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60" r:id="rId3"/>
    <p:sldId id="280" r:id="rId4"/>
    <p:sldId id="277" r:id="rId5"/>
    <p:sldId id="279" r:id="rId6"/>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varScale="1">
        <p:scale>
          <a:sx n="57" d="100"/>
          <a:sy n="57" d="100"/>
        </p:scale>
        <p:origin x="1482" y="39"/>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2022</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802.15-22-0579-00-03ma-November_2022_Closing_Plenary_Slides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November  2022</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 3mb  November 2022 </a:t>
            </a:r>
            <a:r>
              <a:rPr lang="de-DE" sz="1600" dirty="0" err="1" smtClean="0"/>
              <a:t>Opening</a:t>
            </a:r>
            <a:r>
              <a:rPr lang="de-DE" sz="1600" dirty="0" smtClean="0"/>
              <a:t> Report</a:t>
            </a:r>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17 November 2022</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 3mb November 2022 </a:t>
            </a:r>
            <a:r>
              <a:rPr lang="en-US" sz="1600" dirty="0" smtClean="0"/>
              <a:t>Opening Report</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TG3mb November 2022 </a:t>
            </a:r>
            <a:br>
              <a:rPr lang="de-DE" dirty="0" smtClean="0"/>
            </a:br>
            <a:r>
              <a:rPr lang="de-DE" dirty="0" err="1" smtClean="0"/>
              <a:t>Opening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November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Results</a:t>
            </a:r>
            <a:r>
              <a:rPr lang="de-DE" dirty="0" smtClean="0"/>
              <a:t> of LB191</a:t>
            </a:r>
            <a:endParaRPr lang="de-DE" dirty="0"/>
          </a:p>
        </p:txBody>
      </p:sp>
      <p:sp>
        <p:nvSpPr>
          <p:cNvPr id="6" name="Inhaltsplatzhalter 5"/>
          <p:cNvSpPr>
            <a:spLocks noGrp="1"/>
          </p:cNvSpPr>
          <p:nvPr>
            <p:ph idx="1"/>
          </p:nvPr>
        </p:nvSpPr>
        <p:spPr>
          <a:xfrm>
            <a:off x="685800" y="1728942"/>
            <a:ext cx="7772400" cy="4114800"/>
          </a:xfrm>
        </p:spPr>
        <p:txBody>
          <a:bodyPr/>
          <a:lstStyle/>
          <a:p>
            <a:pPr marL="88900" lvl="1" indent="0">
              <a:spcAft>
                <a:spcPts val="0"/>
              </a:spcAft>
              <a:buNone/>
            </a:pPr>
            <a:r>
              <a:rPr lang="en-US" sz="1400" dirty="0" smtClean="0"/>
              <a:t>VOTERS</a:t>
            </a:r>
            <a:r>
              <a:rPr lang="en-US" sz="1400" dirty="0"/>
              <a:t>	139</a:t>
            </a:r>
          </a:p>
          <a:p>
            <a:pPr marL="88900" lvl="1" indent="0">
              <a:spcAft>
                <a:spcPts val="0"/>
              </a:spcAft>
              <a:buNone/>
            </a:pPr>
            <a:r>
              <a:rPr lang="en-US" sz="1400" dirty="0"/>
              <a:t>VOTED	88</a:t>
            </a:r>
          </a:p>
          <a:p>
            <a:pPr marL="88900" lvl="1" indent="0">
              <a:spcAft>
                <a:spcPts val="0"/>
              </a:spcAft>
              <a:buNone/>
            </a:pPr>
            <a:r>
              <a:rPr lang="en-US" sz="1400" dirty="0"/>
              <a:t>YES	73</a:t>
            </a:r>
          </a:p>
          <a:p>
            <a:pPr marL="88900" lvl="1" indent="0">
              <a:spcAft>
                <a:spcPts val="0"/>
              </a:spcAft>
              <a:buNone/>
            </a:pPr>
            <a:r>
              <a:rPr lang="en-US" sz="1400" dirty="0"/>
              <a:t>ABSTAIN	12</a:t>
            </a:r>
          </a:p>
          <a:p>
            <a:pPr marL="88900" lvl="1" indent="0">
              <a:spcAft>
                <a:spcPts val="0"/>
              </a:spcAft>
              <a:buNone/>
            </a:pPr>
            <a:r>
              <a:rPr lang="en-US" sz="1400" dirty="0"/>
              <a:t>NO	3</a:t>
            </a:r>
          </a:p>
          <a:p>
            <a:pPr marL="88900" lvl="1" indent="0">
              <a:spcAft>
                <a:spcPts val="0"/>
              </a:spcAft>
              <a:buNone/>
            </a:pPr>
            <a:r>
              <a:rPr lang="en-US" sz="1400" dirty="0"/>
              <a:t>% </a:t>
            </a:r>
            <a:r>
              <a:rPr lang="en-US" sz="1400" dirty="0" smtClean="0"/>
              <a:t>VOTERS   63,31</a:t>
            </a:r>
            <a:r>
              <a:rPr lang="en-US" sz="1400" dirty="0"/>
              <a:t>%</a:t>
            </a:r>
          </a:p>
          <a:p>
            <a:pPr marL="88900" lvl="1" indent="0">
              <a:spcAft>
                <a:spcPts val="0"/>
              </a:spcAft>
              <a:buNone/>
            </a:pPr>
            <a:r>
              <a:rPr lang="en-US" sz="1400" dirty="0"/>
              <a:t>% YES	</a:t>
            </a:r>
            <a:r>
              <a:rPr lang="en-US" sz="1400" dirty="0" smtClean="0"/>
              <a:t>     96,05</a:t>
            </a:r>
            <a:r>
              <a:rPr lang="en-US" sz="1400" dirty="0"/>
              <a:t>%</a:t>
            </a:r>
          </a:p>
          <a:p>
            <a:pPr marL="88900" lvl="1" indent="0">
              <a:spcAft>
                <a:spcPts val="0"/>
              </a:spcAft>
              <a:buNone/>
            </a:pPr>
            <a:r>
              <a:rPr lang="en-US" sz="1400" dirty="0"/>
              <a:t>% </a:t>
            </a:r>
            <a:r>
              <a:rPr lang="en-US" sz="1400" dirty="0" smtClean="0"/>
              <a:t>ABSTAIN  13,64</a:t>
            </a:r>
            <a:r>
              <a:rPr lang="en-US" sz="1400" dirty="0"/>
              <a:t>%</a:t>
            </a:r>
          </a:p>
          <a:p>
            <a:pPr marL="88900" lvl="1" indent="0">
              <a:spcAft>
                <a:spcPts val="0"/>
              </a:spcAft>
              <a:buNone/>
            </a:pPr>
            <a:r>
              <a:rPr lang="en-US" sz="1200" dirty="0"/>
              <a:t>             </a:t>
            </a:r>
          </a:p>
          <a:p>
            <a:pPr marL="88900" lvl="1" indent="0">
              <a:spcAft>
                <a:spcPts val="0"/>
              </a:spcAft>
              <a:buNone/>
            </a:pPr>
            <a:r>
              <a:rPr lang="en-US" sz="1400" dirty="0"/>
              <a:t>Comments received: </a:t>
            </a:r>
          </a:p>
          <a:p>
            <a:pPr marL="260350" lvl="1" indent="-171450">
              <a:spcAft>
                <a:spcPts val="0"/>
              </a:spcAft>
              <a:buFontTx/>
              <a:buChar char="-"/>
            </a:pPr>
            <a:r>
              <a:rPr lang="en-US" sz="1400" dirty="0" smtClean="0"/>
              <a:t>6 </a:t>
            </a:r>
            <a:r>
              <a:rPr lang="en-US" sz="1400" dirty="0"/>
              <a:t>sets of comments (Sand, Verso, </a:t>
            </a:r>
            <a:r>
              <a:rPr lang="en-US" sz="1400" dirty="0" err="1"/>
              <a:t>Kivinen</a:t>
            </a:r>
            <a:r>
              <a:rPr lang="en-US" sz="1400" dirty="0"/>
              <a:t>, </a:t>
            </a:r>
            <a:r>
              <a:rPr lang="en-US" sz="1400" dirty="0" err="1"/>
              <a:t>Shellhammer</a:t>
            </a:r>
            <a:r>
              <a:rPr lang="en-US" sz="1400" dirty="0"/>
              <a:t>, Brown, </a:t>
            </a:r>
            <a:r>
              <a:rPr lang="en-US" sz="1400" dirty="0" smtClean="0"/>
              <a:t>Kürner)</a:t>
            </a:r>
          </a:p>
          <a:p>
            <a:pPr marL="603250" lvl="2" indent="-171450">
              <a:spcAft>
                <a:spcPts val="0"/>
              </a:spcAft>
              <a:buFontTx/>
              <a:buChar char="-"/>
            </a:pPr>
            <a:r>
              <a:rPr lang="en-US" sz="1400" dirty="0" smtClean="0"/>
              <a:t>Total </a:t>
            </a:r>
            <a:r>
              <a:rPr lang="en-US" sz="1400" dirty="0"/>
              <a:t>351 </a:t>
            </a:r>
            <a:r>
              <a:rPr lang="en-US" sz="1400" dirty="0" smtClean="0"/>
              <a:t>comments</a:t>
            </a:r>
          </a:p>
          <a:p>
            <a:pPr marL="946150" lvl="3" indent="-171450">
              <a:spcAft>
                <a:spcPts val="0"/>
              </a:spcAft>
              <a:buFontTx/>
              <a:buChar char="-"/>
            </a:pPr>
            <a:r>
              <a:rPr lang="en-US" sz="1400" dirty="0" smtClean="0"/>
              <a:t>Thereof:</a:t>
            </a:r>
          </a:p>
          <a:p>
            <a:pPr marL="1289050" lvl="4" indent="-171450">
              <a:spcAft>
                <a:spcPts val="0"/>
              </a:spcAft>
              <a:buFontTx/>
              <a:buChar char="-"/>
            </a:pPr>
            <a:r>
              <a:rPr lang="en-US" sz="1400" dirty="0" smtClean="0"/>
              <a:t>6 </a:t>
            </a:r>
            <a:r>
              <a:rPr lang="en-US" sz="1400" dirty="0"/>
              <a:t>must be </a:t>
            </a:r>
            <a:r>
              <a:rPr lang="en-US" sz="1400" dirty="0" smtClean="0"/>
              <a:t>satisfied</a:t>
            </a:r>
          </a:p>
          <a:p>
            <a:pPr marL="1289050" lvl="4" indent="-171450">
              <a:spcAft>
                <a:spcPts val="0"/>
              </a:spcAft>
              <a:buFontTx/>
              <a:buChar char="-"/>
            </a:pPr>
            <a:r>
              <a:rPr lang="en-US" sz="1400" dirty="0" smtClean="0"/>
              <a:t>11 technical</a:t>
            </a:r>
          </a:p>
          <a:p>
            <a:pPr marL="1289050" lvl="4" indent="-171450">
              <a:spcAft>
                <a:spcPts val="0"/>
              </a:spcAft>
              <a:buFontTx/>
              <a:buChar char="-"/>
            </a:pPr>
            <a:r>
              <a:rPr lang="en-US" sz="1400" dirty="0" smtClean="0"/>
              <a:t>340 </a:t>
            </a:r>
            <a:r>
              <a:rPr lang="en-US" sz="1400" dirty="0"/>
              <a:t>editorial</a:t>
            </a:r>
          </a:p>
          <a:p>
            <a:pPr marL="698500" lvl="2" indent="-266700">
              <a:spcAft>
                <a:spcPts val="0"/>
              </a:spcAft>
              <a:buFont typeface="Arial" pitchFamily="34" charset="0"/>
              <a:buChar char="•"/>
            </a:pPr>
            <a:endParaRPr lang="en-US" sz="1800" dirty="0"/>
          </a:p>
          <a:p>
            <a:pPr marL="698500" lvl="2" indent="-266700">
              <a:spcAft>
                <a:spcPts val="0"/>
              </a:spcAft>
              <a:buFont typeface="Arial" pitchFamily="34" charset="0"/>
              <a:buChar char="•"/>
            </a:pPr>
            <a:endParaRPr lang="en-US" sz="1800" dirty="0" smtClean="0"/>
          </a:p>
          <a:p>
            <a:pPr marL="698500" lvl="2" indent="-266700">
              <a:spcAft>
                <a:spcPts val="0"/>
              </a:spcAft>
              <a:buFont typeface="Arial" pitchFamily="34" charset="0"/>
              <a:buChar char="•"/>
            </a:pPr>
            <a:endParaRPr lang="de-DE" sz="1800" dirty="0"/>
          </a:p>
          <a:p>
            <a:pPr marL="698500" lvl="2" indent="-266700">
              <a:spcAft>
                <a:spcPts val="0"/>
              </a:spcAft>
              <a:buFont typeface="Arial" pitchFamily="34" charset="0"/>
              <a:buChar char="•"/>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November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extLst>
      <p:ext uri="{BB962C8B-B14F-4D97-AF65-F5344CB8AC3E}">
        <p14:creationId xmlns:p14="http://schemas.microsoft.com/office/powerpoint/2010/main" val="3037079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Plans </a:t>
            </a:r>
            <a:r>
              <a:rPr lang="de-DE" dirty="0" err="1" smtClean="0"/>
              <a:t>for</a:t>
            </a:r>
            <a:r>
              <a:rPr lang="de-DE" dirty="0" smtClean="0"/>
              <a:t> </a:t>
            </a:r>
            <a:r>
              <a:rPr lang="de-DE" dirty="0" err="1" smtClean="0"/>
              <a:t>the</a:t>
            </a:r>
            <a:r>
              <a:rPr lang="de-DE" dirty="0" smtClean="0"/>
              <a:t> </a:t>
            </a:r>
            <a:r>
              <a:rPr lang="de-DE" dirty="0" err="1" smtClean="0"/>
              <a:t>week</a:t>
            </a:r>
            <a:endParaRPr lang="de-DE" dirty="0"/>
          </a:p>
        </p:txBody>
      </p:sp>
      <p:sp>
        <p:nvSpPr>
          <p:cNvPr id="6" name="Inhaltsplatzhalter 5"/>
          <p:cNvSpPr>
            <a:spLocks noGrp="1"/>
          </p:cNvSpPr>
          <p:nvPr>
            <p:ph idx="1"/>
          </p:nvPr>
        </p:nvSpPr>
        <p:spPr>
          <a:xfrm>
            <a:off x="685800" y="1728942"/>
            <a:ext cx="7772400" cy="4114800"/>
          </a:xfrm>
        </p:spPr>
        <p:txBody>
          <a:bodyPr/>
          <a:lstStyle/>
          <a:p>
            <a:pPr marL="374650" lvl="1">
              <a:spcAft>
                <a:spcPts val="0"/>
              </a:spcAft>
              <a:buFont typeface="Wingdings" panose="05000000000000000000" pitchFamily="2" charset="2"/>
              <a:buChar char="§"/>
            </a:pPr>
            <a:r>
              <a:rPr lang="de-DE" sz="2200" dirty="0" smtClean="0"/>
              <a:t>Goal </a:t>
            </a:r>
            <a:r>
              <a:rPr lang="de-DE" sz="2200" dirty="0" err="1" smtClean="0"/>
              <a:t>is</a:t>
            </a:r>
            <a:r>
              <a:rPr lang="de-DE" sz="2200" dirty="0"/>
              <a:t> </a:t>
            </a:r>
            <a:r>
              <a:rPr lang="de-DE" sz="2200" dirty="0" smtClean="0"/>
              <a:t>to finish D2 </a:t>
            </a:r>
            <a:r>
              <a:rPr lang="de-DE" sz="2200" dirty="0" err="1" smtClean="0"/>
              <a:t>before</a:t>
            </a:r>
            <a:r>
              <a:rPr lang="de-DE" sz="2200" dirty="0" smtClean="0"/>
              <a:t> WG </a:t>
            </a:r>
            <a:r>
              <a:rPr lang="de-DE" sz="2200" dirty="0" err="1" smtClean="0"/>
              <a:t>closing</a:t>
            </a:r>
            <a:endParaRPr lang="de-DE" sz="2200" dirty="0" smtClean="0"/>
          </a:p>
          <a:p>
            <a:pPr marL="374650" lvl="1">
              <a:spcAft>
                <a:spcPts val="0"/>
              </a:spcAft>
              <a:buFont typeface="Wingdings" panose="05000000000000000000" pitchFamily="2" charset="2"/>
              <a:buChar char="§"/>
            </a:pPr>
            <a:r>
              <a:rPr lang="de-DE" sz="2200" dirty="0" smtClean="0"/>
              <a:t>Tue AM1:</a:t>
            </a:r>
          </a:p>
          <a:p>
            <a:pPr marL="717550" lvl="2">
              <a:spcAft>
                <a:spcPts val="0"/>
              </a:spcAft>
              <a:buFont typeface="Wingdings" panose="05000000000000000000" pitchFamily="2" charset="2"/>
              <a:buChar char="§"/>
            </a:pPr>
            <a:r>
              <a:rPr lang="de-DE" sz="1800" dirty="0" smtClean="0"/>
              <a:t>Go </a:t>
            </a:r>
            <a:r>
              <a:rPr lang="de-DE" sz="1800" dirty="0" err="1" smtClean="0"/>
              <a:t>through</a:t>
            </a:r>
            <a:r>
              <a:rPr lang="de-DE" sz="1800" dirty="0" smtClean="0"/>
              <a:t> </a:t>
            </a:r>
            <a:r>
              <a:rPr lang="de-DE" sz="1800" dirty="0" err="1" smtClean="0"/>
              <a:t>the</a:t>
            </a:r>
            <a:r>
              <a:rPr lang="de-DE" sz="1800" dirty="0" smtClean="0"/>
              <a:t> </a:t>
            </a:r>
            <a:r>
              <a:rPr lang="de-DE" sz="1800" dirty="0" err="1" smtClean="0"/>
              <a:t>comments</a:t>
            </a:r>
            <a:r>
              <a:rPr lang="de-DE" sz="1800" dirty="0" smtClean="0"/>
              <a:t> and </a:t>
            </a:r>
            <a:r>
              <a:rPr lang="de-DE" sz="1800" dirty="0" err="1" smtClean="0"/>
              <a:t>the</a:t>
            </a:r>
            <a:r>
              <a:rPr lang="de-DE" sz="1800" dirty="0" smtClean="0"/>
              <a:t> </a:t>
            </a:r>
            <a:r>
              <a:rPr lang="de-DE" sz="1800" dirty="0" err="1" smtClean="0"/>
              <a:t>submitted</a:t>
            </a:r>
            <a:r>
              <a:rPr lang="de-DE" sz="1800" dirty="0" smtClean="0"/>
              <a:t> </a:t>
            </a:r>
            <a:r>
              <a:rPr lang="de-DE" sz="1800" dirty="0" err="1" smtClean="0"/>
              <a:t>documents</a:t>
            </a:r>
            <a:r>
              <a:rPr lang="de-DE" sz="1800" dirty="0" smtClean="0"/>
              <a:t> </a:t>
            </a:r>
            <a:r>
              <a:rPr lang="de-DE" sz="1800" dirty="0" err="1" smtClean="0"/>
              <a:t>fo</a:t>
            </a:r>
            <a:r>
              <a:rPr lang="de-DE" sz="1800" dirty="0" smtClean="0"/>
              <a:t> </a:t>
            </a:r>
            <a:r>
              <a:rPr lang="de-DE" sz="1800" dirty="0" err="1" smtClean="0"/>
              <a:t>comment</a:t>
            </a:r>
            <a:r>
              <a:rPr lang="de-DE" sz="1800" dirty="0" smtClean="0"/>
              <a:t> </a:t>
            </a:r>
            <a:r>
              <a:rPr lang="de-DE" sz="1800" dirty="0" err="1" smtClean="0"/>
              <a:t>resolution</a:t>
            </a:r>
            <a:endParaRPr lang="de-DE" sz="1800" dirty="0" smtClean="0"/>
          </a:p>
          <a:p>
            <a:pPr marL="717550" lvl="2">
              <a:spcAft>
                <a:spcPts val="0"/>
              </a:spcAft>
              <a:buFont typeface="Wingdings" panose="05000000000000000000" pitchFamily="2" charset="2"/>
              <a:buChar char="§"/>
            </a:pPr>
            <a:endParaRPr lang="de-DE" sz="1800" dirty="0"/>
          </a:p>
          <a:p>
            <a:pPr marL="374650" lvl="1">
              <a:spcAft>
                <a:spcPts val="0"/>
              </a:spcAft>
              <a:buFont typeface="Wingdings" panose="05000000000000000000" pitchFamily="2" charset="2"/>
              <a:buChar char="§"/>
            </a:pPr>
            <a:r>
              <a:rPr lang="de-DE" sz="2200" dirty="0" smtClean="0"/>
              <a:t>Tue PM2:</a:t>
            </a:r>
          </a:p>
          <a:p>
            <a:pPr marL="717550" lvl="2">
              <a:spcAft>
                <a:spcPts val="0"/>
              </a:spcAft>
              <a:buFont typeface="Wingdings" panose="05000000000000000000" pitchFamily="2" charset="2"/>
              <a:buChar char="§"/>
            </a:pPr>
            <a:r>
              <a:rPr lang="de-DE" sz="1800" dirty="0" err="1" smtClean="0"/>
              <a:t>Continue</a:t>
            </a:r>
            <a:r>
              <a:rPr lang="de-DE" sz="1800" dirty="0" smtClean="0"/>
              <a:t> </a:t>
            </a:r>
            <a:r>
              <a:rPr lang="de-DE" sz="1800" dirty="0" err="1" smtClean="0"/>
              <a:t>comments</a:t>
            </a:r>
            <a:r>
              <a:rPr lang="de-DE" sz="1800" dirty="0" smtClean="0"/>
              <a:t> </a:t>
            </a:r>
            <a:r>
              <a:rPr lang="de-DE" sz="1800" dirty="0" err="1" smtClean="0"/>
              <a:t>resolution</a:t>
            </a:r>
            <a:endParaRPr lang="de-DE" sz="1800" dirty="0"/>
          </a:p>
          <a:p>
            <a:pPr marL="717550" lvl="2">
              <a:spcAft>
                <a:spcPts val="0"/>
              </a:spcAft>
              <a:buFont typeface="Wingdings" panose="05000000000000000000" pitchFamily="2" charset="2"/>
              <a:buChar char="§"/>
            </a:pPr>
            <a:endParaRPr lang="de-DE" sz="1800" dirty="0" smtClean="0"/>
          </a:p>
          <a:p>
            <a:pPr marL="374650" lvl="1">
              <a:spcAft>
                <a:spcPts val="0"/>
              </a:spcAft>
              <a:buFont typeface="Wingdings" panose="05000000000000000000" pitchFamily="2" charset="2"/>
              <a:buChar char="§"/>
            </a:pPr>
            <a:r>
              <a:rPr lang="de-DE" sz="2200" dirty="0" err="1" smtClean="0"/>
              <a:t>Wed</a:t>
            </a:r>
            <a:r>
              <a:rPr lang="de-DE" sz="2200" dirty="0" smtClean="0"/>
              <a:t> AM1 + WED PM2</a:t>
            </a:r>
          </a:p>
          <a:p>
            <a:pPr marL="717550" lvl="2">
              <a:spcAft>
                <a:spcPts val="0"/>
              </a:spcAft>
              <a:buFont typeface="Wingdings" panose="05000000000000000000" pitchFamily="2" charset="2"/>
              <a:buChar char="§"/>
            </a:pPr>
            <a:r>
              <a:rPr lang="de-DE" sz="1800" dirty="0" err="1"/>
              <a:t>Continue</a:t>
            </a:r>
            <a:r>
              <a:rPr lang="de-DE" sz="1800" dirty="0"/>
              <a:t> </a:t>
            </a:r>
            <a:r>
              <a:rPr lang="de-DE" sz="1800" dirty="0" err="1"/>
              <a:t>comments</a:t>
            </a:r>
            <a:r>
              <a:rPr lang="de-DE" sz="1800" dirty="0"/>
              <a:t> </a:t>
            </a:r>
            <a:r>
              <a:rPr lang="de-DE" sz="1800" dirty="0" err="1" smtClean="0"/>
              <a:t>resolution</a:t>
            </a:r>
            <a:r>
              <a:rPr lang="de-DE" sz="1800" dirty="0" smtClean="0"/>
              <a:t> </a:t>
            </a:r>
            <a:r>
              <a:rPr lang="de-DE" sz="1800" smtClean="0"/>
              <a:t>Review </a:t>
            </a:r>
            <a:r>
              <a:rPr lang="de-DE" sz="1800" dirty="0" err="1" smtClean="0"/>
              <a:t>Draft</a:t>
            </a:r>
            <a:r>
              <a:rPr lang="de-DE" sz="1800" dirty="0" smtClean="0"/>
              <a:t> D2</a:t>
            </a:r>
          </a:p>
          <a:p>
            <a:pPr marL="717550" lvl="2">
              <a:spcAft>
                <a:spcPts val="0"/>
              </a:spcAft>
              <a:buFont typeface="Wingdings" panose="05000000000000000000" pitchFamily="2" charset="2"/>
              <a:buChar char="§"/>
            </a:pPr>
            <a:endParaRPr lang="de-DE" sz="1800" dirty="0"/>
          </a:p>
          <a:p>
            <a:pPr marL="698500" lvl="2" indent="-266700">
              <a:spcAft>
                <a:spcPts val="0"/>
              </a:spcAft>
              <a:buFont typeface="Arial" pitchFamily="34" charset="0"/>
              <a:buChar char="•"/>
            </a:pPr>
            <a:endParaRPr lang="en-US" sz="1800" dirty="0" smtClean="0"/>
          </a:p>
          <a:p>
            <a:pPr marL="698500" lvl="2" indent="-266700">
              <a:spcAft>
                <a:spcPts val="0"/>
              </a:spcAft>
              <a:buFont typeface="Arial" pitchFamily="34" charset="0"/>
              <a:buChar char="•"/>
            </a:pPr>
            <a:endParaRPr lang="de-DE" sz="1800" dirty="0"/>
          </a:p>
          <a:p>
            <a:pPr marL="698500" lvl="2" indent="-266700">
              <a:spcAft>
                <a:spcPts val="0"/>
              </a:spcAft>
              <a:buFont typeface="Arial" pitchFamily="34" charset="0"/>
              <a:buChar char="•"/>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November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extLst>
      <p:ext uri="{BB962C8B-B14F-4D97-AF65-F5344CB8AC3E}">
        <p14:creationId xmlns:p14="http://schemas.microsoft.com/office/powerpoint/2010/main" val="3426516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Review of Time Line </a:t>
            </a:r>
            <a:r>
              <a:rPr lang="de-DE" dirty="0" err="1" smtClean="0"/>
              <a:t>for</a:t>
            </a:r>
            <a:r>
              <a:rPr lang="de-DE" dirty="0" smtClean="0"/>
              <a:t> TG3mb</a:t>
            </a:r>
            <a:endParaRPr lang="de-DE" dirty="0"/>
          </a:p>
        </p:txBody>
      </p:sp>
      <p:sp>
        <p:nvSpPr>
          <p:cNvPr id="3" name="Inhaltsplatzhalter 2"/>
          <p:cNvSpPr>
            <a:spLocks noGrp="1"/>
          </p:cNvSpPr>
          <p:nvPr>
            <p:ph idx="1"/>
          </p:nvPr>
        </p:nvSpPr>
        <p:spPr>
          <a:xfrm>
            <a:off x="685800" y="1844675"/>
            <a:ext cx="7772400" cy="4114800"/>
          </a:xfrm>
        </p:spPr>
        <p:txBody>
          <a:bodyPr/>
          <a:lstStyle/>
          <a:p>
            <a:pPr lvl="1"/>
            <a:r>
              <a:rPr lang="en-US" sz="1800" dirty="0">
                <a:solidFill>
                  <a:schemeClr val="bg1">
                    <a:lumMod val="65000"/>
                  </a:schemeClr>
                </a:solidFill>
              </a:rPr>
              <a:t>January 2022 </a:t>
            </a:r>
            <a:r>
              <a:rPr lang="en-US" sz="1800" dirty="0" smtClean="0">
                <a:solidFill>
                  <a:schemeClr val="bg1">
                    <a:lumMod val="65000"/>
                  </a:schemeClr>
                </a:solidFill>
              </a:rPr>
              <a:t>	</a:t>
            </a:r>
            <a:r>
              <a:rPr lang="en-US" sz="1800" dirty="0">
                <a:solidFill>
                  <a:schemeClr val="bg1">
                    <a:lumMod val="65000"/>
                  </a:schemeClr>
                </a:solidFill>
              </a:rPr>
              <a:t>Kick-Off; Issuing Call for Proposals</a:t>
            </a:r>
          </a:p>
          <a:p>
            <a:pPr lvl="1"/>
            <a:r>
              <a:rPr lang="en-US" sz="1800" dirty="0">
                <a:solidFill>
                  <a:schemeClr val="bg1">
                    <a:lumMod val="65000"/>
                  </a:schemeClr>
                </a:solidFill>
              </a:rPr>
              <a:t>March 2022 </a:t>
            </a:r>
            <a:r>
              <a:rPr lang="en-US" sz="1800" dirty="0" smtClean="0">
                <a:solidFill>
                  <a:schemeClr val="bg1">
                    <a:lumMod val="65000"/>
                  </a:schemeClr>
                </a:solidFill>
              </a:rPr>
              <a:t>	Roll-up </a:t>
            </a:r>
            <a:r>
              <a:rPr lang="en-US" sz="1800" dirty="0">
                <a:solidFill>
                  <a:schemeClr val="bg1">
                    <a:lumMod val="65000"/>
                  </a:schemeClr>
                </a:solidFill>
              </a:rPr>
              <a:t>available ; start reviewing the roll-up </a:t>
            </a:r>
            <a:r>
              <a:rPr lang="en-US" sz="1800" dirty="0" smtClean="0">
                <a:solidFill>
                  <a:schemeClr val="bg1">
                    <a:lumMod val="65000"/>
                  </a:schemeClr>
                </a:solidFill>
              </a:rPr>
              <a:t>				version</a:t>
            </a:r>
            <a:r>
              <a:rPr lang="en-US" sz="1800" dirty="0">
                <a:solidFill>
                  <a:schemeClr val="bg1">
                    <a:lumMod val="65000"/>
                  </a:schemeClr>
                </a:solidFill>
              </a:rPr>
              <a:t>;  Listening proposals</a:t>
            </a:r>
            <a:r>
              <a:rPr lang="en-US" sz="1800" dirty="0" smtClean="0">
                <a:solidFill>
                  <a:schemeClr val="bg1">
                    <a:lumMod val="65000"/>
                  </a:schemeClr>
                </a:solidFill>
              </a:rPr>
              <a:t>;</a:t>
            </a:r>
          </a:p>
          <a:p>
            <a:pPr lvl="1"/>
            <a:r>
              <a:rPr lang="en-US" sz="1800" dirty="0" err="1" smtClean="0">
                <a:solidFill>
                  <a:schemeClr val="bg1">
                    <a:lumMod val="65000"/>
                  </a:schemeClr>
                </a:solidFill>
              </a:rPr>
              <a:t>Webcons</a:t>
            </a:r>
            <a:r>
              <a:rPr lang="en-US" sz="1800" dirty="0" smtClean="0">
                <a:solidFill>
                  <a:schemeClr val="bg1">
                    <a:lumMod val="65000"/>
                  </a:schemeClr>
                </a:solidFill>
              </a:rPr>
              <a:t> </a:t>
            </a:r>
            <a:r>
              <a:rPr lang="en-US" sz="1800" dirty="0" err="1" smtClean="0">
                <a:solidFill>
                  <a:schemeClr val="bg1">
                    <a:lumMod val="65000"/>
                  </a:schemeClr>
                </a:solidFill>
              </a:rPr>
              <a:t>AprilMay</a:t>
            </a:r>
            <a:r>
              <a:rPr lang="en-US" sz="1800" dirty="0" smtClean="0">
                <a:solidFill>
                  <a:schemeClr val="bg1">
                    <a:lumMod val="65000"/>
                  </a:schemeClr>
                </a:solidFill>
              </a:rPr>
              <a:t> Roll-up available; start reviewing roll-up</a:t>
            </a:r>
            <a:endParaRPr lang="en-US" sz="1800" dirty="0">
              <a:solidFill>
                <a:schemeClr val="bg1">
                  <a:lumMod val="65000"/>
                </a:schemeClr>
              </a:solidFill>
            </a:endParaRPr>
          </a:p>
          <a:p>
            <a:pPr lvl="1"/>
            <a:r>
              <a:rPr lang="en-US" sz="1800" dirty="0">
                <a:solidFill>
                  <a:schemeClr val="bg1">
                    <a:lumMod val="65000"/>
                  </a:schemeClr>
                </a:solidFill>
              </a:rPr>
              <a:t>May 2022 </a:t>
            </a:r>
            <a:r>
              <a:rPr lang="en-US" sz="1800" dirty="0" smtClean="0">
                <a:solidFill>
                  <a:schemeClr val="bg1">
                    <a:lumMod val="65000"/>
                  </a:schemeClr>
                </a:solidFill>
              </a:rPr>
              <a:t>		</a:t>
            </a:r>
            <a:r>
              <a:rPr lang="en-US" sz="1800" dirty="0">
                <a:solidFill>
                  <a:schemeClr val="bg1">
                    <a:lumMod val="65000"/>
                  </a:schemeClr>
                </a:solidFill>
              </a:rPr>
              <a:t>S</a:t>
            </a:r>
            <a:r>
              <a:rPr lang="en-US" sz="1800" dirty="0" smtClean="0">
                <a:solidFill>
                  <a:schemeClr val="bg1">
                    <a:lumMod val="65000"/>
                  </a:schemeClr>
                </a:solidFill>
              </a:rPr>
              <a:t>tart </a:t>
            </a:r>
            <a:r>
              <a:rPr lang="en-US" sz="1800" dirty="0">
                <a:solidFill>
                  <a:schemeClr val="bg1">
                    <a:lumMod val="65000"/>
                  </a:schemeClr>
                </a:solidFill>
              </a:rPr>
              <a:t>drafting </a:t>
            </a:r>
            <a:r>
              <a:rPr lang="en-US" sz="1800" dirty="0" smtClean="0">
                <a:solidFill>
                  <a:schemeClr val="bg1">
                    <a:lumMod val="65000"/>
                  </a:schemeClr>
                </a:solidFill>
              </a:rPr>
              <a:t>D0</a:t>
            </a:r>
            <a:endParaRPr lang="en-US" sz="1800" dirty="0">
              <a:solidFill>
                <a:schemeClr val="bg1">
                  <a:lumMod val="65000"/>
                </a:schemeClr>
              </a:solidFill>
            </a:endParaRPr>
          </a:p>
          <a:p>
            <a:pPr lvl="1"/>
            <a:r>
              <a:rPr lang="en-US" sz="1800" dirty="0">
                <a:solidFill>
                  <a:schemeClr val="bg1">
                    <a:lumMod val="65000"/>
                  </a:schemeClr>
                </a:solidFill>
              </a:rPr>
              <a:t>July 2022 </a:t>
            </a:r>
            <a:r>
              <a:rPr lang="en-US" sz="1800" dirty="0" smtClean="0">
                <a:solidFill>
                  <a:schemeClr val="bg1">
                    <a:lumMod val="65000"/>
                  </a:schemeClr>
                </a:solidFill>
              </a:rPr>
              <a:t>	Starting TG Review /WG Editor Review</a:t>
            </a:r>
            <a:endParaRPr lang="en-US" sz="1800" dirty="0">
              <a:solidFill>
                <a:schemeClr val="bg1">
                  <a:lumMod val="65000"/>
                </a:schemeClr>
              </a:solidFill>
            </a:endParaRPr>
          </a:p>
          <a:p>
            <a:pPr lvl="1"/>
            <a:r>
              <a:rPr lang="en-US" sz="1800" dirty="0">
                <a:solidFill>
                  <a:schemeClr val="bg1">
                    <a:lumMod val="65000"/>
                  </a:schemeClr>
                </a:solidFill>
              </a:rPr>
              <a:t>September 2022 </a:t>
            </a:r>
            <a:r>
              <a:rPr lang="en-US" sz="1800" dirty="0" smtClean="0">
                <a:solidFill>
                  <a:schemeClr val="bg1">
                    <a:lumMod val="65000"/>
                  </a:schemeClr>
                </a:solidFill>
              </a:rPr>
              <a:t>	Starting LB</a:t>
            </a:r>
            <a:endParaRPr lang="en-US" sz="1800" dirty="0">
              <a:solidFill>
                <a:schemeClr val="bg1">
                  <a:lumMod val="65000"/>
                </a:schemeClr>
              </a:solidFill>
            </a:endParaRPr>
          </a:p>
          <a:p>
            <a:pPr lvl="1"/>
            <a:r>
              <a:rPr lang="en-US" sz="1800" b="1" dirty="0"/>
              <a:t>November 2022 </a:t>
            </a:r>
            <a:r>
              <a:rPr lang="en-US" sz="1800" b="1" dirty="0" smtClean="0"/>
              <a:t>	LB </a:t>
            </a:r>
            <a:r>
              <a:rPr lang="en-US" sz="1800" b="1" dirty="0"/>
              <a:t>Comment Resolution</a:t>
            </a:r>
            <a:endParaRPr lang="en-US" sz="1800" b="1" dirty="0" smtClean="0"/>
          </a:p>
          <a:p>
            <a:pPr lvl="1"/>
            <a:r>
              <a:rPr lang="en-US" sz="1800" dirty="0" smtClean="0"/>
              <a:t>January 2023	Starting SB</a:t>
            </a:r>
            <a:endParaRPr lang="en-US" sz="1800" dirty="0"/>
          </a:p>
          <a:p>
            <a:pPr lvl="1"/>
            <a:r>
              <a:rPr lang="en-US" sz="1800" dirty="0"/>
              <a:t>March 2023 </a:t>
            </a:r>
            <a:r>
              <a:rPr lang="en-US" sz="1800" dirty="0" smtClean="0"/>
              <a:t>	</a:t>
            </a:r>
            <a:r>
              <a:rPr lang="en-US" sz="1800" dirty="0"/>
              <a:t>SB Comment </a:t>
            </a:r>
            <a:r>
              <a:rPr lang="en-US" sz="1800" dirty="0" smtClean="0"/>
              <a:t>Resolution</a:t>
            </a:r>
          </a:p>
          <a:p>
            <a:pPr lvl="1"/>
            <a:r>
              <a:rPr lang="en-US" sz="1800" dirty="0" smtClean="0"/>
              <a:t>May 2023		Submission to </a:t>
            </a:r>
            <a:r>
              <a:rPr lang="en-US" sz="1800" dirty="0" err="1" smtClean="0"/>
              <a:t>RevCom</a:t>
            </a:r>
            <a:endParaRPr lang="en-US" sz="1800" dirty="0"/>
          </a:p>
          <a:p>
            <a:pPr lvl="1"/>
            <a:endParaRPr lang="de-DE" sz="1800" dirty="0" smtClean="0"/>
          </a:p>
          <a:p>
            <a:endParaRPr lang="de-DE" sz="2000" dirty="0"/>
          </a:p>
        </p:txBody>
      </p:sp>
      <p:sp>
        <p:nvSpPr>
          <p:cNvPr id="4" name="Datumsplatzhalter 3"/>
          <p:cNvSpPr>
            <a:spLocks noGrp="1"/>
          </p:cNvSpPr>
          <p:nvPr>
            <p:ph type="dt" sz="half" idx="10"/>
          </p:nvPr>
        </p:nvSpPr>
        <p:spPr/>
        <p:txBody>
          <a:bodyPr/>
          <a:lstStyle/>
          <a:p>
            <a:r>
              <a:rPr lang="en-US" dirty="0" smtClean="0"/>
              <a:t>November 2022</a:t>
            </a:r>
            <a:endParaRPr lang="en-US" dirty="0"/>
          </a:p>
        </p:txBody>
      </p:sp>
      <p:sp>
        <p:nvSpPr>
          <p:cNvPr id="5" name="Fußzeilenplatzhalter 4"/>
          <p:cNvSpPr>
            <a:spLocks noGrp="1"/>
          </p:cNvSpPr>
          <p:nvPr>
            <p:ph type="ftr" sz="quarter" idx="11"/>
          </p:nvPr>
        </p:nvSpPr>
        <p:spPr/>
        <p:txBody>
          <a:bodyPr/>
          <a:lstStyle/>
          <a:p>
            <a:r>
              <a:rPr lang="en-US" dirty="0"/>
              <a:t>Thomas Kürner, TU Braunschweig</a:t>
            </a:r>
          </a:p>
        </p:txBody>
      </p:sp>
      <p:sp>
        <p:nvSpPr>
          <p:cNvPr id="6" name="Foliennummernplatzhalter 5"/>
          <p:cNvSpPr>
            <a:spLocks noGrp="1"/>
          </p:cNvSpPr>
          <p:nvPr>
            <p:ph type="sldNum" sz="quarter" idx="12"/>
          </p:nvPr>
        </p:nvSpPr>
        <p:spPr/>
        <p:txBody>
          <a:bodyPr/>
          <a:lstStyle/>
          <a:p>
            <a:r>
              <a:rPr lang="en-US"/>
              <a:t>Slide </a:t>
            </a:r>
            <a:fld id="{D8E7F6C2-DF2F-4116-8D71-DCDEFB590920}" type="slidenum">
              <a:rPr lang="en-US" smtClean="0"/>
              <a:pPr/>
              <a:t>5</a:t>
            </a:fld>
            <a:endParaRPr lang="en-US"/>
          </a:p>
        </p:txBody>
      </p:sp>
    </p:spTree>
    <p:extLst>
      <p:ext uri="{BB962C8B-B14F-4D97-AF65-F5344CB8AC3E}">
        <p14:creationId xmlns:p14="http://schemas.microsoft.com/office/powerpoint/2010/main" val="3366040261"/>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126</Words>
  <Application>Microsoft Office PowerPoint</Application>
  <PresentationFormat>Bildschirmpräsentation (4:3)</PresentationFormat>
  <Paragraphs>75</Paragraphs>
  <Slides>5</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vt:i4>
      </vt:variant>
    </vt:vector>
  </HeadingPairs>
  <TitlesOfParts>
    <vt:vector size="9" baseType="lpstr">
      <vt:lpstr>Arial</vt:lpstr>
      <vt:lpstr>Times New Roman</vt:lpstr>
      <vt:lpstr>Wingdings</vt:lpstr>
      <vt:lpstr>IEEE-P802_15</vt:lpstr>
      <vt:lpstr>PowerPoint-Präsentation</vt:lpstr>
      <vt:lpstr>TG3mb November 2022  Opening Report</vt:lpstr>
      <vt:lpstr>Results of LB191</vt:lpstr>
      <vt:lpstr>Plans for the week</vt:lpstr>
      <vt:lpstr>Review of Time Line for TG3mb</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222</cp:revision>
  <cp:lastPrinted>1998-02-10T13:28:06Z</cp:lastPrinted>
  <dcterms:created xsi:type="dcterms:W3CDTF">2012-11-14T22:04:21Z</dcterms:created>
  <dcterms:modified xsi:type="dcterms:W3CDTF">2022-11-14T05:09:38Z</dcterms:modified>
</cp:coreProperties>
</file>