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5"/>
  </p:notesMasterIdLst>
  <p:handoutMasterIdLst>
    <p:handoutMasterId r:id="rId36"/>
  </p:handoutMasterIdLst>
  <p:sldIdLst>
    <p:sldId id="264" r:id="rId2"/>
    <p:sldId id="256" r:id="rId3"/>
    <p:sldId id="1015" r:id="rId4"/>
    <p:sldId id="1016" r:id="rId5"/>
    <p:sldId id="270" r:id="rId6"/>
    <p:sldId id="1007" r:id="rId7"/>
    <p:sldId id="1010" r:id="rId8"/>
    <p:sldId id="258" r:id="rId9"/>
    <p:sldId id="259" r:id="rId10"/>
    <p:sldId id="284" r:id="rId11"/>
    <p:sldId id="286" r:id="rId12"/>
    <p:sldId id="274" r:id="rId13"/>
    <p:sldId id="1008" r:id="rId14"/>
    <p:sldId id="1009" r:id="rId15"/>
    <p:sldId id="1011" r:id="rId16"/>
    <p:sldId id="257" r:id="rId17"/>
    <p:sldId id="1012" r:id="rId18"/>
    <p:sldId id="1013" r:id="rId19"/>
    <p:sldId id="1014" r:id="rId20"/>
    <p:sldId id="300" r:id="rId21"/>
    <p:sldId id="670" r:id="rId22"/>
    <p:sldId id="610" r:id="rId23"/>
    <p:sldId id="990" r:id="rId24"/>
    <p:sldId id="583" r:id="rId25"/>
    <p:sldId id="550" r:id="rId26"/>
    <p:sldId id="551" r:id="rId27"/>
    <p:sldId id="992" r:id="rId28"/>
    <p:sldId id="1004" r:id="rId29"/>
    <p:sldId id="1006" r:id="rId30"/>
    <p:sldId id="585" r:id="rId31"/>
    <p:sldId id="989" r:id="rId32"/>
    <p:sldId id="994" r:id="rId33"/>
    <p:sldId id="996" r:id="rId34"/>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A4CBB-E746-4B2F-AAC2-B1F8BDA1A0C6}" v="1" dt="2023-11-16T01:58:09.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86384" autoAdjust="0"/>
  </p:normalViewPr>
  <p:slideViewPr>
    <p:cSldViewPr snapToGrid="0">
      <p:cViewPr varScale="1">
        <p:scale>
          <a:sx n="115" d="100"/>
          <a:sy n="115" d="100"/>
        </p:scale>
        <p:origin x="155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umi Kobayashi" userId="6ec8770888b2809e" providerId="LiveId" clId="{05BA4CBB-E746-4B2F-AAC2-B1F8BDA1A0C6}"/>
    <pc:docChg chg="undo custSel addSld modSld modMainMaster">
      <pc:chgData name="Takumi Kobayashi" userId="6ec8770888b2809e" providerId="LiveId" clId="{05BA4CBB-E746-4B2F-AAC2-B1F8BDA1A0C6}" dt="2023-11-16T02:33:13.157" v="87" actId="20577"/>
      <pc:docMkLst>
        <pc:docMk/>
      </pc:docMkLst>
      <pc:sldChg chg="modSp mod">
        <pc:chgData name="Takumi Kobayashi" userId="6ec8770888b2809e" providerId="LiveId" clId="{05BA4CBB-E746-4B2F-AAC2-B1F8BDA1A0C6}" dt="2023-11-16T01:58:29.614" v="9" actId="20577"/>
        <pc:sldMkLst>
          <pc:docMk/>
          <pc:sldMk cId="0" sldId="264"/>
        </pc:sldMkLst>
        <pc:spChg chg="mod">
          <ac:chgData name="Takumi Kobayashi" userId="6ec8770888b2809e" providerId="LiveId" clId="{05BA4CBB-E746-4B2F-AAC2-B1F8BDA1A0C6}" dt="2023-11-16T01:58:29.614" v="9" actId="20577"/>
          <ac:spMkLst>
            <pc:docMk/>
            <pc:sldMk cId="0" sldId="264"/>
            <ac:spMk id="177" creationId="{00000000-0000-0000-0000-000000000000}"/>
          </ac:spMkLst>
        </pc:spChg>
      </pc:sldChg>
      <pc:sldChg chg="addSp delSp modSp new mod modClrScheme chgLayout">
        <pc:chgData name="Takumi Kobayashi" userId="6ec8770888b2809e" providerId="LiveId" clId="{05BA4CBB-E746-4B2F-AAC2-B1F8BDA1A0C6}" dt="2023-11-16T02:02:53.524" v="55" actId="20577"/>
        <pc:sldMkLst>
          <pc:docMk/>
          <pc:sldMk cId="3768183248" sldId="1015"/>
        </pc:sldMkLst>
        <pc:spChg chg="del">
          <ac:chgData name="Takumi Kobayashi" userId="6ec8770888b2809e" providerId="LiveId" clId="{05BA4CBB-E746-4B2F-AAC2-B1F8BDA1A0C6}" dt="2023-11-16T01:57:39.911" v="1" actId="700"/>
          <ac:spMkLst>
            <pc:docMk/>
            <pc:sldMk cId="3768183248" sldId="1015"/>
            <ac:spMk id="2" creationId="{4B64CA61-AEF1-E6D4-8958-FE8A8FBA2A57}"/>
          </ac:spMkLst>
        </pc:spChg>
        <pc:spChg chg="del">
          <ac:chgData name="Takumi Kobayashi" userId="6ec8770888b2809e" providerId="LiveId" clId="{05BA4CBB-E746-4B2F-AAC2-B1F8BDA1A0C6}" dt="2023-11-16T01:57:39.911" v="1" actId="700"/>
          <ac:spMkLst>
            <pc:docMk/>
            <pc:sldMk cId="3768183248" sldId="1015"/>
            <ac:spMk id="3" creationId="{7439E58D-A603-DA22-4A44-90F6851EF7F8}"/>
          </ac:spMkLst>
        </pc:spChg>
        <pc:spChg chg="mod ord">
          <ac:chgData name="Takumi Kobayashi" userId="6ec8770888b2809e" providerId="LiveId" clId="{05BA4CBB-E746-4B2F-AAC2-B1F8BDA1A0C6}" dt="2023-11-16T02:00:51.396" v="12" actId="700"/>
          <ac:spMkLst>
            <pc:docMk/>
            <pc:sldMk cId="3768183248" sldId="1015"/>
            <ac:spMk id="4" creationId="{AC54BD73-EFDC-90CA-E176-77ACD35AD40C}"/>
          </ac:spMkLst>
        </pc:spChg>
        <pc:spChg chg="mod ord">
          <ac:chgData name="Takumi Kobayashi" userId="6ec8770888b2809e" providerId="LiveId" clId="{05BA4CBB-E746-4B2F-AAC2-B1F8BDA1A0C6}" dt="2023-11-16T02:00:51.396" v="12" actId="700"/>
          <ac:spMkLst>
            <pc:docMk/>
            <pc:sldMk cId="3768183248" sldId="1015"/>
            <ac:spMk id="5" creationId="{4531939F-140B-EFB8-64C9-DD3236EB25EC}"/>
          </ac:spMkLst>
        </pc:spChg>
        <pc:spChg chg="mod ord">
          <ac:chgData name="Takumi Kobayashi" userId="6ec8770888b2809e" providerId="LiveId" clId="{05BA4CBB-E746-4B2F-AAC2-B1F8BDA1A0C6}" dt="2023-11-16T02:00:51.396" v="12" actId="700"/>
          <ac:spMkLst>
            <pc:docMk/>
            <pc:sldMk cId="3768183248" sldId="1015"/>
            <ac:spMk id="6" creationId="{847E1723-72D1-F16A-83E4-B29ACA73567E}"/>
          </ac:spMkLst>
        </pc:spChg>
        <pc:spChg chg="add mod ord">
          <ac:chgData name="Takumi Kobayashi" userId="6ec8770888b2809e" providerId="LiveId" clId="{05BA4CBB-E746-4B2F-AAC2-B1F8BDA1A0C6}" dt="2023-11-16T02:02:53.524" v="55" actId="20577"/>
          <ac:spMkLst>
            <pc:docMk/>
            <pc:sldMk cId="3768183248" sldId="1015"/>
            <ac:spMk id="9" creationId="{6509A39D-979F-A5B5-7FC6-9989C131691F}"/>
          </ac:spMkLst>
        </pc:spChg>
        <pc:spChg chg="add mod">
          <ac:chgData name="Takumi Kobayashi" userId="6ec8770888b2809e" providerId="LiveId" clId="{05BA4CBB-E746-4B2F-AAC2-B1F8BDA1A0C6}" dt="2023-11-16T02:02:09.816" v="44" actId="14100"/>
          <ac:spMkLst>
            <pc:docMk/>
            <pc:sldMk cId="3768183248" sldId="1015"/>
            <ac:spMk id="10" creationId="{C6778D03-2E41-AC04-D73A-028F593064F6}"/>
          </ac:spMkLst>
        </pc:spChg>
        <pc:picChg chg="add mod">
          <ac:chgData name="Takumi Kobayashi" userId="6ec8770888b2809e" providerId="LiveId" clId="{05BA4CBB-E746-4B2F-AAC2-B1F8BDA1A0C6}" dt="2023-11-16T02:01:05.165" v="37" actId="1076"/>
          <ac:picMkLst>
            <pc:docMk/>
            <pc:sldMk cId="3768183248" sldId="1015"/>
            <ac:picMk id="8" creationId="{F24BFFAE-A139-A774-C6AD-A640B6AA7E17}"/>
          </ac:picMkLst>
        </pc:picChg>
      </pc:sldChg>
      <pc:sldChg chg="addSp delSp modSp new mod modClrScheme chgLayout">
        <pc:chgData name="Takumi Kobayashi" userId="6ec8770888b2809e" providerId="LiveId" clId="{05BA4CBB-E746-4B2F-AAC2-B1F8BDA1A0C6}" dt="2023-11-16T02:03:55.703" v="63"/>
        <pc:sldMkLst>
          <pc:docMk/>
          <pc:sldMk cId="1801563108" sldId="1016"/>
        </pc:sldMkLst>
        <pc:spChg chg="del">
          <ac:chgData name="Takumi Kobayashi" userId="6ec8770888b2809e" providerId="LiveId" clId="{05BA4CBB-E746-4B2F-AAC2-B1F8BDA1A0C6}" dt="2023-11-16T02:01:13.118" v="39" actId="700"/>
          <ac:spMkLst>
            <pc:docMk/>
            <pc:sldMk cId="1801563108" sldId="1016"/>
            <ac:spMk id="2" creationId="{765EDCC4-F687-BB92-0A6C-FDE3C7F3A593}"/>
          </ac:spMkLst>
        </pc:spChg>
        <pc:spChg chg="mod ord">
          <ac:chgData name="Takumi Kobayashi" userId="6ec8770888b2809e" providerId="LiveId" clId="{05BA4CBB-E746-4B2F-AAC2-B1F8BDA1A0C6}" dt="2023-11-16T02:01:13.118" v="39" actId="700"/>
          <ac:spMkLst>
            <pc:docMk/>
            <pc:sldMk cId="1801563108" sldId="1016"/>
            <ac:spMk id="3" creationId="{C1D82A25-0E39-04A8-9BE5-B1D8C835D862}"/>
          </ac:spMkLst>
        </pc:spChg>
        <pc:spChg chg="mod ord">
          <ac:chgData name="Takumi Kobayashi" userId="6ec8770888b2809e" providerId="LiveId" clId="{05BA4CBB-E746-4B2F-AAC2-B1F8BDA1A0C6}" dt="2023-11-16T02:01:13.118" v="39" actId="700"/>
          <ac:spMkLst>
            <pc:docMk/>
            <pc:sldMk cId="1801563108" sldId="1016"/>
            <ac:spMk id="4" creationId="{B1366F77-0E06-20B1-1832-E91327CC4710}"/>
          </ac:spMkLst>
        </pc:spChg>
        <pc:spChg chg="mod ord">
          <ac:chgData name="Takumi Kobayashi" userId="6ec8770888b2809e" providerId="LiveId" clId="{05BA4CBB-E746-4B2F-AAC2-B1F8BDA1A0C6}" dt="2023-11-16T02:01:13.118" v="39" actId="700"/>
          <ac:spMkLst>
            <pc:docMk/>
            <pc:sldMk cId="1801563108" sldId="1016"/>
            <ac:spMk id="5" creationId="{BB3C5DE9-CBFA-15ED-8EB1-49C94371F24C}"/>
          </ac:spMkLst>
        </pc:spChg>
        <pc:spChg chg="add del">
          <ac:chgData name="Takumi Kobayashi" userId="6ec8770888b2809e" providerId="LiveId" clId="{05BA4CBB-E746-4B2F-AAC2-B1F8BDA1A0C6}" dt="2023-11-16T02:03:16.352" v="57" actId="22"/>
          <ac:spMkLst>
            <pc:docMk/>
            <pc:sldMk cId="1801563108" sldId="1016"/>
            <ac:spMk id="7" creationId="{2EE0C116-7B6D-96E0-DE03-16D1C4E238AE}"/>
          </ac:spMkLst>
        </pc:spChg>
        <pc:spChg chg="add mod">
          <ac:chgData name="Takumi Kobayashi" userId="6ec8770888b2809e" providerId="LiveId" clId="{05BA4CBB-E746-4B2F-AAC2-B1F8BDA1A0C6}" dt="2023-11-16T02:03:55.703" v="63"/>
          <ac:spMkLst>
            <pc:docMk/>
            <pc:sldMk cId="1801563108" sldId="1016"/>
            <ac:spMk id="9" creationId="{50737363-9163-2820-27EA-C4A30E7CC3FE}"/>
          </ac:spMkLst>
        </pc:spChg>
      </pc:sldChg>
      <pc:sldMasterChg chg="modSp mod">
        <pc:chgData name="Takumi Kobayashi" userId="6ec8770888b2809e" providerId="LiveId" clId="{05BA4CBB-E746-4B2F-AAC2-B1F8BDA1A0C6}" dt="2023-11-16T02:33:13.157" v="87" actId="20577"/>
        <pc:sldMasterMkLst>
          <pc:docMk/>
          <pc:sldMasterMk cId="3930973884" sldId="2147483693"/>
        </pc:sldMasterMkLst>
        <pc:spChg chg="mod">
          <ac:chgData name="Takumi Kobayashi" userId="6ec8770888b2809e" providerId="LiveId" clId="{05BA4CBB-E746-4B2F-AAC2-B1F8BDA1A0C6}" dt="2023-11-16T02:33:13.157" v="87" actId="20577"/>
          <ac:spMkLst>
            <pc:docMk/>
            <pc:sldMasterMk cId="3930973884" sldId="2147483693"/>
            <ac:spMk id="18"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2023/11/16</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2023/11/16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21</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22</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24</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25</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26</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30</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(YNU/YRP-IAI)</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2023</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(YNU/YRP-IAI)</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2023</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36" name="Google Shape;36;p4"/>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2023</a:t>
            </a:r>
            <a:endParaRPr dirty="0"/>
          </a:p>
        </p:txBody>
      </p:sp>
      <p:sp>
        <p:nvSpPr>
          <p:cNvPr id="16" name="Google Shape;16;p1"/>
          <p:cNvSpPr txBox="1">
            <a:spLocks noGrp="1"/>
          </p:cNvSpPr>
          <p:nvPr>
            <p:ph type="ftr" idx="11"/>
          </p:nvPr>
        </p:nvSpPr>
        <p:spPr>
          <a:xfrm>
            <a:off x="5477854" y="6379421"/>
            <a:ext cx="3666146"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a:t>
            </a:r>
            <a:r>
              <a:rPr lang="en-US" dirty="0" err="1"/>
              <a:t>Minsoo</a:t>
            </a:r>
            <a:r>
              <a:rPr lang="en-US" dirty="0"/>
              <a:t> Kim, Marco Hernandez, Ryuji Kohno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P802.15-22-0571-01-06a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0.pn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4.wdp"/><Relationship Id="rId14" Type="http://schemas.openxmlformats.org/officeDocument/2006/relationships/image" Target="../media/image27.png"/></Relationships>
</file>

<file path=ppt/slides/_rels/slide29.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28.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Interference Reduction Technique under Coexistence with Other </a:t>
            </a:r>
            <a:r>
              <a:rPr kumimoji="0" lang="en-US" sz="1600" b="0" kern="0" dirty="0">
                <a:latin typeface="Times New Roman"/>
                <a:ea typeface="Times New Roman"/>
                <a:cs typeface="Times New Roman"/>
                <a:sym typeface="Times New Roman"/>
              </a:rPr>
              <a:t>W</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ireless and EMI for HBAN and VBAN on UWB Using </a:t>
            </a:r>
            <a:r>
              <a:rPr kumimoji="0" lang="en-US" sz="1600" b="0" kern="0" dirty="0">
                <a:latin typeface="Times New Roman"/>
                <a:ea typeface="Times New Roman"/>
                <a:cs typeface="Times New Roman"/>
                <a:sym typeface="Times New Roman"/>
              </a:rPr>
              <a:t>C</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ode and Pulse Orthogonality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November</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16</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3</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Kim, Marco Hernandez, Ryuji Kohno,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 [1;Yokohama National University(YNU), 2;YRP International Alliance Institute(YRP-IAI)]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Address [1; 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2; YRP1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Blg</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3-4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HikarinoOka</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P802.15.6ma TG</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November 2023</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November 2023</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(YNU/YRP-IAI)</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November 2023</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Takumi Kobayashi, Minsoo Kim, Marco Hernandez, Ryuji Kohno (YNU/YRP-IAI)</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2023</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Takumi Kobayashi, Minsoo Kim, Marco Hernandez, Ryuji Kohno (YNU/YRP-IAI)</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November 2023</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November 2023</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29FCDD-EA81-7C54-50F3-C0875FC7BF20}"/>
              </a:ext>
            </a:extLst>
          </p:cNvPr>
          <p:cNvSpPr>
            <a:spLocks noGrp="1"/>
          </p:cNvSpPr>
          <p:nvPr>
            <p:ph type="dt" idx="10"/>
          </p:nvPr>
        </p:nvSpPr>
        <p:spPr/>
        <p:txBody>
          <a:bodyPr/>
          <a:lstStyle/>
          <a:p>
            <a:r>
              <a:rPr lang="en-US" altLang="ja-JP"/>
              <a:t>November 2023</a:t>
            </a:r>
            <a:endParaRPr lang="en-US" dirty="0"/>
          </a:p>
        </p:txBody>
      </p:sp>
      <p:sp>
        <p:nvSpPr>
          <p:cNvPr id="3" name="フッター プレースホルダー 2">
            <a:extLst>
              <a:ext uri="{FF2B5EF4-FFF2-40B4-BE49-F238E27FC236}">
                <a16:creationId xmlns:a16="http://schemas.microsoft.com/office/drawing/2014/main" id="{4B6197DF-07CF-4DFA-A351-2DCC73678A43}"/>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AC3D693E-5623-8A9C-4710-C80172E80B9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6" name="正方形/長方形 5">
            <a:extLst>
              <a:ext uri="{FF2B5EF4-FFF2-40B4-BE49-F238E27FC236}">
                <a16:creationId xmlns:a16="http://schemas.microsoft.com/office/drawing/2014/main" id="{E664745E-5D1B-BD06-EDA0-F70DB9A94532}"/>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BC4657A-AE8C-DAA7-227E-342C5D8FDC76}"/>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9E5E0E4E-BCFC-34C1-AC0D-47F7015FE535}"/>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9" name="正方形/長方形 8">
            <a:extLst>
              <a:ext uri="{FF2B5EF4-FFF2-40B4-BE49-F238E27FC236}">
                <a16:creationId xmlns:a16="http://schemas.microsoft.com/office/drawing/2014/main" id="{5728CCA7-2467-E7BA-7877-976167235CB3}"/>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6A2F0CFC-3F32-3ABF-09D3-FD026007850F}"/>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1" name="楕円 10">
            <a:extLst>
              <a:ext uri="{FF2B5EF4-FFF2-40B4-BE49-F238E27FC236}">
                <a16:creationId xmlns:a16="http://schemas.microsoft.com/office/drawing/2014/main" id="{2835971A-12C1-3805-A668-DAE701B8591F}"/>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0DA219B0-6047-457E-8932-101083DD443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6A76D0AE-76CE-E3B1-57C6-A32000588185}"/>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14" name="正方形/長方形 13">
            <a:extLst>
              <a:ext uri="{FF2B5EF4-FFF2-40B4-BE49-F238E27FC236}">
                <a16:creationId xmlns:a16="http://schemas.microsoft.com/office/drawing/2014/main" id="{B008D8B8-1DE1-8C16-E811-7D1491DDB7DB}"/>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80468147-C58E-3665-0CC3-08CD70BDF8E8}"/>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16" name="直線コネクタ 15">
            <a:extLst>
              <a:ext uri="{FF2B5EF4-FFF2-40B4-BE49-F238E27FC236}">
                <a16:creationId xmlns:a16="http://schemas.microsoft.com/office/drawing/2014/main" id="{BBD6C816-AAE3-B146-2437-BD3C0E30B7C2}"/>
              </a:ext>
            </a:extLst>
          </p:cNvPr>
          <p:cNvCxnSpPr>
            <a:stCxn id="6" idx="3"/>
            <a:endCxn id="7"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C1FC138-D734-AA43-926D-A4F2617AE3E1}"/>
              </a:ext>
            </a:extLst>
          </p:cNvPr>
          <p:cNvCxnSpPr>
            <a:stCxn id="7" idx="3"/>
            <a:endCxn id="8"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5163D6-D58A-5D69-FE70-F2787CAFCFA6}"/>
              </a:ext>
            </a:extLst>
          </p:cNvPr>
          <p:cNvCxnSpPr>
            <a:cxnSpLocks/>
            <a:stCxn id="8" idx="3"/>
            <a:endCxn id="11"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541F55-F5C6-97E5-E094-1CA463CCF256}"/>
              </a:ext>
            </a:extLst>
          </p:cNvPr>
          <p:cNvCxnSpPr>
            <a:stCxn id="12" idx="2"/>
            <a:endCxn id="11"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010C4CC-F6BC-DB5C-28A5-19D3272295F0}"/>
              </a:ext>
            </a:extLst>
          </p:cNvPr>
          <p:cNvCxnSpPr>
            <a:cxnSpLocks/>
            <a:stCxn id="9" idx="0"/>
            <a:endCxn id="11"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AA3B414-B52B-C74C-534D-4E17EB446786}"/>
              </a:ext>
            </a:extLst>
          </p:cNvPr>
          <p:cNvCxnSpPr>
            <a:cxnSpLocks/>
            <a:stCxn id="10" idx="0"/>
            <a:endCxn id="11"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9B2AC21-DE5F-8CA8-BCD3-30D0AE8F6F84}"/>
              </a:ext>
            </a:extLst>
          </p:cNvPr>
          <p:cNvCxnSpPr>
            <a:stCxn id="11" idx="6"/>
            <a:endCxn id="15"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BD21B-E6BF-01F4-8BAE-FD16BCDC38CC}"/>
              </a:ext>
            </a:extLst>
          </p:cNvPr>
          <p:cNvCxnSpPr>
            <a:stCxn id="15" idx="3"/>
            <a:endCxn id="14"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78F0B6-3399-BD59-7F90-C248E4120A83}"/>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四角形: 角を丸くする 24">
            <a:extLst>
              <a:ext uri="{FF2B5EF4-FFF2-40B4-BE49-F238E27FC236}">
                <a16:creationId xmlns:a16="http://schemas.microsoft.com/office/drawing/2014/main" id="{53C2FFBE-E41E-43CA-B919-9D8AF34B3757}"/>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FE0E62AF-13CD-3DFB-57B1-CCCF2A5EC5A3}"/>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27" name="四角形: 角を丸くする 26">
            <a:extLst>
              <a:ext uri="{FF2B5EF4-FFF2-40B4-BE49-F238E27FC236}">
                <a16:creationId xmlns:a16="http://schemas.microsoft.com/office/drawing/2014/main" id="{09FFA4F5-A98E-C38A-3879-39C7C4B2D9F0}"/>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四角形: 角を丸くする 27">
            <a:extLst>
              <a:ext uri="{FF2B5EF4-FFF2-40B4-BE49-F238E27FC236}">
                <a16:creationId xmlns:a16="http://schemas.microsoft.com/office/drawing/2014/main" id="{9B2764D2-1DA2-5E8D-5C09-3E81C88A7121}"/>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a:extLst>
              <a:ext uri="{FF2B5EF4-FFF2-40B4-BE49-F238E27FC236}">
                <a16:creationId xmlns:a16="http://schemas.microsoft.com/office/drawing/2014/main" id="{FDFFFD68-CBAE-2AD5-5CDC-197A89482D0D}"/>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0" name="直線矢印コネクタ 29">
            <a:extLst>
              <a:ext uri="{FF2B5EF4-FFF2-40B4-BE49-F238E27FC236}">
                <a16:creationId xmlns:a16="http://schemas.microsoft.com/office/drawing/2014/main" id="{AF38C8B5-31B9-BFF5-3313-B85F0BB25284}"/>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815D999-79EC-079B-DA2E-88F87A4985BB}"/>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2" name="直線矢印コネクタ 31">
            <a:extLst>
              <a:ext uri="{FF2B5EF4-FFF2-40B4-BE49-F238E27FC236}">
                <a16:creationId xmlns:a16="http://schemas.microsoft.com/office/drawing/2014/main" id="{685FAF45-58AA-D16A-15CE-E8CF38C8C0EC}"/>
              </a:ext>
            </a:extLst>
          </p:cNvPr>
          <p:cNvCxnSpPr>
            <a:cxnSpLocks/>
            <a:stCxn id="31"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E0948A1-717E-E56F-2E73-1CA719DC9717}"/>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832AD87-DF9E-74DE-10F7-1981FD39F630}"/>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35" name="直線矢印コネクタ 34">
            <a:extLst>
              <a:ext uri="{FF2B5EF4-FFF2-40B4-BE49-F238E27FC236}">
                <a16:creationId xmlns:a16="http://schemas.microsoft.com/office/drawing/2014/main" id="{4FC5AC3C-CFF8-98BB-4AEC-D83238807CC7}"/>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2E3626-48F5-E4F5-29D9-E068984AE5F8}"/>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37" name="テキスト ボックス 36">
            <a:extLst>
              <a:ext uri="{FF2B5EF4-FFF2-40B4-BE49-F238E27FC236}">
                <a16:creationId xmlns:a16="http://schemas.microsoft.com/office/drawing/2014/main" id="{1BABDA93-248E-4805-EF39-41175310A79D}"/>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8" name="正方形/長方形 12">
            <a:extLst>
              <a:ext uri="{FF2B5EF4-FFF2-40B4-BE49-F238E27FC236}">
                <a16:creationId xmlns:a16="http://schemas.microsoft.com/office/drawing/2014/main" id="{2D8B020E-CAD3-0BDA-039E-E2EA049FAC1D}"/>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665BAF61-BA2B-784B-995C-8D2B3D9C8925}"/>
              </a:ext>
            </a:extLst>
          </p:cNvPr>
          <p:cNvCxnSpPr>
            <a:cxnSpLocks/>
            <a:endCxn id="11"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49F5027-E44C-DAD8-0D80-58F0DB6B0C92}"/>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280716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November 2023</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(YNU/YRP-IAI)</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16</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November 2023</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November 2023</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FDDA0-BF29-9C85-0DE5-8696E1A27A7F}"/>
              </a:ext>
            </a:extLst>
          </p:cNvPr>
          <p:cNvSpPr>
            <a:spLocks noGrp="1"/>
          </p:cNvSpPr>
          <p:nvPr>
            <p:ph type="dt" idx="10"/>
          </p:nvPr>
        </p:nvSpPr>
        <p:spPr/>
        <p:txBody>
          <a:bodyPr/>
          <a:lstStyle/>
          <a:p>
            <a:r>
              <a:rPr lang="en-US" altLang="ja-JP"/>
              <a:t>November 2023</a:t>
            </a:r>
            <a:endParaRPr lang="en-US" dirty="0"/>
          </a:p>
        </p:txBody>
      </p:sp>
      <p:sp>
        <p:nvSpPr>
          <p:cNvPr id="3" name="フッター プレースホルダー 2">
            <a:extLst>
              <a:ext uri="{FF2B5EF4-FFF2-40B4-BE49-F238E27FC236}">
                <a16:creationId xmlns:a16="http://schemas.microsoft.com/office/drawing/2014/main" id="{180B52B0-72F9-D900-C922-DB4788D3A800}"/>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F110E68B-27D4-3301-FDBD-6CE3603740C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D51103B5-A33D-FC4E-621E-5919A35050F2}"/>
              </a:ext>
            </a:extLst>
          </p:cNvPr>
          <p:cNvSpPr>
            <a:spLocks noGrp="1"/>
          </p:cNvSpPr>
          <p:nvPr>
            <p:ph type="title"/>
          </p:nvPr>
        </p:nvSpPr>
        <p:spPr/>
        <p:txBody>
          <a:bodyPr/>
          <a:lstStyle/>
          <a:p>
            <a:r>
              <a:rPr kumimoji="1" lang="en-US" altLang="ja-JP" dirty="0"/>
              <a:t>Pre-knowledge</a:t>
            </a:r>
            <a:endParaRPr kumimoji="1" lang="ja-JP" altLang="en-US" dirty="0"/>
          </a:p>
        </p:txBody>
      </p:sp>
      <p:sp>
        <p:nvSpPr>
          <p:cNvPr id="6" name="Rectangle 3">
            <a:extLst>
              <a:ext uri="{FF2B5EF4-FFF2-40B4-BE49-F238E27FC236}">
                <a16:creationId xmlns:a16="http://schemas.microsoft.com/office/drawing/2014/main" id="{2FDADB0E-E411-5384-5A3E-3A72CD817020}"/>
              </a:ext>
            </a:extLst>
          </p:cNvPr>
          <p:cNvSpPr txBox="1">
            <a:spLocks noChangeArrowheads="1"/>
          </p:cNvSpPr>
          <p:nvPr/>
        </p:nvSpPr>
        <p:spPr>
          <a:xfrm>
            <a:off x="0" y="1269224"/>
            <a:ext cx="9144000" cy="460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Some interference sources have known characteristics: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Example: frequency, pulse reputation rate, modulation method, etc.	</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15.6ma and legacy 15.6 devices may be controlled by the MAC</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UWB devices is mostly overlapped in the same frequency band. However, we can exploit the knowledge of the signal specification.</a:t>
            </a:r>
          </a:p>
          <a:p>
            <a:pPr lvl="1" eaLnBrk="1" fontAlgn="auto" hangingPunct="1"/>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Some</a:t>
            </a:r>
            <a:r>
              <a:rPr kumimoji="0" lang="ja-JP" altLang="en-US" sz="2000" kern="0" dirty="0">
                <a:latin typeface="Arial" panose="020B0604020202020204" pitchFamily="34" charset="0"/>
                <a:ea typeface="ＭＳ Ｐゴシック" panose="020B0600070205080204" pitchFamily="50" charset="-128"/>
              </a:rPr>
              <a:t> </a:t>
            </a:r>
            <a:r>
              <a:rPr kumimoji="0" lang="en-US" altLang="ja-JP" sz="2000" kern="0" dirty="0">
                <a:latin typeface="Arial" panose="020B0604020202020204" pitchFamily="34" charset="0"/>
                <a:ea typeface="ＭＳ Ｐゴシック" panose="020B0600070205080204" pitchFamily="50" charset="-128"/>
              </a:rPr>
              <a:t>interference sources emit unknown electromagnetic radiation:</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Electromagnetic interference from the electric and electronic components, i.e., electric motor in EV, HEV, and spark plugs on engine radiate strong electromagnetic waves.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Legacy narrowband wireless radiate unknown </a:t>
            </a:r>
            <a:r>
              <a:rPr kumimoji="0" lang="en-US" altLang="ja-JP" sz="1600" kern="0" dirty="0" err="1">
                <a:latin typeface="Arial" panose="020B0604020202020204" pitchFamily="34" charset="0"/>
                <a:ea typeface="ＭＳ Ｐゴシック" panose="020B0600070205080204" pitchFamily="50" charset="-128"/>
              </a:rPr>
              <a:t>radiowaves</a:t>
            </a:r>
            <a:r>
              <a:rPr kumimoji="0" lang="en-US" altLang="ja-JP" sz="1600" kern="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7726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Interference Reduction Technique under Coexistence with Other Wireless and EMI for HBAN and VBAN on UWB Using Code and Pulse Orthogonality</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800" dirty="0"/>
              <a:t>Takumi Kobayashi, </a:t>
            </a:r>
            <a:r>
              <a:rPr kumimoji="1" lang="en-US" altLang="ja-JP" sz="2800" dirty="0" err="1"/>
              <a:t>Minsoo</a:t>
            </a:r>
            <a:r>
              <a:rPr kumimoji="1" lang="en-US" altLang="ja-JP" sz="2800" dirty="0"/>
              <a:t> Kim, Marco Hernandez, Ryuji Kohno</a:t>
            </a:r>
          </a:p>
          <a:p>
            <a:r>
              <a:rPr kumimoji="1" lang="en-US" altLang="ja-JP" sz="2800" dirty="0"/>
              <a:t>(YNU/YRP-IAI)</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November 2023</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(YNU/YRP-IAI)</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November 2023</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wireless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802.15.4a</a:t>
            </a:r>
            <a:endParaRPr lang="ja-JP" altLang="en-US" sz="1800" dirty="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 Minsoo Kim, Marco Hernandez, Ryuji Kohno (YNU/YRP-IAI)</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20</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November 2023</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November 2023</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consists a matched filter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MF Group</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MFG</a:t>
            </a:r>
            <a:r>
              <a:rPr lang="ja-JP" altLang="en-US" sz="1800" b="0" dirty="0">
                <a:latin typeface="Times New Roman" panose="02020603050405020304" pitchFamily="18" charset="0"/>
              </a:rPr>
              <a:t>）</a:t>
            </a:r>
            <a:endParaRPr lang="en-US" altLang="ja-JP"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Tap 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are the same as sequence of desired signal.</a:t>
            </a:r>
          </a:p>
          <a:p>
            <a:pPr lvl="1" eaLnBrk="1" hangingPunct="1">
              <a:buFontTx/>
              <a:buBlip>
                <a:blip r:embed="rId5"/>
              </a:buBlip>
            </a:pPr>
            <a:r>
              <a:rPr lang="en-US" altLang="ja-JP" sz="1800" b="0" dirty="0">
                <a:latin typeface="Times New Roman" panose="02020603050405020304" pitchFamily="18" charset="0"/>
              </a:rPr>
              <a:t>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each </a:t>
            </a:r>
            <a:r>
              <a:rPr lang="en-US" altLang="ja-JP" sz="1800" b="0" dirty="0" err="1">
                <a:latin typeface="Times New Roman" panose="02020603050405020304" pitchFamily="18" charset="0"/>
              </a:rPr>
              <a:t>MF</a:t>
            </a:r>
            <a:r>
              <a:rPr lang="en-US" altLang="ja-JP" sz="1800" b="0" i="1" baseline="-25000" dirty="0" err="1">
                <a:latin typeface="Times New Roman" panose="02020603050405020304" pitchFamily="18" charset="0"/>
              </a:rPr>
              <a:t>k</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that constituting MFG are </a:t>
            </a:r>
            <a:r>
              <a:rPr lang="en-US" altLang="ja-JP" sz="1800" b="0" dirty="0">
                <a:solidFill>
                  <a:srgbClr val="FF0000"/>
                </a:solidFill>
                <a:latin typeface="Times New Roman" panose="02020603050405020304" pitchFamily="18" charset="0"/>
              </a:rPr>
              <a:t>orthogonal</a:t>
            </a:r>
            <a:r>
              <a:rPr lang="en-US" altLang="ja-JP" sz="1800" b="0" dirty="0">
                <a:latin typeface="Times New Roman" panose="02020603050405020304" pitchFamily="18" charset="0"/>
              </a:rPr>
              <a:t>.</a:t>
            </a:r>
            <a:endParaRPr lang="en-US" altLang="ja-JP" dirty="0">
              <a:solidFill>
                <a:srgbClr val="FF0000"/>
              </a:solidFill>
              <a:latin typeface="Times New Roman" panose="02020603050405020304" pitchFamily="18" charset="0"/>
            </a:endParaRPr>
          </a:p>
          <a:p>
            <a:pPr lvl="1" eaLnBrk="1" hangingPunct="1"/>
            <a:r>
              <a:rPr lang="en-US" altLang="ja-JP" sz="1800" b="0" dirty="0">
                <a:latin typeface="Times New Roman" panose="02020603050405020304" pitchFamily="18" charset="0"/>
              </a:rPr>
              <a:t>Desired signal does not go through MF</a:t>
            </a:r>
            <a:r>
              <a:rPr lang="en-US" altLang="ja-JP" sz="1800" b="0" baseline="-25000" dirty="0">
                <a:latin typeface="Times New Roman" panose="02020603050405020304" pitchFamily="18" charset="0"/>
              </a:rPr>
              <a:t>2</a:t>
            </a:r>
            <a:r>
              <a:rPr lang="ja-JP" altLang="en-US" sz="1800" b="0" baseline="-25000" dirty="0">
                <a:latin typeface="Times New Roman" panose="02020603050405020304" pitchFamily="18" charset="0"/>
              </a:rPr>
              <a:t>～</a:t>
            </a:r>
            <a:r>
              <a:rPr lang="en-US" altLang="ja-JP" sz="1800" b="0" i="1" baseline="-25000" dirty="0">
                <a:latin typeface="Times New Roman" panose="02020603050405020304" pitchFamily="18" charset="0"/>
              </a:rPr>
              <a:t>K</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because orthogonality.</a:t>
            </a:r>
            <a:br>
              <a:rPr lang="ja-JP" altLang="en-US" sz="1800" b="0" dirty="0">
                <a:latin typeface="Times New Roman" panose="02020603050405020304" pitchFamily="18" charset="0"/>
              </a:rPr>
            </a:br>
            <a:r>
              <a:rPr lang="ja-JP" altLang="en-US" sz="1800" b="0" dirty="0">
                <a:solidFill>
                  <a:srgbClr val="FF0000"/>
                </a:solidFill>
                <a:latin typeface="Times New Roman" panose="02020603050405020304" pitchFamily="18" charset="0"/>
              </a:rPr>
              <a:t>→</a:t>
            </a:r>
            <a:r>
              <a:rPr lang="en-US" altLang="ja-JP" sz="1800" b="0" dirty="0">
                <a:solidFill>
                  <a:srgbClr val="FF0000"/>
                </a:solidFill>
                <a:latin typeface="Times New Roman" panose="02020603050405020304" pitchFamily="18" charset="0"/>
              </a:rPr>
              <a:t>only interference can go through.</a:t>
            </a:r>
          </a:p>
          <a:p>
            <a:pPr lvl="1" eaLnBrk="1" hangingPunct="1"/>
            <a:r>
              <a:rPr lang="en-US" altLang="ja-JP" sz="1800" b="0" dirty="0">
                <a:solidFill>
                  <a:srgbClr val="FF0000"/>
                </a:solidFill>
                <a:latin typeface="Times New Roman" panose="02020603050405020304" pitchFamily="18" charset="0"/>
              </a:rPr>
              <a:t>MFG makes a replica of the interference signal by linear combination with weight vector </a:t>
            </a:r>
            <a:r>
              <a:rPr lang="en-US" altLang="ja-JP" sz="1800" dirty="0">
                <a:solidFill>
                  <a:srgbClr val="FF0000"/>
                </a:solidFill>
                <a:latin typeface="Times New Roman" panose="02020603050405020304" pitchFamily="18" charset="0"/>
              </a:rPr>
              <a:t>w </a:t>
            </a:r>
            <a:r>
              <a:rPr lang="en-US" altLang="ja-JP" sz="1800" b="0" dirty="0">
                <a:solidFill>
                  <a:srgbClr val="FF0000"/>
                </a:solidFill>
                <a:latin typeface="Times New Roman" panose="02020603050405020304" pitchFamily="18" charset="0"/>
              </a:rPr>
              <a:t>of the linear combiner; LC.</a:t>
            </a:r>
            <a:r>
              <a:rPr lang="en-US" altLang="ja-JP" sz="1800" b="0" dirty="0">
                <a:latin typeface="Times New Roman" panose="02020603050405020304" pitchFamily="18" charset="0"/>
              </a:rPr>
              <a:t> </a:t>
            </a:r>
          </a:p>
          <a:p>
            <a:pPr lvl="1" eaLnBrk="1" hangingPunct="1"/>
            <a:r>
              <a:rPr lang="en-US" altLang="ja-JP" sz="1800" b="0" dirty="0">
                <a:latin typeface="Times New Roman" panose="02020603050405020304" pitchFamily="18" charset="0"/>
              </a:rPr>
              <a:t>Subtract interference replica from the output of </a:t>
            </a:r>
            <a:r>
              <a:rPr lang="en-US" altLang="ja-JP" sz="1800" b="0" dirty="0">
                <a:solidFill>
                  <a:srgbClr val="000000"/>
                </a:solidFill>
                <a:latin typeface="Times New Roman" panose="02020603050405020304" pitchFamily="18" charset="0"/>
              </a:rPr>
              <a:t>MF</a:t>
            </a:r>
            <a:r>
              <a:rPr lang="en-US" altLang="ja-JP" sz="1800" b="0" baseline="-25000" dirty="0">
                <a:solidFill>
                  <a:srgbClr val="000000"/>
                </a:solidFill>
              </a:rPr>
              <a:t>1</a:t>
            </a:r>
            <a:r>
              <a:rPr lang="ja-JP" altLang="ja-JP" sz="1800" b="0" dirty="0">
                <a:solidFill>
                  <a:srgbClr val="000000"/>
                </a:solidFill>
                <a:latin typeface="Times New Roman" panose="02020603050405020304" pitchFamily="18" charset="0"/>
                <a:cs typeface="Times New Roman" panose="02020603050405020304" pitchFamily="18" charset="0"/>
              </a:rPr>
              <a:t> </a:t>
            </a:r>
            <a:r>
              <a:rPr lang="en-US" altLang="ja-JP" sz="1800" b="0" dirty="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23</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November 2023</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November 2023</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November 2023</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25</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November 2023</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26</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27</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November 2023</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28</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November 2023</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November 2023</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a:srcRect l="28571" t="59899" r="26428" b="13535"/>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a:srcRect l="28571" t="60201" r="26428" b="13436"/>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
        <p:nvSpPr>
          <p:cNvPr id="40" name="TextBox 39">
            <a:extLst>
              <a:ext uri="{FF2B5EF4-FFF2-40B4-BE49-F238E27FC236}">
                <a16:creationId xmlns:a16="http://schemas.microsoft.com/office/drawing/2014/main" id="{7EA5E28A-8E05-C686-0905-C119963F5496}"/>
              </a:ext>
            </a:extLst>
          </p:cNvPr>
          <p:cNvSpPr txBox="1"/>
          <p:nvPr/>
        </p:nvSpPr>
        <p:spPr>
          <a:xfrm>
            <a:off x="4550337" y="1188619"/>
            <a:ext cx="4508100" cy="646331"/>
          </a:xfrm>
          <a:prstGeom prst="rect">
            <a:avLst/>
          </a:prstGeom>
          <a:noFill/>
        </p:spPr>
        <p:txBody>
          <a:bodyPr wrap="square" rtlCol="0">
            <a:spAutoFit/>
          </a:bodyPr>
          <a:lstStyle/>
          <a:p>
            <a:r>
              <a:rPr lang="en-US" altLang="ja-JP" b="0" i="1" dirty="0"/>
              <a:t>DIR</a:t>
            </a:r>
            <a:r>
              <a:rPr lang="ja-JP" altLang="en-US" b="0" i="1" dirty="0"/>
              <a:t> </a:t>
            </a:r>
            <a:r>
              <a:rPr lang="en-US" altLang="ja-JP" b="0" i="1" dirty="0"/>
              <a:t>: Desired signal and Interference power Ratio</a:t>
            </a:r>
            <a:endParaRPr lang="en-US" b="0" i="1" dirty="0"/>
          </a:p>
        </p:txBody>
      </p:sp>
    </p:spTree>
    <p:extLst>
      <p:ext uri="{BB962C8B-B14F-4D97-AF65-F5344CB8AC3E}">
        <p14:creationId xmlns:p14="http://schemas.microsoft.com/office/powerpoint/2010/main" val="316242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6509A39D-979F-A5B5-7FC6-9989C131691F}"/>
              </a:ext>
            </a:extLst>
          </p:cNvPr>
          <p:cNvSpPr>
            <a:spLocks noGrp="1"/>
          </p:cNvSpPr>
          <p:nvPr>
            <p:ph type="title"/>
          </p:nvPr>
        </p:nvSpPr>
        <p:spPr/>
        <p:txBody>
          <a:bodyPr/>
          <a:lstStyle/>
          <a:p>
            <a:r>
              <a:rPr lang="en-US" altLang="ja-JP" dirty="0"/>
              <a:t>Coexistence environments in TG6ma</a:t>
            </a:r>
            <a:endParaRPr lang="ja-JP" altLang="en-US" dirty="0"/>
          </a:p>
        </p:txBody>
      </p:sp>
      <p:sp>
        <p:nvSpPr>
          <p:cNvPr id="6" name="スライド番号プレースホルダー 5">
            <a:extLst>
              <a:ext uri="{FF2B5EF4-FFF2-40B4-BE49-F238E27FC236}">
                <a16:creationId xmlns:a16="http://schemas.microsoft.com/office/drawing/2014/main" id="{847E1723-72D1-F16A-83E4-B29ACA73567E}"/>
              </a:ext>
            </a:extLst>
          </p:cNvPr>
          <p:cNvSpPr>
            <a:spLocks noGrp="1"/>
          </p:cNvSpPr>
          <p:nvPr>
            <p:ph type="sldNum" sz="quarter"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5" name="フッター プレースホルダー 4">
            <a:extLst>
              <a:ext uri="{FF2B5EF4-FFF2-40B4-BE49-F238E27FC236}">
                <a16:creationId xmlns:a16="http://schemas.microsoft.com/office/drawing/2014/main" id="{4531939F-140B-EFB8-64C9-DD3236EB25EC}"/>
              </a:ext>
            </a:extLst>
          </p:cNvPr>
          <p:cNvSpPr>
            <a:spLocks noGrp="1"/>
          </p:cNvSpPr>
          <p:nvPr>
            <p:ph type="ftr" sz="quarter" idx="3"/>
          </p:nvPr>
        </p:nvSpPr>
        <p:spPr/>
        <p:txBody>
          <a:bodyPr/>
          <a:lstStyle/>
          <a:p>
            <a:r>
              <a:rPr lang="en-US"/>
              <a:t>Takumi Kobayashi, Minsoo Kim, Marco Hernandez, Ryuji Kohno (YNU/YRP-IAI)</a:t>
            </a:r>
            <a:endParaRPr lang="en-US" dirty="0"/>
          </a:p>
        </p:txBody>
      </p:sp>
      <p:sp>
        <p:nvSpPr>
          <p:cNvPr id="4" name="日付プレースホルダー 3">
            <a:extLst>
              <a:ext uri="{FF2B5EF4-FFF2-40B4-BE49-F238E27FC236}">
                <a16:creationId xmlns:a16="http://schemas.microsoft.com/office/drawing/2014/main" id="{AC54BD73-EFDC-90CA-E176-77ACD35AD40C}"/>
              </a:ext>
            </a:extLst>
          </p:cNvPr>
          <p:cNvSpPr>
            <a:spLocks noGrp="1"/>
          </p:cNvSpPr>
          <p:nvPr>
            <p:ph type="dt" sz="half" idx="2"/>
          </p:nvPr>
        </p:nvSpPr>
        <p:spPr/>
        <p:txBody>
          <a:bodyPr/>
          <a:lstStyle/>
          <a:p>
            <a:r>
              <a:rPr lang="en-US" altLang="ja-JP"/>
              <a:t>November 2023</a:t>
            </a:r>
            <a:endParaRPr lang="en-US" dirty="0"/>
          </a:p>
        </p:txBody>
      </p:sp>
      <p:pic>
        <p:nvPicPr>
          <p:cNvPr id="8" name="図 7">
            <a:extLst>
              <a:ext uri="{FF2B5EF4-FFF2-40B4-BE49-F238E27FC236}">
                <a16:creationId xmlns:a16="http://schemas.microsoft.com/office/drawing/2014/main" id="{F24BFFAE-A139-A774-C6AD-A640B6AA7E17}"/>
              </a:ext>
            </a:extLst>
          </p:cNvPr>
          <p:cNvPicPr>
            <a:picLocks noChangeAspect="1"/>
          </p:cNvPicPr>
          <p:nvPr/>
        </p:nvPicPr>
        <p:blipFill>
          <a:blip r:embed="rId2"/>
          <a:stretch>
            <a:fillRect/>
          </a:stretch>
        </p:blipFill>
        <p:spPr>
          <a:xfrm>
            <a:off x="104545" y="1650246"/>
            <a:ext cx="8934909" cy="4654789"/>
          </a:xfrm>
          <a:prstGeom prst="rect">
            <a:avLst/>
          </a:prstGeom>
        </p:spPr>
      </p:pic>
      <p:sp>
        <p:nvSpPr>
          <p:cNvPr id="10" name="正方形/長方形 9">
            <a:extLst>
              <a:ext uri="{FF2B5EF4-FFF2-40B4-BE49-F238E27FC236}">
                <a16:creationId xmlns:a16="http://schemas.microsoft.com/office/drawing/2014/main" id="{C6778D03-2E41-AC04-D73A-028F593064F6}"/>
              </a:ext>
            </a:extLst>
          </p:cNvPr>
          <p:cNvSpPr/>
          <p:nvPr/>
        </p:nvSpPr>
        <p:spPr>
          <a:xfrm>
            <a:off x="3200400" y="4247804"/>
            <a:ext cx="3125585" cy="1924396"/>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68183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November 2023</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included as environmental models as well as channel models.</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 Minsoo Kim, Marco Hernandez, Ryuji Kohno (YNU/YRP-IAI)</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628800"/>
            <a:ext cx="8134672" cy="4114800"/>
          </a:xfrm>
        </p:spPr>
        <p:txBody>
          <a:bodyPr/>
          <a:lstStyle/>
          <a:p>
            <a:endParaRPr lang="en-US" altLang="ja-JP" sz="1800" dirty="0">
              <a:latin typeface="+mj-lt"/>
            </a:endParaRP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31</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(YNU/YRP-IAI)</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2023</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371600"/>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 Masato Suzuki and Ryuji Kohno, ”A Study on Time-Space Interference Cancellation Using Array Antenna and OMF for Inter-Vehicle Communications,” IEICE Technical Report Vol.115 No.73, Jul. 2015, pp.1-5, (in Japanese)</a:t>
            </a:r>
          </a:p>
          <a:p>
            <a:r>
              <a:rPr lang="en-US" altLang="ja-JP" sz="1800" dirty="0">
                <a:latin typeface="+mj-lt"/>
              </a:rPr>
              <a:t>Masato Suzuki and Ryuji Kohno, ”Time-Space Interference Cancellation System Using OMF,” The 38th Symposium on Information Theory and Its Applications (SITA2015), Nov. 2015, pp.492-496, (in Japanese)</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(YNU/YRP-IAI)</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2023</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33</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(YNU/YRP-IAI)</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2023</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BB3C5DE9-CBFA-15ED-8EB1-49C94371F24C}"/>
              </a:ext>
            </a:extLst>
          </p:cNvPr>
          <p:cNvSpPr>
            <a:spLocks noGrp="1"/>
          </p:cNvSpPr>
          <p:nvPr>
            <p:ph type="dt" idx="10"/>
          </p:nvPr>
        </p:nvSpPr>
        <p:spPr/>
        <p:txBody>
          <a:bodyPr/>
          <a:lstStyle/>
          <a:p>
            <a:r>
              <a:rPr lang="en-US" altLang="ja-JP"/>
              <a:t>November 2023</a:t>
            </a:r>
            <a:endParaRPr lang="en-US" altLang="ja-JP" dirty="0"/>
          </a:p>
        </p:txBody>
      </p:sp>
      <p:sp>
        <p:nvSpPr>
          <p:cNvPr id="4" name="フッター プレースホルダー 3">
            <a:extLst>
              <a:ext uri="{FF2B5EF4-FFF2-40B4-BE49-F238E27FC236}">
                <a16:creationId xmlns:a16="http://schemas.microsoft.com/office/drawing/2014/main" id="{B1366F77-0E06-20B1-1832-E91327CC4710}"/>
              </a:ext>
            </a:extLst>
          </p:cNvPr>
          <p:cNvSpPr>
            <a:spLocks noGrp="1"/>
          </p:cNvSpPr>
          <p:nvPr>
            <p:ph type="ftr" idx="11"/>
          </p:nvPr>
        </p:nvSpPr>
        <p:spPr/>
        <p:txBody>
          <a:bodyPr/>
          <a:lstStyle/>
          <a:p>
            <a:r>
              <a:rPr lang="en-US" altLang="ja-JP"/>
              <a:t>Takumi Kobayashi, Minsoo Kim, Marco Hernandez, Ryuji Kohno (YNU/YRP-IAI)</a:t>
            </a:r>
            <a:endParaRPr lang="en-US" altLang="ja-JP" dirty="0"/>
          </a:p>
        </p:txBody>
      </p:sp>
      <p:sp>
        <p:nvSpPr>
          <p:cNvPr id="3" name="スライド番号プレースホルダー 2">
            <a:extLst>
              <a:ext uri="{FF2B5EF4-FFF2-40B4-BE49-F238E27FC236}">
                <a16:creationId xmlns:a16="http://schemas.microsoft.com/office/drawing/2014/main" id="{C1D82A25-0E39-04A8-9BE5-B1D8C835D862}"/>
              </a:ext>
            </a:extLst>
          </p:cNvPr>
          <p:cNvSpPr>
            <a:spLocks noGrp="1"/>
          </p:cNvSpPr>
          <p:nvPr>
            <p:ph type="sldNum" idx="12"/>
          </p:nvPr>
        </p:nvSpPr>
        <p:spPr/>
        <p:txBody>
          <a:bodyPr/>
          <a:lstStyle/>
          <a:p>
            <a:r>
              <a:rPr lang="en-US" altLang="ja-JP"/>
              <a:t>Slide </a:t>
            </a:r>
            <a:fld id="{F80C6039-A5FA-4F5B-9853-58798A63706D}" type="slidenum">
              <a:rPr lang="en-US" altLang="ja-JP" smtClean="0"/>
              <a:pPr/>
              <a:t>4</a:t>
            </a:fld>
            <a:endParaRPr lang="en-US" altLang="ja-JP" dirty="0"/>
          </a:p>
        </p:txBody>
      </p:sp>
      <p:sp>
        <p:nvSpPr>
          <p:cNvPr id="9" name="テキスト ボックス 8">
            <a:extLst>
              <a:ext uri="{FF2B5EF4-FFF2-40B4-BE49-F238E27FC236}">
                <a16:creationId xmlns:a16="http://schemas.microsoft.com/office/drawing/2014/main" id="{50737363-9163-2820-27EA-C4A30E7CC3FE}"/>
              </a:ext>
            </a:extLst>
          </p:cNvPr>
          <p:cNvSpPr txBox="1"/>
          <p:nvPr/>
        </p:nvSpPr>
        <p:spPr>
          <a:xfrm>
            <a:off x="249382" y="1108929"/>
            <a:ext cx="8645236" cy="3139321"/>
          </a:xfrm>
          <a:prstGeom prst="rect">
            <a:avLst/>
          </a:prstGeom>
          <a:noFill/>
        </p:spPr>
        <p:txBody>
          <a:bodyPr wrap="square">
            <a:spAutoFit/>
          </a:bodyPr>
          <a:lstStyle/>
          <a:p>
            <a:r>
              <a:rPr lang="ja-JP" altLang="en-US" dirty="0"/>
              <a:t>In 4.7.1, coexistence environments are explaind and defined as class 0 to 7. It seems that the inteference in classes 1 and 2 can be reduced by MAC technologies and control schemes. On the other hand, interference in case of classes 3 to 7 (interference from NOT802.15.6 series wireless and/or the other electro-magnetic radiative systems) should be reduced and mitigated in the PHY layer and/or signal processing.</a:t>
            </a:r>
            <a:endParaRPr lang="en-US" altLang="ja-JP" dirty="0"/>
          </a:p>
          <a:p>
            <a:endParaRPr lang="ja-JP" altLang="en-US" dirty="0"/>
          </a:p>
          <a:p>
            <a:r>
              <a:rPr lang="ja-JP" altLang="en-US" dirty="0"/>
              <a:t>In the clause 9.1.17, </a:t>
            </a:r>
            <a:r>
              <a:rPr lang="en-US" altLang="ja-JP" dirty="0"/>
              <a:t>interference mitigation technologies on physical layer and signal processing are </a:t>
            </a:r>
            <a:r>
              <a:rPr lang="en-US" altLang="ja-JP" dirty="0" err="1"/>
              <a:t>explaind</a:t>
            </a:r>
            <a:r>
              <a:rPr lang="en-US" altLang="ja-JP" dirty="0"/>
              <a:t> more </a:t>
            </a:r>
            <a:r>
              <a:rPr lang="en-US" altLang="ja-JP" dirty="0" err="1"/>
              <a:t>focussing</a:t>
            </a:r>
            <a:r>
              <a:rPr lang="en-US" altLang="ja-JP" dirty="0"/>
              <a:t> on the interference mitigation for coexistence level 3 to 7 that cannot be mitigated by only MAC technique."</a:t>
            </a:r>
            <a:endParaRPr lang="ja-JP" altLang="en-US" dirty="0"/>
          </a:p>
        </p:txBody>
      </p:sp>
    </p:spTree>
    <p:extLst>
      <p:ext uri="{BB962C8B-B14F-4D97-AF65-F5344CB8AC3E}">
        <p14:creationId xmlns:p14="http://schemas.microsoft.com/office/powerpoint/2010/main" val="180156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November 2023</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November 2023</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November 2023</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(YNU/YRP-IAI)</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November 2023</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8</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November 2023</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5028</TotalTime>
  <Words>3348</Words>
  <Application>Microsoft Office PowerPoint</Application>
  <PresentationFormat>画面に合わせる (4:3)</PresentationFormat>
  <Paragraphs>557</Paragraphs>
  <Slides>33</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メイリオ</vt:lpstr>
      <vt:lpstr>游ゴシック</vt:lpstr>
      <vt:lpstr>Arial</vt:lpstr>
      <vt:lpstr>Cambria Math</vt:lpstr>
      <vt:lpstr>Times New Roman</vt:lpstr>
      <vt:lpstr>Wingdings</vt:lpstr>
      <vt:lpstr>Default Design</vt:lpstr>
      <vt:lpstr>PowerPoint プレゼンテーション</vt:lpstr>
      <vt:lpstr>Interference Reduction Technique under Coexistence with Other Wireless and EMI for HBAN and VBAN on UWB Using Code and Pulse Orthogonality</vt:lpstr>
      <vt:lpstr>Coexistence environments in TG6ma</vt:lpstr>
      <vt:lpstr>PowerPoint プレゼンテーション</vt:lpstr>
      <vt:lpstr>Various Interference in Coexistence</vt:lpstr>
      <vt:lpstr>EMC (Electro-Magnetic Compatibility)</vt:lpstr>
      <vt:lpstr>Medical room radio environment</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PowerPoint プレゼンテーション</vt:lpstr>
      <vt:lpstr>Classification of Channel and Environment Models for Human and Vehicle Body Area Networks (HBAN&amp;VBAN)</vt:lpstr>
      <vt:lpstr>Radio environment</vt:lpstr>
      <vt:lpstr>Interference sources example</vt:lpstr>
      <vt:lpstr>Pre-knowledge</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240</cp:revision>
  <dcterms:created xsi:type="dcterms:W3CDTF">2021-04-23T05:27:11Z</dcterms:created>
  <dcterms:modified xsi:type="dcterms:W3CDTF">2023-11-16T02:36:03Z</dcterms:modified>
</cp:coreProperties>
</file>