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315" r:id="rId4"/>
    <p:sldId id="316" r:id="rId5"/>
    <p:sldId id="322" r:id="rId6"/>
    <p:sldId id="317" r:id="rId7"/>
    <p:sldId id="318" r:id="rId8"/>
    <p:sldId id="319" r:id="rId9"/>
    <p:sldId id="323" r:id="rId10"/>
    <p:sldId id="320" r:id="rId11"/>
    <p:sldId id="321" r:id="rId12"/>
    <p:sldId id="309" r:id="rId13"/>
    <p:sldId id="274"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71"/>
    <p:restoredTop sz="95915"/>
  </p:normalViewPr>
  <p:slideViewPr>
    <p:cSldViewPr>
      <p:cViewPr varScale="1">
        <p:scale>
          <a:sx n="125" d="100"/>
          <a:sy n="125" d="100"/>
        </p:scale>
        <p:origin x="2056" y="168"/>
      </p:cViewPr>
      <p:guideLst>
        <p:guide orient="horz" pos="2160"/>
        <p:guide pos="2880"/>
      </p:guideLst>
    </p:cSldViewPr>
  </p:slideViewPr>
  <p:notesTextViewPr>
    <p:cViewPr>
      <p:scale>
        <a:sx n="1" d="1"/>
        <a:sy n="1" d="1"/>
      </p:scale>
      <p:origin x="0" y="0"/>
    </p:cViewPr>
  </p:notesTextViewPr>
  <p:notesViewPr>
    <p:cSldViewPr>
      <p:cViewPr varScale="1">
        <p:scale>
          <a:sx n="95" d="100"/>
          <a:sy n="95" d="100"/>
        </p:scale>
        <p:origin x="2416"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Aug 2022</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
        <p:nvSpPr>
          <p:cNvPr id="12" name="TextBox 11">
            <a:extLst>
              <a:ext uri="{FF2B5EF4-FFF2-40B4-BE49-F238E27FC236}">
                <a16:creationId xmlns:a16="http://schemas.microsoft.com/office/drawing/2014/main" id="{3CC25D7D-E22D-CBDD-AC83-90AFB6FADF1F}"/>
              </a:ext>
            </a:extLst>
          </p:cNvPr>
          <p:cNvSpPr txBox="1"/>
          <p:nvPr userDrawn="1"/>
        </p:nvSpPr>
        <p:spPr>
          <a:xfrm>
            <a:off x="6837680" y="508000"/>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July 2022</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July 2022</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July 2022</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Aug 2022</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July 2022</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a:xfrm>
            <a:off x="5486400" y="6475413"/>
            <a:ext cx="3124200" cy="184666"/>
          </a:xfrm>
        </p:spPr>
        <p:txBody>
          <a:bodyPr/>
          <a:lstStyle>
            <a:lvl1pPr>
              <a:defRPr/>
            </a:lvl1pPr>
          </a:lstStyle>
          <a:p>
            <a:r>
              <a:rPr lang="en-US" altLang="en-US" dirty="0"/>
              <a:t>Lochan et. al. (Apple)</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Lochan et. al. (Apple)</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 15-22-0573-00-04ab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276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Follow-up on UWB CH Usage Coordination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 Lochan et. al. (Apple)</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858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a:solidFill>
                  <a:srgbClr val="FF0000"/>
                </a:solidFill>
              </a:rPr>
              <a:t>Follow-up on UWB Channel Usage Coordination</a:t>
            </a:r>
            <a:r>
              <a:rPr lang="en-US" altLang="en-US" sz="1600" dirty="0"/>
              <a:t>]	</a:t>
            </a:r>
          </a:p>
          <a:p>
            <a:r>
              <a:rPr lang="en-US" altLang="en-US" sz="1600" b="1" dirty="0"/>
              <a:t>Date Submitted: </a:t>
            </a:r>
            <a:r>
              <a:rPr lang="en-US" altLang="en-US" sz="1600" dirty="0"/>
              <a:t>[</a:t>
            </a:r>
            <a:r>
              <a:rPr lang="en-US" altLang="en-US" sz="1600" dirty="0">
                <a:solidFill>
                  <a:srgbClr val="FF0000"/>
                </a:solidFill>
              </a:rPr>
              <a:t>Nov 2022</a:t>
            </a:r>
            <a:r>
              <a:rPr lang="en-US" altLang="en-US" sz="1600" dirty="0"/>
              <a:t>]	</a:t>
            </a:r>
          </a:p>
          <a:p>
            <a:endParaRPr lang="en-US" altLang="en-US" sz="1600" b="1" dirty="0"/>
          </a:p>
          <a:p>
            <a:r>
              <a:rPr lang="en-US" altLang="en-US" sz="1600" b="1" dirty="0"/>
              <a:t>Source:</a:t>
            </a:r>
            <a:r>
              <a:rPr lang="en-US" altLang="en-US" sz="1600" dirty="0"/>
              <a:t>     </a:t>
            </a:r>
            <a:r>
              <a:rPr lang="en-US" altLang="en-US" sz="1400" dirty="0">
                <a:solidFill>
                  <a:schemeClr val="tx2"/>
                </a:solidFill>
              </a:rPr>
              <a:t>Lochan Verma, Robert Golshan, Alexander Krebs[</a:t>
            </a:r>
            <a:r>
              <a:rPr lang="en-US" altLang="en-US" sz="1400" dirty="0">
                <a:solidFill>
                  <a:srgbClr val="FF0000"/>
                </a:solidFill>
              </a:rPr>
              <a:t>Apple</a:t>
            </a:r>
            <a:r>
              <a:rPr lang="en-US" altLang="en-US" sz="1400" dirty="0">
                <a:solidFill>
                  <a:schemeClr val="tx2"/>
                </a:solidFill>
              </a:rPr>
              <a:t>]</a:t>
            </a:r>
          </a:p>
          <a:p>
            <a:r>
              <a:rPr lang="en-US" altLang="en-US" sz="1400" dirty="0">
                <a:solidFill>
                  <a:schemeClr val="tx2"/>
                </a:solidFill>
              </a:rPr>
              <a:t>	</a:t>
            </a:r>
            <a:endParaRPr lang="en-US" altLang="en-US" sz="1600" b="1" dirty="0"/>
          </a:p>
          <a:p>
            <a:r>
              <a:rPr lang="en-US" altLang="en-US" sz="1600" b="1" dirty="0"/>
              <a:t>E-Mail:</a:t>
            </a:r>
            <a:r>
              <a:rPr lang="en-US" altLang="en-US" sz="1600" dirty="0"/>
              <a:t>     </a:t>
            </a:r>
            <a:r>
              <a:rPr lang="en-US" altLang="en-US" sz="1400" dirty="0">
                <a:solidFill>
                  <a:schemeClr val="tx2"/>
                </a:solidFill>
              </a:rPr>
              <a:t>[</a:t>
            </a:r>
            <a:r>
              <a:rPr lang="en-US" altLang="en-US" sz="1400" dirty="0" err="1">
                <a:solidFill>
                  <a:schemeClr val="tx2"/>
                </a:solidFill>
              </a:rPr>
              <a:t>lochan_verma</a:t>
            </a:r>
            <a:r>
              <a:rPr lang="en-US" altLang="en-US" sz="1400" dirty="0">
                <a:solidFill>
                  <a:schemeClr val="tx2"/>
                </a:solidFill>
              </a:rPr>
              <a:t>, </a:t>
            </a:r>
            <a:r>
              <a:rPr lang="en-US" altLang="en-US" sz="1400" dirty="0" err="1">
                <a:solidFill>
                  <a:schemeClr val="tx2"/>
                </a:solidFill>
              </a:rPr>
              <a:t>rgolshan</a:t>
            </a:r>
            <a:r>
              <a:rPr lang="en-US" altLang="en-US" sz="1400" dirty="0">
                <a:solidFill>
                  <a:schemeClr val="tx2"/>
                </a:solidFill>
              </a:rPr>
              <a:t>, </a:t>
            </a:r>
            <a:r>
              <a:rPr lang="en-US" altLang="en-US" sz="1400" dirty="0" err="1">
                <a:solidFill>
                  <a:schemeClr val="tx2"/>
                </a:solidFill>
              </a:rPr>
              <a:t>a_krebs</a:t>
            </a:r>
            <a:r>
              <a:rPr lang="en-US" altLang="en-US" sz="1400" dirty="0">
                <a:solidFill>
                  <a:schemeClr val="tx2"/>
                </a:solidFill>
              </a:rPr>
              <a:t>] @</a:t>
            </a:r>
            <a:r>
              <a:rPr lang="en-US" altLang="en-US" sz="1400" dirty="0" err="1">
                <a:solidFill>
                  <a:schemeClr val="tx2"/>
                </a:solidFill>
              </a:rPr>
              <a:t>apple.com</a:t>
            </a:r>
            <a:endParaRPr lang="en-US" altLang="en-US" sz="14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Further details on UWB channel usage coordination for better UWB coexistence</a:t>
            </a:r>
          </a:p>
          <a:p>
            <a:pPr>
              <a:spcBef>
                <a:spcPts val="600"/>
              </a:spcBef>
              <a:spcAft>
                <a:spcPts val="600"/>
              </a:spcAft>
            </a:pPr>
            <a:r>
              <a:rPr lang="en-US" altLang="en-US" sz="1600" b="1" dirty="0"/>
              <a:t>Purpose:</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b="1" dirty="0"/>
              <a:t>NB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1020410051"/>
              </p:ext>
            </p:extLst>
          </p:nvPr>
        </p:nvGraphicFramePr>
        <p:xfrm>
          <a:off x="698643" y="1600201"/>
          <a:ext cx="7772400" cy="3080226"/>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40942">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561463">
                <a:tc rowSpan="3">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3">
                  <a:txBody>
                    <a:bodyPr/>
                    <a:lstStyle/>
                    <a:p>
                      <a:r>
                        <a:rPr lang="en-US" sz="1050" b="1" dirty="0"/>
                        <a:t>1</a:t>
                      </a:r>
                    </a:p>
                  </a:txBody>
                  <a:tcPr/>
                </a:tc>
                <a:tc>
                  <a:txBody>
                    <a:bodyPr/>
                    <a:lstStyle/>
                    <a:p>
                      <a:r>
                        <a:rPr lang="en-US" sz="1050" b="1" dirty="0"/>
                        <a:t>0: Coordination NB AP</a:t>
                      </a:r>
                    </a:p>
                    <a:p>
                      <a:r>
                        <a:rPr lang="en-US" sz="1050" b="1" dirty="0"/>
                        <a:t>1: Compressed Coordination NB AP</a:t>
                      </a:r>
                    </a:p>
                    <a:p>
                      <a:r>
                        <a:rPr lang="en-US" sz="1050" b="1" dirty="0"/>
                        <a:t>2:8: RFU</a:t>
                      </a:r>
                    </a:p>
                  </a:txBody>
                  <a:tcPr/>
                </a:tc>
                <a:extLst>
                  <a:ext uri="{0D108BD9-81ED-4DB2-BD59-A6C34878D82A}">
                    <a16:rowId xmlns:a16="http://schemas.microsoft.com/office/drawing/2014/main" val="991457770"/>
                  </a:ext>
                </a:extLst>
              </a:tr>
              <a:tr h="404254">
                <a:tc vMerge="1">
                  <a:txBody>
                    <a:bodyPr/>
                    <a:lstStyle/>
                    <a:p>
                      <a:endParaRPr lang="en-US" sz="1200" dirty="0"/>
                    </a:p>
                  </a:txBody>
                  <a:tcPr/>
                </a:tc>
                <a:tc>
                  <a:txBody>
                    <a:bodyPr/>
                    <a:lstStyle/>
                    <a:p>
                      <a:r>
                        <a:rPr lang="en-US" sz="1050" b="1" dirty="0"/>
                        <a:t>UWB AP Present</a:t>
                      </a:r>
                    </a:p>
                  </a:txBody>
                  <a:tcPr/>
                </a:tc>
                <a:tc>
                  <a:txBody>
                    <a:bodyPr/>
                    <a:lstStyle/>
                    <a:p>
                      <a:r>
                        <a:rPr lang="en-US" sz="1050" b="1" dirty="0"/>
                        <a:t>1</a:t>
                      </a:r>
                    </a:p>
                  </a:txBody>
                  <a:tcPr/>
                </a:tc>
                <a:tc vMerge="1">
                  <a:txBody>
                    <a:bodyPr/>
                    <a:lstStyle/>
                    <a:p>
                      <a:endParaRPr lang="en-US" sz="1200" dirty="0"/>
                    </a:p>
                  </a:txBody>
                  <a:tcPr/>
                </a:tc>
                <a:tc>
                  <a:txBody>
                    <a:bodyPr/>
                    <a:lstStyle/>
                    <a:p>
                      <a:r>
                        <a:rPr lang="en-US" sz="1050" b="1" dirty="0"/>
                        <a:t>0: No UWB AP follows the NB AP</a:t>
                      </a:r>
                    </a:p>
                    <a:p>
                      <a:r>
                        <a:rPr lang="en-US" sz="1050" b="1" dirty="0"/>
                        <a:t>1: UWB AP follows the NB AP</a:t>
                      </a:r>
                    </a:p>
                  </a:txBody>
                  <a:tcPr/>
                </a:tc>
                <a:extLst>
                  <a:ext uri="{0D108BD9-81ED-4DB2-BD59-A6C34878D82A}">
                    <a16:rowId xmlns:a16="http://schemas.microsoft.com/office/drawing/2014/main" val="4224560866"/>
                  </a:ext>
                </a:extLst>
              </a:tr>
              <a:tr h="250948">
                <a:tc vMerge="1">
                  <a:txBody>
                    <a:bodyPr/>
                    <a:lstStyle/>
                    <a:p>
                      <a:endParaRPr lang="en-US" sz="1050" b="1" dirty="0"/>
                    </a:p>
                  </a:txBody>
                  <a:tcPr/>
                </a:tc>
                <a:tc>
                  <a:txBody>
                    <a:bodyPr/>
                    <a:lstStyle/>
                    <a:p>
                      <a:r>
                        <a:rPr lang="en-US" sz="1050" b="1" dirty="0"/>
                        <a:t>RFU</a:t>
                      </a:r>
                    </a:p>
                  </a:txBody>
                  <a:tcPr/>
                </a:tc>
                <a:tc>
                  <a:txBody>
                    <a:bodyPr/>
                    <a:lstStyle/>
                    <a:p>
                      <a:r>
                        <a:rPr lang="en-US" sz="1050" b="1" dirty="0"/>
                        <a:t>4</a:t>
                      </a:r>
                    </a:p>
                  </a:txBody>
                  <a:tcPr/>
                </a:tc>
                <a:tc vMerge="1">
                  <a:txBody>
                    <a:bodyPr/>
                    <a:lstStyle/>
                    <a:p>
                      <a:endParaRPr lang="en-US" sz="1050" b="1" dirty="0"/>
                    </a:p>
                  </a:txBody>
                  <a:tcPr/>
                </a:tc>
                <a:tc>
                  <a:txBody>
                    <a:bodyPr/>
                    <a:lstStyle/>
                    <a:p>
                      <a:r>
                        <a:rPr lang="en-US" sz="1050" b="1" dirty="0"/>
                        <a:t>Unused</a:t>
                      </a:r>
                    </a:p>
                  </a:txBody>
                  <a:tcPr/>
                </a:tc>
                <a:extLst>
                  <a:ext uri="{0D108BD9-81ED-4DB2-BD59-A6C34878D82A}">
                    <a16:rowId xmlns:a16="http://schemas.microsoft.com/office/drawing/2014/main" val="2927536767"/>
                  </a:ext>
                </a:extLst>
              </a:tr>
              <a:tr h="404254">
                <a:tc rowSpan="4">
                  <a:txBody>
                    <a:bodyPr/>
                    <a:lstStyle/>
                    <a:p>
                      <a:r>
                        <a:rPr lang="en-US" sz="1050" b="1" dirty="0"/>
                        <a:t>UWB AP Info field</a:t>
                      </a:r>
                    </a:p>
                  </a:txBody>
                  <a:tcPr/>
                </a:tc>
                <a:tc>
                  <a:txBody>
                    <a:bodyPr/>
                    <a:lstStyle/>
                    <a:p>
                      <a:r>
                        <a:rPr lang="en-US" sz="1050" b="1" dirty="0"/>
                        <a:t>Delta T</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Time remaining in RSTU until the start of the next UWB AP relative to the start of the current packet</a:t>
                      </a:r>
                    </a:p>
                  </a:txBody>
                  <a:tcPr/>
                </a:tc>
                <a:extLst>
                  <a:ext uri="{0D108BD9-81ED-4DB2-BD59-A6C34878D82A}">
                    <a16:rowId xmlns:a16="http://schemas.microsoft.com/office/drawing/2014/main" val="1080683505"/>
                  </a:ext>
                </a:extLst>
              </a:tr>
              <a:tr h="340942">
                <a:tc vMerge="1">
                  <a:txBody>
                    <a:bodyPr/>
                    <a:lstStyle/>
                    <a:p>
                      <a:endParaRPr lang="en-US" sz="1050" b="1" dirty="0"/>
                    </a:p>
                  </a:txBody>
                  <a:tcPr/>
                </a:tc>
                <a:tc>
                  <a:txBody>
                    <a:bodyPr/>
                    <a:lstStyle/>
                    <a:p>
                      <a:r>
                        <a:rPr lang="en-US" sz="1050" b="1" dirty="0"/>
                        <a:t>UWB CH</a:t>
                      </a:r>
                    </a:p>
                  </a:txBody>
                  <a:tcPr/>
                </a:tc>
                <a:tc>
                  <a:txBody>
                    <a:bodyPr/>
                    <a:lstStyle/>
                    <a:p>
                      <a:r>
                        <a:rPr lang="en-US" sz="1050" b="1" dirty="0"/>
                        <a:t>5</a:t>
                      </a:r>
                    </a:p>
                  </a:txBody>
                  <a:tcPr/>
                </a:tc>
                <a:tc rowSpan="2">
                  <a:txBody>
                    <a:bodyPr/>
                    <a:lstStyle/>
                    <a:p>
                      <a:r>
                        <a:rPr lang="en-US" sz="1050" b="1" dirty="0"/>
                        <a:t>1</a:t>
                      </a:r>
                    </a:p>
                  </a:txBody>
                  <a:tcPr/>
                </a:tc>
                <a:tc>
                  <a:txBody>
                    <a:bodyPr/>
                    <a:lstStyle/>
                    <a:p>
                      <a:r>
                        <a:rPr lang="en-US" sz="1050" b="1" dirty="0"/>
                        <a:t>UWB CH number on which the UWB AP occurs after Delta T</a:t>
                      </a:r>
                    </a:p>
                  </a:txBody>
                  <a:tcPr/>
                </a:tc>
                <a:extLst>
                  <a:ext uri="{0D108BD9-81ED-4DB2-BD59-A6C34878D82A}">
                    <a16:rowId xmlns:a16="http://schemas.microsoft.com/office/drawing/2014/main" val="3718109445"/>
                  </a:ext>
                </a:extLst>
              </a:tr>
              <a:tr h="340942">
                <a:tc vMerge="1">
                  <a:txBody>
                    <a:bodyPr/>
                    <a:lstStyle/>
                    <a:p>
                      <a:endParaRPr lang="en-US" sz="1200" b="1" dirty="0"/>
                    </a:p>
                  </a:txBody>
                  <a:tcPr/>
                </a:tc>
                <a:tc>
                  <a:txBody>
                    <a:bodyPr/>
                    <a:lstStyle/>
                    <a:p>
                      <a:r>
                        <a:rPr lang="en-US" sz="1050" b="1" dirty="0"/>
                        <a:t>RFU</a:t>
                      </a:r>
                    </a:p>
                  </a:txBody>
                  <a:tcPr/>
                </a:tc>
                <a:tc>
                  <a:txBody>
                    <a:bodyPr/>
                    <a:lstStyle/>
                    <a:p>
                      <a:r>
                        <a:rPr lang="en-US" sz="1050" b="1" dirty="0"/>
                        <a:t>3</a:t>
                      </a:r>
                    </a:p>
                  </a:txBody>
                  <a:tcPr/>
                </a:tc>
                <a:tc vMerge="1">
                  <a:txBody>
                    <a:bodyPr/>
                    <a:lstStyle/>
                    <a:p>
                      <a:endParaRPr lang="en-US" sz="1050" b="1" dirty="0"/>
                    </a:p>
                  </a:txBody>
                  <a:tcPr/>
                </a:tc>
                <a:tc>
                  <a:txBody>
                    <a:bodyPr/>
                    <a:lstStyle/>
                    <a:p>
                      <a:r>
                        <a:rPr lang="en-US" sz="1050" b="1" dirty="0"/>
                        <a:t>Unused</a:t>
                      </a:r>
                    </a:p>
                  </a:txBody>
                  <a:tcPr/>
                </a:tc>
                <a:extLst>
                  <a:ext uri="{0D108BD9-81ED-4DB2-BD59-A6C34878D82A}">
                    <a16:rowId xmlns:a16="http://schemas.microsoft.com/office/drawing/2014/main" val="3198057217"/>
                  </a:ext>
                </a:extLst>
              </a:tr>
              <a:tr h="404254">
                <a:tc vMerge="1">
                  <a:txBody>
                    <a:bodyPr/>
                    <a:lstStyle/>
                    <a:p>
                      <a:endParaRPr lang="en-US" sz="1200" b="1" dirty="0"/>
                    </a:p>
                  </a:txBody>
                  <a:tcPr/>
                </a:tc>
                <a:tc>
                  <a:txBody>
                    <a:bodyPr/>
                    <a:lstStyle/>
                    <a:p>
                      <a:r>
                        <a:rPr lang="en-US" sz="1050" b="1" dirty="0"/>
                        <a:t>Preamble Code</a:t>
                      </a:r>
                    </a:p>
                  </a:txBody>
                  <a:tcPr/>
                </a:tc>
                <a:tc>
                  <a:txBody>
                    <a:bodyPr/>
                    <a:lstStyle/>
                    <a:p>
                      <a:endParaRPr lang="en-US" sz="1050" b="1" dirty="0"/>
                    </a:p>
                  </a:txBody>
                  <a:tcPr/>
                </a:tc>
                <a:tc>
                  <a:txBody>
                    <a:bodyPr/>
                    <a:lstStyle/>
                    <a:p>
                      <a:r>
                        <a:rPr lang="en-US" sz="1050" b="1" dirty="0"/>
                        <a:t>1</a:t>
                      </a:r>
                    </a:p>
                  </a:txBody>
                  <a:tcPr/>
                </a:tc>
                <a:tc>
                  <a:txBody>
                    <a:bodyPr/>
                    <a:lstStyle/>
                    <a:p>
                      <a:r>
                        <a:rPr lang="en-US" sz="1050" b="1" dirty="0"/>
                        <a:t>Preamble code used by UWB AP</a:t>
                      </a:r>
                    </a:p>
                  </a:txBody>
                  <a:tcPr/>
                </a:tc>
                <a:extLst>
                  <a:ext uri="{0D108BD9-81ED-4DB2-BD59-A6C34878D82A}">
                    <a16:rowId xmlns:a16="http://schemas.microsoft.com/office/drawing/2014/main" val="999418470"/>
                  </a:ext>
                </a:extLst>
              </a:tr>
            </a:tbl>
          </a:graphicData>
        </a:graphic>
      </p:graphicFrame>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5029199"/>
            <a:ext cx="7772400" cy="1584363"/>
          </a:xfrm>
        </p:spPr>
        <p:txBody>
          <a:bodyPr/>
          <a:lstStyle/>
          <a:p>
            <a:pPr algn="just"/>
            <a:r>
              <a:rPr lang="en-US" sz="1400" b="1" dirty="0"/>
              <a:t>Compressed Coordination  NB AP packet DOES NOT carry Per-Session Info field(s)</a:t>
            </a:r>
          </a:p>
          <a:p>
            <a:pPr lvl="1" algn="just"/>
            <a:r>
              <a:rPr lang="en-US" sz="1200" b="1" dirty="0"/>
              <a:t>Per-Session Info field(s) are carried in Coordination UWB AP</a:t>
            </a:r>
          </a:p>
          <a:p>
            <a:pPr algn="just"/>
            <a:r>
              <a:rPr lang="en-US" sz="1400" b="1" dirty="0"/>
              <a:t>Coordination NB AP carries Per-Session Info field(s) </a:t>
            </a:r>
          </a:p>
          <a:p>
            <a:pPr lvl="1" algn="just"/>
            <a:r>
              <a:rPr lang="en-US" sz="1200" b="1" dirty="0"/>
              <a:t>Per-Session Info field(s) can be duplicated in Coordination UWB AP</a:t>
            </a:r>
          </a:p>
          <a:p>
            <a:pPr algn="just"/>
            <a:r>
              <a:rPr lang="en-US" sz="1400" b="1" dirty="0"/>
              <a:t>UWB AP Info field is present if UWB AP Present is 1. Otherwise, not present</a:t>
            </a:r>
          </a:p>
        </p:txBody>
      </p:sp>
    </p:spTree>
    <p:extLst>
      <p:ext uri="{BB962C8B-B14F-4D97-AF65-F5344CB8AC3E}">
        <p14:creationId xmlns:p14="http://schemas.microsoft.com/office/powerpoint/2010/main" val="383331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A16B3-9DD8-56EF-2357-A66952951E56}"/>
              </a:ext>
            </a:extLst>
          </p:cNvPr>
          <p:cNvSpPr>
            <a:spLocks noGrp="1"/>
          </p:cNvSpPr>
          <p:nvPr>
            <p:ph type="title"/>
          </p:nvPr>
        </p:nvSpPr>
        <p:spPr/>
        <p:txBody>
          <a:bodyPr/>
          <a:lstStyle/>
          <a:p>
            <a:r>
              <a:rPr lang="en-US" b="1" dirty="0"/>
              <a:t>Miscellaneous Discussions</a:t>
            </a:r>
          </a:p>
        </p:txBody>
      </p:sp>
      <p:sp>
        <p:nvSpPr>
          <p:cNvPr id="4" name="Date Placeholder 3">
            <a:extLst>
              <a:ext uri="{FF2B5EF4-FFF2-40B4-BE49-F238E27FC236}">
                <a16:creationId xmlns:a16="http://schemas.microsoft.com/office/drawing/2014/main" id="{AC27FD99-C0F3-8B99-CFBE-D6A9891573B8}"/>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A5BFE30E-B14A-2ACE-F6AA-DD7A36E6CD3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A8B2A583-86CB-129E-1756-69E2470E4936}"/>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7">
            <a:extLst>
              <a:ext uri="{FF2B5EF4-FFF2-40B4-BE49-F238E27FC236}">
                <a16:creationId xmlns:a16="http://schemas.microsoft.com/office/drawing/2014/main" id="{36A4842D-00FB-2BFC-7E1F-67DDD83E89F5}"/>
              </a:ext>
            </a:extLst>
          </p:cNvPr>
          <p:cNvGraphicFramePr>
            <a:graphicFrameLocks noGrp="1"/>
          </p:cNvGraphicFramePr>
          <p:nvPr>
            <p:extLst>
              <p:ext uri="{D42A27DB-BD31-4B8C-83A1-F6EECF244321}">
                <p14:modId xmlns:p14="http://schemas.microsoft.com/office/powerpoint/2010/main" val="567186789"/>
              </p:ext>
            </p:extLst>
          </p:nvPr>
        </p:nvGraphicFramePr>
        <p:xfrm>
          <a:off x="685800" y="1849812"/>
          <a:ext cx="7772400" cy="4093788"/>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1863845076"/>
                    </a:ext>
                  </a:extLst>
                </a:gridCol>
                <a:gridCol w="5181600">
                  <a:extLst>
                    <a:ext uri="{9D8B030D-6E8A-4147-A177-3AD203B41FA5}">
                      <a16:colId xmlns:a16="http://schemas.microsoft.com/office/drawing/2014/main" val="2369247653"/>
                    </a:ext>
                  </a:extLst>
                </a:gridCol>
              </a:tblGrid>
              <a:tr h="528932">
                <a:tc>
                  <a:txBody>
                    <a:bodyPr/>
                    <a:lstStyle/>
                    <a:p>
                      <a:pPr algn="just"/>
                      <a:r>
                        <a:rPr lang="en-US" sz="1400" b="1" dirty="0"/>
                        <a:t>Topic</a:t>
                      </a:r>
                    </a:p>
                  </a:txBody>
                  <a:tcPr/>
                </a:tc>
                <a:tc>
                  <a:txBody>
                    <a:bodyPr/>
                    <a:lstStyle/>
                    <a:p>
                      <a:r>
                        <a:rPr lang="en-US" sz="1400" b="1" dirty="0"/>
                        <a:t>Comments</a:t>
                      </a:r>
                    </a:p>
                  </a:txBody>
                  <a:tcPr/>
                </a:tc>
                <a:extLst>
                  <a:ext uri="{0D108BD9-81ED-4DB2-BD59-A6C34878D82A}">
                    <a16:rowId xmlns:a16="http://schemas.microsoft.com/office/drawing/2014/main" val="3472918593"/>
                  </a:ext>
                </a:extLst>
              </a:tr>
              <a:tr h="1043373">
                <a:tc>
                  <a:txBody>
                    <a:bodyPr/>
                    <a:lstStyle/>
                    <a:p>
                      <a:pPr algn="just"/>
                      <a:r>
                        <a:rPr lang="en-US" sz="1400" b="1" dirty="0"/>
                        <a:t>Value of NB Discovery CH</a:t>
                      </a:r>
                    </a:p>
                  </a:txBody>
                  <a:tcPr/>
                </a:tc>
                <a:tc>
                  <a:txBody>
                    <a:bodyPr/>
                    <a:lstStyle/>
                    <a:p>
                      <a:pPr marL="285750" indent="-285750" algn="just">
                        <a:buFont typeface="Arial" panose="020B0604020202020204" pitchFamily="34" charset="0"/>
                        <a:buChar char="•"/>
                      </a:pPr>
                      <a:r>
                        <a:rPr lang="en-US" sz="1400" b="1" dirty="0"/>
                        <a:t>Prefer to define UNII3 band edge CH (where 802.11 does not operate).</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488604540"/>
                  </a:ext>
                </a:extLst>
              </a:tr>
              <a:tr h="739055">
                <a:tc>
                  <a:txBody>
                    <a:bodyPr/>
                    <a:lstStyle/>
                    <a:p>
                      <a:pPr algn="just"/>
                      <a:r>
                        <a:rPr lang="en-US" sz="1400" b="1" dirty="0"/>
                        <a:t>NB AP transmission require CCA?</a:t>
                      </a:r>
                    </a:p>
                  </a:txBody>
                  <a:tcPr/>
                </a:tc>
                <a:tc>
                  <a:txBody>
                    <a:bodyPr/>
                    <a:lstStyle/>
                    <a:p>
                      <a:pPr marL="285750" indent="-285750" algn="just">
                        <a:buFont typeface="Arial" panose="020B0604020202020204" pitchFamily="34" charset="0"/>
                        <a:buChar char="•"/>
                      </a:pPr>
                      <a:r>
                        <a:rPr lang="en-US" sz="1400" b="1" dirty="0"/>
                        <a:t>Follow identical Tx rules of other NB frames</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2259998902"/>
                  </a:ext>
                </a:extLst>
              </a:tr>
              <a:tr h="739055">
                <a:tc>
                  <a:txBody>
                    <a:bodyPr/>
                    <a:lstStyle/>
                    <a:p>
                      <a:pPr algn="just"/>
                      <a:r>
                        <a:rPr lang="en-US" sz="1400" b="1" dirty="0"/>
                        <a:t>Value of UWB Discovery CH</a:t>
                      </a:r>
                    </a:p>
                  </a:txBody>
                  <a:tcPr/>
                </a:tc>
                <a:tc>
                  <a:txBody>
                    <a:bodyPr/>
                    <a:lstStyle/>
                    <a:p>
                      <a:pPr marL="285750" indent="-285750" algn="just">
                        <a:buFont typeface="Arial" panose="020B0604020202020204" pitchFamily="34" charset="0"/>
                        <a:buChar char="•"/>
                      </a:pPr>
                      <a:r>
                        <a:rPr lang="en-US" sz="1400" b="1" dirty="0"/>
                        <a:t>Spec can recommend CH 9</a:t>
                      </a:r>
                    </a:p>
                    <a:p>
                      <a:pPr marL="285750" indent="-285750" algn="just">
                        <a:buFont typeface="Arial" panose="020B0604020202020204" pitchFamily="34" charset="0"/>
                        <a:buChar char="•"/>
                      </a:pPr>
                      <a:r>
                        <a:rPr lang="en-US" sz="1400" b="1" dirty="0"/>
                        <a:t>NB AP carries the value of UWB Discovery CH</a:t>
                      </a:r>
                    </a:p>
                  </a:txBody>
                  <a:tcPr/>
                </a:tc>
                <a:extLst>
                  <a:ext uri="{0D108BD9-81ED-4DB2-BD59-A6C34878D82A}">
                    <a16:rowId xmlns:a16="http://schemas.microsoft.com/office/drawing/2014/main" val="2433382047"/>
                  </a:ext>
                </a:extLst>
              </a:tr>
              <a:tr h="1043373">
                <a:tc>
                  <a:txBody>
                    <a:bodyPr/>
                    <a:lstStyle/>
                    <a:p>
                      <a:pPr algn="just"/>
                      <a:r>
                        <a:rPr lang="en-US" sz="1400" b="1" dirty="0"/>
                        <a:t>Value of UWB AP Interval</a:t>
                      </a:r>
                    </a:p>
                  </a:txBody>
                  <a:tcPr/>
                </a:tc>
                <a:tc>
                  <a:txBody>
                    <a:bodyPr/>
                    <a:lstStyle/>
                    <a:p>
                      <a:pPr marL="285750" indent="-285750" algn="just">
                        <a:buFont typeface="Arial" panose="020B0604020202020204" pitchFamily="34" charset="0"/>
                        <a:buChar char="•"/>
                      </a:pPr>
                      <a:r>
                        <a:rPr lang="en-US" sz="1400" b="1" dirty="0"/>
                        <a:t>UWB AP Interval, scan window, and scan interval are subject to applications and Device Types</a:t>
                      </a:r>
                    </a:p>
                    <a:p>
                      <a:pPr marL="285750" indent="-285750" algn="just">
                        <a:buFont typeface="Arial" panose="020B0604020202020204" pitchFamily="34" charset="0"/>
                        <a:buChar char="•"/>
                      </a:pPr>
                      <a:r>
                        <a:rPr lang="en-US" sz="1400" b="1" dirty="0"/>
                        <a:t>Subject to regulatory domain</a:t>
                      </a:r>
                    </a:p>
                  </a:txBody>
                  <a:tcPr/>
                </a:tc>
                <a:extLst>
                  <a:ext uri="{0D108BD9-81ED-4DB2-BD59-A6C34878D82A}">
                    <a16:rowId xmlns:a16="http://schemas.microsoft.com/office/drawing/2014/main" val="3591495254"/>
                  </a:ext>
                </a:extLst>
              </a:tr>
            </a:tbl>
          </a:graphicData>
        </a:graphic>
      </p:graphicFrame>
    </p:spTree>
    <p:extLst>
      <p:ext uri="{BB962C8B-B14F-4D97-AF65-F5344CB8AC3E}">
        <p14:creationId xmlns:p14="http://schemas.microsoft.com/office/powerpoint/2010/main" val="410573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21587-50BB-A968-D2D9-BB65A0F80F15}"/>
              </a:ext>
            </a:extLst>
          </p:cNvPr>
          <p:cNvSpPr>
            <a:spLocks noGrp="1"/>
          </p:cNvSpPr>
          <p:nvPr>
            <p:ph type="title"/>
          </p:nvPr>
        </p:nvSpPr>
        <p:spPr/>
        <p:txBody>
          <a:bodyPr/>
          <a:lstStyle/>
          <a:p>
            <a:r>
              <a:rPr lang="en-US" b="1" dirty="0"/>
              <a:t>Summary</a:t>
            </a:r>
          </a:p>
        </p:txBody>
      </p:sp>
      <p:sp>
        <p:nvSpPr>
          <p:cNvPr id="3" name="Content Placeholder 2">
            <a:extLst>
              <a:ext uri="{FF2B5EF4-FFF2-40B4-BE49-F238E27FC236}">
                <a16:creationId xmlns:a16="http://schemas.microsoft.com/office/drawing/2014/main" id="{4DB3F9FA-CD17-F4DB-5B9D-8793ED58AD91}"/>
              </a:ext>
            </a:extLst>
          </p:cNvPr>
          <p:cNvSpPr>
            <a:spLocks noGrp="1"/>
          </p:cNvSpPr>
          <p:nvPr>
            <p:ph idx="1"/>
          </p:nvPr>
        </p:nvSpPr>
        <p:spPr/>
        <p:txBody>
          <a:bodyPr/>
          <a:lstStyle/>
          <a:p>
            <a:pPr marL="0" indent="0" algn="just">
              <a:buNone/>
            </a:pPr>
            <a:r>
              <a:rPr lang="en-US" sz="2400" b="1" dirty="0"/>
              <a:t>This presentation provided further details on UWB CH usage coordination through AP [1]</a:t>
            </a:r>
          </a:p>
          <a:p>
            <a:pPr algn="just"/>
            <a:endParaRPr lang="en-US" sz="2000" b="1" dirty="0"/>
          </a:p>
          <a:p>
            <a:pPr algn="just"/>
            <a:r>
              <a:rPr lang="en-US" sz="2000" b="1" dirty="0"/>
              <a:t>Contents of AP were described</a:t>
            </a:r>
          </a:p>
          <a:p>
            <a:pPr algn="just"/>
            <a:r>
              <a:rPr lang="en-US" sz="2000" b="1" dirty="0"/>
              <a:t>More information on miscellaneous AP topics</a:t>
            </a:r>
          </a:p>
          <a:p>
            <a:pPr algn="just"/>
            <a:r>
              <a:rPr lang="en-US" sz="2000" b="1" dirty="0"/>
              <a:t>We prefer that AP carry minimal information (described as modest goal in the presentation) about the RAN to facilitate coordination between RANs</a:t>
            </a:r>
          </a:p>
          <a:p>
            <a:pPr marL="457200" lvl="1" indent="0" algn="just">
              <a:buNone/>
            </a:pPr>
            <a:endParaRPr lang="en-US" sz="2000" b="1" dirty="0"/>
          </a:p>
          <a:p>
            <a:pPr marL="800100" lvl="1" indent="-342900" algn="just">
              <a:buFont typeface="+mj-lt"/>
              <a:buAutoNum type="arabicPeriod"/>
            </a:pPr>
            <a:endParaRPr lang="en-US" sz="2000" b="1" dirty="0"/>
          </a:p>
          <a:p>
            <a:pPr algn="just"/>
            <a:endParaRPr lang="en-US" sz="2800" dirty="0"/>
          </a:p>
        </p:txBody>
      </p:sp>
      <p:sp>
        <p:nvSpPr>
          <p:cNvPr id="4" name="Date Placeholder 3">
            <a:extLst>
              <a:ext uri="{FF2B5EF4-FFF2-40B4-BE49-F238E27FC236}">
                <a16:creationId xmlns:a16="http://schemas.microsoft.com/office/drawing/2014/main" id="{1B32F5AB-A367-15FE-BD82-F3477C965BFF}"/>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B7CC4AB6-0361-00F4-01CF-946A4174DE4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C6ABA177-2425-3F38-0573-DC9CB3759BA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3232745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lgn="just">
              <a:spcBef>
                <a:spcPts val="1200"/>
              </a:spcBef>
              <a:spcAft>
                <a:spcPts val="1200"/>
              </a:spcAft>
              <a:buNone/>
            </a:pPr>
            <a:r>
              <a:rPr lang="en-US" sz="1800" b="1" dirty="0"/>
              <a:t>[1] 15-22-0456-00-04ab, UWB Channel Usage Coordination for better UWB Coexistence</a:t>
            </a:r>
          </a:p>
          <a:p>
            <a:pPr marL="0" indent="0" algn="just">
              <a:spcBef>
                <a:spcPts val="1200"/>
              </a:spcBef>
              <a:spcAft>
                <a:spcPts val="1200"/>
              </a:spcAft>
              <a:buNone/>
            </a:pPr>
            <a:endParaRPr lang="en-US" sz="1800" b="1" dirty="0">
              <a:solidFill>
                <a:schemeClr val="accent2">
                  <a:lumMod val="50000"/>
                </a:schemeClr>
              </a:solidFill>
              <a:ea typeface="Calibri" panose="020F0502020204030204" pitchFamily="34" charset="0"/>
              <a:cs typeface="Times New Roman" panose="02020603050405020304" pitchFamily="18" charset="0"/>
            </a:endParaRPr>
          </a:p>
          <a:p>
            <a:pPr marL="0" indent="0" algn="just">
              <a:spcBef>
                <a:spcPts val="1200"/>
              </a:spcBef>
              <a:spcAft>
                <a:spcPts val="1200"/>
              </a:spcAft>
              <a:buNone/>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a:p>
            <a:pPr algn="just">
              <a:spcBef>
                <a:spcPts val="1200"/>
              </a:spcBef>
              <a:spcAft>
                <a:spcPts val="1200"/>
              </a:spcAft>
            </a:pPr>
            <a:endParaRPr lang="en-US" sz="1800" b="1"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dirty="0"/>
              <a:t>Lochan et. al. (Apple)</a:t>
            </a:r>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386712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581006127"/>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 </a:t>
                      </a: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b="1" dirty="0">
                          <a:effectLst/>
                          <a:latin typeface="Calibri" panose="020F0502020204030204" pitchFamily="34" charset="0"/>
                          <a:ea typeface="Calibri" panose="020F0502020204030204" pitchFamily="34" charset="0"/>
                          <a:cs typeface="Times New Roman" panose="02020603050405020304" pitchFamily="18" charset="0"/>
                        </a:rPr>
                        <a:t>UWB channel usage coordination</a:t>
                      </a: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dirty="0"/>
              <a:t>Nov 2022</a:t>
            </a:r>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Lochan et. al. (Apple)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D8977-0C6F-371D-5227-FAE079539091}"/>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69CDD11B-DA28-A063-97F2-C45E852E8E08}"/>
              </a:ext>
            </a:extLst>
          </p:cNvPr>
          <p:cNvSpPr>
            <a:spLocks noGrp="1"/>
          </p:cNvSpPr>
          <p:nvPr>
            <p:ph idx="1"/>
          </p:nvPr>
        </p:nvSpPr>
        <p:spPr/>
        <p:txBody>
          <a:bodyPr/>
          <a:lstStyle/>
          <a:p>
            <a:pPr algn="just"/>
            <a:r>
              <a:rPr lang="en-US" sz="2000" b="1" dirty="0"/>
              <a:t>UWB CH usage coordination for better UWB coexistence is nice to have</a:t>
            </a:r>
          </a:p>
          <a:p>
            <a:pPr algn="just"/>
            <a:endParaRPr lang="en-US" sz="2000" b="1" dirty="0"/>
          </a:p>
          <a:p>
            <a:pPr algn="just"/>
            <a:r>
              <a:rPr lang="en-US" sz="2000" b="1" dirty="0"/>
              <a:t>In [1] we presented UWB CH usage coordination method that is usable by both standalone UWB and NBA UWB transceivers</a:t>
            </a:r>
          </a:p>
          <a:p>
            <a:pPr algn="just"/>
            <a:endParaRPr lang="en-US" sz="2000" b="1" dirty="0"/>
          </a:p>
          <a:p>
            <a:pPr marL="0" indent="0" algn="just">
              <a:buNone/>
            </a:pPr>
            <a:r>
              <a:rPr lang="en-US" sz="2000" b="1" dirty="0"/>
              <a:t>Outline for this presentation</a:t>
            </a:r>
          </a:p>
          <a:p>
            <a:pPr algn="just"/>
            <a:r>
              <a:rPr lang="en-US" sz="2000" b="1" dirty="0"/>
              <a:t>Recap of [1]</a:t>
            </a:r>
          </a:p>
          <a:p>
            <a:pPr algn="just"/>
            <a:r>
              <a:rPr lang="en-US" sz="2000" b="1" dirty="0"/>
              <a:t>AP (Acquisition Packet) content</a:t>
            </a:r>
          </a:p>
          <a:p>
            <a:pPr algn="just"/>
            <a:r>
              <a:rPr lang="en-US" sz="2000" b="1" dirty="0"/>
              <a:t>More on miscellaneous AP topics</a:t>
            </a:r>
            <a:endParaRPr lang="en-US" sz="1600" b="1" dirty="0"/>
          </a:p>
          <a:p>
            <a:endParaRPr lang="en-US" sz="2000" dirty="0"/>
          </a:p>
        </p:txBody>
      </p:sp>
      <p:sp>
        <p:nvSpPr>
          <p:cNvPr id="4" name="Date Placeholder 3">
            <a:extLst>
              <a:ext uri="{FF2B5EF4-FFF2-40B4-BE49-F238E27FC236}">
                <a16:creationId xmlns:a16="http://schemas.microsoft.com/office/drawing/2014/main" id="{8269E897-5D09-5914-C0A7-23F3D4EEE75D}"/>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688334FE-5F03-30EF-B838-E2264AD0C58F}"/>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BF04D9F2-B6F4-EBAD-6BE0-4889944AB95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2752055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D421453-6BF1-6BA7-9B0B-7C05BA9319C0}"/>
              </a:ext>
            </a:extLst>
          </p:cNvPr>
          <p:cNvPicPr>
            <a:picLocks noChangeAspect="1"/>
          </p:cNvPicPr>
          <p:nvPr/>
        </p:nvPicPr>
        <p:blipFill>
          <a:blip r:embed="rId2"/>
          <a:stretch>
            <a:fillRect/>
          </a:stretch>
        </p:blipFill>
        <p:spPr>
          <a:xfrm>
            <a:off x="914400" y="3400244"/>
            <a:ext cx="7078038" cy="3006938"/>
          </a:xfrm>
          <a:prstGeom prst="rect">
            <a:avLst/>
          </a:prstGeom>
        </p:spPr>
      </p:pic>
      <p:sp>
        <p:nvSpPr>
          <p:cNvPr id="2" name="Title 1">
            <a:extLst>
              <a:ext uri="{FF2B5EF4-FFF2-40B4-BE49-F238E27FC236}">
                <a16:creationId xmlns:a16="http://schemas.microsoft.com/office/drawing/2014/main" id="{1B880AE3-8941-17FE-6AC5-F5A45FD79C36}"/>
              </a:ext>
            </a:extLst>
          </p:cNvPr>
          <p:cNvSpPr>
            <a:spLocks noGrp="1"/>
          </p:cNvSpPr>
          <p:nvPr>
            <p:ph type="title"/>
          </p:nvPr>
        </p:nvSpPr>
        <p:spPr/>
        <p:txBody>
          <a:bodyPr/>
          <a:lstStyle/>
          <a:p>
            <a:r>
              <a:rPr lang="en-US" b="1" dirty="0"/>
              <a:t>Recap of UWB CH Usage Coordination [1]</a:t>
            </a:r>
          </a:p>
        </p:txBody>
      </p:sp>
      <p:pic>
        <p:nvPicPr>
          <p:cNvPr id="9" name="Content Placeholder 8">
            <a:extLst>
              <a:ext uri="{FF2B5EF4-FFF2-40B4-BE49-F238E27FC236}">
                <a16:creationId xmlns:a16="http://schemas.microsoft.com/office/drawing/2014/main" id="{C352BC89-63F1-7183-8D25-6A5D7268CA7B}"/>
              </a:ext>
            </a:extLst>
          </p:cNvPr>
          <p:cNvPicPr>
            <a:picLocks noGrp="1" noChangeAspect="1"/>
          </p:cNvPicPr>
          <p:nvPr>
            <p:ph idx="1"/>
          </p:nvPr>
        </p:nvPicPr>
        <p:blipFill>
          <a:blip r:embed="rId3"/>
          <a:stretch>
            <a:fillRect/>
          </a:stretch>
        </p:blipFill>
        <p:spPr>
          <a:xfrm>
            <a:off x="3150638" y="1752601"/>
            <a:ext cx="2794761" cy="1347024"/>
          </a:xfrm>
        </p:spPr>
        <p:style>
          <a:lnRef idx="2">
            <a:schemeClr val="dk1"/>
          </a:lnRef>
          <a:fillRef idx="1">
            <a:schemeClr val="lt1"/>
          </a:fillRef>
          <a:effectRef idx="0">
            <a:schemeClr val="dk1"/>
          </a:effectRef>
          <a:fontRef idx="minor">
            <a:schemeClr val="dk1"/>
          </a:fontRef>
        </p:style>
      </p:pic>
      <p:sp>
        <p:nvSpPr>
          <p:cNvPr id="4" name="Date Placeholder 3">
            <a:extLst>
              <a:ext uri="{FF2B5EF4-FFF2-40B4-BE49-F238E27FC236}">
                <a16:creationId xmlns:a16="http://schemas.microsoft.com/office/drawing/2014/main" id="{1DE08DEE-0833-CEDE-DA3F-36D929F4E6B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B42AF64-BFCB-AAFD-C308-42EDDDBE5C5A}"/>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BD6C96D5-093D-613A-EFB3-27AFA98BD55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Tree>
    <p:extLst>
      <p:ext uri="{BB962C8B-B14F-4D97-AF65-F5344CB8AC3E}">
        <p14:creationId xmlns:p14="http://schemas.microsoft.com/office/powerpoint/2010/main" val="43540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55B9B-5662-5E27-8F28-A1303271EEA9}"/>
              </a:ext>
            </a:extLst>
          </p:cNvPr>
          <p:cNvSpPr>
            <a:spLocks noGrp="1"/>
          </p:cNvSpPr>
          <p:nvPr>
            <p:ph type="title"/>
          </p:nvPr>
        </p:nvSpPr>
        <p:spPr/>
        <p:txBody>
          <a:bodyPr/>
          <a:lstStyle/>
          <a:p>
            <a:r>
              <a:rPr lang="en-US" b="1" dirty="0"/>
              <a:t>Key Observations on [1]</a:t>
            </a:r>
          </a:p>
        </p:txBody>
      </p:sp>
      <p:sp>
        <p:nvSpPr>
          <p:cNvPr id="3" name="Content Placeholder 2">
            <a:extLst>
              <a:ext uri="{FF2B5EF4-FFF2-40B4-BE49-F238E27FC236}">
                <a16:creationId xmlns:a16="http://schemas.microsoft.com/office/drawing/2014/main" id="{A09DC02C-000B-18B4-930B-5BCB4A6812FF}"/>
              </a:ext>
            </a:extLst>
          </p:cNvPr>
          <p:cNvSpPr>
            <a:spLocks noGrp="1"/>
          </p:cNvSpPr>
          <p:nvPr>
            <p:ph idx="1"/>
          </p:nvPr>
        </p:nvSpPr>
        <p:spPr/>
        <p:txBody>
          <a:bodyPr/>
          <a:lstStyle/>
          <a:p>
            <a:pPr algn="just"/>
            <a:r>
              <a:rPr lang="en-US" sz="1800" b="1" i="1" dirty="0"/>
              <a:t>Ambitious goal</a:t>
            </a:r>
            <a:r>
              <a:rPr lang="en-US" sz="1800" b="1" dirty="0"/>
              <a:t> is that RANs time synchronize with other RANs to avoid colliding with each others' transmissions</a:t>
            </a:r>
          </a:p>
          <a:p>
            <a:pPr lvl="1" algn="just"/>
            <a:r>
              <a:rPr lang="en-US" sz="1400" b="1" dirty="0"/>
              <a:t>For privacy purposes be mindful of the advertised timing information of the RAN </a:t>
            </a:r>
          </a:p>
          <a:p>
            <a:pPr lvl="1" algn="just"/>
            <a:r>
              <a:rPr lang="en-US" sz="1400" b="1" dirty="0"/>
              <a:t>Each RAN drifts over time and will need to re-sync with other RANs</a:t>
            </a:r>
          </a:p>
          <a:p>
            <a:pPr algn="just"/>
            <a:endParaRPr lang="en-US" sz="1800" b="1" dirty="0"/>
          </a:p>
          <a:p>
            <a:pPr algn="just"/>
            <a:r>
              <a:rPr lang="en-US" sz="1800" b="1" i="1" dirty="0"/>
              <a:t>Modest goal </a:t>
            </a:r>
            <a:r>
              <a:rPr lang="en-US" sz="1800" b="1" dirty="0"/>
              <a:t>is that RANs coordinate information and DO NOT time synchronize with other RANs</a:t>
            </a:r>
          </a:p>
          <a:p>
            <a:pPr lvl="1" algn="just"/>
            <a:r>
              <a:rPr lang="en-US" sz="1400" b="1" dirty="0"/>
              <a:t>Advertised RAN information such as CH, Preamble, and Block duration enable the observing RAN to intelligently configure itself to minimize interference effects</a:t>
            </a:r>
          </a:p>
          <a:p>
            <a:pPr lvl="1" algn="just"/>
            <a:r>
              <a:rPr lang="en-US" sz="1400" b="1" dirty="0"/>
              <a:t>Privacy concerns are mitigated by advertising limited information about the RAN</a:t>
            </a:r>
          </a:p>
          <a:p>
            <a:pPr lvl="1" algn="just"/>
            <a:r>
              <a:rPr lang="en-US" sz="1400" b="1" dirty="0"/>
              <a:t>NO NEED to re-sync with other RANs </a:t>
            </a:r>
            <a:endParaRPr lang="en-US" sz="1800" b="1" dirty="0"/>
          </a:p>
          <a:p>
            <a:pPr algn="just"/>
            <a:r>
              <a:rPr lang="en-US" sz="1800" b="1" dirty="0"/>
              <a:t>We describe AP content for both ambitious and modest goals</a:t>
            </a:r>
          </a:p>
          <a:p>
            <a:pPr algn="just"/>
            <a:r>
              <a:rPr lang="en-US" sz="1800" b="1" dirty="0"/>
              <a:t>Our preference is Modest goal</a:t>
            </a:r>
          </a:p>
        </p:txBody>
      </p:sp>
      <p:sp>
        <p:nvSpPr>
          <p:cNvPr id="4" name="Date Placeholder 3">
            <a:extLst>
              <a:ext uri="{FF2B5EF4-FFF2-40B4-BE49-F238E27FC236}">
                <a16:creationId xmlns:a16="http://schemas.microsoft.com/office/drawing/2014/main" id="{E4A32C76-4F41-2E11-57AF-7309EC045B32}"/>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082FAE6E-F44B-6AB3-B7B4-48672D66A274}"/>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8F2D924A-E33C-DBD3-4C21-FDEC0E3D2641}"/>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149705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2DC24-D86A-3944-79BC-4BC3F2597A7D}"/>
              </a:ext>
            </a:extLst>
          </p:cNvPr>
          <p:cNvSpPr>
            <a:spLocks noGrp="1"/>
          </p:cNvSpPr>
          <p:nvPr>
            <p:ph type="title"/>
          </p:nvPr>
        </p:nvSpPr>
        <p:spPr/>
        <p:txBody>
          <a:bodyPr/>
          <a:lstStyle/>
          <a:p>
            <a:r>
              <a:rPr lang="en-US" b="1" dirty="0"/>
              <a:t>NB AP and UWB AP Format</a:t>
            </a:r>
          </a:p>
        </p:txBody>
      </p:sp>
      <p:sp>
        <p:nvSpPr>
          <p:cNvPr id="3" name="Content Placeholder 2">
            <a:extLst>
              <a:ext uri="{FF2B5EF4-FFF2-40B4-BE49-F238E27FC236}">
                <a16:creationId xmlns:a16="http://schemas.microsoft.com/office/drawing/2014/main" id="{85E8A091-3420-C439-AC75-4D34D8D7E9F4}"/>
              </a:ext>
            </a:extLst>
          </p:cNvPr>
          <p:cNvSpPr>
            <a:spLocks noGrp="1"/>
          </p:cNvSpPr>
          <p:nvPr>
            <p:ph idx="1"/>
          </p:nvPr>
        </p:nvSpPr>
        <p:spPr>
          <a:xfrm>
            <a:off x="685800" y="4953000"/>
            <a:ext cx="7772400" cy="1143000"/>
          </a:xfrm>
        </p:spPr>
        <p:txBody>
          <a:bodyPr/>
          <a:lstStyle/>
          <a:p>
            <a:r>
              <a:rPr lang="en-US" sz="2000" b="1" dirty="0"/>
              <a:t>Next, more on MHR and MAC Payload for AP</a:t>
            </a:r>
          </a:p>
        </p:txBody>
      </p:sp>
      <p:sp>
        <p:nvSpPr>
          <p:cNvPr id="4" name="Date Placeholder 3">
            <a:extLst>
              <a:ext uri="{FF2B5EF4-FFF2-40B4-BE49-F238E27FC236}">
                <a16:creationId xmlns:a16="http://schemas.microsoft.com/office/drawing/2014/main" id="{8B1F1797-93E9-1B2B-403F-33E453BD81F5}"/>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D1B12395-66EE-A908-6B3A-1123D116D22D}"/>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D54ECF50-5E3B-99E6-D9BD-30F4E6F5854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0CC3E76C-229D-FC79-F478-CAD532E0176F}"/>
              </a:ext>
            </a:extLst>
          </p:cNvPr>
          <p:cNvPicPr>
            <a:picLocks noChangeAspect="1"/>
          </p:cNvPicPr>
          <p:nvPr/>
        </p:nvPicPr>
        <p:blipFill>
          <a:blip r:embed="rId2"/>
          <a:stretch>
            <a:fillRect/>
          </a:stretch>
        </p:blipFill>
        <p:spPr>
          <a:xfrm>
            <a:off x="457200" y="2174080"/>
            <a:ext cx="3426772" cy="2399507"/>
          </a:xfrm>
          <a:prstGeom prst="rect">
            <a:avLst/>
          </a:prstGeom>
        </p:spPr>
      </p:pic>
      <p:graphicFrame>
        <p:nvGraphicFramePr>
          <p:cNvPr id="8" name="Table 8">
            <a:extLst>
              <a:ext uri="{FF2B5EF4-FFF2-40B4-BE49-F238E27FC236}">
                <a16:creationId xmlns:a16="http://schemas.microsoft.com/office/drawing/2014/main" id="{BFD68F51-43D7-7CE1-0372-55386B94344F}"/>
              </a:ext>
            </a:extLst>
          </p:cNvPr>
          <p:cNvGraphicFramePr>
            <a:graphicFrameLocks noGrp="1"/>
          </p:cNvGraphicFramePr>
          <p:nvPr>
            <p:extLst>
              <p:ext uri="{D42A27DB-BD31-4B8C-83A1-F6EECF244321}">
                <p14:modId xmlns:p14="http://schemas.microsoft.com/office/powerpoint/2010/main" val="2663948810"/>
              </p:ext>
            </p:extLst>
          </p:nvPr>
        </p:nvGraphicFramePr>
        <p:xfrm>
          <a:off x="4038600" y="3094514"/>
          <a:ext cx="4648200" cy="1198880"/>
        </p:xfrm>
        <a:graphic>
          <a:graphicData uri="http://schemas.openxmlformats.org/drawingml/2006/table">
            <a:tbl>
              <a:tblPr firstRow="1" bandRow="1">
                <a:tableStyleId>{5C22544A-7EE6-4342-B048-85BDC9FD1C3A}</a:tableStyleId>
              </a:tblPr>
              <a:tblGrid>
                <a:gridCol w="1278255">
                  <a:extLst>
                    <a:ext uri="{9D8B030D-6E8A-4147-A177-3AD203B41FA5}">
                      <a16:colId xmlns:a16="http://schemas.microsoft.com/office/drawing/2014/main" val="666814316"/>
                    </a:ext>
                  </a:extLst>
                </a:gridCol>
                <a:gridCol w="3369945">
                  <a:extLst>
                    <a:ext uri="{9D8B030D-6E8A-4147-A177-3AD203B41FA5}">
                      <a16:colId xmlns:a16="http://schemas.microsoft.com/office/drawing/2014/main" val="679863889"/>
                    </a:ext>
                  </a:extLst>
                </a:gridCol>
              </a:tblGrid>
              <a:tr h="370840">
                <a:tc>
                  <a:txBody>
                    <a:bodyPr/>
                    <a:lstStyle/>
                    <a:p>
                      <a:r>
                        <a:rPr lang="en-US" sz="1200" b="1" dirty="0"/>
                        <a:t>Packet Type</a:t>
                      </a:r>
                    </a:p>
                  </a:txBody>
                  <a:tcPr/>
                </a:tc>
                <a:tc>
                  <a:txBody>
                    <a:bodyPr/>
                    <a:lstStyle/>
                    <a:p>
                      <a:r>
                        <a:rPr lang="en-US" sz="1200" b="1" dirty="0"/>
                        <a:t>Comment</a:t>
                      </a:r>
                    </a:p>
                  </a:txBody>
                  <a:tcPr/>
                </a:tc>
                <a:extLst>
                  <a:ext uri="{0D108BD9-81ED-4DB2-BD59-A6C34878D82A}">
                    <a16:rowId xmlns:a16="http://schemas.microsoft.com/office/drawing/2014/main" val="3546182476"/>
                  </a:ext>
                </a:extLst>
              </a:tr>
              <a:tr h="370840">
                <a:tc>
                  <a:txBody>
                    <a:bodyPr/>
                    <a:lstStyle/>
                    <a:p>
                      <a:r>
                        <a:rPr lang="en-US" sz="1200" b="1" dirty="0"/>
                        <a:t>NB AP</a:t>
                      </a:r>
                    </a:p>
                  </a:txBody>
                  <a:tcPr/>
                </a:tc>
                <a:tc>
                  <a:txBody>
                    <a:bodyPr/>
                    <a:lstStyle/>
                    <a:p>
                      <a:r>
                        <a:rPr lang="en-US" sz="1200" b="1" dirty="0"/>
                        <a:t>O-QPSK [250Kb/s] [1]</a:t>
                      </a:r>
                    </a:p>
                  </a:txBody>
                  <a:tcPr/>
                </a:tc>
                <a:extLst>
                  <a:ext uri="{0D108BD9-81ED-4DB2-BD59-A6C34878D82A}">
                    <a16:rowId xmlns:a16="http://schemas.microsoft.com/office/drawing/2014/main" val="1431693475"/>
                  </a:ext>
                </a:extLst>
              </a:tr>
              <a:tr h="370840">
                <a:tc>
                  <a:txBody>
                    <a:bodyPr/>
                    <a:lstStyle/>
                    <a:p>
                      <a:r>
                        <a:rPr lang="en-US" sz="1200" b="1" dirty="0"/>
                        <a:t>UWB AP</a:t>
                      </a:r>
                    </a:p>
                  </a:txBody>
                  <a:tcPr/>
                </a:tc>
                <a:tc>
                  <a:txBody>
                    <a:bodyPr/>
                    <a:lstStyle/>
                    <a:p>
                      <a:r>
                        <a:rPr lang="en-US" sz="1200" b="1" dirty="0"/>
                        <a:t>BPRF Data Packet (STS Packet Config 0, HRP ERDEV PPDU) [1]</a:t>
                      </a:r>
                    </a:p>
                  </a:txBody>
                  <a:tcPr/>
                </a:tc>
                <a:extLst>
                  <a:ext uri="{0D108BD9-81ED-4DB2-BD59-A6C34878D82A}">
                    <a16:rowId xmlns:a16="http://schemas.microsoft.com/office/drawing/2014/main" val="3725750191"/>
                  </a:ext>
                </a:extLst>
              </a:tr>
            </a:tbl>
          </a:graphicData>
        </a:graphic>
      </p:graphicFrame>
    </p:spTree>
    <p:extLst>
      <p:ext uri="{BB962C8B-B14F-4D97-AF65-F5344CB8AC3E}">
        <p14:creationId xmlns:p14="http://schemas.microsoft.com/office/powerpoint/2010/main" val="74754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78B1-D51F-F1DF-B8E2-A45590C7CD7A}"/>
              </a:ext>
            </a:extLst>
          </p:cNvPr>
          <p:cNvSpPr>
            <a:spLocks noGrp="1"/>
          </p:cNvSpPr>
          <p:nvPr>
            <p:ph type="title"/>
          </p:nvPr>
        </p:nvSpPr>
        <p:spPr/>
        <p:txBody>
          <a:bodyPr/>
          <a:lstStyle/>
          <a:p>
            <a:r>
              <a:rPr lang="en-US" b="1" dirty="0"/>
              <a:t>MHR Fields in AP</a:t>
            </a:r>
          </a:p>
        </p:txBody>
      </p:sp>
      <p:sp>
        <p:nvSpPr>
          <p:cNvPr id="4" name="Date Placeholder 3">
            <a:extLst>
              <a:ext uri="{FF2B5EF4-FFF2-40B4-BE49-F238E27FC236}">
                <a16:creationId xmlns:a16="http://schemas.microsoft.com/office/drawing/2014/main" id="{AF5D944B-AE63-4705-5828-1A7D2C7270E3}"/>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E4F09FEC-A873-508D-A832-6347AEF8C999}"/>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690B913-1C78-4336-93CF-00A5CF374FA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graphicFrame>
        <p:nvGraphicFramePr>
          <p:cNvPr id="7" name="Table 7">
            <a:extLst>
              <a:ext uri="{FF2B5EF4-FFF2-40B4-BE49-F238E27FC236}">
                <a16:creationId xmlns:a16="http://schemas.microsoft.com/office/drawing/2014/main" id="{23AF6A06-C784-6095-1D13-C172DC905190}"/>
              </a:ext>
            </a:extLst>
          </p:cNvPr>
          <p:cNvGraphicFramePr>
            <a:graphicFrameLocks noGrp="1"/>
          </p:cNvGraphicFramePr>
          <p:nvPr>
            <p:extLst>
              <p:ext uri="{D42A27DB-BD31-4B8C-83A1-F6EECF244321}">
                <p14:modId xmlns:p14="http://schemas.microsoft.com/office/powerpoint/2010/main" val="1947502561"/>
              </p:ext>
            </p:extLst>
          </p:nvPr>
        </p:nvGraphicFramePr>
        <p:xfrm>
          <a:off x="762000" y="1874520"/>
          <a:ext cx="7696200" cy="3840480"/>
        </p:xfrm>
        <a:graphic>
          <a:graphicData uri="http://schemas.openxmlformats.org/drawingml/2006/table">
            <a:tbl>
              <a:tblPr firstRow="1" bandRow="1">
                <a:tableStyleId>{5C22544A-7EE6-4342-B048-85BDC9FD1C3A}</a:tableStyleId>
              </a:tblPr>
              <a:tblGrid>
                <a:gridCol w="2020252">
                  <a:extLst>
                    <a:ext uri="{9D8B030D-6E8A-4147-A177-3AD203B41FA5}">
                      <a16:colId xmlns:a16="http://schemas.microsoft.com/office/drawing/2014/main" val="2720804113"/>
                    </a:ext>
                  </a:extLst>
                </a:gridCol>
                <a:gridCol w="1635442">
                  <a:extLst>
                    <a:ext uri="{9D8B030D-6E8A-4147-A177-3AD203B41FA5}">
                      <a16:colId xmlns:a16="http://schemas.microsoft.com/office/drawing/2014/main" val="3991966813"/>
                    </a:ext>
                  </a:extLst>
                </a:gridCol>
                <a:gridCol w="577216">
                  <a:extLst>
                    <a:ext uri="{9D8B030D-6E8A-4147-A177-3AD203B41FA5}">
                      <a16:colId xmlns:a16="http://schemas.microsoft.com/office/drawing/2014/main" val="1816836084"/>
                    </a:ext>
                  </a:extLst>
                </a:gridCol>
                <a:gridCol w="769620">
                  <a:extLst>
                    <a:ext uri="{9D8B030D-6E8A-4147-A177-3AD203B41FA5}">
                      <a16:colId xmlns:a16="http://schemas.microsoft.com/office/drawing/2014/main" val="3752028125"/>
                    </a:ext>
                  </a:extLst>
                </a:gridCol>
                <a:gridCol w="865822">
                  <a:extLst>
                    <a:ext uri="{9D8B030D-6E8A-4147-A177-3AD203B41FA5}">
                      <a16:colId xmlns:a16="http://schemas.microsoft.com/office/drawing/2014/main" val="2865278832"/>
                    </a:ext>
                  </a:extLst>
                </a:gridCol>
                <a:gridCol w="1827848">
                  <a:extLst>
                    <a:ext uri="{9D8B030D-6E8A-4147-A177-3AD203B41FA5}">
                      <a16:colId xmlns:a16="http://schemas.microsoft.com/office/drawing/2014/main" val="1333004579"/>
                    </a:ext>
                  </a:extLst>
                </a:gridCol>
              </a:tblGrid>
              <a:tr h="245533">
                <a:tc gridSpan="2">
                  <a:txBody>
                    <a:bodyPr/>
                    <a:lstStyle/>
                    <a:p>
                      <a:r>
                        <a:rPr lang="en-US" sz="1050" b="1" dirty="0"/>
                        <a:t>MHR</a:t>
                      </a:r>
                    </a:p>
                  </a:txBody>
                  <a:tcPr/>
                </a:tc>
                <a:tc hMerge="1">
                  <a:txBody>
                    <a:bodyPr/>
                    <a:lstStyle/>
                    <a:p>
                      <a:endParaRPr lang="en-US" sz="1200"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Value</a:t>
                      </a:r>
                    </a:p>
                  </a:txBody>
                  <a:tcPr/>
                </a:tc>
                <a:tc>
                  <a:txBody>
                    <a:bodyPr/>
                    <a:lstStyle/>
                    <a:p>
                      <a:r>
                        <a:rPr lang="en-US" sz="1050" b="1" dirty="0"/>
                        <a:t>Comments</a:t>
                      </a:r>
                    </a:p>
                  </a:txBody>
                  <a:tcPr/>
                </a:tc>
                <a:extLst>
                  <a:ext uri="{0D108BD9-81ED-4DB2-BD59-A6C34878D82A}">
                    <a16:rowId xmlns:a16="http://schemas.microsoft.com/office/drawing/2014/main" val="1642635747"/>
                  </a:ext>
                </a:extLst>
              </a:tr>
              <a:tr h="245533">
                <a:tc rowSpan="11">
                  <a:txBody>
                    <a:bodyPr/>
                    <a:lstStyle/>
                    <a:p>
                      <a:r>
                        <a:rPr lang="en-US" sz="1050" b="1" dirty="0"/>
                        <a:t>Frame Control</a:t>
                      </a:r>
                    </a:p>
                  </a:txBody>
                  <a:tcPr/>
                </a:tc>
                <a:tc>
                  <a:txBody>
                    <a:bodyPr/>
                    <a:lstStyle/>
                    <a:p>
                      <a:r>
                        <a:rPr lang="en-US" sz="1050" b="1" dirty="0"/>
                        <a:t>Frame Type</a:t>
                      </a:r>
                    </a:p>
                  </a:txBody>
                  <a:tcPr/>
                </a:tc>
                <a:tc>
                  <a:txBody>
                    <a:bodyPr/>
                    <a:lstStyle/>
                    <a:p>
                      <a:r>
                        <a:rPr lang="en-US" sz="1050" b="1" dirty="0"/>
                        <a:t>3</a:t>
                      </a:r>
                    </a:p>
                  </a:txBody>
                  <a:tcPr/>
                </a:tc>
                <a:tc rowSpan="11">
                  <a:txBody>
                    <a:bodyPr/>
                    <a:lstStyle/>
                    <a:p>
                      <a:r>
                        <a:rPr lang="en-US" sz="1050" b="1" dirty="0"/>
                        <a:t>2</a:t>
                      </a:r>
                    </a:p>
                  </a:txBody>
                  <a:tcPr/>
                </a:tc>
                <a:tc>
                  <a:txBody>
                    <a:bodyPr/>
                    <a:lstStyle/>
                    <a:p>
                      <a:r>
                        <a:rPr lang="en-US" sz="1050" b="1" dirty="0"/>
                        <a:t>1</a:t>
                      </a:r>
                    </a:p>
                  </a:txBody>
                  <a:tcPr/>
                </a:tc>
                <a:tc>
                  <a:txBody>
                    <a:bodyPr/>
                    <a:lstStyle/>
                    <a:p>
                      <a:r>
                        <a:rPr lang="en-US" sz="1050" b="1" dirty="0"/>
                        <a:t>Data</a:t>
                      </a:r>
                    </a:p>
                  </a:txBody>
                  <a:tcPr/>
                </a:tc>
                <a:extLst>
                  <a:ext uri="{0D108BD9-81ED-4DB2-BD59-A6C34878D82A}">
                    <a16:rowId xmlns:a16="http://schemas.microsoft.com/office/drawing/2014/main" val="3901091549"/>
                  </a:ext>
                </a:extLst>
              </a:tr>
              <a:tr h="245533">
                <a:tc vMerge="1">
                  <a:txBody>
                    <a:bodyPr/>
                    <a:lstStyle/>
                    <a:p>
                      <a:endParaRPr lang="en-US" sz="1050" dirty="0"/>
                    </a:p>
                  </a:txBody>
                  <a:tcPr/>
                </a:tc>
                <a:tc>
                  <a:txBody>
                    <a:bodyPr/>
                    <a:lstStyle/>
                    <a:p>
                      <a:r>
                        <a:rPr lang="en-US" sz="1050" b="1" dirty="0"/>
                        <a:t>Security Enabled</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Security disabled</a:t>
                      </a:r>
                    </a:p>
                  </a:txBody>
                  <a:tcPr/>
                </a:tc>
                <a:extLst>
                  <a:ext uri="{0D108BD9-81ED-4DB2-BD59-A6C34878D82A}">
                    <a16:rowId xmlns:a16="http://schemas.microsoft.com/office/drawing/2014/main" val="3293510695"/>
                  </a:ext>
                </a:extLst>
              </a:tr>
              <a:tr h="245533">
                <a:tc vMerge="1">
                  <a:txBody>
                    <a:bodyPr/>
                    <a:lstStyle/>
                    <a:p>
                      <a:endParaRPr lang="en-US" sz="1050" dirty="0"/>
                    </a:p>
                  </a:txBody>
                  <a:tcPr/>
                </a:tc>
                <a:tc>
                  <a:txBody>
                    <a:bodyPr/>
                    <a:lstStyle/>
                    <a:p>
                      <a:r>
                        <a:rPr lang="en-US" sz="1050" b="1" dirty="0"/>
                        <a:t>Frame Pending</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Unused</a:t>
                      </a:r>
                    </a:p>
                  </a:txBody>
                  <a:tcPr/>
                </a:tc>
                <a:extLst>
                  <a:ext uri="{0D108BD9-81ED-4DB2-BD59-A6C34878D82A}">
                    <a16:rowId xmlns:a16="http://schemas.microsoft.com/office/drawing/2014/main" val="3219430193"/>
                  </a:ext>
                </a:extLst>
              </a:tr>
              <a:tr h="245533">
                <a:tc vMerge="1">
                  <a:txBody>
                    <a:bodyPr/>
                    <a:lstStyle/>
                    <a:p>
                      <a:endParaRPr lang="en-US" sz="1050" dirty="0"/>
                    </a:p>
                  </a:txBody>
                  <a:tcPr/>
                </a:tc>
                <a:tc>
                  <a:txBody>
                    <a:bodyPr/>
                    <a:lstStyle/>
                    <a:p>
                      <a:r>
                        <a:rPr lang="en-US" sz="1050" b="1" dirty="0"/>
                        <a:t>AR</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Ack frame unused</a:t>
                      </a:r>
                    </a:p>
                  </a:txBody>
                  <a:tcPr/>
                </a:tc>
                <a:extLst>
                  <a:ext uri="{0D108BD9-81ED-4DB2-BD59-A6C34878D82A}">
                    <a16:rowId xmlns:a16="http://schemas.microsoft.com/office/drawing/2014/main" val="2513433813"/>
                  </a:ext>
                </a:extLst>
              </a:tr>
              <a:tr h="245533">
                <a:tc vMerge="1">
                  <a:txBody>
                    <a:bodyPr/>
                    <a:lstStyle/>
                    <a:p>
                      <a:endParaRPr lang="en-US" sz="1050" dirty="0"/>
                    </a:p>
                  </a:txBody>
                  <a:tcPr/>
                </a:tc>
                <a:tc>
                  <a:txBody>
                    <a:bodyPr/>
                    <a:lstStyle/>
                    <a:p>
                      <a:r>
                        <a:rPr lang="en-US" sz="1050" b="1" dirty="0"/>
                        <a:t>PAN ID Compress</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1</a:t>
                      </a:r>
                    </a:p>
                  </a:txBody>
                  <a:tcPr/>
                </a:tc>
                <a:tc>
                  <a:txBody>
                    <a:bodyPr/>
                    <a:lstStyle/>
                    <a:p>
                      <a:r>
                        <a:rPr lang="en-US" sz="1050" b="1" dirty="0"/>
                        <a:t>No PAN ID</a:t>
                      </a:r>
                    </a:p>
                  </a:txBody>
                  <a:tcPr/>
                </a:tc>
                <a:extLst>
                  <a:ext uri="{0D108BD9-81ED-4DB2-BD59-A6C34878D82A}">
                    <a16:rowId xmlns:a16="http://schemas.microsoft.com/office/drawing/2014/main" val="461322868"/>
                  </a:ext>
                </a:extLst>
              </a:tr>
              <a:tr h="245533">
                <a:tc vMerge="1">
                  <a:txBody>
                    <a:bodyPr/>
                    <a:lstStyle/>
                    <a:p>
                      <a:endParaRPr lang="en-US" sz="1050" dirty="0"/>
                    </a:p>
                  </a:txBody>
                  <a:tcPr/>
                </a:tc>
                <a:tc>
                  <a:txBody>
                    <a:bodyPr/>
                    <a:lstStyle/>
                    <a:p>
                      <a:r>
                        <a:rPr lang="en-US" sz="1050" b="1" dirty="0"/>
                        <a:t>RFU</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unused</a:t>
                      </a:r>
                    </a:p>
                  </a:txBody>
                  <a:tcPr/>
                </a:tc>
                <a:extLst>
                  <a:ext uri="{0D108BD9-81ED-4DB2-BD59-A6C34878D82A}">
                    <a16:rowId xmlns:a16="http://schemas.microsoft.com/office/drawing/2014/main" val="3964331828"/>
                  </a:ext>
                </a:extLst>
              </a:tr>
              <a:tr h="245533">
                <a:tc vMerge="1">
                  <a:txBody>
                    <a:bodyPr/>
                    <a:lstStyle/>
                    <a:p>
                      <a:endParaRPr lang="en-US" sz="1050" dirty="0"/>
                    </a:p>
                  </a:txBody>
                  <a:tcPr/>
                </a:tc>
                <a:tc>
                  <a:txBody>
                    <a:bodyPr/>
                    <a:lstStyle/>
                    <a:p>
                      <a:r>
                        <a:rPr lang="en-US" sz="1050" b="1" dirty="0" err="1"/>
                        <a:t>SeqN</a:t>
                      </a:r>
                      <a:r>
                        <a:rPr lang="en-US" sz="1050" b="1" dirty="0"/>
                        <a:t> </a:t>
                      </a:r>
                      <a:r>
                        <a:rPr lang="en-US" sz="1050" b="1" dirty="0" err="1"/>
                        <a:t>Supress</a:t>
                      </a:r>
                      <a:endParaRPr lang="en-US" sz="1050" b="1" dirty="0"/>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1</a:t>
                      </a:r>
                    </a:p>
                  </a:txBody>
                  <a:tcPr/>
                </a:tc>
                <a:tc>
                  <a:txBody>
                    <a:bodyPr/>
                    <a:lstStyle/>
                    <a:p>
                      <a:r>
                        <a:rPr lang="en-US" sz="1050" b="1" dirty="0"/>
                        <a:t>enabled</a:t>
                      </a:r>
                    </a:p>
                  </a:txBody>
                  <a:tcPr/>
                </a:tc>
                <a:extLst>
                  <a:ext uri="{0D108BD9-81ED-4DB2-BD59-A6C34878D82A}">
                    <a16:rowId xmlns:a16="http://schemas.microsoft.com/office/drawing/2014/main" val="149157043"/>
                  </a:ext>
                </a:extLst>
              </a:tr>
              <a:tr h="245533">
                <a:tc vMerge="1">
                  <a:txBody>
                    <a:bodyPr/>
                    <a:lstStyle/>
                    <a:p>
                      <a:endParaRPr lang="en-US" sz="1050" dirty="0"/>
                    </a:p>
                  </a:txBody>
                  <a:tcPr/>
                </a:tc>
                <a:tc>
                  <a:txBody>
                    <a:bodyPr/>
                    <a:lstStyle/>
                    <a:p>
                      <a:r>
                        <a:rPr lang="en-US" sz="1050" b="1" dirty="0"/>
                        <a:t>IE Present</a:t>
                      </a:r>
                    </a:p>
                  </a:txBody>
                  <a:tcPr/>
                </a:tc>
                <a:tc>
                  <a:txBody>
                    <a:bodyPr/>
                    <a:lstStyle/>
                    <a:p>
                      <a:r>
                        <a:rPr lang="en-US" sz="1050" b="1" dirty="0"/>
                        <a:t>1</a:t>
                      </a:r>
                    </a:p>
                  </a:txBody>
                  <a:tcPr/>
                </a:tc>
                <a:tc vMerge="1">
                  <a:txBody>
                    <a:bodyPr/>
                    <a:lstStyle/>
                    <a:p>
                      <a:endParaRPr lang="en-US" sz="1050" dirty="0"/>
                    </a:p>
                  </a:txBody>
                  <a:tcPr/>
                </a:tc>
                <a:tc>
                  <a:txBody>
                    <a:bodyPr/>
                    <a:lstStyle/>
                    <a:p>
                      <a:r>
                        <a:rPr lang="en-US" sz="1050" b="1" dirty="0"/>
                        <a:t>0</a:t>
                      </a:r>
                    </a:p>
                  </a:txBody>
                  <a:tcPr/>
                </a:tc>
                <a:tc>
                  <a:txBody>
                    <a:bodyPr/>
                    <a:lstStyle/>
                    <a:p>
                      <a:r>
                        <a:rPr lang="en-US" sz="1050" b="1" dirty="0"/>
                        <a:t>IE not used</a:t>
                      </a:r>
                    </a:p>
                  </a:txBody>
                  <a:tcPr/>
                </a:tc>
                <a:extLst>
                  <a:ext uri="{0D108BD9-81ED-4DB2-BD59-A6C34878D82A}">
                    <a16:rowId xmlns:a16="http://schemas.microsoft.com/office/drawing/2014/main" val="3859763267"/>
                  </a:ext>
                </a:extLst>
              </a:tr>
              <a:tr h="245533">
                <a:tc vMerge="1">
                  <a:txBody>
                    <a:bodyPr/>
                    <a:lstStyle/>
                    <a:p>
                      <a:endParaRPr lang="en-US" sz="1050" dirty="0"/>
                    </a:p>
                  </a:txBody>
                  <a:tcPr/>
                </a:tc>
                <a:tc>
                  <a:txBody>
                    <a:bodyPr/>
                    <a:lstStyle/>
                    <a:p>
                      <a:r>
                        <a:rPr lang="en-US" sz="1050" b="1" dirty="0" err="1"/>
                        <a:t>Dst</a:t>
                      </a:r>
                      <a:r>
                        <a:rPr lang="en-US" sz="1050" b="1" dirty="0"/>
                        <a:t> </a:t>
                      </a:r>
                      <a:r>
                        <a:rPr lang="en-US" sz="1050" b="1" dirty="0" err="1"/>
                        <a:t>Addr</a:t>
                      </a:r>
                      <a:r>
                        <a:rPr lang="en-US" sz="1050" b="1" dirty="0"/>
                        <a:t> Mode</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3</a:t>
                      </a:r>
                    </a:p>
                  </a:txBody>
                  <a:tcPr/>
                </a:tc>
                <a:tc>
                  <a:txBody>
                    <a:bodyPr/>
                    <a:lstStyle/>
                    <a:p>
                      <a:r>
                        <a:rPr lang="en-US" sz="1050" b="1" dirty="0"/>
                        <a:t>EUI-64 bit address</a:t>
                      </a:r>
                    </a:p>
                  </a:txBody>
                  <a:tcPr/>
                </a:tc>
                <a:extLst>
                  <a:ext uri="{0D108BD9-81ED-4DB2-BD59-A6C34878D82A}">
                    <a16:rowId xmlns:a16="http://schemas.microsoft.com/office/drawing/2014/main" val="1931427859"/>
                  </a:ext>
                </a:extLst>
              </a:tr>
              <a:tr h="245533">
                <a:tc vMerge="1">
                  <a:txBody>
                    <a:bodyPr/>
                    <a:lstStyle/>
                    <a:p>
                      <a:endParaRPr lang="en-US" sz="1050" dirty="0"/>
                    </a:p>
                  </a:txBody>
                  <a:tcPr/>
                </a:tc>
                <a:tc>
                  <a:txBody>
                    <a:bodyPr/>
                    <a:lstStyle/>
                    <a:p>
                      <a:r>
                        <a:rPr lang="en-US" sz="1050" b="1" dirty="0"/>
                        <a:t>Frame Version</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2</a:t>
                      </a:r>
                    </a:p>
                  </a:txBody>
                  <a:tcPr/>
                </a:tc>
                <a:tc>
                  <a:txBody>
                    <a:bodyPr/>
                    <a:lstStyle/>
                    <a:p>
                      <a:r>
                        <a:rPr lang="en-US" sz="1050" b="1" dirty="0"/>
                        <a:t>802.15.4-2020</a:t>
                      </a:r>
                    </a:p>
                  </a:txBody>
                  <a:tcPr/>
                </a:tc>
                <a:extLst>
                  <a:ext uri="{0D108BD9-81ED-4DB2-BD59-A6C34878D82A}">
                    <a16:rowId xmlns:a16="http://schemas.microsoft.com/office/drawing/2014/main" val="2611463568"/>
                  </a:ext>
                </a:extLst>
              </a:tr>
              <a:tr h="245533">
                <a:tc vMerge="1">
                  <a:txBody>
                    <a:bodyPr/>
                    <a:lstStyle/>
                    <a:p>
                      <a:endParaRPr lang="en-US" sz="1050" dirty="0"/>
                    </a:p>
                  </a:txBody>
                  <a:tcPr/>
                </a:tc>
                <a:tc>
                  <a:txBody>
                    <a:bodyPr/>
                    <a:lstStyle/>
                    <a:p>
                      <a:r>
                        <a:rPr lang="en-US" sz="1050" b="1" dirty="0" err="1"/>
                        <a:t>Src</a:t>
                      </a:r>
                      <a:r>
                        <a:rPr lang="en-US" sz="1050" b="1" dirty="0"/>
                        <a:t> </a:t>
                      </a:r>
                      <a:r>
                        <a:rPr lang="en-US" sz="1050" b="1" dirty="0" err="1"/>
                        <a:t>Addr</a:t>
                      </a:r>
                      <a:r>
                        <a:rPr lang="en-US" sz="1050" b="1" dirty="0"/>
                        <a:t> Mode</a:t>
                      </a:r>
                    </a:p>
                  </a:txBody>
                  <a:tcPr/>
                </a:tc>
                <a:tc>
                  <a:txBody>
                    <a:bodyPr/>
                    <a:lstStyle/>
                    <a:p>
                      <a:r>
                        <a:rPr lang="en-US" sz="1050" b="1" dirty="0"/>
                        <a:t>2</a:t>
                      </a:r>
                    </a:p>
                  </a:txBody>
                  <a:tcPr/>
                </a:tc>
                <a:tc vMerge="1">
                  <a:txBody>
                    <a:bodyPr/>
                    <a:lstStyle/>
                    <a:p>
                      <a:endParaRPr lang="en-US" sz="1050" dirty="0"/>
                    </a:p>
                  </a:txBody>
                  <a:tcPr/>
                </a:tc>
                <a:tc>
                  <a:txBody>
                    <a:bodyPr/>
                    <a:lstStyle/>
                    <a:p>
                      <a:r>
                        <a:rPr lang="en-US" sz="1050" b="1" dirty="0"/>
                        <a:t>3</a:t>
                      </a:r>
                    </a:p>
                  </a:txBody>
                  <a:tcPr/>
                </a:tc>
                <a:tc>
                  <a:txBody>
                    <a:bodyPr/>
                    <a:lstStyle/>
                    <a:p>
                      <a:r>
                        <a:rPr lang="en-US" sz="1050" b="1" dirty="0"/>
                        <a:t>EUI-64 bit address</a:t>
                      </a:r>
                    </a:p>
                  </a:txBody>
                  <a:tcPr/>
                </a:tc>
                <a:extLst>
                  <a:ext uri="{0D108BD9-81ED-4DB2-BD59-A6C34878D82A}">
                    <a16:rowId xmlns:a16="http://schemas.microsoft.com/office/drawing/2014/main" val="2394155930"/>
                  </a:ext>
                </a:extLst>
              </a:tr>
              <a:tr h="245533">
                <a:tc>
                  <a:txBody>
                    <a:bodyPr/>
                    <a:lstStyle/>
                    <a:p>
                      <a:r>
                        <a:rPr lang="en-US" sz="1050" b="1" dirty="0" err="1"/>
                        <a:t>Dst</a:t>
                      </a:r>
                      <a:r>
                        <a:rPr lang="en-US" sz="1050" b="1" dirty="0"/>
                        <a:t> </a:t>
                      </a:r>
                      <a:r>
                        <a:rPr lang="en-US" sz="1050" b="1" dirty="0" err="1"/>
                        <a:t>Addr</a:t>
                      </a:r>
                      <a:endParaRPr lang="en-US" sz="1050" b="1" dirty="0"/>
                    </a:p>
                  </a:txBody>
                  <a:tcPr/>
                </a:tc>
                <a:tc>
                  <a:txBody>
                    <a:bodyPr/>
                    <a:lstStyle/>
                    <a:p>
                      <a:endParaRPr lang="en-US" sz="1050" b="1" dirty="0"/>
                    </a:p>
                  </a:txBody>
                  <a:tcPr/>
                </a:tc>
                <a:tc>
                  <a:txBody>
                    <a:bodyPr/>
                    <a:lstStyle/>
                    <a:p>
                      <a:r>
                        <a:rPr lang="en-US" sz="1050" b="1" dirty="0"/>
                        <a:t>64</a:t>
                      </a:r>
                    </a:p>
                  </a:txBody>
                  <a:tcPr/>
                </a:tc>
                <a:tc>
                  <a:txBody>
                    <a:bodyPr/>
                    <a:lstStyle/>
                    <a:p>
                      <a:r>
                        <a:rPr lang="en-US" sz="1050" b="1" dirty="0"/>
                        <a:t>8</a:t>
                      </a:r>
                    </a:p>
                  </a:txBody>
                  <a:tcPr/>
                </a:tc>
                <a:tc>
                  <a:txBody>
                    <a:bodyPr/>
                    <a:lstStyle/>
                    <a:p>
                      <a:r>
                        <a:rPr lang="en-US" sz="1050" b="1" dirty="0"/>
                        <a:t>FF FF FF FF FF FF FF FF</a:t>
                      </a:r>
                    </a:p>
                  </a:txBody>
                  <a:tcPr/>
                </a:tc>
                <a:tc>
                  <a:txBody>
                    <a:bodyPr/>
                    <a:lstStyle/>
                    <a:p>
                      <a:r>
                        <a:rPr lang="en-US" sz="1050" b="1" dirty="0"/>
                        <a:t>Broadcast address</a:t>
                      </a:r>
                    </a:p>
                  </a:txBody>
                  <a:tcPr/>
                </a:tc>
                <a:extLst>
                  <a:ext uri="{0D108BD9-81ED-4DB2-BD59-A6C34878D82A}">
                    <a16:rowId xmlns:a16="http://schemas.microsoft.com/office/drawing/2014/main" val="1589017409"/>
                  </a:ext>
                </a:extLst>
              </a:tr>
              <a:tr h="245533">
                <a:tc>
                  <a:txBody>
                    <a:bodyPr/>
                    <a:lstStyle/>
                    <a:p>
                      <a:r>
                        <a:rPr lang="en-US" sz="1050" b="1" dirty="0" err="1"/>
                        <a:t>Src</a:t>
                      </a:r>
                      <a:r>
                        <a:rPr lang="en-US" sz="1050" b="1" dirty="0"/>
                        <a:t> </a:t>
                      </a:r>
                      <a:r>
                        <a:rPr lang="en-US" sz="1050" b="1" dirty="0" err="1"/>
                        <a:t>Addr</a:t>
                      </a:r>
                      <a:endParaRPr lang="en-US" sz="1050" b="1" dirty="0"/>
                    </a:p>
                  </a:txBody>
                  <a:tcPr/>
                </a:tc>
                <a:tc>
                  <a:txBody>
                    <a:bodyPr/>
                    <a:lstStyle/>
                    <a:p>
                      <a:endParaRPr lang="en-US" sz="1050" b="1" dirty="0"/>
                    </a:p>
                  </a:txBody>
                  <a:tcPr/>
                </a:tc>
                <a:tc>
                  <a:txBody>
                    <a:bodyPr/>
                    <a:lstStyle/>
                    <a:p>
                      <a:r>
                        <a:rPr lang="en-US" sz="1050" b="1" dirty="0"/>
                        <a:t>64</a:t>
                      </a:r>
                    </a:p>
                  </a:txBody>
                  <a:tcPr/>
                </a:tc>
                <a:tc>
                  <a:txBody>
                    <a:bodyPr/>
                    <a:lstStyle/>
                    <a:p>
                      <a:r>
                        <a:rPr lang="en-US" sz="1050" b="1" dirty="0"/>
                        <a:t>8</a:t>
                      </a:r>
                    </a:p>
                  </a:txBody>
                  <a:tcPr/>
                </a:tc>
                <a:tc>
                  <a:txBody>
                    <a:bodyPr/>
                    <a:lstStyle/>
                    <a:p>
                      <a:r>
                        <a:rPr lang="en-US" sz="1050" b="1" dirty="0"/>
                        <a:t>variable</a:t>
                      </a:r>
                    </a:p>
                  </a:txBody>
                  <a:tcPr/>
                </a:tc>
                <a:tc>
                  <a:txBody>
                    <a:bodyPr/>
                    <a:lstStyle/>
                    <a:p>
                      <a:r>
                        <a:rPr lang="en-US" sz="1050" b="1" dirty="0"/>
                        <a:t>Local MAC address</a:t>
                      </a:r>
                    </a:p>
                  </a:txBody>
                  <a:tcPr/>
                </a:tc>
                <a:extLst>
                  <a:ext uri="{0D108BD9-81ED-4DB2-BD59-A6C34878D82A}">
                    <a16:rowId xmlns:a16="http://schemas.microsoft.com/office/drawing/2014/main" val="2361140719"/>
                  </a:ext>
                </a:extLst>
              </a:tr>
            </a:tbl>
          </a:graphicData>
        </a:graphic>
      </p:graphicFrame>
      <p:sp>
        <p:nvSpPr>
          <p:cNvPr id="8" name="Content Placeholder 2">
            <a:extLst>
              <a:ext uri="{FF2B5EF4-FFF2-40B4-BE49-F238E27FC236}">
                <a16:creationId xmlns:a16="http://schemas.microsoft.com/office/drawing/2014/main" id="{680FD158-0979-487A-DF32-B996984C0FAA}"/>
              </a:ext>
            </a:extLst>
          </p:cNvPr>
          <p:cNvSpPr>
            <a:spLocks noGrp="1"/>
          </p:cNvSpPr>
          <p:nvPr>
            <p:ph idx="1"/>
          </p:nvPr>
        </p:nvSpPr>
        <p:spPr>
          <a:xfrm>
            <a:off x="685800" y="5904706"/>
            <a:ext cx="7772400" cy="381000"/>
          </a:xfrm>
        </p:spPr>
        <p:txBody>
          <a:bodyPr/>
          <a:lstStyle/>
          <a:p>
            <a:r>
              <a:rPr lang="en-US" sz="1400" b="1" dirty="0"/>
              <a:t>MHR size = 18 Bytes                                 Max MAC Payload =  108 Bytes</a:t>
            </a:r>
          </a:p>
          <a:p>
            <a:r>
              <a:rPr lang="en-US" sz="1400" b="1" dirty="0"/>
              <a:t>MFR size = 2 Bytes </a:t>
            </a:r>
          </a:p>
        </p:txBody>
      </p:sp>
      <p:sp>
        <p:nvSpPr>
          <p:cNvPr id="9" name="Right Arrow 8">
            <a:extLst>
              <a:ext uri="{FF2B5EF4-FFF2-40B4-BE49-F238E27FC236}">
                <a16:creationId xmlns:a16="http://schemas.microsoft.com/office/drawing/2014/main" id="{D4896744-0559-233C-5BE1-CA5A81845966}"/>
              </a:ext>
            </a:extLst>
          </p:cNvPr>
          <p:cNvSpPr/>
          <p:nvPr/>
        </p:nvSpPr>
        <p:spPr bwMode="auto">
          <a:xfrm>
            <a:off x="3352800" y="5828506"/>
            <a:ext cx="762000" cy="4572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524157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sz="3200" b="1" dirty="0"/>
              <a:t>Ambitious Goal: UWB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969777606"/>
              </p:ext>
            </p:extLst>
          </p:nvPr>
        </p:nvGraphicFramePr>
        <p:xfrm>
          <a:off x="698643" y="1600200"/>
          <a:ext cx="7772400" cy="4353346"/>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57833">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357833">
                <a:tc rowSpan="2">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2">
                  <a:txBody>
                    <a:bodyPr/>
                    <a:lstStyle/>
                    <a:p>
                      <a:r>
                        <a:rPr lang="en-US" sz="1050" b="1" dirty="0"/>
                        <a:t>1</a:t>
                      </a:r>
                    </a:p>
                  </a:txBody>
                  <a:tcPr/>
                </a:tc>
                <a:tc>
                  <a:txBody>
                    <a:bodyPr/>
                    <a:lstStyle/>
                    <a:p>
                      <a:r>
                        <a:rPr lang="en-US" sz="1050" b="1" dirty="0"/>
                        <a:t>0: Coordination UWB AP</a:t>
                      </a:r>
                    </a:p>
                    <a:p>
                      <a:r>
                        <a:rPr lang="en-US" sz="1050" b="1" dirty="0"/>
                        <a:t>1:8: RFU (Reserved For Future)</a:t>
                      </a:r>
                    </a:p>
                  </a:txBody>
                  <a:tcPr/>
                </a:tc>
                <a:extLst>
                  <a:ext uri="{0D108BD9-81ED-4DB2-BD59-A6C34878D82A}">
                    <a16:rowId xmlns:a16="http://schemas.microsoft.com/office/drawing/2014/main" val="991457770"/>
                  </a:ext>
                </a:extLst>
              </a:tr>
              <a:tr h="263380">
                <a:tc vMerge="1">
                  <a:txBody>
                    <a:bodyPr/>
                    <a:lstStyle/>
                    <a:p>
                      <a:endParaRPr lang="en-US" sz="1200" dirty="0"/>
                    </a:p>
                  </a:txBody>
                  <a:tcPr/>
                </a:tc>
                <a:tc>
                  <a:txBody>
                    <a:bodyPr/>
                    <a:lstStyle/>
                    <a:p>
                      <a:r>
                        <a:rPr lang="en-US" sz="1050" b="1" dirty="0"/>
                        <a:t>RFU</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4224560866"/>
                  </a:ext>
                </a:extLst>
              </a:tr>
              <a:tr h="357833">
                <a:tc rowSpan="10">
                  <a:txBody>
                    <a:bodyPr/>
                    <a:lstStyle/>
                    <a:p>
                      <a:r>
                        <a:rPr lang="en-US" sz="1050" b="1" dirty="0"/>
                        <a:t>Per-Session Info field 1</a:t>
                      </a:r>
                    </a:p>
                  </a:txBody>
                  <a:tcPr/>
                </a:tc>
                <a:tc>
                  <a:txBody>
                    <a:bodyPr/>
                    <a:lstStyle/>
                    <a:p>
                      <a:r>
                        <a:rPr lang="en-US" sz="1050" b="1" dirty="0"/>
                        <a:t>Next Block Interval</a:t>
                      </a:r>
                    </a:p>
                  </a:txBody>
                  <a:tcPr/>
                </a:tc>
                <a:tc>
                  <a:txBody>
                    <a:bodyPr/>
                    <a:lstStyle/>
                    <a:p>
                      <a:r>
                        <a:rPr lang="en-US" sz="1050" b="1" dirty="0"/>
                        <a:t>32</a:t>
                      </a:r>
                    </a:p>
                  </a:txBody>
                  <a:tcPr/>
                </a:tc>
                <a:tc>
                  <a:txBody>
                    <a:bodyPr/>
                    <a:lstStyle/>
                    <a:p>
                      <a:r>
                        <a:rPr lang="en-US" sz="1050" b="1" dirty="0"/>
                        <a:t>4</a:t>
                      </a:r>
                    </a:p>
                  </a:txBody>
                  <a:tcPr/>
                </a:tc>
                <a:tc>
                  <a:txBody>
                    <a:bodyPr/>
                    <a:lstStyle/>
                    <a:p>
                      <a:r>
                        <a:rPr lang="en-US" sz="1050" b="1" dirty="0"/>
                        <a:t>Time remaining in RSTU until start of the next block relative to the start of the current packet</a:t>
                      </a:r>
                    </a:p>
                  </a:txBody>
                  <a:tcPr/>
                </a:tc>
                <a:extLst>
                  <a:ext uri="{0D108BD9-81ED-4DB2-BD59-A6C34878D82A}">
                    <a16:rowId xmlns:a16="http://schemas.microsoft.com/office/drawing/2014/main" val="3718109445"/>
                  </a:ext>
                </a:extLst>
              </a:tr>
              <a:tr h="357833">
                <a:tc vMerge="1">
                  <a:txBody>
                    <a:bodyPr/>
                    <a:lstStyle/>
                    <a:p>
                      <a:endParaRPr lang="en-US" sz="1200" b="1" dirty="0"/>
                    </a:p>
                  </a:txBody>
                  <a:tcPr/>
                </a:tc>
                <a:tc>
                  <a:txBody>
                    <a:bodyPr/>
                    <a:lstStyle/>
                    <a:p>
                      <a:r>
                        <a:rPr lang="en-US" sz="1050" b="1" dirty="0"/>
                        <a:t>Next Round Interval</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Time remaining in RSTU until the start of the next active round relative to the start of the next block</a:t>
                      </a:r>
                    </a:p>
                  </a:txBody>
                  <a:tcPr/>
                </a:tc>
                <a:extLst>
                  <a:ext uri="{0D108BD9-81ED-4DB2-BD59-A6C34878D82A}">
                    <a16:rowId xmlns:a16="http://schemas.microsoft.com/office/drawing/2014/main" val="3198057217"/>
                  </a:ext>
                </a:extLst>
              </a:tr>
              <a:tr h="263380">
                <a:tc vMerge="1">
                  <a:txBody>
                    <a:bodyPr/>
                    <a:lstStyle/>
                    <a:p>
                      <a:endParaRPr lang="en-US" sz="1200" b="1" dirty="0"/>
                    </a:p>
                  </a:txBody>
                  <a:tcPr/>
                </a:tc>
                <a:tc>
                  <a:txBody>
                    <a:bodyPr/>
                    <a:lstStyle/>
                    <a:p>
                      <a:r>
                        <a:rPr lang="en-US" sz="1050" b="1" dirty="0"/>
                        <a:t>Block Index</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Next block index</a:t>
                      </a:r>
                    </a:p>
                  </a:txBody>
                  <a:tcPr/>
                </a:tc>
                <a:extLst>
                  <a:ext uri="{0D108BD9-81ED-4DB2-BD59-A6C34878D82A}">
                    <a16:rowId xmlns:a16="http://schemas.microsoft.com/office/drawing/2014/main" val="999418470"/>
                  </a:ext>
                </a:extLst>
              </a:tr>
              <a:tr h="263380">
                <a:tc vMerge="1">
                  <a:txBody>
                    <a:bodyPr/>
                    <a:lstStyle/>
                    <a:p>
                      <a:endParaRPr lang="en-US" sz="1200" b="1" dirty="0"/>
                    </a:p>
                  </a:txBody>
                  <a:tcPr/>
                </a:tc>
                <a:tc>
                  <a:txBody>
                    <a:bodyPr/>
                    <a:lstStyle/>
                    <a:p>
                      <a:r>
                        <a:rPr lang="en-US" sz="1050" b="1" dirty="0"/>
                        <a:t>Block Dur</a:t>
                      </a:r>
                    </a:p>
                  </a:txBody>
                  <a:tcPr/>
                </a:tc>
                <a:tc>
                  <a:txBody>
                    <a:bodyPr/>
                    <a:lstStyle/>
                    <a:p>
                      <a:r>
                        <a:rPr lang="en-US" sz="1050" b="1" dirty="0"/>
                        <a:t>24</a:t>
                      </a:r>
                    </a:p>
                  </a:txBody>
                  <a:tcPr/>
                </a:tc>
                <a:tc>
                  <a:txBody>
                    <a:bodyPr/>
                    <a:lstStyle/>
                    <a:p>
                      <a:r>
                        <a:rPr lang="en-US" sz="1050" b="1" dirty="0"/>
                        <a:t>3</a:t>
                      </a:r>
                    </a:p>
                  </a:txBody>
                  <a:tcPr/>
                </a:tc>
                <a:tc>
                  <a:txBody>
                    <a:bodyPr/>
                    <a:lstStyle/>
                    <a:p>
                      <a:r>
                        <a:rPr lang="en-US" sz="1050" b="1" dirty="0"/>
                        <a:t>In RSTU (Ranging Scheduling Time Unit)</a:t>
                      </a:r>
                    </a:p>
                  </a:txBody>
                  <a:tcPr/>
                </a:tc>
                <a:extLst>
                  <a:ext uri="{0D108BD9-81ED-4DB2-BD59-A6C34878D82A}">
                    <a16:rowId xmlns:a16="http://schemas.microsoft.com/office/drawing/2014/main" val="4007554330"/>
                  </a:ext>
                </a:extLst>
              </a:tr>
              <a:tr h="263380">
                <a:tc vMerge="1">
                  <a:txBody>
                    <a:bodyPr/>
                    <a:lstStyle/>
                    <a:p>
                      <a:endParaRPr lang="en-US" sz="1200" b="1" dirty="0"/>
                    </a:p>
                  </a:txBody>
                  <a:tcPr/>
                </a:tc>
                <a:tc>
                  <a:txBody>
                    <a:bodyPr/>
                    <a:lstStyle/>
                    <a:p>
                      <a:r>
                        <a:rPr lang="en-US" sz="1050" b="1" dirty="0"/>
                        <a:t>Round Dur</a:t>
                      </a:r>
                    </a:p>
                  </a:txBody>
                  <a:tcPr/>
                </a:tc>
                <a:tc>
                  <a:txBody>
                    <a:bodyPr/>
                    <a:lstStyle/>
                    <a:p>
                      <a:r>
                        <a:rPr lang="en-US" sz="1050" b="1" dirty="0"/>
                        <a:t>8</a:t>
                      </a:r>
                    </a:p>
                  </a:txBody>
                  <a:tcPr/>
                </a:tc>
                <a:tc>
                  <a:txBody>
                    <a:bodyPr/>
                    <a:lstStyle/>
                    <a:p>
                      <a:r>
                        <a:rPr lang="en-US" sz="1050" b="1" dirty="0"/>
                        <a:t>1</a:t>
                      </a:r>
                    </a:p>
                  </a:txBody>
                  <a:tcPr/>
                </a:tc>
                <a:tc>
                  <a:txBody>
                    <a:bodyPr/>
                    <a:lstStyle/>
                    <a:p>
                      <a:r>
                        <a:rPr lang="en-US" sz="1050" b="1" dirty="0"/>
                        <a:t>In units of ranging slots</a:t>
                      </a:r>
                    </a:p>
                  </a:txBody>
                  <a:tcPr/>
                </a:tc>
                <a:extLst>
                  <a:ext uri="{0D108BD9-81ED-4DB2-BD59-A6C34878D82A}">
                    <a16:rowId xmlns:a16="http://schemas.microsoft.com/office/drawing/2014/main" val="1608047170"/>
                  </a:ext>
                </a:extLst>
              </a:tr>
              <a:tr h="263380">
                <a:tc vMerge="1">
                  <a:txBody>
                    <a:bodyPr/>
                    <a:lstStyle/>
                    <a:p>
                      <a:endParaRPr lang="en-US" sz="1200" b="1" dirty="0"/>
                    </a:p>
                  </a:txBody>
                  <a:tcPr/>
                </a:tc>
                <a:tc>
                  <a:txBody>
                    <a:bodyPr/>
                    <a:lstStyle/>
                    <a:p>
                      <a:r>
                        <a:rPr lang="en-US" sz="1050" b="1" dirty="0"/>
                        <a:t>Slot Dur</a:t>
                      </a:r>
                    </a:p>
                  </a:txBody>
                  <a:tcPr/>
                </a:tc>
                <a:tc>
                  <a:txBody>
                    <a:bodyPr/>
                    <a:lstStyle/>
                    <a:p>
                      <a:r>
                        <a:rPr lang="en-US" sz="1050" b="1" dirty="0"/>
                        <a:t>16</a:t>
                      </a:r>
                    </a:p>
                  </a:txBody>
                  <a:tcPr/>
                </a:tc>
                <a:tc>
                  <a:txBody>
                    <a:bodyPr/>
                    <a:lstStyle/>
                    <a:p>
                      <a:r>
                        <a:rPr lang="en-US" sz="1050" b="1" dirty="0"/>
                        <a:t>2</a:t>
                      </a:r>
                    </a:p>
                  </a:txBody>
                  <a:tcPr/>
                </a:tc>
                <a:tc>
                  <a:txBody>
                    <a:bodyPr/>
                    <a:lstStyle/>
                    <a:p>
                      <a:r>
                        <a:rPr lang="en-US" sz="1050" b="1" dirty="0"/>
                        <a:t>In RSTU</a:t>
                      </a:r>
                    </a:p>
                  </a:txBody>
                  <a:tcPr/>
                </a:tc>
                <a:extLst>
                  <a:ext uri="{0D108BD9-81ED-4DB2-BD59-A6C34878D82A}">
                    <a16:rowId xmlns:a16="http://schemas.microsoft.com/office/drawing/2014/main" val="3771977497"/>
                  </a:ext>
                </a:extLst>
              </a:tr>
              <a:tr h="357833">
                <a:tc vMerge="1">
                  <a:txBody>
                    <a:bodyPr/>
                    <a:lstStyle/>
                    <a:p>
                      <a:endParaRPr lang="en-US" sz="1200" b="1" dirty="0"/>
                    </a:p>
                  </a:txBody>
                  <a:tcPr/>
                </a:tc>
                <a:tc>
                  <a:txBody>
                    <a:bodyPr/>
                    <a:lstStyle/>
                    <a:p>
                      <a:r>
                        <a:rPr lang="en-US" sz="1050" b="1" dirty="0"/>
                        <a:t>Session Type</a:t>
                      </a:r>
                    </a:p>
                  </a:txBody>
                  <a:tcPr/>
                </a:tc>
                <a:tc>
                  <a:txBody>
                    <a:bodyPr/>
                    <a:lstStyle/>
                    <a:p>
                      <a:r>
                        <a:rPr lang="en-US" sz="1050" b="1" dirty="0"/>
                        <a:t>2</a:t>
                      </a:r>
                    </a:p>
                  </a:txBody>
                  <a:tcPr/>
                </a:tc>
                <a:tc rowSpan="3">
                  <a:txBody>
                    <a:bodyPr/>
                    <a:lstStyle/>
                    <a:p>
                      <a:r>
                        <a:rPr lang="en-US" sz="1050" b="1" dirty="0"/>
                        <a:t>1</a:t>
                      </a:r>
                    </a:p>
                  </a:txBody>
                  <a:tcPr/>
                </a:tc>
                <a:tc>
                  <a:txBody>
                    <a:bodyPr/>
                    <a:lstStyle/>
                    <a:p>
                      <a:r>
                        <a:rPr lang="en-US" sz="1050" b="1" dirty="0"/>
                        <a:t>0: ranging; 1: AP; 2: RFU; 3: RFU</a:t>
                      </a:r>
                    </a:p>
                  </a:txBody>
                  <a:tcPr/>
                </a:tc>
                <a:extLst>
                  <a:ext uri="{0D108BD9-81ED-4DB2-BD59-A6C34878D82A}">
                    <a16:rowId xmlns:a16="http://schemas.microsoft.com/office/drawing/2014/main" val="3311863464"/>
                  </a:ext>
                </a:extLst>
              </a:tr>
              <a:tr h="263380">
                <a:tc vMerge="1">
                  <a:txBody>
                    <a:bodyPr/>
                    <a:lstStyle/>
                    <a:p>
                      <a:endParaRPr lang="en-US" sz="1200" b="1" dirty="0"/>
                    </a:p>
                  </a:txBody>
                  <a:tcPr/>
                </a:tc>
                <a:tc>
                  <a:txBody>
                    <a:bodyPr/>
                    <a:lstStyle/>
                    <a:p>
                      <a:r>
                        <a:rPr lang="en-US" sz="1050" b="1" dirty="0"/>
                        <a:t>Session CH </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UWB CH used by session</a:t>
                      </a:r>
                    </a:p>
                  </a:txBody>
                  <a:tcPr/>
                </a:tc>
                <a:extLst>
                  <a:ext uri="{0D108BD9-81ED-4DB2-BD59-A6C34878D82A}">
                    <a16:rowId xmlns:a16="http://schemas.microsoft.com/office/drawing/2014/main" val="676739073"/>
                  </a:ext>
                </a:extLst>
              </a:tr>
              <a:tr h="357833">
                <a:tc vMerge="1">
                  <a:txBody>
                    <a:bodyPr/>
                    <a:lstStyle/>
                    <a:p>
                      <a:endParaRPr lang="en-US" sz="1200" b="1" dirty="0"/>
                    </a:p>
                  </a:txBody>
                  <a:tcPr/>
                </a:tc>
                <a:tc>
                  <a:txBody>
                    <a:bodyPr/>
                    <a:lstStyle/>
                    <a:p>
                      <a:r>
                        <a:rPr lang="en-US" sz="1050" b="1" dirty="0"/>
                        <a:t>Hop Mode</a:t>
                      </a:r>
                    </a:p>
                  </a:txBody>
                  <a:tcPr/>
                </a:tc>
                <a:tc>
                  <a:txBody>
                    <a:bodyPr/>
                    <a:lstStyle/>
                    <a:p>
                      <a:r>
                        <a:rPr lang="en-US" sz="1050" b="1" dirty="0"/>
                        <a:t>1</a:t>
                      </a:r>
                    </a:p>
                  </a:txBody>
                  <a:tcPr/>
                </a:tc>
                <a:tc vMerge="1">
                  <a:txBody>
                    <a:bodyPr/>
                    <a:lstStyle/>
                    <a:p>
                      <a:endParaRPr lang="en-US" sz="1200" dirty="0"/>
                    </a:p>
                  </a:txBody>
                  <a:tcPr/>
                </a:tc>
                <a:tc>
                  <a:txBody>
                    <a:bodyPr/>
                    <a:lstStyle/>
                    <a:p>
                      <a:r>
                        <a:rPr lang="en-US" sz="1050" b="1" dirty="0"/>
                        <a:t>0: no hopping; 1: Hopping. Hopping sequence known a-priori to all devices</a:t>
                      </a:r>
                    </a:p>
                  </a:txBody>
                  <a:tcPr/>
                </a:tc>
                <a:extLst>
                  <a:ext uri="{0D108BD9-81ED-4DB2-BD59-A6C34878D82A}">
                    <a16:rowId xmlns:a16="http://schemas.microsoft.com/office/drawing/2014/main" val="3694093202"/>
                  </a:ext>
                </a:extLst>
              </a:tr>
              <a:tr h="357833">
                <a:tc vMerge="1">
                  <a:txBody>
                    <a:bodyPr/>
                    <a:lstStyle/>
                    <a:p>
                      <a:endParaRPr lang="en-US" sz="1200" b="1" dirty="0"/>
                    </a:p>
                  </a:txBody>
                  <a:tcPr/>
                </a:tc>
                <a:tc>
                  <a:txBody>
                    <a:bodyPr/>
                    <a:lstStyle/>
                    <a:p>
                      <a:r>
                        <a:rPr lang="en-US" sz="1050" b="1" dirty="0"/>
                        <a:t>Preamble Code</a:t>
                      </a:r>
                    </a:p>
                  </a:txBody>
                  <a:tcPr/>
                </a:tc>
                <a:tc>
                  <a:txBody>
                    <a:bodyPr/>
                    <a:lstStyle/>
                    <a:p>
                      <a:endParaRPr lang="en-US" sz="1050" b="1" dirty="0"/>
                    </a:p>
                  </a:txBody>
                  <a:tcPr/>
                </a:tc>
                <a:tc>
                  <a:txBody>
                    <a:bodyPr/>
                    <a:lstStyle/>
                    <a:p>
                      <a:r>
                        <a:rPr lang="en-US" sz="1050" b="1" dirty="0"/>
                        <a:t>1</a:t>
                      </a:r>
                    </a:p>
                  </a:txBody>
                  <a:tcPr/>
                </a:tc>
                <a:tc>
                  <a:txBody>
                    <a:bodyPr/>
                    <a:lstStyle/>
                    <a:p>
                      <a:r>
                        <a:rPr lang="en-US" sz="1050" b="1" dirty="0"/>
                        <a:t>Preamble code used by session</a:t>
                      </a:r>
                    </a:p>
                  </a:txBody>
                  <a:tcPr/>
                </a:tc>
                <a:extLst>
                  <a:ext uri="{0D108BD9-81ED-4DB2-BD59-A6C34878D82A}">
                    <a16:rowId xmlns:a16="http://schemas.microsoft.com/office/drawing/2014/main" val="713634323"/>
                  </a:ext>
                </a:extLst>
              </a:tr>
            </a:tbl>
          </a:graphicData>
        </a:graphic>
      </p:graphicFrame>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5957094"/>
            <a:ext cx="7772400" cy="609600"/>
          </a:xfrm>
        </p:spPr>
        <p:txBody>
          <a:bodyPr/>
          <a:lstStyle/>
          <a:p>
            <a:pPr algn="just"/>
            <a:r>
              <a:rPr lang="en-US" sz="1400" b="1" dirty="0"/>
              <a:t>[0,6] Per-Session Info fields can be present in one Coordination UWB AP</a:t>
            </a:r>
          </a:p>
        </p:txBody>
      </p:sp>
    </p:spTree>
    <p:extLst>
      <p:ext uri="{BB962C8B-B14F-4D97-AF65-F5344CB8AC3E}">
        <p14:creationId xmlns:p14="http://schemas.microsoft.com/office/powerpoint/2010/main" val="196613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E2DE-C906-D927-BA64-F7C123661505}"/>
              </a:ext>
            </a:extLst>
          </p:cNvPr>
          <p:cNvSpPr>
            <a:spLocks noGrp="1"/>
          </p:cNvSpPr>
          <p:nvPr>
            <p:ph type="title"/>
          </p:nvPr>
        </p:nvSpPr>
        <p:spPr/>
        <p:txBody>
          <a:bodyPr/>
          <a:lstStyle/>
          <a:p>
            <a:r>
              <a:rPr lang="en-US" sz="3200" b="1" dirty="0"/>
              <a:t>Modest Goal: UWB AP MAC Payload</a:t>
            </a:r>
          </a:p>
        </p:txBody>
      </p:sp>
      <p:sp>
        <p:nvSpPr>
          <p:cNvPr id="4" name="Date Placeholder 3">
            <a:extLst>
              <a:ext uri="{FF2B5EF4-FFF2-40B4-BE49-F238E27FC236}">
                <a16:creationId xmlns:a16="http://schemas.microsoft.com/office/drawing/2014/main" id="{6929BE83-5EAA-E996-3861-C2B20205D8DC}"/>
              </a:ext>
            </a:extLst>
          </p:cNvPr>
          <p:cNvSpPr>
            <a:spLocks noGrp="1"/>
          </p:cNvSpPr>
          <p:nvPr>
            <p:ph type="dt" sz="half" idx="10"/>
          </p:nvPr>
        </p:nvSpPr>
        <p:spPr/>
        <p:txBody>
          <a:bodyPr/>
          <a:lstStyle/>
          <a:p>
            <a:r>
              <a:rPr lang="en-US" altLang="en-US" dirty="0"/>
              <a:t>Nov 2022</a:t>
            </a:r>
          </a:p>
        </p:txBody>
      </p:sp>
      <p:sp>
        <p:nvSpPr>
          <p:cNvPr id="5" name="Footer Placeholder 4">
            <a:extLst>
              <a:ext uri="{FF2B5EF4-FFF2-40B4-BE49-F238E27FC236}">
                <a16:creationId xmlns:a16="http://schemas.microsoft.com/office/drawing/2014/main" id="{4A5D5A84-A4EE-ED36-F330-D9E5B6A33E0E}"/>
              </a:ext>
            </a:extLst>
          </p:cNvPr>
          <p:cNvSpPr>
            <a:spLocks noGrp="1"/>
          </p:cNvSpPr>
          <p:nvPr>
            <p:ph type="ftr" sz="quarter" idx="11"/>
          </p:nvPr>
        </p:nvSpPr>
        <p:spPr/>
        <p:txBody>
          <a:bodyPr/>
          <a:lstStyle/>
          <a:p>
            <a:r>
              <a:rPr lang="en-US" altLang="en-US"/>
              <a:t>Lochan et. al. (Apple)</a:t>
            </a:r>
            <a:endParaRPr lang="en-US" altLang="en-US" dirty="0"/>
          </a:p>
        </p:txBody>
      </p:sp>
      <p:sp>
        <p:nvSpPr>
          <p:cNvPr id="6" name="Slide Number Placeholder 5">
            <a:extLst>
              <a:ext uri="{FF2B5EF4-FFF2-40B4-BE49-F238E27FC236}">
                <a16:creationId xmlns:a16="http://schemas.microsoft.com/office/drawing/2014/main" id="{4A3BB574-CBE4-8232-0D6C-30BE2E3D51C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graphicFrame>
        <p:nvGraphicFramePr>
          <p:cNvPr id="7" name="Table 7">
            <a:extLst>
              <a:ext uri="{FF2B5EF4-FFF2-40B4-BE49-F238E27FC236}">
                <a16:creationId xmlns:a16="http://schemas.microsoft.com/office/drawing/2014/main" id="{82D5FDB1-7151-D924-7FAD-E661F364E5F5}"/>
              </a:ext>
            </a:extLst>
          </p:cNvPr>
          <p:cNvGraphicFramePr>
            <a:graphicFrameLocks noGrp="1"/>
          </p:cNvGraphicFramePr>
          <p:nvPr>
            <p:extLst>
              <p:ext uri="{D42A27DB-BD31-4B8C-83A1-F6EECF244321}">
                <p14:modId xmlns:p14="http://schemas.microsoft.com/office/powerpoint/2010/main" val="2059800812"/>
              </p:ext>
            </p:extLst>
          </p:nvPr>
        </p:nvGraphicFramePr>
        <p:xfrm>
          <a:off x="698643" y="1600200"/>
          <a:ext cx="7772400" cy="2234313"/>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353891602"/>
                    </a:ext>
                  </a:extLst>
                </a:gridCol>
                <a:gridCol w="1066800">
                  <a:extLst>
                    <a:ext uri="{9D8B030D-6E8A-4147-A177-3AD203B41FA5}">
                      <a16:colId xmlns:a16="http://schemas.microsoft.com/office/drawing/2014/main" val="1119928471"/>
                    </a:ext>
                  </a:extLst>
                </a:gridCol>
                <a:gridCol w="457200">
                  <a:extLst>
                    <a:ext uri="{9D8B030D-6E8A-4147-A177-3AD203B41FA5}">
                      <a16:colId xmlns:a16="http://schemas.microsoft.com/office/drawing/2014/main" val="2111542984"/>
                    </a:ext>
                  </a:extLst>
                </a:gridCol>
                <a:gridCol w="609600">
                  <a:extLst>
                    <a:ext uri="{9D8B030D-6E8A-4147-A177-3AD203B41FA5}">
                      <a16:colId xmlns:a16="http://schemas.microsoft.com/office/drawing/2014/main" val="2476059432"/>
                    </a:ext>
                  </a:extLst>
                </a:gridCol>
                <a:gridCol w="4495800">
                  <a:extLst>
                    <a:ext uri="{9D8B030D-6E8A-4147-A177-3AD203B41FA5}">
                      <a16:colId xmlns:a16="http://schemas.microsoft.com/office/drawing/2014/main" val="1828507022"/>
                    </a:ext>
                  </a:extLst>
                </a:gridCol>
              </a:tblGrid>
              <a:tr h="357833">
                <a:tc gridSpan="2">
                  <a:txBody>
                    <a:bodyPr/>
                    <a:lstStyle/>
                    <a:p>
                      <a:r>
                        <a:rPr lang="en-US" sz="1050" b="1" dirty="0"/>
                        <a:t>MAC Payload</a:t>
                      </a:r>
                    </a:p>
                  </a:txBody>
                  <a:tcPr/>
                </a:tc>
                <a:tc hMerge="1">
                  <a:txBody>
                    <a:bodyPr/>
                    <a:lstStyle/>
                    <a:p>
                      <a:endParaRPr lang="en-US" sz="1200" b="1" dirty="0"/>
                    </a:p>
                  </a:txBody>
                  <a:tcPr/>
                </a:tc>
                <a:tc>
                  <a:txBody>
                    <a:bodyPr/>
                    <a:lstStyle/>
                    <a:p>
                      <a:r>
                        <a:rPr lang="en-US" sz="1050" b="1" dirty="0"/>
                        <a:t>Bits</a:t>
                      </a:r>
                    </a:p>
                  </a:txBody>
                  <a:tcPr/>
                </a:tc>
                <a:tc>
                  <a:txBody>
                    <a:bodyPr/>
                    <a:lstStyle/>
                    <a:p>
                      <a:r>
                        <a:rPr lang="en-US" sz="1050" b="1" dirty="0"/>
                        <a:t>Bytes</a:t>
                      </a:r>
                    </a:p>
                  </a:txBody>
                  <a:tcPr/>
                </a:tc>
                <a:tc>
                  <a:txBody>
                    <a:bodyPr/>
                    <a:lstStyle/>
                    <a:p>
                      <a:r>
                        <a:rPr lang="en-US" sz="1050" b="1" dirty="0"/>
                        <a:t>Comments</a:t>
                      </a:r>
                    </a:p>
                  </a:txBody>
                  <a:tcPr/>
                </a:tc>
                <a:extLst>
                  <a:ext uri="{0D108BD9-81ED-4DB2-BD59-A6C34878D82A}">
                    <a16:rowId xmlns:a16="http://schemas.microsoft.com/office/drawing/2014/main" val="411217796"/>
                  </a:ext>
                </a:extLst>
              </a:tr>
              <a:tr h="357833">
                <a:tc rowSpan="2">
                  <a:txBody>
                    <a:bodyPr/>
                    <a:lstStyle/>
                    <a:p>
                      <a:r>
                        <a:rPr lang="en-US" sz="1050" b="1" dirty="0"/>
                        <a:t>Common Info field</a:t>
                      </a:r>
                    </a:p>
                  </a:txBody>
                  <a:tcPr/>
                </a:tc>
                <a:tc>
                  <a:txBody>
                    <a:bodyPr/>
                    <a:lstStyle/>
                    <a:p>
                      <a:r>
                        <a:rPr lang="en-US" sz="1050" b="1" dirty="0"/>
                        <a:t>AP Type</a:t>
                      </a:r>
                    </a:p>
                  </a:txBody>
                  <a:tcPr/>
                </a:tc>
                <a:tc>
                  <a:txBody>
                    <a:bodyPr/>
                    <a:lstStyle/>
                    <a:p>
                      <a:r>
                        <a:rPr lang="en-US" sz="1050" b="1" dirty="0"/>
                        <a:t>3</a:t>
                      </a:r>
                    </a:p>
                  </a:txBody>
                  <a:tcPr/>
                </a:tc>
                <a:tc rowSpan="2">
                  <a:txBody>
                    <a:bodyPr/>
                    <a:lstStyle/>
                    <a:p>
                      <a:r>
                        <a:rPr lang="en-US" sz="1050" b="1" dirty="0"/>
                        <a:t>1</a:t>
                      </a:r>
                    </a:p>
                  </a:txBody>
                  <a:tcPr/>
                </a:tc>
                <a:tc>
                  <a:txBody>
                    <a:bodyPr/>
                    <a:lstStyle/>
                    <a:p>
                      <a:r>
                        <a:rPr lang="en-US" sz="1050" b="1" dirty="0"/>
                        <a:t>0: Coordination UWB AP</a:t>
                      </a:r>
                    </a:p>
                    <a:p>
                      <a:r>
                        <a:rPr lang="en-US" sz="1050" b="1" dirty="0"/>
                        <a:t>1:8: RFU (Reserved For Future)</a:t>
                      </a:r>
                    </a:p>
                  </a:txBody>
                  <a:tcPr/>
                </a:tc>
                <a:extLst>
                  <a:ext uri="{0D108BD9-81ED-4DB2-BD59-A6C34878D82A}">
                    <a16:rowId xmlns:a16="http://schemas.microsoft.com/office/drawing/2014/main" val="991457770"/>
                  </a:ext>
                </a:extLst>
              </a:tr>
              <a:tr h="263380">
                <a:tc vMerge="1">
                  <a:txBody>
                    <a:bodyPr/>
                    <a:lstStyle/>
                    <a:p>
                      <a:endParaRPr lang="en-US" sz="1200" dirty="0"/>
                    </a:p>
                  </a:txBody>
                  <a:tcPr/>
                </a:tc>
                <a:tc>
                  <a:txBody>
                    <a:bodyPr/>
                    <a:lstStyle/>
                    <a:p>
                      <a:r>
                        <a:rPr lang="en-US" sz="1050" b="1" dirty="0"/>
                        <a:t>RFU</a:t>
                      </a:r>
                    </a:p>
                  </a:txBody>
                  <a:tcPr/>
                </a:tc>
                <a:tc>
                  <a:txBody>
                    <a:bodyPr/>
                    <a:lstStyle/>
                    <a:p>
                      <a:r>
                        <a:rPr lang="en-US" sz="1050" b="1" dirty="0"/>
                        <a:t>5</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4224560866"/>
                  </a:ext>
                </a:extLst>
              </a:tr>
              <a:tr h="26338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Per-Session Info field 1</a:t>
                      </a:r>
                    </a:p>
                    <a:p>
                      <a:endParaRPr lang="en-US" sz="1200" b="1" dirty="0"/>
                    </a:p>
                  </a:txBody>
                  <a:tcPr/>
                </a:tc>
                <a:tc>
                  <a:txBody>
                    <a:bodyPr/>
                    <a:lstStyle/>
                    <a:p>
                      <a:r>
                        <a:rPr lang="en-US" sz="1050" b="1" dirty="0"/>
                        <a:t>Block Dur</a:t>
                      </a:r>
                    </a:p>
                  </a:txBody>
                  <a:tcPr/>
                </a:tc>
                <a:tc>
                  <a:txBody>
                    <a:bodyPr/>
                    <a:lstStyle/>
                    <a:p>
                      <a:r>
                        <a:rPr lang="en-US" sz="1050" b="1" dirty="0"/>
                        <a:t>24</a:t>
                      </a:r>
                    </a:p>
                  </a:txBody>
                  <a:tcPr/>
                </a:tc>
                <a:tc>
                  <a:txBody>
                    <a:bodyPr/>
                    <a:lstStyle/>
                    <a:p>
                      <a:r>
                        <a:rPr lang="en-US" sz="1050" b="1" dirty="0"/>
                        <a:t>3</a:t>
                      </a:r>
                    </a:p>
                  </a:txBody>
                  <a:tcPr/>
                </a:tc>
                <a:tc>
                  <a:txBody>
                    <a:bodyPr/>
                    <a:lstStyle/>
                    <a:p>
                      <a:r>
                        <a:rPr lang="en-US" sz="1050" b="1" dirty="0"/>
                        <a:t>In RSTU (Ranging Scheduling Time Unit)</a:t>
                      </a:r>
                    </a:p>
                  </a:txBody>
                  <a:tcPr/>
                </a:tc>
                <a:extLst>
                  <a:ext uri="{0D108BD9-81ED-4DB2-BD59-A6C34878D82A}">
                    <a16:rowId xmlns:a16="http://schemas.microsoft.com/office/drawing/2014/main" val="4007554330"/>
                  </a:ext>
                </a:extLst>
              </a:tr>
              <a:tr h="263380">
                <a:tc vMerge="1">
                  <a:txBody>
                    <a:bodyPr/>
                    <a:lstStyle/>
                    <a:p>
                      <a:endParaRPr lang="en-US" sz="1200" b="1" dirty="0"/>
                    </a:p>
                  </a:txBody>
                  <a:tcPr/>
                </a:tc>
                <a:tc>
                  <a:txBody>
                    <a:bodyPr/>
                    <a:lstStyle/>
                    <a:p>
                      <a:r>
                        <a:rPr lang="en-US" sz="1050" b="1" dirty="0"/>
                        <a:t>Session CH </a:t>
                      </a:r>
                    </a:p>
                  </a:txBody>
                  <a:tcPr/>
                </a:tc>
                <a:tc>
                  <a:txBody>
                    <a:bodyPr/>
                    <a:lstStyle/>
                    <a:p>
                      <a:r>
                        <a:rPr lang="en-US" sz="1050" b="1" dirty="0"/>
                        <a:t>5</a:t>
                      </a:r>
                    </a:p>
                  </a:txBody>
                  <a:tcPr/>
                </a:tc>
                <a:tc rowSpan="2">
                  <a:txBody>
                    <a:bodyPr/>
                    <a:lstStyle/>
                    <a:p>
                      <a:r>
                        <a:rPr lang="en-US" sz="1200" dirty="0"/>
                        <a:t>1</a:t>
                      </a:r>
                    </a:p>
                  </a:txBody>
                  <a:tcPr/>
                </a:tc>
                <a:tc>
                  <a:txBody>
                    <a:bodyPr/>
                    <a:lstStyle/>
                    <a:p>
                      <a:r>
                        <a:rPr lang="en-US" sz="1050" b="1" dirty="0"/>
                        <a:t>UWB CH used by session</a:t>
                      </a:r>
                    </a:p>
                  </a:txBody>
                  <a:tcPr/>
                </a:tc>
                <a:extLst>
                  <a:ext uri="{0D108BD9-81ED-4DB2-BD59-A6C34878D82A}">
                    <a16:rowId xmlns:a16="http://schemas.microsoft.com/office/drawing/2014/main" val="676739073"/>
                  </a:ext>
                </a:extLst>
              </a:tr>
              <a:tr h="263380">
                <a:tc vMerge="1">
                  <a:txBody>
                    <a:bodyPr/>
                    <a:lstStyle/>
                    <a:p>
                      <a:endParaRPr lang="en-US"/>
                    </a:p>
                  </a:txBody>
                  <a:tcPr/>
                </a:tc>
                <a:tc>
                  <a:txBody>
                    <a:bodyPr/>
                    <a:lstStyle/>
                    <a:p>
                      <a:r>
                        <a:rPr lang="en-US" sz="1050" b="1" dirty="0"/>
                        <a:t>RFU</a:t>
                      </a:r>
                    </a:p>
                  </a:txBody>
                  <a:tcPr/>
                </a:tc>
                <a:tc>
                  <a:txBody>
                    <a:bodyPr/>
                    <a:lstStyle/>
                    <a:p>
                      <a:r>
                        <a:rPr lang="en-US" sz="1050" b="1" dirty="0"/>
                        <a:t>3</a:t>
                      </a:r>
                    </a:p>
                  </a:txBody>
                  <a:tcPr/>
                </a:tc>
                <a:tc vMerge="1">
                  <a:txBody>
                    <a:bodyPr/>
                    <a:lstStyle/>
                    <a:p>
                      <a:endParaRPr lang="en-US" sz="1200" dirty="0"/>
                    </a:p>
                  </a:txBody>
                  <a:tcPr/>
                </a:tc>
                <a:tc>
                  <a:txBody>
                    <a:bodyPr/>
                    <a:lstStyle/>
                    <a:p>
                      <a:r>
                        <a:rPr lang="en-US" sz="1050" b="1" dirty="0"/>
                        <a:t>Unused</a:t>
                      </a:r>
                    </a:p>
                  </a:txBody>
                  <a:tcPr/>
                </a:tc>
                <a:extLst>
                  <a:ext uri="{0D108BD9-81ED-4DB2-BD59-A6C34878D82A}">
                    <a16:rowId xmlns:a16="http://schemas.microsoft.com/office/drawing/2014/main" val="625296982"/>
                  </a:ext>
                </a:extLst>
              </a:tr>
              <a:tr h="357833">
                <a:tc vMerge="1">
                  <a:txBody>
                    <a:bodyPr/>
                    <a:lstStyle/>
                    <a:p>
                      <a:endParaRPr lang="en-US" sz="1200" b="1" dirty="0"/>
                    </a:p>
                  </a:txBody>
                  <a:tcPr/>
                </a:tc>
                <a:tc>
                  <a:txBody>
                    <a:bodyPr/>
                    <a:lstStyle/>
                    <a:p>
                      <a:r>
                        <a:rPr lang="en-US" sz="1050" b="1" dirty="0"/>
                        <a:t>Preamble Code</a:t>
                      </a:r>
                    </a:p>
                  </a:txBody>
                  <a:tcPr/>
                </a:tc>
                <a:tc>
                  <a:txBody>
                    <a:bodyPr/>
                    <a:lstStyle/>
                    <a:p>
                      <a:r>
                        <a:rPr lang="en-US" sz="1050" b="1" dirty="0"/>
                        <a:t>8</a:t>
                      </a:r>
                    </a:p>
                  </a:txBody>
                  <a:tcPr/>
                </a:tc>
                <a:tc>
                  <a:txBody>
                    <a:bodyPr/>
                    <a:lstStyle/>
                    <a:p>
                      <a:r>
                        <a:rPr lang="en-US" sz="1050" b="1" dirty="0"/>
                        <a:t>1</a:t>
                      </a:r>
                    </a:p>
                  </a:txBody>
                  <a:tcPr/>
                </a:tc>
                <a:tc>
                  <a:txBody>
                    <a:bodyPr/>
                    <a:lstStyle/>
                    <a:p>
                      <a:r>
                        <a:rPr lang="en-US" sz="1050" b="1" dirty="0"/>
                        <a:t>Preamble code used by session</a:t>
                      </a:r>
                    </a:p>
                  </a:txBody>
                  <a:tcPr/>
                </a:tc>
                <a:extLst>
                  <a:ext uri="{0D108BD9-81ED-4DB2-BD59-A6C34878D82A}">
                    <a16:rowId xmlns:a16="http://schemas.microsoft.com/office/drawing/2014/main" val="713634323"/>
                  </a:ext>
                </a:extLst>
              </a:tr>
            </a:tbl>
          </a:graphicData>
        </a:graphic>
      </p:graphicFrame>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0FDDE32A-0975-8722-11C5-726CD5926F3D}"/>
                  </a:ext>
                </a:extLst>
              </p:cNvPr>
              <p:cNvSpPr>
                <a:spLocks noGrp="1"/>
              </p:cNvSpPr>
              <p:nvPr>
                <p:ph idx="1"/>
              </p:nvPr>
            </p:nvSpPr>
            <p:spPr>
              <a:xfrm>
                <a:off x="685800" y="4191000"/>
                <a:ext cx="7772400" cy="2375694"/>
              </a:xfrm>
            </p:spPr>
            <p:txBody>
              <a:bodyPr/>
              <a:lstStyle/>
              <a:p>
                <a:pPr algn="just"/>
                <a:r>
                  <a:rPr lang="en-US" sz="1400" b="1" dirty="0"/>
                  <a:t>[0,18] Per-Session Info fields can be present in one Coordination UWB AP</a:t>
                </a:r>
              </a:p>
              <a:p>
                <a:pPr algn="just"/>
                <a:r>
                  <a:rPr lang="en-US" sz="1400" b="1" dirty="0"/>
                  <a:t>New starting RAN can choose ‘slightly’ (e.g., </a:t>
                </a:r>
                <a14:m>
                  <m:oMath xmlns:m="http://schemas.openxmlformats.org/officeDocument/2006/math">
                    <m:r>
                      <a:rPr lang="en-US" sz="1400" b="1" i="1" smtClean="0">
                        <a:latin typeface="Cambria Math" panose="02040503050406030204" pitchFamily="18" charset="0"/>
                        <a:ea typeface="Cambria Math" panose="02040503050406030204" pitchFamily="18" charset="0"/>
                      </a:rPr>
                      <m:t>±</m:t>
                    </m:r>
                    <m:r>
                      <a:rPr lang="en-US" sz="1400" b="1" i="1" smtClean="0">
                        <a:latin typeface="Cambria Math" panose="02040503050406030204" pitchFamily="18" charset="0"/>
                        <a:ea typeface="Cambria Math" panose="02040503050406030204" pitchFamily="18" charset="0"/>
                      </a:rPr>
                      <m:t>𝟓</m:t>
                    </m:r>
                  </m:oMath>
                </a14:m>
                <a:r>
                  <a:rPr lang="en-US" sz="1400" b="1" dirty="0"/>
                  <a:t> </a:t>
                </a:r>
                <a:r>
                  <a:rPr lang="en-US" sz="1400" b="1" dirty="0" err="1"/>
                  <a:t>ms</a:t>
                </a:r>
                <a:r>
                  <a:rPr lang="en-US" sz="1400" b="1" dirty="0"/>
                  <a:t>) different Block Dur relative to the existing RANs in the neighborhood to avoid time grid alignment </a:t>
                </a:r>
              </a:p>
              <a:p>
                <a:pPr algn="just"/>
                <a:endParaRPr lang="en-US" sz="1400" b="1" dirty="0"/>
              </a:p>
              <a:p>
                <a:pPr algn="just"/>
                <a:r>
                  <a:rPr lang="en-US" sz="1400" b="1" dirty="0"/>
                  <a:t>We prefer Modest Goal UWB AP MAC Payload</a:t>
                </a:r>
              </a:p>
              <a:p>
                <a:pPr lvl="1" algn="just"/>
                <a:r>
                  <a:rPr lang="en-US" sz="1000" b="1" dirty="0"/>
                  <a:t>Meets the privacy expectations</a:t>
                </a:r>
              </a:p>
              <a:p>
                <a:pPr lvl="1" algn="just"/>
                <a:r>
                  <a:rPr lang="en-US" sz="1000" b="1" dirty="0"/>
                  <a:t>Offers useful information to the observing RANs to minimize interference effects</a:t>
                </a:r>
              </a:p>
              <a:p>
                <a:pPr lvl="1" algn="just"/>
                <a:r>
                  <a:rPr lang="en-US" sz="1000" b="1" dirty="0"/>
                  <a:t>Smaller AP sizes</a:t>
                </a:r>
              </a:p>
              <a:p>
                <a:pPr lvl="1" algn="just"/>
                <a:r>
                  <a:rPr lang="en-US" sz="1000" b="1" dirty="0"/>
                  <a:t>Lesser burden to broadcast AP</a:t>
                </a:r>
              </a:p>
              <a:p>
                <a:pPr lvl="1" algn="just"/>
                <a:endParaRPr lang="en-US" sz="1000" b="1" dirty="0"/>
              </a:p>
              <a:p>
                <a:pPr lvl="1" algn="just"/>
                <a:endParaRPr lang="en-US" sz="1000" b="1" dirty="0"/>
              </a:p>
            </p:txBody>
          </p:sp>
        </mc:Choice>
        <mc:Fallback xmlns="">
          <p:sp>
            <p:nvSpPr>
              <p:cNvPr id="8" name="Content Placeholder 2">
                <a:extLst>
                  <a:ext uri="{FF2B5EF4-FFF2-40B4-BE49-F238E27FC236}">
                    <a16:creationId xmlns:a16="http://schemas.microsoft.com/office/drawing/2014/main" id="{0FDDE32A-0975-8722-11C5-726CD5926F3D}"/>
                  </a:ext>
                </a:extLst>
              </p:cNvPr>
              <p:cNvSpPr>
                <a:spLocks noGrp="1" noRot="1" noChangeAspect="1" noMove="1" noResize="1" noEditPoints="1" noAdjustHandles="1" noChangeArrowheads="1" noChangeShapeType="1" noTextEdit="1"/>
              </p:cNvSpPr>
              <p:nvPr>
                <p:ph idx="1"/>
              </p:nvPr>
            </p:nvSpPr>
            <p:spPr>
              <a:xfrm>
                <a:off x="685800" y="4191000"/>
                <a:ext cx="7772400" cy="2375694"/>
              </a:xfrm>
              <a:blipFill>
                <a:blip r:embed="rId2"/>
                <a:stretch>
                  <a:fillRect l="-326" t="-535" r="-163"/>
                </a:stretch>
              </a:blipFill>
            </p:spPr>
            <p:txBody>
              <a:bodyPr/>
              <a:lstStyle/>
              <a:p>
                <a:r>
                  <a:rPr lang="en-US">
                    <a:noFill/>
                  </a:rPr>
                  <a:t> </a:t>
                </a:r>
              </a:p>
            </p:txBody>
          </p:sp>
        </mc:Fallback>
      </mc:AlternateContent>
    </p:spTree>
    <p:extLst>
      <p:ext uri="{BB962C8B-B14F-4D97-AF65-F5344CB8AC3E}">
        <p14:creationId xmlns:p14="http://schemas.microsoft.com/office/powerpoint/2010/main" val="22024028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48444</TotalTime>
  <Words>1507</Words>
  <Application>Microsoft Macintosh PowerPoint</Application>
  <PresentationFormat>On-screen Show (4:3)</PresentationFormat>
  <Paragraphs>322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Times New Roman</vt:lpstr>
      <vt:lpstr>Office Theme</vt:lpstr>
      <vt:lpstr>PowerPoint Presentation</vt:lpstr>
      <vt:lpstr>PowerPoint Presentation</vt:lpstr>
      <vt:lpstr>Introduction</vt:lpstr>
      <vt:lpstr>Recap of UWB CH Usage Coordination [1]</vt:lpstr>
      <vt:lpstr>Key Observations on [1]</vt:lpstr>
      <vt:lpstr>NB AP and UWB AP Format</vt:lpstr>
      <vt:lpstr>MHR Fields in AP</vt:lpstr>
      <vt:lpstr>Ambitious Goal: UWB AP MAC Payload</vt:lpstr>
      <vt:lpstr>Modest Goal: UWB AP MAC Payload</vt:lpstr>
      <vt:lpstr>NB AP MAC Payload</vt:lpstr>
      <vt:lpstr>Miscellaneous Discussions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Lochan Verma</cp:lastModifiedBy>
  <cp:revision>495</cp:revision>
  <cp:lastPrinted>1998-02-10T13:28:06Z</cp:lastPrinted>
  <dcterms:created xsi:type="dcterms:W3CDTF">2021-07-16T20:39:58Z</dcterms:created>
  <dcterms:modified xsi:type="dcterms:W3CDTF">2022-11-14T04:08:43Z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