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46" r:id="rId3"/>
    <p:sldId id="381" r:id="rId4"/>
    <p:sldId id="344" r:id="rId5"/>
    <p:sldId id="383" r:id="rId6"/>
    <p:sldId id="382" r:id="rId7"/>
    <p:sldId id="384" r:id="rId8"/>
    <p:sldId id="364" r:id="rId9"/>
    <p:sldId id="375" r:id="rId10"/>
    <p:sldId id="372" r:id="rId11"/>
  </p:sldIdLst>
  <p:sldSz cx="9144000" cy="6858000" type="screen4x3"/>
  <p:notesSz cx="6934200" cy="9280525"/>
  <p:defaultTextStyle>
    <a:defPPr>
      <a:defRPr lang="en-GB"/>
    </a:defPPr>
    <a:lvl1pPr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WenQuanYi Zen Hei" charset="0"/>
      </a:defRPr>
    </a:lvl5pPr>
    <a:lvl6pPr marL="2286000" algn="l" defTabSz="914400" rtl="0" eaLnBrk="1" latinLnBrk="1" hangingPunct="1">
      <a:defRPr sz="2400" kern="1200">
        <a:solidFill>
          <a:schemeClr val="bg1"/>
        </a:solidFill>
        <a:latin typeface="Times New Roman" panose="02020603050405020304" pitchFamily="18" charset="0"/>
        <a:ea typeface="+mn-ea"/>
        <a:cs typeface="WenQuanYi Zen Hei" charset="0"/>
      </a:defRPr>
    </a:lvl6pPr>
    <a:lvl7pPr marL="2743200" algn="l" defTabSz="914400" rtl="0" eaLnBrk="1" latinLnBrk="1" hangingPunct="1">
      <a:defRPr sz="2400" kern="1200">
        <a:solidFill>
          <a:schemeClr val="bg1"/>
        </a:solidFill>
        <a:latin typeface="Times New Roman" panose="02020603050405020304" pitchFamily="18" charset="0"/>
        <a:ea typeface="+mn-ea"/>
        <a:cs typeface="WenQuanYi Zen Hei" charset="0"/>
      </a:defRPr>
    </a:lvl7pPr>
    <a:lvl8pPr marL="3200400" algn="l" defTabSz="914400" rtl="0" eaLnBrk="1" latinLnBrk="1" hangingPunct="1">
      <a:defRPr sz="2400" kern="1200">
        <a:solidFill>
          <a:schemeClr val="bg1"/>
        </a:solidFill>
        <a:latin typeface="Times New Roman" panose="02020603050405020304" pitchFamily="18" charset="0"/>
        <a:ea typeface="+mn-ea"/>
        <a:cs typeface="WenQuanYi Zen Hei" charset="0"/>
      </a:defRPr>
    </a:lvl8pPr>
    <a:lvl9pPr marL="3657600" algn="l" defTabSz="914400" rtl="0" eaLnBrk="1" latinLnBrk="1" hangingPunct="1">
      <a:defRPr sz="2400" kern="1200">
        <a:solidFill>
          <a:schemeClr val="bg1"/>
        </a:solidFill>
        <a:latin typeface="Times New Roman" panose="02020603050405020304" pitchFamily="18" charset="0"/>
        <a:ea typeface="+mn-ea"/>
        <a:cs typeface="WenQuanYi Zen Hei"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하태영/서비스표준Lab(SR)/삼성전자" initials="" lastIdx="2" clrIdx="0"/>
  <p:cmAuthor id="2" name="하태영/서비스표준Lab(SR)/삼성전자" initials="하" lastIdx="2" clrIdx="1">
    <p:extLst>
      <p:ext uri="{19B8F6BF-5375-455C-9EA6-DF929625EA0E}">
        <p15:presenceInfo xmlns:p15="http://schemas.microsoft.com/office/powerpoint/2012/main" userId="S-1-5-21-1569490900-2152479555-3239727262-56826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5050"/>
    <a:srgbClr val="034DA7"/>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7129" autoAdjust="0"/>
  </p:normalViewPr>
  <p:slideViewPr>
    <p:cSldViewPr>
      <p:cViewPr varScale="1">
        <p:scale>
          <a:sx n="82" d="100"/>
          <a:sy n="82" d="100"/>
        </p:scale>
        <p:origin x="137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21" d="100"/>
          <a:sy n="121" d="100"/>
        </p:scale>
        <p:origin x="-4908" y="-108"/>
      </p:cViewPr>
      <p:guideLst>
        <p:guide orient="horz" pos="2880"/>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wrap="square" lIns="91440" tIns="45720" rIns="91440" bIns="45720" numCol="1" anchor="t" anchorCtr="0" compatLnSpc="1">
            <a:prstTxWarp prst="textNoShape">
              <a:avLst/>
            </a:prstTxWarp>
          </a:bodyPr>
          <a:lstStyle>
            <a:lvl1pPr>
              <a:buClr>
                <a:srgbClr val="000000"/>
              </a:buClr>
              <a:buSzPct val="100000"/>
              <a:buFont typeface="Times New Roman" panose="02020603050405020304" pitchFamily="18" charset="0"/>
              <a:buNone/>
              <a:defRPr sz="1200">
                <a:ea typeface="굴림" panose="020B0600000101010101" pitchFamily="50" charset="-127"/>
              </a:defRPr>
            </a:lvl1pPr>
          </a:lstStyle>
          <a:p>
            <a:pPr>
              <a:defRPr/>
            </a:pPr>
            <a:endParaRPr lang="en-US" altLang="ko-KR"/>
          </a:p>
        </p:txBody>
      </p:sp>
      <p:sp>
        <p:nvSpPr>
          <p:cNvPr id="3" name="Date Placeholder 2"/>
          <p:cNvSpPr>
            <a:spLocks noGrp="1"/>
          </p:cNvSpPr>
          <p:nvPr>
            <p:ph type="dt" sz="quarter" idx="1"/>
          </p:nvPr>
        </p:nvSpPr>
        <p:spPr>
          <a:xfrm>
            <a:off x="3927475" y="0"/>
            <a:ext cx="3005138" cy="463550"/>
          </a:xfrm>
          <a:prstGeom prst="rect">
            <a:avLst/>
          </a:prstGeom>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panose="02020603050405020304" pitchFamily="18" charset="0"/>
              <a:buNone/>
              <a:defRPr sz="1200">
                <a:ea typeface="굴림" panose="020B0600000101010101" pitchFamily="50" charset="-127"/>
              </a:defRPr>
            </a:lvl1pPr>
          </a:lstStyle>
          <a:p>
            <a:pPr>
              <a:defRPr/>
            </a:pPr>
            <a:fld id="{996B0115-0DD0-4033-92E1-4A8E1AF7F0C9}" type="datetimeFigureOut">
              <a:rPr lang="en-US" altLang="ko-KR"/>
              <a:pPr>
                <a:defRPr/>
              </a:pPr>
              <a:t>11/14/2022</a:t>
            </a:fld>
            <a:endParaRPr lang="en-US" altLang="ko-KR"/>
          </a:p>
        </p:txBody>
      </p:sp>
      <p:sp>
        <p:nvSpPr>
          <p:cNvPr id="4" name="Footer Placeholder 3"/>
          <p:cNvSpPr>
            <a:spLocks noGrp="1"/>
          </p:cNvSpPr>
          <p:nvPr>
            <p:ph type="ftr" sz="quarter" idx="2"/>
          </p:nvPr>
        </p:nvSpPr>
        <p:spPr>
          <a:xfrm>
            <a:off x="0" y="8815388"/>
            <a:ext cx="3005138" cy="463550"/>
          </a:xfrm>
          <a:prstGeom prst="rect">
            <a:avLst/>
          </a:prstGeom>
        </p:spPr>
        <p:txBody>
          <a:bodyPr vert="horz" wrap="square" lIns="91440" tIns="45720" rIns="91440" bIns="45720" numCol="1" anchor="b" anchorCtr="0" compatLnSpc="1">
            <a:prstTxWarp prst="textNoShape">
              <a:avLst/>
            </a:prstTxWarp>
          </a:bodyPr>
          <a:lstStyle>
            <a:lvl1pPr>
              <a:buClr>
                <a:srgbClr val="000000"/>
              </a:buClr>
              <a:buSzPct val="100000"/>
              <a:buFont typeface="Times New Roman" panose="02020603050405020304" pitchFamily="18" charset="0"/>
              <a:buNone/>
              <a:defRPr sz="1200">
                <a:ea typeface="굴림" panose="020B0600000101010101" pitchFamily="50" charset="-127"/>
              </a:defRPr>
            </a:lvl1pPr>
          </a:lstStyle>
          <a:p>
            <a:pPr>
              <a:defRPr/>
            </a:pPr>
            <a:endParaRPr lang="en-US" altLang="ko-K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wrap="square" lIns="91440" tIns="45720" rIns="91440" bIns="45720" numCol="1" anchor="b" anchorCtr="0" compatLnSpc="1">
            <a:prstTxWarp prst="textNoShape">
              <a:avLst/>
            </a:prstTxWarp>
          </a:bodyPr>
          <a:lstStyle>
            <a:lvl1pPr algn="r">
              <a:buClr>
                <a:srgbClr val="000000"/>
              </a:buClr>
              <a:buSzPct val="100000"/>
              <a:buFont typeface="Times New Roman" panose="02020603050405020304" pitchFamily="18" charset="0"/>
              <a:buNone/>
              <a:defRPr sz="1200"/>
            </a:lvl1pPr>
          </a:lstStyle>
          <a:p>
            <a:fld id="{732064F9-79BC-457A-A4CC-D7213FA0B79E}"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1" name="AutoShape 2"/>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2" name="AutoShape 3"/>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3" name="AutoShape 4"/>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4" name="AutoShape 5"/>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5" name="AutoShape 6"/>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6" name="AutoShape 7"/>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7" name="AutoShape 8"/>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8" name="AutoShape 9"/>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59" name="AutoShape 10"/>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0" name="AutoShape 11"/>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1" name="AutoShape 12"/>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2" name="AutoShape 13"/>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3" name="AutoShape 14"/>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4" name="AutoShape 15"/>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5" name="AutoShape 16"/>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6" name="AutoShape 17"/>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7" name="AutoShape 18"/>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8" name="AutoShape 19"/>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069" name="AutoShape 20"/>
          <p:cNvSpPr>
            <a:spLocks noChangeArrowheads="1"/>
          </p:cNvSpPr>
          <p:nvPr/>
        </p:nvSpPr>
        <p:spPr bwMode="auto">
          <a:xfrm>
            <a:off x="0" y="0"/>
            <a:ext cx="6934200" cy="928052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굴림" panose="020B0600000101010101" pitchFamily="50" charset="-127"/>
                <a:cs typeface="DejaVu Sans" pitchFamily="34" charset="0"/>
              </a:defRPr>
            </a:lvl1pPr>
          </a:lstStyle>
          <a:p>
            <a:pPr>
              <a:defRPr/>
            </a:pPr>
            <a:endParaRPr lang="en-US" altLang="ko-KR"/>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굴림" panose="020B0600000101010101" pitchFamily="50" charset="-127"/>
                <a:cs typeface="DejaVu Sans" pitchFamily="34" charset="0"/>
              </a:defRPr>
            </a:lvl1pPr>
          </a:lstStyle>
          <a:p>
            <a:pPr>
              <a:defRPr/>
            </a:pPr>
            <a:endParaRPr lang="en-US" altLang="ko-KR"/>
          </a:p>
        </p:txBody>
      </p:sp>
      <p:sp>
        <p:nvSpPr>
          <p:cNvPr id="2072" name="Rectangle 23"/>
          <p:cNvSpPr>
            <a:spLocks noGrp="1" noRot="1" noChangeAspect="1" noChangeArrowheads="1"/>
          </p:cNvSpPr>
          <p:nvPr>
            <p:ph type="sldImg"/>
          </p:nvPr>
        </p:nvSpPr>
        <p:spPr bwMode="auto">
          <a:xfrm>
            <a:off x="1152525" y="701675"/>
            <a:ext cx="4597400" cy="343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 name="Rectangle 24"/>
          <p:cNvSpPr>
            <a:spLocks noGrp="1" noChangeArrowheads="1"/>
          </p:cNvSpPr>
          <p:nvPr>
            <p:ph type="body"/>
          </p:nvPr>
        </p:nvSpPr>
        <p:spPr bwMode="auto">
          <a:xfrm>
            <a:off x="923925" y="4408488"/>
            <a:ext cx="5054600" cy="41449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SzPct val="100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굴림" panose="020B0600000101010101" pitchFamily="50" charset="-127"/>
                <a:cs typeface="DejaVu Sans" pitchFamily="34" charset="0"/>
              </a:defRPr>
            </a:lvl5pPr>
          </a:lstStyle>
          <a:p>
            <a:pPr lvl="4">
              <a:defRPr/>
            </a:pPr>
            <a:endParaRPr lang="en-US" altLang="ko-KR"/>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SzPct val="1000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cs typeface="DejaVu Sans" pitchFamily="34" charset="0"/>
              </a:defRPr>
            </a:lvl1pPr>
          </a:lstStyle>
          <a:p>
            <a:r>
              <a:rPr lang="en-US" altLang="en-US"/>
              <a:t>Page </a:t>
            </a:r>
            <a:fld id="{5C283D1F-B62A-42F4-9185-24E8662C4BA9}" type="slidenum">
              <a:rPr lang="en-US" altLang="en-US"/>
              <a:pPr/>
              <a:t>‹#›</a:t>
            </a:fld>
            <a:endParaRPr lang="en-US" altLang="en-US"/>
          </a:p>
        </p:txBody>
      </p:sp>
      <p:sp>
        <p:nvSpPr>
          <p:cNvPr id="66588" name="Rectangle 27"/>
          <p:cNvSpPr>
            <a:spLocks noChangeArrowheads="1"/>
          </p:cNvSpPr>
          <p:nvPr/>
        </p:nvSpPr>
        <p:spPr bwMode="auto">
          <a:xfrm>
            <a:off x="723900" y="8985250"/>
            <a:ext cx="711200" cy="365125"/>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a:solidFill>
                  <a:srgbClr val="000000"/>
                </a:solidFill>
              </a:rPr>
              <a:t>Submission</a:t>
            </a:r>
          </a:p>
        </p:txBody>
      </p:sp>
      <p:sp>
        <p:nvSpPr>
          <p:cNvPr id="2077"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2078"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defRPr>
            </a:lvl9pPr>
          </a:lstStyle>
          <a:p>
            <a:pPr>
              <a:spcBef>
                <a:spcPct val="0"/>
              </a:spcBef>
              <a:buClrTx/>
              <a:buFontTx/>
              <a:buNone/>
            </a:pPr>
            <a:r>
              <a:rPr lang="en-US" altLang="en-US">
                <a:ea typeface="WenQuanYi Zen Hei" charset="0"/>
              </a:rPr>
              <a:t>Page </a:t>
            </a:r>
            <a:fld id="{71FF0DCD-0909-4CC7-80AC-EF9709047F9E}" type="slidenum">
              <a:rPr lang="en-US" altLang="en-US">
                <a:ea typeface="WenQuanYi Zen Hei" charset="0"/>
              </a:rPr>
              <a:pPr>
                <a:spcBef>
                  <a:spcPct val="0"/>
                </a:spcBef>
                <a:buClrTx/>
                <a:buFontTx/>
                <a:buNone/>
              </a:pPr>
              <a:t>1</a:t>
            </a:fld>
            <a:endParaRPr lang="en-US" altLang="en-US">
              <a:ea typeface="WenQuanYi Zen Hei" charset="0"/>
            </a:endParaRPr>
          </a:p>
        </p:txBody>
      </p:sp>
      <p:sp>
        <p:nvSpPr>
          <p:cNvPr id="512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5124"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e l'image des diapositives 1"/>
          <p:cNvSpPr>
            <a:spLocks noGrp="1" noRot="1" noChangeAspect="1" noTextEdit="1"/>
          </p:cNvSpPr>
          <p:nvPr>
            <p:ph type="sldImg"/>
          </p:nvPr>
        </p:nvSpPr>
        <p:spPr>
          <a:xfrm>
            <a:off x="1131888" y="698500"/>
            <a:ext cx="4591050" cy="3443288"/>
          </a:xfrm>
        </p:spPr>
      </p:sp>
      <p:sp>
        <p:nvSpPr>
          <p:cNvPr id="2355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23556"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23557"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506AF4A-E5A6-4770-9F8F-C26236727350}" type="slidenum">
              <a:rPr lang="en-US" altLang="en-US" sz="1200">
                <a:solidFill>
                  <a:srgbClr val="000000"/>
                </a:solidFill>
                <a:cs typeface="DejaVu Sans" pitchFamily="34" charset="0"/>
              </a:rPr>
              <a:pPr/>
              <a:t>10</a:t>
            </a:fld>
            <a:endParaRPr lang="en-US" altLang="en-US" sz="1200">
              <a:solidFill>
                <a:srgbClr val="000000"/>
              </a:solidFill>
              <a:cs typeface="DejaVu Sans"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smtClean="0">
                <a:solidFill>
                  <a:srgbClr val="000000"/>
                </a:solidFill>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400" smtClean="0">
                <a:solidFill>
                  <a:srgbClr val="000000"/>
                </a:solidFill>
                <a:cs typeface="DejaVu Sans" pitchFamily="34" charset="0"/>
              </a:rPr>
              <a:t>&lt;month year&gt;</a:t>
            </a:r>
          </a:p>
        </p:txBody>
      </p:sp>
      <p:sp>
        <p:nvSpPr>
          <p:cNvPr id="7172"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lvl="4"/>
            <a:r>
              <a:rPr lang="en-US" altLang="en-US" sz="1200" smtClean="0">
                <a:solidFill>
                  <a:srgbClr val="000000"/>
                </a:solidFill>
                <a:cs typeface="DejaVu Sans" pitchFamily="34" charset="0"/>
              </a:rPr>
              <a:t>&lt;author&gt;, &lt;company&gt;</a:t>
            </a:r>
          </a:p>
        </p:txBody>
      </p:sp>
      <p:sp>
        <p:nvSpPr>
          <p:cNvPr id="717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8B6A5A2-D939-475D-AAF4-CE1F4320F124}" type="slidenum">
              <a:rPr lang="en-US" altLang="en-US" sz="1200">
                <a:solidFill>
                  <a:srgbClr val="000000"/>
                </a:solidFill>
                <a:cs typeface="DejaVu Sans" pitchFamily="34" charset="0"/>
              </a:rPr>
              <a:pPr/>
              <a:t>2</a:t>
            </a:fld>
            <a:endParaRPr lang="en-US" altLang="en-US" sz="1200">
              <a:solidFill>
                <a:srgbClr val="000000"/>
              </a:solidFill>
              <a:cs typeface="DejaVu Sans" pitchFamily="34" charset="0"/>
            </a:endParaRPr>
          </a:p>
        </p:txBody>
      </p:sp>
      <p:sp>
        <p:nvSpPr>
          <p:cNvPr id="7174" name="Rectangle 2"/>
          <p:cNvSpPr>
            <a:spLocks noGrp="1" noRot="1" noChangeAspect="1" noChangeArrowheads="1" noTextEdit="1"/>
          </p:cNvSpPr>
          <p:nvPr>
            <p:ph type="sldImg"/>
          </p:nvPr>
        </p:nvSpPr>
        <p:spPr>
          <a:xfrm>
            <a:off x="1154113" y="701675"/>
            <a:ext cx="4625975" cy="3468688"/>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a:xfrm>
            <a:off x="1131888" y="698500"/>
            <a:ext cx="4591050" cy="3443288"/>
          </a:xfrm>
        </p:spPr>
      </p:sp>
      <p:sp>
        <p:nvSpPr>
          <p:cNvPr id="921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9220"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9221"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23C7026E-E577-44C1-8108-DDE947410711}" type="slidenum">
              <a:rPr lang="en-US" altLang="en-US" sz="1200">
                <a:solidFill>
                  <a:srgbClr val="000000"/>
                </a:solidFill>
                <a:cs typeface="DejaVu Sans" pitchFamily="34" charset="0"/>
              </a:rPr>
              <a:pPr/>
              <a:t>3</a:t>
            </a:fld>
            <a:endParaRPr lang="en-US" altLang="en-US" sz="1200">
              <a:solidFill>
                <a:srgbClr val="000000"/>
              </a:solidFill>
              <a:cs typeface="DejaVu Sans"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a:xfrm>
            <a:off x="1131888" y="698500"/>
            <a:ext cx="4591050" cy="3443288"/>
          </a:xfrm>
        </p:spPr>
      </p:sp>
      <p:sp>
        <p:nvSpPr>
          <p:cNvPr id="1126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1268"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1269"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F5AF819A-D67A-4CFC-AFDF-ADF86B130FF0}" type="slidenum">
              <a:rPr lang="en-US" altLang="en-US" sz="1200">
                <a:solidFill>
                  <a:srgbClr val="000000"/>
                </a:solidFill>
                <a:cs typeface="DejaVu Sans" pitchFamily="34" charset="0"/>
              </a:rPr>
              <a:pPr/>
              <a:t>4</a:t>
            </a:fld>
            <a:endParaRPr lang="en-US" altLang="en-US" sz="1200">
              <a:solidFill>
                <a:srgbClr val="000000"/>
              </a:solidFill>
              <a:cs typeface="DejaVu Sans"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a:xfrm>
            <a:off x="1131888" y="698500"/>
            <a:ext cx="4591050" cy="3443288"/>
          </a:xfrm>
        </p:spPr>
      </p:sp>
      <p:sp>
        <p:nvSpPr>
          <p:cNvPr id="133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3316"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3317"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79FAC599-01C8-4C80-BE8F-1230A12E9753}" type="slidenum">
              <a:rPr lang="en-US" altLang="en-US" sz="1200">
                <a:solidFill>
                  <a:srgbClr val="000000"/>
                </a:solidFill>
                <a:cs typeface="DejaVu Sans" pitchFamily="34" charset="0"/>
              </a:rPr>
              <a:pPr/>
              <a:t>5</a:t>
            </a:fld>
            <a:endParaRPr lang="en-US" altLang="en-US" sz="1200">
              <a:solidFill>
                <a:srgbClr val="000000"/>
              </a:solidFill>
              <a:cs typeface="DejaVu San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CB377BB1-8C55-4F38-BB79-1FF7DFAD8621}" type="slidenum">
              <a:rPr lang="en-US" altLang="en-US" sz="1200">
                <a:solidFill>
                  <a:srgbClr val="000000"/>
                </a:solidFill>
                <a:cs typeface="DejaVu Sans" pitchFamily="34" charset="0"/>
              </a:rPr>
              <a:pPr/>
              <a:t>6</a:t>
            </a:fld>
            <a:endParaRPr lang="en-US" altLang="en-US" sz="1200">
              <a:solidFill>
                <a:srgbClr val="000000"/>
              </a:solidFill>
              <a:cs typeface="DejaVu Sans"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xfrm>
            <a:off x="1131888" y="698500"/>
            <a:ext cx="4591050" cy="3443288"/>
          </a:xfrm>
        </p:spPr>
      </p:sp>
      <p:sp>
        <p:nvSpPr>
          <p:cNvPr id="1741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7412"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7413"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311D5FF8-D44F-438C-8EE0-ECA54B4473FD}" type="slidenum">
              <a:rPr lang="en-US" altLang="en-US" sz="1200">
                <a:solidFill>
                  <a:srgbClr val="000000"/>
                </a:solidFill>
                <a:cs typeface="DejaVu Sans" pitchFamily="34" charset="0"/>
              </a:rPr>
              <a:pPr/>
              <a:t>7</a:t>
            </a:fld>
            <a:endParaRPr lang="en-US" altLang="en-US" sz="1200">
              <a:solidFill>
                <a:srgbClr val="000000"/>
              </a:solidFill>
              <a:cs typeface="DejaVu Sans"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xfrm>
            <a:off x="1131888" y="698500"/>
            <a:ext cx="4591050" cy="3443288"/>
          </a:xfrm>
        </p:spPr>
      </p:sp>
      <p:sp>
        <p:nvSpPr>
          <p:cNvPr id="194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9460"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19461"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98E0756-56D9-4D57-AE7F-FB7CCAD0954C}" type="slidenum">
              <a:rPr lang="en-US" altLang="en-US" sz="1200">
                <a:solidFill>
                  <a:srgbClr val="000000"/>
                </a:solidFill>
                <a:cs typeface="DejaVu Sans" pitchFamily="34" charset="0"/>
              </a:rPr>
              <a:pPr/>
              <a:t>8</a:t>
            </a:fld>
            <a:endParaRPr lang="en-US" altLang="en-US" sz="1200">
              <a:solidFill>
                <a:srgbClr val="000000"/>
              </a:solidFill>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a:xfrm>
            <a:off x="1131888" y="698500"/>
            <a:ext cx="4591050" cy="3443288"/>
          </a:xfrm>
        </p:spPr>
      </p:sp>
      <p:sp>
        <p:nvSpPr>
          <p:cNvPr id="2150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21508"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LID8192" sz="1400" smtClean="0">
                <a:solidFill>
                  <a:srgbClr val="000000"/>
                </a:solidFill>
                <a:cs typeface="DejaVu Sans" pitchFamily="34" charset="0"/>
              </a:rPr>
              <a:t>07/12/10</a:t>
            </a:r>
          </a:p>
        </p:txBody>
      </p:sp>
      <p:sp>
        <p:nvSpPr>
          <p:cNvPr id="21509"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r>
              <a:rPr lang="en-US" altLang="en-US" sz="1200">
                <a:solidFill>
                  <a:srgbClr val="000000"/>
                </a:solidFill>
                <a:cs typeface="DejaVu Sans" pitchFamily="34" charset="0"/>
              </a:rPr>
              <a:t>Page </a:t>
            </a:r>
            <a:fld id="{EB1BB302-B2FD-4B5C-AE69-AFFF84FD449F}" type="slidenum">
              <a:rPr lang="en-US" altLang="en-US" sz="1200">
                <a:solidFill>
                  <a:srgbClr val="000000"/>
                </a:solidFill>
                <a:cs typeface="DejaVu Sans" pitchFamily="34" charset="0"/>
              </a:rPr>
              <a:pPr/>
              <a:t>9</a:t>
            </a:fld>
            <a:endParaRPr lang="en-US" altLang="en-US" sz="1200">
              <a:solidFill>
                <a:srgbClr val="000000"/>
              </a:solidFill>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765FDE87-5E4E-4CEE-867B-57DE9A3C9A9C}" type="slidenum">
              <a:rPr lang="en-US" altLang="en-US"/>
              <a:pPr/>
              <a:t>‹#›</a:t>
            </a:fld>
            <a:endParaRPr lang="en-US" altLang="en-US"/>
          </a:p>
        </p:txBody>
      </p:sp>
    </p:spTree>
    <p:extLst>
      <p:ext uri="{BB962C8B-B14F-4D97-AF65-F5344CB8AC3E}">
        <p14:creationId xmlns:p14="http://schemas.microsoft.com/office/powerpoint/2010/main" val="3927980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93355904-8B09-47EE-AA42-CD9FBA4FCCDE}" type="slidenum">
              <a:rPr lang="en-US" altLang="en-US"/>
              <a:pPr/>
              <a:t>‹#›</a:t>
            </a:fld>
            <a:endParaRPr lang="en-US" altLang="en-US"/>
          </a:p>
        </p:txBody>
      </p:sp>
    </p:spTree>
    <p:extLst>
      <p:ext uri="{BB962C8B-B14F-4D97-AF65-F5344CB8AC3E}">
        <p14:creationId xmlns:p14="http://schemas.microsoft.com/office/powerpoint/2010/main" val="2039213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92627237-568E-47E9-8F30-2E67491D69A7}" type="slidenum">
              <a:rPr lang="en-US" altLang="en-US"/>
              <a:pPr/>
              <a:t>‹#›</a:t>
            </a:fld>
            <a:endParaRPr lang="en-US" altLang="en-US"/>
          </a:p>
        </p:txBody>
      </p:sp>
      <p:sp>
        <p:nvSpPr>
          <p:cNvPr id="1031" name="Rectangle 6"/>
          <p:cNvSpPr>
            <a:spLocks noChangeArrowheads="1"/>
          </p:cNvSpPr>
          <p:nvPr/>
        </p:nvSpPr>
        <p:spPr bwMode="auto">
          <a:xfrm>
            <a:off x="685800" y="304800"/>
            <a:ext cx="7772400" cy="215900"/>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November </a:t>
            </a:r>
            <a:r>
              <a:rPr lang="en-US" altLang="en-US" sz="1400" b="1" smtClean="0">
                <a:solidFill>
                  <a:schemeClr val="tx1"/>
                </a:solidFill>
              </a:rPr>
              <a:t>2022                                                                                                                  15-22-0572-01-04ab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85800" y="914400"/>
            <a:ext cx="7772400" cy="4337050"/>
          </a:xfrm>
          <a:prstGeom prst="rect">
            <a:avLst/>
          </a:prstGeom>
          <a:noFill/>
          <a:ln w="9525">
            <a:noFill/>
            <a:round/>
            <a:headEnd/>
            <a:tailEnd/>
          </a:ln>
          <a:effec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ctr"/>
            <a:r>
              <a:rPr lang="en-US" altLang="en-US" sz="16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400" b="1" dirty="0">
              <a:solidFill>
                <a:schemeClr val="tx2"/>
              </a:solidFill>
            </a:endParaRPr>
          </a:p>
          <a:p>
            <a:pPr>
              <a:buSzPct val="100000"/>
            </a:pPr>
            <a:endParaRPr lang="en-US" altLang="" sz="1800" dirty="0">
              <a:solidFill>
                <a:srgbClr val="000000"/>
              </a:solidFill>
            </a:endParaRPr>
          </a:p>
          <a:p>
            <a:r>
              <a:rPr lang="en-US" altLang="en-US" sz="1600" b="1" dirty="0">
                <a:solidFill>
                  <a:schemeClr val="tx2"/>
                </a:solidFill>
              </a:rPr>
              <a:t>Submission Title:</a:t>
            </a:r>
            <a:r>
              <a:rPr lang="en-US" altLang="en-US" sz="1600" dirty="0">
                <a:solidFill>
                  <a:schemeClr val="tx2"/>
                </a:solidFill>
              </a:rPr>
              <a:t> Updates for the Multiple Transmissions in a Ranging Slot	</a:t>
            </a:r>
          </a:p>
          <a:p>
            <a:endParaRPr lang="en-US" altLang="en-US" sz="1600" b="1" dirty="0">
              <a:solidFill>
                <a:schemeClr val="tx2"/>
              </a:solidFill>
            </a:endParaRPr>
          </a:p>
          <a:p>
            <a:r>
              <a:rPr lang="en-US" altLang="en-US" sz="1600" b="1" dirty="0">
                <a:solidFill>
                  <a:schemeClr val="tx2"/>
                </a:solidFill>
              </a:rPr>
              <a:t>Date Submitted:</a:t>
            </a:r>
            <a:r>
              <a:rPr lang="en-US" altLang="en-US" sz="1600" b="1" dirty="0">
                <a:solidFill>
                  <a:schemeClr val="tx1"/>
                </a:solidFill>
              </a:rPr>
              <a:t> </a:t>
            </a:r>
            <a:r>
              <a:rPr lang="en-US" altLang="en-US" sz="1600" dirty="0">
                <a:solidFill>
                  <a:schemeClr val="tx1"/>
                </a:solidFill>
              </a:rPr>
              <a:t>11 </a:t>
            </a:r>
            <a:r>
              <a:rPr lang="en-US" altLang="en-US" sz="1600" dirty="0">
                <a:solidFill>
                  <a:schemeClr val="tx2"/>
                </a:solidFill>
              </a:rPr>
              <a:t>November, 2022	</a:t>
            </a:r>
          </a:p>
          <a:p>
            <a:endParaRPr lang="en-US" altLang="en-US" sz="1600" b="1" dirty="0">
              <a:solidFill>
                <a:schemeClr val="tx2"/>
              </a:solidFill>
            </a:endParaRPr>
          </a:p>
          <a:p>
            <a:r>
              <a:rPr lang="en-US" altLang="en-US" sz="1600" b="1" dirty="0">
                <a:solidFill>
                  <a:schemeClr val="tx2"/>
                </a:solidFill>
              </a:rPr>
              <a:t>Source:</a:t>
            </a:r>
            <a:r>
              <a:rPr lang="en-US" altLang="en-US" sz="1600" dirty="0">
                <a:solidFill>
                  <a:schemeClr val="tx2"/>
                </a:solidFill>
              </a:rPr>
              <a:t> [</a:t>
            </a:r>
            <a:r>
              <a:rPr lang="en-US" altLang="en-US" sz="1600" dirty="0" err="1">
                <a:solidFill>
                  <a:schemeClr val="tx2"/>
                </a:solidFill>
              </a:rPr>
              <a:t>Taeyoung</a:t>
            </a:r>
            <a:r>
              <a:rPr lang="en-US" altLang="en-US" sz="1600" dirty="0">
                <a:solidFill>
                  <a:schemeClr val="tx2"/>
                </a:solidFill>
              </a:rPr>
              <a:t> Ha, </a:t>
            </a:r>
            <a:r>
              <a:rPr lang="en-US" altLang="en-US" sz="1600" dirty="0" err="1">
                <a:solidFill>
                  <a:schemeClr val="tx2"/>
                </a:solidFill>
              </a:rPr>
              <a:t>Mingyu</a:t>
            </a:r>
            <a:r>
              <a:rPr lang="en-US" altLang="en-US" sz="1600" dirty="0">
                <a:solidFill>
                  <a:schemeClr val="tx2"/>
                </a:solidFill>
              </a:rPr>
              <a:t> Lee, </a:t>
            </a:r>
            <a:r>
              <a:rPr lang="en-US" altLang="en-US" sz="1600" dirty="0" err="1">
                <a:solidFill>
                  <a:schemeClr val="tx2"/>
                </a:solidFill>
              </a:rPr>
              <a:t>Youngwan</a:t>
            </a:r>
            <a:r>
              <a:rPr lang="en-US" altLang="en-US" sz="1600" dirty="0">
                <a:solidFill>
                  <a:schemeClr val="tx2"/>
                </a:solidFill>
              </a:rPr>
              <a:t> So,  </a:t>
            </a:r>
            <a:r>
              <a:rPr lang="en-US" altLang="en-US" sz="1600" dirty="0" err="1">
                <a:solidFill>
                  <a:schemeClr val="tx2"/>
                </a:solidFill>
              </a:rPr>
              <a:t>Aniruddh</a:t>
            </a:r>
            <a:r>
              <a:rPr lang="en-US" altLang="en-US" sz="1600" dirty="0">
                <a:solidFill>
                  <a:schemeClr val="tx2"/>
                </a:solidFill>
              </a:rPr>
              <a:t> Rao </a:t>
            </a:r>
            <a:r>
              <a:rPr lang="en-US" altLang="en-US" sz="1600" dirty="0" err="1">
                <a:solidFill>
                  <a:schemeClr val="tx2"/>
                </a:solidFill>
              </a:rPr>
              <a:t>Kabbinale</a:t>
            </a:r>
            <a:r>
              <a:rPr lang="en-US" altLang="en-US" sz="1600" dirty="0">
                <a:solidFill>
                  <a:schemeClr val="tx2"/>
                </a:solidFill>
              </a:rPr>
              <a:t>, </a:t>
            </a:r>
            <a:r>
              <a:rPr lang="en-US" altLang="en-US" sz="1600" dirty="0" err="1">
                <a:solidFill>
                  <a:schemeClr val="tx2"/>
                </a:solidFill>
              </a:rPr>
              <a:t>Ankur</a:t>
            </a:r>
            <a:r>
              <a:rPr lang="en-US" altLang="en-US" sz="1600" dirty="0">
                <a:solidFill>
                  <a:schemeClr val="tx2"/>
                </a:solidFill>
              </a:rPr>
              <a:t> Bansal, Clint Chaplin] Company [Samsung Electronics]</a:t>
            </a:r>
            <a:endParaRPr lang="en-US" altLang="en-US" sz="1600" b="1" dirty="0">
              <a:solidFill>
                <a:schemeClr val="tx2"/>
              </a:solidFill>
            </a:endParaRPr>
          </a:p>
          <a:p>
            <a:endParaRPr lang="en-US" altLang="en-US" sz="1600" b="1" dirty="0">
              <a:solidFill>
                <a:schemeClr val="tx2"/>
              </a:solidFill>
            </a:endParaRPr>
          </a:p>
          <a:p>
            <a:r>
              <a:rPr lang="en-US" altLang="en-US" sz="1600" b="1" dirty="0">
                <a:solidFill>
                  <a:schemeClr val="tx2"/>
                </a:solidFill>
              </a:rPr>
              <a:t>E-Mail</a:t>
            </a:r>
            <a:r>
              <a:rPr lang="en-US" altLang="en-US" sz="1600" dirty="0">
                <a:solidFill>
                  <a:schemeClr val="tx2"/>
                </a:solidFill>
              </a:rPr>
              <a:t>: ty1115.ha@samsung.com</a:t>
            </a:r>
            <a:endParaRPr lang="en-US" altLang="en-US" sz="1400" dirty="0">
              <a:solidFill>
                <a:schemeClr val="tx2"/>
              </a:solidFill>
            </a:endParaRPr>
          </a:p>
          <a:p>
            <a:pPr>
              <a:spcBef>
                <a:spcPts val="100"/>
              </a:spcBef>
              <a:spcAft>
                <a:spcPts val="100"/>
              </a:spcAft>
            </a:pPr>
            <a:r>
              <a:rPr lang="en-US" altLang="en-US" sz="1600" dirty="0">
                <a:solidFill>
                  <a:schemeClr val="accent2"/>
                </a:solidFill>
              </a:rPr>
              <a:t>	</a:t>
            </a:r>
            <a:endParaRPr lang="en-US" altLang="en-US" sz="1600" dirty="0">
              <a:solidFill>
                <a:schemeClr val="tx2"/>
              </a:solidFill>
            </a:endParaRPr>
          </a:p>
          <a:p>
            <a:r>
              <a:rPr lang="en-US" altLang="en-US" sz="1600" b="1" dirty="0">
                <a:solidFill>
                  <a:schemeClr val="tx2"/>
                </a:solidFill>
              </a:rPr>
              <a:t>Abstract:</a:t>
            </a:r>
            <a:r>
              <a:rPr lang="en-US" altLang="en-US" sz="1600" dirty="0">
                <a:solidFill>
                  <a:schemeClr val="tx2"/>
                </a:solidFill>
              </a:rPr>
              <a:t> Updates of multiple transmissions in a ranging slot scenario</a:t>
            </a:r>
          </a:p>
          <a:p>
            <a:endParaRPr lang="en-US" altLang="en-US" sz="1600" b="1"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381000" y="2743200"/>
            <a:ext cx="8229600" cy="857250"/>
          </a:xfrm>
        </p:spPr>
        <p:txBody>
          <a:bodyPr/>
          <a:lstStyle/>
          <a:p>
            <a:r>
              <a:rPr lang="en-US" altLang="en-US" smtClean="0"/>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a:extLst/>
          </p:cNvPr>
          <p:cNvGraphicFramePr>
            <a:graphicFrameLocks noGrp="1"/>
          </p:cNvGraphicFramePr>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dirty="0" smtClean="0">
                          <a:solidFill>
                            <a:schemeClr val="tx1"/>
                          </a:solidFill>
                          <a:effectLst/>
                        </a:rPr>
                        <a:t>Transmit </a:t>
                      </a:r>
                      <a:r>
                        <a:rPr lang="en-US" altLang="ko-KR" sz="1100" baseline="0" dirty="0" smtClean="0">
                          <a:solidFill>
                            <a:schemeClr val="tx1"/>
                          </a:solidFill>
                          <a:effectLst/>
                        </a:rPr>
                        <a:t>packets in a slot </a:t>
                      </a:r>
                      <a:r>
                        <a:rPr lang="en-US" altLang="ko-KR" sz="1100" dirty="0" smtClean="0">
                          <a:solidFill>
                            <a:schemeClr val="tx1"/>
                          </a:solidFill>
                          <a:effectLst/>
                        </a:rPr>
                        <a:t>to reduce air-time</a:t>
                      </a:r>
                      <a:endParaRPr lang="en-US" altLang="ko-KR" sz="11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smtClean="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smtClean="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2"/>
          <p:cNvSpPr>
            <a:spLocks noGrp="1"/>
          </p:cNvSpPr>
          <p:nvPr>
            <p:ph idx="1"/>
          </p:nvPr>
        </p:nvSpPr>
        <p:spPr>
          <a:xfrm>
            <a:off x="404813" y="1517650"/>
            <a:ext cx="8435975" cy="4833938"/>
          </a:xfrm>
        </p:spPr>
        <p:txBody>
          <a:bodyPr/>
          <a:lstStyle/>
          <a:p>
            <a:pPr>
              <a:buFont typeface="Arial" panose="020B0604020202020204" pitchFamily="34" charset="0"/>
              <a:buChar char="•"/>
            </a:pPr>
            <a:r>
              <a:rPr lang="en-US" altLang="ko-KR" sz="1800" smtClean="0">
                <a:ea typeface="굴림" panose="020B0600000101010101" pitchFamily="50" charset="-127"/>
              </a:rPr>
              <a:t>To enhance the slot efficiency, multiple transmission of preambles in a ranging slot was proposed</a:t>
            </a:r>
          </a:p>
          <a:p>
            <a:pPr>
              <a:buFont typeface="Arial" panose="020B0604020202020204" pitchFamily="34" charset="0"/>
              <a:buChar char="•"/>
            </a:pPr>
            <a:r>
              <a:rPr lang="en-US" altLang="ko-KR" sz="1800" smtClean="0">
                <a:ea typeface="굴림" panose="020B0600000101010101" pitchFamily="50" charset="-127"/>
              </a:rPr>
              <a:t>The number of multiple transmission can be determined by the performance of preamble code sequence</a:t>
            </a:r>
          </a:p>
          <a:p>
            <a:pPr>
              <a:buFont typeface="Arial" panose="020B0604020202020204" pitchFamily="34" charset="0"/>
              <a:buChar char="•"/>
            </a:pPr>
            <a:r>
              <a:rPr lang="en-US" altLang="ko-KR" sz="1800" smtClean="0">
                <a:ea typeface="굴림" panose="020B0600000101010101" pitchFamily="50" charset="-127"/>
              </a:rPr>
              <a:t>If two preambles are allowed at the same slot, the air time will be reduced about half</a:t>
            </a:r>
          </a:p>
          <a:p>
            <a:pPr>
              <a:buFont typeface="Arial" panose="020B0604020202020204" pitchFamily="34" charset="0"/>
              <a:buChar char="•"/>
            </a:pPr>
            <a:endParaRPr lang="en-US" altLang="ko-KR" sz="1400" smtClean="0">
              <a:ea typeface="굴림" panose="020B0600000101010101" pitchFamily="50" charset="-127"/>
            </a:endParaRPr>
          </a:p>
        </p:txBody>
      </p:sp>
      <p:sp>
        <p:nvSpPr>
          <p:cNvPr id="8195" name="Titre 1"/>
          <p:cNvSpPr>
            <a:spLocks noGrp="1"/>
          </p:cNvSpPr>
          <p:nvPr>
            <p:ph type="title"/>
          </p:nvPr>
        </p:nvSpPr>
        <p:spPr>
          <a:xfrm>
            <a:off x="457200" y="623888"/>
            <a:ext cx="8229600" cy="857250"/>
          </a:xfrm>
        </p:spPr>
        <p:txBody>
          <a:bodyPr/>
          <a:lstStyle/>
          <a:p>
            <a:r>
              <a:rPr lang="en-US" altLang="en-US" smtClean="0"/>
              <a:t>Previous Proposal</a:t>
            </a:r>
          </a:p>
        </p:txBody>
      </p:sp>
      <p:sp>
        <p:nvSpPr>
          <p:cNvPr id="41" name="직사각형 40"/>
          <p:cNvSpPr/>
          <p:nvPr/>
        </p:nvSpPr>
        <p:spPr bwMode="auto">
          <a:xfrm>
            <a:off x="3201988" y="4827588"/>
            <a:ext cx="646112" cy="106362"/>
          </a:xfrm>
          <a:prstGeom prst="rect">
            <a:avLst/>
          </a:prstGeom>
          <a:solidFill>
            <a:srgbClr val="70AD47">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cs typeface="+mn-cs"/>
              </a:rPr>
              <a:t>Preamble </a:t>
            </a:r>
            <a:endParaRPr lang="ko-KR" altLang="en-US" sz="700" kern="0" dirty="0">
              <a:solidFill>
                <a:prstClr val="black"/>
              </a:solidFill>
              <a:latin typeface="맑은 고딕" panose="020F0502020204030204"/>
              <a:ea typeface="맑은 고딕" panose="020B0503020000020004" pitchFamily="50" charset="-127"/>
              <a:cs typeface="+mn-cs"/>
            </a:endParaRPr>
          </a:p>
        </p:txBody>
      </p:sp>
      <p:sp>
        <p:nvSpPr>
          <p:cNvPr id="42" name="직사각형 41"/>
          <p:cNvSpPr/>
          <p:nvPr/>
        </p:nvSpPr>
        <p:spPr bwMode="auto">
          <a:xfrm>
            <a:off x="3187700" y="5200650"/>
            <a:ext cx="660400" cy="107950"/>
          </a:xfrm>
          <a:prstGeom prst="rect">
            <a:avLst/>
          </a:prstGeom>
          <a:solidFill>
            <a:srgbClr val="FFFF00"/>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rPr>
              <a:t>Preamble </a:t>
            </a:r>
            <a:endParaRPr lang="ko-KR" altLang="en-US" sz="800" kern="0" dirty="0">
              <a:solidFill>
                <a:prstClr val="black"/>
              </a:solidFill>
              <a:latin typeface="맑은 고딕" panose="020F0502020204030204"/>
              <a:ea typeface="맑은 고딕" panose="020B0503020000020004" pitchFamily="50" charset="-127"/>
            </a:endParaRPr>
          </a:p>
        </p:txBody>
      </p:sp>
      <p:sp>
        <p:nvSpPr>
          <p:cNvPr id="43" name="직사각형 42"/>
          <p:cNvSpPr/>
          <p:nvPr/>
        </p:nvSpPr>
        <p:spPr bwMode="auto">
          <a:xfrm>
            <a:off x="422275" y="4335463"/>
            <a:ext cx="422275"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A</a:t>
            </a:r>
          </a:p>
        </p:txBody>
      </p:sp>
      <p:sp>
        <p:nvSpPr>
          <p:cNvPr id="44" name="직사각형 43"/>
          <p:cNvSpPr/>
          <p:nvPr/>
        </p:nvSpPr>
        <p:spPr bwMode="auto">
          <a:xfrm>
            <a:off x="285750" y="4740275"/>
            <a:ext cx="666750"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kern="0" dirty="0" err="1">
                <a:solidFill>
                  <a:prstClr val="black"/>
                </a:solidFill>
                <a:latin typeface="맑은 고딕" panose="020F0502020204030204"/>
                <a:ea typeface="맑은 고딕" panose="020B0503020000020004" pitchFamily="50" charset="-127"/>
                <a:cs typeface="+mn-cs"/>
              </a:rPr>
              <a:t>acc</a:t>
            </a:r>
            <a:r>
              <a:rPr lang="en-US" altLang="ko-KR" sz="800" kern="0" dirty="0">
                <a:solidFill>
                  <a:prstClr val="black"/>
                </a:solidFill>
                <a:latin typeface="맑은 고딕" panose="020F0502020204030204"/>
                <a:ea typeface="맑은 고딕" panose="020B0503020000020004" pitchFamily="50" charset="-127"/>
                <a:cs typeface="+mn-cs"/>
              </a:rPr>
              <a:t> </a:t>
            </a:r>
            <a:r>
              <a:rPr lang="en-US" altLang="ko-KR" sz="800" b="1" kern="0" dirty="0">
                <a:solidFill>
                  <a:prstClr val="black"/>
                </a:solidFill>
                <a:latin typeface="맑은 고딕" panose="020F0502020204030204"/>
                <a:ea typeface="맑은 고딕" panose="020B0503020000020004" pitchFamily="50" charset="-127"/>
                <a:cs typeface="+mn-cs"/>
              </a:rPr>
              <a:t>A1</a:t>
            </a:r>
            <a:endParaRPr lang="ko-KR" altLang="en-US" sz="800" b="1" kern="0" dirty="0">
              <a:solidFill>
                <a:prstClr val="black"/>
              </a:solidFill>
              <a:latin typeface="맑은 고딕" panose="020F0502020204030204"/>
              <a:ea typeface="맑은 고딕" panose="020B0503020000020004" pitchFamily="50" charset="-127"/>
            </a:endParaRPr>
          </a:p>
        </p:txBody>
      </p:sp>
      <p:sp>
        <p:nvSpPr>
          <p:cNvPr id="45" name="직사각형 44"/>
          <p:cNvSpPr/>
          <p:nvPr/>
        </p:nvSpPr>
        <p:spPr bwMode="auto">
          <a:xfrm>
            <a:off x="266700" y="5065713"/>
            <a:ext cx="666750"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kern="0" dirty="0" err="1">
                <a:solidFill>
                  <a:prstClr val="black"/>
                </a:solidFill>
                <a:latin typeface="맑은 고딕" panose="020F0502020204030204"/>
                <a:ea typeface="맑은 고딕" panose="020B0503020000020004" pitchFamily="50" charset="-127"/>
                <a:cs typeface="+mn-cs"/>
              </a:rPr>
              <a:t>acc</a:t>
            </a:r>
            <a:r>
              <a:rPr lang="en-US" altLang="ko-KR" sz="800" kern="0" dirty="0">
                <a:solidFill>
                  <a:prstClr val="black"/>
                </a:solidFill>
                <a:latin typeface="맑은 고딕" panose="020F0502020204030204"/>
                <a:ea typeface="맑은 고딕" panose="020B0503020000020004" pitchFamily="50" charset="-127"/>
                <a:cs typeface="+mn-cs"/>
              </a:rPr>
              <a:t> </a:t>
            </a:r>
            <a:r>
              <a:rPr lang="en-US" altLang="ko-KR" sz="800" b="1" kern="0" dirty="0">
                <a:solidFill>
                  <a:prstClr val="black"/>
                </a:solidFill>
                <a:latin typeface="맑은 고딕" panose="020F0502020204030204"/>
                <a:ea typeface="맑은 고딕" panose="020B0503020000020004" pitchFamily="50" charset="-127"/>
                <a:cs typeface="+mn-cs"/>
              </a:rPr>
              <a:t>A2</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46" name="직사각형 45"/>
          <p:cNvSpPr/>
          <p:nvPr/>
        </p:nvSpPr>
        <p:spPr bwMode="auto">
          <a:xfrm>
            <a:off x="423863" y="5483225"/>
            <a:ext cx="414337" cy="214313"/>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B</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47" name="직사각형 46"/>
          <p:cNvSpPr/>
          <p:nvPr/>
        </p:nvSpPr>
        <p:spPr bwMode="auto">
          <a:xfrm>
            <a:off x="4138613" y="5559425"/>
            <a:ext cx="661987" cy="106363"/>
          </a:xfrm>
          <a:prstGeom prst="rect">
            <a:avLst/>
          </a:prstGeom>
          <a:solidFill>
            <a:srgbClr val="5B9BD5">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rPr>
              <a:t>Preamble </a:t>
            </a:r>
            <a:endParaRPr lang="ko-KR" altLang="en-US" sz="800" kern="0" dirty="0">
              <a:solidFill>
                <a:prstClr val="black"/>
              </a:solidFill>
              <a:latin typeface="맑은 고딕" panose="020F0502020204030204"/>
              <a:ea typeface="맑은 고딕" panose="020B0503020000020004" pitchFamily="50" charset="-127"/>
            </a:endParaRPr>
          </a:p>
        </p:txBody>
      </p:sp>
      <p:grpSp>
        <p:nvGrpSpPr>
          <p:cNvPr id="8203" name="그룹 109"/>
          <p:cNvGrpSpPr>
            <a:grpSpLocks/>
          </p:cNvGrpSpPr>
          <p:nvPr/>
        </p:nvGrpSpPr>
        <p:grpSpPr bwMode="auto">
          <a:xfrm>
            <a:off x="5026025" y="4556125"/>
            <a:ext cx="415925" cy="1676400"/>
            <a:chOff x="10538638" y="3269458"/>
            <a:chExt cx="564852" cy="2927899"/>
          </a:xfrm>
        </p:grpSpPr>
        <p:sp>
          <p:nvSpPr>
            <p:cNvPr id="59" name="직사각형 58"/>
            <p:cNvSpPr/>
            <p:nvPr/>
          </p:nvSpPr>
          <p:spPr>
            <a:xfrm>
              <a:off x="10547262" y="3934890"/>
              <a:ext cx="528202"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0" name="직사각형 59"/>
            <p:cNvSpPr/>
            <p:nvPr/>
          </p:nvSpPr>
          <p:spPr>
            <a:xfrm>
              <a:off x="10575289" y="3277777"/>
              <a:ext cx="528201"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1" name="직사각형 60"/>
            <p:cNvSpPr/>
            <p:nvPr/>
          </p:nvSpPr>
          <p:spPr>
            <a:xfrm>
              <a:off x="10538638" y="4592004"/>
              <a:ext cx="528202"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2" name="직사각형 61"/>
            <p:cNvSpPr/>
            <p:nvPr/>
          </p:nvSpPr>
          <p:spPr>
            <a:xfrm>
              <a:off x="10538638" y="5271298"/>
              <a:ext cx="528202" cy="374306"/>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63" name="직사각형 62"/>
            <p:cNvSpPr/>
            <p:nvPr/>
          </p:nvSpPr>
          <p:spPr>
            <a:xfrm>
              <a:off x="10566666" y="5820279"/>
              <a:ext cx="526045" cy="377078"/>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time</a:t>
              </a:r>
              <a:endParaRPr lang="ko-KR" altLang="en-US" sz="800" kern="0" dirty="0">
                <a:solidFill>
                  <a:prstClr val="black"/>
                </a:solidFill>
                <a:latin typeface="맑은 고딕" panose="020F0502020204030204"/>
                <a:ea typeface="맑은 고딕" panose="020B0503020000020004" pitchFamily="50" charset="-127"/>
                <a:cs typeface="+mn-cs"/>
              </a:endParaRPr>
            </a:p>
          </p:txBody>
        </p:sp>
      </p:grpSp>
      <p:cxnSp>
        <p:nvCxnSpPr>
          <p:cNvPr id="8204" name="직선 화살표 연결선 110"/>
          <p:cNvCxnSpPr>
            <a:cxnSpLocks noChangeShapeType="1"/>
          </p:cNvCxnSpPr>
          <p:nvPr/>
        </p:nvCxnSpPr>
        <p:spPr bwMode="auto">
          <a:xfrm flipV="1">
            <a:off x="912813" y="457358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5" name="직선 화살표 연결선 111"/>
          <p:cNvCxnSpPr>
            <a:cxnSpLocks noChangeShapeType="1"/>
          </p:cNvCxnSpPr>
          <p:nvPr/>
        </p:nvCxnSpPr>
        <p:spPr bwMode="auto">
          <a:xfrm flipV="1">
            <a:off x="938213" y="4938713"/>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6" name="직선 화살표 연결선 112"/>
          <p:cNvCxnSpPr>
            <a:cxnSpLocks noChangeShapeType="1"/>
          </p:cNvCxnSpPr>
          <p:nvPr/>
        </p:nvCxnSpPr>
        <p:spPr bwMode="auto">
          <a:xfrm flipV="1">
            <a:off x="912813" y="530383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7" name="직선 화살표 연결선 113"/>
          <p:cNvCxnSpPr>
            <a:cxnSpLocks noChangeShapeType="1"/>
          </p:cNvCxnSpPr>
          <p:nvPr/>
        </p:nvCxnSpPr>
        <p:spPr bwMode="auto">
          <a:xfrm flipV="1">
            <a:off x="925513" y="5668963"/>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cxnSp>
        <p:nvCxnSpPr>
          <p:cNvPr id="8208" name="직선 화살표 연결선 114"/>
          <p:cNvCxnSpPr>
            <a:cxnSpLocks noChangeShapeType="1"/>
          </p:cNvCxnSpPr>
          <p:nvPr/>
        </p:nvCxnSpPr>
        <p:spPr bwMode="auto">
          <a:xfrm flipV="1">
            <a:off x="938213" y="6034088"/>
            <a:ext cx="4591050" cy="0"/>
          </a:xfrm>
          <a:prstGeom prst="straightConnector1">
            <a:avLst/>
          </a:prstGeom>
          <a:noFill/>
          <a:ln w="6350" algn="ctr">
            <a:solidFill>
              <a:srgbClr val="404040"/>
            </a:solidFill>
            <a:miter lim="800000"/>
            <a:headEnd/>
            <a:tailEnd type="triangle" w="med" len="med"/>
          </a:ln>
          <a:extLst>
            <a:ext uri="{909E8E84-426E-40DD-AFC4-6F175D3DCCD1}">
              <a14:hiddenFill xmlns:a14="http://schemas.microsoft.com/office/drawing/2010/main">
                <a:noFill/>
              </a14:hiddenFill>
            </a:ext>
          </a:extLst>
        </p:spPr>
      </p:cxnSp>
      <p:sp>
        <p:nvSpPr>
          <p:cNvPr id="54" name="직사각형 53"/>
          <p:cNvSpPr/>
          <p:nvPr/>
        </p:nvSpPr>
        <p:spPr bwMode="auto">
          <a:xfrm>
            <a:off x="423863" y="5861050"/>
            <a:ext cx="415925"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VR </a:t>
            </a:r>
            <a:r>
              <a:rPr lang="en-US" altLang="ko-KR" sz="800" b="1" kern="0" dirty="0">
                <a:solidFill>
                  <a:prstClr val="black"/>
                </a:solidFill>
                <a:latin typeface="맑은 고딕" panose="020F0502020204030204"/>
                <a:ea typeface="맑은 고딕" panose="020B0503020000020004" pitchFamily="50" charset="-127"/>
                <a:cs typeface="+mn-cs"/>
              </a:rPr>
              <a:t>C</a:t>
            </a:r>
            <a:endParaRPr lang="ko-KR" altLang="en-US" sz="800" b="1" kern="0" dirty="0">
              <a:solidFill>
                <a:prstClr val="black"/>
              </a:solidFill>
              <a:latin typeface="맑은 고딕" panose="020F0502020204030204"/>
              <a:ea typeface="맑은 고딕" panose="020B0503020000020004" pitchFamily="50" charset="-127"/>
              <a:cs typeface="+mn-cs"/>
            </a:endParaRPr>
          </a:p>
        </p:txBody>
      </p:sp>
      <p:sp>
        <p:nvSpPr>
          <p:cNvPr id="55" name="직사각형 54"/>
          <p:cNvSpPr/>
          <p:nvPr/>
        </p:nvSpPr>
        <p:spPr bwMode="auto">
          <a:xfrm>
            <a:off x="4152900" y="5919788"/>
            <a:ext cx="647700" cy="106362"/>
          </a:xfrm>
          <a:prstGeom prst="rect">
            <a:avLst/>
          </a:prstGeom>
          <a:solidFill>
            <a:srgbClr val="ED7D31">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rPr>
              <a:t>Preamble </a:t>
            </a:r>
            <a:endParaRPr lang="ko-KR" altLang="en-US" sz="700" kern="0" dirty="0">
              <a:solidFill>
                <a:prstClr val="black"/>
              </a:solidFill>
              <a:latin typeface="맑은 고딕" panose="020F0502020204030204"/>
              <a:ea typeface="맑은 고딕" panose="020B0503020000020004" pitchFamily="50" charset="-127"/>
            </a:endParaRPr>
          </a:p>
        </p:txBody>
      </p:sp>
      <p:sp>
        <p:nvSpPr>
          <p:cNvPr id="56" name="직사각형 55"/>
          <p:cNvSpPr/>
          <p:nvPr/>
        </p:nvSpPr>
        <p:spPr bwMode="auto">
          <a:xfrm>
            <a:off x="1373188" y="3886200"/>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0</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57" name="직사각형 56"/>
          <p:cNvSpPr/>
          <p:nvPr/>
        </p:nvSpPr>
        <p:spPr bwMode="auto">
          <a:xfrm>
            <a:off x="3278188" y="3875088"/>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2</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58" name="직사각형 57"/>
          <p:cNvSpPr/>
          <p:nvPr/>
        </p:nvSpPr>
        <p:spPr bwMode="auto">
          <a:xfrm>
            <a:off x="4229100" y="3875088"/>
            <a:ext cx="455613"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3</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8214" name="직사각형 135"/>
          <p:cNvSpPr>
            <a:spLocks noChangeArrowheads="1"/>
          </p:cNvSpPr>
          <p:nvPr/>
        </p:nvSpPr>
        <p:spPr bwMode="auto">
          <a:xfrm>
            <a:off x="3190875" y="4213225"/>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40" name="직사각형 39"/>
          <p:cNvSpPr/>
          <p:nvPr/>
        </p:nvSpPr>
        <p:spPr bwMode="auto">
          <a:xfrm>
            <a:off x="1908175" y="6146800"/>
            <a:ext cx="1428750" cy="200025"/>
          </a:xfrm>
          <a:prstGeom prst="rect">
            <a:avLst/>
          </a:prstGeom>
        </p:spPr>
        <p:txBody>
          <a:bodyPr wrap="none">
            <a:spAutoFit/>
          </a:bodyPr>
          <a:lstStyle/>
          <a:p>
            <a:pPr defTabSz="914400" eaLnBrk="1" fontAlgn="auto" latinLnBrk="1" hangingPunct="1">
              <a:spcBef>
                <a:spcPts val="0"/>
              </a:spcBef>
              <a:spcAft>
                <a:spcPts val="0"/>
              </a:spcAft>
              <a:defRPr/>
            </a:pPr>
            <a:r>
              <a:rPr lang="en-US" altLang="ko-KR" sz="700" b="1" dirty="0">
                <a:solidFill>
                  <a:prstClr val="black"/>
                </a:solidFill>
                <a:latin typeface="맑은 고딕" panose="020F0502020204030204"/>
                <a:ea typeface="맑은 고딕" panose="020B0503020000020004" pitchFamily="50" charset="-127"/>
                <a:cs typeface="+mn-cs"/>
              </a:rPr>
              <a:t>[ Example of Time Diagram ]</a:t>
            </a:r>
            <a:endParaRPr lang="ko-KR" altLang="en-US" sz="700" b="1" dirty="0">
              <a:solidFill>
                <a:prstClr val="black"/>
              </a:solidFill>
              <a:latin typeface="맑은 고딕" panose="020F0502020204030204"/>
              <a:ea typeface="맑은 고딕" panose="020B0503020000020004" pitchFamily="50" charset="-127"/>
              <a:cs typeface="+mn-cs"/>
            </a:endParaRPr>
          </a:p>
        </p:txBody>
      </p:sp>
      <p:pic>
        <p:nvPicPr>
          <p:cNvPr id="8216" name="그림 6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95925" y="3932238"/>
            <a:ext cx="3532188"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직사각형 64"/>
          <p:cNvSpPr/>
          <p:nvPr/>
        </p:nvSpPr>
        <p:spPr bwMode="auto">
          <a:xfrm>
            <a:off x="2181225" y="4465638"/>
            <a:ext cx="646113" cy="106362"/>
          </a:xfrm>
          <a:prstGeom prst="rect">
            <a:avLst/>
          </a:prstGeom>
          <a:solidFill>
            <a:srgbClr val="FF9900"/>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700" kern="0" dirty="0">
                <a:solidFill>
                  <a:prstClr val="black"/>
                </a:solidFill>
                <a:latin typeface="맑은 고딕" panose="020F0502020204030204"/>
                <a:ea typeface="맑은 고딕" panose="020B0503020000020004" pitchFamily="50" charset="-127"/>
                <a:cs typeface="+mn-cs"/>
              </a:rPr>
              <a:t>Preamble </a:t>
            </a:r>
            <a:endParaRPr lang="ko-KR" altLang="en-US" sz="700" kern="0" dirty="0">
              <a:solidFill>
                <a:prstClr val="black"/>
              </a:solidFill>
              <a:latin typeface="맑은 고딕" panose="020F0502020204030204"/>
              <a:ea typeface="맑은 고딕" panose="020B0503020000020004" pitchFamily="50" charset="-127"/>
              <a:cs typeface="+mn-cs"/>
            </a:endParaRPr>
          </a:p>
        </p:txBody>
      </p:sp>
      <p:sp>
        <p:nvSpPr>
          <p:cNvPr id="67" name="직사각형 66"/>
          <p:cNvSpPr/>
          <p:nvPr/>
        </p:nvSpPr>
        <p:spPr bwMode="auto">
          <a:xfrm>
            <a:off x="2325688" y="3870325"/>
            <a:ext cx="455612" cy="215900"/>
          </a:xfrm>
          <a:prstGeom prst="rect">
            <a:avLst/>
          </a:prstGeom>
        </p:spPr>
        <p:txBody>
          <a:bodyPr wrap="none">
            <a:spAutoFit/>
          </a:bodyPr>
          <a:lstStyle/>
          <a:p>
            <a:pP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Slot 1</a:t>
            </a:r>
            <a:endParaRPr lang="ko-KR" altLang="en-US" sz="800" kern="0" dirty="0">
              <a:solidFill>
                <a:prstClr val="black"/>
              </a:solidFill>
              <a:latin typeface="맑은 고딕" panose="020F0502020204030204"/>
              <a:ea typeface="맑은 고딕" panose="020B0503020000020004" pitchFamily="50" charset="-127"/>
              <a:cs typeface="+mn-cs"/>
            </a:endParaRPr>
          </a:p>
        </p:txBody>
      </p:sp>
      <p:sp>
        <p:nvSpPr>
          <p:cNvPr id="8219" name="직사각형 135"/>
          <p:cNvSpPr>
            <a:spLocks noChangeArrowheads="1"/>
          </p:cNvSpPr>
          <p:nvPr/>
        </p:nvSpPr>
        <p:spPr bwMode="auto">
          <a:xfrm>
            <a:off x="2170113" y="4208463"/>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8220" name="직사각형 135"/>
          <p:cNvSpPr>
            <a:spLocks noChangeArrowheads="1"/>
          </p:cNvSpPr>
          <p:nvPr/>
        </p:nvSpPr>
        <p:spPr bwMode="auto">
          <a:xfrm>
            <a:off x="4119563" y="4191000"/>
            <a:ext cx="771525" cy="1933575"/>
          </a:xfrm>
          <a:prstGeom prst="rect">
            <a:avLst/>
          </a:prstGeom>
          <a:noFill/>
          <a:ln w="9525" algn="ctr">
            <a:solidFill>
              <a:schemeClr val="accent1"/>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8221" name="직사각형 7168"/>
          <p:cNvSpPr>
            <a:spLocks noChangeArrowheads="1"/>
          </p:cNvSpPr>
          <p:nvPr/>
        </p:nvSpPr>
        <p:spPr bwMode="auto">
          <a:xfrm>
            <a:off x="1143000" y="4208463"/>
            <a:ext cx="833438" cy="1933575"/>
          </a:xfrm>
          <a:prstGeom prst="rect">
            <a:avLst/>
          </a:prstGeom>
          <a:noFill/>
          <a:ln w="9525" algn="ctr">
            <a:solidFill>
              <a:srgbClr val="C0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anose="02020603050405020304" pitchFamily="18" charset="0"/>
              <a:buNone/>
            </a:pPr>
            <a:endParaRPr lang="ko-KR" altLang="en-US" sz="1600">
              <a:ea typeface="굴림" panose="020B0600000101010101" pitchFamily="50" charset="-127"/>
            </a:endParaRPr>
          </a:p>
        </p:txBody>
      </p:sp>
      <p:sp>
        <p:nvSpPr>
          <p:cNvPr id="71" name="직사각형 70"/>
          <p:cNvSpPr/>
          <p:nvPr/>
        </p:nvSpPr>
        <p:spPr bwMode="auto">
          <a:xfrm>
            <a:off x="1147763" y="4344988"/>
            <a:ext cx="760412" cy="227012"/>
          </a:xfrm>
          <a:prstGeom prst="rect">
            <a:avLst/>
          </a:prstGeom>
          <a:solidFill>
            <a:srgbClr val="FFC000">
              <a:lumMod val="20000"/>
              <a:lumOff val="80000"/>
            </a:srgbClr>
          </a:solidFill>
          <a:ln w="12700" cap="flat" cmpd="sng" algn="ctr">
            <a:solidFill>
              <a:srgbClr val="5B9BD5">
                <a:shade val="50000"/>
              </a:srgbClr>
            </a:solidFill>
            <a:prstDash val="solid"/>
            <a:miter lim="800000"/>
          </a:ln>
          <a:effectLst/>
        </p:spPr>
        <p:txBody>
          <a:bodyPr anchor="ctr"/>
          <a:lstStyle/>
          <a:p>
            <a:pPr algn="ctr" defTabSz="914400" eaLnBrk="1" fontAlgn="auto" latinLnBrk="1" hangingPunct="1">
              <a:spcBef>
                <a:spcPts val="0"/>
              </a:spcBef>
              <a:spcAft>
                <a:spcPts val="0"/>
              </a:spcAft>
              <a:defRPr/>
            </a:pPr>
            <a:r>
              <a:rPr lang="en-US" altLang="ko-KR" sz="800" kern="0" dirty="0">
                <a:solidFill>
                  <a:prstClr val="black"/>
                </a:solidFill>
                <a:latin typeface="맑은 고딕" panose="020F0502020204030204"/>
                <a:ea typeface="맑은 고딕" panose="020B0503020000020004" pitchFamily="50" charset="-127"/>
                <a:cs typeface="+mn-cs"/>
              </a:rPr>
              <a:t>RCM w/ RDM IE </a:t>
            </a:r>
            <a:endParaRPr lang="ko-KR" altLang="en-US" sz="800" kern="0" dirty="0">
              <a:solidFill>
                <a:prstClr val="black"/>
              </a:solidFill>
              <a:latin typeface="맑은 고딕" panose="020F0502020204030204"/>
              <a:ea typeface="맑은 고딕" panose="020B0503020000020004" pitchFamily="50"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457200" y="623888"/>
            <a:ext cx="8229600" cy="857250"/>
          </a:xfrm>
        </p:spPr>
        <p:txBody>
          <a:bodyPr/>
          <a:lstStyle/>
          <a:p>
            <a:r>
              <a:rPr lang="en-US" altLang="en-US" smtClean="0"/>
              <a:t>Problems in preamble only packet</a:t>
            </a:r>
          </a:p>
        </p:txBody>
      </p:sp>
      <p:sp>
        <p:nvSpPr>
          <p:cNvPr id="10243"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Due to varying wireless channel environment and a clock drift, the received preamble only packets are not perfectly overlapped at the receiver</a:t>
            </a:r>
          </a:p>
          <a:p>
            <a:pPr>
              <a:buFont typeface="Arial" panose="020B0604020202020204" pitchFamily="34" charset="0"/>
              <a:buChar char="•"/>
            </a:pPr>
            <a:r>
              <a:rPr lang="en-US" altLang="LID8192" sz="2000" dirty="0" smtClean="0"/>
              <a:t>It assumed that the preamble 1 is the target preamble, and preamble 2 is sent at the same slot (i.e., It acts as interference preamble to the preamble 1)</a:t>
            </a:r>
          </a:p>
          <a:p>
            <a:pPr>
              <a:buFont typeface="Arial" panose="020B0604020202020204" pitchFamily="34" charset="0"/>
              <a:buChar char="•"/>
            </a:pPr>
            <a:r>
              <a:rPr lang="en-US" altLang="LID8192" sz="2000" dirty="0" smtClean="0"/>
              <a:t>Partial preamble 2 (i.e., head or tail of preamble) will be added to the target preamble. Due to this, the peak value of auto-correlation can not appear at the expected timing, or the peak value of auto-correlation can not exceed the threshold value</a:t>
            </a:r>
          </a:p>
          <a:p>
            <a:pPr>
              <a:buFont typeface="Arial" panose="020B0604020202020204" pitchFamily="34" charset="0"/>
              <a:buChar char="•"/>
            </a:pPr>
            <a:endParaRPr lang="en-US" altLang="LID8192" sz="2000" dirty="0" smtClean="0"/>
          </a:p>
        </p:txBody>
      </p:sp>
      <p:graphicFrame>
        <p:nvGraphicFramePr>
          <p:cNvPr id="10244" name="개체 2"/>
          <p:cNvGraphicFramePr>
            <a:graphicFrameLocks noChangeAspect="1"/>
          </p:cNvGraphicFramePr>
          <p:nvPr>
            <p:extLst>
              <p:ext uri="{D42A27DB-BD31-4B8C-83A1-F6EECF244321}">
                <p14:modId xmlns:p14="http://schemas.microsoft.com/office/powerpoint/2010/main" val="3845562921"/>
              </p:ext>
            </p:extLst>
          </p:nvPr>
        </p:nvGraphicFramePr>
        <p:xfrm>
          <a:off x="1066800" y="5019675"/>
          <a:ext cx="3419475" cy="1343025"/>
        </p:xfrm>
        <a:graphic>
          <a:graphicData uri="http://schemas.openxmlformats.org/presentationml/2006/ole">
            <mc:AlternateContent xmlns:mc="http://schemas.openxmlformats.org/markup-compatibility/2006">
              <mc:Choice xmlns:v="urn:schemas-microsoft-com:vml" Requires="v">
                <p:oleObj spid="_x0000_s10256" name="Visio" r:id="rId4" imgW="3419880" imgH="1343237" progId="Visio.Drawing.15">
                  <p:embed/>
                </p:oleObj>
              </mc:Choice>
              <mc:Fallback>
                <p:oleObj name="Visio" r:id="rId4" imgW="3419880" imgH="1343237" progId="Visio.Drawing.15">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019675"/>
                        <a:ext cx="341947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5" name="개체 4"/>
          <p:cNvGraphicFramePr>
            <a:graphicFrameLocks noChangeAspect="1"/>
          </p:cNvGraphicFramePr>
          <p:nvPr>
            <p:extLst>
              <p:ext uri="{D42A27DB-BD31-4B8C-83A1-F6EECF244321}">
                <p14:modId xmlns:p14="http://schemas.microsoft.com/office/powerpoint/2010/main" val="1344937846"/>
              </p:ext>
            </p:extLst>
          </p:nvPr>
        </p:nvGraphicFramePr>
        <p:xfrm>
          <a:off x="5080000" y="5019675"/>
          <a:ext cx="3343275" cy="1343025"/>
        </p:xfrm>
        <a:graphic>
          <a:graphicData uri="http://schemas.openxmlformats.org/presentationml/2006/ole">
            <mc:AlternateContent xmlns:mc="http://schemas.openxmlformats.org/markup-compatibility/2006">
              <mc:Choice xmlns:v="urn:schemas-microsoft-com:vml" Requires="v">
                <p:oleObj spid="_x0000_s10257" name="Visio" r:id="rId6" imgW="3343621" imgH="1343237" progId="Visio.Drawing.15">
                  <p:embed/>
                </p:oleObj>
              </mc:Choice>
              <mc:Fallback>
                <p:oleObj name="Visio" r:id="rId6" imgW="3343621" imgH="1343237" progId="Visio.Drawing.15">
                  <p:embed/>
                  <p:pic>
                    <p:nvPicPr>
                      <p:cNvPr id="0" name="개체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80000" y="5019675"/>
                        <a:ext cx="334327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a:xfrm>
            <a:off x="457200" y="623888"/>
            <a:ext cx="8229600" cy="857250"/>
          </a:xfrm>
        </p:spPr>
        <p:txBody>
          <a:bodyPr/>
          <a:lstStyle/>
          <a:p>
            <a:r>
              <a:rPr lang="en-US" altLang="en-US" smtClean="0"/>
              <a:t>Proposed Multiple transmissions</a:t>
            </a:r>
          </a:p>
        </p:txBody>
      </p:sp>
      <p:sp>
        <p:nvSpPr>
          <p:cNvPr id="12291"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Instead of a preamble only packet, a successive (preamble/MMR) sequence is proposed to use at this scenario</a:t>
            </a:r>
          </a:p>
          <a:p>
            <a:pPr>
              <a:buFont typeface="Arial" panose="020B0604020202020204" pitchFamily="34" charset="0"/>
              <a:buChar char="•"/>
            </a:pPr>
            <a:r>
              <a:rPr lang="en-US" altLang="LID8192" sz="2000" dirty="0" smtClean="0"/>
              <a:t>By using the successive sequences, cross-correlation performances can be enhanced than preamble only packets when interference (Preamble/MMR) sequences are partially overlapped with the target (Preamble/MMR) sequences</a:t>
            </a:r>
          </a:p>
          <a:p>
            <a:pPr>
              <a:buFont typeface="Arial" panose="020B0604020202020204" pitchFamily="34" charset="0"/>
              <a:buChar char="•"/>
            </a:pPr>
            <a:r>
              <a:rPr lang="en-US" altLang="LID8192" sz="2000" dirty="0" smtClean="0"/>
              <a:t>Cyclic preamble can suppress the cross-correlation of interference sequence</a:t>
            </a:r>
            <a:endParaRPr lang="en-US" altLang="LID8192" sz="2000" dirty="0"/>
          </a:p>
          <a:p>
            <a:pPr>
              <a:buFont typeface="Arial" panose="020B0604020202020204" pitchFamily="34" charset="0"/>
              <a:buChar char="•"/>
            </a:pPr>
            <a:r>
              <a:rPr lang="en-US" altLang="LID8192" sz="2000" dirty="0" smtClean="0"/>
              <a:t>However, the probability of overlapping</a:t>
            </a:r>
            <a:br>
              <a:rPr lang="en-US" altLang="LID8192" sz="2000" dirty="0" smtClean="0"/>
            </a:br>
            <a:r>
              <a:rPr lang="en-US" altLang="LID8192" sz="2000" dirty="0" smtClean="0"/>
              <a:t>between sequences will increase as the</a:t>
            </a:r>
            <a:br>
              <a:rPr lang="en-US" altLang="LID8192" sz="2000" dirty="0" smtClean="0"/>
            </a:br>
            <a:r>
              <a:rPr lang="en-US" altLang="LID8192" sz="2000" dirty="0" smtClean="0"/>
              <a:t>successive sequence is used which</a:t>
            </a:r>
            <a:br>
              <a:rPr lang="en-US" altLang="LID8192" sz="2000" dirty="0" smtClean="0"/>
            </a:br>
            <a:r>
              <a:rPr lang="en-US" altLang="LID8192" sz="2000" dirty="0" smtClean="0"/>
              <a:t>result in the increasing the length of</a:t>
            </a:r>
            <a:br>
              <a:rPr lang="en-US" altLang="LID8192" sz="2000" dirty="0" smtClean="0"/>
            </a:br>
            <a:r>
              <a:rPr lang="en-US" altLang="LID8192" sz="2000" dirty="0" smtClean="0"/>
              <a:t>packet</a:t>
            </a:r>
          </a:p>
        </p:txBody>
      </p:sp>
      <p:graphicFrame>
        <p:nvGraphicFramePr>
          <p:cNvPr id="12292" name="개체 2"/>
          <p:cNvGraphicFramePr>
            <a:graphicFrameLocks noChangeAspect="1"/>
          </p:cNvGraphicFramePr>
          <p:nvPr>
            <p:extLst>
              <p:ext uri="{D42A27DB-BD31-4B8C-83A1-F6EECF244321}">
                <p14:modId xmlns:p14="http://schemas.microsoft.com/office/powerpoint/2010/main" val="2233996839"/>
              </p:ext>
            </p:extLst>
          </p:nvPr>
        </p:nvGraphicFramePr>
        <p:xfrm>
          <a:off x="5121275" y="4601308"/>
          <a:ext cx="3771900" cy="1843088"/>
        </p:xfrm>
        <a:graphic>
          <a:graphicData uri="http://schemas.openxmlformats.org/presentationml/2006/ole">
            <mc:AlternateContent xmlns:mc="http://schemas.openxmlformats.org/markup-compatibility/2006">
              <mc:Choice xmlns:v="urn:schemas-microsoft-com:vml" Requires="v">
                <p:oleObj spid="_x0000_s12299" name="Visio" r:id="rId4" imgW="2533959" imgH="1238250" progId="Visio.Drawing.15">
                  <p:embed/>
                </p:oleObj>
              </mc:Choice>
              <mc:Fallback>
                <p:oleObj name="Visio" r:id="rId4" imgW="2533959" imgH="1238250" progId="Visio.Drawing.15">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21275" y="4601308"/>
                        <a:ext cx="3771900" cy="1843088"/>
                      </a:xfrm>
                      <a:prstGeom prst="rect">
                        <a:avLst/>
                      </a:prstGeom>
                      <a:noFill/>
                      <a:ln>
                        <a:noFill/>
                      </a:ln>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a:xfrm>
            <a:off x="457200" y="623888"/>
            <a:ext cx="8229600" cy="857250"/>
          </a:xfrm>
        </p:spPr>
        <p:txBody>
          <a:bodyPr/>
          <a:lstStyle/>
          <a:p>
            <a:r>
              <a:rPr lang="en-US" altLang="en-US" smtClean="0"/>
              <a:t>Feasibility of proposed scenario</a:t>
            </a:r>
          </a:p>
        </p:txBody>
      </p:sp>
      <p:sp>
        <p:nvSpPr>
          <p:cNvPr id="14339" name="Espace réservé du contenu 2"/>
          <p:cNvSpPr>
            <a:spLocks noGrp="1" noRot="1" noChangeAspect="1" noMove="1" noResize="1" noEditPoints="1" noAdjustHandles="1" noChangeArrowheads="1" noChangeShapeType="1" noTextEdit="1"/>
          </p:cNvSpPr>
          <p:nvPr>
            <p:ph idx="1"/>
          </p:nvPr>
        </p:nvSpPr>
        <p:spPr>
          <a:xfrm>
            <a:off x="457200" y="1619250"/>
            <a:ext cx="8435975" cy="4833938"/>
          </a:xfrm>
          <a:blipFill>
            <a:blip r:embed="rId3"/>
            <a:stretch>
              <a:fillRect l="-650" t="-631"/>
            </a:stretch>
          </a:blipFill>
          <a:extLst/>
        </p:spPr>
        <p:txBody>
          <a:bodyPr/>
          <a:lstStyle/>
          <a:p>
            <a:r>
              <a:rPr lang="ko-KR" altLang="en-US">
                <a:noFill/>
              </a:rPr>
              <a:t> </a:t>
            </a:r>
          </a:p>
        </p:txBody>
      </p:sp>
      <p:pic>
        <p:nvPicPr>
          <p:cNvPr id="14340" name="그림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848100"/>
            <a:ext cx="6515100"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457200" y="623888"/>
            <a:ext cx="8229600" cy="857250"/>
          </a:xfrm>
        </p:spPr>
        <p:txBody>
          <a:bodyPr/>
          <a:lstStyle/>
          <a:p>
            <a:r>
              <a:rPr lang="en-US" altLang="en-US" smtClean="0"/>
              <a:t>Feasibility of proposed scenario</a:t>
            </a:r>
          </a:p>
        </p:txBody>
      </p:sp>
      <p:sp>
        <p:nvSpPr>
          <p:cNvPr id="16387" name="Espace réservé du contenu 2"/>
          <p:cNvSpPr>
            <a:spLocks noGrp="1"/>
          </p:cNvSpPr>
          <p:nvPr>
            <p:ph idx="1"/>
          </p:nvPr>
        </p:nvSpPr>
        <p:spPr>
          <a:xfrm>
            <a:off x="457200" y="1619250"/>
            <a:ext cx="8435975" cy="4833938"/>
          </a:xfrm>
        </p:spPr>
        <p:txBody>
          <a:bodyPr/>
          <a:lstStyle/>
          <a:p>
            <a:pPr>
              <a:buFont typeface="Arial" panose="020B0604020202020204" pitchFamily="34" charset="0"/>
              <a:buChar char="•"/>
            </a:pPr>
            <a:r>
              <a:rPr lang="en-US" altLang="LID8192" sz="2000" dirty="0" smtClean="0"/>
              <a:t>The performance of successive (Preamble/MMR) sequences (5 or 10 successive sequences) has better performance compared to the preamble only packet</a:t>
            </a:r>
          </a:p>
          <a:p>
            <a:pPr>
              <a:buFont typeface="Arial" panose="020B0604020202020204" pitchFamily="34" charset="0"/>
              <a:buChar char="•"/>
            </a:pPr>
            <a:endParaRPr lang="en-US" altLang="LID8192" sz="2000" dirty="0" smtClean="0"/>
          </a:p>
        </p:txBody>
      </p:sp>
      <p:pic>
        <p:nvPicPr>
          <p:cNvPr id="2" name="그림 1"/>
          <p:cNvPicPr>
            <a:picLocks noChangeAspect="1"/>
          </p:cNvPicPr>
          <p:nvPr/>
        </p:nvPicPr>
        <p:blipFill>
          <a:blip r:embed="rId3"/>
          <a:stretch>
            <a:fillRect/>
          </a:stretch>
        </p:blipFill>
        <p:spPr>
          <a:xfrm>
            <a:off x="4699200" y="3257700"/>
            <a:ext cx="4140000" cy="3105000"/>
          </a:xfrm>
          <a:prstGeom prst="rect">
            <a:avLst/>
          </a:prstGeom>
        </p:spPr>
      </p:pic>
      <p:pic>
        <p:nvPicPr>
          <p:cNvPr id="4" name="그림 3"/>
          <p:cNvPicPr>
            <a:picLocks noChangeAspect="1"/>
          </p:cNvPicPr>
          <p:nvPr/>
        </p:nvPicPr>
        <p:blipFill>
          <a:blip r:embed="rId4"/>
          <a:stretch>
            <a:fillRect/>
          </a:stretch>
        </p:blipFill>
        <p:spPr>
          <a:xfrm>
            <a:off x="203400" y="3258302"/>
            <a:ext cx="4140000" cy="3105000"/>
          </a:xfrm>
          <a:prstGeom prst="rect">
            <a:avLst/>
          </a:prstGeom>
        </p:spPr>
      </p:pic>
      <p:cxnSp>
        <p:nvCxnSpPr>
          <p:cNvPr id="14" name="직선 화살표 연결선 12"/>
          <p:cNvCxnSpPr>
            <a:cxnSpLocks noChangeShapeType="1"/>
          </p:cNvCxnSpPr>
          <p:nvPr/>
        </p:nvCxnSpPr>
        <p:spPr bwMode="auto">
          <a:xfrm flipH="1">
            <a:off x="1600200" y="5829300"/>
            <a:ext cx="800100" cy="0"/>
          </a:xfrm>
          <a:prstGeom prst="straightConnector1">
            <a:avLst/>
          </a:prstGeom>
          <a:noFill/>
          <a:ln w="9525" algn="ctr">
            <a:solidFill>
              <a:srgbClr val="FF0000"/>
            </a:solidFill>
            <a:round/>
            <a:headEnd/>
            <a:tailEnd type="triangle" w="med" len="med"/>
          </a:ln>
        </p:spPr>
      </p:cxnSp>
      <p:cxnSp>
        <p:nvCxnSpPr>
          <p:cNvPr id="15" name="직선 화살표 연결선 12"/>
          <p:cNvCxnSpPr>
            <a:cxnSpLocks noChangeShapeType="1"/>
          </p:cNvCxnSpPr>
          <p:nvPr/>
        </p:nvCxnSpPr>
        <p:spPr bwMode="auto">
          <a:xfrm flipH="1">
            <a:off x="6096000" y="5143500"/>
            <a:ext cx="800100" cy="0"/>
          </a:xfrm>
          <a:prstGeom prst="straightConnector1">
            <a:avLst/>
          </a:prstGeom>
          <a:noFill/>
          <a:ln w="9525" algn="ctr">
            <a:solidFill>
              <a:srgbClr val="FF0000"/>
            </a:solidFill>
            <a:round/>
            <a:headEnd/>
            <a:tailEnd type="triangle" w="med" len="med"/>
          </a:ln>
        </p:spPr>
      </p:cxnSp>
      <p:sp>
        <p:nvSpPr>
          <p:cNvPr id="5" name="TextBox 4"/>
          <p:cNvSpPr txBox="1"/>
          <p:nvPr/>
        </p:nvSpPr>
        <p:spPr>
          <a:xfrm>
            <a:off x="190500" y="2853035"/>
            <a:ext cx="4267200" cy="461665"/>
          </a:xfrm>
          <a:prstGeom prst="rect">
            <a:avLst/>
          </a:prstGeom>
          <a:noFill/>
        </p:spPr>
        <p:txBody>
          <a:bodyPr wrap="square" rtlCol="0">
            <a:spAutoFit/>
          </a:bodyPr>
          <a:lstStyle/>
          <a:p>
            <a:r>
              <a:rPr lang="en-US" altLang="ko-KR" sz="1200" dirty="0" smtClean="0">
                <a:solidFill>
                  <a:schemeClr val="tx1"/>
                </a:solidFill>
                <a:latin typeface="+mn-lt"/>
              </a:rPr>
              <a:t>Target sequence: {</a:t>
            </a:r>
            <a:r>
              <a:rPr lang="en-US" altLang="ko-KR" sz="1200" dirty="0" err="1" smtClean="0">
                <a:solidFill>
                  <a:schemeClr val="tx1"/>
                </a:solidFill>
                <a:latin typeface="+mn-lt"/>
              </a:rPr>
              <a:t>Golay</a:t>
            </a:r>
            <a:r>
              <a:rPr lang="en-US" altLang="ko-KR" sz="1200" dirty="0" smtClean="0">
                <a:solidFill>
                  <a:schemeClr val="tx1"/>
                </a:solidFill>
                <a:latin typeface="+mn-lt"/>
              </a:rPr>
              <a:t> 64 + 64, 64 codes}</a:t>
            </a:r>
          </a:p>
          <a:p>
            <a:r>
              <a:rPr lang="en-US" altLang="ko-KR" sz="1200" dirty="0" smtClean="0">
                <a:solidFill>
                  <a:schemeClr val="tx1"/>
                </a:solidFill>
                <a:latin typeface="+mn-lt"/>
              </a:rPr>
              <a:t>Interference sequence: {</a:t>
            </a:r>
            <a:r>
              <a:rPr lang="en-US" altLang="ko-KR" sz="1200" dirty="0" err="1" smtClean="0">
                <a:solidFill>
                  <a:schemeClr val="tx1"/>
                </a:solidFill>
                <a:latin typeface="+mn-lt"/>
              </a:rPr>
              <a:t>Ipatov</a:t>
            </a:r>
            <a:r>
              <a:rPr lang="en-US" altLang="ko-KR" sz="1200" dirty="0" smtClean="0">
                <a:solidFill>
                  <a:schemeClr val="tx1"/>
                </a:solidFill>
                <a:latin typeface="+mn-lt"/>
              </a:rPr>
              <a:t> 91, </a:t>
            </a:r>
            <a:r>
              <a:rPr lang="en-US" altLang="ko-KR" sz="1200" dirty="0" err="1" smtClean="0">
                <a:solidFill>
                  <a:schemeClr val="tx1"/>
                </a:solidFill>
                <a:latin typeface="+mn-lt"/>
              </a:rPr>
              <a:t>Ipatov</a:t>
            </a:r>
            <a:r>
              <a:rPr lang="en-US" altLang="ko-KR" sz="1200" dirty="0" smtClean="0">
                <a:solidFill>
                  <a:schemeClr val="tx1"/>
                </a:solidFill>
                <a:latin typeface="+mn-lt"/>
              </a:rPr>
              <a:t> 127, </a:t>
            </a:r>
            <a:r>
              <a:rPr lang="en-US" altLang="ko-KR" sz="1200" dirty="0" err="1" smtClean="0">
                <a:solidFill>
                  <a:schemeClr val="tx1"/>
                </a:solidFill>
                <a:latin typeface="+mn-lt"/>
              </a:rPr>
              <a:t>Golay</a:t>
            </a:r>
            <a:r>
              <a:rPr lang="en-US" altLang="ko-KR" sz="1200" dirty="0" smtClean="0">
                <a:solidFill>
                  <a:schemeClr val="tx1"/>
                </a:solidFill>
                <a:latin typeface="+mn-lt"/>
              </a:rPr>
              <a:t> 64+64} </a:t>
            </a:r>
            <a:endParaRPr lang="ko-KR" altLang="en-US" sz="1200" dirty="0">
              <a:solidFill>
                <a:schemeClr val="tx1"/>
              </a:solidFill>
              <a:latin typeface="+mn-lt"/>
            </a:endParaRPr>
          </a:p>
        </p:txBody>
      </p:sp>
      <p:sp>
        <p:nvSpPr>
          <p:cNvPr id="17" name="TextBox 16"/>
          <p:cNvSpPr txBox="1"/>
          <p:nvPr/>
        </p:nvSpPr>
        <p:spPr>
          <a:xfrm>
            <a:off x="4800600" y="2853035"/>
            <a:ext cx="4267200" cy="461665"/>
          </a:xfrm>
          <a:prstGeom prst="rect">
            <a:avLst/>
          </a:prstGeom>
          <a:noFill/>
        </p:spPr>
        <p:txBody>
          <a:bodyPr wrap="square" rtlCol="0">
            <a:spAutoFit/>
          </a:bodyPr>
          <a:lstStyle/>
          <a:p>
            <a:r>
              <a:rPr lang="en-US" altLang="ko-KR" sz="1200" dirty="0" smtClean="0">
                <a:solidFill>
                  <a:schemeClr val="tx1"/>
                </a:solidFill>
                <a:latin typeface="+mn-lt"/>
              </a:rPr>
              <a:t>Target sequence: {</a:t>
            </a:r>
            <a:r>
              <a:rPr lang="en-US" altLang="ko-KR" sz="1200" dirty="0" err="1" smtClean="0">
                <a:solidFill>
                  <a:schemeClr val="tx1"/>
                </a:solidFill>
                <a:latin typeface="+mn-lt"/>
              </a:rPr>
              <a:t>Ipatov</a:t>
            </a:r>
            <a:r>
              <a:rPr lang="en-US" altLang="ko-KR" sz="1200" dirty="0" smtClean="0">
                <a:solidFill>
                  <a:schemeClr val="tx1"/>
                </a:solidFill>
                <a:latin typeface="+mn-lt"/>
              </a:rPr>
              <a:t> 127, 16 codes}</a:t>
            </a:r>
          </a:p>
          <a:p>
            <a:r>
              <a:rPr lang="en-US" altLang="ko-KR" sz="1200" dirty="0" smtClean="0">
                <a:solidFill>
                  <a:schemeClr val="tx1"/>
                </a:solidFill>
                <a:latin typeface="+mn-lt"/>
              </a:rPr>
              <a:t>Interference sequence: {</a:t>
            </a:r>
            <a:r>
              <a:rPr lang="en-US" altLang="ko-KR" sz="1200" dirty="0" err="1" smtClean="0">
                <a:solidFill>
                  <a:schemeClr val="tx1"/>
                </a:solidFill>
                <a:latin typeface="+mn-lt"/>
              </a:rPr>
              <a:t>Ipatov</a:t>
            </a:r>
            <a:r>
              <a:rPr lang="en-US" altLang="ko-KR" sz="1200" dirty="0" smtClean="0">
                <a:solidFill>
                  <a:schemeClr val="tx1"/>
                </a:solidFill>
                <a:latin typeface="+mn-lt"/>
              </a:rPr>
              <a:t> 91, </a:t>
            </a:r>
            <a:r>
              <a:rPr lang="en-US" altLang="ko-KR" sz="1200" dirty="0" err="1" smtClean="0">
                <a:solidFill>
                  <a:schemeClr val="tx1"/>
                </a:solidFill>
                <a:latin typeface="+mn-lt"/>
              </a:rPr>
              <a:t>Ipatov</a:t>
            </a:r>
            <a:r>
              <a:rPr lang="en-US" altLang="ko-KR" sz="1200" dirty="0" smtClean="0">
                <a:solidFill>
                  <a:schemeClr val="tx1"/>
                </a:solidFill>
                <a:latin typeface="+mn-lt"/>
              </a:rPr>
              <a:t> 127, </a:t>
            </a:r>
            <a:r>
              <a:rPr lang="en-US" altLang="ko-KR" sz="1200" dirty="0" err="1" smtClean="0">
                <a:solidFill>
                  <a:schemeClr val="tx1"/>
                </a:solidFill>
                <a:latin typeface="+mn-lt"/>
              </a:rPr>
              <a:t>Golay</a:t>
            </a:r>
            <a:r>
              <a:rPr lang="en-US" altLang="ko-KR" sz="1200" dirty="0" smtClean="0">
                <a:solidFill>
                  <a:schemeClr val="tx1"/>
                </a:solidFill>
                <a:latin typeface="+mn-lt"/>
              </a:rPr>
              <a:t> 64+64} </a:t>
            </a:r>
            <a:endParaRPr lang="ko-KR" altLang="en-US" sz="1200" dirty="0">
              <a:solidFill>
                <a:schemeClr val="tx1"/>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re 1"/>
          <p:cNvSpPr>
            <a:spLocks noGrp="1"/>
          </p:cNvSpPr>
          <p:nvPr>
            <p:ph type="title"/>
          </p:nvPr>
        </p:nvSpPr>
        <p:spPr>
          <a:xfrm>
            <a:off x="457200" y="623888"/>
            <a:ext cx="8229600" cy="857250"/>
          </a:xfrm>
        </p:spPr>
        <p:txBody>
          <a:bodyPr/>
          <a:lstStyle/>
          <a:p>
            <a:r>
              <a:rPr lang="en-US" altLang="en-US" smtClean="0"/>
              <a:t>Conclusions</a:t>
            </a:r>
          </a:p>
        </p:txBody>
      </p:sp>
      <mc:AlternateContent xmlns:mc="http://schemas.openxmlformats.org/markup-compatibility/2006" xmlns:a14="http://schemas.microsoft.com/office/drawing/2010/main">
        <mc:Choice Requires="a14">
          <p:sp>
            <p:nvSpPr>
              <p:cNvPr id="18435" name="Espace réservé du contenu 2"/>
              <p:cNvSpPr>
                <a:spLocks noGrp="1"/>
              </p:cNvSpPr>
              <p:nvPr>
                <p:ph idx="1"/>
              </p:nvPr>
            </p:nvSpPr>
            <p:spPr>
              <a:xfrm>
                <a:off x="457200" y="1619250"/>
                <a:ext cx="8435975" cy="4833938"/>
              </a:xfrm>
            </p:spPr>
            <p:txBody>
              <a:bodyPr/>
              <a:lstStyle/>
              <a:p>
                <a:pPr>
                  <a:lnSpc>
                    <a:spcPct val="150000"/>
                  </a:lnSpc>
                  <a:buFont typeface="Arial" panose="020B0604020202020204" pitchFamily="34" charset="0"/>
                  <a:buChar char="•"/>
                </a:pPr>
                <a:r>
                  <a:rPr lang="en-US" altLang="LID8192" sz="1800" dirty="0" smtClean="0"/>
                  <a:t>Enhance the performance of preamble code sequence (performance index is </a:t>
                </a:r>
                <a14:m>
                  <m:oMath xmlns:m="http://schemas.openxmlformats.org/officeDocument/2006/math">
                    <m:r>
                      <a:rPr lang="en-US" altLang="LID8192" sz="1800" i="1" smtClean="0">
                        <a:latin typeface="Cambria Math" panose="02040503050406030204" pitchFamily="18" charset="0"/>
                        <a:ea typeface="Cambria Math" panose="02040503050406030204" pitchFamily="18" charset="0"/>
                      </a:rPr>
                      <m:t>𝜙</m:t>
                    </m:r>
                    <m:r>
                      <a:rPr lang="en-US" altLang="LID8192" sz="1800" b="0" i="1" smtClean="0">
                        <a:latin typeface="Cambria Math" panose="02040503050406030204" pitchFamily="18" charset="0"/>
                        <a:ea typeface="Cambria Math" panose="02040503050406030204" pitchFamily="18" charset="0"/>
                      </a:rPr>
                      <m:t>(</m:t>
                    </m:r>
                    <m:r>
                      <a:rPr lang="en-US" altLang="LID8192" sz="1800" b="0" i="1" smtClean="0">
                        <a:latin typeface="Cambria Math" panose="02040503050406030204" pitchFamily="18" charset="0"/>
                        <a:ea typeface="Cambria Math" panose="02040503050406030204" pitchFamily="18" charset="0"/>
                      </a:rPr>
                      <m:t>𝜏</m:t>
                    </m:r>
                    <m:r>
                      <a:rPr lang="en-US" altLang="LID8192" sz="1800" b="0" i="1" smtClean="0">
                        <a:latin typeface="Cambria Math" panose="02040503050406030204" pitchFamily="18" charset="0"/>
                        <a:ea typeface="Cambria Math" panose="02040503050406030204" pitchFamily="18" charset="0"/>
                      </a:rPr>
                      <m:t>)</m:t>
                    </m:r>
                  </m:oMath>
                </a14:m>
                <a:r>
                  <a:rPr lang="en-US" altLang="LID8192" sz="1800" dirty="0" smtClean="0"/>
                  <a:t> in page 6), successive (preamble/MMR) sequence can be used</a:t>
                </a:r>
              </a:p>
              <a:p>
                <a:pPr>
                  <a:lnSpc>
                    <a:spcPct val="150000"/>
                  </a:lnSpc>
                  <a:buFont typeface="Arial" panose="020B0604020202020204" pitchFamily="34" charset="0"/>
                  <a:buChar char="•"/>
                </a:pPr>
                <a:r>
                  <a:rPr lang="en-US" altLang="LID8192" sz="1800" dirty="0" smtClean="0"/>
                  <a:t>There will be tradeoff between the number of repetition sequence and performance (correlation, energy consumption, air time, etc.)</a:t>
                </a:r>
              </a:p>
              <a:p>
                <a:endParaRPr lang="en-US" altLang="LID8192" sz="2400" dirty="0" smtClean="0"/>
              </a:p>
            </p:txBody>
          </p:sp>
        </mc:Choice>
        <mc:Fallback xmlns="">
          <p:sp>
            <p:nvSpPr>
              <p:cNvPr id="18435" name="Espace réservé du contenu 2"/>
              <p:cNvSpPr>
                <a:spLocks noGrp="1" noRot="1" noChangeAspect="1" noMove="1" noResize="1" noEditPoints="1" noAdjustHandles="1" noChangeArrowheads="1" noChangeShapeType="1" noTextEdit="1"/>
              </p:cNvSpPr>
              <p:nvPr>
                <p:ph idx="1"/>
              </p:nvPr>
            </p:nvSpPr>
            <p:spPr>
              <a:xfrm>
                <a:off x="457200" y="1619250"/>
                <a:ext cx="8435975" cy="4833938"/>
              </a:xfrm>
              <a:blipFill>
                <a:blip r:embed="rId3"/>
                <a:stretch>
                  <a:fillRect l="-434"/>
                </a:stretch>
              </a:blipFill>
            </p:spPr>
            <p:txBody>
              <a:bodyPr/>
              <a:lstStyle/>
              <a:p>
                <a:r>
                  <a:rPr lang="ko-KR" altLang="en-U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re 1"/>
          <p:cNvSpPr>
            <a:spLocks noGrp="1"/>
          </p:cNvSpPr>
          <p:nvPr>
            <p:ph type="title"/>
          </p:nvPr>
        </p:nvSpPr>
        <p:spPr>
          <a:xfrm>
            <a:off x="457200" y="623888"/>
            <a:ext cx="8229600" cy="857250"/>
          </a:xfrm>
        </p:spPr>
        <p:txBody>
          <a:bodyPr/>
          <a:lstStyle/>
          <a:p>
            <a:r>
              <a:rPr lang="en-US" altLang="en-US" smtClean="0"/>
              <a:t>References</a:t>
            </a:r>
          </a:p>
        </p:txBody>
      </p:sp>
      <p:sp>
        <p:nvSpPr>
          <p:cNvPr id="20483" name="Espace réservé du contenu 2"/>
          <p:cNvSpPr>
            <a:spLocks noGrp="1"/>
          </p:cNvSpPr>
          <p:nvPr>
            <p:ph idx="1"/>
          </p:nvPr>
        </p:nvSpPr>
        <p:spPr>
          <a:xfrm>
            <a:off x="457200" y="1619250"/>
            <a:ext cx="8435975" cy="4833938"/>
          </a:xfrm>
        </p:spPr>
        <p:txBody>
          <a:bodyPr/>
          <a:lstStyle/>
          <a:p>
            <a:pPr marL="0" indent="0"/>
            <a:r>
              <a:rPr lang="en-US" altLang="LID8192" sz="2400" smtClean="0"/>
              <a:t>[1] 15-21-0377-02 Preamble codes for Data Communications in 802.15.4ab</a:t>
            </a:r>
          </a:p>
          <a:p>
            <a:pPr marL="0" indent="0"/>
            <a:r>
              <a:rPr lang="en-US" altLang="LID8192" sz="2400" smtClean="0"/>
              <a:t>[2] 15-22-0446-01 Simulation Framework for Recommending Preambles for 4ab</a:t>
            </a:r>
          </a:p>
          <a:p>
            <a:pPr marL="0" indent="0"/>
            <a:r>
              <a:rPr lang="en-US" altLang="LID8192" sz="2400" smtClean="0"/>
              <a:t>[3] 15-22-0470-01 More on 4ab preambles: apEval results and recommendations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58926</TotalTime>
  <Words>796</Words>
  <Application>Microsoft Office PowerPoint</Application>
  <PresentationFormat>화면 슬라이드 쇼(4:3)</PresentationFormat>
  <Paragraphs>107</Paragraphs>
  <Slides>10</Slides>
  <Notes>10</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10</vt:i4>
      </vt:variant>
    </vt:vector>
  </HeadingPairs>
  <TitlesOfParts>
    <vt:vector size="20" baseType="lpstr">
      <vt:lpstr>DejaVu Sans</vt:lpstr>
      <vt:lpstr>WenQuanYi Zen Hei</vt:lpstr>
      <vt:lpstr>굴림</vt:lpstr>
      <vt:lpstr>맑은 고딕</vt:lpstr>
      <vt:lpstr>Arial</vt:lpstr>
      <vt:lpstr>Calibri</vt:lpstr>
      <vt:lpstr>Cambria Math</vt:lpstr>
      <vt:lpstr>Times New Roman</vt:lpstr>
      <vt:lpstr>Office Theme</vt:lpstr>
      <vt:lpstr>Visio</vt:lpstr>
      <vt:lpstr>PowerPoint 프레젠테이션</vt:lpstr>
      <vt:lpstr>PowerPoint 프레젠테이션</vt:lpstr>
      <vt:lpstr>Previous Proposal</vt:lpstr>
      <vt:lpstr>Problems in preamble only packet</vt:lpstr>
      <vt:lpstr>Proposed Multiple transmissions</vt:lpstr>
      <vt:lpstr>Feasibility of proposed scenario</vt:lpstr>
      <vt:lpstr>Feasibility of proposed scenario</vt:lpstr>
      <vt:lpstr>Conclusions</vt:lpstr>
      <vt:lpstr>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Barras;Danev</dc:creator>
  <dc:description>&lt;doc#&gt;</dc:description>
  <cp:lastModifiedBy>하태영/서비스표준Lab(SR)/삼성전자</cp:lastModifiedBy>
  <cp:revision>671</cp:revision>
  <cp:lastPrinted>2022-01-24T10:35:05Z</cp:lastPrinted>
  <dcterms:created xsi:type="dcterms:W3CDTF">2011-01-18T04:15:26Z</dcterms:created>
  <dcterms:modified xsi:type="dcterms:W3CDTF">2022-11-14T04:03:57Z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