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59" r:id="rId2"/>
    <p:sldId id="258" r:id="rId3"/>
    <p:sldId id="284" r:id="rId4"/>
    <p:sldId id="291" r:id="rId5"/>
    <p:sldId id="293" r:id="rId6"/>
    <p:sldId id="296" r:id="rId7"/>
    <p:sldId id="295" r:id="rId8"/>
    <p:sldId id="307" r:id="rId9"/>
    <p:sldId id="306" r:id="rId10"/>
    <p:sldId id="308" r:id="rId11"/>
    <p:sldId id="309" r:id="rId12"/>
    <p:sldId id="29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 id="{2E1FFAFC-FE47-88F4-1D4C-7C43F67789C6}" name="Xiliang Luo" initials="" userId="S::xiliang_luo@apple.com::f734b909-be4f-4340-a843-1301c0dc3d9a"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432FF"/>
    <a:srgbClr val="000000"/>
    <a:srgbClr val="B36B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12"/>
    <p:restoredTop sz="95915"/>
  </p:normalViewPr>
  <p:slideViewPr>
    <p:cSldViewPr>
      <p:cViewPr varScale="1">
        <p:scale>
          <a:sx n="150" d="100"/>
          <a:sy n="150" d="100"/>
        </p:scale>
        <p:origin x="168" y="142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15-22-0392-00-04ab</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41"/>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6"/>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8"/>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2022</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40"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40"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2022</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X. Luo, et al</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2022</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X. Luo, et al</a:t>
            </a:r>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2400" y="6475413"/>
            <a:ext cx="5354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6" Type="http://schemas.openxmlformats.org/officeDocument/2006/relationships/image" Target="../media/image6.emf"/><Relationship Id="rId5" Type="http://schemas.openxmlformats.org/officeDocument/2006/relationships/image" Target="../media/image5.emf"/><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20.png"/><Relationship Id="rId3" Type="http://schemas.openxmlformats.org/officeDocument/2006/relationships/image" Target="../media/image3.png"/><Relationship Id="rId7" Type="http://schemas.openxmlformats.org/officeDocument/2006/relationships/image" Target="../media/image14.png"/><Relationship Id="rId12" Type="http://schemas.openxmlformats.org/officeDocument/2006/relationships/image" Target="../media/image19.png"/><Relationship Id="rId2" Type="http://schemas.openxmlformats.org/officeDocument/2006/relationships/image" Target="../media/image2.png"/><Relationship Id="rId1" Type="http://schemas.openxmlformats.org/officeDocument/2006/relationships/slideLayout" Target="../slideLayouts/slideLayout2.xml"/><Relationship Id="rId11" Type="http://schemas.openxmlformats.org/officeDocument/2006/relationships/image" Target="../media/image18.png"/><Relationship Id="rId5" Type="http://schemas.openxmlformats.org/officeDocument/2006/relationships/image" Target="../media/image4.png"/><Relationship Id="rId15" Type="http://schemas.openxmlformats.org/officeDocument/2006/relationships/image" Target="../media/image6.png"/><Relationship Id="rId10" Type="http://schemas.openxmlformats.org/officeDocument/2006/relationships/image" Target="../media/image17.png"/><Relationship Id="rId4" Type="http://schemas.openxmlformats.org/officeDocument/2006/relationships/image" Target="../media/image1.png"/><Relationship Id="rId9" Type="http://schemas.openxmlformats.org/officeDocument/2006/relationships/image" Target="../media/image16.png"/><Relationship Id="rId14"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a:t>November 2022</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6" name="Slide Number Placeholder 3"/>
          <p:cNvSpPr>
            <a:spLocks noGrp="1"/>
          </p:cNvSpPr>
          <p:nvPr>
            <p:ph type="sldNum" sz="quarter" idx="12"/>
          </p:nvPr>
        </p:nvSpPr>
        <p:spPr>
          <a:xfrm>
            <a:off x="4571628" y="6475413"/>
            <a:ext cx="76944" cy="184666"/>
          </a:xfrm>
        </p:spPr>
        <p:txBody>
          <a:bodyPr/>
          <a:lstStyle/>
          <a:p>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5186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600"/>
              </a:spcBef>
            </a:pPr>
            <a:r>
              <a:rPr lang="en-US" altLang="en-US" sz="1400" b="1" dirty="0"/>
              <a:t>Submission Title:</a:t>
            </a:r>
            <a:r>
              <a:rPr lang="en-US" altLang="en-US" sz="1400" dirty="0"/>
              <a:t> 	RSF and </a:t>
            </a:r>
            <a:r>
              <a:rPr lang="en-US" sz="1400" dirty="0"/>
              <a:t>MMRS in Multi-Millisecond UWB</a:t>
            </a:r>
            <a:endParaRPr lang="en-US" altLang="en-US" sz="1400" dirty="0"/>
          </a:p>
          <a:p>
            <a:pPr>
              <a:spcBef>
                <a:spcPts val="600"/>
              </a:spcBef>
            </a:pPr>
            <a:r>
              <a:rPr lang="en-US" altLang="en-US" sz="1400" b="1" dirty="0"/>
              <a:t>Date Submitted:</a:t>
            </a:r>
            <a:r>
              <a:rPr lang="en-US" altLang="en-US" sz="1400" dirty="0">
                <a:solidFill>
                  <a:srgbClr val="FF0000"/>
                </a:solidFill>
              </a:rPr>
              <a:t> 	</a:t>
            </a:r>
            <a:r>
              <a:rPr lang="en-US" altLang="en-US" sz="1400" dirty="0"/>
              <a:t>November 10, 2022	</a:t>
            </a:r>
          </a:p>
          <a:p>
            <a:pPr>
              <a:spcBef>
                <a:spcPts val="600"/>
              </a:spcBef>
            </a:pPr>
            <a:r>
              <a:rPr lang="en-US" altLang="en-US" sz="1400" b="1" dirty="0"/>
              <a:t>Source:</a:t>
            </a:r>
            <a:r>
              <a:rPr lang="en-US" altLang="en-US" sz="1400" dirty="0"/>
              <a:t> 	</a:t>
            </a:r>
            <a:r>
              <a:rPr lang="en-US" altLang="en-US" sz="1400" dirty="0">
                <a:latin typeface="+mj-lt"/>
              </a:rPr>
              <a:t>Xiliang Luo, Vinod </a:t>
            </a:r>
            <a:r>
              <a:rPr lang="en-US" altLang="en-US" sz="1400" dirty="0" err="1">
                <a:latin typeface="+mj-lt"/>
              </a:rPr>
              <a:t>Kristem</a:t>
            </a:r>
            <a:r>
              <a:rPr lang="en-US" altLang="en-US" sz="1400" dirty="0">
                <a:latin typeface="+mj-lt"/>
              </a:rPr>
              <a:t>, </a:t>
            </a:r>
            <a:r>
              <a:rPr lang="en-US" sz="1400" kern="50" dirty="0">
                <a:solidFill>
                  <a:srgbClr val="00000A"/>
                </a:solidFill>
                <a:effectLst/>
                <a:latin typeface="+mj-lt"/>
                <a:ea typeface="Times New Roman" panose="02020603050405020304" pitchFamily="18" charset="0"/>
              </a:rPr>
              <a:t>Moche Cohen</a:t>
            </a:r>
            <a:r>
              <a:rPr lang="en-US" sz="1400" kern="50" dirty="0">
                <a:solidFill>
                  <a:srgbClr val="00000A"/>
                </a:solidFill>
                <a:latin typeface="+mj-lt"/>
                <a:ea typeface="Times New Roman" panose="02020603050405020304" pitchFamily="18" charset="0"/>
              </a:rPr>
              <a:t> </a:t>
            </a:r>
            <a:r>
              <a:rPr lang="en-US" altLang="en-US" sz="1400" dirty="0">
                <a:latin typeface="+mj-lt"/>
              </a:rPr>
              <a:t>(Apple), Michael McLaughlin, Billy Verso, Igor </a:t>
            </a:r>
            <a:r>
              <a:rPr lang="en-US" altLang="en-US" sz="1400" dirty="0" err="1">
                <a:latin typeface="+mj-lt"/>
              </a:rPr>
              <a:t>Dotlic</a:t>
            </a:r>
            <a:r>
              <a:rPr lang="en-US" altLang="en-US" sz="1400" dirty="0">
                <a:latin typeface="+mj-lt"/>
              </a:rPr>
              <a:t>, Carl Murray, </a:t>
            </a:r>
            <a:r>
              <a:rPr lang="en-US" altLang="en-US" sz="1400" dirty="0" err="1">
                <a:latin typeface="+mj-lt"/>
              </a:rPr>
              <a:t>Jarek</a:t>
            </a:r>
            <a:r>
              <a:rPr lang="en-US" altLang="en-US" sz="1400" dirty="0">
                <a:latin typeface="+mj-lt"/>
              </a:rPr>
              <a:t> </a:t>
            </a:r>
            <a:r>
              <a:rPr lang="en-US" altLang="en-US" sz="1400" dirty="0" err="1">
                <a:latin typeface="+mj-lt"/>
              </a:rPr>
              <a:t>Niewczas</a:t>
            </a:r>
            <a:r>
              <a:rPr lang="en-US" altLang="en-US" sz="1400" dirty="0">
                <a:latin typeface="+mj-lt"/>
              </a:rPr>
              <a:t> (Qorvo), Frank Leong, Wolfgang </a:t>
            </a:r>
            <a:r>
              <a:rPr lang="en-US" altLang="en-US" sz="1400" dirty="0" err="1">
                <a:latin typeface="+mj-lt"/>
              </a:rPr>
              <a:t>Kuchler</a:t>
            </a:r>
            <a:r>
              <a:rPr lang="en-US" altLang="en-US" sz="1400" dirty="0">
                <a:latin typeface="+mj-lt"/>
              </a:rPr>
              <a:t>, </a:t>
            </a:r>
            <a:r>
              <a:rPr lang="en-US" altLang="en-US" sz="1400" dirty="0" err="1">
                <a:latin typeface="+mj-lt"/>
              </a:rPr>
              <a:t>Riku</a:t>
            </a:r>
            <a:r>
              <a:rPr lang="en-US" altLang="en-US" sz="1400" dirty="0">
                <a:latin typeface="+mj-lt"/>
              </a:rPr>
              <a:t> </a:t>
            </a:r>
            <a:r>
              <a:rPr lang="en-US" altLang="en-US" sz="1400" dirty="0" err="1">
                <a:latin typeface="+mj-lt"/>
              </a:rPr>
              <a:t>Pirhonen</a:t>
            </a:r>
            <a:r>
              <a:rPr lang="en-US" altLang="en-US" sz="1400" dirty="0">
                <a:latin typeface="+mj-lt"/>
              </a:rPr>
              <a:t> (NXP), </a:t>
            </a:r>
            <a:r>
              <a:rPr lang="en-US" sz="1400" b="0" i="0" u="none" strike="noStrike" dirty="0" err="1">
                <a:effectLst/>
                <a:latin typeface="+mj-lt"/>
              </a:rPr>
              <a:t>Chenchen</a:t>
            </a:r>
            <a:r>
              <a:rPr lang="en-US" sz="1400" b="0" i="0" u="none" strike="noStrike" dirty="0">
                <a:effectLst/>
                <a:latin typeface="+mj-lt"/>
              </a:rPr>
              <a:t> Liu, Bin Qian, Lei Huang, and David </a:t>
            </a:r>
            <a:r>
              <a:rPr lang="en-US" sz="1400" b="0" i="0" u="none" strike="noStrike" dirty="0" err="1">
                <a:effectLst/>
                <a:latin typeface="+mj-lt"/>
              </a:rPr>
              <a:t>Xun</a:t>
            </a:r>
            <a:r>
              <a:rPr lang="en-US" sz="1400" b="0" i="0" u="none" strike="noStrike" dirty="0">
                <a:effectLst/>
                <a:latin typeface="+mj-lt"/>
              </a:rPr>
              <a:t> Yang (Huawei)</a:t>
            </a:r>
            <a:endParaRPr lang="en-US" altLang="en-US" sz="1400" dirty="0">
              <a:latin typeface="+mj-lt"/>
            </a:endParaRPr>
          </a:p>
          <a:p>
            <a:pPr>
              <a:spcBef>
                <a:spcPts val="600"/>
              </a:spcBef>
            </a:pPr>
            <a:r>
              <a:rPr lang="en-US" altLang="en-US" sz="1400" b="1" dirty="0">
                <a:solidFill>
                  <a:schemeClr val="tx2"/>
                </a:solidFill>
              </a:rPr>
              <a:t>Address</a:t>
            </a:r>
            <a:r>
              <a:rPr lang="en-US" altLang="en-US" sz="1400" dirty="0">
                <a:solidFill>
                  <a:schemeClr val="tx2"/>
                </a:solidFill>
              </a:rPr>
              <a:t>: 	One Apple Park Way, Cupertino, CA 95104, USA</a:t>
            </a:r>
          </a:p>
          <a:p>
            <a:pPr>
              <a:spcBef>
                <a:spcPts val="600"/>
              </a:spcBef>
            </a:pPr>
            <a:r>
              <a:rPr lang="en-US" altLang="en-US" sz="1400" b="1" dirty="0">
                <a:solidFill>
                  <a:schemeClr val="tx2"/>
                </a:solidFill>
              </a:rPr>
              <a:t>E-Mails</a:t>
            </a:r>
            <a:r>
              <a:rPr lang="en-US" altLang="en-US" sz="1400" dirty="0">
                <a:solidFill>
                  <a:schemeClr val="tx2"/>
                </a:solidFill>
              </a:rPr>
              <a:t>:</a:t>
            </a:r>
            <a:r>
              <a:rPr lang="en-US" altLang="en-US" sz="1400" dirty="0">
                <a:solidFill>
                  <a:schemeClr val="tx2"/>
                </a:solidFill>
                <a:hlinkClick r:id="rId2"/>
              </a:rPr>
              <a:t> </a:t>
            </a:r>
            <a:r>
              <a:rPr lang="en-US" altLang="en-US" sz="1400" dirty="0">
                <a:solidFill>
                  <a:schemeClr val="tx2"/>
                </a:solidFill>
              </a:rPr>
              <a:t>	</a:t>
            </a:r>
            <a:r>
              <a:rPr lang="en-US" altLang="en-US" sz="1400" dirty="0" err="1">
                <a:solidFill>
                  <a:schemeClr val="tx2"/>
                </a:solidFill>
              </a:rPr>
              <a:t>xiliang_luo@apple.com</a:t>
            </a:r>
            <a:r>
              <a:rPr lang="en-US" altLang="en-US" sz="1400" dirty="0">
                <a:solidFill>
                  <a:schemeClr val="tx2"/>
                </a:solidFill>
              </a:rPr>
              <a:t>, Michael.McLaughlin@qorvo.com, frank.leong@nxp.com, qianbin14@huawei.com</a:t>
            </a:r>
          </a:p>
          <a:p>
            <a:pPr>
              <a:spcBef>
                <a:spcPts val="600"/>
              </a:spcBef>
              <a:spcAft>
                <a:spcPts val="600"/>
              </a:spcAft>
            </a:pPr>
            <a:r>
              <a:rPr lang="en-US" altLang="en-US" sz="1400" b="1" dirty="0"/>
              <a:t>Abstract:</a:t>
            </a:r>
            <a:r>
              <a:rPr lang="en-US" altLang="en-US" sz="1400" dirty="0"/>
              <a:t>	A way forward on the ranging sequences for MMS UWB.</a:t>
            </a:r>
          </a:p>
          <a:p>
            <a:pPr>
              <a:spcBef>
                <a:spcPts val="600"/>
              </a:spcBef>
              <a:spcAft>
                <a:spcPts val="600"/>
              </a:spcAft>
            </a:pPr>
            <a:r>
              <a:rPr lang="en-US" altLang="en-US" sz="1400" b="1" dirty="0"/>
              <a:t>Purpose:   </a:t>
            </a:r>
            <a:r>
              <a:rPr lang="en-US" altLang="en-US" sz="1400" dirty="0"/>
              <a:t>Converge on the ranging sequences for MMS UWB.</a:t>
            </a:r>
          </a:p>
          <a:p>
            <a:pPr>
              <a:spcBef>
                <a:spcPts val="600"/>
              </a:spcBef>
            </a:pPr>
            <a:r>
              <a:rPr lang="en-US" altLang="en-US" sz="1400" b="1" dirty="0"/>
              <a:t>Notice:	</a:t>
            </a:r>
            <a:r>
              <a:rPr lang="en-US" altLang="en-US" sz="1400" dirty="0"/>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pPr>
            <a:r>
              <a:rPr lang="en-US" altLang="en-US" sz="1400" b="1" dirty="0"/>
              <a:t>Release:</a:t>
            </a:r>
            <a:r>
              <a:rPr lang="en-US" altLang="en-US" sz="14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15-22-0570-00-04ab</a:t>
            </a:r>
            <a:endParaRPr lang="en-US" altLang="en-US" sz="1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BC2C6EAA-2C0C-8386-CF8B-1D4DEFC2C6A9}"/>
              </a:ext>
            </a:extLst>
          </p:cNvPr>
          <p:cNvPicPr>
            <a:picLocks noChangeAspect="1"/>
          </p:cNvPicPr>
          <p:nvPr/>
        </p:nvPicPr>
        <p:blipFill>
          <a:blip r:embed="rId2"/>
          <a:stretch>
            <a:fillRect/>
          </a:stretch>
        </p:blipFill>
        <p:spPr>
          <a:xfrm>
            <a:off x="1574800" y="1605543"/>
            <a:ext cx="5994400" cy="4495800"/>
          </a:xfrm>
          <a:prstGeom prst="rect">
            <a:avLst/>
          </a:prstGeom>
        </p:spPr>
      </p:pic>
      <p:sp>
        <p:nvSpPr>
          <p:cNvPr id="5" name="Footer Placeholder 4">
            <a:extLst>
              <a:ext uri="{FF2B5EF4-FFF2-40B4-BE49-F238E27FC236}">
                <a16:creationId xmlns:a16="http://schemas.microsoft.com/office/drawing/2014/main" id="{84A899BF-FF7C-D89A-37EC-2C332239D69E}"/>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E2FEE983-6276-1A2B-D07F-B61634AD765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cxnSp>
        <p:nvCxnSpPr>
          <p:cNvPr id="9" name="Straight Arrow Connector 8">
            <a:extLst>
              <a:ext uri="{FF2B5EF4-FFF2-40B4-BE49-F238E27FC236}">
                <a16:creationId xmlns:a16="http://schemas.microsoft.com/office/drawing/2014/main" id="{9039AB3F-BF9D-0421-2102-127EB3625D12}"/>
              </a:ext>
            </a:extLst>
          </p:cNvPr>
          <p:cNvCxnSpPr>
            <a:stCxn id="12" idx="1"/>
          </p:cNvCxnSpPr>
          <p:nvPr/>
        </p:nvCxnSpPr>
        <p:spPr bwMode="auto">
          <a:xfrm flipH="1" flipV="1">
            <a:off x="5029200" y="3352800"/>
            <a:ext cx="2057400" cy="135074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a:extLst>
              <a:ext uri="{FF2B5EF4-FFF2-40B4-BE49-F238E27FC236}">
                <a16:creationId xmlns:a16="http://schemas.microsoft.com/office/drawing/2014/main" id="{2D0ABCB0-9795-0ED5-0BE5-F531DB92EDA8}"/>
              </a:ext>
            </a:extLst>
          </p:cNvPr>
          <p:cNvSpPr txBox="1"/>
          <p:nvPr/>
        </p:nvSpPr>
        <p:spPr>
          <a:xfrm>
            <a:off x="7086600" y="4495800"/>
            <a:ext cx="1828800" cy="415498"/>
          </a:xfrm>
          <a:prstGeom prst="rect">
            <a:avLst/>
          </a:prstGeom>
          <a:noFill/>
        </p:spPr>
        <p:txBody>
          <a:bodyPr wrap="square">
            <a:spAutoFit/>
          </a:bodyPr>
          <a:lstStyle/>
          <a:p>
            <a:r>
              <a:rPr lang="en-US" sz="1050" dirty="0">
                <a:solidFill>
                  <a:srgbClr val="000000"/>
                </a:solidFill>
                <a:effectLst/>
                <a:latin typeface="Calibri" panose="020F0502020204030204" pitchFamily="34" charset="0"/>
                <a:cs typeface="Calibri" panose="020F0502020204030204" pitchFamily="34" charset="0"/>
              </a:rPr>
              <a:t>Worst-case cross correlation</a:t>
            </a:r>
          </a:p>
          <a:p>
            <a:r>
              <a:rPr lang="en-US" sz="1050" dirty="0">
                <a:solidFill>
                  <a:srgbClr val="000000"/>
                </a:solidFill>
                <a:effectLst/>
                <a:latin typeface="Calibri" panose="020F0502020204030204" pitchFamily="34" charset="0"/>
                <a:cs typeface="Calibri" panose="020F0502020204030204" pitchFamily="34" charset="0"/>
              </a:rPr>
              <a:t>is below -12dB (without gaps)</a:t>
            </a:r>
            <a:endParaRPr lang="en-US" sz="1050" dirty="0">
              <a:latin typeface="Calibri" panose="020F0502020204030204" pitchFamily="34" charset="0"/>
              <a:cs typeface="Calibri" panose="020F0502020204030204" pitchFamily="34" charset="0"/>
            </a:endParaRPr>
          </a:p>
        </p:txBody>
      </p:sp>
      <p:sp>
        <p:nvSpPr>
          <p:cNvPr id="8" name="Title 1">
            <a:extLst>
              <a:ext uri="{FF2B5EF4-FFF2-40B4-BE49-F238E27FC236}">
                <a16:creationId xmlns:a16="http://schemas.microsoft.com/office/drawing/2014/main" id="{23B8B574-8996-ABF1-2FD5-CB60D5D12363}"/>
              </a:ext>
            </a:extLst>
          </p:cNvPr>
          <p:cNvSpPr txBox="1">
            <a:spLocks/>
          </p:cNvSpPr>
          <p:nvPr/>
        </p:nvSpPr>
        <p:spPr bwMode="auto">
          <a:xfrm>
            <a:off x="685800" y="6858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400" dirty="0">
                <a:solidFill>
                  <a:srgbClr val="0432FF"/>
                </a:solidFill>
              </a:rPr>
              <a:t>Cross-Correlation Peaks among 16 MMRS Sequences</a:t>
            </a:r>
          </a:p>
        </p:txBody>
      </p:sp>
      <p:sp>
        <p:nvSpPr>
          <p:cNvPr id="16" name="Date Placeholder 1">
            <a:extLst>
              <a:ext uri="{FF2B5EF4-FFF2-40B4-BE49-F238E27FC236}">
                <a16:creationId xmlns:a16="http://schemas.microsoft.com/office/drawing/2014/main" id="{B0375F3A-5F3E-8A39-BB32-7DCEF4F73958}"/>
              </a:ext>
            </a:extLst>
          </p:cNvPr>
          <p:cNvSpPr>
            <a:spLocks noGrp="1"/>
          </p:cNvSpPr>
          <p:nvPr>
            <p:ph type="dt" sz="half" idx="10"/>
          </p:nvPr>
        </p:nvSpPr>
        <p:spPr>
          <a:xfrm>
            <a:off x="685800" y="378281"/>
            <a:ext cx="1600200" cy="215444"/>
          </a:xfrm>
        </p:spPr>
        <p:txBody>
          <a:bodyPr/>
          <a:lstStyle/>
          <a:p>
            <a:r>
              <a:rPr lang="en-US" altLang="en-US" dirty="0"/>
              <a:t>November 2022</a:t>
            </a:r>
          </a:p>
        </p:txBody>
      </p:sp>
      <p:sp>
        <p:nvSpPr>
          <p:cNvPr id="17" name="Rectangle 7">
            <a:extLst>
              <a:ext uri="{FF2B5EF4-FFF2-40B4-BE49-F238E27FC236}">
                <a16:creationId xmlns:a16="http://schemas.microsoft.com/office/drawing/2014/main" id="{60DB1F11-5F96-5E65-DC0D-E4D79A565010}"/>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15-22-0570-00-04ab</a:t>
            </a:r>
            <a:endParaRPr lang="en-US" altLang="en-US" sz="1400" b="1" dirty="0"/>
          </a:p>
        </p:txBody>
      </p:sp>
    </p:spTree>
    <p:extLst>
      <p:ext uri="{BB962C8B-B14F-4D97-AF65-F5344CB8AC3E}">
        <p14:creationId xmlns:p14="http://schemas.microsoft.com/office/powerpoint/2010/main" val="980441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E8F21F3E-353E-1585-841B-331A7BEB4909}"/>
              </a:ext>
            </a:extLst>
          </p:cNvPr>
          <p:cNvPicPr>
            <a:picLocks noChangeAspect="1"/>
          </p:cNvPicPr>
          <p:nvPr/>
        </p:nvPicPr>
        <p:blipFill>
          <a:blip r:embed="rId2"/>
          <a:stretch>
            <a:fillRect/>
          </a:stretch>
        </p:blipFill>
        <p:spPr>
          <a:xfrm>
            <a:off x="44447" y="2540977"/>
            <a:ext cx="3582320" cy="2686740"/>
          </a:xfrm>
          <a:prstGeom prst="rect">
            <a:avLst/>
          </a:prstGeom>
        </p:spPr>
      </p:pic>
      <p:pic>
        <p:nvPicPr>
          <p:cNvPr id="15" name="Picture 14">
            <a:extLst>
              <a:ext uri="{FF2B5EF4-FFF2-40B4-BE49-F238E27FC236}">
                <a16:creationId xmlns:a16="http://schemas.microsoft.com/office/drawing/2014/main" id="{B60F62BA-E3B1-EDA7-5AF6-057DFC254E45}"/>
              </a:ext>
            </a:extLst>
          </p:cNvPr>
          <p:cNvPicPr>
            <a:picLocks noChangeAspect="1"/>
          </p:cNvPicPr>
          <p:nvPr/>
        </p:nvPicPr>
        <p:blipFill>
          <a:blip r:embed="rId3"/>
          <a:stretch>
            <a:fillRect/>
          </a:stretch>
        </p:blipFill>
        <p:spPr>
          <a:xfrm>
            <a:off x="3276599" y="1610824"/>
            <a:ext cx="3036323" cy="2277242"/>
          </a:xfrm>
          <a:prstGeom prst="rect">
            <a:avLst/>
          </a:prstGeom>
        </p:spPr>
      </p:pic>
      <p:sp>
        <p:nvSpPr>
          <p:cNvPr id="5" name="Footer Placeholder 4">
            <a:extLst>
              <a:ext uri="{FF2B5EF4-FFF2-40B4-BE49-F238E27FC236}">
                <a16:creationId xmlns:a16="http://schemas.microsoft.com/office/drawing/2014/main" id="{84A899BF-FF7C-D89A-37EC-2C332239D69E}"/>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E2FEE983-6276-1A2B-D07F-B61634AD765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pic>
        <p:nvPicPr>
          <p:cNvPr id="16" name="Picture 15">
            <a:extLst>
              <a:ext uri="{FF2B5EF4-FFF2-40B4-BE49-F238E27FC236}">
                <a16:creationId xmlns:a16="http://schemas.microsoft.com/office/drawing/2014/main" id="{B6CE5BC8-E97C-E6E7-F1D0-157713697368}"/>
              </a:ext>
            </a:extLst>
          </p:cNvPr>
          <p:cNvPicPr>
            <a:picLocks noChangeAspect="1"/>
          </p:cNvPicPr>
          <p:nvPr/>
        </p:nvPicPr>
        <p:blipFill>
          <a:blip r:embed="rId4"/>
          <a:stretch>
            <a:fillRect/>
          </a:stretch>
        </p:blipFill>
        <p:spPr>
          <a:xfrm>
            <a:off x="6063230" y="4041259"/>
            <a:ext cx="3036323" cy="2277242"/>
          </a:xfrm>
          <a:prstGeom prst="rect">
            <a:avLst/>
          </a:prstGeom>
        </p:spPr>
      </p:pic>
      <p:pic>
        <p:nvPicPr>
          <p:cNvPr id="17" name="Picture 16">
            <a:extLst>
              <a:ext uri="{FF2B5EF4-FFF2-40B4-BE49-F238E27FC236}">
                <a16:creationId xmlns:a16="http://schemas.microsoft.com/office/drawing/2014/main" id="{70BB1F09-CBFA-FF48-9989-0EE710DB2B9B}"/>
              </a:ext>
            </a:extLst>
          </p:cNvPr>
          <p:cNvPicPr>
            <a:picLocks noChangeAspect="1"/>
          </p:cNvPicPr>
          <p:nvPr/>
        </p:nvPicPr>
        <p:blipFill>
          <a:blip r:embed="rId5"/>
          <a:stretch>
            <a:fillRect/>
          </a:stretch>
        </p:blipFill>
        <p:spPr>
          <a:xfrm>
            <a:off x="6063228" y="1607103"/>
            <a:ext cx="3036325" cy="2277244"/>
          </a:xfrm>
          <a:prstGeom prst="rect">
            <a:avLst/>
          </a:prstGeom>
        </p:spPr>
      </p:pic>
      <p:pic>
        <p:nvPicPr>
          <p:cNvPr id="18" name="Picture 17">
            <a:extLst>
              <a:ext uri="{FF2B5EF4-FFF2-40B4-BE49-F238E27FC236}">
                <a16:creationId xmlns:a16="http://schemas.microsoft.com/office/drawing/2014/main" id="{2E05ECE8-0C38-4A15-610B-0263B741F3AD}"/>
              </a:ext>
            </a:extLst>
          </p:cNvPr>
          <p:cNvPicPr>
            <a:picLocks noChangeAspect="1"/>
          </p:cNvPicPr>
          <p:nvPr/>
        </p:nvPicPr>
        <p:blipFill>
          <a:blip r:embed="rId6"/>
          <a:stretch>
            <a:fillRect/>
          </a:stretch>
        </p:blipFill>
        <p:spPr>
          <a:xfrm>
            <a:off x="3276598" y="4044978"/>
            <a:ext cx="3036323" cy="2277242"/>
          </a:xfrm>
          <a:prstGeom prst="rect">
            <a:avLst/>
          </a:prstGeom>
        </p:spPr>
      </p:pic>
      <p:sp>
        <p:nvSpPr>
          <p:cNvPr id="3" name="Title 1">
            <a:extLst>
              <a:ext uri="{FF2B5EF4-FFF2-40B4-BE49-F238E27FC236}">
                <a16:creationId xmlns:a16="http://schemas.microsoft.com/office/drawing/2014/main" id="{B6763FF2-2502-864C-40D5-CAD8E9A02CAE}"/>
              </a:ext>
            </a:extLst>
          </p:cNvPr>
          <p:cNvSpPr txBox="1">
            <a:spLocks/>
          </p:cNvSpPr>
          <p:nvPr/>
        </p:nvSpPr>
        <p:spPr bwMode="auto">
          <a:xfrm>
            <a:off x="685800" y="6858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400" dirty="0">
                <a:solidFill>
                  <a:srgbClr val="0432FF"/>
                </a:solidFill>
              </a:rPr>
              <a:t>Multiple Interpretations: 2x64 </a:t>
            </a:r>
            <a:r>
              <a:rPr lang="en-US" sz="2400" dirty="0" err="1">
                <a:solidFill>
                  <a:srgbClr val="0432FF"/>
                </a:solidFill>
              </a:rPr>
              <a:t>Golay</a:t>
            </a:r>
            <a:r>
              <a:rPr lang="en-US" sz="2400" dirty="0">
                <a:solidFill>
                  <a:srgbClr val="0432FF"/>
                </a:solidFill>
              </a:rPr>
              <a:t> </a:t>
            </a:r>
            <a:r>
              <a:rPr lang="en-US" sz="2400" dirty="0">
                <a:solidFill>
                  <a:srgbClr val="0432FF"/>
                </a:solidFill>
                <a:sym typeface="Wingdings" pitchFamily="2" charset="2"/>
              </a:rPr>
              <a:t> 64x2 CZC</a:t>
            </a:r>
            <a:endParaRPr lang="en-US" sz="2400" dirty="0">
              <a:solidFill>
                <a:srgbClr val="0432FF"/>
              </a:solidFill>
            </a:endParaRPr>
          </a:p>
        </p:txBody>
      </p:sp>
      <p:sp>
        <p:nvSpPr>
          <p:cNvPr id="8" name="Date Placeholder 1">
            <a:extLst>
              <a:ext uri="{FF2B5EF4-FFF2-40B4-BE49-F238E27FC236}">
                <a16:creationId xmlns:a16="http://schemas.microsoft.com/office/drawing/2014/main" id="{55E18612-1B47-F447-AFCB-B14641023C97}"/>
              </a:ext>
            </a:extLst>
          </p:cNvPr>
          <p:cNvSpPr>
            <a:spLocks noGrp="1"/>
          </p:cNvSpPr>
          <p:nvPr>
            <p:ph type="dt" sz="half" idx="10"/>
          </p:nvPr>
        </p:nvSpPr>
        <p:spPr>
          <a:xfrm>
            <a:off x="685800" y="378281"/>
            <a:ext cx="1600200" cy="215444"/>
          </a:xfrm>
        </p:spPr>
        <p:txBody>
          <a:bodyPr/>
          <a:lstStyle/>
          <a:p>
            <a:r>
              <a:rPr lang="en-US" altLang="en-US" dirty="0"/>
              <a:t>November 2022</a:t>
            </a:r>
          </a:p>
        </p:txBody>
      </p:sp>
      <p:sp>
        <p:nvSpPr>
          <p:cNvPr id="9" name="Rectangle 7">
            <a:extLst>
              <a:ext uri="{FF2B5EF4-FFF2-40B4-BE49-F238E27FC236}">
                <a16:creationId xmlns:a16="http://schemas.microsoft.com/office/drawing/2014/main" id="{FB05993A-1129-DFF2-DEE9-7EC8D1476D43}"/>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15-22-0570-00-04ab</a:t>
            </a:r>
            <a:endParaRPr lang="en-US" altLang="en-US" sz="1400" b="1" dirty="0"/>
          </a:p>
        </p:txBody>
      </p:sp>
    </p:spTree>
    <p:extLst>
      <p:ext uri="{BB962C8B-B14F-4D97-AF65-F5344CB8AC3E}">
        <p14:creationId xmlns:p14="http://schemas.microsoft.com/office/powerpoint/2010/main" val="1539390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12</a:t>
            </a:fld>
            <a:endParaRPr lang="en-US" altLang="en-US"/>
          </a:p>
        </p:txBody>
      </p:sp>
      <p:sp>
        <p:nvSpPr>
          <p:cNvPr id="90" name="TextBox 89">
            <a:extLst>
              <a:ext uri="{FF2B5EF4-FFF2-40B4-BE49-F238E27FC236}">
                <a16:creationId xmlns:a16="http://schemas.microsoft.com/office/drawing/2014/main" id="{13D50B6F-D898-CA28-3F32-C62C6D3DEF30}"/>
              </a:ext>
            </a:extLst>
          </p:cNvPr>
          <p:cNvSpPr txBox="1"/>
          <p:nvPr/>
        </p:nvSpPr>
        <p:spPr>
          <a:xfrm>
            <a:off x="685800" y="1524000"/>
            <a:ext cx="7772400" cy="4724400"/>
          </a:xfrm>
          <a:prstGeom prst="rect">
            <a:avLst/>
          </a:prstGeom>
          <a:noFill/>
        </p:spPr>
        <p:txBody>
          <a:bodyPr wrap="square">
            <a:noAutofit/>
          </a:bodyPr>
          <a:lstStyle/>
          <a:p>
            <a:pPr marL="171450" indent="-171450">
              <a:lnSpc>
                <a:spcPct val="150000"/>
              </a:lnSpc>
              <a:buFont typeface="Arial" panose="020B0604020202020204" pitchFamily="34" charset="0"/>
              <a:buChar char="•"/>
            </a:pPr>
            <a:r>
              <a:rPr lang="en-US" dirty="0">
                <a:solidFill>
                  <a:srgbClr val="000000"/>
                </a:solidFill>
                <a:effectLst/>
                <a:latin typeface="Courier New" panose="02070309020205020404" pitchFamily="49" charset="0"/>
              </a:rPr>
              <a:t>16 good candidates for the number of zeros in the gap </a:t>
            </a:r>
            <a:r>
              <a:rPr lang="en-US" b="1" dirty="0">
                <a:solidFill>
                  <a:srgbClr val="0432FF"/>
                </a:solidFill>
                <a:effectLst/>
                <a:latin typeface="Courier New" panose="02070309020205020404" pitchFamily="49" charset="0"/>
              </a:rPr>
              <a:t>G</a:t>
            </a:r>
            <a:r>
              <a:rPr lang="en-US" dirty="0">
                <a:solidFill>
                  <a:srgbClr val="000000"/>
                </a:solidFill>
                <a:effectLst/>
                <a:latin typeface="Courier New" panose="02070309020205020404" pitchFamily="49" charset="0"/>
              </a:rPr>
              <a:t> (before spreading)</a:t>
            </a:r>
          </a:p>
          <a:p>
            <a:pPr lvl="1" indent="-225425">
              <a:lnSpc>
                <a:spcPct val="150000"/>
              </a:lnSpc>
              <a:buFont typeface="Arial" panose="020B0604020202020204" pitchFamily="34" charset="0"/>
              <a:buChar char="•"/>
            </a:pPr>
            <a:r>
              <a:rPr lang="en-US" dirty="0">
                <a:solidFill>
                  <a:srgbClr val="000000"/>
                </a:solidFill>
                <a:effectLst/>
                <a:latin typeface="Courier New" panose="02070309020205020404" pitchFamily="49" charset="0"/>
              </a:rPr>
              <a:t>0   3   5   7   9  15  19  21  25  33  37  39  43  45  49  57</a:t>
            </a:r>
          </a:p>
          <a:p>
            <a:pPr lvl="1" indent="-225425">
              <a:lnSpc>
                <a:spcPct val="150000"/>
              </a:lnSpc>
              <a:buFont typeface="Arial" panose="020B0604020202020204" pitchFamily="34" charset="0"/>
              <a:buChar char="•"/>
            </a:pPr>
            <a:r>
              <a:rPr lang="en-US" dirty="0">
                <a:solidFill>
                  <a:srgbClr val="000000"/>
                </a:solidFill>
                <a:latin typeface="Courier New" panose="02070309020205020404" pitchFamily="49" charset="0"/>
              </a:rPr>
              <a:t>The period of one MMRS including the gap (before spreading) is one of the following</a:t>
            </a:r>
          </a:p>
          <a:p>
            <a:pPr lvl="2" indent="-225425">
              <a:lnSpc>
                <a:spcPct val="150000"/>
              </a:lnSpc>
              <a:buFont typeface="Arial" panose="020B0604020202020204" pitchFamily="34" charset="0"/>
              <a:buChar char="•"/>
            </a:pPr>
            <a:r>
              <a:rPr lang="en-US" dirty="0">
                <a:solidFill>
                  <a:srgbClr val="000000"/>
                </a:solidFill>
                <a:effectLst/>
                <a:latin typeface="Courier New" panose="02070309020205020404" pitchFamily="49" charset="0"/>
              </a:rPr>
              <a:t>128  134  138  142  146  158  166  170  178  194  202  206  214  218  226  242</a:t>
            </a:r>
          </a:p>
          <a:p>
            <a:pPr lvl="2" indent="-225425">
              <a:lnSpc>
                <a:spcPct val="150000"/>
              </a:lnSpc>
              <a:buFont typeface="Arial" panose="020B0604020202020204" pitchFamily="34" charset="0"/>
              <a:buChar char="•"/>
            </a:pPr>
            <a:r>
              <a:rPr lang="en-US" dirty="0">
                <a:solidFill>
                  <a:srgbClr val="000000"/>
                </a:solidFill>
                <a:latin typeface="Courier New" panose="02070309020205020404" pitchFamily="49" charset="0"/>
              </a:rPr>
              <a:t>the GCD between each two periods is </a:t>
            </a:r>
            <a:r>
              <a:rPr lang="en-US" dirty="0">
                <a:solidFill>
                  <a:srgbClr val="0432FF"/>
                </a:solidFill>
                <a:latin typeface="Courier New" panose="02070309020205020404" pitchFamily="49" charset="0"/>
              </a:rPr>
              <a:t>2</a:t>
            </a:r>
          </a:p>
          <a:p>
            <a:pPr lvl="2" indent="-225425">
              <a:lnSpc>
                <a:spcPct val="150000"/>
              </a:lnSpc>
              <a:buFont typeface="Arial" panose="020B0604020202020204" pitchFamily="34" charset="0"/>
              <a:buChar char="•"/>
            </a:pPr>
            <a:r>
              <a:rPr lang="en-US" dirty="0">
                <a:latin typeface="Courier New" panose="02070309020205020404" pitchFamily="49" charset="0"/>
              </a:rPr>
              <a:t>the GCD between each of these periods and 4z </a:t>
            </a:r>
            <a:r>
              <a:rPr lang="en-US" dirty="0" err="1">
                <a:latin typeface="Courier New" panose="02070309020205020404" pitchFamily="49" charset="0"/>
              </a:rPr>
              <a:t>Ipatov</a:t>
            </a:r>
            <a:r>
              <a:rPr lang="en-US" dirty="0">
                <a:latin typeface="Courier New" panose="02070309020205020404" pitchFamily="49" charset="0"/>
              </a:rPr>
              <a:t> period is </a:t>
            </a:r>
            <a:r>
              <a:rPr lang="en-US" dirty="0">
                <a:solidFill>
                  <a:srgbClr val="0432FF"/>
                </a:solidFill>
                <a:latin typeface="Courier New" panose="02070309020205020404" pitchFamily="49" charset="0"/>
              </a:rPr>
              <a:t>1</a:t>
            </a:r>
          </a:p>
          <a:p>
            <a:pPr indent="-225425">
              <a:lnSpc>
                <a:spcPct val="150000"/>
              </a:lnSpc>
              <a:buFont typeface="Arial" panose="020B0604020202020204" pitchFamily="34" charset="0"/>
              <a:buChar char="•"/>
            </a:pPr>
            <a:endParaRPr lang="en-US" dirty="0">
              <a:solidFill>
                <a:srgbClr val="000000"/>
              </a:solidFill>
              <a:latin typeface="Courier New" panose="02070309020205020404" pitchFamily="49" charset="0"/>
            </a:endParaRPr>
          </a:p>
          <a:p>
            <a:pPr indent="-225425">
              <a:lnSpc>
                <a:spcPct val="150000"/>
              </a:lnSpc>
              <a:buFont typeface="Arial" panose="020B0604020202020204" pitchFamily="34" charset="0"/>
              <a:buChar char="•"/>
            </a:pPr>
            <a:r>
              <a:rPr lang="en-US" b="1" dirty="0">
                <a:solidFill>
                  <a:srgbClr val="000000"/>
                </a:solidFill>
                <a:latin typeface="Courier New" panose="02070309020205020404" pitchFamily="49" charset="0"/>
              </a:rPr>
              <a:t>Network operation example 1</a:t>
            </a:r>
            <a:r>
              <a:rPr lang="en-US" dirty="0">
                <a:solidFill>
                  <a:srgbClr val="000000"/>
                </a:solidFill>
                <a:latin typeface="Courier New" panose="02070309020205020404" pitchFamily="49" charset="0"/>
              </a:rPr>
              <a:t>: 16 Tx-Rx pairs nearby</a:t>
            </a:r>
          </a:p>
          <a:p>
            <a:pPr lvl="1" indent="-225425">
              <a:lnSpc>
                <a:spcPct val="150000"/>
              </a:lnSpc>
              <a:buFont typeface="Arial" panose="020B0604020202020204" pitchFamily="34" charset="0"/>
              <a:buChar char="•"/>
            </a:pPr>
            <a:r>
              <a:rPr lang="en-US" dirty="0">
                <a:solidFill>
                  <a:srgbClr val="000000"/>
                </a:solidFill>
                <a:latin typeface="Courier New" panose="02070309020205020404" pitchFamily="49" charset="0"/>
              </a:rPr>
              <a:t>each pair utilizes one different gap size from the above set</a:t>
            </a:r>
          </a:p>
          <a:p>
            <a:pPr lvl="2" indent="-225425">
              <a:lnSpc>
                <a:spcPct val="150000"/>
              </a:lnSpc>
              <a:buFont typeface="Arial" panose="020B0604020202020204" pitchFamily="34" charset="0"/>
              <a:buChar char="•"/>
            </a:pPr>
            <a:r>
              <a:rPr lang="en-US" dirty="0">
                <a:solidFill>
                  <a:srgbClr val="000000"/>
                </a:solidFill>
                <a:latin typeface="Courier New" panose="02070309020205020404" pitchFamily="49" charset="0"/>
              </a:rPr>
              <a:t>interference suppression is maximized between any two Tx-Rx pairs</a:t>
            </a:r>
          </a:p>
          <a:p>
            <a:pPr indent="-225425">
              <a:lnSpc>
                <a:spcPct val="150000"/>
              </a:lnSpc>
              <a:buFont typeface="Arial" panose="020B0604020202020204" pitchFamily="34" charset="0"/>
              <a:buChar char="•"/>
            </a:pPr>
            <a:endParaRPr lang="en-US" dirty="0">
              <a:solidFill>
                <a:srgbClr val="000000"/>
              </a:solidFill>
              <a:latin typeface="Courier New" panose="02070309020205020404" pitchFamily="49" charset="0"/>
            </a:endParaRPr>
          </a:p>
          <a:p>
            <a:pPr indent="-225425">
              <a:lnSpc>
                <a:spcPct val="150000"/>
              </a:lnSpc>
              <a:buFont typeface="Arial" panose="020B0604020202020204" pitchFamily="34" charset="0"/>
              <a:buChar char="•"/>
            </a:pPr>
            <a:r>
              <a:rPr lang="en-US" b="1" dirty="0">
                <a:solidFill>
                  <a:srgbClr val="000000"/>
                </a:solidFill>
                <a:latin typeface="Courier New" panose="02070309020205020404" pitchFamily="49" charset="0"/>
              </a:rPr>
              <a:t>Network operation example 2</a:t>
            </a:r>
            <a:r>
              <a:rPr lang="en-US" dirty="0">
                <a:solidFill>
                  <a:srgbClr val="000000"/>
                </a:solidFill>
                <a:latin typeface="Courier New" panose="02070309020205020404" pitchFamily="49" charset="0"/>
              </a:rPr>
              <a:t>: 2 Tx-Rx pairs nearby</a:t>
            </a:r>
          </a:p>
          <a:p>
            <a:pPr lvl="1" indent="-225425">
              <a:lnSpc>
                <a:spcPct val="150000"/>
              </a:lnSpc>
              <a:buFont typeface="Arial" panose="020B0604020202020204" pitchFamily="34" charset="0"/>
              <a:buChar char="•"/>
            </a:pPr>
            <a:r>
              <a:rPr lang="en-US" dirty="0">
                <a:solidFill>
                  <a:srgbClr val="000000"/>
                </a:solidFill>
                <a:latin typeface="Courier New" panose="02070309020205020404" pitchFamily="49" charset="0"/>
              </a:rPr>
              <a:t>gap sizes: 0&lt;=g</a:t>
            </a:r>
            <a:r>
              <a:rPr lang="en-US" baseline="-25000" dirty="0">
                <a:solidFill>
                  <a:srgbClr val="000000"/>
                </a:solidFill>
                <a:latin typeface="Courier New" panose="02070309020205020404" pitchFamily="49" charset="0"/>
              </a:rPr>
              <a:t>1</a:t>
            </a:r>
            <a:r>
              <a:rPr lang="en-US" dirty="0">
                <a:solidFill>
                  <a:srgbClr val="000000"/>
                </a:solidFill>
                <a:latin typeface="Courier New" panose="02070309020205020404" pitchFamily="49" charset="0"/>
              </a:rPr>
              <a:t>,g</a:t>
            </a:r>
            <a:r>
              <a:rPr lang="en-US" baseline="-25000" dirty="0">
                <a:solidFill>
                  <a:srgbClr val="000000"/>
                </a:solidFill>
                <a:latin typeface="Courier New" panose="02070309020205020404" pitchFamily="49" charset="0"/>
              </a:rPr>
              <a:t>2</a:t>
            </a:r>
            <a:r>
              <a:rPr lang="en-US" dirty="0">
                <a:solidFill>
                  <a:srgbClr val="000000"/>
                </a:solidFill>
                <a:latin typeface="Courier New" panose="02070309020205020404" pitchFamily="49" charset="0"/>
              </a:rPr>
              <a:t>&lt;=64 are good as long as GCD(128+2g</a:t>
            </a:r>
            <a:r>
              <a:rPr lang="en-US" baseline="-25000" dirty="0">
                <a:solidFill>
                  <a:srgbClr val="000000"/>
                </a:solidFill>
                <a:latin typeface="Courier New" panose="02070309020205020404" pitchFamily="49" charset="0"/>
              </a:rPr>
              <a:t>1</a:t>
            </a:r>
            <a:r>
              <a:rPr lang="en-US" dirty="0">
                <a:solidFill>
                  <a:srgbClr val="000000"/>
                </a:solidFill>
                <a:latin typeface="Courier New" panose="02070309020205020404" pitchFamily="49" charset="0"/>
              </a:rPr>
              <a:t>,128+2g</a:t>
            </a:r>
            <a:r>
              <a:rPr lang="en-US" baseline="-25000" dirty="0">
                <a:solidFill>
                  <a:srgbClr val="000000"/>
                </a:solidFill>
                <a:latin typeface="Courier New" panose="02070309020205020404" pitchFamily="49" charset="0"/>
              </a:rPr>
              <a:t>2</a:t>
            </a:r>
            <a:r>
              <a:rPr lang="en-US" dirty="0">
                <a:solidFill>
                  <a:srgbClr val="000000"/>
                </a:solidFill>
                <a:latin typeface="Courier New" panose="02070309020205020404" pitchFamily="49" charset="0"/>
              </a:rPr>
              <a:t>)=2</a:t>
            </a:r>
          </a:p>
          <a:p>
            <a:pPr lvl="2" indent="-225425">
              <a:lnSpc>
                <a:spcPct val="150000"/>
              </a:lnSpc>
              <a:buFont typeface="Arial" panose="020B0604020202020204" pitchFamily="34" charset="0"/>
              <a:buChar char="•"/>
            </a:pPr>
            <a:r>
              <a:rPr lang="en-US" dirty="0">
                <a:solidFill>
                  <a:srgbClr val="000000"/>
                </a:solidFill>
                <a:latin typeface="Courier New" panose="02070309020205020404" pitchFamily="49" charset="0"/>
              </a:rPr>
              <a:t>mutual interference suppression is maximized</a:t>
            </a:r>
          </a:p>
          <a:p>
            <a:pPr lvl="1" indent="-225425">
              <a:lnSpc>
                <a:spcPct val="150000"/>
              </a:lnSpc>
              <a:buFont typeface="Arial" panose="020B0604020202020204" pitchFamily="34" charset="0"/>
              <a:buChar char="•"/>
            </a:pPr>
            <a:endParaRPr lang="en-US" dirty="0">
              <a:solidFill>
                <a:srgbClr val="000000"/>
              </a:solidFill>
              <a:latin typeface="Courier New" panose="02070309020205020404" pitchFamily="49" charset="0"/>
            </a:endParaRPr>
          </a:p>
          <a:p>
            <a:pPr lvl="1" indent="-225425">
              <a:lnSpc>
                <a:spcPct val="150000"/>
              </a:lnSpc>
              <a:buFont typeface="Arial" panose="020B0604020202020204" pitchFamily="34" charset="0"/>
              <a:buChar char="•"/>
            </a:pPr>
            <a:endParaRPr lang="en-US" dirty="0">
              <a:solidFill>
                <a:srgbClr val="000000"/>
              </a:solidFill>
              <a:effectLst/>
              <a:latin typeface="Courier New" panose="02070309020205020404" pitchFamily="49" charset="0"/>
            </a:endParaRPr>
          </a:p>
          <a:p>
            <a:pPr>
              <a:lnSpc>
                <a:spcPct val="150000"/>
              </a:lnSpc>
            </a:pPr>
            <a:endParaRPr lang="en-US" dirty="0">
              <a:solidFill>
                <a:srgbClr val="000000"/>
              </a:solidFill>
              <a:effectLst/>
              <a:latin typeface="Courier New" panose="02070309020205020404" pitchFamily="49" charset="0"/>
            </a:endParaRPr>
          </a:p>
        </p:txBody>
      </p:sp>
      <p:sp>
        <p:nvSpPr>
          <p:cNvPr id="7" name="Title 1">
            <a:extLst>
              <a:ext uri="{FF2B5EF4-FFF2-40B4-BE49-F238E27FC236}">
                <a16:creationId xmlns:a16="http://schemas.microsoft.com/office/drawing/2014/main" id="{7CC6F22B-5EDD-AEC5-DA11-5FB6A297755B}"/>
              </a:ext>
            </a:extLst>
          </p:cNvPr>
          <p:cNvSpPr txBox="1">
            <a:spLocks/>
          </p:cNvSpPr>
          <p:nvPr/>
        </p:nvSpPr>
        <p:spPr bwMode="auto">
          <a:xfrm>
            <a:off x="685800" y="6858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400" dirty="0">
                <a:solidFill>
                  <a:srgbClr val="0432FF"/>
                </a:solidFill>
              </a:rPr>
              <a:t>Considerations on the Gap Size for MMRS</a:t>
            </a:r>
          </a:p>
        </p:txBody>
      </p:sp>
      <p:sp>
        <p:nvSpPr>
          <p:cNvPr id="9" name="Date Placeholder 1">
            <a:extLst>
              <a:ext uri="{FF2B5EF4-FFF2-40B4-BE49-F238E27FC236}">
                <a16:creationId xmlns:a16="http://schemas.microsoft.com/office/drawing/2014/main" id="{9E77DA74-B133-4D09-B064-643CDC153ECC}"/>
              </a:ext>
            </a:extLst>
          </p:cNvPr>
          <p:cNvSpPr>
            <a:spLocks noGrp="1"/>
          </p:cNvSpPr>
          <p:nvPr>
            <p:ph type="dt" sz="half" idx="10"/>
          </p:nvPr>
        </p:nvSpPr>
        <p:spPr>
          <a:xfrm>
            <a:off x="685800" y="378281"/>
            <a:ext cx="1600200" cy="215444"/>
          </a:xfrm>
        </p:spPr>
        <p:txBody>
          <a:bodyPr/>
          <a:lstStyle/>
          <a:p>
            <a:r>
              <a:rPr lang="en-US" altLang="en-US" dirty="0"/>
              <a:t>November 2022</a:t>
            </a:r>
          </a:p>
        </p:txBody>
      </p:sp>
      <p:sp>
        <p:nvSpPr>
          <p:cNvPr id="10" name="Rectangle 7">
            <a:extLst>
              <a:ext uri="{FF2B5EF4-FFF2-40B4-BE49-F238E27FC236}">
                <a16:creationId xmlns:a16="http://schemas.microsoft.com/office/drawing/2014/main" id="{0339012E-42F9-B06C-E686-401601F1DD85}"/>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15-22-0570-00-04ab</a:t>
            </a:r>
            <a:endParaRPr lang="en-US" altLang="en-US" sz="1400" b="1" dirty="0"/>
          </a:p>
        </p:txBody>
      </p:sp>
    </p:spTree>
    <p:extLst>
      <p:ext uri="{BB962C8B-B14F-4D97-AF65-F5344CB8AC3E}">
        <p14:creationId xmlns:p14="http://schemas.microsoft.com/office/powerpoint/2010/main" val="305499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571628" y="6475413"/>
            <a:ext cx="76944" cy="184666"/>
          </a:xfrm>
        </p:spPr>
        <p:txBody>
          <a:bodyPr/>
          <a:lstStyle/>
          <a:p>
            <a:r>
              <a:rPr lang="en-US" altLang="en-US" dirty="0"/>
              <a:t>2</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2267206706"/>
              </p:ext>
            </p:extLst>
          </p:nvPr>
        </p:nvGraphicFramePr>
        <p:xfrm>
          <a:off x="685800" y="908723"/>
          <a:ext cx="7774632" cy="5265333"/>
        </p:xfrm>
        <a:graphic>
          <a:graphicData uri="http://schemas.openxmlformats.org/drawingml/2006/table">
            <a:tbl>
              <a:tblPr firstRow="1" bandRow="1">
                <a:tableStyleId>{5940675A-B579-460E-94D1-54222C63F5DA}</a:tableStyleId>
              </a:tblPr>
              <a:tblGrid>
                <a:gridCol w="4267200">
                  <a:extLst>
                    <a:ext uri="{9D8B030D-6E8A-4147-A177-3AD203B41FA5}">
                      <a16:colId xmlns:a16="http://schemas.microsoft.com/office/drawing/2014/main" val="1745747388"/>
                    </a:ext>
                  </a:extLst>
                </a:gridCol>
                <a:gridCol w="3507432">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PAR Objective</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r>
                        <a:rPr lang="en-US" sz="1200" b="1" dirty="0">
                          <a:effectLst/>
                          <a:latin typeface="Calibri" panose="020F0502020204030204" pitchFamily="34" charset="0"/>
                          <a:cs typeface="Calibri" panose="020F0502020204030204" pitchFamily="34" charset="0"/>
                        </a:rPr>
                        <a:t>Proposed Solution (how addressed)</a:t>
                      </a:r>
                      <a:endParaRPr lang="en-US" sz="1200" b="1"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16017004"/>
                  </a:ext>
                </a:extLst>
              </a:tr>
              <a:tr h="577279">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2336347152"/>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solidFill>
                      <a:schemeClr val="accent2">
                        <a:lumMod val="20000"/>
                        <a:lumOff val="80000"/>
                      </a:schemeClr>
                    </a:solidFill>
                  </a:tcPr>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Calibri" panose="020F0502020204030204" pitchFamily="34" charset="0"/>
                        </a:rPr>
                        <a:t>Periodicity-Division Multiple Access</a:t>
                      </a:r>
                    </a:p>
                  </a:txBody>
                  <a:tcPr marL="62197" marR="62197" marT="0" marB="0">
                    <a:solidFill>
                      <a:schemeClr val="accent2">
                        <a:lumMod val="20000"/>
                        <a:lumOff val="80000"/>
                      </a:schemeClr>
                    </a:solidFill>
                  </a:tcPr>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Other coexistence improvement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550120941"/>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Improved link budget and/or reduced air-time</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solidFill>
                      <a:schemeClr val="accent2">
                        <a:lumMod val="20000"/>
                        <a:lumOff val="80000"/>
                      </a:schemeClr>
                    </a:solidFill>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Calibri" panose="020F0502020204030204" pitchFamily="34" charset="0"/>
                          <a:ea typeface="Calibri" panose="020F0502020204030204" pitchFamily="34" charset="0"/>
                          <a:cs typeface="Calibri" panose="020F0502020204030204" pitchFamily="34" charset="0"/>
                        </a:rPr>
                        <a:t>MMS</a:t>
                      </a:r>
                    </a:p>
                  </a:txBody>
                  <a:tcPr marL="62197" marR="62197" marT="0" marB="0">
                    <a:solidFill>
                      <a:schemeClr val="accent2">
                        <a:lumMod val="20000"/>
                        <a:lumOff val="80000"/>
                      </a:schemeClr>
                    </a:solidFill>
                  </a:tcPr>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Additional channels and operating frequencies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770140464"/>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solidFill>
                      <a:schemeClr val="accent2">
                        <a:lumMod val="20000"/>
                        <a:lumOff val="80000"/>
                      </a:schemeClr>
                    </a:solidFill>
                  </a:tcPr>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Calibri" panose="020F0502020204030204" pitchFamily="34" charset="0"/>
                        </a:rPr>
                        <a:t>MMS for high-integrity ranging</a:t>
                      </a:r>
                    </a:p>
                  </a:txBody>
                  <a:tcPr marL="62197" marR="62197" marT="0" marB="0">
                    <a:solidFill>
                      <a:schemeClr val="accent2">
                        <a:lumMod val="20000"/>
                        <a:lumOff val="80000"/>
                      </a:schemeClr>
                    </a:solidFill>
                  </a:tcPr>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latin typeface="Calibri" panose="020F0502020204030204" pitchFamily="34" charset="0"/>
                          <a:cs typeface="Calibri" panose="020F0502020204030204" pitchFamily="34" charset="0"/>
                        </a:rPr>
                        <a:t>Reduced complexity and power consumption</a:t>
                      </a: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Hybrid operation with narrowband signaling to assist UWB</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solidFill>
                      <a:schemeClr val="accent2">
                        <a:lumMod val="20000"/>
                        <a:lumOff val="80000"/>
                      </a:schemeClr>
                    </a:solidFill>
                  </a:tcPr>
                </a:tc>
                <a:tc>
                  <a:txBody>
                    <a:bodyPr/>
                    <a:lstStyle/>
                    <a:p>
                      <a:pPr>
                        <a:lnSpc>
                          <a:spcPct val="107000"/>
                        </a:lnSpc>
                        <a:spcAft>
                          <a:spcPts val="800"/>
                        </a:spcAft>
                      </a:pPr>
                      <a:r>
                        <a:rPr lang="en-US" sz="1200" dirty="0">
                          <a:effectLst/>
                          <a:latin typeface="Calibri" panose="020F0502020204030204" pitchFamily="34" charset="0"/>
                          <a:ea typeface="Calibri" panose="020F0502020204030204" pitchFamily="34" charset="0"/>
                          <a:cs typeface="Calibri" panose="020F0502020204030204" pitchFamily="34" charset="0"/>
                        </a:rPr>
                        <a:t>NBA-MMS</a:t>
                      </a:r>
                    </a:p>
                  </a:txBody>
                  <a:tcPr marL="62197" marR="62197" marT="0" marB="0">
                    <a:solidFill>
                      <a:schemeClr val="accent2">
                        <a:lumMod val="20000"/>
                        <a:lumOff val="80000"/>
                      </a:schemeClr>
                    </a:solidFill>
                  </a:tcPr>
                </a:tc>
                <a:extLst>
                  <a:ext uri="{0D108BD9-81ED-4DB2-BD59-A6C34878D82A}">
                    <a16:rowId xmlns:a16="http://schemas.microsoft.com/office/drawing/2014/main" val="140993491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Enhanced native discovery and connection setup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165867"/>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Low-power low-latency streaming </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76344013"/>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Higher data-rate streaming allowing at least 50 Mbit/s of throughput</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863466228"/>
                  </a:ext>
                </a:extLst>
              </a:tr>
              <a:tr h="381572">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latin typeface="Calibri" panose="020F0502020204030204" pitchFamily="34" charset="0"/>
                          <a:cs typeface="Calibri" panose="020F0502020204030204" pitchFamily="34" charset="0"/>
                        </a:rPr>
                        <a:t>Infrastructure synchronization mechanisms</a:t>
                      </a: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Calibri" panose="020F0502020204030204" pitchFamily="34" charset="0"/>
                      </a:endParaRPr>
                    </a:p>
                  </a:txBody>
                  <a:tcPr marL="62197" marR="62197" marT="0" marB="0"/>
                </a:tc>
                <a:extLst>
                  <a:ext uri="{0D108BD9-81ED-4DB2-BD59-A6C34878D82A}">
                    <a16:rowId xmlns:a16="http://schemas.microsoft.com/office/drawing/2014/main" val="1541787244"/>
                  </a:ext>
                </a:extLst>
              </a:tr>
            </a:tbl>
          </a:graphicData>
        </a:graphic>
      </p:graphicFrame>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a:t>X. Luo, et al</a:t>
            </a:r>
            <a:endParaRPr lang="en-US" altLang="en-US" dirty="0"/>
          </a:p>
        </p:txBody>
      </p:sp>
      <p:sp>
        <p:nvSpPr>
          <p:cNvPr id="4" name="Date Placeholder 1">
            <a:extLst>
              <a:ext uri="{FF2B5EF4-FFF2-40B4-BE49-F238E27FC236}">
                <a16:creationId xmlns:a16="http://schemas.microsoft.com/office/drawing/2014/main" id="{F3BD6762-C56F-AFF4-40DF-220FB613CF03}"/>
              </a:ext>
            </a:extLst>
          </p:cNvPr>
          <p:cNvSpPr>
            <a:spLocks noGrp="1"/>
          </p:cNvSpPr>
          <p:nvPr>
            <p:ph type="dt" sz="half" idx="10"/>
          </p:nvPr>
        </p:nvSpPr>
        <p:spPr>
          <a:xfrm>
            <a:off x="685800" y="378281"/>
            <a:ext cx="1600200" cy="215444"/>
          </a:xfrm>
        </p:spPr>
        <p:txBody>
          <a:bodyPr/>
          <a:lstStyle/>
          <a:p>
            <a:r>
              <a:rPr lang="en-US" altLang="en-US" dirty="0"/>
              <a:t>November 2022</a:t>
            </a:r>
          </a:p>
        </p:txBody>
      </p:sp>
      <p:sp>
        <p:nvSpPr>
          <p:cNvPr id="5" name="Rectangle 7">
            <a:extLst>
              <a:ext uri="{FF2B5EF4-FFF2-40B4-BE49-F238E27FC236}">
                <a16:creationId xmlns:a16="http://schemas.microsoft.com/office/drawing/2014/main" id="{8C79D2CD-6F52-CF40-810F-BB87043848E8}"/>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15-22-0570-00-04ab</a:t>
            </a:r>
            <a:endParaRPr lang="en-US" altLang="en-US"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Definitions</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a:xfrm>
            <a:off x="685800" y="1981200"/>
            <a:ext cx="7772400" cy="3962400"/>
          </a:xfrm>
        </p:spPr>
        <p:txBody>
          <a:bodyPr/>
          <a:lstStyle/>
          <a:p>
            <a:pPr>
              <a:lnSpc>
                <a:spcPct val="120000"/>
              </a:lnSpc>
              <a:spcBef>
                <a:spcPts val="600"/>
              </a:spcBef>
            </a:pPr>
            <a:r>
              <a:rPr lang="en-US" sz="1800" dirty="0"/>
              <a:t>A multi-millisecond (MMS) UWB packet consists of a number of fragments of one of the following types</a:t>
            </a:r>
          </a:p>
          <a:p>
            <a:pPr lvl="1">
              <a:lnSpc>
                <a:spcPct val="120000"/>
              </a:lnSpc>
              <a:spcBef>
                <a:spcPts val="600"/>
              </a:spcBef>
            </a:pPr>
            <a:r>
              <a:rPr lang="en-US" sz="1800" dirty="0"/>
              <a:t>Ranging sequence fragment (RSF)</a:t>
            </a:r>
          </a:p>
          <a:p>
            <a:pPr lvl="2">
              <a:lnSpc>
                <a:spcPct val="120000"/>
              </a:lnSpc>
              <a:spcBef>
                <a:spcPts val="600"/>
              </a:spcBef>
            </a:pPr>
            <a:r>
              <a:rPr lang="en-US" sz="1800" dirty="0"/>
              <a:t>carries multi-millisecond ranging sequence (MMRS)</a:t>
            </a:r>
          </a:p>
          <a:p>
            <a:pPr lvl="3">
              <a:lnSpc>
                <a:spcPct val="120000"/>
              </a:lnSpc>
              <a:spcBef>
                <a:spcPts val="600"/>
              </a:spcBef>
            </a:pPr>
            <a:r>
              <a:rPr lang="en-US" sz="1400" dirty="0"/>
              <a:t>good cross-correlation over long accumulation</a:t>
            </a:r>
          </a:p>
          <a:p>
            <a:pPr lvl="3">
              <a:lnSpc>
                <a:spcPct val="120000"/>
              </a:lnSpc>
              <a:spcBef>
                <a:spcPts val="600"/>
              </a:spcBef>
            </a:pPr>
            <a:r>
              <a:rPr lang="en-US" sz="1400" dirty="0"/>
              <a:t>a large set of available sequences</a:t>
            </a:r>
          </a:p>
          <a:p>
            <a:pPr lvl="1">
              <a:lnSpc>
                <a:spcPct val="120000"/>
              </a:lnSpc>
              <a:spcBef>
                <a:spcPts val="600"/>
              </a:spcBef>
            </a:pPr>
            <a:r>
              <a:rPr lang="en-US" sz="1800" dirty="0"/>
              <a:t>Ranging integrity fragment (RIF)</a:t>
            </a:r>
          </a:p>
          <a:p>
            <a:pPr lvl="2">
              <a:lnSpc>
                <a:spcPct val="120000"/>
              </a:lnSpc>
              <a:spcBef>
                <a:spcPts val="600"/>
              </a:spcBef>
            </a:pPr>
            <a:r>
              <a:rPr lang="en-US" sz="1800" dirty="0"/>
              <a:t>carries 4z waveform for ranging integrity</a:t>
            </a:r>
          </a:p>
          <a:p>
            <a:pPr lvl="3">
              <a:lnSpc>
                <a:spcPct val="120000"/>
              </a:lnSpc>
              <a:spcBef>
                <a:spcPts val="600"/>
              </a:spcBef>
            </a:pPr>
            <a:r>
              <a:rPr lang="en-US" sz="1400" dirty="0"/>
              <a:t>e.g. STS waveform</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3</a:t>
            </a:fld>
            <a:endParaRPr lang="en-US" altLang="en-US"/>
          </a:p>
        </p:txBody>
      </p:sp>
      <p:sp>
        <p:nvSpPr>
          <p:cNvPr id="4" name="Date Placeholder 1">
            <a:extLst>
              <a:ext uri="{FF2B5EF4-FFF2-40B4-BE49-F238E27FC236}">
                <a16:creationId xmlns:a16="http://schemas.microsoft.com/office/drawing/2014/main" id="{F9512FEA-998F-C2A5-7C12-7161987C96CF}"/>
              </a:ext>
            </a:extLst>
          </p:cNvPr>
          <p:cNvSpPr>
            <a:spLocks noGrp="1"/>
          </p:cNvSpPr>
          <p:nvPr>
            <p:ph type="dt" sz="half" idx="10"/>
          </p:nvPr>
        </p:nvSpPr>
        <p:spPr>
          <a:xfrm>
            <a:off x="685800" y="378281"/>
            <a:ext cx="1600200" cy="215444"/>
          </a:xfrm>
        </p:spPr>
        <p:txBody>
          <a:bodyPr/>
          <a:lstStyle/>
          <a:p>
            <a:r>
              <a:rPr lang="en-US" altLang="en-US" dirty="0"/>
              <a:t>November 2022</a:t>
            </a:r>
          </a:p>
        </p:txBody>
      </p:sp>
      <p:sp>
        <p:nvSpPr>
          <p:cNvPr id="7" name="Rectangle 7">
            <a:extLst>
              <a:ext uri="{FF2B5EF4-FFF2-40B4-BE49-F238E27FC236}">
                <a16:creationId xmlns:a16="http://schemas.microsoft.com/office/drawing/2014/main" id="{FC4C5C2F-7546-32DF-1855-E6B999377648}"/>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15-22-0570-00-04ab</a:t>
            </a:r>
            <a:endParaRPr lang="en-US" altLang="en-US" sz="1400" b="1" dirty="0"/>
          </a:p>
        </p:txBody>
      </p:sp>
    </p:spTree>
    <p:extLst>
      <p:ext uri="{BB962C8B-B14F-4D97-AF65-F5344CB8AC3E}">
        <p14:creationId xmlns:p14="http://schemas.microsoft.com/office/powerpoint/2010/main" val="2347968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Rectangle 120">
            <a:extLst>
              <a:ext uri="{FF2B5EF4-FFF2-40B4-BE49-F238E27FC236}">
                <a16:creationId xmlns:a16="http://schemas.microsoft.com/office/drawing/2014/main" id="{C501DF32-F47F-6FA1-0C1C-03DCF8ECE63A}"/>
              </a:ext>
            </a:extLst>
          </p:cNvPr>
          <p:cNvSpPr/>
          <p:nvPr/>
        </p:nvSpPr>
        <p:spPr bwMode="auto">
          <a:xfrm>
            <a:off x="1655543" y="2965565"/>
            <a:ext cx="7413095" cy="1377834"/>
          </a:xfrm>
          <a:prstGeom prst="rect">
            <a:avLst/>
          </a:prstGeom>
          <a:solidFill>
            <a:schemeClr val="accent5">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Illustration of MMS Packets</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4</a:t>
            </a:fld>
            <a:endParaRPr lang="en-US" altLang="en-US"/>
          </a:p>
        </p:txBody>
      </p:sp>
      <p:sp>
        <p:nvSpPr>
          <p:cNvPr id="82" name="Rectangle 81">
            <a:extLst>
              <a:ext uri="{FF2B5EF4-FFF2-40B4-BE49-F238E27FC236}">
                <a16:creationId xmlns:a16="http://schemas.microsoft.com/office/drawing/2014/main" id="{EA42F816-0658-5502-1B55-03202725C4BB}"/>
              </a:ext>
            </a:extLst>
          </p:cNvPr>
          <p:cNvSpPr/>
          <p:nvPr/>
        </p:nvSpPr>
        <p:spPr bwMode="auto">
          <a:xfrm>
            <a:off x="736586" y="2095500"/>
            <a:ext cx="457200" cy="685799"/>
          </a:xfrm>
          <a:prstGeom prst="rect">
            <a:avLst/>
          </a:prstGeom>
          <a:solidFill>
            <a:schemeClr val="accent3">
              <a:lumMod val="85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NB</a:t>
            </a:r>
            <a:endParaRPr kumimoji="0" lang="en-US" sz="16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84" name="Rectangle 83">
            <a:extLst>
              <a:ext uri="{FF2B5EF4-FFF2-40B4-BE49-F238E27FC236}">
                <a16:creationId xmlns:a16="http://schemas.microsoft.com/office/drawing/2014/main" id="{F618D707-1F7B-0114-80AB-237063726D9F}"/>
              </a:ext>
            </a:extLst>
          </p:cNvPr>
          <p:cNvSpPr/>
          <p:nvPr/>
        </p:nvSpPr>
        <p:spPr bwMode="auto">
          <a:xfrm>
            <a:off x="712569" y="2062909"/>
            <a:ext cx="516166" cy="771399"/>
          </a:xfrm>
          <a:prstGeom prst="rect">
            <a:avLst/>
          </a:prstGeom>
          <a:noFill/>
          <a:ln w="1905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anose="02020603050405020304" pitchFamily="18" charset="0"/>
            </a:endParaRPr>
          </a:p>
        </p:txBody>
      </p:sp>
      <p:sp>
        <p:nvSpPr>
          <p:cNvPr id="85" name="TextBox 84">
            <a:extLst>
              <a:ext uri="{FF2B5EF4-FFF2-40B4-BE49-F238E27FC236}">
                <a16:creationId xmlns:a16="http://schemas.microsoft.com/office/drawing/2014/main" id="{33C1DAB3-3762-D283-73D7-97058BC69A94}"/>
              </a:ext>
            </a:extLst>
          </p:cNvPr>
          <p:cNvSpPr txBox="1"/>
          <p:nvPr/>
        </p:nvSpPr>
        <p:spPr>
          <a:xfrm>
            <a:off x="133692" y="2811676"/>
            <a:ext cx="437940" cy="307777"/>
          </a:xfrm>
          <a:prstGeom prst="rect">
            <a:avLst/>
          </a:prstGeom>
          <a:noFill/>
        </p:spPr>
        <p:txBody>
          <a:bodyPr wrap="none" rtlCol="0">
            <a:spAutoFit/>
          </a:bodyPr>
          <a:lstStyle/>
          <a:p>
            <a:r>
              <a:rPr lang="en-US" sz="1400" dirty="0">
                <a:latin typeface="+mj-lt"/>
                <a:ea typeface="Helvetica Neue Light" panose="02000403000000020004" pitchFamily="2" charset="0"/>
              </a:rPr>
              <a:t>OR</a:t>
            </a:r>
          </a:p>
        </p:txBody>
      </p:sp>
      <p:cxnSp>
        <p:nvCxnSpPr>
          <p:cNvPr id="86" name="Straight Arrow Connector 85">
            <a:extLst>
              <a:ext uri="{FF2B5EF4-FFF2-40B4-BE49-F238E27FC236}">
                <a16:creationId xmlns:a16="http://schemas.microsoft.com/office/drawing/2014/main" id="{69A455DC-DCB4-3940-0C62-A48897A105AE}"/>
              </a:ext>
            </a:extLst>
          </p:cNvPr>
          <p:cNvCxnSpPr>
            <a:cxnSpLocks/>
            <a:stCxn id="85" idx="0"/>
            <a:endCxn id="84" idx="1"/>
          </p:cNvCxnSpPr>
          <p:nvPr/>
        </p:nvCxnSpPr>
        <p:spPr bwMode="auto">
          <a:xfrm flipV="1">
            <a:off x="352662" y="2448609"/>
            <a:ext cx="359907" cy="363067"/>
          </a:xfrm>
          <a:prstGeom prst="straightConnector1">
            <a:avLst/>
          </a:prstGeom>
          <a:solidFill>
            <a:schemeClr val="accent1"/>
          </a:solidFill>
          <a:ln w="9525"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7" name="Straight Arrow Connector 86">
            <a:extLst>
              <a:ext uri="{FF2B5EF4-FFF2-40B4-BE49-F238E27FC236}">
                <a16:creationId xmlns:a16="http://schemas.microsoft.com/office/drawing/2014/main" id="{9257630A-6FD7-47C7-D2F1-24911F81B5D1}"/>
              </a:ext>
            </a:extLst>
          </p:cNvPr>
          <p:cNvCxnSpPr>
            <a:stCxn id="85" idx="2"/>
            <a:endCxn id="118" idx="1"/>
          </p:cNvCxnSpPr>
          <p:nvPr/>
        </p:nvCxnSpPr>
        <p:spPr bwMode="auto">
          <a:xfrm>
            <a:off x="352662" y="3119453"/>
            <a:ext cx="324488" cy="666733"/>
          </a:xfrm>
          <a:prstGeom prst="straightConnector1">
            <a:avLst/>
          </a:prstGeom>
          <a:solidFill>
            <a:schemeClr val="accent1"/>
          </a:solidFill>
          <a:ln w="9525" cap="flat" cmpd="sng" algn="ctr">
            <a:solidFill>
              <a:schemeClr val="tx1"/>
            </a:solidFill>
            <a:prstDash val="sysDot"/>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0" name="Preamble…">
            <a:extLst>
              <a:ext uri="{FF2B5EF4-FFF2-40B4-BE49-F238E27FC236}">
                <a16:creationId xmlns:a16="http://schemas.microsoft.com/office/drawing/2014/main" id="{CEA5CBC9-1074-6005-61B7-7E840EDF8C23}"/>
              </a:ext>
            </a:extLst>
          </p:cNvPr>
          <p:cNvSpPr/>
          <p:nvPr/>
        </p:nvSpPr>
        <p:spPr>
          <a:xfrm>
            <a:off x="1804355" y="3505303"/>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RSF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1</a:t>
            </a:r>
          </a:p>
        </p:txBody>
      </p:sp>
      <p:sp>
        <p:nvSpPr>
          <p:cNvPr id="91" name="Preamble…">
            <a:extLst>
              <a:ext uri="{FF2B5EF4-FFF2-40B4-BE49-F238E27FC236}">
                <a16:creationId xmlns:a16="http://schemas.microsoft.com/office/drawing/2014/main" id="{D17454E7-F19E-3D9E-E005-3A2844AD674A}"/>
              </a:ext>
            </a:extLst>
          </p:cNvPr>
          <p:cNvSpPr/>
          <p:nvPr/>
        </p:nvSpPr>
        <p:spPr>
          <a:xfrm>
            <a:off x="2897980" y="3505303"/>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RSF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2</a:t>
            </a:r>
          </a:p>
        </p:txBody>
      </p:sp>
      <p:sp>
        <p:nvSpPr>
          <p:cNvPr id="92" name="Preamble…">
            <a:extLst>
              <a:ext uri="{FF2B5EF4-FFF2-40B4-BE49-F238E27FC236}">
                <a16:creationId xmlns:a16="http://schemas.microsoft.com/office/drawing/2014/main" id="{ACE727A8-D019-62B3-06A7-72BDD0B3397C}"/>
              </a:ext>
            </a:extLst>
          </p:cNvPr>
          <p:cNvSpPr/>
          <p:nvPr/>
        </p:nvSpPr>
        <p:spPr>
          <a:xfrm>
            <a:off x="4422285" y="3505303"/>
            <a:ext cx="622555" cy="576516"/>
          </a:xfrm>
          <a:prstGeom prst="rect">
            <a:avLst/>
          </a:prstGeom>
          <a:solidFill>
            <a:srgbClr val="00B0F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RSF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X</a:t>
            </a:r>
          </a:p>
        </p:txBody>
      </p:sp>
      <p:sp>
        <p:nvSpPr>
          <p:cNvPr id="93" name="STS/SEC…">
            <a:extLst>
              <a:ext uri="{FF2B5EF4-FFF2-40B4-BE49-F238E27FC236}">
                <a16:creationId xmlns:a16="http://schemas.microsoft.com/office/drawing/2014/main" id="{31854B1B-4CBB-D7F6-B194-52C3DF870B9E}"/>
              </a:ext>
            </a:extLst>
          </p:cNvPr>
          <p:cNvSpPr/>
          <p:nvPr/>
        </p:nvSpPr>
        <p:spPr>
          <a:xfrm>
            <a:off x="5497685" y="3505303"/>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RIF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1</a:t>
            </a:r>
          </a:p>
        </p:txBody>
      </p:sp>
      <p:sp>
        <p:nvSpPr>
          <p:cNvPr id="94" name="STS/SEC…">
            <a:extLst>
              <a:ext uri="{FF2B5EF4-FFF2-40B4-BE49-F238E27FC236}">
                <a16:creationId xmlns:a16="http://schemas.microsoft.com/office/drawing/2014/main" id="{9292D498-74DA-0FDC-5204-95B89213CB27}"/>
              </a:ext>
            </a:extLst>
          </p:cNvPr>
          <p:cNvSpPr/>
          <p:nvPr/>
        </p:nvSpPr>
        <p:spPr>
          <a:xfrm>
            <a:off x="6578849" y="3505303"/>
            <a:ext cx="622556"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RIF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2</a:t>
            </a:r>
          </a:p>
        </p:txBody>
      </p:sp>
      <p:sp>
        <p:nvSpPr>
          <p:cNvPr id="95" name="STS/SEC…">
            <a:extLst>
              <a:ext uri="{FF2B5EF4-FFF2-40B4-BE49-F238E27FC236}">
                <a16:creationId xmlns:a16="http://schemas.microsoft.com/office/drawing/2014/main" id="{9DBA2774-0312-03E5-CD74-91F0C7FC6303}"/>
              </a:ext>
            </a:extLst>
          </p:cNvPr>
          <p:cNvSpPr/>
          <p:nvPr/>
        </p:nvSpPr>
        <p:spPr>
          <a:xfrm>
            <a:off x="8333506" y="3505303"/>
            <a:ext cx="622555" cy="576516"/>
          </a:xfrm>
          <a:prstGeom prst="rect">
            <a:avLst/>
          </a:prstGeom>
          <a:solidFill>
            <a:srgbClr val="FFFF00"/>
          </a:solidFill>
          <a:ln w="12700">
            <a:solidFill>
              <a:srgbClr val="000000"/>
            </a:solidFill>
            <a:miter lim="400000"/>
          </a:ln>
          <a:effectLst>
            <a:outerShdw blurRad="50800" dist="12700" rotWithShape="0">
              <a:srgbClr val="000000">
                <a:alpha val="50000"/>
              </a:srgbClr>
            </a:outerShdw>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lstStyle/>
          <a:p>
            <a:pPr algn="ctr" defTabSz="825500">
              <a:defRPr>
                <a:latin typeface="+mn-lt"/>
                <a:ea typeface="+mn-ea"/>
                <a:cs typeface="+mn-cs"/>
                <a:sym typeface="Helvetica Neue Light"/>
              </a:defRPr>
            </a:pPr>
            <a:r>
              <a:rPr lang="en-US" dirty="0">
                <a:latin typeface="Courier New" panose="02070309020205020404" pitchFamily="49" charset="0"/>
                <a:cs typeface="Courier New" panose="02070309020205020404" pitchFamily="49" charset="0"/>
              </a:rPr>
              <a:t>RIF</a:t>
            </a:r>
            <a:endParaRPr dirty="0">
              <a:latin typeface="Courier New" panose="02070309020205020404" pitchFamily="49" charset="0"/>
              <a:cs typeface="Courier New" panose="02070309020205020404" pitchFamily="49" charset="0"/>
            </a:endParaRPr>
          </a:p>
          <a:p>
            <a:pPr algn="ctr" defTabSz="825500">
              <a:defRPr>
                <a:latin typeface="+mn-lt"/>
                <a:ea typeface="+mn-ea"/>
                <a:cs typeface="+mn-cs"/>
                <a:sym typeface="Helvetica Neue Light"/>
              </a:defRPr>
            </a:pPr>
            <a:r>
              <a:rPr dirty="0">
                <a:latin typeface="Courier New" panose="02070309020205020404" pitchFamily="49" charset="0"/>
                <a:cs typeface="Courier New" panose="02070309020205020404" pitchFamily="49" charset="0"/>
              </a:rPr>
              <a:t>Y</a:t>
            </a:r>
          </a:p>
        </p:txBody>
      </p:sp>
      <p:sp>
        <p:nvSpPr>
          <p:cNvPr id="96" name="Line">
            <a:extLst>
              <a:ext uri="{FF2B5EF4-FFF2-40B4-BE49-F238E27FC236}">
                <a16:creationId xmlns:a16="http://schemas.microsoft.com/office/drawing/2014/main" id="{24913ABD-F304-582B-D64A-A591F1CB882A}"/>
              </a:ext>
            </a:extLst>
          </p:cNvPr>
          <p:cNvSpPr/>
          <p:nvPr/>
        </p:nvSpPr>
        <p:spPr>
          <a:xfrm>
            <a:off x="720726" y="3309688"/>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97" name="Line">
            <a:extLst>
              <a:ext uri="{FF2B5EF4-FFF2-40B4-BE49-F238E27FC236}">
                <a16:creationId xmlns:a16="http://schemas.microsoft.com/office/drawing/2014/main" id="{A0F5795E-79A5-891C-4DCD-9279ECF73BDB}"/>
              </a:ext>
            </a:extLst>
          </p:cNvPr>
          <p:cNvSpPr/>
          <p:nvPr/>
        </p:nvSpPr>
        <p:spPr>
          <a:xfrm flipV="1">
            <a:off x="723889" y="31618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98" name="Line">
            <a:extLst>
              <a:ext uri="{FF2B5EF4-FFF2-40B4-BE49-F238E27FC236}">
                <a16:creationId xmlns:a16="http://schemas.microsoft.com/office/drawing/2014/main" id="{34EF8F8C-0A7E-0AB6-1AD0-D628B6F383B1}"/>
              </a:ext>
            </a:extLst>
          </p:cNvPr>
          <p:cNvSpPr/>
          <p:nvPr/>
        </p:nvSpPr>
        <p:spPr>
          <a:xfrm flipV="1">
            <a:off x="1803413" y="31618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99" name="Line">
            <a:extLst>
              <a:ext uri="{FF2B5EF4-FFF2-40B4-BE49-F238E27FC236}">
                <a16:creationId xmlns:a16="http://schemas.microsoft.com/office/drawing/2014/main" id="{74252410-5459-F48C-E4F1-080B1F0C7E52}"/>
              </a:ext>
            </a:extLst>
          </p:cNvPr>
          <p:cNvSpPr/>
          <p:nvPr/>
        </p:nvSpPr>
        <p:spPr>
          <a:xfrm>
            <a:off x="1818074" y="3309688"/>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100" name="Line">
            <a:extLst>
              <a:ext uri="{FF2B5EF4-FFF2-40B4-BE49-F238E27FC236}">
                <a16:creationId xmlns:a16="http://schemas.microsoft.com/office/drawing/2014/main" id="{4510A338-0D2D-7735-0803-B6C5B7F8E676}"/>
              </a:ext>
            </a:extLst>
          </p:cNvPr>
          <p:cNvSpPr/>
          <p:nvPr/>
        </p:nvSpPr>
        <p:spPr>
          <a:xfrm flipV="1">
            <a:off x="4419402" y="31618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01" name="Line">
            <a:extLst>
              <a:ext uri="{FF2B5EF4-FFF2-40B4-BE49-F238E27FC236}">
                <a16:creationId xmlns:a16="http://schemas.microsoft.com/office/drawing/2014/main" id="{4B918A20-A676-2116-5D68-6FDE215CE1F4}"/>
              </a:ext>
            </a:extLst>
          </p:cNvPr>
          <p:cNvSpPr/>
          <p:nvPr/>
        </p:nvSpPr>
        <p:spPr>
          <a:xfrm flipV="1">
            <a:off x="2900761" y="31618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02" name="Line">
            <a:extLst>
              <a:ext uri="{FF2B5EF4-FFF2-40B4-BE49-F238E27FC236}">
                <a16:creationId xmlns:a16="http://schemas.microsoft.com/office/drawing/2014/main" id="{9D435DDD-2603-B7FB-EC52-F3932697ED94}"/>
              </a:ext>
            </a:extLst>
          </p:cNvPr>
          <p:cNvSpPr/>
          <p:nvPr/>
        </p:nvSpPr>
        <p:spPr>
          <a:xfrm>
            <a:off x="4415079" y="3309688"/>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103" name="Line">
            <a:extLst>
              <a:ext uri="{FF2B5EF4-FFF2-40B4-BE49-F238E27FC236}">
                <a16:creationId xmlns:a16="http://schemas.microsoft.com/office/drawing/2014/main" id="{BC22F148-50C5-1C45-8550-2A6DF61A3897}"/>
              </a:ext>
            </a:extLst>
          </p:cNvPr>
          <p:cNvSpPr/>
          <p:nvPr/>
        </p:nvSpPr>
        <p:spPr>
          <a:xfrm flipV="1">
            <a:off x="5497764" y="31618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04" name="Line">
            <a:extLst>
              <a:ext uri="{FF2B5EF4-FFF2-40B4-BE49-F238E27FC236}">
                <a16:creationId xmlns:a16="http://schemas.microsoft.com/office/drawing/2014/main" id="{438A7014-FB00-1B64-3140-DFE7717AE391}"/>
              </a:ext>
            </a:extLst>
          </p:cNvPr>
          <p:cNvSpPr/>
          <p:nvPr/>
        </p:nvSpPr>
        <p:spPr>
          <a:xfrm>
            <a:off x="5496323" y="3306879"/>
            <a:ext cx="1080841"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105" name="Line">
            <a:extLst>
              <a:ext uri="{FF2B5EF4-FFF2-40B4-BE49-F238E27FC236}">
                <a16:creationId xmlns:a16="http://schemas.microsoft.com/office/drawing/2014/main" id="{2ADB3685-2383-EB03-330A-B13C287A0FEC}"/>
              </a:ext>
            </a:extLst>
          </p:cNvPr>
          <p:cNvSpPr/>
          <p:nvPr/>
        </p:nvSpPr>
        <p:spPr>
          <a:xfrm flipV="1">
            <a:off x="6577288" y="31618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06" name="1ms">
            <a:extLst>
              <a:ext uri="{FF2B5EF4-FFF2-40B4-BE49-F238E27FC236}">
                <a16:creationId xmlns:a16="http://schemas.microsoft.com/office/drawing/2014/main" id="{E72AC6FA-E9DC-18B9-CF21-61F44CEAFA99}"/>
              </a:ext>
            </a:extLst>
          </p:cNvPr>
          <p:cNvSpPr txBox="1"/>
          <p:nvPr/>
        </p:nvSpPr>
        <p:spPr>
          <a:xfrm>
            <a:off x="931633" y="3069516"/>
            <a:ext cx="516167" cy="2718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a:t>
            </a:r>
            <a:r>
              <a:rPr lang="en-US" sz="1100" dirty="0">
                <a:latin typeface="Calibri" panose="020F0502020204030204" pitchFamily="34" charset="0"/>
                <a:cs typeface="Calibri" panose="020F0502020204030204" pitchFamily="34" charset="0"/>
              </a:rPr>
              <a:t>~2 </a:t>
            </a:r>
            <a:r>
              <a:rPr sz="1100" dirty="0" err="1">
                <a:latin typeface="Calibri" panose="020F0502020204030204" pitchFamily="34" charset="0"/>
                <a:cs typeface="Calibri" panose="020F0502020204030204" pitchFamily="34" charset="0"/>
              </a:rPr>
              <a:t>ms</a:t>
            </a:r>
            <a:endParaRPr sz="1100" dirty="0">
              <a:latin typeface="Calibri" panose="020F0502020204030204" pitchFamily="34" charset="0"/>
              <a:cs typeface="Calibri" panose="020F0502020204030204" pitchFamily="34" charset="0"/>
            </a:endParaRPr>
          </a:p>
        </p:txBody>
      </p:sp>
      <p:sp>
        <p:nvSpPr>
          <p:cNvPr id="107" name="Line">
            <a:extLst>
              <a:ext uri="{FF2B5EF4-FFF2-40B4-BE49-F238E27FC236}">
                <a16:creationId xmlns:a16="http://schemas.microsoft.com/office/drawing/2014/main" id="{A4B679A3-85C5-31F9-72A5-800A9C3FF45E}"/>
              </a:ext>
            </a:extLst>
          </p:cNvPr>
          <p:cNvSpPr/>
          <p:nvPr/>
        </p:nvSpPr>
        <p:spPr>
          <a:xfrm>
            <a:off x="3732164" y="3793561"/>
            <a:ext cx="459673"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108" name="Line">
            <a:extLst>
              <a:ext uri="{FF2B5EF4-FFF2-40B4-BE49-F238E27FC236}">
                <a16:creationId xmlns:a16="http://schemas.microsoft.com/office/drawing/2014/main" id="{DC66FAF2-0F48-42B7-FE48-D7F384BD7550}"/>
              </a:ext>
            </a:extLst>
          </p:cNvPr>
          <p:cNvSpPr/>
          <p:nvPr/>
        </p:nvSpPr>
        <p:spPr>
          <a:xfrm>
            <a:off x="7500150" y="3793561"/>
            <a:ext cx="534611" cy="0"/>
          </a:xfrm>
          <a:prstGeom prst="line">
            <a:avLst/>
          </a:prstGeom>
          <a:ln w="635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109" name="1ms">
            <a:extLst>
              <a:ext uri="{FF2B5EF4-FFF2-40B4-BE49-F238E27FC236}">
                <a16:creationId xmlns:a16="http://schemas.microsoft.com/office/drawing/2014/main" id="{C9BA95C6-570F-7B5C-FAE6-21E198036BD9}"/>
              </a:ext>
            </a:extLst>
          </p:cNvPr>
          <p:cNvSpPr txBox="1"/>
          <p:nvPr/>
        </p:nvSpPr>
        <p:spPr>
          <a:xfrm>
            <a:off x="2143913" y="3062302"/>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1ms</a:t>
            </a:r>
          </a:p>
        </p:txBody>
      </p:sp>
      <p:sp>
        <p:nvSpPr>
          <p:cNvPr id="110" name="(1+Z) ms">
            <a:extLst>
              <a:ext uri="{FF2B5EF4-FFF2-40B4-BE49-F238E27FC236}">
                <a16:creationId xmlns:a16="http://schemas.microsoft.com/office/drawing/2014/main" id="{68193E48-3779-C3B2-0F6A-8A79A29974CD}"/>
              </a:ext>
            </a:extLst>
          </p:cNvPr>
          <p:cNvSpPr txBox="1"/>
          <p:nvPr/>
        </p:nvSpPr>
        <p:spPr>
          <a:xfrm>
            <a:off x="4696363" y="3062302"/>
            <a:ext cx="627963"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dirty="0">
                <a:latin typeface="Calibri" panose="020F0502020204030204" pitchFamily="34" charset="0"/>
                <a:cs typeface="Calibri" panose="020F0502020204030204" pitchFamily="34" charset="0"/>
              </a:rPr>
              <a:t>(1+</a:t>
            </a:r>
            <a:r>
              <a:rPr sz="1100" dirty="0">
                <a:solidFill>
                  <a:srgbClr val="FF2600"/>
                </a:solidFill>
                <a:latin typeface="Calibri" panose="020F0502020204030204" pitchFamily="34" charset="0"/>
                <a:cs typeface="Calibri" panose="020F0502020204030204" pitchFamily="34" charset="0"/>
              </a:rPr>
              <a:t>Z</a:t>
            </a:r>
            <a:r>
              <a:rPr sz="1100" dirty="0">
                <a:latin typeface="Calibri" panose="020F0502020204030204" pitchFamily="34" charset="0"/>
                <a:cs typeface="Calibri" panose="020F0502020204030204" pitchFamily="34" charset="0"/>
              </a:rPr>
              <a:t>) </a:t>
            </a:r>
            <a:r>
              <a:rPr sz="1100" dirty="0" err="1">
                <a:latin typeface="Calibri" panose="020F0502020204030204" pitchFamily="34" charset="0"/>
                <a:cs typeface="Calibri" panose="020F0502020204030204" pitchFamily="34" charset="0"/>
              </a:rPr>
              <a:t>ms</a:t>
            </a:r>
            <a:endParaRPr sz="1100" dirty="0">
              <a:latin typeface="Calibri" panose="020F0502020204030204" pitchFamily="34" charset="0"/>
              <a:cs typeface="Calibri" panose="020F0502020204030204" pitchFamily="34" charset="0"/>
            </a:endParaRPr>
          </a:p>
        </p:txBody>
      </p:sp>
      <p:sp>
        <p:nvSpPr>
          <p:cNvPr id="111" name="1ms">
            <a:extLst>
              <a:ext uri="{FF2B5EF4-FFF2-40B4-BE49-F238E27FC236}">
                <a16:creationId xmlns:a16="http://schemas.microsoft.com/office/drawing/2014/main" id="{7BB464FF-10F4-B51C-F053-CAD5BEC7F8EE}"/>
              </a:ext>
            </a:extLst>
          </p:cNvPr>
          <p:cNvSpPr txBox="1"/>
          <p:nvPr/>
        </p:nvSpPr>
        <p:spPr>
          <a:xfrm>
            <a:off x="5867681" y="3062302"/>
            <a:ext cx="359559"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1ms</a:t>
            </a:r>
          </a:p>
        </p:txBody>
      </p:sp>
      <p:sp>
        <p:nvSpPr>
          <p:cNvPr id="112" name="Line">
            <a:extLst>
              <a:ext uri="{FF2B5EF4-FFF2-40B4-BE49-F238E27FC236}">
                <a16:creationId xmlns:a16="http://schemas.microsoft.com/office/drawing/2014/main" id="{5527F02A-9BC8-3457-5F5E-F50255A8AA61}"/>
              </a:ext>
            </a:extLst>
          </p:cNvPr>
          <p:cNvSpPr/>
          <p:nvPr/>
        </p:nvSpPr>
        <p:spPr>
          <a:xfrm>
            <a:off x="2896437" y="3309688"/>
            <a:ext cx="1527807"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113" name="(X-2) ms">
            <a:extLst>
              <a:ext uri="{FF2B5EF4-FFF2-40B4-BE49-F238E27FC236}">
                <a16:creationId xmlns:a16="http://schemas.microsoft.com/office/drawing/2014/main" id="{DBB6E397-572B-A97A-E8D7-7B73CB872988}"/>
              </a:ext>
            </a:extLst>
          </p:cNvPr>
          <p:cNvSpPr txBox="1"/>
          <p:nvPr/>
        </p:nvSpPr>
        <p:spPr>
          <a:xfrm>
            <a:off x="3368843" y="3062302"/>
            <a:ext cx="607706"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(X-2) ms</a:t>
            </a:r>
          </a:p>
        </p:txBody>
      </p:sp>
      <p:sp>
        <p:nvSpPr>
          <p:cNvPr id="114" name="Line">
            <a:extLst>
              <a:ext uri="{FF2B5EF4-FFF2-40B4-BE49-F238E27FC236}">
                <a16:creationId xmlns:a16="http://schemas.microsoft.com/office/drawing/2014/main" id="{75584B26-56B5-51FC-EAD2-FFFF93ED61D2}"/>
              </a:ext>
            </a:extLst>
          </p:cNvPr>
          <p:cNvSpPr/>
          <p:nvPr/>
        </p:nvSpPr>
        <p:spPr>
          <a:xfrm flipV="1">
            <a:off x="8331434" y="3161806"/>
            <a:ext cx="0" cy="347501"/>
          </a:xfrm>
          <a:prstGeom prst="line">
            <a:avLst/>
          </a:prstGeom>
          <a:ln w="12700">
            <a:solidFill>
              <a:srgbClr val="000000"/>
            </a:solidFill>
            <a:miter lim="400000"/>
          </a:ln>
        </p:spPr>
        <p:txBody>
          <a:bodyPr lIns="0" tIns="0" rIns="0" bIns="0"/>
          <a:lstStyle/>
          <a:p>
            <a:pPr algn="ctr" defTabSz="825500">
              <a:defRPr sz="3600">
                <a:latin typeface="+mn-lt"/>
                <a:ea typeface="+mn-ea"/>
                <a:cs typeface="+mn-cs"/>
                <a:sym typeface="Helvetica Neue Light"/>
              </a:defRPr>
            </a:pPr>
            <a:endParaRPr/>
          </a:p>
        </p:txBody>
      </p:sp>
      <p:sp>
        <p:nvSpPr>
          <p:cNvPr id="115" name="Line">
            <a:extLst>
              <a:ext uri="{FF2B5EF4-FFF2-40B4-BE49-F238E27FC236}">
                <a16:creationId xmlns:a16="http://schemas.microsoft.com/office/drawing/2014/main" id="{83A818DF-356E-C59A-D258-41BE341CDCA8}"/>
              </a:ext>
            </a:extLst>
          </p:cNvPr>
          <p:cNvSpPr/>
          <p:nvPr/>
        </p:nvSpPr>
        <p:spPr>
          <a:xfrm>
            <a:off x="6592467" y="3309688"/>
            <a:ext cx="1737559" cy="0"/>
          </a:xfrm>
          <a:prstGeom prst="line">
            <a:avLst/>
          </a:prstGeom>
          <a:ln w="12700">
            <a:solidFill>
              <a:srgbClr val="000000"/>
            </a:solidFill>
            <a:miter lim="400000"/>
            <a:headEnd type="arrow"/>
            <a:tailEnd type="arrow"/>
          </a:ln>
        </p:spPr>
        <p:txBody>
          <a:bodyPr lIns="0" tIns="0" rIns="0" bIns="0"/>
          <a:lstStyle/>
          <a:p>
            <a:pPr algn="ctr" defTabSz="825500">
              <a:defRPr sz="3600">
                <a:latin typeface="+mn-lt"/>
                <a:ea typeface="+mn-ea"/>
                <a:cs typeface="+mn-cs"/>
                <a:sym typeface="Helvetica Neue Light"/>
              </a:defRPr>
            </a:pPr>
            <a:endParaRPr/>
          </a:p>
        </p:txBody>
      </p:sp>
      <p:sp>
        <p:nvSpPr>
          <p:cNvPr id="116" name="(Y-2) ms">
            <a:extLst>
              <a:ext uri="{FF2B5EF4-FFF2-40B4-BE49-F238E27FC236}">
                <a16:creationId xmlns:a16="http://schemas.microsoft.com/office/drawing/2014/main" id="{65461B54-0089-43BF-DBD7-738F311C6491}"/>
              </a:ext>
            </a:extLst>
          </p:cNvPr>
          <p:cNvSpPr txBox="1"/>
          <p:nvPr/>
        </p:nvSpPr>
        <p:spPr>
          <a:xfrm>
            <a:off x="7128997" y="3062302"/>
            <a:ext cx="602643" cy="28629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100">
                <a:latin typeface="Calibri" panose="020F0502020204030204" pitchFamily="34" charset="0"/>
                <a:cs typeface="Calibri" panose="020F0502020204030204" pitchFamily="34" charset="0"/>
              </a:rPr>
              <a:t>(Y-2) ms</a:t>
            </a:r>
          </a:p>
        </p:txBody>
      </p:sp>
      <p:sp>
        <p:nvSpPr>
          <p:cNvPr id="117" name="UWB">
            <a:extLst>
              <a:ext uri="{FF2B5EF4-FFF2-40B4-BE49-F238E27FC236}">
                <a16:creationId xmlns:a16="http://schemas.microsoft.com/office/drawing/2014/main" id="{65BEFDDA-6330-4B03-A9A5-B38EF1FA4D42}"/>
              </a:ext>
            </a:extLst>
          </p:cNvPr>
          <p:cNvSpPr txBox="1"/>
          <p:nvPr/>
        </p:nvSpPr>
        <p:spPr>
          <a:xfrm>
            <a:off x="81487" y="3627167"/>
            <a:ext cx="522579" cy="31803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50800" tIns="50800" rIns="50800" bIns="50800" anchor="ctr">
            <a:spAutoFit/>
          </a:bodyPr>
          <a:lstStyle/>
          <a:p>
            <a:r>
              <a:rPr sz="1400" dirty="0">
                <a:latin typeface="+mj-lt"/>
                <a:ea typeface="Helvetica Neue Light" panose="02000403000000020004" pitchFamily="2" charset="0"/>
              </a:rPr>
              <a:t>UWB</a:t>
            </a:r>
            <a:endParaRPr dirty="0">
              <a:latin typeface="+mj-lt"/>
              <a:ea typeface="Helvetica Neue Light" panose="02000403000000020004" pitchFamily="2" charset="0"/>
            </a:endParaRPr>
          </a:p>
        </p:txBody>
      </p:sp>
      <p:sp>
        <p:nvSpPr>
          <p:cNvPr id="118" name="Rectangle 117">
            <a:extLst>
              <a:ext uri="{FF2B5EF4-FFF2-40B4-BE49-F238E27FC236}">
                <a16:creationId xmlns:a16="http://schemas.microsoft.com/office/drawing/2014/main" id="{D6B90865-B41C-B281-D0AB-814A86927B2D}"/>
              </a:ext>
            </a:extLst>
          </p:cNvPr>
          <p:cNvSpPr/>
          <p:nvPr/>
        </p:nvSpPr>
        <p:spPr bwMode="auto">
          <a:xfrm>
            <a:off x="677150" y="3457571"/>
            <a:ext cx="827513" cy="657229"/>
          </a:xfrm>
          <a:prstGeom prst="rect">
            <a:avLst/>
          </a:prstGeom>
          <a:noFill/>
          <a:ln w="19050" cap="flat" cmpd="sng" algn="ctr">
            <a:solidFill>
              <a:srgbClr val="FF0000"/>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anose="02020603050405020304" pitchFamily="18" charset="0"/>
            </a:endParaRPr>
          </a:p>
        </p:txBody>
      </p:sp>
      <p:sp>
        <p:nvSpPr>
          <p:cNvPr id="119" name="Z = {0, 1}">
            <a:extLst>
              <a:ext uri="{FF2B5EF4-FFF2-40B4-BE49-F238E27FC236}">
                <a16:creationId xmlns:a16="http://schemas.microsoft.com/office/drawing/2014/main" id="{AD186F6E-FAD4-0D03-A191-DA8ED1EEF109}"/>
              </a:ext>
            </a:extLst>
          </p:cNvPr>
          <p:cNvSpPr txBox="1"/>
          <p:nvPr/>
        </p:nvSpPr>
        <p:spPr>
          <a:xfrm>
            <a:off x="4487169" y="4098284"/>
            <a:ext cx="719917" cy="2718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50800" tIns="50800" rIns="50800" bIns="50800" anchor="ctr">
            <a:spAutoFit/>
          </a:bodyPr>
          <a:lstStyle>
            <a:lvl1pPr>
              <a:defRPr>
                <a:solidFill>
                  <a:srgbClr val="FF2600"/>
                </a:solidFill>
                <a:latin typeface="Helvetica Light"/>
                <a:ea typeface="Helvetica Light"/>
                <a:cs typeface="Helvetica Light"/>
                <a:sym typeface="Helvetica Light"/>
              </a:defRPr>
            </a:lvl1pPr>
          </a:lstStyle>
          <a:p>
            <a:pPr>
              <a:defRPr>
                <a:solidFill>
                  <a:srgbClr val="000000"/>
                </a:solidFill>
              </a:defRPr>
            </a:pPr>
            <a:r>
              <a:rPr sz="1100" dirty="0">
                <a:solidFill>
                  <a:srgbClr val="FF2600"/>
                </a:solidFill>
              </a:rPr>
              <a:t>Z = {0, 1}</a:t>
            </a:r>
          </a:p>
        </p:txBody>
      </p:sp>
      <p:cxnSp>
        <p:nvCxnSpPr>
          <p:cNvPr id="123" name="Straight Connector 122">
            <a:extLst>
              <a:ext uri="{FF2B5EF4-FFF2-40B4-BE49-F238E27FC236}">
                <a16:creationId xmlns:a16="http://schemas.microsoft.com/office/drawing/2014/main" id="{3F0778D9-196F-12BD-D2F3-841499B39DE2}"/>
              </a:ext>
            </a:extLst>
          </p:cNvPr>
          <p:cNvCxnSpPr/>
          <p:nvPr/>
        </p:nvCxnSpPr>
        <p:spPr bwMode="auto">
          <a:xfrm flipH="1">
            <a:off x="559576" y="4087906"/>
            <a:ext cx="1247605" cy="1255368"/>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Straight Connector 123">
            <a:extLst>
              <a:ext uri="{FF2B5EF4-FFF2-40B4-BE49-F238E27FC236}">
                <a16:creationId xmlns:a16="http://schemas.microsoft.com/office/drawing/2014/main" id="{BBF61012-9295-A17C-A234-53B3FDE08947}"/>
              </a:ext>
            </a:extLst>
          </p:cNvPr>
          <p:cNvCxnSpPr/>
          <p:nvPr/>
        </p:nvCxnSpPr>
        <p:spPr bwMode="auto">
          <a:xfrm>
            <a:off x="2426910" y="4072218"/>
            <a:ext cx="76562" cy="1259695"/>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8" name="Straight Connector 127">
            <a:extLst>
              <a:ext uri="{FF2B5EF4-FFF2-40B4-BE49-F238E27FC236}">
                <a16:creationId xmlns:a16="http://schemas.microsoft.com/office/drawing/2014/main" id="{E2070287-B590-77FC-BF21-C3CD340BC441}"/>
              </a:ext>
            </a:extLst>
          </p:cNvPr>
          <p:cNvCxnSpPr/>
          <p:nvPr/>
        </p:nvCxnSpPr>
        <p:spPr bwMode="auto">
          <a:xfrm flipH="1">
            <a:off x="5029993" y="4079183"/>
            <a:ext cx="465927" cy="1175981"/>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9" name="Straight Connector 128">
            <a:extLst>
              <a:ext uri="{FF2B5EF4-FFF2-40B4-BE49-F238E27FC236}">
                <a16:creationId xmlns:a16="http://schemas.microsoft.com/office/drawing/2014/main" id="{6B35A50B-25D5-D176-07E2-88E3F72FE058}"/>
              </a:ext>
            </a:extLst>
          </p:cNvPr>
          <p:cNvCxnSpPr/>
          <p:nvPr/>
        </p:nvCxnSpPr>
        <p:spPr bwMode="auto">
          <a:xfrm>
            <a:off x="6115649" y="4079183"/>
            <a:ext cx="368787" cy="1175980"/>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3" name="Group 12">
            <a:extLst>
              <a:ext uri="{FF2B5EF4-FFF2-40B4-BE49-F238E27FC236}">
                <a16:creationId xmlns:a16="http://schemas.microsoft.com/office/drawing/2014/main" id="{9AB6B16F-03FE-BD5D-712E-25C20B7DF6AD}"/>
              </a:ext>
            </a:extLst>
          </p:cNvPr>
          <p:cNvGrpSpPr/>
          <p:nvPr/>
        </p:nvGrpSpPr>
        <p:grpSpPr>
          <a:xfrm>
            <a:off x="990600" y="5289948"/>
            <a:ext cx="1123422" cy="304800"/>
            <a:chOff x="1010178" y="5289948"/>
            <a:chExt cx="1123422" cy="304800"/>
          </a:xfrm>
        </p:grpSpPr>
        <p:sp>
          <p:nvSpPr>
            <p:cNvPr id="133" name="Rectangle 132">
              <a:extLst>
                <a:ext uri="{FF2B5EF4-FFF2-40B4-BE49-F238E27FC236}">
                  <a16:creationId xmlns:a16="http://schemas.microsoft.com/office/drawing/2014/main" id="{F5B18AB5-471B-E0D1-EB23-E9A28592ABD0}"/>
                </a:ext>
              </a:extLst>
            </p:cNvPr>
            <p:cNvSpPr/>
            <p:nvPr/>
          </p:nvSpPr>
          <p:spPr bwMode="auto">
            <a:xfrm>
              <a:off x="1010178" y="5289948"/>
              <a:ext cx="561711"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p:txBody>
        </p:sp>
        <p:sp>
          <p:nvSpPr>
            <p:cNvPr id="142" name="Rectangle 141">
              <a:extLst>
                <a:ext uri="{FF2B5EF4-FFF2-40B4-BE49-F238E27FC236}">
                  <a16:creationId xmlns:a16="http://schemas.microsoft.com/office/drawing/2014/main" id="{DE5A96F4-7C50-8934-39EB-E61E1690F181}"/>
                </a:ext>
              </a:extLst>
            </p:cNvPr>
            <p:cNvSpPr/>
            <p:nvPr/>
          </p:nvSpPr>
          <p:spPr bwMode="auto">
            <a:xfrm>
              <a:off x="1571889" y="5289948"/>
              <a:ext cx="561711"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p:txBody>
        </p:sp>
      </p:grpSp>
      <p:sp>
        <p:nvSpPr>
          <p:cNvPr id="143" name="Line">
            <a:extLst>
              <a:ext uri="{FF2B5EF4-FFF2-40B4-BE49-F238E27FC236}">
                <a16:creationId xmlns:a16="http://schemas.microsoft.com/office/drawing/2014/main" id="{AFE902B9-AC1A-ABDC-EA29-85A4F965E6E2}"/>
              </a:ext>
            </a:extLst>
          </p:cNvPr>
          <p:cNvSpPr/>
          <p:nvPr/>
        </p:nvSpPr>
        <p:spPr>
          <a:xfrm>
            <a:off x="685800" y="5442348"/>
            <a:ext cx="282997"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144" name="Line">
            <a:extLst>
              <a:ext uri="{FF2B5EF4-FFF2-40B4-BE49-F238E27FC236}">
                <a16:creationId xmlns:a16="http://schemas.microsoft.com/office/drawing/2014/main" id="{F029426B-1CFE-2ECC-7009-8B32B89110BE}"/>
              </a:ext>
            </a:extLst>
          </p:cNvPr>
          <p:cNvSpPr/>
          <p:nvPr/>
        </p:nvSpPr>
        <p:spPr>
          <a:xfrm>
            <a:off x="2182193" y="5442348"/>
            <a:ext cx="282997"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sp>
        <p:nvSpPr>
          <p:cNvPr id="145" name="Rectangle 144">
            <a:extLst>
              <a:ext uri="{FF2B5EF4-FFF2-40B4-BE49-F238E27FC236}">
                <a16:creationId xmlns:a16="http://schemas.microsoft.com/office/drawing/2014/main" id="{EF6D0510-AE29-4E6A-8E86-92AFCBEACE72}"/>
              </a:ext>
            </a:extLst>
          </p:cNvPr>
          <p:cNvSpPr/>
          <p:nvPr/>
        </p:nvSpPr>
        <p:spPr bwMode="auto">
          <a:xfrm>
            <a:off x="5047287" y="5285183"/>
            <a:ext cx="1429713"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STS</a:t>
            </a:r>
          </a:p>
        </p:txBody>
      </p:sp>
      <p:cxnSp>
        <p:nvCxnSpPr>
          <p:cNvPr id="7" name="Straight Connector 6">
            <a:extLst>
              <a:ext uri="{FF2B5EF4-FFF2-40B4-BE49-F238E27FC236}">
                <a16:creationId xmlns:a16="http://schemas.microsoft.com/office/drawing/2014/main" id="{6B1E134A-09DD-8912-6D5B-63B34F14DC16}"/>
              </a:ext>
            </a:extLst>
          </p:cNvPr>
          <p:cNvCxnSpPr/>
          <p:nvPr/>
        </p:nvCxnSpPr>
        <p:spPr bwMode="auto">
          <a:xfrm flipH="1">
            <a:off x="2749332" y="4068633"/>
            <a:ext cx="145289" cy="1263280"/>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Straight Connector 7">
            <a:extLst>
              <a:ext uri="{FF2B5EF4-FFF2-40B4-BE49-F238E27FC236}">
                <a16:creationId xmlns:a16="http://schemas.microsoft.com/office/drawing/2014/main" id="{43E430FD-7F09-1624-E204-33EF1F10E11B}"/>
              </a:ext>
            </a:extLst>
          </p:cNvPr>
          <p:cNvCxnSpPr/>
          <p:nvPr/>
        </p:nvCxnSpPr>
        <p:spPr bwMode="auto">
          <a:xfrm>
            <a:off x="3512566" y="4072218"/>
            <a:ext cx="1123338" cy="1212965"/>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Line">
            <a:extLst>
              <a:ext uri="{FF2B5EF4-FFF2-40B4-BE49-F238E27FC236}">
                <a16:creationId xmlns:a16="http://schemas.microsoft.com/office/drawing/2014/main" id="{9F056BE7-AE7A-DDF4-F916-E7DB86043D57}"/>
              </a:ext>
            </a:extLst>
          </p:cNvPr>
          <p:cNvSpPr/>
          <p:nvPr/>
        </p:nvSpPr>
        <p:spPr>
          <a:xfrm>
            <a:off x="2819400" y="5437583"/>
            <a:ext cx="282997"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dirty="0"/>
          </a:p>
        </p:txBody>
      </p:sp>
      <p:sp>
        <p:nvSpPr>
          <p:cNvPr id="12" name="Line">
            <a:extLst>
              <a:ext uri="{FF2B5EF4-FFF2-40B4-BE49-F238E27FC236}">
                <a16:creationId xmlns:a16="http://schemas.microsoft.com/office/drawing/2014/main" id="{B4070136-E034-BCC6-A17A-B3715498C1B1}"/>
              </a:ext>
            </a:extLst>
          </p:cNvPr>
          <p:cNvSpPr/>
          <p:nvPr/>
        </p:nvSpPr>
        <p:spPr>
          <a:xfrm>
            <a:off x="4365203" y="5442349"/>
            <a:ext cx="282997" cy="0"/>
          </a:xfrm>
          <a:prstGeom prst="line">
            <a:avLst/>
          </a:prstGeom>
          <a:ln w="38100" cap="rnd">
            <a:solidFill>
              <a:srgbClr val="000000"/>
            </a:solidFill>
            <a:custDash>
              <a:ds d="100000" sp="200000"/>
            </a:custDash>
          </a:ln>
        </p:spPr>
        <p:txBody>
          <a:bodyPr lIns="0" tIns="0" rIns="0" bIns="0"/>
          <a:lstStyle/>
          <a:p>
            <a:pPr algn="ctr" defTabSz="825500">
              <a:defRPr sz="3600">
                <a:latin typeface="+mn-lt"/>
                <a:ea typeface="+mn-ea"/>
                <a:cs typeface="+mn-cs"/>
                <a:sym typeface="Helvetica Neue Light"/>
              </a:defRPr>
            </a:pPr>
            <a:endParaRPr/>
          </a:p>
        </p:txBody>
      </p:sp>
      <p:grpSp>
        <p:nvGrpSpPr>
          <p:cNvPr id="15" name="Group 14">
            <a:extLst>
              <a:ext uri="{FF2B5EF4-FFF2-40B4-BE49-F238E27FC236}">
                <a16:creationId xmlns:a16="http://schemas.microsoft.com/office/drawing/2014/main" id="{BC55B5A3-5CF3-03A0-475E-650ED8D49AB7}"/>
              </a:ext>
            </a:extLst>
          </p:cNvPr>
          <p:cNvGrpSpPr/>
          <p:nvPr/>
        </p:nvGrpSpPr>
        <p:grpSpPr>
          <a:xfrm>
            <a:off x="3143778" y="5285183"/>
            <a:ext cx="1123422" cy="304800"/>
            <a:chOff x="1010178" y="5289948"/>
            <a:chExt cx="1123422" cy="304800"/>
          </a:xfrm>
        </p:grpSpPr>
        <p:sp>
          <p:nvSpPr>
            <p:cNvPr id="16" name="Rectangle 15">
              <a:extLst>
                <a:ext uri="{FF2B5EF4-FFF2-40B4-BE49-F238E27FC236}">
                  <a16:creationId xmlns:a16="http://schemas.microsoft.com/office/drawing/2014/main" id="{A31A31AF-BFBB-8224-C216-E184F8939AA3}"/>
                </a:ext>
              </a:extLst>
            </p:cNvPr>
            <p:cNvSpPr/>
            <p:nvPr/>
          </p:nvSpPr>
          <p:spPr bwMode="auto">
            <a:xfrm>
              <a:off x="1010178" y="5289948"/>
              <a:ext cx="561711"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p:txBody>
        </p:sp>
        <p:sp>
          <p:nvSpPr>
            <p:cNvPr id="17" name="Rectangle 16">
              <a:extLst>
                <a:ext uri="{FF2B5EF4-FFF2-40B4-BE49-F238E27FC236}">
                  <a16:creationId xmlns:a16="http://schemas.microsoft.com/office/drawing/2014/main" id="{749AD455-A659-9694-9FA4-482CF6F4F26D}"/>
                </a:ext>
              </a:extLst>
            </p:cNvPr>
            <p:cNvSpPr/>
            <p:nvPr/>
          </p:nvSpPr>
          <p:spPr bwMode="auto">
            <a:xfrm>
              <a:off x="1571889" y="5289948"/>
              <a:ext cx="561711"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MMRS</a:t>
              </a:r>
            </a:p>
          </p:txBody>
        </p:sp>
      </p:grpSp>
      <p:cxnSp>
        <p:nvCxnSpPr>
          <p:cNvPr id="24" name="Straight Connector 23">
            <a:extLst>
              <a:ext uri="{FF2B5EF4-FFF2-40B4-BE49-F238E27FC236}">
                <a16:creationId xmlns:a16="http://schemas.microsoft.com/office/drawing/2014/main" id="{317A8916-49B9-E944-C5AC-EC57E7F01A95}"/>
              </a:ext>
            </a:extLst>
          </p:cNvPr>
          <p:cNvCxnSpPr/>
          <p:nvPr/>
        </p:nvCxnSpPr>
        <p:spPr bwMode="auto">
          <a:xfrm>
            <a:off x="6576947" y="4083157"/>
            <a:ext cx="208346" cy="1141697"/>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Straight Connector 24">
            <a:extLst>
              <a:ext uri="{FF2B5EF4-FFF2-40B4-BE49-F238E27FC236}">
                <a16:creationId xmlns:a16="http://schemas.microsoft.com/office/drawing/2014/main" id="{12B74484-798E-EA2C-46DA-19592A5C1A57}"/>
              </a:ext>
            </a:extLst>
          </p:cNvPr>
          <p:cNvCxnSpPr/>
          <p:nvPr/>
        </p:nvCxnSpPr>
        <p:spPr bwMode="auto">
          <a:xfrm>
            <a:off x="7196676" y="4083157"/>
            <a:ext cx="1094849" cy="1141697"/>
          </a:xfrm>
          <a:prstGeom prst="line">
            <a:avLst/>
          </a:prstGeom>
          <a:solidFill>
            <a:schemeClr val="accent1"/>
          </a:solidFill>
          <a:ln w="6350" cap="flat" cmpd="sng" algn="ctr">
            <a:solidFill>
              <a:schemeClr val="tx1"/>
            </a:solidFill>
            <a:prstDash val="sys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Rectangle 25">
            <a:extLst>
              <a:ext uri="{FF2B5EF4-FFF2-40B4-BE49-F238E27FC236}">
                <a16:creationId xmlns:a16="http://schemas.microsoft.com/office/drawing/2014/main" id="{20EA59E0-BFBE-4276-BDCE-A73B690294F3}"/>
              </a:ext>
            </a:extLst>
          </p:cNvPr>
          <p:cNvSpPr/>
          <p:nvPr/>
        </p:nvSpPr>
        <p:spPr bwMode="auto">
          <a:xfrm>
            <a:off x="6851564" y="5285183"/>
            <a:ext cx="1429713" cy="304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Courier New" panose="02070309020205020404" pitchFamily="49" charset="0"/>
                <a:cs typeface="Courier New" panose="02070309020205020404" pitchFamily="49" charset="0"/>
              </a:rPr>
              <a:t>STS</a:t>
            </a:r>
          </a:p>
        </p:txBody>
      </p:sp>
      <p:cxnSp>
        <p:nvCxnSpPr>
          <p:cNvPr id="30" name="Straight Connector 29">
            <a:extLst>
              <a:ext uri="{FF2B5EF4-FFF2-40B4-BE49-F238E27FC236}">
                <a16:creationId xmlns:a16="http://schemas.microsoft.com/office/drawing/2014/main" id="{8014AE49-CE60-126A-3EEF-C70BFE4A1296}"/>
              </a:ext>
            </a:extLst>
          </p:cNvPr>
          <p:cNvCxnSpPr>
            <a:stCxn id="44" idx="0"/>
            <a:endCxn id="142" idx="2"/>
          </p:cNvCxnSpPr>
          <p:nvPr/>
        </p:nvCxnSpPr>
        <p:spPr bwMode="auto">
          <a:xfrm flipH="1" flipV="1">
            <a:off x="1833167" y="5594748"/>
            <a:ext cx="939093" cy="496108"/>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Straight Connector 31">
            <a:extLst>
              <a:ext uri="{FF2B5EF4-FFF2-40B4-BE49-F238E27FC236}">
                <a16:creationId xmlns:a16="http://schemas.microsoft.com/office/drawing/2014/main" id="{9C02CAB2-2B84-E01A-7A90-0FE5FB68283F}"/>
              </a:ext>
            </a:extLst>
          </p:cNvPr>
          <p:cNvCxnSpPr>
            <a:stCxn id="44" idx="0"/>
            <a:endCxn id="16" idx="2"/>
          </p:cNvCxnSpPr>
          <p:nvPr/>
        </p:nvCxnSpPr>
        <p:spPr bwMode="auto">
          <a:xfrm flipV="1">
            <a:off x="2772260" y="5589983"/>
            <a:ext cx="652374" cy="500873"/>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Straight Connector 36">
            <a:extLst>
              <a:ext uri="{FF2B5EF4-FFF2-40B4-BE49-F238E27FC236}">
                <a16:creationId xmlns:a16="http://schemas.microsoft.com/office/drawing/2014/main" id="{9B0A3EA8-2655-1A23-339F-CCB21528056D}"/>
              </a:ext>
            </a:extLst>
          </p:cNvPr>
          <p:cNvCxnSpPr>
            <a:stCxn id="45" idx="0"/>
            <a:endCxn id="26" idx="2"/>
          </p:cNvCxnSpPr>
          <p:nvPr/>
        </p:nvCxnSpPr>
        <p:spPr bwMode="auto">
          <a:xfrm flipV="1">
            <a:off x="6951780" y="5589983"/>
            <a:ext cx="614641" cy="500874"/>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Straight Connector 37">
            <a:extLst>
              <a:ext uri="{FF2B5EF4-FFF2-40B4-BE49-F238E27FC236}">
                <a16:creationId xmlns:a16="http://schemas.microsoft.com/office/drawing/2014/main" id="{C81AC6A8-3470-7A6F-545B-266AA0E0B2EC}"/>
              </a:ext>
            </a:extLst>
          </p:cNvPr>
          <p:cNvCxnSpPr>
            <a:stCxn id="45" idx="0"/>
            <a:endCxn id="145" idx="2"/>
          </p:cNvCxnSpPr>
          <p:nvPr/>
        </p:nvCxnSpPr>
        <p:spPr bwMode="auto">
          <a:xfrm flipH="1" flipV="1">
            <a:off x="5762144" y="5589983"/>
            <a:ext cx="1189636" cy="500874"/>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TextBox 43">
            <a:extLst>
              <a:ext uri="{FF2B5EF4-FFF2-40B4-BE49-F238E27FC236}">
                <a16:creationId xmlns:a16="http://schemas.microsoft.com/office/drawing/2014/main" id="{BBF7BC13-B2B4-3317-8E40-9ECA415A181A}"/>
              </a:ext>
            </a:extLst>
          </p:cNvPr>
          <p:cNvSpPr txBox="1"/>
          <p:nvPr/>
        </p:nvSpPr>
        <p:spPr>
          <a:xfrm>
            <a:off x="2157348" y="6090856"/>
            <a:ext cx="1229824" cy="276999"/>
          </a:xfrm>
          <a:prstGeom prst="rect">
            <a:avLst/>
          </a:prstGeom>
          <a:noFill/>
        </p:spPr>
        <p:txBody>
          <a:bodyPr wrap="none" rtlCol="0">
            <a:spAutoFit/>
          </a:bodyPr>
          <a:lstStyle/>
          <a:p>
            <a:r>
              <a:rPr lang="en-US" dirty="0"/>
              <a:t>Same sequences</a:t>
            </a:r>
          </a:p>
        </p:txBody>
      </p:sp>
      <p:sp>
        <p:nvSpPr>
          <p:cNvPr id="45" name="TextBox 44">
            <a:extLst>
              <a:ext uri="{FF2B5EF4-FFF2-40B4-BE49-F238E27FC236}">
                <a16:creationId xmlns:a16="http://schemas.microsoft.com/office/drawing/2014/main" id="{13A7E485-6975-FB1A-D2A1-708CA0BFF338}"/>
              </a:ext>
            </a:extLst>
          </p:cNvPr>
          <p:cNvSpPr txBox="1"/>
          <p:nvPr/>
        </p:nvSpPr>
        <p:spPr>
          <a:xfrm>
            <a:off x="5704259" y="6090857"/>
            <a:ext cx="2495042" cy="276999"/>
          </a:xfrm>
          <a:prstGeom prst="rect">
            <a:avLst/>
          </a:prstGeom>
          <a:noFill/>
        </p:spPr>
        <p:txBody>
          <a:bodyPr wrap="none" rtlCol="0">
            <a:spAutoFit/>
          </a:bodyPr>
          <a:lstStyle/>
          <a:p>
            <a:r>
              <a:rPr lang="en-US" dirty="0"/>
              <a:t>Different STS sequences for integrity</a:t>
            </a:r>
          </a:p>
        </p:txBody>
      </p:sp>
      <p:sp>
        <p:nvSpPr>
          <p:cNvPr id="46" name="Rectangle 45">
            <a:extLst>
              <a:ext uri="{FF2B5EF4-FFF2-40B4-BE49-F238E27FC236}">
                <a16:creationId xmlns:a16="http://schemas.microsoft.com/office/drawing/2014/main" id="{67B4A7E8-148D-EB8C-C49A-4F70A8A96F0E}"/>
              </a:ext>
            </a:extLst>
          </p:cNvPr>
          <p:cNvSpPr/>
          <p:nvPr/>
        </p:nvSpPr>
        <p:spPr bwMode="auto">
          <a:xfrm>
            <a:off x="727051" y="3509308"/>
            <a:ext cx="416784" cy="569876"/>
          </a:xfrm>
          <a:prstGeom prst="rect">
            <a:avLst/>
          </a:prstGeom>
          <a:solidFill>
            <a:schemeClr val="accent2">
              <a:lumMod val="20000"/>
              <a:lumOff val="80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Y</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N</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C</a:t>
            </a:r>
            <a:endParaRPr kumimoji="0" lang="en-US" sz="11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endParaRPr>
          </a:p>
        </p:txBody>
      </p:sp>
      <p:sp>
        <p:nvSpPr>
          <p:cNvPr id="47" name="Rectangle 46">
            <a:extLst>
              <a:ext uri="{FF2B5EF4-FFF2-40B4-BE49-F238E27FC236}">
                <a16:creationId xmlns:a16="http://schemas.microsoft.com/office/drawing/2014/main" id="{2B6E81A0-FD47-DA47-5690-AE904C3161C8}"/>
              </a:ext>
            </a:extLst>
          </p:cNvPr>
          <p:cNvSpPr/>
          <p:nvPr/>
        </p:nvSpPr>
        <p:spPr bwMode="auto">
          <a:xfrm>
            <a:off x="1144049" y="3509307"/>
            <a:ext cx="323434" cy="569876"/>
          </a:xfrm>
          <a:prstGeom prst="rect">
            <a:avLst/>
          </a:prstGeom>
          <a:solidFill>
            <a:schemeClr val="accent2">
              <a:lumMod val="20000"/>
              <a:lumOff val="80000"/>
            </a:schemeClr>
          </a:solidFill>
          <a:ln w="12700" cap="flat" cmpd="sng" algn="ctr">
            <a:solidFill>
              <a:srgbClr val="000000"/>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S</a:t>
            </a:r>
          </a:p>
          <a:p>
            <a:pPr marL="0" marR="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rPr>
              <a:t>FD</a:t>
            </a:r>
            <a:endParaRPr kumimoji="0" lang="en-US" sz="1100" b="0" i="0" u="none" strike="noStrike" cap="none" normalizeH="0" baseline="0" dirty="0">
              <a:ln>
                <a:noFill/>
              </a:ln>
              <a:effectLst/>
              <a:latin typeface="Helvetica Neue" panose="02000503000000020004" pitchFamily="2" charset="0"/>
              <a:ea typeface="Helvetica Neue" panose="02000503000000020004" pitchFamily="2" charset="0"/>
              <a:cs typeface="Helvetica Neue" panose="02000503000000020004" pitchFamily="2" charset="0"/>
            </a:endParaRPr>
          </a:p>
        </p:txBody>
      </p:sp>
      <p:cxnSp>
        <p:nvCxnSpPr>
          <p:cNvPr id="3" name="Straight Connector 2">
            <a:extLst>
              <a:ext uri="{FF2B5EF4-FFF2-40B4-BE49-F238E27FC236}">
                <a16:creationId xmlns:a16="http://schemas.microsoft.com/office/drawing/2014/main" id="{49B488F8-1F44-C55B-3382-5B5C41B01B12}"/>
              </a:ext>
            </a:extLst>
          </p:cNvPr>
          <p:cNvCxnSpPr>
            <a:stCxn id="44" idx="0"/>
          </p:cNvCxnSpPr>
          <p:nvPr/>
        </p:nvCxnSpPr>
        <p:spPr bwMode="auto">
          <a:xfrm flipH="1" flipV="1">
            <a:off x="1262992" y="5642316"/>
            <a:ext cx="1509268" cy="448540"/>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Straight Connector 8">
            <a:extLst>
              <a:ext uri="{FF2B5EF4-FFF2-40B4-BE49-F238E27FC236}">
                <a16:creationId xmlns:a16="http://schemas.microsoft.com/office/drawing/2014/main" id="{6D53F8A9-30D1-4A30-8360-96A7ADD2DDC6}"/>
              </a:ext>
            </a:extLst>
          </p:cNvPr>
          <p:cNvCxnSpPr>
            <a:stCxn id="44" idx="0"/>
            <a:endCxn id="17" idx="2"/>
          </p:cNvCxnSpPr>
          <p:nvPr/>
        </p:nvCxnSpPr>
        <p:spPr bwMode="auto">
          <a:xfrm flipV="1">
            <a:off x="2772260" y="5589983"/>
            <a:ext cx="1214085" cy="500873"/>
          </a:xfrm>
          <a:prstGeom prst="line">
            <a:avLst/>
          </a:prstGeom>
          <a:solidFill>
            <a:schemeClr val="accent1"/>
          </a:solidFill>
          <a:ln w="6350" cap="flat" cmpd="sng" algn="ctr">
            <a:solidFill>
              <a:schemeClr val="tx1"/>
            </a:solidFill>
            <a:prstDash val="sysDash"/>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 name="Date Placeholder 1">
            <a:extLst>
              <a:ext uri="{FF2B5EF4-FFF2-40B4-BE49-F238E27FC236}">
                <a16:creationId xmlns:a16="http://schemas.microsoft.com/office/drawing/2014/main" id="{8F36C1EE-9BFD-AF32-CB15-E56FC35DB148}"/>
              </a:ext>
            </a:extLst>
          </p:cNvPr>
          <p:cNvSpPr>
            <a:spLocks noGrp="1"/>
          </p:cNvSpPr>
          <p:nvPr>
            <p:ph type="dt" sz="half" idx="10"/>
          </p:nvPr>
        </p:nvSpPr>
        <p:spPr>
          <a:xfrm>
            <a:off x="685800" y="378281"/>
            <a:ext cx="1600200" cy="215444"/>
          </a:xfrm>
        </p:spPr>
        <p:txBody>
          <a:bodyPr/>
          <a:lstStyle/>
          <a:p>
            <a:r>
              <a:rPr lang="en-US" altLang="en-US" dirty="0"/>
              <a:t>November 2022</a:t>
            </a:r>
          </a:p>
        </p:txBody>
      </p:sp>
      <p:sp>
        <p:nvSpPr>
          <p:cNvPr id="10" name="Rectangle 7">
            <a:extLst>
              <a:ext uri="{FF2B5EF4-FFF2-40B4-BE49-F238E27FC236}">
                <a16:creationId xmlns:a16="http://schemas.microsoft.com/office/drawing/2014/main" id="{DE1834D7-0EF4-BE54-DD5A-1A176D2589EB}"/>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15-22-0570-00-04ab</a:t>
            </a:r>
            <a:endParaRPr lang="en-US" altLang="en-US" sz="1400" b="1" dirty="0"/>
          </a:p>
        </p:txBody>
      </p:sp>
    </p:spTree>
    <p:extLst>
      <p:ext uri="{BB962C8B-B14F-4D97-AF65-F5344CB8AC3E}">
        <p14:creationId xmlns:p14="http://schemas.microsoft.com/office/powerpoint/2010/main" val="3222659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7EFA47-2A99-3F1F-1E3A-D7FD1A375249}"/>
              </a:ext>
            </a:extLst>
          </p:cNvPr>
          <p:cNvSpPr>
            <a:spLocks noGrp="1"/>
          </p:cNvSpPr>
          <p:nvPr>
            <p:ph type="title"/>
          </p:nvPr>
        </p:nvSpPr>
        <p:spPr/>
        <p:txBody>
          <a:bodyPr/>
          <a:lstStyle/>
          <a:p>
            <a:r>
              <a:rPr lang="en-US" sz="2800" dirty="0"/>
              <a:t>Way Forward on MMRS</a:t>
            </a:r>
          </a:p>
        </p:txBody>
      </p:sp>
      <p:sp>
        <p:nvSpPr>
          <p:cNvPr id="3" name="Content Placeholder 2">
            <a:extLst>
              <a:ext uri="{FF2B5EF4-FFF2-40B4-BE49-F238E27FC236}">
                <a16:creationId xmlns:a16="http://schemas.microsoft.com/office/drawing/2014/main" id="{53013B2A-7199-E93E-2090-A110576C5703}"/>
              </a:ext>
            </a:extLst>
          </p:cNvPr>
          <p:cNvSpPr>
            <a:spLocks noGrp="1"/>
          </p:cNvSpPr>
          <p:nvPr>
            <p:ph idx="1"/>
          </p:nvPr>
        </p:nvSpPr>
        <p:spPr>
          <a:xfrm>
            <a:off x="685800" y="1676401"/>
            <a:ext cx="7772400" cy="4571999"/>
          </a:xfrm>
        </p:spPr>
        <p:txBody>
          <a:bodyPr/>
          <a:lstStyle/>
          <a:p>
            <a:pPr marL="231775" lvl="1" indent="-225425">
              <a:spcBef>
                <a:spcPts val="600"/>
              </a:spcBef>
              <a:buFont typeface="Arial" panose="020B0604020202020204" pitchFamily="34" charset="0"/>
              <a:buChar char="•"/>
            </a:pPr>
            <a:r>
              <a:rPr lang="en-US" sz="1800" dirty="0"/>
              <a:t>16</a:t>
            </a:r>
            <a:r>
              <a:rPr lang="en-US" sz="1800" dirty="0">
                <a:effectLst/>
              </a:rPr>
              <a:t> length-128 multi-millisecond ranging sequences (MMRS) based on complementary sets are introduced for MMS UWB</a:t>
            </a:r>
          </a:p>
          <a:p>
            <a:pPr marL="517525" lvl="2" indent="-285750">
              <a:spcBef>
                <a:spcPts val="600"/>
              </a:spcBef>
              <a:buFont typeface="System Font Regular"/>
              <a:buChar char="-"/>
            </a:pPr>
            <a:r>
              <a:rPr lang="en-US" sz="1400" dirty="0">
                <a:solidFill>
                  <a:srgbClr val="000000"/>
                </a:solidFill>
                <a:effectLst/>
              </a:rPr>
              <a:t>more than 30dB cross-correlation suppression </a:t>
            </a:r>
            <a:r>
              <a:rPr lang="en-US" sz="1400" dirty="0">
                <a:solidFill>
                  <a:srgbClr val="000000"/>
                </a:solidFill>
              </a:rPr>
              <a:t>could be realized </a:t>
            </a:r>
            <a:r>
              <a:rPr lang="en-US" sz="1400" dirty="0">
                <a:solidFill>
                  <a:srgbClr val="000000"/>
                </a:solidFill>
                <a:effectLst/>
              </a:rPr>
              <a:t>with zero relative CFO</a:t>
            </a:r>
          </a:p>
          <a:p>
            <a:pPr marL="517525" lvl="2" indent="-285750">
              <a:spcBef>
                <a:spcPts val="600"/>
              </a:spcBef>
              <a:buFont typeface="System Font Regular"/>
              <a:buChar char="-"/>
            </a:pPr>
            <a:r>
              <a:rPr lang="en-US" sz="1400" dirty="0">
                <a:solidFill>
                  <a:srgbClr val="000000"/>
                </a:solidFill>
              </a:rPr>
              <a:t>f</a:t>
            </a:r>
            <a:r>
              <a:rPr lang="en-US" sz="1400" dirty="0">
                <a:solidFill>
                  <a:srgbClr val="000000"/>
                </a:solidFill>
                <a:effectLst/>
              </a:rPr>
              <a:t>urther cross-correlation suppression as relative CFO gets larger</a:t>
            </a:r>
          </a:p>
          <a:p>
            <a:pPr marL="517525" lvl="2" indent="-285750">
              <a:spcBef>
                <a:spcPts val="600"/>
              </a:spcBef>
              <a:buFont typeface="System Font Regular"/>
              <a:buChar char="-"/>
            </a:pPr>
            <a:r>
              <a:rPr lang="en-US" sz="1400" dirty="0">
                <a:solidFill>
                  <a:srgbClr val="000000"/>
                </a:solidFill>
                <a:effectLst/>
              </a:rPr>
              <a:t>periodicity division multiple access through flexible &amp; natural insertion of gaps</a:t>
            </a:r>
          </a:p>
          <a:p>
            <a:pPr marL="860425" lvl="3" indent="-285750">
              <a:spcBef>
                <a:spcPts val="600"/>
              </a:spcBef>
              <a:buFont typeface="System Font Regular"/>
              <a:buChar char="-"/>
            </a:pPr>
            <a:r>
              <a:rPr lang="en-US" sz="1400" dirty="0">
                <a:solidFill>
                  <a:srgbClr val="000000"/>
                </a:solidFill>
              </a:rPr>
              <a:t>MMRS without gap before spreading: </a:t>
            </a:r>
            <a:r>
              <a:rPr lang="en-US" sz="1400" dirty="0">
                <a:solidFill>
                  <a:srgbClr val="000000"/>
                </a:solidFill>
                <a:sym typeface="Wingdings" pitchFamily="2" charset="2"/>
              </a:rPr>
              <a:t>[A, B], where A and B are of length 64</a:t>
            </a:r>
            <a:endParaRPr lang="en-US" sz="1400" dirty="0">
              <a:solidFill>
                <a:srgbClr val="000000"/>
              </a:solidFill>
            </a:endParaRPr>
          </a:p>
          <a:p>
            <a:pPr marL="860425" lvl="3" indent="-285750">
              <a:spcBef>
                <a:spcPts val="600"/>
              </a:spcBef>
              <a:buFont typeface="System Font Regular"/>
              <a:buChar char="-"/>
            </a:pPr>
            <a:r>
              <a:rPr lang="en-US" sz="1400" dirty="0">
                <a:solidFill>
                  <a:srgbClr val="000000"/>
                </a:solidFill>
              </a:rPr>
              <a:t>MMRS with gap before spreading: </a:t>
            </a:r>
            <a:r>
              <a:rPr lang="en-US" sz="1400" dirty="0">
                <a:solidFill>
                  <a:srgbClr val="000000"/>
                </a:solidFill>
                <a:sym typeface="Wingdings" pitchFamily="2" charset="2"/>
              </a:rPr>
              <a:t>[A, </a:t>
            </a:r>
            <a:r>
              <a:rPr lang="en-US" sz="1400" dirty="0">
                <a:solidFill>
                  <a:srgbClr val="0432FF"/>
                </a:solidFill>
                <a:sym typeface="Wingdings" pitchFamily="2" charset="2"/>
              </a:rPr>
              <a:t>G</a:t>
            </a:r>
            <a:r>
              <a:rPr lang="en-US" sz="1400" dirty="0">
                <a:solidFill>
                  <a:srgbClr val="000000"/>
                </a:solidFill>
                <a:sym typeface="Wingdings" pitchFamily="2" charset="2"/>
              </a:rPr>
              <a:t>, B, </a:t>
            </a:r>
            <a:r>
              <a:rPr lang="en-US" sz="1400" dirty="0">
                <a:solidFill>
                  <a:srgbClr val="0432FF"/>
                </a:solidFill>
                <a:sym typeface="Wingdings" pitchFamily="2" charset="2"/>
              </a:rPr>
              <a:t>G</a:t>
            </a:r>
            <a:r>
              <a:rPr lang="en-US" sz="1400" dirty="0">
                <a:solidFill>
                  <a:srgbClr val="000000"/>
                </a:solidFill>
                <a:sym typeface="Wingdings" pitchFamily="2" charset="2"/>
              </a:rPr>
              <a:t>], where </a:t>
            </a:r>
            <a:r>
              <a:rPr lang="en-US" sz="1400" dirty="0">
                <a:solidFill>
                  <a:srgbClr val="0432FF"/>
                </a:solidFill>
                <a:sym typeface="Wingdings" pitchFamily="2" charset="2"/>
              </a:rPr>
              <a:t>the gap G</a:t>
            </a:r>
            <a:r>
              <a:rPr lang="en-US" sz="1400" dirty="0">
                <a:solidFill>
                  <a:srgbClr val="000000"/>
                </a:solidFill>
                <a:sym typeface="Wingdings" pitchFamily="2" charset="2"/>
              </a:rPr>
              <a:t> contains 0~64 zeros</a:t>
            </a:r>
            <a:endParaRPr lang="en-US" sz="1400" dirty="0">
              <a:solidFill>
                <a:srgbClr val="000000"/>
              </a:solidFill>
            </a:endParaRPr>
          </a:p>
          <a:p>
            <a:pPr marL="517525" lvl="2" indent="-285750">
              <a:spcBef>
                <a:spcPts val="600"/>
              </a:spcBef>
              <a:buFont typeface="System Font Regular"/>
              <a:buChar char="-"/>
            </a:pPr>
            <a:r>
              <a:rPr lang="en-US" sz="1400" dirty="0">
                <a:solidFill>
                  <a:srgbClr val="000000"/>
                </a:solidFill>
              </a:rPr>
              <a:t>spreading factor L=4 </a:t>
            </a:r>
            <a:r>
              <a:rPr lang="en-US" sz="1400" dirty="0">
                <a:solidFill>
                  <a:srgbClr val="000000"/>
                </a:solidFill>
                <a:sym typeface="Wingdings" pitchFamily="2" charset="2"/>
              </a:rPr>
              <a:t></a:t>
            </a:r>
            <a:r>
              <a:rPr lang="en-US" sz="1400" dirty="0">
                <a:solidFill>
                  <a:srgbClr val="000000"/>
                </a:solidFill>
              </a:rPr>
              <a:t> mean PRF from 62.4 to 124.8 MHz</a:t>
            </a:r>
          </a:p>
          <a:p>
            <a:pPr marL="517525" lvl="2" indent="-285750">
              <a:spcBef>
                <a:spcPts val="600"/>
              </a:spcBef>
              <a:buFont typeface="System Font Regular"/>
              <a:buChar char="-"/>
            </a:pPr>
            <a:r>
              <a:rPr lang="en-US" sz="1400" dirty="0"/>
              <a:t>a proposed set of 16 MMRSs are listed in the following slide</a:t>
            </a:r>
            <a:endParaRPr lang="en-US" sz="1400" dirty="0">
              <a:effectLst/>
            </a:endParaRPr>
          </a:p>
          <a:p>
            <a:pPr marL="114300" lvl="1" indent="-225425">
              <a:spcBef>
                <a:spcPts val="2000"/>
              </a:spcBef>
              <a:buFont typeface="Arial" panose="020B0604020202020204" pitchFamily="34" charset="0"/>
              <a:buChar char="•"/>
            </a:pPr>
            <a:r>
              <a:rPr lang="en-US" sz="1800" dirty="0">
                <a:solidFill>
                  <a:srgbClr val="000000"/>
                </a:solidFill>
              </a:rPr>
              <a:t>MMRS based on 4z </a:t>
            </a:r>
            <a:r>
              <a:rPr lang="en-US" sz="1800" dirty="0" err="1">
                <a:solidFill>
                  <a:srgbClr val="000000"/>
                </a:solidFill>
              </a:rPr>
              <a:t>Ipatov</a:t>
            </a:r>
            <a:r>
              <a:rPr lang="en-US" sz="1800" dirty="0">
                <a:solidFill>
                  <a:srgbClr val="000000"/>
                </a:solidFill>
              </a:rPr>
              <a:t> sequences of length 91 or 127</a:t>
            </a:r>
          </a:p>
          <a:p>
            <a:pPr marL="517525" lvl="2" indent="-285750">
              <a:spcBef>
                <a:spcPts val="600"/>
              </a:spcBef>
              <a:buFont typeface="System Font Regular"/>
              <a:buChar char="-"/>
            </a:pPr>
            <a:r>
              <a:rPr lang="en-US" sz="1400" dirty="0">
                <a:solidFill>
                  <a:srgbClr val="000000"/>
                </a:solidFill>
              </a:rPr>
              <a:t>spreading factor L=4</a:t>
            </a:r>
          </a:p>
          <a:p>
            <a:pPr marL="517525" lvl="2" indent="-285750">
              <a:spcBef>
                <a:spcPts val="600"/>
              </a:spcBef>
              <a:buFont typeface="System Font Regular"/>
              <a:buChar char="-"/>
            </a:pPr>
            <a:r>
              <a:rPr lang="en-US" sz="1400" dirty="0">
                <a:solidFill>
                  <a:srgbClr val="000000"/>
                </a:solidFill>
              </a:rPr>
              <a:t>8 length-91 </a:t>
            </a:r>
            <a:r>
              <a:rPr lang="en-US" sz="1400" dirty="0" err="1">
                <a:solidFill>
                  <a:srgbClr val="000000"/>
                </a:solidFill>
              </a:rPr>
              <a:t>Ipatov</a:t>
            </a:r>
            <a:r>
              <a:rPr lang="en-US" sz="1400" dirty="0">
                <a:solidFill>
                  <a:srgbClr val="000000"/>
                </a:solidFill>
              </a:rPr>
              <a:t> sequences for mean PRF of 111.09 MHz</a:t>
            </a:r>
          </a:p>
          <a:p>
            <a:pPr marL="517525" lvl="2" indent="-285750">
              <a:spcBef>
                <a:spcPts val="600"/>
              </a:spcBef>
              <a:buFont typeface="System Font Regular"/>
              <a:buChar char="-"/>
            </a:pPr>
            <a:r>
              <a:rPr lang="en-US" sz="1400" dirty="0">
                <a:solidFill>
                  <a:srgbClr val="000000"/>
                </a:solidFill>
              </a:rPr>
              <a:t>16 length-127 </a:t>
            </a:r>
            <a:r>
              <a:rPr lang="en-US" sz="1400" dirty="0" err="1">
                <a:solidFill>
                  <a:srgbClr val="000000"/>
                </a:solidFill>
              </a:rPr>
              <a:t>Ipatov</a:t>
            </a:r>
            <a:r>
              <a:rPr lang="en-US" sz="1400" dirty="0">
                <a:solidFill>
                  <a:srgbClr val="000000"/>
                </a:solidFill>
              </a:rPr>
              <a:t> sequences for mean PRF of 62.89 MHz</a:t>
            </a:r>
          </a:p>
        </p:txBody>
      </p:sp>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5</a:t>
            </a:fld>
            <a:endParaRPr lang="en-US" altLang="en-US"/>
          </a:p>
        </p:txBody>
      </p:sp>
      <p:sp>
        <p:nvSpPr>
          <p:cNvPr id="4" name="Date Placeholder 1">
            <a:extLst>
              <a:ext uri="{FF2B5EF4-FFF2-40B4-BE49-F238E27FC236}">
                <a16:creationId xmlns:a16="http://schemas.microsoft.com/office/drawing/2014/main" id="{69CD73D2-2958-2083-D0D3-8AFDB447F33F}"/>
              </a:ext>
            </a:extLst>
          </p:cNvPr>
          <p:cNvSpPr>
            <a:spLocks noGrp="1"/>
          </p:cNvSpPr>
          <p:nvPr>
            <p:ph type="dt" sz="half" idx="10"/>
          </p:nvPr>
        </p:nvSpPr>
        <p:spPr>
          <a:xfrm>
            <a:off x="685800" y="378281"/>
            <a:ext cx="1600200" cy="215444"/>
          </a:xfrm>
        </p:spPr>
        <p:txBody>
          <a:bodyPr/>
          <a:lstStyle/>
          <a:p>
            <a:r>
              <a:rPr lang="en-US" altLang="en-US" dirty="0"/>
              <a:t>November 2022</a:t>
            </a:r>
          </a:p>
        </p:txBody>
      </p:sp>
      <p:sp>
        <p:nvSpPr>
          <p:cNvPr id="7" name="Rectangle 7">
            <a:extLst>
              <a:ext uri="{FF2B5EF4-FFF2-40B4-BE49-F238E27FC236}">
                <a16:creationId xmlns:a16="http://schemas.microsoft.com/office/drawing/2014/main" id="{521F5D18-CC65-4C8C-ED2E-1E34FC1A404B}"/>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15-22-0570-00-04ab</a:t>
            </a:r>
            <a:endParaRPr lang="en-US" altLang="en-US" sz="1400" b="1" dirty="0"/>
          </a:p>
        </p:txBody>
      </p:sp>
    </p:spTree>
    <p:extLst>
      <p:ext uri="{BB962C8B-B14F-4D97-AF65-F5344CB8AC3E}">
        <p14:creationId xmlns:p14="http://schemas.microsoft.com/office/powerpoint/2010/main" val="406850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E17E45-D5FB-CEFF-2F8A-2E4A97AECFE4}"/>
              </a:ext>
            </a:extLst>
          </p:cNvPr>
          <p:cNvSpPr>
            <a:spLocks noGrp="1"/>
          </p:cNvSpPr>
          <p:nvPr>
            <p:ph type="title"/>
          </p:nvPr>
        </p:nvSpPr>
        <p:spPr/>
        <p:txBody>
          <a:bodyPr/>
          <a:lstStyle/>
          <a:p>
            <a:r>
              <a:rPr lang="en-US" sz="2400" dirty="0">
                <a:solidFill>
                  <a:schemeClr val="tx1"/>
                </a:solidFill>
              </a:rPr>
              <a:t>16</a:t>
            </a:r>
            <a:r>
              <a:rPr lang="en-US" sz="2400" dirty="0">
                <a:solidFill>
                  <a:srgbClr val="FF0000"/>
                </a:solidFill>
              </a:rPr>
              <a:t> </a:t>
            </a:r>
            <a:r>
              <a:rPr lang="en-US" sz="2400" dirty="0"/>
              <a:t>MMRSs based on Complementary Sets</a:t>
            </a:r>
          </a:p>
        </p:txBody>
      </p:sp>
      <p:sp>
        <p:nvSpPr>
          <p:cNvPr id="5" name="Footer Placeholder 4">
            <a:extLst>
              <a:ext uri="{FF2B5EF4-FFF2-40B4-BE49-F238E27FC236}">
                <a16:creationId xmlns:a16="http://schemas.microsoft.com/office/drawing/2014/main" id="{84A899BF-FF7C-D89A-37EC-2C332239D69E}"/>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E2FEE983-6276-1A2B-D07F-B61634AD765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7" name="Content Placeholder 2">
            <a:extLst>
              <a:ext uri="{FF2B5EF4-FFF2-40B4-BE49-F238E27FC236}">
                <a16:creationId xmlns:a16="http://schemas.microsoft.com/office/drawing/2014/main" id="{0303634F-746F-0868-D605-E1A27EDDD34C}"/>
              </a:ext>
            </a:extLst>
          </p:cNvPr>
          <p:cNvSpPr>
            <a:spLocks noGrp="1"/>
          </p:cNvSpPr>
          <p:nvPr>
            <p:ph idx="1"/>
          </p:nvPr>
        </p:nvSpPr>
        <p:spPr>
          <a:xfrm>
            <a:off x="685800" y="1676400"/>
            <a:ext cx="7543800" cy="4724400"/>
          </a:xfrm>
        </p:spPr>
        <p:txBody>
          <a:bodyPr/>
          <a:lstStyle/>
          <a:p>
            <a:pPr marL="228600" indent="-228600">
              <a:lnSpc>
                <a:spcPts val="2000"/>
              </a:lnSpc>
              <a:buFont typeface="+mj-lt"/>
              <a:buAutoNum type="arabicPeriod"/>
            </a:pPr>
            <a:r>
              <a:rPr lang="en-US" sz="700" b="1" dirty="0">
                <a:effectLst/>
                <a:latin typeface="Courier New" panose="02070309020205020404" pitchFamily="49" charset="0"/>
                <a:cs typeface="Courier New" panose="02070309020205020404" pitchFamily="49" charset="0"/>
              </a:rPr>
              <a:t>+-++-++++-+++---+-++-+++-+---++++-++-++++-+++----+--+---+-+++---  +-++-++++-+++---+-++-+++-+---+++-+--+----+---++++-++-+++-+---+++</a:t>
            </a:r>
          </a:p>
          <a:p>
            <a:pPr marL="228600" indent="-228600">
              <a:lnSpc>
                <a:spcPts val="2000"/>
              </a:lnSpc>
              <a:buFont typeface="+mj-lt"/>
              <a:buAutoNum type="arabicPeriod"/>
            </a:pPr>
            <a:r>
              <a:rPr lang="en-US" sz="700" b="1" dirty="0">
                <a:effectLst/>
                <a:latin typeface="Courier New" panose="02070309020205020404" pitchFamily="49" charset="0"/>
                <a:cs typeface="Courier New" panose="02070309020205020404" pitchFamily="49" charset="0"/>
              </a:rPr>
              <a:t>+--++--+++----+++-+--+-++++++++++-+-+-+-++++----+--+-++-++--++--  +--++--+++----+++-+--+-+++++++++-+-+-+-+----++++-++-+--+--++--++</a:t>
            </a:r>
          </a:p>
          <a:p>
            <a:pPr marL="228600" indent="-228600">
              <a:lnSpc>
                <a:spcPts val="2000"/>
              </a:lnSpc>
              <a:buFont typeface="+mj-lt"/>
              <a:buAutoNum type="arabicPeriod"/>
            </a:pPr>
            <a:r>
              <a:rPr lang="en-US" sz="700" b="1" dirty="0">
                <a:effectLst/>
                <a:latin typeface="Courier New" panose="02070309020205020404" pitchFamily="49" charset="0"/>
                <a:cs typeface="Courier New" panose="02070309020205020404" pitchFamily="49" charset="0"/>
              </a:rPr>
              <a:t>+--++--+-+-++-+-++++++++--++++--+--+-++--+-+-+-+++++------++--++  +--++--+-+-++-+-++++++++--++++---++-+--++-+-+-+-----++++++--++--</a:t>
            </a:r>
          </a:p>
          <a:p>
            <a:pPr marL="228600" indent="-228600">
              <a:lnSpc>
                <a:spcPts val="2000"/>
              </a:lnSpc>
              <a:buFont typeface="+mj-lt"/>
              <a:buAutoNum type="arabicPeriod"/>
            </a:pPr>
            <a:r>
              <a:rPr lang="en-US" sz="700" b="1" dirty="0">
                <a:effectLst/>
                <a:latin typeface="Courier New" panose="02070309020205020404" pitchFamily="49" charset="0"/>
                <a:cs typeface="Courier New" panose="02070309020205020404" pitchFamily="49" charset="0"/>
              </a:rPr>
              <a:t>+---+----+---+--+----++++-++-+--+----+++-+--+-+++---+---+-+++-++  +---+----+---+--+----++++-++-+---++++---+-++-+---+++-+++-+---+--</a:t>
            </a:r>
          </a:p>
          <a:p>
            <a:pPr marL="228600" indent="-228600">
              <a:lnSpc>
                <a:spcPts val="2000"/>
              </a:lnSpc>
              <a:buFont typeface="+mj-lt"/>
              <a:buAutoNum type="arabicPeriod"/>
            </a:pPr>
            <a:r>
              <a:rPr lang="en-US" sz="700" b="1" dirty="0">
                <a:effectLst/>
                <a:latin typeface="Courier New" panose="02070309020205020404" pitchFamily="49" charset="0"/>
                <a:cs typeface="Courier New" panose="02070309020205020404" pitchFamily="49" charset="0"/>
              </a:rPr>
              <a:t>+----++++-+++-+++---+---+-++-+--+----++++-+++-++-+++-+++-+--+-++  +----++++-+++-+++---+---+-++-+---++++----+---+--+---+---+-++-+--</a:t>
            </a:r>
          </a:p>
          <a:p>
            <a:pPr marL="228600" indent="-228600">
              <a:lnSpc>
                <a:spcPts val="2000"/>
              </a:lnSpc>
              <a:buFont typeface="+mj-lt"/>
              <a:buAutoNum type="arabicPeriod"/>
            </a:pPr>
            <a:r>
              <a:rPr lang="en-US" sz="700" b="1" dirty="0">
                <a:effectLst/>
                <a:latin typeface="Courier New" panose="02070309020205020404" pitchFamily="49" charset="0"/>
                <a:cs typeface="Courier New" panose="02070309020205020404" pitchFamily="49" charset="0"/>
              </a:rPr>
              <a:t>++--+-+------++---++-+-+-----++---++-+-++++++--+--++-+-+-----++-  ++--+-+------++---++-+-+-----++-++--+-+------++-++--+-+-+++++--+</a:t>
            </a:r>
          </a:p>
          <a:p>
            <a:pPr marL="228600" indent="-228600">
              <a:lnSpc>
                <a:spcPts val="2000"/>
              </a:lnSpc>
              <a:buFont typeface="+mj-lt"/>
              <a:buAutoNum type="arabicPeriod"/>
            </a:pPr>
            <a:r>
              <a:rPr lang="en-US" sz="700" b="1" dirty="0">
                <a:effectLst/>
                <a:latin typeface="Courier New" panose="02070309020205020404" pitchFamily="49" charset="0"/>
                <a:cs typeface="Courier New" panose="02070309020205020404" pitchFamily="49" charset="0"/>
              </a:rPr>
              <a:t>------+++-+--++-++--++++-++-+-+-------+++-+--++---++----+--+-+-+  ++++++---+-++--+--++----+--+-+-+------+++-+--++---++----+--+-+-+</a:t>
            </a:r>
          </a:p>
          <a:p>
            <a:pPr marL="228600" indent="-228600">
              <a:lnSpc>
                <a:spcPts val="2000"/>
              </a:lnSpc>
              <a:buFont typeface="+mj-lt"/>
              <a:buAutoNum type="arabicPeriod"/>
            </a:pPr>
            <a:r>
              <a:rPr lang="en-US" sz="700" b="1" dirty="0">
                <a:effectLst/>
                <a:latin typeface="Courier New" panose="02070309020205020404" pitchFamily="49" charset="0"/>
                <a:cs typeface="Courier New" panose="02070309020205020404" pitchFamily="49" charset="0"/>
              </a:rPr>
              <a:t>-----++------++---++-+-+++--+-+------++-+++++--+--++-+-+--++-+-+  +++++--++++++--+++--+-+---++-+-+-----++-+++++--+--++-+-+--++-+-+</a:t>
            </a:r>
          </a:p>
          <a:p>
            <a:pPr marL="228600" indent="-228600">
              <a:lnSpc>
                <a:spcPts val="2000"/>
              </a:lnSpc>
              <a:buFont typeface="+mj-lt"/>
              <a:buAutoNum type="arabicPeriod"/>
            </a:pPr>
            <a:r>
              <a:rPr lang="en-US" sz="700" b="1" dirty="0">
                <a:effectLst/>
                <a:latin typeface="Courier New" panose="02070309020205020404" pitchFamily="49" charset="0"/>
                <a:cs typeface="Courier New" panose="02070309020205020404" pitchFamily="49" charset="0"/>
              </a:rPr>
              <a:t>--++-++------+-+++---++-----+-+------+-+--++-++-++++-+-+--+++--+  ++--+--++++++-+---+++--+++++-+-+-----+-+--++-++-++++-+-+--+++--+</a:t>
            </a:r>
          </a:p>
          <a:p>
            <a:pPr marL="228600" indent="-228600">
              <a:lnSpc>
                <a:spcPts val="2000"/>
              </a:lnSpc>
              <a:buFont typeface="+mj-lt"/>
              <a:buAutoNum type="arabicPeriod"/>
            </a:pPr>
            <a:r>
              <a:rPr lang="en-US" sz="700" b="1" dirty="0">
                <a:effectLst/>
                <a:latin typeface="Courier New" panose="02070309020205020404" pitchFamily="49" charset="0"/>
                <a:cs typeface="Courier New" panose="02070309020205020404" pitchFamily="49" charset="0"/>
              </a:rPr>
              <a:t>-+---+---+++-++++-++-+---++++----+--+-++-++++---+-+++-++-+++-+++  +-+++-+++---+----+--+-+++----+++-+--+-++-++++---+-+++-++-+++-+++</a:t>
            </a:r>
          </a:p>
          <a:p>
            <a:pPr marL="228600" indent="-228600">
              <a:lnSpc>
                <a:spcPts val="2000"/>
              </a:lnSpc>
              <a:buFont typeface="+mj-lt"/>
              <a:buAutoNum type="arabicPeriod"/>
            </a:pPr>
            <a:r>
              <a:rPr lang="en-US" sz="700" b="1" dirty="0">
                <a:effectLst/>
                <a:latin typeface="Courier New" panose="02070309020205020404" pitchFamily="49" charset="0"/>
                <a:cs typeface="Courier New" panose="02070309020205020404" pitchFamily="49" charset="0"/>
              </a:rPr>
              <a:t>-+---+--+-++-+---++++---+---+----+---+---+--+-++-++++----+++-+++  +-+++-++-+--+-+++----+++-+++-+++-+---+---+--+-++-++++----+++-+++</a:t>
            </a:r>
          </a:p>
          <a:p>
            <a:pPr marL="228600" indent="-228600">
              <a:lnSpc>
                <a:spcPts val="2000"/>
              </a:lnSpc>
              <a:buFont typeface="+mj-lt"/>
              <a:buAutoNum type="arabicPeriod"/>
            </a:pPr>
            <a:r>
              <a:rPr lang="en-US" sz="700" b="1" dirty="0">
                <a:effectLst/>
                <a:latin typeface="Courier New" panose="02070309020205020404" pitchFamily="49" charset="0"/>
                <a:cs typeface="Courier New" panose="02070309020205020404" pitchFamily="49" charset="0"/>
              </a:rPr>
              <a:t>-+-++-+----------++--++---++++---++-+--+--++--++-+-+-+-+----++++  +-+--+-++++++++++--++--+++----++-++-+--+--++--++-+-+-+-+----++++</a:t>
            </a:r>
          </a:p>
          <a:p>
            <a:pPr marL="228600" indent="-228600">
              <a:lnSpc>
                <a:spcPts val="2000"/>
              </a:lnSpc>
              <a:buFont typeface="+mj-lt"/>
              <a:buAutoNum type="arabicPeriod"/>
            </a:pPr>
            <a:r>
              <a:rPr lang="en-US" sz="700" b="1" dirty="0">
                <a:effectLst/>
                <a:latin typeface="Courier New" panose="02070309020205020404" pitchFamily="49" charset="0"/>
                <a:cs typeface="Courier New" panose="02070309020205020404" pitchFamily="49" charset="0"/>
              </a:rPr>
              <a:t>-++--++-++----++-+-++-+-+++++++++-+-+-+-----+++++--+-++---++--++  +--++--+--++++--+-+--+-+--------+-+-+-+-----+++++--+-++---++--++</a:t>
            </a:r>
          </a:p>
          <a:p>
            <a:pPr marL="228600" indent="-228600">
              <a:lnSpc>
                <a:spcPts val="2000"/>
              </a:lnSpc>
              <a:buFont typeface="+mj-lt"/>
              <a:buAutoNum type="arabicPeriod"/>
            </a:pPr>
            <a:r>
              <a:rPr lang="en-US" sz="700" b="1" dirty="0">
                <a:effectLst/>
                <a:latin typeface="Courier New" panose="02070309020205020404" pitchFamily="49" charset="0"/>
                <a:cs typeface="Courier New" panose="02070309020205020404" pitchFamily="49" charset="0"/>
              </a:rPr>
              <a:t>+--++--+-+-++-+-++++++++--++++--+--+-++--+-+-+-+++++------++--++  -++--++-+-+--+-+--------++----+++--+-++--+-+-+-+++++------++--++</a:t>
            </a:r>
          </a:p>
          <a:p>
            <a:pPr marL="228600" indent="-228600">
              <a:lnSpc>
                <a:spcPts val="2000"/>
              </a:lnSpc>
              <a:buFont typeface="+mj-lt"/>
              <a:buAutoNum type="arabicPeriod"/>
            </a:pPr>
            <a:r>
              <a:rPr lang="en-US" sz="700" b="1" dirty="0">
                <a:effectLst/>
                <a:latin typeface="Courier New" panose="02070309020205020404" pitchFamily="49" charset="0"/>
                <a:cs typeface="Courier New" panose="02070309020205020404" pitchFamily="49" charset="0"/>
              </a:rPr>
              <a:t>+--+----+--+-----+-+++--+-+---++-++-+++++--+----+-+---+++-+---++  -++-++++-++-+++++-+---++-+-+++---++-+++++--+----+-+---+++-+---++</a:t>
            </a:r>
          </a:p>
          <a:p>
            <a:pPr marL="228600" indent="-228600">
              <a:lnSpc>
                <a:spcPts val="2000"/>
              </a:lnSpc>
              <a:buFont typeface="+mj-lt"/>
              <a:buAutoNum type="arabicPeriod"/>
            </a:pPr>
            <a:r>
              <a:rPr lang="en-US" sz="700" b="1" dirty="0">
                <a:effectLst/>
                <a:latin typeface="Courier New" panose="02070309020205020404" pitchFamily="49" charset="0"/>
                <a:cs typeface="Courier New" panose="02070309020205020404" pitchFamily="49" charset="0"/>
              </a:rPr>
              <a:t>++---+-+----+--+--+++-+-----+--+--+++-+-++++-++---+++-+-----+--+  --+++-+-++++-++-++---+-+++++-++---+++-+-++++-++---+++-+-----+--+</a:t>
            </a:r>
          </a:p>
        </p:txBody>
      </p:sp>
      <p:sp>
        <p:nvSpPr>
          <p:cNvPr id="8" name="Date Placeholder 1">
            <a:extLst>
              <a:ext uri="{FF2B5EF4-FFF2-40B4-BE49-F238E27FC236}">
                <a16:creationId xmlns:a16="http://schemas.microsoft.com/office/drawing/2014/main" id="{17464FC6-6EFA-17F0-5FD2-0B267A4BACF4}"/>
              </a:ext>
            </a:extLst>
          </p:cNvPr>
          <p:cNvSpPr>
            <a:spLocks noGrp="1"/>
          </p:cNvSpPr>
          <p:nvPr>
            <p:ph type="dt" sz="half" idx="10"/>
          </p:nvPr>
        </p:nvSpPr>
        <p:spPr>
          <a:xfrm>
            <a:off x="685800" y="378281"/>
            <a:ext cx="1600200" cy="215444"/>
          </a:xfrm>
        </p:spPr>
        <p:txBody>
          <a:bodyPr/>
          <a:lstStyle/>
          <a:p>
            <a:r>
              <a:rPr lang="en-US" altLang="en-US" dirty="0"/>
              <a:t>November 2022</a:t>
            </a:r>
          </a:p>
        </p:txBody>
      </p:sp>
      <p:sp>
        <p:nvSpPr>
          <p:cNvPr id="9" name="Rectangle 7">
            <a:extLst>
              <a:ext uri="{FF2B5EF4-FFF2-40B4-BE49-F238E27FC236}">
                <a16:creationId xmlns:a16="http://schemas.microsoft.com/office/drawing/2014/main" id="{05DC7003-6333-BAF8-4A2D-DE68233047E0}"/>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15-22-0570-00-04ab</a:t>
            </a:r>
            <a:endParaRPr lang="en-US" altLang="en-US" sz="1400" b="1" dirty="0"/>
          </a:p>
        </p:txBody>
      </p:sp>
    </p:spTree>
    <p:extLst>
      <p:ext uri="{BB962C8B-B14F-4D97-AF65-F5344CB8AC3E}">
        <p14:creationId xmlns:p14="http://schemas.microsoft.com/office/powerpoint/2010/main" val="226778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FC0D4-DF6B-8CC1-6517-7C216C88F583}"/>
              </a:ext>
            </a:extLst>
          </p:cNvPr>
          <p:cNvSpPr>
            <a:spLocks noGrp="1"/>
          </p:cNvSpPr>
          <p:nvPr>
            <p:ph type="title"/>
          </p:nvPr>
        </p:nvSpPr>
        <p:spPr>
          <a:xfrm>
            <a:off x="685800" y="2895600"/>
            <a:ext cx="7772400" cy="1066800"/>
          </a:xfrm>
        </p:spPr>
        <p:txBody>
          <a:bodyPr/>
          <a:lstStyle/>
          <a:p>
            <a:r>
              <a:rPr lang="en-US" dirty="0">
                <a:solidFill>
                  <a:srgbClr val="0432FF"/>
                </a:solidFill>
              </a:rPr>
              <a:t>Appendix</a:t>
            </a:r>
          </a:p>
        </p:txBody>
      </p:sp>
      <p:sp>
        <p:nvSpPr>
          <p:cNvPr id="5" name="Footer Placeholder 4">
            <a:extLst>
              <a:ext uri="{FF2B5EF4-FFF2-40B4-BE49-F238E27FC236}">
                <a16:creationId xmlns:a16="http://schemas.microsoft.com/office/drawing/2014/main" id="{C206B51C-1986-03FC-72DC-FB42910A4A9B}"/>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E3F3781C-D915-E678-20D8-1A39E4FB288F}"/>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3" name="Date Placeholder 1">
            <a:extLst>
              <a:ext uri="{FF2B5EF4-FFF2-40B4-BE49-F238E27FC236}">
                <a16:creationId xmlns:a16="http://schemas.microsoft.com/office/drawing/2014/main" id="{FCC02985-23DC-2F93-6AA4-983F93F7551F}"/>
              </a:ext>
            </a:extLst>
          </p:cNvPr>
          <p:cNvSpPr>
            <a:spLocks noGrp="1"/>
          </p:cNvSpPr>
          <p:nvPr>
            <p:ph type="dt" sz="half" idx="10"/>
          </p:nvPr>
        </p:nvSpPr>
        <p:spPr>
          <a:xfrm>
            <a:off x="685800" y="378281"/>
            <a:ext cx="1600200" cy="215444"/>
          </a:xfrm>
        </p:spPr>
        <p:txBody>
          <a:bodyPr/>
          <a:lstStyle/>
          <a:p>
            <a:r>
              <a:rPr lang="en-US" altLang="en-US" dirty="0"/>
              <a:t>November 2022</a:t>
            </a:r>
          </a:p>
        </p:txBody>
      </p:sp>
      <p:sp>
        <p:nvSpPr>
          <p:cNvPr id="4" name="Rectangle 7">
            <a:extLst>
              <a:ext uri="{FF2B5EF4-FFF2-40B4-BE49-F238E27FC236}">
                <a16:creationId xmlns:a16="http://schemas.microsoft.com/office/drawing/2014/main" id="{3CA43344-6FE0-2752-0D04-6E6268C5CDA6}"/>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15-22-0570-00-04ab</a:t>
            </a:r>
            <a:endParaRPr lang="en-US" altLang="en-US" sz="1400" b="1" dirty="0"/>
          </a:p>
        </p:txBody>
      </p:sp>
    </p:spTree>
    <p:extLst>
      <p:ext uri="{BB962C8B-B14F-4D97-AF65-F5344CB8AC3E}">
        <p14:creationId xmlns:p14="http://schemas.microsoft.com/office/powerpoint/2010/main" val="68300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8</a:t>
            </a:fld>
            <a:endParaRPr lang="en-US" altLang="en-US"/>
          </a:p>
        </p:txBody>
      </p:sp>
      <p:grpSp>
        <p:nvGrpSpPr>
          <p:cNvPr id="10" name="Group">
            <a:extLst>
              <a:ext uri="{FF2B5EF4-FFF2-40B4-BE49-F238E27FC236}">
                <a16:creationId xmlns:a16="http://schemas.microsoft.com/office/drawing/2014/main" id="{741CDA4D-4E6D-0654-C57E-DC27C1D6B9A4}"/>
              </a:ext>
            </a:extLst>
          </p:cNvPr>
          <p:cNvGrpSpPr/>
          <p:nvPr/>
        </p:nvGrpSpPr>
        <p:grpSpPr>
          <a:xfrm>
            <a:off x="683492" y="1368690"/>
            <a:ext cx="6011643" cy="1553340"/>
            <a:chOff x="15813" y="42733"/>
            <a:chExt cx="16031044" cy="4142234"/>
          </a:xfrm>
        </p:grpSpPr>
        <p:grpSp>
          <p:nvGrpSpPr>
            <p:cNvPr id="14" name="Group">
              <a:extLst>
                <a:ext uri="{FF2B5EF4-FFF2-40B4-BE49-F238E27FC236}">
                  <a16:creationId xmlns:a16="http://schemas.microsoft.com/office/drawing/2014/main" id="{6BDFA536-2399-EDD9-B2A9-D38D41B2B3A3}"/>
                </a:ext>
              </a:extLst>
            </p:cNvPr>
            <p:cNvGrpSpPr/>
            <p:nvPr/>
          </p:nvGrpSpPr>
          <p:grpSpPr>
            <a:xfrm>
              <a:off x="10090843" y="274639"/>
              <a:ext cx="3789179" cy="3909112"/>
              <a:chOff x="0" y="17904"/>
              <a:chExt cx="3789177" cy="3909111"/>
            </a:xfrm>
          </p:grpSpPr>
          <mc:AlternateContent xmlns:mc="http://schemas.openxmlformats.org/markup-compatibility/2006" xmlns:a14="http://schemas.microsoft.com/office/drawing/2010/main">
            <mc:Choice Requires="a14">
              <p:sp>
                <p:nvSpPr>
                  <p:cNvPr id="66" name="Rectangle">
                    <a:extLst>
                      <a:ext uri="{FF2B5EF4-FFF2-40B4-BE49-F238E27FC236}">
                        <a16:creationId xmlns:a16="http://schemas.microsoft.com/office/drawing/2014/main" id="{B4AC2327-2FA1-FCFB-C9CB-F6351F0B0851}"/>
                      </a:ext>
                    </a:extLst>
                  </p:cNvPr>
                  <p:cNvSpPr/>
                  <p:nvPr/>
                </p:nvSpPr>
                <p:spPr>
                  <a:xfrm>
                    <a:off x="660667" y="2002963"/>
                    <a:ext cx="809799" cy="732884"/>
                  </a:xfrm>
                  <a:prstGeom prst="rect">
                    <a:avLst/>
                  </a:prstGeom>
                  <a:noFill/>
                  <a:ln w="12700" cap="flat">
                    <a:solidFill>
                      <a:srgbClr val="000000"/>
                    </a:solidFill>
                    <a:prstDash val="solid"/>
                    <a:miter lim="400000"/>
                  </a:ln>
                  <a:effectLst/>
                  <a:extLst>
                    <a:ext uri="{C572A759-6A51-4108-AA02-DFA0A04FC94B}">
                      <ma14:wrappingTextBoxFlag xmlns="" xmlns:m="http://schemas.openxmlformats.org/officeDocument/2006/math" xmlns:ma14="http://schemas.microsoft.com/office/mac/drawingml/2011/main" val="1"/>
                    </a:ext>
                  </a:extLst>
                </p:spPr>
                <p:txBody>
                  <a:bodyPr wrap="square" lIns="19050" tIns="19050" rIns="19050" bIns="19050" numCol="1" anchor="ctr">
                    <a:noAutofit/>
                  </a:bodyPr>
                  <a:lstStyle>
                    <a:lvl1pPr defTabSz="825500">
                      <a:defRPr sz="3200">
                        <a:solidFill>
                          <a:srgbClr val="000000"/>
                        </a:solidFill>
                        <a:latin typeface="Helvetica Neue Medium"/>
                        <a:ea typeface="Helvetica Neue Medium"/>
                        <a:cs typeface="Helvetica Neue Medium"/>
                        <a:sym typeface="Helvetica Neue Medium"/>
                      </a:defRPr>
                    </a:lvl1pPr>
                  </a:lstStyle>
                  <a:p>
                    <a:pPr/>
                    <a14:m>
                      <m:oMathPara xmlns:m="http://schemas.openxmlformats.org/officeDocument/2006/math">
                        <m:oMathParaPr>
                          <m:jc m:val="center"/>
                        </m:oMathParaPr>
                        <m:oMath xmlns:m="http://schemas.openxmlformats.org/officeDocument/2006/math">
                          <m:sSub>
                            <m:sSubPr>
                              <m:ctrlPr>
                                <a:rPr lang="ar-AE" sz="956" i="1" smtClean="0">
                                  <a:latin typeface="Cambria Math" panose="02040503050406030204" pitchFamily="18" charset="0"/>
                                </a:rPr>
                              </m:ctrlPr>
                            </m:sSubPr>
                            <m:e>
                              <m:r>
                                <a:rPr lang="ar-AE" sz="956" i="1">
                                  <a:latin typeface="Cambria Math" panose="02040503050406030204" pitchFamily="18" charset="0"/>
                                </a:rPr>
                                <m:t>𝐷</m:t>
                              </m:r>
                            </m:e>
                            <m:sub>
                              <m:r>
                                <a:rPr lang="ar-AE" sz="956" b="0" i="1" smtClean="0">
                                  <a:latin typeface="Cambria Math" panose="02040503050406030204" pitchFamily="18" charset="0"/>
                                </a:rPr>
                                <m:t>𝐿</m:t>
                              </m:r>
                              <m:r>
                                <a:rPr lang="ar-AE" sz="956" i="1">
                                  <a:latin typeface="Cambria Math" panose="02040503050406030204" pitchFamily="18" charset="0"/>
                                </a:rPr>
                                <m:t>−1</m:t>
                              </m:r>
                            </m:sub>
                          </m:sSub>
                        </m:oMath>
                      </m:oMathPara>
                    </a14:m>
                    <a:endParaRPr sz="1200" dirty="0"/>
                  </a:p>
                </p:txBody>
              </p:sp>
            </mc:Choice>
            <mc:Fallback xmlns="">
              <p:sp>
                <p:nvSpPr>
                  <p:cNvPr id="64" name="Rectangle">
                    <a:extLst>
                      <a:ext uri="{FF2B5EF4-FFF2-40B4-BE49-F238E27FC236}">
                        <a16:creationId xmlns:a16="http://schemas.microsoft.com/office/drawing/2014/main" id="{BC542AA6-B95B-92ED-3AF8-C59339F7C5B5}"/>
                      </a:ext>
                    </a:extLst>
                  </p:cNvPr>
                  <p:cNvSpPr>
                    <a:spLocks noRot="1" noChangeAspect="1" noMove="1" noResize="1" noEditPoints="1" noAdjustHandles="1" noChangeArrowheads="1" noChangeShapeType="1" noTextEdit="1"/>
                  </p:cNvSpPr>
                  <p:nvPr/>
                </p:nvSpPr>
                <p:spPr>
                  <a:xfrm>
                    <a:off x="660667" y="2002963"/>
                    <a:ext cx="809799" cy="732884"/>
                  </a:xfrm>
                  <a:prstGeom prst="rect">
                    <a:avLst/>
                  </a:prstGeom>
                  <a:blipFill>
                    <a:blip r:embed="rId2"/>
                    <a:stretch>
                      <a:fillRect/>
                    </a:stretch>
                  </a:blipFill>
                  <a:ln w="12700" cap="flat">
                    <a:solidFill>
                      <a:srgbClr val="000000"/>
                    </a:solidFill>
                    <a:prstDash val="solid"/>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grpSp>
            <p:nvGrpSpPr>
              <p:cNvPr id="67" name="Group">
                <a:extLst>
                  <a:ext uri="{FF2B5EF4-FFF2-40B4-BE49-F238E27FC236}">
                    <a16:creationId xmlns:a16="http://schemas.microsoft.com/office/drawing/2014/main" id="{B49DF9EB-80A2-68EF-096A-94588EE389FA}"/>
                  </a:ext>
                </a:extLst>
              </p:cNvPr>
              <p:cNvGrpSpPr/>
              <p:nvPr/>
            </p:nvGrpSpPr>
            <p:grpSpPr>
              <a:xfrm>
                <a:off x="3300634" y="17904"/>
                <a:ext cx="488543" cy="672150"/>
                <a:chOff x="0" y="17904"/>
                <a:chExt cx="488541" cy="672149"/>
              </a:xfrm>
            </p:grpSpPr>
            <p:sp>
              <p:nvSpPr>
                <p:cNvPr id="84" name="Circle">
                  <a:extLst>
                    <a:ext uri="{FF2B5EF4-FFF2-40B4-BE49-F238E27FC236}">
                      <a16:creationId xmlns:a16="http://schemas.microsoft.com/office/drawing/2014/main" id="{F71067C9-9934-97AC-312B-711E936A0E62}"/>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85" name="+">
                  <a:extLst>
                    <a:ext uri="{FF2B5EF4-FFF2-40B4-BE49-F238E27FC236}">
                      <a16:creationId xmlns:a16="http://schemas.microsoft.com/office/drawing/2014/main" id="{DFFE5295-867C-CD35-ABC2-2096BEF4F2D5}"/>
                    </a:ext>
                  </a:extLst>
                </p:cNvPr>
                <p:cNvSpPr txBox="1"/>
                <p:nvPr/>
              </p:nvSpPr>
              <p:spPr>
                <a:xfrm>
                  <a:off x="74200" y="17904"/>
                  <a:ext cx="364454" cy="67214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3700"/>
                  </a:lvl1pPr>
                </a:lstStyle>
                <a:p>
                  <a:r>
                    <a:rPr sz="1388" dirty="0">
                      <a:latin typeface="+mn-lt"/>
                    </a:rPr>
                    <a:t>+</a:t>
                  </a:r>
                </a:p>
              </p:txBody>
            </p:sp>
          </p:grpSp>
          <p:sp>
            <p:nvSpPr>
              <p:cNvPr id="68" name="Line">
                <a:extLst>
                  <a:ext uri="{FF2B5EF4-FFF2-40B4-BE49-F238E27FC236}">
                    <a16:creationId xmlns:a16="http://schemas.microsoft.com/office/drawing/2014/main" id="{9D8946B1-6888-2735-D348-8AB324A55ED3}"/>
                  </a:ext>
                </a:extLst>
              </p:cNvPr>
              <p:cNvSpPr/>
              <p:nvPr/>
            </p:nvSpPr>
            <p:spPr>
              <a:xfrm>
                <a:off x="0" y="370420"/>
                <a:ext cx="332621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nvGrpSpPr>
              <p:cNvPr id="69" name="Group">
                <a:extLst>
                  <a:ext uri="{FF2B5EF4-FFF2-40B4-BE49-F238E27FC236}">
                    <a16:creationId xmlns:a16="http://schemas.microsoft.com/office/drawing/2014/main" id="{77B556F2-6F3C-A9F5-7A35-617A86BB4875}"/>
                  </a:ext>
                </a:extLst>
              </p:cNvPr>
              <p:cNvGrpSpPr/>
              <p:nvPr/>
            </p:nvGrpSpPr>
            <p:grpSpPr>
              <a:xfrm>
                <a:off x="3300634" y="2021145"/>
                <a:ext cx="488543" cy="672150"/>
                <a:chOff x="0" y="18795"/>
                <a:chExt cx="488541" cy="672149"/>
              </a:xfrm>
            </p:grpSpPr>
            <p:sp>
              <p:nvSpPr>
                <p:cNvPr id="82" name="Circle">
                  <a:extLst>
                    <a:ext uri="{FF2B5EF4-FFF2-40B4-BE49-F238E27FC236}">
                      <a16:creationId xmlns:a16="http://schemas.microsoft.com/office/drawing/2014/main" id="{F5312649-1F7E-BC32-D3FE-2B290A66EAA8}"/>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83" name="+">
                  <a:extLst>
                    <a:ext uri="{FF2B5EF4-FFF2-40B4-BE49-F238E27FC236}">
                      <a16:creationId xmlns:a16="http://schemas.microsoft.com/office/drawing/2014/main" id="{3FC14AF5-6377-70E2-1298-FAC29137A172}"/>
                    </a:ext>
                  </a:extLst>
                </p:cNvPr>
                <p:cNvSpPr txBox="1"/>
                <p:nvPr/>
              </p:nvSpPr>
              <p:spPr>
                <a:xfrm>
                  <a:off x="67866" y="18795"/>
                  <a:ext cx="364454" cy="67214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3700"/>
                  </a:lvl1pPr>
                </a:lstStyle>
                <a:p>
                  <a:r>
                    <a:rPr sz="1388" dirty="0">
                      <a:latin typeface="+mn-lt"/>
                    </a:rPr>
                    <a:t>+</a:t>
                  </a:r>
                </a:p>
              </p:txBody>
            </p:sp>
          </p:grpSp>
          <p:grpSp>
            <p:nvGrpSpPr>
              <p:cNvPr id="70" name="Group">
                <a:extLst>
                  <a:ext uri="{FF2B5EF4-FFF2-40B4-BE49-F238E27FC236}">
                    <a16:creationId xmlns:a16="http://schemas.microsoft.com/office/drawing/2014/main" id="{3FA1A06F-E857-2604-6F8E-F1965B0B10E9}"/>
                  </a:ext>
                </a:extLst>
              </p:cNvPr>
              <p:cNvGrpSpPr/>
              <p:nvPr/>
            </p:nvGrpSpPr>
            <p:grpSpPr>
              <a:xfrm>
                <a:off x="2012758" y="2128684"/>
                <a:ext cx="488543" cy="481442"/>
                <a:chOff x="0" y="0"/>
                <a:chExt cx="488541" cy="481440"/>
              </a:xfrm>
            </p:grpSpPr>
            <p:sp>
              <p:nvSpPr>
                <p:cNvPr id="80" name="Circle">
                  <a:extLst>
                    <a:ext uri="{FF2B5EF4-FFF2-40B4-BE49-F238E27FC236}">
                      <a16:creationId xmlns:a16="http://schemas.microsoft.com/office/drawing/2014/main" id="{3207F2A7-3CB2-981B-4FD9-170E809A3649}"/>
                    </a:ext>
                  </a:extLst>
                </p:cNvPr>
                <p:cNvSpPr/>
                <p:nvPr/>
              </p:nvSpPr>
              <p:spPr>
                <a:xfrm>
                  <a:off x="0" y="0"/>
                  <a:ext cx="488541" cy="481440"/>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81" name="X">
                  <a:extLst>
                    <a:ext uri="{FF2B5EF4-FFF2-40B4-BE49-F238E27FC236}">
                      <a16:creationId xmlns:a16="http://schemas.microsoft.com/office/drawing/2014/main" id="{5591F4C4-401D-CCAD-F088-C448291D4148}"/>
                    </a:ext>
                  </a:extLst>
                </p:cNvPr>
                <p:cNvSpPr txBox="1"/>
                <p:nvPr/>
              </p:nvSpPr>
              <p:spPr>
                <a:xfrm>
                  <a:off x="110333" y="18360"/>
                  <a:ext cx="364454" cy="44114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2200"/>
                  </a:lvl1pPr>
                </a:lstStyle>
                <a:p>
                  <a:r>
                    <a:rPr sz="825" dirty="0">
                      <a:latin typeface="+mn-lt"/>
                    </a:rPr>
                    <a:t>X</a:t>
                  </a:r>
                </a:p>
              </p:txBody>
            </p:sp>
          </p:grpSp>
          <p:sp>
            <p:nvSpPr>
              <p:cNvPr id="71" name="Line">
                <a:extLst>
                  <a:ext uri="{FF2B5EF4-FFF2-40B4-BE49-F238E27FC236}">
                    <a16:creationId xmlns:a16="http://schemas.microsoft.com/office/drawing/2014/main" id="{9880E1A3-8394-C9C2-40A3-851086D7812F}"/>
                  </a:ext>
                </a:extLst>
              </p:cNvPr>
              <p:cNvSpPr/>
              <p:nvPr/>
            </p:nvSpPr>
            <p:spPr>
              <a:xfrm>
                <a:off x="2525000" y="2369404"/>
                <a:ext cx="798028"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72" name="Line">
                <a:extLst>
                  <a:ext uri="{FF2B5EF4-FFF2-40B4-BE49-F238E27FC236}">
                    <a16:creationId xmlns:a16="http://schemas.microsoft.com/office/drawing/2014/main" id="{A7D588BD-CB15-389F-473C-543CD1C3C1BD}"/>
                  </a:ext>
                </a:extLst>
              </p:cNvPr>
              <p:cNvSpPr/>
              <p:nvPr/>
            </p:nvSpPr>
            <p:spPr>
              <a:xfrm>
                <a:off x="2767234" y="397835"/>
                <a:ext cx="612892" cy="175825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73" name="Line">
                <a:extLst>
                  <a:ext uri="{FF2B5EF4-FFF2-40B4-BE49-F238E27FC236}">
                    <a16:creationId xmlns:a16="http://schemas.microsoft.com/office/drawing/2014/main" id="{977C8476-D119-D6CB-2959-A888DD9D8BE4}"/>
                  </a:ext>
                </a:extLst>
              </p:cNvPr>
              <p:cNvSpPr/>
              <p:nvPr/>
            </p:nvSpPr>
            <p:spPr>
              <a:xfrm flipV="1">
                <a:off x="2600228" y="594456"/>
                <a:ext cx="860249" cy="178434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74" name="-">
                <a:extLst>
                  <a:ext uri="{FF2B5EF4-FFF2-40B4-BE49-F238E27FC236}">
                    <a16:creationId xmlns:a16="http://schemas.microsoft.com/office/drawing/2014/main" id="{D1E6D5FB-9D26-CA4D-5823-E09BCBB2C0AA}"/>
                  </a:ext>
                </a:extLst>
              </p:cNvPr>
              <p:cNvSpPr txBox="1"/>
              <p:nvPr/>
            </p:nvSpPr>
            <p:spPr>
              <a:xfrm>
                <a:off x="2913823" y="2217999"/>
                <a:ext cx="260757" cy="67215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75" name="Line">
                <a:extLst>
                  <a:ext uri="{FF2B5EF4-FFF2-40B4-BE49-F238E27FC236}">
                    <a16:creationId xmlns:a16="http://schemas.microsoft.com/office/drawing/2014/main" id="{18F75FEA-CD0F-7907-04DD-BB25563D7F6C}"/>
                  </a:ext>
                </a:extLst>
              </p:cNvPr>
              <p:cNvSpPr/>
              <p:nvPr/>
            </p:nvSpPr>
            <p:spPr>
              <a:xfrm>
                <a:off x="1500516" y="2369404"/>
                <a:ext cx="48854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76" name="Line">
                <a:extLst>
                  <a:ext uri="{FF2B5EF4-FFF2-40B4-BE49-F238E27FC236}">
                    <a16:creationId xmlns:a16="http://schemas.microsoft.com/office/drawing/2014/main" id="{7DDF6411-119B-0D31-948D-1777AEF929E4}"/>
                  </a:ext>
                </a:extLst>
              </p:cNvPr>
              <p:cNvSpPr/>
              <p:nvPr/>
            </p:nvSpPr>
            <p:spPr>
              <a:xfrm flipV="1">
                <a:off x="2257028" y="2635092"/>
                <a:ext cx="0" cy="810380"/>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77" name="Text">
                    <a:extLst>
                      <a:ext uri="{FF2B5EF4-FFF2-40B4-BE49-F238E27FC236}">
                        <a16:creationId xmlns:a16="http://schemas.microsoft.com/office/drawing/2014/main" id="{72DC6FF6-DBA3-8360-D018-AC8FFBE11B00}"/>
                      </a:ext>
                    </a:extLst>
                  </p:cNvPr>
                  <p:cNvSpPr txBox="1"/>
                  <p:nvPr/>
                </p:nvSpPr>
                <p:spPr>
                  <a:xfrm>
                    <a:off x="1751002" y="3331981"/>
                    <a:ext cx="1075850" cy="595034"/>
                  </a:xfrm>
                  <a:prstGeom prst="rect">
                    <a:avLst/>
                  </a:prstGeom>
                  <a:noFill/>
                  <a:ln w="12700" cap="flat">
                    <a:noFill/>
                    <a:miter lim="400000"/>
                  </a:ln>
                  <a:effectLst/>
                  <a:extLst>
                    <a:ext uri="{C572A759-6A51-4108-AA02-DFA0A04FC94B}">
                      <ma14:wrappingTextBoxFlag xmlns="" xmlns:m="http://schemas.openxmlformats.org/officeDocument/2006/math" xmlns:ma14="http://schemas.microsoft.com/office/mac/drawingml/2011/main" val="1"/>
                    </a:ext>
                  </a:extLst>
                </p:spPr>
                <p:txBody>
                  <a:bodyPr wrap="none" lIns="19050" tIns="19050" rIns="19050" bIns="19050" numCol="1" anchor="ctr">
                    <a:sp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
                            <m:sSubPr>
                              <m:ctrlPr>
                                <a:rPr lang="ar-AE" sz="1200" i="1" smtClean="0">
                                  <a:latin typeface="Cambria Math" panose="02040503050406030204" pitchFamily="18" charset="0"/>
                                </a:rPr>
                              </m:ctrlPr>
                            </m:sSubPr>
                            <m:e>
                              <m:r>
                                <a:rPr lang="ar-AE" sz="1200" i="1">
                                  <a:latin typeface="Cambria Math" panose="02040503050406030204" pitchFamily="18" charset="0"/>
                                </a:rPr>
                                <m:t>𝑤</m:t>
                              </m:r>
                            </m:e>
                            <m:sub>
                              <m:r>
                                <a:rPr lang="ar-AE" sz="1200" b="0" i="1" smtClean="0">
                                  <a:latin typeface="Cambria Math" panose="02040503050406030204" pitchFamily="18" charset="0"/>
                                </a:rPr>
                                <m:t>𝐿</m:t>
                              </m:r>
                              <m:r>
                                <a:rPr lang="ar-AE" sz="1200" i="1">
                                  <a:latin typeface="Cambria Math" panose="02040503050406030204" pitchFamily="18" charset="0"/>
                                </a:rPr>
                                <m:t>−1</m:t>
                              </m:r>
                            </m:sub>
                          </m:sSub>
                        </m:oMath>
                      </m:oMathPara>
                    </a14:m>
                    <a:endParaRPr sz="1050" dirty="0"/>
                  </a:p>
                </p:txBody>
              </p:sp>
            </mc:Choice>
            <mc:Fallback xmlns="">
              <p:sp>
                <p:nvSpPr>
                  <p:cNvPr id="75" name="Text">
                    <a:extLst>
                      <a:ext uri="{FF2B5EF4-FFF2-40B4-BE49-F238E27FC236}">
                        <a16:creationId xmlns:a16="http://schemas.microsoft.com/office/drawing/2014/main" id="{3677933F-86C4-E370-9A95-1C4A7281B500}"/>
                      </a:ext>
                    </a:extLst>
                  </p:cNvPr>
                  <p:cNvSpPr txBox="1">
                    <a:spLocks noRot="1" noChangeAspect="1" noMove="1" noResize="1" noEditPoints="1" noAdjustHandles="1" noChangeArrowheads="1" noChangeShapeType="1" noTextEdit="1"/>
                  </p:cNvSpPr>
                  <p:nvPr/>
                </p:nvSpPr>
                <p:spPr>
                  <a:xfrm>
                    <a:off x="1751002" y="3331981"/>
                    <a:ext cx="1075850" cy="595034"/>
                  </a:xfrm>
                  <a:prstGeom prst="rect">
                    <a:avLst/>
                  </a:prstGeom>
                  <a:blipFill>
                    <a:blip r:embed="rId3"/>
                    <a:stretch>
                      <a:fillRect b="-10526"/>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78" name="+">
                <a:extLst>
                  <a:ext uri="{FF2B5EF4-FFF2-40B4-BE49-F238E27FC236}">
                    <a16:creationId xmlns:a16="http://schemas.microsoft.com/office/drawing/2014/main" id="{3B9F563C-0306-E00B-0551-F15471A3C369}"/>
                  </a:ext>
                </a:extLst>
              </p:cNvPr>
              <p:cNvSpPr txBox="1"/>
              <p:nvPr/>
            </p:nvSpPr>
            <p:spPr>
              <a:xfrm>
                <a:off x="3393540" y="1484843"/>
                <a:ext cx="371899" cy="67215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79" name="Line">
                <a:extLst>
                  <a:ext uri="{FF2B5EF4-FFF2-40B4-BE49-F238E27FC236}">
                    <a16:creationId xmlns:a16="http://schemas.microsoft.com/office/drawing/2014/main" id="{5475FE1A-0399-AB26-C0F4-E1E585DA50EE}"/>
                  </a:ext>
                </a:extLst>
              </p:cNvPr>
              <p:cNvSpPr/>
              <p:nvPr/>
            </p:nvSpPr>
            <p:spPr>
              <a:xfrm>
                <a:off x="16286" y="2369404"/>
                <a:ext cx="598761"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sp>
          <p:nvSpPr>
            <p:cNvPr id="15" name="Line">
              <a:extLst>
                <a:ext uri="{FF2B5EF4-FFF2-40B4-BE49-F238E27FC236}">
                  <a16:creationId xmlns:a16="http://schemas.microsoft.com/office/drawing/2014/main" id="{624A1A14-139F-7CF8-4C45-694F398F56AC}"/>
                </a:ext>
              </a:extLst>
            </p:cNvPr>
            <p:cNvSpPr/>
            <p:nvPr/>
          </p:nvSpPr>
          <p:spPr>
            <a:xfrm flipV="1">
              <a:off x="1299757" y="619769"/>
              <a:ext cx="1" cy="2022699"/>
            </a:xfrm>
            <a:prstGeom prst="line">
              <a:avLst/>
            </a:prstGeom>
            <a:noFill/>
            <a:ln w="12700" cap="flat">
              <a:solidFill>
                <a:srgbClr val="000000"/>
              </a:solidFill>
              <a:prstDash val="solid"/>
              <a:miter lim="400000"/>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16" name="Rectangle">
                  <a:extLst>
                    <a:ext uri="{FF2B5EF4-FFF2-40B4-BE49-F238E27FC236}">
                      <a16:creationId xmlns:a16="http://schemas.microsoft.com/office/drawing/2014/main" id="{64E9B3B9-889B-326B-E240-EBFDD2DDB15F}"/>
                    </a:ext>
                  </a:extLst>
                </p:cNvPr>
                <p:cNvSpPr txBox="1"/>
                <p:nvPr/>
              </p:nvSpPr>
              <p:spPr>
                <a:xfrm>
                  <a:off x="14311157" y="42733"/>
                  <a:ext cx="1599752" cy="922473"/>
                </a:xfrm>
                <a:prstGeom prst="rect">
                  <a:avLst/>
                </a:prstGeom>
                <a:solidFill>
                  <a:srgbClr val="FFFFFF"/>
                </a:solidFill>
                <a:ln w="12700" cap="flat">
                  <a:noFill/>
                  <a:miter lim="400000"/>
                </a:ln>
                <a:effectLst/>
                <a:extLst>
                  <a:ext uri="{C572A759-6A51-4108-AA02-DFA0A04FC94B}">
                    <ma14:wrappingTextBoxFlag xmlns="" xmlns:m="http://schemas.openxmlformats.org/officeDocument/2006/math" xmlns:ma14="http://schemas.microsoft.com/office/mac/drawingml/2011/main" val="1"/>
                  </a:ext>
                </a:extLst>
              </p:spPr>
              <p:txBody>
                <a:bodyPr wrap="square" lIns="19050" tIns="19050" rIns="19050" bIns="19050" numCol="1" anchor="ctr">
                  <a:no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Sup>
                          <m:sSubSupPr>
                            <m:ctrlPr>
                              <a:rPr lang="ar-AE" sz="1200" i="1" smtClean="0">
                                <a:latin typeface="Cambria Math" panose="02040503050406030204" pitchFamily="18" charset="0"/>
                              </a:rPr>
                            </m:ctrlPr>
                          </m:sSubSupPr>
                          <m:e>
                            <m:r>
                              <a:rPr lang="ar-AE" sz="1200" i="1">
                                <a:latin typeface="Cambria Math" panose="02040503050406030204" pitchFamily="18" charset="0"/>
                              </a:rPr>
                              <m:t>𝑎</m:t>
                            </m:r>
                          </m:e>
                          <m:sub>
                            <m:r>
                              <a:rPr lang="ar-AE" sz="1200" i="1">
                                <a:latin typeface="Cambria Math" panose="02040503050406030204" pitchFamily="18" charset="0"/>
                              </a:rPr>
                              <m:t>𝑘</m:t>
                            </m:r>
                          </m:sub>
                          <m:sup>
                            <m:r>
                              <a:rPr lang="ar-AE" sz="1200" i="1">
                                <a:latin typeface="Cambria Math" panose="02040503050406030204" pitchFamily="18" charset="0"/>
                              </a:rPr>
                              <m:t>[</m:t>
                            </m:r>
                            <m:r>
                              <a:rPr lang="ar-AE" sz="1200" b="0" i="1" smtClean="0">
                                <a:latin typeface="Cambria Math" panose="02040503050406030204" pitchFamily="18" charset="0"/>
                              </a:rPr>
                              <m:t>𝐿</m:t>
                            </m:r>
                            <m:r>
                              <a:rPr lang="ar-AE" sz="1200" i="1">
                                <a:latin typeface="Cambria Math" panose="02040503050406030204" pitchFamily="18" charset="0"/>
                              </a:rPr>
                              <m:t>]</m:t>
                            </m:r>
                          </m:sup>
                        </m:sSubSup>
                      </m:oMath>
                    </m:oMathPara>
                  </a14:m>
                  <a:endParaRPr sz="1050" dirty="0"/>
                </a:p>
              </p:txBody>
            </p:sp>
          </mc:Choice>
          <mc:Fallback xmlns="">
            <p:sp>
              <p:nvSpPr>
                <p:cNvPr id="16" name="Rectangle">
                  <a:extLst>
                    <a:ext uri="{FF2B5EF4-FFF2-40B4-BE49-F238E27FC236}">
                      <a16:creationId xmlns:a16="http://schemas.microsoft.com/office/drawing/2014/main" id="{64E9B3B9-889B-326B-E240-EBFDD2DDB15F}"/>
                    </a:ext>
                  </a:extLst>
                </p:cNvPr>
                <p:cNvSpPr txBox="1">
                  <a:spLocks noRot="1" noChangeAspect="1" noMove="1" noResize="1" noEditPoints="1" noAdjustHandles="1" noChangeArrowheads="1" noChangeShapeType="1" noTextEdit="1"/>
                </p:cNvSpPr>
                <p:nvPr/>
              </p:nvSpPr>
              <p:spPr>
                <a:xfrm>
                  <a:off x="14311157" y="42733"/>
                  <a:ext cx="1599752" cy="922473"/>
                </a:xfrm>
                <a:prstGeom prst="rect">
                  <a:avLst/>
                </a:prstGeom>
                <a:blipFill>
                  <a:blip r:embed="rId4"/>
                  <a:stretch>
                    <a:fillRect/>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Rectangle">
                  <a:extLst>
                    <a:ext uri="{FF2B5EF4-FFF2-40B4-BE49-F238E27FC236}">
                      <a16:creationId xmlns:a16="http://schemas.microsoft.com/office/drawing/2014/main" id="{E3F64F44-B0C3-8106-6041-0D05D82CF50B}"/>
                    </a:ext>
                  </a:extLst>
                </p:cNvPr>
                <p:cNvSpPr txBox="1"/>
                <p:nvPr/>
              </p:nvSpPr>
              <p:spPr>
                <a:xfrm>
                  <a:off x="14392863" y="2164655"/>
                  <a:ext cx="1653994" cy="922473"/>
                </a:xfrm>
                <a:prstGeom prst="rect">
                  <a:avLst/>
                </a:prstGeom>
                <a:solidFill>
                  <a:srgbClr val="FFFFFF"/>
                </a:solidFill>
                <a:ln w="12700" cap="flat">
                  <a:noFill/>
                  <a:miter lim="400000"/>
                </a:ln>
                <a:effectLst/>
                <a:extLst>
                  <a:ext uri="{C572A759-6A51-4108-AA02-DFA0A04FC94B}">
                    <ma14:wrappingTextBoxFlag xmlns="" xmlns:m="http://schemas.openxmlformats.org/officeDocument/2006/math" xmlns:ma14="http://schemas.microsoft.com/office/mac/drawingml/2011/main" val="1"/>
                  </a:ext>
                </a:extLst>
              </p:spPr>
              <p:txBody>
                <a:bodyPr wrap="square" lIns="19050" tIns="19050" rIns="19050" bIns="19050" numCol="1" anchor="ctr">
                  <a:no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Sup>
                          <m:sSubSupPr>
                            <m:ctrlPr>
                              <a:rPr lang="ar-AE" sz="1200" i="1" smtClean="0">
                                <a:latin typeface="Cambria Math" panose="02040503050406030204" pitchFamily="18" charset="0"/>
                              </a:rPr>
                            </m:ctrlPr>
                          </m:sSubSupPr>
                          <m:e>
                            <m:r>
                              <a:rPr lang="ar-AE" sz="1200" i="1">
                                <a:latin typeface="Cambria Math" panose="02040503050406030204" pitchFamily="18" charset="0"/>
                              </a:rPr>
                              <m:t>𝑏</m:t>
                            </m:r>
                          </m:e>
                          <m:sub>
                            <m:r>
                              <a:rPr lang="ar-AE" sz="1200" i="1">
                                <a:latin typeface="Cambria Math" panose="02040503050406030204" pitchFamily="18" charset="0"/>
                              </a:rPr>
                              <m:t>𝑘</m:t>
                            </m:r>
                          </m:sub>
                          <m:sup>
                            <m:r>
                              <a:rPr lang="ar-AE" sz="1200" i="1">
                                <a:latin typeface="Cambria Math" panose="02040503050406030204" pitchFamily="18" charset="0"/>
                              </a:rPr>
                              <m:t>[</m:t>
                            </m:r>
                            <m:r>
                              <a:rPr lang="ar-AE" sz="1200" b="0" i="1" smtClean="0">
                                <a:latin typeface="Cambria Math" panose="02040503050406030204" pitchFamily="18" charset="0"/>
                              </a:rPr>
                              <m:t>𝐿</m:t>
                            </m:r>
                            <m:r>
                              <a:rPr lang="ar-AE" sz="1200" i="1">
                                <a:latin typeface="Cambria Math" panose="02040503050406030204" pitchFamily="18" charset="0"/>
                              </a:rPr>
                              <m:t>]</m:t>
                            </m:r>
                          </m:sup>
                        </m:sSubSup>
                      </m:oMath>
                    </m:oMathPara>
                  </a14:m>
                  <a:endParaRPr sz="1050" dirty="0"/>
                </a:p>
              </p:txBody>
            </p:sp>
          </mc:Choice>
          <mc:Fallback xmlns="">
            <p:sp>
              <p:nvSpPr>
                <p:cNvPr id="17" name="Rectangle">
                  <a:extLst>
                    <a:ext uri="{FF2B5EF4-FFF2-40B4-BE49-F238E27FC236}">
                      <a16:creationId xmlns:a16="http://schemas.microsoft.com/office/drawing/2014/main" id="{E3F64F44-B0C3-8106-6041-0D05D82CF50B}"/>
                    </a:ext>
                  </a:extLst>
                </p:cNvPr>
                <p:cNvSpPr txBox="1">
                  <a:spLocks noRot="1" noChangeAspect="1" noMove="1" noResize="1" noEditPoints="1" noAdjustHandles="1" noChangeArrowheads="1" noChangeShapeType="1" noTextEdit="1"/>
                </p:cNvSpPr>
                <p:nvPr/>
              </p:nvSpPr>
              <p:spPr>
                <a:xfrm>
                  <a:off x="14392863" y="2164655"/>
                  <a:ext cx="1653994" cy="922473"/>
                </a:xfrm>
                <a:prstGeom prst="rect">
                  <a:avLst/>
                </a:prstGeom>
                <a:blipFill>
                  <a:blip r:embed="rId5"/>
                  <a:stretch>
                    <a:fillRect/>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18" name="Line">
              <a:extLst>
                <a:ext uri="{FF2B5EF4-FFF2-40B4-BE49-F238E27FC236}">
                  <a16:creationId xmlns:a16="http://schemas.microsoft.com/office/drawing/2014/main" id="{0F96B2B8-1C05-CB7D-80CB-CEBCB88A18FA}"/>
                </a:ext>
              </a:extLst>
            </p:cNvPr>
            <p:cNvSpPr/>
            <p:nvPr/>
          </p:nvSpPr>
          <p:spPr>
            <a:xfrm>
              <a:off x="13860677" y="630291"/>
              <a:ext cx="59876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19" name="Line">
              <a:extLst>
                <a:ext uri="{FF2B5EF4-FFF2-40B4-BE49-F238E27FC236}">
                  <a16:creationId xmlns:a16="http://schemas.microsoft.com/office/drawing/2014/main" id="{95F89EEE-66A9-B7AD-47C8-B19E2E252F88}"/>
                </a:ext>
              </a:extLst>
            </p:cNvPr>
            <p:cNvSpPr/>
            <p:nvPr/>
          </p:nvSpPr>
          <p:spPr>
            <a:xfrm>
              <a:off x="13860677" y="2628964"/>
              <a:ext cx="59876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nvGrpSpPr>
            <p:cNvPr id="20" name="Group">
              <a:extLst>
                <a:ext uri="{FF2B5EF4-FFF2-40B4-BE49-F238E27FC236}">
                  <a16:creationId xmlns:a16="http://schemas.microsoft.com/office/drawing/2014/main" id="{36EF6A46-97FA-2EAC-F808-0F38A0551392}"/>
                </a:ext>
              </a:extLst>
            </p:cNvPr>
            <p:cNvGrpSpPr/>
            <p:nvPr/>
          </p:nvGrpSpPr>
          <p:grpSpPr>
            <a:xfrm>
              <a:off x="5088331" y="297306"/>
              <a:ext cx="3789178" cy="3887661"/>
              <a:chOff x="0" y="39352"/>
              <a:chExt cx="3789177" cy="3887659"/>
            </a:xfrm>
          </p:grpSpPr>
          <mc:AlternateContent xmlns:mc="http://schemas.openxmlformats.org/markup-compatibility/2006" xmlns:a14="http://schemas.microsoft.com/office/drawing/2010/main">
            <mc:Choice Requires="a14">
              <p:sp>
                <p:nvSpPr>
                  <p:cNvPr id="46" name="Rectangle">
                    <a:extLst>
                      <a:ext uri="{FF2B5EF4-FFF2-40B4-BE49-F238E27FC236}">
                        <a16:creationId xmlns:a16="http://schemas.microsoft.com/office/drawing/2014/main" id="{5869405A-8FD9-114F-EB92-448F6583E69C}"/>
                      </a:ext>
                    </a:extLst>
                  </p:cNvPr>
                  <p:cNvSpPr/>
                  <p:nvPr/>
                </p:nvSpPr>
                <p:spPr>
                  <a:xfrm>
                    <a:off x="660667" y="2002963"/>
                    <a:ext cx="809799" cy="732884"/>
                  </a:xfrm>
                  <a:prstGeom prst="rect">
                    <a:avLst/>
                  </a:prstGeom>
                  <a:noFill/>
                  <a:ln w="12700" cap="flat">
                    <a:solidFill>
                      <a:srgbClr val="000000"/>
                    </a:solidFill>
                    <a:prstDash val="solid"/>
                    <a:miter lim="400000"/>
                  </a:ln>
                  <a:effectLst/>
                  <a:extLst>
                    <a:ext uri="{C572A759-6A51-4108-AA02-DFA0A04FC94B}">
                      <ma14:wrappingTextBoxFlag xmlns="" xmlns:m="http://schemas.openxmlformats.org/officeDocument/2006/math" xmlns:ma14="http://schemas.microsoft.com/office/mac/drawingml/2011/main" val="1"/>
                    </a:ext>
                  </a:extLst>
                </p:spPr>
                <p:txBody>
                  <a:bodyPr wrap="square" lIns="19050" tIns="19050" rIns="19050" bIns="19050" numCol="1" anchor="ctr">
                    <a:noAutofit/>
                  </a:bodyPr>
                  <a:lstStyle>
                    <a:lvl1pPr defTabSz="825500">
                      <a:defRPr sz="3200">
                        <a:solidFill>
                          <a:srgbClr val="000000"/>
                        </a:solidFill>
                        <a:latin typeface="Helvetica Neue Medium"/>
                        <a:ea typeface="Helvetica Neue Medium"/>
                        <a:cs typeface="Helvetica Neue Medium"/>
                        <a:sym typeface="Helvetica Neue Medium"/>
                      </a:defRPr>
                    </a:lvl1pPr>
                  </a:lstStyle>
                  <a:p>
                    <a:pPr/>
                    <a14:m>
                      <m:oMathPara xmlns:m="http://schemas.openxmlformats.org/officeDocument/2006/math">
                        <m:oMathParaPr>
                          <m:jc m:val="center"/>
                        </m:oMathParaPr>
                        <m:oMath xmlns:m="http://schemas.openxmlformats.org/officeDocument/2006/math">
                          <m:sSub>
                            <m:sSubPr>
                              <m:ctrlPr>
                                <a:rPr sz="1000" i="1">
                                  <a:latin typeface="Cambria Math" panose="02040503050406030204" pitchFamily="18" charset="0"/>
                                </a:rPr>
                              </m:ctrlPr>
                            </m:sSubPr>
                            <m:e>
                              <m:r>
                                <a:rPr sz="1000" i="1">
                                  <a:latin typeface="Cambria Math" panose="02040503050406030204" pitchFamily="18" charset="0"/>
                                </a:rPr>
                                <m:t>𝐷</m:t>
                              </m:r>
                            </m:e>
                            <m:sub>
                              <m:r>
                                <a:rPr sz="1000" i="1">
                                  <a:latin typeface="Cambria Math" panose="02040503050406030204" pitchFamily="18" charset="0"/>
                                </a:rPr>
                                <m:t>1</m:t>
                              </m:r>
                            </m:sub>
                          </m:sSub>
                        </m:oMath>
                      </m:oMathPara>
                    </a14:m>
                    <a:endParaRPr sz="1200" dirty="0"/>
                  </a:p>
                </p:txBody>
              </p:sp>
            </mc:Choice>
            <mc:Fallback xmlns="">
              <p:sp>
                <p:nvSpPr>
                  <p:cNvPr id="45" name="Rectangle">
                    <a:extLst>
                      <a:ext uri="{FF2B5EF4-FFF2-40B4-BE49-F238E27FC236}">
                        <a16:creationId xmlns:a16="http://schemas.microsoft.com/office/drawing/2014/main" id="{17BA0270-EF9B-9B56-6EE8-9B3A4B406D0D}"/>
                      </a:ext>
                    </a:extLst>
                  </p:cNvPr>
                  <p:cNvSpPr>
                    <a:spLocks noRot="1" noChangeAspect="1" noMove="1" noResize="1" noEditPoints="1" noAdjustHandles="1" noChangeArrowheads="1" noChangeShapeType="1" noTextEdit="1"/>
                  </p:cNvSpPr>
                  <p:nvPr/>
                </p:nvSpPr>
                <p:spPr>
                  <a:xfrm>
                    <a:off x="660667" y="2002963"/>
                    <a:ext cx="809799" cy="732884"/>
                  </a:xfrm>
                  <a:prstGeom prst="rect">
                    <a:avLst/>
                  </a:prstGeom>
                  <a:blipFill>
                    <a:blip r:embed="rId7"/>
                    <a:stretch>
                      <a:fillRect/>
                    </a:stretch>
                  </a:blipFill>
                  <a:ln w="12700" cap="flat">
                    <a:solidFill>
                      <a:srgbClr val="000000"/>
                    </a:solidFill>
                    <a:prstDash val="solid"/>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grpSp>
            <p:nvGrpSpPr>
              <p:cNvPr id="47" name="Group">
                <a:extLst>
                  <a:ext uri="{FF2B5EF4-FFF2-40B4-BE49-F238E27FC236}">
                    <a16:creationId xmlns:a16="http://schemas.microsoft.com/office/drawing/2014/main" id="{7B4D3DB8-048E-000D-B054-11B325925F9E}"/>
                  </a:ext>
                </a:extLst>
              </p:cNvPr>
              <p:cNvGrpSpPr/>
              <p:nvPr/>
            </p:nvGrpSpPr>
            <p:grpSpPr>
              <a:xfrm>
                <a:off x="3300634" y="39352"/>
                <a:ext cx="488543" cy="672150"/>
                <a:chOff x="0" y="39352"/>
                <a:chExt cx="488541" cy="672149"/>
              </a:xfrm>
            </p:grpSpPr>
            <p:sp>
              <p:nvSpPr>
                <p:cNvPr id="64" name="Circle">
                  <a:extLst>
                    <a:ext uri="{FF2B5EF4-FFF2-40B4-BE49-F238E27FC236}">
                      <a16:creationId xmlns:a16="http://schemas.microsoft.com/office/drawing/2014/main" id="{6DCCF123-ECF2-2C5D-B333-3D7D6121FA89}"/>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65" name="+">
                  <a:extLst>
                    <a:ext uri="{FF2B5EF4-FFF2-40B4-BE49-F238E27FC236}">
                      <a16:creationId xmlns:a16="http://schemas.microsoft.com/office/drawing/2014/main" id="{F8BBD2B8-6239-D836-BFD2-01A2E8E3E985}"/>
                    </a:ext>
                  </a:extLst>
                </p:cNvPr>
                <p:cNvSpPr txBox="1"/>
                <p:nvPr/>
              </p:nvSpPr>
              <p:spPr>
                <a:xfrm>
                  <a:off x="74832" y="39352"/>
                  <a:ext cx="364454" cy="67214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3700"/>
                  </a:lvl1pPr>
                </a:lstStyle>
                <a:p>
                  <a:r>
                    <a:rPr sz="1388" dirty="0">
                      <a:latin typeface="+mn-lt"/>
                    </a:rPr>
                    <a:t>+</a:t>
                  </a:r>
                </a:p>
              </p:txBody>
            </p:sp>
          </p:grpSp>
          <p:sp>
            <p:nvSpPr>
              <p:cNvPr id="48" name="Line">
                <a:extLst>
                  <a:ext uri="{FF2B5EF4-FFF2-40B4-BE49-F238E27FC236}">
                    <a16:creationId xmlns:a16="http://schemas.microsoft.com/office/drawing/2014/main" id="{45C52BF4-F2F1-4D35-5EB2-E9E8BECD50F0}"/>
                  </a:ext>
                </a:extLst>
              </p:cNvPr>
              <p:cNvSpPr/>
              <p:nvPr/>
            </p:nvSpPr>
            <p:spPr>
              <a:xfrm>
                <a:off x="0" y="370420"/>
                <a:ext cx="332621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nvGrpSpPr>
              <p:cNvPr id="49" name="Group">
                <a:extLst>
                  <a:ext uri="{FF2B5EF4-FFF2-40B4-BE49-F238E27FC236}">
                    <a16:creationId xmlns:a16="http://schemas.microsoft.com/office/drawing/2014/main" id="{68C4E9C7-A432-303C-434D-1BD60507B1C2}"/>
                  </a:ext>
                </a:extLst>
              </p:cNvPr>
              <p:cNvGrpSpPr/>
              <p:nvPr/>
            </p:nvGrpSpPr>
            <p:grpSpPr>
              <a:xfrm>
                <a:off x="3300634" y="2043993"/>
                <a:ext cx="488543" cy="672150"/>
                <a:chOff x="0" y="41643"/>
                <a:chExt cx="488541" cy="672149"/>
              </a:xfrm>
            </p:grpSpPr>
            <p:sp>
              <p:nvSpPr>
                <p:cNvPr id="62" name="Circle">
                  <a:extLst>
                    <a:ext uri="{FF2B5EF4-FFF2-40B4-BE49-F238E27FC236}">
                      <a16:creationId xmlns:a16="http://schemas.microsoft.com/office/drawing/2014/main" id="{B77C8E8C-4374-3E68-E044-AF2385DD2085}"/>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63" name="+">
                  <a:extLst>
                    <a:ext uri="{FF2B5EF4-FFF2-40B4-BE49-F238E27FC236}">
                      <a16:creationId xmlns:a16="http://schemas.microsoft.com/office/drawing/2014/main" id="{4EDF98A3-4ADC-292C-537B-11E58D78EC19}"/>
                    </a:ext>
                  </a:extLst>
                </p:cNvPr>
                <p:cNvSpPr txBox="1"/>
                <p:nvPr/>
              </p:nvSpPr>
              <p:spPr>
                <a:xfrm>
                  <a:off x="72786" y="41643"/>
                  <a:ext cx="364454" cy="67214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3700"/>
                  </a:lvl1pPr>
                </a:lstStyle>
                <a:p>
                  <a:r>
                    <a:rPr sz="1388" dirty="0">
                      <a:latin typeface="+mn-lt"/>
                    </a:rPr>
                    <a:t>+</a:t>
                  </a:r>
                </a:p>
              </p:txBody>
            </p:sp>
          </p:grpSp>
          <p:grpSp>
            <p:nvGrpSpPr>
              <p:cNvPr id="50" name="Group">
                <a:extLst>
                  <a:ext uri="{FF2B5EF4-FFF2-40B4-BE49-F238E27FC236}">
                    <a16:creationId xmlns:a16="http://schemas.microsoft.com/office/drawing/2014/main" id="{9406A8F2-823B-5E06-E28C-F33BC1D1256C}"/>
                  </a:ext>
                </a:extLst>
              </p:cNvPr>
              <p:cNvGrpSpPr/>
              <p:nvPr/>
            </p:nvGrpSpPr>
            <p:grpSpPr>
              <a:xfrm>
                <a:off x="2012758" y="2128684"/>
                <a:ext cx="488543" cy="481442"/>
                <a:chOff x="0" y="0"/>
                <a:chExt cx="488541" cy="481440"/>
              </a:xfrm>
            </p:grpSpPr>
            <p:sp>
              <p:nvSpPr>
                <p:cNvPr id="60" name="Circle">
                  <a:extLst>
                    <a:ext uri="{FF2B5EF4-FFF2-40B4-BE49-F238E27FC236}">
                      <a16:creationId xmlns:a16="http://schemas.microsoft.com/office/drawing/2014/main" id="{1C2EAA23-BF42-D2CF-7174-014168DB8264}"/>
                    </a:ext>
                  </a:extLst>
                </p:cNvPr>
                <p:cNvSpPr/>
                <p:nvPr/>
              </p:nvSpPr>
              <p:spPr>
                <a:xfrm>
                  <a:off x="0" y="0"/>
                  <a:ext cx="488541" cy="481440"/>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61" name="X">
                  <a:extLst>
                    <a:ext uri="{FF2B5EF4-FFF2-40B4-BE49-F238E27FC236}">
                      <a16:creationId xmlns:a16="http://schemas.microsoft.com/office/drawing/2014/main" id="{687A38C2-0B3E-69D8-D14F-A21525A8ABE3}"/>
                    </a:ext>
                  </a:extLst>
                </p:cNvPr>
                <p:cNvSpPr txBox="1"/>
                <p:nvPr/>
              </p:nvSpPr>
              <p:spPr>
                <a:xfrm>
                  <a:off x="95327" y="17141"/>
                  <a:ext cx="364454" cy="44114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2200"/>
                  </a:lvl1pPr>
                </a:lstStyle>
                <a:p>
                  <a:r>
                    <a:rPr sz="825" dirty="0">
                      <a:latin typeface="+mn-lt"/>
                    </a:rPr>
                    <a:t>X</a:t>
                  </a:r>
                </a:p>
              </p:txBody>
            </p:sp>
          </p:grpSp>
          <p:sp>
            <p:nvSpPr>
              <p:cNvPr id="51" name="Line">
                <a:extLst>
                  <a:ext uri="{FF2B5EF4-FFF2-40B4-BE49-F238E27FC236}">
                    <a16:creationId xmlns:a16="http://schemas.microsoft.com/office/drawing/2014/main" id="{9AE27015-FE84-B113-5C8B-4DF978BE0973}"/>
                  </a:ext>
                </a:extLst>
              </p:cNvPr>
              <p:cNvSpPr/>
              <p:nvPr/>
            </p:nvSpPr>
            <p:spPr>
              <a:xfrm>
                <a:off x="2525000" y="2369404"/>
                <a:ext cx="798028"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52" name="Line">
                <a:extLst>
                  <a:ext uri="{FF2B5EF4-FFF2-40B4-BE49-F238E27FC236}">
                    <a16:creationId xmlns:a16="http://schemas.microsoft.com/office/drawing/2014/main" id="{48AC3736-0897-2041-18D6-CAE353A9EBC0}"/>
                  </a:ext>
                </a:extLst>
              </p:cNvPr>
              <p:cNvSpPr/>
              <p:nvPr/>
            </p:nvSpPr>
            <p:spPr>
              <a:xfrm>
                <a:off x="2767234" y="397835"/>
                <a:ext cx="612892" cy="175825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53" name="Line">
                <a:extLst>
                  <a:ext uri="{FF2B5EF4-FFF2-40B4-BE49-F238E27FC236}">
                    <a16:creationId xmlns:a16="http://schemas.microsoft.com/office/drawing/2014/main" id="{DE69BCA6-9605-734E-1248-59D90DE26D09}"/>
                  </a:ext>
                </a:extLst>
              </p:cNvPr>
              <p:cNvSpPr/>
              <p:nvPr/>
            </p:nvSpPr>
            <p:spPr>
              <a:xfrm flipV="1">
                <a:off x="2600228" y="594456"/>
                <a:ext cx="860249" cy="178434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54" name="-">
                <a:extLst>
                  <a:ext uri="{FF2B5EF4-FFF2-40B4-BE49-F238E27FC236}">
                    <a16:creationId xmlns:a16="http://schemas.microsoft.com/office/drawing/2014/main" id="{C7FD5BEB-1301-AC57-3673-44D70ABF80EB}"/>
                  </a:ext>
                </a:extLst>
              </p:cNvPr>
              <p:cNvSpPr txBox="1"/>
              <p:nvPr/>
            </p:nvSpPr>
            <p:spPr>
              <a:xfrm>
                <a:off x="2900657" y="2200656"/>
                <a:ext cx="260757" cy="67215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55" name="Line">
                <a:extLst>
                  <a:ext uri="{FF2B5EF4-FFF2-40B4-BE49-F238E27FC236}">
                    <a16:creationId xmlns:a16="http://schemas.microsoft.com/office/drawing/2014/main" id="{A7F5779A-1007-68D6-F206-BE3726316C36}"/>
                  </a:ext>
                </a:extLst>
              </p:cNvPr>
              <p:cNvSpPr/>
              <p:nvPr/>
            </p:nvSpPr>
            <p:spPr>
              <a:xfrm>
                <a:off x="1500516" y="2369404"/>
                <a:ext cx="48854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56" name="Line">
                <a:extLst>
                  <a:ext uri="{FF2B5EF4-FFF2-40B4-BE49-F238E27FC236}">
                    <a16:creationId xmlns:a16="http://schemas.microsoft.com/office/drawing/2014/main" id="{C714F572-0292-B4F2-E14D-BC2BB3AD2295}"/>
                  </a:ext>
                </a:extLst>
              </p:cNvPr>
              <p:cNvSpPr/>
              <p:nvPr/>
            </p:nvSpPr>
            <p:spPr>
              <a:xfrm flipV="1">
                <a:off x="2257028" y="2635094"/>
                <a:ext cx="0" cy="80916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57" name="Text">
                    <a:extLst>
                      <a:ext uri="{FF2B5EF4-FFF2-40B4-BE49-F238E27FC236}">
                        <a16:creationId xmlns:a16="http://schemas.microsoft.com/office/drawing/2014/main" id="{56408EA6-F766-6884-34FC-4DFB23224AAD}"/>
                      </a:ext>
                    </a:extLst>
                  </p:cNvPr>
                  <p:cNvSpPr txBox="1"/>
                  <p:nvPr/>
                </p:nvSpPr>
                <p:spPr>
                  <a:xfrm>
                    <a:off x="1986618" y="3331978"/>
                    <a:ext cx="677792" cy="595033"/>
                  </a:xfrm>
                  <a:prstGeom prst="rect">
                    <a:avLst/>
                  </a:prstGeom>
                  <a:noFill/>
                  <a:ln w="12700" cap="flat">
                    <a:noFill/>
                    <a:miter lim="400000"/>
                  </a:ln>
                  <a:effectLst/>
                  <a:extLst>
                    <a:ext uri="{C572A759-6A51-4108-AA02-DFA0A04FC94B}">
                      <ma14:wrappingTextBoxFlag xmlns="" xmlns:m="http://schemas.openxmlformats.org/officeDocument/2006/math" xmlns:ma14="http://schemas.microsoft.com/office/mac/drawingml/2011/main" val="1"/>
                    </a:ext>
                  </a:extLst>
                </p:spPr>
                <p:txBody>
                  <a:bodyPr wrap="none" lIns="19050" tIns="19050" rIns="19050" bIns="19050" numCol="1" anchor="ctr">
                    <a:sp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
                            <m:sSubPr>
                              <m:ctrlPr>
                                <a:rPr sz="1200" i="1">
                                  <a:latin typeface="Cambria Math" panose="02040503050406030204" pitchFamily="18" charset="0"/>
                                </a:rPr>
                              </m:ctrlPr>
                            </m:sSubPr>
                            <m:e>
                              <m:r>
                                <a:rPr sz="1200" i="1">
                                  <a:latin typeface="Cambria Math" panose="02040503050406030204" pitchFamily="18" charset="0"/>
                                </a:rPr>
                                <m:t>𝑤</m:t>
                              </m:r>
                            </m:e>
                            <m:sub>
                              <m:r>
                                <a:rPr sz="1200" i="1">
                                  <a:latin typeface="Cambria Math" panose="02040503050406030204" pitchFamily="18" charset="0"/>
                                </a:rPr>
                                <m:t>1</m:t>
                              </m:r>
                            </m:sub>
                          </m:sSub>
                        </m:oMath>
                      </m:oMathPara>
                    </a14:m>
                    <a:endParaRPr sz="1050"/>
                  </a:p>
                </p:txBody>
              </p:sp>
            </mc:Choice>
            <mc:Fallback xmlns="">
              <p:sp>
                <p:nvSpPr>
                  <p:cNvPr id="56" name="Text">
                    <a:extLst>
                      <a:ext uri="{FF2B5EF4-FFF2-40B4-BE49-F238E27FC236}">
                        <a16:creationId xmlns:a16="http://schemas.microsoft.com/office/drawing/2014/main" id="{57C904AF-8F2F-34AF-EB17-B1D0236A9F68}"/>
                      </a:ext>
                    </a:extLst>
                  </p:cNvPr>
                  <p:cNvSpPr txBox="1">
                    <a:spLocks noRot="1" noChangeAspect="1" noMove="1" noResize="1" noEditPoints="1" noAdjustHandles="1" noChangeArrowheads="1" noChangeShapeType="1" noTextEdit="1"/>
                  </p:cNvSpPr>
                  <p:nvPr/>
                </p:nvSpPr>
                <p:spPr>
                  <a:xfrm>
                    <a:off x="1986618" y="3331978"/>
                    <a:ext cx="677792" cy="595033"/>
                  </a:xfrm>
                  <a:prstGeom prst="rect">
                    <a:avLst/>
                  </a:prstGeom>
                  <a:blipFill>
                    <a:blip r:embed="rId8"/>
                    <a:stretch>
                      <a:fillRect b="-5263"/>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58" name="+">
                <a:extLst>
                  <a:ext uri="{FF2B5EF4-FFF2-40B4-BE49-F238E27FC236}">
                    <a16:creationId xmlns:a16="http://schemas.microsoft.com/office/drawing/2014/main" id="{8DB66CF3-4631-E4E1-F7E0-FA5A781048AF}"/>
                  </a:ext>
                </a:extLst>
              </p:cNvPr>
              <p:cNvSpPr txBox="1"/>
              <p:nvPr/>
            </p:nvSpPr>
            <p:spPr>
              <a:xfrm>
                <a:off x="3358177" y="1497389"/>
                <a:ext cx="371899" cy="67215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59" name="Line">
                <a:extLst>
                  <a:ext uri="{FF2B5EF4-FFF2-40B4-BE49-F238E27FC236}">
                    <a16:creationId xmlns:a16="http://schemas.microsoft.com/office/drawing/2014/main" id="{C6508107-6954-E938-B50B-9CC90868B854}"/>
                  </a:ext>
                </a:extLst>
              </p:cNvPr>
              <p:cNvSpPr/>
              <p:nvPr/>
            </p:nvSpPr>
            <p:spPr>
              <a:xfrm>
                <a:off x="16286" y="2369404"/>
                <a:ext cx="598761"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grpSp>
          <p:nvGrpSpPr>
            <p:cNvPr id="21" name="Group">
              <a:extLst>
                <a:ext uri="{FF2B5EF4-FFF2-40B4-BE49-F238E27FC236}">
                  <a16:creationId xmlns:a16="http://schemas.microsoft.com/office/drawing/2014/main" id="{28B35574-32BF-7666-D72D-15655FDB6EDC}"/>
                </a:ext>
              </a:extLst>
            </p:cNvPr>
            <p:cNvGrpSpPr/>
            <p:nvPr/>
          </p:nvGrpSpPr>
          <p:grpSpPr>
            <a:xfrm>
              <a:off x="1288244" y="274639"/>
              <a:ext cx="3795310" cy="3907322"/>
              <a:chOff x="0" y="19691"/>
              <a:chExt cx="3795308" cy="3907321"/>
            </a:xfrm>
          </p:grpSpPr>
          <mc:AlternateContent xmlns:mc="http://schemas.openxmlformats.org/markup-compatibility/2006" xmlns:a14="http://schemas.microsoft.com/office/drawing/2010/main">
            <mc:Choice Requires="a14">
              <p:sp>
                <p:nvSpPr>
                  <p:cNvPr id="26" name="Rectangle">
                    <a:extLst>
                      <a:ext uri="{FF2B5EF4-FFF2-40B4-BE49-F238E27FC236}">
                        <a16:creationId xmlns:a16="http://schemas.microsoft.com/office/drawing/2014/main" id="{27163B79-F391-1796-DC0A-03AD2F1D3885}"/>
                      </a:ext>
                    </a:extLst>
                  </p:cNvPr>
                  <p:cNvSpPr/>
                  <p:nvPr/>
                </p:nvSpPr>
                <p:spPr>
                  <a:xfrm>
                    <a:off x="660667" y="2002963"/>
                    <a:ext cx="809799" cy="732884"/>
                  </a:xfrm>
                  <a:prstGeom prst="rect">
                    <a:avLst/>
                  </a:prstGeom>
                  <a:noFill/>
                  <a:ln w="12700" cap="flat">
                    <a:solidFill>
                      <a:srgbClr val="000000"/>
                    </a:solidFill>
                    <a:prstDash val="solid"/>
                    <a:miter lim="400000"/>
                  </a:ln>
                  <a:effectLst/>
                  <a:extLst>
                    <a:ext uri="{C572A759-6A51-4108-AA02-DFA0A04FC94B}">
                      <ma14:wrappingTextBoxFlag xmlns="" xmlns:m="http://schemas.openxmlformats.org/officeDocument/2006/math" xmlns:ma14="http://schemas.microsoft.com/office/mac/drawingml/2011/main" val="1"/>
                    </a:ext>
                  </a:extLst>
                </p:spPr>
                <p:txBody>
                  <a:bodyPr wrap="square" lIns="19050" tIns="19050" rIns="19050" bIns="19050" numCol="1" anchor="ctr">
                    <a:noAutofit/>
                  </a:bodyPr>
                  <a:lstStyle>
                    <a:lvl1pPr defTabSz="825500">
                      <a:defRPr sz="3200">
                        <a:solidFill>
                          <a:srgbClr val="000000"/>
                        </a:solidFill>
                        <a:latin typeface="Helvetica Neue Medium"/>
                        <a:ea typeface="Helvetica Neue Medium"/>
                        <a:cs typeface="Helvetica Neue Medium"/>
                        <a:sym typeface="Helvetica Neue Medium"/>
                      </a:defRPr>
                    </a:lvl1pPr>
                  </a:lstStyle>
                  <a:p>
                    <a:pPr/>
                    <a14:m>
                      <m:oMathPara xmlns:m="http://schemas.openxmlformats.org/officeDocument/2006/math">
                        <m:oMathParaPr>
                          <m:jc m:val="center"/>
                        </m:oMathParaPr>
                        <m:oMath xmlns:m="http://schemas.openxmlformats.org/officeDocument/2006/math">
                          <m:sSub>
                            <m:sSubPr>
                              <m:ctrlPr>
                                <a:rPr sz="1000" i="1">
                                  <a:latin typeface="Cambria Math" panose="02040503050406030204" pitchFamily="18" charset="0"/>
                                </a:rPr>
                              </m:ctrlPr>
                            </m:sSubPr>
                            <m:e>
                              <m:r>
                                <a:rPr sz="1000" i="1">
                                  <a:latin typeface="Cambria Math" panose="02040503050406030204" pitchFamily="18" charset="0"/>
                                </a:rPr>
                                <m:t>𝐷</m:t>
                              </m:r>
                            </m:e>
                            <m:sub>
                              <m:r>
                                <a:rPr sz="1000" i="1">
                                  <a:latin typeface="Cambria Math" panose="02040503050406030204" pitchFamily="18" charset="0"/>
                                </a:rPr>
                                <m:t>0</m:t>
                              </m:r>
                            </m:sub>
                          </m:sSub>
                        </m:oMath>
                      </m:oMathPara>
                    </a14:m>
                    <a:endParaRPr sz="1200" dirty="0"/>
                  </a:p>
                </p:txBody>
              </p:sp>
            </mc:Choice>
            <mc:Fallback xmlns="">
              <p:sp>
                <p:nvSpPr>
                  <p:cNvPr id="25" name="Rectangle">
                    <a:extLst>
                      <a:ext uri="{FF2B5EF4-FFF2-40B4-BE49-F238E27FC236}">
                        <a16:creationId xmlns:a16="http://schemas.microsoft.com/office/drawing/2014/main" id="{9D8D5325-CA88-4D83-7148-29EEF078D2D3}"/>
                      </a:ext>
                    </a:extLst>
                  </p:cNvPr>
                  <p:cNvSpPr>
                    <a:spLocks noRot="1" noChangeAspect="1" noMove="1" noResize="1" noEditPoints="1" noAdjustHandles="1" noChangeArrowheads="1" noChangeShapeType="1" noTextEdit="1"/>
                  </p:cNvSpPr>
                  <p:nvPr/>
                </p:nvSpPr>
                <p:spPr>
                  <a:xfrm>
                    <a:off x="660667" y="2002963"/>
                    <a:ext cx="809799" cy="732884"/>
                  </a:xfrm>
                  <a:prstGeom prst="rect">
                    <a:avLst/>
                  </a:prstGeom>
                  <a:blipFill>
                    <a:blip r:embed="rId9"/>
                    <a:stretch>
                      <a:fillRect/>
                    </a:stretch>
                  </a:blipFill>
                  <a:ln w="12700" cap="flat">
                    <a:solidFill>
                      <a:srgbClr val="000000"/>
                    </a:solidFill>
                    <a:prstDash val="solid"/>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grpSp>
            <p:nvGrpSpPr>
              <p:cNvPr id="27" name="Group">
                <a:extLst>
                  <a:ext uri="{FF2B5EF4-FFF2-40B4-BE49-F238E27FC236}">
                    <a16:creationId xmlns:a16="http://schemas.microsoft.com/office/drawing/2014/main" id="{5885E815-DF45-24F1-DCC7-EF3827685FFC}"/>
                  </a:ext>
                </a:extLst>
              </p:cNvPr>
              <p:cNvGrpSpPr/>
              <p:nvPr/>
            </p:nvGrpSpPr>
            <p:grpSpPr>
              <a:xfrm>
                <a:off x="3300634" y="19691"/>
                <a:ext cx="488543" cy="672150"/>
                <a:chOff x="0" y="19691"/>
                <a:chExt cx="488541" cy="672149"/>
              </a:xfrm>
            </p:grpSpPr>
            <p:sp>
              <p:nvSpPr>
                <p:cNvPr id="44" name="Circle">
                  <a:extLst>
                    <a:ext uri="{FF2B5EF4-FFF2-40B4-BE49-F238E27FC236}">
                      <a16:creationId xmlns:a16="http://schemas.microsoft.com/office/drawing/2014/main" id="{709ADE38-9FA1-C139-BCCA-BC86EDC05134}"/>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45" name="+">
                  <a:extLst>
                    <a:ext uri="{FF2B5EF4-FFF2-40B4-BE49-F238E27FC236}">
                      <a16:creationId xmlns:a16="http://schemas.microsoft.com/office/drawing/2014/main" id="{FE3BD3FE-AA2E-BDFC-0F3D-A1BF53EF865C}"/>
                    </a:ext>
                  </a:extLst>
                </p:cNvPr>
                <p:cNvSpPr txBox="1"/>
                <p:nvPr/>
              </p:nvSpPr>
              <p:spPr>
                <a:xfrm>
                  <a:off x="62042" y="19691"/>
                  <a:ext cx="364454" cy="67214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3700"/>
                  </a:lvl1pPr>
                </a:lstStyle>
                <a:p>
                  <a:r>
                    <a:rPr sz="1388" dirty="0">
                      <a:latin typeface="+mn-lt"/>
                    </a:rPr>
                    <a:t>+</a:t>
                  </a:r>
                </a:p>
              </p:txBody>
            </p:sp>
          </p:grpSp>
          <p:sp>
            <p:nvSpPr>
              <p:cNvPr id="28" name="Line">
                <a:extLst>
                  <a:ext uri="{FF2B5EF4-FFF2-40B4-BE49-F238E27FC236}">
                    <a16:creationId xmlns:a16="http://schemas.microsoft.com/office/drawing/2014/main" id="{B6C36652-D753-BC2C-9F02-D523C79FA010}"/>
                  </a:ext>
                </a:extLst>
              </p:cNvPr>
              <p:cNvSpPr/>
              <p:nvPr/>
            </p:nvSpPr>
            <p:spPr>
              <a:xfrm>
                <a:off x="0" y="370420"/>
                <a:ext cx="332621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p:nvGrpSpPr>
              <p:cNvPr id="29" name="Group">
                <a:extLst>
                  <a:ext uri="{FF2B5EF4-FFF2-40B4-BE49-F238E27FC236}">
                    <a16:creationId xmlns:a16="http://schemas.microsoft.com/office/drawing/2014/main" id="{8720B4DA-3C96-7B22-BA5C-DA9872F36CC1}"/>
                  </a:ext>
                </a:extLst>
              </p:cNvPr>
              <p:cNvGrpSpPr/>
              <p:nvPr/>
            </p:nvGrpSpPr>
            <p:grpSpPr>
              <a:xfrm>
                <a:off x="3300634" y="2034870"/>
                <a:ext cx="488543" cy="672151"/>
                <a:chOff x="0" y="32520"/>
                <a:chExt cx="488541" cy="672150"/>
              </a:xfrm>
            </p:grpSpPr>
            <p:sp>
              <p:nvSpPr>
                <p:cNvPr id="42" name="Circle">
                  <a:extLst>
                    <a:ext uri="{FF2B5EF4-FFF2-40B4-BE49-F238E27FC236}">
                      <a16:creationId xmlns:a16="http://schemas.microsoft.com/office/drawing/2014/main" id="{55DC7DDF-77D6-4529-C427-8059B6B75C75}"/>
                    </a:ext>
                  </a:extLst>
                </p:cNvPr>
                <p:cNvSpPr/>
                <p:nvPr/>
              </p:nvSpPr>
              <p:spPr>
                <a:xfrm>
                  <a:off x="0" y="133701"/>
                  <a:ext cx="488541" cy="481441"/>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43" name="+">
                  <a:extLst>
                    <a:ext uri="{FF2B5EF4-FFF2-40B4-BE49-F238E27FC236}">
                      <a16:creationId xmlns:a16="http://schemas.microsoft.com/office/drawing/2014/main" id="{F009A323-D5A4-FB1E-0254-2FA20AF5E956}"/>
                    </a:ext>
                  </a:extLst>
                </p:cNvPr>
                <p:cNvSpPr txBox="1"/>
                <p:nvPr/>
              </p:nvSpPr>
              <p:spPr>
                <a:xfrm>
                  <a:off x="62752" y="32520"/>
                  <a:ext cx="364454" cy="67215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3700"/>
                  </a:lvl1pPr>
                </a:lstStyle>
                <a:p>
                  <a:r>
                    <a:rPr sz="1388" dirty="0">
                      <a:latin typeface="+mn-lt"/>
                    </a:rPr>
                    <a:t>+</a:t>
                  </a:r>
                </a:p>
              </p:txBody>
            </p:sp>
          </p:grpSp>
          <p:grpSp>
            <p:nvGrpSpPr>
              <p:cNvPr id="30" name="Group">
                <a:extLst>
                  <a:ext uri="{FF2B5EF4-FFF2-40B4-BE49-F238E27FC236}">
                    <a16:creationId xmlns:a16="http://schemas.microsoft.com/office/drawing/2014/main" id="{75205C99-EF3B-9E8C-1ADF-59875F87EC0B}"/>
                  </a:ext>
                </a:extLst>
              </p:cNvPr>
              <p:cNvGrpSpPr/>
              <p:nvPr/>
            </p:nvGrpSpPr>
            <p:grpSpPr>
              <a:xfrm>
                <a:off x="2012758" y="2128684"/>
                <a:ext cx="488543" cy="481442"/>
                <a:chOff x="0" y="0"/>
                <a:chExt cx="488541" cy="481440"/>
              </a:xfrm>
            </p:grpSpPr>
            <p:sp>
              <p:nvSpPr>
                <p:cNvPr id="40" name="Circle">
                  <a:extLst>
                    <a:ext uri="{FF2B5EF4-FFF2-40B4-BE49-F238E27FC236}">
                      <a16:creationId xmlns:a16="http://schemas.microsoft.com/office/drawing/2014/main" id="{8F81E409-AD47-72F2-0498-961B8FABAB93}"/>
                    </a:ext>
                  </a:extLst>
                </p:cNvPr>
                <p:cNvSpPr/>
                <p:nvPr/>
              </p:nvSpPr>
              <p:spPr>
                <a:xfrm>
                  <a:off x="0" y="0"/>
                  <a:ext cx="488541" cy="481440"/>
                </a:xfrm>
                <a:prstGeom prst="ellipse">
                  <a:avLst/>
                </a:prstGeom>
                <a:noFill/>
                <a:ln w="12700" cap="flat">
                  <a:solidFill>
                    <a:srgbClr val="000000"/>
                  </a:solidFill>
                  <a:prstDash val="solid"/>
                  <a:miter lim="400000"/>
                </a:ln>
                <a:effectLst/>
              </p:spPr>
              <p:txBody>
                <a:bodyPr wrap="square" lIns="19050" tIns="19050" rIns="19050" bIns="19050" numCol="1" anchor="ctr">
                  <a:noAutofit/>
                </a:bodyPr>
                <a:lstStyle/>
                <a:p>
                  <a:pPr defTabSz="309563">
                    <a:defRPr sz="3200">
                      <a:solidFill>
                        <a:srgbClr val="000000"/>
                      </a:solidFill>
                      <a:latin typeface="Helvetica Neue Medium"/>
                      <a:ea typeface="Helvetica Neue Medium"/>
                      <a:cs typeface="Helvetica Neue Medium"/>
                      <a:sym typeface="Helvetica Neue Medium"/>
                    </a:defRPr>
                  </a:pPr>
                  <a:endParaRPr/>
                </a:p>
              </p:txBody>
            </p:sp>
            <p:sp>
              <p:nvSpPr>
                <p:cNvPr id="41" name="X">
                  <a:extLst>
                    <a:ext uri="{FF2B5EF4-FFF2-40B4-BE49-F238E27FC236}">
                      <a16:creationId xmlns:a16="http://schemas.microsoft.com/office/drawing/2014/main" id="{68119CE6-01BE-2058-910A-00EDFFB7A6FD}"/>
                    </a:ext>
                  </a:extLst>
                </p:cNvPr>
                <p:cNvSpPr txBox="1"/>
                <p:nvPr/>
              </p:nvSpPr>
              <p:spPr>
                <a:xfrm>
                  <a:off x="109837" y="20147"/>
                  <a:ext cx="364454" cy="441144"/>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2200"/>
                  </a:lvl1pPr>
                </a:lstStyle>
                <a:p>
                  <a:r>
                    <a:rPr sz="825" dirty="0">
                      <a:latin typeface="+mn-lt"/>
                    </a:rPr>
                    <a:t>X</a:t>
                  </a:r>
                </a:p>
              </p:txBody>
            </p:sp>
          </p:grpSp>
          <p:sp>
            <p:nvSpPr>
              <p:cNvPr id="31" name="Line">
                <a:extLst>
                  <a:ext uri="{FF2B5EF4-FFF2-40B4-BE49-F238E27FC236}">
                    <a16:creationId xmlns:a16="http://schemas.microsoft.com/office/drawing/2014/main" id="{4A356B5A-4BBB-6EAB-5BD0-6CDDE505F2F0}"/>
                  </a:ext>
                </a:extLst>
              </p:cNvPr>
              <p:cNvSpPr/>
              <p:nvPr/>
            </p:nvSpPr>
            <p:spPr>
              <a:xfrm>
                <a:off x="2525000" y="2369404"/>
                <a:ext cx="798028"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32" name="Line">
                <a:extLst>
                  <a:ext uri="{FF2B5EF4-FFF2-40B4-BE49-F238E27FC236}">
                    <a16:creationId xmlns:a16="http://schemas.microsoft.com/office/drawing/2014/main" id="{47975F7E-9B9E-86D5-29F3-13A2C5DB72F6}"/>
                  </a:ext>
                </a:extLst>
              </p:cNvPr>
              <p:cNvSpPr/>
              <p:nvPr/>
            </p:nvSpPr>
            <p:spPr>
              <a:xfrm>
                <a:off x="2767234" y="397835"/>
                <a:ext cx="612892" cy="175825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33" name="Line">
                <a:extLst>
                  <a:ext uri="{FF2B5EF4-FFF2-40B4-BE49-F238E27FC236}">
                    <a16:creationId xmlns:a16="http://schemas.microsoft.com/office/drawing/2014/main" id="{127F7C17-EB62-4424-7478-A3F693D31A67}"/>
                  </a:ext>
                </a:extLst>
              </p:cNvPr>
              <p:cNvSpPr/>
              <p:nvPr/>
            </p:nvSpPr>
            <p:spPr>
              <a:xfrm flipV="1">
                <a:off x="2600228" y="594456"/>
                <a:ext cx="860249" cy="178434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34" name="-">
                <a:extLst>
                  <a:ext uri="{FF2B5EF4-FFF2-40B4-BE49-F238E27FC236}">
                    <a16:creationId xmlns:a16="http://schemas.microsoft.com/office/drawing/2014/main" id="{3240253B-D479-5E10-2A44-B33FCD9653DA}"/>
                  </a:ext>
                </a:extLst>
              </p:cNvPr>
              <p:cNvSpPr txBox="1"/>
              <p:nvPr/>
            </p:nvSpPr>
            <p:spPr>
              <a:xfrm>
                <a:off x="2881161" y="2230148"/>
                <a:ext cx="277469" cy="67215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35" name="Line">
                <a:extLst>
                  <a:ext uri="{FF2B5EF4-FFF2-40B4-BE49-F238E27FC236}">
                    <a16:creationId xmlns:a16="http://schemas.microsoft.com/office/drawing/2014/main" id="{044B55EA-B60E-B961-AD86-16CFFFF4ABB6}"/>
                  </a:ext>
                </a:extLst>
              </p:cNvPr>
              <p:cNvSpPr/>
              <p:nvPr/>
            </p:nvSpPr>
            <p:spPr>
              <a:xfrm>
                <a:off x="1500516" y="2369404"/>
                <a:ext cx="488542"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36" name="Line">
                <a:extLst>
                  <a:ext uri="{FF2B5EF4-FFF2-40B4-BE49-F238E27FC236}">
                    <a16:creationId xmlns:a16="http://schemas.microsoft.com/office/drawing/2014/main" id="{F51D243E-A886-7207-AC90-F6F84DADA9BD}"/>
                  </a:ext>
                </a:extLst>
              </p:cNvPr>
              <p:cNvSpPr/>
              <p:nvPr/>
            </p:nvSpPr>
            <p:spPr>
              <a:xfrm flipV="1">
                <a:off x="2257030" y="2635092"/>
                <a:ext cx="0" cy="812172"/>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37" name="Text">
                    <a:extLst>
                      <a:ext uri="{FF2B5EF4-FFF2-40B4-BE49-F238E27FC236}">
                        <a16:creationId xmlns:a16="http://schemas.microsoft.com/office/drawing/2014/main" id="{3A227033-AA08-5558-032A-1B9FCBC6D86C}"/>
                      </a:ext>
                    </a:extLst>
                  </p:cNvPr>
                  <p:cNvSpPr txBox="1"/>
                  <p:nvPr/>
                </p:nvSpPr>
                <p:spPr>
                  <a:xfrm>
                    <a:off x="1986617" y="3331978"/>
                    <a:ext cx="687367" cy="595034"/>
                  </a:xfrm>
                  <a:prstGeom prst="rect">
                    <a:avLst/>
                  </a:prstGeom>
                  <a:noFill/>
                  <a:ln w="12700" cap="flat">
                    <a:noFill/>
                    <a:miter lim="400000"/>
                  </a:ln>
                  <a:effectLst/>
                  <a:extLst>
                    <a:ext uri="{C572A759-6A51-4108-AA02-DFA0A04FC94B}">
                      <ma14:wrappingTextBoxFlag xmlns="" xmlns:m="http://schemas.openxmlformats.org/officeDocument/2006/math" xmlns:ma14="http://schemas.microsoft.com/office/mac/drawingml/2011/main" val="1"/>
                    </a:ext>
                  </a:extLst>
                </p:spPr>
                <p:txBody>
                  <a:bodyPr wrap="none" lIns="19050" tIns="19050" rIns="19050" bIns="19050" numCol="1" anchor="ctr">
                    <a:spAutoFit/>
                  </a:bodyPr>
                  <a:lstStyle>
                    <a:lvl1pPr>
                      <a:defRPr sz="3200">
                        <a:solidFill>
                          <a:srgbClr val="000000"/>
                        </a:solidFill>
                      </a:defRPr>
                    </a:lvl1pPr>
                  </a:lstStyle>
                  <a:p>
                    <a:pPr/>
                    <a14:m>
                      <m:oMathPara xmlns:m="http://schemas.openxmlformats.org/officeDocument/2006/math">
                        <m:oMathParaPr>
                          <m:jc m:val="center"/>
                        </m:oMathParaPr>
                        <m:oMath xmlns:m="http://schemas.openxmlformats.org/officeDocument/2006/math">
                          <m:sSub>
                            <m:sSubPr>
                              <m:ctrlPr>
                                <a:rPr sz="1200" i="1">
                                  <a:latin typeface="Cambria Math" panose="02040503050406030204" pitchFamily="18" charset="0"/>
                                </a:rPr>
                              </m:ctrlPr>
                            </m:sSubPr>
                            <m:e>
                              <m:r>
                                <a:rPr sz="1200" i="1">
                                  <a:latin typeface="Cambria Math" panose="02040503050406030204" pitchFamily="18" charset="0"/>
                                </a:rPr>
                                <m:t>𝑤</m:t>
                              </m:r>
                            </m:e>
                            <m:sub>
                              <m:r>
                                <a:rPr sz="1200" i="1">
                                  <a:latin typeface="Cambria Math" panose="02040503050406030204" pitchFamily="18" charset="0"/>
                                </a:rPr>
                                <m:t>0</m:t>
                              </m:r>
                            </m:sub>
                          </m:sSub>
                        </m:oMath>
                      </m:oMathPara>
                    </a14:m>
                    <a:endParaRPr sz="1050" dirty="0"/>
                  </a:p>
                </p:txBody>
              </p:sp>
            </mc:Choice>
            <mc:Fallback xmlns="">
              <p:sp>
                <p:nvSpPr>
                  <p:cNvPr id="36" name="Text">
                    <a:extLst>
                      <a:ext uri="{FF2B5EF4-FFF2-40B4-BE49-F238E27FC236}">
                        <a16:creationId xmlns:a16="http://schemas.microsoft.com/office/drawing/2014/main" id="{51B26B52-3BEE-5856-89AC-47FA48B48EB3}"/>
                      </a:ext>
                    </a:extLst>
                  </p:cNvPr>
                  <p:cNvSpPr txBox="1">
                    <a:spLocks noRot="1" noChangeAspect="1" noMove="1" noResize="1" noEditPoints="1" noAdjustHandles="1" noChangeArrowheads="1" noChangeShapeType="1" noTextEdit="1"/>
                  </p:cNvSpPr>
                  <p:nvPr/>
                </p:nvSpPr>
                <p:spPr>
                  <a:xfrm>
                    <a:off x="1986617" y="3331978"/>
                    <a:ext cx="687367" cy="595034"/>
                  </a:xfrm>
                  <a:prstGeom prst="rect">
                    <a:avLst/>
                  </a:prstGeom>
                  <a:blipFill>
                    <a:blip r:embed="rId10"/>
                    <a:stretch>
                      <a:fillRect b="-5263"/>
                    </a:stretch>
                  </a:blipFill>
                  <a:ln w="12700" cap="flat">
                    <a:noFill/>
                    <a:miter lim="400000"/>
                  </a:ln>
                  <a:effectLst/>
                  <a:extLst>
                    <a:ext uri="{C572A759-6A51-4108-AA02-DFA0A04FC94B}">
                      <ma14:wrappingTextBoxFlag xmlns:ma14="http://schemas.microsoft.com/office/mac/drawingml/2011/main" xmlns:m="http://schemas.openxmlformats.org/officeDocument/2006/math" xmlns="" xmlns:a14="http://schemas.microsoft.com/office/drawing/2010/main" val="1"/>
                    </a:ext>
                  </a:extLst>
                </p:spPr>
                <p:txBody>
                  <a:bodyPr/>
                  <a:lstStyle/>
                  <a:p>
                    <a:r>
                      <a:rPr lang="en-US">
                        <a:noFill/>
                      </a:rPr>
                      <a:t> </a:t>
                    </a:r>
                  </a:p>
                </p:txBody>
              </p:sp>
            </mc:Fallback>
          </mc:AlternateContent>
          <p:sp>
            <p:nvSpPr>
              <p:cNvPr id="38" name="+">
                <a:extLst>
                  <a:ext uri="{FF2B5EF4-FFF2-40B4-BE49-F238E27FC236}">
                    <a16:creationId xmlns:a16="http://schemas.microsoft.com/office/drawing/2014/main" id="{3A10E628-1EDC-03C8-008D-0FB97F7304BA}"/>
                  </a:ext>
                </a:extLst>
              </p:cNvPr>
              <p:cNvSpPr txBox="1"/>
              <p:nvPr/>
            </p:nvSpPr>
            <p:spPr>
              <a:xfrm>
                <a:off x="3423409" y="1499406"/>
                <a:ext cx="371899" cy="672151"/>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19050" tIns="19050" rIns="19050" bIns="19050" numCol="1" anchor="ctr">
                <a:spAutoFit/>
              </a:bodyPr>
              <a:lstStyle>
                <a:lvl1pPr>
                  <a:defRPr sz="3700">
                    <a:solidFill>
                      <a:schemeClr val="accent5">
                        <a:hueOff val="-82419"/>
                        <a:satOff val="-9513"/>
                        <a:lumOff val="-16343"/>
                      </a:schemeClr>
                    </a:solidFill>
                  </a:defRPr>
                </a:lvl1pPr>
              </a:lstStyle>
              <a:p>
                <a:r>
                  <a:rPr sz="1400" dirty="0">
                    <a:solidFill>
                      <a:srgbClr val="FF0000"/>
                    </a:solidFill>
                  </a:rPr>
                  <a:t>+</a:t>
                </a:r>
              </a:p>
            </p:txBody>
          </p:sp>
          <p:sp>
            <p:nvSpPr>
              <p:cNvPr id="39" name="Line">
                <a:extLst>
                  <a:ext uri="{FF2B5EF4-FFF2-40B4-BE49-F238E27FC236}">
                    <a16:creationId xmlns:a16="http://schemas.microsoft.com/office/drawing/2014/main" id="{CAAD30A7-B8CA-B072-2959-010332234657}"/>
                  </a:ext>
                </a:extLst>
              </p:cNvPr>
              <p:cNvSpPr/>
              <p:nvPr/>
            </p:nvSpPr>
            <p:spPr>
              <a:xfrm>
                <a:off x="16286" y="2369404"/>
                <a:ext cx="598761"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grpSp>
        <mc:AlternateContent xmlns:mc="http://schemas.openxmlformats.org/markup-compatibility/2006" xmlns:a14="http://schemas.microsoft.com/office/drawing/2010/main">
          <mc:Choice Requires="a14">
            <p:sp>
              <p:nvSpPr>
                <p:cNvPr id="22" name="Equation">
                  <a:extLst>
                    <a:ext uri="{FF2B5EF4-FFF2-40B4-BE49-F238E27FC236}">
                      <a16:creationId xmlns:a16="http://schemas.microsoft.com/office/drawing/2014/main" id="{833A1C28-8DD2-58AC-FAF8-E001A2BE3109}"/>
                    </a:ext>
                  </a:extLst>
                </p:cNvPr>
                <p:cNvSpPr txBox="1"/>
                <p:nvPr/>
              </p:nvSpPr>
              <p:spPr>
                <a:xfrm>
                  <a:off x="9270944" y="241381"/>
                  <a:ext cx="679672" cy="738663"/>
                </a:xfrm>
                <a:prstGeom prst="rect">
                  <a:avLst/>
                </a:prstGeom>
                <a:noFill/>
                <a:ln w="28575" cap="flat">
                  <a:noFill/>
                  <a:miter lim="400000"/>
                </a:ln>
                <a:effectLst/>
              </p:spPr>
              <p:txBody>
                <a:bodyPr wrap="none" lIns="0" tIns="0" rIns="0" bIns="0">
                  <a:spAutoFit/>
                </a:bodyPr>
                <a:lstStyle/>
                <a:p>
                  <a:pPr defTabSz="342900" latinLnBrk="1">
                    <a:defRPr sz="1800">
                      <a:solidFill>
                        <a:srgbClr val="000000"/>
                      </a:solidFill>
                    </a:defRPr>
                  </a:pPr>
                  <a14:m>
                    <m:oMathPara xmlns:m="http://schemas.openxmlformats.org/officeDocument/2006/math">
                      <m:oMathParaPr>
                        <m:jc m:val="centerGroup"/>
                      </m:oMathParaPr>
                      <m:oMath xmlns:m="http://schemas.openxmlformats.org/officeDocument/2006/math">
                        <m:r>
                          <a:rPr sz="1800" i="1" smtClean="0">
                            <a:solidFill>
                              <a:srgbClr val="000000"/>
                            </a:solidFill>
                            <a:latin typeface="Cambria Math" panose="02040503050406030204" pitchFamily="18" charset="0"/>
                          </a:rPr>
                          <m:t>⋯</m:t>
                        </m:r>
                      </m:oMath>
                    </m:oMathPara>
                  </a14:m>
                  <a:endParaRPr sz="1800" dirty="0"/>
                </a:p>
              </p:txBody>
            </p:sp>
          </mc:Choice>
          <mc:Fallback xmlns="">
            <p:sp>
              <p:nvSpPr>
                <p:cNvPr id="21" name="Equation">
                  <a:extLst>
                    <a:ext uri="{FF2B5EF4-FFF2-40B4-BE49-F238E27FC236}">
                      <a16:creationId xmlns:a16="http://schemas.microsoft.com/office/drawing/2014/main" id="{CF3C5FC5-01F9-F570-B264-D2CA96009F2C}"/>
                    </a:ext>
                  </a:extLst>
                </p:cNvPr>
                <p:cNvSpPr txBox="1">
                  <a:spLocks noRot="1" noChangeAspect="1" noMove="1" noResize="1" noEditPoints="1" noAdjustHandles="1" noChangeArrowheads="1" noChangeShapeType="1" noTextEdit="1"/>
                </p:cNvSpPr>
                <p:nvPr/>
              </p:nvSpPr>
              <p:spPr>
                <a:xfrm>
                  <a:off x="9270944" y="241381"/>
                  <a:ext cx="679672" cy="738663"/>
                </a:xfrm>
                <a:prstGeom prst="rect">
                  <a:avLst/>
                </a:prstGeom>
                <a:blipFill>
                  <a:blip r:embed="rId11"/>
                  <a:stretch>
                    <a:fillRect l="-4762" r="-4762"/>
                  </a:stretch>
                </a:blipFill>
                <a:ln w="28575" cap="flat">
                  <a:noFill/>
                  <a:miter lim="400000"/>
                </a:ln>
                <a:effectLst/>
              </p:spPr>
              <p:txBody>
                <a:bodyPr/>
                <a:lstStyle/>
                <a:p>
                  <a:r>
                    <a:rPr lang="en-US">
                      <a:noFill/>
                    </a:rPr>
                    <a:t> </a:t>
                  </a:r>
                </a:p>
              </p:txBody>
            </p:sp>
          </mc:Fallback>
        </mc:AlternateContent>
        <p:sp>
          <p:nvSpPr>
            <p:cNvPr id="23" name="Line">
              <a:extLst>
                <a:ext uri="{FF2B5EF4-FFF2-40B4-BE49-F238E27FC236}">
                  <a16:creationId xmlns:a16="http://schemas.microsoft.com/office/drawing/2014/main" id="{476C2D1D-6721-134E-90E2-8756A28E49DC}"/>
                </a:ext>
              </a:extLst>
            </p:cNvPr>
            <p:cNvSpPr/>
            <p:nvPr/>
          </p:nvSpPr>
          <p:spPr>
            <a:xfrm>
              <a:off x="692129" y="1631118"/>
              <a:ext cx="598761" cy="1"/>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24" name="Equation">
                  <a:extLst>
                    <a:ext uri="{FF2B5EF4-FFF2-40B4-BE49-F238E27FC236}">
                      <a16:creationId xmlns:a16="http://schemas.microsoft.com/office/drawing/2014/main" id="{8A7B4E34-1C5A-FF93-6706-EA885CDF8904}"/>
                    </a:ext>
                  </a:extLst>
                </p:cNvPr>
                <p:cNvSpPr txBox="1"/>
                <p:nvPr/>
              </p:nvSpPr>
              <p:spPr>
                <a:xfrm>
                  <a:off x="15813" y="1329571"/>
                  <a:ext cx="601704" cy="574516"/>
                </a:xfrm>
                <a:prstGeom prst="rect">
                  <a:avLst/>
                </a:prstGeom>
                <a:noFill/>
                <a:ln w="12700" cap="flat">
                  <a:noFill/>
                  <a:miter lim="400000"/>
                </a:ln>
                <a:effectLst/>
              </p:spPr>
              <p:txBody>
                <a:bodyPr wrap="none" lIns="0" tIns="0" rIns="0" bIns="0">
                  <a:spAutoFit/>
                </a:bodyPr>
                <a:lstStyle/>
                <a:p>
                  <a:pPr defTabSz="342900" latinLnBrk="1">
                    <a:defRPr sz="1800">
                      <a:solidFill>
                        <a:srgbClr val="000000"/>
                      </a:solidFill>
                    </a:defRPr>
                  </a:pPr>
                  <a14:m>
                    <m:oMathPara xmlns:m="http://schemas.openxmlformats.org/officeDocument/2006/math">
                      <m:oMathParaPr>
                        <m:jc m:val="centerGroup"/>
                      </m:oMathParaPr>
                      <m:oMath xmlns:m="http://schemas.openxmlformats.org/officeDocument/2006/math">
                        <m:sSub>
                          <m:sSubPr>
                            <m:ctrlPr>
                              <a:rPr sz="1400" i="1">
                                <a:solidFill>
                                  <a:srgbClr val="000000"/>
                                </a:solidFill>
                                <a:latin typeface="Cambria Math" panose="02040503050406030204" pitchFamily="18" charset="0"/>
                              </a:rPr>
                            </m:ctrlPr>
                          </m:sSubPr>
                          <m:e>
                            <m:r>
                              <a:rPr sz="1400" i="1">
                                <a:solidFill>
                                  <a:srgbClr val="000000"/>
                                </a:solidFill>
                                <a:latin typeface="Cambria Math" panose="02040503050406030204" pitchFamily="18" charset="0"/>
                              </a:rPr>
                              <m:t>𝛿</m:t>
                            </m:r>
                          </m:e>
                          <m:sub>
                            <m:r>
                              <a:rPr sz="1400" i="1">
                                <a:solidFill>
                                  <a:srgbClr val="000000"/>
                                </a:solidFill>
                                <a:latin typeface="Cambria Math" panose="02040503050406030204" pitchFamily="18" charset="0"/>
                              </a:rPr>
                              <m:t>𝑘</m:t>
                            </m:r>
                          </m:sub>
                        </m:sSub>
                      </m:oMath>
                    </m:oMathPara>
                  </a14:m>
                  <a:endParaRPr sz="1400" dirty="0"/>
                </a:p>
              </p:txBody>
            </p:sp>
          </mc:Choice>
          <mc:Fallback xmlns="">
            <p:sp>
              <p:nvSpPr>
                <p:cNvPr id="23" name="Equation">
                  <a:extLst>
                    <a:ext uri="{FF2B5EF4-FFF2-40B4-BE49-F238E27FC236}">
                      <a16:creationId xmlns:a16="http://schemas.microsoft.com/office/drawing/2014/main" id="{2DAB16BB-4780-EE8A-2DE7-703A459A46BC}"/>
                    </a:ext>
                  </a:extLst>
                </p:cNvPr>
                <p:cNvSpPr txBox="1">
                  <a:spLocks noRot="1" noChangeAspect="1" noMove="1" noResize="1" noEditPoints="1" noAdjustHandles="1" noChangeArrowheads="1" noChangeShapeType="1" noTextEdit="1"/>
                </p:cNvSpPr>
                <p:nvPr/>
              </p:nvSpPr>
              <p:spPr>
                <a:xfrm>
                  <a:off x="15813" y="1329571"/>
                  <a:ext cx="601704" cy="574516"/>
                </a:xfrm>
                <a:prstGeom prst="rect">
                  <a:avLst/>
                </a:prstGeom>
                <a:blipFill>
                  <a:blip r:embed="rId12"/>
                  <a:stretch>
                    <a:fillRect l="-15789" r="-5263" b="-15789"/>
                  </a:stretch>
                </a:blipFill>
                <a:ln w="12700" cap="flat">
                  <a:noFill/>
                  <a:miter lim="400000"/>
                </a:ln>
                <a:effec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Equation">
                  <a:extLst>
                    <a:ext uri="{FF2B5EF4-FFF2-40B4-BE49-F238E27FC236}">
                      <a16:creationId xmlns:a16="http://schemas.microsoft.com/office/drawing/2014/main" id="{236E55E3-9D63-EBB1-6354-03413F716CE7}"/>
                    </a:ext>
                  </a:extLst>
                </p:cNvPr>
                <p:cNvSpPr txBox="1"/>
                <p:nvPr/>
              </p:nvSpPr>
              <p:spPr>
                <a:xfrm>
                  <a:off x="9277125" y="2202799"/>
                  <a:ext cx="679672" cy="738663"/>
                </a:xfrm>
                <a:prstGeom prst="rect">
                  <a:avLst/>
                </a:prstGeom>
                <a:noFill/>
                <a:ln w="28575" cap="flat">
                  <a:noFill/>
                  <a:miter lim="400000"/>
                </a:ln>
                <a:effectLst/>
              </p:spPr>
              <p:txBody>
                <a:bodyPr wrap="none" lIns="0" tIns="0" rIns="0" bIns="0">
                  <a:spAutoFit/>
                </a:bodyPr>
                <a:lstStyle/>
                <a:p>
                  <a:pPr defTabSz="342900" latinLnBrk="1">
                    <a:defRPr sz="1800">
                      <a:solidFill>
                        <a:srgbClr val="000000"/>
                      </a:solidFill>
                    </a:defRPr>
                  </a:pPr>
                  <a14:m>
                    <m:oMathPara xmlns:m="http://schemas.openxmlformats.org/officeDocument/2006/math">
                      <m:oMathParaPr>
                        <m:jc m:val="centerGroup"/>
                      </m:oMathParaPr>
                      <m:oMath xmlns:m="http://schemas.openxmlformats.org/officeDocument/2006/math">
                        <m:r>
                          <a:rPr sz="1800" i="1">
                            <a:solidFill>
                              <a:srgbClr val="000000"/>
                            </a:solidFill>
                            <a:latin typeface="Cambria Math" panose="02040503050406030204" pitchFamily="18" charset="0"/>
                          </a:rPr>
                          <m:t>⋯</m:t>
                        </m:r>
                      </m:oMath>
                    </m:oMathPara>
                  </a14:m>
                  <a:endParaRPr sz="1800" dirty="0"/>
                </a:p>
              </p:txBody>
            </p:sp>
          </mc:Choice>
          <mc:Fallback xmlns="">
            <p:sp>
              <p:nvSpPr>
                <p:cNvPr id="24" name="Equation">
                  <a:extLst>
                    <a:ext uri="{FF2B5EF4-FFF2-40B4-BE49-F238E27FC236}">
                      <a16:creationId xmlns:a16="http://schemas.microsoft.com/office/drawing/2014/main" id="{BCF2E1F4-55F1-07AF-81EE-7A3636D1FA5B}"/>
                    </a:ext>
                  </a:extLst>
                </p:cNvPr>
                <p:cNvSpPr txBox="1">
                  <a:spLocks noRot="1" noChangeAspect="1" noMove="1" noResize="1" noEditPoints="1" noAdjustHandles="1" noChangeArrowheads="1" noChangeShapeType="1" noTextEdit="1"/>
                </p:cNvSpPr>
                <p:nvPr/>
              </p:nvSpPr>
              <p:spPr>
                <a:xfrm>
                  <a:off x="9277125" y="2202799"/>
                  <a:ext cx="679672" cy="738663"/>
                </a:xfrm>
                <a:prstGeom prst="rect">
                  <a:avLst/>
                </a:prstGeom>
                <a:blipFill>
                  <a:blip r:embed="rId13"/>
                  <a:stretch>
                    <a:fillRect l="-4762"/>
                  </a:stretch>
                </a:blipFill>
                <a:ln w="28575" cap="flat">
                  <a:noFill/>
                  <a:miter lim="400000"/>
                </a:ln>
                <a:effectLst/>
              </p:spPr>
              <p:txBody>
                <a:bodyPr/>
                <a:lstStyle/>
                <a:p>
                  <a:r>
                    <a:rPr lang="en-US">
                      <a:noFill/>
                    </a:rPr>
                    <a:t> </a:t>
                  </a:r>
                </a:p>
              </p:txBody>
            </p:sp>
          </mc:Fallback>
        </mc:AlternateContent>
      </p:grpSp>
      <mc:AlternateContent xmlns:mc="http://schemas.openxmlformats.org/markup-compatibility/2006" xmlns:a14="http://schemas.microsoft.com/office/drawing/2010/main">
        <mc:Choice Requires="a14">
          <p:sp>
            <p:nvSpPr>
              <p:cNvPr id="11" name="Golay pair of length">
                <a:extLst>
                  <a:ext uri="{FF2B5EF4-FFF2-40B4-BE49-F238E27FC236}">
                    <a16:creationId xmlns:a16="http://schemas.microsoft.com/office/drawing/2014/main" id="{3F5E5D9C-5556-1C8F-635F-EE21695FE403}"/>
                  </a:ext>
                </a:extLst>
              </p:cNvPr>
              <p:cNvSpPr txBox="1"/>
              <p:nvPr/>
            </p:nvSpPr>
            <p:spPr>
              <a:xfrm>
                <a:off x="7042052" y="1883591"/>
                <a:ext cx="1237946" cy="253916"/>
              </a:xfrm>
              <a:prstGeom prst="rect">
                <a:avLst/>
              </a:prstGeom>
              <a:noFill/>
              <a:ln w="12700" cap="flat">
                <a:noFill/>
                <a:miter lim="400000"/>
              </a:ln>
              <a:effectLst/>
              <a:extLst>
                <a:ext uri="{C572A759-6A51-4108-AA02-DFA0A04FC94B}">
                  <ma14:wrappingTextBoxFlag xmlns="" xmlns:m="http://schemas.openxmlformats.org/officeDocument/2006/math" xmlns:ma14="http://schemas.microsoft.com/office/mac/drawingml/2011/main" val="1"/>
                </a:ext>
              </a:extLst>
            </p:spPr>
            <p:txBody>
              <a:bodyPr wrap="square" lIns="19050" tIns="19050" rIns="19050" bIns="19050" numCol="1" anchor="ctr">
                <a:spAutoFit/>
              </a:bodyPr>
              <a:lstStyle/>
              <a:p>
                <a:pPr algn="ctr">
                  <a:defRPr sz="3800">
                    <a:solidFill>
                      <a:srgbClr val="000000"/>
                    </a:solidFill>
                  </a:defRPr>
                </a:pPr>
                <a:r>
                  <a:rPr lang="en-US" sz="1400" dirty="0">
                    <a:latin typeface="Courier New" panose="02070309020205020404" pitchFamily="49" charset="0"/>
                    <a:cs typeface="Courier New" panose="02070309020205020404" pitchFamily="49" charset="0"/>
                  </a:rPr>
                  <a:t>length </a:t>
                </a:r>
                <a14:m>
                  <m:oMath xmlns:m="http://schemas.openxmlformats.org/officeDocument/2006/math">
                    <m:sSup>
                      <m:sSupPr>
                        <m:ctrlPr>
                          <a:rPr lang="ar-AE" sz="1400" i="1">
                            <a:solidFill>
                              <a:srgbClr val="000000"/>
                            </a:solidFill>
                            <a:latin typeface="Cambria Math" panose="02040503050406030204" pitchFamily="18" charset="0"/>
                          </a:rPr>
                        </m:ctrlPr>
                      </m:sSupPr>
                      <m:e>
                        <m:r>
                          <a:rPr lang="ar-AE" sz="1400" i="1">
                            <a:solidFill>
                              <a:srgbClr val="000000"/>
                            </a:solidFill>
                            <a:latin typeface="Cambria Math" panose="02040503050406030204" pitchFamily="18" charset="0"/>
                          </a:rPr>
                          <m:t>2</m:t>
                        </m:r>
                      </m:e>
                      <m:sup>
                        <m:r>
                          <a:rPr lang="ar-AE" sz="1400" b="0" i="1" smtClean="0">
                            <a:solidFill>
                              <a:srgbClr val="000000"/>
                            </a:solidFill>
                            <a:latin typeface="Cambria Math" panose="02040503050406030204" pitchFamily="18" charset="0"/>
                          </a:rPr>
                          <m:t>𝐿</m:t>
                        </m:r>
                      </m:sup>
                    </m:sSup>
                  </m:oMath>
                </a14:m>
                <a:endParaRPr sz="1400" dirty="0">
                  <a:latin typeface="Courier New" panose="02070309020205020404" pitchFamily="49" charset="0"/>
                  <a:cs typeface="Courier New" panose="02070309020205020404" pitchFamily="49" charset="0"/>
                </a:endParaRPr>
              </a:p>
            </p:txBody>
          </p:sp>
        </mc:Choice>
        <mc:Fallback xmlns="">
          <p:sp>
            <p:nvSpPr>
              <p:cNvPr id="11" name="Golay pair of length">
                <a:extLst>
                  <a:ext uri="{FF2B5EF4-FFF2-40B4-BE49-F238E27FC236}">
                    <a16:creationId xmlns:a16="http://schemas.microsoft.com/office/drawing/2014/main" id="{3F5E5D9C-5556-1C8F-635F-EE21695FE403}"/>
                  </a:ext>
                </a:extLst>
              </p:cNvPr>
              <p:cNvSpPr txBox="1">
                <a:spLocks noRot="1" noChangeAspect="1" noMove="1" noResize="1" noEditPoints="1" noAdjustHandles="1" noChangeArrowheads="1" noChangeShapeType="1" noTextEdit="1"/>
              </p:cNvSpPr>
              <p:nvPr/>
            </p:nvSpPr>
            <p:spPr>
              <a:xfrm>
                <a:off x="7042052" y="1883591"/>
                <a:ext cx="1237946" cy="253916"/>
              </a:xfrm>
              <a:prstGeom prst="rect">
                <a:avLst/>
              </a:prstGeom>
              <a:blipFill>
                <a:blip r:embed="rId14"/>
                <a:stretch>
                  <a:fillRect t="-9524" b="-33333"/>
                </a:stretch>
              </a:blipFill>
              <a:ln w="12700" cap="flat">
                <a:noFill/>
                <a:miter lim="400000"/>
              </a:ln>
              <a:effectLst/>
              <a:extLst>
                <a:ext uri="{C572A759-6A51-4108-AA02-DFA0A04FC94B}">
                  <ma14:wrappingTextBoxFlag xmlns="" xmlns:m="http://schemas.openxmlformats.org/officeDocument/2006/math" xmlns:ma14="http://schemas.microsoft.com/office/mac/drawingml/2011/main" xmlns:a14="http://schemas.microsoft.com/office/drawing/2010/main" val="1"/>
                </a:ext>
              </a:extLst>
            </p:spPr>
            <p:txBody>
              <a:bodyPr/>
              <a:lstStyle/>
              <a:p>
                <a:r>
                  <a:rPr lang="en-US">
                    <a:noFill/>
                  </a:rPr>
                  <a:t> </a:t>
                </a:r>
              </a:p>
            </p:txBody>
          </p:sp>
        </mc:Fallback>
      </mc:AlternateContent>
      <p:sp>
        <p:nvSpPr>
          <p:cNvPr id="12" name="Line">
            <a:extLst>
              <a:ext uri="{FF2B5EF4-FFF2-40B4-BE49-F238E27FC236}">
                <a16:creationId xmlns:a16="http://schemas.microsoft.com/office/drawing/2014/main" id="{4F3A66CE-A681-0903-7475-9F04952E4732}"/>
              </a:ext>
            </a:extLst>
          </p:cNvPr>
          <p:cNvSpPr/>
          <p:nvPr/>
        </p:nvSpPr>
        <p:spPr>
          <a:xfrm flipH="1" flipV="1">
            <a:off x="6565913" y="1608957"/>
            <a:ext cx="599906" cy="257473"/>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p:sp>
        <p:nvSpPr>
          <p:cNvPr id="13" name="Line">
            <a:extLst>
              <a:ext uri="{FF2B5EF4-FFF2-40B4-BE49-F238E27FC236}">
                <a16:creationId xmlns:a16="http://schemas.microsoft.com/office/drawing/2014/main" id="{01F6FEA2-E0A9-D703-DDAF-D8D739F9FDC3}"/>
              </a:ext>
            </a:extLst>
          </p:cNvPr>
          <p:cNvSpPr/>
          <p:nvPr/>
        </p:nvSpPr>
        <p:spPr>
          <a:xfrm flipH="1">
            <a:off x="6638924" y="2139982"/>
            <a:ext cx="536419" cy="233649"/>
          </a:xfrm>
          <a:prstGeom prst="line">
            <a:avLst/>
          </a:prstGeom>
          <a:noFill/>
          <a:ln w="12700" cap="flat">
            <a:solidFill>
              <a:srgbClr val="000000"/>
            </a:solidFill>
            <a:prstDash val="solid"/>
            <a:miter lim="400000"/>
            <a:tailEnd type="triangle" w="med" len="med"/>
          </a:ln>
          <a:effectLst/>
        </p:spPr>
        <p:txBody>
          <a:bodyPr wrap="square" lIns="19050" tIns="19050" rIns="19050" bIns="19050" numCol="1" anchor="ctr">
            <a:noAutofit/>
          </a:bodyPr>
          <a:lstStyle/>
          <a:p>
            <a:endParaRPr sz="450"/>
          </a:p>
        </p:txBody>
      </p:sp>
      <mc:AlternateContent xmlns:mc="http://schemas.openxmlformats.org/markup-compatibility/2006" xmlns:a14="http://schemas.microsoft.com/office/drawing/2010/main">
        <mc:Choice Requires="a14">
          <p:sp>
            <p:nvSpPr>
              <p:cNvPr id="86" name="TextBox 85">
                <a:extLst>
                  <a:ext uri="{FF2B5EF4-FFF2-40B4-BE49-F238E27FC236}">
                    <a16:creationId xmlns:a16="http://schemas.microsoft.com/office/drawing/2014/main" id="{B8458738-1525-FA79-3EB6-5F94D9513066}"/>
                  </a:ext>
                </a:extLst>
              </p:cNvPr>
              <p:cNvSpPr txBox="1"/>
              <p:nvPr/>
            </p:nvSpPr>
            <p:spPr>
              <a:xfrm>
                <a:off x="777775" y="3061325"/>
                <a:ext cx="7832825" cy="2653675"/>
              </a:xfrm>
              <a:prstGeom prst="rect">
                <a:avLst/>
              </a:prstGeom>
              <a:noFill/>
            </p:spPr>
            <p:txBody>
              <a:bodyPr wrap="square" rtlCol="0">
                <a:spAutoFit/>
              </a:bodyPr>
              <a:lstStyle/>
              <a:p>
                <a:pPr marL="285750" indent="-285750" defTabSz="713214">
                  <a:lnSpc>
                    <a:spcPct val="110000"/>
                  </a:lnSpc>
                  <a:spcBef>
                    <a:spcPts val="400"/>
                  </a:spcBef>
                  <a:buSzPct val="123000"/>
                  <a:buFont typeface="System Font Regular"/>
                  <a:buChar char="-"/>
                  <a:defRPr sz="3743">
                    <a:solidFill>
                      <a:srgbClr val="000000"/>
                    </a:solidFill>
                  </a:defRPr>
                </a:pPr>
                <a:r>
                  <a:rPr lang="en-US" sz="1400" dirty="0">
                    <a:latin typeface="Courier New" panose="02070309020205020404" pitchFamily="49" charset="0"/>
                    <a:cs typeface="Courier New" panose="02070309020205020404" pitchFamily="49" charset="0"/>
                  </a:rPr>
                  <a:t>#Stages: 			</a:t>
                </a:r>
                <a14:m>
                  <m:oMath xmlns:m="http://schemas.openxmlformats.org/officeDocument/2006/math">
                    <m:r>
                      <a:rPr lang="en-US" sz="1400" i="1" dirty="0" smtClean="0">
                        <a:latin typeface="Cambria Math" panose="02040503050406030204" pitchFamily="18" charset="0"/>
                        <a:cs typeface="Courier New" panose="02070309020205020404" pitchFamily="49" charset="0"/>
                      </a:rPr>
                      <m:t>𝐿</m:t>
                    </m:r>
                    <m:r>
                      <a:rPr lang="en-US" sz="1400" i="1" dirty="0" smtClean="0">
                        <a:latin typeface="Cambria Math" panose="02040503050406030204" pitchFamily="18" charset="0"/>
                        <a:cs typeface="Courier New" panose="02070309020205020404" pitchFamily="49" charset="0"/>
                      </a:rPr>
                      <m:t>=6</m:t>
                    </m:r>
                  </m:oMath>
                </a14:m>
                <a:endParaRPr lang="en-US" sz="1400" b="0" i="1" dirty="0">
                  <a:latin typeface="Courier New" panose="02070309020205020404" pitchFamily="49" charset="0"/>
                  <a:cs typeface="Courier New" panose="02070309020205020404" pitchFamily="49" charset="0"/>
                </a:endParaRPr>
              </a:p>
              <a:p>
                <a:pPr marL="285750" indent="-285750" defTabSz="713214">
                  <a:lnSpc>
                    <a:spcPct val="110000"/>
                  </a:lnSpc>
                  <a:spcBef>
                    <a:spcPts val="400"/>
                  </a:spcBef>
                  <a:buSzPct val="123000"/>
                  <a:buFont typeface="System Font Regular"/>
                  <a:buChar char="-"/>
                  <a:defRPr sz="3743">
                    <a:solidFill>
                      <a:srgbClr val="000000"/>
                    </a:solidFill>
                  </a:defRPr>
                </a:pPr>
                <a:r>
                  <a:rPr lang="en-US" sz="1400" dirty="0">
                    <a:solidFill>
                      <a:srgbClr val="000000"/>
                    </a:solidFill>
                    <a:latin typeface="Courier New" panose="02070309020205020404" pitchFamily="49" charset="0"/>
                    <a:cs typeface="Courier New" panose="02070309020205020404" pitchFamily="49" charset="0"/>
                  </a:rPr>
                  <a:t>Delay Vector: 		</a:t>
                </a:r>
                <a14:m>
                  <m:oMath xmlns:m="http://schemas.openxmlformats.org/officeDocument/2006/math">
                    <m:r>
                      <a:rPr lang="en-US" sz="1400" b="1" i="0" smtClean="0">
                        <a:solidFill>
                          <a:srgbClr val="000000"/>
                        </a:solidFill>
                        <a:latin typeface="Cambria Math" panose="02040503050406030204" pitchFamily="18" charset="0"/>
                      </a:rPr>
                      <m:t>𝐃</m:t>
                    </m:r>
                    <m:r>
                      <a:rPr lang="en-US" sz="1400" b="0" i="0" smtClean="0">
                        <a:solidFill>
                          <a:srgbClr val="000000"/>
                        </a:solidFill>
                        <a:latin typeface="Cambria Math" panose="02040503050406030204" pitchFamily="18" charset="0"/>
                      </a:rPr>
                      <m:t>≔</m:t>
                    </m:r>
                    <m:d>
                      <m:dPr>
                        <m:begChr m:val="{"/>
                        <m:endChr m:val="}"/>
                        <m:ctrlPr>
                          <a:rPr lang="en-US" sz="1400" i="1">
                            <a:solidFill>
                              <a:srgbClr val="000000"/>
                            </a:solidFill>
                            <a:latin typeface="Cambria Math" panose="02040503050406030204" pitchFamily="18" charset="0"/>
                          </a:rPr>
                        </m:ctrlPr>
                      </m:dPr>
                      <m:e>
                        <m:sSub>
                          <m:sSubPr>
                            <m:ctrlPr>
                              <a:rPr lang="ar-AE" sz="1400" i="1">
                                <a:solidFill>
                                  <a:srgbClr val="000000"/>
                                </a:solidFill>
                                <a:latin typeface="Cambria Math" panose="02040503050406030204" pitchFamily="18" charset="0"/>
                              </a:rPr>
                            </m:ctrlPr>
                          </m:sSubPr>
                          <m:e>
                            <m:r>
                              <a:rPr lang="ar-AE" sz="1400" i="1">
                                <a:solidFill>
                                  <a:srgbClr val="000000"/>
                                </a:solidFill>
                                <a:latin typeface="Cambria Math" panose="02040503050406030204" pitchFamily="18" charset="0"/>
                              </a:rPr>
                              <m:t>𝐷</m:t>
                            </m:r>
                          </m:e>
                          <m:sub>
                            <m:r>
                              <a:rPr lang="ar-AE" sz="1400" i="1">
                                <a:solidFill>
                                  <a:srgbClr val="000000"/>
                                </a:solidFill>
                                <a:latin typeface="Cambria Math" panose="02040503050406030204" pitchFamily="18" charset="0"/>
                              </a:rPr>
                              <m:t>0</m:t>
                            </m:r>
                          </m:sub>
                        </m:sSub>
                        <m:r>
                          <a:rPr lang="ar-AE" sz="1400" i="1">
                            <a:solidFill>
                              <a:srgbClr val="000000"/>
                            </a:solidFill>
                            <a:latin typeface="Cambria Math" panose="02040503050406030204" pitchFamily="18" charset="0"/>
                          </a:rPr>
                          <m:t>,</m:t>
                        </m:r>
                        <m:sSub>
                          <m:sSubPr>
                            <m:ctrlPr>
                              <a:rPr lang="ar-AE" sz="1400" i="1">
                                <a:solidFill>
                                  <a:srgbClr val="000000"/>
                                </a:solidFill>
                                <a:latin typeface="Cambria Math" panose="02040503050406030204" pitchFamily="18" charset="0"/>
                              </a:rPr>
                            </m:ctrlPr>
                          </m:sSubPr>
                          <m:e>
                            <m:r>
                              <a:rPr lang="ar-AE" sz="1400" i="1">
                                <a:solidFill>
                                  <a:srgbClr val="000000"/>
                                </a:solidFill>
                                <a:latin typeface="Cambria Math" panose="02040503050406030204" pitchFamily="18" charset="0"/>
                              </a:rPr>
                              <m:t>𝐷</m:t>
                            </m:r>
                          </m:e>
                          <m:sub>
                            <m:r>
                              <a:rPr lang="ar-AE" sz="1400" i="1">
                                <a:solidFill>
                                  <a:srgbClr val="000000"/>
                                </a:solidFill>
                                <a:latin typeface="Cambria Math" panose="02040503050406030204" pitchFamily="18" charset="0"/>
                              </a:rPr>
                              <m:t>1</m:t>
                            </m:r>
                          </m:sub>
                        </m:sSub>
                        <m:r>
                          <a:rPr lang="ar-AE" sz="1400" i="1">
                            <a:solidFill>
                              <a:srgbClr val="000000"/>
                            </a:solidFill>
                            <a:latin typeface="Cambria Math" panose="02040503050406030204" pitchFamily="18" charset="0"/>
                          </a:rPr>
                          <m:t>,⋯,</m:t>
                        </m:r>
                        <m:sSub>
                          <m:sSubPr>
                            <m:ctrlPr>
                              <a:rPr lang="ar-AE" sz="1400" i="1">
                                <a:solidFill>
                                  <a:srgbClr val="000000"/>
                                </a:solidFill>
                                <a:latin typeface="Cambria Math" panose="02040503050406030204" pitchFamily="18" charset="0"/>
                              </a:rPr>
                            </m:ctrlPr>
                          </m:sSubPr>
                          <m:e>
                            <m:r>
                              <a:rPr lang="ar-AE" sz="1400" i="1">
                                <a:solidFill>
                                  <a:srgbClr val="000000"/>
                                </a:solidFill>
                                <a:latin typeface="Cambria Math" panose="02040503050406030204" pitchFamily="18" charset="0"/>
                              </a:rPr>
                              <m:t>𝐷</m:t>
                            </m:r>
                          </m:e>
                          <m:sub>
                            <m:r>
                              <a:rPr lang="en-US" sz="1400" b="0" i="1" smtClean="0">
                                <a:solidFill>
                                  <a:srgbClr val="000000"/>
                                </a:solidFill>
                                <a:latin typeface="Cambria Math" panose="02040503050406030204" pitchFamily="18" charset="0"/>
                              </a:rPr>
                              <m:t>5</m:t>
                            </m:r>
                          </m:sub>
                        </m:sSub>
                      </m:e>
                    </m:d>
                  </m:oMath>
                </a14:m>
                <a:r>
                  <a:rPr lang="en-US" sz="1400" dirty="0">
                    <a:solidFill>
                      <a:srgbClr val="000000"/>
                    </a:solidFill>
                    <a:latin typeface="Courier New" panose="02070309020205020404" pitchFamily="49" charset="0"/>
                    <a:cs typeface="Courier New" panose="02070309020205020404" pitchFamily="49" charset="0"/>
                  </a:rPr>
                  <a:t>, </a:t>
                </a:r>
                <a14:m>
                  <m:oMath xmlns:m="http://schemas.openxmlformats.org/officeDocument/2006/math">
                    <m:sSub>
                      <m:sSubPr>
                        <m:ctrlPr>
                          <a:rPr lang="en-US" sz="1400" b="0" i="1" smtClean="0">
                            <a:solidFill>
                              <a:srgbClr val="000000"/>
                            </a:solidFill>
                            <a:latin typeface="Cambria Math" panose="02040503050406030204" pitchFamily="18" charset="0"/>
                          </a:rPr>
                        </m:ctrlPr>
                      </m:sSubPr>
                      <m:e>
                        <m:r>
                          <a:rPr lang="en-US" sz="1400" b="0" i="1" smtClean="0">
                            <a:solidFill>
                              <a:srgbClr val="000000"/>
                            </a:solidFill>
                            <a:latin typeface="Cambria Math" panose="02040503050406030204" pitchFamily="18" charset="0"/>
                          </a:rPr>
                          <m:t>𝐷</m:t>
                        </m:r>
                      </m:e>
                      <m:sub>
                        <m:r>
                          <a:rPr lang="en-US" sz="1400" b="0" i="1" smtClean="0">
                            <a:solidFill>
                              <a:srgbClr val="000000"/>
                            </a:solidFill>
                            <a:latin typeface="Cambria Math" panose="02040503050406030204" pitchFamily="18" charset="0"/>
                          </a:rPr>
                          <m:t>𝑖</m:t>
                        </m:r>
                      </m:sub>
                    </m:sSub>
                    <m:r>
                      <a:rPr lang="en-US" sz="1400" b="0" i="1" smtClean="0">
                        <a:solidFill>
                          <a:srgbClr val="000000"/>
                        </a:solidFill>
                        <a:latin typeface="Cambria Math" panose="02040503050406030204" pitchFamily="18" charset="0"/>
                      </a:rPr>
                      <m:t>∈</m:t>
                    </m:r>
                    <m:r>
                      <a:rPr lang="en-US" sz="1400" i="1">
                        <a:solidFill>
                          <a:srgbClr val="000000"/>
                        </a:solidFill>
                        <a:latin typeface="Cambria Math" panose="02040503050406030204" pitchFamily="18" charset="0"/>
                      </a:rPr>
                      <m:t>{</m:t>
                    </m:r>
                    <m:sSup>
                      <m:sSupPr>
                        <m:ctrlPr>
                          <a:rPr lang="ar-AE" sz="1400" i="1">
                            <a:solidFill>
                              <a:srgbClr val="000000"/>
                            </a:solidFill>
                            <a:latin typeface="Cambria Math" panose="02040503050406030204" pitchFamily="18" charset="0"/>
                          </a:rPr>
                        </m:ctrlPr>
                      </m:sSupPr>
                      <m:e>
                        <m:r>
                          <a:rPr lang="ar-AE" sz="1400" i="1">
                            <a:solidFill>
                              <a:srgbClr val="000000"/>
                            </a:solidFill>
                            <a:latin typeface="Cambria Math" panose="02040503050406030204" pitchFamily="18" charset="0"/>
                          </a:rPr>
                          <m:t>2</m:t>
                        </m:r>
                      </m:e>
                      <m:sup>
                        <m:r>
                          <a:rPr lang="ar-AE" sz="1400" i="1">
                            <a:solidFill>
                              <a:srgbClr val="000000"/>
                            </a:solidFill>
                            <a:latin typeface="Cambria Math" panose="02040503050406030204" pitchFamily="18" charset="0"/>
                          </a:rPr>
                          <m:t>0</m:t>
                        </m:r>
                      </m:sup>
                    </m:sSup>
                    <m:r>
                      <a:rPr lang="ar-AE" sz="1400" i="1">
                        <a:solidFill>
                          <a:srgbClr val="000000"/>
                        </a:solidFill>
                        <a:latin typeface="Cambria Math" panose="02040503050406030204" pitchFamily="18" charset="0"/>
                      </a:rPr>
                      <m:t>,</m:t>
                    </m:r>
                    <m:sSup>
                      <m:sSupPr>
                        <m:ctrlPr>
                          <a:rPr lang="ar-AE" sz="1400" i="1">
                            <a:solidFill>
                              <a:srgbClr val="000000"/>
                            </a:solidFill>
                            <a:latin typeface="Cambria Math" panose="02040503050406030204" pitchFamily="18" charset="0"/>
                          </a:rPr>
                        </m:ctrlPr>
                      </m:sSupPr>
                      <m:e>
                        <m:r>
                          <a:rPr lang="ar-AE" sz="1400" i="1">
                            <a:solidFill>
                              <a:srgbClr val="000000"/>
                            </a:solidFill>
                            <a:latin typeface="Cambria Math" panose="02040503050406030204" pitchFamily="18" charset="0"/>
                          </a:rPr>
                          <m:t>2</m:t>
                        </m:r>
                      </m:e>
                      <m:sup>
                        <m:r>
                          <a:rPr lang="ar-AE" sz="1400" i="1">
                            <a:solidFill>
                              <a:srgbClr val="000000"/>
                            </a:solidFill>
                            <a:latin typeface="Cambria Math" panose="02040503050406030204" pitchFamily="18" charset="0"/>
                          </a:rPr>
                          <m:t>1</m:t>
                        </m:r>
                      </m:sup>
                    </m:sSup>
                    <m:r>
                      <a:rPr lang="ar-AE" sz="1400" i="1">
                        <a:solidFill>
                          <a:srgbClr val="000000"/>
                        </a:solidFill>
                        <a:latin typeface="Cambria Math" panose="02040503050406030204" pitchFamily="18" charset="0"/>
                      </a:rPr>
                      <m:t>,⋯,</m:t>
                    </m:r>
                    <m:sSup>
                      <m:sSupPr>
                        <m:ctrlPr>
                          <a:rPr lang="ar-AE" sz="1400" i="1">
                            <a:solidFill>
                              <a:srgbClr val="000000"/>
                            </a:solidFill>
                            <a:latin typeface="Cambria Math" panose="02040503050406030204" pitchFamily="18" charset="0"/>
                          </a:rPr>
                        </m:ctrlPr>
                      </m:sSupPr>
                      <m:e>
                        <m:r>
                          <a:rPr lang="ar-AE" sz="1400" i="1">
                            <a:solidFill>
                              <a:srgbClr val="000000"/>
                            </a:solidFill>
                            <a:latin typeface="Cambria Math" panose="02040503050406030204" pitchFamily="18" charset="0"/>
                          </a:rPr>
                          <m:t>2</m:t>
                        </m:r>
                      </m:e>
                      <m:sup>
                        <m:r>
                          <a:rPr lang="en-US" sz="1400" b="0" i="1" smtClean="0">
                            <a:solidFill>
                              <a:srgbClr val="000000"/>
                            </a:solidFill>
                            <a:latin typeface="Cambria Math" panose="02040503050406030204" pitchFamily="18" charset="0"/>
                          </a:rPr>
                          <m:t>5</m:t>
                        </m:r>
                      </m:sup>
                    </m:sSup>
                    <m:r>
                      <a:rPr lang="ar-AE" sz="1400" i="1">
                        <a:solidFill>
                          <a:srgbClr val="000000"/>
                        </a:solidFill>
                        <a:latin typeface="Cambria Math" panose="02040503050406030204" pitchFamily="18" charset="0"/>
                      </a:rPr>
                      <m:t>}</m:t>
                    </m:r>
                  </m:oMath>
                </a14:m>
                <a:r>
                  <a:rPr lang="en-US" sz="1400" dirty="0">
                    <a:solidFill>
                      <a:srgbClr val="000000"/>
                    </a:solidFill>
                    <a:latin typeface="Courier New" panose="02070309020205020404" pitchFamily="49" charset="0"/>
                    <a:cs typeface="Courier New" panose="02070309020205020404" pitchFamily="49" charset="0"/>
                  </a:rPr>
                  <a:t>, </a:t>
                </a:r>
                <a14:m>
                  <m:oMath xmlns:m="http://schemas.openxmlformats.org/officeDocument/2006/math">
                    <m:r>
                      <a:rPr lang="en-US" sz="1400" b="0" i="1" smtClean="0">
                        <a:solidFill>
                          <a:srgbClr val="000000"/>
                        </a:solidFill>
                        <a:latin typeface="Cambria Math" panose="02040503050406030204" pitchFamily="18" charset="0"/>
                        <a:cs typeface="Courier New" panose="02070309020205020404" pitchFamily="49" charset="0"/>
                      </a:rPr>
                      <m:t>∀</m:t>
                    </m:r>
                    <m:r>
                      <a:rPr lang="en-US" sz="1400" b="0" i="1" smtClean="0">
                        <a:solidFill>
                          <a:srgbClr val="000000"/>
                        </a:solidFill>
                        <a:latin typeface="Cambria Math" panose="02040503050406030204" pitchFamily="18" charset="0"/>
                        <a:cs typeface="Courier New" panose="02070309020205020404" pitchFamily="49" charset="0"/>
                      </a:rPr>
                      <m:t>𝑖</m:t>
                    </m:r>
                    <m:r>
                      <a:rPr lang="en-US" sz="1400" b="0" i="1" smtClean="0">
                        <a:solidFill>
                          <a:srgbClr val="000000"/>
                        </a:solidFill>
                        <a:latin typeface="Cambria Math" panose="02040503050406030204" pitchFamily="18" charset="0"/>
                        <a:cs typeface="Courier New" panose="02070309020205020404" pitchFamily="49" charset="0"/>
                      </a:rPr>
                      <m:t>=0,…,5</m:t>
                    </m:r>
                  </m:oMath>
                </a14:m>
                <a:r>
                  <a:rPr lang="en-US" sz="1400" dirty="0">
                    <a:solidFill>
                      <a:srgbClr val="000000"/>
                    </a:solidFill>
                    <a:latin typeface="Courier New" panose="02070309020205020404" pitchFamily="49" charset="0"/>
                    <a:cs typeface="Courier New" panose="02070309020205020404" pitchFamily="49" charset="0"/>
                  </a:rPr>
                  <a:t> </a:t>
                </a:r>
              </a:p>
              <a:p>
                <a:pPr marL="285750" indent="-285750" defTabSz="713214">
                  <a:lnSpc>
                    <a:spcPct val="110000"/>
                  </a:lnSpc>
                  <a:spcBef>
                    <a:spcPts val="400"/>
                  </a:spcBef>
                  <a:buSzPct val="123000"/>
                  <a:buFont typeface="System Font Regular"/>
                  <a:buChar char="-"/>
                  <a:defRPr sz="3743">
                    <a:solidFill>
                      <a:srgbClr val="000000"/>
                    </a:solidFill>
                  </a:defRPr>
                </a:pPr>
                <a:r>
                  <a:rPr lang="en-US" sz="1400" dirty="0">
                    <a:solidFill>
                      <a:srgbClr val="000000"/>
                    </a:solidFill>
                    <a:latin typeface="Courier New" panose="02070309020205020404" pitchFamily="49" charset="0"/>
                    <a:cs typeface="Courier New" panose="02070309020205020404" pitchFamily="49" charset="0"/>
                  </a:rPr>
                  <a:t>Seed: 			</a:t>
                </a:r>
                <a14:m>
                  <m:oMath xmlns:m="http://schemas.openxmlformats.org/officeDocument/2006/math">
                    <m:r>
                      <m:rPr>
                        <m:sty m:val="p"/>
                      </m:rPr>
                      <a:rPr lang="en-US" sz="1400" dirty="0" smtClean="0">
                        <a:solidFill>
                          <a:srgbClr val="000000"/>
                        </a:solidFill>
                        <a:latin typeface="Cambria Math" panose="02040503050406030204" pitchFamily="18" charset="0"/>
                      </a:rPr>
                      <m:t>S</m:t>
                    </m:r>
                    <m:r>
                      <m:rPr>
                        <m:sty m:val="p"/>
                      </m:rPr>
                      <a:rPr lang="en-US" sz="1400" b="0" i="0" smtClean="0">
                        <a:solidFill>
                          <a:srgbClr val="000000"/>
                        </a:solidFill>
                        <a:latin typeface="Cambria Math" panose="02040503050406030204" pitchFamily="18" charset="0"/>
                      </a:rPr>
                      <m:t>eed</m:t>
                    </m:r>
                    <m:r>
                      <a:rPr lang="en-US" sz="1400" b="0" i="0" smtClean="0">
                        <a:solidFill>
                          <a:srgbClr val="000000"/>
                        </a:solidFill>
                        <a:latin typeface="Cambria Math" panose="02040503050406030204" pitchFamily="18" charset="0"/>
                      </a:rPr>
                      <m:t>=</m:t>
                    </m:r>
                    <m:nary>
                      <m:naryPr>
                        <m:chr m:val="∑"/>
                        <m:limLoc m:val="subSup"/>
                        <m:ctrlPr>
                          <a:rPr lang="ar-AE" sz="1400" i="1" smtClean="0">
                            <a:solidFill>
                              <a:srgbClr val="000000"/>
                            </a:solidFill>
                            <a:latin typeface="Cambria Math" panose="02040503050406030204" pitchFamily="18" charset="0"/>
                          </a:rPr>
                        </m:ctrlPr>
                      </m:naryPr>
                      <m:sub>
                        <m:r>
                          <m:rPr>
                            <m:brk m:alnAt="25"/>
                          </m:rPr>
                          <a:rPr lang="en-US" sz="1400" b="0" i="1" smtClean="0">
                            <a:solidFill>
                              <a:srgbClr val="000000"/>
                            </a:solidFill>
                            <a:latin typeface="Cambria Math" panose="02040503050406030204" pitchFamily="18" charset="0"/>
                          </a:rPr>
                          <m:t>𝑖</m:t>
                        </m:r>
                        <m:r>
                          <a:rPr lang="en-US" sz="1400" b="0" i="1" smtClean="0">
                            <a:solidFill>
                              <a:srgbClr val="000000"/>
                            </a:solidFill>
                            <a:latin typeface="Cambria Math" panose="02040503050406030204" pitchFamily="18" charset="0"/>
                          </a:rPr>
                          <m:t>=0</m:t>
                        </m:r>
                      </m:sub>
                      <m:sup>
                        <m:r>
                          <a:rPr lang="en-US" sz="1400" b="0" i="1" smtClean="0">
                            <a:solidFill>
                              <a:srgbClr val="000000"/>
                            </a:solidFill>
                            <a:latin typeface="Cambria Math" panose="02040503050406030204" pitchFamily="18" charset="0"/>
                          </a:rPr>
                          <m:t>5</m:t>
                        </m:r>
                      </m:sup>
                      <m:e>
                        <m:f>
                          <m:fPr>
                            <m:ctrlPr>
                              <a:rPr lang="ar-AE" sz="1400" i="1" smtClean="0">
                                <a:solidFill>
                                  <a:srgbClr val="000000"/>
                                </a:solidFill>
                                <a:latin typeface="Cambria Math" panose="02040503050406030204" pitchFamily="18" charset="0"/>
                              </a:rPr>
                            </m:ctrlPr>
                          </m:fPr>
                          <m:num>
                            <m:sSub>
                              <m:sSubPr>
                                <m:ctrlPr>
                                  <a:rPr lang="en-US" sz="1400" i="1">
                                    <a:solidFill>
                                      <a:srgbClr val="000000"/>
                                    </a:solidFill>
                                    <a:latin typeface="Cambria Math" panose="02040503050406030204" pitchFamily="18" charset="0"/>
                                  </a:rPr>
                                </m:ctrlPr>
                              </m:sSubPr>
                              <m:e>
                                <m:r>
                                  <a:rPr lang="en-US" sz="1400" i="1">
                                    <a:solidFill>
                                      <a:srgbClr val="000000"/>
                                    </a:solidFill>
                                    <a:latin typeface="Cambria Math" panose="02040503050406030204" pitchFamily="18" charset="0"/>
                                  </a:rPr>
                                  <m:t>𝑤</m:t>
                                </m:r>
                              </m:e>
                              <m:sub>
                                <m:r>
                                  <a:rPr lang="en-US" sz="1400" i="1">
                                    <a:solidFill>
                                      <a:srgbClr val="000000"/>
                                    </a:solidFill>
                                    <a:latin typeface="Cambria Math" panose="02040503050406030204" pitchFamily="18" charset="0"/>
                                  </a:rPr>
                                  <m:t>𝑖</m:t>
                                </m:r>
                              </m:sub>
                            </m:sSub>
                            <m:r>
                              <a:rPr lang="en-US" sz="1400" i="1">
                                <a:solidFill>
                                  <a:srgbClr val="000000"/>
                                </a:solidFill>
                                <a:latin typeface="Cambria Math" panose="02040503050406030204" pitchFamily="18" charset="0"/>
                              </a:rPr>
                              <m:t>+1</m:t>
                            </m:r>
                          </m:num>
                          <m:den>
                            <m:r>
                              <a:rPr lang="en-US" sz="1400" b="0" i="1" smtClean="0">
                                <a:solidFill>
                                  <a:srgbClr val="000000"/>
                                </a:solidFill>
                                <a:latin typeface="Cambria Math" panose="02040503050406030204" pitchFamily="18" charset="0"/>
                              </a:rPr>
                              <m:t>2</m:t>
                            </m:r>
                          </m:den>
                        </m:f>
                        <m:sSup>
                          <m:sSupPr>
                            <m:ctrlPr>
                              <a:rPr lang="en-US" sz="1400" b="0" i="1" smtClean="0">
                                <a:solidFill>
                                  <a:srgbClr val="000000"/>
                                </a:solidFill>
                                <a:latin typeface="Cambria Math" panose="02040503050406030204" pitchFamily="18" charset="0"/>
                              </a:rPr>
                            </m:ctrlPr>
                          </m:sSupPr>
                          <m:e>
                            <m:r>
                              <a:rPr lang="en-US" sz="1400" b="0" i="1" smtClean="0">
                                <a:solidFill>
                                  <a:srgbClr val="000000"/>
                                </a:solidFill>
                                <a:latin typeface="Cambria Math" panose="02040503050406030204" pitchFamily="18" charset="0"/>
                              </a:rPr>
                              <m:t>2</m:t>
                            </m:r>
                          </m:e>
                          <m:sup>
                            <m:r>
                              <a:rPr lang="en-US" sz="1400" b="0" i="1" smtClean="0">
                                <a:solidFill>
                                  <a:srgbClr val="000000"/>
                                </a:solidFill>
                                <a:latin typeface="Cambria Math" panose="02040503050406030204" pitchFamily="18" charset="0"/>
                              </a:rPr>
                              <m:t>𝑖</m:t>
                            </m:r>
                          </m:sup>
                        </m:sSup>
                      </m:e>
                    </m:nary>
                  </m:oMath>
                </a14:m>
                <a:endParaRPr lang="en-US" sz="1400" dirty="0">
                  <a:latin typeface="Courier New" panose="02070309020205020404" pitchFamily="49" charset="0"/>
                  <a:cs typeface="Courier New" panose="02070309020205020404" pitchFamily="49" charset="0"/>
                </a:endParaRPr>
              </a:p>
              <a:p>
                <a:pPr marL="285750" indent="-285750" defTabSz="713214">
                  <a:lnSpc>
                    <a:spcPct val="110000"/>
                  </a:lnSpc>
                  <a:spcBef>
                    <a:spcPts val="400"/>
                  </a:spcBef>
                  <a:buSzPct val="123000"/>
                  <a:buFont typeface="System Font Regular"/>
                  <a:buChar char="-"/>
                  <a:defRPr sz="3743">
                    <a:solidFill>
                      <a:srgbClr val="000000"/>
                    </a:solidFill>
                  </a:defRPr>
                </a:pPr>
                <a:r>
                  <a:rPr lang="en-US" sz="1400" dirty="0">
                    <a:latin typeface="Courier New" panose="02070309020205020404" pitchFamily="49" charset="0"/>
                    <a:cs typeface="Courier New" panose="02070309020205020404" pitchFamily="49" charset="0"/>
                  </a:rPr>
                  <a:t>Time Reversal Vector:	</a:t>
                </a:r>
                <a14:m>
                  <m:oMath xmlns:m="http://schemas.openxmlformats.org/officeDocument/2006/math">
                    <m:r>
                      <a:rPr lang="en-US" sz="1400" b="1" i="0" smtClean="0">
                        <a:latin typeface="Cambria Math" panose="02040503050406030204" pitchFamily="18" charset="0"/>
                        <a:cs typeface="Courier New" panose="02070309020205020404" pitchFamily="49" charset="0"/>
                      </a:rPr>
                      <m:t>𝐑</m:t>
                    </m:r>
                    <m:r>
                      <a:rPr lang="en-US" sz="1400" b="0" i="1" smtClean="0">
                        <a:latin typeface="Cambria Math" panose="02040503050406030204" pitchFamily="18" charset="0"/>
                        <a:cs typeface="Courier New" panose="02070309020205020404" pitchFamily="49" charset="0"/>
                      </a:rPr>
                      <m:t>≔[</m:t>
                    </m:r>
                    <m:sSub>
                      <m:sSubPr>
                        <m:ctrlPr>
                          <a:rPr lang="en-US" sz="1400" b="0" i="1" smtClean="0">
                            <a:latin typeface="Cambria Math" panose="02040503050406030204" pitchFamily="18" charset="0"/>
                            <a:cs typeface="Courier New" panose="02070309020205020404" pitchFamily="49" charset="0"/>
                          </a:rPr>
                        </m:ctrlPr>
                      </m:sSubPr>
                      <m:e>
                        <m:r>
                          <a:rPr lang="en-US" sz="1400" b="0" i="1" smtClean="0">
                            <a:latin typeface="Cambria Math" panose="02040503050406030204" pitchFamily="18" charset="0"/>
                            <a:cs typeface="Courier New" panose="02070309020205020404" pitchFamily="49" charset="0"/>
                          </a:rPr>
                          <m:t>𝑅</m:t>
                        </m:r>
                      </m:e>
                      <m:sub>
                        <m:r>
                          <a:rPr lang="en-US" sz="1400" b="0" i="1" smtClean="0">
                            <a:latin typeface="Cambria Math" panose="02040503050406030204" pitchFamily="18" charset="0"/>
                            <a:cs typeface="Courier New" panose="02070309020205020404" pitchFamily="49" charset="0"/>
                          </a:rPr>
                          <m:t>𝑎</m:t>
                        </m:r>
                      </m:sub>
                    </m:sSub>
                    <m:r>
                      <a:rPr lang="en-US" sz="1400" b="0" i="1" smtClean="0">
                        <a:latin typeface="Cambria Math" panose="02040503050406030204" pitchFamily="18" charset="0"/>
                        <a:cs typeface="Courier New" panose="02070309020205020404" pitchFamily="49" charset="0"/>
                      </a:rPr>
                      <m:t>,</m:t>
                    </m:r>
                    <m:sSub>
                      <m:sSubPr>
                        <m:ctrlPr>
                          <a:rPr lang="en-US" sz="1400" b="0" i="1" smtClean="0">
                            <a:latin typeface="Cambria Math" panose="02040503050406030204" pitchFamily="18" charset="0"/>
                            <a:cs typeface="Courier New" panose="02070309020205020404" pitchFamily="49" charset="0"/>
                          </a:rPr>
                        </m:ctrlPr>
                      </m:sSubPr>
                      <m:e>
                        <m:r>
                          <a:rPr lang="en-US" sz="1400" b="0" i="1" smtClean="0">
                            <a:latin typeface="Cambria Math" panose="02040503050406030204" pitchFamily="18" charset="0"/>
                            <a:cs typeface="Courier New" panose="02070309020205020404" pitchFamily="49" charset="0"/>
                          </a:rPr>
                          <m:t>𝑅</m:t>
                        </m:r>
                      </m:e>
                      <m:sub>
                        <m:r>
                          <a:rPr lang="en-US" sz="1400" b="0" i="1" smtClean="0">
                            <a:latin typeface="Cambria Math" panose="02040503050406030204" pitchFamily="18" charset="0"/>
                            <a:cs typeface="Courier New" panose="02070309020205020404" pitchFamily="49" charset="0"/>
                          </a:rPr>
                          <m:t>𝑏</m:t>
                        </m:r>
                      </m:sub>
                    </m:sSub>
                    <m:r>
                      <a:rPr lang="en-US" sz="1400" b="0" i="1" smtClean="0">
                        <a:latin typeface="Cambria Math" panose="02040503050406030204" pitchFamily="18" charset="0"/>
                        <a:cs typeface="Courier New" panose="02070309020205020404" pitchFamily="49" charset="0"/>
                      </a:rPr>
                      <m:t>]</m:t>
                    </m:r>
                  </m:oMath>
                </a14:m>
                <a:r>
                  <a:rPr lang="en-US" sz="1400" dirty="0">
                    <a:latin typeface="Courier New" panose="02070309020205020404" pitchFamily="49" charset="0"/>
                    <a:cs typeface="Courier New" panose="02070309020205020404" pitchFamily="49" charset="0"/>
                  </a:rPr>
                  <a:t>, </a:t>
                </a:r>
                <a14:m>
                  <m:oMath xmlns:m="http://schemas.openxmlformats.org/officeDocument/2006/math">
                    <m:sSub>
                      <m:sSubPr>
                        <m:ctrlPr>
                          <a:rPr lang="en-US" sz="1400" b="0" i="1" dirty="0" smtClean="0">
                            <a:latin typeface="Cambria Math" panose="02040503050406030204" pitchFamily="18" charset="0"/>
                            <a:cs typeface="Courier New" panose="02070309020205020404" pitchFamily="49" charset="0"/>
                          </a:rPr>
                        </m:ctrlPr>
                      </m:sSubPr>
                      <m:e>
                        <m:r>
                          <a:rPr lang="en-US" sz="1400" b="0" i="1" dirty="0" smtClean="0">
                            <a:latin typeface="Cambria Math" panose="02040503050406030204" pitchFamily="18" charset="0"/>
                            <a:cs typeface="Courier New" panose="02070309020205020404" pitchFamily="49" charset="0"/>
                          </a:rPr>
                          <m:t>𝑅</m:t>
                        </m:r>
                      </m:e>
                      <m:sub>
                        <m:r>
                          <a:rPr lang="en-US" sz="1400" b="0" i="1" dirty="0" smtClean="0">
                            <a:latin typeface="Cambria Math" panose="02040503050406030204" pitchFamily="18" charset="0"/>
                            <a:cs typeface="Courier New" panose="02070309020205020404" pitchFamily="49" charset="0"/>
                          </a:rPr>
                          <m:t>𝑎</m:t>
                        </m:r>
                      </m:sub>
                    </m:sSub>
                    <m:r>
                      <a:rPr lang="en-US" sz="1400" b="0" i="1" dirty="0" smtClean="0">
                        <a:latin typeface="Cambria Math" panose="02040503050406030204" pitchFamily="18" charset="0"/>
                        <a:cs typeface="Courier New" panose="02070309020205020404" pitchFamily="49" charset="0"/>
                      </a:rPr>
                      <m:t>, </m:t>
                    </m:r>
                    <m:sSub>
                      <m:sSubPr>
                        <m:ctrlPr>
                          <a:rPr lang="en-US" sz="1400" b="0" i="1" dirty="0" smtClean="0">
                            <a:latin typeface="Cambria Math" panose="02040503050406030204" pitchFamily="18" charset="0"/>
                            <a:cs typeface="Courier New" panose="02070309020205020404" pitchFamily="49" charset="0"/>
                          </a:rPr>
                        </m:ctrlPr>
                      </m:sSubPr>
                      <m:e>
                        <m:r>
                          <a:rPr lang="en-US" sz="1400" b="0" i="1" dirty="0" smtClean="0">
                            <a:latin typeface="Cambria Math" panose="02040503050406030204" pitchFamily="18" charset="0"/>
                            <a:cs typeface="Courier New" panose="02070309020205020404" pitchFamily="49" charset="0"/>
                          </a:rPr>
                          <m:t>𝑅</m:t>
                        </m:r>
                      </m:e>
                      <m:sub>
                        <m:r>
                          <a:rPr lang="en-US" sz="1400" b="0" i="1" dirty="0" smtClean="0">
                            <a:latin typeface="Cambria Math" panose="02040503050406030204" pitchFamily="18" charset="0"/>
                            <a:cs typeface="Courier New" panose="02070309020205020404" pitchFamily="49" charset="0"/>
                          </a:rPr>
                          <m:t>𝑏</m:t>
                        </m:r>
                      </m:sub>
                    </m:sSub>
                    <m:r>
                      <a:rPr lang="en-US" sz="1400" b="0" i="1" dirty="0" smtClean="0">
                        <a:latin typeface="Cambria Math" panose="02040503050406030204" pitchFamily="18" charset="0"/>
                        <a:cs typeface="Courier New" panose="02070309020205020404" pitchFamily="49" charset="0"/>
                      </a:rPr>
                      <m:t>∈</m:t>
                    </m:r>
                    <m:r>
                      <m:rPr>
                        <m:lit/>
                      </m:rPr>
                      <a:rPr lang="en-US" sz="1400" b="0" i="1" dirty="0" smtClean="0">
                        <a:latin typeface="Cambria Math" panose="02040503050406030204" pitchFamily="18" charset="0"/>
                        <a:cs typeface="Courier New" panose="02070309020205020404" pitchFamily="49" charset="0"/>
                      </a:rPr>
                      <m:t>{</m:t>
                    </m:r>
                    <m:r>
                      <a:rPr lang="en-US" sz="1400" b="0" i="1" dirty="0" smtClean="0">
                        <a:latin typeface="Cambria Math" panose="02040503050406030204" pitchFamily="18" charset="0"/>
                        <a:cs typeface="Courier New" panose="02070309020205020404" pitchFamily="49" charset="0"/>
                      </a:rPr>
                      <m:t>0, 1</m:t>
                    </m:r>
                    <m:r>
                      <m:rPr>
                        <m:lit/>
                      </m:rPr>
                      <a:rPr lang="en-US" sz="1400" b="0" i="1" dirty="0" smtClean="0">
                        <a:latin typeface="Cambria Math" panose="02040503050406030204" pitchFamily="18" charset="0"/>
                        <a:cs typeface="Courier New" panose="02070309020205020404" pitchFamily="49" charset="0"/>
                      </a:rPr>
                      <m:t>}</m:t>
                    </m:r>
                  </m:oMath>
                </a14:m>
                <a:endParaRPr lang="en-US" sz="1400" dirty="0">
                  <a:latin typeface="Courier New" panose="02070309020205020404" pitchFamily="49" charset="0"/>
                  <a:cs typeface="Courier New" panose="02070309020205020404" pitchFamily="49" charset="0"/>
                </a:endParaRPr>
              </a:p>
              <a:p>
                <a:pPr marL="742950" lvl="1" indent="-285750" defTabSz="713214">
                  <a:lnSpc>
                    <a:spcPct val="110000"/>
                  </a:lnSpc>
                  <a:spcBef>
                    <a:spcPts val="400"/>
                  </a:spcBef>
                  <a:buSzPct val="123000"/>
                  <a:buFont typeface="System Font Regular"/>
                  <a:buChar char="-"/>
                  <a:defRPr sz="3743">
                    <a:solidFill>
                      <a:srgbClr val="000000"/>
                    </a:solidFill>
                  </a:defRPr>
                </a:pPr>
                <a14:m>
                  <m:oMath xmlns:m="http://schemas.openxmlformats.org/officeDocument/2006/math">
                    <m:sSub>
                      <m:sSubPr>
                        <m:ctrlPr>
                          <a:rPr lang="en-US" sz="1400" b="0" i="1" smtClean="0">
                            <a:latin typeface="Cambria Math" panose="02040503050406030204" pitchFamily="18" charset="0"/>
                            <a:cs typeface="Courier New" panose="02070309020205020404" pitchFamily="49" charset="0"/>
                          </a:rPr>
                        </m:ctrlPr>
                      </m:sSubPr>
                      <m:e>
                        <m:r>
                          <a:rPr lang="en-US" sz="1400" b="0" i="1" smtClean="0">
                            <a:latin typeface="Cambria Math" panose="02040503050406030204" pitchFamily="18" charset="0"/>
                            <a:cs typeface="Courier New" panose="02070309020205020404" pitchFamily="49" charset="0"/>
                          </a:rPr>
                          <m:t>𝐴</m:t>
                        </m:r>
                      </m:e>
                      <m:sub>
                        <m:r>
                          <a:rPr lang="en-US" sz="1400" b="0" i="1" smtClean="0">
                            <a:latin typeface="Cambria Math" panose="02040503050406030204" pitchFamily="18" charset="0"/>
                            <a:cs typeface="Courier New" panose="02070309020205020404" pitchFamily="49" charset="0"/>
                          </a:rPr>
                          <m:t>𝑘</m:t>
                        </m:r>
                      </m:sub>
                    </m:sSub>
                    <m:r>
                      <a:rPr lang="en-US" sz="1400" b="0" i="1" smtClean="0">
                        <a:latin typeface="Cambria Math" panose="02040503050406030204" pitchFamily="18" charset="0"/>
                        <a:cs typeface="Courier New" panose="02070309020205020404" pitchFamily="49" charset="0"/>
                      </a:rPr>
                      <m:t>=</m:t>
                    </m:r>
                    <m:sSub>
                      <m:sSubPr>
                        <m:ctrlPr>
                          <a:rPr lang="en-US" sz="1400" b="0" i="1" smtClean="0">
                            <a:latin typeface="Cambria Math" panose="02040503050406030204" pitchFamily="18" charset="0"/>
                            <a:cs typeface="Courier New" panose="02070309020205020404" pitchFamily="49" charset="0"/>
                          </a:rPr>
                        </m:ctrlPr>
                      </m:sSubPr>
                      <m:e>
                        <m:r>
                          <a:rPr lang="en-US" sz="1400" b="0" i="1" smtClean="0">
                            <a:latin typeface="Cambria Math" panose="02040503050406030204" pitchFamily="18" charset="0"/>
                            <a:cs typeface="Courier New" panose="02070309020205020404" pitchFamily="49" charset="0"/>
                          </a:rPr>
                          <m:t>𝑎</m:t>
                        </m:r>
                      </m:e>
                      <m:sub>
                        <m:r>
                          <a:rPr lang="en-US" sz="1400" b="0" i="1" smtClean="0">
                            <a:latin typeface="Cambria Math" panose="02040503050406030204" pitchFamily="18" charset="0"/>
                            <a:cs typeface="Courier New" panose="02070309020205020404" pitchFamily="49" charset="0"/>
                          </a:rPr>
                          <m:t>𝑘</m:t>
                        </m:r>
                      </m:sub>
                    </m:sSub>
                  </m:oMath>
                </a14:m>
                <a:r>
                  <a:rPr lang="en-US" sz="1400" b="0" dirty="0">
                    <a:latin typeface="Courier New" panose="02070309020205020404" pitchFamily="49" charset="0"/>
                    <a:cs typeface="Courier New" panose="02070309020205020404" pitchFamily="49" charset="0"/>
                  </a:rPr>
                  <a:t> when </a:t>
                </a:r>
                <a14:m>
                  <m:oMath xmlns:m="http://schemas.openxmlformats.org/officeDocument/2006/math">
                    <m:sSub>
                      <m:sSubPr>
                        <m:ctrlPr>
                          <a:rPr lang="en-US" sz="1400" i="1">
                            <a:latin typeface="Cambria Math" panose="02040503050406030204" pitchFamily="18" charset="0"/>
                            <a:cs typeface="Courier New" panose="02070309020205020404" pitchFamily="49" charset="0"/>
                          </a:rPr>
                        </m:ctrlPr>
                      </m:sSubPr>
                      <m:e>
                        <m:r>
                          <a:rPr lang="en-US" sz="1400" i="1">
                            <a:latin typeface="Cambria Math" panose="02040503050406030204" pitchFamily="18" charset="0"/>
                            <a:cs typeface="Courier New" panose="02070309020205020404" pitchFamily="49" charset="0"/>
                          </a:rPr>
                          <m:t>𝑅</m:t>
                        </m:r>
                      </m:e>
                      <m:sub>
                        <m:r>
                          <a:rPr lang="en-US" sz="1400" i="1">
                            <a:latin typeface="Cambria Math" panose="02040503050406030204" pitchFamily="18" charset="0"/>
                            <a:cs typeface="Courier New" panose="02070309020205020404" pitchFamily="49" charset="0"/>
                          </a:rPr>
                          <m:t>𝑎</m:t>
                        </m:r>
                      </m:sub>
                    </m:sSub>
                    <m:r>
                      <a:rPr lang="en-US" sz="1400">
                        <a:latin typeface="Cambria Math" panose="02040503050406030204" pitchFamily="18" charset="0"/>
                        <a:cs typeface="Courier New" panose="02070309020205020404" pitchFamily="49" charset="0"/>
                      </a:rPr>
                      <m:t>=</m:t>
                    </m:r>
                    <m:r>
                      <a:rPr lang="en-US" sz="1400" b="0" i="0" smtClean="0">
                        <a:latin typeface="Cambria Math" panose="02040503050406030204" pitchFamily="18" charset="0"/>
                        <a:cs typeface="Courier New" panose="02070309020205020404" pitchFamily="49" charset="0"/>
                      </a:rPr>
                      <m:t>0</m:t>
                    </m:r>
                  </m:oMath>
                </a14:m>
                <a:r>
                  <a:rPr lang="en-US" sz="1400" b="0" dirty="0">
                    <a:latin typeface="Courier New" panose="02070309020205020404" pitchFamily="49" charset="0"/>
                    <a:cs typeface="Courier New" panose="02070309020205020404" pitchFamily="49" charset="0"/>
                  </a:rPr>
                  <a:t>. When </a:t>
                </a:r>
                <a14:m>
                  <m:oMath xmlns:m="http://schemas.openxmlformats.org/officeDocument/2006/math">
                    <m:r>
                      <a:rPr lang="en-US" sz="1400" b="0" i="0" smtClean="0">
                        <a:latin typeface="Cambria Math" panose="02040503050406030204" pitchFamily="18" charset="0"/>
                        <a:cs typeface="Courier New" panose="02070309020205020404" pitchFamily="49" charset="0"/>
                      </a:rPr>
                      <m:t> </m:t>
                    </m:r>
                    <m:sSub>
                      <m:sSubPr>
                        <m:ctrlPr>
                          <a:rPr lang="en-US" sz="1400" i="1">
                            <a:latin typeface="Cambria Math" panose="02040503050406030204" pitchFamily="18" charset="0"/>
                            <a:cs typeface="Courier New" panose="02070309020205020404" pitchFamily="49" charset="0"/>
                          </a:rPr>
                        </m:ctrlPr>
                      </m:sSubPr>
                      <m:e>
                        <m:r>
                          <a:rPr lang="en-US" sz="1400" i="1">
                            <a:latin typeface="Cambria Math" panose="02040503050406030204" pitchFamily="18" charset="0"/>
                            <a:cs typeface="Courier New" panose="02070309020205020404" pitchFamily="49" charset="0"/>
                          </a:rPr>
                          <m:t>𝑅</m:t>
                        </m:r>
                      </m:e>
                      <m:sub>
                        <m:r>
                          <a:rPr lang="en-US" sz="1400" i="1">
                            <a:latin typeface="Cambria Math" panose="02040503050406030204" pitchFamily="18" charset="0"/>
                            <a:cs typeface="Courier New" panose="02070309020205020404" pitchFamily="49" charset="0"/>
                          </a:rPr>
                          <m:t>𝑎</m:t>
                        </m:r>
                      </m:sub>
                    </m:sSub>
                    <m:r>
                      <a:rPr lang="en-US" sz="1400" b="0" i="0" smtClean="0">
                        <a:latin typeface="Cambria Math" panose="02040503050406030204" pitchFamily="18" charset="0"/>
                        <a:cs typeface="Courier New" panose="02070309020205020404" pitchFamily="49" charset="0"/>
                      </a:rPr>
                      <m:t>=1</m:t>
                    </m:r>
                  </m:oMath>
                </a14:m>
                <a:r>
                  <a:rPr lang="en-US" sz="1400" dirty="0">
                    <a:latin typeface="Courier New" panose="02070309020205020404" pitchFamily="49" charset="0"/>
                    <a:cs typeface="Courier New" panose="02070309020205020404" pitchFamily="49" charset="0"/>
                  </a:rPr>
                  <a:t>, </a:t>
                </a:r>
                <a14:m>
                  <m:oMath xmlns:m="http://schemas.openxmlformats.org/officeDocument/2006/math">
                    <m:sSub>
                      <m:sSubPr>
                        <m:ctrlPr>
                          <a:rPr lang="en-US" sz="1400" b="0" i="1" smtClean="0">
                            <a:latin typeface="Cambria Math" panose="02040503050406030204" pitchFamily="18" charset="0"/>
                            <a:cs typeface="Courier New" panose="02070309020205020404" pitchFamily="49" charset="0"/>
                          </a:rPr>
                        </m:ctrlPr>
                      </m:sSubPr>
                      <m:e>
                        <m:r>
                          <a:rPr lang="en-US" sz="1400" b="0" i="1" smtClean="0">
                            <a:latin typeface="Cambria Math" panose="02040503050406030204" pitchFamily="18" charset="0"/>
                            <a:cs typeface="Courier New" panose="02070309020205020404" pitchFamily="49" charset="0"/>
                          </a:rPr>
                          <m:t>𝑎</m:t>
                        </m:r>
                      </m:e>
                      <m:sub>
                        <m:r>
                          <a:rPr lang="en-US" sz="1400" b="0" i="1" smtClean="0">
                            <a:latin typeface="Cambria Math" panose="02040503050406030204" pitchFamily="18" charset="0"/>
                            <a:cs typeface="Courier New" panose="02070309020205020404" pitchFamily="49" charset="0"/>
                          </a:rPr>
                          <m:t>𝑘</m:t>
                        </m:r>
                      </m:sub>
                    </m:sSub>
                  </m:oMath>
                </a14:m>
                <a:r>
                  <a:rPr lang="en-US" sz="1400" dirty="0">
                    <a:latin typeface="Courier New" panose="02070309020205020404" pitchFamily="49" charset="0"/>
                    <a:cs typeface="Courier New" panose="02070309020205020404" pitchFamily="49" charset="0"/>
                  </a:rPr>
                  <a:t> is time-reversed in the final </a:t>
                </a:r>
                <a:r>
                  <a:rPr lang="en-US" sz="1400" dirty="0" err="1">
                    <a:latin typeface="Courier New" panose="02070309020205020404" pitchFamily="49" charset="0"/>
                    <a:cs typeface="Courier New" panose="02070309020205020404" pitchFamily="49" charset="0"/>
                  </a:rPr>
                  <a:t>Golay</a:t>
                </a:r>
                <a:r>
                  <a:rPr lang="en-US" sz="1400" dirty="0">
                    <a:latin typeface="Courier New" panose="02070309020205020404" pitchFamily="49" charset="0"/>
                    <a:cs typeface="Courier New" panose="02070309020205020404" pitchFamily="49" charset="0"/>
                  </a:rPr>
                  <a:t> pair, i.e., </a:t>
                </a:r>
                <a14:m>
                  <m:oMath xmlns:m="http://schemas.openxmlformats.org/officeDocument/2006/math">
                    <m:sSub>
                      <m:sSubPr>
                        <m:ctrlPr>
                          <a:rPr lang="en-US" sz="1400" b="0" i="1" smtClean="0">
                            <a:latin typeface="Cambria Math" panose="02040503050406030204" pitchFamily="18" charset="0"/>
                            <a:cs typeface="Courier New" panose="02070309020205020404" pitchFamily="49" charset="0"/>
                          </a:rPr>
                        </m:ctrlPr>
                      </m:sSubPr>
                      <m:e>
                        <m:sSub>
                          <m:sSubPr>
                            <m:ctrlPr>
                              <a:rPr lang="en-US" sz="1400" b="0" i="1" smtClean="0">
                                <a:latin typeface="Cambria Math" panose="02040503050406030204" pitchFamily="18" charset="0"/>
                                <a:cs typeface="Courier New" panose="02070309020205020404" pitchFamily="49" charset="0"/>
                              </a:rPr>
                            </m:ctrlPr>
                          </m:sSubPr>
                          <m:e>
                            <m:r>
                              <a:rPr lang="en-US" sz="1400" b="0" i="1" smtClean="0">
                                <a:latin typeface="Cambria Math" panose="02040503050406030204" pitchFamily="18" charset="0"/>
                                <a:cs typeface="Courier New" panose="02070309020205020404" pitchFamily="49" charset="0"/>
                              </a:rPr>
                              <m:t>𝐴</m:t>
                            </m:r>
                          </m:e>
                          <m:sub>
                            <m:r>
                              <a:rPr lang="en-US" sz="1400" b="0" i="1" smtClean="0">
                                <a:latin typeface="Cambria Math" panose="02040503050406030204" pitchFamily="18" charset="0"/>
                                <a:cs typeface="Courier New" panose="02070309020205020404" pitchFamily="49" charset="0"/>
                              </a:rPr>
                              <m:t>𝑘</m:t>
                            </m:r>
                          </m:sub>
                        </m:sSub>
                        <m:r>
                          <a:rPr lang="en-US" sz="1400" b="0" i="1" smtClean="0">
                            <a:latin typeface="Cambria Math" panose="02040503050406030204" pitchFamily="18" charset="0"/>
                            <a:cs typeface="Courier New" panose="02070309020205020404" pitchFamily="49" charset="0"/>
                          </a:rPr>
                          <m:t>=</m:t>
                        </m:r>
                        <m:r>
                          <a:rPr lang="en-US" sz="1400" b="0" i="1" smtClean="0">
                            <a:latin typeface="Cambria Math" panose="02040503050406030204" pitchFamily="18" charset="0"/>
                            <a:cs typeface="Courier New" panose="02070309020205020404" pitchFamily="49" charset="0"/>
                          </a:rPr>
                          <m:t>𝑎</m:t>
                        </m:r>
                      </m:e>
                      <m:sub>
                        <m:sSup>
                          <m:sSupPr>
                            <m:ctrlPr>
                              <a:rPr lang="en-US" sz="1400" b="0" i="1" smtClean="0">
                                <a:latin typeface="Cambria Math" panose="02040503050406030204" pitchFamily="18" charset="0"/>
                                <a:cs typeface="Courier New" panose="02070309020205020404" pitchFamily="49" charset="0"/>
                              </a:rPr>
                            </m:ctrlPr>
                          </m:sSupPr>
                          <m:e>
                            <m:r>
                              <a:rPr lang="en-US" sz="1400" b="0" i="1" smtClean="0">
                                <a:latin typeface="Cambria Math" panose="02040503050406030204" pitchFamily="18" charset="0"/>
                                <a:cs typeface="Courier New" panose="02070309020205020404" pitchFamily="49" charset="0"/>
                              </a:rPr>
                              <m:t>2</m:t>
                            </m:r>
                          </m:e>
                          <m:sup>
                            <m:r>
                              <a:rPr lang="en-US" sz="1400" b="0" i="1" smtClean="0">
                                <a:latin typeface="Cambria Math" panose="02040503050406030204" pitchFamily="18" charset="0"/>
                                <a:cs typeface="Courier New" panose="02070309020205020404" pitchFamily="49" charset="0"/>
                              </a:rPr>
                              <m:t>𝐿</m:t>
                            </m:r>
                          </m:sup>
                        </m:sSup>
                        <m:r>
                          <a:rPr lang="en-US" sz="1400" b="0" i="1" smtClean="0">
                            <a:latin typeface="Cambria Math" panose="02040503050406030204" pitchFamily="18" charset="0"/>
                            <a:cs typeface="Courier New" panose="02070309020205020404" pitchFamily="49" charset="0"/>
                          </a:rPr>
                          <m:t>−1−</m:t>
                        </m:r>
                        <m:r>
                          <a:rPr lang="en-US" sz="1400" b="0" i="1" smtClean="0">
                            <a:latin typeface="Cambria Math" panose="02040503050406030204" pitchFamily="18" charset="0"/>
                            <a:cs typeface="Courier New" panose="02070309020205020404" pitchFamily="49" charset="0"/>
                          </a:rPr>
                          <m:t>𝑘</m:t>
                        </m:r>
                      </m:sub>
                    </m:sSub>
                    <m:r>
                      <a:rPr lang="en-US" sz="1400" b="0" i="1" smtClean="0">
                        <a:latin typeface="Cambria Math" panose="02040503050406030204" pitchFamily="18" charset="0"/>
                        <a:cs typeface="Courier New" panose="02070309020205020404" pitchFamily="49" charset="0"/>
                      </a:rPr>
                      <m:t>, </m:t>
                    </m:r>
                    <m:r>
                      <a:rPr lang="en-US" sz="1400" b="0" i="1" smtClean="0">
                        <a:latin typeface="Cambria Math" panose="02040503050406030204" pitchFamily="18" charset="0"/>
                        <a:cs typeface="Courier New" panose="02070309020205020404" pitchFamily="49" charset="0"/>
                      </a:rPr>
                      <m:t>𝑘</m:t>
                    </m:r>
                    <m:r>
                      <a:rPr lang="en-US" sz="1400" b="0" i="1" smtClean="0">
                        <a:latin typeface="Cambria Math" panose="02040503050406030204" pitchFamily="18" charset="0"/>
                        <a:cs typeface="Courier New" panose="02070309020205020404" pitchFamily="49" charset="0"/>
                      </a:rPr>
                      <m:t>=0,…,</m:t>
                    </m:r>
                    <m:sSup>
                      <m:sSupPr>
                        <m:ctrlPr>
                          <a:rPr lang="en-US" sz="1400" b="0" i="1" smtClean="0">
                            <a:latin typeface="Cambria Math" panose="02040503050406030204" pitchFamily="18" charset="0"/>
                            <a:cs typeface="Courier New" panose="02070309020205020404" pitchFamily="49" charset="0"/>
                          </a:rPr>
                        </m:ctrlPr>
                      </m:sSupPr>
                      <m:e>
                        <m:r>
                          <a:rPr lang="en-US" sz="1400" b="0" i="1" smtClean="0">
                            <a:latin typeface="Cambria Math" panose="02040503050406030204" pitchFamily="18" charset="0"/>
                            <a:cs typeface="Courier New" panose="02070309020205020404" pitchFamily="49" charset="0"/>
                          </a:rPr>
                          <m:t>2</m:t>
                        </m:r>
                      </m:e>
                      <m:sup>
                        <m:r>
                          <a:rPr lang="en-US" sz="1400" b="0" i="1" smtClean="0">
                            <a:latin typeface="Cambria Math" panose="02040503050406030204" pitchFamily="18" charset="0"/>
                            <a:cs typeface="Courier New" panose="02070309020205020404" pitchFamily="49" charset="0"/>
                          </a:rPr>
                          <m:t>𝐿</m:t>
                        </m:r>
                      </m:sup>
                    </m:sSup>
                    <m:r>
                      <a:rPr lang="en-US" sz="1400" b="0" i="1" smtClean="0">
                        <a:latin typeface="Cambria Math" panose="02040503050406030204" pitchFamily="18" charset="0"/>
                        <a:cs typeface="Courier New" panose="02070309020205020404" pitchFamily="49" charset="0"/>
                      </a:rPr>
                      <m:t>−1</m:t>
                    </m:r>
                  </m:oMath>
                </a14:m>
                <a:endParaRPr lang="en-US" sz="1400" dirty="0">
                  <a:latin typeface="Courier New" panose="02070309020205020404" pitchFamily="49" charset="0"/>
                  <a:cs typeface="Courier New" panose="02070309020205020404" pitchFamily="49" charset="0"/>
                </a:endParaRPr>
              </a:p>
              <a:p>
                <a:pPr marL="742950" lvl="1" indent="-285750" defTabSz="713214">
                  <a:lnSpc>
                    <a:spcPct val="110000"/>
                  </a:lnSpc>
                  <a:spcBef>
                    <a:spcPts val="400"/>
                  </a:spcBef>
                  <a:buSzPct val="123000"/>
                  <a:buFont typeface="System Font Regular"/>
                  <a:buChar char="-"/>
                  <a:defRPr sz="3743">
                    <a:solidFill>
                      <a:srgbClr val="000000"/>
                    </a:solidFill>
                  </a:defRPr>
                </a:pPr>
                <a14:m>
                  <m:oMath xmlns:m="http://schemas.openxmlformats.org/officeDocument/2006/math">
                    <m:sSub>
                      <m:sSubPr>
                        <m:ctrlPr>
                          <a:rPr lang="en-US" sz="1400" i="1">
                            <a:latin typeface="Cambria Math" panose="02040503050406030204" pitchFamily="18" charset="0"/>
                            <a:cs typeface="Courier New" panose="02070309020205020404" pitchFamily="49" charset="0"/>
                          </a:rPr>
                        </m:ctrlPr>
                      </m:sSubPr>
                      <m:e>
                        <m:r>
                          <a:rPr lang="en-US" sz="1400" b="0" i="1" smtClean="0">
                            <a:latin typeface="Cambria Math" panose="02040503050406030204" pitchFamily="18" charset="0"/>
                            <a:cs typeface="Courier New" panose="02070309020205020404" pitchFamily="49" charset="0"/>
                          </a:rPr>
                          <m:t>𝐵</m:t>
                        </m:r>
                      </m:e>
                      <m:sub>
                        <m:r>
                          <a:rPr lang="en-US" sz="1400" i="1">
                            <a:latin typeface="Cambria Math" panose="02040503050406030204" pitchFamily="18" charset="0"/>
                            <a:cs typeface="Courier New" panose="02070309020205020404" pitchFamily="49" charset="0"/>
                          </a:rPr>
                          <m:t>𝑘</m:t>
                        </m:r>
                      </m:sub>
                    </m:sSub>
                    <m:r>
                      <a:rPr lang="en-US" sz="1400" i="1">
                        <a:latin typeface="Cambria Math" panose="02040503050406030204" pitchFamily="18" charset="0"/>
                        <a:cs typeface="Courier New" panose="02070309020205020404" pitchFamily="49" charset="0"/>
                      </a:rPr>
                      <m:t>=</m:t>
                    </m:r>
                    <m:sSub>
                      <m:sSubPr>
                        <m:ctrlPr>
                          <a:rPr lang="en-US" sz="1400" i="1">
                            <a:latin typeface="Cambria Math" panose="02040503050406030204" pitchFamily="18" charset="0"/>
                            <a:cs typeface="Courier New" panose="02070309020205020404" pitchFamily="49" charset="0"/>
                          </a:rPr>
                        </m:ctrlPr>
                      </m:sSubPr>
                      <m:e>
                        <m:r>
                          <a:rPr lang="en-US" sz="1400" b="0" i="1" smtClean="0">
                            <a:latin typeface="Cambria Math" panose="02040503050406030204" pitchFamily="18" charset="0"/>
                            <a:cs typeface="Courier New" panose="02070309020205020404" pitchFamily="49" charset="0"/>
                          </a:rPr>
                          <m:t>𝑏</m:t>
                        </m:r>
                      </m:e>
                      <m:sub>
                        <m:r>
                          <a:rPr lang="en-US" sz="1400" i="1">
                            <a:latin typeface="Cambria Math" panose="02040503050406030204" pitchFamily="18" charset="0"/>
                            <a:cs typeface="Courier New" panose="02070309020205020404" pitchFamily="49" charset="0"/>
                          </a:rPr>
                          <m:t>𝑘</m:t>
                        </m:r>
                      </m:sub>
                    </m:sSub>
                  </m:oMath>
                </a14:m>
                <a:r>
                  <a:rPr lang="en-US" sz="1400" dirty="0">
                    <a:latin typeface="Courier New" panose="02070309020205020404" pitchFamily="49" charset="0"/>
                    <a:cs typeface="Courier New" panose="02070309020205020404" pitchFamily="49" charset="0"/>
                  </a:rPr>
                  <a:t> when </a:t>
                </a:r>
                <a14:m>
                  <m:oMath xmlns:m="http://schemas.openxmlformats.org/officeDocument/2006/math">
                    <m:sSub>
                      <m:sSubPr>
                        <m:ctrlPr>
                          <a:rPr lang="en-US" sz="1400" i="1">
                            <a:latin typeface="Cambria Math" panose="02040503050406030204" pitchFamily="18" charset="0"/>
                            <a:cs typeface="Courier New" panose="02070309020205020404" pitchFamily="49" charset="0"/>
                          </a:rPr>
                        </m:ctrlPr>
                      </m:sSubPr>
                      <m:e>
                        <m:r>
                          <a:rPr lang="en-US" sz="1400" i="1">
                            <a:latin typeface="Cambria Math" panose="02040503050406030204" pitchFamily="18" charset="0"/>
                            <a:cs typeface="Courier New" panose="02070309020205020404" pitchFamily="49" charset="0"/>
                          </a:rPr>
                          <m:t>𝑅</m:t>
                        </m:r>
                      </m:e>
                      <m:sub>
                        <m:r>
                          <a:rPr lang="en-US" sz="1400" b="0" i="1" smtClean="0">
                            <a:latin typeface="Cambria Math" panose="02040503050406030204" pitchFamily="18" charset="0"/>
                            <a:cs typeface="Courier New" panose="02070309020205020404" pitchFamily="49" charset="0"/>
                          </a:rPr>
                          <m:t>𝑏</m:t>
                        </m:r>
                      </m:sub>
                    </m:sSub>
                    <m:r>
                      <a:rPr lang="en-US" sz="1400">
                        <a:latin typeface="Cambria Math" panose="02040503050406030204" pitchFamily="18" charset="0"/>
                        <a:cs typeface="Courier New" panose="02070309020205020404" pitchFamily="49" charset="0"/>
                      </a:rPr>
                      <m:t>=0</m:t>
                    </m:r>
                  </m:oMath>
                </a14:m>
                <a:r>
                  <a:rPr lang="en-US" sz="1400" dirty="0">
                    <a:latin typeface="Courier New" panose="02070309020205020404" pitchFamily="49" charset="0"/>
                    <a:cs typeface="Courier New" panose="02070309020205020404" pitchFamily="49" charset="0"/>
                  </a:rPr>
                  <a:t>. When </a:t>
                </a:r>
                <a14:m>
                  <m:oMath xmlns:m="http://schemas.openxmlformats.org/officeDocument/2006/math">
                    <m:r>
                      <a:rPr lang="en-US" sz="1400">
                        <a:latin typeface="Cambria Math" panose="02040503050406030204" pitchFamily="18" charset="0"/>
                        <a:cs typeface="Courier New" panose="02070309020205020404" pitchFamily="49" charset="0"/>
                      </a:rPr>
                      <m:t> </m:t>
                    </m:r>
                    <m:sSub>
                      <m:sSubPr>
                        <m:ctrlPr>
                          <a:rPr lang="en-US" sz="1400" i="1">
                            <a:latin typeface="Cambria Math" panose="02040503050406030204" pitchFamily="18" charset="0"/>
                            <a:cs typeface="Courier New" panose="02070309020205020404" pitchFamily="49" charset="0"/>
                          </a:rPr>
                        </m:ctrlPr>
                      </m:sSubPr>
                      <m:e>
                        <m:r>
                          <a:rPr lang="en-US" sz="1400" i="1">
                            <a:latin typeface="Cambria Math" panose="02040503050406030204" pitchFamily="18" charset="0"/>
                            <a:cs typeface="Courier New" panose="02070309020205020404" pitchFamily="49" charset="0"/>
                          </a:rPr>
                          <m:t>𝑅</m:t>
                        </m:r>
                      </m:e>
                      <m:sub>
                        <m:r>
                          <a:rPr lang="en-US" sz="1400" b="0" i="1" smtClean="0">
                            <a:latin typeface="Cambria Math" panose="02040503050406030204" pitchFamily="18" charset="0"/>
                            <a:cs typeface="Courier New" panose="02070309020205020404" pitchFamily="49" charset="0"/>
                          </a:rPr>
                          <m:t>𝑏</m:t>
                        </m:r>
                      </m:sub>
                    </m:sSub>
                    <m:r>
                      <a:rPr lang="en-US" sz="1400">
                        <a:latin typeface="Cambria Math" panose="02040503050406030204" pitchFamily="18" charset="0"/>
                        <a:cs typeface="Courier New" panose="02070309020205020404" pitchFamily="49" charset="0"/>
                      </a:rPr>
                      <m:t>=1</m:t>
                    </m:r>
                  </m:oMath>
                </a14:m>
                <a:r>
                  <a:rPr lang="en-US" sz="1400" dirty="0">
                    <a:latin typeface="Courier New" panose="02070309020205020404" pitchFamily="49" charset="0"/>
                    <a:cs typeface="Courier New" panose="02070309020205020404" pitchFamily="49" charset="0"/>
                  </a:rPr>
                  <a:t>, </a:t>
                </a:r>
                <a14:m>
                  <m:oMath xmlns:m="http://schemas.openxmlformats.org/officeDocument/2006/math">
                    <m:sSub>
                      <m:sSubPr>
                        <m:ctrlPr>
                          <a:rPr lang="en-US" sz="1400" i="1">
                            <a:latin typeface="Cambria Math" panose="02040503050406030204" pitchFamily="18" charset="0"/>
                            <a:cs typeface="Courier New" panose="02070309020205020404" pitchFamily="49" charset="0"/>
                          </a:rPr>
                        </m:ctrlPr>
                      </m:sSubPr>
                      <m:e>
                        <m:r>
                          <a:rPr lang="en-US" sz="1400" b="0" i="1" smtClean="0">
                            <a:latin typeface="Cambria Math" panose="02040503050406030204" pitchFamily="18" charset="0"/>
                            <a:cs typeface="Courier New" panose="02070309020205020404" pitchFamily="49" charset="0"/>
                          </a:rPr>
                          <m:t>𝑏</m:t>
                        </m:r>
                      </m:e>
                      <m:sub>
                        <m:r>
                          <a:rPr lang="en-US" sz="1400" i="1">
                            <a:latin typeface="Cambria Math" panose="02040503050406030204" pitchFamily="18" charset="0"/>
                            <a:cs typeface="Courier New" panose="02070309020205020404" pitchFamily="49" charset="0"/>
                          </a:rPr>
                          <m:t>𝑘</m:t>
                        </m:r>
                      </m:sub>
                    </m:sSub>
                  </m:oMath>
                </a14:m>
                <a:r>
                  <a:rPr lang="en-US" sz="1400" dirty="0">
                    <a:latin typeface="Courier New" panose="02070309020205020404" pitchFamily="49" charset="0"/>
                    <a:cs typeface="Courier New" panose="02070309020205020404" pitchFamily="49" charset="0"/>
                  </a:rPr>
                  <a:t> is time-reversed in the final </a:t>
                </a:r>
                <a:r>
                  <a:rPr lang="en-US" sz="1400" dirty="0" err="1">
                    <a:latin typeface="Courier New" panose="02070309020205020404" pitchFamily="49" charset="0"/>
                    <a:cs typeface="Courier New" panose="02070309020205020404" pitchFamily="49" charset="0"/>
                  </a:rPr>
                  <a:t>Golay</a:t>
                </a:r>
                <a:r>
                  <a:rPr lang="en-US" sz="1400" dirty="0">
                    <a:latin typeface="Courier New" panose="02070309020205020404" pitchFamily="49" charset="0"/>
                    <a:cs typeface="Courier New" panose="02070309020205020404" pitchFamily="49" charset="0"/>
                  </a:rPr>
                  <a:t> pair, i.e., </a:t>
                </a:r>
                <a14:m>
                  <m:oMath xmlns:m="http://schemas.openxmlformats.org/officeDocument/2006/math">
                    <m:sSub>
                      <m:sSubPr>
                        <m:ctrlPr>
                          <a:rPr lang="en-US" sz="1400" b="0" i="1" smtClean="0">
                            <a:latin typeface="Cambria Math" panose="02040503050406030204" pitchFamily="18" charset="0"/>
                            <a:cs typeface="Courier New" panose="02070309020205020404" pitchFamily="49" charset="0"/>
                          </a:rPr>
                        </m:ctrlPr>
                      </m:sSubPr>
                      <m:e>
                        <m:sSub>
                          <m:sSubPr>
                            <m:ctrlPr>
                              <a:rPr lang="en-US" sz="1400" b="0" i="1" smtClean="0">
                                <a:latin typeface="Cambria Math" panose="02040503050406030204" pitchFamily="18" charset="0"/>
                                <a:cs typeface="Courier New" panose="02070309020205020404" pitchFamily="49" charset="0"/>
                              </a:rPr>
                            </m:ctrlPr>
                          </m:sSubPr>
                          <m:e>
                            <m:r>
                              <a:rPr lang="en-US" sz="1400" b="0" i="1" smtClean="0">
                                <a:latin typeface="Cambria Math" panose="02040503050406030204" pitchFamily="18" charset="0"/>
                                <a:cs typeface="Courier New" panose="02070309020205020404" pitchFamily="49" charset="0"/>
                              </a:rPr>
                              <m:t>𝐵</m:t>
                            </m:r>
                          </m:e>
                          <m:sub>
                            <m:r>
                              <a:rPr lang="en-US" sz="1400" b="0" i="1" smtClean="0">
                                <a:latin typeface="Cambria Math" panose="02040503050406030204" pitchFamily="18" charset="0"/>
                                <a:cs typeface="Courier New" panose="02070309020205020404" pitchFamily="49" charset="0"/>
                              </a:rPr>
                              <m:t>𝑘</m:t>
                            </m:r>
                          </m:sub>
                        </m:sSub>
                        <m:r>
                          <a:rPr lang="en-US" sz="1400" b="0" i="1" smtClean="0">
                            <a:latin typeface="Cambria Math" panose="02040503050406030204" pitchFamily="18" charset="0"/>
                            <a:cs typeface="Courier New" panose="02070309020205020404" pitchFamily="49" charset="0"/>
                          </a:rPr>
                          <m:t>=</m:t>
                        </m:r>
                        <m:r>
                          <a:rPr lang="en-US" sz="1400" b="0" i="1" smtClean="0">
                            <a:latin typeface="Cambria Math" panose="02040503050406030204" pitchFamily="18" charset="0"/>
                            <a:cs typeface="Courier New" panose="02070309020205020404" pitchFamily="49" charset="0"/>
                          </a:rPr>
                          <m:t>𝑏</m:t>
                        </m:r>
                      </m:e>
                      <m:sub>
                        <m:sSup>
                          <m:sSupPr>
                            <m:ctrlPr>
                              <a:rPr lang="en-US" sz="1400" b="0" i="1" smtClean="0">
                                <a:latin typeface="Cambria Math" panose="02040503050406030204" pitchFamily="18" charset="0"/>
                                <a:cs typeface="Courier New" panose="02070309020205020404" pitchFamily="49" charset="0"/>
                              </a:rPr>
                            </m:ctrlPr>
                          </m:sSupPr>
                          <m:e>
                            <m:r>
                              <a:rPr lang="en-US" sz="1400" b="0" i="1" smtClean="0">
                                <a:latin typeface="Cambria Math" panose="02040503050406030204" pitchFamily="18" charset="0"/>
                                <a:cs typeface="Courier New" panose="02070309020205020404" pitchFamily="49" charset="0"/>
                              </a:rPr>
                              <m:t>2</m:t>
                            </m:r>
                          </m:e>
                          <m:sup>
                            <m:r>
                              <a:rPr lang="en-US" sz="1400" b="0" i="1" smtClean="0">
                                <a:latin typeface="Cambria Math" panose="02040503050406030204" pitchFamily="18" charset="0"/>
                                <a:cs typeface="Courier New" panose="02070309020205020404" pitchFamily="49" charset="0"/>
                              </a:rPr>
                              <m:t>𝐿</m:t>
                            </m:r>
                          </m:sup>
                        </m:sSup>
                        <m:r>
                          <a:rPr lang="en-US" sz="1400" b="0" i="1" smtClean="0">
                            <a:latin typeface="Cambria Math" panose="02040503050406030204" pitchFamily="18" charset="0"/>
                            <a:cs typeface="Courier New" panose="02070309020205020404" pitchFamily="49" charset="0"/>
                          </a:rPr>
                          <m:t>−1−</m:t>
                        </m:r>
                        <m:r>
                          <a:rPr lang="en-US" sz="1400" b="0" i="1" smtClean="0">
                            <a:latin typeface="Cambria Math" panose="02040503050406030204" pitchFamily="18" charset="0"/>
                            <a:cs typeface="Courier New" panose="02070309020205020404" pitchFamily="49" charset="0"/>
                          </a:rPr>
                          <m:t>𝑘</m:t>
                        </m:r>
                      </m:sub>
                    </m:sSub>
                    <m:r>
                      <a:rPr lang="en-US" sz="1400" b="0" i="1" smtClean="0">
                        <a:latin typeface="Cambria Math" panose="02040503050406030204" pitchFamily="18" charset="0"/>
                        <a:cs typeface="Courier New" panose="02070309020205020404" pitchFamily="49" charset="0"/>
                      </a:rPr>
                      <m:t>,</m:t>
                    </m:r>
                  </m:oMath>
                </a14:m>
                <a:r>
                  <a:rPr lang="en-US" sz="1400" dirty="0">
                    <a:cs typeface="Courier New" panose="02070309020205020404" pitchFamily="49" charset="0"/>
                  </a:rPr>
                  <a:t> </a:t>
                </a:r>
                <a14:m>
                  <m:oMath xmlns:m="http://schemas.openxmlformats.org/officeDocument/2006/math">
                    <m:r>
                      <a:rPr lang="en-US" sz="1400" i="1">
                        <a:latin typeface="Cambria Math" panose="02040503050406030204" pitchFamily="18" charset="0"/>
                        <a:cs typeface="Courier New" panose="02070309020205020404" pitchFamily="49" charset="0"/>
                      </a:rPr>
                      <m:t>𝑘</m:t>
                    </m:r>
                    <m:r>
                      <a:rPr lang="en-US" sz="1400" i="1">
                        <a:latin typeface="Cambria Math" panose="02040503050406030204" pitchFamily="18" charset="0"/>
                        <a:cs typeface="Courier New" panose="02070309020205020404" pitchFamily="49" charset="0"/>
                      </a:rPr>
                      <m:t>=0,…,</m:t>
                    </m:r>
                    <m:sSup>
                      <m:sSupPr>
                        <m:ctrlPr>
                          <a:rPr lang="en-US" sz="1400" i="1">
                            <a:latin typeface="Cambria Math" panose="02040503050406030204" pitchFamily="18" charset="0"/>
                            <a:cs typeface="Courier New" panose="02070309020205020404" pitchFamily="49" charset="0"/>
                          </a:rPr>
                        </m:ctrlPr>
                      </m:sSupPr>
                      <m:e>
                        <m:r>
                          <a:rPr lang="en-US" sz="1400" i="1">
                            <a:latin typeface="Cambria Math" panose="02040503050406030204" pitchFamily="18" charset="0"/>
                            <a:cs typeface="Courier New" panose="02070309020205020404" pitchFamily="49" charset="0"/>
                          </a:rPr>
                          <m:t>2</m:t>
                        </m:r>
                      </m:e>
                      <m:sup>
                        <m:r>
                          <a:rPr lang="en-US" sz="1400" i="1">
                            <a:latin typeface="Cambria Math" panose="02040503050406030204" pitchFamily="18" charset="0"/>
                            <a:cs typeface="Courier New" panose="02070309020205020404" pitchFamily="49" charset="0"/>
                          </a:rPr>
                          <m:t>𝐿</m:t>
                        </m:r>
                      </m:sup>
                    </m:sSup>
                    <m:r>
                      <a:rPr lang="en-US" sz="1400" i="1">
                        <a:latin typeface="Cambria Math" panose="02040503050406030204" pitchFamily="18" charset="0"/>
                        <a:cs typeface="Courier New" panose="02070309020205020404" pitchFamily="49" charset="0"/>
                      </a:rPr>
                      <m:t>−1</m:t>
                    </m:r>
                  </m:oMath>
                </a14:m>
                <a:endParaRPr lang="en-US" sz="1400" dirty="0">
                  <a:latin typeface="Courier New" panose="02070309020205020404" pitchFamily="49" charset="0"/>
                  <a:cs typeface="Courier New" panose="02070309020205020404" pitchFamily="49" charset="0"/>
                </a:endParaRPr>
              </a:p>
              <a:p>
                <a:pPr marL="285750" indent="-285750" defTabSz="713214">
                  <a:lnSpc>
                    <a:spcPct val="110000"/>
                  </a:lnSpc>
                  <a:spcBef>
                    <a:spcPts val="400"/>
                  </a:spcBef>
                  <a:buSzPct val="123000"/>
                  <a:buFont typeface="System Font Regular"/>
                  <a:buChar char="-"/>
                  <a:defRPr sz="3743">
                    <a:solidFill>
                      <a:srgbClr val="000000"/>
                    </a:solidFill>
                  </a:defRPr>
                </a:pPr>
                <a:r>
                  <a:rPr lang="en-US" sz="1400" b="1" dirty="0">
                    <a:solidFill>
                      <a:srgbClr val="FF0000"/>
                    </a:solidFill>
                    <a:latin typeface="Courier New" panose="02070309020205020404" pitchFamily="49" charset="0"/>
                    <a:cs typeface="Courier New" panose="02070309020205020404" pitchFamily="49" charset="0"/>
                  </a:rPr>
                  <a:t>Final </a:t>
                </a:r>
                <a:r>
                  <a:rPr lang="en-US" sz="1400" b="1" dirty="0" err="1">
                    <a:solidFill>
                      <a:srgbClr val="FF0000"/>
                    </a:solidFill>
                    <a:latin typeface="Courier New" panose="02070309020205020404" pitchFamily="49" charset="0"/>
                    <a:cs typeface="Courier New" panose="02070309020205020404" pitchFamily="49" charset="0"/>
                  </a:rPr>
                  <a:t>Golay</a:t>
                </a:r>
                <a:r>
                  <a:rPr lang="en-US" sz="1400" b="1" dirty="0">
                    <a:solidFill>
                      <a:srgbClr val="FF0000"/>
                    </a:solidFill>
                    <a:latin typeface="Courier New" panose="02070309020205020404" pitchFamily="49" charset="0"/>
                    <a:cs typeface="Courier New" panose="02070309020205020404" pitchFamily="49" charset="0"/>
                  </a:rPr>
                  <a:t> pair as MMRS: </a:t>
                </a:r>
                <a14:m>
                  <m:oMath xmlns:m="http://schemas.openxmlformats.org/officeDocument/2006/math">
                    <m:r>
                      <a:rPr lang="en-US" sz="1400" b="1" i="0" smtClean="0">
                        <a:solidFill>
                          <a:srgbClr val="FF0000"/>
                        </a:solidFill>
                        <a:latin typeface="Cambria Math" panose="02040503050406030204" pitchFamily="18" charset="0"/>
                        <a:cs typeface="Courier New" panose="02070309020205020404" pitchFamily="49" charset="0"/>
                      </a:rPr>
                      <m:t>[</m:t>
                    </m:r>
                    <m:sSub>
                      <m:sSubPr>
                        <m:ctrlPr>
                          <a:rPr lang="en-US" sz="1400" b="1" i="1" smtClean="0">
                            <a:solidFill>
                              <a:srgbClr val="FF0000"/>
                            </a:solidFill>
                            <a:latin typeface="Cambria Math" panose="02040503050406030204" pitchFamily="18" charset="0"/>
                            <a:cs typeface="Courier New" panose="02070309020205020404" pitchFamily="49" charset="0"/>
                          </a:rPr>
                        </m:ctrlPr>
                      </m:sSubPr>
                      <m:e>
                        <m:r>
                          <a:rPr lang="en-US" sz="1400" b="1" i="1" smtClean="0">
                            <a:solidFill>
                              <a:srgbClr val="FF0000"/>
                            </a:solidFill>
                            <a:latin typeface="Cambria Math" panose="02040503050406030204" pitchFamily="18" charset="0"/>
                            <a:cs typeface="Courier New" panose="02070309020205020404" pitchFamily="49" charset="0"/>
                          </a:rPr>
                          <m:t>𝑨</m:t>
                        </m:r>
                      </m:e>
                      <m:sub>
                        <m:r>
                          <a:rPr lang="en-US" sz="1400" b="1" i="1" smtClean="0">
                            <a:solidFill>
                              <a:srgbClr val="FF0000"/>
                            </a:solidFill>
                            <a:latin typeface="Cambria Math" panose="02040503050406030204" pitchFamily="18" charset="0"/>
                            <a:cs typeface="Courier New" panose="02070309020205020404" pitchFamily="49" charset="0"/>
                          </a:rPr>
                          <m:t>𝟎</m:t>
                        </m:r>
                      </m:sub>
                    </m:sSub>
                    <m:r>
                      <a:rPr lang="en-US" sz="1400" b="1" i="1" smtClean="0">
                        <a:solidFill>
                          <a:srgbClr val="FF0000"/>
                        </a:solidFill>
                        <a:latin typeface="Cambria Math" panose="02040503050406030204" pitchFamily="18" charset="0"/>
                        <a:cs typeface="Courier New" panose="02070309020205020404" pitchFamily="49" charset="0"/>
                      </a:rPr>
                      <m:t>,</m:t>
                    </m:r>
                    <m:sSub>
                      <m:sSubPr>
                        <m:ctrlPr>
                          <a:rPr lang="en-US" sz="1400" b="1" i="1" smtClean="0">
                            <a:solidFill>
                              <a:srgbClr val="FF0000"/>
                            </a:solidFill>
                            <a:latin typeface="Cambria Math" panose="02040503050406030204" pitchFamily="18" charset="0"/>
                            <a:cs typeface="Courier New" panose="02070309020205020404" pitchFamily="49" charset="0"/>
                          </a:rPr>
                        </m:ctrlPr>
                      </m:sSubPr>
                      <m:e>
                        <m:r>
                          <a:rPr lang="en-US" sz="1400" b="1" i="1" smtClean="0">
                            <a:solidFill>
                              <a:srgbClr val="FF0000"/>
                            </a:solidFill>
                            <a:latin typeface="Cambria Math" panose="02040503050406030204" pitchFamily="18" charset="0"/>
                            <a:cs typeface="Courier New" panose="02070309020205020404" pitchFamily="49" charset="0"/>
                          </a:rPr>
                          <m:t>𝑨</m:t>
                        </m:r>
                      </m:e>
                      <m:sub>
                        <m:r>
                          <a:rPr lang="en-US" sz="1400" b="1" i="1" smtClean="0">
                            <a:solidFill>
                              <a:srgbClr val="FF0000"/>
                            </a:solidFill>
                            <a:latin typeface="Cambria Math" panose="02040503050406030204" pitchFamily="18" charset="0"/>
                            <a:cs typeface="Courier New" panose="02070309020205020404" pitchFamily="49" charset="0"/>
                          </a:rPr>
                          <m:t>𝟏</m:t>
                        </m:r>
                      </m:sub>
                    </m:sSub>
                    <m:r>
                      <a:rPr lang="en-US" sz="1400" b="1" i="1" smtClean="0">
                        <a:solidFill>
                          <a:srgbClr val="FF0000"/>
                        </a:solidFill>
                        <a:latin typeface="Cambria Math" panose="02040503050406030204" pitchFamily="18" charset="0"/>
                        <a:cs typeface="Courier New" panose="02070309020205020404" pitchFamily="49" charset="0"/>
                      </a:rPr>
                      <m:t>,…,</m:t>
                    </m:r>
                    <m:sSub>
                      <m:sSubPr>
                        <m:ctrlPr>
                          <a:rPr lang="en-US" sz="1400" b="1" i="1" smtClean="0">
                            <a:solidFill>
                              <a:srgbClr val="FF0000"/>
                            </a:solidFill>
                            <a:latin typeface="Cambria Math" panose="02040503050406030204" pitchFamily="18" charset="0"/>
                            <a:cs typeface="Courier New" panose="02070309020205020404" pitchFamily="49" charset="0"/>
                          </a:rPr>
                        </m:ctrlPr>
                      </m:sSubPr>
                      <m:e>
                        <m:r>
                          <a:rPr lang="en-US" sz="1400" b="1" i="1" smtClean="0">
                            <a:solidFill>
                              <a:srgbClr val="FF0000"/>
                            </a:solidFill>
                            <a:latin typeface="Cambria Math" panose="02040503050406030204" pitchFamily="18" charset="0"/>
                            <a:cs typeface="Courier New" panose="02070309020205020404" pitchFamily="49" charset="0"/>
                          </a:rPr>
                          <m:t>𝑨</m:t>
                        </m:r>
                      </m:e>
                      <m:sub>
                        <m:sSup>
                          <m:sSupPr>
                            <m:ctrlPr>
                              <a:rPr lang="en-US" sz="1400" b="1" i="1" smtClean="0">
                                <a:solidFill>
                                  <a:srgbClr val="FF0000"/>
                                </a:solidFill>
                                <a:latin typeface="Cambria Math" panose="02040503050406030204" pitchFamily="18" charset="0"/>
                                <a:cs typeface="Courier New" panose="02070309020205020404" pitchFamily="49" charset="0"/>
                              </a:rPr>
                            </m:ctrlPr>
                          </m:sSupPr>
                          <m:e>
                            <m:r>
                              <a:rPr lang="en-US" sz="1400" b="1" i="1" smtClean="0">
                                <a:solidFill>
                                  <a:srgbClr val="FF0000"/>
                                </a:solidFill>
                                <a:latin typeface="Cambria Math" panose="02040503050406030204" pitchFamily="18" charset="0"/>
                                <a:cs typeface="Courier New" panose="02070309020205020404" pitchFamily="49" charset="0"/>
                              </a:rPr>
                              <m:t>𝟐</m:t>
                            </m:r>
                          </m:e>
                          <m:sup>
                            <m:r>
                              <a:rPr lang="en-US" sz="1400" b="1" i="1" smtClean="0">
                                <a:solidFill>
                                  <a:srgbClr val="FF0000"/>
                                </a:solidFill>
                                <a:latin typeface="Cambria Math" panose="02040503050406030204" pitchFamily="18" charset="0"/>
                                <a:cs typeface="Courier New" panose="02070309020205020404" pitchFamily="49" charset="0"/>
                              </a:rPr>
                              <m:t>𝑳</m:t>
                            </m:r>
                          </m:sup>
                        </m:sSup>
                        <m:r>
                          <a:rPr lang="en-US" sz="1400" b="1" i="1" smtClean="0">
                            <a:solidFill>
                              <a:srgbClr val="FF0000"/>
                            </a:solidFill>
                            <a:latin typeface="Cambria Math" panose="02040503050406030204" pitchFamily="18" charset="0"/>
                            <a:cs typeface="Courier New" panose="02070309020205020404" pitchFamily="49" charset="0"/>
                          </a:rPr>
                          <m:t>−</m:t>
                        </m:r>
                        <m:r>
                          <a:rPr lang="en-US" sz="1400" b="1" i="1" smtClean="0">
                            <a:solidFill>
                              <a:srgbClr val="FF0000"/>
                            </a:solidFill>
                            <a:latin typeface="Cambria Math" panose="02040503050406030204" pitchFamily="18" charset="0"/>
                            <a:cs typeface="Courier New" panose="02070309020205020404" pitchFamily="49" charset="0"/>
                          </a:rPr>
                          <m:t>𝟏</m:t>
                        </m:r>
                      </m:sub>
                    </m:sSub>
                  </m:oMath>
                </a14:m>
                <a:r>
                  <a:rPr lang="en-US" sz="1400" b="1" dirty="0">
                    <a:solidFill>
                      <a:srgbClr val="FF0000"/>
                    </a:solidFill>
                    <a:latin typeface="Courier New" panose="02070309020205020404" pitchFamily="49" charset="0"/>
                    <a:cs typeface="Courier New" panose="02070309020205020404" pitchFamily="49" charset="0"/>
                  </a:rPr>
                  <a:t>,</a:t>
                </a:r>
                <a14:m>
                  <m:oMath xmlns:m="http://schemas.openxmlformats.org/officeDocument/2006/math">
                    <m:sSub>
                      <m:sSubPr>
                        <m:ctrlPr>
                          <a:rPr lang="en-US" sz="1400" b="1" i="1">
                            <a:solidFill>
                              <a:srgbClr val="FF0000"/>
                            </a:solidFill>
                            <a:latin typeface="Cambria Math" panose="02040503050406030204" pitchFamily="18" charset="0"/>
                            <a:cs typeface="Courier New" panose="02070309020205020404" pitchFamily="49" charset="0"/>
                          </a:rPr>
                        </m:ctrlPr>
                      </m:sSubPr>
                      <m:e>
                        <m:r>
                          <a:rPr lang="en-US" sz="1400" b="1" i="1" smtClean="0">
                            <a:solidFill>
                              <a:srgbClr val="FF0000"/>
                            </a:solidFill>
                            <a:latin typeface="Cambria Math" panose="02040503050406030204" pitchFamily="18" charset="0"/>
                            <a:cs typeface="Courier New" panose="02070309020205020404" pitchFamily="49" charset="0"/>
                          </a:rPr>
                          <m:t>𝑩</m:t>
                        </m:r>
                      </m:e>
                      <m:sub>
                        <m:r>
                          <a:rPr lang="en-US" sz="1400" b="1" i="1">
                            <a:solidFill>
                              <a:srgbClr val="FF0000"/>
                            </a:solidFill>
                            <a:latin typeface="Cambria Math" panose="02040503050406030204" pitchFamily="18" charset="0"/>
                            <a:cs typeface="Courier New" panose="02070309020205020404" pitchFamily="49" charset="0"/>
                          </a:rPr>
                          <m:t>𝟎</m:t>
                        </m:r>
                      </m:sub>
                    </m:sSub>
                    <m:r>
                      <a:rPr lang="en-US" sz="1400" b="1" i="1">
                        <a:solidFill>
                          <a:srgbClr val="FF0000"/>
                        </a:solidFill>
                        <a:latin typeface="Cambria Math" panose="02040503050406030204" pitchFamily="18" charset="0"/>
                        <a:cs typeface="Courier New" panose="02070309020205020404" pitchFamily="49" charset="0"/>
                      </a:rPr>
                      <m:t>,</m:t>
                    </m:r>
                    <m:sSub>
                      <m:sSubPr>
                        <m:ctrlPr>
                          <a:rPr lang="en-US" sz="1400" b="1" i="1">
                            <a:solidFill>
                              <a:srgbClr val="FF0000"/>
                            </a:solidFill>
                            <a:latin typeface="Cambria Math" panose="02040503050406030204" pitchFamily="18" charset="0"/>
                            <a:cs typeface="Courier New" panose="02070309020205020404" pitchFamily="49" charset="0"/>
                          </a:rPr>
                        </m:ctrlPr>
                      </m:sSubPr>
                      <m:e>
                        <m:r>
                          <a:rPr lang="en-US" sz="1400" b="1" i="1" smtClean="0">
                            <a:solidFill>
                              <a:srgbClr val="FF0000"/>
                            </a:solidFill>
                            <a:latin typeface="Cambria Math" panose="02040503050406030204" pitchFamily="18" charset="0"/>
                            <a:cs typeface="Courier New" panose="02070309020205020404" pitchFamily="49" charset="0"/>
                          </a:rPr>
                          <m:t>𝑩</m:t>
                        </m:r>
                      </m:e>
                      <m:sub>
                        <m:r>
                          <a:rPr lang="en-US" sz="1400" b="1" i="1">
                            <a:solidFill>
                              <a:srgbClr val="FF0000"/>
                            </a:solidFill>
                            <a:latin typeface="Cambria Math" panose="02040503050406030204" pitchFamily="18" charset="0"/>
                            <a:cs typeface="Courier New" panose="02070309020205020404" pitchFamily="49" charset="0"/>
                          </a:rPr>
                          <m:t>𝟏</m:t>
                        </m:r>
                      </m:sub>
                    </m:sSub>
                    <m:r>
                      <a:rPr lang="en-US" sz="1400" b="1" i="1">
                        <a:solidFill>
                          <a:srgbClr val="FF0000"/>
                        </a:solidFill>
                        <a:latin typeface="Cambria Math" panose="02040503050406030204" pitchFamily="18" charset="0"/>
                        <a:cs typeface="Courier New" panose="02070309020205020404" pitchFamily="49" charset="0"/>
                      </a:rPr>
                      <m:t>,…,</m:t>
                    </m:r>
                    <m:sSub>
                      <m:sSubPr>
                        <m:ctrlPr>
                          <a:rPr lang="en-US" sz="1400" b="1" i="1">
                            <a:solidFill>
                              <a:srgbClr val="FF0000"/>
                            </a:solidFill>
                            <a:latin typeface="Cambria Math" panose="02040503050406030204" pitchFamily="18" charset="0"/>
                            <a:cs typeface="Courier New" panose="02070309020205020404" pitchFamily="49" charset="0"/>
                          </a:rPr>
                        </m:ctrlPr>
                      </m:sSubPr>
                      <m:e>
                        <m:r>
                          <a:rPr lang="en-US" sz="1400" b="1" i="1" smtClean="0">
                            <a:solidFill>
                              <a:srgbClr val="FF0000"/>
                            </a:solidFill>
                            <a:latin typeface="Cambria Math" panose="02040503050406030204" pitchFamily="18" charset="0"/>
                            <a:cs typeface="Courier New" panose="02070309020205020404" pitchFamily="49" charset="0"/>
                          </a:rPr>
                          <m:t>𝑩</m:t>
                        </m:r>
                      </m:e>
                      <m:sub>
                        <m:sSup>
                          <m:sSupPr>
                            <m:ctrlPr>
                              <a:rPr lang="en-US" sz="1400" b="1" i="1">
                                <a:solidFill>
                                  <a:srgbClr val="FF0000"/>
                                </a:solidFill>
                                <a:latin typeface="Cambria Math" panose="02040503050406030204" pitchFamily="18" charset="0"/>
                                <a:cs typeface="Courier New" panose="02070309020205020404" pitchFamily="49" charset="0"/>
                              </a:rPr>
                            </m:ctrlPr>
                          </m:sSupPr>
                          <m:e>
                            <m:r>
                              <a:rPr lang="en-US" sz="1400" b="1" i="1">
                                <a:solidFill>
                                  <a:srgbClr val="FF0000"/>
                                </a:solidFill>
                                <a:latin typeface="Cambria Math" panose="02040503050406030204" pitchFamily="18" charset="0"/>
                                <a:cs typeface="Courier New" panose="02070309020205020404" pitchFamily="49" charset="0"/>
                              </a:rPr>
                              <m:t>𝟐</m:t>
                            </m:r>
                          </m:e>
                          <m:sup>
                            <m:r>
                              <a:rPr lang="en-US" sz="1400" b="1" i="1">
                                <a:solidFill>
                                  <a:srgbClr val="FF0000"/>
                                </a:solidFill>
                                <a:latin typeface="Cambria Math" panose="02040503050406030204" pitchFamily="18" charset="0"/>
                                <a:cs typeface="Courier New" panose="02070309020205020404" pitchFamily="49" charset="0"/>
                              </a:rPr>
                              <m:t>𝑳</m:t>
                            </m:r>
                          </m:sup>
                        </m:sSup>
                        <m:r>
                          <a:rPr lang="en-US" sz="1400" b="1" i="1">
                            <a:solidFill>
                              <a:srgbClr val="FF0000"/>
                            </a:solidFill>
                            <a:latin typeface="Cambria Math" panose="02040503050406030204" pitchFamily="18" charset="0"/>
                            <a:cs typeface="Courier New" panose="02070309020205020404" pitchFamily="49" charset="0"/>
                          </a:rPr>
                          <m:t>−</m:t>
                        </m:r>
                        <m:r>
                          <a:rPr lang="en-US" sz="1400" b="1" i="1">
                            <a:solidFill>
                              <a:srgbClr val="FF0000"/>
                            </a:solidFill>
                            <a:latin typeface="Cambria Math" panose="02040503050406030204" pitchFamily="18" charset="0"/>
                            <a:cs typeface="Courier New" panose="02070309020205020404" pitchFamily="49" charset="0"/>
                          </a:rPr>
                          <m:t>𝟏</m:t>
                        </m:r>
                      </m:sub>
                    </m:sSub>
                    <m:r>
                      <a:rPr lang="en-US" sz="1400" b="1" i="1" smtClean="0">
                        <a:solidFill>
                          <a:srgbClr val="FF0000"/>
                        </a:solidFill>
                        <a:latin typeface="Cambria Math" panose="02040503050406030204" pitchFamily="18" charset="0"/>
                        <a:cs typeface="Courier New" panose="02070309020205020404" pitchFamily="49" charset="0"/>
                      </a:rPr>
                      <m:t>]</m:t>
                    </m:r>
                  </m:oMath>
                </a14:m>
                <a:endParaRPr lang="en-US" sz="1400" b="1" dirty="0">
                  <a:solidFill>
                    <a:srgbClr val="FF0000"/>
                  </a:solidFill>
                  <a:latin typeface="Courier New" panose="02070309020205020404" pitchFamily="49" charset="0"/>
                  <a:cs typeface="Courier New" panose="02070309020205020404" pitchFamily="49" charset="0"/>
                </a:endParaRPr>
              </a:p>
            </p:txBody>
          </p:sp>
        </mc:Choice>
        <mc:Fallback xmlns="">
          <p:sp>
            <p:nvSpPr>
              <p:cNvPr id="86" name="TextBox 85">
                <a:extLst>
                  <a:ext uri="{FF2B5EF4-FFF2-40B4-BE49-F238E27FC236}">
                    <a16:creationId xmlns:a16="http://schemas.microsoft.com/office/drawing/2014/main" id="{B8458738-1525-FA79-3EB6-5F94D9513066}"/>
                  </a:ext>
                </a:extLst>
              </p:cNvPr>
              <p:cNvSpPr txBox="1">
                <a:spLocks noRot="1" noChangeAspect="1" noMove="1" noResize="1" noEditPoints="1" noAdjustHandles="1" noChangeArrowheads="1" noChangeShapeType="1" noTextEdit="1"/>
              </p:cNvSpPr>
              <p:nvPr/>
            </p:nvSpPr>
            <p:spPr>
              <a:xfrm>
                <a:off x="777775" y="3061325"/>
                <a:ext cx="7832825" cy="2653675"/>
              </a:xfrm>
              <a:prstGeom prst="rect">
                <a:avLst/>
              </a:prstGeom>
              <a:blipFill>
                <a:blip r:embed="rId15"/>
                <a:stretch>
                  <a:fillRect l="-647" t="-1422" b="-2844"/>
                </a:stretch>
              </a:blipFill>
            </p:spPr>
            <p:txBody>
              <a:bodyPr/>
              <a:lstStyle/>
              <a:p>
                <a:r>
                  <a:rPr lang="en-US">
                    <a:noFill/>
                  </a:rPr>
                  <a:t> </a:t>
                </a:r>
              </a:p>
            </p:txBody>
          </p:sp>
        </mc:Fallback>
      </mc:AlternateContent>
      <p:sp>
        <p:nvSpPr>
          <p:cNvPr id="89" name="TextBox 88">
            <a:extLst>
              <a:ext uri="{FF2B5EF4-FFF2-40B4-BE49-F238E27FC236}">
                <a16:creationId xmlns:a16="http://schemas.microsoft.com/office/drawing/2014/main" id="{4BB88C03-74BD-8378-B7ED-B10C216EF6EA}"/>
              </a:ext>
            </a:extLst>
          </p:cNvPr>
          <p:cNvSpPr txBox="1"/>
          <p:nvPr/>
        </p:nvSpPr>
        <p:spPr>
          <a:xfrm>
            <a:off x="683491" y="5939135"/>
            <a:ext cx="7774709" cy="461665"/>
          </a:xfrm>
          <a:prstGeom prst="rect">
            <a:avLst/>
          </a:prstGeom>
          <a:noFill/>
        </p:spPr>
        <p:txBody>
          <a:bodyPr wrap="square" rtlCol="0">
            <a:spAutoFit/>
          </a:bodyPr>
          <a:lstStyle/>
          <a:p>
            <a:r>
              <a:rPr lang="en-US" dirty="0">
                <a:latin typeface="Courier New" panose="02070309020205020404" pitchFamily="49" charset="0"/>
                <a:cs typeface="Courier New" panose="02070309020205020404" pitchFamily="49" charset="0"/>
              </a:rPr>
              <a:t>Note-1: the above structure could be exploited for efficient construction.</a:t>
            </a:r>
          </a:p>
          <a:p>
            <a:r>
              <a:rPr lang="en-US" dirty="0">
                <a:latin typeface="Courier New" panose="02070309020205020404" pitchFamily="49" charset="0"/>
                <a:cs typeface="Courier New" panose="02070309020205020404" pitchFamily="49" charset="0"/>
              </a:rPr>
              <a:t>Note-2: we propose to specify the exact bit patterns in the 16 MMRSs explicitly</a:t>
            </a:r>
          </a:p>
        </p:txBody>
      </p:sp>
      <p:sp>
        <p:nvSpPr>
          <p:cNvPr id="3" name="Title 1">
            <a:extLst>
              <a:ext uri="{FF2B5EF4-FFF2-40B4-BE49-F238E27FC236}">
                <a16:creationId xmlns:a16="http://schemas.microsoft.com/office/drawing/2014/main" id="{0D3B7B3A-B184-14A2-D3DC-C8EE7E4E02BB}"/>
              </a:ext>
            </a:extLst>
          </p:cNvPr>
          <p:cNvSpPr txBox="1">
            <a:spLocks/>
          </p:cNvSpPr>
          <p:nvPr/>
        </p:nvSpPr>
        <p:spPr bwMode="auto">
          <a:xfrm>
            <a:off x="685800" y="685800"/>
            <a:ext cx="77724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sz="2400" dirty="0">
                <a:solidFill>
                  <a:srgbClr val="0432FF"/>
                </a:solidFill>
              </a:rPr>
              <a:t>MMRS Generation from Seeds</a:t>
            </a:r>
          </a:p>
        </p:txBody>
      </p:sp>
      <p:sp>
        <p:nvSpPr>
          <p:cNvPr id="7" name="Date Placeholder 1">
            <a:extLst>
              <a:ext uri="{FF2B5EF4-FFF2-40B4-BE49-F238E27FC236}">
                <a16:creationId xmlns:a16="http://schemas.microsoft.com/office/drawing/2014/main" id="{D050ABC7-40F8-C809-1EE0-54704F8D0A9D}"/>
              </a:ext>
            </a:extLst>
          </p:cNvPr>
          <p:cNvSpPr>
            <a:spLocks noGrp="1"/>
          </p:cNvSpPr>
          <p:nvPr>
            <p:ph type="dt" sz="half" idx="10"/>
          </p:nvPr>
        </p:nvSpPr>
        <p:spPr>
          <a:xfrm>
            <a:off x="685800" y="378281"/>
            <a:ext cx="1600200" cy="215444"/>
          </a:xfrm>
        </p:spPr>
        <p:txBody>
          <a:bodyPr/>
          <a:lstStyle/>
          <a:p>
            <a:r>
              <a:rPr lang="en-US" altLang="en-US" dirty="0"/>
              <a:t>November 2022</a:t>
            </a:r>
          </a:p>
        </p:txBody>
      </p:sp>
      <p:sp>
        <p:nvSpPr>
          <p:cNvPr id="8" name="Rectangle 7">
            <a:extLst>
              <a:ext uri="{FF2B5EF4-FFF2-40B4-BE49-F238E27FC236}">
                <a16:creationId xmlns:a16="http://schemas.microsoft.com/office/drawing/2014/main" id="{FE2DB579-CD50-97D5-0089-C089322B5D7D}"/>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15-22-0570-00-04ab</a:t>
            </a:r>
            <a:endParaRPr lang="en-US" altLang="en-US" sz="1400" b="1" dirty="0"/>
          </a:p>
        </p:txBody>
      </p:sp>
    </p:spTree>
    <p:extLst>
      <p:ext uri="{BB962C8B-B14F-4D97-AF65-F5344CB8AC3E}">
        <p14:creationId xmlns:p14="http://schemas.microsoft.com/office/powerpoint/2010/main" val="467489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0CE881DE-DF3E-C4CD-6B88-768BB66848B1}"/>
              </a:ext>
            </a:extLst>
          </p:cNvPr>
          <p:cNvSpPr>
            <a:spLocks noGrp="1"/>
          </p:cNvSpPr>
          <p:nvPr>
            <p:ph type="ftr" sz="quarter" idx="11"/>
          </p:nvPr>
        </p:nvSpPr>
        <p:spPr/>
        <p:txBody>
          <a:bodyPr/>
          <a:lstStyle/>
          <a:p>
            <a:r>
              <a:rPr lang="en-US" altLang="en-US"/>
              <a:t>X. Luo, et al</a:t>
            </a:r>
            <a:endParaRPr lang="en-US" altLang="en-US" dirty="0"/>
          </a:p>
        </p:txBody>
      </p:sp>
      <p:sp>
        <p:nvSpPr>
          <p:cNvPr id="6" name="Slide Number Placeholder 5">
            <a:extLst>
              <a:ext uri="{FF2B5EF4-FFF2-40B4-BE49-F238E27FC236}">
                <a16:creationId xmlns:a16="http://schemas.microsoft.com/office/drawing/2014/main" id="{AA2832A7-ECAA-C28B-EF36-C7512BC8831B}"/>
              </a:ext>
            </a:extLst>
          </p:cNvPr>
          <p:cNvSpPr>
            <a:spLocks noGrp="1"/>
          </p:cNvSpPr>
          <p:nvPr>
            <p:ph type="sldNum" sz="quarter" idx="12"/>
          </p:nvPr>
        </p:nvSpPr>
        <p:spPr>
          <a:xfrm>
            <a:off x="4394497" y="6475413"/>
            <a:ext cx="431208" cy="184666"/>
          </a:xfrm>
        </p:spPr>
        <p:txBody>
          <a:bodyPr/>
          <a:lstStyle/>
          <a:p>
            <a:r>
              <a:rPr lang="en-US" altLang="en-US"/>
              <a:t>Slide </a:t>
            </a:r>
            <a:fld id="{402C19D2-AFCD-5441-8B74-E6F734CFFA69}" type="slidenum">
              <a:rPr lang="en-US" altLang="en-US" smtClean="0"/>
              <a:pPr/>
              <a:t>9</a:t>
            </a:fld>
            <a:endParaRPr lang="en-US" altLang="en-US"/>
          </a:p>
        </p:txBody>
      </p:sp>
      <p:sp>
        <p:nvSpPr>
          <p:cNvPr id="4" name="Title 1">
            <a:extLst>
              <a:ext uri="{FF2B5EF4-FFF2-40B4-BE49-F238E27FC236}">
                <a16:creationId xmlns:a16="http://schemas.microsoft.com/office/drawing/2014/main" id="{7232EE5E-76DD-E8BC-F43C-5ECF488EE6F2}"/>
              </a:ext>
            </a:extLst>
          </p:cNvPr>
          <p:cNvSpPr>
            <a:spLocks noGrp="1"/>
          </p:cNvSpPr>
          <p:nvPr>
            <p:ph type="title"/>
          </p:nvPr>
        </p:nvSpPr>
        <p:spPr>
          <a:xfrm>
            <a:off x="685800" y="685800"/>
            <a:ext cx="7772400" cy="609600"/>
          </a:xfrm>
        </p:spPr>
        <p:txBody>
          <a:bodyPr/>
          <a:lstStyle/>
          <a:p>
            <a:r>
              <a:rPr lang="en-US" sz="2400" dirty="0">
                <a:solidFill>
                  <a:srgbClr val="0432FF"/>
                </a:solidFill>
              </a:rPr>
              <a:t>Seeds for the 16 MMRSs</a:t>
            </a:r>
          </a:p>
        </p:txBody>
      </p:sp>
      <p:graphicFrame>
        <p:nvGraphicFramePr>
          <p:cNvPr id="7" name="Table 7">
            <a:extLst>
              <a:ext uri="{FF2B5EF4-FFF2-40B4-BE49-F238E27FC236}">
                <a16:creationId xmlns:a16="http://schemas.microsoft.com/office/drawing/2014/main" id="{26AA77A0-0141-54E0-1B70-3401D9063628}"/>
              </a:ext>
            </a:extLst>
          </p:cNvPr>
          <p:cNvGraphicFramePr>
            <a:graphicFrameLocks noGrp="1"/>
          </p:cNvGraphicFramePr>
          <p:nvPr>
            <p:extLst>
              <p:ext uri="{D42A27DB-BD31-4B8C-83A1-F6EECF244321}">
                <p14:modId xmlns:p14="http://schemas.microsoft.com/office/powerpoint/2010/main" val="3569183281"/>
              </p:ext>
            </p:extLst>
          </p:nvPr>
        </p:nvGraphicFramePr>
        <p:xfrm>
          <a:off x="762000" y="1447800"/>
          <a:ext cx="7696200" cy="4754881"/>
        </p:xfrm>
        <a:graphic>
          <a:graphicData uri="http://schemas.openxmlformats.org/drawingml/2006/table">
            <a:tbl>
              <a:tblPr firstRow="1" bandRow="1">
                <a:tableStyleId>{22838BEF-8BB2-4498-84A7-C5851F593DF1}</a:tableStyleId>
              </a:tblPr>
              <a:tblGrid>
                <a:gridCol w="1371600">
                  <a:extLst>
                    <a:ext uri="{9D8B030D-6E8A-4147-A177-3AD203B41FA5}">
                      <a16:colId xmlns:a16="http://schemas.microsoft.com/office/drawing/2014/main" val="2400018150"/>
                    </a:ext>
                  </a:extLst>
                </a:gridCol>
                <a:gridCol w="1371600">
                  <a:extLst>
                    <a:ext uri="{9D8B030D-6E8A-4147-A177-3AD203B41FA5}">
                      <a16:colId xmlns:a16="http://schemas.microsoft.com/office/drawing/2014/main" val="218118397"/>
                    </a:ext>
                  </a:extLst>
                </a:gridCol>
                <a:gridCol w="2133600">
                  <a:extLst>
                    <a:ext uri="{9D8B030D-6E8A-4147-A177-3AD203B41FA5}">
                      <a16:colId xmlns:a16="http://schemas.microsoft.com/office/drawing/2014/main" val="2221615441"/>
                    </a:ext>
                  </a:extLst>
                </a:gridCol>
                <a:gridCol w="2819400">
                  <a:extLst>
                    <a:ext uri="{9D8B030D-6E8A-4147-A177-3AD203B41FA5}">
                      <a16:colId xmlns:a16="http://schemas.microsoft.com/office/drawing/2014/main" val="3759762189"/>
                    </a:ext>
                  </a:extLst>
                </a:gridCol>
              </a:tblGrid>
              <a:tr h="425105">
                <a:tc>
                  <a:txBody>
                    <a:bodyPr/>
                    <a:lstStyle/>
                    <a:p>
                      <a:r>
                        <a:rPr lang="en-US" sz="1050" b="1" dirty="0">
                          <a:solidFill>
                            <a:schemeClr val="tx1"/>
                          </a:solidFill>
                          <a:latin typeface="Courier New" panose="02070309020205020404" pitchFamily="49" charset="0"/>
                          <a:cs typeface="Courier New" panose="02070309020205020404" pitchFamily="49" charset="0"/>
                        </a:rPr>
                        <a:t>Sequence #</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b="1" dirty="0">
                          <a:solidFill>
                            <a:schemeClr val="tx1"/>
                          </a:solidFill>
                          <a:latin typeface="Courier New" panose="02070309020205020404" pitchFamily="49" charset="0"/>
                          <a:cs typeface="Courier New" panose="02070309020205020404" pitchFamily="49" charset="0"/>
                        </a:rPr>
                        <a:t>Seed</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b="1" dirty="0">
                          <a:solidFill>
                            <a:schemeClr val="tx1"/>
                          </a:solidFill>
                          <a:latin typeface="Courier New" panose="02070309020205020404" pitchFamily="49" charset="0"/>
                          <a:cs typeface="Courier New" panose="02070309020205020404" pitchFamily="49" charset="0"/>
                        </a:rPr>
                        <a:t>Delay Vector: D</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lang="en-US" sz="1050" b="1" dirty="0">
                          <a:solidFill>
                            <a:schemeClr val="tx1"/>
                          </a:solidFill>
                          <a:latin typeface="Courier New" panose="02070309020205020404" pitchFamily="49" charset="0"/>
                          <a:cs typeface="Courier New" panose="02070309020205020404" pitchFamily="49" charset="0"/>
                        </a:rPr>
                        <a:t>Time Reversal Vector:[Ra, Rb]</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14572528"/>
                  </a:ext>
                </a:extLst>
              </a:tr>
              <a:tr h="270611">
                <a:tc>
                  <a:txBody>
                    <a:bodyPr/>
                    <a:lstStyle/>
                    <a:p>
                      <a:r>
                        <a:rPr lang="en-US" sz="1050" b="0" dirty="0">
                          <a:solidFill>
                            <a:schemeClr val="tx1"/>
                          </a:solidFill>
                          <a:latin typeface="Courier New" panose="02070309020205020404" pitchFamily="49" charset="0"/>
                          <a:cs typeface="Courier New" panose="02070309020205020404" pitchFamily="49" charset="0"/>
                        </a:rPr>
                        <a:t>1</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dirty="0">
                          <a:solidFill>
                            <a:srgbClr val="0C0C0C"/>
                          </a:solidFill>
                          <a:effectLst/>
                          <a:latin typeface="Courier New" panose="02070309020205020404" pitchFamily="49" charset="0"/>
                        </a:rPr>
                        <a:t>58</a:t>
                      </a:r>
                      <a:endParaRPr lang="en-US" sz="1050" dirty="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0C0C0C"/>
                          </a:solidFill>
                          <a:effectLst/>
                          <a:latin typeface="Courier New" panose="02070309020205020404" pitchFamily="49" charset="0"/>
                        </a:rPr>
                        <a:t>[1 2 4 8 16 32]</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FB0007"/>
                          </a:solidFill>
                          <a:effectLst/>
                          <a:latin typeface="Courier New" panose="02070309020205020404" pitchFamily="49" charset="0"/>
                        </a:rPr>
                        <a:t>[0, 0]</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67777779"/>
                  </a:ext>
                </a:extLst>
              </a:tr>
              <a:tr h="270611">
                <a:tc>
                  <a:txBody>
                    <a:bodyPr/>
                    <a:lstStyle/>
                    <a:p>
                      <a:r>
                        <a:rPr lang="en-US" sz="1050" b="0" dirty="0">
                          <a:solidFill>
                            <a:schemeClr val="tx1"/>
                          </a:solidFill>
                          <a:latin typeface="Courier New" panose="02070309020205020404" pitchFamily="49" charset="0"/>
                          <a:cs typeface="Courier New" panose="02070309020205020404" pitchFamily="49" charset="0"/>
                        </a:rPr>
                        <a:t>2</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dirty="0">
                          <a:solidFill>
                            <a:srgbClr val="0C0C0C"/>
                          </a:solidFill>
                          <a:effectLst/>
                          <a:latin typeface="Courier New" panose="02070309020205020404" pitchFamily="49" charset="0"/>
                        </a:rPr>
                        <a:t>46</a:t>
                      </a:r>
                      <a:endParaRPr lang="en-US" sz="1050" dirty="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0C0C0C"/>
                          </a:solidFill>
                          <a:effectLst/>
                          <a:latin typeface="Courier New" panose="02070309020205020404" pitchFamily="49" charset="0"/>
                        </a:rPr>
                        <a:t>[1 8 4 16 2 32]</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FB0207"/>
                          </a:solidFill>
                          <a:effectLst/>
                          <a:latin typeface="Courier New" panose="02070309020205020404" pitchFamily="49" charset="0"/>
                        </a:rPr>
                        <a:t>[0, 0]</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2539446"/>
                  </a:ext>
                </a:extLst>
              </a:tr>
              <a:tr h="270611">
                <a:tc>
                  <a:txBody>
                    <a:bodyPr/>
                    <a:lstStyle/>
                    <a:p>
                      <a:r>
                        <a:rPr lang="en-US" sz="1050" b="0" dirty="0">
                          <a:solidFill>
                            <a:schemeClr val="tx1"/>
                          </a:solidFill>
                          <a:latin typeface="Courier New" panose="02070309020205020404" pitchFamily="49" charset="0"/>
                          <a:cs typeface="Courier New" panose="02070309020205020404" pitchFamily="49" charset="0"/>
                        </a:rPr>
                        <a:t>3</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0C0C0C"/>
                          </a:solidFill>
                          <a:effectLst/>
                          <a:latin typeface="Courier New" panose="02070309020205020404" pitchFamily="49" charset="0"/>
                        </a:rPr>
                        <a:t>50</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0C0C0C"/>
                          </a:solidFill>
                          <a:effectLst/>
                          <a:latin typeface="Courier New" panose="02070309020205020404" pitchFamily="49" charset="0"/>
                        </a:rPr>
                        <a:t>[1 16 2 8 4 32]</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FB0007"/>
                          </a:solidFill>
                          <a:effectLst/>
                          <a:latin typeface="Courier New" panose="02070309020205020404" pitchFamily="49" charset="0"/>
                        </a:rPr>
                        <a:t>[0, 0]</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9915027"/>
                  </a:ext>
                </a:extLst>
              </a:tr>
              <a:tr h="270611">
                <a:tc>
                  <a:txBody>
                    <a:bodyPr/>
                    <a:lstStyle/>
                    <a:p>
                      <a:r>
                        <a:rPr lang="en-US" sz="1050" b="0" dirty="0">
                          <a:solidFill>
                            <a:schemeClr val="tx1"/>
                          </a:solidFill>
                          <a:latin typeface="Courier New" panose="02070309020205020404" pitchFamily="49" charset="0"/>
                          <a:cs typeface="Courier New" panose="02070309020205020404" pitchFamily="49" charset="0"/>
                        </a:rPr>
                        <a:t>4</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dirty="0">
                          <a:solidFill>
                            <a:srgbClr val="0C0C0C"/>
                          </a:solidFill>
                          <a:effectLst/>
                          <a:latin typeface="Courier New" panose="02070309020205020404" pitchFamily="49" charset="0"/>
                        </a:rPr>
                        <a:t>56</a:t>
                      </a:r>
                      <a:endParaRPr lang="en-US" sz="1050" dirty="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0C0C0C"/>
                          </a:solidFill>
                          <a:effectLst/>
                          <a:latin typeface="Courier New" panose="02070309020205020404" pitchFamily="49" charset="0"/>
                        </a:rPr>
                        <a:t>[1 2 8 16 4 32]</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FB0207"/>
                          </a:solidFill>
                          <a:effectLst/>
                          <a:latin typeface="Courier New" panose="02070309020205020404" pitchFamily="49" charset="0"/>
                        </a:rPr>
                        <a:t>[0, 0]</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263314"/>
                  </a:ext>
                </a:extLst>
              </a:tr>
              <a:tr h="270611">
                <a:tc>
                  <a:txBody>
                    <a:bodyPr/>
                    <a:lstStyle/>
                    <a:p>
                      <a:r>
                        <a:rPr lang="en-US" sz="1050" b="0" dirty="0">
                          <a:solidFill>
                            <a:schemeClr val="tx1"/>
                          </a:solidFill>
                          <a:latin typeface="Courier New" panose="02070309020205020404" pitchFamily="49" charset="0"/>
                          <a:cs typeface="Courier New" panose="02070309020205020404" pitchFamily="49" charset="0"/>
                        </a:rPr>
                        <a:t>5</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0C0C0C"/>
                          </a:solidFill>
                          <a:effectLst/>
                          <a:latin typeface="Courier New" panose="02070309020205020404" pitchFamily="49" charset="0"/>
                        </a:rPr>
                        <a:t>52</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0C0C0C"/>
                          </a:solidFill>
                          <a:effectLst/>
                          <a:latin typeface="Courier New" panose="02070309020205020404" pitchFamily="49" charset="0"/>
                        </a:rPr>
                        <a:t>[1 2 8 4 16 32]</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FB0207"/>
                          </a:solidFill>
                          <a:effectLst/>
                          <a:latin typeface="Courier New" panose="02070309020205020404" pitchFamily="49" charset="0"/>
                        </a:rPr>
                        <a:t>[0, 0]</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60030125"/>
                  </a:ext>
                </a:extLst>
              </a:tr>
              <a:tr h="270611">
                <a:tc>
                  <a:txBody>
                    <a:bodyPr/>
                    <a:lstStyle/>
                    <a:p>
                      <a:r>
                        <a:rPr lang="en-US" sz="1050" b="0" dirty="0">
                          <a:solidFill>
                            <a:schemeClr val="tx1"/>
                          </a:solidFill>
                          <a:latin typeface="Courier New" panose="02070309020205020404" pitchFamily="49" charset="0"/>
                          <a:cs typeface="Courier New" panose="02070309020205020404" pitchFamily="49" charset="0"/>
                        </a:rPr>
                        <a:t>6</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dirty="0">
                          <a:solidFill>
                            <a:srgbClr val="0C0C0C"/>
                          </a:solidFill>
                          <a:effectLst/>
                          <a:latin typeface="Courier New" panose="02070309020205020404" pitchFamily="49" charset="0"/>
                        </a:rPr>
                        <a:t>3</a:t>
                      </a:r>
                      <a:endParaRPr lang="en-US" sz="1050" dirty="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0C0C0C"/>
                          </a:solidFill>
                          <a:effectLst/>
                          <a:latin typeface="Courier New" panose="02070309020205020404" pitchFamily="49" charset="0"/>
                        </a:rPr>
                        <a:t>[1 4 2 8 16 32]</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FB0207"/>
                          </a:solidFill>
                          <a:effectLst/>
                          <a:latin typeface="Courier New" panose="02070309020205020404" pitchFamily="49" charset="0"/>
                        </a:rPr>
                        <a:t>[0, 0]</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21992552"/>
                  </a:ext>
                </a:extLst>
              </a:tr>
              <a:tr h="270611">
                <a:tc>
                  <a:txBody>
                    <a:bodyPr/>
                    <a:lstStyle/>
                    <a:p>
                      <a:r>
                        <a:rPr lang="en-US" sz="1050" b="0" dirty="0">
                          <a:solidFill>
                            <a:schemeClr val="tx1"/>
                          </a:solidFill>
                          <a:latin typeface="Courier New" panose="02070309020205020404" pitchFamily="49" charset="0"/>
                          <a:cs typeface="Courier New" panose="02070309020205020404" pitchFamily="49" charset="0"/>
                        </a:rPr>
                        <a:t>7</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dirty="0">
                          <a:solidFill>
                            <a:srgbClr val="0C0C0C"/>
                          </a:solidFill>
                          <a:effectLst/>
                          <a:latin typeface="Courier New" panose="02070309020205020404" pitchFamily="49" charset="0"/>
                        </a:rPr>
                        <a:t>12</a:t>
                      </a:r>
                      <a:endParaRPr lang="en-US" sz="1050" dirty="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0C0C0C"/>
                          </a:solidFill>
                          <a:effectLst/>
                          <a:latin typeface="Courier New" panose="02070309020205020404" pitchFamily="49" charset="0"/>
                        </a:rPr>
                        <a:t>[32 16 2 4 8 1]</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dirty="0">
                          <a:solidFill>
                            <a:schemeClr val="accent1">
                              <a:lumMod val="50000"/>
                            </a:schemeClr>
                          </a:solidFill>
                          <a:effectLst/>
                          <a:latin typeface="Courier New" panose="02070309020205020404" pitchFamily="49" charset="0"/>
                        </a:rPr>
                        <a:t>[1, 0]</a:t>
                      </a:r>
                      <a:endParaRPr lang="en-US" sz="1050" dirty="0">
                        <a:solidFill>
                          <a:schemeClr val="accent1">
                            <a:lumMod val="50000"/>
                          </a:schemeClr>
                        </a:solidFill>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6384048"/>
                  </a:ext>
                </a:extLst>
              </a:tr>
              <a:tr h="270611">
                <a:tc>
                  <a:txBody>
                    <a:bodyPr/>
                    <a:lstStyle/>
                    <a:p>
                      <a:r>
                        <a:rPr lang="en-US" sz="1050" b="0" dirty="0">
                          <a:solidFill>
                            <a:schemeClr val="tx1"/>
                          </a:solidFill>
                          <a:latin typeface="Courier New" panose="02070309020205020404" pitchFamily="49" charset="0"/>
                          <a:cs typeface="Courier New" panose="02070309020205020404" pitchFamily="49" charset="0"/>
                        </a:rPr>
                        <a:t>8</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0C0C0C"/>
                          </a:solidFill>
                          <a:effectLst/>
                          <a:latin typeface="Courier New" panose="02070309020205020404" pitchFamily="49" charset="0"/>
                        </a:rPr>
                        <a:t>30</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0C0C0C"/>
                          </a:solidFill>
                          <a:effectLst/>
                          <a:latin typeface="Courier New" panose="02070309020205020404" pitchFamily="49" charset="0"/>
                        </a:rPr>
                        <a:t>[32 8 16 2 4 1]</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dirty="0">
                          <a:solidFill>
                            <a:schemeClr val="accent1">
                              <a:lumMod val="50000"/>
                            </a:schemeClr>
                          </a:solidFill>
                          <a:effectLst/>
                          <a:latin typeface="Courier New" panose="02070309020205020404" pitchFamily="49" charset="0"/>
                        </a:rPr>
                        <a:t>[1, 0]</a:t>
                      </a:r>
                      <a:endParaRPr lang="en-US" sz="1050" dirty="0">
                        <a:solidFill>
                          <a:schemeClr val="accent1">
                            <a:lumMod val="50000"/>
                          </a:schemeClr>
                        </a:solidFill>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43006199"/>
                  </a:ext>
                </a:extLst>
              </a:tr>
              <a:tr h="270611">
                <a:tc>
                  <a:txBody>
                    <a:bodyPr/>
                    <a:lstStyle/>
                    <a:p>
                      <a:r>
                        <a:rPr lang="en-US" sz="1050" b="0" dirty="0">
                          <a:solidFill>
                            <a:schemeClr val="tx1"/>
                          </a:solidFill>
                          <a:latin typeface="Courier New" panose="02070309020205020404" pitchFamily="49" charset="0"/>
                          <a:cs typeface="Courier New" panose="02070309020205020404" pitchFamily="49" charset="0"/>
                        </a:rPr>
                        <a:t>9</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0C0C0C"/>
                          </a:solidFill>
                          <a:effectLst/>
                          <a:latin typeface="Courier New" panose="02070309020205020404" pitchFamily="49" charset="0"/>
                        </a:rPr>
                        <a:t>20</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0C0C0C"/>
                          </a:solidFill>
                          <a:effectLst/>
                          <a:latin typeface="Courier New" panose="02070309020205020404" pitchFamily="49" charset="0"/>
                        </a:rPr>
                        <a:t>[32 2 8 16 4 1]</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chemeClr val="accent1">
                              <a:lumMod val="50000"/>
                            </a:schemeClr>
                          </a:solidFill>
                          <a:effectLst/>
                          <a:latin typeface="Courier New" panose="02070309020205020404" pitchFamily="49" charset="0"/>
                        </a:rPr>
                        <a:t>[1, 0]</a:t>
                      </a:r>
                      <a:endParaRPr lang="en-US" sz="1050">
                        <a:solidFill>
                          <a:schemeClr val="accent1">
                            <a:lumMod val="50000"/>
                          </a:schemeClr>
                        </a:solidFill>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8315486"/>
                  </a:ext>
                </a:extLst>
              </a:tr>
              <a:tr h="270611">
                <a:tc>
                  <a:txBody>
                    <a:bodyPr/>
                    <a:lstStyle/>
                    <a:p>
                      <a:r>
                        <a:rPr lang="en-US" sz="1050" b="0" dirty="0">
                          <a:solidFill>
                            <a:schemeClr val="tx1"/>
                          </a:solidFill>
                          <a:latin typeface="Courier New" panose="02070309020205020404" pitchFamily="49" charset="0"/>
                          <a:cs typeface="Courier New" panose="02070309020205020404" pitchFamily="49" charset="0"/>
                        </a:rPr>
                        <a:t>10</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0C0C0C"/>
                          </a:solidFill>
                          <a:effectLst/>
                          <a:latin typeface="Courier New" panose="02070309020205020404" pitchFamily="49" charset="0"/>
                        </a:rPr>
                        <a:t>58</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0C0C0C"/>
                          </a:solidFill>
                          <a:effectLst/>
                          <a:latin typeface="Courier New" panose="02070309020205020404" pitchFamily="49" charset="0"/>
                        </a:rPr>
                        <a:t>[32 4 16 8 2 1]</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chemeClr val="accent1">
                              <a:lumMod val="50000"/>
                            </a:schemeClr>
                          </a:solidFill>
                          <a:effectLst/>
                          <a:latin typeface="Courier New" panose="02070309020205020404" pitchFamily="49" charset="0"/>
                        </a:rPr>
                        <a:t>[1, 0]</a:t>
                      </a:r>
                      <a:endParaRPr lang="en-US" sz="1050">
                        <a:solidFill>
                          <a:schemeClr val="accent1">
                            <a:lumMod val="50000"/>
                          </a:schemeClr>
                        </a:solidFill>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8444787"/>
                  </a:ext>
                </a:extLst>
              </a:tr>
              <a:tr h="270611">
                <a:tc>
                  <a:txBody>
                    <a:bodyPr/>
                    <a:lstStyle/>
                    <a:p>
                      <a:r>
                        <a:rPr lang="en-US" sz="1050" b="0" dirty="0">
                          <a:solidFill>
                            <a:schemeClr val="tx1"/>
                          </a:solidFill>
                          <a:latin typeface="Courier New" panose="02070309020205020404" pitchFamily="49" charset="0"/>
                          <a:cs typeface="Courier New" panose="02070309020205020404" pitchFamily="49" charset="0"/>
                        </a:rPr>
                        <a:t>11</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0C0C0C"/>
                          </a:solidFill>
                          <a:effectLst/>
                          <a:latin typeface="Courier New" panose="02070309020205020404" pitchFamily="49" charset="0"/>
                        </a:rPr>
                        <a:t>60</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0C0C0C"/>
                          </a:solidFill>
                          <a:effectLst/>
                          <a:latin typeface="Courier New" panose="02070309020205020404" pitchFamily="49" charset="0"/>
                        </a:rPr>
                        <a:t>[32 8 4 16 2 1]</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chemeClr val="accent1">
                              <a:lumMod val="50000"/>
                            </a:schemeClr>
                          </a:solidFill>
                          <a:effectLst/>
                          <a:latin typeface="Courier New" panose="02070309020205020404" pitchFamily="49" charset="0"/>
                        </a:rPr>
                        <a:t>[1, 0]</a:t>
                      </a:r>
                      <a:endParaRPr lang="en-US" sz="1050">
                        <a:solidFill>
                          <a:schemeClr val="accent1">
                            <a:lumMod val="50000"/>
                          </a:schemeClr>
                        </a:solidFill>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1016632"/>
                  </a:ext>
                </a:extLst>
              </a:tr>
              <a:tr h="270611">
                <a:tc>
                  <a:txBody>
                    <a:bodyPr/>
                    <a:lstStyle/>
                    <a:p>
                      <a:r>
                        <a:rPr lang="en-US" sz="1050" b="0" dirty="0">
                          <a:solidFill>
                            <a:schemeClr val="tx1"/>
                          </a:solidFill>
                          <a:latin typeface="Courier New" panose="02070309020205020404" pitchFamily="49" charset="0"/>
                          <a:cs typeface="Courier New" panose="02070309020205020404" pitchFamily="49" charset="0"/>
                        </a:rPr>
                        <a:t>12</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dirty="0">
                          <a:solidFill>
                            <a:srgbClr val="0C0C0C"/>
                          </a:solidFill>
                          <a:effectLst/>
                          <a:latin typeface="Courier New" panose="02070309020205020404" pitchFamily="49" charset="0"/>
                        </a:rPr>
                        <a:t>54</a:t>
                      </a:r>
                      <a:endParaRPr lang="en-US" sz="1050" dirty="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dirty="0">
                          <a:solidFill>
                            <a:srgbClr val="0C0C0C"/>
                          </a:solidFill>
                          <a:effectLst/>
                          <a:latin typeface="Courier New" panose="02070309020205020404" pitchFamily="49" charset="0"/>
                        </a:rPr>
                        <a:t>[32 2 16 4 8 1]</a:t>
                      </a:r>
                      <a:endParaRPr lang="en-US" sz="1050" dirty="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dirty="0">
                          <a:solidFill>
                            <a:schemeClr val="accent1">
                              <a:lumMod val="50000"/>
                            </a:schemeClr>
                          </a:solidFill>
                          <a:effectLst/>
                          <a:latin typeface="Courier New" panose="02070309020205020404" pitchFamily="49" charset="0"/>
                        </a:rPr>
                        <a:t>[1, 0]</a:t>
                      </a:r>
                      <a:endParaRPr lang="en-US" sz="1050" dirty="0">
                        <a:solidFill>
                          <a:schemeClr val="accent1">
                            <a:lumMod val="50000"/>
                          </a:schemeClr>
                        </a:solidFill>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1019467"/>
                  </a:ext>
                </a:extLst>
              </a:tr>
              <a:tr h="270611">
                <a:tc>
                  <a:txBody>
                    <a:bodyPr/>
                    <a:lstStyle/>
                    <a:p>
                      <a:r>
                        <a:rPr lang="en-US" sz="1050" b="0" dirty="0">
                          <a:solidFill>
                            <a:schemeClr val="tx1"/>
                          </a:solidFill>
                          <a:latin typeface="Courier New" panose="02070309020205020404" pitchFamily="49" charset="0"/>
                          <a:cs typeface="Courier New" panose="02070309020205020404" pitchFamily="49" charset="0"/>
                        </a:rPr>
                        <a:t>13</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dirty="0">
                          <a:solidFill>
                            <a:srgbClr val="0C0C0C"/>
                          </a:solidFill>
                          <a:effectLst/>
                          <a:latin typeface="Courier New" panose="02070309020205020404" pitchFamily="49" charset="0"/>
                        </a:rPr>
                        <a:t>45</a:t>
                      </a:r>
                      <a:endParaRPr lang="en-US" sz="1050" dirty="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0C0C0C"/>
                          </a:solidFill>
                          <a:effectLst/>
                          <a:latin typeface="Courier New" panose="02070309020205020404" pitchFamily="49" charset="0"/>
                        </a:rPr>
                        <a:t>[32 2 16 4 8 1]</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dirty="0">
                          <a:solidFill>
                            <a:schemeClr val="accent1">
                              <a:lumMod val="50000"/>
                            </a:schemeClr>
                          </a:solidFill>
                          <a:effectLst/>
                          <a:latin typeface="Courier New" panose="02070309020205020404" pitchFamily="49" charset="0"/>
                        </a:rPr>
                        <a:t>[1, 0]</a:t>
                      </a:r>
                      <a:endParaRPr lang="en-US" sz="1050" dirty="0">
                        <a:solidFill>
                          <a:schemeClr val="accent1">
                            <a:lumMod val="50000"/>
                          </a:schemeClr>
                        </a:solidFill>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65375357"/>
                  </a:ext>
                </a:extLst>
              </a:tr>
              <a:tr h="270611">
                <a:tc>
                  <a:txBody>
                    <a:bodyPr/>
                    <a:lstStyle/>
                    <a:p>
                      <a:r>
                        <a:rPr lang="en-US" sz="1050" b="0" dirty="0">
                          <a:solidFill>
                            <a:schemeClr val="tx1"/>
                          </a:solidFill>
                          <a:latin typeface="Courier New" panose="02070309020205020404" pitchFamily="49" charset="0"/>
                          <a:cs typeface="Courier New" panose="02070309020205020404" pitchFamily="49" charset="0"/>
                        </a:rPr>
                        <a:t>14</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dirty="0">
                          <a:solidFill>
                            <a:srgbClr val="0C0C0C"/>
                          </a:solidFill>
                          <a:effectLst/>
                          <a:latin typeface="Courier New" panose="02070309020205020404" pitchFamily="49" charset="0"/>
                        </a:rPr>
                        <a:t>19</a:t>
                      </a:r>
                      <a:endParaRPr lang="en-US" sz="1050" dirty="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dirty="0">
                          <a:solidFill>
                            <a:srgbClr val="0C0C0C"/>
                          </a:solidFill>
                          <a:effectLst/>
                          <a:latin typeface="Courier New" panose="02070309020205020404" pitchFamily="49" charset="0"/>
                        </a:rPr>
                        <a:t>[32 4 8 2 16 1]</a:t>
                      </a:r>
                      <a:endParaRPr lang="en-US" sz="1050" dirty="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0000FF"/>
                          </a:solidFill>
                          <a:effectLst/>
                          <a:latin typeface="Courier New" panose="02070309020205020404" pitchFamily="49" charset="0"/>
                        </a:rPr>
                        <a:t>[0, 1]</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02820689"/>
                  </a:ext>
                </a:extLst>
              </a:tr>
              <a:tr h="270611">
                <a:tc>
                  <a:txBody>
                    <a:bodyPr/>
                    <a:lstStyle/>
                    <a:p>
                      <a:r>
                        <a:rPr lang="en-US" sz="1050" b="0" dirty="0">
                          <a:solidFill>
                            <a:schemeClr val="tx1"/>
                          </a:solidFill>
                          <a:latin typeface="Courier New" panose="02070309020205020404" pitchFamily="49" charset="0"/>
                          <a:cs typeface="Courier New" panose="02070309020205020404" pitchFamily="49" charset="0"/>
                        </a:rPr>
                        <a:t>15</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dirty="0">
                          <a:solidFill>
                            <a:srgbClr val="0C0C0C"/>
                          </a:solidFill>
                          <a:effectLst/>
                          <a:latin typeface="Courier New" panose="02070309020205020404" pitchFamily="49" charset="0"/>
                        </a:rPr>
                        <a:t>2</a:t>
                      </a:r>
                      <a:endParaRPr lang="en-US" sz="1050" dirty="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dirty="0">
                          <a:solidFill>
                            <a:srgbClr val="0C0C0C"/>
                          </a:solidFill>
                          <a:effectLst/>
                          <a:latin typeface="Courier New" panose="02070309020205020404" pitchFamily="49" charset="0"/>
                        </a:rPr>
                        <a:t>[32 8 16 2 4 1]</a:t>
                      </a:r>
                      <a:endParaRPr lang="en-US" sz="1050" dirty="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dirty="0">
                          <a:solidFill>
                            <a:srgbClr val="0000FF"/>
                          </a:solidFill>
                          <a:effectLst/>
                          <a:latin typeface="Courier New" panose="02070309020205020404" pitchFamily="49" charset="0"/>
                        </a:rPr>
                        <a:t>[0, 1]</a:t>
                      </a:r>
                      <a:endParaRPr lang="en-US" sz="1050" dirty="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26384156"/>
                  </a:ext>
                </a:extLst>
              </a:tr>
              <a:tr h="270611">
                <a:tc>
                  <a:txBody>
                    <a:bodyPr/>
                    <a:lstStyle/>
                    <a:p>
                      <a:r>
                        <a:rPr lang="en-US" sz="1050" b="0" dirty="0">
                          <a:solidFill>
                            <a:schemeClr val="tx1"/>
                          </a:solidFill>
                          <a:latin typeface="Courier New" panose="02070309020205020404" pitchFamily="49" charset="0"/>
                          <a:cs typeface="Courier New" panose="02070309020205020404" pitchFamily="49" charset="0"/>
                        </a:rPr>
                        <a:t>16</a:t>
                      </a:r>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dirty="0">
                          <a:solidFill>
                            <a:srgbClr val="0C0C0C"/>
                          </a:solidFill>
                          <a:effectLst/>
                          <a:latin typeface="Courier New" panose="02070309020205020404" pitchFamily="49" charset="0"/>
                        </a:rPr>
                        <a:t>32</a:t>
                      </a:r>
                      <a:endParaRPr lang="en-US" sz="1050" dirty="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a:solidFill>
                            <a:srgbClr val="0C0C0C"/>
                          </a:solidFill>
                          <a:effectLst/>
                          <a:latin typeface="Courier New" panose="02070309020205020404" pitchFamily="49" charset="0"/>
                        </a:rPr>
                        <a:t>[32 16 8 2 4 1]</a:t>
                      </a:r>
                      <a:endParaRPr lang="en-US" sz="105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en-US" sz="1050" dirty="0">
                          <a:solidFill>
                            <a:srgbClr val="0000FF"/>
                          </a:solidFill>
                          <a:effectLst/>
                          <a:latin typeface="Courier New" panose="02070309020205020404" pitchFamily="49" charset="0"/>
                        </a:rPr>
                        <a:t>[0, 1]</a:t>
                      </a:r>
                      <a:endParaRPr lang="en-US" sz="1050" dirty="0">
                        <a:effectLst/>
                      </a:endParaRPr>
                    </a:p>
                  </a:txBody>
                  <a:tcPr marL="25718" marR="25718" marT="25718" marB="25718">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5450157"/>
                  </a:ext>
                </a:extLst>
              </a:tr>
            </a:tbl>
          </a:graphicData>
        </a:graphic>
      </p:graphicFrame>
      <p:sp>
        <p:nvSpPr>
          <p:cNvPr id="2" name="Date Placeholder 1">
            <a:extLst>
              <a:ext uri="{FF2B5EF4-FFF2-40B4-BE49-F238E27FC236}">
                <a16:creationId xmlns:a16="http://schemas.microsoft.com/office/drawing/2014/main" id="{1B0CBC5F-CA2D-5EBC-C47C-3585972560AB}"/>
              </a:ext>
            </a:extLst>
          </p:cNvPr>
          <p:cNvSpPr>
            <a:spLocks noGrp="1"/>
          </p:cNvSpPr>
          <p:nvPr>
            <p:ph type="dt" sz="half" idx="10"/>
          </p:nvPr>
        </p:nvSpPr>
        <p:spPr>
          <a:xfrm>
            <a:off x="685800" y="378281"/>
            <a:ext cx="1600200" cy="215444"/>
          </a:xfrm>
        </p:spPr>
        <p:txBody>
          <a:bodyPr/>
          <a:lstStyle/>
          <a:p>
            <a:r>
              <a:rPr lang="en-US" altLang="en-US" dirty="0"/>
              <a:t>November 2022</a:t>
            </a:r>
          </a:p>
        </p:txBody>
      </p:sp>
      <p:sp>
        <p:nvSpPr>
          <p:cNvPr id="3" name="Rectangle 7">
            <a:extLst>
              <a:ext uri="{FF2B5EF4-FFF2-40B4-BE49-F238E27FC236}">
                <a16:creationId xmlns:a16="http://schemas.microsoft.com/office/drawing/2014/main" id="{8C652C0D-446A-CC73-60F5-C7ACE696B74F}"/>
              </a:ext>
            </a:extLst>
          </p:cNvPr>
          <p:cNvSpPr>
            <a:spLocks noChangeArrowheads="1"/>
          </p:cNvSpPr>
          <p:nvPr/>
        </p:nvSpPr>
        <p:spPr bwMode="auto">
          <a:xfrm>
            <a:off x="5791200" y="394156"/>
            <a:ext cx="2667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6350" lvl="4" algn="r"/>
            <a:r>
              <a:rPr lang="en-US" altLang="en-US" sz="1400" b="1" dirty="0"/>
              <a:t>doc.: </a:t>
            </a:r>
            <a:r>
              <a:rPr lang="en-US" sz="1400" b="1" dirty="0"/>
              <a:t>15-22-0570-00-04ab</a:t>
            </a:r>
            <a:endParaRPr lang="en-US" altLang="en-US" sz="1400" b="1" dirty="0"/>
          </a:p>
        </p:txBody>
      </p:sp>
    </p:spTree>
    <p:extLst>
      <p:ext uri="{BB962C8B-B14F-4D97-AF65-F5344CB8AC3E}">
        <p14:creationId xmlns:p14="http://schemas.microsoft.com/office/powerpoint/2010/main" val="31392070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26241</TotalTime>
  <Words>1534</Words>
  <Application>Microsoft Macintosh PowerPoint</Application>
  <PresentationFormat>On-screen Show (4:3)</PresentationFormat>
  <Paragraphs>283</Paragraphs>
  <Slides>12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System Font Regular</vt:lpstr>
      <vt:lpstr>Arial</vt:lpstr>
      <vt:lpstr>Calibri</vt:lpstr>
      <vt:lpstr>Cambria Math</vt:lpstr>
      <vt:lpstr>Courier New</vt:lpstr>
      <vt:lpstr>Helvetica Light</vt:lpstr>
      <vt:lpstr>Helvetica Neue</vt:lpstr>
      <vt:lpstr>Helvetica Neue Medium</vt:lpstr>
      <vt:lpstr>Times New Roman</vt:lpstr>
      <vt:lpstr>Office Theme</vt:lpstr>
      <vt:lpstr>PowerPoint Presentation</vt:lpstr>
      <vt:lpstr>PowerPoint Presentation</vt:lpstr>
      <vt:lpstr>Definitions</vt:lpstr>
      <vt:lpstr>Illustration of MMS Packets</vt:lpstr>
      <vt:lpstr>Way Forward on MMRS</vt:lpstr>
      <vt:lpstr>16 MMRSs based on Complementary Sets</vt:lpstr>
      <vt:lpstr>Appendix</vt:lpstr>
      <vt:lpstr>PowerPoint Presentation</vt:lpstr>
      <vt:lpstr>Seeds for the 16 MMRSs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Xiliang Luo</cp:lastModifiedBy>
  <cp:revision>1111</cp:revision>
  <cp:lastPrinted>1998-02-10T13:28:06Z</cp:lastPrinted>
  <dcterms:created xsi:type="dcterms:W3CDTF">2021-07-16T20:39:58Z</dcterms:created>
  <dcterms:modified xsi:type="dcterms:W3CDTF">2022-11-11T04:30:42Z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