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3">
  <p:sldMasterIdLst>
    <p:sldMasterId id="2147483648" r:id="rId1"/>
  </p:sldMasterIdLst>
  <p:notesMasterIdLst>
    <p:notesMasterId r:id="rId19"/>
  </p:notesMasterIdLst>
  <p:handoutMasterIdLst>
    <p:handoutMasterId r:id="rId20"/>
  </p:handoutMasterIdLst>
  <p:sldIdLst>
    <p:sldId id="338" r:id="rId2"/>
    <p:sldId id="315" r:id="rId3"/>
    <p:sldId id="312" r:id="rId4"/>
    <p:sldId id="290" r:id="rId5"/>
    <p:sldId id="340" r:id="rId6"/>
    <p:sldId id="341" r:id="rId7"/>
    <p:sldId id="342" r:id="rId8"/>
    <p:sldId id="273" r:id="rId9"/>
    <p:sldId id="343" r:id="rId10"/>
    <p:sldId id="344" r:id="rId11"/>
    <p:sldId id="266" r:id="rId12"/>
    <p:sldId id="345" r:id="rId13"/>
    <p:sldId id="346" r:id="rId14"/>
    <p:sldId id="267" r:id="rId15"/>
    <p:sldId id="282" r:id="rId16"/>
    <p:sldId id="347" r:id="rId17"/>
    <p:sldId id="281" r:id="rId18"/>
  </p:sldIdLst>
  <p:sldSz cx="9144000" cy="6858000" type="screen4x3"/>
  <p:notesSz cx="7099300" cy="10234613"/>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iroyo ogawa" initials="HO"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0FF"/>
    <a:srgbClr val="99CCFF"/>
    <a:srgbClr val="FDFFB2"/>
    <a:srgbClr val="66CCFF"/>
    <a:srgbClr val="799393"/>
    <a:srgbClr val="D9FFFF"/>
    <a:srgbClr val="EBD6FF"/>
    <a:srgbClr val="FFD7B2"/>
    <a:srgbClr val="B7FFB2"/>
    <a:srgbClr val="B4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580" autoAdjust="0"/>
    <p:restoredTop sz="84615" autoAdjust="0"/>
  </p:normalViewPr>
  <p:slideViewPr>
    <p:cSldViewPr>
      <p:cViewPr varScale="1">
        <p:scale>
          <a:sx n="87" d="100"/>
          <a:sy n="87" d="100"/>
        </p:scale>
        <p:origin x="1798" y="43"/>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70" d="100"/>
          <a:sy n="70" d="100"/>
        </p:scale>
        <p:origin x="-1334" y="-5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629290" y="-30992"/>
            <a:ext cx="27581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97858">
              <a:defRPr sz="1500" b="1"/>
            </a:lvl1pPr>
          </a:lstStyle>
          <a:p>
            <a:r>
              <a:rPr lang="en-US" altLang="ja-JP"/>
              <a:t>doc.: IEEE 802.15-14-0xxx-00-0thz</a:t>
            </a:r>
          </a:p>
        </p:txBody>
      </p:sp>
      <p:sp>
        <p:nvSpPr>
          <p:cNvPr id="3075" name="Rectangle 3"/>
          <p:cNvSpPr>
            <a:spLocks noGrp="1" noChangeArrowheads="1"/>
          </p:cNvSpPr>
          <p:nvPr>
            <p:ph type="dt" sz="quarter" idx="1"/>
          </p:nvPr>
        </p:nvSpPr>
        <p:spPr bwMode="auto">
          <a:xfrm>
            <a:off x="711881" y="196079"/>
            <a:ext cx="2364809" cy="23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97858">
              <a:defRPr sz="1500" b="1"/>
            </a:lvl1pPr>
          </a:lstStyle>
          <a:p>
            <a:r>
              <a:rPr lang="en-US" altLang="ja-JP"/>
              <a:t>&lt;month year&gt;</a:t>
            </a:r>
          </a:p>
        </p:txBody>
      </p:sp>
      <p:sp>
        <p:nvSpPr>
          <p:cNvPr id="3076" name="Rectangle 4"/>
          <p:cNvSpPr>
            <a:spLocks noGrp="1" noChangeArrowheads="1"/>
          </p:cNvSpPr>
          <p:nvPr>
            <p:ph type="ftr" sz="quarter" idx="2"/>
          </p:nvPr>
        </p:nvSpPr>
        <p:spPr bwMode="auto">
          <a:xfrm>
            <a:off x="4259906" y="9905481"/>
            <a:ext cx="2208779" cy="16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97858">
              <a:defRPr sz="1100"/>
            </a:lvl1pPr>
          </a:lstStyle>
          <a:p>
            <a:r>
              <a:rPr lang="en-US" altLang="ja-JP"/>
              <a:t>&lt;author&gt;, &lt;company&gt;</a:t>
            </a:r>
          </a:p>
        </p:txBody>
      </p:sp>
      <p:sp>
        <p:nvSpPr>
          <p:cNvPr id="3077" name="Rectangle 5"/>
          <p:cNvSpPr>
            <a:spLocks noGrp="1" noChangeArrowheads="1"/>
          </p:cNvSpPr>
          <p:nvPr>
            <p:ph type="sldNum" sz="quarter" idx="3"/>
          </p:nvPr>
        </p:nvSpPr>
        <p:spPr bwMode="auto">
          <a:xfrm>
            <a:off x="2761382" y="9905481"/>
            <a:ext cx="1418884" cy="16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97858">
              <a:defRPr sz="1100"/>
            </a:lvl1pPr>
          </a:lstStyle>
          <a:p>
            <a:r>
              <a:rPr lang="en-US" altLang="ja-JP"/>
              <a:t>Page </a:t>
            </a:r>
            <a:fld id="{54C6E288-0E76-415F-881E-0A10FDF5DEE4}" type="slidenum">
              <a:rPr lang="en-US" altLang="ja-JP"/>
              <a:pPr/>
              <a:t>‹#›</a:t>
            </a:fld>
            <a:endParaRPr lang="en-US" altLang="ja-JP"/>
          </a:p>
        </p:txBody>
      </p:sp>
      <p:sp>
        <p:nvSpPr>
          <p:cNvPr id="3078" name="Line 6"/>
          <p:cNvSpPr>
            <a:spLocks noChangeShapeType="1"/>
          </p:cNvSpPr>
          <p:nvPr/>
        </p:nvSpPr>
        <p:spPr bwMode="auto">
          <a:xfrm>
            <a:off x="710256" y="427172"/>
            <a:ext cx="567879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749" tIns="48875" rIns="97749" bIns="48875" anchor="ctr"/>
          <a:lstStyle/>
          <a:p>
            <a:endParaRPr lang="ja-JP" altLang="en-US"/>
          </a:p>
        </p:txBody>
      </p:sp>
      <p:sp>
        <p:nvSpPr>
          <p:cNvPr id="3079" name="Rectangle 7"/>
          <p:cNvSpPr>
            <a:spLocks noChangeArrowheads="1"/>
          </p:cNvSpPr>
          <p:nvPr/>
        </p:nvSpPr>
        <p:spPr bwMode="auto">
          <a:xfrm>
            <a:off x="710256" y="9905482"/>
            <a:ext cx="72813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97858"/>
            <a:r>
              <a:rPr lang="en-US" altLang="ja-JP" dirty="0"/>
              <a:t>Submission</a:t>
            </a:r>
          </a:p>
        </p:txBody>
      </p:sp>
      <p:sp>
        <p:nvSpPr>
          <p:cNvPr id="3080" name="Line 8"/>
          <p:cNvSpPr>
            <a:spLocks noChangeShapeType="1"/>
          </p:cNvSpPr>
          <p:nvPr/>
        </p:nvSpPr>
        <p:spPr bwMode="auto">
          <a:xfrm>
            <a:off x="710256" y="9893226"/>
            <a:ext cx="583644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749" tIns="48875" rIns="97749" bIns="48875" anchor="ctr"/>
          <a:lstStyle/>
          <a:p>
            <a:endParaRPr lang="ja-JP" altLang="en-US"/>
          </a:p>
        </p:txBody>
      </p:sp>
    </p:spTree>
    <p:extLst>
      <p:ext uri="{BB962C8B-B14F-4D97-AF65-F5344CB8AC3E}">
        <p14:creationId xmlns:p14="http://schemas.microsoft.com/office/powerpoint/2010/main" val="141682102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549650" y="108544"/>
            <a:ext cx="2881653" cy="23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97858">
              <a:defRPr sz="1500" b="1"/>
            </a:lvl1pPr>
          </a:lstStyle>
          <a:p>
            <a:r>
              <a:rPr lang="en-US" altLang="ja-JP"/>
              <a:t>doc.: IEEE 802.15-14-0xxx-00-0thz</a:t>
            </a:r>
          </a:p>
        </p:txBody>
      </p:sp>
      <p:sp>
        <p:nvSpPr>
          <p:cNvPr id="2051" name="Rectangle 3"/>
          <p:cNvSpPr>
            <a:spLocks noGrp="1" noChangeArrowheads="1"/>
          </p:cNvSpPr>
          <p:nvPr>
            <p:ph type="dt" idx="1"/>
          </p:nvPr>
        </p:nvSpPr>
        <p:spPr bwMode="auto">
          <a:xfrm>
            <a:off x="669623" y="108544"/>
            <a:ext cx="2802013" cy="23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97858">
              <a:defRPr sz="1500" b="1"/>
            </a:lvl1pPr>
          </a:lstStyle>
          <a:p>
            <a:r>
              <a:rPr lang="en-US" altLang="ja-JP"/>
              <a:t>&lt;month year&gt;</a:t>
            </a:r>
          </a:p>
        </p:txBody>
      </p:sp>
      <p:sp>
        <p:nvSpPr>
          <p:cNvPr id="2053" name="Rectangle 5"/>
          <p:cNvSpPr>
            <a:spLocks noGrp="1" noChangeArrowheads="1"/>
          </p:cNvSpPr>
          <p:nvPr>
            <p:ph type="body" sz="quarter" idx="3"/>
          </p:nvPr>
        </p:nvSpPr>
        <p:spPr bwMode="auto">
          <a:xfrm>
            <a:off x="945923" y="4861704"/>
            <a:ext cx="5207454" cy="460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125" tIns="49215" rIns="100125" bIns="49215"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2054" name="Rectangle 6"/>
          <p:cNvSpPr>
            <a:spLocks noGrp="1" noChangeArrowheads="1"/>
          </p:cNvSpPr>
          <p:nvPr>
            <p:ph type="ftr" sz="quarter" idx="4"/>
          </p:nvPr>
        </p:nvSpPr>
        <p:spPr bwMode="auto">
          <a:xfrm>
            <a:off x="3861707" y="9908983"/>
            <a:ext cx="256959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88747" lvl="4" algn="r" defTabSz="997858">
              <a:defRPr/>
            </a:lvl5pPr>
          </a:lstStyle>
          <a:p>
            <a:pPr lvl="4"/>
            <a:r>
              <a:rPr lang="en-US" altLang="ja-JP"/>
              <a:t>&lt;author&gt;, &lt;company&gt;</a:t>
            </a:r>
          </a:p>
        </p:txBody>
      </p:sp>
      <p:sp>
        <p:nvSpPr>
          <p:cNvPr id="2055" name="Rectangle 7"/>
          <p:cNvSpPr>
            <a:spLocks noGrp="1" noChangeArrowheads="1"/>
          </p:cNvSpPr>
          <p:nvPr>
            <p:ph type="sldNum" sz="quarter" idx="5"/>
          </p:nvPr>
        </p:nvSpPr>
        <p:spPr bwMode="auto">
          <a:xfrm>
            <a:off x="3003550" y="9908983"/>
            <a:ext cx="82077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97858">
              <a:defRPr/>
            </a:lvl1pPr>
          </a:lstStyle>
          <a:p>
            <a:r>
              <a:rPr lang="en-US" altLang="ja-JP"/>
              <a:t>Page </a:t>
            </a:r>
            <a:fld id="{B37E8896-000A-4EEB-9D9E-1097B2ADD038}" type="slidenum">
              <a:rPr lang="en-US" altLang="ja-JP"/>
              <a:pPr/>
              <a:t>‹#›</a:t>
            </a:fld>
            <a:endParaRPr lang="en-US" altLang="ja-JP"/>
          </a:p>
        </p:txBody>
      </p:sp>
      <p:sp>
        <p:nvSpPr>
          <p:cNvPr id="2056" name="Rectangle 8"/>
          <p:cNvSpPr>
            <a:spLocks noChangeArrowheads="1"/>
          </p:cNvSpPr>
          <p:nvPr/>
        </p:nvSpPr>
        <p:spPr bwMode="auto">
          <a:xfrm>
            <a:off x="741136" y="9908983"/>
            <a:ext cx="72813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t>Submission</a:t>
            </a:r>
          </a:p>
        </p:txBody>
      </p:sp>
      <p:sp>
        <p:nvSpPr>
          <p:cNvPr id="2057" name="Line 9"/>
          <p:cNvSpPr>
            <a:spLocks noChangeShapeType="1"/>
          </p:cNvSpPr>
          <p:nvPr/>
        </p:nvSpPr>
        <p:spPr bwMode="auto">
          <a:xfrm>
            <a:off x="741136" y="9907232"/>
            <a:ext cx="561702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749" tIns="48875" rIns="97749" bIns="48875" anchor="ctr"/>
          <a:lstStyle/>
          <a:p>
            <a:endParaRPr lang="ja-JP" altLang="en-US"/>
          </a:p>
        </p:txBody>
      </p:sp>
      <p:sp>
        <p:nvSpPr>
          <p:cNvPr id="2058" name="Line 10"/>
          <p:cNvSpPr>
            <a:spLocks noChangeShapeType="1"/>
          </p:cNvSpPr>
          <p:nvPr/>
        </p:nvSpPr>
        <p:spPr bwMode="auto">
          <a:xfrm>
            <a:off x="663122" y="327382"/>
            <a:ext cx="577305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749" tIns="48875" rIns="97749" bIns="48875" anchor="ctr"/>
          <a:lstStyle/>
          <a:p>
            <a:endParaRPr lang="ja-JP" altLang="en-US"/>
          </a:p>
        </p:txBody>
      </p:sp>
    </p:spTree>
    <p:extLst>
      <p:ext uri="{BB962C8B-B14F-4D97-AF65-F5344CB8AC3E}">
        <p14:creationId xmlns:p14="http://schemas.microsoft.com/office/powerpoint/2010/main" val="1622564901"/>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0125" y="773113"/>
            <a:ext cx="5099050" cy="3825875"/>
          </a:xfrm>
          <a:prstGeom prst="rect">
            <a:avLst/>
          </a:prstGeom>
        </p:spPr>
      </p:sp>
      <p:sp>
        <p:nvSpPr>
          <p:cNvPr id="3" name="ノート プレースホルダー 2"/>
          <p:cNvSpPr>
            <a:spLocks noGrp="1"/>
          </p:cNvSpPr>
          <p:nvPr>
            <p:ph type="body" idx="1"/>
          </p:nvPr>
        </p:nvSpPr>
        <p:spPr/>
        <p:txBody>
          <a:bodyPr/>
          <a:lstStyle/>
          <a:p>
            <a:endParaRPr kumimoji="1" lang="ja-JP" altLang="en-US"/>
          </a:p>
        </p:txBody>
      </p:sp>
      <p:sp>
        <p:nvSpPr>
          <p:cNvPr id="5" name="日付プレースホルダー 4"/>
          <p:cNvSpPr>
            <a:spLocks noGrp="1"/>
          </p:cNvSpPr>
          <p:nvPr>
            <p:ph type="dt" idx="11"/>
          </p:nvPr>
        </p:nvSpPr>
        <p:spPr/>
        <p:txBody>
          <a:bodyPr/>
          <a:lstStyle/>
          <a:p>
            <a:r>
              <a:rPr lang="en-US" altLang="ja-JP"/>
              <a:t>&lt;month year&gt;</a:t>
            </a:r>
          </a:p>
        </p:txBody>
      </p:sp>
      <p:sp>
        <p:nvSpPr>
          <p:cNvPr id="6" name="フッター プレースホルダー 5"/>
          <p:cNvSpPr>
            <a:spLocks noGrp="1"/>
          </p:cNvSpPr>
          <p:nvPr>
            <p:ph type="ftr" sz="quarter" idx="12"/>
          </p:nvPr>
        </p:nvSpPr>
        <p:spPr/>
        <p:txBody>
          <a:bodyPr/>
          <a:lstStyle/>
          <a:p>
            <a:pPr lvl="4"/>
            <a:r>
              <a:rPr lang="en-US" altLang="ja-JP"/>
              <a:t>&lt;author&gt;, &lt;company&gt;</a:t>
            </a:r>
          </a:p>
        </p:txBody>
      </p:sp>
      <p:sp>
        <p:nvSpPr>
          <p:cNvPr id="7" name="スライド番号プレースホルダー 6"/>
          <p:cNvSpPr>
            <a:spLocks noGrp="1"/>
          </p:cNvSpPr>
          <p:nvPr>
            <p:ph type="sldNum" sz="quarter" idx="13"/>
          </p:nvPr>
        </p:nvSpPr>
        <p:spPr/>
        <p:txBody>
          <a:bodyPr/>
          <a:lstStyle/>
          <a:p>
            <a:r>
              <a:rPr lang="en-US" altLang="ja-JP"/>
              <a:t>Page </a:t>
            </a:r>
            <a:fld id="{B37E8896-000A-4EEB-9D9E-1097B2ADD038}" type="slidenum">
              <a:rPr lang="en-US" altLang="ja-JP" smtClean="0"/>
              <a:pPr/>
              <a:t>1</a:t>
            </a:fld>
            <a:endParaRPr lang="en-US" altLang="ja-JP"/>
          </a:p>
        </p:txBody>
      </p:sp>
      <p:sp>
        <p:nvSpPr>
          <p:cNvPr id="8" name="ヘッダー プレースホルダー 7"/>
          <p:cNvSpPr>
            <a:spLocks noGrp="1"/>
          </p:cNvSpPr>
          <p:nvPr>
            <p:ph type="hdr" sz="quarter" idx="14"/>
          </p:nvPr>
        </p:nvSpPr>
        <p:spPr/>
        <p:txBody>
          <a:bodyPr/>
          <a:lstStyle/>
          <a:p>
            <a:r>
              <a:rPr lang="en-US" altLang="ja-JP"/>
              <a:t>doc.: IEEE 802.15-14-0xxx-00-0thz</a:t>
            </a:r>
          </a:p>
        </p:txBody>
      </p:sp>
    </p:spTree>
    <p:extLst>
      <p:ext uri="{BB962C8B-B14F-4D97-AF65-F5344CB8AC3E}">
        <p14:creationId xmlns:p14="http://schemas.microsoft.com/office/powerpoint/2010/main" val="640244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0125" y="773113"/>
            <a:ext cx="5099050" cy="3825875"/>
          </a:xfrm>
          <a:prstGeom prst="rect">
            <a:avLst/>
          </a:prstGeom>
        </p:spPr>
      </p:sp>
      <p:sp>
        <p:nvSpPr>
          <p:cNvPr id="3" name="ノート プレースホルダー 2"/>
          <p:cNvSpPr>
            <a:spLocks noGrp="1"/>
          </p:cNvSpPr>
          <p:nvPr>
            <p:ph type="body" idx="1"/>
          </p:nvPr>
        </p:nvSpPr>
        <p:spPr/>
        <p:txBody>
          <a:bodyPr/>
          <a:lstStyle/>
          <a:p>
            <a:endParaRPr kumimoji="1" lang="ja-JP" altLang="en-US"/>
          </a:p>
        </p:txBody>
      </p:sp>
      <p:sp>
        <p:nvSpPr>
          <p:cNvPr id="5" name="日付プレースホルダー 4"/>
          <p:cNvSpPr>
            <a:spLocks noGrp="1"/>
          </p:cNvSpPr>
          <p:nvPr>
            <p:ph type="dt" idx="11"/>
          </p:nvPr>
        </p:nvSpPr>
        <p:spPr/>
        <p:txBody>
          <a:bodyPr/>
          <a:lstStyle/>
          <a:p>
            <a:r>
              <a:rPr lang="en-US" altLang="ja-JP"/>
              <a:t>&lt;month year&gt;</a:t>
            </a:r>
          </a:p>
        </p:txBody>
      </p:sp>
      <p:sp>
        <p:nvSpPr>
          <p:cNvPr id="6" name="フッター プレースホルダー 5"/>
          <p:cNvSpPr>
            <a:spLocks noGrp="1"/>
          </p:cNvSpPr>
          <p:nvPr>
            <p:ph type="ftr" sz="quarter" idx="12"/>
          </p:nvPr>
        </p:nvSpPr>
        <p:spPr/>
        <p:txBody>
          <a:bodyPr/>
          <a:lstStyle/>
          <a:p>
            <a:pPr lvl="4"/>
            <a:r>
              <a:rPr lang="en-US" altLang="ja-JP"/>
              <a:t>&lt;author&gt;, &lt;company&gt;</a:t>
            </a:r>
          </a:p>
        </p:txBody>
      </p:sp>
      <p:sp>
        <p:nvSpPr>
          <p:cNvPr id="7" name="スライド番号プレースホルダー 6"/>
          <p:cNvSpPr>
            <a:spLocks noGrp="1"/>
          </p:cNvSpPr>
          <p:nvPr>
            <p:ph type="sldNum" sz="quarter" idx="13"/>
          </p:nvPr>
        </p:nvSpPr>
        <p:spPr/>
        <p:txBody>
          <a:bodyPr/>
          <a:lstStyle/>
          <a:p>
            <a:r>
              <a:rPr lang="en-US" altLang="ja-JP"/>
              <a:t>Page </a:t>
            </a:r>
            <a:fld id="{B37E8896-000A-4EEB-9D9E-1097B2ADD038}" type="slidenum">
              <a:rPr lang="en-US" altLang="ja-JP" smtClean="0"/>
              <a:pPr/>
              <a:t>2</a:t>
            </a:fld>
            <a:endParaRPr lang="en-US" altLang="ja-JP"/>
          </a:p>
        </p:txBody>
      </p:sp>
      <p:sp>
        <p:nvSpPr>
          <p:cNvPr id="8" name="ヘッダー プレースホルダー 7"/>
          <p:cNvSpPr>
            <a:spLocks noGrp="1"/>
          </p:cNvSpPr>
          <p:nvPr>
            <p:ph type="hdr" sz="quarter" idx="14"/>
          </p:nvPr>
        </p:nvSpPr>
        <p:spPr/>
        <p:txBody>
          <a:bodyPr/>
          <a:lstStyle/>
          <a:p>
            <a:r>
              <a:rPr lang="en-US" altLang="ja-JP"/>
              <a:t>doc.: IEEE 802.15-14-0xxx-00-0thz</a:t>
            </a:r>
          </a:p>
        </p:txBody>
      </p:sp>
    </p:spTree>
    <p:extLst>
      <p:ext uri="{BB962C8B-B14F-4D97-AF65-F5344CB8AC3E}">
        <p14:creationId xmlns:p14="http://schemas.microsoft.com/office/powerpoint/2010/main" val="3125778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r>
              <a:rPr lang="en-US"/>
              <a:t>Page </a:t>
            </a:r>
            <a:fld id="{CA5AFF69-4AEE-4693-9CD6-98E2EBC076EC}" type="slidenum">
              <a:rPr lang="en-US"/>
              <a:pPr/>
              <a:t>3</a:t>
            </a:fld>
            <a:endParaRPr lang="en-US"/>
          </a:p>
        </p:txBody>
      </p:sp>
      <p:sp>
        <p:nvSpPr>
          <p:cNvPr id="13313" name="Text Box 1"/>
          <p:cNvSpPr txBox="1">
            <a:spLocks noChangeArrowheads="1"/>
          </p:cNvSpPr>
          <p:nvPr/>
        </p:nvSpPr>
        <p:spPr bwMode="auto">
          <a:xfrm>
            <a:off x="1181593" y="773811"/>
            <a:ext cx="4736117" cy="3825288"/>
          </a:xfrm>
          <a:prstGeom prst="rect">
            <a:avLst/>
          </a:prstGeom>
          <a:solidFill>
            <a:srgbClr val="FFFFFF"/>
          </a:solidFill>
          <a:ln w="9525">
            <a:solidFill>
              <a:srgbClr val="000000"/>
            </a:solidFill>
            <a:miter lim="800000"/>
            <a:headEnd/>
            <a:tailEnd/>
          </a:ln>
          <a:effectLst/>
        </p:spPr>
        <p:txBody>
          <a:bodyPr wrap="none" lIns="97749" tIns="48875" rIns="97749" bIns="48875" anchor="ctr"/>
          <a:lstStyle/>
          <a:p>
            <a:endParaRPr lang="en-GB"/>
          </a:p>
        </p:txBody>
      </p:sp>
      <p:sp>
        <p:nvSpPr>
          <p:cNvPr id="13314" name="Rectangle 2"/>
          <p:cNvSpPr txBox="1">
            <a:spLocks noGrp="1" noChangeArrowheads="1"/>
          </p:cNvSpPr>
          <p:nvPr>
            <p:ph type="body"/>
          </p:nvPr>
        </p:nvSpPr>
        <p:spPr bwMode="auto">
          <a:xfrm>
            <a:off x="945923" y="4861705"/>
            <a:ext cx="5207454" cy="4709393"/>
          </a:xfrm>
          <a:prstGeom prst="rect">
            <a:avLst/>
          </a:prstGeom>
          <a:noFill/>
          <a:ln>
            <a:round/>
            <a:headEnd/>
            <a:tailEnd/>
          </a:ln>
        </p:spPr>
        <p:txBody>
          <a:bodyPr wrap="none" anchor="ctr"/>
          <a:lstStyle/>
          <a:p>
            <a:endParaRPr lang="en-US"/>
          </a:p>
        </p:txBody>
      </p:sp>
      <p:sp>
        <p:nvSpPr>
          <p:cNvPr id="2" name="ヘッダー プレースホルダー 1"/>
          <p:cNvSpPr>
            <a:spLocks noGrp="1"/>
          </p:cNvSpPr>
          <p:nvPr>
            <p:ph type="hdr" idx="10"/>
          </p:nvPr>
        </p:nvSpPr>
        <p:spPr/>
        <p:txBody>
          <a:bodyPr/>
          <a:lstStyle/>
          <a:p>
            <a:r>
              <a:rPr lang="en-US"/>
              <a:t>doc.: IEEE 802.11-13/xxxxr2</a:t>
            </a:r>
          </a:p>
        </p:txBody>
      </p:sp>
    </p:spTree>
    <p:extLst>
      <p:ext uri="{BB962C8B-B14F-4D97-AF65-F5344CB8AC3E}">
        <p14:creationId xmlns:p14="http://schemas.microsoft.com/office/powerpoint/2010/main" val="930962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r>
              <a:rPr lang="en-US"/>
              <a:t>Page </a:t>
            </a:r>
            <a:fld id="{CA5AFF69-4AEE-4693-9CD6-98E2EBC076EC}" type="slidenum">
              <a:rPr lang="en-US"/>
              <a:pPr/>
              <a:t>5</a:t>
            </a:fld>
            <a:endParaRPr lang="en-US"/>
          </a:p>
        </p:txBody>
      </p:sp>
      <p:sp>
        <p:nvSpPr>
          <p:cNvPr id="13313" name="Text Box 1"/>
          <p:cNvSpPr txBox="1">
            <a:spLocks noChangeArrowheads="1"/>
          </p:cNvSpPr>
          <p:nvPr/>
        </p:nvSpPr>
        <p:spPr bwMode="auto">
          <a:xfrm>
            <a:off x="1181593" y="773811"/>
            <a:ext cx="4736117" cy="3825288"/>
          </a:xfrm>
          <a:prstGeom prst="rect">
            <a:avLst/>
          </a:prstGeom>
          <a:solidFill>
            <a:srgbClr val="FFFFFF"/>
          </a:solidFill>
          <a:ln w="9525">
            <a:solidFill>
              <a:srgbClr val="000000"/>
            </a:solidFill>
            <a:miter lim="800000"/>
            <a:headEnd/>
            <a:tailEnd/>
          </a:ln>
          <a:effectLst/>
        </p:spPr>
        <p:txBody>
          <a:bodyPr wrap="none" lIns="97749" tIns="48875" rIns="97749" bIns="48875" anchor="ctr"/>
          <a:lstStyle/>
          <a:p>
            <a:endParaRPr lang="en-GB"/>
          </a:p>
        </p:txBody>
      </p:sp>
      <p:sp>
        <p:nvSpPr>
          <p:cNvPr id="13314" name="Rectangle 2"/>
          <p:cNvSpPr txBox="1">
            <a:spLocks noGrp="1" noChangeArrowheads="1"/>
          </p:cNvSpPr>
          <p:nvPr>
            <p:ph type="body"/>
          </p:nvPr>
        </p:nvSpPr>
        <p:spPr bwMode="auto">
          <a:xfrm>
            <a:off x="945923" y="4861705"/>
            <a:ext cx="5207454" cy="4709393"/>
          </a:xfrm>
          <a:prstGeom prst="rect">
            <a:avLst/>
          </a:prstGeom>
          <a:noFill/>
          <a:ln>
            <a:round/>
            <a:headEnd/>
            <a:tailEnd/>
          </a:ln>
        </p:spPr>
        <p:txBody>
          <a:bodyPr wrap="none" anchor="ctr"/>
          <a:lstStyle/>
          <a:p>
            <a:endParaRPr lang="en-US"/>
          </a:p>
        </p:txBody>
      </p:sp>
      <p:sp>
        <p:nvSpPr>
          <p:cNvPr id="2" name="ヘッダー プレースホルダー 1"/>
          <p:cNvSpPr>
            <a:spLocks noGrp="1"/>
          </p:cNvSpPr>
          <p:nvPr>
            <p:ph type="hdr" idx="10"/>
          </p:nvPr>
        </p:nvSpPr>
        <p:spPr/>
        <p:txBody>
          <a:bodyPr/>
          <a:lstStyle/>
          <a:p>
            <a:r>
              <a:rPr lang="en-US"/>
              <a:t>doc.: IEEE 802.11-13/xxxxr2</a:t>
            </a:r>
          </a:p>
        </p:txBody>
      </p:sp>
    </p:spTree>
    <p:extLst>
      <p:ext uri="{BB962C8B-B14F-4D97-AF65-F5344CB8AC3E}">
        <p14:creationId xmlns:p14="http://schemas.microsoft.com/office/powerpoint/2010/main" val="3529795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r>
              <a:rPr lang="en-US"/>
              <a:t>Page </a:t>
            </a:r>
            <a:fld id="{CA5AFF69-4AEE-4693-9CD6-98E2EBC076EC}" type="slidenum">
              <a:rPr lang="en-US"/>
              <a:pPr/>
              <a:t>6</a:t>
            </a:fld>
            <a:endParaRPr lang="en-US"/>
          </a:p>
        </p:txBody>
      </p:sp>
      <p:sp>
        <p:nvSpPr>
          <p:cNvPr id="13313" name="Text Box 1"/>
          <p:cNvSpPr txBox="1">
            <a:spLocks noChangeArrowheads="1"/>
          </p:cNvSpPr>
          <p:nvPr/>
        </p:nvSpPr>
        <p:spPr bwMode="auto">
          <a:xfrm>
            <a:off x="1181593" y="773811"/>
            <a:ext cx="4736117" cy="3825288"/>
          </a:xfrm>
          <a:prstGeom prst="rect">
            <a:avLst/>
          </a:prstGeom>
          <a:solidFill>
            <a:srgbClr val="FFFFFF"/>
          </a:solidFill>
          <a:ln w="9525">
            <a:solidFill>
              <a:srgbClr val="000000"/>
            </a:solidFill>
            <a:miter lim="800000"/>
            <a:headEnd/>
            <a:tailEnd/>
          </a:ln>
          <a:effectLst/>
        </p:spPr>
        <p:txBody>
          <a:bodyPr wrap="none" lIns="97749" tIns="48875" rIns="97749" bIns="48875" anchor="ctr"/>
          <a:lstStyle/>
          <a:p>
            <a:endParaRPr lang="en-GB"/>
          </a:p>
        </p:txBody>
      </p:sp>
      <p:sp>
        <p:nvSpPr>
          <p:cNvPr id="13314" name="Rectangle 2"/>
          <p:cNvSpPr txBox="1">
            <a:spLocks noGrp="1" noChangeArrowheads="1"/>
          </p:cNvSpPr>
          <p:nvPr>
            <p:ph type="body"/>
          </p:nvPr>
        </p:nvSpPr>
        <p:spPr bwMode="auto">
          <a:xfrm>
            <a:off x="945923" y="4861705"/>
            <a:ext cx="5207454" cy="4709393"/>
          </a:xfrm>
          <a:prstGeom prst="rect">
            <a:avLst/>
          </a:prstGeom>
          <a:noFill/>
          <a:ln>
            <a:round/>
            <a:headEnd/>
            <a:tailEnd/>
          </a:ln>
        </p:spPr>
        <p:txBody>
          <a:bodyPr wrap="none" anchor="ctr"/>
          <a:lstStyle/>
          <a:p>
            <a:endParaRPr lang="en-US"/>
          </a:p>
        </p:txBody>
      </p:sp>
      <p:sp>
        <p:nvSpPr>
          <p:cNvPr id="2" name="ヘッダー プレースホルダー 1"/>
          <p:cNvSpPr>
            <a:spLocks noGrp="1"/>
          </p:cNvSpPr>
          <p:nvPr>
            <p:ph type="hdr" idx="10"/>
          </p:nvPr>
        </p:nvSpPr>
        <p:spPr/>
        <p:txBody>
          <a:bodyPr/>
          <a:lstStyle/>
          <a:p>
            <a:r>
              <a:rPr lang="en-US"/>
              <a:t>doc.: IEEE 802.11-13/xxxxr2</a:t>
            </a:r>
          </a:p>
        </p:txBody>
      </p:sp>
    </p:spTree>
    <p:extLst>
      <p:ext uri="{BB962C8B-B14F-4D97-AF65-F5344CB8AC3E}">
        <p14:creationId xmlns:p14="http://schemas.microsoft.com/office/powerpoint/2010/main" val="3692290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r>
              <a:rPr lang="en-US"/>
              <a:t>Page </a:t>
            </a:r>
            <a:fld id="{CA5AFF69-4AEE-4693-9CD6-98E2EBC076EC}" type="slidenum">
              <a:rPr lang="en-US"/>
              <a:pPr/>
              <a:t>7</a:t>
            </a:fld>
            <a:endParaRPr lang="en-US"/>
          </a:p>
        </p:txBody>
      </p:sp>
      <p:sp>
        <p:nvSpPr>
          <p:cNvPr id="13313" name="Text Box 1"/>
          <p:cNvSpPr txBox="1">
            <a:spLocks noChangeArrowheads="1"/>
          </p:cNvSpPr>
          <p:nvPr/>
        </p:nvSpPr>
        <p:spPr bwMode="auto">
          <a:xfrm>
            <a:off x="1181593" y="773811"/>
            <a:ext cx="4736117" cy="3825288"/>
          </a:xfrm>
          <a:prstGeom prst="rect">
            <a:avLst/>
          </a:prstGeom>
          <a:solidFill>
            <a:srgbClr val="FFFFFF"/>
          </a:solidFill>
          <a:ln w="9525">
            <a:solidFill>
              <a:srgbClr val="000000"/>
            </a:solidFill>
            <a:miter lim="800000"/>
            <a:headEnd/>
            <a:tailEnd/>
          </a:ln>
          <a:effectLst/>
        </p:spPr>
        <p:txBody>
          <a:bodyPr wrap="none" lIns="97749" tIns="48875" rIns="97749" bIns="48875" anchor="ctr"/>
          <a:lstStyle/>
          <a:p>
            <a:endParaRPr lang="en-GB"/>
          </a:p>
        </p:txBody>
      </p:sp>
      <p:sp>
        <p:nvSpPr>
          <p:cNvPr id="13314" name="Rectangle 2"/>
          <p:cNvSpPr txBox="1">
            <a:spLocks noGrp="1" noChangeArrowheads="1"/>
          </p:cNvSpPr>
          <p:nvPr>
            <p:ph type="body"/>
          </p:nvPr>
        </p:nvSpPr>
        <p:spPr bwMode="auto">
          <a:xfrm>
            <a:off x="945923" y="4861705"/>
            <a:ext cx="5207454" cy="4709393"/>
          </a:xfrm>
          <a:prstGeom prst="rect">
            <a:avLst/>
          </a:prstGeom>
          <a:noFill/>
          <a:ln>
            <a:round/>
            <a:headEnd/>
            <a:tailEnd/>
          </a:ln>
        </p:spPr>
        <p:txBody>
          <a:bodyPr wrap="none" anchor="ctr"/>
          <a:lstStyle/>
          <a:p>
            <a:endParaRPr lang="en-US"/>
          </a:p>
        </p:txBody>
      </p:sp>
      <p:sp>
        <p:nvSpPr>
          <p:cNvPr id="2" name="ヘッダー プレースホルダー 1"/>
          <p:cNvSpPr>
            <a:spLocks noGrp="1"/>
          </p:cNvSpPr>
          <p:nvPr>
            <p:ph type="hdr" idx="10"/>
          </p:nvPr>
        </p:nvSpPr>
        <p:spPr/>
        <p:txBody>
          <a:bodyPr/>
          <a:lstStyle/>
          <a:p>
            <a:r>
              <a:rPr lang="en-US"/>
              <a:t>doc.: IEEE 802.11-13/xxxxr2</a:t>
            </a:r>
          </a:p>
        </p:txBody>
      </p:sp>
    </p:spTree>
    <p:extLst>
      <p:ext uri="{BB962C8B-B14F-4D97-AF65-F5344CB8AC3E}">
        <p14:creationId xmlns:p14="http://schemas.microsoft.com/office/powerpoint/2010/main" val="1179493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IN" dirty="0"/>
              <a:t>The logical step would be to </a:t>
            </a:r>
          </a:p>
          <a:p>
            <a:pPr marL="171450" indent="-171450">
              <a:buFont typeface="Arial" panose="020B0604020202020204" pitchFamily="34" charset="0"/>
              <a:buChar char="•"/>
            </a:pPr>
            <a:r>
              <a:rPr lang="en-IN" dirty="0"/>
              <a:t>Design a MPC estimation algorithm and compare how it performs with existing algorithm and our manual approach. </a:t>
            </a:r>
          </a:p>
          <a:p>
            <a:pPr marL="171450" indent="-171450">
              <a:buFont typeface="Arial" panose="020B0604020202020204" pitchFamily="34" charset="0"/>
              <a:buChar char="•"/>
            </a:pPr>
            <a:r>
              <a:rPr lang="en-IN" dirty="0"/>
              <a:t>Model the stochastic processes in signal propagation at the band of interest (300 GHz). Also find out the intra-cluster parameters.</a:t>
            </a:r>
          </a:p>
          <a:p>
            <a:pPr marL="171450" indent="-171450">
              <a:buFont typeface="Arial" panose="020B0604020202020204" pitchFamily="34" charset="0"/>
              <a:buChar char="•"/>
            </a:pPr>
            <a:r>
              <a:rPr lang="en-IN" dirty="0"/>
              <a:t>Develop channel model suited to THz band propagation</a:t>
            </a:r>
          </a:p>
        </p:txBody>
      </p:sp>
      <p:sp>
        <p:nvSpPr>
          <p:cNvPr id="4" name="Header Placeholder 3"/>
          <p:cNvSpPr>
            <a:spLocks noGrp="1"/>
          </p:cNvSpPr>
          <p:nvPr>
            <p:ph type="hdr" sz="quarter"/>
          </p:nvPr>
        </p:nvSpPr>
        <p:spPr/>
        <p:txBody>
          <a:bodyPr/>
          <a:lstStyle/>
          <a:p>
            <a:r>
              <a:rPr lang="en-US" altLang="ja-JP"/>
              <a:t>doc.: IEEE 802.15-&lt;doc#&gt;</a:t>
            </a:r>
          </a:p>
        </p:txBody>
      </p:sp>
      <p:sp>
        <p:nvSpPr>
          <p:cNvPr id="5" name="Date Placeholder 4"/>
          <p:cNvSpPr>
            <a:spLocks noGrp="1"/>
          </p:cNvSpPr>
          <p:nvPr>
            <p:ph type="dt" idx="1"/>
          </p:nvPr>
        </p:nvSpPr>
        <p:spPr/>
        <p:txBody>
          <a:bodyPr/>
          <a:lstStyle/>
          <a:p>
            <a:r>
              <a:rPr lang="en-US" altLang="ja-JP"/>
              <a:t>&lt;month year&gt;</a:t>
            </a:r>
          </a:p>
        </p:txBody>
      </p:sp>
      <p:sp>
        <p:nvSpPr>
          <p:cNvPr id="6" name="Footer Placeholder 5"/>
          <p:cNvSpPr>
            <a:spLocks noGrp="1"/>
          </p:cNvSpPr>
          <p:nvPr>
            <p:ph type="ftr" sz="quarter" idx="4"/>
          </p:nvPr>
        </p:nvSpPr>
        <p:spPr/>
        <p:txBody>
          <a:bodyPr/>
          <a:lstStyle/>
          <a:p>
            <a:pPr lvl="4"/>
            <a:r>
              <a:rPr lang="en-US" altLang="ja-JP"/>
              <a:t>&lt;author&gt;, &lt;company&gt;</a:t>
            </a:r>
          </a:p>
        </p:txBody>
      </p:sp>
      <p:sp>
        <p:nvSpPr>
          <p:cNvPr id="7" name="Slide Number Placeholder 6"/>
          <p:cNvSpPr>
            <a:spLocks noGrp="1"/>
          </p:cNvSpPr>
          <p:nvPr>
            <p:ph type="sldNum" sz="quarter" idx="5"/>
          </p:nvPr>
        </p:nvSpPr>
        <p:spPr/>
        <p:txBody>
          <a:bodyPr/>
          <a:lstStyle/>
          <a:p>
            <a:r>
              <a:rPr lang="en-US" altLang="ja-JP"/>
              <a:t>Page </a:t>
            </a:r>
            <a:fld id="{2BDDDCBF-DD63-A94C-B1FB-8C0FDD59308E}" type="slidenum">
              <a:rPr lang="en-US" altLang="ja-JP" smtClean="0"/>
              <a:pPr/>
              <a:t>15</a:t>
            </a:fld>
            <a:endParaRPr lang="en-US" altLang="ja-JP"/>
          </a:p>
        </p:txBody>
      </p:sp>
    </p:spTree>
    <p:extLst>
      <p:ext uri="{BB962C8B-B14F-4D97-AF65-F5344CB8AC3E}">
        <p14:creationId xmlns:p14="http://schemas.microsoft.com/office/powerpoint/2010/main" val="1505222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IN" dirty="0"/>
              <a:t>The logical step would be to </a:t>
            </a:r>
          </a:p>
          <a:p>
            <a:pPr marL="171450" indent="-171450">
              <a:buFont typeface="Arial" panose="020B0604020202020204" pitchFamily="34" charset="0"/>
              <a:buChar char="•"/>
            </a:pPr>
            <a:r>
              <a:rPr lang="en-IN" dirty="0"/>
              <a:t>Design a MPC estimation algorithm and compare how it performs with existing algorithm and our manual approach. </a:t>
            </a:r>
          </a:p>
          <a:p>
            <a:pPr marL="171450" indent="-171450">
              <a:buFont typeface="Arial" panose="020B0604020202020204" pitchFamily="34" charset="0"/>
              <a:buChar char="•"/>
            </a:pPr>
            <a:r>
              <a:rPr lang="en-IN" dirty="0"/>
              <a:t>Model the stochastic processes in signal propagation at the band of interest (300 GHz). Also find out the intra-cluster parameters.</a:t>
            </a:r>
          </a:p>
          <a:p>
            <a:pPr marL="171450" indent="-171450">
              <a:buFont typeface="Arial" panose="020B0604020202020204" pitchFamily="34" charset="0"/>
              <a:buChar char="•"/>
            </a:pPr>
            <a:r>
              <a:rPr lang="en-IN" dirty="0"/>
              <a:t>Develop channel model suited to THz band propagation</a:t>
            </a:r>
          </a:p>
        </p:txBody>
      </p:sp>
      <p:sp>
        <p:nvSpPr>
          <p:cNvPr id="4" name="Header Placeholder 3"/>
          <p:cNvSpPr>
            <a:spLocks noGrp="1"/>
          </p:cNvSpPr>
          <p:nvPr>
            <p:ph type="hdr" sz="quarter"/>
          </p:nvPr>
        </p:nvSpPr>
        <p:spPr/>
        <p:txBody>
          <a:bodyPr/>
          <a:lstStyle/>
          <a:p>
            <a:r>
              <a:rPr lang="en-US" altLang="ja-JP"/>
              <a:t>doc.: IEEE 802.15-&lt;doc#&gt;</a:t>
            </a:r>
          </a:p>
        </p:txBody>
      </p:sp>
      <p:sp>
        <p:nvSpPr>
          <p:cNvPr id="5" name="Date Placeholder 4"/>
          <p:cNvSpPr>
            <a:spLocks noGrp="1"/>
          </p:cNvSpPr>
          <p:nvPr>
            <p:ph type="dt" idx="1"/>
          </p:nvPr>
        </p:nvSpPr>
        <p:spPr/>
        <p:txBody>
          <a:bodyPr/>
          <a:lstStyle/>
          <a:p>
            <a:r>
              <a:rPr lang="en-US" altLang="ja-JP"/>
              <a:t>&lt;month year&gt;</a:t>
            </a:r>
          </a:p>
        </p:txBody>
      </p:sp>
      <p:sp>
        <p:nvSpPr>
          <p:cNvPr id="6" name="Footer Placeholder 5"/>
          <p:cNvSpPr>
            <a:spLocks noGrp="1"/>
          </p:cNvSpPr>
          <p:nvPr>
            <p:ph type="ftr" sz="quarter" idx="4"/>
          </p:nvPr>
        </p:nvSpPr>
        <p:spPr/>
        <p:txBody>
          <a:bodyPr/>
          <a:lstStyle/>
          <a:p>
            <a:pPr lvl="4"/>
            <a:r>
              <a:rPr lang="en-US" altLang="ja-JP"/>
              <a:t>&lt;author&gt;, &lt;company&gt;</a:t>
            </a:r>
          </a:p>
        </p:txBody>
      </p:sp>
      <p:sp>
        <p:nvSpPr>
          <p:cNvPr id="7" name="Slide Number Placeholder 6"/>
          <p:cNvSpPr>
            <a:spLocks noGrp="1"/>
          </p:cNvSpPr>
          <p:nvPr>
            <p:ph type="sldNum" sz="quarter" idx="5"/>
          </p:nvPr>
        </p:nvSpPr>
        <p:spPr/>
        <p:txBody>
          <a:bodyPr/>
          <a:lstStyle/>
          <a:p>
            <a:r>
              <a:rPr lang="en-US" altLang="ja-JP"/>
              <a:t>Page </a:t>
            </a:r>
            <a:fld id="{2BDDDCBF-DD63-A94C-B1FB-8C0FDD59308E}" type="slidenum">
              <a:rPr lang="en-US" altLang="ja-JP" smtClean="0"/>
              <a:pPr/>
              <a:t>16</a:t>
            </a:fld>
            <a:endParaRPr lang="en-US" altLang="ja-JP"/>
          </a:p>
        </p:txBody>
      </p:sp>
    </p:spTree>
    <p:extLst>
      <p:ext uri="{BB962C8B-B14F-4D97-AF65-F5344CB8AC3E}">
        <p14:creationId xmlns:p14="http://schemas.microsoft.com/office/powerpoint/2010/main" val="299951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IN" dirty="0"/>
              <a:t>With the current dataset and its subsequent analysis the following inferences can be drawn</a:t>
            </a:r>
          </a:p>
          <a:p>
            <a:pPr marL="171450" indent="-171450">
              <a:buFont typeface="Arial" panose="020B0604020202020204" pitchFamily="34" charset="0"/>
              <a:buChar char="•"/>
            </a:pPr>
            <a:r>
              <a:rPr lang="en-IN" dirty="0"/>
              <a:t>High K-factor indicates </a:t>
            </a:r>
            <a:r>
              <a:rPr lang="en-IN" dirty="0" err="1"/>
              <a:t>LoS</a:t>
            </a:r>
            <a:r>
              <a:rPr lang="en-IN" dirty="0"/>
              <a:t> dominant path but as observed from ray-tracing triple bounce path with significant power exists in most of the positions</a:t>
            </a:r>
          </a:p>
          <a:p>
            <a:pPr marL="171450" indent="-171450">
              <a:buFont typeface="Arial" panose="020B0604020202020204" pitchFamily="34" charset="0"/>
              <a:buChar char="•"/>
            </a:pPr>
            <a:r>
              <a:rPr lang="en-IN" dirty="0"/>
              <a:t>The impulse like nature of the PDP indicates less number of MPCs per cluster</a:t>
            </a:r>
          </a:p>
          <a:p>
            <a:pPr marL="171450" indent="-171450">
              <a:buFont typeface="Arial" panose="020B0604020202020204" pitchFamily="34" charset="0"/>
              <a:buChar char="•"/>
            </a:pPr>
            <a:r>
              <a:rPr lang="en-IN" dirty="0"/>
              <a:t>Further extensive campaign is required to make conclusive statements about the cross-correlation between different large scale parameters</a:t>
            </a:r>
          </a:p>
        </p:txBody>
      </p:sp>
      <p:sp>
        <p:nvSpPr>
          <p:cNvPr id="4" name="Header Placeholder 3"/>
          <p:cNvSpPr>
            <a:spLocks noGrp="1"/>
          </p:cNvSpPr>
          <p:nvPr>
            <p:ph type="hdr" sz="quarter"/>
          </p:nvPr>
        </p:nvSpPr>
        <p:spPr/>
        <p:txBody>
          <a:bodyPr/>
          <a:lstStyle/>
          <a:p>
            <a:r>
              <a:rPr lang="en-US" altLang="ja-JP"/>
              <a:t>doc.: IEEE 802.15-&lt;doc#&gt;</a:t>
            </a:r>
          </a:p>
        </p:txBody>
      </p:sp>
      <p:sp>
        <p:nvSpPr>
          <p:cNvPr id="5" name="Date Placeholder 4"/>
          <p:cNvSpPr>
            <a:spLocks noGrp="1"/>
          </p:cNvSpPr>
          <p:nvPr>
            <p:ph type="dt" idx="1"/>
          </p:nvPr>
        </p:nvSpPr>
        <p:spPr/>
        <p:txBody>
          <a:bodyPr/>
          <a:lstStyle/>
          <a:p>
            <a:r>
              <a:rPr lang="en-US" altLang="ja-JP"/>
              <a:t>&lt;month year&gt;</a:t>
            </a:r>
          </a:p>
        </p:txBody>
      </p:sp>
      <p:sp>
        <p:nvSpPr>
          <p:cNvPr id="6" name="Footer Placeholder 5"/>
          <p:cNvSpPr>
            <a:spLocks noGrp="1"/>
          </p:cNvSpPr>
          <p:nvPr>
            <p:ph type="ftr" sz="quarter" idx="4"/>
          </p:nvPr>
        </p:nvSpPr>
        <p:spPr/>
        <p:txBody>
          <a:bodyPr/>
          <a:lstStyle/>
          <a:p>
            <a:pPr lvl="4"/>
            <a:r>
              <a:rPr lang="en-US" altLang="ja-JP"/>
              <a:t>&lt;author&gt;, &lt;company&gt;</a:t>
            </a:r>
          </a:p>
        </p:txBody>
      </p:sp>
      <p:sp>
        <p:nvSpPr>
          <p:cNvPr id="7" name="Slide Number Placeholder 6"/>
          <p:cNvSpPr>
            <a:spLocks noGrp="1"/>
          </p:cNvSpPr>
          <p:nvPr>
            <p:ph type="sldNum" sz="quarter" idx="5"/>
          </p:nvPr>
        </p:nvSpPr>
        <p:spPr/>
        <p:txBody>
          <a:bodyPr/>
          <a:lstStyle/>
          <a:p>
            <a:r>
              <a:rPr lang="en-US" altLang="ja-JP"/>
              <a:t>Page </a:t>
            </a:r>
            <a:fld id="{2BDDDCBF-DD63-A94C-B1FB-8C0FDD59308E}" type="slidenum">
              <a:rPr lang="en-US" altLang="ja-JP" smtClean="0"/>
              <a:pPr/>
              <a:t>17</a:t>
            </a:fld>
            <a:endParaRPr lang="en-US" altLang="ja-JP"/>
          </a:p>
        </p:txBody>
      </p:sp>
    </p:spTree>
    <p:extLst>
      <p:ext uri="{BB962C8B-B14F-4D97-AF65-F5344CB8AC3E}">
        <p14:creationId xmlns:p14="http://schemas.microsoft.com/office/powerpoint/2010/main" val="1378216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r>
              <a:rPr lang="en-US" altLang="ja-JP" dirty="0"/>
              <a:t>November 2022</a:t>
            </a:r>
          </a:p>
        </p:txBody>
      </p:sp>
      <p:sp>
        <p:nvSpPr>
          <p:cNvPr id="5" name="フッター プレースホルダー 4"/>
          <p:cNvSpPr>
            <a:spLocks noGrp="1"/>
          </p:cNvSpPr>
          <p:nvPr>
            <p:ph type="ftr" sz="quarter" idx="11"/>
          </p:nvPr>
        </p:nvSpPr>
        <p:spPr/>
        <p:txBody>
          <a:bodyPr/>
          <a:lstStyle>
            <a:lvl1pPr>
              <a:defRPr/>
            </a:lvl1pPr>
          </a:lstStyle>
          <a:p>
            <a:r>
              <a:rPr lang="da-DK" altLang="ja-JP" dirty="0"/>
              <a:t>Tetsuya Kawanishi, NICT, et al</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91C014BA-BEAF-4B8B-ACF5-0A1FADC3D0C2}" type="slidenum">
              <a:rPr lang="en-US" altLang="ja-JP"/>
              <a:pPr/>
              <a:t>‹#›</a:t>
            </a:fld>
            <a:endParaRPr lang="en-US" altLang="ja-JP"/>
          </a:p>
        </p:txBody>
      </p:sp>
    </p:spTree>
    <p:extLst>
      <p:ext uri="{BB962C8B-B14F-4D97-AF65-F5344CB8AC3E}">
        <p14:creationId xmlns:p14="http://schemas.microsoft.com/office/powerpoint/2010/main" val="1986583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r>
              <a:rPr lang="en-US" altLang="ja-JP" dirty="0"/>
              <a:t>November 2022</a:t>
            </a:r>
          </a:p>
        </p:txBody>
      </p:sp>
      <p:sp>
        <p:nvSpPr>
          <p:cNvPr id="5" name="フッター プレースホルダー 4"/>
          <p:cNvSpPr>
            <a:spLocks noGrp="1"/>
          </p:cNvSpPr>
          <p:nvPr>
            <p:ph type="ftr" sz="quarter" idx="11"/>
          </p:nvPr>
        </p:nvSpPr>
        <p:spPr/>
        <p:txBody>
          <a:bodyPr/>
          <a:lstStyle>
            <a:lvl1pPr>
              <a:defRPr/>
            </a:lvl1pPr>
          </a:lstStyle>
          <a:p>
            <a:r>
              <a:rPr lang="da-DK" altLang="ja-JP" dirty="0"/>
              <a:t>Tetsuya Kawanishi, NICT, et al</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F2CBD843-DC67-4AE4-BFF0-66A63764CC7B}" type="slidenum">
              <a:rPr lang="en-US" altLang="ja-JP"/>
              <a:pPr/>
              <a:t>‹#›</a:t>
            </a:fld>
            <a:endParaRPr lang="en-US" altLang="ja-JP"/>
          </a:p>
        </p:txBody>
      </p:sp>
    </p:spTree>
    <p:extLst>
      <p:ext uri="{BB962C8B-B14F-4D97-AF65-F5344CB8AC3E}">
        <p14:creationId xmlns:p14="http://schemas.microsoft.com/office/powerpoint/2010/main" val="1518992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r>
              <a:rPr lang="en-US" altLang="ja-JP" dirty="0"/>
              <a:t>November 2022</a:t>
            </a:r>
          </a:p>
        </p:txBody>
      </p:sp>
      <p:sp>
        <p:nvSpPr>
          <p:cNvPr id="4" name="フッター プレースホルダー 3"/>
          <p:cNvSpPr>
            <a:spLocks noGrp="1"/>
          </p:cNvSpPr>
          <p:nvPr>
            <p:ph type="ftr" sz="quarter" idx="11"/>
          </p:nvPr>
        </p:nvSpPr>
        <p:spPr/>
        <p:txBody>
          <a:bodyPr/>
          <a:lstStyle>
            <a:lvl1pPr>
              <a:defRPr/>
            </a:lvl1pPr>
          </a:lstStyle>
          <a:p>
            <a:r>
              <a:rPr lang="da-DK" altLang="ja-JP" dirty="0"/>
              <a:t>Tetsuya Kawanishi, NICT, et al</a:t>
            </a:r>
            <a:endParaRPr lang="en-US" altLang="ja-JP" dirty="0"/>
          </a:p>
        </p:txBody>
      </p:sp>
      <p:sp>
        <p:nvSpPr>
          <p:cNvPr id="5" name="スライド番号プレースホルダー 4"/>
          <p:cNvSpPr>
            <a:spLocks noGrp="1"/>
          </p:cNvSpPr>
          <p:nvPr>
            <p:ph type="sldNum" sz="quarter" idx="12"/>
          </p:nvPr>
        </p:nvSpPr>
        <p:spPr/>
        <p:txBody>
          <a:bodyPr/>
          <a:lstStyle>
            <a:lvl1pPr>
              <a:defRPr/>
            </a:lvl1pPr>
          </a:lstStyle>
          <a:p>
            <a:r>
              <a:rPr lang="en-US" altLang="ja-JP"/>
              <a:t>Slide </a:t>
            </a:r>
            <a:fld id="{BD3E7142-FB4B-414F-BE60-C41E35C8D2D0}" type="slidenum">
              <a:rPr lang="en-US" altLang="ja-JP"/>
              <a:pPr/>
              <a:t>‹#›</a:t>
            </a:fld>
            <a:endParaRPr lang="en-US" altLang="ja-JP"/>
          </a:p>
        </p:txBody>
      </p:sp>
    </p:spTree>
    <p:extLst>
      <p:ext uri="{BB962C8B-B14F-4D97-AF65-F5344CB8AC3E}">
        <p14:creationId xmlns:p14="http://schemas.microsoft.com/office/powerpoint/2010/main" val="1032100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r>
              <a:rPr lang="en-US" altLang="ja-JP" dirty="0"/>
              <a:t>November 2022</a:t>
            </a:r>
          </a:p>
        </p:txBody>
      </p:sp>
      <p:sp>
        <p:nvSpPr>
          <p:cNvPr id="3" name="フッター プレースホルダー 2"/>
          <p:cNvSpPr>
            <a:spLocks noGrp="1"/>
          </p:cNvSpPr>
          <p:nvPr>
            <p:ph type="ftr" sz="quarter" idx="11"/>
          </p:nvPr>
        </p:nvSpPr>
        <p:spPr/>
        <p:txBody>
          <a:bodyPr/>
          <a:lstStyle>
            <a:lvl1pPr>
              <a:defRPr/>
            </a:lvl1pPr>
          </a:lstStyle>
          <a:p>
            <a:r>
              <a:rPr lang="da-DK" altLang="ja-JP" dirty="0"/>
              <a:t>Tetsuya Kawanishi, NICT, et al</a:t>
            </a:r>
            <a:endParaRPr lang="en-US" altLang="ja-JP" dirty="0"/>
          </a:p>
        </p:txBody>
      </p:sp>
      <p:sp>
        <p:nvSpPr>
          <p:cNvPr id="4" name="スライド番号プレースホルダー 3"/>
          <p:cNvSpPr>
            <a:spLocks noGrp="1"/>
          </p:cNvSpPr>
          <p:nvPr>
            <p:ph type="sldNum" sz="quarter" idx="12"/>
          </p:nvPr>
        </p:nvSpPr>
        <p:spPr/>
        <p:txBody>
          <a:bodyPr/>
          <a:lstStyle>
            <a:lvl1pPr>
              <a:defRPr/>
            </a:lvl1pPr>
          </a:lstStyle>
          <a:p>
            <a:r>
              <a:rPr lang="en-US" altLang="ja-JP"/>
              <a:t>Slide </a:t>
            </a:r>
            <a:fld id="{8E006919-536D-4F8E-A59E-30BD4B16822F}" type="slidenum">
              <a:rPr lang="en-US" altLang="ja-JP"/>
              <a:pPr/>
              <a:t>‹#›</a:t>
            </a:fld>
            <a:endParaRPr lang="en-US" altLang="ja-JP"/>
          </a:p>
        </p:txBody>
      </p:sp>
      <p:sp>
        <p:nvSpPr>
          <p:cNvPr id="5" name="タイトル 4"/>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2542727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r>
              <a:rPr lang="en-US" altLang="ja-JP" dirty="0"/>
              <a:t>November 2022</a:t>
            </a:r>
          </a:p>
        </p:txBody>
      </p:sp>
      <p:sp>
        <p:nvSpPr>
          <p:cNvPr id="4" name="フッター プレースホルダー 3"/>
          <p:cNvSpPr>
            <a:spLocks noGrp="1"/>
          </p:cNvSpPr>
          <p:nvPr>
            <p:ph type="ftr" sz="quarter" idx="11"/>
          </p:nvPr>
        </p:nvSpPr>
        <p:spPr/>
        <p:txBody>
          <a:bodyPr/>
          <a:lstStyle>
            <a:lvl1pPr>
              <a:defRPr/>
            </a:lvl1pPr>
          </a:lstStyle>
          <a:p>
            <a:r>
              <a:rPr lang="da-DK" altLang="ja-JP" dirty="0"/>
              <a:t>Tetsuya Kawanishi, NICT, et al</a:t>
            </a:r>
            <a:endParaRPr lang="en-US" altLang="ja-JP" dirty="0"/>
          </a:p>
        </p:txBody>
      </p:sp>
      <p:sp>
        <p:nvSpPr>
          <p:cNvPr id="5" name="スライド番号プレースホルダー 4"/>
          <p:cNvSpPr>
            <a:spLocks noGrp="1"/>
          </p:cNvSpPr>
          <p:nvPr>
            <p:ph type="sldNum" sz="quarter" idx="12"/>
          </p:nvPr>
        </p:nvSpPr>
        <p:spPr/>
        <p:txBody>
          <a:bodyPr/>
          <a:lstStyle/>
          <a:p>
            <a:r>
              <a:rPr lang="en-US" altLang="ja-JP"/>
              <a:t>Slide </a:t>
            </a:r>
            <a:fld id="{D80830CC-ADC9-40F5-A428-BA02D4CE6A86}" type="slidenum">
              <a:rPr lang="en-US" altLang="ja-JP" smtClean="0"/>
              <a:pPr/>
              <a:t>‹#›</a:t>
            </a:fld>
            <a:endParaRPr lang="en-US" altLang="ja-JP"/>
          </a:p>
        </p:txBody>
      </p:sp>
    </p:spTree>
    <p:extLst>
      <p:ext uri="{BB962C8B-B14F-4D97-AF65-F5344CB8AC3E}">
        <p14:creationId xmlns:p14="http://schemas.microsoft.com/office/powerpoint/2010/main" val="38142081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a:t>マスター タイトルの書式設定</a:t>
            </a:r>
            <a:endParaRPr lang="en-US" altLang="ja-JP"/>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itchFamily="50" charset="-128"/>
              </a:defRPr>
            </a:lvl1pPr>
          </a:lstStyle>
          <a:p>
            <a:r>
              <a:rPr lang="en-US" altLang="ja-JP" dirty="0"/>
              <a:t>November 2022</a:t>
            </a:r>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pitchFamily="50" charset="-128"/>
              </a:defRPr>
            </a:lvl1pPr>
          </a:lstStyle>
          <a:p>
            <a:r>
              <a:rPr lang="da-DK" altLang="ja-JP" dirty="0"/>
              <a:t>Tetsuya Kawanishi, NICT, et al</a:t>
            </a:r>
            <a:endParaRPr lang="en-US" altLang="ja-JP"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pitchFamily="50" charset="-128"/>
              </a:defRPr>
            </a:lvl1pPr>
          </a:lstStyle>
          <a:p>
            <a:r>
              <a:rPr lang="en-US" altLang="ja-JP"/>
              <a:t>Slide </a:t>
            </a:r>
            <a:fld id="{D80830CC-ADC9-40F5-A428-BA02D4CE6A86}" type="slidenum">
              <a:rPr lang="en-US" altLang="ja-JP"/>
              <a:pPr/>
              <a:t>‹#›</a:t>
            </a:fld>
            <a:endParaRPr lang="en-US" altLang="ja-JP"/>
          </a:p>
        </p:txBody>
      </p:sp>
      <p:sp>
        <p:nvSpPr>
          <p:cNvPr id="1031" name="Rectangle 7"/>
          <p:cNvSpPr>
            <a:spLocks noChangeArrowheads="1"/>
          </p:cNvSpPr>
          <p:nvPr/>
        </p:nvSpPr>
        <p:spPr bwMode="auto">
          <a:xfrm>
            <a:off x="6500933" y="394156"/>
            <a:ext cx="195726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lvl="4" indent="0" algn="r"/>
            <a:r>
              <a:rPr lang="en-US" altLang="ja-JP" sz="1400" b="1" dirty="0">
                <a:ea typeface="ＭＳ Ｐゴシック" pitchFamily="50" charset="-128"/>
              </a:rPr>
              <a:t>DCN: 15-22-0569-00-0thz</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itchFamily="50"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60" r:id="rId5"/>
  </p:sldLayoutIdLst>
  <p:hf hd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wmf"/><Relationship Id="rId5" Type="http://schemas.openxmlformats.org/officeDocument/2006/relationships/image" Target="../media/image21.sv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1"/>
          <p:cNvSpPr>
            <a:spLocks noGrp="1"/>
          </p:cNvSpPr>
          <p:nvPr>
            <p:ph type="dt" sz="half" idx="10"/>
          </p:nvPr>
        </p:nvSpPr>
        <p:spPr>
          <a:xfrm>
            <a:off x="685800" y="378281"/>
            <a:ext cx="1600200" cy="215444"/>
          </a:xfrm>
        </p:spPr>
        <p:txBody>
          <a:bodyPr/>
          <a:lstStyle/>
          <a:p>
            <a:r>
              <a:rPr lang="en-US" altLang="ja-JP" dirty="0"/>
              <a:t>November 2022</a:t>
            </a:r>
          </a:p>
        </p:txBody>
      </p:sp>
      <p:sp>
        <p:nvSpPr>
          <p:cNvPr id="5" name="フッター プレースホルダー 2"/>
          <p:cNvSpPr>
            <a:spLocks noGrp="1"/>
          </p:cNvSpPr>
          <p:nvPr>
            <p:ph type="ftr" sz="quarter" idx="11"/>
          </p:nvPr>
        </p:nvSpPr>
        <p:spPr/>
        <p:txBody>
          <a:bodyPr/>
          <a:lstStyle/>
          <a:p>
            <a:r>
              <a:rPr lang="da-DK" altLang="ja-JP" dirty="0"/>
              <a:t>Tetsuya Kawanishi, Waseda Univ., et al</a:t>
            </a:r>
            <a:endParaRPr lang="en-US" altLang="ja-JP" dirty="0"/>
          </a:p>
        </p:txBody>
      </p:sp>
      <p:sp>
        <p:nvSpPr>
          <p:cNvPr id="6" name="スライド番号プレースホルダー 3"/>
          <p:cNvSpPr>
            <a:spLocks noGrp="1"/>
          </p:cNvSpPr>
          <p:nvPr>
            <p:ph type="sldNum" sz="quarter" idx="12"/>
          </p:nvPr>
        </p:nvSpPr>
        <p:spPr/>
        <p:txBody>
          <a:bodyPr/>
          <a:lstStyle/>
          <a:p>
            <a:r>
              <a:rPr lang="en-US" altLang="ja-JP"/>
              <a:t>Slide </a:t>
            </a:r>
            <a:fld id="{D02B5AD6-D54F-466C-83AC-2100E8B78AC9}" type="slidenum">
              <a:rPr lang="en-US" altLang="ja-JP" smtClean="0"/>
              <a:pPr/>
              <a:t>1</a:t>
            </a:fld>
            <a:endParaRPr lang="en-US" altLang="ja-JP"/>
          </a:p>
        </p:txBody>
      </p:sp>
      <p:sp>
        <p:nvSpPr>
          <p:cNvPr id="27651" name="Rectangle 3"/>
          <p:cNvSpPr>
            <a:spLocks noChangeArrowheads="1"/>
          </p:cNvSpPr>
          <p:nvPr/>
        </p:nvSpPr>
        <p:spPr bwMode="auto">
          <a:xfrm>
            <a:off x="152400" y="609600"/>
            <a:ext cx="8956104"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1800" b="1" u="sng" dirty="0">
                <a:solidFill>
                  <a:schemeClr val="tx2"/>
                </a:solidFill>
                <a:effectLst>
                  <a:outerShdw blurRad="38100" dist="38100" dir="2700000" algn="tl">
                    <a:srgbClr val="C0C0C0"/>
                  </a:outerShdw>
                </a:effectLst>
                <a:ea typeface="ＭＳ Ｐゴシック" pitchFamily="50" charset="-128"/>
              </a:rPr>
              <a:t>Project: IEEE P802.15 Working Group for Wireless Personal Area Networks (WPANs)</a:t>
            </a:r>
            <a:endParaRPr lang="en-US" altLang="ja-JP" sz="1600" b="1" dirty="0">
              <a:solidFill>
                <a:schemeClr val="tx2"/>
              </a:solidFill>
              <a:ea typeface="ＭＳ Ｐゴシック" pitchFamily="50" charset="-128"/>
            </a:endParaRPr>
          </a:p>
          <a:p>
            <a:endParaRPr lang="en-US" altLang="ja-JP" sz="1400" dirty="0">
              <a:solidFill>
                <a:schemeClr val="tx2"/>
              </a:solidFill>
              <a:ea typeface="ＭＳ Ｐゴシック" pitchFamily="50" charset="-128"/>
            </a:endParaRPr>
          </a:p>
          <a:p>
            <a:pPr marL="1524000" indent="-1524000"/>
            <a:r>
              <a:rPr lang="en-US" altLang="ja-JP" sz="1400" b="1" dirty="0">
                <a:ea typeface="ＭＳ Ｐゴシック" pitchFamily="50" charset="-128"/>
              </a:rPr>
              <a:t>Submission Title:</a:t>
            </a:r>
            <a:r>
              <a:rPr lang="en-US" altLang="ja-JP" sz="1400" dirty="0">
                <a:ea typeface="ＭＳ Ｐゴシック" pitchFamily="50" charset="-128"/>
              </a:rPr>
              <a:t> Study on polarized THz-wave scattering from slightly rough surfaces</a:t>
            </a:r>
          </a:p>
          <a:p>
            <a:r>
              <a:rPr lang="en-US" altLang="ja-JP" sz="1400" b="1" dirty="0">
                <a:ea typeface="ＭＳ Ｐゴシック" pitchFamily="50" charset="-128"/>
              </a:rPr>
              <a:t>Date Submitted: </a:t>
            </a:r>
            <a:r>
              <a:rPr lang="en-US" altLang="ja-JP" sz="1400" dirty="0">
                <a:ea typeface="ＭＳ Ｐゴシック" pitchFamily="50" charset="-128"/>
              </a:rPr>
              <a:t> 12 November 2022</a:t>
            </a:r>
          </a:p>
          <a:p>
            <a:pPr marL="720725" indent="-720725"/>
            <a:r>
              <a:rPr lang="en-US" altLang="ja-JP" sz="1400" b="1" dirty="0">
                <a:solidFill>
                  <a:schemeClr val="tx2"/>
                </a:solidFill>
                <a:ea typeface="ＭＳ Ｐゴシック" pitchFamily="50" charset="-128"/>
              </a:rPr>
              <a:t>Source:</a:t>
            </a:r>
            <a:r>
              <a:rPr lang="en-US" altLang="ja-JP" sz="1400" dirty="0">
                <a:solidFill>
                  <a:schemeClr val="tx2"/>
                </a:solidFill>
                <a:ea typeface="ＭＳ Ｐゴシック" pitchFamily="50" charset="-128"/>
              </a:rPr>
              <a:t> 		Tetsuya Kawanishi, </a:t>
            </a:r>
            <a:r>
              <a:rPr lang="en-US" altLang="ja-JP" sz="1400" dirty="0" err="1">
                <a:solidFill>
                  <a:schemeClr val="tx2"/>
                </a:solidFill>
                <a:ea typeface="ＭＳ Ｐゴシック" pitchFamily="50" charset="-128"/>
              </a:rPr>
              <a:t>Riku</a:t>
            </a:r>
            <a:r>
              <a:rPr lang="en-US" altLang="ja-JP" sz="1400" dirty="0">
                <a:solidFill>
                  <a:schemeClr val="tx2"/>
                </a:solidFill>
                <a:ea typeface="ＭＳ Ｐゴシック" pitchFamily="50" charset="-128"/>
              </a:rPr>
              <a:t> Yoshino, Toshiya Yoshida, </a:t>
            </a:r>
            <a:r>
              <a:rPr lang="en-US" altLang="ja-JP" sz="1400" dirty="0" err="1">
                <a:solidFill>
                  <a:schemeClr val="tx2"/>
                </a:solidFill>
                <a:ea typeface="ＭＳ Ｐゴシック" pitchFamily="50" charset="-128"/>
              </a:rPr>
              <a:t>Waseda</a:t>
            </a:r>
            <a:r>
              <a:rPr lang="en-US" altLang="ja-JP" sz="1400" dirty="0">
                <a:solidFill>
                  <a:schemeClr val="tx2"/>
                </a:solidFill>
                <a:ea typeface="ＭＳ Ｐゴシック" pitchFamily="50" charset="-128"/>
              </a:rPr>
              <a:t> University </a:t>
            </a:r>
          </a:p>
          <a:p>
            <a:r>
              <a:rPr lang="fi-FI" altLang="ja-JP" sz="1400" dirty="0">
                <a:solidFill>
                  <a:schemeClr val="tx2"/>
                </a:solidFill>
                <a:ea typeface="ＭＳ Ｐゴシック" pitchFamily="50" charset="-128"/>
              </a:rPr>
              <a:t>              	3-4-1, Okubo, Shinjuku-ku, Tokyo 169-8555, Japan</a:t>
            </a:r>
          </a:p>
          <a:p>
            <a:r>
              <a:rPr lang="ja-JP" altLang="en-US" sz="1400" dirty="0">
                <a:solidFill>
                  <a:schemeClr val="tx2"/>
                </a:solidFill>
                <a:ea typeface="ＭＳ Ｐゴシック" pitchFamily="50" charset="-128"/>
              </a:rPr>
              <a:t>              </a:t>
            </a:r>
            <a:r>
              <a:rPr lang="en-US" altLang="ja-JP" sz="1400" dirty="0">
                <a:solidFill>
                  <a:schemeClr val="tx2"/>
                </a:solidFill>
                <a:ea typeface="ＭＳ Ｐゴシック" pitchFamily="50" charset="-128"/>
              </a:rPr>
              <a:t>	Voice: +81 3 5286 3386</a:t>
            </a:r>
            <a:r>
              <a:rPr lang="en-US" altLang="ja-JP" sz="1400" dirty="0"/>
              <a:t>, </a:t>
            </a:r>
            <a:r>
              <a:rPr lang="en-US" altLang="ja-JP" sz="1400" dirty="0">
                <a:solidFill>
                  <a:schemeClr val="tx2"/>
                </a:solidFill>
                <a:ea typeface="ＭＳ Ｐゴシック" pitchFamily="50" charset="-128"/>
              </a:rPr>
              <a:t>E-Mail:</a:t>
            </a:r>
            <a:r>
              <a:rPr lang="ja-JP" altLang="en-US" sz="1400" dirty="0">
                <a:solidFill>
                  <a:schemeClr val="tx2"/>
                </a:solidFill>
                <a:ea typeface="ＭＳ Ｐゴシック" pitchFamily="50" charset="-128"/>
              </a:rPr>
              <a:t> </a:t>
            </a:r>
            <a:r>
              <a:rPr lang="en-US" altLang="ja-JP" sz="1400" dirty="0">
                <a:solidFill>
                  <a:schemeClr val="tx2"/>
                </a:solidFill>
                <a:ea typeface="ＭＳ Ｐゴシック" pitchFamily="50" charset="-128"/>
              </a:rPr>
              <a:t>kawanishi@waseda.jp</a:t>
            </a:r>
          </a:p>
          <a:p>
            <a:r>
              <a:rPr lang="en-US" altLang="ja-JP" sz="1400" dirty="0">
                <a:solidFill>
                  <a:schemeClr val="tx2"/>
                </a:solidFill>
                <a:ea typeface="ＭＳ Ｐゴシック" pitchFamily="50" charset="-128"/>
              </a:rPr>
              <a:t>	Keizo Inagaki, Iwao Hosako, National Institute of Information and Communications Technology (NICT)</a:t>
            </a:r>
          </a:p>
          <a:p>
            <a:r>
              <a:rPr lang="ja-JP" altLang="en-US" sz="1400" dirty="0">
                <a:solidFill>
                  <a:schemeClr val="tx2"/>
                </a:solidFill>
                <a:ea typeface="ＭＳ Ｐゴシック" pitchFamily="50" charset="-128"/>
              </a:rPr>
              <a:t>　　　　　 </a:t>
            </a:r>
            <a:r>
              <a:rPr lang="en-US" altLang="ja-JP" sz="1400" dirty="0">
                <a:solidFill>
                  <a:schemeClr val="tx2"/>
                </a:solidFill>
                <a:ea typeface="ＭＳ Ｐゴシック" pitchFamily="50" charset="-128"/>
              </a:rPr>
              <a:t>	</a:t>
            </a:r>
            <a:r>
              <a:rPr lang="fi-FI" altLang="ja-JP" sz="1400" dirty="0">
                <a:solidFill>
                  <a:schemeClr val="tx2"/>
                </a:solidFill>
                <a:ea typeface="ＭＳ Ｐゴシック" pitchFamily="50" charset="-128"/>
              </a:rPr>
              <a:t>4-2-1, Nukui-Kitamachi, Koganei, Tokyo 184-8795, Japan, </a:t>
            </a:r>
            <a:r>
              <a:rPr lang="en-US" altLang="ja-JP" sz="1400" dirty="0">
                <a:solidFill>
                  <a:schemeClr val="tx2"/>
                </a:solidFill>
                <a:ea typeface="ＭＳ Ｐゴシック" pitchFamily="50" charset="-128"/>
              </a:rPr>
              <a:t>E-Mail: hosako@nict.go.jp</a:t>
            </a:r>
          </a:p>
          <a:p>
            <a:r>
              <a:rPr lang="en-US" altLang="ja-JP" sz="1400" b="1" dirty="0">
                <a:solidFill>
                  <a:schemeClr val="tx2"/>
                </a:solidFill>
                <a:ea typeface="ＭＳ Ｐゴシック" pitchFamily="50" charset="-128"/>
              </a:rPr>
              <a:t>Re:</a:t>
            </a:r>
            <a:r>
              <a:rPr lang="en-US" altLang="ja-JP" sz="1400" dirty="0">
                <a:solidFill>
                  <a:schemeClr val="tx2"/>
                </a:solidFill>
                <a:ea typeface="ＭＳ Ｐゴシック" pitchFamily="50" charset="-128"/>
              </a:rPr>
              <a:t> n/a</a:t>
            </a:r>
          </a:p>
          <a:p>
            <a:pPr>
              <a:spcBef>
                <a:spcPts val="0"/>
              </a:spcBef>
              <a:spcAft>
                <a:spcPts val="600"/>
              </a:spcAft>
            </a:pPr>
            <a:endParaRPr lang="en-US" altLang="ja-JP" sz="1400" b="1" dirty="0">
              <a:ea typeface="ＭＳ Ｐゴシック" pitchFamily="50" charset="-128"/>
            </a:endParaRPr>
          </a:p>
          <a:p>
            <a:pPr>
              <a:spcBef>
                <a:spcPts val="0"/>
              </a:spcBef>
              <a:spcAft>
                <a:spcPts val="600"/>
              </a:spcAft>
            </a:pPr>
            <a:r>
              <a:rPr lang="en-US" altLang="ja-JP" sz="1400" b="1" dirty="0">
                <a:ea typeface="ＭＳ Ｐゴシック" pitchFamily="50" charset="-128"/>
              </a:rPr>
              <a:t>Abstract: 	</a:t>
            </a:r>
            <a:r>
              <a:rPr lang="en-US" altLang="ja-JP" sz="1400" dirty="0">
                <a:ea typeface="ＭＳ Ｐゴシック" pitchFamily="50" charset="-128"/>
              </a:rPr>
              <a:t>This document overviews of polarized THz-wave scattering from slightly rough surfaces and its impact on interference. Slightly rough surfaces such as wooden tables and walls would scatter THz waves with particular polarization distribution. The scattered wave would induce interference between short distance THz links. </a:t>
            </a:r>
          </a:p>
          <a:p>
            <a:pPr marL="803275" indent="-803275">
              <a:spcBef>
                <a:spcPts val="0"/>
              </a:spcBef>
              <a:spcAft>
                <a:spcPts val="600"/>
              </a:spcAft>
            </a:pPr>
            <a:r>
              <a:rPr lang="en-US" altLang="ja-JP" sz="1400" b="1" dirty="0">
                <a:ea typeface="ＭＳ Ｐゴシック" pitchFamily="50" charset="-128"/>
              </a:rPr>
              <a:t>Purpose: 		</a:t>
            </a:r>
            <a:r>
              <a:rPr lang="en-US" altLang="ja-JP" sz="1400" dirty="0">
                <a:ea typeface="ＭＳ Ｐゴシック" panose="020B0600070205080204" pitchFamily="34" charset="-128"/>
              </a:rPr>
              <a:t>Information document for IEEE 802.15 SC THz</a:t>
            </a:r>
            <a:endParaRPr lang="en-US" altLang="ja-JP" sz="1400" dirty="0">
              <a:ea typeface="ＭＳ Ｐゴシック" pitchFamily="50" charset="-128"/>
            </a:endParaRPr>
          </a:p>
          <a:p>
            <a:pPr>
              <a:spcBef>
                <a:spcPts val="0"/>
              </a:spcBef>
              <a:spcAft>
                <a:spcPts val="600"/>
              </a:spcAft>
            </a:pPr>
            <a:r>
              <a:rPr lang="en-US" altLang="ja-JP" sz="1400" b="1" dirty="0">
                <a:ea typeface="ＭＳ Ｐゴシック" pitchFamily="50" charset="-128"/>
              </a:rPr>
              <a:t>Notice:</a:t>
            </a:r>
            <a:r>
              <a:rPr lang="en-US" altLang="ja-JP" sz="1400" dirty="0">
                <a:ea typeface="ＭＳ Ｐゴシック" pitchFamily="50"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spcBef>
                <a:spcPts val="0"/>
              </a:spcBef>
              <a:spcAft>
                <a:spcPts val="600"/>
              </a:spcAft>
            </a:pPr>
            <a:r>
              <a:rPr lang="en-US" altLang="ja-JP" sz="1400" b="1" dirty="0">
                <a:ea typeface="ＭＳ Ｐゴシック" pitchFamily="50" charset="-128"/>
              </a:rPr>
              <a:t>Release:</a:t>
            </a:r>
            <a:r>
              <a:rPr lang="en-US" altLang="ja-JP" sz="1400" dirty="0">
                <a:ea typeface="ＭＳ Ｐゴシック" pitchFamily="50" charset="-128"/>
              </a:rPr>
              <a:t>	The contributor acknowledges and accepts that this contribution becomes the property of IEEE and may be made publicly available by P802.15.</a:t>
            </a:r>
            <a:r>
              <a:rPr lang="en-US" altLang="ja-JP" sz="1400" dirty="0">
                <a:solidFill>
                  <a:schemeClr val="tx2"/>
                </a:solidFill>
                <a:ea typeface="ＭＳ Ｐゴシック" pitchFamily="50" charset="-128"/>
              </a:rPr>
              <a:t>	</a:t>
            </a:r>
          </a:p>
        </p:txBody>
      </p:sp>
    </p:spTree>
    <p:extLst>
      <p:ext uri="{BB962C8B-B14F-4D97-AF65-F5344CB8AC3E}">
        <p14:creationId xmlns:p14="http://schemas.microsoft.com/office/powerpoint/2010/main" val="404747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FE6E2AF0-AA20-66BA-B8DF-9687E019690D}"/>
              </a:ext>
            </a:extLst>
          </p:cNvPr>
          <p:cNvSpPr>
            <a:spLocks noGrp="1"/>
          </p:cNvSpPr>
          <p:nvPr>
            <p:ph type="sldNum" sz="quarter" idx="12"/>
          </p:nvPr>
        </p:nvSpPr>
        <p:spPr>
          <a:xfrm>
            <a:off x="4571628" y="6475413"/>
            <a:ext cx="76944" cy="184666"/>
          </a:xfrm>
        </p:spPr>
        <p:txBody>
          <a:bodyPr/>
          <a:lstStyle/>
          <a:p>
            <a:fld id="{C02CDA78-032C-C641-A497-068630A7309F}" type="slidenum">
              <a:rPr kumimoji="1" lang="ja-JP" altLang="en-US" smtClean="0"/>
              <a:t>10</a:t>
            </a:fld>
            <a:endParaRPr kumimoji="1" lang="ja-JP" altLang="en-US" dirty="0"/>
          </a:p>
        </p:txBody>
      </p:sp>
      <p:sp>
        <p:nvSpPr>
          <p:cNvPr id="14" name="Rectangle 1">
            <a:extLst>
              <a:ext uri="{FF2B5EF4-FFF2-40B4-BE49-F238E27FC236}">
                <a16:creationId xmlns:a16="http://schemas.microsoft.com/office/drawing/2014/main" id="{F3C2946A-8DA1-497B-9054-10AD5990344C}"/>
              </a:ext>
            </a:extLst>
          </p:cNvPr>
          <p:cNvSpPr>
            <a:spLocks noGrp="1" noChangeArrowheads="1"/>
          </p:cNvSpPr>
          <p:nvPr>
            <p:ph type="title"/>
          </p:nvPr>
        </p:nvSpPr>
        <p:spPr>
          <a:xfrm>
            <a:off x="685800" y="685800"/>
            <a:ext cx="7772400" cy="870992"/>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dirty="0"/>
              <a:t>Wooden rough surface sample</a:t>
            </a:r>
            <a:endParaRPr lang="en-GB" sz="3200" b="1" dirty="0"/>
          </a:p>
        </p:txBody>
      </p:sp>
      <p:pic>
        <p:nvPicPr>
          <p:cNvPr id="19" name="図 18">
            <a:extLst>
              <a:ext uri="{FF2B5EF4-FFF2-40B4-BE49-F238E27FC236}">
                <a16:creationId xmlns:a16="http://schemas.microsoft.com/office/drawing/2014/main" id="{7F836852-E88F-4478-9480-41257C127D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6642" y="1556792"/>
            <a:ext cx="3966916" cy="2975187"/>
          </a:xfrm>
          <a:prstGeom prst="rect">
            <a:avLst/>
          </a:prstGeom>
        </p:spPr>
      </p:pic>
      <mc:AlternateContent xmlns:mc="http://schemas.openxmlformats.org/markup-compatibility/2006" xmlns:a14="http://schemas.microsoft.com/office/drawing/2010/main">
        <mc:Choice Requires="a14">
          <p:graphicFrame>
            <p:nvGraphicFramePr>
              <p:cNvPr id="20" name="表 4">
                <a:extLst>
                  <a:ext uri="{FF2B5EF4-FFF2-40B4-BE49-F238E27FC236}">
                    <a16:creationId xmlns:a16="http://schemas.microsoft.com/office/drawing/2014/main" id="{7275CAF6-6CA9-4373-8E4A-22116D81AC41}"/>
                  </a:ext>
                </a:extLst>
              </p:cNvPr>
              <p:cNvGraphicFramePr>
                <a:graphicFrameLocks noGrp="1"/>
              </p:cNvGraphicFramePr>
              <p:nvPr>
                <p:ph idx="1"/>
                <p:extLst>
                  <p:ext uri="{D42A27DB-BD31-4B8C-83A1-F6EECF244321}">
                    <p14:modId xmlns:p14="http://schemas.microsoft.com/office/powerpoint/2010/main" val="1951481097"/>
                  </p:ext>
                </p:extLst>
              </p:nvPr>
            </p:nvGraphicFramePr>
            <p:xfrm>
              <a:off x="1979712" y="4725144"/>
              <a:ext cx="5237284" cy="1234440"/>
            </p:xfrm>
            <a:graphic>
              <a:graphicData uri="http://schemas.openxmlformats.org/drawingml/2006/table">
                <a:tbl>
                  <a:tblPr firstRow="1" bandRow="1">
                    <a:tableStyleId>{5C22544A-7EE6-4342-B048-85BDC9FD1C3A}</a:tableStyleId>
                  </a:tblPr>
                  <a:tblGrid>
                    <a:gridCol w="2618642">
                      <a:extLst>
                        <a:ext uri="{9D8B030D-6E8A-4147-A177-3AD203B41FA5}">
                          <a16:colId xmlns:a16="http://schemas.microsoft.com/office/drawing/2014/main" val="2901496084"/>
                        </a:ext>
                      </a:extLst>
                    </a:gridCol>
                    <a:gridCol w="2618642">
                      <a:extLst>
                        <a:ext uri="{9D8B030D-6E8A-4147-A177-3AD203B41FA5}">
                          <a16:colId xmlns:a16="http://schemas.microsoft.com/office/drawing/2014/main" val="3390611455"/>
                        </a:ext>
                      </a:extLst>
                    </a:gridCol>
                  </a:tblGrid>
                  <a:tr h="294480">
                    <a:tc>
                      <a:txBody>
                        <a:bodyPr/>
                        <a:lstStyle/>
                        <a:p>
                          <a:pPr algn="ctr"/>
                          <a:r>
                            <a:rPr kumimoji="1" lang="en-US" altLang="ja-JP" sz="1500" dirty="0">
                              <a:latin typeface="+mj-lt"/>
                            </a:rPr>
                            <a:t>Surface parameter</a:t>
                          </a:r>
                          <a:endParaRPr kumimoji="1" lang="ja-JP" altLang="en-US" sz="1500" dirty="0">
                            <a:latin typeface="+mj-lt"/>
                          </a:endParaRPr>
                        </a:p>
                      </a:txBody>
                      <a:tcPr marL="68580" marR="68580" marT="34290" marB="34290"/>
                    </a:tc>
                    <a:tc>
                      <a:txBody>
                        <a:bodyPr/>
                        <a:lstStyle/>
                        <a:p>
                          <a:pPr algn="ctr"/>
                          <a:endParaRPr kumimoji="1" lang="ja-JP" altLang="en-US" sz="1500" dirty="0"/>
                        </a:p>
                      </a:txBody>
                      <a:tcPr marL="68580" marR="68580" marT="34290" marB="34290"/>
                    </a:tc>
                    <a:extLst>
                      <a:ext uri="{0D108BD9-81ED-4DB2-BD59-A6C34878D82A}">
                        <a16:rowId xmlns:a16="http://schemas.microsoft.com/office/drawing/2014/main" val="539985211"/>
                      </a:ext>
                    </a:extLst>
                  </a:tr>
                  <a:tr h="294480">
                    <a:tc>
                      <a:txBody>
                        <a:bodyPr/>
                        <a:lstStyle/>
                        <a:p>
                          <a:pPr algn="ctr"/>
                          <a:r>
                            <a:rPr lang="en-US" altLang="ja-JP" sz="1600" dirty="0"/>
                            <a:t>Refractive index </a:t>
                          </a:r>
                          <a14:m>
                            <m:oMath xmlns:m="http://schemas.openxmlformats.org/officeDocument/2006/math">
                              <m:r>
                                <a:rPr lang="en-US" altLang="ja-JP" sz="1600" b="1" i="1" smtClean="0">
                                  <a:latin typeface="Cambria Math" panose="02040503050406030204" pitchFamily="18" charset="0"/>
                                </a:rPr>
                                <m:t>𝒏</m:t>
                              </m:r>
                            </m:oMath>
                          </a14:m>
                          <a:endParaRPr lang="en-US" altLang="ja-JP" sz="1600" b="1" i="1" dirty="0"/>
                        </a:p>
                      </a:txBody>
                      <a:tcPr marL="68580" marR="68580" marT="34290" marB="34290"/>
                    </a:tc>
                    <a:tc>
                      <a:txBody>
                        <a:bodyPr/>
                        <a:lstStyle/>
                        <a:p>
                          <a:pPr algn="ctr"/>
                          <a:r>
                            <a:rPr kumimoji="1" lang="en-US" altLang="ja-JP" sz="1500" dirty="0"/>
                            <a:t> 1.47 (300GHz)</a:t>
                          </a:r>
                          <a:endParaRPr kumimoji="1" lang="ja-JP" altLang="en-US" sz="1500" dirty="0"/>
                        </a:p>
                      </a:txBody>
                      <a:tcPr marL="68580" marR="68580" marT="34290" marB="34290"/>
                    </a:tc>
                    <a:extLst>
                      <a:ext uri="{0D108BD9-81ED-4DB2-BD59-A6C34878D82A}">
                        <a16:rowId xmlns:a16="http://schemas.microsoft.com/office/drawing/2014/main" val="1823117008"/>
                      </a:ext>
                    </a:extLst>
                  </a:tr>
                  <a:tr h="2944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ja-JP" sz="1600" dirty="0" smtClean="0">
                                    <a:latin typeface="Cambria Math" panose="02040503050406030204" pitchFamily="18" charset="0"/>
                                  </a:rPr>
                                  <m:t>C</m:t>
                                </m:r>
                                <m:r>
                                  <m:rPr>
                                    <m:nor/>
                                  </m:rPr>
                                  <a:rPr lang="en-US" altLang="ja-JP" sz="1600" b="0" i="0" dirty="0" smtClean="0">
                                    <a:latin typeface="Cambria Math" panose="02040503050406030204" pitchFamily="18" charset="0"/>
                                  </a:rPr>
                                  <m:t>orrelation</m:t>
                                </m:r>
                                <m:r>
                                  <m:rPr>
                                    <m:nor/>
                                  </m:rPr>
                                  <a:rPr lang="en-US" altLang="ja-JP" sz="1600" b="0" i="0" dirty="0" smtClean="0">
                                    <a:latin typeface="Cambria Math" panose="02040503050406030204" pitchFamily="18" charset="0"/>
                                  </a:rPr>
                                  <m:t> </m:t>
                                </m:r>
                                <m:r>
                                  <m:rPr>
                                    <m:nor/>
                                  </m:rPr>
                                  <a:rPr lang="en-US" altLang="ja-JP" sz="1600" b="0" i="0" dirty="0" smtClean="0">
                                    <a:latin typeface="Cambria Math" panose="02040503050406030204" pitchFamily="18" charset="0"/>
                                  </a:rPr>
                                  <m:t>length</m:t>
                                </m:r>
                                <m:r>
                                  <m:rPr>
                                    <m:nor/>
                                  </m:rPr>
                                  <a:rPr lang="en-US" altLang="ja-JP" sz="1600" b="0" i="0" dirty="0" smtClean="0">
                                    <a:latin typeface="Cambria Math" panose="02040503050406030204" pitchFamily="18" charset="0"/>
                                  </a:rPr>
                                  <m:t> </m:t>
                                </m:r>
                                <m:r>
                                  <a:rPr lang="en-US" altLang="ja-JP" sz="1600" b="1" i="1" smtClean="0">
                                    <a:latin typeface="Cambria Math" panose="02040503050406030204" pitchFamily="18" charset="0"/>
                                  </a:rPr>
                                  <m:t>𝒍</m:t>
                                </m:r>
                              </m:oMath>
                            </m:oMathPara>
                          </a14:m>
                          <a:endParaRPr lang="en-US" altLang="ja-JP" sz="1600" b="1" i="1" dirty="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500" dirty="0"/>
                            <a:t>135.57[</a:t>
                          </a:r>
                          <a:r>
                            <a:rPr kumimoji="1" lang="en-US" altLang="ja-JP" sz="1500" dirty="0" err="1"/>
                            <a:t>μm</a:t>
                          </a:r>
                          <a:r>
                            <a:rPr kumimoji="1" lang="en-US" altLang="ja-JP" sz="1500" dirty="0"/>
                            <a:t>]</a:t>
                          </a:r>
                          <a:endParaRPr kumimoji="1" lang="ja-JP" altLang="en-US" sz="1500" dirty="0"/>
                        </a:p>
                      </a:txBody>
                      <a:tcPr marL="68580" marR="68580" marT="34290" marB="34290"/>
                    </a:tc>
                    <a:extLst>
                      <a:ext uri="{0D108BD9-81ED-4DB2-BD59-A6C34878D82A}">
                        <a16:rowId xmlns:a16="http://schemas.microsoft.com/office/drawing/2014/main" val="4182488122"/>
                      </a:ext>
                    </a:extLst>
                  </a:tr>
                  <a:tr h="2944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nor/>
                                </m:rPr>
                                <a:rPr lang="en-US" altLang="ja-JP" sz="1600" dirty="0" smtClean="0">
                                  <a:latin typeface="Cambria Math" panose="02040503050406030204" pitchFamily="18" charset="0"/>
                                </a:rPr>
                                <m:t>R</m:t>
                              </m:r>
                              <m:r>
                                <m:rPr>
                                  <m:nor/>
                                </m:rPr>
                                <a:rPr lang="en-US" altLang="ja-JP" sz="1600" b="0" i="0" dirty="0" smtClean="0">
                                  <a:latin typeface="Cambria Math" panose="02040503050406030204" pitchFamily="18" charset="0"/>
                                </a:rPr>
                                <m:t>oughness</m:t>
                              </m:r>
                            </m:oMath>
                          </a14:m>
                          <a:r>
                            <a:rPr kumimoji="1" lang="ja-JP" altLang="en-US" sz="1500" dirty="0"/>
                            <a:t> </a:t>
                          </a:r>
                          <a14:m>
                            <m:oMath xmlns:m="http://schemas.openxmlformats.org/officeDocument/2006/math">
                              <m:r>
                                <a:rPr lang="en-US" altLang="ja-JP" sz="1600" b="1" i="1" smtClean="0">
                                  <a:latin typeface="Cambria Math" panose="02040503050406030204" pitchFamily="18" charset="0"/>
                                </a:rPr>
                                <m:t>𝝈</m:t>
                              </m:r>
                            </m:oMath>
                          </a14:m>
                          <a:endParaRPr lang="en-US" altLang="ja-JP" sz="1600" b="1" dirty="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500" dirty="0"/>
                            <a:t> 66.99[</a:t>
                          </a:r>
                          <a:r>
                            <a:rPr kumimoji="1" lang="en-US" altLang="ja-JP" sz="1500" dirty="0" err="1"/>
                            <a:t>μm</a:t>
                          </a:r>
                          <a:r>
                            <a:rPr kumimoji="1" lang="en-US" altLang="ja-JP" sz="1500" dirty="0"/>
                            <a:t>]</a:t>
                          </a:r>
                          <a:endParaRPr kumimoji="1" lang="ja-JP" altLang="en-US" sz="1500" dirty="0"/>
                        </a:p>
                      </a:txBody>
                      <a:tcPr marL="68580" marR="68580" marT="34290" marB="34290"/>
                    </a:tc>
                    <a:extLst>
                      <a:ext uri="{0D108BD9-81ED-4DB2-BD59-A6C34878D82A}">
                        <a16:rowId xmlns:a16="http://schemas.microsoft.com/office/drawing/2014/main" val="2539656176"/>
                      </a:ext>
                    </a:extLst>
                  </a:tr>
                </a:tbl>
              </a:graphicData>
            </a:graphic>
          </p:graphicFrame>
        </mc:Choice>
        <mc:Fallback xmlns="">
          <p:graphicFrame>
            <p:nvGraphicFramePr>
              <p:cNvPr id="20" name="表 4">
                <a:extLst>
                  <a:ext uri="{FF2B5EF4-FFF2-40B4-BE49-F238E27FC236}">
                    <a16:creationId xmlns:a16="http://schemas.microsoft.com/office/drawing/2014/main" id="{7275CAF6-6CA9-4373-8E4A-22116D81AC41}"/>
                  </a:ext>
                </a:extLst>
              </p:cNvPr>
              <p:cNvGraphicFramePr>
                <a:graphicFrameLocks noGrp="1"/>
              </p:cNvGraphicFramePr>
              <p:nvPr>
                <p:ph idx="1"/>
                <p:extLst>
                  <p:ext uri="{D42A27DB-BD31-4B8C-83A1-F6EECF244321}">
                    <p14:modId xmlns:p14="http://schemas.microsoft.com/office/powerpoint/2010/main" val="1951481097"/>
                  </p:ext>
                </p:extLst>
              </p:nvPr>
            </p:nvGraphicFramePr>
            <p:xfrm>
              <a:off x="1979712" y="4725144"/>
              <a:ext cx="5237284" cy="1234440"/>
            </p:xfrm>
            <a:graphic>
              <a:graphicData uri="http://schemas.openxmlformats.org/drawingml/2006/table">
                <a:tbl>
                  <a:tblPr firstRow="1" bandRow="1">
                    <a:tableStyleId>{5C22544A-7EE6-4342-B048-85BDC9FD1C3A}</a:tableStyleId>
                  </a:tblPr>
                  <a:tblGrid>
                    <a:gridCol w="2618642">
                      <a:extLst>
                        <a:ext uri="{9D8B030D-6E8A-4147-A177-3AD203B41FA5}">
                          <a16:colId xmlns:a16="http://schemas.microsoft.com/office/drawing/2014/main" val="2901496084"/>
                        </a:ext>
                      </a:extLst>
                    </a:gridCol>
                    <a:gridCol w="2618642">
                      <a:extLst>
                        <a:ext uri="{9D8B030D-6E8A-4147-A177-3AD203B41FA5}">
                          <a16:colId xmlns:a16="http://schemas.microsoft.com/office/drawing/2014/main" val="3390611455"/>
                        </a:ext>
                      </a:extLst>
                    </a:gridCol>
                  </a:tblGrid>
                  <a:tr h="297180">
                    <a:tc>
                      <a:txBody>
                        <a:bodyPr/>
                        <a:lstStyle/>
                        <a:p>
                          <a:pPr algn="ctr"/>
                          <a:r>
                            <a:rPr kumimoji="1" lang="en-US" altLang="ja-JP" sz="1500" dirty="0">
                              <a:latin typeface="+mj-lt"/>
                            </a:rPr>
                            <a:t>Surface parameter</a:t>
                          </a:r>
                          <a:endParaRPr kumimoji="1" lang="ja-JP" altLang="en-US" sz="1500" dirty="0">
                            <a:latin typeface="+mj-lt"/>
                          </a:endParaRPr>
                        </a:p>
                      </a:txBody>
                      <a:tcPr marL="68580" marR="68580" marT="34290" marB="34290"/>
                    </a:tc>
                    <a:tc>
                      <a:txBody>
                        <a:bodyPr/>
                        <a:lstStyle/>
                        <a:p>
                          <a:pPr algn="ctr"/>
                          <a:endParaRPr kumimoji="1" lang="ja-JP" altLang="en-US" sz="1500" dirty="0"/>
                        </a:p>
                      </a:txBody>
                      <a:tcPr marL="68580" marR="68580" marT="34290" marB="34290"/>
                    </a:tc>
                    <a:extLst>
                      <a:ext uri="{0D108BD9-81ED-4DB2-BD59-A6C34878D82A}">
                        <a16:rowId xmlns:a16="http://schemas.microsoft.com/office/drawing/2014/main" val="539985211"/>
                      </a:ext>
                    </a:extLst>
                  </a:tr>
                  <a:tr h="312420">
                    <a:tc>
                      <a:txBody>
                        <a:bodyPr/>
                        <a:lstStyle/>
                        <a:p>
                          <a:endParaRPr lang="ja-JP"/>
                        </a:p>
                      </a:txBody>
                      <a:tcPr marL="68580" marR="68580" marT="34290" marB="34290">
                        <a:blipFill>
                          <a:blip r:embed="rId3"/>
                          <a:stretch>
                            <a:fillRect l="-233" t="-103922" r="-101163" b="-221569"/>
                          </a:stretch>
                        </a:blipFill>
                      </a:tcPr>
                    </a:tc>
                    <a:tc>
                      <a:txBody>
                        <a:bodyPr/>
                        <a:lstStyle/>
                        <a:p>
                          <a:pPr algn="ctr"/>
                          <a:r>
                            <a:rPr kumimoji="1" lang="en-US" altLang="ja-JP" sz="1500" dirty="0"/>
                            <a:t> 1.47 (300GHz)</a:t>
                          </a:r>
                          <a:endParaRPr kumimoji="1" lang="ja-JP" altLang="en-US" sz="1500" dirty="0"/>
                        </a:p>
                      </a:txBody>
                      <a:tcPr marL="68580" marR="68580" marT="34290" marB="34290"/>
                    </a:tc>
                    <a:extLst>
                      <a:ext uri="{0D108BD9-81ED-4DB2-BD59-A6C34878D82A}">
                        <a16:rowId xmlns:a16="http://schemas.microsoft.com/office/drawing/2014/main" val="1823117008"/>
                      </a:ext>
                    </a:extLst>
                  </a:tr>
                  <a:tr h="312420">
                    <a:tc>
                      <a:txBody>
                        <a:bodyPr/>
                        <a:lstStyle/>
                        <a:p>
                          <a:endParaRPr lang="ja-JP"/>
                        </a:p>
                      </a:txBody>
                      <a:tcPr marL="68580" marR="68580" marT="34290" marB="34290">
                        <a:blipFill>
                          <a:blip r:embed="rId3"/>
                          <a:stretch>
                            <a:fillRect l="-233" t="-200000" r="-101163" b="-117308"/>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500" dirty="0"/>
                            <a:t>135.57[</a:t>
                          </a:r>
                          <a:r>
                            <a:rPr kumimoji="1" lang="en-US" altLang="ja-JP" sz="1500" dirty="0" err="1"/>
                            <a:t>μm</a:t>
                          </a:r>
                          <a:r>
                            <a:rPr kumimoji="1" lang="en-US" altLang="ja-JP" sz="1500" dirty="0"/>
                            <a:t>]</a:t>
                          </a:r>
                          <a:endParaRPr kumimoji="1" lang="ja-JP" altLang="en-US" sz="1500" dirty="0"/>
                        </a:p>
                      </a:txBody>
                      <a:tcPr marL="68580" marR="68580" marT="34290" marB="34290"/>
                    </a:tc>
                    <a:extLst>
                      <a:ext uri="{0D108BD9-81ED-4DB2-BD59-A6C34878D82A}">
                        <a16:rowId xmlns:a16="http://schemas.microsoft.com/office/drawing/2014/main" val="4182488122"/>
                      </a:ext>
                    </a:extLst>
                  </a:tr>
                  <a:tr h="312420">
                    <a:tc>
                      <a:txBody>
                        <a:bodyPr/>
                        <a:lstStyle/>
                        <a:p>
                          <a:endParaRPr lang="ja-JP"/>
                        </a:p>
                      </a:txBody>
                      <a:tcPr marL="68580" marR="68580" marT="34290" marB="34290">
                        <a:blipFill>
                          <a:blip r:embed="rId3"/>
                          <a:stretch>
                            <a:fillRect l="-233" t="-305882" r="-101163" b="-19608"/>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500" dirty="0"/>
                            <a:t> 66.99[</a:t>
                          </a:r>
                          <a:r>
                            <a:rPr kumimoji="1" lang="en-US" altLang="ja-JP" sz="1500" dirty="0" err="1"/>
                            <a:t>μm</a:t>
                          </a:r>
                          <a:r>
                            <a:rPr kumimoji="1" lang="en-US" altLang="ja-JP" sz="1500" dirty="0"/>
                            <a:t>]</a:t>
                          </a:r>
                          <a:endParaRPr kumimoji="1" lang="ja-JP" altLang="en-US" sz="1500" dirty="0"/>
                        </a:p>
                      </a:txBody>
                      <a:tcPr marL="68580" marR="68580" marT="34290" marB="34290"/>
                    </a:tc>
                    <a:extLst>
                      <a:ext uri="{0D108BD9-81ED-4DB2-BD59-A6C34878D82A}">
                        <a16:rowId xmlns:a16="http://schemas.microsoft.com/office/drawing/2014/main" val="2539656176"/>
                      </a:ext>
                    </a:extLst>
                  </a:tr>
                </a:tbl>
              </a:graphicData>
            </a:graphic>
          </p:graphicFrame>
        </mc:Fallback>
      </mc:AlternateContent>
      <p:sp>
        <p:nvSpPr>
          <p:cNvPr id="22" name="Footer Placeholder 4">
            <a:extLst>
              <a:ext uri="{FF2B5EF4-FFF2-40B4-BE49-F238E27FC236}">
                <a16:creationId xmlns:a16="http://schemas.microsoft.com/office/drawing/2014/main" id="{4742CA57-C0C1-40BD-8F40-DE755F8ADF48}"/>
              </a:ext>
            </a:extLst>
          </p:cNvPr>
          <p:cNvSpPr txBox="1">
            <a:spLocks/>
          </p:cNvSpPr>
          <p:nvPr/>
        </p:nvSpPr>
        <p:spPr bwMode="auto">
          <a:xfrm>
            <a:off x="5500694" y="6475413"/>
            <a:ext cx="304164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pitchFamily="50"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da-DK" altLang="ja-JP"/>
              <a:t>Tetsuya Kawanishi, Waseda Univ., et al</a:t>
            </a:r>
            <a:endParaRPr lang="en-US" altLang="ja-JP" dirty="0"/>
          </a:p>
        </p:txBody>
      </p:sp>
    </p:spTree>
    <p:extLst>
      <p:ext uri="{BB962C8B-B14F-4D97-AF65-F5344CB8AC3E}">
        <p14:creationId xmlns:p14="http://schemas.microsoft.com/office/powerpoint/2010/main" val="2025744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DE13F5-E796-7FE5-D811-FFDB69BAB7FC}"/>
              </a:ext>
            </a:extLst>
          </p:cNvPr>
          <p:cNvSpPr>
            <a:spLocks noGrp="1"/>
          </p:cNvSpPr>
          <p:nvPr>
            <p:ph type="title"/>
          </p:nvPr>
        </p:nvSpPr>
        <p:spPr>
          <a:xfrm>
            <a:off x="685800" y="685800"/>
            <a:ext cx="7772400" cy="654968"/>
          </a:xfrm>
        </p:spPr>
        <p:txBody>
          <a:bodyPr/>
          <a:lstStyle/>
          <a:p>
            <a:r>
              <a:rPr kumimoji="1" lang="en-US" altLang="ja-JP" dirty="0"/>
              <a:t>Rough</a:t>
            </a:r>
            <a:r>
              <a:rPr lang="en-US" altLang="ja-JP" dirty="0"/>
              <a:t>ness and correlation length</a:t>
            </a:r>
            <a:endParaRPr kumimoji="1" lang="ja-JP" altLang="en-US" dirty="0"/>
          </a:p>
        </p:txBody>
      </p:sp>
      <p:pic>
        <p:nvPicPr>
          <p:cNvPr id="5" name="図 4">
            <a:extLst>
              <a:ext uri="{FF2B5EF4-FFF2-40B4-BE49-F238E27FC236}">
                <a16:creationId xmlns:a16="http://schemas.microsoft.com/office/drawing/2014/main" id="{89ADC4A0-CF4C-A834-8658-99376C9C843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2125265"/>
            <a:ext cx="4630817" cy="3473112"/>
          </a:xfrm>
          <a:prstGeom prst="rect">
            <a:avLst/>
          </a:prstGeom>
        </p:spPr>
      </p:pic>
      <p:pic>
        <p:nvPicPr>
          <p:cNvPr id="7" name="図 6">
            <a:extLst>
              <a:ext uri="{FF2B5EF4-FFF2-40B4-BE49-F238E27FC236}">
                <a16:creationId xmlns:a16="http://schemas.microsoft.com/office/drawing/2014/main" id="{D692BD77-9F2A-1474-FE4B-58FCB68C353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13183" y="2125265"/>
            <a:ext cx="4630817" cy="3473112"/>
          </a:xfrm>
          <a:prstGeom prst="rect">
            <a:avLst/>
          </a:prstGeom>
        </p:spPr>
      </p:pic>
      <p:sp>
        <p:nvSpPr>
          <p:cNvPr id="6" name="Footer Placeholder 4">
            <a:extLst>
              <a:ext uri="{FF2B5EF4-FFF2-40B4-BE49-F238E27FC236}">
                <a16:creationId xmlns:a16="http://schemas.microsoft.com/office/drawing/2014/main" id="{4C1D11FD-F9F2-4669-B13B-336C787436EA}"/>
              </a:ext>
            </a:extLst>
          </p:cNvPr>
          <p:cNvSpPr txBox="1">
            <a:spLocks/>
          </p:cNvSpPr>
          <p:nvPr/>
        </p:nvSpPr>
        <p:spPr bwMode="auto">
          <a:xfrm>
            <a:off x="5500694" y="6475413"/>
            <a:ext cx="304164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pitchFamily="50"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da-DK" altLang="ja-JP"/>
              <a:t>Tetsuya Kawanishi, Waseda Univ., et al</a:t>
            </a:r>
            <a:endParaRPr lang="en-US" altLang="ja-JP" dirty="0"/>
          </a:p>
        </p:txBody>
      </p:sp>
    </p:spTree>
    <p:extLst>
      <p:ext uri="{BB962C8B-B14F-4D97-AF65-F5344CB8AC3E}">
        <p14:creationId xmlns:p14="http://schemas.microsoft.com/office/powerpoint/2010/main" val="2491918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DE13F5-E796-7FE5-D811-FFDB69BAB7FC}"/>
              </a:ext>
            </a:extLst>
          </p:cNvPr>
          <p:cNvSpPr>
            <a:spLocks noGrp="1"/>
          </p:cNvSpPr>
          <p:nvPr>
            <p:ph type="title"/>
          </p:nvPr>
        </p:nvSpPr>
        <p:spPr>
          <a:xfrm>
            <a:off x="685800" y="836712"/>
            <a:ext cx="7772400" cy="654968"/>
          </a:xfrm>
        </p:spPr>
        <p:txBody>
          <a:bodyPr/>
          <a:lstStyle/>
          <a:p>
            <a:r>
              <a:rPr kumimoji="1" lang="en-US" altLang="ja-JP" dirty="0"/>
              <a:t>Scattered wave distribution </a:t>
            </a:r>
            <a:br>
              <a:rPr kumimoji="1" lang="en-US" altLang="ja-JP" dirty="0"/>
            </a:br>
            <a:r>
              <a:rPr kumimoji="1" lang="en-US" altLang="ja-JP" dirty="0"/>
              <a:t>TE polarized incidence</a:t>
            </a:r>
            <a:endParaRPr kumimoji="1" lang="ja-JP" altLang="en-US" dirty="0"/>
          </a:p>
        </p:txBody>
      </p:sp>
      <p:pic>
        <p:nvPicPr>
          <p:cNvPr id="4" name="図 3">
            <a:extLst>
              <a:ext uri="{FF2B5EF4-FFF2-40B4-BE49-F238E27FC236}">
                <a16:creationId xmlns:a16="http://schemas.microsoft.com/office/drawing/2014/main" id="{20235CF7-C5B4-4B1C-813C-B1FC4EDDD0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1823654"/>
            <a:ext cx="5924436" cy="4443327"/>
          </a:xfrm>
          <a:prstGeom prst="rect">
            <a:avLst/>
          </a:prstGeom>
        </p:spPr>
      </p:pic>
      <p:sp>
        <p:nvSpPr>
          <p:cNvPr id="8" name="Footer Placeholder 4">
            <a:extLst>
              <a:ext uri="{FF2B5EF4-FFF2-40B4-BE49-F238E27FC236}">
                <a16:creationId xmlns:a16="http://schemas.microsoft.com/office/drawing/2014/main" id="{D4795315-3954-4482-AEE3-785CC5C183FF}"/>
              </a:ext>
            </a:extLst>
          </p:cNvPr>
          <p:cNvSpPr txBox="1">
            <a:spLocks/>
          </p:cNvSpPr>
          <p:nvPr/>
        </p:nvSpPr>
        <p:spPr bwMode="auto">
          <a:xfrm>
            <a:off x="5500694" y="6475413"/>
            <a:ext cx="304164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pitchFamily="50"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da-DK" altLang="ja-JP"/>
              <a:t>Tetsuya Kawanishi, Waseda Univ., et al</a:t>
            </a:r>
            <a:endParaRPr lang="en-US" altLang="ja-JP" dirty="0"/>
          </a:p>
        </p:txBody>
      </p:sp>
    </p:spTree>
    <p:extLst>
      <p:ext uri="{BB962C8B-B14F-4D97-AF65-F5344CB8AC3E}">
        <p14:creationId xmlns:p14="http://schemas.microsoft.com/office/powerpoint/2010/main" val="861126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DE13F5-E796-7FE5-D811-FFDB69BAB7FC}"/>
              </a:ext>
            </a:extLst>
          </p:cNvPr>
          <p:cNvSpPr>
            <a:spLocks noGrp="1"/>
          </p:cNvSpPr>
          <p:nvPr>
            <p:ph type="title"/>
          </p:nvPr>
        </p:nvSpPr>
        <p:spPr>
          <a:xfrm>
            <a:off x="685800" y="836712"/>
            <a:ext cx="7772400" cy="654968"/>
          </a:xfrm>
        </p:spPr>
        <p:txBody>
          <a:bodyPr/>
          <a:lstStyle/>
          <a:p>
            <a:r>
              <a:rPr kumimoji="1" lang="en-US" altLang="ja-JP" dirty="0"/>
              <a:t>Scattered wave distribution </a:t>
            </a:r>
            <a:br>
              <a:rPr kumimoji="1" lang="en-US" altLang="ja-JP" dirty="0"/>
            </a:br>
            <a:r>
              <a:rPr kumimoji="1" lang="en-US" altLang="ja-JP" dirty="0"/>
              <a:t>TM polarized incidence</a:t>
            </a:r>
            <a:endParaRPr kumimoji="1" lang="ja-JP" altLang="en-US" dirty="0"/>
          </a:p>
        </p:txBody>
      </p:sp>
      <p:pic>
        <p:nvPicPr>
          <p:cNvPr id="5" name="図 4">
            <a:extLst>
              <a:ext uri="{FF2B5EF4-FFF2-40B4-BE49-F238E27FC236}">
                <a16:creationId xmlns:a16="http://schemas.microsoft.com/office/drawing/2014/main" id="{64BDAB2E-CD16-4F91-A194-7DAEA98B44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898" y="1772816"/>
            <a:ext cx="5824203" cy="4368152"/>
          </a:xfrm>
          <a:prstGeom prst="rect">
            <a:avLst/>
          </a:prstGeom>
        </p:spPr>
      </p:pic>
      <p:sp>
        <p:nvSpPr>
          <p:cNvPr id="6" name="Footer Placeholder 4">
            <a:extLst>
              <a:ext uri="{FF2B5EF4-FFF2-40B4-BE49-F238E27FC236}">
                <a16:creationId xmlns:a16="http://schemas.microsoft.com/office/drawing/2014/main" id="{8F8E6498-9331-4EAB-B88E-055238E03D51}"/>
              </a:ext>
            </a:extLst>
          </p:cNvPr>
          <p:cNvSpPr txBox="1">
            <a:spLocks/>
          </p:cNvSpPr>
          <p:nvPr/>
        </p:nvSpPr>
        <p:spPr bwMode="auto">
          <a:xfrm>
            <a:off x="5500694" y="6475413"/>
            <a:ext cx="304164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pitchFamily="50"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da-DK" altLang="ja-JP"/>
              <a:t>Tetsuya Kawanishi, Waseda Univ., et al</a:t>
            </a:r>
            <a:endParaRPr lang="en-US" altLang="ja-JP" dirty="0"/>
          </a:p>
        </p:txBody>
      </p:sp>
    </p:spTree>
    <p:extLst>
      <p:ext uri="{BB962C8B-B14F-4D97-AF65-F5344CB8AC3E}">
        <p14:creationId xmlns:p14="http://schemas.microsoft.com/office/powerpoint/2010/main" val="3038639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342E55-65F4-E2E7-1743-809839D9B5A1}"/>
              </a:ext>
            </a:extLst>
          </p:cNvPr>
          <p:cNvSpPr>
            <a:spLocks noGrp="1"/>
          </p:cNvSpPr>
          <p:nvPr>
            <p:ph type="title"/>
          </p:nvPr>
        </p:nvSpPr>
        <p:spPr/>
        <p:txBody>
          <a:bodyPr/>
          <a:lstStyle/>
          <a:p>
            <a:r>
              <a:rPr kumimoji="1" lang="en-US" altLang="ja-JP" dirty="0"/>
              <a:t>Total scattered wave power</a:t>
            </a:r>
            <a:br>
              <a:rPr kumimoji="1" lang="en-US" altLang="ja-JP" dirty="0"/>
            </a:br>
            <a:r>
              <a:rPr kumimoji="1" lang="en-US" altLang="ja-JP" dirty="0"/>
              <a:t>60-degree incidence</a:t>
            </a:r>
            <a:endParaRPr kumimoji="1" lang="ja-JP" altLang="en-US" dirty="0"/>
          </a:p>
        </p:txBody>
      </p:sp>
      <p:sp>
        <p:nvSpPr>
          <p:cNvPr id="3" name="コンテンツ プレースホルダー 2">
            <a:extLst>
              <a:ext uri="{FF2B5EF4-FFF2-40B4-BE49-F238E27FC236}">
                <a16:creationId xmlns:a16="http://schemas.microsoft.com/office/drawing/2014/main" id="{7D742849-A139-880D-F577-106CA82BB730}"/>
              </a:ext>
            </a:extLst>
          </p:cNvPr>
          <p:cNvSpPr>
            <a:spLocks noGrp="1"/>
          </p:cNvSpPr>
          <p:nvPr>
            <p:ph idx="1"/>
          </p:nvPr>
        </p:nvSpPr>
        <p:spPr>
          <a:xfrm>
            <a:off x="628650" y="2226469"/>
            <a:ext cx="8263830" cy="3774281"/>
          </a:xfrm>
        </p:spPr>
        <p:txBody>
          <a:bodyPr>
            <a:normAutofit/>
          </a:bodyPr>
          <a:lstStyle/>
          <a:p>
            <a:pPr marL="0" indent="0">
              <a:buNone/>
            </a:pPr>
            <a:r>
              <a:rPr kumimoji="1" lang="en-US" altLang="ja-JP" sz="2400" dirty="0">
                <a:latin typeface="+mj-lt"/>
              </a:rPr>
              <a:t>Reflectivity</a:t>
            </a:r>
            <a:r>
              <a:rPr kumimoji="1" lang="ja-JP" altLang="en-US" sz="2400" dirty="0">
                <a:latin typeface="+mj-lt"/>
              </a:rPr>
              <a:t>　</a:t>
            </a:r>
            <a:r>
              <a:rPr kumimoji="1" lang="en-US" altLang="ja-JP" sz="2400" dirty="0">
                <a:latin typeface="+mj-lt"/>
              </a:rPr>
              <a:t>		0.4075</a:t>
            </a:r>
          </a:p>
          <a:p>
            <a:pPr marL="0" indent="0">
              <a:buNone/>
            </a:pPr>
            <a:r>
              <a:rPr lang="en-US" altLang="ja-JP" sz="2400" dirty="0">
                <a:latin typeface="+mj-lt"/>
              </a:rPr>
              <a:t>Transmittance</a:t>
            </a:r>
            <a:r>
              <a:rPr lang="ja-JP" altLang="en-US" sz="2400" dirty="0">
                <a:latin typeface="+mj-lt"/>
              </a:rPr>
              <a:t>　</a:t>
            </a:r>
            <a:r>
              <a:rPr lang="en-US" altLang="ja-JP" sz="2400" dirty="0">
                <a:latin typeface="+mj-lt"/>
              </a:rPr>
              <a:t>	0.5925</a:t>
            </a:r>
          </a:p>
          <a:p>
            <a:pPr marL="0" indent="0">
              <a:buNone/>
            </a:pPr>
            <a:endParaRPr kumimoji="1" lang="en-US" altLang="ja-JP" sz="2400" dirty="0">
              <a:latin typeface="+mj-lt"/>
            </a:endParaRPr>
          </a:p>
          <a:p>
            <a:pPr marL="0" indent="0">
              <a:buNone/>
            </a:pPr>
            <a:r>
              <a:rPr kumimoji="1" lang="en-US" altLang="ja-JP" sz="2400" dirty="0">
                <a:latin typeface="+mj-lt"/>
              </a:rPr>
              <a:t>TE</a:t>
            </a:r>
            <a:r>
              <a:rPr lang="en-US" altLang="ja-JP" sz="2400" dirty="0">
                <a:latin typeface="+mj-lt"/>
              </a:rPr>
              <a:t>-polarized</a:t>
            </a:r>
            <a:r>
              <a:rPr lang="ja-JP" altLang="en-US" sz="2400" dirty="0">
                <a:latin typeface="+mj-lt"/>
              </a:rPr>
              <a:t> </a:t>
            </a:r>
            <a:r>
              <a:rPr lang="en-US" altLang="ja-JP" sz="2400" dirty="0">
                <a:latin typeface="+mj-lt"/>
              </a:rPr>
              <a:t>incidence</a:t>
            </a:r>
            <a:r>
              <a:rPr lang="ja-JP" altLang="en-US" sz="2400" dirty="0">
                <a:latin typeface="+mj-lt"/>
              </a:rPr>
              <a:t> </a:t>
            </a:r>
            <a:r>
              <a:rPr kumimoji="1" lang="en-US" altLang="ja-JP" sz="2400" dirty="0">
                <a:latin typeface="+mj-lt"/>
              </a:rPr>
              <a:t>3.63% (-14.4dB)</a:t>
            </a:r>
          </a:p>
          <a:p>
            <a:pPr marL="0" indent="0">
              <a:buNone/>
            </a:pPr>
            <a:r>
              <a:rPr lang="en-US" altLang="ja-JP" sz="2000" dirty="0">
                <a:latin typeface="+mj-lt"/>
              </a:rPr>
              <a:t>   In Medium 1	TE=&gt;TE</a:t>
            </a:r>
            <a:r>
              <a:rPr lang="ja-JP" altLang="en-US" sz="2000" dirty="0">
                <a:latin typeface="+mj-lt"/>
              </a:rPr>
              <a:t> </a:t>
            </a:r>
            <a:r>
              <a:rPr lang="en-US" altLang="ja-JP" sz="2000" dirty="0">
                <a:latin typeface="+mj-lt"/>
              </a:rPr>
              <a:t>0.57%    TE=&gt;TM</a:t>
            </a:r>
            <a:r>
              <a:rPr lang="ja-JP" altLang="en-US" sz="2000" dirty="0">
                <a:latin typeface="+mj-lt"/>
              </a:rPr>
              <a:t> </a:t>
            </a:r>
            <a:r>
              <a:rPr lang="en-US" altLang="ja-JP" sz="2000" dirty="0">
                <a:latin typeface="+mj-lt"/>
              </a:rPr>
              <a:t>0.47%  </a:t>
            </a:r>
          </a:p>
          <a:p>
            <a:pPr marL="0" indent="0">
              <a:buNone/>
            </a:pPr>
            <a:r>
              <a:rPr lang="en-US" altLang="ja-JP" sz="2000" dirty="0">
                <a:latin typeface="+mj-lt"/>
              </a:rPr>
              <a:t>   In Medium 2	TE=&gt;TE</a:t>
            </a:r>
            <a:r>
              <a:rPr lang="ja-JP" altLang="en-US" sz="2000" dirty="0">
                <a:latin typeface="+mj-lt"/>
              </a:rPr>
              <a:t> </a:t>
            </a:r>
            <a:r>
              <a:rPr lang="en-US" altLang="ja-JP" sz="2000" dirty="0">
                <a:latin typeface="+mj-lt"/>
              </a:rPr>
              <a:t>1.82%    TE=&gt;TM 0.77% </a:t>
            </a:r>
          </a:p>
          <a:p>
            <a:pPr marL="0" indent="0">
              <a:buNone/>
            </a:pPr>
            <a:r>
              <a:rPr kumimoji="1" lang="en-US" altLang="ja-JP" sz="2400" dirty="0">
                <a:latin typeface="+mj-lt"/>
              </a:rPr>
              <a:t>TM</a:t>
            </a:r>
            <a:r>
              <a:rPr lang="en-US" altLang="ja-JP" sz="2400" dirty="0">
                <a:latin typeface="+mj-lt"/>
              </a:rPr>
              <a:t>-polarized</a:t>
            </a:r>
            <a:r>
              <a:rPr lang="ja-JP" altLang="en-US" sz="2400" dirty="0">
                <a:latin typeface="+mj-lt"/>
              </a:rPr>
              <a:t> </a:t>
            </a:r>
            <a:r>
              <a:rPr lang="en-US" altLang="ja-JP" sz="2400" dirty="0">
                <a:latin typeface="+mj-lt"/>
              </a:rPr>
              <a:t>incidence</a:t>
            </a:r>
            <a:r>
              <a:rPr lang="ja-JP" altLang="en-US" sz="2400" dirty="0">
                <a:latin typeface="+mj-lt"/>
              </a:rPr>
              <a:t> </a:t>
            </a:r>
            <a:r>
              <a:rPr lang="en-US" altLang="ja-JP" sz="2400" dirty="0">
                <a:latin typeface="+mj-lt"/>
              </a:rPr>
              <a:t>4.13% </a:t>
            </a:r>
            <a:r>
              <a:rPr kumimoji="1" lang="en-US" altLang="ja-JP" sz="2400" dirty="0">
                <a:latin typeface="+mj-lt"/>
              </a:rPr>
              <a:t>(-13.8dB)</a:t>
            </a:r>
            <a:endParaRPr lang="en-US" altLang="ja-JP" sz="2400" dirty="0">
              <a:latin typeface="+mj-lt"/>
            </a:endParaRPr>
          </a:p>
          <a:p>
            <a:pPr marL="0" indent="0">
              <a:buNone/>
            </a:pPr>
            <a:r>
              <a:rPr lang="en-US" altLang="ja-JP" sz="2000" dirty="0">
                <a:latin typeface="+mj-lt"/>
              </a:rPr>
              <a:t>   In Medium 1	TM=&gt;TE</a:t>
            </a:r>
            <a:r>
              <a:rPr lang="ja-JP" altLang="en-US" sz="2000" dirty="0">
                <a:latin typeface="+mj-lt"/>
              </a:rPr>
              <a:t> </a:t>
            </a:r>
            <a:r>
              <a:rPr lang="en-US" altLang="ja-JP" sz="2000" dirty="0">
                <a:latin typeface="+mj-lt"/>
              </a:rPr>
              <a:t>0.40%   TM=&gt;TM</a:t>
            </a:r>
            <a:r>
              <a:rPr lang="ja-JP" altLang="en-US" sz="2000" dirty="0">
                <a:latin typeface="+mj-lt"/>
              </a:rPr>
              <a:t> </a:t>
            </a:r>
            <a:r>
              <a:rPr lang="en-US" altLang="ja-JP" sz="2000" dirty="0">
                <a:latin typeface="+mj-lt"/>
              </a:rPr>
              <a:t>0.43% </a:t>
            </a:r>
          </a:p>
          <a:p>
            <a:pPr marL="0" indent="0">
              <a:buNone/>
            </a:pPr>
            <a:r>
              <a:rPr lang="en-US" altLang="ja-JP" sz="2000" dirty="0">
                <a:latin typeface="+mj-lt"/>
              </a:rPr>
              <a:t>   In Medium 2	TM=&gt;TE</a:t>
            </a:r>
            <a:r>
              <a:rPr lang="ja-JP" altLang="en-US" sz="2000" dirty="0">
                <a:latin typeface="+mj-lt"/>
              </a:rPr>
              <a:t> </a:t>
            </a:r>
            <a:r>
              <a:rPr lang="en-US" altLang="ja-JP" sz="2000" dirty="0">
                <a:latin typeface="+mj-lt"/>
              </a:rPr>
              <a:t>1.12%   TM=&gt;TM 2.18%</a:t>
            </a:r>
            <a:endParaRPr kumimoji="1" lang="en-US" altLang="ja-JP" sz="2000" dirty="0">
              <a:latin typeface="+mj-lt"/>
            </a:endParaRPr>
          </a:p>
          <a:p>
            <a:pPr marL="0" indent="0">
              <a:buNone/>
            </a:pPr>
            <a:endParaRPr kumimoji="1" lang="ja-JP" altLang="en-US" sz="2400" dirty="0">
              <a:latin typeface="+mj-lt"/>
            </a:endParaRPr>
          </a:p>
        </p:txBody>
      </p:sp>
      <p:grpSp>
        <p:nvGrpSpPr>
          <p:cNvPr id="8" name="グループ化 7">
            <a:extLst>
              <a:ext uri="{FF2B5EF4-FFF2-40B4-BE49-F238E27FC236}">
                <a16:creationId xmlns:a16="http://schemas.microsoft.com/office/drawing/2014/main" id="{D6D865DF-52E2-9629-3261-3E3A65594B2F}"/>
              </a:ext>
            </a:extLst>
          </p:cNvPr>
          <p:cNvGrpSpPr/>
          <p:nvPr/>
        </p:nvGrpSpPr>
        <p:grpSpPr>
          <a:xfrm>
            <a:off x="5884396" y="2226469"/>
            <a:ext cx="2573804" cy="1437764"/>
            <a:chOff x="6778503" y="3689539"/>
            <a:chExt cx="3543893" cy="1968310"/>
          </a:xfrm>
        </p:grpSpPr>
        <p:sp>
          <p:nvSpPr>
            <p:cNvPr id="9" name="正方形/長方形 8">
              <a:extLst>
                <a:ext uri="{FF2B5EF4-FFF2-40B4-BE49-F238E27FC236}">
                  <a16:creationId xmlns:a16="http://schemas.microsoft.com/office/drawing/2014/main" id="{7027FBED-91C1-7911-CCA6-462DFCE8D642}"/>
                </a:ext>
              </a:extLst>
            </p:cNvPr>
            <p:cNvSpPr/>
            <p:nvPr/>
          </p:nvSpPr>
          <p:spPr>
            <a:xfrm>
              <a:off x="6778503" y="4866096"/>
              <a:ext cx="3363686" cy="79175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 name="フリーフォーム: 図形 9">
              <a:extLst>
                <a:ext uri="{FF2B5EF4-FFF2-40B4-BE49-F238E27FC236}">
                  <a16:creationId xmlns:a16="http://schemas.microsoft.com/office/drawing/2014/main" id="{D7EC851D-0636-A6CC-87A3-4279635417D6}"/>
                </a:ext>
              </a:extLst>
            </p:cNvPr>
            <p:cNvSpPr/>
            <p:nvPr/>
          </p:nvSpPr>
          <p:spPr>
            <a:xfrm>
              <a:off x="6786667" y="4743452"/>
              <a:ext cx="3304390" cy="179614"/>
            </a:xfrm>
            <a:custGeom>
              <a:avLst/>
              <a:gdLst>
                <a:gd name="connsiteX0" fmla="*/ 0 w 3477986"/>
                <a:gd name="connsiteY0" fmla="*/ 98408 h 140771"/>
                <a:gd name="connsiteX1" fmla="*/ 114300 w 3477986"/>
                <a:gd name="connsiteY1" fmla="*/ 8601 h 140771"/>
                <a:gd name="connsiteX2" fmla="*/ 220436 w 3477986"/>
                <a:gd name="connsiteY2" fmla="*/ 98408 h 140771"/>
                <a:gd name="connsiteX3" fmla="*/ 334736 w 3477986"/>
                <a:gd name="connsiteY3" fmla="*/ 24929 h 140771"/>
                <a:gd name="connsiteX4" fmla="*/ 498021 w 3477986"/>
                <a:gd name="connsiteY4" fmla="*/ 90244 h 140771"/>
                <a:gd name="connsiteX5" fmla="*/ 595993 w 3477986"/>
                <a:gd name="connsiteY5" fmla="*/ 8601 h 140771"/>
                <a:gd name="connsiteX6" fmla="*/ 693964 w 3477986"/>
                <a:gd name="connsiteY6" fmla="*/ 98408 h 140771"/>
                <a:gd name="connsiteX7" fmla="*/ 849086 w 3477986"/>
                <a:gd name="connsiteY7" fmla="*/ 98408 h 140771"/>
                <a:gd name="connsiteX8" fmla="*/ 865414 w 3477986"/>
                <a:gd name="connsiteY8" fmla="*/ 24929 h 140771"/>
                <a:gd name="connsiteX9" fmla="*/ 963386 w 3477986"/>
                <a:gd name="connsiteY9" fmla="*/ 82079 h 140771"/>
                <a:gd name="connsiteX10" fmla="*/ 1077686 w 3477986"/>
                <a:gd name="connsiteY10" fmla="*/ 131065 h 140771"/>
                <a:gd name="connsiteX11" fmla="*/ 1110343 w 3477986"/>
                <a:gd name="connsiteY11" fmla="*/ 436 h 140771"/>
                <a:gd name="connsiteX12" fmla="*/ 1232807 w 3477986"/>
                <a:gd name="connsiteY12" fmla="*/ 106572 h 140771"/>
                <a:gd name="connsiteX13" fmla="*/ 1412421 w 3477986"/>
                <a:gd name="connsiteY13" fmla="*/ 57586 h 140771"/>
                <a:gd name="connsiteX14" fmla="*/ 1624693 w 3477986"/>
                <a:gd name="connsiteY14" fmla="*/ 90244 h 140771"/>
                <a:gd name="connsiteX15" fmla="*/ 1763486 w 3477986"/>
                <a:gd name="connsiteY15" fmla="*/ 24929 h 140771"/>
                <a:gd name="connsiteX16" fmla="*/ 1918607 w 3477986"/>
                <a:gd name="connsiteY16" fmla="*/ 8601 h 140771"/>
                <a:gd name="connsiteX17" fmla="*/ 2024743 w 3477986"/>
                <a:gd name="connsiteY17" fmla="*/ 82079 h 140771"/>
                <a:gd name="connsiteX18" fmla="*/ 2188029 w 3477986"/>
                <a:gd name="connsiteY18" fmla="*/ 90244 h 140771"/>
                <a:gd name="connsiteX19" fmla="*/ 2261507 w 3477986"/>
                <a:gd name="connsiteY19" fmla="*/ 8601 h 140771"/>
                <a:gd name="connsiteX20" fmla="*/ 2383971 w 3477986"/>
                <a:gd name="connsiteY20" fmla="*/ 24929 h 140771"/>
                <a:gd name="connsiteX21" fmla="*/ 2490107 w 3477986"/>
                <a:gd name="connsiteY21" fmla="*/ 82079 h 140771"/>
                <a:gd name="connsiteX22" fmla="*/ 2628900 w 3477986"/>
                <a:gd name="connsiteY22" fmla="*/ 82079 h 140771"/>
                <a:gd name="connsiteX23" fmla="*/ 2735036 w 3477986"/>
                <a:gd name="connsiteY23" fmla="*/ 436 h 140771"/>
                <a:gd name="connsiteX24" fmla="*/ 2833007 w 3477986"/>
                <a:gd name="connsiteY24" fmla="*/ 122901 h 140771"/>
                <a:gd name="connsiteX25" fmla="*/ 2947307 w 3477986"/>
                <a:gd name="connsiteY25" fmla="*/ 49422 h 140771"/>
                <a:gd name="connsiteX26" fmla="*/ 3020786 w 3477986"/>
                <a:gd name="connsiteY26" fmla="*/ 98408 h 140771"/>
                <a:gd name="connsiteX27" fmla="*/ 3077936 w 3477986"/>
                <a:gd name="connsiteY27" fmla="*/ 98408 h 140771"/>
                <a:gd name="connsiteX28" fmla="*/ 3167743 w 3477986"/>
                <a:gd name="connsiteY28" fmla="*/ 16765 h 140771"/>
                <a:gd name="connsiteX29" fmla="*/ 3273879 w 3477986"/>
                <a:gd name="connsiteY29" fmla="*/ 16765 h 140771"/>
                <a:gd name="connsiteX30" fmla="*/ 3380014 w 3477986"/>
                <a:gd name="connsiteY30" fmla="*/ 65751 h 140771"/>
                <a:gd name="connsiteX31" fmla="*/ 3445329 w 3477986"/>
                <a:gd name="connsiteY31" fmla="*/ 131065 h 140771"/>
                <a:gd name="connsiteX32" fmla="*/ 3477986 w 3477986"/>
                <a:gd name="connsiteY32" fmla="*/ 139229 h 14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477986" h="140771">
                  <a:moveTo>
                    <a:pt x="0" y="98408"/>
                  </a:moveTo>
                  <a:cubicBezTo>
                    <a:pt x="38780" y="53504"/>
                    <a:pt x="77561" y="8601"/>
                    <a:pt x="114300" y="8601"/>
                  </a:cubicBezTo>
                  <a:cubicBezTo>
                    <a:pt x="151039" y="8601"/>
                    <a:pt x="183697" y="95687"/>
                    <a:pt x="220436" y="98408"/>
                  </a:cubicBezTo>
                  <a:cubicBezTo>
                    <a:pt x="257175" y="101129"/>
                    <a:pt x="288472" y="26290"/>
                    <a:pt x="334736" y="24929"/>
                  </a:cubicBezTo>
                  <a:cubicBezTo>
                    <a:pt x="381000" y="23568"/>
                    <a:pt x="454478" y="92965"/>
                    <a:pt x="498021" y="90244"/>
                  </a:cubicBezTo>
                  <a:cubicBezTo>
                    <a:pt x="541564" y="87523"/>
                    <a:pt x="563336" y="7240"/>
                    <a:pt x="595993" y="8601"/>
                  </a:cubicBezTo>
                  <a:cubicBezTo>
                    <a:pt x="628650" y="9962"/>
                    <a:pt x="651782" y="83440"/>
                    <a:pt x="693964" y="98408"/>
                  </a:cubicBezTo>
                  <a:cubicBezTo>
                    <a:pt x="736146" y="113376"/>
                    <a:pt x="820511" y="110654"/>
                    <a:pt x="849086" y="98408"/>
                  </a:cubicBezTo>
                  <a:cubicBezTo>
                    <a:pt x="877661" y="86162"/>
                    <a:pt x="846364" y="27650"/>
                    <a:pt x="865414" y="24929"/>
                  </a:cubicBezTo>
                  <a:cubicBezTo>
                    <a:pt x="884464" y="22207"/>
                    <a:pt x="928007" y="64390"/>
                    <a:pt x="963386" y="82079"/>
                  </a:cubicBezTo>
                  <a:cubicBezTo>
                    <a:pt x="998765" y="99768"/>
                    <a:pt x="1053193" y="144672"/>
                    <a:pt x="1077686" y="131065"/>
                  </a:cubicBezTo>
                  <a:cubicBezTo>
                    <a:pt x="1102179" y="117458"/>
                    <a:pt x="1084490" y="4518"/>
                    <a:pt x="1110343" y="436"/>
                  </a:cubicBezTo>
                  <a:cubicBezTo>
                    <a:pt x="1136197" y="-3646"/>
                    <a:pt x="1182461" y="97047"/>
                    <a:pt x="1232807" y="106572"/>
                  </a:cubicBezTo>
                  <a:cubicBezTo>
                    <a:pt x="1283153" y="116097"/>
                    <a:pt x="1347107" y="60307"/>
                    <a:pt x="1412421" y="57586"/>
                  </a:cubicBezTo>
                  <a:cubicBezTo>
                    <a:pt x="1477735" y="54865"/>
                    <a:pt x="1566182" y="95687"/>
                    <a:pt x="1624693" y="90244"/>
                  </a:cubicBezTo>
                  <a:cubicBezTo>
                    <a:pt x="1683204" y="84801"/>
                    <a:pt x="1714500" y="38536"/>
                    <a:pt x="1763486" y="24929"/>
                  </a:cubicBezTo>
                  <a:cubicBezTo>
                    <a:pt x="1812472" y="11322"/>
                    <a:pt x="1875064" y="-924"/>
                    <a:pt x="1918607" y="8601"/>
                  </a:cubicBezTo>
                  <a:cubicBezTo>
                    <a:pt x="1962150" y="18126"/>
                    <a:pt x="1979839" y="68472"/>
                    <a:pt x="2024743" y="82079"/>
                  </a:cubicBezTo>
                  <a:cubicBezTo>
                    <a:pt x="2069647" y="95686"/>
                    <a:pt x="2148568" y="102490"/>
                    <a:pt x="2188029" y="90244"/>
                  </a:cubicBezTo>
                  <a:cubicBezTo>
                    <a:pt x="2227490" y="77998"/>
                    <a:pt x="2228850" y="19487"/>
                    <a:pt x="2261507" y="8601"/>
                  </a:cubicBezTo>
                  <a:cubicBezTo>
                    <a:pt x="2294164" y="-2285"/>
                    <a:pt x="2345871" y="12683"/>
                    <a:pt x="2383971" y="24929"/>
                  </a:cubicBezTo>
                  <a:cubicBezTo>
                    <a:pt x="2422071" y="37175"/>
                    <a:pt x="2449285" y="72554"/>
                    <a:pt x="2490107" y="82079"/>
                  </a:cubicBezTo>
                  <a:cubicBezTo>
                    <a:pt x="2530929" y="91604"/>
                    <a:pt x="2588079" y="95686"/>
                    <a:pt x="2628900" y="82079"/>
                  </a:cubicBezTo>
                  <a:cubicBezTo>
                    <a:pt x="2669721" y="68472"/>
                    <a:pt x="2701018" y="-6368"/>
                    <a:pt x="2735036" y="436"/>
                  </a:cubicBezTo>
                  <a:cubicBezTo>
                    <a:pt x="2769054" y="7240"/>
                    <a:pt x="2797629" y="114737"/>
                    <a:pt x="2833007" y="122901"/>
                  </a:cubicBezTo>
                  <a:cubicBezTo>
                    <a:pt x="2868385" y="131065"/>
                    <a:pt x="2916011" y="53504"/>
                    <a:pt x="2947307" y="49422"/>
                  </a:cubicBezTo>
                  <a:cubicBezTo>
                    <a:pt x="2978603" y="45340"/>
                    <a:pt x="2999015" y="90244"/>
                    <a:pt x="3020786" y="98408"/>
                  </a:cubicBezTo>
                  <a:cubicBezTo>
                    <a:pt x="3042557" y="106572"/>
                    <a:pt x="3053443" y="112015"/>
                    <a:pt x="3077936" y="98408"/>
                  </a:cubicBezTo>
                  <a:cubicBezTo>
                    <a:pt x="3102429" y="84801"/>
                    <a:pt x="3135086" y="30372"/>
                    <a:pt x="3167743" y="16765"/>
                  </a:cubicBezTo>
                  <a:cubicBezTo>
                    <a:pt x="3200400" y="3158"/>
                    <a:pt x="3238501" y="8601"/>
                    <a:pt x="3273879" y="16765"/>
                  </a:cubicBezTo>
                  <a:cubicBezTo>
                    <a:pt x="3309257" y="24929"/>
                    <a:pt x="3351439" y="46701"/>
                    <a:pt x="3380014" y="65751"/>
                  </a:cubicBezTo>
                  <a:cubicBezTo>
                    <a:pt x="3408589" y="84801"/>
                    <a:pt x="3429000" y="118819"/>
                    <a:pt x="3445329" y="131065"/>
                  </a:cubicBezTo>
                  <a:cubicBezTo>
                    <a:pt x="3461658" y="143311"/>
                    <a:pt x="3469822" y="141270"/>
                    <a:pt x="3477986" y="139229"/>
                  </a:cubicBezTo>
                </a:path>
              </a:pathLst>
            </a:cu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cxnSp>
          <p:nvCxnSpPr>
            <p:cNvPr id="11" name="直線矢印コネクタ 10">
              <a:extLst>
                <a:ext uri="{FF2B5EF4-FFF2-40B4-BE49-F238E27FC236}">
                  <a16:creationId xmlns:a16="http://schemas.microsoft.com/office/drawing/2014/main" id="{EA4DC428-C7A2-F2CB-4365-EDB95571E471}"/>
                </a:ext>
              </a:extLst>
            </p:cNvPr>
            <p:cNvCxnSpPr>
              <a:cxnSpLocks/>
            </p:cNvCxnSpPr>
            <p:nvPr/>
          </p:nvCxnSpPr>
          <p:spPr>
            <a:xfrm>
              <a:off x="6831147" y="3708325"/>
              <a:ext cx="1327329" cy="1096449"/>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15B08489-AC15-B78F-E11F-D4EB4FBC57AD}"/>
                </a:ext>
              </a:extLst>
            </p:cNvPr>
            <p:cNvCxnSpPr>
              <a:cxnSpLocks/>
            </p:cNvCxnSpPr>
            <p:nvPr/>
          </p:nvCxnSpPr>
          <p:spPr>
            <a:xfrm flipV="1">
              <a:off x="8035837" y="4331947"/>
              <a:ext cx="1250109" cy="591119"/>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9BA8FCA4-050A-DA04-C5B9-30476B667585}"/>
                </a:ext>
              </a:extLst>
            </p:cNvPr>
            <p:cNvCxnSpPr>
              <a:cxnSpLocks/>
            </p:cNvCxnSpPr>
            <p:nvPr/>
          </p:nvCxnSpPr>
          <p:spPr>
            <a:xfrm flipV="1">
              <a:off x="8166640" y="3828459"/>
              <a:ext cx="98513" cy="100697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413C448B-410F-26F8-D961-1D7970F88932}"/>
                </a:ext>
              </a:extLst>
            </p:cNvPr>
            <p:cNvCxnSpPr>
              <a:cxnSpLocks/>
            </p:cNvCxnSpPr>
            <p:nvPr/>
          </p:nvCxnSpPr>
          <p:spPr>
            <a:xfrm flipH="1" flipV="1">
              <a:off x="7361529" y="4531179"/>
              <a:ext cx="807255" cy="295402"/>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2BF38A46-DFA6-B205-B265-ED366AB5256D}"/>
                </a:ext>
              </a:extLst>
            </p:cNvPr>
            <p:cNvCxnSpPr>
              <a:cxnSpLocks/>
            </p:cNvCxnSpPr>
            <p:nvPr/>
          </p:nvCxnSpPr>
          <p:spPr>
            <a:xfrm flipH="1" flipV="1">
              <a:off x="7870615" y="3904015"/>
              <a:ext cx="291943" cy="92256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1A30C83D-AE23-DBE7-1371-1C47277A69BF}"/>
                </a:ext>
              </a:extLst>
            </p:cNvPr>
            <p:cNvSpPr txBox="1"/>
            <p:nvPr/>
          </p:nvSpPr>
          <p:spPr>
            <a:xfrm>
              <a:off x="8773551" y="3689539"/>
              <a:ext cx="1548845" cy="316011"/>
            </a:xfrm>
            <a:prstGeom prst="rect">
              <a:avLst/>
            </a:prstGeom>
            <a:noFill/>
          </p:spPr>
          <p:txBody>
            <a:bodyPr wrap="square" rtlCol="0">
              <a:spAutoFit/>
            </a:bodyPr>
            <a:lstStyle/>
            <a:p>
              <a:r>
                <a:rPr kumimoji="1" lang="en-US" altLang="ja-JP" sz="900" dirty="0"/>
                <a:t>Medium 1 (Air)</a:t>
              </a:r>
              <a:endParaRPr kumimoji="1" lang="ja-JP" altLang="en-US" sz="900" dirty="0"/>
            </a:p>
          </p:txBody>
        </p:sp>
        <p:sp>
          <p:nvSpPr>
            <p:cNvPr id="17" name="テキスト ボックス 16">
              <a:extLst>
                <a:ext uri="{FF2B5EF4-FFF2-40B4-BE49-F238E27FC236}">
                  <a16:creationId xmlns:a16="http://schemas.microsoft.com/office/drawing/2014/main" id="{CDCDD02F-F84A-523A-AF3D-FF476A11FF8A}"/>
                </a:ext>
              </a:extLst>
            </p:cNvPr>
            <p:cNvSpPr txBox="1"/>
            <p:nvPr/>
          </p:nvSpPr>
          <p:spPr>
            <a:xfrm>
              <a:off x="7614516" y="5264473"/>
              <a:ext cx="1691656" cy="316011"/>
            </a:xfrm>
            <a:prstGeom prst="rect">
              <a:avLst/>
            </a:prstGeom>
            <a:noFill/>
          </p:spPr>
          <p:txBody>
            <a:bodyPr wrap="square" rtlCol="0">
              <a:spAutoFit/>
            </a:bodyPr>
            <a:lstStyle/>
            <a:p>
              <a:r>
                <a:rPr kumimoji="1" lang="en-US" altLang="ja-JP" sz="900" dirty="0"/>
                <a:t>Medium</a:t>
              </a:r>
              <a:r>
                <a:rPr kumimoji="1" lang="ja-JP" altLang="en-US" sz="900" dirty="0"/>
                <a:t> </a:t>
              </a:r>
              <a:r>
                <a:rPr kumimoji="1" lang="en-US" altLang="ja-JP" sz="900" dirty="0"/>
                <a:t>2</a:t>
              </a:r>
              <a:r>
                <a:rPr kumimoji="1" lang="ja-JP" altLang="en-US" sz="900" dirty="0"/>
                <a:t> </a:t>
              </a:r>
              <a:r>
                <a:rPr kumimoji="1" lang="en-US" altLang="ja-JP" sz="900" dirty="0"/>
                <a:t>(Wood)</a:t>
              </a:r>
              <a:endParaRPr kumimoji="1" lang="ja-JP" altLang="en-US" sz="900" dirty="0"/>
            </a:p>
          </p:txBody>
        </p:sp>
      </p:grpSp>
      <p:cxnSp>
        <p:nvCxnSpPr>
          <p:cNvPr id="18" name="直線矢印コネクタ 17">
            <a:extLst>
              <a:ext uri="{FF2B5EF4-FFF2-40B4-BE49-F238E27FC236}">
                <a16:creationId xmlns:a16="http://schemas.microsoft.com/office/drawing/2014/main" id="{233FC18A-04A1-2330-8480-B515B07072A3}"/>
              </a:ext>
            </a:extLst>
          </p:cNvPr>
          <p:cNvCxnSpPr>
            <a:cxnSpLocks/>
          </p:cNvCxnSpPr>
          <p:nvPr/>
        </p:nvCxnSpPr>
        <p:spPr>
          <a:xfrm>
            <a:off x="6892550" y="3063436"/>
            <a:ext cx="300420" cy="22942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1A4BF6B5-968C-9764-CBE6-E993E75D70CB}"/>
              </a:ext>
            </a:extLst>
          </p:cNvPr>
          <p:cNvCxnSpPr>
            <a:cxnSpLocks/>
          </p:cNvCxnSpPr>
          <p:nvPr/>
        </p:nvCxnSpPr>
        <p:spPr>
          <a:xfrm flipH="1">
            <a:off x="6757151" y="3048362"/>
            <a:ext cx="132435" cy="27965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A3F5134C-BEAE-8DC8-C626-AE1D6FE8FB2C}"/>
              </a:ext>
            </a:extLst>
          </p:cNvPr>
          <p:cNvCxnSpPr>
            <a:cxnSpLocks/>
          </p:cNvCxnSpPr>
          <p:nvPr/>
        </p:nvCxnSpPr>
        <p:spPr>
          <a:xfrm>
            <a:off x="6903490" y="3067720"/>
            <a:ext cx="571997" cy="16098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583B10CE-6422-A3E3-F160-C34B5E9B41D0}"/>
              </a:ext>
            </a:extLst>
          </p:cNvPr>
          <p:cNvCxnSpPr>
            <a:cxnSpLocks/>
          </p:cNvCxnSpPr>
          <p:nvPr/>
        </p:nvCxnSpPr>
        <p:spPr>
          <a:xfrm flipH="1">
            <a:off x="6527174" y="3059654"/>
            <a:ext cx="356427" cy="29722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Footer Placeholder 4">
            <a:extLst>
              <a:ext uri="{FF2B5EF4-FFF2-40B4-BE49-F238E27FC236}">
                <a16:creationId xmlns:a16="http://schemas.microsoft.com/office/drawing/2014/main" id="{B4E4C39D-7F5B-4DE4-A5C4-7E06AAA04B0B}"/>
              </a:ext>
            </a:extLst>
          </p:cNvPr>
          <p:cNvSpPr txBox="1">
            <a:spLocks/>
          </p:cNvSpPr>
          <p:nvPr/>
        </p:nvSpPr>
        <p:spPr bwMode="auto">
          <a:xfrm>
            <a:off x="5500694" y="6475413"/>
            <a:ext cx="304164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pitchFamily="50"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da-DK" altLang="ja-JP"/>
              <a:t>Tetsuya Kawanishi, Waseda Univ., et al</a:t>
            </a:r>
            <a:endParaRPr lang="en-US" altLang="ja-JP" dirty="0"/>
          </a:p>
        </p:txBody>
      </p:sp>
    </p:spTree>
    <p:extLst>
      <p:ext uri="{BB962C8B-B14F-4D97-AF65-F5344CB8AC3E}">
        <p14:creationId xmlns:p14="http://schemas.microsoft.com/office/powerpoint/2010/main" val="3255259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9C7030-50F1-4FAC-8BD6-4C36970FDD52}"/>
              </a:ext>
            </a:extLst>
          </p:cNvPr>
          <p:cNvSpPr>
            <a:spLocks noGrp="1"/>
          </p:cNvSpPr>
          <p:nvPr>
            <p:ph type="title"/>
          </p:nvPr>
        </p:nvSpPr>
        <p:spPr>
          <a:xfrm>
            <a:off x="136021" y="677515"/>
            <a:ext cx="8712968" cy="726976"/>
          </a:xfrm>
        </p:spPr>
        <p:txBody>
          <a:bodyPr/>
          <a:lstStyle/>
          <a:p>
            <a:r>
              <a:rPr kumimoji="1" lang="en-US" altLang="ja-JP" sz="3200" dirty="0"/>
              <a:t>Issues on interference induced by scattering </a:t>
            </a:r>
            <a:endParaRPr kumimoji="1" lang="ja-JP" altLang="en-US" sz="3200" dirty="0"/>
          </a:p>
        </p:txBody>
      </p:sp>
      <p:sp>
        <p:nvSpPr>
          <p:cNvPr id="6" name="Content Placeholder 5">
            <a:extLst>
              <a:ext uri="{FF2B5EF4-FFF2-40B4-BE49-F238E27FC236}">
                <a16:creationId xmlns:a16="http://schemas.microsoft.com/office/drawing/2014/main" id="{D61FE047-FB49-3304-C9AA-BBFE5348695A}"/>
              </a:ext>
            </a:extLst>
          </p:cNvPr>
          <p:cNvSpPr>
            <a:spLocks noGrp="1"/>
          </p:cNvSpPr>
          <p:nvPr>
            <p:ph idx="1"/>
          </p:nvPr>
        </p:nvSpPr>
        <p:spPr>
          <a:xfrm>
            <a:off x="530171" y="5581281"/>
            <a:ext cx="8352928" cy="582061"/>
          </a:xfrm>
        </p:spPr>
        <p:txBody>
          <a:bodyPr/>
          <a:lstStyle/>
          <a:p>
            <a:pPr marL="0" indent="0">
              <a:buNone/>
            </a:pPr>
            <a:r>
              <a:rPr lang="en-IN" sz="2400" dirty="0">
                <a:latin typeface="+mj-lt"/>
              </a:rPr>
              <a:t>Short distance THz links close to surfaces would have interference issues caused by scattered waves. </a:t>
            </a:r>
          </a:p>
          <a:p>
            <a:pPr marL="0" indent="0">
              <a:buNone/>
            </a:pPr>
            <a:endParaRPr lang="en-IN" sz="2400" dirty="0">
              <a:latin typeface="+mj-lt"/>
            </a:endParaRPr>
          </a:p>
          <a:p>
            <a:pPr marL="0" indent="0">
              <a:buNone/>
            </a:pPr>
            <a:endParaRPr lang="en-IN" sz="2800" dirty="0">
              <a:latin typeface="+mj-lt"/>
            </a:endParaRPr>
          </a:p>
        </p:txBody>
      </p:sp>
      <p:sp>
        <p:nvSpPr>
          <p:cNvPr id="3" name="日付プレースホルダー 2">
            <a:extLst>
              <a:ext uri="{FF2B5EF4-FFF2-40B4-BE49-F238E27FC236}">
                <a16:creationId xmlns:a16="http://schemas.microsoft.com/office/drawing/2014/main" id="{C741A11B-1113-4918-96B3-A0D94C589A1C}"/>
              </a:ext>
            </a:extLst>
          </p:cNvPr>
          <p:cNvSpPr>
            <a:spLocks noGrp="1"/>
          </p:cNvSpPr>
          <p:nvPr>
            <p:ph type="dt" sz="half" idx="10"/>
          </p:nvPr>
        </p:nvSpPr>
        <p:spPr/>
        <p:txBody>
          <a:bodyPr/>
          <a:lstStyle/>
          <a:p>
            <a:r>
              <a:rPr lang="en-US" altLang="ja-JP"/>
              <a:t>November 2022</a:t>
            </a:r>
          </a:p>
        </p:txBody>
      </p:sp>
      <p:sp>
        <p:nvSpPr>
          <p:cNvPr id="5" name="スライド番号プレースホルダー 4">
            <a:extLst>
              <a:ext uri="{FF2B5EF4-FFF2-40B4-BE49-F238E27FC236}">
                <a16:creationId xmlns:a16="http://schemas.microsoft.com/office/drawing/2014/main" id="{81AD0781-164D-42AD-B07A-6FC54FE3C1C0}"/>
              </a:ext>
            </a:extLst>
          </p:cNvPr>
          <p:cNvSpPr>
            <a:spLocks noGrp="1"/>
          </p:cNvSpPr>
          <p:nvPr>
            <p:ph type="sldNum" sz="quarter" idx="12"/>
          </p:nvPr>
        </p:nvSpPr>
        <p:spPr/>
        <p:txBody>
          <a:bodyPr/>
          <a:lstStyle/>
          <a:p>
            <a:r>
              <a:rPr lang="en-US" altLang="ja-JP"/>
              <a:t>Slide </a:t>
            </a:r>
            <a:fld id="{FE910DE7-6239-9542-925A-4F21A5A5D7CA}" type="slidenum">
              <a:rPr lang="en-US" altLang="ja-JP" smtClean="0"/>
              <a:pPr/>
              <a:t>15</a:t>
            </a:fld>
            <a:endParaRPr lang="en-US" altLang="ja-JP"/>
          </a:p>
        </p:txBody>
      </p:sp>
      <p:pic>
        <p:nvPicPr>
          <p:cNvPr id="7" name="図 6">
            <a:extLst>
              <a:ext uri="{FF2B5EF4-FFF2-40B4-BE49-F238E27FC236}">
                <a16:creationId xmlns:a16="http://schemas.microsoft.com/office/drawing/2014/main" id="{B52FF3B4-868E-4A60-A34C-6DF62923F5C8}"/>
              </a:ext>
            </a:extLst>
          </p:cNvPr>
          <p:cNvPicPr>
            <a:picLocks noChangeAspect="1"/>
          </p:cNvPicPr>
          <p:nvPr/>
        </p:nvPicPr>
        <p:blipFill>
          <a:blip r:embed="rId3"/>
          <a:stretch>
            <a:fillRect/>
          </a:stretch>
        </p:blipFill>
        <p:spPr>
          <a:xfrm>
            <a:off x="1979712" y="1556792"/>
            <a:ext cx="5219074" cy="3338884"/>
          </a:xfrm>
          <a:prstGeom prst="rect">
            <a:avLst/>
          </a:prstGeom>
        </p:spPr>
      </p:pic>
      <p:pic>
        <p:nvPicPr>
          <p:cNvPr id="10" name="グラフィックス 8" descr="スマート フォン">
            <a:extLst>
              <a:ext uri="{FF2B5EF4-FFF2-40B4-BE49-F238E27FC236}">
                <a16:creationId xmlns:a16="http://schemas.microsoft.com/office/drawing/2014/main" id="{9DEFB91B-BE29-4BA7-9F1B-FF62167B44E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32457" y="4088332"/>
            <a:ext cx="655407" cy="606535"/>
          </a:xfrm>
          <a:prstGeom prst="rect">
            <a:avLst/>
          </a:prstGeom>
        </p:spPr>
      </p:pic>
      <p:sp>
        <p:nvSpPr>
          <p:cNvPr id="11" name="楕円 10">
            <a:extLst>
              <a:ext uri="{FF2B5EF4-FFF2-40B4-BE49-F238E27FC236}">
                <a16:creationId xmlns:a16="http://schemas.microsoft.com/office/drawing/2014/main" id="{4BD1E5E8-F0A7-49F9-95FC-D4D82D48AB6F}"/>
              </a:ext>
            </a:extLst>
          </p:cNvPr>
          <p:cNvSpPr/>
          <p:nvPr/>
        </p:nvSpPr>
        <p:spPr>
          <a:xfrm rot="2484778" flipH="1">
            <a:off x="2664394" y="3526653"/>
            <a:ext cx="191183" cy="806794"/>
          </a:xfrm>
          <a:prstGeom prst="ellipse">
            <a:avLst/>
          </a:prstGeom>
          <a:solidFill>
            <a:srgbClr val="FFFF00">
              <a:alpha val="50196"/>
            </a:srgb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12" name="図 11">
            <a:extLst>
              <a:ext uri="{FF2B5EF4-FFF2-40B4-BE49-F238E27FC236}">
                <a16:creationId xmlns:a16="http://schemas.microsoft.com/office/drawing/2014/main" id="{3A07916E-9646-4FF0-A3F1-A62231A29834}"/>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20614" y="1886127"/>
            <a:ext cx="1513462" cy="1590615"/>
          </a:xfrm>
          <a:prstGeom prst="rect">
            <a:avLst/>
          </a:prstGeom>
          <a:solidFill>
            <a:schemeClr val="bg1"/>
          </a:solidFill>
          <a:ln w="19050">
            <a:solidFill>
              <a:schemeClr val="accent1">
                <a:lumMod val="75000"/>
              </a:schemeClr>
            </a:solidFill>
          </a:ln>
        </p:spPr>
      </p:pic>
      <p:sp>
        <p:nvSpPr>
          <p:cNvPr id="13" name="正方形/長方形 12">
            <a:extLst>
              <a:ext uri="{FF2B5EF4-FFF2-40B4-BE49-F238E27FC236}">
                <a16:creationId xmlns:a16="http://schemas.microsoft.com/office/drawing/2014/main" id="{98B05C57-7C2B-4F26-AFE4-687C5ABF8045}"/>
              </a:ext>
            </a:extLst>
          </p:cNvPr>
          <p:cNvSpPr/>
          <p:nvPr/>
        </p:nvSpPr>
        <p:spPr>
          <a:xfrm>
            <a:off x="2844115" y="3468500"/>
            <a:ext cx="404704" cy="423714"/>
          </a:xfrm>
          <a:prstGeom prst="rect">
            <a:avLst/>
          </a:prstGeom>
          <a:noFill/>
          <a:ln w="19050">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14" name="直線コネクタ 13">
            <a:extLst>
              <a:ext uri="{FF2B5EF4-FFF2-40B4-BE49-F238E27FC236}">
                <a16:creationId xmlns:a16="http://schemas.microsoft.com/office/drawing/2014/main" id="{8DC74EF6-0ED2-4F11-A2CB-C03C52674665}"/>
              </a:ext>
            </a:extLst>
          </p:cNvPr>
          <p:cNvCxnSpPr>
            <a:cxnSpLocks/>
          </p:cNvCxnSpPr>
          <p:nvPr/>
        </p:nvCxnSpPr>
        <p:spPr>
          <a:xfrm flipV="1">
            <a:off x="2835036" y="1853273"/>
            <a:ext cx="985578" cy="1610399"/>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7BA487ED-123E-47DD-BC1D-45469FE175B2}"/>
              </a:ext>
            </a:extLst>
          </p:cNvPr>
          <p:cNvCxnSpPr>
            <a:cxnSpLocks/>
          </p:cNvCxnSpPr>
          <p:nvPr/>
        </p:nvCxnSpPr>
        <p:spPr>
          <a:xfrm flipV="1">
            <a:off x="3234106" y="3509596"/>
            <a:ext cx="2096464" cy="379683"/>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6" name="図 15">
            <a:extLst>
              <a:ext uri="{FF2B5EF4-FFF2-40B4-BE49-F238E27FC236}">
                <a16:creationId xmlns:a16="http://schemas.microsoft.com/office/drawing/2014/main" id="{C9A53DF0-17B4-434A-B1CF-08202BD843AE}"/>
              </a:ext>
            </a:extLst>
          </p:cNvPr>
          <p:cNvPicPr>
            <a:picLocks noChangeAspect="1"/>
          </p:cNvPicPr>
          <p:nvPr/>
        </p:nvPicPr>
        <p:blipFill>
          <a:blip r:embed="rId7"/>
          <a:stretch>
            <a:fillRect/>
          </a:stretch>
        </p:blipFill>
        <p:spPr>
          <a:xfrm>
            <a:off x="3740842" y="4580845"/>
            <a:ext cx="810004" cy="789497"/>
          </a:xfrm>
          <a:prstGeom prst="rect">
            <a:avLst/>
          </a:prstGeom>
          <a:ln w="19050">
            <a:solidFill>
              <a:schemeClr val="accent5"/>
            </a:solidFill>
          </a:ln>
        </p:spPr>
      </p:pic>
      <p:cxnSp>
        <p:nvCxnSpPr>
          <p:cNvPr id="17" name="直線矢印コネクタ 16">
            <a:extLst>
              <a:ext uri="{FF2B5EF4-FFF2-40B4-BE49-F238E27FC236}">
                <a16:creationId xmlns:a16="http://schemas.microsoft.com/office/drawing/2014/main" id="{435057FE-3F7D-458C-9382-A8A906D7AEB2}"/>
              </a:ext>
            </a:extLst>
          </p:cNvPr>
          <p:cNvCxnSpPr>
            <a:cxnSpLocks/>
          </p:cNvCxnSpPr>
          <p:nvPr/>
        </p:nvCxnSpPr>
        <p:spPr>
          <a:xfrm flipH="1" flipV="1">
            <a:off x="3113996" y="3930050"/>
            <a:ext cx="626846" cy="639451"/>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pic>
        <p:nvPicPr>
          <p:cNvPr id="18" name="図 17">
            <a:extLst>
              <a:ext uri="{FF2B5EF4-FFF2-40B4-BE49-F238E27FC236}">
                <a16:creationId xmlns:a16="http://schemas.microsoft.com/office/drawing/2014/main" id="{5ADA431C-AF36-48D0-ABD1-A937A133D665}"/>
              </a:ext>
            </a:extLst>
          </p:cNvPr>
          <p:cNvPicPr>
            <a:picLocks noChangeAspect="1"/>
          </p:cNvPicPr>
          <p:nvPr/>
        </p:nvPicPr>
        <p:blipFill>
          <a:blip r:embed="rId8"/>
          <a:stretch>
            <a:fillRect/>
          </a:stretch>
        </p:blipFill>
        <p:spPr>
          <a:xfrm>
            <a:off x="4706635" y="3852075"/>
            <a:ext cx="438228" cy="731530"/>
          </a:xfrm>
          <a:prstGeom prst="rect">
            <a:avLst/>
          </a:prstGeom>
        </p:spPr>
      </p:pic>
      <p:sp>
        <p:nvSpPr>
          <p:cNvPr id="19" name="楕円 18">
            <a:extLst>
              <a:ext uri="{FF2B5EF4-FFF2-40B4-BE49-F238E27FC236}">
                <a16:creationId xmlns:a16="http://schemas.microsoft.com/office/drawing/2014/main" id="{9F81559F-07BA-4039-BC0D-A630F25EA0FC}"/>
              </a:ext>
            </a:extLst>
          </p:cNvPr>
          <p:cNvSpPr/>
          <p:nvPr/>
        </p:nvSpPr>
        <p:spPr>
          <a:xfrm rot="6708249" flipH="1">
            <a:off x="3540734" y="3026660"/>
            <a:ext cx="759882" cy="1879140"/>
          </a:xfrm>
          <a:prstGeom prst="ellipse">
            <a:avLst/>
          </a:prstGeom>
          <a:solidFill>
            <a:srgbClr val="FFFF00">
              <a:alpha val="10196"/>
            </a:srgb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0" name="Footer Placeholder 4">
            <a:extLst>
              <a:ext uri="{FF2B5EF4-FFF2-40B4-BE49-F238E27FC236}">
                <a16:creationId xmlns:a16="http://schemas.microsoft.com/office/drawing/2014/main" id="{BFEE51BB-60F2-4DF8-89B6-9E9040E0E866}"/>
              </a:ext>
            </a:extLst>
          </p:cNvPr>
          <p:cNvSpPr txBox="1">
            <a:spLocks/>
          </p:cNvSpPr>
          <p:nvPr/>
        </p:nvSpPr>
        <p:spPr bwMode="auto">
          <a:xfrm>
            <a:off x="5500694" y="6475413"/>
            <a:ext cx="304164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pitchFamily="50"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da-DK" altLang="ja-JP"/>
              <a:t>Tetsuya Kawanishi, Waseda Univ., et al</a:t>
            </a:r>
            <a:endParaRPr lang="en-US" altLang="ja-JP" dirty="0"/>
          </a:p>
        </p:txBody>
      </p:sp>
    </p:spTree>
    <p:extLst>
      <p:ext uri="{BB962C8B-B14F-4D97-AF65-F5344CB8AC3E}">
        <p14:creationId xmlns:p14="http://schemas.microsoft.com/office/powerpoint/2010/main" val="460539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9C7030-50F1-4FAC-8BD6-4C36970FDD52}"/>
              </a:ext>
            </a:extLst>
          </p:cNvPr>
          <p:cNvSpPr>
            <a:spLocks noGrp="1"/>
          </p:cNvSpPr>
          <p:nvPr>
            <p:ph type="title"/>
          </p:nvPr>
        </p:nvSpPr>
        <p:spPr>
          <a:xfrm>
            <a:off x="136021" y="677515"/>
            <a:ext cx="8712968" cy="726976"/>
          </a:xfrm>
        </p:spPr>
        <p:txBody>
          <a:bodyPr/>
          <a:lstStyle/>
          <a:p>
            <a:pPr marL="0" indent="0">
              <a:buNone/>
            </a:pPr>
            <a:r>
              <a:rPr lang="en-IN" altLang="ja-JP" sz="3200" dirty="0">
                <a:latin typeface="+mj-lt"/>
              </a:rPr>
              <a:t>Future works</a:t>
            </a:r>
          </a:p>
        </p:txBody>
      </p:sp>
      <p:sp>
        <p:nvSpPr>
          <p:cNvPr id="6" name="Content Placeholder 5">
            <a:extLst>
              <a:ext uri="{FF2B5EF4-FFF2-40B4-BE49-F238E27FC236}">
                <a16:creationId xmlns:a16="http://schemas.microsoft.com/office/drawing/2014/main" id="{D61FE047-FB49-3304-C9AA-BBFE5348695A}"/>
              </a:ext>
            </a:extLst>
          </p:cNvPr>
          <p:cNvSpPr>
            <a:spLocks noGrp="1"/>
          </p:cNvSpPr>
          <p:nvPr>
            <p:ph idx="1"/>
          </p:nvPr>
        </p:nvSpPr>
        <p:spPr>
          <a:xfrm>
            <a:off x="433636" y="1549343"/>
            <a:ext cx="8352928" cy="4114800"/>
          </a:xfrm>
        </p:spPr>
        <p:txBody>
          <a:bodyPr/>
          <a:lstStyle/>
          <a:p>
            <a:r>
              <a:rPr lang="en-IN" sz="2800" dirty="0">
                <a:latin typeface="+mj-lt"/>
              </a:rPr>
              <a:t>Study on interference mitigation based on scattering distribution and polarization dependence </a:t>
            </a:r>
          </a:p>
          <a:p>
            <a:pPr lvl="1"/>
            <a:r>
              <a:rPr lang="en-IN" sz="2400" dirty="0">
                <a:latin typeface="+mj-lt"/>
              </a:rPr>
              <a:t>45-deg linear polarization shows asymmetric scattering</a:t>
            </a:r>
          </a:p>
          <a:p>
            <a:pPr marL="457200" lvl="1" indent="0">
              <a:buNone/>
            </a:pPr>
            <a:endParaRPr lang="en-IN" sz="2400" dirty="0">
              <a:latin typeface="+mj-lt"/>
            </a:endParaRPr>
          </a:p>
          <a:p>
            <a:r>
              <a:rPr lang="en-IN" sz="2800" dirty="0">
                <a:latin typeface="+mj-lt"/>
              </a:rPr>
              <a:t>Explore materials or surfaces which suppress undesired scattering</a:t>
            </a:r>
          </a:p>
          <a:p>
            <a:pPr marL="0" indent="0">
              <a:buNone/>
            </a:pPr>
            <a:endParaRPr lang="en-IN" sz="2800" dirty="0">
              <a:latin typeface="+mj-lt"/>
            </a:endParaRPr>
          </a:p>
        </p:txBody>
      </p:sp>
      <p:sp>
        <p:nvSpPr>
          <p:cNvPr id="3" name="日付プレースホルダー 2">
            <a:extLst>
              <a:ext uri="{FF2B5EF4-FFF2-40B4-BE49-F238E27FC236}">
                <a16:creationId xmlns:a16="http://schemas.microsoft.com/office/drawing/2014/main" id="{C741A11B-1113-4918-96B3-A0D94C589A1C}"/>
              </a:ext>
            </a:extLst>
          </p:cNvPr>
          <p:cNvSpPr>
            <a:spLocks noGrp="1"/>
          </p:cNvSpPr>
          <p:nvPr>
            <p:ph type="dt" sz="half" idx="10"/>
          </p:nvPr>
        </p:nvSpPr>
        <p:spPr/>
        <p:txBody>
          <a:bodyPr/>
          <a:lstStyle/>
          <a:p>
            <a:r>
              <a:rPr lang="en-US" altLang="ja-JP"/>
              <a:t>November 2022</a:t>
            </a:r>
          </a:p>
        </p:txBody>
      </p:sp>
      <p:sp>
        <p:nvSpPr>
          <p:cNvPr id="5" name="スライド番号プレースホルダー 4">
            <a:extLst>
              <a:ext uri="{FF2B5EF4-FFF2-40B4-BE49-F238E27FC236}">
                <a16:creationId xmlns:a16="http://schemas.microsoft.com/office/drawing/2014/main" id="{81AD0781-164D-42AD-B07A-6FC54FE3C1C0}"/>
              </a:ext>
            </a:extLst>
          </p:cNvPr>
          <p:cNvSpPr>
            <a:spLocks noGrp="1"/>
          </p:cNvSpPr>
          <p:nvPr>
            <p:ph type="sldNum" sz="quarter" idx="12"/>
          </p:nvPr>
        </p:nvSpPr>
        <p:spPr/>
        <p:txBody>
          <a:bodyPr/>
          <a:lstStyle/>
          <a:p>
            <a:r>
              <a:rPr lang="en-US" altLang="ja-JP"/>
              <a:t>Slide </a:t>
            </a:r>
            <a:fld id="{FE910DE7-6239-9542-925A-4F21A5A5D7CA}" type="slidenum">
              <a:rPr lang="en-US" altLang="ja-JP" smtClean="0"/>
              <a:pPr/>
              <a:t>16</a:t>
            </a:fld>
            <a:endParaRPr lang="en-US" altLang="ja-JP"/>
          </a:p>
        </p:txBody>
      </p:sp>
      <p:sp>
        <p:nvSpPr>
          <p:cNvPr id="20" name="Footer Placeholder 4">
            <a:extLst>
              <a:ext uri="{FF2B5EF4-FFF2-40B4-BE49-F238E27FC236}">
                <a16:creationId xmlns:a16="http://schemas.microsoft.com/office/drawing/2014/main" id="{479F0D86-72CA-4A8D-ACE0-F701286B1085}"/>
              </a:ext>
            </a:extLst>
          </p:cNvPr>
          <p:cNvSpPr txBox="1">
            <a:spLocks/>
          </p:cNvSpPr>
          <p:nvPr/>
        </p:nvSpPr>
        <p:spPr bwMode="auto">
          <a:xfrm>
            <a:off x="5500694" y="6475413"/>
            <a:ext cx="304164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pitchFamily="50"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da-DK" altLang="ja-JP" dirty="0"/>
              <a:t>Tetsuya Kawanishi, Waseda Univ., et al</a:t>
            </a:r>
            <a:endParaRPr lang="en-US" altLang="ja-JP" dirty="0"/>
          </a:p>
        </p:txBody>
      </p:sp>
      <p:sp>
        <p:nvSpPr>
          <p:cNvPr id="9" name="テキスト ボックス 8">
            <a:extLst>
              <a:ext uri="{FF2B5EF4-FFF2-40B4-BE49-F238E27FC236}">
                <a16:creationId xmlns:a16="http://schemas.microsoft.com/office/drawing/2014/main" id="{A147A2F2-2858-4C23-A887-E64C5EEB1DA2}"/>
              </a:ext>
            </a:extLst>
          </p:cNvPr>
          <p:cNvSpPr txBox="1"/>
          <p:nvPr/>
        </p:nvSpPr>
        <p:spPr>
          <a:xfrm>
            <a:off x="3203848" y="2924944"/>
            <a:ext cx="5808289" cy="415498"/>
          </a:xfrm>
          <a:prstGeom prst="rect">
            <a:avLst/>
          </a:prstGeom>
          <a:noFill/>
        </p:spPr>
        <p:txBody>
          <a:bodyPr wrap="square">
            <a:spAutoFit/>
          </a:bodyPr>
          <a:lstStyle/>
          <a:p>
            <a:r>
              <a:rPr lang="en-US" altLang="ja-JP" sz="1050" b="0" i="0" dirty="0">
                <a:solidFill>
                  <a:srgbClr val="606060"/>
                </a:solidFill>
                <a:effectLst/>
                <a:latin typeface="Arial" panose="020B0604020202020204" pitchFamily="34" charset="0"/>
              </a:rPr>
              <a:t>T. Kawanishi, </a:t>
            </a:r>
            <a:r>
              <a:rPr lang="en-US" altLang="ja-JP" sz="1050" b="0" i="1" dirty="0">
                <a:solidFill>
                  <a:srgbClr val="606060"/>
                </a:solidFill>
                <a:effectLst/>
                <a:latin typeface="Arial" panose="020B0604020202020204" pitchFamily="34" charset="0"/>
              </a:rPr>
              <a:t>et al</a:t>
            </a:r>
            <a:r>
              <a:rPr lang="en-US" altLang="ja-JP" sz="1050" b="0" i="0" dirty="0">
                <a:solidFill>
                  <a:srgbClr val="606060"/>
                </a:solidFill>
                <a:effectLst/>
                <a:latin typeface="Arial" panose="020B0604020202020204" pitchFamily="34" charset="0"/>
              </a:rPr>
              <a:t>.: “Polarization characteristics of an electromagnetic wave scattered from a slightly random surface: +45° polarized incidence,” Waves in Random Media </a:t>
            </a:r>
            <a:r>
              <a:rPr lang="en-US" altLang="ja-JP" sz="1050" b="1" i="0" dirty="0">
                <a:solidFill>
                  <a:srgbClr val="606060"/>
                </a:solidFill>
                <a:effectLst/>
                <a:latin typeface="Arial" panose="020B0604020202020204" pitchFamily="34" charset="0"/>
              </a:rPr>
              <a:t>7</a:t>
            </a:r>
            <a:r>
              <a:rPr lang="en-US" altLang="ja-JP" sz="1050" b="0" i="0" dirty="0">
                <a:solidFill>
                  <a:srgbClr val="606060"/>
                </a:solidFill>
                <a:effectLst/>
                <a:latin typeface="Arial" panose="020B0604020202020204" pitchFamily="34" charset="0"/>
              </a:rPr>
              <a:t> (1997) </a:t>
            </a:r>
            <a:r>
              <a:rPr lang="en-US" altLang="ja-JP" sz="1050" dirty="0">
                <a:solidFill>
                  <a:srgbClr val="606060"/>
                </a:solidFill>
                <a:latin typeface="Arial" panose="020B0604020202020204" pitchFamily="34" charset="0"/>
              </a:rPr>
              <a:t>593</a:t>
            </a:r>
            <a:endParaRPr lang="ja-JP" altLang="en-US" sz="1050" dirty="0"/>
          </a:p>
        </p:txBody>
      </p:sp>
    </p:spTree>
    <p:extLst>
      <p:ext uri="{BB962C8B-B14F-4D97-AF65-F5344CB8AC3E}">
        <p14:creationId xmlns:p14="http://schemas.microsoft.com/office/powerpoint/2010/main" val="1213659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9C7030-50F1-4FAC-8BD6-4C36970FDD52}"/>
              </a:ext>
            </a:extLst>
          </p:cNvPr>
          <p:cNvSpPr>
            <a:spLocks noGrp="1"/>
          </p:cNvSpPr>
          <p:nvPr>
            <p:ph type="title"/>
          </p:nvPr>
        </p:nvSpPr>
        <p:spPr>
          <a:xfrm>
            <a:off x="685800" y="685800"/>
            <a:ext cx="7772400" cy="726976"/>
          </a:xfrm>
        </p:spPr>
        <p:txBody>
          <a:bodyPr/>
          <a:lstStyle/>
          <a:p>
            <a:r>
              <a:rPr kumimoji="1" lang="en-US" altLang="ja-JP" dirty="0"/>
              <a:t>Summary </a:t>
            </a:r>
            <a:endParaRPr kumimoji="1" lang="ja-JP" altLang="en-US" dirty="0"/>
          </a:p>
        </p:txBody>
      </p:sp>
      <p:sp>
        <p:nvSpPr>
          <p:cNvPr id="6" name="Content Placeholder 5">
            <a:extLst>
              <a:ext uri="{FF2B5EF4-FFF2-40B4-BE49-F238E27FC236}">
                <a16:creationId xmlns:a16="http://schemas.microsoft.com/office/drawing/2014/main" id="{9EE4845B-EE53-1B20-6A23-9A3EFC4B6991}"/>
              </a:ext>
            </a:extLst>
          </p:cNvPr>
          <p:cNvSpPr>
            <a:spLocks noGrp="1"/>
          </p:cNvSpPr>
          <p:nvPr>
            <p:ph idx="1"/>
          </p:nvPr>
        </p:nvSpPr>
        <p:spPr>
          <a:xfrm>
            <a:off x="323528" y="1660008"/>
            <a:ext cx="8352928" cy="4464645"/>
          </a:xfrm>
        </p:spPr>
        <p:txBody>
          <a:bodyPr/>
          <a:lstStyle/>
          <a:p>
            <a:r>
              <a:rPr lang="en-IN" sz="2800" dirty="0">
                <a:latin typeface="+mj-lt"/>
              </a:rPr>
              <a:t>Stochastic functional approach would be applicable to THz-wave scattering from wood and stone surfaces.</a:t>
            </a:r>
          </a:p>
          <a:p>
            <a:r>
              <a:rPr lang="en-IN" sz="2800" dirty="0">
                <a:latin typeface="+mj-lt"/>
              </a:rPr>
              <a:t>Scattered wave distribution shows large polarization dependence.</a:t>
            </a:r>
          </a:p>
          <a:p>
            <a:r>
              <a:rPr lang="en-IN" sz="2800" dirty="0">
                <a:latin typeface="+mj-lt"/>
              </a:rPr>
              <a:t>Total scattered wave from a wood sample was -14dB.</a:t>
            </a:r>
          </a:p>
          <a:p>
            <a:pPr marL="0" indent="0">
              <a:buNone/>
            </a:pPr>
            <a:endParaRPr lang="en-IN" sz="2800" dirty="0">
              <a:latin typeface="+mj-lt"/>
            </a:endParaRPr>
          </a:p>
          <a:p>
            <a:pPr marL="0" indent="0">
              <a:buNone/>
            </a:pPr>
            <a:endParaRPr lang="en-IN" sz="2800" dirty="0">
              <a:latin typeface="+mj-lt"/>
            </a:endParaRPr>
          </a:p>
        </p:txBody>
      </p:sp>
      <p:sp>
        <p:nvSpPr>
          <p:cNvPr id="3" name="日付プレースホルダー 2">
            <a:extLst>
              <a:ext uri="{FF2B5EF4-FFF2-40B4-BE49-F238E27FC236}">
                <a16:creationId xmlns:a16="http://schemas.microsoft.com/office/drawing/2014/main" id="{C741A11B-1113-4918-96B3-A0D94C589A1C}"/>
              </a:ext>
            </a:extLst>
          </p:cNvPr>
          <p:cNvSpPr>
            <a:spLocks noGrp="1"/>
          </p:cNvSpPr>
          <p:nvPr>
            <p:ph type="dt" sz="half" idx="10"/>
          </p:nvPr>
        </p:nvSpPr>
        <p:spPr/>
        <p:txBody>
          <a:bodyPr/>
          <a:lstStyle/>
          <a:p>
            <a:r>
              <a:rPr lang="en-US" altLang="ja-JP"/>
              <a:t>November 2022</a:t>
            </a:r>
          </a:p>
        </p:txBody>
      </p:sp>
      <p:sp>
        <p:nvSpPr>
          <p:cNvPr id="5" name="スライド番号プレースホルダー 4">
            <a:extLst>
              <a:ext uri="{FF2B5EF4-FFF2-40B4-BE49-F238E27FC236}">
                <a16:creationId xmlns:a16="http://schemas.microsoft.com/office/drawing/2014/main" id="{81AD0781-164D-42AD-B07A-6FC54FE3C1C0}"/>
              </a:ext>
            </a:extLst>
          </p:cNvPr>
          <p:cNvSpPr>
            <a:spLocks noGrp="1"/>
          </p:cNvSpPr>
          <p:nvPr>
            <p:ph type="sldNum" sz="quarter" idx="12"/>
          </p:nvPr>
        </p:nvSpPr>
        <p:spPr/>
        <p:txBody>
          <a:bodyPr/>
          <a:lstStyle/>
          <a:p>
            <a:r>
              <a:rPr lang="en-US" altLang="ja-JP"/>
              <a:t>Slide </a:t>
            </a:r>
            <a:fld id="{FE910DE7-6239-9542-925A-4F21A5A5D7CA}" type="slidenum">
              <a:rPr lang="en-US" altLang="ja-JP" smtClean="0"/>
              <a:pPr/>
              <a:t>17</a:t>
            </a:fld>
            <a:endParaRPr lang="en-US" altLang="ja-JP"/>
          </a:p>
        </p:txBody>
      </p:sp>
      <p:sp>
        <p:nvSpPr>
          <p:cNvPr id="7" name="Footer Placeholder 4">
            <a:extLst>
              <a:ext uri="{FF2B5EF4-FFF2-40B4-BE49-F238E27FC236}">
                <a16:creationId xmlns:a16="http://schemas.microsoft.com/office/drawing/2014/main" id="{E84DC76A-B250-40AA-B2BE-4F9C546A19A3}"/>
              </a:ext>
            </a:extLst>
          </p:cNvPr>
          <p:cNvSpPr txBox="1">
            <a:spLocks/>
          </p:cNvSpPr>
          <p:nvPr/>
        </p:nvSpPr>
        <p:spPr bwMode="auto">
          <a:xfrm>
            <a:off x="5500694" y="6475413"/>
            <a:ext cx="304164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pitchFamily="50"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da-DK" altLang="ja-JP" dirty="0"/>
              <a:t>Tetsuya Kawanishi, Waseda Univ., et al</a:t>
            </a:r>
            <a:endParaRPr lang="en-US" altLang="ja-JP" dirty="0"/>
          </a:p>
        </p:txBody>
      </p:sp>
    </p:spTree>
    <p:extLst>
      <p:ext uri="{BB962C8B-B14F-4D97-AF65-F5344CB8AC3E}">
        <p14:creationId xmlns:p14="http://schemas.microsoft.com/office/powerpoint/2010/main" val="1050752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p:cNvSpPr>
            <a:spLocks noGrp="1"/>
          </p:cNvSpPr>
          <p:nvPr>
            <p:ph type="ftr" sz="quarter" idx="11"/>
          </p:nvPr>
        </p:nvSpPr>
        <p:spPr/>
        <p:txBody>
          <a:bodyPr/>
          <a:lstStyle/>
          <a:p>
            <a:r>
              <a:rPr lang="da-DK" altLang="ja-JP" dirty="0"/>
              <a:t>Tetsuya Kawanishi, Waseda Univ., et al</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a:t>Slide </a:t>
            </a:r>
            <a:fld id="{7FCDAD03-6D26-4508-AE00-10743B2745E8}" type="slidenum">
              <a:rPr lang="en-US" altLang="ja-JP"/>
              <a:pPr/>
              <a:t>2</a:t>
            </a:fld>
            <a:endParaRPr lang="en-US" altLang="ja-JP"/>
          </a:p>
        </p:txBody>
      </p:sp>
      <p:sp>
        <p:nvSpPr>
          <p:cNvPr id="26626" name="Rectangle 2"/>
          <p:cNvSpPr>
            <a:spLocks noGrp="1" noChangeArrowheads="1"/>
          </p:cNvSpPr>
          <p:nvPr>
            <p:ph type="ctrTitle"/>
          </p:nvPr>
        </p:nvSpPr>
        <p:spPr>
          <a:xfrm>
            <a:off x="685800" y="908720"/>
            <a:ext cx="7772400" cy="2025352"/>
          </a:xfrm>
        </p:spPr>
        <p:txBody>
          <a:bodyPr/>
          <a:lstStyle/>
          <a:p>
            <a:r>
              <a:rPr lang="en-US" altLang="ja-JP" b="1" dirty="0"/>
              <a:t>Study on polarized THz-wave scattering from slightly rough surfaces</a:t>
            </a:r>
            <a:endParaRPr lang="en-US" altLang="ja-JP" b="1" dirty="0">
              <a:ea typeface="ＭＳ Ｐゴシック" pitchFamily="50" charset="-128"/>
            </a:endParaRPr>
          </a:p>
        </p:txBody>
      </p:sp>
      <p:sp>
        <p:nvSpPr>
          <p:cNvPr id="26627" name="Rectangle 3"/>
          <p:cNvSpPr>
            <a:spLocks noGrp="1" noChangeArrowheads="1"/>
          </p:cNvSpPr>
          <p:nvPr>
            <p:ph type="subTitle" idx="1"/>
          </p:nvPr>
        </p:nvSpPr>
        <p:spPr>
          <a:xfrm>
            <a:off x="107504" y="3356992"/>
            <a:ext cx="8748464" cy="2880320"/>
          </a:xfrm>
        </p:spPr>
        <p:txBody>
          <a:bodyPr/>
          <a:lstStyle/>
          <a:p>
            <a:r>
              <a:rPr lang="en-US" altLang="ja-JP" sz="2400" dirty="0">
                <a:latin typeface="Times New Roman"/>
                <a:cs typeface="Times New Roman"/>
              </a:rPr>
              <a:t>Tetsuya Kawanishi, </a:t>
            </a:r>
            <a:r>
              <a:rPr lang="en-US" altLang="ja-JP" sz="2400" dirty="0" err="1">
                <a:latin typeface="Times New Roman"/>
                <a:cs typeface="Times New Roman"/>
              </a:rPr>
              <a:t>Riku</a:t>
            </a:r>
            <a:r>
              <a:rPr lang="en-US" altLang="ja-JP" sz="2400" dirty="0">
                <a:latin typeface="Times New Roman"/>
                <a:cs typeface="Times New Roman"/>
              </a:rPr>
              <a:t> Yoshino, Toshiya Yoshida, </a:t>
            </a:r>
          </a:p>
          <a:p>
            <a:r>
              <a:rPr lang="en-US" altLang="ja-JP" sz="2400" dirty="0">
                <a:latin typeface="Times New Roman"/>
                <a:cs typeface="Times New Roman"/>
              </a:rPr>
              <a:t>Keizo Inagaki and Iwao Hosako</a:t>
            </a:r>
          </a:p>
          <a:p>
            <a:endParaRPr lang="en-US" altLang="ja-JP" sz="2400" dirty="0">
              <a:latin typeface="Times New Roman"/>
              <a:cs typeface="Times New Roman"/>
            </a:endParaRPr>
          </a:p>
          <a:p>
            <a:r>
              <a:rPr lang="en-US" altLang="ja-JP" sz="2000" dirty="0" err="1">
                <a:latin typeface="Times New Roman"/>
                <a:cs typeface="Times New Roman"/>
              </a:rPr>
              <a:t>Waseda</a:t>
            </a:r>
            <a:r>
              <a:rPr lang="en-US" altLang="ja-JP" sz="2000" dirty="0">
                <a:latin typeface="Times New Roman"/>
                <a:cs typeface="Times New Roman"/>
              </a:rPr>
              <a:t> University, Japan </a:t>
            </a:r>
          </a:p>
          <a:p>
            <a:r>
              <a:rPr lang="en-US" altLang="ja-JP" sz="2000" dirty="0">
                <a:latin typeface="Times New Roman"/>
                <a:cs typeface="Times New Roman"/>
              </a:rPr>
              <a:t>National Institute of Information and Communications Technology (NICT), Japan</a:t>
            </a:r>
          </a:p>
        </p:txBody>
      </p:sp>
      <p:sp>
        <p:nvSpPr>
          <p:cNvPr id="8" name="日付プレースホルダー 1">
            <a:extLst>
              <a:ext uri="{FF2B5EF4-FFF2-40B4-BE49-F238E27FC236}">
                <a16:creationId xmlns:a16="http://schemas.microsoft.com/office/drawing/2014/main" id="{4CDA5E28-795F-4569-9F34-76B6E19155DF}"/>
              </a:ext>
            </a:extLst>
          </p:cNvPr>
          <p:cNvSpPr txBox="1">
            <a:spLocks/>
          </p:cNvSpPr>
          <p:nvPr/>
        </p:nvSpPr>
        <p:spPr bwMode="auto">
          <a:xfrm>
            <a:off x="691643" y="374094"/>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itchFamily="18" charset="0"/>
                <a:ea typeface="ＭＳ Ｐゴシック" pitchFamily="50"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November 2022</a:t>
            </a:r>
            <a:endParaRPr lang="en-US" altLang="ja-JP" dirty="0"/>
          </a:p>
        </p:txBody>
      </p:sp>
    </p:spTree>
    <p:extLst>
      <p:ext uri="{BB962C8B-B14F-4D97-AF65-F5344CB8AC3E}">
        <p14:creationId xmlns:p14="http://schemas.microsoft.com/office/powerpoint/2010/main" val="941594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4294967295"/>
          </p:nvPr>
        </p:nvSpPr>
        <p:spPr>
          <a:xfrm>
            <a:off x="5500694" y="6475413"/>
            <a:ext cx="3041644" cy="184666"/>
          </a:xfrm>
          <a:prstGeom prst="rect">
            <a:avLst/>
          </a:prstGeom>
        </p:spPr>
        <p:txBody>
          <a:bodyPr/>
          <a:lstStyle/>
          <a:p>
            <a:r>
              <a:rPr lang="da-DK" altLang="ja-JP" dirty="0"/>
              <a:t>Tetsuya Kawanishi, Waseda Univ., et al</a:t>
            </a:r>
            <a:endParaRPr lang="en-US" altLang="ja-JP"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3</a:t>
            </a:fld>
            <a:endParaRPr lang="en-GB"/>
          </a:p>
        </p:txBody>
      </p:sp>
      <p:sp>
        <p:nvSpPr>
          <p:cNvPr id="4097" name="Rectangle 1"/>
          <p:cNvSpPr>
            <a:spLocks noGrp="1" noChangeArrowheads="1"/>
          </p:cNvSpPr>
          <p:nvPr>
            <p:ph type="title"/>
          </p:nvPr>
        </p:nvSpPr>
        <p:spPr>
          <a:xfrm>
            <a:off x="685800" y="685800"/>
            <a:ext cx="7772400" cy="65496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dirty="0"/>
              <a:t>Outline of this contribution</a:t>
            </a:r>
          </a:p>
        </p:txBody>
      </p:sp>
      <p:sp>
        <p:nvSpPr>
          <p:cNvPr id="4098" name="Rectangle 2"/>
          <p:cNvSpPr>
            <a:spLocks noGrp="1" noChangeArrowheads="1"/>
          </p:cNvSpPr>
          <p:nvPr>
            <p:ph type="body" idx="1"/>
          </p:nvPr>
        </p:nvSpPr>
        <p:spPr>
          <a:xfrm>
            <a:off x="395536" y="1340768"/>
            <a:ext cx="8568952" cy="4896544"/>
          </a:xfrm>
          <a:ln/>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400" dirty="0">
                <a:latin typeface="Times New Roman" panose="02020603050405020304" pitchFamily="18" charset="0"/>
                <a:ea typeface="+mj-ea"/>
                <a:cs typeface="Times New Roman" panose="02020603050405020304" pitchFamily="18" charset="0"/>
              </a:rPr>
              <a:t>Basics on a model of THz-wave scattering from slightly rough surfaces</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400" dirty="0">
                <a:latin typeface="Times New Roman" panose="02020603050405020304" pitchFamily="18" charset="0"/>
                <a:ea typeface="+mj-ea"/>
                <a:cs typeface="Times New Roman" panose="02020603050405020304" pitchFamily="18" charset="0"/>
              </a:rPr>
              <a:t>Examples of experimental and numerical results</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400" dirty="0">
                <a:latin typeface="Times New Roman" panose="02020603050405020304" pitchFamily="18" charset="0"/>
                <a:ea typeface="+mj-ea"/>
                <a:cs typeface="Times New Roman" panose="02020603050405020304" pitchFamily="18" charset="0"/>
              </a:rPr>
              <a:t>Potential interference induced by scattering</a:t>
            </a:r>
          </a:p>
        </p:txBody>
      </p:sp>
      <p:sp>
        <p:nvSpPr>
          <p:cNvPr id="7" name="日付プレースホルダー 1">
            <a:extLst>
              <a:ext uri="{FF2B5EF4-FFF2-40B4-BE49-F238E27FC236}">
                <a16:creationId xmlns:a16="http://schemas.microsoft.com/office/drawing/2014/main" id="{A5BC61DB-E737-437F-9BE4-F3A68B3FDD2C}"/>
              </a:ext>
            </a:extLst>
          </p:cNvPr>
          <p:cNvSpPr>
            <a:spLocks noGrp="1"/>
          </p:cNvSpPr>
          <p:nvPr>
            <p:ph type="dt" sz="half" idx="10"/>
          </p:nvPr>
        </p:nvSpPr>
        <p:spPr>
          <a:xfrm>
            <a:off x="685800" y="378281"/>
            <a:ext cx="1600200" cy="215444"/>
          </a:xfrm>
        </p:spPr>
        <p:txBody>
          <a:bodyPr/>
          <a:lstStyle/>
          <a:p>
            <a:r>
              <a:rPr lang="en-US" altLang="ja-JP" dirty="0"/>
              <a:t>November 2022</a:t>
            </a:r>
          </a:p>
        </p:txBody>
      </p:sp>
    </p:spTree>
    <p:extLst>
      <p:ext uri="{BB962C8B-B14F-4D97-AF65-F5344CB8AC3E}">
        <p14:creationId xmlns:p14="http://schemas.microsoft.com/office/powerpoint/2010/main" val="37185163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F72789-A7C8-45BE-86CD-26F15BDC677A}"/>
              </a:ext>
            </a:extLst>
          </p:cNvPr>
          <p:cNvSpPr>
            <a:spLocks noGrp="1"/>
          </p:cNvSpPr>
          <p:nvPr>
            <p:ph type="title"/>
          </p:nvPr>
        </p:nvSpPr>
        <p:spPr>
          <a:xfrm>
            <a:off x="874491" y="926175"/>
            <a:ext cx="7177341" cy="445500"/>
          </a:xfrm>
        </p:spPr>
        <p:txBody>
          <a:bodyPr/>
          <a:lstStyle/>
          <a:p>
            <a:r>
              <a:rPr lang="en-US" altLang="ja-JP" dirty="0"/>
              <a:t>THz-wave scattering from slightly rough surfaces</a:t>
            </a:r>
            <a:endParaRPr kumimoji="1" lang="ja-JP" altLang="en-US" dirty="0"/>
          </a:p>
        </p:txBody>
      </p:sp>
      <p:sp>
        <p:nvSpPr>
          <p:cNvPr id="4" name="スライド番号プレースホルダー 3">
            <a:extLst>
              <a:ext uri="{FF2B5EF4-FFF2-40B4-BE49-F238E27FC236}">
                <a16:creationId xmlns:a16="http://schemas.microsoft.com/office/drawing/2014/main" id="{75A8742E-6991-451A-B44F-CA8071AFF84D}"/>
              </a:ext>
            </a:extLst>
          </p:cNvPr>
          <p:cNvSpPr>
            <a:spLocks noGrp="1"/>
          </p:cNvSpPr>
          <p:nvPr>
            <p:ph type="sldNum" sz="quarter" idx="12"/>
          </p:nvPr>
        </p:nvSpPr>
        <p:spPr>
          <a:xfrm>
            <a:off x="4571628" y="6475413"/>
            <a:ext cx="76944" cy="184666"/>
          </a:xfrm>
        </p:spPr>
        <p:txBody>
          <a:bodyPr/>
          <a:lstStyle/>
          <a:p>
            <a:fld id="{1B7E4198-9DF5-438D-9BD3-BCAD7818EB4F}" type="slidenum">
              <a:rPr lang="ja-JP" altLang="en-US" smtClean="0"/>
              <a:pPr/>
              <a:t>4</a:t>
            </a:fld>
            <a:endParaRPr lang="ja-JP" altLang="en-US" dirty="0"/>
          </a:p>
        </p:txBody>
      </p:sp>
      <p:sp>
        <p:nvSpPr>
          <p:cNvPr id="3" name="テキスト ボックス 2">
            <a:extLst>
              <a:ext uri="{FF2B5EF4-FFF2-40B4-BE49-F238E27FC236}">
                <a16:creationId xmlns:a16="http://schemas.microsoft.com/office/drawing/2014/main" id="{ECB62D25-4349-AB22-163D-AAD0DDE4E403}"/>
              </a:ext>
            </a:extLst>
          </p:cNvPr>
          <p:cNvSpPr txBox="1"/>
          <p:nvPr/>
        </p:nvSpPr>
        <p:spPr>
          <a:xfrm>
            <a:off x="1385900" y="1916832"/>
            <a:ext cx="1800200" cy="415498"/>
          </a:xfrm>
          <a:prstGeom prst="rect">
            <a:avLst/>
          </a:prstGeom>
          <a:noFill/>
        </p:spPr>
        <p:txBody>
          <a:bodyPr wrap="square" rtlCol="0">
            <a:spAutoFit/>
          </a:bodyPr>
          <a:lstStyle/>
          <a:p>
            <a:r>
              <a:rPr kumimoji="1" lang="en-US" altLang="ja-JP" sz="2100" b="1" dirty="0"/>
              <a:t>Microwave </a:t>
            </a:r>
            <a:endParaRPr kumimoji="1" lang="ja-JP" altLang="en-US" sz="2100" b="1" dirty="0"/>
          </a:p>
        </p:txBody>
      </p:sp>
      <p:sp>
        <p:nvSpPr>
          <p:cNvPr id="5" name="テキスト ボックス 4">
            <a:extLst>
              <a:ext uri="{FF2B5EF4-FFF2-40B4-BE49-F238E27FC236}">
                <a16:creationId xmlns:a16="http://schemas.microsoft.com/office/drawing/2014/main" id="{2E02EAEE-8316-1665-B626-14A0BFF564F1}"/>
              </a:ext>
            </a:extLst>
          </p:cNvPr>
          <p:cNvSpPr txBox="1"/>
          <p:nvPr/>
        </p:nvSpPr>
        <p:spPr>
          <a:xfrm>
            <a:off x="5255690" y="1873318"/>
            <a:ext cx="2381771" cy="415498"/>
          </a:xfrm>
          <a:prstGeom prst="rect">
            <a:avLst/>
          </a:prstGeom>
          <a:noFill/>
        </p:spPr>
        <p:txBody>
          <a:bodyPr wrap="square" rtlCol="0">
            <a:spAutoFit/>
          </a:bodyPr>
          <a:lstStyle/>
          <a:p>
            <a:pPr algn="ctr"/>
            <a:r>
              <a:rPr lang="en-US" altLang="ja-JP" sz="2100" b="1" dirty="0"/>
              <a:t>THz-wave</a:t>
            </a:r>
            <a:endParaRPr kumimoji="1" lang="ja-JP" altLang="en-US" sz="2100" b="1" dirty="0"/>
          </a:p>
        </p:txBody>
      </p:sp>
      <p:grpSp>
        <p:nvGrpSpPr>
          <p:cNvPr id="7" name="グループ化 6">
            <a:extLst>
              <a:ext uri="{FF2B5EF4-FFF2-40B4-BE49-F238E27FC236}">
                <a16:creationId xmlns:a16="http://schemas.microsoft.com/office/drawing/2014/main" id="{DB551BAE-CB31-DA27-AC41-889C2A761812}"/>
              </a:ext>
            </a:extLst>
          </p:cNvPr>
          <p:cNvGrpSpPr/>
          <p:nvPr/>
        </p:nvGrpSpPr>
        <p:grpSpPr>
          <a:xfrm>
            <a:off x="736876" y="3008836"/>
            <a:ext cx="3054771" cy="2190662"/>
            <a:chOff x="222322" y="2121352"/>
            <a:chExt cx="3474661" cy="2719750"/>
          </a:xfrm>
        </p:grpSpPr>
        <p:sp>
          <p:nvSpPr>
            <p:cNvPr id="9" name="正方形/長方形 8">
              <a:extLst>
                <a:ext uri="{FF2B5EF4-FFF2-40B4-BE49-F238E27FC236}">
                  <a16:creationId xmlns:a16="http://schemas.microsoft.com/office/drawing/2014/main" id="{B50F785C-5A79-CB10-A7CA-3FC8DF8373C5}"/>
                </a:ext>
              </a:extLst>
            </p:cNvPr>
            <p:cNvSpPr/>
            <p:nvPr/>
          </p:nvSpPr>
          <p:spPr>
            <a:xfrm>
              <a:off x="333297" y="4049349"/>
              <a:ext cx="3363686" cy="791753"/>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11" name="フリーフォーム: 図形 10">
              <a:extLst>
                <a:ext uri="{FF2B5EF4-FFF2-40B4-BE49-F238E27FC236}">
                  <a16:creationId xmlns:a16="http://schemas.microsoft.com/office/drawing/2014/main" id="{2428A829-7944-474C-0F49-59E51509C96E}"/>
                </a:ext>
              </a:extLst>
            </p:cNvPr>
            <p:cNvSpPr/>
            <p:nvPr/>
          </p:nvSpPr>
          <p:spPr>
            <a:xfrm>
              <a:off x="341461" y="3917451"/>
              <a:ext cx="3304390" cy="179614"/>
            </a:xfrm>
            <a:custGeom>
              <a:avLst/>
              <a:gdLst>
                <a:gd name="connsiteX0" fmla="*/ 0 w 3477986"/>
                <a:gd name="connsiteY0" fmla="*/ 98408 h 140771"/>
                <a:gd name="connsiteX1" fmla="*/ 114300 w 3477986"/>
                <a:gd name="connsiteY1" fmla="*/ 8601 h 140771"/>
                <a:gd name="connsiteX2" fmla="*/ 220436 w 3477986"/>
                <a:gd name="connsiteY2" fmla="*/ 98408 h 140771"/>
                <a:gd name="connsiteX3" fmla="*/ 334736 w 3477986"/>
                <a:gd name="connsiteY3" fmla="*/ 24929 h 140771"/>
                <a:gd name="connsiteX4" fmla="*/ 498021 w 3477986"/>
                <a:gd name="connsiteY4" fmla="*/ 90244 h 140771"/>
                <a:gd name="connsiteX5" fmla="*/ 595993 w 3477986"/>
                <a:gd name="connsiteY5" fmla="*/ 8601 h 140771"/>
                <a:gd name="connsiteX6" fmla="*/ 693964 w 3477986"/>
                <a:gd name="connsiteY6" fmla="*/ 98408 h 140771"/>
                <a:gd name="connsiteX7" fmla="*/ 849086 w 3477986"/>
                <a:gd name="connsiteY7" fmla="*/ 98408 h 140771"/>
                <a:gd name="connsiteX8" fmla="*/ 865414 w 3477986"/>
                <a:gd name="connsiteY8" fmla="*/ 24929 h 140771"/>
                <a:gd name="connsiteX9" fmla="*/ 963386 w 3477986"/>
                <a:gd name="connsiteY9" fmla="*/ 82079 h 140771"/>
                <a:gd name="connsiteX10" fmla="*/ 1077686 w 3477986"/>
                <a:gd name="connsiteY10" fmla="*/ 131065 h 140771"/>
                <a:gd name="connsiteX11" fmla="*/ 1110343 w 3477986"/>
                <a:gd name="connsiteY11" fmla="*/ 436 h 140771"/>
                <a:gd name="connsiteX12" fmla="*/ 1232807 w 3477986"/>
                <a:gd name="connsiteY12" fmla="*/ 106572 h 140771"/>
                <a:gd name="connsiteX13" fmla="*/ 1412421 w 3477986"/>
                <a:gd name="connsiteY13" fmla="*/ 57586 h 140771"/>
                <a:gd name="connsiteX14" fmla="*/ 1624693 w 3477986"/>
                <a:gd name="connsiteY14" fmla="*/ 90244 h 140771"/>
                <a:gd name="connsiteX15" fmla="*/ 1763486 w 3477986"/>
                <a:gd name="connsiteY15" fmla="*/ 24929 h 140771"/>
                <a:gd name="connsiteX16" fmla="*/ 1918607 w 3477986"/>
                <a:gd name="connsiteY16" fmla="*/ 8601 h 140771"/>
                <a:gd name="connsiteX17" fmla="*/ 2024743 w 3477986"/>
                <a:gd name="connsiteY17" fmla="*/ 82079 h 140771"/>
                <a:gd name="connsiteX18" fmla="*/ 2188029 w 3477986"/>
                <a:gd name="connsiteY18" fmla="*/ 90244 h 140771"/>
                <a:gd name="connsiteX19" fmla="*/ 2261507 w 3477986"/>
                <a:gd name="connsiteY19" fmla="*/ 8601 h 140771"/>
                <a:gd name="connsiteX20" fmla="*/ 2383971 w 3477986"/>
                <a:gd name="connsiteY20" fmla="*/ 24929 h 140771"/>
                <a:gd name="connsiteX21" fmla="*/ 2490107 w 3477986"/>
                <a:gd name="connsiteY21" fmla="*/ 82079 h 140771"/>
                <a:gd name="connsiteX22" fmla="*/ 2628900 w 3477986"/>
                <a:gd name="connsiteY22" fmla="*/ 82079 h 140771"/>
                <a:gd name="connsiteX23" fmla="*/ 2735036 w 3477986"/>
                <a:gd name="connsiteY23" fmla="*/ 436 h 140771"/>
                <a:gd name="connsiteX24" fmla="*/ 2833007 w 3477986"/>
                <a:gd name="connsiteY24" fmla="*/ 122901 h 140771"/>
                <a:gd name="connsiteX25" fmla="*/ 2947307 w 3477986"/>
                <a:gd name="connsiteY25" fmla="*/ 49422 h 140771"/>
                <a:gd name="connsiteX26" fmla="*/ 3020786 w 3477986"/>
                <a:gd name="connsiteY26" fmla="*/ 98408 h 140771"/>
                <a:gd name="connsiteX27" fmla="*/ 3077936 w 3477986"/>
                <a:gd name="connsiteY27" fmla="*/ 98408 h 140771"/>
                <a:gd name="connsiteX28" fmla="*/ 3167743 w 3477986"/>
                <a:gd name="connsiteY28" fmla="*/ 16765 h 140771"/>
                <a:gd name="connsiteX29" fmla="*/ 3273879 w 3477986"/>
                <a:gd name="connsiteY29" fmla="*/ 16765 h 140771"/>
                <a:gd name="connsiteX30" fmla="*/ 3380014 w 3477986"/>
                <a:gd name="connsiteY30" fmla="*/ 65751 h 140771"/>
                <a:gd name="connsiteX31" fmla="*/ 3445329 w 3477986"/>
                <a:gd name="connsiteY31" fmla="*/ 131065 h 140771"/>
                <a:gd name="connsiteX32" fmla="*/ 3477986 w 3477986"/>
                <a:gd name="connsiteY32" fmla="*/ 139229 h 14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477986" h="140771">
                  <a:moveTo>
                    <a:pt x="0" y="98408"/>
                  </a:moveTo>
                  <a:cubicBezTo>
                    <a:pt x="38780" y="53504"/>
                    <a:pt x="77561" y="8601"/>
                    <a:pt x="114300" y="8601"/>
                  </a:cubicBezTo>
                  <a:cubicBezTo>
                    <a:pt x="151039" y="8601"/>
                    <a:pt x="183697" y="95687"/>
                    <a:pt x="220436" y="98408"/>
                  </a:cubicBezTo>
                  <a:cubicBezTo>
                    <a:pt x="257175" y="101129"/>
                    <a:pt x="288472" y="26290"/>
                    <a:pt x="334736" y="24929"/>
                  </a:cubicBezTo>
                  <a:cubicBezTo>
                    <a:pt x="381000" y="23568"/>
                    <a:pt x="454478" y="92965"/>
                    <a:pt x="498021" y="90244"/>
                  </a:cubicBezTo>
                  <a:cubicBezTo>
                    <a:pt x="541564" y="87523"/>
                    <a:pt x="563336" y="7240"/>
                    <a:pt x="595993" y="8601"/>
                  </a:cubicBezTo>
                  <a:cubicBezTo>
                    <a:pt x="628650" y="9962"/>
                    <a:pt x="651782" y="83440"/>
                    <a:pt x="693964" y="98408"/>
                  </a:cubicBezTo>
                  <a:cubicBezTo>
                    <a:pt x="736146" y="113376"/>
                    <a:pt x="820511" y="110654"/>
                    <a:pt x="849086" y="98408"/>
                  </a:cubicBezTo>
                  <a:cubicBezTo>
                    <a:pt x="877661" y="86162"/>
                    <a:pt x="846364" y="27650"/>
                    <a:pt x="865414" y="24929"/>
                  </a:cubicBezTo>
                  <a:cubicBezTo>
                    <a:pt x="884464" y="22207"/>
                    <a:pt x="928007" y="64390"/>
                    <a:pt x="963386" y="82079"/>
                  </a:cubicBezTo>
                  <a:cubicBezTo>
                    <a:pt x="998765" y="99768"/>
                    <a:pt x="1053193" y="144672"/>
                    <a:pt x="1077686" y="131065"/>
                  </a:cubicBezTo>
                  <a:cubicBezTo>
                    <a:pt x="1102179" y="117458"/>
                    <a:pt x="1084490" y="4518"/>
                    <a:pt x="1110343" y="436"/>
                  </a:cubicBezTo>
                  <a:cubicBezTo>
                    <a:pt x="1136197" y="-3646"/>
                    <a:pt x="1182461" y="97047"/>
                    <a:pt x="1232807" y="106572"/>
                  </a:cubicBezTo>
                  <a:cubicBezTo>
                    <a:pt x="1283153" y="116097"/>
                    <a:pt x="1347107" y="60307"/>
                    <a:pt x="1412421" y="57586"/>
                  </a:cubicBezTo>
                  <a:cubicBezTo>
                    <a:pt x="1477735" y="54865"/>
                    <a:pt x="1566182" y="95687"/>
                    <a:pt x="1624693" y="90244"/>
                  </a:cubicBezTo>
                  <a:cubicBezTo>
                    <a:pt x="1683204" y="84801"/>
                    <a:pt x="1714500" y="38536"/>
                    <a:pt x="1763486" y="24929"/>
                  </a:cubicBezTo>
                  <a:cubicBezTo>
                    <a:pt x="1812472" y="11322"/>
                    <a:pt x="1875064" y="-924"/>
                    <a:pt x="1918607" y="8601"/>
                  </a:cubicBezTo>
                  <a:cubicBezTo>
                    <a:pt x="1962150" y="18126"/>
                    <a:pt x="1979839" y="68472"/>
                    <a:pt x="2024743" y="82079"/>
                  </a:cubicBezTo>
                  <a:cubicBezTo>
                    <a:pt x="2069647" y="95686"/>
                    <a:pt x="2148568" y="102490"/>
                    <a:pt x="2188029" y="90244"/>
                  </a:cubicBezTo>
                  <a:cubicBezTo>
                    <a:pt x="2227490" y="77998"/>
                    <a:pt x="2228850" y="19487"/>
                    <a:pt x="2261507" y="8601"/>
                  </a:cubicBezTo>
                  <a:cubicBezTo>
                    <a:pt x="2294164" y="-2285"/>
                    <a:pt x="2345871" y="12683"/>
                    <a:pt x="2383971" y="24929"/>
                  </a:cubicBezTo>
                  <a:cubicBezTo>
                    <a:pt x="2422071" y="37175"/>
                    <a:pt x="2449285" y="72554"/>
                    <a:pt x="2490107" y="82079"/>
                  </a:cubicBezTo>
                  <a:cubicBezTo>
                    <a:pt x="2530929" y="91604"/>
                    <a:pt x="2588079" y="95686"/>
                    <a:pt x="2628900" y="82079"/>
                  </a:cubicBezTo>
                  <a:cubicBezTo>
                    <a:pt x="2669721" y="68472"/>
                    <a:pt x="2701018" y="-6368"/>
                    <a:pt x="2735036" y="436"/>
                  </a:cubicBezTo>
                  <a:cubicBezTo>
                    <a:pt x="2769054" y="7240"/>
                    <a:pt x="2797629" y="114737"/>
                    <a:pt x="2833007" y="122901"/>
                  </a:cubicBezTo>
                  <a:cubicBezTo>
                    <a:pt x="2868385" y="131065"/>
                    <a:pt x="2916011" y="53504"/>
                    <a:pt x="2947307" y="49422"/>
                  </a:cubicBezTo>
                  <a:cubicBezTo>
                    <a:pt x="2978603" y="45340"/>
                    <a:pt x="2999015" y="90244"/>
                    <a:pt x="3020786" y="98408"/>
                  </a:cubicBezTo>
                  <a:cubicBezTo>
                    <a:pt x="3042557" y="106572"/>
                    <a:pt x="3053443" y="112015"/>
                    <a:pt x="3077936" y="98408"/>
                  </a:cubicBezTo>
                  <a:cubicBezTo>
                    <a:pt x="3102429" y="84801"/>
                    <a:pt x="3135086" y="30372"/>
                    <a:pt x="3167743" y="16765"/>
                  </a:cubicBezTo>
                  <a:cubicBezTo>
                    <a:pt x="3200400" y="3158"/>
                    <a:pt x="3238501" y="8601"/>
                    <a:pt x="3273879" y="16765"/>
                  </a:cubicBezTo>
                  <a:cubicBezTo>
                    <a:pt x="3309257" y="24929"/>
                    <a:pt x="3351439" y="46701"/>
                    <a:pt x="3380014" y="65751"/>
                  </a:cubicBezTo>
                  <a:cubicBezTo>
                    <a:pt x="3408589" y="84801"/>
                    <a:pt x="3429000" y="118819"/>
                    <a:pt x="3445329" y="131065"/>
                  </a:cubicBezTo>
                  <a:cubicBezTo>
                    <a:pt x="3461658" y="143311"/>
                    <a:pt x="3469822" y="141270"/>
                    <a:pt x="3477986" y="139229"/>
                  </a:cubicBezTo>
                </a:path>
              </a:pathLst>
            </a:custGeom>
            <a:blipFill>
              <a:blip r:embed="rId2"/>
              <a:tile tx="0" ty="0" sx="100000" sy="100000" flip="none" algn="tl"/>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cxnSp>
          <p:nvCxnSpPr>
            <p:cNvPr id="17" name="直線矢印コネクタ 16">
              <a:extLst>
                <a:ext uri="{FF2B5EF4-FFF2-40B4-BE49-F238E27FC236}">
                  <a16:creationId xmlns:a16="http://schemas.microsoft.com/office/drawing/2014/main" id="{CDC52FFD-0405-5423-07CC-49891E355D81}"/>
                </a:ext>
              </a:extLst>
            </p:cNvPr>
            <p:cNvCxnSpPr>
              <a:cxnSpLocks/>
            </p:cNvCxnSpPr>
            <p:nvPr/>
          </p:nvCxnSpPr>
          <p:spPr>
            <a:xfrm>
              <a:off x="222322" y="2907729"/>
              <a:ext cx="1490948" cy="1108062"/>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29" name="図 28">
              <a:extLst>
                <a:ext uri="{FF2B5EF4-FFF2-40B4-BE49-F238E27FC236}">
                  <a16:creationId xmlns:a16="http://schemas.microsoft.com/office/drawing/2014/main" id="{A99FBF50-2765-6E87-4BD8-D864257C3C6D}"/>
                </a:ext>
              </a:extLst>
            </p:cNvPr>
            <p:cNvPicPr>
              <a:picLocks noChangeAspect="1"/>
            </p:cNvPicPr>
            <p:nvPr/>
          </p:nvPicPr>
          <p:blipFill>
            <a:blip r:embed="rId3"/>
            <a:stretch>
              <a:fillRect/>
            </a:stretch>
          </p:blipFill>
          <p:spPr>
            <a:xfrm>
              <a:off x="2900898" y="2121352"/>
              <a:ext cx="659307" cy="1027132"/>
            </a:xfrm>
            <a:prstGeom prst="rect">
              <a:avLst/>
            </a:prstGeom>
          </p:spPr>
        </p:pic>
        <p:pic>
          <p:nvPicPr>
            <p:cNvPr id="31" name="図 30">
              <a:extLst>
                <a:ext uri="{FF2B5EF4-FFF2-40B4-BE49-F238E27FC236}">
                  <a16:creationId xmlns:a16="http://schemas.microsoft.com/office/drawing/2014/main" id="{255B38B3-6F64-B268-92E1-6C5E68305805}"/>
                </a:ext>
              </a:extLst>
            </p:cNvPr>
            <p:cNvPicPr>
              <a:picLocks noChangeAspect="1"/>
            </p:cNvPicPr>
            <p:nvPr/>
          </p:nvPicPr>
          <p:blipFill>
            <a:blip r:embed="rId4"/>
            <a:stretch>
              <a:fillRect/>
            </a:stretch>
          </p:blipFill>
          <p:spPr>
            <a:xfrm>
              <a:off x="743382" y="2709040"/>
              <a:ext cx="558650" cy="558650"/>
            </a:xfrm>
            <a:prstGeom prst="rect">
              <a:avLst/>
            </a:prstGeom>
          </p:spPr>
        </p:pic>
      </p:grpSp>
      <p:pic>
        <p:nvPicPr>
          <p:cNvPr id="48" name="図 47">
            <a:extLst>
              <a:ext uri="{FF2B5EF4-FFF2-40B4-BE49-F238E27FC236}">
                <a16:creationId xmlns:a16="http://schemas.microsoft.com/office/drawing/2014/main" id="{E906DB77-5EE4-969C-9B97-8B238677B33F}"/>
              </a:ext>
            </a:extLst>
          </p:cNvPr>
          <p:cNvPicPr>
            <a:picLocks noChangeAspect="1"/>
          </p:cNvPicPr>
          <p:nvPr/>
        </p:nvPicPr>
        <p:blipFill>
          <a:blip r:embed="rId5"/>
          <a:stretch>
            <a:fillRect/>
          </a:stretch>
        </p:blipFill>
        <p:spPr>
          <a:xfrm>
            <a:off x="3301706" y="2569909"/>
            <a:ext cx="157112" cy="388089"/>
          </a:xfrm>
          <a:prstGeom prst="rect">
            <a:avLst/>
          </a:prstGeom>
        </p:spPr>
      </p:pic>
      <p:grpSp>
        <p:nvGrpSpPr>
          <p:cNvPr id="6" name="グループ化 5">
            <a:extLst>
              <a:ext uri="{FF2B5EF4-FFF2-40B4-BE49-F238E27FC236}">
                <a16:creationId xmlns:a16="http://schemas.microsoft.com/office/drawing/2014/main" id="{A5E24A2F-7C88-F19C-37ED-30CC52F4F9C2}"/>
              </a:ext>
            </a:extLst>
          </p:cNvPr>
          <p:cNvGrpSpPr/>
          <p:nvPr/>
        </p:nvGrpSpPr>
        <p:grpSpPr>
          <a:xfrm>
            <a:off x="5042014" y="2562258"/>
            <a:ext cx="3054771" cy="2637241"/>
            <a:chOff x="6722685" y="1872431"/>
            <a:chExt cx="4073028" cy="3516321"/>
          </a:xfrm>
        </p:grpSpPr>
        <p:grpSp>
          <p:nvGrpSpPr>
            <p:cNvPr id="32" name="グループ化 31">
              <a:extLst>
                <a:ext uri="{FF2B5EF4-FFF2-40B4-BE49-F238E27FC236}">
                  <a16:creationId xmlns:a16="http://schemas.microsoft.com/office/drawing/2014/main" id="{26EEA49B-A939-655D-6934-E65A8DD1A1CF}"/>
                </a:ext>
              </a:extLst>
            </p:cNvPr>
            <p:cNvGrpSpPr/>
            <p:nvPr/>
          </p:nvGrpSpPr>
          <p:grpSpPr>
            <a:xfrm>
              <a:off x="6722685" y="2467869"/>
              <a:ext cx="4073028" cy="2920883"/>
              <a:chOff x="222322" y="2121352"/>
              <a:chExt cx="3474661" cy="2719750"/>
            </a:xfrm>
          </p:grpSpPr>
          <p:sp>
            <p:nvSpPr>
              <p:cNvPr id="33" name="正方形/長方形 32">
                <a:extLst>
                  <a:ext uri="{FF2B5EF4-FFF2-40B4-BE49-F238E27FC236}">
                    <a16:creationId xmlns:a16="http://schemas.microsoft.com/office/drawing/2014/main" id="{7BE7A855-025E-A4A6-2B8A-E2D1264F0B3E}"/>
                  </a:ext>
                </a:extLst>
              </p:cNvPr>
              <p:cNvSpPr/>
              <p:nvPr/>
            </p:nvSpPr>
            <p:spPr>
              <a:xfrm>
                <a:off x="333297" y="4049349"/>
                <a:ext cx="3363686" cy="791753"/>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34" name="フリーフォーム: 図形 33">
                <a:extLst>
                  <a:ext uri="{FF2B5EF4-FFF2-40B4-BE49-F238E27FC236}">
                    <a16:creationId xmlns:a16="http://schemas.microsoft.com/office/drawing/2014/main" id="{FFB27FD4-8F1F-A888-4A27-AC04CC98064B}"/>
                  </a:ext>
                </a:extLst>
              </p:cNvPr>
              <p:cNvSpPr/>
              <p:nvPr/>
            </p:nvSpPr>
            <p:spPr>
              <a:xfrm>
                <a:off x="341461" y="3917451"/>
                <a:ext cx="3304390" cy="179614"/>
              </a:xfrm>
              <a:custGeom>
                <a:avLst/>
                <a:gdLst>
                  <a:gd name="connsiteX0" fmla="*/ 0 w 3477986"/>
                  <a:gd name="connsiteY0" fmla="*/ 98408 h 140771"/>
                  <a:gd name="connsiteX1" fmla="*/ 114300 w 3477986"/>
                  <a:gd name="connsiteY1" fmla="*/ 8601 h 140771"/>
                  <a:gd name="connsiteX2" fmla="*/ 220436 w 3477986"/>
                  <a:gd name="connsiteY2" fmla="*/ 98408 h 140771"/>
                  <a:gd name="connsiteX3" fmla="*/ 334736 w 3477986"/>
                  <a:gd name="connsiteY3" fmla="*/ 24929 h 140771"/>
                  <a:gd name="connsiteX4" fmla="*/ 498021 w 3477986"/>
                  <a:gd name="connsiteY4" fmla="*/ 90244 h 140771"/>
                  <a:gd name="connsiteX5" fmla="*/ 595993 w 3477986"/>
                  <a:gd name="connsiteY5" fmla="*/ 8601 h 140771"/>
                  <a:gd name="connsiteX6" fmla="*/ 693964 w 3477986"/>
                  <a:gd name="connsiteY6" fmla="*/ 98408 h 140771"/>
                  <a:gd name="connsiteX7" fmla="*/ 849086 w 3477986"/>
                  <a:gd name="connsiteY7" fmla="*/ 98408 h 140771"/>
                  <a:gd name="connsiteX8" fmla="*/ 865414 w 3477986"/>
                  <a:gd name="connsiteY8" fmla="*/ 24929 h 140771"/>
                  <a:gd name="connsiteX9" fmla="*/ 963386 w 3477986"/>
                  <a:gd name="connsiteY9" fmla="*/ 82079 h 140771"/>
                  <a:gd name="connsiteX10" fmla="*/ 1077686 w 3477986"/>
                  <a:gd name="connsiteY10" fmla="*/ 131065 h 140771"/>
                  <a:gd name="connsiteX11" fmla="*/ 1110343 w 3477986"/>
                  <a:gd name="connsiteY11" fmla="*/ 436 h 140771"/>
                  <a:gd name="connsiteX12" fmla="*/ 1232807 w 3477986"/>
                  <a:gd name="connsiteY12" fmla="*/ 106572 h 140771"/>
                  <a:gd name="connsiteX13" fmla="*/ 1412421 w 3477986"/>
                  <a:gd name="connsiteY13" fmla="*/ 57586 h 140771"/>
                  <a:gd name="connsiteX14" fmla="*/ 1624693 w 3477986"/>
                  <a:gd name="connsiteY14" fmla="*/ 90244 h 140771"/>
                  <a:gd name="connsiteX15" fmla="*/ 1763486 w 3477986"/>
                  <a:gd name="connsiteY15" fmla="*/ 24929 h 140771"/>
                  <a:gd name="connsiteX16" fmla="*/ 1918607 w 3477986"/>
                  <a:gd name="connsiteY16" fmla="*/ 8601 h 140771"/>
                  <a:gd name="connsiteX17" fmla="*/ 2024743 w 3477986"/>
                  <a:gd name="connsiteY17" fmla="*/ 82079 h 140771"/>
                  <a:gd name="connsiteX18" fmla="*/ 2188029 w 3477986"/>
                  <a:gd name="connsiteY18" fmla="*/ 90244 h 140771"/>
                  <a:gd name="connsiteX19" fmla="*/ 2261507 w 3477986"/>
                  <a:gd name="connsiteY19" fmla="*/ 8601 h 140771"/>
                  <a:gd name="connsiteX20" fmla="*/ 2383971 w 3477986"/>
                  <a:gd name="connsiteY20" fmla="*/ 24929 h 140771"/>
                  <a:gd name="connsiteX21" fmla="*/ 2490107 w 3477986"/>
                  <a:gd name="connsiteY21" fmla="*/ 82079 h 140771"/>
                  <a:gd name="connsiteX22" fmla="*/ 2628900 w 3477986"/>
                  <a:gd name="connsiteY22" fmla="*/ 82079 h 140771"/>
                  <a:gd name="connsiteX23" fmla="*/ 2735036 w 3477986"/>
                  <a:gd name="connsiteY23" fmla="*/ 436 h 140771"/>
                  <a:gd name="connsiteX24" fmla="*/ 2833007 w 3477986"/>
                  <a:gd name="connsiteY24" fmla="*/ 122901 h 140771"/>
                  <a:gd name="connsiteX25" fmla="*/ 2947307 w 3477986"/>
                  <a:gd name="connsiteY25" fmla="*/ 49422 h 140771"/>
                  <a:gd name="connsiteX26" fmla="*/ 3020786 w 3477986"/>
                  <a:gd name="connsiteY26" fmla="*/ 98408 h 140771"/>
                  <a:gd name="connsiteX27" fmla="*/ 3077936 w 3477986"/>
                  <a:gd name="connsiteY27" fmla="*/ 98408 h 140771"/>
                  <a:gd name="connsiteX28" fmla="*/ 3167743 w 3477986"/>
                  <a:gd name="connsiteY28" fmla="*/ 16765 h 140771"/>
                  <a:gd name="connsiteX29" fmla="*/ 3273879 w 3477986"/>
                  <a:gd name="connsiteY29" fmla="*/ 16765 h 140771"/>
                  <a:gd name="connsiteX30" fmla="*/ 3380014 w 3477986"/>
                  <a:gd name="connsiteY30" fmla="*/ 65751 h 140771"/>
                  <a:gd name="connsiteX31" fmla="*/ 3445329 w 3477986"/>
                  <a:gd name="connsiteY31" fmla="*/ 131065 h 140771"/>
                  <a:gd name="connsiteX32" fmla="*/ 3477986 w 3477986"/>
                  <a:gd name="connsiteY32" fmla="*/ 139229 h 14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477986" h="140771">
                    <a:moveTo>
                      <a:pt x="0" y="98408"/>
                    </a:moveTo>
                    <a:cubicBezTo>
                      <a:pt x="38780" y="53504"/>
                      <a:pt x="77561" y="8601"/>
                      <a:pt x="114300" y="8601"/>
                    </a:cubicBezTo>
                    <a:cubicBezTo>
                      <a:pt x="151039" y="8601"/>
                      <a:pt x="183697" y="95687"/>
                      <a:pt x="220436" y="98408"/>
                    </a:cubicBezTo>
                    <a:cubicBezTo>
                      <a:pt x="257175" y="101129"/>
                      <a:pt x="288472" y="26290"/>
                      <a:pt x="334736" y="24929"/>
                    </a:cubicBezTo>
                    <a:cubicBezTo>
                      <a:pt x="381000" y="23568"/>
                      <a:pt x="454478" y="92965"/>
                      <a:pt x="498021" y="90244"/>
                    </a:cubicBezTo>
                    <a:cubicBezTo>
                      <a:pt x="541564" y="87523"/>
                      <a:pt x="563336" y="7240"/>
                      <a:pt x="595993" y="8601"/>
                    </a:cubicBezTo>
                    <a:cubicBezTo>
                      <a:pt x="628650" y="9962"/>
                      <a:pt x="651782" y="83440"/>
                      <a:pt x="693964" y="98408"/>
                    </a:cubicBezTo>
                    <a:cubicBezTo>
                      <a:pt x="736146" y="113376"/>
                      <a:pt x="820511" y="110654"/>
                      <a:pt x="849086" y="98408"/>
                    </a:cubicBezTo>
                    <a:cubicBezTo>
                      <a:pt x="877661" y="86162"/>
                      <a:pt x="846364" y="27650"/>
                      <a:pt x="865414" y="24929"/>
                    </a:cubicBezTo>
                    <a:cubicBezTo>
                      <a:pt x="884464" y="22207"/>
                      <a:pt x="928007" y="64390"/>
                      <a:pt x="963386" y="82079"/>
                    </a:cubicBezTo>
                    <a:cubicBezTo>
                      <a:pt x="998765" y="99768"/>
                      <a:pt x="1053193" y="144672"/>
                      <a:pt x="1077686" y="131065"/>
                    </a:cubicBezTo>
                    <a:cubicBezTo>
                      <a:pt x="1102179" y="117458"/>
                      <a:pt x="1084490" y="4518"/>
                      <a:pt x="1110343" y="436"/>
                    </a:cubicBezTo>
                    <a:cubicBezTo>
                      <a:pt x="1136197" y="-3646"/>
                      <a:pt x="1182461" y="97047"/>
                      <a:pt x="1232807" y="106572"/>
                    </a:cubicBezTo>
                    <a:cubicBezTo>
                      <a:pt x="1283153" y="116097"/>
                      <a:pt x="1347107" y="60307"/>
                      <a:pt x="1412421" y="57586"/>
                    </a:cubicBezTo>
                    <a:cubicBezTo>
                      <a:pt x="1477735" y="54865"/>
                      <a:pt x="1566182" y="95687"/>
                      <a:pt x="1624693" y="90244"/>
                    </a:cubicBezTo>
                    <a:cubicBezTo>
                      <a:pt x="1683204" y="84801"/>
                      <a:pt x="1714500" y="38536"/>
                      <a:pt x="1763486" y="24929"/>
                    </a:cubicBezTo>
                    <a:cubicBezTo>
                      <a:pt x="1812472" y="11322"/>
                      <a:pt x="1875064" y="-924"/>
                      <a:pt x="1918607" y="8601"/>
                    </a:cubicBezTo>
                    <a:cubicBezTo>
                      <a:pt x="1962150" y="18126"/>
                      <a:pt x="1979839" y="68472"/>
                      <a:pt x="2024743" y="82079"/>
                    </a:cubicBezTo>
                    <a:cubicBezTo>
                      <a:pt x="2069647" y="95686"/>
                      <a:pt x="2148568" y="102490"/>
                      <a:pt x="2188029" y="90244"/>
                    </a:cubicBezTo>
                    <a:cubicBezTo>
                      <a:pt x="2227490" y="77998"/>
                      <a:pt x="2228850" y="19487"/>
                      <a:pt x="2261507" y="8601"/>
                    </a:cubicBezTo>
                    <a:cubicBezTo>
                      <a:pt x="2294164" y="-2285"/>
                      <a:pt x="2345871" y="12683"/>
                      <a:pt x="2383971" y="24929"/>
                    </a:cubicBezTo>
                    <a:cubicBezTo>
                      <a:pt x="2422071" y="37175"/>
                      <a:pt x="2449285" y="72554"/>
                      <a:pt x="2490107" y="82079"/>
                    </a:cubicBezTo>
                    <a:cubicBezTo>
                      <a:pt x="2530929" y="91604"/>
                      <a:pt x="2588079" y="95686"/>
                      <a:pt x="2628900" y="82079"/>
                    </a:cubicBezTo>
                    <a:cubicBezTo>
                      <a:pt x="2669721" y="68472"/>
                      <a:pt x="2701018" y="-6368"/>
                      <a:pt x="2735036" y="436"/>
                    </a:cubicBezTo>
                    <a:cubicBezTo>
                      <a:pt x="2769054" y="7240"/>
                      <a:pt x="2797629" y="114737"/>
                      <a:pt x="2833007" y="122901"/>
                    </a:cubicBezTo>
                    <a:cubicBezTo>
                      <a:pt x="2868385" y="131065"/>
                      <a:pt x="2916011" y="53504"/>
                      <a:pt x="2947307" y="49422"/>
                    </a:cubicBezTo>
                    <a:cubicBezTo>
                      <a:pt x="2978603" y="45340"/>
                      <a:pt x="2999015" y="90244"/>
                      <a:pt x="3020786" y="98408"/>
                    </a:cubicBezTo>
                    <a:cubicBezTo>
                      <a:pt x="3042557" y="106572"/>
                      <a:pt x="3053443" y="112015"/>
                      <a:pt x="3077936" y="98408"/>
                    </a:cubicBezTo>
                    <a:cubicBezTo>
                      <a:pt x="3102429" y="84801"/>
                      <a:pt x="3135086" y="30372"/>
                      <a:pt x="3167743" y="16765"/>
                    </a:cubicBezTo>
                    <a:cubicBezTo>
                      <a:pt x="3200400" y="3158"/>
                      <a:pt x="3238501" y="8601"/>
                      <a:pt x="3273879" y="16765"/>
                    </a:cubicBezTo>
                    <a:cubicBezTo>
                      <a:pt x="3309257" y="24929"/>
                      <a:pt x="3351439" y="46701"/>
                      <a:pt x="3380014" y="65751"/>
                    </a:cubicBezTo>
                    <a:cubicBezTo>
                      <a:pt x="3408589" y="84801"/>
                      <a:pt x="3429000" y="118819"/>
                      <a:pt x="3445329" y="131065"/>
                    </a:cubicBezTo>
                    <a:cubicBezTo>
                      <a:pt x="3461658" y="143311"/>
                      <a:pt x="3469822" y="141270"/>
                      <a:pt x="3477986" y="139229"/>
                    </a:cubicBezTo>
                  </a:path>
                </a:pathLst>
              </a:custGeom>
              <a:blipFill>
                <a:blip r:embed="rId2"/>
                <a:tile tx="0" ty="0" sx="100000" sy="100000" flip="none" algn="tl"/>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cxnSp>
            <p:nvCxnSpPr>
              <p:cNvPr id="35" name="直線矢印コネクタ 34">
                <a:extLst>
                  <a:ext uri="{FF2B5EF4-FFF2-40B4-BE49-F238E27FC236}">
                    <a16:creationId xmlns:a16="http://schemas.microsoft.com/office/drawing/2014/main" id="{989C9DC6-BD1D-6CA8-8FB7-FE72797D42DA}"/>
                  </a:ext>
                </a:extLst>
              </p:cNvPr>
              <p:cNvCxnSpPr>
                <a:cxnSpLocks/>
              </p:cNvCxnSpPr>
              <p:nvPr/>
            </p:nvCxnSpPr>
            <p:spPr>
              <a:xfrm>
                <a:off x="222322" y="2879965"/>
                <a:ext cx="1490948" cy="1108062"/>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E0C1B705-B0A5-3D76-1A89-2E45FCCAB04E}"/>
                  </a:ext>
                </a:extLst>
              </p:cNvPr>
              <p:cNvCxnSpPr>
                <a:cxnSpLocks/>
              </p:cNvCxnSpPr>
              <p:nvPr/>
            </p:nvCxnSpPr>
            <p:spPr>
              <a:xfrm flipV="1">
                <a:off x="1590631" y="3586257"/>
                <a:ext cx="816640" cy="520062"/>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564EA607-8F04-3C19-92BD-21309D369BA5}"/>
                  </a:ext>
                </a:extLst>
              </p:cNvPr>
              <p:cNvCxnSpPr>
                <a:cxnSpLocks/>
              </p:cNvCxnSpPr>
              <p:nvPr/>
            </p:nvCxnSpPr>
            <p:spPr>
              <a:xfrm flipV="1">
                <a:off x="1721434" y="3011712"/>
                <a:ext cx="98513" cy="100697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ED20E0F6-6A43-2BEC-0C04-D63177450DAF}"/>
                  </a:ext>
                </a:extLst>
              </p:cNvPr>
              <p:cNvCxnSpPr>
                <a:cxnSpLocks/>
              </p:cNvCxnSpPr>
              <p:nvPr/>
            </p:nvCxnSpPr>
            <p:spPr>
              <a:xfrm flipH="1" flipV="1">
                <a:off x="916323" y="3714432"/>
                <a:ext cx="807255" cy="295402"/>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A7D96065-DD88-A898-66E0-29FA142FCE5E}"/>
                  </a:ext>
                </a:extLst>
              </p:cNvPr>
              <p:cNvCxnSpPr>
                <a:cxnSpLocks/>
              </p:cNvCxnSpPr>
              <p:nvPr/>
            </p:nvCxnSpPr>
            <p:spPr>
              <a:xfrm flipH="1" flipV="1">
                <a:off x="1425409" y="3087268"/>
                <a:ext cx="291943" cy="92256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0" name="図 39">
                <a:extLst>
                  <a:ext uri="{FF2B5EF4-FFF2-40B4-BE49-F238E27FC236}">
                    <a16:creationId xmlns:a16="http://schemas.microsoft.com/office/drawing/2014/main" id="{E75384E7-68EB-9A18-3071-54AA6DC4EB2F}"/>
                  </a:ext>
                </a:extLst>
              </p:cNvPr>
              <p:cNvPicPr>
                <a:picLocks noChangeAspect="1"/>
              </p:cNvPicPr>
              <p:nvPr/>
            </p:nvPicPr>
            <p:blipFill>
              <a:blip r:embed="rId3"/>
              <a:stretch>
                <a:fillRect/>
              </a:stretch>
            </p:blipFill>
            <p:spPr>
              <a:xfrm>
                <a:off x="2900898" y="2121352"/>
                <a:ext cx="659307" cy="1027132"/>
              </a:xfrm>
              <a:prstGeom prst="rect">
                <a:avLst/>
              </a:prstGeom>
            </p:spPr>
          </p:pic>
          <p:pic>
            <p:nvPicPr>
              <p:cNvPr id="42" name="図 41">
                <a:extLst>
                  <a:ext uri="{FF2B5EF4-FFF2-40B4-BE49-F238E27FC236}">
                    <a16:creationId xmlns:a16="http://schemas.microsoft.com/office/drawing/2014/main" id="{FADBD056-9500-4ECC-6058-AA993222CCEB}"/>
                  </a:ext>
                </a:extLst>
              </p:cNvPr>
              <p:cNvPicPr>
                <a:picLocks noChangeAspect="1"/>
              </p:cNvPicPr>
              <p:nvPr/>
            </p:nvPicPr>
            <p:blipFill>
              <a:blip r:embed="rId4"/>
              <a:stretch>
                <a:fillRect/>
              </a:stretch>
            </p:blipFill>
            <p:spPr>
              <a:xfrm>
                <a:off x="541500" y="2528618"/>
                <a:ext cx="558650" cy="558650"/>
              </a:xfrm>
              <a:prstGeom prst="rect">
                <a:avLst/>
              </a:prstGeom>
            </p:spPr>
          </p:pic>
        </p:grpSp>
        <p:pic>
          <p:nvPicPr>
            <p:cNvPr id="50" name="図 49">
              <a:extLst>
                <a:ext uri="{FF2B5EF4-FFF2-40B4-BE49-F238E27FC236}">
                  <a16:creationId xmlns:a16="http://schemas.microsoft.com/office/drawing/2014/main" id="{F104EAB8-DB9C-3FB1-D13C-9FC425B37073}"/>
                </a:ext>
              </a:extLst>
            </p:cNvPr>
            <p:cNvPicPr>
              <a:picLocks noChangeAspect="1"/>
            </p:cNvPicPr>
            <p:nvPr/>
          </p:nvPicPr>
          <p:blipFill>
            <a:blip r:embed="rId6"/>
            <a:stretch>
              <a:fillRect/>
            </a:stretch>
          </p:blipFill>
          <p:spPr>
            <a:xfrm>
              <a:off x="10009866" y="1872431"/>
              <a:ext cx="478181" cy="517452"/>
            </a:xfrm>
            <a:prstGeom prst="rect">
              <a:avLst/>
            </a:prstGeom>
          </p:spPr>
        </p:pic>
      </p:grpSp>
      <p:cxnSp>
        <p:nvCxnSpPr>
          <p:cNvPr id="51" name="直線矢印コネクタ 50">
            <a:extLst>
              <a:ext uri="{FF2B5EF4-FFF2-40B4-BE49-F238E27FC236}">
                <a16:creationId xmlns:a16="http://schemas.microsoft.com/office/drawing/2014/main" id="{3D44A180-E77F-C609-1F79-88004E1BFCF3}"/>
              </a:ext>
            </a:extLst>
          </p:cNvPr>
          <p:cNvCxnSpPr>
            <a:cxnSpLocks/>
          </p:cNvCxnSpPr>
          <p:nvPr/>
        </p:nvCxnSpPr>
        <p:spPr>
          <a:xfrm flipV="1">
            <a:off x="2031251" y="3861515"/>
            <a:ext cx="1114617" cy="654502"/>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54" name="図 53">
            <a:extLst>
              <a:ext uri="{FF2B5EF4-FFF2-40B4-BE49-F238E27FC236}">
                <a16:creationId xmlns:a16="http://schemas.microsoft.com/office/drawing/2014/main" id="{A6405D1C-A214-7FE1-ACD6-BF56BE0DBD1D}"/>
              </a:ext>
            </a:extLst>
          </p:cNvPr>
          <p:cNvPicPr>
            <a:picLocks noChangeAspect="1"/>
          </p:cNvPicPr>
          <p:nvPr/>
        </p:nvPicPr>
        <p:blipFill>
          <a:blip r:embed="rId4"/>
          <a:stretch>
            <a:fillRect/>
          </a:stretch>
        </p:blipFill>
        <p:spPr>
          <a:xfrm>
            <a:off x="2333019" y="3522618"/>
            <a:ext cx="491141" cy="449973"/>
          </a:xfrm>
          <a:prstGeom prst="rect">
            <a:avLst/>
          </a:prstGeom>
        </p:spPr>
      </p:pic>
      <p:sp>
        <p:nvSpPr>
          <p:cNvPr id="27" name="日付プレースホルダー 1">
            <a:extLst>
              <a:ext uri="{FF2B5EF4-FFF2-40B4-BE49-F238E27FC236}">
                <a16:creationId xmlns:a16="http://schemas.microsoft.com/office/drawing/2014/main" id="{A52B70BD-988D-43D0-8CB8-9CB81FC6886A}"/>
              </a:ext>
            </a:extLst>
          </p:cNvPr>
          <p:cNvSpPr>
            <a:spLocks noGrp="1"/>
          </p:cNvSpPr>
          <p:nvPr>
            <p:ph type="dt" sz="half" idx="10"/>
          </p:nvPr>
        </p:nvSpPr>
        <p:spPr>
          <a:xfrm>
            <a:off x="685800" y="378281"/>
            <a:ext cx="1600200" cy="215444"/>
          </a:xfrm>
        </p:spPr>
        <p:txBody>
          <a:bodyPr/>
          <a:lstStyle/>
          <a:p>
            <a:r>
              <a:rPr lang="en-US" altLang="ja-JP" dirty="0"/>
              <a:t>November 2022</a:t>
            </a:r>
          </a:p>
        </p:txBody>
      </p:sp>
      <p:sp>
        <p:nvSpPr>
          <p:cNvPr id="28" name="テキスト ボックス 27">
            <a:extLst>
              <a:ext uri="{FF2B5EF4-FFF2-40B4-BE49-F238E27FC236}">
                <a16:creationId xmlns:a16="http://schemas.microsoft.com/office/drawing/2014/main" id="{03429E27-69F1-490F-BE25-B8928373832C}"/>
              </a:ext>
            </a:extLst>
          </p:cNvPr>
          <p:cNvSpPr txBox="1"/>
          <p:nvPr/>
        </p:nvSpPr>
        <p:spPr>
          <a:xfrm>
            <a:off x="631720" y="5422136"/>
            <a:ext cx="7344816" cy="415498"/>
          </a:xfrm>
          <a:prstGeom prst="rect">
            <a:avLst/>
          </a:prstGeom>
          <a:noFill/>
          <a:ln w="19050">
            <a:solidFill>
              <a:srgbClr val="FF0000"/>
            </a:solidFill>
          </a:ln>
        </p:spPr>
        <p:txBody>
          <a:bodyPr wrap="square" rtlCol="0">
            <a:spAutoFit/>
          </a:bodyPr>
          <a:lstStyle/>
          <a:p>
            <a:pPr algn="ctr"/>
            <a:r>
              <a:rPr kumimoji="1" lang="en-US" altLang="ja-JP" sz="2100" b="1" dirty="0"/>
              <a:t>Typical roughness of polished wooden surface is 80 um.</a:t>
            </a:r>
            <a:endParaRPr kumimoji="1" lang="ja-JP" altLang="en-US" sz="2100" b="1" dirty="0"/>
          </a:p>
        </p:txBody>
      </p:sp>
      <p:sp>
        <p:nvSpPr>
          <p:cNvPr id="30" name="テキスト ボックス 29">
            <a:extLst>
              <a:ext uri="{FF2B5EF4-FFF2-40B4-BE49-F238E27FC236}">
                <a16:creationId xmlns:a16="http://schemas.microsoft.com/office/drawing/2014/main" id="{5EA4EB8F-D1B4-4D87-B7FB-26A8EA6EB9EA}"/>
              </a:ext>
            </a:extLst>
          </p:cNvPr>
          <p:cNvSpPr txBox="1"/>
          <p:nvPr/>
        </p:nvSpPr>
        <p:spPr>
          <a:xfrm>
            <a:off x="1721001" y="6046978"/>
            <a:ext cx="6837154" cy="276999"/>
          </a:xfrm>
          <a:prstGeom prst="rect">
            <a:avLst/>
          </a:prstGeom>
          <a:noFill/>
        </p:spPr>
        <p:txBody>
          <a:bodyPr wrap="square">
            <a:spAutoFit/>
          </a:bodyPr>
          <a:lstStyle/>
          <a:p>
            <a:r>
              <a:rPr lang="en-US" altLang="ja-JP" dirty="0"/>
              <a:t>E. </a:t>
            </a:r>
            <a:r>
              <a:rPr lang="en-US" altLang="ja-JP" dirty="0" err="1"/>
              <a:t>Csanády</a:t>
            </a:r>
            <a:r>
              <a:rPr lang="en-US" altLang="ja-JP" dirty="0"/>
              <a:t> et al., Surface Roughness of Wood. In: Quality of Machined Wood Surfaces, Springer 2015.</a:t>
            </a:r>
            <a:endParaRPr lang="ja-JP" altLang="en-US" dirty="0"/>
          </a:p>
        </p:txBody>
      </p:sp>
      <p:sp>
        <p:nvSpPr>
          <p:cNvPr id="41" name="Footer Placeholder 4">
            <a:extLst>
              <a:ext uri="{FF2B5EF4-FFF2-40B4-BE49-F238E27FC236}">
                <a16:creationId xmlns:a16="http://schemas.microsoft.com/office/drawing/2014/main" id="{06D0C476-C9D4-4B62-97D8-5C20924F586D}"/>
              </a:ext>
            </a:extLst>
          </p:cNvPr>
          <p:cNvSpPr txBox="1">
            <a:spLocks/>
          </p:cNvSpPr>
          <p:nvPr/>
        </p:nvSpPr>
        <p:spPr bwMode="auto">
          <a:xfrm>
            <a:off x="5500694" y="6475413"/>
            <a:ext cx="304164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pitchFamily="50"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da-DK" altLang="ja-JP"/>
              <a:t>Tetsuya Kawanishi, Waseda Univ., et al</a:t>
            </a:r>
            <a:endParaRPr lang="en-US" altLang="ja-JP" dirty="0"/>
          </a:p>
        </p:txBody>
      </p:sp>
    </p:spTree>
    <p:extLst>
      <p:ext uri="{BB962C8B-B14F-4D97-AF65-F5344CB8AC3E}">
        <p14:creationId xmlns:p14="http://schemas.microsoft.com/office/powerpoint/2010/main" val="1381841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4294967295"/>
          </p:nvPr>
        </p:nvSpPr>
        <p:spPr>
          <a:xfrm>
            <a:off x="5500694" y="6475413"/>
            <a:ext cx="3041644" cy="184666"/>
          </a:xfrm>
          <a:prstGeom prst="rect">
            <a:avLst/>
          </a:prstGeom>
        </p:spPr>
        <p:txBody>
          <a:bodyPr/>
          <a:lstStyle/>
          <a:p>
            <a:r>
              <a:rPr lang="da-DK" altLang="ja-JP" dirty="0"/>
              <a:t>Tetsuya Kawanishi, Waseda Univ., et al</a:t>
            </a:r>
            <a:endParaRPr lang="en-US" altLang="ja-JP"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5</a:t>
            </a:fld>
            <a:endParaRPr lang="en-GB"/>
          </a:p>
        </p:txBody>
      </p:sp>
      <p:sp>
        <p:nvSpPr>
          <p:cNvPr id="4097" name="Rectangle 1"/>
          <p:cNvSpPr>
            <a:spLocks noGrp="1" noChangeArrowheads="1"/>
          </p:cNvSpPr>
          <p:nvPr>
            <p:ph type="title"/>
          </p:nvPr>
        </p:nvSpPr>
        <p:spPr>
          <a:xfrm>
            <a:off x="685800" y="685800"/>
            <a:ext cx="7772400" cy="65496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dirty="0"/>
              <a:t>Model of electromagnetic wave scattering </a:t>
            </a:r>
          </a:p>
        </p:txBody>
      </p:sp>
      <p:sp>
        <p:nvSpPr>
          <p:cNvPr id="4098" name="Rectangle 2"/>
          <p:cNvSpPr>
            <a:spLocks noGrp="1" noChangeArrowheads="1"/>
          </p:cNvSpPr>
          <p:nvPr>
            <p:ph type="body" idx="1"/>
          </p:nvPr>
        </p:nvSpPr>
        <p:spPr>
          <a:xfrm>
            <a:off x="395536" y="1340768"/>
            <a:ext cx="8568952" cy="4896544"/>
          </a:xfrm>
          <a:ln/>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latin typeface="Times New Roman" panose="02020603050405020304" pitchFamily="18" charset="0"/>
                <a:ea typeface="+mj-ea"/>
                <a:cs typeface="Times New Roman" panose="02020603050405020304" pitchFamily="18" charset="0"/>
              </a:rPr>
              <a:t>A stochastic functional approach provides mathematical models for EM wave scattering by 2D slightly random surfaces.</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latin typeface="Times New Roman" panose="02020603050405020304" pitchFamily="18" charset="0"/>
                <a:ea typeface="+mj-ea"/>
                <a:cs typeface="Times New Roman" panose="02020603050405020304" pitchFamily="18" charset="0"/>
              </a:rPr>
              <a:t>Scattering distributions largely depend on polarization.</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latin typeface="Times New Roman" panose="02020603050405020304" pitchFamily="18" charset="0"/>
                <a:ea typeface="+mj-ea"/>
                <a:cs typeface="Times New Roman" panose="02020603050405020304" pitchFamily="18" charset="0"/>
              </a:rPr>
              <a:t>Wiener kernels offer concise mathematical expressions. </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latin typeface="Times New Roman" panose="02020603050405020304" pitchFamily="18" charset="0"/>
                <a:ea typeface="+mj-ea"/>
                <a:cs typeface="Times New Roman" panose="02020603050405020304" pitchFamily="18" charset="0"/>
              </a:rPr>
              <a:t>Surfaces are described by Gaussian distribution stochastic functions whose spectra are Gaussian.</a:t>
            </a:r>
          </a:p>
        </p:txBody>
      </p:sp>
      <p:sp>
        <p:nvSpPr>
          <p:cNvPr id="7" name="日付プレースホルダー 1">
            <a:extLst>
              <a:ext uri="{FF2B5EF4-FFF2-40B4-BE49-F238E27FC236}">
                <a16:creationId xmlns:a16="http://schemas.microsoft.com/office/drawing/2014/main" id="{A5BC61DB-E737-437F-9BE4-F3A68B3FDD2C}"/>
              </a:ext>
            </a:extLst>
          </p:cNvPr>
          <p:cNvSpPr>
            <a:spLocks noGrp="1"/>
          </p:cNvSpPr>
          <p:nvPr>
            <p:ph type="dt" sz="half" idx="10"/>
          </p:nvPr>
        </p:nvSpPr>
        <p:spPr>
          <a:xfrm>
            <a:off x="685800" y="378281"/>
            <a:ext cx="1600200" cy="215444"/>
          </a:xfrm>
        </p:spPr>
        <p:txBody>
          <a:bodyPr/>
          <a:lstStyle/>
          <a:p>
            <a:r>
              <a:rPr lang="en-US" altLang="ja-JP" dirty="0"/>
              <a:t>November 2022</a:t>
            </a:r>
          </a:p>
        </p:txBody>
      </p:sp>
      <p:pic>
        <p:nvPicPr>
          <p:cNvPr id="8" name="図 7">
            <a:extLst>
              <a:ext uri="{FF2B5EF4-FFF2-40B4-BE49-F238E27FC236}">
                <a16:creationId xmlns:a16="http://schemas.microsoft.com/office/drawing/2014/main" id="{976775A9-2188-4F72-A37C-70BC1090255B}"/>
              </a:ext>
            </a:extLst>
          </p:cNvPr>
          <p:cNvPicPr>
            <a:picLocks noChangeAspect="1"/>
          </p:cNvPicPr>
          <p:nvPr/>
        </p:nvPicPr>
        <p:blipFill>
          <a:blip r:embed="rId3"/>
          <a:stretch>
            <a:fillRect/>
          </a:stretch>
        </p:blipFill>
        <p:spPr>
          <a:xfrm>
            <a:off x="5004048" y="3184728"/>
            <a:ext cx="3814192" cy="3107930"/>
          </a:xfrm>
          <a:prstGeom prst="rect">
            <a:avLst/>
          </a:prstGeom>
        </p:spPr>
      </p:pic>
      <mc:AlternateContent xmlns:mc="http://schemas.openxmlformats.org/markup-compatibility/2006">
        <mc:Choice xmlns:a14="http://schemas.microsoft.com/office/drawing/2010/main" Requires="a14">
          <p:sp>
            <p:nvSpPr>
              <p:cNvPr id="9" name="テキスト ボックス 8">
                <a:extLst>
                  <a:ext uri="{FF2B5EF4-FFF2-40B4-BE49-F238E27FC236}">
                    <a16:creationId xmlns:a16="http://schemas.microsoft.com/office/drawing/2014/main" id="{6530DF72-F0CF-4E2E-8186-C35F11B23A0E}"/>
                  </a:ext>
                </a:extLst>
              </p:cNvPr>
              <p:cNvSpPr txBox="1"/>
              <p:nvPr/>
            </p:nvSpPr>
            <p:spPr>
              <a:xfrm>
                <a:off x="755576" y="3766170"/>
                <a:ext cx="4883604" cy="1384995"/>
              </a:xfrm>
              <a:prstGeom prst="rect">
                <a:avLst/>
              </a:prstGeom>
              <a:noFill/>
            </p:spPr>
            <p:txBody>
              <a:bodyPr wrap="square" rtlCol="0">
                <a:spAutoFit/>
              </a:bodyPr>
              <a:lstStyle/>
              <a:p>
                <a:r>
                  <a:rPr lang="en-US" altLang="ja-JP" sz="2400" dirty="0">
                    <a:latin typeface="+mj-lt"/>
                  </a:rPr>
                  <a:t>Parameters of rough surface</a:t>
                </a:r>
              </a:p>
              <a:p>
                <a:r>
                  <a:rPr lang="en-US" altLang="ja-JP" sz="2000" dirty="0">
                    <a:latin typeface="+mj-lt"/>
                  </a:rPr>
                  <a:t>	</a:t>
                </a:r>
                <a14:m>
                  <m:oMath xmlns:m="http://schemas.openxmlformats.org/officeDocument/2006/math">
                    <m:r>
                      <a:rPr lang="en-US" altLang="ja-JP" sz="2000" b="1" i="1" smtClean="0">
                        <a:latin typeface="Cambria Math" panose="02040503050406030204" pitchFamily="18" charset="0"/>
                      </a:rPr>
                      <m:t>𝒏</m:t>
                    </m:r>
                  </m:oMath>
                </a14:m>
                <a:r>
                  <a:rPr lang="en-US" altLang="ja-JP" sz="2000" b="1" i="1" dirty="0"/>
                  <a:t>   </a:t>
                </a:r>
                <a:r>
                  <a:rPr lang="en-US" altLang="ja-JP" sz="2000" dirty="0"/>
                  <a:t>Refractive index</a:t>
                </a:r>
                <a:endParaRPr lang="en-US" altLang="ja-JP" sz="2000" b="1" i="1" dirty="0"/>
              </a:p>
              <a:p>
                <a:r>
                  <a:rPr lang="en-US" altLang="ja-JP" sz="2000" b="1" dirty="0"/>
                  <a:t>	</a:t>
                </a:r>
                <a14:m>
                  <m:oMath xmlns:m="http://schemas.openxmlformats.org/officeDocument/2006/math">
                    <m:r>
                      <a:rPr lang="en-US" altLang="ja-JP" sz="2000" b="1" i="1" smtClean="0">
                        <a:latin typeface="Cambria Math" panose="02040503050406030204" pitchFamily="18" charset="0"/>
                      </a:rPr>
                      <m:t>𝒍</m:t>
                    </m:r>
                  </m:oMath>
                </a14:m>
                <a:r>
                  <a:rPr lang="en-US" altLang="ja-JP" sz="2000" dirty="0"/>
                  <a:t>    </a:t>
                </a:r>
                <a14:m>
                  <m:oMath xmlns:m="http://schemas.openxmlformats.org/officeDocument/2006/math">
                    <m:r>
                      <m:rPr>
                        <m:nor/>
                      </m:rPr>
                      <a:rPr lang="en-US" altLang="ja-JP" sz="2000" dirty="0" smtClean="0">
                        <a:latin typeface="Cambria Math" panose="02040503050406030204" pitchFamily="18" charset="0"/>
                      </a:rPr>
                      <m:t>C</m:t>
                    </m:r>
                    <m:r>
                      <m:rPr>
                        <m:nor/>
                      </m:rPr>
                      <a:rPr lang="en-US" altLang="ja-JP" sz="2000" b="0" i="0" dirty="0" smtClean="0">
                        <a:latin typeface="Cambria Math" panose="02040503050406030204" pitchFamily="18" charset="0"/>
                      </a:rPr>
                      <m:t>orrelation</m:t>
                    </m:r>
                    <m:r>
                      <m:rPr>
                        <m:nor/>
                      </m:rPr>
                      <a:rPr lang="en-US" altLang="ja-JP" sz="2000" b="0" i="0" dirty="0" smtClean="0">
                        <a:latin typeface="Cambria Math" panose="02040503050406030204" pitchFamily="18" charset="0"/>
                      </a:rPr>
                      <m:t> </m:t>
                    </m:r>
                    <m:r>
                      <m:rPr>
                        <m:nor/>
                      </m:rPr>
                      <a:rPr lang="en-US" altLang="ja-JP" sz="2000" b="0" i="0" dirty="0" smtClean="0">
                        <a:latin typeface="Cambria Math" panose="02040503050406030204" pitchFamily="18" charset="0"/>
                      </a:rPr>
                      <m:t>length</m:t>
                    </m:r>
                    <m:r>
                      <m:rPr>
                        <m:nor/>
                      </m:rPr>
                      <a:rPr lang="en-US" altLang="ja-JP" sz="2000" b="0" i="0" dirty="0" smtClean="0">
                        <a:latin typeface="Cambria Math" panose="02040503050406030204" pitchFamily="18" charset="0"/>
                      </a:rPr>
                      <m:t> </m:t>
                    </m:r>
                    <m:r>
                      <m:rPr>
                        <m:nor/>
                      </m:rPr>
                      <a:rPr lang="en-US" altLang="ja-JP" sz="2000" b="1" i="1" dirty="0"/>
                      <m:t> </m:t>
                    </m:r>
                  </m:oMath>
                </a14:m>
                <a:endParaRPr lang="en-US" altLang="ja-JP" sz="2000" b="1" i="1" dirty="0"/>
              </a:p>
              <a:p>
                <a:r>
                  <a:rPr lang="en-US" altLang="ja-JP" sz="2000" b="1" dirty="0"/>
                  <a:t>	</a:t>
                </a:r>
                <a14:m>
                  <m:oMath xmlns:m="http://schemas.openxmlformats.org/officeDocument/2006/math">
                    <m:r>
                      <a:rPr lang="en-US" altLang="ja-JP" sz="2000" b="1" i="1">
                        <a:latin typeface="Cambria Math" panose="02040503050406030204" pitchFamily="18" charset="0"/>
                      </a:rPr>
                      <m:t>𝝈</m:t>
                    </m:r>
                    <m:r>
                      <m:rPr>
                        <m:nor/>
                      </m:rPr>
                      <a:rPr lang="en-US" altLang="ja-JP" sz="2000" b="1" i="0" smtClean="0">
                        <a:latin typeface="Cambria Math" panose="02040503050406030204" pitchFamily="18" charset="0"/>
                      </a:rPr>
                      <m:t>   </m:t>
                    </m:r>
                    <m:r>
                      <m:rPr>
                        <m:nor/>
                      </m:rPr>
                      <a:rPr lang="en-US" altLang="ja-JP" sz="2000" dirty="0" smtClean="0">
                        <a:latin typeface="Cambria Math" panose="02040503050406030204" pitchFamily="18" charset="0"/>
                      </a:rPr>
                      <m:t>R</m:t>
                    </m:r>
                    <m:r>
                      <m:rPr>
                        <m:nor/>
                      </m:rPr>
                      <a:rPr lang="en-US" altLang="ja-JP" sz="2000" b="0" i="0" dirty="0" smtClean="0">
                        <a:latin typeface="Cambria Math" panose="02040503050406030204" pitchFamily="18" charset="0"/>
                      </a:rPr>
                      <m:t>oughness</m:t>
                    </m:r>
                  </m:oMath>
                </a14:m>
                <a:endParaRPr lang="en-US" altLang="ja-JP" sz="2000" b="0" dirty="0"/>
              </a:p>
            </p:txBody>
          </p:sp>
        </mc:Choice>
        <mc:Fallback>
          <p:sp>
            <p:nvSpPr>
              <p:cNvPr id="9" name="テキスト ボックス 8">
                <a:extLst>
                  <a:ext uri="{FF2B5EF4-FFF2-40B4-BE49-F238E27FC236}">
                    <a16:creationId xmlns:a16="http://schemas.microsoft.com/office/drawing/2014/main" id="{6530DF72-F0CF-4E2E-8186-C35F11B23A0E}"/>
                  </a:ext>
                </a:extLst>
              </p:cNvPr>
              <p:cNvSpPr txBox="1">
                <a:spLocks noRot="1" noChangeAspect="1" noMove="1" noResize="1" noEditPoints="1" noAdjustHandles="1" noChangeArrowheads="1" noChangeShapeType="1" noTextEdit="1"/>
              </p:cNvSpPr>
              <p:nvPr/>
            </p:nvSpPr>
            <p:spPr>
              <a:xfrm>
                <a:off x="755576" y="3766170"/>
                <a:ext cx="4883604" cy="1384995"/>
              </a:xfrm>
              <a:prstGeom prst="rect">
                <a:avLst/>
              </a:prstGeom>
              <a:blipFill>
                <a:blip r:embed="rId4"/>
                <a:stretch>
                  <a:fillRect l="-1998" t="-3524" b="-3965"/>
                </a:stretch>
              </a:blipFill>
            </p:spPr>
            <p:txBody>
              <a:bodyPr/>
              <a:lstStyle/>
              <a:p>
                <a:r>
                  <a:rPr lang="ja-JP" altLang="en-US">
                    <a:noFill/>
                  </a:rPr>
                  <a:t> </a:t>
                </a:r>
              </a:p>
            </p:txBody>
          </p:sp>
        </mc:Fallback>
      </mc:AlternateContent>
      <p:sp>
        <p:nvSpPr>
          <p:cNvPr id="10" name="テキスト ボックス 9">
            <a:extLst>
              <a:ext uri="{FF2B5EF4-FFF2-40B4-BE49-F238E27FC236}">
                <a16:creationId xmlns:a16="http://schemas.microsoft.com/office/drawing/2014/main" id="{172342CE-D842-42CC-B3D4-0D267311AAED}"/>
              </a:ext>
            </a:extLst>
          </p:cNvPr>
          <p:cNvSpPr txBox="1"/>
          <p:nvPr/>
        </p:nvSpPr>
        <p:spPr>
          <a:xfrm>
            <a:off x="491903" y="5496771"/>
            <a:ext cx="4572000" cy="577081"/>
          </a:xfrm>
          <a:prstGeom prst="rect">
            <a:avLst/>
          </a:prstGeom>
          <a:noFill/>
        </p:spPr>
        <p:txBody>
          <a:bodyPr wrap="square">
            <a:spAutoFit/>
          </a:bodyPr>
          <a:lstStyle/>
          <a:p>
            <a:r>
              <a:rPr lang="en-US" altLang="ja-JP" sz="1050" b="0" i="0" dirty="0">
                <a:solidFill>
                  <a:srgbClr val="606060"/>
                </a:solidFill>
                <a:effectLst/>
                <a:latin typeface="Arial" panose="020B0604020202020204" pitchFamily="34" charset="0"/>
              </a:rPr>
              <a:t>T. Kawanishi, </a:t>
            </a:r>
            <a:r>
              <a:rPr lang="en-US" altLang="ja-JP" sz="1050" b="0" i="1" dirty="0">
                <a:solidFill>
                  <a:srgbClr val="606060"/>
                </a:solidFill>
                <a:effectLst/>
                <a:latin typeface="Arial" panose="020B0604020202020204" pitchFamily="34" charset="0"/>
              </a:rPr>
              <a:t>et al</a:t>
            </a:r>
            <a:r>
              <a:rPr lang="en-US" altLang="ja-JP" sz="1050" b="0" i="0" dirty="0">
                <a:solidFill>
                  <a:srgbClr val="606060"/>
                </a:solidFill>
                <a:effectLst/>
                <a:latin typeface="Arial" panose="020B0604020202020204" pitchFamily="34" charset="0"/>
              </a:rPr>
              <a:t>.: “Scattering of electromagnetic wave from a slightly dielectric surface--</a:t>
            </a:r>
            <a:r>
              <a:rPr lang="en-US" altLang="ja-JP" sz="1050" b="0" i="0" dirty="0" err="1">
                <a:solidFill>
                  <a:srgbClr val="606060"/>
                </a:solidFill>
                <a:effectLst/>
                <a:latin typeface="Arial" panose="020B0604020202020204" pitchFamily="34" charset="0"/>
              </a:rPr>
              <a:t>Yoneda</a:t>
            </a:r>
            <a:r>
              <a:rPr lang="en-US" altLang="ja-JP" sz="1050" b="0" i="0" dirty="0">
                <a:solidFill>
                  <a:srgbClr val="606060"/>
                </a:solidFill>
                <a:effectLst/>
                <a:latin typeface="Arial" panose="020B0604020202020204" pitchFamily="34" charset="0"/>
              </a:rPr>
              <a:t> peak and Brewster angle incoherent scattering--,” Waves in Random Media </a:t>
            </a:r>
            <a:r>
              <a:rPr lang="en-US" altLang="ja-JP" sz="1050" b="1" i="0" dirty="0">
                <a:solidFill>
                  <a:srgbClr val="606060"/>
                </a:solidFill>
                <a:effectLst/>
                <a:latin typeface="Arial" panose="020B0604020202020204" pitchFamily="34" charset="0"/>
              </a:rPr>
              <a:t>7</a:t>
            </a:r>
            <a:r>
              <a:rPr lang="en-US" altLang="ja-JP" sz="1050" b="0" i="0" dirty="0">
                <a:solidFill>
                  <a:srgbClr val="606060"/>
                </a:solidFill>
                <a:effectLst/>
                <a:latin typeface="Arial" panose="020B0604020202020204" pitchFamily="34" charset="0"/>
              </a:rPr>
              <a:t> (1997) 351</a:t>
            </a:r>
            <a:endParaRPr lang="ja-JP" altLang="en-US" sz="1050" dirty="0"/>
          </a:p>
        </p:txBody>
      </p:sp>
    </p:spTree>
    <p:extLst>
      <p:ext uri="{BB962C8B-B14F-4D97-AF65-F5344CB8AC3E}">
        <p14:creationId xmlns:p14="http://schemas.microsoft.com/office/powerpoint/2010/main" val="34622238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4294967295"/>
          </p:nvPr>
        </p:nvSpPr>
        <p:spPr>
          <a:xfrm>
            <a:off x="5500694" y="6475413"/>
            <a:ext cx="3041644" cy="184666"/>
          </a:xfrm>
          <a:prstGeom prst="rect">
            <a:avLst/>
          </a:prstGeom>
        </p:spPr>
        <p:txBody>
          <a:bodyPr/>
          <a:lstStyle/>
          <a:p>
            <a:r>
              <a:rPr lang="da-DK" altLang="ja-JP" dirty="0"/>
              <a:t>Tetsuya Kawanishi, Waseda Univ., et al</a:t>
            </a:r>
            <a:endParaRPr lang="en-US" altLang="ja-JP"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6</a:t>
            </a:fld>
            <a:endParaRPr lang="en-GB"/>
          </a:p>
        </p:txBody>
      </p:sp>
      <p:sp>
        <p:nvSpPr>
          <p:cNvPr id="4097" name="Rectangle 1"/>
          <p:cNvSpPr>
            <a:spLocks noGrp="1" noChangeArrowheads="1"/>
          </p:cNvSpPr>
          <p:nvPr>
            <p:ph type="title"/>
          </p:nvPr>
        </p:nvSpPr>
        <p:spPr>
          <a:xfrm>
            <a:off x="685800" y="685800"/>
            <a:ext cx="7772400" cy="65496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dirty="0"/>
              <a:t>Scattering distribution of </a:t>
            </a:r>
            <a:br>
              <a:rPr lang="en-GB" sz="3200" b="1" dirty="0"/>
            </a:br>
            <a:r>
              <a:rPr lang="en-GB" sz="3200" b="1" dirty="0"/>
              <a:t>TE polarization incidence </a:t>
            </a:r>
          </a:p>
        </p:txBody>
      </p:sp>
      <p:sp>
        <p:nvSpPr>
          <p:cNvPr id="7" name="日付プレースホルダー 1">
            <a:extLst>
              <a:ext uri="{FF2B5EF4-FFF2-40B4-BE49-F238E27FC236}">
                <a16:creationId xmlns:a16="http://schemas.microsoft.com/office/drawing/2014/main" id="{A5BC61DB-E737-437F-9BE4-F3A68B3FDD2C}"/>
              </a:ext>
            </a:extLst>
          </p:cNvPr>
          <p:cNvSpPr>
            <a:spLocks noGrp="1"/>
          </p:cNvSpPr>
          <p:nvPr>
            <p:ph type="dt" sz="half" idx="10"/>
          </p:nvPr>
        </p:nvSpPr>
        <p:spPr>
          <a:xfrm>
            <a:off x="685800" y="378281"/>
            <a:ext cx="1600200" cy="215444"/>
          </a:xfrm>
        </p:spPr>
        <p:txBody>
          <a:bodyPr/>
          <a:lstStyle/>
          <a:p>
            <a:r>
              <a:rPr lang="en-US" altLang="ja-JP" dirty="0"/>
              <a:t>November 2022</a:t>
            </a:r>
          </a:p>
        </p:txBody>
      </p:sp>
      <mc:AlternateContent xmlns:mc="http://schemas.openxmlformats.org/markup-compatibility/2006" xmlns:a14="http://schemas.microsoft.com/office/drawing/2010/main">
        <mc:Choice Requires="a14">
          <p:sp>
            <p:nvSpPr>
              <p:cNvPr id="9" name="コンテンツ プレースホルダー 1">
                <a:extLst>
                  <a:ext uri="{FF2B5EF4-FFF2-40B4-BE49-F238E27FC236}">
                    <a16:creationId xmlns:a16="http://schemas.microsoft.com/office/drawing/2014/main" id="{8BB85A7B-7FB9-4DBE-A3D2-5D73A6F46474}"/>
                  </a:ext>
                </a:extLst>
              </p:cNvPr>
              <p:cNvSpPr>
                <a:spLocks noGrp="1"/>
              </p:cNvSpPr>
              <p:nvPr>
                <p:ph idx="1"/>
              </p:nvPr>
            </p:nvSpPr>
            <p:spPr>
              <a:xfrm>
                <a:off x="395536" y="1988840"/>
                <a:ext cx="8640960" cy="3263504"/>
              </a:xfrm>
            </p:spPr>
            <p:txBody>
              <a:bodyPr>
                <a:normAutofit fontScale="92500" lnSpcReduction="10000"/>
              </a:bodyPr>
              <a:lstStyle/>
              <a:p>
                <a:pPr marL="0" indent="0">
                  <a:buNone/>
                </a:pPr>
                <a:r>
                  <a:rPr lang="en-US" altLang="ja-JP" b="0" dirty="0">
                    <a:effectLst/>
                    <a:latin typeface="+mj-lt"/>
                    <a:ea typeface="+mj-ea"/>
                    <a:cs typeface="Times New Roman" panose="02020603050405020304" pitchFamily="18" charset="0"/>
                  </a:rPr>
                  <a:t>TE-polarized scattering</a:t>
                </a:r>
              </a:p>
              <a:p>
                <a:pPr marL="0" indent="0">
                  <a:buNone/>
                </a:pPr>
                <a:endParaRPr lang="en-US" altLang="ja-JP" sz="1350" i="1" dirty="0">
                  <a:latin typeface="Cambria Math" panose="02040503050406030204" pitchFamily="18" charset="0"/>
                  <a:ea typeface="游明朝" panose="02020400000000000000" pitchFamily="18" charset="-128"/>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Sup>
                        <m:sSubSupPr>
                          <m:ctrlPr>
                            <a:rPr lang="ja-JP" altLang="ja-JP" sz="1800" i="1">
                              <a:latin typeface="Cambria Math" panose="02040503050406030204" pitchFamily="18" charset="0"/>
                              <a:ea typeface="Cambria Math" panose="02040503050406030204" pitchFamily="18" charset="0"/>
                            </a:rPr>
                          </m:ctrlPr>
                        </m:sSubSupPr>
                        <m:e>
                          <m:r>
                            <a:rPr lang="en-US" altLang="ja-JP" sz="1800" i="1">
                              <a:latin typeface="Cambria Math" panose="02040503050406030204" pitchFamily="18" charset="0"/>
                              <a:ea typeface="游明朝" panose="02020400000000000000" pitchFamily="18" charset="-128"/>
                              <a:cs typeface="Times New Roman" panose="02020603050405020304" pitchFamily="18" charset="0"/>
                            </a:rPr>
                            <m:t>𝑘</m:t>
                          </m:r>
                        </m:e>
                        <m:sub>
                          <m:r>
                            <a:rPr lang="en-US" altLang="ja-JP" sz="1800" i="1">
                              <a:latin typeface="Cambria Math" panose="02040503050406030204" pitchFamily="18" charset="0"/>
                              <a:ea typeface="游明朝" panose="02020400000000000000" pitchFamily="18" charset="-128"/>
                              <a:cs typeface="Times New Roman" panose="02020603050405020304" pitchFamily="18" charset="0"/>
                            </a:rPr>
                            <m:t>1</m:t>
                          </m:r>
                        </m:sub>
                        <m: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2</m:t>
                          </m:r>
                        </m:sup>
                      </m:sSubSup>
                      <m:sSup>
                        <m:sSupPr>
                          <m:ctrlPr>
                            <a:rPr lang="ja-JP" altLang="ja-JP" sz="1800" i="1">
                              <a:latin typeface="Cambria Math" panose="02040503050406030204" pitchFamily="18" charset="0"/>
                            </a:rPr>
                          </m:ctrlPr>
                        </m:sSupPr>
                        <m:e>
                          <m:r>
                            <a:rPr lang="en-US" altLang="ja-JP" sz="1800" i="1">
                              <a:latin typeface="Cambria Math" panose="02040503050406030204" pitchFamily="18" charset="0"/>
                            </a:rPr>
                            <m:t>𝜎</m:t>
                          </m:r>
                        </m:e>
                        <m:sup>
                          <m:r>
                            <a:rPr lang="en-US" altLang="ja-JP" sz="1800" i="1">
                              <a:latin typeface="Cambria Math" panose="02040503050406030204" pitchFamily="18" charset="0"/>
                            </a:rPr>
                            <m:t>2</m:t>
                          </m:r>
                        </m:sup>
                      </m:sSup>
                      <m:f>
                        <m:fPr>
                          <m:ctrlPr>
                            <a:rPr lang="ja-JP" altLang="ja-JP" sz="1800" i="1">
                              <a:latin typeface="Cambria Math" panose="02040503050406030204" pitchFamily="18" charset="0"/>
                            </a:rPr>
                          </m:ctrlPr>
                        </m:fPr>
                        <m:num>
                          <m:sSup>
                            <m:sSupPr>
                              <m:ctrlPr>
                                <a:rPr lang="ja-JP" altLang="ja-JP" sz="1800" i="1">
                                  <a:latin typeface="Cambria Math" panose="02040503050406030204" pitchFamily="18" charset="0"/>
                                </a:rPr>
                              </m:ctrlPr>
                            </m:sSupPr>
                            <m:e>
                              <m:r>
                                <a:rPr lang="en-US" altLang="ja-JP" sz="1800" i="1">
                                  <a:latin typeface="Cambria Math" panose="02040503050406030204" pitchFamily="18" charset="0"/>
                                </a:rPr>
                                <m:t>𝑙</m:t>
                              </m:r>
                            </m:e>
                            <m:sup>
                              <m:r>
                                <a:rPr lang="en-US" altLang="ja-JP" sz="1800" i="1">
                                  <a:latin typeface="Cambria Math" panose="02040503050406030204" pitchFamily="18" charset="0"/>
                                </a:rPr>
                                <m:t>2</m:t>
                              </m:r>
                            </m:sup>
                          </m:sSup>
                        </m:num>
                        <m:den>
                          <m:r>
                            <a:rPr lang="en-US" altLang="ja-JP" sz="1800" i="1">
                              <a:latin typeface="Cambria Math" panose="02040503050406030204" pitchFamily="18" charset="0"/>
                            </a:rPr>
                            <m:t>𝜋</m:t>
                          </m:r>
                        </m:den>
                      </m:f>
                      <m:sSup>
                        <m:sSupPr>
                          <m:ctrlPr>
                            <a:rPr lang="ja-JP" altLang="ja-JP" sz="1800" i="1">
                              <a:latin typeface="Cambria Math" panose="02040503050406030204" pitchFamily="18" charset="0"/>
                            </a:rPr>
                          </m:ctrlPr>
                        </m:sSupPr>
                        <m:e>
                          <m:r>
                            <a:rPr lang="en-US" altLang="ja-JP" sz="1800" i="1">
                              <a:latin typeface="Cambria Math" panose="02040503050406030204" pitchFamily="18" charset="0"/>
                            </a:rPr>
                            <m:t>𝑒</m:t>
                          </m:r>
                        </m:e>
                        <m:sup>
                          <m:r>
                            <a:rPr lang="en-US" altLang="ja-JP" sz="1800" i="1">
                              <a:latin typeface="Cambria Math" panose="02040503050406030204" pitchFamily="18" charset="0"/>
                            </a:rPr>
                            <m:t>−</m:t>
                          </m:r>
                          <m:sSup>
                            <m:sSupPr>
                              <m:ctrlPr>
                                <a:rPr lang="ja-JP" altLang="ja-JP" sz="1800" i="1">
                                  <a:latin typeface="Cambria Math" panose="02040503050406030204" pitchFamily="18" charset="0"/>
                                </a:rPr>
                              </m:ctrlPr>
                            </m:sSupPr>
                            <m:e>
                              <m:r>
                                <a:rPr lang="en-US" altLang="ja-JP" sz="1800" i="1">
                                  <a:latin typeface="Cambria Math" panose="02040503050406030204" pitchFamily="18" charset="0"/>
                                </a:rPr>
                                <m:t>𝑙</m:t>
                              </m:r>
                            </m:e>
                            <m:sup>
                              <m:r>
                                <a:rPr lang="en-US" altLang="ja-JP" sz="1800" i="1">
                                  <a:latin typeface="Cambria Math" panose="02040503050406030204" pitchFamily="18" charset="0"/>
                                </a:rPr>
                                <m:t>2</m:t>
                              </m:r>
                            </m:sup>
                          </m:sSup>
                          <m:d>
                            <m:dPr>
                              <m:begChr m:val="{"/>
                              <m:endChr m:val="}"/>
                              <m:ctrlPr>
                                <a:rPr lang="en-US" altLang="ja-JP" sz="1800" i="1">
                                  <a:latin typeface="Cambria Math" panose="02040503050406030204" pitchFamily="18" charset="0"/>
                                </a:rPr>
                              </m:ctrlPr>
                            </m:dPr>
                            <m:e>
                              <m:sSup>
                                <m:sSupPr>
                                  <m:ctrlPr>
                                    <a:rPr lang="ja-JP" altLang="ja-JP" sz="1800" i="1">
                                      <a:latin typeface="Cambria Math" panose="02040503050406030204" pitchFamily="18" charset="0"/>
                                    </a:rPr>
                                  </m:ctrlPr>
                                </m:sSupPr>
                                <m:e>
                                  <m:d>
                                    <m:dPr>
                                      <m:ctrlPr>
                                        <a:rPr lang="ja-JP" altLang="ja-JP" sz="1800" i="1">
                                          <a:latin typeface="Cambria Math" panose="02040503050406030204" pitchFamily="18" charset="0"/>
                                        </a:rPr>
                                      </m:ctrlPr>
                                    </m:dPr>
                                    <m:e>
                                      <m:r>
                                        <a:rPr lang="en-US" altLang="ja-JP" sz="1800" i="1">
                                          <a:latin typeface="Cambria Math" panose="02040503050406030204" pitchFamily="18" charset="0"/>
                                        </a:rPr>
                                        <m:t>𝑠𝑖𝑛</m:t>
                                      </m:r>
                                      <m:r>
                                        <a:rPr lang="en-US" altLang="ja-JP" sz="1800" i="1">
                                          <a:latin typeface="Cambria Math" panose="02040503050406030204" pitchFamily="18" charset="0"/>
                                        </a:rPr>
                                        <m:t>𝜃</m:t>
                                      </m:r>
                                      <m:r>
                                        <a:rPr lang="en-US" altLang="ja-JP" sz="1800" i="1">
                                          <a:latin typeface="Cambria Math" panose="02040503050406030204" pitchFamily="18" charset="0"/>
                                        </a:rPr>
                                        <m:t>𝑐𝑜𝑠</m:t>
                                      </m:r>
                                      <m:r>
                                        <a:rPr lang="en-US" altLang="ja-JP" sz="1800" i="1">
                                          <a:latin typeface="Cambria Math" panose="02040503050406030204" pitchFamily="18" charset="0"/>
                                        </a:rPr>
                                        <m:t>𝜑</m:t>
                                      </m:r>
                                      <m:r>
                                        <a:rPr lang="en-US" altLang="ja-JP" sz="1800" i="1">
                                          <a:latin typeface="Cambria Math" panose="02040503050406030204" pitchFamily="18" charset="0"/>
                                        </a:rPr>
                                        <m:t>−</m:t>
                                      </m:r>
                                      <m:r>
                                        <a:rPr lang="en-US" altLang="ja-JP" sz="1800" i="1">
                                          <a:latin typeface="Cambria Math" panose="02040503050406030204" pitchFamily="18" charset="0"/>
                                        </a:rPr>
                                        <m:t>𝑠𝑖𝑛</m:t>
                                      </m:r>
                                      <m:sSub>
                                        <m:sSubPr>
                                          <m:ctrlPr>
                                            <a:rPr lang="ja-JP" altLang="ja-JP" sz="1800" i="1">
                                              <a:latin typeface="Cambria Math" panose="02040503050406030204" pitchFamily="18" charset="0"/>
                                            </a:rPr>
                                          </m:ctrlPr>
                                        </m:sSubPr>
                                        <m:e>
                                          <m:r>
                                            <a:rPr lang="en-US" altLang="ja-JP" sz="1800" i="1">
                                              <a:latin typeface="Cambria Math" panose="02040503050406030204" pitchFamily="18" charset="0"/>
                                            </a:rPr>
                                            <m:t>𝜃</m:t>
                                          </m:r>
                                        </m:e>
                                        <m:sub>
                                          <m:r>
                                            <a:rPr lang="en-US" altLang="ja-JP" sz="1800" i="1">
                                              <a:latin typeface="Cambria Math" panose="02040503050406030204" pitchFamily="18" charset="0"/>
                                            </a:rPr>
                                            <m:t>0</m:t>
                                          </m:r>
                                        </m:sub>
                                      </m:sSub>
                                    </m:e>
                                  </m:d>
                                </m:e>
                                <m:sup>
                                  <m:r>
                                    <a:rPr lang="en-US" altLang="ja-JP" sz="1800" i="1">
                                      <a:latin typeface="Cambria Math" panose="02040503050406030204" pitchFamily="18" charset="0"/>
                                    </a:rPr>
                                    <m:t>2</m:t>
                                  </m:r>
                                </m:sup>
                              </m:sSup>
                              <m:r>
                                <a:rPr lang="en-US" altLang="ja-JP" sz="1800" i="1">
                                  <a:latin typeface="Cambria Math" panose="02040503050406030204" pitchFamily="18" charset="0"/>
                                </a:rPr>
                                <m:t>+</m:t>
                              </m:r>
                              <m:sSup>
                                <m:sSupPr>
                                  <m:ctrlPr>
                                    <a:rPr lang="ja-JP" altLang="ja-JP" sz="1800" i="1">
                                      <a:latin typeface="Cambria Math" panose="02040503050406030204" pitchFamily="18" charset="0"/>
                                    </a:rPr>
                                  </m:ctrlPr>
                                </m:sSupPr>
                                <m:e>
                                  <m:d>
                                    <m:dPr>
                                      <m:ctrlPr>
                                        <a:rPr lang="ja-JP" altLang="ja-JP" sz="1800" i="1">
                                          <a:latin typeface="Cambria Math" panose="02040503050406030204" pitchFamily="18" charset="0"/>
                                        </a:rPr>
                                      </m:ctrlPr>
                                    </m:dPr>
                                    <m:e>
                                      <m:r>
                                        <a:rPr lang="en-US" altLang="ja-JP" sz="1800" i="1">
                                          <a:latin typeface="Cambria Math" panose="02040503050406030204" pitchFamily="18" charset="0"/>
                                        </a:rPr>
                                        <m:t>𝑠𝑖𝑛</m:t>
                                      </m:r>
                                      <m:r>
                                        <a:rPr lang="en-US" altLang="ja-JP" sz="1800" i="1">
                                          <a:latin typeface="Cambria Math" panose="02040503050406030204" pitchFamily="18" charset="0"/>
                                        </a:rPr>
                                        <m:t>𝜃</m:t>
                                      </m:r>
                                      <m:r>
                                        <a:rPr lang="en-US" altLang="ja-JP" sz="1800" i="1">
                                          <a:latin typeface="Cambria Math" panose="02040503050406030204" pitchFamily="18" charset="0"/>
                                        </a:rPr>
                                        <m:t>𝑠𝑖𝑛</m:t>
                                      </m:r>
                                      <m:r>
                                        <a:rPr lang="en-US" altLang="ja-JP" sz="1800" i="1">
                                          <a:latin typeface="Cambria Math" panose="02040503050406030204" pitchFamily="18" charset="0"/>
                                        </a:rPr>
                                        <m:t>𝜑</m:t>
                                      </m:r>
                                    </m:e>
                                  </m:d>
                                </m:e>
                                <m:sup>
                                  <m:r>
                                    <a:rPr lang="en-US" altLang="ja-JP" sz="1800" i="1">
                                      <a:latin typeface="Cambria Math" panose="02040503050406030204" pitchFamily="18" charset="0"/>
                                    </a:rPr>
                                    <m:t>2</m:t>
                                  </m:r>
                                </m:sup>
                              </m:sSup>
                            </m:e>
                          </m:d>
                        </m:sup>
                      </m:sSup>
                      <m:f>
                        <m:fPr>
                          <m:ctrlPr>
                            <a:rPr lang="ja-JP" altLang="ja-JP" sz="1800" i="1">
                              <a:latin typeface="Cambria Math" panose="02040503050406030204" pitchFamily="18" charset="0"/>
                              <a:ea typeface="Cambria Math" panose="02040503050406030204" pitchFamily="18" charset="0"/>
                            </a:rPr>
                          </m:ctrlPr>
                        </m:fPr>
                        <m:num>
                          <m:r>
                            <a:rPr lang="en-US" altLang="ja-JP" sz="1800" i="1">
                              <a:latin typeface="Cambria Math" panose="02040503050406030204" pitchFamily="18" charset="0"/>
                              <a:ea typeface="游明朝" panose="02020400000000000000" pitchFamily="18" charset="-128"/>
                              <a:cs typeface="Times New Roman" panose="02020603050405020304" pitchFamily="18" charset="0"/>
                            </a:rPr>
                            <m:t>4</m:t>
                          </m:r>
                          <m:sSup>
                            <m:sSupPr>
                              <m:ctrlPr>
                                <a:rPr lang="ja-JP" altLang="ja-JP" sz="1800" i="1">
                                  <a:latin typeface="Cambria Math" panose="02040503050406030204" pitchFamily="18" charset="0"/>
                                  <a:ea typeface="Cambria Math" panose="02040503050406030204" pitchFamily="18" charset="0"/>
                                </a:rPr>
                              </m:ctrlPr>
                            </m:sSupPr>
                            <m:e>
                              <m:d>
                                <m:dPr>
                                  <m:ctrlPr>
                                    <a:rPr lang="ja-JP" altLang="ja-JP" sz="1800" i="1">
                                      <a:latin typeface="Cambria Math" panose="02040503050406030204" pitchFamily="18" charset="0"/>
                                      <a:ea typeface="Cambria Math" panose="02040503050406030204" pitchFamily="18" charset="0"/>
                                    </a:rPr>
                                  </m:ctrlPr>
                                </m:dPr>
                                <m:e>
                                  <m:sSup>
                                    <m:sSupPr>
                                      <m:ctrlPr>
                                        <a:rPr lang="ja-JP" altLang="ja-JP" sz="1800" i="1">
                                          <a:latin typeface="Cambria Math" panose="02040503050406030204" pitchFamily="18" charset="0"/>
                                          <a:ea typeface="Cambria Math" panose="02040503050406030204" pitchFamily="18" charset="0"/>
                                        </a:rPr>
                                      </m:ctrlPr>
                                    </m:sSupPr>
                                    <m:e>
                                      <m:r>
                                        <a:rPr lang="en-US" altLang="ja-JP" sz="1800" i="1">
                                          <a:latin typeface="Cambria Math" panose="02040503050406030204" pitchFamily="18" charset="0"/>
                                          <a:ea typeface="游明朝" panose="02020400000000000000" pitchFamily="18" charset="-128"/>
                                          <a:cs typeface="Times New Roman" panose="02020603050405020304" pitchFamily="18" charset="0"/>
                                        </a:rPr>
                                        <m:t>𝑛</m:t>
                                      </m:r>
                                    </m:e>
                                    <m: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2</m:t>
                                      </m:r>
                                    </m:sup>
                                  </m:s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−1</m:t>
                                  </m:r>
                                </m:e>
                              </m:d>
                            </m:e>
                            <m: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2</m:t>
                              </m:r>
                            </m:sup>
                          </m:sSup>
                          <m:func>
                            <m:funcPr>
                              <m:ctrlPr>
                                <a:rPr lang="ja-JP" altLang="ja-JP" sz="1800" i="1">
                                  <a:latin typeface="Cambria Math" panose="02040503050406030204" pitchFamily="18" charset="0"/>
                                  <a:ea typeface="Cambria Math" panose="02040503050406030204" pitchFamily="18" charset="0"/>
                                </a:rPr>
                              </m:ctrlPr>
                            </m:funcPr>
                            <m:fName>
                              <m:sSup>
                                <m:sSupPr>
                                  <m:ctrlPr>
                                    <a:rPr lang="ja-JP" altLang="ja-JP" sz="1800" i="1">
                                      <a:latin typeface="Cambria Math" panose="02040503050406030204" pitchFamily="18" charset="0"/>
                                      <a:ea typeface="Cambria Math" panose="02040503050406030204" pitchFamily="18" charset="0"/>
                                    </a:rPr>
                                  </m:ctrlPr>
                                </m:sSupPr>
                                <m:e>
                                  <m:r>
                                    <m:rPr>
                                      <m:sty m:val="p"/>
                                    </m:rPr>
                                    <a:rPr lang="en-US" altLang="ja-JP" sz="1800">
                                      <a:latin typeface="Cambria Math" panose="02040503050406030204" pitchFamily="18" charset="0"/>
                                      <a:ea typeface="游明朝" panose="02020400000000000000" pitchFamily="18" charset="-128"/>
                                      <a:cs typeface="Times New Roman" panose="02020603050405020304" pitchFamily="18" charset="0"/>
                                    </a:rPr>
                                    <m:t>cos</m:t>
                                  </m:r>
                                </m:e>
                                <m: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2</m:t>
                                  </m:r>
                                </m:sup>
                              </m:sSup>
                            </m:fName>
                            <m:e>
                              <m:r>
                                <a:rPr lang="en-US" altLang="ja-JP" sz="1800" i="1">
                                  <a:latin typeface="Cambria Math" panose="02040503050406030204" pitchFamily="18" charset="0"/>
                                  <a:ea typeface="游明朝" panose="02020400000000000000" pitchFamily="18" charset="-128"/>
                                  <a:cs typeface="Times New Roman" panose="02020603050405020304" pitchFamily="18" charset="0"/>
                                </a:rPr>
                                <m:t>𝜃</m:t>
                              </m:r>
                            </m:e>
                          </m:func>
                          <m:func>
                            <m:funcPr>
                              <m:ctrlPr>
                                <a:rPr lang="ja-JP" altLang="ja-JP" sz="1800" i="1">
                                  <a:solidFill>
                                    <a:srgbClr val="000000"/>
                                  </a:solidFill>
                                  <a:latin typeface="Cambria Math" panose="02040503050406030204" pitchFamily="18" charset="0"/>
                                  <a:ea typeface="Cambria Math" panose="02040503050406030204" pitchFamily="18" charset="0"/>
                                </a:rPr>
                              </m:ctrlPr>
                            </m:funcPr>
                            <m:fName>
                              <m:sSup>
                                <m:sSupPr>
                                  <m:ctrlPr>
                                    <a:rPr lang="ja-JP" altLang="ja-JP" sz="1800" i="1">
                                      <a:solidFill>
                                        <a:srgbClr val="000000"/>
                                      </a:solidFill>
                                      <a:latin typeface="Cambria Math" panose="02040503050406030204" pitchFamily="18" charset="0"/>
                                      <a:ea typeface="Cambria Math" panose="02040503050406030204" pitchFamily="18" charset="0"/>
                                    </a:rPr>
                                  </m:ctrlPr>
                                </m:sSupPr>
                                <m:e>
                                  <m:r>
                                    <m:rPr>
                                      <m:sty m:val="p"/>
                                    </m:rPr>
                                    <a:rPr lang="en-US" altLang="ja-JP" sz="1800">
                                      <a:solidFill>
                                        <a:srgbClr val="000000"/>
                                      </a:solidFill>
                                      <a:latin typeface="Cambria Math" panose="02040503050406030204" pitchFamily="18" charset="0"/>
                                      <a:ea typeface="游明朝" panose="02020400000000000000" pitchFamily="18" charset="-128"/>
                                      <a:cs typeface="Times New Roman" panose="02020603050405020304" pitchFamily="18" charset="0"/>
                                    </a:rPr>
                                    <m:t>cos</m:t>
                                  </m:r>
                                </m:e>
                                <m: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2</m:t>
                                  </m:r>
                                </m:sup>
                              </m:sSup>
                            </m:fName>
                            <m:e>
                              <m:sSub>
                                <m:sSubPr>
                                  <m:ctrlPr>
                                    <a:rPr lang="ja-JP" altLang="ja-JP" sz="1800" i="1">
                                      <a:solidFill>
                                        <a:srgbClr val="000000"/>
                                      </a:solidFill>
                                      <a:latin typeface="Cambria Math" panose="02040503050406030204" pitchFamily="18" charset="0"/>
                                      <a:ea typeface="Cambria Math" panose="02040503050406030204" pitchFamily="18" charset="0"/>
                                    </a:rPr>
                                  </m:ctrlPr>
                                </m:sSubPr>
                                <m:e>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𝜃</m:t>
                                  </m:r>
                                </m:e>
                                <m:sub>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0</m:t>
                                  </m:r>
                                </m:sub>
                              </m:sSub>
                            </m:e>
                          </m:func>
                          <m:func>
                            <m:funcPr>
                              <m:ctrlPr>
                                <a:rPr lang="ja-JP" altLang="ja-JP" sz="1800" i="1">
                                  <a:latin typeface="Cambria Math" panose="02040503050406030204" pitchFamily="18" charset="0"/>
                                  <a:ea typeface="Cambria Math" panose="02040503050406030204" pitchFamily="18" charset="0"/>
                                </a:rPr>
                              </m:ctrlPr>
                            </m:funcPr>
                            <m:fName>
                              <m:sSup>
                                <m:sSupPr>
                                  <m:ctrlPr>
                                    <a:rPr lang="ja-JP" altLang="ja-JP" sz="1800" i="1">
                                      <a:latin typeface="Cambria Math" panose="02040503050406030204" pitchFamily="18" charset="0"/>
                                      <a:ea typeface="Cambria Math" panose="02040503050406030204" pitchFamily="18" charset="0"/>
                                    </a:rPr>
                                  </m:ctrlPr>
                                </m:sSupPr>
                                <m:e>
                                  <m:r>
                                    <m:rPr>
                                      <m:sty m:val="p"/>
                                    </m:rPr>
                                    <a:rPr lang="en-US" altLang="ja-JP" sz="1800">
                                      <a:latin typeface="Cambria Math" panose="02040503050406030204" pitchFamily="18" charset="0"/>
                                      <a:ea typeface="游明朝" panose="02020400000000000000" pitchFamily="18" charset="-128"/>
                                      <a:cs typeface="Times New Roman" panose="02020603050405020304" pitchFamily="18" charset="0"/>
                                    </a:rPr>
                                    <m:t>cos</m:t>
                                  </m:r>
                                </m:e>
                                <m: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2</m:t>
                                  </m:r>
                                </m:sup>
                              </m:sSup>
                            </m:fName>
                            <m:e>
                              <m:r>
                                <a:rPr lang="en-US" altLang="ja-JP" sz="1800" i="1">
                                  <a:latin typeface="Cambria Math" panose="02040503050406030204" pitchFamily="18" charset="0"/>
                                  <a:ea typeface="游明朝" panose="02020400000000000000" pitchFamily="18" charset="-128"/>
                                  <a:cs typeface="Times New Roman" panose="02020603050405020304" pitchFamily="18" charset="0"/>
                                </a:rPr>
                                <m:t>𝛷</m:t>
                              </m:r>
                            </m:e>
                          </m:func>
                        </m:num>
                        <m:den>
                          <m:sSup>
                            <m:sSupPr>
                              <m:ctrlPr>
                                <a:rPr lang="ja-JP" altLang="ja-JP" sz="1800" i="1">
                                  <a:solidFill>
                                    <a:srgbClr val="000000"/>
                                  </a:solidFill>
                                  <a:latin typeface="Cambria Math" panose="02040503050406030204" pitchFamily="18" charset="0"/>
                                  <a:ea typeface="Cambria Math" panose="02040503050406030204" pitchFamily="18" charset="0"/>
                                </a:rPr>
                              </m:ctrlPr>
                            </m:sSupPr>
                            <m:e>
                              <m:d>
                                <m:dPr>
                                  <m:ctrlPr>
                                    <a:rPr lang="ja-JP" altLang="ja-JP" sz="1800" i="1">
                                      <a:latin typeface="Cambria Math" panose="02040503050406030204" pitchFamily="18" charset="0"/>
                                      <a:ea typeface="Cambria Math" panose="02040503050406030204" pitchFamily="18" charset="0"/>
                                    </a:rPr>
                                  </m:ctrlPr>
                                </m:dPr>
                                <m:e>
                                  <m:rad>
                                    <m:radPr>
                                      <m:degHide m:val="on"/>
                                      <m:ctrlPr>
                                        <a:rPr lang="ja-JP" altLang="ja-JP" sz="1800" i="1">
                                          <a:solidFill>
                                            <a:srgbClr val="000000"/>
                                          </a:solidFill>
                                          <a:latin typeface="Cambria Math" panose="02040503050406030204" pitchFamily="18" charset="0"/>
                                          <a:ea typeface="Cambria Math" panose="02040503050406030204" pitchFamily="18" charset="0"/>
                                        </a:rPr>
                                      </m:ctrlPr>
                                    </m:radPr>
                                    <m:deg/>
                                    <m:e>
                                      <m:sSup>
                                        <m:sSupPr>
                                          <m:ctrlPr>
                                            <a:rPr lang="ja-JP" altLang="ja-JP" sz="1800" i="1">
                                              <a:solidFill>
                                                <a:srgbClr val="000000"/>
                                              </a:solidFill>
                                              <a:latin typeface="Cambria Math" panose="02040503050406030204" pitchFamily="18" charset="0"/>
                                              <a:ea typeface="Cambria Math" panose="02040503050406030204" pitchFamily="18" charset="0"/>
                                            </a:rPr>
                                          </m:ctrlPr>
                                        </m:sSupPr>
                                        <m:e>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𝑛</m:t>
                                          </m:r>
                                        </m:e>
                                        <m: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2</m:t>
                                          </m:r>
                                        </m:sup>
                                      </m:s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m:t>
                                      </m:r>
                                      <m:func>
                                        <m:funcPr>
                                          <m:ctrlPr>
                                            <a:rPr lang="ja-JP" altLang="ja-JP" sz="1800" i="1">
                                              <a:solidFill>
                                                <a:srgbClr val="000000"/>
                                              </a:solidFill>
                                              <a:latin typeface="Cambria Math" panose="02040503050406030204" pitchFamily="18" charset="0"/>
                                              <a:ea typeface="Cambria Math" panose="02040503050406030204" pitchFamily="18" charset="0"/>
                                            </a:rPr>
                                          </m:ctrlPr>
                                        </m:funcPr>
                                        <m:fName>
                                          <m:sSup>
                                            <m:sSupPr>
                                              <m:ctrlPr>
                                                <a:rPr lang="ja-JP" altLang="ja-JP" sz="1800" i="1">
                                                  <a:solidFill>
                                                    <a:srgbClr val="000000"/>
                                                  </a:solidFill>
                                                  <a:latin typeface="Cambria Math" panose="02040503050406030204" pitchFamily="18" charset="0"/>
                                                  <a:ea typeface="Cambria Math" panose="02040503050406030204" pitchFamily="18" charset="0"/>
                                                </a:rPr>
                                              </m:ctrlPr>
                                            </m:sSupPr>
                                            <m:e>
                                              <m:r>
                                                <m:rPr>
                                                  <m:sty m:val="p"/>
                                                </m:rPr>
                                                <a:rPr lang="en-US" altLang="ja-JP" sz="1800">
                                                  <a:solidFill>
                                                    <a:srgbClr val="000000"/>
                                                  </a:solidFill>
                                                  <a:latin typeface="Cambria Math" panose="02040503050406030204" pitchFamily="18" charset="0"/>
                                                  <a:ea typeface="游明朝" panose="02020400000000000000" pitchFamily="18" charset="-128"/>
                                                  <a:cs typeface="Times New Roman" panose="02020603050405020304" pitchFamily="18" charset="0"/>
                                                </a:rPr>
                                                <m:t>sin</m:t>
                                              </m:r>
                                            </m:e>
                                            <m: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2</m:t>
                                              </m:r>
                                            </m:sup>
                                          </m:sSup>
                                        </m:fName>
                                        <m:e>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𝜃</m:t>
                                          </m:r>
                                        </m:e>
                                      </m:func>
                                    </m:e>
                                  </m:rad>
                                  <m:r>
                                    <a:rPr lang="en-US" altLang="ja-JP" sz="1800" i="1">
                                      <a:latin typeface="Cambria Math" panose="02040503050406030204" pitchFamily="18" charset="0"/>
                                      <a:ea typeface="游明朝" panose="02020400000000000000" pitchFamily="18" charset="-128"/>
                                      <a:cs typeface="Times New Roman" panose="02020603050405020304" pitchFamily="18" charset="0"/>
                                    </a:rPr>
                                    <m:t>+</m:t>
                                  </m:r>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𝑐𝑜𝑠</m:t>
                                  </m:r>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𝜃</m:t>
                                  </m:r>
                                </m:e>
                              </m:d>
                            </m:e>
                            <m: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2</m:t>
                              </m:r>
                            </m:sup>
                          </m:sSup>
                          <m:sSup>
                            <m:sSupPr>
                              <m:ctrlPr>
                                <a:rPr lang="ja-JP" altLang="ja-JP" sz="1800" i="1">
                                  <a:solidFill>
                                    <a:srgbClr val="000000"/>
                                  </a:solidFill>
                                  <a:latin typeface="Cambria Math" panose="02040503050406030204" pitchFamily="18" charset="0"/>
                                  <a:ea typeface="Cambria Math" panose="02040503050406030204" pitchFamily="18" charset="0"/>
                                </a:rPr>
                              </m:ctrlPr>
                            </m:sSupPr>
                            <m:e>
                              <m:d>
                                <m:dPr>
                                  <m:ctrlPr>
                                    <a:rPr lang="ja-JP" altLang="ja-JP" sz="1800" i="1">
                                      <a:solidFill>
                                        <a:srgbClr val="000000"/>
                                      </a:solidFill>
                                      <a:latin typeface="Cambria Math" panose="02040503050406030204" pitchFamily="18" charset="0"/>
                                      <a:ea typeface="Cambria Math" panose="02040503050406030204" pitchFamily="18" charset="0"/>
                                    </a:rPr>
                                  </m:ctrlPr>
                                </m:dPr>
                                <m:e>
                                  <m:rad>
                                    <m:radPr>
                                      <m:degHide m:val="on"/>
                                      <m:ctrlPr>
                                        <a:rPr lang="ja-JP" altLang="ja-JP" sz="1800" i="1">
                                          <a:solidFill>
                                            <a:srgbClr val="000000"/>
                                          </a:solidFill>
                                          <a:latin typeface="Cambria Math" panose="02040503050406030204" pitchFamily="18" charset="0"/>
                                          <a:ea typeface="Cambria Math" panose="02040503050406030204" pitchFamily="18" charset="0"/>
                                        </a:rPr>
                                      </m:ctrlPr>
                                    </m:radPr>
                                    <m:deg/>
                                    <m:e>
                                      <m:sSup>
                                        <m:sSupPr>
                                          <m:ctrlPr>
                                            <a:rPr lang="ja-JP" altLang="ja-JP" sz="1800" i="1">
                                              <a:solidFill>
                                                <a:srgbClr val="000000"/>
                                              </a:solidFill>
                                              <a:latin typeface="Cambria Math" panose="02040503050406030204" pitchFamily="18" charset="0"/>
                                              <a:ea typeface="Cambria Math" panose="02040503050406030204" pitchFamily="18" charset="0"/>
                                            </a:rPr>
                                          </m:ctrlPr>
                                        </m:sSupPr>
                                        <m:e>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𝑛</m:t>
                                          </m:r>
                                        </m:e>
                                        <m: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2</m:t>
                                          </m:r>
                                        </m:sup>
                                      </m:s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m:t>
                                      </m:r>
                                      <m:func>
                                        <m:funcPr>
                                          <m:ctrlPr>
                                            <a:rPr lang="ja-JP" altLang="ja-JP" sz="1800" i="1">
                                              <a:solidFill>
                                                <a:srgbClr val="000000"/>
                                              </a:solidFill>
                                              <a:latin typeface="Cambria Math" panose="02040503050406030204" pitchFamily="18" charset="0"/>
                                              <a:ea typeface="Cambria Math" panose="02040503050406030204" pitchFamily="18" charset="0"/>
                                            </a:rPr>
                                          </m:ctrlPr>
                                        </m:funcPr>
                                        <m:fName>
                                          <m:sSup>
                                            <m:sSupPr>
                                              <m:ctrlPr>
                                                <a:rPr lang="ja-JP" altLang="ja-JP" sz="1800" i="1">
                                                  <a:solidFill>
                                                    <a:srgbClr val="000000"/>
                                                  </a:solidFill>
                                                  <a:latin typeface="Cambria Math" panose="02040503050406030204" pitchFamily="18" charset="0"/>
                                                  <a:ea typeface="Cambria Math" panose="02040503050406030204" pitchFamily="18" charset="0"/>
                                                </a:rPr>
                                              </m:ctrlPr>
                                            </m:sSupPr>
                                            <m:e>
                                              <m:r>
                                                <m:rPr>
                                                  <m:sty m:val="p"/>
                                                </m:rPr>
                                                <a:rPr lang="en-US" altLang="ja-JP" sz="1800">
                                                  <a:solidFill>
                                                    <a:srgbClr val="000000"/>
                                                  </a:solidFill>
                                                  <a:latin typeface="Cambria Math" panose="02040503050406030204" pitchFamily="18" charset="0"/>
                                                  <a:ea typeface="游明朝" panose="02020400000000000000" pitchFamily="18" charset="-128"/>
                                                  <a:cs typeface="Times New Roman" panose="02020603050405020304" pitchFamily="18" charset="0"/>
                                                </a:rPr>
                                                <m:t>sin</m:t>
                                              </m:r>
                                            </m:e>
                                            <m: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2</m:t>
                                              </m:r>
                                            </m:sup>
                                          </m:sSup>
                                        </m:fName>
                                        <m:e>
                                          <m:sSub>
                                            <m:sSubPr>
                                              <m:ctrlPr>
                                                <a:rPr lang="ja-JP" altLang="ja-JP" sz="1800" i="1">
                                                  <a:solidFill>
                                                    <a:srgbClr val="000000"/>
                                                  </a:solidFill>
                                                  <a:latin typeface="Cambria Math" panose="02040503050406030204" pitchFamily="18" charset="0"/>
                                                  <a:ea typeface="Cambria Math" panose="02040503050406030204" pitchFamily="18" charset="0"/>
                                                </a:rPr>
                                              </m:ctrlPr>
                                            </m:sSubPr>
                                            <m:e>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𝜃</m:t>
                                              </m:r>
                                            </m:e>
                                            <m:sub>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0</m:t>
                                              </m:r>
                                            </m:sub>
                                          </m:sSub>
                                        </m:e>
                                      </m:func>
                                    </m:e>
                                  </m:rad>
                                  <m:r>
                                    <a:rPr lang="en-US" altLang="ja-JP" sz="1800" i="1">
                                      <a:latin typeface="Cambria Math" panose="02040503050406030204" pitchFamily="18" charset="0"/>
                                      <a:ea typeface="游明朝" panose="02020400000000000000" pitchFamily="18" charset="-128"/>
                                      <a:cs typeface="Times New Roman" panose="02020603050405020304" pitchFamily="18" charset="0"/>
                                    </a:rPr>
                                    <m:t>+</m:t>
                                  </m:r>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𝑐𝑜𝑠</m:t>
                                  </m:r>
                                  <m:sSub>
                                    <m:sSubPr>
                                      <m:ctrlPr>
                                        <a:rPr lang="ja-JP" altLang="ja-JP" sz="1800" i="1">
                                          <a:solidFill>
                                            <a:srgbClr val="000000"/>
                                          </a:solidFill>
                                          <a:latin typeface="Cambria Math" panose="02040503050406030204" pitchFamily="18" charset="0"/>
                                          <a:ea typeface="Cambria Math" panose="02040503050406030204" pitchFamily="18" charset="0"/>
                                        </a:rPr>
                                      </m:ctrlPr>
                                    </m:sSubPr>
                                    <m:e>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𝜃</m:t>
                                      </m:r>
                                    </m:e>
                                    <m:sub>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0</m:t>
                                      </m:r>
                                    </m:sub>
                                  </m:sSub>
                                </m:e>
                              </m:d>
                            </m:e>
                            <m: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2</m:t>
                              </m:r>
                            </m:sup>
                          </m:sSup>
                        </m:den>
                      </m:f>
                    </m:oMath>
                  </m:oMathPara>
                </a14:m>
                <a:endParaRPr lang="en-US" altLang="ja-JP" sz="1800" dirty="0"/>
              </a:p>
              <a:p>
                <a:pPr marL="0" indent="0">
                  <a:buNone/>
                </a:pPr>
                <a:r>
                  <a:rPr lang="en-US" altLang="ja-JP" b="0" dirty="0">
                    <a:effectLst/>
                    <a:latin typeface="+mj-lt"/>
                    <a:ea typeface="+mj-ea"/>
                    <a:cs typeface="Times New Roman" panose="02020603050405020304" pitchFamily="18" charset="0"/>
                  </a:rPr>
                  <a:t>TM-polarized scattering</a:t>
                </a:r>
              </a:p>
              <a:p>
                <a:pPr marL="0" indent="0">
                  <a:buNone/>
                </a:pPr>
                <a:endParaRPr lang="en-US" altLang="ja-JP" sz="1800" i="1" dirty="0">
                  <a:latin typeface="Cambria Math" panose="02040503050406030204" pitchFamily="18" charset="0"/>
                  <a:ea typeface="游明朝" panose="02020400000000000000" pitchFamily="18" charset="-128"/>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Sup>
                        <m:sSubSupPr>
                          <m:ctrlPr>
                            <a:rPr lang="ja-JP" altLang="ja-JP" sz="1800" i="1">
                              <a:latin typeface="Cambria Math" panose="02040503050406030204" pitchFamily="18" charset="0"/>
                              <a:ea typeface="Cambria Math" panose="02040503050406030204" pitchFamily="18" charset="0"/>
                            </a:rPr>
                          </m:ctrlPr>
                        </m:sSubSupPr>
                        <m:e>
                          <m:r>
                            <a:rPr lang="en-US" altLang="ja-JP" sz="1800" i="1">
                              <a:latin typeface="Cambria Math" panose="02040503050406030204" pitchFamily="18" charset="0"/>
                              <a:ea typeface="游明朝" panose="02020400000000000000" pitchFamily="18" charset="-128"/>
                              <a:cs typeface="Times New Roman" panose="02020603050405020304" pitchFamily="18" charset="0"/>
                            </a:rPr>
                            <m:t>𝑘</m:t>
                          </m:r>
                        </m:e>
                        <m:sub>
                          <m:r>
                            <a:rPr lang="en-US" altLang="ja-JP" sz="1800" i="1">
                              <a:latin typeface="Cambria Math" panose="02040503050406030204" pitchFamily="18" charset="0"/>
                              <a:ea typeface="游明朝" panose="02020400000000000000" pitchFamily="18" charset="-128"/>
                              <a:cs typeface="Times New Roman" panose="02020603050405020304" pitchFamily="18" charset="0"/>
                            </a:rPr>
                            <m:t>1</m:t>
                          </m:r>
                        </m:sub>
                        <m: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2</m:t>
                          </m:r>
                        </m:sup>
                      </m:sSubSup>
                      <m:sSup>
                        <m:sSupPr>
                          <m:ctrlPr>
                            <a:rPr lang="ja-JP" altLang="ja-JP" sz="1800" i="1">
                              <a:latin typeface="Cambria Math" panose="02040503050406030204" pitchFamily="18" charset="0"/>
                            </a:rPr>
                          </m:ctrlPr>
                        </m:sSupPr>
                        <m:e>
                          <m:r>
                            <a:rPr lang="en-US" altLang="ja-JP" sz="1800" i="1">
                              <a:latin typeface="Cambria Math" panose="02040503050406030204" pitchFamily="18" charset="0"/>
                            </a:rPr>
                            <m:t>𝜎</m:t>
                          </m:r>
                        </m:e>
                        <m:sup>
                          <m:r>
                            <a:rPr lang="en-US" altLang="ja-JP" sz="1800" i="1">
                              <a:latin typeface="Cambria Math" panose="02040503050406030204" pitchFamily="18" charset="0"/>
                            </a:rPr>
                            <m:t>2</m:t>
                          </m:r>
                        </m:sup>
                      </m:sSup>
                      <m:f>
                        <m:fPr>
                          <m:ctrlPr>
                            <a:rPr lang="ja-JP" altLang="ja-JP" sz="1800" i="1">
                              <a:latin typeface="Cambria Math" panose="02040503050406030204" pitchFamily="18" charset="0"/>
                            </a:rPr>
                          </m:ctrlPr>
                        </m:fPr>
                        <m:num>
                          <m:sSup>
                            <m:sSupPr>
                              <m:ctrlPr>
                                <a:rPr lang="ja-JP" altLang="ja-JP" sz="1800" i="1">
                                  <a:latin typeface="Cambria Math" panose="02040503050406030204" pitchFamily="18" charset="0"/>
                                </a:rPr>
                              </m:ctrlPr>
                            </m:sSupPr>
                            <m:e>
                              <m:r>
                                <a:rPr lang="en-US" altLang="ja-JP" sz="1800" i="1">
                                  <a:latin typeface="Cambria Math" panose="02040503050406030204" pitchFamily="18" charset="0"/>
                                </a:rPr>
                                <m:t>𝑙</m:t>
                              </m:r>
                            </m:e>
                            <m:sup>
                              <m:r>
                                <a:rPr lang="en-US" altLang="ja-JP" sz="1800" i="1">
                                  <a:latin typeface="Cambria Math" panose="02040503050406030204" pitchFamily="18" charset="0"/>
                                </a:rPr>
                                <m:t>2</m:t>
                              </m:r>
                            </m:sup>
                          </m:sSup>
                        </m:num>
                        <m:den>
                          <m:r>
                            <a:rPr lang="en-US" altLang="ja-JP" sz="1800" i="1">
                              <a:latin typeface="Cambria Math" panose="02040503050406030204" pitchFamily="18" charset="0"/>
                            </a:rPr>
                            <m:t>𝜋</m:t>
                          </m:r>
                        </m:den>
                      </m:f>
                      <m:sSup>
                        <m:sSupPr>
                          <m:ctrlPr>
                            <a:rPr lang="ja-JP" altLang="ja-JP" sz="1800" i="1">
                              <a:latin typeface="Cambria Math" panose="02040503050406030204" pitchFamily="18" charset="0"/>
                            </a:rPr>
                          </m:ctrlPr>
                        </m:sSupPr>
                        <m:e>
                          <m:r>
                            <a:rPr lang="en-US" altLang="ja-JP" sz="1800" i="1">
                              <a:latin typeface="Cambria Math" panose="02040503050406030204" pitchFamily="18" charset="0"/>
                            </a:rPr>
                            <m:t>𝑒</m:t>
                          </m:r>
                        </m:e>
                        <m:sup>
                          <m:r>
                            <a:rPr lang="en-US" altLang="ja-JP" sz="1800" i="1">
                              <a:latin typeface="Cambria Math" panose="02040503050406030204" pitchFamily="18" charset="0"/>
                            </a:rPr>
                            <m:t>−</m:t>
                          </m:r>
                          <m:sSup>
                            <m:sSupPr>
                              <m:ctrlPr>
                                <a:rPr lang="ja-JP" altLang="ja-JP" sz="1800" i="1">
                                  <a:latin typeface="Cambria Math" panose="02040503050406030204" pitchFamily="18" charset="0"/>
                                </a:rPr>
                              </m:ctrlPr>
                            </m:sSupPr>
                            <m:e>
                              <m:r>
                                <a:rPr lang="en-US" altLang="ja-JP" sz="1800" i="1">
                                  <a:latin typeface="Cambria Math" panose="02040503050406030204" pitchFamily="18" charset="0"/>
                                </a:rPr>
                                <m:t>𝑙</m:t>
                              </m:r>
                            </m:e>
                            <m:sup>
                              <m:r>
                                <a:rPr lang="en-US" altLang="ja-JP" sz="1800" i="1">
                                  <a:latin typeface="Cambria Math" panose="02040503050406030204" pitchFamily="18" charset="0"/>
                                </a:rPr>
                                <m:t>2</m:t>
                              </m:r>
                            </m:sup>
                          </m:sSup>
                          <m:d>
                            <m:dPr>
                              <m:begChr m:val="{"/>
                              <m:endChr m:val="}"/>
                              <m:ctrlPr>
                                <a:rPr lang="en-US" altLang="ja-JP" sz="1800" i="1">
                                  <a:latin typeface="Cambria Math" panose="02040503050406030204" pitchFamily="18" charset="0"/>
                                </a:rPr>
                              </m:ctrlPr>
                            </m:dPr>
                            <m:e>
                              <m:sSup>
                                <m:sSupPr>
                                  <m:ctrlPr>
                                    <a:rPr lang="ja-JP" altLang="ja-JP" sz="1800" i="1">
                                      <a:latin typeface="Cambria Math" panose="02040503050406030204" pitchFamily="18" charset="0"/>
                                    </a:rPr>
                                  </m:ctrlPr>
                                </m:sSupPr>
                                <m:e>
                                  <m:d>
                                    <m:dPr>
                                      <m:ctrlPr>
                                        <a:rPr lang="ja-JP" altLang="ja-JP" sz="1800" i="1">
                                          <a:latin typeface="Cambria Math" panose="02040503050406030204" pitchFamily="18" charset="0"/>
                                        </a:rPr>
                                      </m:ctrlPr>
                                    </m:dPr>
                                    <m:e>
                                      <m:r>
                                        <a:rPr lang="en-US" altLang="ja-JP" sz="1800" i="1">
                                          <a:latin typeface="Cambria Math" panose="02040503050406030204" pitchFamily="18" charset="0"/>
                                        </a:rPr>
                                        <m:t>𝑠𝑖𝑛</m:t>
                                      </m:r>
                                      <m:r>
                                        <a:rPr lang="en-US" altLang="ja-JP" sz="1800" i="1">
                                          <a:latin typeface="Cambria Math" panose="02040503050406030204" pitchFamily="18" charset="0"/>
                                        </a:rPr>
                                        <m:t>𝜃</m:t>
                                      </m:r>
                                      <m:r>
                                        <a:rPr lang="en-US" altLang="ja-JP" sz="1800" i="1">
                                          <a:latin typeface="Cambria Math" panose="02040503050406030204" pitchFamily="18" charset="0"/>
                                        </a:rPr>
                                        <m:t>𝑐𝑜𝑠</m:t>
                                      </m:r>
                                      <m:r>
                                        <a:rPr lang="en-US" altLang="ja-JP" sz="1800" i="1">
                                          <a:latin typeface="Cambria Math" panose="02040503050406030204" pitchFamily="18" charset="0"/>
                                        </a:rPr>
                                        <m:t>𝜑</m:t>
                                      </m:r>
                                      <m:r>
                                        <a:rPr lang="en-US" altLang="ja-JP" sz="1800" i="1">
                                          <a:latin typeface="Cambria Math" panose="02040503050406030204" pitchFamily="18" charset="0"/>
                                        </a:rPr>
                                        <m:t>−</m:t>
                                      </m:r>
                                      <m:r>
                                        <a:rPr lang="en-US" altLang="ja-JP" sz="1800" i="1">
                                          <a:latin typeface="Cambria Math" panose="02040503050406030204" pitchFamily="18" charset="0"/>
                                        </a:rPr>
                                        <m:t>𝑠𝑖𝑛</m:t>
                                      </m:r>
                                      <m:sSub>
                                        <m:sSubPr>
                                          <m:ctrlPr>
                                            <a:rPr lang="ja-JP" altLang="ja-JP" sz="1800" i="1">
                                              <a:latin typeface="Cambria Math" panose="02040503050406030204" pitchFamily="18" charset="0"/>
                                            </a:rPr>
                                          </m:ctrlPr>
                                        </m:sSubPr>
                                        <m:e>
                                          <m:r>
                                            <a:rPr lang="en-US" altLang="ja-JP" sz="1800" i="1">
                                              <a:latin typeface="Cambria Math" panose="02040503050406030204" pitchFamily="18" charset="0"/>
                                            </a:rPr>
                                            <m:t>𝜃</m:t>
                                          </m:r>
                                        </m:e>
                                        <m:sub>
                                          <m:r>
                                            <a:rPr lang="en-US" altLang="ja-JP" sz="1800" i="1">
                                              <a:latin typeface="Cambria Math" panose="02040503050406030204" pitchFamily="18" charset="0"/>
                                            </a:rPr>
                                            <m:t>0</m:t>
                                          </m:r>
                                        </m:sub>
                                      </m:sSub>
                                    </m:e>
                                  </m:d>
                                </m:e>
                                <m:sup>
                                  <m:r>
                                    <a:rPr lang="en-US" altLang="ja-JP" sz="1800" i="1">
                                      <a:latin typeface="Cambria Math" panose="02040503050406030204" pitchFamily="18" charset="0"/>
                                    </a:rPr>
                                    <m:t>2</m:t>
                                  </m:r>
                                </m:sup>
                              </m:sSup>
                              <m:r>
                                <a:rPr lang="en-US" altLang="ja-JP" sz="1800" i="1">
                                  <a:latin typeface="Cambria Math" panose="02040503050406030204" pitchFamily="18" charset="0"/>
                                </a:rPr>
                                <m:t>+</m:t>
                              </m:r>
                              <m:sSup>
                                <m:sSupPr>
                                  <m:ctrlPr>
                                    <a:rPr lang="ja-JP" altLang="ja-JP" sz="1800" i="1">
                                      <a:latin typeface="Cambria Math" panose="02040503050406030204" pitchFamily="18" charset="0"/>
                                    </a:rPr>
                                  </m:ctrlPr>
                                </m:sSupPr>
                                <m:e>
                                  <m:d>
                                    <m:dPr>
                                      <m:ctrlPr>
                                        <a:rPr lang="ja-JP" altLang="ja-JP" sz="1800" i="1">
                                          <a:latin typeface="Cambria Math" panose="02040503050406030204" pitchFamily="18" charset="0"/>
                                        </a:rPr>
                                      </m:ctrlPr>
                                    </m:dPr>
                                    <m:e>
                                      <m:r>
                                        <a:rPr lang="en-US" altLang="ja-JP" sz="1800" i="1">
                                          <a:latin typeface="Cambria Math" panose="02040503050406030204" pitchFamily="18" charset="0"/>
                                        </a:rPr>
                                        <m:t>𝑠𝑖𝑛</m:t>
                                      </m:r>
                                      <m:r>
                                        <a:rPr lang="en-US" altLang="ja-JP" sz="1800" i="1">
                                          <a:latin typeface="Cambria Math" panose="02040503050406030204" pitchFamily="18" charset="0"/>
                                        </a:rPr>
                                        <m:t>𝜃</m:t>
                                      </m:r>
                                      <m:r>
                                        <a:rPr lang="en-US" altLang="ja-JP" sz="1800" i="1">
                                          <a:latin typeface="Cambria Math" panose="02040503050406030204" pitchFamily="18" charset="0"/>
                                        </a:rPr>
                                        <m:t>𝑠𝑖𝑛</m:t>
                                      </m:r>
                                      <m:r>
                                        <a:rPr lang="en-US" altLang="ja-JP" sz="1800" i="1">
                                          <a:latin typeface="Cambria Math" panose="02040503050406030204" pitchFamily="18" charset="0"/>
                                        </a:rPr>
                                        <m:t>𝜑</m:t>
                                      </m:r>
                                    </m:e>
                                  </m:d>
                                </m:e>
                                <m:sup>
                                  <m:r>
                                    <a:rPr lang="en-US" altLang="ja-JP" sz="1800" i="1">
                                      <a:latin typeface="Cambria Math" panose="02040503050406030204" pitchFamily="18" charset="0"/>
                                    </a:rPr>
                                    <m:t>2</m:t>
                                  </m:r>
                                </m:sup>
                              </m:sSup>
                            </m:e>
                          </m:d>
                        </m:sup>
                      </m:sSup>
                      <m:f>
                        <m:fPr>
                          <m:ctrlPr>
                            <a:rPr lang="ja-JP" altLang="ja-JP" sz="1800" i="1">
                              <a:latin typeface="Cambria Math" panose="02040503050406030204" pitchFamily="18" charset="0"/>
                              <a:ea typeface="Cambria Math" panose="02040503050406030204" pitchFamily="18" charset="0"/>
                            </a:rPr>
                          </m:ctrlPr>
                        </m:fPr>
                        <m:num>
                          <m:r>
                            <a:rPr lang="en-US" altLang="ja-JP" sz="1800" i="1">
                              <a:latin typeface="Cambria Math" panose="02040503050406030204" pitchFamily="18" charset="0"/>
                              <a:ea typeface="游明朝" panose="02020400000000000000" pitchFamily="18" charset="-128"/>
                              <a:cs typeface="Times New Roman" panose="02020603050405020304" pitchFamily="18" charset="0"/>
                            </a:rPr>
                            <m:t>4</m:t>
                          </m:r>
                          <m:sSup>
                            <m:sSupPr>
                              <m:ctrlPr>
                                <a:rPr lang="ja-JP" altLang="ja-JP" sz="1800" i="1">
                                  <a:latin typeface="Cambria Math" panose="02040503050406030204" pitchFamily="18" charset="0"/>
                                  <a:ea typeface="Cambria Math" panose="02040503050406030204" pitchFamily="18" charset="0"/>
                                </a:rPr>
                              </m:ctrlPr>
                            </m:sSupPr>
                            <m:e>
                              <m:d>
                                <m:dPr>
                                  <m:ctrlPr>
                                    <a:rPr lang="ja-JP" altLang="ja-JP" sz="1800" i="1">
                                      <a:latin typeface="Cambria Math" panose="02040503050406030204" pitchFamily="18" charset="0"/>
                                      <a:ea typeface="Cambria Math" panose="02040503050406030204" pitchFamily="18" charset="0"/>
                                    </a:rPr>
                                  </m:ctrlPr>
                                </m:dPr>
                                <m:e>
                                  <m:sSup>
                                    <m:sSupPr>
                                      <m:ctrlPr>
                                        <a:rPr lang="ja-JP" altLang="ja-JP" sz="1800" i="1">
                                          <a:latin typeface="Cambria Math" panose="02040503050406030204" pitchFamily="18" charset="0"/>
                                          <a:ea typeface="Cambria Math" panose="02040503050406030204" pitchFamily="18" charset="0"/>
                                        </a:rPr>
                                      </m:ctrlPr>
                                    </m:sSupPr>
                                    <m:e>
                                      <m:r>
                                        <a:rPr lang="en-US" altLang="ja-JP" sz="1800" i="1">
                                          <a:latin typeface="Cambria Math" panose="02040503050406030204" pitchFamily="18" charset="0"/>
                                          <a:ea typeface="游明朝" panose="02020400000000000000" pitchFamily="18" charset="-128"/>
                                          <a:cs typeface="Times New Roman" panose="02020603050405020304" pitchFamily="18" charset="0"/>
                                        </a:rPr>
                                        <m:t>𝑛</m:t>
                                      </m:r>
                                    </m:e>
                                    <m: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2</m:t>
                                      </m:r>
                                    </m:sup>
                                  </m:s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−1</m:t>
                                  </m:r>
                                </m:e>
                              </m:d>
                            </m:e>
                            <m: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2</m:t>
                              </m:r>
                            </m:sup>
                          </m:s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m:t>
                          </m:r>
                          <m:sSup>
                            <m:sSupPr>
                              <m:ctrlPr>
                                <a:rPr lang="ja-JP" altLang="ja-JP" sz="1800" i="1">
                                  <a:latin typeface="Cambria Math" panose="02040503050406030204" pitchFamily="18" charset="0"/>
                                  <a:ea typeface="Cambria Math" panose="02040503050406030204" pitchFamily="18" charset="0"/>
                                </a:rPr>
                              </m:ctrlPr>
                            </m:sSupPr>
                            <m:e>
                              <m:r>
                                <a:rPr lang="en-US" altLang="ja-JP" sz="1800" i="1">
                                  <a:latin typeface="Cambria Math" panose="02040503050406030204" pitchFamily="18" charset="0"/>
                                  <a:ea typeface="游明朝" panose="02020400000000000000" pitchFamily="18" charset="-128"/>
                                  <a:cs typeface="Times New Roman" panose="02020603050405020304" pitchFamily="18" charset="0"/>
                                </a:rPr>
                                <m:t>𝑛</m:t>
                              </m:r>
                            </m:e>
                            <m: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2</m:t>
                              </m:r>
                            </m:sup>
                          </m:s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m:t>
                          </m:r>
                          <m:func>
                            <m:funcPr>
                              <m:ctrlPr>
                                <a:rPr lang="ja-JP" altLang="ja-JP" sz="1800" i="1">
                                  <a:latin typeface="Cambria Math" panose="02040503050406030204" pitchFamily="18" charset="0"/>
                                  <a:ea typeface="Cambria Math" panose="02040503050406030204" pitchFamily="18" charset="0"/>
                                </a:rPr>
                              </m:ctrlPr>
                            </m:funcPr>
                            <m:fName>
                              <m:sSup>
                                <m:sSupPr>
                                  <m:ctrlPr>
                                    <a:rPr lang="ja-JP" altLang="ja-JP" sz="1800" i="1">
                                      <a:latin typeface="Cambria Math" panose="02040503050406030204" pitchFamily="18" charset="0"/>
                                      <a:ea typeface="Cambria Math" panose="02040503050406030204" pitchFamily="18" charset="0"/>
                                    </a:rPr>
                                  </m:ctrlPr>
                                </m:sSupPr>
                                <m:e>
                                  <m:r>
                                    <m:rPr>
                                      <m:sty m:val="p"/>
                                    </m:rPr>
                                    <a:rPr lang="en-US" altLang="ja-JP" sz="1800">
                                      <a:latin typeface="Cambria Math" panose="02040503050406030204" pitchFamily="18" charset="0"/>
                                      <a:ea typeface="游明朝" panose="02020400000000000000" pitchFamily="18" charset="-128"/>
                                      <a:cs typeface="Times New Roman" panose="02020603050405020304" pitchFamily="18" charset="0"/>
                                    </a:rPr>
                                    <m:t>sin</m:t>
                                  </m:r>
                                </m:e>
                                <m: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2</m:t>
                                  </m:r>
                                </m:sup>
                              </m:sSup>
                            </m:fName>
                            <m:e>
                              <m:r>
                                <a:rPr lang="en-US" altLang="ja-JP" sz="1800" i="1">
                                  <a:latin typeface="Cambria Math" panose="02040503050406030204" pitchFamily="18" charset="0"/>
                                  <a:ea typeface="游明朝" panose="02020400000000000000" pitchFamily="18" charset="-128"/>
                                  <a:cs typeface="Times New Roman" panose="02020603050405020304" pitchFamily="18" charset="0"/>
                                </a:rPr>
                                <m:t>𝜃</m:t>
                              </m:r>
                            </m:e>
                          </m:func>
                          <m:r>
                            <a:rPr lang="en-US" altLang="ja-JP" sz="1800" i="1">
                              <a:latin typeface="Cambria Math" panose="02040503050406030204" pitchFamily="18" charset="0"/>
                              <a:ea typeface="游明朝" panose="02020400000000000000" pitchFamily="18" charset="-128"/>
                              <a:cs typeface="Times New Roman" panose="02020603050405020304" pitchFamily="18" charset="0"/>
                            </a:rPr>
                            <m:t>)</m:t>
                          </m:r>
                          <m:func>
                            <m:funcPr>
                              <m:ctrlPr>
                                <a:rPr lang="ja-JP" altLang="ja-JP" sz="1800" i="1">
                                  <a:latin typeface="Cambria Math" panose="02040503050406030204" pitchFamily="18" charset="0"/>
                                  <a:ea typeface="Cambria Math" panose="02040503050406030204" pitchFamily="18" charset="0"/>
                                </a:rPr>
                              </m:ctrlPr>
                            </m:funcPr>
                            <m:fName>
                              <m:sSup>
                                <m:sSupPr>
                                  <m:ctrlPr>
                                    <a:rPr lang="ja-JP" altLang="ja-JP" sz="1800" i="1">
                                      <a:latin typeface="Cambria Math" panose="02040503050406030204" pitchFamily="18" charset="0"/>
                                      <a:ea typeface="Cambria Math" panose="02040503050406030204" pitchFamily="18" charset="0"/>
                                    </a:rPr>
                                  </m:ctrlPr>
                                </m:sSupPr>
                                <m:e>
                                  <m:r>
                                    <m:rPr>
                                      <m:sty m:val="p"/>
                                    </m:rPr>
                                    <a:rPr lang="en-US" altLang="ja-JP" sz="1800">
                                      <a:latin typeface="Cambria Math" panose="02040503050406030204" pitchFamily="18" charset="0"/>
                                      <a:ea typeface="游明朝" panose="02020400000000000000" pitchFamily="18" charset="-128"/>
                                      <a:cs typeface="Times New Roman" panose="02020603050405020304" pitchFamily="18" charset="0"/>
                                    </a:rPr>
                                    <m:t>cos</m:t>
                                  </m:r>
                                </m:e>
                                <m: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2</m:t>
                                  </m:r>
                                </m:sup>
                              </m:sSup>
                            </m:fName>
                            <m:e>
                              <m:r>
                                <a:rPr lang="en-US" altLang="ja-JP" sz="1800" i="1">
                                  <a:latin typeface="Cambria Math" panose="02040503050406030204" pitchFamily="18" charset="0"/>
                                  <a:ea typeface="游明朝" panose="02020400000000000000" pitchFamily="18" charset="-128"/>
                                  <a:cs typeface="Times New Roman" panose="02020603050405020304" pitchFamily="18" charset="0"/>
                                </a:rPr>
                                <m:t>𝜃</m:t>
                              </m:r>
                            </m:e>
                          </m:func>
                          <m:func>
                            <m:funcPr>
                              <m:ctrlPr>
                                <a:rPr lang="ja-JP" altLang="ja-JP" sz="1800" i="1">
                                  <a:solidFill>
                                    <a:srgbClr val="000000"/>
                                  </a:solidFill>
                                  <a:latin typeface="Cambria Math" panose="02040503050406030204" pitchFamily="18" charset="0"/>
                                  <a:ea typeface="Cambria Math" panose="02040503050406030204" pitchFamily="18" charset="0"/>
                                </a:rPr>
                              </m:ctrlPr>
                            </m:funcPr>
                            <m:fName>
                              <m:sSup>
                                <m:sSupPr>
                                  <m:ctrlPr>
                                    <a:rPr lang="ja-JP" altLang="ja-JP" sz="1800" i="1">
                                      <a:solidFill>
                                        <a:srgbClr val="000000"/>
                                      </a:solidFill>
                                      <a:latin typeface="Cambria Math" panose="02040503050406030204" pitchFamily="18" charset="0"/>
                                      <a:ea typeface="Cambria Math" panose="02040503050406030204" pitchFamily="18" charset="0"/>
                                    </a:rPr>
                                  </m:ctrlPr>
                                </m:sSupPr>
                                <m:e>
                                  <m:r>
                                    <m:rPr>
                                      <m:sty m:val="p"/>
                                    </m:rPr>
                                    <a:rPr lang="en-US" altLang="ja-JP" sz="1800">
                                      <a:solidFill>
                                        <a:srgbClr val="000000"/>
                                      </a:solidFill>
                                      <a:latin typeface="Cambria Math" panose="02040503050406030204" pitchFamily="18" charset="0"/>
                                      <a:ea typeface="游明朝" panose="02020400000000000000" pitchFamily="18" charset="-128"/>
                                      <a:cs typeface="Times New Roman" panose="02020603050405020304" pitchFamily="18" charset="0"/>
                                    </a:rPr>
                                    <m:t>cos</m:t>
                                  </m:r>
                                </m:e>
                                <m: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2</m:t>
                                  </m:r>
                                </m:sup>
                              </m:sSup>
                            </m:fName>
                            <m:e>
                              <m:sSub>
                                <m:sSubPr>
                                  <m:ctrlPr>
                                    <a:rPr lang="ja-JP" altLang="ja-JP" sz="1800" i="1">
                                      <a:solidFill>
                                        <a:srgbClr val="000000"/>
                                      </a:solidFill>
                                      <a:latin typeface="Cambria Math" panose="02040503050406030204" pitchFamily="18" charset="0"/>
                                      <a:ea typeface="Cambria Math" panose="02040503050406030204" pitchFamily="18" charset="0"/>
                                    </a:rPr>
                                  </m:ctrlPr>
                                </m:sSubPr>
                                <m:e>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𝜃</m:t>
                                  </m:r>
                                </m:e>
                                <m:sub>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0</m:t>
                                  </m:r>
                                </m:sub>
                              </m:sSub>
                            </m:e>
                          </m:func>
                          <m:func>
                            <m:funcPr>
                              <m:ctrlPr>
                                <a:rPr lang="ja-JP" altLang="ja-JP" sz="1800" i="1">
                                  <a:latin typeface="Cambria Math" panose="02040503050406030204" pitchFamily="18" charset="0"/>
                                  <a:ea typeface="Cambria Math" panose="02040503050406030204" pitchFamily="18" charset="0"/>
                                </a:rPr>
                              </m:ctrlPr>
                            </m:funcPr>
                            <m:fName>
                              <m:sSup>
                                <m:sSupPr>
                                  <m:ctrlPr>
                                    <a:rPr lang="ja-JP" altLang="ja-JP" sz="1800" i="1">
                                      <a:latin typeface="Cambria Math" panose="02040503050406030204" pitchFamily="18" charset="0"/>
                                      <a:ea typeface="Cambria Math" panose="02040503050406030204" pitchFamily="18" charset="0"/>
                                    </a:rPr>
                                  </m:ctrlPr>
                                </m:sSupPr>
                                <m:e>
                                  <m:r>
                                    <m:rPr>
                                      <m:sty m:val="p"/>
                                    </m:rPr>
                                    <a:rPr lang="en-US" altLang="ja-JP" sz="1800">
                                      <a:latin typeface="Cambria Math" panose="02040503050406030204" pitchFamily="18" charset="0"/>
                                      <a:ea typeface="游明朝" panose="02020400000000000000" pitchFamily="18" charset="-128"/>
                                      <a:cs typeface="Times New Roman" panose="02020603050405020304" pitchFamily="18" charset="0"/>
                                    </a:rPr>
                                    <m:t>sin</m:t>
                                  </m:r>
                                </m:e>
                                <m: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2</m:t>
                                  </m:r>
                                </m:sup>
                              </m:sSup>
                            </m:fName>
                            <m:e>
                              <m:r>
                                <a:rPr lang="en-US" altLang="ja-JP" sz="1800" i="1">
                                  <a:latin typeface="Cambria Math" panose="02040503050406030204" pitchFamily="18" charset="0"/>
                                  <a:ea typeface="游明朝" panose="02020400000000000000" pitchFamily="18" charset="-128"/>
                                  <a:cs typeface="Times New Roman" panose="02020603050405020304" pitchFamily="18" charset="0"/>
                                </a:rPr>
                                <m:t>𝛷</m:t>
                              </m:r>
                            </m:e>
                          </m:func>
                        </m:num>
                        <m:den>
                          <m:sSup>
                            <m:sSupPr>
                              <m:ctrlPr>
                                <a:rPr lang="ja-JP" altLang="ja-JP" sz="1800" i="1">
                                  <a:solidFill>
                                    <a:srgbClr val="000000"/>
                                  </a:solidFill>
                                  <a:latin typeface="Cambria Math" panose="02040503050406030204" pitchFamily="18" charset="0"/>
                                  <a:ea typeface="Cambria Math" panose="02040503050406030204" pitchFamily="18" charset="0"/>
                                </a:rPr>
                              </m:ctrlPr>
                            </m:sSupPr>
                            <m:e>
                              <m:d>
                                <m:dPr>
                                  <m:ctrlPr>
                                    <a:rPr lang="ja-JP" altLang="ja-JP" sz="1800" i="1">
                                      <a:latin typeface="Cambria Math" panose="02040503050406030204" pitchFamily="18" charset="0"/>
                                      <a:ea typeface="Cambria Math" panose="02040503050406030204" pitchFamily="18" charset="0"/>
                                    </a:rPr>
                                  </m:ctrlPr>
                                </m:dPr>
                                <m:e>
                                  <m:sSup>
                                    <m:sSupPr>
                                      <m:ctrlPr>
                                        <a:rPr lang="ja-JP" altLang="ja-JP" sz="1800" i="1">
                                          <a:latin typeface="Cambria Math" panose="02040503050406030204" pitchFamily="18" charset="0"/>
                                          <a:ea typeface="Cambria Math" panose="02040503050406030204" pitchFamily="18" charset="0"/>
                                        </a:rPr>
                                      </m:ctrlPr>
                                    </m:sSupPr>
                                    <m:e>
                                      <m:r>
                                        <a:rPr lang="en-US" altLang="ja-JP" sz="1800" i="1">
                                          <a:latin typeface="Cambria Math" panose="02040503050406030204" pitchFamily="18" charset="0"/>
                                          <a:ea typeface="游明朝" panose="02020400000000000000" pitchFamily="18" charset="-128"/>
                                          <a:cs typeface="Times New Roman" panose="02020603050405020304" pitchFamily="18" charset="0"/>
                                        </a:rPr>
                                        <m:t>𝑛</m:t>
                                      </m:r>
                                    </m:e>
                                    <m: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2</m:t>
                                      </m:r>
                                    </m:sup>
                                  </m:s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𝑐𝑜𝑠</m:t>
                                  </m:r>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𝜃</m:t>
                                  </m:r>
                                  <m:r>
                                    <a:rPr lang="en-US" altLang="ja-JP" sz="1800" i="1">
                                      <a:latin typeface="Cambria Math" panose="02040503050406030204" pitchFamily="18" charset="0"/>
                                      <a:ea typeface="游明朝" panose="02020400000000000000" pitchFamily="18" charset="-128"/>
                                      <a:cs typeface="Times New Roman" panose="02020603050405020304" pitchFamily="18" charset="0"/>
                                    </a:rPr>
                                    <m:t>+</m:t>
                                  </m:r>
                                  <m:rad>
                                    <m:radPr>
                                      <m:degHide m:val="on"/>
                                      <m:ctrlPr>
                                        <a:rPr lang="ja-JP" altLang="ja-JP" sz="1800" i="1">
                                          <a:solidFill>
                                            <a:srgbClr val="000000"/>
                                          </a:solidFill>
                                          <a:latin typeface="Cambria Math" panose="02040503050406030204" pitchFamily="18" charset="0"/>
                                          <a:ea typeface="Cambria Math" panose="02040503050406030204" pitchFamily="18" charset="0"/>
                                        </a:rPr>
                                      </m:ctrlPr>
                                    </m:radPr>
                                    <m:deg/>
                                    <m:e>
                                      <m:sSup>
                                        <m:sSupPr>
                                          <m:ctrlPr>
                                            <a:rPr lang="ja-JP" altLang="ja-JP" sz="1800" i="1">
                                              <a:solidFill>
                                                <a:srgbClr val="000000"/>
                                              </a:solidFill>
                                              <a:latin typeface="Cambria Math" panose="02040503050406030204" pitchFamily="18" charset="0"/>
                                              <a:ea typeface="Cambria Math" panose="02040503050406030204" pitchFamily="18" charset="0"/>
                                            </a:rPr>
                                          </m:ctrlPr>
                                        </m:sSupPr>
                                        <m:e>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𝑛</m:t>
                                          </m:r>
                                        </m:e>
                                        <m: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2</m:t>
                                          </m:r>
                                        </m:sup>
                                      </m:s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m:t>
                                      </m:r>
                                      <m:func>
                                        <m:funcPr>
                                          <m:ctrlPr>
                                            <a:rPr lang="ja-JP" altLang="ja-JP" sz="1800" i="1">
                                              <a:solidFill>
                                                <a:srgbClr val="000000"/>
                                              </a:solidFill>
                                              <a:latin typeface="Cambria Math" panose="02040503050406030204" pitchFamily="18" charset="0"/>
                                              <a:ea typeface="Cambria Math" panose="02040503050406030204" pitchFamily="18" charset="0"/>
                                            </a:rPr>
                                          </m:ctrlPr>
                                        </m:funcPr>
                                        <m:fName>
                                          <m:sSup>
                                            <m:sSupPr>
                                              <m:ctrlPr>
                                                <a:rPr lang="ja-JP" altLang="ja-JP" sz="1800" i="1">
                                                  <a:solidFill>
                                                    <a:srgbClr val="000000"/>
                                                  </a:solidFill>
                                                  <a:latin typeface="Cambria Math" panose="02040503050406030204" pitchFamily="18" charset="0"/>
                                                  <a:ea typeface="Cambria Math" panose="02040503050406030204" pitchFamily="18" charset="0"/>
                                                </a:rPr>
                                              </m:ctrlPr>
                                            </m:sSupPr>
                                            <m:e>
                                              <m:r>
                                                <m:rPr>
                                                  <m:sty m:val="p"/>
                                                </m:rPr>
                                                <a:rPr lang="en-US" altLang="ja-JP" sz="1800">
                                                  <a:solidFill>
                                                    <a:srgbClr val="000000"/>
                                                  </a:solidFill>
                                                  <a:latin typeface="Cambria Math" panose="02040503050406030204" pitchFamily="18" charset="0"/>
                                                  <a:ea typeface="游明朝" panose="02020400000000000000" pitchFamily="18" charset="-128"/>
                                                  <a:cs typeface="Times New Roman" panose="02020603050405020304" pitchFamily="18" charset="0"/>
                                                </a:rPr>
                                                <m:t>sin</m:t>
                                              </m:r>
                                            </m:e>
                                            <m: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2</m:t>
                                              </m:r>
                                            </m:sup>
                                          </m:sSup>
                                        </m:fName>
                                        <m:e>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𝜃</m:t>
                                          </m:r>
                                        </m:e>
                                      </m:func>
                                    </m:e>
                                  </m:rad>
                                </m:e>
                              </m:d>
                            </m:e>
                            <m: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2</m:t>
                              </m:r>
                            </m:sup>
                          </m:sSup>
                          <m:sSup>
                            <m:sSupPr>
                              <m:ctrlPr>
                                <a:rPr lang="ja-JP" altLang="ja-JP" sz="1800" i="1">
                                  <a:solidFill>
                                    <a:srgbClr val="000000"/>
                                  </a:solidFill>
                                  <a:latin typeface="Cambria Math" panose="02040503050406030204" pitchFamily="18" charset="0"/>
                                  <a:ea typeface="Cambria Math" panose="02040503050406030204" pitchFamily="18" charset="0"/>
                                </a:rPr>
                              </m:ctrlPr>
                            </m:sSupPr>
                            <m:e>
                              <m:d>
                                <m:dPr>
                                  <m:ctrlPr>
                                    <a:rPr lang="ja-JP" altLang="ja-JP" sz="1800" i="1">
                                      <a:solidFill>
                                        <a:srgbClr val="000000"/>
                                      </a:solidFill>
                                      <a:latin typeface="Cambria Math" panose="02040503050406030204" pitchFamily="18" charset="0"/>
                                      <a:ea typeface="Cambria Math" panose="02040503050406030204" pitchFamily="18" charset="0"/>
                                    </a:rPr>
                                  </m:ctrlPr>
                                </m:dPr>
                                <m:e>
                                  <m:rad>
                                    <m:radPr>
                                      <m:degHide m:val="on"/>
                                      <m:ctrlPr>
                                        <a:rPr lang="ja-JP" altLang="ja-JP" sz="1800" i="1">
                                          <a:solidFill>
                                            <a:srgbClr val="000000"/>
                                          </a:solidFill>
                                          <a:latin typeface="Cambria Math" panose="02040503050406030204" pitchFamily="18" charset="0"/>
                                          <a:ea typeface="Cambria Math" panose="02040503050406030204" pitchFamily="18" charset="0"/>
                                        </a:rPr>
                                      </m:ctrlPr>
                                    </m:radPr>
                                    <m:deg/>
                                    <m:e>
                                      <m:sSup>
                                        <m:sSupPr>
                                          <m:ctrlPr>
                                            <a:rPr lang="ja-JP" altLang="ja-JP" sz="1800" i="1">
                                              <a:solidFill>
                                                <a:srgbClr val="000000"/>
                                              </a:solidFill>
                                              <a:latin typeface="Cambria Math" panose="02040503050406030204" pitchFamily="18" charset="0"/>
                                              <a:ea typeface="Cambria Math" panose="02040503050406030204" pitchFamily="18" charset="0"/>
                                            </a:rPr>
                                          </m:ctrlPr>
                                        </m:sSupPr>
                                        <m:e>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𝑛</m:t>
                                          </m:r>
                                        </m:e>
                                        <m: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2</m:t>
                                          </m:r>
                                        </m:sup>
                                      </m:s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m:t>
                                      </m:r>
                                      <m:func>
                                        <m:funcPr>
                                          <m:ctrlPr>
                                            <a:rPr lang="ja-JP" altLang="ja-JP" sz="1800" i="1">
                                              <a:solidFill>
                                                <a:srgbClr val="000000"/>
                                              </a:solidFill>
                                              <a:latin typeface="Cambria Math" panose="02040503050406030204" pitchFamily="18" charset="0"/>
                                              <a:ea typeface="Cambria Math" panose="02040503050406030204" pitchFamily="18" charset="0"/>
                                            </a:rPr>
                                          </m:ctrlPr>
                                        </m:funcPr>
                                        <m:fName>
                                          <m:sSup>
                                            <m:sSupPr>
                                              <m:ctrlPr>
                                                <a:rPr lang="ja-JP" altLang="ja-JP" sz="1800" i="1">
                                                  <a:solidFill>
                                                    <a:srgbClr val="000000"/>
                                                  </a:solidFill>
                                                  <a:latin typeface="Cambria Math" panose="02040503050406030204" pitchFamily="18" charset="0"/>
                                                  <a:ea typeface="Cambria Math" panose="02040503050406030204" pitchFamily="18" charset="0"/>
                                                </a:rPr>
                                              </m:ctrlPr>
                                            </m:sSupPr>
                                            <m:e>
                                              <m:r>
                                                <m:rPr>
                                                  <m:sty m:val="p"/>
                                                </m:rPr>
                                                <a:rPr lang="en-US" altLang="ja-JP" sz="1800">
                                                  <a:solidFill>
                                                    <a:srgbClr val="000000"/>
                                                  </a:solidFill>
                                                  <a:latin typeface="Cambria Math" panose="02040503050406030204" pitchFamily="18" charset="0"/>
                                                  <a:ea typeface="游明朝" panose="02020400000000000000" pitchFamily="18" charset="-128"/>
                                                  <a:cs typeface="Times New Roman" panose="02020603050405020304" pitchFamily="18" charset="0"/>
                                                </a:rPr>
                                                <m:t>sin</m:t>
                                              </m:r>
                                            </m:e>
                                            <m: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2</m:t>
                                              </m:r>
                                            </m:sup>
                                          </m:sSup>
                                        </m:fName>
                                        <m:e>
                                          <m:sSub>
                                            <m:sSubPr>
                                              <m:ctrlPr>
                                                <a:rPr lang="ja-JP" altLang="ja-JP" sz="1800" i="1">
                                                  <a:solidFill>
                                                    <a:srgbClr val="000000"/>
                                                  </a:solidFill>
                                                  <a:latin typeface="Cambria Math" panose="02040503050406030204" pitchFamily="18" charset="0"/>
                                                  <a:ea typeface="Cambria Math" panose="02040503050406030204" pitchFamily="18" charset="0"/>
                                                </a:rPr>
                                              </m:ctrlPr>
                                            </m:sSubPr>
                                            <m:e>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𝜃</m:t>
                                              </m:r>
                                            </m:e>
                                            <m:sub>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0</m:t>
                                              </m:r>
                                            </m:sub>
                                          </m:sSub>
                                        </m:e>
                                      </m:func>
                                    </m:e>
                                  </m:rad>
                                  <m:r>
                                    <a:rPr lang="en-US" altLang="ja-JP" sz="1800" i="1">
                                      <a:latin typeface="Cambria Math" panose="02040503050406030204" pitchFamily="18" charset="0"/>
                                      <a:ea typeface="游明朝" panose="02020400000000000000" pitchFamily="18" charset="-128"/>
                                      <a:cs typeface="Times New Roman" panose="02020603050405020304" pitchFamily="18" charset="0"/>
                                    </a:rPr>
                                    <m:t>+</m:t>
                                  </m:r>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𝑐𝑜𝑠</m:t>
                                  </m:r>
                                  <m:sSub>
                                    <m:sSubPr>
                                      <m:ctrlPr>
                                        <a:rPr lang="ja-JP" altLang="ja-JP" sz="1800" i="1">
                                          <a:solidFill>
                                            <a:srgbClr val="000000"/>
                                          </a:solidFill>
                                          <a:latin typeface="Cambria Math" panose="02040503050406030204" pitchFamily="18" charset="0"/>
                                          <a:ea typeface="Cambria Math" panose="02040503050406030204" pitchFamily="18" charset="0"/>
                                        </a:rPr>
                                      </m:ctrlPr>
                                    </m:sSubPr>
                                    <m:e>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𝜃</m:t>
                                      </m:r>
                                    </m:e>
                                    <m:sub>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0</m:t>
                                      </m:r>
                                    </m:sub>
                                  </m:sSub>
                                </m:e>
                              </m:d>
                            </m:e>
                            <m: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2</m:t>
                              </m:r>
                            </m:sup>
                          </m:sSup>
                        </m:den>
                      </m:f>
                    </m:oMath>
                  </m:oMathPara>
                </a14:m>
                <a:endParaRPr lang="ja-JP" altLang="en-US" sz="1800" dirty="0"/>
              </a:p>
            </p:txBody>
          </p:sp>
        </mc:Choice>
        <mc:Fallback xmlns="">
          <p:sp>
            <p:nvSpPr>
              <p:cNvPr id="9" name="コンテンツ プレースホルダー 1">
                <a:extLst>
                  <a:ext uri="{FF2B5EF4-FFF2-40B4-BE49-F238E27FC236}">
                    <a16:creationId xmlns:a16="http://schemas.microsoft.com/office/drawing/2014/main" id="{8BB85A7B-7FB9-4DBE-A3D2-5D73A6F46474}"/>
                  </a:ext>
                </a:extLst>
              </p:cNvPr>
              <p:cNvSpPr>
                <a:spLocks noGrp="1" noRot="1" noChangeAspect="1" noMove="1" noResize="1" noEditPoints="1" noAdjustHandles="1" noChangeArrowheads="1" noChangeShapeType="1" noTextEdit="1"/>
              </p:cNvSpPr>
              <p:nvPr>
                <p:ph idx="1"/>
              </p:nvPr>
            </p:nvSpPr>
            <p:spPr>
              <a:xfrm>
                <a:off x="395536" y="1988840"/>
                <a:ext cx="8640960" cy="3263504"/>
              </a:xfrm>
              <a:blipFill>
                <a:blip r:embed="rId3"/>
                <a:stretch>
                  <a:fillRect l="-1694" t="-373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B46B0A32-C81E-4C6D-BC82-7C9AE0874650}"/>
                  </a:ext>
                </a:extLst>
              </p:cNvPr>
              <p:cNvSpPr txBox="1"/>
              <p:nvPr/>
            </p:nvSpPr>
            <p:spPr>
              <a:xfrm>
                <a:off x="5940152" y="1721470"/>
                <a:ext cx="2952328" cy="461665"/>
              </a:xfrm>
              <a:prstGeom prst="rect">
                <a:avLst/>
              </a:prstGeom>
              <a:noFill/>
            </p:spPr>
            <p:txBody>
              <a:bodyPr wrap="square">
                <a:spAutoFit/>
              </a:bodyPr>
              <a:lstStyle/>
              <a:p>
                <a14:m>
                  <m:oMath xmlns:m="http://schemas.openxmlformats.org/officeDocument/2006/math">
                    <m:r>
                      <a:rPr lang="en-US" altLang="ja-JP" sz="2000" b="0" i="1" smtClean="0">
                        <a:latin typeface="Cambria Math" panose="02040503050406030204" pitchFamily="18" charset="0"/>
                        <a:ea typeface="Cambria Math" panose="02040503050406030204" pitchFamily="18" charset="0"/>
                      </a:rPr>
                      <m:t>𝑘</m:t>
                    </m:r>
                    <m:r>
                      <a:rPr lang="en-US" altLang="ja-JP" sz="2000" b="0" i="1" baseline="-25000" smtClean="0">
                        <a:latin typeface="Cambria Math" panose="02040503050406030204" pitchFamily="18" charset="0"/>
                        <a:ea typeface="Cambria Math" panose="02040503050406030204" pitchFamily="18" charset="0"/>
                      </a:rPr>
                      <m:t>1</m:t>
                    </m:r>
                  </m:oMath>
                </a14:m>
                <a:r>
                  <a:rPr lang="en-US" altLang="ja-JP" sz="2400" dirty="0"/>
                  <a:t> </a:t>
                </a:r>
                <a:r>
                  <a:rPr lang="en-US" altLang="ja-JP" sz="1800" dirty="0"/>
                  <a:t>Wavenumber in the air</a:t>
                </a:r>
                <a:endParaRPr lang="ja-JP" altLang="en-US" dirty="0"/>
              </a:p>
            </p:txBody>
          </p:sp>
        </mc:Choice>
        <mc:Fallback xmlns="">
          <p:sp>
            <p:nvSpPr>
              <p:cNvPr id="15" name="テキスト ボックス 14">
                <a:extLst>
                  <a:ext uri="{FF2B5EF4-FFF2-40B4-BE49-F238E27FC236}">
                    <a16:creationId xmlns:a16="http://schemas.microsoft.com/office/drawing/2014/main" id="{B46B0A32-C81E-4C6D-BC82-7C9AE0874650}"/>
                  </a:ext>
                </a:extLst>
              </p:cNvPr>
              <p:cNvSpPr txBox="1">
                <a:spLocks noRot="1" noChangeAspect="1" noMove="1" noResize="1" noEditPoints="1" noAdjustHandles="1" noChangeArrowheads="1" noChangeShapeType="1" noTextEdit="1"/>
              </p:cNvSpPr>
              <p:nvPr/>
            </p:nvSpPr>
            <p:spPr>
              <a:xfrm>
                <a:off x="5940152" y="1721470"/>
                <a:ext cx="2952328" cy="461665"/>
              </a:xfrm>
              <a:prstGeom prst="rect">
                <a:avLst/>
              </a:prstGeom>
              <a:blipFill>
                <a:blip r:embed="rId4"/>
                <a:stretch>
                  <a:fillRect b="-15789"/>
                </a:stretch>
              </a:blipFill>
            </p:spPr>
            <p:txBody>
              <a:bodyPr/>
              <a:lstStyle/>
              <a:p>
                <a:r>
                  <a:rPr lang="ja-JP" altLang="en-US">
                    <a:noFill/>
                  </a:rPr>
                  <a:t> </a:t>
                </a:r>
              </a:p>
            </p:txBody>
          </p:sp>
        </mc:Fallback>
      </mc:AlternateContent>
      <p:sp>
        <p:nvSpPr>
          <p:cNvPr id="10" name="テキスト ボックス 9">
            <a:extLst>
              <a:ext uri="{FF2B5EF4-FFF2-40B4-BE49-F238E27FC236}">
                <a16:creationId xmlns:a16="http://schemas.microsoft.com/office/drawing/2014/main" id="{6C80BB35-F42F-46EC-AF29-2E74D9F34585}"/>
              </a:ext>
            </a:extLst>
          </p:cNvPr>
          <p:cNvSpPr txBox="1"/>
          <p:nvPr/>
        </p:nvSpPr>
        <p:spPr>
          <a:xfrm>
            <a:off x="685800" y="5445224"/>
            <a:ext cx="7990656" cy="461665"/>
          </a:xfrm>
          <a:prstGeom prst="rect">
            <a:avLst/>
          </a:prstGeom>
          <a:noFill/>
        </p:spPr>
        <p:txBody>
          <a:bodyPr wrap="square">
            <a:spAutoFit/>
          </a:bodyPr>
          <a:lstStyle/>
          <a:p>
            <a:r>
              <a:rPr lang="en-US" altLang="ja-JP" sz="1200" b="0" i="0" dirty="0">
                <a:solidFill>
                  <a:srgbClr val="606060"/>
                </a:solidFill>
                <a:effectLst/>
                <a:latin typeface="Arial" panose="020B0604020202020204" pitchFamily="34" charset="0"/>
              </a:rPr>
              <a:t>R. Yoshino, </a:t>
            </a:r>
            <a:r>
              <a:rPr lang="en-US" altLang="ja-JP" sz="1200" b="0" i="1" dirty="0">
                <a:solidFill>
                  <a:srgbClr val="606060"/>
                </a:solidFill>
                <a:effectLst/>
                <a:latin typeface="Arial" panose="020B0604020202020204" pitchFamily="34" charset="0"/>
              </a:rPr>
              <a:t>et al</a:t>
            </a:r>
            <a:r>
              <a:rPr lang="en-US" altLang="ja-JP" sz="1200" b="0" i="0" dirty="0">
                <a:solidFill>
                  <a:srgbClr val="606060"/>
                </a:solidFill>
                <a:effectLst/>
                <a:latin typeface="Arial" panose="020B0604020202020204" pitchFamily="34" charset="0"/>
              </a:rPr>
              <a:t>.: “</a:t>
            </a:r>
            <a:r>
              <a:rPr lang="en-US" altLang="ja-JP" b="0" i="0" dirty="0">
                <a:solidFill>
                  <a:srgbClr val="454545"/>
                </a:solidFill>
                <a:effectLst/>
                <a:latin typeface="robotomedium"/>
              </a:rPr>
              <a:t>Modeling and evaluation of millimeter wave scattering from minimally rough surfaces on stones</a:t>
            </a:r>
            <a:r>
              <a:rPr lang="en-US" altLang="ja-JP" sz="1200" b="0" i="0" dirty="0">
                <a:solidFill>
                  <a:srgbClr val="606060"/>
                </a:solidFill>
                <a:effectLst/>
                <a:latin typeface="Arial" panose="020B0604020202020204" pitchFamily="34" charset="0"/>
              </a:rPr>
              <a:t>,” IEICE ELEX </a:t>
            </a:r>
            <a:r>
              <a:rPr lang="en-US" altLang="ja-JP" b="1" dirty="0">
                <a:solidFill>
                  <a:srgbClr val="606060"/>
                </a:solidFill>
                <a:latin typeface="Arial" panose="020B0604020202020204" pitchFamily="34" charset="0"/>
              </a:rPr>
              <a:t>19</a:t>
            </a:r>
            <a:r>
              <a:rPr lang="en-US" altLang="ja-JP" sz="1200" b="0" i="0" dirty="0">
                <a:solidFill>
                  <a:srgbClr val="606060"/>
                </a:solidFill>
                <a:effectLst/>
                <a:latin typeface="Arial" panose="020B0604020202020204" pitchFamily="34" charset="0"/>
              </a:rPr>
              <a:t> (2022) </a:t>
            </a:r>
            <a:r>
              <a:rPr lang="en-US" altLang="ja-JP" b="0" i="0" dirty="0">
                <a:solidFill>
                  <a:srgbClr val="000000"/>
                </a:solidFill>
                <a:effectLst/>
                <a:latin typeface="Meiryo" panose="020B0604030504040204" pitchFamily="50" charset="-128"/>
                <a:ea typeface="Meiryo" panose="020B0604030504040204" pitchFamily="50" charset="-128"/>
              </a:rPr>
              <a:t>20220257</a:t>
            </a:r>
            <a:r>
              <a:rPr lang="en-US" altLang="ja-JP" sz="1200" b="0" i="0" dirty="0">
                <a:solidFill>
                  <a:srgbClr val="606060"/>
                </a:solidFill>
                <a:effectLst/>
                <a:latin typeface="Arial" panose="020B0604020202020204" pitchFamily="34" charset="0"/>
              </a:rPr>
              <a:t>.</a:t>
            </a:r>
            <a:endParaRPr lang="ja-JP" altLang="en-US" sz="1200" dirty="0"/>
          </a:p>
        </p:txBody>
      </p:sp>
    </p:spTree>
    <p:extLst>
      <p:ext uri="{BB962C8B-B14F-4D97-AF65-F5344CB8AC3E}">
        <p14:creationId xmlns:p14="http://schemas.microsoft.com/office/powerpoint/2010/main" val="27328276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4294967295"/>
          </p:nvPr>
        </p:nvSpPr>
        <p:spPr>
          <a:xfrm>
            <a:off x="5500694" y="6475413"/>
            <a:ext cx="3041644" cy="184666"/>
          </a:xfrm>
          <a:prstGeom prst="rect">
            <a:avLst/>
          </a:prstGeom>
        </p:spPr>
        <p:txBody>
          <a:bodyPr/>
          <a:lstStyle/>
          <a:p>
            <a:r>
              <a:rPr lang="da-DK" altLang="ja-JP" dirty="0"/>
              <a:t>Tetsuya Kawanishi, Waseda Univ., et al</a:t>
            </a:r>
            <a:endParaRPr lang="en-US" altLang="ja-JP"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7</a:t>
            </a:fld>
            <a:endParaRPr lang="en-GB"/>
          </a:p>
        </p:txBody>
      </p:sp>
      <p:sp>
        <p:nvSpPr>
          <p:cNvPr id="4097" name="Rectangle 1"/>
          <p:cNvSpPr>
            <a:spLocks noGrp="1" noChangeArrowheads="1"/>
          </p:cNvSpPr>
          <p:nvPr>
            <p:ph type="title"/>
          </p:nvPr>
        </p:nvSpPr>
        <p:spPr>
          <a:xfrm>
            <a:off x="685800" y="685800"/>
            <a:ext cx="7772400" cy="65496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dirty="0"/>
              <a:t>Scattering distribution of </a:t>
            </a:r>
            <a:br>
              <a:rPr lang="en-GB" sz="3200" b="1" dirty="0"/>
            </a:br>
            <a:r>
              <a:rPr lang="en-GB" sz="3200" b="1" dirty="0"/>
              <a:t>TE polarization incidence </a:t>
            </a:r>
          </a:p>
        </p:txBody>
      </p:sp>
      <p:sp>
        <p:nvSpPr>
          <p:cNvPr id="7" name="日付プレースホルダー 1">
            <a:extLst>
              <a:ext uri="{FF2B5EF4-FFF2-40B4-BE49-F238E27FC236}">
                <a16:creationId xmlns:a16="http://schemas.microsoft.com/office/drawing/2014/main" id="{A5BC61DB-E737-437F-9BE4-F3A68B3FDD2C}"/>
              </a:ext>
            </a:extLst>
          </p:cNvPr>
          <p:cNvSpPr>
            <a:spLocks noGrp="1"/>
          </p:cNvSpPr>
          <p:nvPr>
            <p:ph type="dt" sz="half" idx="10"/>
          </p:nvPr>
        </p:nvSpPr>
        <p:spPr>
          <a:xfrm>
            <a:off x="685800" y="378281"/>
            <a:ext cx="1600200" cy="215444"/>
          </a:xfrm>
        </p:spPr>
        <p:txBody>
          <a:bodyPr/>
          <a:lstStyle/>
          <a:p>
            <a:r>
              <a:rPr lang="en-US" altLang="ja-JP" dirty="0"/>
              <a:t>November 2022</a:t>
            </a:r>
          </a:p>
        </p:txBody>
      </p:sp>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B46B0A32-C81E-4C6D-BC82-7C9AE0874650}"/>
                  </a:ext>
                </a:extLst>
              </p:cNvPr>
              <p:cNvSpPr txBox="1"/>
              <p:nvPr/>
            </p:nvSpPr>
            <p:spPr>
              <a:xfrm>
                <a:off x="5940152" y="1721470"/>
                <a:ext cx="2952328" cy="461665"/>
              </a:xfrm>
              <a:prstGeom prst="rect">
                <a:avLst/>
              </a:prstGeom>
              <a:noFill/>
            </p:spPr>
            <p:txBody>
              <a:bodyPr wrap="square">
                <a:spAutoFit/>
              </a:bodyPr>
              <a:lstStyle/>
              <a:p>
                <a14:m>
                  <m:oMath xmlns:m="http://schemas.openxmlformats.org/officeDocument/2006/math">
                    <m:r>
                      <a:rPr lang="en-US" altLang="ja-JP" sz="2000" b="0" i="1" smtClean="0">
                        <a:latin typeface="Cambria Math" panose="02040503050406030204" pitchFamily="18" charset="0"/>
                        <a:ea typeface="Cambria Math" panose="02040503050406030204" pitchFamily="18" charset="0"/>
                      </a:rPr>
                      <m:t>𝑘</m:t>
                    </m:r>
                    <m:r>
                      <a:rPr lang="en-US" altLang="ja-JP" sz="2000" b="0" i="1" baseline="-25000" smtClean="0">
                        <a:latin typeface="Cambria Math" panose="02040503050406030204" pitchFamily="18" charset="0"/>
                        <a:ea typeface="Cambria Math" panose="02040503050406030204" pitchFamily="18" charset="0"/>
                      </a:rPr>
                      <m:t>1</m:t>
                    </m:r>
                  </m:oMath>
                </a14:m>
                <a:r>
                  <a:rPr lang="en-US" altLang="ja-JP" sz="2400" dirty="0"/>
                  <a:t> </a:t>
                </a:r>
                <a:r>
                  <a:rPr lang="en-US" altLang="ja-JP" sz="1800" dirty="0"/>
                  <a:t>Wavenumber in the air</a:t>
                </a:r>
                <a:endParaRPr lang="ja-JP" altLang="en-US" dirty="0"/>
              </a:p>
            </p:txBody>
          </p:sp>
        </mc:Choice>
        <mc:Fallback xmlns="">
          <p:sp>
            <p:nvSpPr>
              <p:cNvPr id="15" name="テキスト ボックス 14">
                <a:extLst>
                  <a:ext uri="{FF2B5EF4-FFF2-40B4-BE49-F238E27FC236}">
                    <a16:creationId xmlns:a16="http://schemas.microsoft.com/office/drawing/2014/main" id="{B46B0A32-C81E-4C6D-BC82-7C9AE0874650}"/>
                  </a:ext>
                </a:extLst>
              </p:cNvPr>
              <p:cNvSpPr txBox="1">
                <a:spLocks noRot="1" noChangeAspect="1" noMove="1" noResize="1" noEditPoints="1" noAdjustHandles="1" noChangeArrowheads="1" noChangeShapeType="1" noTextEdit="1"/>
              </p:cNvSpPr>
              <p:nvPr/>
            </p:nvSpPr>
            <p:spPr>
              <a:xfrm>
                <a:off x="5940152" y="1721470"/>
                <a:ext cx="2952328" cy="461665"/>
              </a:xfrm>
              <a:prstGeom prst="rect">
                <a:avLst/>
              </a:prstGeom>
              <a:blipFill>
                <a:blip r:embed="rId3"/>
                <a:stretch>
                  <a:fillRect b="-1578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コンテンツ プレースホルダー 1">
                <a:extLst>
                  <a:ext uri="{FF2B5EF4-FFF2-40B4-BE49-F238E27FC236}">
                    <a16:creationId xmlns:a16="http://schemas.microsoft.com/office/drawing/2014/main" id="{278EBF12-3D30-4905-96A0-B2FAF367C42B}"/>
                  </a:ext>
                </a:extLst>
              </p:cNvPr>
              <p:cNvSpPr txBox="1">
                <a:spLocks/>
              </p:cNvSpPr>
              <p:nvPr/>
            </p:nvSpPr>
            <p:spPr bwMode="auto">
              <a:xfrm>
                <a:off x="179512" y="1946814"/>
                <a:ext cx="8964488" cy="476492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normAutofit fontScale="55000" lnSpcReduction="20000"/>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marL="0" indent="0">
                  <a:buNone/>
                </a:pPr>
                <a:r>
                  <a:rPr lang="en-US" altLang="ja-JP" sz="5900" b="0" dirty="0">
                    <a:effectLst/>
                    <a:latin typeface="+mj-lt"/>
                    <a:ea typeface="+mj-ea"/>
                    <a:cs typeface="Times New Roman" panose="02020603050405020304" pitchFamily="18" charset="0"/>
                  </a:rPr>
                  <a:t>TE-polarized scattering</a:t>
                </a:r>
              </a:p>
              <a:p>
                <a:pPr marL="0" indent="0">
                  <a:buFontTx/>
                  <a:buNone/>
                </a:pPr>
                <a:endParaRPr lang="en-US" altLang="ja-JP" sz="1800" i="1" kern="0" dirty="0">
                  <a:latin typeface="Cambria Math" panose="02040503050406030204" pitchFamily="18" charset="0"/>
                  <a:ea typeface="游明朝" panose="02020400000000000000" pitchFamily="18" charset="-128"/>
                  <a:cs typeface="Times New Roman" panose="02020603050405020304" pitchFamily="18" charset="0"/>
                </a:endParaRPr>
              </a:p>
              <a:p>
                <a:pPr marL="0" indent="0">
                  <a:buFontTx/>
                  <a:buNone/>
                </a:pPr>
                <a14:m>
                  <m:oMathPara xmlns:m="http://schemas.openxmlformats.org/officeDocument/2006/math">
                    <m:oMathParaPr>
                      <m:jc m:val="centerGroup"/>
                    </m:oMathParaPr>
                    <m:oMath xmlns:m="http://schemas.openxmlformats.org/officeDocument/2006/math">
                      <m:sSubSup>
                        <m:sSubSupPr>
                          <m:ctrlPr>
                            <a:rPr lang="ja-JP" altLang="ja-JP" sz="2800" i="1" kern="0">
                              <a:latin typeface="Cambria Math" panose="02040503050406030204" pitchFamily="18" charset="0"/>
                              <a:ea typeface="Cambria Math" panose="02040503050406030204" pitchFamily="18" charset="0"/>
                            </a:rPr>
                          </m:ctrlPr>
                        </m:sSubSupPr>
                        <m:e>
                          <m:r>
                            <a:rPr lang="en-US" altLang="ja-JP" sz="1800" i="1" kern="0">
                              <a:latin typeface="Cambria Math" panose="02040503050406030204" pitchFamily="18" charset="0"/>
                              <a:ea typeface="游明朝" panose="02020400000000000000" pitchFamily="18" charset="-128"/>
                              <a:cs typeface="Times New Roman" panose="02020603050405020304" pitchFamily="18" charset="0"/>
                            </a:rPr>
                            <m:t>𝑘</m:t>
                          </m:r>
                        </m:e>
                        <m:sub>
                          <m:r>
                            <a:rPr lang="en-US" altLang="ja-JP" sz="1800" i="1" kern="0">
                              <a:latin typeface="Cambria Math" panose="02040503050406030204" pitchFamily="18" charset="0"/>
                              <a:ea typeface="游明朝" panose="02020400000000000000" pitchFamily="18" charset="-128"/>
                              <a:cs typeface="Times New Roman" panose="02020603050405020304" pitchFamily="18" charset="0"/>
                            </a:rPr>
                            <m:t>1</m:t>
                          </m:r>
                        </m:sub>
                        <m:sup>
                          <m:r>
                            <a:rPr lang="en-US" altLang="ja-JP" sz="1800" i="1" kern="0">
                              <a:latin typeface="Cambria Math" panose="02040503050406030204" pitchFamily="18" charset="0"/>
                              <a:ea typeface="游明朝" panose="02020400000000000000" pitchFamily="18" charset="-128"/>
                              <a:cs typeface="Times New Roman" panose="02020603050405020304" pitchFamily="18" charset="0"/>
                            </a:rPr>
                            <m:t>2</m:t>
                          </m:r>
                        </m:sup>
                      </m:sSubSup>
                      <m:sSup>
                        <m:sSupPr>
                          <m:ctrlPr>
                            <a:rPr lang="ja-JP" altLang="ja-JP" sz="2800" i="1" kern="0">
                              <a:latin typeface="Cambria Math" panose="02040503050406030204" pitchFamily="18" charset="0"/>
                            </a:rPr>
                          </m:ctrlPr>
                        </m:sSupPr>
                        <m:e>
                          <m:r>
                            <a:rPr lang="en-US" altLang="ja-JP" sz="2800" i="1" kern="0">
                              <a:latin typeface="Cambria Math" panose="02040503050406030204" pitchFamily="18" charset="0"/>
                            </a:rPr>
                            <m:t>𝜎</m:t>
                          </m:r>
                        </m:e>
                        <m:sup>
                          <m:r>
                            <a:rPr lang="en-US" altLang="ja-JP" sz="2800" i="1" kern="0">
                              <a:latin typeface="Cambria Math" panose="02040503050406030204" pitchFamily="18" charset="0"/>
                            </a:rPr>
                            <m:t>2</m:t>
                          </m:r>
                        </m:sup>
                      </m:sSup>
                      <m:f>
                        <m:fPr>
                          <m:ctrlPr>
                            <a:rPr lang="ja-JP" altLang="ja-JP" sz="2800" i="1" kern="0">
                              <a:latin typeface="Cambria Math" panose="02040503050406030204" pitchFamily="18" charset="0"/>
                            </a:rPr>
                          </m:ctrlPr>
                        </m:fPr>
                        <m:num>
                          <m:sSup>
                            <m:sSupPr>
                              <m:ctrlPr>
                                <a:rPr lang="ja-JP" altLang="ja-JP" sz="2800" i="1" kern="0">
                                  <a:latin typeface="Cambria Math" panose="02040503050406030204" pitchFamily="18" charset="0"/>
                                </a:rPr>
                              </m:ctrlPr>
                            </m:sSupPr>
                            <m:e>
                              <m:r>
                                <a:rPr lang="en-US" altLang="ja-JP" sz="2800" i="1" kern="0">
                                  <a:latin typeface="Cambria Math" panose="02040503050406030204" pitchFamily="18" charset="0"/>
                                </a:rPr>
                                <m:t>𝑙</m:t>
                              </m:r>
                            </m:e>
                            <m:sup>
                              <m:r>
                                <a:rPr lang="en-US" altLang="ja-JP" sz="2800" i="1" kern="0">
                                  <a:latin typeface="Cambria Math" panose="02040503050406030204" pitchFamily="18" charset="0"/>
                                </a:rPr>
                                <m:t>2</m:t>
                              </m:r>
                            </m:sup>
                          </m:sSup>
                        </m:num>
                        <m:den>
                          <m:r>
                            <a:rPr lang="en-US" altLang="ja-JP" sz="2800" i="1" kern="0">
                              <a:latin typeface="Cambria Math" panose="02040503050406030204" pitchFamily="18" charset="0"/>
                            </a:rPr>
                            <m:t>𝜋</m:t>
                          </m:r>
                        </m:den>
                      </m:f>
                      <m:sSup>
                        <m:sSupPr>
                          <m:ctrlPr>
                            <a:rPr lang="ja-JP" altLang="ja-JP" sz="2800" i="1" kern="0">
                              <a:latin typeface="Cambria Math" panose="02040503050406030204" pitchFamily="18" charset="0"/>
                            </a:rPr>
                          </m:ctrlPr>
                        </m:sSupPr>
                        <m:e>
                          <m:r>
                            <a:rPr lang="en-US" altLang="ja-JP" sz="2800" i="1" kern="0">
                              <a:latin typeface="Cambria Math" panose="02040503050406030204" pitchFamily="18" charset="0"/>
                            </a:rPr>
                            <m:t>𝑒</m:t>
                          </m:r>
                        </m:e>
                        <m:sup>
                          <m:r>
                            <a:rPr lang="en-US" altLang="ja-JP" sz="2800" i="1" kern="0">
                              <a:latin typeface="Cambria Math" panose="02040503050406030204" pitchFamily="18" charset="0"/>
                            </a:rPr>
                            <m:t>−</m:t>
                          </m:r>
                          <m:sSup>
                            <m:sSupPr>
                              <m:ctrlPr>
                                <a:rPr lang="ja-JP" altLang="ja-JP" sz="2800" i="1" kern="0">
                                  <a:latin typeface="Cambria Math" panose="02040503050406030204" pitchFamily="18" charset="0"/>
                                </a:rPr>
                              </m:ctrlPr>
                            </m:sSupPr>
                            <m:e>
                              <m:r>
                                <a:rPr lang="en-US" altLang="ja-JP" sz="2800" i="1" kern="0">
                                  <a:latin typeface="Cambria Math" panose="02040503050406030204" pitchFamily="18" charset="0"/>
                                </a:rPr>
                                <m:t>𝑙</m:t>
                              </m:r>
                            </m:e>
                            <m:sup>
                              <m:r>
                                <a:rPr lang="en-US" altLang="ja-JP" sz="2800" i="1" kern="0">
                                  <a:latin typeface="Cambria Math" panose="02040503050406030204" pitchFamily="18" charset="0"/>
                                </a:rPr>
                                <m:t>2</m:t>
                              </m:r>
                            </m:sup>
                          </m:sSup>
                          <m:d>
                            <m:dPr>
                              <m:begChr m:val="{"/>
                              <m:endChr m:val="}"/>
                              <m:ctrlPr>
                                <a:rPr lang="en-US" altLang="ja-JP" sz="2800" i="1" kern="0" smtClean="0">
                                  <a:latin typeface="Cambria Math" panose="02040503050406030204" pitchFamily="18" charset="0"/>
                                </a:rPr>
                              </m:ctrlPr>
                            </m:dPr>
                            <m:e>
                              <m:sSup>
                                <m:sSupPr>
                                  <m:ctrlPr>
                                    <a:rPr lang="ja-JP" altLang="ja-JP" sz="2800" i="1" kern="0">
                                      <a:latin typeface="Cambria Math" panose="02040503050406030204" pitchFamily="18" charset="0"/>
                                    </a:rPr>
                                  </m:ctrlPr>
                                </m:sSupPr>
                                <m:e>
                                  <m:d>
                                    <m:dPr>
                                      <m:ctrlPr>
                                        <a:rPr lang="ja-JP" altLang="ja-JP" sz="2800" i="1" kern="0">
                                          <a:latin typeface="Cambria Math" panose="02040503050406030204" pitchFamily="18" charset="0"/>
                                        </a:rPr>
                                      </m:ctrlPr>
                                    </m:dPr>
                                    <m:e>
                                      <m:r>
                                        <a:rPr lang="en-US" altLang="ja-JP" sz="2800" i="1" kern="0">
                                          <a:latin typeface="Cambria Math" panose="02040503050406030204" pitchFamily="18" charset="0"/>
                                        </a:rPr>
                                        <m:t>𝑠𝑖𝑛</m:t>
                                      </m:r>
                                      <m:r>
                                        <a:rPr lang="en-US" altLang="ja-JP" sz="2800" i="1" kern="0">
                                          <a:latin typeface="Cambria Math" panose="02040503050406030204" pitchFamily="18" charset="0"/>
                                        </a:rPr>
                                        <m:t>𝜃</m:t>
                                      </m:r>
                                      <m:r>
                                        <a:rPr lang="en-US" altLang="ja-JP" sz="2800" i="1" kern="0">
                                          <a:latin typeface="Cambria Math" panose="02040503050406030204" pitchFamily="18" charset="0"/>
                                        </a:rPr>
                                        <m:t>𝑐𝑜𝑠</m:t>
                                      </m:r>
                                      <m:r>
                                        <a:rPr lang="en-US" altLang="ja-JP" sz="2800" i="1" kern="0">
                                          <a:latin typeface="Cambria Math" panose="02040503050406030204" pitchFamily="18" charset="0"/>
                                        </a:rPr>
                                        <m:t>𝜑</m:t>
                                      </m:r>
                                      <m:r>
                                        <a:rPr lang="en-US" altLang="ja-JP" sz="2800" i="1" kern="0">
                                          <a:latin typeface="Cambria Math" panose="02040503050406030204" pitchFamily="18" charset="0"/>
                                        </a:rPr>
                                        <m:t>−</m:t>
                                      </m:r>
                                      <m:r>
                                        <a:rPr lang="en-US" altLang="ja-JP" sz="2800" i="1" kern="0">
                                          <a:latin typeface="Cambria Math" panose="02040503050406030204" pitchFamily="18" charset="0"/>
                                        </a:rPr>
                                        <m:t>𝑠𝑖𝑛</m:t>
                                      </m:r>
                                      <m:sSub>
                                        <m:sSubPr>
                                          <m:ctrlPr>
                                            <a:rPr lang="ja-JP" altLang="ja-JP" sz="2800" i="1" kern="0">
                                              <a:latin typeface="Cambria Math" panose="02040503050406030204" pitchFamily="18" charset="0"/>
                                            </a:rPr>
                                          </m:ctrlPr>
                                        </m:sSubPr>
                                        <m:e>
                                          <m:r>
                                            <a:rPr lang="en-US" altLang="ja-JP" sz="2800" i="1" kern="0">
                                              <a:latin typeface="Cambria Math" panose="02040503050406030204" pitchFamily="18" charset="0"/>
                                            </a:rPr>
                                            <m:t>𝜃</m:t>
                                          </m:r>
                                        </m:e>
                                        <m:sub>
                                          <m:r>
                                            <a:rPr lang="en-US" altLang="ja-JP" sz="2800" i="1" kern="0">
                                              <a:latin typeface="Cambria Math" panose="02040503050406030204" pitchFamily="18" charset="0"/>
                                            </a:rPr>
                                            <m:t>0</m:t>
                                          </m:r>
                                        </m:sub>
                                      </m:sSub>
                                    </m:e>
                                  </m:d>
                                </m:e>
                                <m:sup>
                                  <m:r>
                                    <a:rPr lang="en-US" altLang="ja-JP" sz="2800" i="1" kern="0">
                                      <a:latin typeface="Cambria Math" panose="02040503050406030204" pitchFamily="18" charset="0"/>
                                    </a:rPr>
                                    <m:t>2</m:t>
                                  </m:r>
                                </m:sup>
                              </m:sSup>
                              <m:r>
                                <a:rPr lang="en-US" altLang="ja-JP" sz="2800" i="1" kern="0">
                                  <a:latin typeface="Cambria Math" panose="02040503050406030204" pitchFamily="18" charset="0"/>
                                </a:rPr>
                                <m:t>+</m:t>
                              </m:r>
                              <m:sSup>
                                <m:sSupPr>
                                  <m:ctrlPr>
                                    <a:rPr lang="ja-JP" altLang="ja-JP" sz="2800" i="1" kern="0">
                                      <a:latin typeface="Cambria Math" panose="02040503050406030204" pitchFamily="18" charset="0"/>
                                    </a:rPr>
                                  </m:ctrlPr>
                                </m:sSupPr>
                                <m:e>
                                  <m:d>
                                    <m:dPr>
                                      <m:ctrlPr>
                                        <a:rPr lang="ja-JP" altLang="ja-JP" sz="2800" i="1" kern="0">
                                          <a:latin typeface="Cambria Math" panose="02040503050406030204" pitchFamily="18" charset="0"/>
                                        </a:rPr>
                                      </m:ctrlPr>
                                    </m:dPr>
                                    <m:e>
                                      <m:r>
                                        <a:rPr lang="en-US" altLang="ja-JP" sz="2800" i="1" kern="0">
                                          <a:latin typeface="Cambria Math" panose="02040503050406030204" pitchFamily="18" charset="0"/>
                                        </a:rPr>
                                        <m:t>𝑠𝑖𝑛</m:t>
                                      </m:r>
                                      <m:r>
                                        <a:rPr lang="en-US" altLang="ja-JP" sz="2800" i="1" kern="0">
                                          <a:latin typeface="Cambria Math" panose="02040503050406030204" pitchFamily="18" charset="0"/>
                                        </a:rPr>
                                        <m:t>𝜃</m:t>
                                      </m:r>
                                      <m:r>
                                        <a:rPr lang="en-US" altLang="ja-JP" sz="2800" i="1" kern="0">
                                          <a:latin typeface="Cambria Math" panose="02040503050406030204" pitchFamily="18" charset="0"/>
                                        </a:rPr>
                                        <m:t>𝑠𝑖𝑛</m:t>
                                      </m:r>
                                      <m:r>
                                        <a:rPr lang="en-US" altLang="ja-JP" sz="2800" i="1" kern="0">
                                          <a:latin typeface="Cambria Math" panose="02040503050406030204" pitchFamily="18" charset="0"/>
                                        </a:rPr>
                                        <m:t>𝜑</m:t>
                                      </m:r>
                                    </m:e>
                                  </m:d>
                                </m:e>
                                <m:sup>
                                  <m:r>
                                    <a:rPr lang="en-US" altLang="ja-JP" sz="2800" i="1" kern="0">
                                      <a:latin typeface="Cambria Math" panose="02040503050406030204" pitchFamily="18" charset="0"/>
                                    </a:rPr>
                                    <m:t>2</m:t>
                                  </m:r>
                                </m:sup>
                              </m:sSup>
                            </m:e>
                          </m:d>
                        </m:sup>
                      </m:sSup>
                      <m:f>
                        <m:fPr>
                          <m:ctrlPr>
                            <a:rPr lang="ja-JP" altLang="ja-JP" i="1" kern="0">
                              <a:latin typeface="Cambria Math" panose="02040503050406030204" pitchFamily="18" charset="0"/>
                            </a:rPr>
                          </m:ctrlPr>
                        </m:fPr>
                        <m:num>
                          <m:r>
                            <a:rPr lang="en-US" altLang="ja-JP" i="1" kern="0">
                              <a:latin typeface="Cambria Math" panose="02040503050406030204" pitchFamily="18" charset="0"/>
                            </a:rPr>
                            <m:t>4</m:t>
                          </m:r>
                          <m:sSup>
                            <m:sSupPr>
                              <m:ctrlPr>
                                <a:rPr lang="ja-JP" altLang="ja-JP" i="1" kern="0">
                                  <a:latin typeface="Cambria Math" panose="02040503050406030204" pitchFamily="18" charset="0"/>
                                </a:rPr>
                              </m:ctrlPr>
                            </m:sSupPr>
                            <m:e>
                              <m:d>
                                <m:dPr>
                                  <m:ctrlPr>
                                    <a:rPr lang="ja-JP" altLang="ja-JP" i="1" kern="0">
                                      <a:latin typeface="Cambria Math" panose="02040503050406030204" pitchFamily="18" charset="0"/>
                                    </a:rPr>
                                  </m:ctrlPr>
                                </m:dPr>
                                <m:e>
                                  <m:sSup>
                                    <m:sSupPr>
                                      <m:ctrlPr>
                                        <a:rPr lang="ja-JP" altLang="ja-JP" i="1" kern="0">
                                          <a:latin typeface="Cambria Math" panose="02040503050406030204" pitchFamily="18" charset="0"/>
                                        </a:rPr>
                                      </m:ctrlPr>
                                    </m:sSupPr>
                                    <m:e>
                                      <m:r>
                                        <a:rPr lang="en-US" altLang="ja-JP" i="1" kern="0">
                                          <a:latin typeface="Cambria Math" panose="02040503050406030204" pitchFamily="18" charset="0"/>
                                        </a:rPr>
                                        <m:t>𝑛</m:t>
                                      </m:r>
                                    </m:e>
                                    <m:sup>
                                      <m:r>
                                        <a:rPr lang="en-US" altLang="ja-JP" i="1" kern="0">
                                          <a:latin typeface="Cambria Math" panose="02040503050406030204" pitchFamily="18" charset="0"/>
                                        </a:rPr>
                                        <m:t>2</m:t>
                                      </m:r>
                                    </m:sup>
                                  </m:sSup>
                                  <m:r>
                                    <a:rPr lang="en-US" altLang="ja-JP" i="1" kern="0">
                                      <a:latin typeface="Cambria Math" panose="02040503050406030204" pitchFamily="18" charset="0"/>
                                    </a:rPr>
                                    <m:t>−1</m:t>
                                  </m:r>
                                </m:e>
                              </m:d>
                            </m:e>
                            <m:sup>
                              <m:r>
                                <a:rPr lang="en-US" altLang="ja-JP" i="1" kern="0">
                                  <a:latin typeface="Cambria Math" panose="02040503050406030204" pitchFamily="18" charset="0"/>
                                </a:rPr>
                                <m:t>2</m:t>
                              </m:r>
                            </m:sup>
                          </m:sSup>
                          <m:r>
                            <a:rPr lang="en-US" altLang="ja-JP" i="1" kern="0">
                              <a:latin typeface="Cambria Math" panose="02040503050406030204" pitchFamily="18" charset="0"/>
                            </a:rPr>
                            <m:t>(</m:t>
                          </m:r>
                          <m:sSup>
                            <m:sSupPr>
                              <m:ctrlPr>
                                <a:rPr lang="ja-JP" altLang="ja-JP" i="1" kern="0">
                                  <a:latin typeface="Cambria Math" panose="02040503050406030204" pitchFamily="18" charset="0"/>
                                </a:rPr>
                              </m:ctrlPr>
                            </m:sSupPr>
                            <m:e>
                              <m:r>
                                <a:rPr lang="en-US" altLang="ja-JP" i="1" kern="0">
                                  <a:latin typeface="Cambria Math" panose="02040503050406030204" pitchFamily="18" charset="0"/>
                                </a:rPr>
                                <m:t>𝑛</m:t>
                              </m:r>
                            </m:e>
                            <m:sup>
                              <m:r>
                                <a:rPr lang="en-US" altLang="ja-JP" i="1" kern="0">
                                  <a:latin typeface="Cambria Math" panose="02040503050406030204" pitchFamily="18" charset="0"/>
                                </a:rPr>
                                <m:t>2</m:t>
                              </m:r>
                            </m:sup>
                          </m:sSup>
                          <m:r>
                            <a:rPr lang="en-US" altLang="ja-JP" i="1" kern="0">
                              <a:latin typeface="Cambria Math" panose="02040503050406030204" pitchFamily="18" charset="0"/>
                            </a:rPr>
                            <m:t>−</m:t>
                          </m:r>
                          <m:func>
                            <m:funcPr>
                              <m:ctrlPr>
                                <a:rPr lang="ja-JP" altLang="ja-JP" i="1" kern="0">
                                  <a:latin typeface="Cambria Math" panose="02040503050406030204" pitchFamily="18" charset="0"/>
                                </a:rPr>
                              </m:ctrlPr>
                            </m:funcPr>
                            <m:fName>
                              <m:sSup>
                                <m:sSupPr>
                                  <m:ctrlPr>
                                    <a:rPr lang="ja-JP" altLang="ja-JP" i="1" kern="0">
                                      <a:latin typeface="Cambria Math" panose="02040503050406030204" pitchFamily="18" charset="0"/>
                                    </a:rPr>
                                  </m:ctrlPr>
                                </m:sSupPr>
                                <m:e>
                                  <m:r>
                                    <m:rPr>
                                      <m:sty m:val="p"/>
                                    </m:rPr>
                                    <a:rPr lang="en-US" altLang="ja-JP" kern="0">
                                      <a:latin typeface="Cambria Math" panose="02040503050406030204" pitchFamily="18" charset="0"/>
                                    </a:rPr>
                                    <m:t>sin</m:t>
                                  </m:r>
                                </m:e>
                                <m:sup>
                                  <m:r>
                                    <a:rPr lang="en-US" altLang="ja-JP" i="1" kern="0">
                                      <a:latin typeface="Cambria Math" panose="02040503050406030204" pitchFamily="18" charset="0"/>
                                    </a:rPr>
                                    <m:t>2</m:t>
                                  </m:r>
                                </m:sup>
                              </m:sSup>
                            </m:fName>
                            <m:e>
                              <m:sSub>
                                <m:sSubPr>
                                  <m:ctrlPr>
                                    <a:rPr lang="ja-JP" altLang="ja-JP" i="1" kern="0">
                                      <a:latin typeface="Cambria Math" panose="02040503050406030204" pitchFamily="18" charset="0"/>
                                    </a:rPr>
                                  </m:ctrlPr>
                                </m:sSubPr>
                                <m:e>
                                  <m:r>
                                    <a:rPr lang="en-US" altLang="ja-JP" i="1" kern="0">
                                      <a:latin typeface="Cambria Math" panose="02040503050406030204" pitchFamily="18" charset="0"/>
                                    </a:rPr>
                                    <m:t>𝜃</m:t>
                                  </m:r>
                                </m:e>
                                <m:sub>
                                  <m:r>
                                    <a:rPr lang="en-US" altLang="ja-JP" i="1" kern="0">
                                      <a:latin typeface="Cambria Math" panose="02040503050406030204" pitchFamily="18" charset="0"/>
                                    </a:rPr>
                                    <m:t>0</m:t>
                                  </m:r>
                                </m:sub>
                              </m:sSub>
                            </m:e>
                          </m:func>
                          <m:r>
                            <a:rPr lang="en-US" altLang="ja-JP" i="1" kern="0">
                              <a:latin typeface="Cambria Math" panose="02040503050406030204" pitchFamily="18" charset="0"/>
                            </a:rPr>
                            <m:t>)</m:t>
                          </m:r>
                          <m:func>
                            <m:funcPr>
                              <m:ctrlPr>
                                <a:rPr lang="ja-JP" altLang="ja-JP" i="1" kern="0">
                                  <a:latin typeface="Cambria Math" panose="02040503050406030204" pitchFamily="18" charset="0"/>
                                </a:rPr>
                              </m:ctrlPr>
                            </m:funcPr>
                            <m:fName>
                              <m:sSup>
                                <m:sSupPr>
                                  <m:ctrlPr>
                                    <a:rPr lang="ja-JP" altLang="ja-JP" i="1" kern="0">
                                      <a:latin typeface="Cambria Math" panose="02040503050406030204" pitchFamily="18" charset="0"/>
                                    </a:rPr>
                                  </m:ctrlPr>
                                </m:sSupPr>
                                <m:e>
                                  <m:r>
                                    <m:rPr>
                                      <m:sty m:val="p"/>
                                    </m:rPr>
                                    <a:rPr lang="en-US" altLang="ja-JP" kern="0">
                                      <a:latin typeface="Cambria Math" panose="02040503050406030204" pitchFamily="18" charset="0"/>
                                    </a:rPr>
                                    <m:t>cos</m:t>
                                  </m:r>
                                </m:e>
                                <m:sup>
                                  <m:r>
                                    <a:rPr lang="en-US" altLang="ja-JP" i="1" kern="0">
                                      <a:latin typeface="Cambria Math" panose="02040503050406030204" pitchFamily="18" charset="0"/>
                                    </a:rPr>
                                    <m:t>2</m:t>
                                  </m:r>
                                </m:sup>
                              </m:sSup>
                            </m:fName>
                            <m:e>
                              <m:r>
                                <a:rPr lang="en-US" altLang="ja-JP" i="1" kern="0">
                                  <a:latin typeface="Cambria Math" panose="02040503050406030204" pitchFamily="18" charset="0"/>
                                </a:rPr>
                                <m:t>𝜃</m:t>
                              </m:r>
                            </m:e>
                          </m:func>
                          <m:func>
                            <m:funcPr>
                              <m:ctrlPr>
                                <a:rPr lang="ja-JP" altLang="ja-JP" i="1" kern="0">
                                  <a:latin typeface="Cambria Math" panose="02040503050406030204" pitchFamily="18" charset="0"/>
                                </a:rPr>
                              </m:ctrlPr>
                            </m:funcPr>
                            <m:fName>
                              <m:sSup>
                                <m:sSupPr>
                                  <m:ctrlPr>
                                    <a:rPr lang="ja-JP" altLang="ja-JP" i="1" kern="0">
                                      <a:latin typeface="Cambria Math" panose="02040503050406030204" pitchFamily="18" charset="0"/>
                                    </a:rPr>
                                  </m:ctrlPr>
                                </m:sSupPr>
                                <m:e>
                                  <m:r>
                                    <m:rPr>
                                      <m:sty m:val="p"/>
                                    </m:rPr>
                                    <a:rPr lang="en-US" altLang="ja-JP" kern="0">
                                      <a:latin typeface="Cambria Math" panose="02040503050406030204" pitchFamily="18" charset="0"/>
                                    </a:rPr>
                                    <m:t>cos</m:t>
                                  </m:r>
                                </m:e>
                                <m:sup>
                                  <m:r>
                                    <a:rPr lang="en-US" altLang="ja-JP" i="1" kern="0">
                                      <a:latin typeface="Cambria Math" panose="02040503050406030204" pitchFamily="18" charset="0"/>
                                    </a:rPr>
                                    <m:t>2</m:t>
                                  </m:r>
                                </m:sup>
                              </m:sSup>
                            </m:fName>
                            <m:e>
                              <m:sSub>
                                <m:sSubPr>
                                  <m:ctrlPr>
                                    <a:rPr lang="ja-JP" altLang="ja-JP" i="1" kern="0">
                                      <a:latin typeface="Cambria Math" panose="02040503050406030204" pitchFamily="18" charset="0"/>
                                    </a:rPr>
                                  </m:ctrlPr>
                                </m:sSubPr>
                                <m:e>
                                  <m:r>
                                    <a:rPr lang="en-US" altLang="ja-JP" i="1" kern="0">
                                      <a:latin typeface="Cambria Math" panose="02040503050406030204" pitchFamily="18" charset="0"/>
                                    </a:rPr>
                                    <m:t>𝜃</m:t>
                                  </m:r>
                                </m:e>
                                <m:sub>
                                  <m:r>
                                    <a:rPr lang="en-US" altLang="ja-JP" i="1" kern="0">
                                      <a:latin typeface="Cambria Math" panose="02040503050406030204" pitchFamily="18" charset="0"/>
                                    </a:rPr>
                                    <m:t>0</m:t>
                                  </m:r>
                                </m:sub>
                              </m:sSub>
                            </m:e>
                          </m:func>
                          <m:func>
                            <m:funcPr>
                              <m:ctrlPr>
                                <a:rPr lang="ja-JP" altLang="ja-JP" i="1" kern="0">
                                  <a:latin typeface="Cambria Math" panose="02040503050406030204" pitchFamily="18" charset="0"/>
                                </a:rPr>
                              </m:ctrlPr>
                            </m:funcPr>
                            <m:fName>
                              <m:sSup>
                                <m:sSupPr>
                                  <m:ctrlPr>
                                    <a:rPr lang="ja-JP" altLang="ja-JP" i="1" kern="0">
                                      <a:latin typeface="Cambria Math" panose="02040503050406030204" pitchFamily="18" charset="0"/>
                                    </a:rPr>
                                  </m:ctrlPr>
                                </m:sSupPr>
                                <m:e>
                                  <m:r>
                                    <m:rPr>
                                      <m:sty m:val="p"/>
                                    </m:rPr>
                                    <a:rPr lang="en-US" altLang="ja-JP" kern="0">
                                      <a:latin typeface="Cambria Math" panose="02040503050406030204" pitchFamily="18" charset="0"/>
                                    </a:rPr>
                                    <m:t>sin</m:t>
                                  </m:r>
                                </m:e>
                                <m:sup>
                                  <m:r>
                                    <a:rPr lang="en-US" altLang="ja-JP" i="1" kern="0">
                                      <a:latin typeface="Cambria Math" panose="02040503050406030204" pitchFamily="18" charset="0"/>
                                    </a:rPr>
                                    <m:t>2</m:t>
                                  </m:r>
                                </m:sup>
                              </m:sSup>
                            </m:fName>
                            <m:e>
                              <m:r>
                                <a:rPr lang="en-US" altLang="ja-JP" i="1" kern="0">
                                  <a:latin typeface="Cambria Math" panose="02040503050406030204" pitchFamily="18" charset="0"/>
                                </a:rPr>
                                <m:t>𝛷</m:t>
                              </m:r>
                            </m:e>
                          </m:func>
                        </m:num>
                        <m:den>
                          <m:sSup>
                            <m:sSupPr>
                              <m:ctrlPr>
                                <a:rPr lang="ja-JP" altLang="ja-JP" i="1" kern="0">
                                  <a:latin typeface="Cambria Math" panose="02040503050406030204" pitchFamily="18" charset="0"/>
                                </a:rPr>
                              </m:ctrlPr>
                            </m:sSupPr>
                            <m:e>
                              <m:d>
                                <m:dPr>
                                  <m:ctrlPr>
                                    <a:rPr lang="ja-JP" altLang="ja-JP" i="1" kern="0">
                                      <a:latin typeface="Cambria Math" panose="02040503050406030204" pitchFamily="18" charset="0"/>
                                    </a:rPr>
                                  </m:ctrlPr>
                                </m:dPr>
                                <m:e>
                                  <m:rad>
                                    <m:radPr>
                                      <m:degHide m:val="on"/>
                                      <m:ctrlPr>
                                        <a:rPr lang="ja-JP" altLang="ja-JP" i="1" kern="0">
                                          <a:latin typeface="Cambria Math" panose="02040503050406030204" pitchFamily="18" charset="0"/>
                                        </a:rPr>
                                      </m:ctrlPr>
                                    </m:radPr>
                                    <m:deg/>
                                    <m:e>
                                      <m:sSup>
                                        <m:sSupPr>
                                          <m:ctrlPr>
                                            <a:rPr lang="ja-JP" altLang="ja-JP" i="1" kern="0">
                                              <a:latin typeface="Cambria Math" panose="02040503050406030204" pitchFamily="18" charset="0"/>
                                            </a:rPr>
                                          </m:ctrlPr>
                                        </m:sSupPr>
                                        <m:e>
                                          <m:r>
                                            <a:rPr lang="en-US" altLang="ja-JP" i="1" kern="0">
                                              <a:latin typeface="Cambria Math" panose="02040503050406030204" pitchFamily="18" charset="0"/>
                                            </a:rPr>
                                            <m:t>𝑛</m:t>
                                          </m:r>
                                        </m:e>
                                        <m:sup>
                                          <m:r>
                                            <a:rPr lang="en-US" altLang="ja-JP" i="1" kern="0">
                                              <a:latin typeface="Cambria Math" panose="02040503050406030204" pitchFamily="18" charset="0"/>
                                            </a:rPr>
                                            <m:t>2</m:t>
                                          </m:r>
                                        </m:sup>
                                      </m:sSup>
                                      <m:r>
                                        <a:rPr lang="en-US" altLang="ja-JP" i="1" kern="0">
                                          <a:latin typeface="Cambria Math" panose="02040503050406030204" pitchFamily="18" charset="0"/>
                                        </a:rPr>
                                        <m:t>−</m:t>
                                      </m:r>
                                      <m:func>
                                        <m:funcPr>
                                          <m:ctrlPr>
                                            <a:rPr lang="ja-JP" altLang="ja-JP" i="1" kern="0">
                                              <a:latin typeface="Cambria Math" panose="02040503050406030204" pitchFamily="18" charset="0"/>
                                            </a:rPr>
                                          </m:ctrlPr>
                                        </m:funcPr>
                                        <m:fName>
                                          <m:sSup>
                                            <m:sSupPr>
                                              <m:ctrlPr>
                                                <a:rPr lang="ja-JP" altLang="ja-JP" i="1" kern="0">
                                                  <a:latin typeface="Cambria Math" panose="02040503050406030204" pitchFamily="18" charset="0"/>
                                                </a:rPr>
                                              </m:ctrlPr>
                                            </m:sSupPr>
                                            <m:e>
                                              <m:r>
                                                <m:rPr>
                                                  <m:sty m:val="p"/>
                                                </m:rPr>
                                                <a:rPr lang="en-US" altLang="ja-JP" kern="0">
                                                  <a:latin typeface="Cambria Math" panose="02040503050406030204" pitchFamily="18" charset="0"/>
                                                </a:rPr>
                                                <m:t>sin</m:t>
                                              </m:r>
                                            </m:e>
                                            <m:sup>
                                              <m:r>
                                                <a:rPr lang="en-US" altLang="ja-JP" i="1" kern="0">
                                                  <a:latin typeface="Cambria Math" panose="02040503050406030204" pitchFamily="18" charset="0"/>
                                                </a:rPr>
                                                <m:t>2</m:t>
                                              </m:r>
                                            </m:sup>
                                          </m:sSup>
                                        </m:fName>
                                        <m:e>
                                          <m:r>
                                            <a:rPr lang="en-US" altLang="ja-JP" i="1" kern="0">
                                              <a:latin typeface="Cambria Math" panose="02040503050406030204" pitchFamily="18" charset="0"/>
                                            </a:rPr>
                                            <m:t>𝜃</m:t>
                                          </m:r>
                                        </m:e>
                                      </m:func>
                                    </m:e>
                                  </m:rad>
                                  <m:r>
                                    <a:rPr lang="en-US" altLang="ja-JP" i="1" kern="0">
                                      <a:latin typeface="Cambria Math" panose="02040503050406030204" pitchFamily="18" charset="0"/>
                                    </a:rPr>
                                    <m:t>+</m:t>
                                  </m:r>
                                  <m:r>
                                    <a:rPr lang="en-US" altLang="ja-JP" i="1" kern="0">
                                      <a:latin typeface="Cambria Math" panose="02040503050406030204" pitchFamily="18" charset="0"/>
                                    </a:rPr>
                                    <m:t>𝑐𝑜𝑠</m:t>
                                  </m:r>
                                  <m:r>
                                    <a:rPr lang="en-US" altLang="ja-JP" i="1" kern="0">
                                      <a:latin typeface="Cambria Math" panose="02040503050406030204" pitchFamily="18" charset="0"/>
                                    </a:rPr>
                                    <m:t>𝜃</m:t>
                                  </m:r>
                                </m:e>
                              </m:d>
                            </m:e>
                            <m:sup>
                              <m:r>
                                <a:rPr lang="en-US" altLang="ja-JP" i="1" kern="0">
                                  <a:latin typeface="Cambria Math" panose="02040503050406030204" pitchFamily="18" charset="0"/>
                                </a:rPr>
                                <m:t>2</m:t>
                              </m:r>
                            </m:sup>
                          </m:sSup>
                          <m:sSup>
                            <m:sSupPr>
                              <m:ctrlPr>
                                <a:rPr lang="ja-JP" altLang="ja-JP" i="1" kern="0">
                                  <a:latin typeface="Cambria Math" panose="02040503050406030204" pitchFamily="18" charset="0"/>
                                </a:rPr>
                              </m:ctrlPr>
                            </m:sSupPr>
                            <m:e>
                              <m:d>
                                <m:dPr>
                                  <m:ctrlPr>
                                    <a:rPr lang="ja-JP" altLang="ja-JP" i="1" kern="0">
                                      <a:latin typeface="Cambria Math" panose="02040503050406030204" pitchFamily="18" charset="0"/>
                                    </a:rPr>
                                  </m:ctrlPr>
                                </m:dPr>
                                <m:e>
                                  <m:sSup>
                                    <m:sSupPr>
                                      <m:ctrlPr>
                                        <a:rPr lang="ja-JP" altLang="ja-JP" i="1" kern="0">
                                          <a:latin typeface="Cambria Math" panose="02040503050406030204" pitchFamily="18" charset="0"/>
                                        </a:rPr>
                                      </m:ctrlPr>
                                    </m:sSupPr>
                                    <m:e>
                                      <m:r>
                                        <a:rPr lang="en-US" altLang="ja-JP" i="1" kern="0">
                                          <a:latin typeface="Cambria Math" panose="02040503050406030204" pitchFamily="18" charset="0"/>
                                        </a:rPr>
                                        <m:t>𝑛</m:t>
                                      </m:r>
                                    </m:e>
                                    <m:sup>
                                      <m:r>
                                        <a:rPr lang="en-US" altLang="ja-JP" i="1" kern="0">
                                          <a:latin typeface="Cambria Math" panose="02040503050406030204" pitchFamily="18" charset="0"/>
                                        </a:rPr>
                                        <m:t>2</m:t>
                                      </m:r>
                                    </m:sup>
                                  </m:sSup>
                                  <m:r>
                                    <a:rPr lang="en-US" altLang="ja-JP" i="1" kern="0">
                                      <a:latin typeface="Cambria Math" panose="02040503050406030204" pitchFamily="18" charset="0"/>
                                    </a:rPr>
                                    <m:t>𝑐𝑜𝑠</m:t>
                                  </m:r>
                                  <m:sSub>
                                    <m:sSubPr>
                                      <m:ctrlPr>
                                        <a:rPr lang="ja-JP" altLang="ja-JP" i="1" kern="0">
                                          <a:latin typeface="Cambria Math" panose="02040503050406030204" pitchFamily="18" charset="0"/>
                                        </a:rPr>
                                      </m:ctrlPr>
                                    </m:sSubPr>
                                    <m:e>
                                      <m:r>
                                        <a:rPr lang="en-US" altLang="ja-JP" i="1" kern="0">
                                          <a:latin typeface="Cambria Math" panose="02040503050406030204" pitchFamily="18" charset="0"/>
                                        </a:rPr>
                                        <m:t>𝜃</m:t>
                                      </m:r>
                                    </m:e>
                                    <m:sub>
                                      <m:r>
                                        <a:rPr lang="en-US" altLang="ja-JP" i="1" kern="0">
                                          <a:latin typeface="Cambria Math" panose="02040503050406030204" pitchFamily="18" charset="0"/>
                                        </a:rPr>
                                        <m:t>0</m:t>
                                      </m:r>
                                    </m:sub>
                                  </m:sSub>
                                  <m:r>
                                    <a:rPr lang="en-US" altLang="ja-JP" i="1" kern="0">
                                      <a:latin typeface="Cambria Math" panose="02040503050406030204" pitchFamily="18" charset="0"/>
                                    </a:rPr>
                                    <m:t>+</m:t>
                                  </m:r>
                                  <m:rad>
                                    <m:radPr>
                                      <m:degHide m:val="on"/>
                                      <m:ctrlPr>
                                        <a:rPr lang="ja-JP" altLang="ja-JP" i="1" kern="0">
                                          <a:latin typeface="Cambria Math" panose="02040503050406030204" pitchFamily="18" charset="0"/>
                                        </a:rPr>
                                      </m:ctrlPr>
                                    </m:radPr>
                                    <m:deg/>
                                    <m:e>
                                      <m:sSup>
                                        <m:sSupPr>
                                          <m:ctrlPr>
                                            <a:rPr lang="ja-JP" altLang="ja-JP" i="1" kern="0">
                                              <a:latin typeface="Cambria Math" panose="02040503050406030204" pitchFamily="18" charset="0"/>
                                            </a:rPr>
                                          </m:ctrlPr>
                                        </m:sSupPr>
                                        <m:e>
                                          <m:r>
                                            <a:rPr lang="en-US" altLang="ja-JP" i="1" kern="0">
                                              <a:latin typeface="Cambria Math" panose="02040503050406030204" pitchFamily="18" charset="0"/>
                                            </a:rPr>
                                            <m:t>𝑛</m:t>
                                          </m:r>
                                        </m:e>
                                        <m:sup>
                                          <m:r>
                                            <a:rPr lang="en-US" altLang="ja-JP" i="1" kern="0">
                                              <a:latin typeface="Cambria Math" panose="02040503050406030204" pitchFamily="18" charset="0"/>
                                            </a:rPr>
                                            <m:t>2</m:t>
                                          </m:r>
                                        </m:sup>
                                      </m:sSup>
                                      <m:r>
                                        <a:rPr lang="en-US" altLang="ja-JP" i="1" kern="0">
                                          <a:latin typeface="Cambria Math" panose="02040503050406030204" pitchFamily="18" charset="0"/>
                                        </a:rPr>
                                        <m:t>−</m:t>
                                      </m:r>
                                      <m:func>
                                        <m:funcPr>
                                          <m:ctrlPr>
                                            <a:rPr lang="ja-JP" altLang="ja-JP" i="1" kern="0">
                                              <a:latin typeface="Cambria Math" panose="02040503050406030204" pitchFamily="18" charset="0"/>
                                            </a:rPr>
                                          </m:ctrlPr>
                                        </m:funcPr>
                                        <m:fName>
                                          <m:sSup>
                                            <m:sSupPr>
                                              <m:ctrlPr>
                                                <a:rPr lang="ja-JP" altLang="ja-JP" i="1" kern="0">
                                                  <a:latin typeface="Cambria Math" panose="02040503050406030204" pitchFamily="18" charset="0"/>
                                                </a:rPr>
                                              </m:ctrlPr>
                                            </m:sSupPr>
                                            <m:e>
                                              <m:r>
                                                <m:rPr>
                                                  <m:sty m:val="p"/>
                                                </m:rPr>
                                                <a:rPr lang="en-US" altLang="ja-JP" kern="0">
                                                  <a:latin typeface="Cambria Math" panose="02040503050406030204" pitchFamily="18" charset="0"/>
                                                </a:rPr>
                                                <m:t>sin</m:t>
                                              </m:r>
                                            </m:e>
                                            <m:sup>
                                              <m:r>
                                                <a:rPr lang="en-US" altLang="ja-JP" i="1" kern="0">
                                                  <a:latin typeface="Cambria Math" panose="02040503050406030204" pitchFamily="18" charset="0"/>
                                                </a:rPr>
                                                <m:t>2</m:t>
                                              </m:r>
                                            </m:sup>
                                          </m:sSup>
                                        </m:fName>
                                        <m:e>
                                          <m:sSub>
                                            <m:sSubPr>
                                              <m:ctrlPr>
                                                <a:rPr lang="ja-JP" altLang="ja-JP" i="1" kern="0">
                                                  <a:latin typeface="Cambria Math" panose="02040503050406030204" pitchFamily="18" charset="0"/>
                                                </a:rPr>
                                              </m:ctrlPr>
                                            </m:sSubPr>
                                            <m:e>
                                              <m:r>
                                                <a:rPr lang="en-US" altLang="ja-JP" i="1" kern="0">
                                                  <a:latin typeface="Cambria Math" panose="02040503050406030204" pitchFamily="18" charset="0"/>
                                                </a:rPr>
                                                <m:t>𝜃</m:t>
                                              </m:r>
                                            </m:e>
                                            <m:sub>
                                              <m:r>
                                                <a:rPr lang="en-US" altLang="ja-JP" i="1" kern="0">
                                                  <a:latin typeface="Cambria Math" panose="02040503050406030204" pitchFamily="18" charset="0"/>
                                                </a:rPr>
                                                <m:t>0</m:t>
                                              </m:r>
                                            </m:sub>
                                          </m:sSub>
                                        </m:e>
                                      </m:func>
                                    </m:e>
                                  </m:rad>
                                </m:e>
                              </m:d>
                            </m:e>
                            <m:sup>
                              <m:r>
                                <a:rPr lang="en-US" altLang="ja-JP" i="1" kern="0">
                                  <a:latin typeface="Cambria Math" panose="02040503050406030204" pitchFamily="18" charset="0"/>
                                </a:rPr>
                                <m:t>2</m:t>
                              </m:r>
                            </m:sup>
                          </m:sSup>
                        </m:den>
                      </m:f>
                    </m:oMath>
                  </m:oMathPara>
                </a14:m>
                <a:endParaRPr lang="en-US" altLang="ja-JP" kern="0" dirty="0"/>
              </a:p>
              <a:p>
                <a:pPr>
                  <a:buFont typeface="Wingdings" panose="05000000000000000000" pitchFamily="2" charset="2"/>
                  <a:buChar char="n"/>
                </a:pPr>
                <a:endParaRPr lang="en-US" altLang="ja-JP" sz="4400" kern="0" dirty="0">
                  <a:latin typeface="メイリオ" panose="020B0604030504040204" pitchFamily="50" charset="-128"/>
                  <a:ea typeface="メイリオ" panose="020B0604030504040204" pitchFamily="50" charset="-128"/>
                  <a:cs typeface="Times New Roman" panose="02020603050405020304" pitchFamily="18" charset="0"/>
                </a:endParaRPr>
              </a:p>
              <a:p>
                <a:pPr marL="0" indent="0">
                  <a:buNone/>
                </a:pPr>
                <a:r>
                  <a:rPr lang="en-US" altLang="ja-JP" sz="5900" b="0" dirty="0">
                    <a:effectLst/>
                    <a:latin typeface="+mj-lt"/>
                    <a:ea typeface="+mj-ea"/>
                    <a:cs typeface="Times New Roman" panose="02020603050405020304" pitchFamily="18" charset="0"/>
                  </a:rPr>
                  <a:t>TM-polarized scattering</a:t>
                </a:r>
              </a:p>
              <a:p>
                <a:pPr marL="0" indent="0">
                  <a:buFontTx/>
                  <a:buNone/>
                </a:pPr>
                <a14:m>
                  <m:oMathPara xmlns:m="http://schemas.openxmlformats.org/officeDocument/2006/math">
                    <m:oMathParaPr>
                      <m:jc m:val="centerGroup"/>
                    </m:oMathParaPr>
                    <m:oMath xmlns:m="http://schemas.openxmlformats.org/officeDocument/2006/math">
                      <m:sSubSup>
                        <m:sSubSupPr>
                          <m:ctrlPr>
                            <a:rPr lang="ja-JP" altLang="ja-JP" sz="2500" i="1" kern="0">
                              <a:latin typeface="Cambria Math" panose="02040503050406030204" pitchFamily="18" charset="0"/>
                              <a:ea typeface="Cambria Math" panose="02040503050406030204" pitchFamily="18" charset="0"/>
                            </a:rPr>
                          </m:ctrlPr>
                        </m:sSubSupPr>
                        <m:e>
                          <m:r>
                            <a:rPr lang="en-US" altLang="ja-JP" sz="1500" i="1" kern="0">
                              <a:latin typeface="Cambria Math" panose="02040503050406030204" pitchFamily="18" charset="0"/>
                              <a:ea typeface="游明朝" panose="02020400000000000000" pitchFamily="18" charset="-128"/>
                              <a:cs typeface="Times New Roman" panose="02020603050405020304" pitchFamily="18" charset="0"/>
                            </a:rPr>
                            <m:t>𝑘</m:t>
                          </m:r>
                        </m:e>
                        <m:sub>
                          <m:r>
                            <a:rPr lang="en-US" altLang="ja-JP" sz="1500" i="1" kern="0">
                              <a:latin typeface="Cambria Math" panose="02040503050406030204" pitchFamily="18" charset="0"/>
                              <a:ea typeface="游明朝" panose="02020400000000000000" pitchFamily="18" charset="-128"/>
                              <a:cs typeface="Times New Roman" panose="02020603050405020304" pitchFamily="18" charset="0"/>
                            </a:rPr>
                            <m:t>1</m:t>
                          </m:r>
                        </m:sub>
                        <m:sup>
                          <m:r>
                            <a:rPr lang="en-US" altLang="ja-JP" sz="1500" i="1" kern="0">
                              <a:latin typeface="Cambria Math" panose="02040503050406030204" pitchFamily="18" charset="0"/>
                              <a:ea typeface="游明朝" panose="02020400000000000000" pitchFamily="18" charset="-128"/>
                              <a:cs typeface="Times New Roman" panose="02020603050405020304" pitchFamily="18" charset="0"/>
                            </a:rPr>
                            <m:t>2</m:t>
                          </m:r>
                        </m:sup>
                      </m:sSubSup>
                      <m:sSup>
                        <m:sSupPr>
                          <m:ctrlPr>
                            <a:rPr lang="ja-JP" altLang="ja-JP" sz="2500" i="1" kern="0">
                              <a:latin typeface="Cambria Math" panose="02040503050406030204" pitchFamily="18" charset="0"/>
                            </a:rPr>
                          </m:ctrlPr>
                        </m:sSupPr>
                        <m:e>
                          <m:r>
                            <a:rPr lang="en-US" altLang="ja-JP" sz="2500" i="1" kern="0">
                              <a:latin typeface="Cambria Math" panose="02040503050406030204" pitchFamily="18" charset="0"/>
                            </a:rPr>
                            <m:t>𝜎</m:t>
                          </m:r>
                        </m:e>
                        <m:sup>
                          <m:r>
                            <a:rPr lang="en-US" altLang="ja-JP" sz="2500" i="1" kern="0">
                              <a:latin typeface="Cambria Math" panose="02040503050406030204" pitchFamily="18" charset="0"/>
                            </a:rPr>
                            <m:t>2</m:t>
                          </m:r>
                        </m:sup>
                      </m:sSup>
                      <m:f>
                        <m:fPr>
                          <m:ctrlPr>
                            <a:rPr lang="ja-JP" altLang="ja-JP" sz="2500" i="1" kern="0">
                              <a:latin typeface="Cambria Math" panose="02040503050406030204" pitchFamily="18" charset="0"/>
                            </a:rPr>
                          </m:ctrlPr>
                        </m:fPr>
                        <m:num>
                          <m:sSup>
                            <m:sSupPr>
                              <m:ctrlPr>
                                <a:rPr lang="ja-JP" altLang="ja-JP" sz="2500" i="1" kern="0">
                                  <a:latin typeface="Cambria Math" panose="02040503050406030204" pitchFamily="18" charset="0"/>
                                </a:rPr>
                              </m:ctrlPr>
                            </m:sSupPr>
                            <m:e>
                              <m:r>
                                <a:rPr lang="en-US" altLang="ja-JP" sz="2500" i="1" kern="0">
                                  <a:latin typeface="Cambria Math" panose="02040503050406030204" pitchFamily="18" charset="0"/>
                                </a:rPr>
                                <m:t>𝑙</m:t>
                              </m:r>
                            </m:e>
                            <m:sup>
                              <m:r>
                                <a:rPr lang="en-US" altLang="ja-JP" sz="2500" i="1" kern="0">
                                  <a:latin typeface="Cambria Math" panose="02040503050406030204" pitchFamily="18" charset="0"/>
                                </a:rPr>
                                <m:t>2</m:t>
                              </m:r>
                            </m:sup>
                          </m:sSup>
                        </m:num>
                        <m:den>
                          <m:r>
                            <a:rPr lang="en-US" altLang="ja-JP" sz="2500" i="1" kern="0">
                              <a:latin typeface="Cambria Math" panose="02040503050406030204" pitchFamily="18" charset="0"/>
                            </a:rPr>
                            <m:t>𝜋</m:t>
                          </m:r>
                        </m:den>
                      </m:f>
                      <m:sSup>
                        <m:sSupPr>
                          <m:ctrlPr>
                            <a:rPr lang="ja-JP" altLang="ja-JP" sz="2500" i="1" kern="0">
                              <a:latin typeface="Cambria Math" panose="02040503050406030204" pitchFamily="18" charset="0"/>
                            </a:rPr>
                          </m:ctrlPr>
                        </m:sSupPr>
                        <m:e>
                          <m:r>
                            <a:rPr lang="en-US" altLang="ja-JP" sz="2500" i="1" kern="0">
                              <a:latin typeface="Cambria Math" panose="02040503050406030204" pitchFamily="18" charset="0"/>
                            </a:rPr>
                            <m:t>𝑒</m:t>
                          </m:r>
                        </m:e>
                        <m:sup>
                          <m:r>
                            <a:rPr lang="en-US" altLang="ja-JP" sz="2500" i="1" kern="0">
                              <a:latin typeface="Cambria Math" panose="02040503050406030204" pitchFamily="18" charset="0"/>
                            </a:rPr>
                            <m:t>−</m:t>
                          </m:r>
                          <m:sSup>
                            <m:sSupPr>
                              <m:ctrlPr>
                                <a:rPr lang="ja-JP" altLang="ja-JP" sz="2500" i="1" kern="0">
                                  <a:latin typeface="Cambria Math" panose="02040503050406030204" pitchFamily="18" charset="0"/>
                                </a:rPr>
                              </m:ctrlPr>
                            </m:sSupPr>
                            <m:e>
                              <m:r>
                                <a:rPr lang="en-US" altLang="ja-JP" sz="2500" i="1" kern="0">
                                  <a:latin typeface="Cambria Math" panose="02040503050406030204" pitchFamily="18" charset="0"/>
                                </a:rPr>
                                <m:t>𝑙</m:t>
                              </m:r>
                            </m:e>
                            <m:sup>
                              <m:r>
                                <a:rPr lang="en-US" altLang="ja-JP" sz="2500" i="1" kern="0">
                                  <a:latin typeface="Cambria Math" panose="02040503050406030204" pitchFamily="18" charset="0"/>
                                </a:rPr>
                                <m:t>2</m:t>
                              </m:r>
                            </m:sup>
                          </m:sSup>
                          <m:d>
                            <m:dPr>
                              <m:begChr m:val="{"/>
                              <m:endChr m:val="}"/>
                              <m:ctrlPr>
                                <a:rPr lang="en-US" altLang="ja-JP" sz="2500" i="1" kern="0">
                                  <a:latin typeface="Cambria Math" panose="02040503050406030204" pitchFamily="18" charset="0"/>
                                </a:rPr>
                              </m:ctrlPr>
                            </m:dPr>
                            <m:e>
                              <m:sSup>
                                <m:sSupPr>
                                  <m:ctrlPr>
                                    <a:rPr lang="ja-JP" altLang="ja-JP" sz="2500" i="1" kern="0">
                                      <a:latin typeface="Cambria Math" panose="02040503050406030204" pitchFamily="18" charset="0"/>
                                    </a:rPr>
                                  </m:ctrlPr>
                                </m:sSupPr>
                                <m:e>
                                  <m:d>
                                    <m:dPr>
                                      <m:ctrlPr>
                                        <a:rPr lang="ja-JP" altLang="ja-JP" sz="2500" i="1" kern="0">
                                          <a:latin typeface="Cambria Math" panose="02040503050406030204" pitchFamily="18" charset="0"/>
                                        </a:rPr>
                                      </m:ctrlPr>
                                    </m:dPr>
                                    <m:e>
                                      <m:r>
                                        <a:rPr lang="en-US" altLang="ja-JP" sz="2500" i="1" kern="0">
                                          <a:latin typeface="Cambria Math" panose="02040503050406030204" pitchFamily="18" charset="0"/>
                                        </a:rPr>
                                        <m:t>𝑠𝑖𝑛</m:t>
                                      </m:r>
                                      <m:r>
                                        <a:rPr lang="en-US" altLang="ja-JP" sz="2500" i="1" kern="0">
                                          <a:latin typeface="Cambria Math" panose="02040503050406030204" pitchFamily="18" charset="0"/>
                                        </a:rPr>
                                        <m:t>𝜃</m:t>
                                      </m:r>
                                      <m:r>
                                        <a:rPr lang="en-US" altLang="ja-JP" sz="2500" i="1" kern="0">
                                          <a:latin typeface="Cambria Math" panose="02040503050406030204" pitchFamily="18" charset="0"/>
                                        </a:rPr>
                                        <m:t>𝑐𝑜𝑠</m:t>
                                      </m:r>
                                      <m:r>
                                        <a:rPr lang="en-US" altLang="ja-JP" sz="2500" i="1" kern="0">
                                          <a:latin typeface="Cambria Math" panose="02040503050406030204" pitchFamily="18" charset="0"/>
                                        </a:rPr>
                                        <m:t>𝜑</m:t>
                                      </m:r>
                                      <m:r>
                                        <a:rPr lang="en-US" altLang="ja-JP" sz="2500" i="1" kern="0">
                                          <a:latin typeface="Cambria Math" panose="02040503050406030204" pitchFamily="18" charset="0"/>
                                        </a:rPr>
                                        <m:t>−</m:t>
                                      </m:r>
                                      <m:r>
                                        <a:rPr lang="en-US" altLang="ja-JP" sz="2500" i="1" kern="0">
                                          <a:latin typeface="Cambria Math" panose="02040503050406030204" pitchFamily="18" charset="0"/>
                                        </a:rPr>
                                        <m:t>𝑠𝑖𝑛</m:t>
                                      </m:r>
                                      <m:sSub>
                                        <m:sSubPr>
                                          <m:ctrlPr>
                                            <a:rPr lang="ja-JP" altLang="ja-JP" sz="2500" i="1" kern="0">
                                              <a:latin typeface="Cambria Math" panose="02040503050406030204" pitchFamily="18" charset="0"/>
                                            </a:rPr>
                                          </m:ctrlPr>
                                        </m:sSubPr>
                                        <m:e>
                                          <m:r>
                                            <a:rPr lang="en-US" altLang="ja-JP" sz="2500" i="1" kern="0">
                                              <a:latin typeface="Cambria Math" panose="02040503050406030204" pitchFamily="18" charset="0"/>
                                            </a:rPr>
                                            <m:t>𝜃</m:t>
                                          </m:r>
                                        </m:e>
                                        <m:sub>
                                          <m:r>
                                            <a:rPr lang="en-US" altLang="ja-JP" sz="2500" i="1" kern="0">
                                              <a:latin typeface="Cambria Math" panose="02040503050406030204" pitchFamily="18" charset="0"/>
                                            </a:rPr>
                                            <m:t>0</m:t>
                                          </m:r>
                                        </m:sub>
                                      </m:sSub>
                                    </m:e>
                                  </m:d>
                                </m:e>
                                <m:sup>
                                  <m:r>
                                    <a:rPr lang="en-US" altLang="ja-JP" sz="2500" i="1" kern="0">
                                      <a:latin typeface="Cambria Math" panose="02040503050406030204" pitchFamily="18" charset="0"/>
                                    </a:rPr>
                                    <m:t>2</m:t>
                                  </m:r>
                                </m:sup>
                              </m:sSup>
                              <m:r>
                                <a:rPr lang="en-US" altLang="ja-JP" sz="2500" i="1" kern="0">
                                  <a:latin typeface="Cambria Math" panose="02040503050406030204" pitchFamily="18" charset="0"/>
                                </a:rPr>
                                <m:t>+</m:t>
                              </m:r>
                              <m:sSup>
                                <m:sSupPr>
                                  <m:ctrlPr>
                                    <a:rPr lang="ja-JP" altLang="ja-JP" sz="2500" i="1" kern="0">
                                      <a:latin typeface="Cambria Math" panose="02040503050406030204" pitchFamily="18" charset="0"/>
                                    </a:rPr>
                                  </m:ctrlPr>
                                </m:sSupPr>
                                <m:e>
                                  <m:d>
                                    <m:dPr>
                                      <m:ctrlPr>
                                        <a:rPr lang="ja-JP" altLang="ja-JP" sz="2500" i="1" kern="0">
                                          <a:latin typeface="Cambria Math" panose="02040503050406030204" pitchFamily="18" charset="0"/>
                                        </a:rPr>
                                      </m:ctrlPr>
                                    </m:dPr>
                                    <m:e>
                                      <m:r>
                                        <a:rPr lang="en-US" altLang="ja-JP" sz="2500" i="1" kern="0">
                                          <a:latin typeface="Cambria Math" panose="02040503050406030204" pitchFamily="18" charset="0"/>
                                        </a:rPr>
                                        <m:t>𝑠𝑖𝑛</m:t>
                                      </m:r>
                                      <m:r>
                                        <a:rPr lang="en-US" altLang="ja-JP" sz="2500" i="1" kern="0">
                                          <a:latin typeface="Cambria Math" panose="02040503050406030204" pitchFamily="18" charset="0"/>
                                        </a:rPr>
                                        <m:t>𝜃</m:t>
                                      </m:r>
                                      <m:r>
                                        <a:rPr lang="en-US" altLang="ja-JP" sz="2500" i="1" kern="0">
                                          <a:latin typeface="Cambria Math" panose="02040503050406030204" pitchFamily="18" charset="0"/>
                                        </a:rPr>
                                        <m:t>𝑠𝑖𝑛</m:t>
                                      </m:r>
                                      <m:r>
                                        <a:rPr lang="en-US" altLang="ja-JP" sz="2500" i="1" kern="0">
                                          <a:latin typeface="Cambria Math" panose="02040503050406030204" pitchFamily="18" charset="0"/>
                                        </a:rPr>
                                        <m:t>𝜑</m:t>
                                      </m:r>
                                    </m:e>
                                  </m:d>
                                </m:e>
                                <m:sup>
                                  <m:r>
                                    <a:rPr lang="en-US" altLang="ja-JP" sz="2500" i="1" kern="0">
                                      <a:latin typeface="Cambria Math" panose="02040503050406030204" pitchFamily="18" charset="0"/>
                                    </a:rPr>
                                    <m:t>2</m:t>
                                  </m:r>
                                </m:sup>
                              </m:sSup>
                            </m:e>
                          </m:d>
                        </m:sup>
                      </m:sSup>
                      <m:f>
                        <m:fPr>
                          <m:ctrlPr>
                            <a:rPr lang="ja-JP" altLang="ja-JP" sz="2500" i="1" kern="0">
                              <a:latin typeface="Cambria Math" panose="02040503050406030204" pitchFamily="18" charset="0"/>
                            </a:rPr>
                          </m:ctrlPr>
                        </m:fPr>
                        <m:num>
                          <m:r>
                            <a:rPr lang="en-US" altLang="ja-JP" sz="2500" i="1" kern="0">
                              <a:latin typeface="Cambria Math" panose="02040503050406030204" pitchFamily="18" charset="0"/>
                            </a:rPr>
                            <m:t>4</m:t>
                          </m:r>
                          <m:sSup>
                            <m:sSupPr>
                              <m:ctrlPr>
                                <a:rPr lang="ja-JP" altLang="ja-JP" sz="2500" i="1" kern="0">
                                  <a:latin typeface="Cambria Math" panose="02040503050406030204" pitchFamily="18" charset="0"/>
                                </a:rPr>
                              </m:ctrlPr>
                            </m:sSupPr>
                            <m:e>
                              <m:d>
                                <m:dPr>
                                  <m:ctrlPr>
                                    <a:rPr lang="ja-JP" altLang="ja-JP" sz="2500" i="1" kern="0">
                                      <a:latin typeface="Cambria Math" panose="02040503050406030204" pitchFamily="18" charset="0"/>
                                    </a:rPr>
                                  </m:ctrlPr>
                                </m:dPr>
                                <m:e>
                                  <m:sSup>
                                    <m:sSupPr>
                                      <m:ctrlPr>
                                        <a:rPr lang="ja-JP" altLang="ja-JP" sz="2500" i="1" kern="0">
                                          <a:latin typeface="Cambria Math" panose="02040503050406030204" pitchFamily="18" charset="0"/>
                                        </a:rPr>
                                      </m:ctrlPr>
                                    </m:sSupPr>
                                    <m:e>
                                      <m:r>
                                        <a:rPr lang="en-US" altLang="ja-JP" sz="2500" i="1" kern="0">
                                          <a:latin typeface="Cambria Math" panose="02040503050406030204" pitchFamily="18" charset="0"/>
                                        </a:rPr>
                                        <m:t>𝑛</m:t>
                                      </m:r>
                                    </m:e>
                                    <m:sup>
                                      <m:r>
                                        <a:rPr lang="en-US" altLang="ja-JP" sz="2500" i="1" kern="0">
                                          <a:latin typeface="Cambria Math" panose="02040503050406030204" pitchFamily="18" charset="0"/>
                                        </a:rPr>
                                        <m:t>2</m:t>
                                      </m:r>
                                    </m:sup>
                                  </m:sSup>
                                  <m:r>
                                    <a:rPr lang="en-US" altLang="ja-JP" sz="2500" i="1" kern="0">
                                      <a:latin typeface="Cambria Math" panose="02040503050406030204" pitchFamily="18" charset="0"/>
                                    </a:rPr>
                                    <m:t>−1</m:t>
                                  </m:r>
                                </m:e>
                              </m:d>
                            </m:e>
                            <m:sup>
                              <m:r>
                                <a:rPr lang="en-US" altLang="ja-JP" sz="2500" i="1" kern="0">
                                  <a:latin typeface="Cambria Math" panose="02040503050406030204" pitchFamily="18" charset="0"/>
                                </a:rPr>
                                <m:t>2</m:t>
                              </m:r>
                            </m:sup>
                          </m:sSup>
                          <m:func>
                            <m:funcPr>
                              <m:ctrlPr>
                                <a:rPr lang="ja-JP" altLang="ja-JP" sz="2500" i="1" kern="0">
                                  <a:latin typeface="Cambria Math" panose="02040503050406030204" pitchFamily="18" charset="0"/>
                                </a:rPr>
                              </m:ctrlPr>
                            </m:funcPr>
                            <m:fName>
                              <m:sSup>
                                <m:sSupPr>
                                  <m:ctrlPr>
                                    <a:rPr lang="ja-JP" altLang="ja-JP" sz="2500" i="1" kern="0">
                                      <a:latin typeface="Cambria Math" panose="02040503050406030204" pitchFamily="18" charset="0"/>
                                    </a:rPr>
                                  </m:ctrlPr>
                                </m:sSupPr>
                                <m:e>
                                  <m:r>
                                    <m:rPr>
                                      <m:sty m:val="p"/>
                                    </m:rPr>
                                    <a:rPr lang="en-US" altLang="ja-JP" sz="2500" kern="0">
                                      <a:latin typeface="Cambria Math" panose="02040503050406030204" pitchFamily="18" charset="0"/>
                                    </a:rPr>
                                    <m:t>cos</m:t>
                                  </m:r>
                                </m:e>
                                <m:sup>
                                  <m:r>
                                    <a:rPr lang="en-US" altLang="ja-JP" sz="2500" i="1" kern="0">
                                      <a:latin typeface="Cambria Math" panose="02040503050406030204" pitchFamily="18" charset="0"/>
                                    </a:rPr>
                                    <m:t>2</m:t>
                                  </m:r>
                                </m:sup>
                              </m:sSup>
                            </m:fName>
                            <m:e>
                              <m:r>
                                <a:rPr lang="en-US" altLang="ja-JP" sz="2500" i="1" kern="0">
                                  <a:latin typeface="Cambria Math" panose="02040503050406030204" pitchFamily="18" charset="0"/>
                                </a:rPr>
                                <m:t>𝜃</m:t>
                              </m:r>
                            </m:e>
                          </m:func>
                          <m:func>
                            <m:funcPr>
                              <m:ctrlPr>
                                <a:rPr lang="ja-JP" altLang="ja-JP" sz="2500" i="1" kern="0">
                                  <a:latin typeface="Cambria Math" panose="02040503050406030204" pitchFamily="18" charset="0"/>
                                </a:rPr>
                              </m:ctrlPr>
                            </m:funcPr>
                            <m:fName>
                              <m:sSup>
                                <m:sSupPr>
                                  <m:ctrlPr>
                                    <a:rPr lang="ja-JP" altLang="ja-JP" sz="2500" i="1" kern="0">
                                      <a:latin typeface="Cambria Math" panose="02040503050406030204" pitchFamily="18" charset="0"/>
                                    </a:rPr>
                                  </m:ctrlPr>
                                </m:sSupPr>
                                <m:e>
                                  <m:r>
                                    <m:rPr>
                                      <m:sty m:val="p"/>
                                    </m:rPr>
                                    <a:rPr lang="en-US" altLang="ja-JP" sz="2500" kern="0">
                                      <a:latin typeface="Cambria Math" panose="02040503050406030204" pitchFamily="18" charset="0"/>
                                    </a:rPr>
                                    <m:t>cos</m:t>
                                  </m:r>
                                </m:e>
                                <m:sup>
                                  <m:r>
                                    <a:rPr lang="en-US" altLang="ja-JP" sz="2500" i="1" kern="0">
                                      <a:latin typeface="Cambria Math" panose="02040503050406030204" pitchFamily="18" charset="0"/>
                                    </a:rPr>
                                    <m:t>2</m:t>
                                  </m:r>
                                </m:sup>
                              </m:sSup>
                            </m:fName>
                            <m:e>
                              <m:sSub>
                                <m:sSubPr>
                                  <m:ctrlPr>
                                    <a:rPr lang="ja-JP" altLang="ja-JP" sz="2500" i="1" kern="0">
                                      <a:latin typeface="Cambria Math" panose="02040503050406030204" pitchFamily="18" charset="0"/>
                                    </a:rPr>
                                  </m:ctrlPr>
                                </m:sSubPr>
                                <m:e>
                                  <m:r>
                                    <a:rPr lang="en-US" altLang="ja-JP" sz="2500" i="1" kern="0">
                                      <a:latin typeface="Cambria Math" panose="02040503050406030204" pitchFamily="18" charset="0"/>
                                    </a:rPr>
                                    <m:t>𝜃</m:t>
                                  </m:r>
                                </m:e>
                                <m:sub>
                                  <m:r>
                                    <a:rPr lang="en-US" altLang="ja-JP" sz="2500" i="1" kern="0">
                                      <a:latin typeface="Cambria Math" panose="02040503050406030204" pitchFamily="18" charset="0"/>
                                    </a:rPr>
                                    <m:t>0</m:t>
                                  </m:r>
                                </m:sub>
                              </m:sSub>
                            </m:e>
                          </m:func>
                          <m:sSup>
                            <m:sSupPr>
                              <m:ctrlPr>
                                <a:rPr lang="ja-JP" altLang="ja-JP" sz="2500" i="1" kern="0">
                                  <a:latin typeface="Cambria Math" panose="02040503050406030204" pitchFamily="18" charset="0"/>
                                </a:rPr>
                              </m:ctrlPr>
                            </m:sSupPr>
                            <m:e>
                              <m:d>
                                <m:dPr>
                                  <m:ctrlPr>
                                    <a:rPr lang="ja-JP" altLang="ja-JP" sz="2500" i="1" kern="0">
                                      <a:latin typeface="Cambria Math" panose="02040503050406030204" pitchFamily="18" charset="0"/>
                                    </a:rPr>
                                  </m:ctrlPr>
                                </m:dPr>
                                <m:e>
                                  <m:sSup>
                                    <m:sSupPr>
                                      <m:ctrlPr>
                                        <a:rPr lang="ja-JP" altLang="ja-JP" sz="2500" i="1" kern="0">
                                          <a:latin typeface="Cambria Math" panose="02040503050406030204" pitchFamily="18" charset="0"/>
                                        </a:rPr>
                                      </m:ctrlPr>
                                    </m:sSupPr>
                                    <m:e>
                                      <m:r>
                                        <a:rPr lang="en-US" altLang="ja-JP" sz="2500" i="1" kern="0">
                                          <a:latin typeface="Cambria Math" panose="02040503050406030204" pitchFamily="18" charset="0"/>
                                        </a:rPr>
                                        <m:t>𝑛</m:t>
                                      </m:r>
                                    </m:e>
                                    <m:sup>
                                      <m:r>
                                        <a:rPr lang="en-US" altLang="ja-JP" sz="2500" i="1" kern="0">
                                          <a:latin typeface="Cambria Math" panose="02040503050406030204" pitchFamily="18" charset="0"/>
                                        </a:rPr>
                                        <m:t>2</m:t>
                                      </m:r>
                                    </m:sup>
                                  </m:sSup>
                                  <m:r>
                                    <a:rPr lang="en-US" altLang="ja-JP" sz="2500" i="1" kern="0">
                                      <a:latin typeface="Cambria Math" panose="02040503050406030204" pitchFamily="18" charset="0"/>
                                    </a:rPr>
                                    <m:t>𝑠𝑖𝑛</m:t>
                                  </m:r>
                                  <m:sSub>
                                    <m:sSubPr>
                                      <m:ctrlPr>
                                        <a:rPr lang="ja-JP" altLang="ja-JP" sz="2500" i="1" kern="0">
                                          <a:latin typeface="Cambria Math" panose="02040503050406030204" pitchFamily="18" charset="0"/>
                                        </a:rPr>
                                      </m:ctrlPr>
                                    </m:sSubPr>
                                    <m:e>
                                      <m:r>
                                        <a:rPr lang="en-US" altLang="ja-JP" sz="2500" i="1" kern="0">
                                          <a:latin typeface="Cambria Math" panose="02040503050406030204" pitchFamily="18" charset="0"/>
                                        </a:rPr>
                                        <m:t>𝜃</m:t>
                                      </m:r>
                                    </m:e>
                                    <m:sub>
                                      <m:r>
                                        <a:rPr lang="en-US" altLang="ja-JP" sz="2500" i="1" kern="0">
                                          <a:latin typeface="Cambria Math" panose="02040503050406030204" pitchFamily="18" charset="0"/>
                                        </a:rPr>
                                        <m:t>0</m:t>
                                      </m:r>
                                    </m:sub>
                                  </m:sSub>
                                  <m:r>
                                    <a:rPr lang="en-US" altLang="ja-JP" sz="2500" i="1" kern="0">
                                      <a:latin typeface="Cambria Math" panose="02040503050406030204" pitchFamily="18" charset="0"/>
                                    </a:rPr>
                                    <m:t>𝑠𝑖𝑛</m:t>
                                  </m:r>
                                  <m:r>
                                    <a:rPr lang="en-US" altLang="ja-JP" sz="2500" i="1" kern="0">
                                      <a:latin typeface="Cambria Math" panose="02040503050406030204" pitchFamily="18" charset="0"/>
                                    </a:rPr>
                                    <m:t>𝜃</m:t>
                                  </m:r>
                                  <m:r>
                                    <a:rPr lang="en-US" altLang="ja-JP" sz="2500" i="1" kern="0">
                                      <a:latin typeface="Cambria Math" panose="02040503050406030204" pitchFamily="18" charset="0"/>
                                    </a:rPr>
                                    <m:t>−</m:t>
                                  </m:r>
                                  <m:rad>
                                    <m:radPr>
                                      <m:degHide m:val="on"/>
                                      <m:ctrlPr>
                                        <a:rPr lang="ja-JP" altLang="ja-JP" sz="2500" i="1" kern="0">
                                          <a:latin typeface="Cambria Math" panose="02040503050406030204" pitchFamily="18" charset="0"/>
                                        </a:rPr>
                                      </m:ctrlPr>
                                    </m:radPr>
                                    <m:deg/>
                                    <m:e>
                                      <m:sSup>
                                        <m:sSupPr>
                                          <m:ctrlPr>
                                            <a:rPr lang="ja-JP" altLang="ja-JP" sz="2500" i="1" kern="0">
                                              <a:latin typeface="Cambria Math" panose="02040503050406030204" pitchFamily="18" charset="0"/>
                                            </a:rPr>
                                          </m:ctrlPr>
                                        </m:sSupPr>
                                        <m:e>
                                          <m:r>
                                            <a:rPr lang="en-US" altLang="ja-JP" sz="2500" i="1" kern="0">
                                              <a:latin typeface="Cambria Math" panose="02040503050406030204" pitchFamily="18" charset="0"/>
                                            </a:rPr>
                                            <m:t>𝑛</m:t>
                                          </m:r>
                                        </m:e>
                                        <m:sup>
                                          <m:r>
                                            <a:rPr lang="en-US" altLang="ja-JP" sz="2500" i="1" kern="0">
                                              <a:latin typeface="Cambria Math" panose="02040503050406030204" pitchFamily="18" charset="0"/>
                                            </a:rPr>
                                            <m:t>2</m:t>
                                          </m:r>
                                        </m:sup>
                                      </m:sSup>
                                      <m:r>
                                        <a:rPr lang="en-US" altLang="ja-JP" sz="2500" i="1" kern="0">
                                          <a:latin typeface="Cambria Math" panose="02040503050406030204" pitchFamily="18" charset="0"/>
                                        </a:rPr>
                                        <m:t>−</m:t>
                                      </m:r>
                                      <m:func>
                                        <m:funcPr>
                                          <m:ctrlPr>
                                            <a:rPr lang="ja-JP" altLang="ja-JP" sz="2500" i="1" kern="0">
                                              <a:latin typeface="Cambria Math" panose="02040503050406030204" pitchFamily="18" charset="0"/>
                                            </a:rPr>
                                          </m:ctrlPr>
                                        </m:funcPr>
                                        <m:fName>
                                          <m:sSup>
                                            <m:sSupPr>
                                              <m:ctrlPr>
                                                <a:rPr lang="ja-JP" altLang="ja-JP" sz="2500" i="1" kern="0">
                                                  <a:latin typeface="Cambria Math" panose="02040503050406030204" pitchFamily="18" charset="0"/>
                                                </a:rPr>
                                              </m:ctrlPr>
                                            </m:sSupPr>
                                            <m:e>
                                              <m:r>
                                                <m:rPr>
                                                  <m:sty m:val="p"/>
                                                </m:rPr>
                                                <a:rPr lang="en-US" altLang="ja-JP" sz="2500" kern="0">
                                                  <a:latin typeface="Cambria Math" panose="02040503050406030204" pitchFamily="18" charset="0"/>
                                                </a:rPr>
                                                <m:t>sin</m:t>
                                              </m:r>
                                            </m:e>
                                            <m:sup>
                                              <m:r>
                                                <a:rPr lang="en-US" altLang="ja-JP" sz="2500" i="1" kern="0">
                                                  <a:latin typeface="Cambria Math" panose="02040503050406030204" pitchFamily="18" charset="0"/>
                                                </a:rPr>
                                                <m:t>2</m:t>
                                              </m:r>
                                            </m:sup>
                                          </m:sSup>
                                        </m:fName>
                                        <m:e>
                                          <m:r>
                                            <a:rPr lang="en-US" altLang="ja-JP" sz="2500" i="1" kern="0">
                                              <a:latin typeface="Cambria Math" panose="02040503050406030204" pitchFamily="18" charset="0"/>
                                            </a:rPr>
                                            <m:t>𝜃</m:t>
                                          </m:r>
                                        </m:e>
                                      </m:func>
                                    </m:e>
                                  </m:rad>
                                  <m:rad>
                                    <m:radPr>
                                      <m:degHide m:val="on"/>
                                      <m:ctrlPr>
                                        <a:rPr lang="ja-JP" altLang="ja-JP" sz="2500" i="1" kern="0">
                                          <a:latin typeface="Cambria Math" panose="02040503050406030204" pitchFamily="18" charset="0"/>
                                        </a:rPr>
                                      </m:ctrlPr>
                                    </m:radPr>
                                    <m:deg/>
                                    <m:e>
                                      <m:sSup>
                                        <m:sSupPr>
                                          <m:ctrlPr>
                                            <a:rPr lang="ja-JP" altLang="ja-JP" sz="2500" i="1" kern="0">
                                              <a:latin typeface="Cambria Math" panose="02040503050406030204" pitchFamily="18" charset="0"/>
                                            </a:rPr>
                                          </m:ctrlPr>
                                        </m:sSupPr>
                                        <m:e>
                                          <m:r>
                                            <a:rPr lang="en-US" altLang="ja-JP" sz="2500" i="1" kern="0">
                                              <a:latin typeface="Cambria Math" panose="02040503050406030204" pitchFamily="18" charset="0"/>
                                            </a:rPr>
                                            <m:t>𝑛</m:t>
                                          </m:r>
                                        </m:e>
                                        <m:sup>
                                          <m:r>
                                            <a:rPr lang="en-US" altLang="ja-JP" sz="2500" i="1" kern="0">
                                              <a:latin typeface="Cambria Math" panose="02040503050406030204" pitchFamily="18" charset="0"/>
                                            </a:rPr>
                                            <m:t>2</m:t>
                                          </m:r>
                                        </m:sup>
                                      </m:sSup>
                                      <m:r>
                                        <a:rPr lang="en-US" altLang="ja-JP" sz="2500" i="1" kern="0">
                                          <a:latin typeface="Cambria Math" panose="02040503050406030204" pitchFamily="18" charset="0"/>
                                        </a:rPr>
                                        <m:t>−</m:t>
                                      </m:r>
                                      <m:func>
                                        <m:funcPr>
                                          <m:ctrlPr>
                                            <a:rPr lang="ja-JP" altLang="ja-JP" sz="2500" i="1" kern="0">
                                              <a:latin typeface="Cambria Math" panose="02040503050406030204" pitchFamily="18" charset="0"/>
                                            </a:rPr>
                                          </m:ctrlPr>
                                        </m:funcPr>
                                        <m:fName>
                                          <m:sSup>
                                            <m:sSupPr>
                                              <m:ctrlPr>
                                                <a:rPr lang="ja-JP" altLang="ja-JP" sz="2500" i="1" kern="0">
                                                  <a:latin typeface="Cambria Math" panose="02040503050406030204" pitchFamily="18" charset="0"/>
                                                </a:rPr>
                                              </m:ctrlPr>
                                            </m:sSupPr>
                                            <m:e>
                                              <m:r>
                                                <m:rPr>
                                                  <m:sty m:val="p"/>
                                                </m:rPr>
                                                <a:rPr lang="en-US" altLang="ja-JP" sz="2500" kern="0">
                                                  <a:latin typeface="Cambria Math" panose="02040503050406030204" pitchFamily="18" charset="0"/>
                                                </a:rPr>
                                                <m:t>sin</m:t>
                                              </m:r>
                                            </m:e>
                                            <m:sup>
                                              <m:r>
                                                <a:rPr lang="en-US" altLang="ja-JP" sz="2500" i="1" kern="0">
                                                  <a:latin typeface="Cambria Math" panose="02040503050406030204" pitchFamily="18" charset="0"/>
                                                </a:rPr>
                                                <m:t>2</m:t>
                                              </m:r>
                                            </m:sup>
                                          </m:sSup>
                                        </m:fName>
                                        <m:e>
                                          <m:sSub>
                                            <m:sSubPr>
                                              <m:ctrlPr>
                                                <a:rPr lang="ja-JP" altLang="ja-JP" sz="2500" i="1" kern="0">
                                                  <a:latin typeface="Cambria Math" panose="02040503050406030204" pitchFamily="18" charset="0"/>
                                                </a:rPr>
                                              </m:ctrlPr>
                                            </m:sSubPr>
                                            <m:e>
                                              <m:r>
                                                <a:rPr lang="en-US" altLang="ja-JP" sz="2500" i="1" kern="0">
                                                  <a:latin typeface="Cambria Math" panose="02040503050406030204" pitchFamily="18" charset="0"/>
                                                </a:rPr>
                                                <m:t>𝜃</m:t>
                                              </m:r>
                                            </m:e>
                                            <m:sub>
                                              <m:r>
                                                <a:rPr lang="en-US" altLang="ja-JP" sz="2500" i="1" kern="0">
                                                  <a:latin typeface="Cambria Math" panose="02040503050406030204" pitchFamily="18" charset="0"/>
                                                </a:rPr>
                                                <m:t>0</m:t>
                                              </m:r>
                                            </m:sub>
                                          </m:sSub>
                                        </m:e>
                                      </m:func>
                                    </m:e>
                                  </m:rad>
                                  <m:r>
                                    <a:rPr lang="en-US" altLang="ja-JP" sz="2500" i="1" kern="0">
                                      <a:latin typeface="Cambria Math" panose="02040503050406030204" pitchFamily="18" charset="0"/>
                                    </a:rPr>
                                    <m:t>𝑐𝑜𝑠</m:t>
                                  </m:r>
                                  <m:r>
                                    <a:rPr lang="en-US" altLang="ja-JP" sz="2500" i="1" kern="0">
                                      <a:latin typeface="Cambria Math" panose="02040503050406030204" pitchFamily="18" charset="0"/>
                                    </a:rPr>
                                    <m:t>𝛷</m:t>
                                  </m:r>
                                </m:e>
                              </m:d>
                            </m:e>
                            <m:sup>
                              <m:r>
                                <a:rPr lang="en-US" altLang="ja-JP" sz="2500" i="1" kern="0">
                                  <a:latin typeface="Cambria Math" panose="02040503050406030204" pitchFamily="18" charset="0"/>
                                </a:rPr>
                                <m:t>2</m:t>
                              </m:r>
                            </m:sup>
                          </m:sSup>
                        </m:num>
                        <m:den>
                          <m:sSup>
                            <m:sSupPr>
                              <m:ctrlPr>
                                <a:rPr lang="ja-JP" altLang="ja-JP" sz="2500" i="1" kern="0">
                                  <a:latin typeface="Cambria Math" panose="02040503050406030204" pitchFamily="18" charset="0"/>
                                </a:rPr>
                              </m:ctrlPr>
                            </m:sSupPr>
                            <m:e>
                              <m:d>
                                <m:dPr>
                                  <m:ctrlPr>
                                    <a:rPr lang="ja-JP" altLang="ja-JP" sz="2500" i="1" kern="0">
                                      <a:latin typeface="Cambria Math" panose="02040503050406030204" pitchFamily="18" charset="0"/>
                                    </a:rPr>
                                  </m:ctrlPr>
                                </m:dPr>
                                <m:e>
                                  <m:sSup>
                                    <m:sSupPr>
                                      <m:ctrlPr>
                                        <a:rPr lang="ja-JP" altLang="ja-JP" sz="2500" i="1" kern="0">
                                          <a:latin typeface="Cambria Math" panose="02040503050406030204" pitchFamily="18" charset="0"/>
                                        </a:rPr>
                                      </m:ctrlPr>
                                    </m:sSupPr>
                                    <m:e>
                                      <m:r>
                                        <a:rPr lang="en-US" altLang="ja-JP" sz="2500" i="1" kern="0">
                                          <a:latin typeface="Cambria Math" panose="02040503050406030204" pitchFamily="18" charset="0"/>
                                        </a:rPr>
                                        <m:t>𝑛</m:t>
                                      </m:r>
                                    </m:e>
                                    <m:sup>
                                      <m:r>
                                        <a:rPr lang="en-US" altLang="ja-JP" sz="2500" i="1" kern="0">
                                          <a:latin typeface="Cambria Math" panose="02040503050406030204" pitchFamily="18" charset="0"/>
                                        </a:rPr>
                                        <m:t>2</m:t>
                                      </m:r>
                                    </m:sup>
                                  </m:sSup>
                                  <m:r>
                                    <a:rPr lang="en-US" altLang="ja-JP" sz="2500" i="1" kern="0">
                                      <a:latin typeface="Cambria Math" panose="02040503050406030204" pitchFamily="18" charset="0"/>
                                    </a:rPr>
                                    <m:t>𝑐𝑜𝑠</m:t>
                                  </m:r>
                                  <m:r>
                                    <a:rPr lang="en-US" altLang="ja-JP" sz="2500" i="1" kern="0">
                                      <a:latin typeface="Cambria Math" panose="02040503050406030204" pitchFamily="18" charset="0"/>
                                    </a:rPr>
                                    <m:t>𝜃</m:t>
                                  </m:r>
                                  <m:r>
                                    <a:rPr lang="en-US" altLang="ja-JP" sz="2500" i="1" kern="0">
                                      <a:latin typeface="Cambria Math" panose="02040503050406030204" pitchFamily="18" charset="0"/>
                                    </a:rPr>
                                    <m:t>+</m:t>
                                  </m:r>
                                  <m:rad>
                                    <m:radPr>
                                      <m:degHide m:val="on"/>
                                      <m:ctrlPr>
                                        <a:rPr lang="ja-JP" altLang="ja-JP" sz="2500" i="1" kern="0">
                                          <a:latin typeface="Cambria Math" panose="02040503050406030204" pitchFamily="18" charset="0"/>
                                        </a:rPr>
                                      </m:ctrlPr>
                                    </m:radPr>
                                    <m:deg/>
                                    <m:e>
                                      <m:sSup>
                                        <m:sSupPr>
                                          <m:ctrlPr>
                                            <a:rPr lang="ja-JP" altLang="ja-JP" sz="2500" i="1" kern="0">
                                              <a:latin typeface="Cambria Math" panose="02040503050406030204" pitchFamily="18" charset="0"/>
                                            </a:rPr>
                                          </m:ctrlPr>
                                        </m:sSupPr>
                                        <m:e>
                                          <m:r>
                                            <a:rPr lang="en-US" altLang="ja-JP" sz="2500" i="1" kern="0">
                                              <a:latin typeface="Cambria Math" panose="02040503050406030204" pitchFamily="18" charset="0"/>
                                            </a:rPr>
                                            <m:t>𝑛</m:t>
                                          </m:r>
                                        </m:e>
                                        <m:sup>
                                          <m:r>
                                            <a:rPr lang="en-US" altLang="ja-JP" sz="2500" i="1" kern="0">
                                              <a:latin typeface="Cambria Math" panose="02040503050406030204" pitchFamily="18" charset="0"/>
                                            </a:rPr>
                                            <m:t>2</m:t>
                                          </m:r>
                                        </m:sup>
                                      </m:sSup>
                                      <m:r>
                                        <a:rPr lang="en-US" altLang="ja-JP" sz="2500" i="1" kern="0">
                                          <a:latin typeface="Cambria Math" panose="02040503050406030204" pitchFamily="18" charset="0"/>
                                        </a:rPr>
                                        <m:t>−</m:t>
                                      </m:r>
                                      <m:func>
                                        <m:funcPr>
                                          <m:ctrlPr>
                                            <a:rPr lang="ja-JP" altLang="ja-JP" sz="2500" i="1" kern="0">
                                              <a:latin typeface="Cambria Math" panose="02040503050406030204" pitchFamily="18" charset="0"/>
                                            </a:rPr>
                                          </m:ctrlPr>
                                        </m:funcPr>
                                        <m:fName>
                                          <m:sSup>
                                            <m:sSupPr>
                                              <m:ctrlPr>
                                                <a:rPr lang="ja-JP" altLang="ja-JP" sz="2500" i="1" kern="0">
                                                  <a:latin typeface="Cambria Math" panose="02040503050406030204" pitchFamily="18" charset="0"/>
                                                </a:rPr>
                                              </m:ctrlPr>
                                            </m:sSupPr>
                                            <m:e>
                                              <m:r>
                                                <m:rPr>
                                                  <m:sty m:val="p"/>
                                                </m:rPr>
                                                <a:rPr lang="en-US" altLang="ja-JP" sz="2500" kern="0">
                                                  <a:latin typeface="Cambria Math" panose="02040503050406030204" pitchFamily="18" charset="0"/>
                                                </a:rPr>
                                                <m:t>sin</m:t>
                                              </m:r>
                                            </m:e>
                                            <m:sup>
                                              <m:r>
                                                <a:rPr lang="en-US" altLang="ja-JP" sz="2500" i="1" kern="0">
                                                  <a:latin typeface="Cambria Math" panose="02040503050406030204" pitchFamily="18" charset="0"/>
                                                </a:rPr>
                                                <m:t>2</m:t>
                                              </m:r>
                                            </m:sup>
                                          </m:sSup>
                                        </m:fName>
                                        <m:e>
                                          <m:r>
                                            <a:rPr lang="en-US" altLang="ja-JP" sz="2500" i="1" kern="0">
                                              <a:latin typeface="Cambria Math" panose="02040503050406030204" pitchFamily="18" charset="0"/>
                                            </a:rPr>
                                            <m:t>𝜃</m:t>
                                          </m:r>
                                        </m:e>
                                      </m:func>
                                    </m:e>
                                  </m:rad>
                                </m:e>
                              </m:d>
                            </m:e>
                            <m:sup>
                              <m:r>
                                <a:rPr lang="en-US" altLang="ja-JP" sz="2500" i="1" kern="0">
                                  <a:latin typeface="Cambria Math" panose="02040503050406030204" pitchFamily="18" charset="0"/>
                                </a:rPr>
                                <m:t>2</m:t>
                              </m:r>
                            </m:sup>
                          </m:sSup>
                          <m:sSup>
                            <m:sSupPr>
                              <m:ctrlPr>
                                <a:rPr lang="ja-JP" altLang="ja-JP" sz="2500" i="1" kern="0">
                                  <a:latin typeface="Cambria Math" panose="02040503050406030204" pitchFamily="18" charset="0"/>
                                </a:rPr>
                              </m:ctrlPr>
                            </m:sSupPr>
                            <m:e>
                              <m:d>
                                <m:dPr>
                                  <m:ctrlPr>
                                    <a:rPr lang="ja-JP" altLang="ja-JP" sz="2500" i="1" kern="0">
                                      <a:latin typeface="Cambria Math" panose="02040503050406030204" pitchFamily="18" charset="0"/>
                                    </a:rPr>
                                  </m:ctrlPr>
                                </m:dPr>
                                <m:e>
                                  <m:sSup>
                                    <m:sSupPr>
                                      <m:ctrlPr>
                                        <a:rPr lang="ja-JP" altLang="ja-JP" sz="2500" i="1" kern="0">
                                          <a:latin typeface="Cambria Math" panose="02040503050406030204" pitchFamily="18" charset="0"/>
                                        </a:rPr>
                                      </m:ctrlPr>
                                    </m:sSupPr>
                                    <m:e>
                                      <m:r>
                                        <a:rPr lang="en-US" altLang="ja-JP" sz="2500" i="1" kern="0">
                                          <a:latin typeface="Cambria Math" panose="02040503050406030204" pitchFamily="18" charset="0"/>
                                        </a:rPr>
                                        <m:t>𝑛</m:t>
                                      </m:r>
                                    </m:e>
                                    <m:sup>
                                      <m:r>
                                        <a:rPr lang="en-US" altLang="ja-JP" sz="2500" i="1" kern="0">
                                          <a:latin typeface="Cambria Math" panose="02040503050406030204" pitchFamily="18" charset="0"/>
                                        </a:rPr>
                                        <m:t>2</m:t>
                                      </m:r>
                                    </m:sup>
                                  </m:sSup>
                                  <m:r>
                                    <a:rPr lang="en-US" altLang="ja-JP" sz="2500" i="1" kern="0">
                                      <a:latin typeface="Cambria Math" panose="02040503050406030204" pitchFamily="18" charset="0"/>
                                    </a:rPr>
                                    <m:t>𝑐𝑜𝑠</m:t>
                                  </m:r>
                                  <m:sSub>
                                    <m:sSubPr>
                                      <m:ctrlPr>
                                        <a:rPr lang="ja-JP" altLang="ja-JP" sz="2500" i="1" kern="0">
                                          <a:latin typeface="Cambria Math" panose="02040503050406030204" pitchFamily="18" charset="0"/>
                                        </a:rPr>
                                      </m:ctrlPr>
                                    </m:sSubPr>
                                    <m:e>
                                      <m:r>
                                        <a:rPr lang="en-US" altLang="ja-JP" sz="2500" i="1" kern="0">
                                          <a:latin typeface="Cambria Math" panose="02040503050406030204" pitchFamily="18" charset="0"/>
                                        </a:rPr>
                                        <m:t>𝜃</m:t>
                                      </m:r>
                                    </m:e>
                                    <m:sub>
                                      <m:r>
                                        <a:rPr lang="en-US" altLang="ja-JP" sz="2500" i="1" kern="0">
                                          <a:latin typeface="Cambria Math" panose="02040503050406030204" pitchFamily="18" charset="0"/>
                                        </a:rPr>
                                        <m:t>0</m:t>
                                      </m:r>
                                    </m:sub>
                                  </m:sSub>
                                  <m:r>
                                    <a:rPr lang="en-US" altLang="ja-JP" sz="2500" i="1" kern="0">
                                      <a:latin typeface="Cambria Math" panose="02040503050406030204" pitchFamily="18" charset="0"/>
                                    </a:rPr>
                                    <m:t>+</m:t>
                                  </m:r>
                                  <m:rad>
                                    <m:radPr>
                                      <m:degHide m:val="on"/>
                                      <m:ctrlPr>
                                        <a:rPr lang="ja-JP" altLang="ja-JP" sz="2500" i="1" kern="0">
                                          <a:latin typeface="Cambria Math" panose="02040503050406030204" pitchFamily="18" charset="0"/>
                                        </a:rPr>
                                      </m:ctrlPr>
                                    </m:radPr>
                                    <m:deg/>
                                    <m:e>
                                      <m:sSup>
                                        <m:sSupPr>
                                          <m:ctrlPr>
                                            <a:rPr lang="ja-JP" altLang="ja-JP" sz="2500" i="1" kern="0">
                                              <a:latin typeface="Cambria Math" panose="02040503050406030204" pitchFamily="18" charset="0"/>
                                            </a:rPr>
                                          </m:ctrlPr>
                                        </m:sSupPr>
                                        <m:e>
                                          <m:r>
                                            <a:rPr lang="en-US" altLang="ja-JP" sz="2500" i="1" kern="0">
                                              <a:latin typeface="Cambria Math" panose="02040503050406030204" pitchFamily="18" charset="0"/>
                                            </a:rPr>
                                            <m:t>𝑛</m:t>
                                          </m:r>
                                        </m:e>
                                        <m:sup>
                                          <m:r>
                                            <a:rPr lang="en-US" altLang="ja-JP" sz="2500" i="1" kern="0">
                                              <a:latin typeface="Cambria Math" panose="02040503050406030204" pitchFamily="18" charset="0"/>
                                            </a:rPr>
                                            <m:t>2</m:t>
                                          </m:r>
                                        </m:sup>
                                      </m:sSup>
                                      <m:r>
                                        <a:rPr lang="en-US" altLang="ja-JP" sz="2500" i="1" kern="0">
                                          <a:latin typeface="Cambria Math" panose="02040503050406030204" pitchFamily="18" charset="0"/>
                                        </a:rPr>
                                        <m:t>−</m:t>
                                      </m:r>
                                      <m:func>
                                        <m:funcPr>
                                          <m:ctrlPr>
                                            <a:rPr lang="ja-JP" altLang="ja-JP" sz="2500" i="1" kern="0">
                                              <a:latin typeface="Cambria Math" panose="02040503050406030204" pitchFamily="18" charset="0"/>
                                            </a:rPr>
                                          </m:ctrlPr>
                                        </m:funcPr>
                                        <m:fName>
                                          <m:sSup>
                                            <m:sSupPr>
                                              <m:ctrlPr>
                                                <a:rPr lang="ja-JP" altLang="ja-JP" sz="2500" i="1" kern="0">
                                                  <a:latin typeface="Cambria Math" panose="02040503050406030204" pitchFamily="18" charset="0"/>
                                                </a:rPr>
                                              </m:ctrlPr>
                                            </m:sSupPr>
                                            <m:e>
                                              <m:r>
                                                <m:rPr>
                                                  <m:sty m:val="p"/>
                                                </m:rPr>
                                                <a:rPr lang="en-US" altLang="ja-JP" sz="2500" kern="0">
                                                  <a:latin typeface="Cambria Math" panose="02040503050406030204" pitchFamily="18" charset="0"/>
                                                </a:rPr>
                                                <m:t>sin</m:t>
                                              </m:r>
                                            </m:e>
                                            <m:sup>
                                              <m:r>
                                                <a:rPr lang="en-US" altLang="ja-JP" sz="2500" i="1" kern="0">
                                                  <a:latin typeface="Cambria Math" panose="02040503050406030204" pitchFamily="18" charset="0"/>
                                                </a:rPr>
                                                <m:t>2</m:t>
                                              </m:r>
                                            </m:sup>
                                          </m:sSup>
                                        </m:fName>
                                        <m:e>
                                          <m:sSub>
                                            <m:sSubPr>
                                              <m:ctrlPr>
                                                <a:rPr lang="ja-JP" altLang="ja-JP" sz="2500" i="1" kern="0">
                                                  <a:latin typeface="Cambria Math" panose="02040503050406030204" pitchFamily="18" charset="0"/>
                                                </a:rPr>
                                              </m:ctrlPr>
                                            </m:sSubPr>
                                            <m:e>
                                              <m:r>
                                                <a:rPr lang="en-US" altLang="ja-JP" sz="2500" i="1" kern="0">
                                                  <a:latin typeface="Cambria Math" panose="02040503050406030204" pitchFamily="18" charset="0"/>
                                                </a:rPr>
                                                <m:t>𝜃</m:t>
                                              </m:r>
                                            </m:e>
                                            <m:sub>
                                              <m:r>
                                                <a:rPr lang="en-US" altLang="ja-JP" sz="2500" i="1" kern="0">
                                                  <a:latin typeface="Cambria Math" panose="02040503050406030204" pitchFamily="18" charset="0"/>
                                                </a:rPr>
                                                <m:t>0</m:t>
                                              </m:r>
                                            </m:sub>
                                          </m:sSub>
                                        </m:e>
                                      </m:func>
                                    </m:e>
                                  </m:rad>
                                </m:e>
                              </m:d>
                            </m:e>
                            <m:sup>
                              <m:r>
                                <a:rPr lang="en-US" altLang="ja-JP" sz="2500" i="1" kern="0">
                                  <a:latin typeface="Cambria Math" panose="02040503050406030204" pitchFamily="18" charset="0"/>
                                </a:rPr>
                                <m:t>2</m:t>
                              </m:r>
                            </m:sup>
                          </m:sSup>
                        </m:den>
                      </m:f>
                    </m:oMath>
                  </m:oMathPara>
                </a14:m>
                <a:endParaRPr lang="ja-JP" altLang="en-US" kern="0" dirty="0"/>
              </a:p>
            </p:txBody>
          </p:sp>
        </mc:Choice>
        <mc:Fallback xmlns="">
          <p:sp>
            <p:nvSpPr>
              <p:cNvPr id="8" name="コンテンツ プレースホルダー 1">
                <a:extLst>
                  <a:ext uri="{FF2B5EF4-FFF2-40B4-BE49-F238E27FC236}">
                    <a16:creationId xmlns:a16="http://schemas.microsoft.com/office/drawing/2014/main" id="{278EBF12-3D30-4905-96A0-B2FAF367C42B}"/>
                  </a:ext>
                </a:extLst>
              </p:cNvPr>
              <p:cNvSpPr txBox="1">
                <a:spLocks noRot="1" noChangeAspect="1" noMove="1" noResize="1" noEditPoints="1" noAdjustHandles="1" noChangeArrowheads="1" noChangeShapeType="1" noTextEdit="1"/>
              </p:cNvSpPr>
              <p:nvPr/>
            </p:nvSpPr>
            <p:spPr bwMode="auto">
              <a:xfrm>
                <a:off x="179512" y="1946814"/>
                <a:ext cx="8964488" cy="4764921"/>
              </a:xfrm>
              <a:prstGeom prst="rect">
                <a:avLst/>
              </a:prstGeom>
              <a:blipFill>
                <a:blip r:embed="rId4"/>
                <a:stretch>
                  <a:fillRect l="-1700" t="-383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ja-JP" altLang="en-US">
                    <a:noFill/>
                  </a:rPr>
                  <a:t> </a:t>
                </a:r>
              </a:p>
            </p:txBody>
          </p:sp>
        </mc:Fallback>
      </mc:AlternateContent>
    </p:spTree>
    <p:extLst>
      <p:ext uri="{BB962C8B-B14F-4D97-AF65-F5344CB8AC3E}">
        <p14:creationId xmlns:p14="http://schemas.microsoft.com/office/powerpoint/2010/main" val="27941643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FE6E2AF0-AA20-66BA-B8DF-9687E019690D}"/>
              </a:ext>
            </a:extLst>
          </p:cNvPr>
          <p:cNvSpPr>
            <a:spLocks noGrp="1"/>
          </p:cNvSpPr>
          <p:nvPr>
            <p:ph type="sldNum" sz="quarter" idx="12"/>
          </p:nvPr>
        </p:nvSpPr>
        <p:spPr>
          <a:xfrm>
            <a:off x="4571628" y="6475413"/>
            <a:ext cx="76944" cy="184666"/>
          </a:xfrm>
        </p:spPr>
        <p:txBody>
          <a:bodyPr/>
          <a:lstStyle/>
          <a:p>
            <a:fld id="{C02CDA78-032C-C641-A497-068630A7309F}" type="slidenum">
              <a:rPr kumimoji="1" lang="ja-JP" altLang="en-US" smtClean="0"/>
              <a:t>8</a:t>
            </a:fld>
            <a:endParaRPr kumimoji="1" lang="ja-JP" altLang="en-US" dirty="0"/>
          </a:p>
        </p:txBody>
      </p:sp>
      <p:pic>
        <p:nvPicPr>
          <p:cNvPr id="26" name="図 25">
            <a:extLst>
              <a:ext uri="{FF2B5EF4-FFF2-40B4-BE49-F238E27FC236}">
                <a16:creationId xmlns:a16="http://schemas.microsoft.com/office/drawing/2014/main" id="{DF7AEA3F-2F2B-1407-78B5-C68196C87B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8313" y="2095166"/>
            <a:ext cx="4441323" cy="3161652"/>
          </a:xfrm>
          <a:prstGeom prst="rect">
            <a:avLst/>
          </a:prstGeom>
        </p:spPr>
      </p:pic>
      <p:grpSp>
        <p:nvGrpSpPr>
          <p:cNvPr id="27" name="グループ化 26">
            <a:extLst>
              <a:ext uri="{FF2B5EF4-FFF2-40B4-BE49-F238E27FC236}">
                <a16:creationId xmlns:a16="http://schemas.microsoft.com/office/drawing/2014/main" id="{66096151-5F9B-1553-AF33-9B37FC683A36}"/>
              </a:ext>
            </a:extLst>
          </p:cNvPr>
          <p:cNvGrpSpPr/>
          <p:nvPr/>
        </p:nvGrpSpPr>
        <p:grpSpPr>
          <a:xfrm>
            <a:off x="476005" y="2494275"/>
            <a:ext cx="3086100" cy="2546010"/>
            <a:chOff x="6411717" y="1079844"/>
            <a:chExt cx="4685441" cy="4122965"/>
          </a:xfrm>
        </p:grpSpPr>
        <p:pic>
          <p:nvPicPr>
            <p:cNvPr id="28" name="図 27">
              <a:extLst>
                <a:ext uri="{FF2B5EF4-FFF2-40B4-BE49-F238E27FC236}">
                  <a16:creationId xmlns:a16="http://schemas.microsoft.com/office/drawing/2014/main" id="{CF99ECF7-E5FF-EAB8-DD45-C81D1CB46696}"/>
                </a:ext>
              </a:extLst>
            </p:cNvPr>
            <p:cNvPicPr>
              <a:picLocks noChangeAspect="1"/>
            </p:cNvPicPr>
            <p:nvPr/>
          </p:nvPicPr>
          <p:blipFill>
            <a:blip r:embed="rId3" cstate="print">
              <a:extLst>
                <a:ext uri="{28A0092B-C50C-407E-A947-70E740481C1C}">
                  <a14:useLocalDpi xmlns:a14="http://schemas.microsoft.com/office/drawing/2010/main" val="0"/>
                </a:ext>
              </a:extLst>
            </a:blip>
            <a:stretch/>
          </p:blipFill>
          <p:spPr>
            <a:xfrm>
              <a:off x="6989694" y="1218262"/>
              <a:ext cx="3529485" cy="3846128"/>
            </a:xfrm>
            <a:prstGeom prst="rect">
              <a:avLst/>
            </a:prstGeom>
          </p:spPr>
        </p:pic>
        <p:sp>
          <p:nvSpPr>
            <p:cNvPr id="29" name="正方形/長方形 28">
              <a:extLst>
                <a:ext uri="{FF2B5EF4-FFF2-40B4-BE49-F238E27FC236}">
                  <a16:creationId xmlns:a16="http://schemas.microsoft.com/office/drawing/2014/main" id="{6D6D2D31-3354-ABD0-DFDA-8D52AB93616F}"/>
                </a:ext>
              </a:extLst>
            </p:cNvPr>
            <p:cNvSpPr/>
            <p:nvPr/>
          </p:nvSpPr>
          <p:spPr>
            <a:xfrm>
              <a:off x="6411717" y="1079844"/>
              <a:ext cx="4685441" cy="4122965"/>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sp>
        <p:nvSpPr>
          <p:cNvPr id="30" name="テキスト ボックス 29">
            <a:extLst>
              <a:ext uri="{FF2B5EF4-FFF2-40B4-BE49-F238E27FC236}">
                <a16:creationId xmlns:a16="http://schemas.microsoft.com/office/drawing/2014/main" id="{0019151A-B397-9E03-E354-9DCC92D14911}"/>
              </a:ext>
            </a:extLst>
          </p:cNvPr>
          <p:cNvSpPr txBox="1"/>
          <p:nvPr/>
        </p:nvSpPr>
        <p:spPr>
          <a:xfrm>
            <a:off x="1126046" y="5179551"/>
            <a:ext cx="2005793" cy="276999"/>
          </a:xfrm>
          <a:prstGeom prst="rect">
            <a:avLst/>
          </a:prstGeom>
          <a:noFill/>
        </p:spPr>
        <p:txBody>
          <a:bodyPr wrap="square" rtlCol="0">
            <a:spAutoFit/>
          </a:bodyPr>
          <a:lstStyle/>
          <a:p>
            <a:r>
              <a:rPr kumimoji="1" lang="en-US" altLang="ja-JP" b="1" dirty="0">
                <a:latin typeface="+mj-lt"/>
                <a:ea typeface="メイリオ" panose="020B0604030504040204" pitchFamily="50" charset="-128"/>
              </a:rPr>
              <a:t>Mable stone (9cm x 9cm)</a:t>
            </a:r>
            <a:endParaRPr kumimoji="1" lang="ja-JP" altLang="en-US" b="1" dirty="0">
              <a:latin typeface="+mj-lt"/>
              <a:ea typeface="メイリオ" panose="020B0604030504040204" pitchFamily="50" charset="-128"/>
            </a:endParaRPr>
          </a:p>
        </p:txBody>
      </p:sp>
      <p:sp>
        <p:nvSpPr>
          <p:cNvPr id="14" name="Rectangle 1">
            <a:extLst>
              <a:ext uri="{FF2B5EF4-FFF2-40B4-BE49-F238E27FC236}">
                <a16:creationId xmlns:a16="http://schemas.microsoft.com/office/drawing/2014/main" id="{F3C2946A-8DA1-497B-9054-10AD5990344C}"/>
              </a:ext>
            </a:extLst>
          </p:cNvPr>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dirty="0" err="1"/>
              <a:t>Millimeter</a:t>
            </a:r>
            <a:r>
              <a:rPr lang="en-GB" sz="3200" b="1" dirty="0"/>
              <a:t>-wave scattering measurement </a:t>
            </a:r>
            <a:br>
              <a:rPr lang="en-GB" sz="3200" b="1" dirty="0"/>
            </a:br>
            <a:r>
              <a:rPr lang="en-GB" sz="2800" b="1" dirty="0"/>
              <a:t>(75-100GHz)</a:t>
            </a:r>
            <a:endParaRPr lang="en-GB" sz="3200" b="1" dirty="0"/>
          </a:p>
        </p:txBody>
      </p:sp>
      <p:sp>
        <p:nvSpPr>
          <p:cNvPr id="15" name="Footer Placeholder 4">
            <a:extLst>
              <a:ext uri="{FF2B5EF4-FFF2-40B4-BE49-F238E27FC236}">
                <a16:creationId xmlns:a16="http://schemas.microsoft.com/office/drawing/2014/main" id="{1A9B6AD2-BFCB-4B84-AC0F-141FFE319A39}"/>
              </a:ext>
            </a:extLst>
          </p:cNvPr>
          <p:cNvSpPr txBox="1">
            <a:spLocks/>
          </p:cNvSpPr>
          <p:nvPr/>
        </p:nvSpPr>
        <p:spPr bwMode="auto">
          <a:xfrm>
            <a:off x="5500694" y="6484694"/>
            <a:ext cx="304164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pitchFamily="50"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da-DK" altLang="ja-JP"/>
              <a:t>Tetsuya Kawanishi, Waseda Univ., et al</a:t>
            </a:r>
            <a:endParaRPr lang="en-US" altLang="ja-JP" dirty="0"/>
          </a:p>
        </p:txBody>
      </p:sp>
    </p:spTree>
    <p:extLst>
      <p:ext uri="{BB962C8B-B14F-4D97-AF65-F5344CB8AC3E}">
        <p14:creationId xmlns:p14="http://schemas.microsoft.com/office/powerpoint/2010/main" val="2775699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FE6E2AF0-AA20-66BA-B8DF-9687E019690D}"/>
              </a:ext>
            </a:extLst>
          </p:cNvPr>
          <p:cNvSpPr>
            <a:spLocks noGrp="1"/>
          </p:cNvSpPr>
          <p:nvPr>
            <p:ph type="sldNum" sz="quarter" idx="12"/>
          </p:nvPr>
        </p:nvSpPr>
        <p:spPr>
          <a:xfrm>
            <a:off x="4571628" y="6475413"/>
            <a:ext cx="76944" cy="184666"/>
          </a:xfrm>
        </p:spPr>
        <p:txBody>
          <a:bodyPr/>
          <a:lstStyle/>
          <a:p>
            <a:fld id="{C02CDA78-032C-C641-A497-068630A7309F}" type="slidenum">
              <a:rPr kumimoji="1" lang="ja-JP" altLang="en-US" smtClean="0"/>
              <a:t>9</a:t>
            </a:fld>
            <a:endParaRPr kumimoji="1" lang="ja-JP" altLang="en-US" dirty="0"/>
          </a:p>
        </p:txBody>
      </p:sp>
      <mc:AlternateContent xmlns:mc="http://schemas.openxmlformats.org/markup-compatibility/2006" xmlns:a14="http://schemas.microsoft.com/office/drawing/2010/main">
        <mc:Choice Requires="a14">
          <p:sp>
            <p:nvSpPr>
              <p:cNvPr id="14" name="Rectangle 1">
                <a:extLst>
                  <a:ext uri="{FF2B5EF4-FFF2-40B4-BE49-F238E27FC236}">
                    <a16:creationId xmlns:a16="http://schemas.microsoft.com/office/drawing/2014/main" id="{F3C2946A-8DA1-497B-9054-10AD5990344C}"/>
                  </a:ext>
                </a:extLst>
              </p:cNvPr>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dirty="0"/>
                  <a:t>Comparison between numerical and experimental results </a:t>
                </a:r>
                <a14:m>
                  <m:oMath xmlns:m="http://schemas.openxmlformats.org/officeDocument/2006/math">
                    <m:r>
                      <m:rPr>
                        <m:sty m:val="p"/>
                      </m:rPr>
                      <a:rPr lang="en-US" altLang="ja-JP" sz="3200" b="1" i="1" dirty="0" smtClean="0">
                        <a:latin typeface="Cambria Math" panose="02040503050406030204" pitchFamily="18" charset="0"/>
                        <a:ea typeface="メイリオ" panose="020B0604030504040204" pitchFamily="50" charset="-128"/>
                      </a:rPr>
                      <m:t>φ</m:t>
                    </m:r>
                    <m:r>
                      <a:rPr lang="en-US" altLang="ja-JP" sz="3200" b="1" i="1" dirty="0" smtClean="0">
                        <a:latin typeface="Cambria Math" panose="02040503050406030204" pitchFamily="18" charset="0"/>
                        <a:ea typeface="メイリオ" panose="020B0604030504040204" pitchFamily="50" charset="-128"/>
                      </a:rPr>
                      <m:t>=</m:t>
                    </m:r>
                    <m:r>
                      <a:rPr lang="en-US" altLang="ja-JP" sz="3200" b="1" i="1" dirty="0" smtClean="0">
                        <a:latin typeface="Cambria Math" panose="02040503050406030204" pitchFamily="18" charset="0"/>
                        <a:ea typeface="メイリオ" panose="020B0604030504040204" pitchFamily="50" charset="-128"/>
                      </a:rPr>
                      <m:t>𝟕𝟓</m:t>
                    </m:r>
                    <m:r>
                      <a:rPr lang="en-US" altLang="ja-JP" sz="3200" b="1" i="1" dirty="0">
                        <a:latin typeface="Cambria Math" panose="02040503050406030204" pitchFamily="18" charset="0"/>
                        <a:ea typeface="Cambria Math" panose="02040503050406030204" pitchFamily="18" charset="0"/>
                      </a:rPr>
                      <m:t>°</m:t>
                    </m:r>
                  </m:oMath>
                </a14:m>
                <a:endParaRPr lang="en-GB" sz="3200" b="1" dirty="0"/>
              </a:p>
            </p:txBody>
          </p:sp>
        </mc:Choice>
        <mc:Fallback xmlns="">
          <p:sp>
            <p:nvSpPr>
              <p:cNvPr id="14" name="Rectangle 1">
                <a:extLst>
                  <a:ext uri="{FF2B5EF4-FFF2-40B4-BE49-F238E27FC236}">
                    <a16:creationId xmlns:a16="http://schemas.microsoft.com/office/drawing/2014/main" id="{F3C2946A-8DA1-497B-9054-10AD5990344C}"/>
                  </a:ext>
                </a:extLst>
              </p:cNvPr>
              <p:cNvSpPr>
                <a:spLocks noGrp="1" noRot="1" noChangeAspect="1" noMove="1" noResize="1" noEditPoints="1" noAdjustHandles="1" noChangeArrowheads="1" noChangeShapeType="1" noTextEdit="1"/>
              </p:cNvSpPr>
              <p:nvPr>
                <p:ph type="title"/>
              </p:nvPr>
            </p:nvSpPr>
            <p:spPr>
              <a:xfrm>
                <a:off x="685800" y="685800"/>
                <a:ext cx="7772400" cy="1066800"/>
              </a:xfrm>
              <a:blipFill>
                <a:blip r:embed="rId2"/>
                <a:stretch>
                  <a:fillRect t="-8000" b="-17714"/>
                </a:stretch>
              </a:blipFill>
              <a:ln/>
            </p:spPr>
            <p:txBody>
              <a:bodyPr/>
              <a:lstStyle/>
              <a:p>
                <a:r>
                  <a:rPr lang="ja-JP" altLang="en-US">
                    <a:noFill/>
                  </a:rPr>
                  <a:t> </a:t>
                </a:r>
              </a:p>
            </p:txBody>
          </p:sp>
        </mc:Fallback>
      </mc:AlternateContent>
      <p:pic>
        <p:nvPicPr>
          <p:cNvPr id="9" name="図 8">
            <a:extLst>
              <a:ext uri="{FF2B5EF4-FFF2-40B4-BE49-F238E27FC236}">
                <a16:creationId xmlns:a16="http://schemas.microsoft.com/office/drawing/2014/main" id="{03CB743B-6A21-4593-9C63-CAB2A86557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628" y="2204864"/>
            <a:ext cx="3979478" cy="2984609"/>
          </a:xfrm>
          <a:prstGeom prst="rect">
            <a:avLst/>
          </a:prstGeom>
        </p:spPr>
      </p:pic>
      <p:pic>
        <p:nvPicPr>
          <p:cNvPr id="10" name="図 9">
            <a:extLst>
              <a:ext uri="{FF2B5EF4-FFF2-40B4-BE49-F238E27FC236}">
                <a16:creationId xmlns:a16="http://schemas.microsoft.com/office/drawing/2014/main" id="{3C8436F5-570B-4F48-8828-F9116AFC9B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165" y="2197575"/>
            <a:ext cx="3182032" cy="3083416"/>
          </a:xfrm>
          <a:prstGeom prst="rect">
            <a:avLst/>
          </a:prstGeom>
        </p:spPr>
      </p:pic>
      <p:sp>
        <p:nvSpPr>
          <p:cNvPr id="11" name="楕円 10">
            <a:extLst>
              <a:ext uri="{FF2B5EF4-FFF2-40B4-BE49-F238E27FC236}">
                <a16:creationId xmlns:a16="http://schemas.microsoft.com/office/drawing/2014/main" id="{0CD832B2-A984-451D-9B0B-8CA623D8AB4F}"/>
              </a:ext>
            </a:extLst>
          </p:cNvPr>
          <p:cNvSpPr/>
          <p:nvPr/>
        </p:nvSpPr>
        <p:spPr>
          <a:xfrm rot="510255">
            <a:off x="968443" y="3791718"/>
            <a:ext cx="2821294" cy="6573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2" name="テキスト ボックス 11">
            <a:extLst>
              <a:ext uri="{FF2B5EF4-FFF2-40B4-BE49-F238E27FC236}">
                <a16:creationId xmlns:a16="http://schemas.microsoft.com/office/drawing/2014/main" id="{B18BD547-2E21-4140-852C-6B71D32D0C10}"/>
              </a:ext>
            </a:extLst>
          </p:cNvPr>
          <p:cNvSpPr txBox="1"/>
          <p:nvPr/>
        </p:nvSpPr>
        <p:spPr>
          <a:xfrm>
            <a:off x="4908853" y="1833895"/>
            <a:ext cx="3305028" cy="369332"/>
          </a:xfrm>
          <a:prstGeom prst="rect">
            <a:avLst/>
          </a:prstGeom>
          <a:noFill/>
        </p:spPr>
        <p:txBody>
          <a:bodyPr wrap="square" rtlCol="0">
            <a:spAutoFit/>
          </a:bodyPr>
          <a:lstStyle/>
          <a:p>
            <a:pPr algn="ctr"/>
            <a:r>
              <a:rPr kumimoji="1" lang="en-US" altLang="ja-JP" sz="1800" b="1" dirty="0">
                <a:latin typeface="+mj-lt"/>
                <a:ea typeface="メイリオ" panose="020B0604030504040204" pitchFamily="50" charset="-128"/>
              </a:rPr>
              <a:t>Theory</a:t>
            </a:r>
            <a:endParaRPr kumimoji="1" lang="ja-JP" altLang="en-US" sz="1800" b="1" dirty="0">
              <a:latin typeface="+mj-lt"/>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41CD45C1-2464-4F18-A6B9-856500E4D7EC}"/>
              </a:ext>
            </a:extLst>
          </p:cNvPr>
          <p:cNvSpPr txBox="1"/>
          <p:nvPr/>
        </p:nvSpPr>
        <p:spPr>
          <a:xfrm>
            <a:off x="1907704" y="3041068"/>
            <a:ext cx="1788268" cy="323165"/>
          </a:xfrm>
          <a:prstGeom prst="rect">
            <a:avLst/>
          </a:prstGeom>
          <a:noFill/>
        </p:spPr>
        <p:txBody>
          <a:bodyPr wrap="square" rtlCol="0">
            <a:spAutoFit/>
          </a:bodyPr>
          <a:lstStyle/>
          <a:p>
            <a:r>
              <a:rPr kumimoji="1" lang="en-US" altLang="ja-JP" sz="1500" b="1" dirty="0">
                <a:latin typeface="メイリオ" panose="020B0604030504040204" pitchFamily="50" charset="-128"/>
                <a:ea typeface="メイリオ" panose="020B0604030504040204" pitchFamily="50" charset="-128"/>
              </a:rPr>
              <a:t>Scattered wave</a:t>
            </a:r>
            <a:endParaRPr kumimoji="1" lang="ja-JP" altLang="en-US" sz="1500" b="1" dirty="0">
              <a:latin typeface="メイリオ" panose="020B0604030504040204" pitchFamily="50" charset="-128"/>
              <a:ea typeface="メイリオ" panose="020B0604030504040204" pitchFamily="50" charset="-128"/>
            </a:endParaRPr>
          </a:p>
        </p:txBody>
      </p:sp>
      <p:cxnSp>
        <p:nvCxnSpPr>
          <p:cNvPr id="15" name="直線矢印コネクタ 14">
            <a:extLst>
              <a:ext uri="{FF2B5EF4-FFF2-40B4-BE49-F238E27FC236}">
                <a16:creationId xmlns:a16="http://schemas.microsoft.com/office/drawing/2014/main" id="{D45722D1-75BB-4E7B-B554-E5E39229FFF2}"/>
              </a:ext>
            </a:extLst>
          </p:cNvPr>
          <p:cNvCxnSpPr>
            <a:cxnSpLocks/>
          </p:cNvCxnSpPr>
          <p:nvPr/>
        </p:nvCxnSpPr>
        <p:spPr>
          <a:xfrm flipH="1">
            <a:off x="2580417" y="3420806"/>
            <a:ext cx="137399" cy="39305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0A5C4E3E-F0A5-4DDF-BB4B-72412BE9801F}"/>
              </a:ext>
            </a:extLst>
          </p:cNvPr>
          <p:cNvSpPr txBox="1"/>
          <p:nvPr/>
        </p:nvSpPr>
        <p:spPr>
          <a:xfrm>
            <a:off x="1075129" y="5415292"/>
            <a:ext cx="2504389" cy="369332"/>
          </a:xfrm>
          <a:prstGeom prst="rect">
            <a:avLst/>
          </a:prstGeom>
          <a:solidFill>
            <a:srgbClr val="00B0F0"/>
          </a:solidFill>
          <a:ln w="28575">
            <a:solidFill>
              <a:srgbClr val="0070C0"/>
            </a:solidFill>
          </a:ln>
        </p:spPr>
        <p:txBody>
          <a:bodyPr wrap="square" rtlCol="0">
            <a:spAutoFit/>
          </a:bodyPr>
          <a:lstStyle/>
          <a:p>
            <a:pPr algn="ctr"/>
            <a:r>
              <a:rPr kumimoji="1" lang="en-US" altLang="ja-JP" sz="1800" b="1" dirty="0">
                <a:solidFill>
                  <a:schemeClr val="bg1"/>
                </a:solidFill>
              </a:rPr>
              <a:t>-36.5</a:t>
            </a:r>
            <a:r>
              <a:rPr kumimoji="1" lang="en-US" altLang="ja-JP" sz="1500" b="1" dirty="0">
                <a:solidFill>
                  <a:schemeClr val="bg1"/>
                </a:solidFill>
              </a:rPr>
              <a:t>dB  ~  </a:t>
            </a:r>
            <a:r>
              <a:rPr kumimoji="1" lang="en-US" altLang="ja-JP" sz="1800" b="1" dirty="0">
                <a:solidFill>
                  <a:schemeClr val="bg1"/>
                </a:solidFill>
              </a:rPr>
              <a:t>-56.5</a:t>
            </a:r>
            <a:r>
              <a:rPr kumimoji="1" lang="en-US" altLang="ja-JP" sz="1500" b="1" dirty="0">
                <a:solidFill>
                  <a:schemeClr val="bg1"/>
                </a:solidFill>
              </a:rPr>
              <a:t>dB</a:t>
            </a:r>
            <a:endParaRPr kumimoji="1" lang="ja-JP" altLang="en-US" sz="1500" b="1" dirty="0">
              <a:solidFill>
                <a:schemeClr val="bg1"/>
              </a:solidFill>
            </a:endParaRPr>
          </a:p>
        </p:txBody>
      </p:sp>
      <p:sp>
        <p:nvSpPr>
          <p:cNvPr id="17" name="テキスト ボックス 16">
            <a:extLst>
              <a:ext uri="{FF2B5EF4-FFF2-40B4-BE49-F238E27FC236}">
                <a16:creationId xmlns:a16="http://schemas.microsoft.com/office/drawing/2014/main" id="{A8A6BA2F-B9C9-4AD8-9936-06CF0FD61402}"/>
              </a:ext>
            </a:extLst>
          </p:cNvPr>
          <p:cNvSpPr txBox="1"/>
          <p:nvPr/>
        </p:nvSpPr>
        <p:spPr>
          <a:xfrm>
            <a:off x="5755822" y="5415292"/>
            <a:ext cx="1922684" cy="369332"/>
          </a:xfrm>
          <a:prstGeom prst="rect">
            <a:avLst/>
          </a:prstGeom>
          <a:solidFill>
            <a:srgbClr val="00B0F0"/>
          </a:solidFill>
          <a:ln w="28575">
            <a:solidFill>
              <a:srgbClr val="0070C0"/>
            </a:solidFill>
          </a:ln>
        </p:spPr>
        <p:txBody>
          <a:bodyPr wrap="square" rtlCol="0">
            <a:spAutoFit/>
          </a:bodyPr>
          <a:lstStyle/>
          <a:p>
            <a:pPr algn="ctr"/>
            <a:r>
              <a:rPr kumimoji="1" lang="en-US" altLang="ja-JP" sz="1800" b="1" dirty="0">
                <a:solidFill>
                  <a:schemeClr val="bg1"/>
                </a:solidFill>
              </a:rPr>
              <a:t>-40</a:t>
            </a:r>
            <a:r>
              <a:rPr kumimoji="1" lang="en-US" altLang="ja-JP" sz="1500" b="1" dirty="0">
                <a:solidFill>
                  <a:schemeClr val="bg1"/>
                </a:solidFill>
              </a:rPr>
              <a:t>dB ~  </a:t>
            </a:r>
            <a:r>
              <a:rPr kumimoji="1" lang="en-US" altLang="ja-JP" sz="1800" b="1" dirty="0">
                <a:solidFill>
                  <a:schemeClr val="bg1"/>
                </a:solidFill>
              </a:rPr>
              <a:t>-60</a:t>
            </a:r>
            <a:r>
              <a:rPr kumimoji="1" lang="en-US" altLang="ja-JP" sz="1500" b="1" dirty="0">
                <a:solidFill>
                  <a:schemeClr val="bg1"/>
                </a:solidFill>
              </a:rPr>
              <a:t>dB</a:t>
            </a:r>
            <a:endParaRPr kumimoji="1" lang="ja-JP" altLang="en-US" sz="1500" b="1" dirty="0">
              <a:solidFill>
                <a:schemeClr val="bg1"/>
              </a:solidFill>
            </a:endParaRPr>
          </a:p>
        </p:txBody>
      </p:sp>
      <p:sp>
        <p:nvSpPr>
          <p:cNvPr id="18" name="テキスト ボックス 17">
            <a:extLst>
              <a:ext uri="{FF2B5EF4-FFF2-40B4-BE49-F238E27FC236}">
                <a16:creationId xmlns:a16="http://schemas.microsoft.com/office/drawing/2014/main" id="{A311125B-58E8-4B89-AE03-58525E9414FE}"/>
              </a:ext>
            </a:extLst>
          </p:cNvPr>
          <p:cNvSpPr txBox="1"/>
          <p:nvPr/>
        </p:nvSpPr>
        <p:spPr>
          <a:xfrm>
            <a:off x="1134270" y="1827261"/>
            <a:ext cx="2489638" cy="369332"/>
          </a:xfrm>
          <a:prstGeom prst="rect">
            <a:avLst/>
          </a:prstGeom>
          <a:noFill/>
        </p:spPr>
        <p:txBody>
          <a:bodyPr wrap="square" rtlCol="0">
            <a:spAutoFit/>
          </a:bodyPr>
          <a:lstStyle/>
          <a:p>
            <a:pPr algn="ctr"/>
            <a:r>
              <a:rPr kumimoji="1" lang="en-US" altLang="ja-JP" sz="1800" b="1" dirty="0">
                <a:latin typeface="+mj-lt"/>
                <a:ea typeface="メイリオ" panose="020B0604030504040204" pitchFamily="50" charset="-128"/>
              </a:rPr>
              <a:t>Experiment </a:t>
            </a:r>
            <a:endParaRPr kumimoji="1" lang="ja-JP" altLang="en-US" sz="1800" b="1" dirty="0">
              <a:latin typeface="+mj-lt"/>
              <a:ea typeface="メイリオ" panose="020B0604030504040204" pitchFamily="50" charset="-128"/>
            </a:endParaRPr>
          </a:p>
        </p:txBody>
      </p:sp>
      <p:sp>
        <p:nvSpPr>
          <p:cNvPr id="19" name="Footer Placeholder 4">
            <a:extLst>
              <a:ext uri="{FF2B5EF4-FFF2-40B4-BE49-F238E27FC236}">
                <a16:creationId xmlns:a16="http://schemas.microsoft.com/office/drawing/2014/main" id="{BF69A181-7FC9-4DBD-83BF-195D99B4A62B}"/>
              </a:ext>
            </a:extLst>
          </p:cNvPr>
          <p:cNvSpPr txBox="1">
            <a:spLocks/>
          </p:cNvSpPr>
          <p:nvPr/>
        </p:nvSpPr>
        <p:spPr bwMode="auto">
          <a:xfrm>
            <a:off x="5500694" y="6475413"/>
            <a:ext cx="304164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pitchFamily="50"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da-DK" altLang="ja-JP"/>
              <a:t>Tetsuya Kawanishi, Waseda Univ., et al</a:t>
            </a:r>
            <a:endParaRPr lang="en-US" altLang="ja-JP" dirty="0"/>
          </a:p>
        </p:txBody>
      </p:sp>
    </p:spTree>
    <p:extLst>
      <p:ext uri="{BB962C8B-B14F-4D97-AF65-F5344CB8AC3E}">
        <p14:creationId xmlns:p14="http://schemas.microsoft.com/office/powerpoint/2010/main" val="2786329214"/>
      </p:ext>
    </p:extLst>
  </p:cSld>
  <p:clrMapOvr>
    <a:masterClrMapping/>
  </p:clrMapOvr>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12337</TotalTime>
  <Words>1349</Words>
  <Application>Microsoft Office PowerPoint</Application>
  <PresentationFormat>画面に合わせる (4:3)</PresentationFormat>
  <Paragraphs>180</Paragraphs>
  <Slides>17</Slides>
  <Notes>9</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17</vt:i4>
      </vt:variant>
    </vt:vector>
  </HeadingPairs>
  <TitlesOfParts>
    <vt:vector size="26" baseType="lpstr">
      <vt:lpstr>robotomedium</vt:lpstr>
      <vt:lpstr>Meiryo</vt:lpstr>
      <vt:lpstr>Meiryo</vt:lpstr>
      <vt:lpstr>游ゴシック</vt:lpstr>
      <vt:lpstr>Arial</vt:lpstr>
      <vt:lpstr>Cambria Math</vt:lpstr>
      <vt:lpstr>Times New Roman</vt:lpstr>
      <vt:lpstr>Wingdings</vt:lpstr>
      <vt:lpstr>IEEE-P802_15</vt:lpstr>
      <vt:lpstr>PowerPoint プレゼンテーション</vt:lpstr>
      <vt:lpstr>Study on polarized THz-wave scattering from slightly rough surfaces</vt:lpstr>
      <vt:lpstr>Outline of this contribution</vt:lpstr>
      <vt:lpstr>THz-wave scattering from slightly rough surfaces</vt:lpstr>
      <vt:lpstr>Model of electromagnetic wave scattering </vt:lpstr>
      <vt:lpstr>Scattering distribution of  TE polarization incidence </vt:lpstr>
      <vt:lpstr>Scattering distribution of  TE polarization incidence </vt:lpstr>
      <vt:lpstr>Millimeter-wave scattering measurement  (75-100GHz)</vt:lpstr>
      <vt:lpstr>Comparison between numerical and experimental results φ=75°</vt:lpstr>
      <vt:lpstr>Wooden rough surface sample</vt:lpstr>
      <vt:lpstr>Roughness and correlation length</vt:lpstr>
      <vt:lpstr>Scattered wave distribution  TE polarized incidence</vt:lpstr>
      <vt:lpstr>Scattered wave distribution  TM polarized incidence</vt:lpstr>
      <vt:lpstr>Total scattered wave power 60-degree incidence</vt:lpstr>
      <vt:lpstr>Issues on interference induced by scattering </vt:lpstr>
      <vt:lpstr>Future works</vt:lpstr>
      <vt:lpstr>Summary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&lt;subject&gt;</dc:subject>
  <dc:creator>kasa</dc:creator>
  <dc:description>&lt;doc#&gt;</dc:description>
  <cp:lastModifiedBy>Kawanishi Tetsuya</cp:lastModifiedBy>
  <cp:revision>447</cp:revision>
  <cp:lastPrinted>1998-02-10T13:28:06Z</cp:lastPrinted>
  <dcterms:created xsi:type="dcterms:W3CDTF">2012-03-06T01:22:04Z</dcterms:created>
  <dcterms:modified xsi:type="dcterms:W3CDTF">2022-11-13T07:39:09Z</dcterms:modified>
</cp:coreProperties>
</file>