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378" r:id="rId4"/>
    <p:sldId id="380" r:id="rId5"/>
    <p:sldId id="381" r:id="rId6"/>
    <p:sldId id="392" r:id="rId7"/>
    <p:sldId id="383" r:id="rId8"/>
    <p:sldId id="385" r:id="rId9"/>
    <p:sldId id="386" r:id="rId10"/>
    <p:sldId id="387" r:id="rId11"/>
    <p:sldId id="388" r:id="rId12"/>
    <p:sldId id="391" r:id="rId13"/>
    <p:sldId id="390" r:id="rId14"/>
    <p:sldId id="373"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默认节" id="{717B8C1F-7F54-4607-B599-198C5E563B2A}">
          <p14:sldIdLst>
            <p14:sldId id="259"/>
            <p14:sldId id="258"/>
            <p14:sldId id="378"/>
            <p14:sldId id="380"/>
            <p14:sldId id="381"/>
            <p14:sldId id="392"/>
            <p14:sldId id="383"/>
            <p14:sldId id="385"/>
            <p14:sldId id="386"/>
            <p14:sldId id="387"/>
            <p14:sldId id="388"/>
            <p14:sldId id="391"/>
            <p14:sldId id="390"/>
            <p14:sldId id="3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8" name="作者" initials="A" lastIdx="12" clrIdx="7"/>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7C80"/>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23" autoAdjust="0"/>
    <p:restoredTop sz="96424" autoAdjust="0"/>
  </p:normalViewPr>
  <p:slideViewPr>
    <p:cSldViewPr>
      <p:cViewPr varScale="1">
        <p:scale>
          <a:sx n="104" d="100"/>
          <a:sy n="104" d="100"/>
        </p:scale>
        <p:origin x="955"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1" d="100"/>
          <a:sy n="81" d="100"/>
        </p:scale>
        <p:origin x="2794"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37151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3</a:t>
            </a:fld>
            <a:endParaRPr lang="en-US" altLang="en-US" dirty="0"/>
          </a:p>
        </p:txBody>
      </p:sp>
    </p:spTree>
    <p:extLst>
      <p:ext uri="{BB962C8B-B14F-4D97-AF65-F5344CB8AC3E}">
        <p14:creationId xmlns:p14="http://schemas.microsoft.com/office/powerpoint/2010/main" val="177120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November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November 2022</a:t>
            </a:r>
            <a:endParaRPr lang="en-US" altLang="en-US" dirty="0"/>
          </a:p>
        </p:txBody>
      </p:sp>
      <p:sp>
        <p:nvSpPr>
          <p:cNvPr id="1029" name="Rectangle 5"/>
          <p:cNvSpPr>
            <a:spLocks noGrp="1" noChangeArrowheads="1"/>
          </p:cNvSpPr>
          <p:nvPr>
            <p:ph type="ftr" sz="quarter" idx="3"/>
          </p:nvPr>
        </p:nvSpPr>
        <p:spPr bwMode="auto">
          <a:xfrm>
            <a:off x="4716016" y="6475413"/>
            <a:ext cx="389458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Kuan</a:t>
            </a:r>
            <a:r>
              <a:rPr lang="en-US" altLang="en-US" dirty="0"/>
              <a:t> Wu,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altLang="zh-CN" sz="1200" b="1" i="0" kern="1200" dirty="0">
                <a:solidFill>
                  <a:schemeClr val="tx1"/>
                </a:solidFill>
                <a:effectLst/>
                <a:latin typeface="Times New Roman" pitchFamily="18" charset="0"/>
                <a:ea typeface="+mn-ea"/>
                <a:cs typeface="+mn-cs"/>
              </a:rPr>
              <a:t> 15-22-0568-01-04ab </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a:t>November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14300" y="623779"/>
            <a:ext cx="8991600" cy="458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Improvements on scheduling IE design in 802.15.4ab	</a:t>
            </a:r>
          </a:p>
          <a:p>
            <a:pPr>
              <a:spcBef>
                <a:spcPts val="0"/>
              </a:spcBef>
              <a:spcAft>
                <a:spcPts val="600"/>
              </a:spcAft>
            </a:pPr>
            <a:r>
              <a:rPr lang="en-US" altLang="en-US" sz="1600" b="1" dirty="0">
                <a:solidFill>
                  <a:schemeClr val="tx2"/>
                </a:solidFill>
              </a:rPr>
              <a:t>Date Submitted: </a:t>
            </a:r>
            <a:r>
              <a:rPr lang="en-US" altLang="zh-CN" sz="1600" dirty="0">
                <a:solidFill>
                  <a:schemeClr val="tx2"/>
                </a:solidFill>
              </a:rPr>
              <a:t>November, </a:t>
            </a:r>
            <a:r>
              <a:rPr lang="en-US" altLang="en-US" sz="1600" dirty="0">
                <a:solidFill>
                  <a:schemeClr val="tx2"/>
                </a:solidFill>
              </a:rPr>
              <a:t>2022</a:t>
            </a:r>
          </a:p>
          <a:p>
            <a:pPr>
              <a:spcBef>
                <a:spcPts val="0"/>
              </a:spcBef>
              <a:spcAft>
                <a:spcPts val="600"/>
              </a:spcAft>
            </a:pPr>
            <a:r>
              <a:rPr lang="en-US" altLang="en-US" sz="1600" b="1" dirty="0">
                <a:solidFill>
                  <a:schemeClr val="tx2"/>
                </a:solidFill>
              </a:rPr>
              <a:t>Source: </a:t>
            </a:r>
            <a:r>
              <a:rPr lang="en-US" altLang="zh-CN" sz="1600" dirty="0" err="1">
                <a:solidFill>
                  <a:schemeClr val="tx2"/>
                </a:solidFill>
              </a:rPr>
              <a:t>Kuan</a:t>
            </a:r>
            <a:r>
              <a:rPr lang="en-US" altLang="zh-CN" sz="1600" dirty="0">
                <a:solidFill>
                  <a:schemeClr val="tx2"/>
                </a:solidFill>
              </a:rPr>
              <a:t> Wu, Lei Huang, Bin Qian, David </a:t>
            </a:r>
            <a:r>
              <a:rPr lang="en-US" altLang="zh-CN" sz="1600" dirty="0" err="1">
                <a:solidFill>
                  <a:schemeClr val="tx2"/>
                </a:solidFill>
              </a:rPr>
              <a:t>Xun</a:t>
            </a:r>
            <a:r>
              <a:rPr lang="en-US" altLang="zh-CN" sz="1600" dirty="0">
                <a:solidFill>
                  <a:schemeClr val="tx2"/>
                </a:solidFill>
              </a:rPr>
              <a:t> Yang </a:t>
            </a:r>
            <a:r>
              <a:rPr lang="en-US" altLang="en-US" sz="1600" dirty="0">
                <a:solidFill>
                  <a:schemeClr val="tx2"/>
                </a:solidFill>
              </a:rPr>
              <a:t>(</a:t>
            </a:r>
            <a:r>
              <a:rPr lang="en-US" altLang="en-US" sz="1600" dirty="0"/>
              <a:t>Huawei Technologies), Kangjin Yoon, Chunyu Hu, Carlos Aldana, Claudio da Silva (Meta Platforms, Inc.), </a:t>
            </a:r>
            <a:r>
              <a:rPr lang="en-US" altLang="en-US" sz="1600" dirty="0" err="1"/>
              <a:t>Mingyu</a:t>
            </a:r>
            <a:r>
              <a:rPr lang="en-US" altLang="en-US" sz="1600" dirty="0"/>
              <a:t> Lee (Samsung)</a:t>
            </a:r>
          </a:p>
          <a:p>
            <a:pPr>
              <a:spcBef>
                <a:spcPts val="0"/>
              </a:spcBef>
              <a:spcAft>
                <a:spcPts val="600"/>
              </a:spcAft>
            </a:pPr>
            <a:r>
              <a:rPr lang="en-US" altLang="en-US" sz="1600" b="1" dirty="0">
                <a:solidFill>
                  <a:schemeClr val="tx2"/>
                </a:solidFill>
              </a:rPr>
              <a:t>Email:</a:t>
            </a:r>
            <a:r>
              <a:rPr lang="en-US" altLang="en-US" sz="1600" dirty="0">
                <a:solidFill>
                  <a:schemeClr val="tx2"/>
                </a:solidFill>
              </a:rPr>
              <a:t> wukuan2@huawei.com, kyoon@meta.com, mg0218.lee@samsung.com</a:t>
            </a:r>
          </a:p>
          <a:p>
            <a:pPr>
              <a:spcBef>
                <a:spcPts val="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Discussing several improvements on scheduling IE design in 802.15.4ab</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t>To mitigate the flexibility and message redundancy drawbacks in current scheduling IE design</a:t>
            </a:r>
          </a:p>
          <a:p>
            <a:pPr>
              <a:spcBef>
                <a:spcPts val="60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a:t>November 2022</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10</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179512" y="593725"/>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2: Periodic scheduling</a:t>
            </a:r>
          </a:p>
          <a:p>
            <a:r>
              <a:rPr lang="en-US" altLang="zh-CN" sz="2400" b="1" kern="0" dirty="0"/>
              <a:t> </a:t>
            </a:r>
          </a:p>
        </p:txBody>
      </p:sp>
      <p:sp>
        <p:nvSpPr>
          <p:cNvPr id="6" name="矩形 5">
            <a:extLst>
              <a:ext uri="{FF2B5EF4-FFF2-40B4-BE49-F238E27FC236}">
                <a16:creationId xmlns:a16="http://schemas.microsoft.com/office/drawing/2014/main" id="{B63C7F7D-3D3A-410D-BF28-160B7AEB98F0}"/>
              </a:ext>
            </a:extLst>
          </p:cNvPr>
          <p:cNvSpPr/>
          <p:nvPr/>
        </p:nvSpPr>
        <p:spPr>
          <a:xfrm>
            <a:off x="100756" y="997637"/>
            <a:ext cx="8942487" cy="2800767"/>
          </a:xfrm>
          <a:prstGeom prst="rect">
            <a:avLst/>
          </a:prstGeom>
        </p:spPr>
        <p:txBody>
          <a:bodyPr wrap="square">
            <a:spAutoFit/>
          </a:bodyPr>
          <a:lstStyle/>
          <a:p>
            <a:pPr marL="373393" indent="-34290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Introducing the</a:t>
            </a:r>
            <a:r>
              <a:rPr lang="en-US" altLang="zh-CN" sz="1600" dirty="0">
                <a:solidFill>
                  <a:srgbClr val="0070C0"/>
                </a:solidFill>
                <a:ea typeface="微软雅黑" panose="020B0503020204020204" pitchFamily="34" charset="-122"/>
                <a:cs typeface="Calibri" panose="020F0502020204030204" pitchFamily="34" charset="0"/>
              </a:rPr>
              <a:t> Scheduling List Type </a:t>
            </a:r>
            <a:r>
              <a:rPr lang="en-US" altLang="zh-CN" sz="1600" dirty="0">
                <a:ea typeface="微软雅黑" panose="020B0503020204020204" pitchFamily="34" charset="-122"/>
                <a:cs typeface="Calibri" panose="020F0502020204030204" pitchFamily="34" charset="0"/>
              </a:rPr>
              <a:t>field in the Control field</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If </a:t>
            </a:r>
            <a:r>
              <a:rPr lang="en-US" altLang="zh-CN" sz="1600" dirty="0">
                <a:solidFill>
                  <a:srgbClr val="0070C0"/>
                </a:solidFill>
                <a:ea typeface="微软雅黑" panose="020B0503020204020204" pitchFamily="34" charset="-122"/>
                <a:cs typeface="Calibri" panose="020F0502020204030204" pitchFamily="34" charset="0"/>
              </a:rPr>
              <a:t>Scheduling List Type = 0</a:t>
            </a:r>
            <a:r>
              <a:rPr lang="en-US" altLang="zh-CN" sz="1600" dirty="0">
                <a:ea typeface="微软雅黑" panose="020B0503020204020204" pitchFamily="34" charset="-122"/>
                <a:cs typeface="Calibri" panose="020F0502020204030204" pitchFamily="34" charset="0"/>
              </a:rPr>
              <a:t>, invoking the bitmap-based scheduling mode [1]. </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If </a:t>
            </a:r>
            <a:r>
              <a:rPr lang="en-US" altLang="zh-CN" sz="1600" dirty="0">
                <a:solidFill>
                  <a:srgbClr val="0070C0"/>
                </a:solidFill>
                <a:ea typeface="微软雅黑" panose="020B0503020204020204" pitchFamily="34" charset="-122"/>
                <a:cs typeface="Calibri" panose="020F0502020204030204" pitchFamily="34" charset="0"/>
              </a:rPr>
              <a:t>Scheduling List Type = 1</a:t>
            </a:r>
            <a:r>
              <a:rPr lang="en-US" altLang="zh-CN" sz="1600" dirty="0">
                <a:ea typeface="微软雅黑" panose="020B0503020204020204" pitchFamily="34" charset="-122"/>
                <a:cs typeface="Calibri" panose="020F0502020204030204" pitchFamily="34" charset="0"/>
              </a:rPr>
              <a:t>, invoking Starting slot index field, </a:t>
            </a:r>
            <a:r>
              <a:rPr lang="en-US" altLang="zh-CN" sz="1600" dirty="0">
                <a:solidFill>
                  <a:srgbClr val="0070C0"/>
                </a:solidFill>
                <a:ea typeface="微软雅黑" panose="020B0503020204020204" pitchFamily="34" charset="-122"/>
                <a:cs typeface="Calibri" panose="020F0502020204030204" pitchFamily="34" charset="0"/>
              </a:rPr>
              <a:t>Scheduling Step </a:t>
            </a:r>
            <a:r>
              <a:rPr lang="en-US" altLang="zh-CN" sz="1600" dirty="0">
                <a:ea typeface="微软雅黑" panose="020B0503020204020204" pitchFamily="34" charset="-122"/>
                <a:cs typeface="Calibri" panose="020F0502020204030204" pitchFamily="34" charset="0"/>
              </a:rPr>
              <a:t>field and </a:t>
            </a:r>
            <a:r>
              <a:rPr lang="en-US" altLang="zh-CN" sz="1600" dirty="0">
                <a:solidFill>
                  <a:srgbClr val="0070C0"/>
                </a:solidFill>
                <a:ea typeface="微软雅黑" panose="020B0503020204020204" pitchFamily="34" charset="-122"/>
                <a:cs typeface="Calibri" panose="020F0502020204030204" pitchFamily="34" charset="0"/>
              </a:rPr>
              <a:t>Scheduling Repetition </a:t>
            </a:r>
            <a:r>
              <a:rPr lang="en-US" altLang="zh-CN" sz="1600" dirty="0">
                <a:ea typeface="微软雅黑" panose="020B0503020204020204" pitchFamily="34" charset="-122"/>
                <a:cs typeface="Calibri" panose="020F0502020204030204" pitchFamily="34" charset="0"/>
              </a:rPr>
              <a:t>field for scheduling.</a:t>
            </a:r>
          </a:p>
          <a:p>
            <a:pPr marL="373393" indent="-342900">
              <a:buFont typeface="Wingdings" panose="05000000000000000000" pitchFamily="2" charset="2"/>
              <a:buChar char=""/>
            </a:pPr>
            <a:r>
              <a:rPr lang="en-US" altLang="zh-CN" sz="1600" dirty="0">
                <a:ea typeface="微软雅黑" panose="020B0503020204020204" pitchFamily="34" charset="-122"/>
                <a:cs typeface="Calibri" panose="020F0502020204030204" pitchFamily="34" charset="0"/>
              </a:rPr>
              <a:t>Starting Slot Index field marks the first transmission slot in the recurring periodic transmission pattern, in unit of slots, similar to the role of the Ranging Slot Index field defined in RDM IE in legacy 4z</a:t>
            </a:r>
          </a:p>
          <a:p>
            <a:pPr marL="373393" indent="-342900">
              <a:buFont typeface="Wingdings" panose="05000000000000000000" pitchFamily="2" charset="2"/>
              <a:buChar char=""/>
            </a:pPr>
            <a:r>
              <a:rPr lang="en-US" altLang="zh-CN" sz="1600" dirty="0">
                <a:solidFill>
                  <a:srgbClr val="0070C0"/>
                </a:solidFill>
                <a:ea typeface="微软雅黑" panose="020B0503020204020204" pitchFamily="34" charset="-122"/>
                <a:cs typeface="Calibri" panose="020F0502020204030204" pitchFamily="34" charset="0"/>
              </a:rPr>
              <a:t>Scheduling Step </a:t>
            </a:r>
            <a:r>
              <a:rPr lang="en-US" altLang="zh-CN" sz="1600" dirty="0">
                <a:ea typeface="微软雅黑" panose="020B0503020204020204" pitchFamily="34" charset="-122"/>
                <a:cs typeface="Calibri" panose="020F0502020204030204" pitchFamily="34" charset="0"/>
              </a:rPr>
              <a:t>field represents the period of the transmission pattern, such as 4, 8, 16, 32, 64, in unit of slots</a:t>
            </a:r>
          </a:p>
          <a:p>
            <a:pPr marL="373393" indent="-342900">
              <a:buFont typeface="Wingdings" panose="05000000000000000000" pitchFamily="2" charset="2"/>
              <a:buChar char=""/>
            </a:pPr>
            <a:r>
              <a:rPr lang="en-US" altLang="zh-CN" sz="1600" dirty="0">
                <a:solidFill>
                  <a:srgbClr val="0070C0"/>
                </a:solidFill>
                <a:ea typeface="微软雅黑" panose="020B0503020204020204" pitchFamily="34" charset="-122"/>
                <a:cs typeface="Calibri" panose="020F0502020204030204" pitchFamily="34" charset="0"/>
              </a:rPr>
              <a:t>Scheduling Repetition </a:t>
            </a:r>
            <a:r>
              <a:rPr lang="en-US" altLang="zh-CN" sz="1600" dirty="0">
                <a:ea typeface="微软雅黑" panose="020B0503020204020204" pitchFamily="34" charset="-122"/>
                <a:cs typeface="Calibri" panose="020F0502020204030204" pitchFamily="34" charset="0"/>
              </a:rPr>
              <a:t>field represents the number of repetitions of the transmission pattern, such as 2, 4, 8, 16, 32, in unit of slots</a:t>
            </a:r>
          </a:p>
        </p:txBody>
      </p:sp>
      <p:graphicFrame>
        <p:nvGraphicFramePr>
          <p:cNvPr id="7" name="Table 7">
            <a:extLst>
              <a:ext uri="{FF2B5EF4-FFF2-40B4-BE49-F238E27FC236}">
                <a16:creationId xmlns:a16="http://schemas.microsoft.com/office/drawing/2014/main" id="{5B624FAC-A7D3-41E6-9F12-52DD24CAAF8E}"/>
              </a:ext>
            </a:extLst>
          </p:cNvPr>
          <p:cNvGraphicFramePr>
            <a:graphicFrameLocks noGrp="1"/>
          </p:cNvGraphicFramePr>
          <p:nvPr>
            <p:extLst>
              <p:ext uri="{D42A27DB-BD31-4B8C-83A1-F6EECF244321}">
                <p14:modId xmlns:p14="http://schemas.microsoft.com/office/powerpoint/2010/main" val="1390152034"/>
              </p:ext>
            </p:extLst>
          </p:nvPr>
        </p:nvGraphicFramePr>
        <p:xfrm>
          <a:off x="179512" y="4149080"/>
          <a:ext cx="8854097" cy="731520"/>
        </p:xfrm>
        <a:graphic>
          <a:graphicData uri="http://schemas.openxmlformats.org/drawingml/2006/table">
            <a:tbl>
              <a:tblPr firstRow="1" bandRow="1">
                <a:tableStyleId>{5940675A-B579-460E-94D1-54222C63F5DA}</a:tableStyleId>
              </a:tblPr>
              <a:tblGrid>
                <a:gridCol w="1021012">
                  <a:extLst>
                    <a:ext uri="{9D8B030D-6E8A-4147-A177-3AD203B41FA5}">
                      <a16:colId xmlns:a16="http://schemas.microsoft.com/office/drawing/2014/main" val="1286179289"/>
                    </a:ext>
                  </a:extLst>
                </a:gridCol>
                <a:gridCol w="1793607">
                  <a:extLst>
                    <a:ext uri="{9D8B030D-6E8A-4147-A177-3AD203B41FA5}">
                      <a16:colId xmlns:a16="http://schemas.microsoft.com/office/drawing/2014/main" val="2823916142"/>
                    </a:ext>
                  </a:extLst>
                </a:gridCol>
                <a:gridCol w="3019739">
                  <a:extLst>
                    <a:ext uri="{9D8B030D-6E8A-4147-A177-3AD203B41FA5}">
                      <a16:colId xmlns:a16="http://schemas.microsoft.com/office/drawing/2014/main" val="1297356172"/>
                    </a:ext>
                  </a:extLst>
                </a:gridCol>
                <a:gridCol w="3019739">
                  <a:extLst>
                    <a:ext uri="{9D8B030D-6E8A-4147-A177-3AD203B41FA5}">
                      <a16:colId xmlns:a16="http://schemas.microsoft.com/office/drawing/2014/main" val="2301160891"/>
                    </a:ext>
                  </a:extLst>
                </a:gridCol>
              </a:tblGrid>
              <a:tr h="0">
                <a:tc>
                  <a:txBody>
                    <a:bodyPr/>
                    <a:lstStyle/>
                    <a:p>
                      <a:pPr algn="ctr"/>
                      <a:r>
                        <a:rPr lang="en-US" sz="1200" dirty="0"/>
                        <a:t>Octets: 1</a:t>
                      </a:r>
                    </a:p>
                  </a:txBody>
                  <a:tcPr anchor="ctr"/>
                </a:tc>
                <a:tc>
                  <a:txBody>
                    <a:bodyPr/>
                    <a:lstStyle/>
                    <a:p>
                      <a:pPr algn="ctr"/>
                      <a:r>
                        <a:rPr lang="en-US" sz="1200" dirty="0"/>
                        <a:t>Variable</a:t>
                      </a:r>
                    </a:p>
                  </a:txBody>
                  <a:tcPr anchor="ctr"/>
                </a:tc>
                <a:tc>
                  <a:txBody>
                    <a:bodyPr/>
                    <a:lstStyle/>
                    <a:p>
                      <a:pPr algn="ctr"/>
                      <a:r>
                        <a:rPr lang="en-US" sz="1200" dirty="0"/>
                        <a:t>…</a:t>
                      </a:r>
                    </a:p>
                  </a:txBody>
                  <a:tcPr anchor="ctr"/>
                </a:tc>
                <a:tc>
                  <a:txBody>
                    <a:bodyPr/>
                    <a:lstStyle/>
                    <a:p>
                      <a:pPr algn="ctr"/>
                      <a:r>
                        <a:rPr lang="en-US" sz="1200" dirty="0"/>
                        <a:t>Variable</a:t>
                      </a:r>
                    </a:p>
                  </a:txBody>
                  <a:tcPr anchor="ctr"/>
                </a:tc>
                <a:extLst>
                  <a:ext uri="{0D108BD9-81ED-4DB2-BD59-A6C34878D82A}">
                    <a16:rowId xmlns:a16="http://schemas.microsoft.com/office/drawing/2014/main" val="929568747"/>
                  </a:ext>
                </a:extLst>
              </a:tr>
              <a:tr h="150622">
                <a:tc>
                  <a:txBody>
                    <a:bodyPr/>
                    <a:lstStyle/>
                    <a:p>
                      <a:pPr algn="ctr"/>
                      <a:r>
                        <a:rPr lang="en-US" sz="1200" dirty="0"/>
                        <a:t>Control field</a:t>
                      </a:r>
                    </a:p>
                  </a:txBody>
                  <a:tcPr anchor="ctr"/>
                </a:tc>
                <a:tc>
                  <a:txBody>
                    <a:bodyPr/>
                    <a:lstStyle/>
                    <a:p>
                      <a:pPr algn="ctr"/>
                      <a:r>
                        <a:rPr lang="en-US" sz="1200" dirty="0">
                          <a:solidFill>
                            <a:schemeClr val="tx1"/>
                          </a:solidFill>
                        </a:rPr>
                        <a:t>Scheduling List element # 1</a:t>
                      </a:r>
                    </a:p>
                  </a:txBody>
                  <a:tcPr anchor="ctr"/>
                </a:tc>
                <a:tc>
                  <a:txBody>
                    <a:bodyPr/>
                    <a:lstStyle/>
                    <a:p>
                      <a:pPr algn="ctr"/>
                      <a:r>
                        <a:rPr lang="en-US" sz="1200" dirty="0">
                          <a:solidFill>
                            <a:srgbClr val="0070C0"/>
                          </a:solidFill>
                        </a:rPr>
                        <a:t>…</a:t>
                      </a:r>
                    </a:p>
                  </a:txBody>
                  <a:tcPr anchor="ctr"/>
                </a:tc>
                <a:tc>
                  <a:txBody>
                    <a:bodyPr/>
                    <a:lstStyle/>
                    <a:p>
                      <a:pPr algn="ctr"/>
                      <a:r>
                        <a:rPr lang="en-US" sz="1200" dirty="0">
                          <a:solidFill>
                            <a:schemeClr val="tx1"/>
                          </a:solidFill>
                        </a:rPr>
                        <a:t>Scheduling List element # N</a:t>
                      </a:r>
                    </a:p>
                  </a:txBody>
                  <a:tcPr anchor="ctr"/>
                </a:tc>
                <a:extLst>
                  <a:ext uri="{0D108BD9-81ED-4DB2-BD59-A6C34878D82A}">
                    <a16:rowId xmlns:a16="http://schemas.microsoft.com/office/drawing/2014/main" val="2955868056"/>
                  </a:ext>
                </a:extLst>
              </a:tr>
            </a:tbl>
          </a:graphicData>
        </a:graphic>
      </p:graphicFrame>
      <p:graphicFrame>
        <p:nvGraphicFramePr>
          <p:cNvPr id="10" name="Table 6">
            <a:extLst>
              <a:ext uri="{FF2B5EF4-FFF2-40B4-BE49-F238E27FC236}">
                <a16:creationId xmlns:a16="http://schemas.microsoft.com/office/drawing/2014/main" id="{8FF93593-AA09-4BC2-BF82-FD7858DDBF2A}"/>
              </a:ext>
            </a:extLst>
          </p:cNvPr>
          <p:cNvGraphicFramePr>
            <a:graphicFrameLocks noGrp="1"/>
          </p:cNvGraphicFramePr>
          <p:nvPr>
            <p:extLst>
              <p:ext uri="{D42A27DB-BD31-4B8C-83A1-F6EECF244321}">
                <p14:modId xmlns:p14="http://schemas.microsoft.com/office/powerpoint/2010/main" val="2632601792"/>
              </p:ext>
            </p:extLst>
          </p:nvPr>
        </p:nvGraphicFramePr>
        <p:xfrm>
          <a:off x="222770" y="5416783"/>
          <a:ext cx="2893815" cy="731520"/>
        </p:xfrm>
        <a:graphic>
          <a:graphicData uri="http://schemas.openxmlformats.org/drawingml/2006/table">
            <a:tbl>
              <a:tblPr firstRow="1" bandRow="1">
                <a:tableStyleId>{5940675A-B579-460E-94D1-54222C63F5DA}</a:tableStyleId>
              </a:tblPr>
              <a:tblGrid>
                <a:gridCol w="837687">
                  <a:extLst>
                    <a:ext uri="{9D8B030D-6E8A-4147-A177-3AD203B41FA5}">
                      <a16:colId xmlns:a16="http://schemas.microsoft.com/office/drawing/2014/main" val="1938274506"/>
                    </a:ext>
                  </a:extLst>
                </a:gridCol>
                <a:gridCol w="968359">
                  <a:extLst>
                    <a:ext uri="{9D8B030D-6E8A-4147-A177-3AD203B41FA5}">
                      <a16:colId xmlns:a16="http://schemas.microsoft.com/office/drawing/2014/main" val="1591653658"/>
                    </a:ext>
                  </a:extLst>
                </a:gridCol>
                <a:gridCol w="1087769">
                  <a:extLst>
                    <a:ext uri="{9D8B030D-6E8A-4147-A177-3AD203B41FA5}">
                      <a16:colId xmlns:a16="http://schemas.microsoft.com/office/drawing/2014/main" val="3943372827"/>
                    </a:ext>
                  </a:extLst>
                </a:gridCol>
              </a:tblGrid>
              <a:tr h="144604">
                <a:tc>
                  <a:txBody>
                    <a:bodyPr/>
                    <a:lstStyle/>
                    <a:p>
                      <a:pPr algn="ctr"/>
                      <a:r>
                        <a:rPr lang="en-US" sz="1200" dirty="0"/>
                        <a:t>Bits: 0</a:t>
                      </a:r>
                    </a:p>
                  </a:txBody>
                  <a:tcPr anchor="ctr"/>
                </a:tc>
                <a:tc>
                  <a:txBody>
                    <a:bodyPr/>
                    <a:lstStyle/>
                    <a:p>
                      <a:pPr algn="ctr"/>
                      <a:r>
                        <a:rPr lang="en-US" sz="1200" dirty="0"/>
                        <a:t>1-6</a:t>
                      </a:r>
                    </a:p>
                  </a:txBody>
                  <a:tcPr anchor="ctr"/>
                </a:tc>
                <a:tc>
                  <a:txBody>
                    <a:bodyPr/>
                    <a:lstStyle/>
                    <a:p>
                      <a:pPr algn="ctr"/>
                      <a:r>
                        <a:rPr lang="en-US" sz="1200" dirty="0"/>
                        <a:t>7</a:t>
                      </a:r>
                    </a:p>
                  </a:txBody>
                  <a:tcPr anchor="ctr"/>
                </a:tc>
                <a:extLst>
                  <a:ext uri="{0D108BD9-81ED-4DB2-BD59-A6C34878D82A}">
                    <a16:rowId xmlns:a16="http://schemas.microsoft.com/office/drawing/2014/main" val="929568747"/>
                  </a:ext>
                </a:extLst>
              </a:tr>
              <a:tr h="150622">
                <a:tc>
                  <a:txBody>
                    <a:bodyPr/>
                    <a:lstStyle/>
                    <a:p>
                      <a:pPr algn="ctr"/>
                      <a:r>
                        <a:rPr lang="en-US" sz="1200" dirty="0"/>
                        <a:t>Address Size</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Scheduling List Length</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70C0"/>
                          </a:solidFill>
                          <a:ea typeface="微软雅黑" panose="020B0503020204020204" pitchFamily="34" charset="-122"/>
                          <a:cs typeface="Calibri" panose="020F0502020204030204" pitchFamily="34" charset="0"/>
                        </a:rPr>
                        <a:t>Scheduling List Type</a:t>
                      </a:r>
                      <a:endParaRPr lang="en-US" sz="1200" dirty="0"/>
                    </a:p>
                  </a:txBody>
                  <a:tcPr anchor="ctr"/>
                </a:tc>
                <a:extLst>
                  <a:ext uri="{0D108BD9-81ED-4DB2-BD59-A6C34878D82A}">
                    <a16:rowId xmlns:a16="http://schemas.microsoft.com/office/drawing/2014/main" val="2955868056"/>
                  </a:ext>
                </a:extLst>
              </a:tr>
            </a:tbl>
          </a:graphicData>
        </a:graphic>
      </p:graphicFrame>
      <p:cxnSp>
        <p:nvCxnSpPr>
          <p:cNvPr id="12" name="直接箭头连接符 11">
            <a:extLst>
              <a:ext uri="{FF2B5EF4-FFF2-40B4-BE49-F238E27FC236}">
                <a16:creationId xmlns:a16="http://schemas.microsoft.com/office/drawing/2014/main" id="{4F6D5255-072C-476D-B6AE-5B46B36D1B50}"/>
              </a:ext>
            </a:extLst>
          </p:cNvPr>
          <p:cNvCxnSpPr>
            <a:cxnSpLocks/>
          </p:cNvCxnSpPr>
          <p:nvPr/>
        </p:nvCxnSpPr>
        <p:spPr bwMode="auto">
          <a:xfrm>
            <a:off x="150762" y="4874372"/>
            <a:ext cx="58513" cy="539260"/>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接箭头连接符 15">
            <a:extLst>
              <a:ext uri="{FF2B5EF4-FFF2-40B4-BE49-F238E27FC236}">
                <a16:creationId xmlns:a16="http://schemas.microsoft.com/office/drawing/2014/main" id="{C328079E-E532-466D-B8E6-11E06E53E915}"/>
              </a:ext>
            </a:extLst>
          </p:cNvPr>
          <p:cNvCxnSpPr>
            <a:cxnSpLocks/>
          </p:cNvCxnSpPr>
          <p:nvPr/>
        </p:nvCxnSpPr>
        <p:spPr bwMode="auto">
          <a:xfrm>
            <a:off x="1158874" y="4893610"/>
            <a:ext cx="1957710" cy="481816"/>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2" name="表格 31">
            <a:extLst>
              <a:ext uri="{FF2B5EF4-FFF2-40B4-BE49-F238E27FC236}">
                <a16:creationId xmlns:a16="http://schemas.microsoft.com/office/drawing/2014/main" id="{D52A7795-B93F-4EB2-8008-290866741D11}"/>
              </a:ext>
            </a:extLst>
          </p:cNvPr>
          <p:cNvGraphicFramePr>
            <a:graphicFrameLocks noGrp="1"/>
          </p:cNvGraphicFramePr>
          <p:nvPr>
            <p:extLst>
              <p:ext uri="{D42A27DB-BD31-4B8C-83A1-F6EECF244321}">
                <p14:modId xmlns:p14="http://schemas.microsoft.com/office/powerpoint/2010/main" val="2522815164"/>
              </p:ext>
            </p:extLst>
          </p:nvPr>
        </p:nvGraphicFramePr>
        <p:xfrm>
          <a:off x="3633008" y="5369451"/>
          <a:ext cx="5400600" cy="997491"/>
        </p:xfrm>
        <a:graphic>
          <a:graphicData uri="http://schemas.openxmlformats.org/drawingml/2006/table">
            <a:tbl>
              <a:tblPr firstRow="1" bandRow="1">
                <a:tableStyleId>{5940675A-B579-460E-94D1-54222C63F5DA}</a:tableStyleId>
              </a:tblPr>
              <a:tblGrid>
                <a:gridCol w="1656184">
                  <a:extLst>
                    <a:ext uri="{9D8B030D-6E8A-4147-A177-3AD203B41FA5}">
                      <a16:colId xmlns:a16="http://schemas.microsoft.com/office/drawing/2014/main" val="3643940326"/>
                    </a:ext>
                  </a:extLst>
                </a:gridCol>
                <a:gridCol w="1084896">
                  <a:extLst>
                    <a:ext uri="{9D8B030D-6E8A-4147-A177-3AD203B41FA5}">
                      <a16:colId xmlns:a16="http://schemas.microsoft.com/office/drawing/2014/main" val="2629944979"/>
                    </a:ext>
                  </a:extLst>
                </a:gridCol>
                <a:gridCol w="1579400">
                  <a:extLst>
                    <a:ext uri="{9D8B030D-6E8A-4147-A177-3AD203B41FA5}">
                      <a16:colId xmlns:a16="http://schemas.microsoft.com/office/drawing/2014/main" val="3792769972"/>
                    </a:ext>
                  </a:extLst>
                </a:gridCol>
                <a:gridCol w="1080120">
                  <a:extLst>
                    <a:ext uri="{9D8B030D-6E8A-4147-A177-3AD203B41FA5}">
                      <a16:colId xmlns:a16="http://schemas.microsoft.com/office/drawing/2014/main" val="43463674"/>
                    </a:ext>
                  </a:extLst>
                </a:gridCol>
              </a:tblGrid>
              <a:tr h="0">
                <a:tc>
                  <a:txBody>
                    <a:bodyPr/>
                    <a:lstStyle/>
                    <a:p>
                      <a:pPr algn="ctr"/>
                      <a:r>
                        <a:rPr lang="en-US" altLang="zh-CN" sz="1200" dirty="0">
                          <a:solidFill>
                            <a:schemeClr val="tx1"/>
                          </a:solidFill>
                        </a:rPr>
                        <a:t>Bits: 0-6</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0070C0"/>
                          </a:solidFill>
                        </a:rPr>
                        <a:t>7-10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0070C0"/>
                          </a:solidFill>
                        </a:rPr>
                        <a:t>11-15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t>Octets: 2 or 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884852"/>
                  </a:ext>
                </a:extLst>
              </a:tr>
              <a:tr h="5402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Starting Slot Index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70C0"/>
                          </a:solidFill>
                        </a:rPr>
                        <a:t>Scheduling Step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rgbClr val="0070C0"/>
                          </a:solidFill>
                        </a:rPr>
                        <a:t>Scheduling Repetition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7891386"/>
                  </a:ext>
                </a:extLst>
              </a:tr>
            </a:tbl>
          </a:graphicData>
        </a:graphic>
      </p:graphicFrame>
      <p:cxnSp>
        <p:nvCxnSpPr>
          <p:cNvPr id="33" name="直接箭头连接符 32">
            <a:extLst>
              <a:ext uri="{FF2B5EF4-FFF2-40B4-BE49-F238E27FC236}">
                <a16:creationId xmlns:a16="http://schemas.microsoft.com/office/drawing/2014/main" id="{98230339-B10E-40F0-BAD7-D04C138CBF46}"/>
              </a:ext>
            </a:extLst>
          </p:cNvPr>
          <p:cNvCxnSpPr>
            <a:cxnSpLocks/>
          </p:cNvCxnSpPr>
          <p:nvPr/>
        </p:nvCxnSpPr>
        <p:spPr bwMode="auto">
          <a:xfrm>
            <a:off x="1158874" y="4899314"/>
            <a:ext cx="2474134" cy="470137"/>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接箭头连接符 34">
            <a:extLst>
              <a:ext uri="{FF2B5EF4-FFF2-40B4-BE49-F238E27FC236}">
                <a16:creationId xmlns:a16="http://schemas.microsoft.com/office/drawing/2014/main" id="{CFE229A1-5E76-4382-8C59-D976A3193B6E}"/>
              </a:ext>
            </a:extLst>
          </p:cNvPr>
          <p:cNvCxnSpPr>
            <a:cxnSpLocks/>
          </p:cNvCxnSpPr>
          <p:nvPr/>
        </p:nvCxnSpPr>
        <p:spPr bwMode="auto">
          <a:xfrm>
            <a:off x="2887066" y="4874372"/>
            <a:ext cx="6146542" cy="476365"/>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90421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a:t>November 2022</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11</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179512" y="593725"/>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2: Periodic scheduling (cont.)</a:t>
            </a:r>
          </a:p>
          <a:p>
            <a:r>
              <a:rPr lang="en-US" altLang="zh-CN" sz="2400" b="1" kern="0" dirty="0"/>
              <a:t> </a:t>
            </a:r>
          </a:p>
        </p:txBody>
      </p:sp>
      <p:graphicFrame>
        <p:nvGraphicFramePr>
          <p:cNvPr id="14" name="表格 13">
            <a:extLst>
              <a:ext uri="{FF2B5EF4-FFF2-40B4-BE49-F238E27FC236}">
                <a16:creationId xmlns:a16="http://schemas.microsoft.com/office/drawing/2014/main" id="{3D2A6CA6-C589-4678-9801-AFE7C1FBC12E}"/>
              </a:ext>
            </a:extLst>
          </p:cNvPr>
          <p:cNvGraphicFramePr>
            <a:graphicFrameLocks noGrp="1"/>
          </p:cNvGraphicFramePr>
          <p:nvPr>
            <p:extLst>
              <p:ext uri="{D42A27DB-BD31-4B8C-83A1-F6EECF244321}">
                <p14:modId xmlns:p14="http://schemas.microsoft.com/office/powerpoint/2010/main" val="4293418866"/>
              </p:ext>
            </p:extLst>
          </p:nvPr>
        </p:nvGraphicFramePr>
        <p:xfrm>
          <a:off x="195530" y="1543012"/>
          <a:ext cx="8554759" cy="914400"/>
        </p:xfrm>
        <a:graphic>
          <a:graphicData uri="http://schemas.openxmlformats.org/drawingml/2006/table">
            <a:tbl>
              <a:tblPr firstRow="1" bandRow="1">
                <a:tableStyleId>{5940675A-B579-460E-94D1-54222C63F5DA}</a:tableStyleId>
              </a:tblPr>
              <a:tblGrid>
                <a:gridCol w="2434079">
                  <a:extLst>
                    <a:ext uri="{9D8B030D-6E8A-4147-A177-3AD203B41FA5}">
                      <a16:colId xmlns:a16="http://schemas.microsoft.com/office/drawing/2014/main" val="2285891865"/>
                    </a:ext>
                  </a:extLst>
                </a:gridCol>
                <a:gridCol w="2600513">
                  <a:extLst>
                    <a:ext uri="{9D8B030D-6E8A-4147-A177-3AD203B41FA5}">
                      <a16:colId xmlns:a16="http://schemas.microsoft.com/office/drawing/2014/main" val="248605166"/>
                    </a:ext>
                  </a:extLst>
                </a:gridCol>
                <a:gridCol w="3520167">
                  <a:extLst>
                    <a:ext uri="{9D8B030D-6E8A-4147-A177-3AD203B41FA5}">
                      <a16:colId xmlns:a16="http://schemas.microsoft.com/office/drawing/2014/main" val="899888083"/>
                    </a:ext>
                  </a:extLst>
                </a:gridCol>
              </a:tblGrid>
              <a:tr h="243717">
                <a:tc>
                  <a:txBody>
                    <a:bodyPr/>
                    <a:lstStyle/>
                    <a:p>
                      <a:endParaRPr lang="zh-CN" altLang="en-US" sz="1400" dirty="0">
                        <a:latin typeface="Times New Roman" panose="02020603050405020304" pitchFamily="18" charset="0"/>
                        <a:cs typeface="Times New Roman" panose="02020603050405020304" pitchFamily="18" charset="0"/>
                      </a:endParaRPr>
                    </a:p>
                  </a:txBody>
                  <a:tcPr/>
                </a:tc>
                <a:tc>
                  <a:txBody>
                    <a:bodyPr/>
                    <a:lstStyle/>
                    <a:p>
                      <a:r>
                        <a:rPr lang="en-US" altLang="zh-CN" sz="1400" dirty="0">
                          <a:latin typeface="Times New Roman" panose="02020603050405020304" pitchFamily="18" charset="0"/>
                          <a:cs typeface="Times New Roman" panose="02020603050405020304" pitchFamily="18" charset="0"/>
                        </a:rPr>
                        <a:t>short address (bytes)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Times New Roman" panose="02020603050405020304" pitchFamily="18" charset="0"/>
                          <a:cs typeface="Times New Roman" panose="02020603050405020304" pitchFamily="18" charset="0"/>
                        </a:rPr>
                        <a:t>extended address (bytes)</a:t>
                      </a:r>
                    </a:p>
                  </a:txBody>
                  <a:tcPr/>
                </a:tc>
                <a:extLst>
                  <a:ext uri="{0D108BD9-81ED-4DB2-BD59-A6C34878D82A}">
                    <a16:rowId xmlns:a16="http://schemas.microsoft.com/office/drawing/2014/main" val="3889326107"/>
                  </a:ext>
                </a:extLst>
              </a:tr>
              <a:tr h="245509">
                <a:tc>
                  <a:txBody>
                    <a:bodyPr/>
                    <a:lstStyle/>
                    <a:p>
                      <a:r>
                        <a:rPr lang="en-US" altLang="zh-CN" sz="1400" dirty="0">
                          <a:latin typeface="Times New Roman" panose="02020603050405020304" pitchFamily="18" charset="0"/>
                          <a:cs typeface="Times New Roman" panose="02020603050405020304" pitchFamily="18" charset="0"/>
                        </a:rPr>
                        <a:t>Bitmap scheduling [1]</a:t>
                      </a:r>
                      <a:endParaRPr lang="zh-CN" altLang="en-US" sz="1400" dirty="0">
                        <a:latin typeface="Times New Roman" panose="02020603050405020304" pitchFamily="18" charset="0"/>
                        <a:cs typeface="Times New Roman" panose="02020603050405020304" pitchFamily="18" charset="0"/>
                      </a:endParaRPr>
                    </a:p>
                  </a:txBody>
                  <a:tcPr/>
                </a:tc>
                <a:tc>
                  <a:txBody>
                    <a:bodyPr/>
                    <a:lstStyle/>
                    <a:p>
                      <a:r>
                        <a:rPr lang="pt-BR" altLang="zh-CN" sz="1400" dirty="0">
                          <a:latin typeface="Times New Roman" panose="02020603050405020304" pitchFamily="18" charset="0"/>
                          <a:cs typeface="Times New Roman" panose="02020603050405020304" pitchFamily="18" charset="0"/>
                        </a:rPr>
                        <a:t>1+N*(3+⌈S/8⌉) bytes</a:t>
                      </a:r>
                      <a:endParaRPr lang="zh-CN" altLang="en-US" sz="1400" dirty="0">
                        <a:latin typeface="Times New Roman" panose="02020603050405020304" pitchFamily="18" charset="0"/>
                        <a:cs typeface="Times New Roman" panose="02020603050405020304" pitchFamily="18" charset="0"/>
                      </a:endParaRPr>
                    </a:p>
                  </a:txBody>
                  <a:tcPr/>
                </a:tc>
                <a:tc>
                  <a:txBody>
                    <a:bodyPr/>
                    <a:lstStyle/>
                    <a:p>
                      <a:r>
                        <a:rPr lang="pt-BR" altLang="zh-CN" sz="1400" dirty="0">
                          <a:latin typeface="Times New Roman" panose="02020603050405020304" pitchFamily="18" charset="0"/>
                          <a:cs typeface="Times New Roman" panose="02020603050405020304" pitchFamily="18" charset="0"/>
                        </a:rPr>
                        <a:t>1+N*(9+⌈S/8⌉) bytes</a:t>
                      </a:r>
                      <a:endParaRPr lang="zh-CN" alt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09478957"/>
                  </a:ext>
                </a:extLst>
              </a:tr>
              <a:tr h="245509">
                <a:tc>
                  <a:txBody>
                    <a:bodyPr/>
                    <a:lstStyle/>
                    <a:p>
                      <a:r>
                        <a:rPr lang="en-US" altLang="zh-CN" sz="1400" dirty="0">
                          <a:solidFill>
                            <a:srgbClr val="0070C0"/>
                          </a:solidFill>
                          <a:latin typeface="Times New Roman" panose="02020603050405020304" pitchFamily="18" charset="0"/>
                          <a:cs typeface="Times New Roman" panose="02020603050405020304" pitchFamily="18" charset="0"/>
                        </a:rPr>
                        <a:t>Periodic scheduling</a:t>
                      </a:r>
                      <a:endParaRPr lang="zh-CN" altLang="en-US" sz="1400" dirty="0">
                        <a:solidFill>
                          <a:srgbClr val="0070C0"/>
                        </a:solidFill>
                        <a:latin typeface="Times New Roman" panose="02020603050405020304" pitchFamily="18" charset="0"/>
                        <a:cs typeface="Times New Roman" panose="02020603050405020304" pitchFamily="18" charset="0"/>
                      </a:endParaRPr>
                    </a:p>
                  </a:txBody>
                  <a:tcPr/>
                </a:tc>
                <a:tc>
                  <a:txBody>
                    <a:bodyPr/>
                    <a:lstStyle/>
                    <a:p>
                      <a:r>
                        <a:rPr lang="pt-BR" altLang="zh-CN" sz="1400" dirty="0">
                          <a:solidFill>
                            <a:srgbClr val="0070C0"/>
                          </a:solidFill>
                          <a:latin typeface="Times New Roman" panose="02020603050405020304" pitchFamily="18" charset="0"/>
                          <a:cs typeface="Times New Roman" panose="02020603050405020304" pitchFamily="18" charset="0"/>
                        </a:rPr>
                        <a:t>1+N*4 bytes</a:t>
                      </a:r>
                      <a:endParaRPr lang="zh-CN" altLang="en-US" sz="1400" dirty="0">
                        <a:solidFill>
                          <a:srgbClr val="0070C0"/>
                        </a:solidFill>
                        <a:latin typeface="Times New Roman" panose="02020603050405020304" pitchFamily="18" charset="0"/>
                        <a:cs typeface="Times New Roman" panose="02020603050405020304" pitchFamily="18" charset="0"/>
                      </a:endParaRPr>
                    </a:p>
                  </a:txBody>
                  <a:tcPr/>
                </a:tc>
                <a:tc>
                  <a:txBody>
                    <a:bodyPr/>
                    <a:lstStyle/>
                    <a:p>
                      <a:r>
                        <a:rPr lang="pt-BR" altLang="zh-CN" sz="1400" dirty="0">
                          <a:solidFill>
                            <a:srgbClr val="0070C0"/>
                          </a:solidFill>
                          <a:latin typeface="Times New Roman" panose="02020603050405020304" pitchFamily="18" charset="0"/>
                          <a:cs typeface="Times New Roman" panose="02020603050405020304" pitchFamily="18" charset="0"/>
                        </a:rPr>
                        <a:t>1+N*10 bytes</a:t>
                      </a:r>
                      <a:endParaRPr lang="zh-CN" altLang="en-US" sz="1400" dirty="0">
                        <a:solidFill>
                          <a:srgbClr val="0070C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3569904"/>
                  </a:ext>
                </a:extLst>
              </a:tr>
            </a:tbl>
          </a:graphicData>
        </a:graphic>
      </p:graphicFrame>
      <p:sp>
        <p:nvSpPr>
          <p:cNvPr id="17" name="矩形 16">
            <a:extLst>
              <a:ext uri="{FF2B5EF4-FFF2-40B4-BE49-F238E27FC236}">
                <a16:creationId xmlns:a16="http://schemas.microsoft.com/office/drawing/2014/main" id="{9C6A1AA0-25C1-4FFB-A3F5-E741799DEFDC}"/>
              </a:ext>
            </a:extLst>
          </p:cNvPr>
          <p:cNvSpPr/>
          <p:nvPr/>
        </p:nvSpPr>
        <p:spPr>
          <a:xfrm>
            <a:off x="0" y="958237"/>
            <a:ext cx="8892480" cy="584775"/>
          </a:xfrm>
          <a:prstGeom prst="rect">
            <a:avLst/>
          </a:prstGeom>
        </p:spPr>
        <p:txBody>
          <a:bodyPr wrap="square">
            <a:spAutoFit/>
          </a:bodyPr>
          <a:lstStyle/>
          <a:p>
            <a:pPr marL="373393" indent="-34290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Comparison on the size of different scheduling IEs for UWB 4ab applications with recurring periodic transmission pattern </a:t>
            </a:r>
          </a:p>
        </p:txBody>
      </p:sp>
      <p:sp>
        <p:nvSpPr>
          <p:cNvPr id="8" name="矩形 7">
            <a:extLst>
              <a:ext uri="{FF2B5EF4-FFF2-40B4-BE49-F238E27FC236}">
                <a16:creationId xmlns:a16="http://schemas.microsoft.com/office/drawing/2014/main" id="{4FD4E3E5-66AF-45D6-968C-07C0F19A5480}"/>
              </a:ext>
            </a:extLst>
          </p:cNvPr>
          <p:cNvSpPr/>
          <p:nvPr/>
        </p:nvSpPr>
        <p:spPr>
          <a:xfrm>
            <a:off x="275482" y="2448880"/>
            <a:ext cx="8139012" cy="1323439"/>
          </a:xfrm>
          <a:prstGeom prst="rect">
            <a:avLst/>
          </a:prstGeom>
        </p:spPr>
        <p:txBody>
          <a:bodyPr wrap="square">
            <a:spAutoFit/>
          </a:bodyPr>
          <a:lstStyle/>
          <a:p>
            <a:pPr marL="373393" indent="-34290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The size of the proposed periodic scheduling IE does not increase with respect to slots S</a:t>
            </a:r>
          </a:p>
          <a:p>
            <a:pPr marL="30493"/>
            <a:r>
              <a:rPr lang="en-US" altLang="zh-CN" sz="1600" dirty="0">
                <a:solidFill>
                  <a:srgbClr val="0070C0"/>
                </a:solidFill>
                <a:ea typeface="微软雅黑" panose="020B0503020204020204" pitchFamily="34" charset="-122"/>
                <a:cs typeface="Calibri" panose="020F0502020204030204" pitchFamily="34" charset="0"/>
                <a:sym typeface="Wingdings" panose="05000000000000000000" pitchFamily="2" charset="2"/>
              </a:rPr>
              <a:t> Less message overhead as compared with bitmap-based scheduling in [1]</a:t>
            </a:r>
            <a:endParaRPr lang="en-US" altLang="zh-CN" sz="1600" dirty="0">
              <a:solidFill>
                <a:srgbClr val="0070C0"/>
              </a:solidFill>
              <a:ea typeface="微软雅黑" panose="020B0503020204020204" pitchFamily="34" charset="-122"/>
              <a:cs typeface="Calibri" panose="020F0502020204030204" pitchFamily="34" charset="0"/>
            </a:endParaRPr>
          </a:p>
          <a:p>
            <a:pPr marL="373393" indent="-34290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The proposed Period Mode scheduling IE has less flexibility in scheduling control as compared with bitmap-based scheduling IE [1]</a:t>
            </a:r>
          </a:p>
          <a:p>
            <a:pPr marL="30493"/>
            <a:r>
              <a:rPr lang="en-US" altLang="zh-CN" sz="1600" dirty="0">
                <a:solidFill>
                  <a:srgbClr val="0070C0"/>
                </a:solidFill>
                <a:ea typeface="微软雅黑" panose="020B0503020204020204" pitchFamily="34" charset="-122"/>
                <a:cs typeface="Calibri" panose="020F0502020204030204" pitchFamily="34" charset="0"/>
                <a:sym typeface="Wingdings" panose="05000000000000000000" pitchFamily="2" charset="2"/>
              </a:rPr>
              <a:t> Tradeoff between scheduling flexibility and message overhead</a:t>
            </a:r>
            <a:endParaRPr lang="en-US" altLang="zh-CN" sz="1600" dirty="0">
              <a:ea typeface="微软雅黑" panose="020B0503020204020204" pitchFamily="34" charset="-122"/>
              <a:cs typeface="Calibri" panose="020F0502020204030204" pitchFamily="34" charset="0"/>
            </a:endParaRPr>
          </a:p>
        </p:txBody>
      </p:sp>
      <p:graphicFrame>
        <p:nvGraphicFramePr>
          <p:cNvPr id="13" name="Table 7">
            <a:extLst>
              <a:ext uri="{FF2B5EF4-FFF2-40B4-BE49-F238E27FC236}">
                <a16:creationId xmlns:a16="http://schemas.microsoft.com/office/drawing/2014/main" id="{F9576FC6-1AD8-4C08-A803-2597AF514699}"/>
              </a:ext>
            </a:extLst>
          </p:cNvPr>
          <p:cNvGraphicFramePr>
            <a:graphicFrameLocks noGrp="1"/>
          </p:cNvGraphicFramePr>
          <p:nvPr>
            <p:extLst>
              <p:ext uri="{D42A27DB-BD31-4B8C-83A1-F6EECF244321}">
                <p14:modId xmlns:p14="http://schemas.microsoft.com/office/powerpoint/2010/main" val="4133283266"/>
              </p:ext>
            </p:extLst>
          </p:nvPr>
        </p:nvGraphicFramePr>
        <p:xfrm>
          <a:off x="179512" y="4149080"/>
          <a:ext cx="8854097" cy="731520"/>
        </p:xfrm>
        <a:graphic>
          <a:graphicData uri="http://schemas.openxmlformats.org/drawingml/2006/table">
            <a:tbl>
              <a:tblPr firstRow="1" bandRow="1">
                <a:tableStyleId>{5940675A-B579-460E-94D1-54222C63F5DA}</a:tableStyleId>
              </a:tblPr>
              <a:tblGrid>
                <a:gridCol w="1021012">
                  <a:extLst>
                    <a:ext uri="{9D8B030D-6E8A-4147-A177-3AD203B41FA5}">
                      <a16:colId xmlns:a16="http://schemas.microsoft.com/office/drawing/2014/main" val="1286179289"/>
                    </a:ext>
                  </a:extLst>
                </a:gridCol>
                <a:gridCol w="1793607">
                  <a:extLst>
                    <a:ext uri="{9D8B030D-6E8A-4147-A177-3AD203B41FA5}">
                      <a16:colId xmlns:a16="http://schemas.microsoft.com/office/drawing/2014/main" val="2823916142"/>
                    </a:ext>
                  </a:extLst>
                </a:gridCol>
                <a:gridCol w="3019739">
                  <a:extLst>
                    <a:ext uri="{9D8B030D-6E8A-4147-A177-3AD203B41FA5}">
                      <a16:colId xmlns:a16="http://schemas.microsoft.com/office/drawing/2014/main" val="1297356172"/>
                    </a:ext>
                  </a:extLst>
                </a:gridCol>
                <a:gridCol w="3019739">
                  <a:extLst>
                    <a:ext uri="{9D8B030D-6E8A-4147-A177-3AD203B41FA5}">
                      <a16:colId xmlns:a16="http://schemas.microsoft.com/office/drawing/2014/main" val="2301160891"/>
                    </a:ext>
                  </a:extLst>
                </a:gridCol>
              </a:tblGrid>
              <a:tr h="0">
                <a:tc>
                  <a:txBody>
                    <a:bodyPr/>
                    <a:lstStyle/>
                    <a:p>
                      <a:pPr algn="ctr"/>
                      <a:r>
                        <a:rPr lang="en-US" sz="1200" dirty="0"/>
                        <a:t>Octets: 1</a:t>
                      </a:r>
                    </a:p>
                  </a:txBody>
                  <a:tcPr anchor="ctr"/>
                </a:tc>
                <a:tc>
                  <a:txBody>
                    <a:bodyPr/>
                    <a:lstStyle/>
                    <a:p>
                      <a:pPr algn="ctr"/>
                      <a:r>
                        <a:rPr lang="en-US" sz="1200" dirty="0"/>
                        <a:t>Variable</a:t>
                      </a:r>
                    </a:p>
                  </a:txBody>
                  <a:tcPr anchor="ctr"/>
                </a:tc>
                <a:tc>
                  <a:txBody>
                    <a:bodyPr/>
                    <a:lstStyle/>
                    <a:p>
                      <a:pPr algn="ctr"/>
                      <a:r>
                        <a:rPr lang="en-US" sz="1200" dirty="0"/>
                        <a:t>…</a:t>
                      </a:r>
                    </a:p>
                  </a:txBody>
                  <a:tcPr anchor="ctr"/>
                </a:tc>
                <a:tc>
                  <a:txBody>
                    <a:bodyPr/>
                    <a:lstStyle/>
                    <a:p>
                      <a:pPr algn="ctr"/>
                      <a:r>
                        <a:rPr lang="en-US" sz="1200" dirty="0"/>
                        <a:t>Variable</a:t>
                      </a:r>
                    </a:p>
                  </a:txBody>
                  <a:tcPr anchor="ctr"/>
                </a:tc>
                <a:extLst>
                  <a:ext uri="{0D108BD9-81ED-4DB2-BD59-A6C34878D82A}">
                    <a16:rowId xmlns:a16="http://schemas.microsoft.com/office/drawing/2014/main" val="929568747"/>
                  </a:ext>
                </a:extLst>
              </a:tr>
              <a:tr h="150622">
                <a:tc>
                  <a:txBody>
                    <a:bodyPr/>
                    <a:lstStyle/>
                    <a:p>
                      <a:pPr algn="ctr"/>
                      <a:r>
                        <a:rPr lang="en-US" sz="1200" dirty="0"/>
                        <a:t>Control field</a:t>
                      </a:r>
                    </a:p>
                  </a:txBody>
                  <a:tcPr anchor="ctr"/>
                </a:tc>
                <a:tc>
                  <a:txBody>
                    <a:bodyPr/>
                    <a:lstStyle/>
                    <a:p>
                      <a:pPr algn="ctr"/>
                      <a:r>
                        <a:rPr lang="en-US" sz="1200" dirty="0">
                          <a:solidFill>
                            <a:schemeClr val="tx1"/>
                          </a:solidFill>
                        </a:rPr>
                        <a:t>Scheduling List element # 1</a:t>
                      </a:r>
                    </a:p>
                  </a:txBody>
                  <a:tcPr anchor="ctr"/>
                </a:tc>
                <a:tc>
                  <a:txBody>
                    <a:bodyPr/>
                    <a:lstStyle/>
                    <a:p>
                      <a:pPr algn="ctr"/>
                      <a:r>
                        <a:rPr lang="en-US" sz="1200" dirty="0">
                          <a:solidFill>
                            <a:srgbClr val="0070C0"/>
                          </a:solidFill>
                        </a:rPr>
                        <a:t>…</a:t>
                      </a:r>
                    </a:p>
                  </a:txBody>
                  <a:tcPr anchor="ctr"/>
                </a:tc>
                <a:tc>
                  <a:txBody>
                    <a:bodyPr/>
                    <a:lstStyle/>
                    <a:p>
                      <a:pPr algn="ctr"/>
                      <a:r>
                        <a:rPr lang="en-US" sz="1200" dirty="0">
                          <a:solidFill>
                            <a:schemeClr val="tx1"/>
                          </a:solidFill>
                        </a:rPr>
                        <a:t>Scheduling List element # N</a:t>
                      </a:r>
                    </a:p>
                  </a:txBody>
                  <a:tcPr anchor="ctr"/>
                </a:tc>
                <a:extLst>
                  <a:ext uri="{0D108BD9-81ED-4DB2-BD59-A6C34878D82A}">
                    <a16:rowId xmlns:a16="http://schemas.microsoft.com/office/drawing/2014/main" val="2955868056"/>
                  </a:ext>
                </a:extLst>
              </a:tr>
            </a:tbl>
          </a:graphicData>
        </a:graphic>
      </p:graphicFrame>
      <p:cxnSp>
        <p:nvCxnSpPr>
          <p:cNvPr id="16" name="直接箭头连接符 15">
            <a:extLst>
              <a:ext uri="{FF2B5EF4-FFF2-40B4-BE49-F238E27FC236}">
                <a16:creationId xmlns:a16="http://schemas.microsoft.com/office/drawing/2014/main" id="{A0A91E6D-6A57-4DBD-BD1E-77920245BAAE}"/>
              </a:ext>
            </a:extLst>
          </p:cNvPr>
          <p:cNvCxnSpPr>
            <a:cxnSpLocks/>
          </p:cNvCxnSpPr>
          <p:nvPr/>
        </p:nvCxnSpPr>
        <p:spPr bwMode="auto">
          <a:xfrm>
            <a:off x="150762" y="4874372"/>
            <a:ext cx="58513" cy="539260"/>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接箭头连接符 17">
            <a:extLst>
              <a:ext uri="{FF2B5EF4-FFF2-40B4-BE49-F238E27FC236}">
                <a16:creationId xmlns:a16="http://schemas.microsoft.com/office/drawing/2014/main" id="{86267D46-E05A-4B68-98F8-08490CEAC6F6}"/>
              </a:ext>
            </a:extLst>
          </p:cNvPr>
          <p:cNvCxnSpPr>
            <a:cxnSpLocks/>
          </p:cNvCxnSpPr>
          <p:nvPr/>
        </p:nvCxnSpPr>
        <p:spPr bwMode="auto">
          <a:xfrm>
            <a:off x="1158874" y="4893610"/>
            <a:ext cx="1957710" cy="481816"/>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接箭头连接符 19">
            <a:extLst>
              <a:ext uri="{FF2B5EF4-FFF2-40B4-BE49-F238E27FC236}">
                <a16:creationId xmlns:a16="http://schemas.microsoft.com/office/drawing/2014/main" id="{F49A35C1-3FDB-4AD4-B81D-96774B5A2314}"/>
              </a:ext>
            </a:extLst>
          </p:cNvPr>
          <p:cNvCxnSpPr>
            <a:cxnSpLocks/>
          </p:cNvCxnSpPr>
          <p:nvPr/>
        </p:nvCxnSpPr>
        <p:spPr bwMode="auto">
          <a:xfrm>
            <a:off x="1158874" y="4899314"/>
            <a:ext cx="2474134" cy="470137"/>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接箭头连接符 20">
            <a:extLst>
              <a:ext uri="{FF2B5EF4-FFF2-40B4-BE49-F238E27FC236}">
                <a16:creationId xmlns:a16="http://schemas.microsoft.com/office/drawing/2014/main" id="{F83EF4DD-751A-41A9-9730-3F3E89E0AD44}"/>
              </a:ext>
            </a:extLst>
          </p:cNvPr>
          <p:cNvCxnSpPr>
            <a:cxnSpLocks/>
          </p:cNvCxnSpPr>
          <p:nvPr/>
        </p:nvCxnSpPr>
        <p:spPr bwMode="auto">
          <a:xfrm>
            <a:off x="2887066" y="4874372"/>
            <a:ext cx="6146542" cy="476365"/>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2" name="Table 6">
            <a:extLst>
              <a:ext uri="{FF2B5EF4-FFF2-40B4-BE49-F238E27FC236}">
                <a16:creationId xmlns:a16="http://schemas.microsoft.com/office/drawing/2014/main" id="{ECC914AB-EA25-4B72-9013-C3436968B689}"/>
              </a:ext>
            </a:extLst>
          </p:cNvPr>
          <p:cNvGraphicFramePr>
            <a:graphicFrameLocks noGrp="1"/>
          </p:cNvGraphicFramePr>
          <p:nvPr>
            <p:extLst>
              <p:ext uri="{D42A27DB-BD31-4B8C-83A1-F6EECF244321}">
                <p14:modId xmlns:p14="http://schemas.microsoft.com/office/powerpoint/2010/main" val="2357817133"/>
              </p:ext>
            </p:extLst>
          </p:nvPr>
        </p:nvGraphicFramePr>
        <p:xfrm>
          <a:off x="222770" y="5416783"/>
          <a:ext cx="2893815" cy="731520"/>
        </p:xfrm>
        <a:graphic>
          <a:graphicData uri="http://schemas.openxmlformats.org/drawingml/2006/table">
            <a:tbl>
              <a:tblPr firstRow="1" bandRow="1">
                <a:tableStyleId>{5940675A-B579-460E-94D1-54222C63F5DA}</a:tableStyleId>
              </a:tblPr>
              <a:tblGrid>
                <a:gridCol w="837687">
                  <a:extLst>
                    <a:ext uri="{9D8B030D-6E8A-4147-A177-3AD203B41FA5}">
                      <a16:colId xmlns:a16="http://schemas.microsoft.com/office/drawing/2014/main" val="1938274506"/>
                    </a:ext>
                  </a:extLst>
                </a:gridCol>
                <a:gridCol w="968359">
                  <a:extLst>
                    <a:ext uri="{9D8B030D-6E8A-4147-A177-3AD203B41FA5}">
                      <a16:colId xmlns:a16="http://schemas.microsoft.com/office/drawing/2014/main" val="1591653658"/>
                    </a:ext>
                  </a:extLst>
                </a:gridCol>
                <a:gridCol w="1087769">
                  <a:extLst>
                    <a:ext uri="{9D8B030D-6E8A-4147-A177-3AD203B41FA5}">
                      <a16:colId xmlns:a16="http://schemas.microsoft.com/office/drawing/2014/main" val="3943372827"/>
                    </a:ext>
                  </a:extLst>
                </a:gridCol>
              </a:tblGrid>
              <a:tr h="144604">
                <a:tc>
                  <a:txBody>
                    <a:bodyPr/>
                    <a:lstStyle/>
                    <a:p>
                      <a:pPr algn="ctr"/>
                      <a:r>
                        <a:rPr lang="en-US" sz="1200" dirty="0"/>
                        <a:t>Bits: 0</a:t>
                      </a:r>
                    </a:p>
                  </a:txBody>
                  <a:tcPr anchor="ctr"/>
                </a:tc>
                <a:tc>
                  <a:txBody>
                    <a:bodyPr/>
                    <a:lstStyle/>
                    <a:p>
                      <a:pPr algn="ctr"/>
                      <a:r>
                        <a:rPr lang="en-US" sz="1200" dirty="0"/>
                        <a:t>1-6</a:t>
                      </a:r>
                    </a:p>
                  </a:txBody>
                  <a:tcPr anchor="ctr"/>
                </a:tc>
                <a:tc>
                  <a:txBody>
                    <a:bodyPr/>
                    <a:lstStyle/>
                    <a:p>
                      <a:pPr algn="ctr"/>
                      <a:r>
                        <a:rPr lang="en-US" sz="1200" dirty="0"/>
                        <a:t>7</a:t>
                      </a:r>
                    </a:p>
                  </a:txBody>
                  <a:tcPr anchor="ctr"/>
                </a:tc>
                <a:extLst>
                  <a:ext uri="{0D108BD9-81ED-4DB2-BD59-A6C34878D82A}">
                    <a16:rowId xmlns:a16="http://schemas.microsoft.com/office/drawing/2014/main" val="929568747"/>
                  </a:ext>
                </a:extLst>
              </a:tr>
              <a:tr h="150622">
                <a:tc>
                  <a:txBody>
                    <a:bodyPr/>
                    <a:lstStyle/>
                    <a:p>
                      <a:pPr algn="ctr"/>
                      <a:r>
                        <a:rPr lang="en-US" sz="1200" dirty="0"/>
                        <a:t>Address Size</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Scheduling List Length</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70C0"/>
                          </a:solidFill>
                          <a:ea typeface="微软雅黑" panose="020B0503020204020204" pitchFamily="34" charset="-122"/>
                          <a:cs typeface="Calibri" panose="020F0502020204030204" pitchFamily="34" charset="0"/>
                        </a:rPr>
                        <a:t>Scheduling List Type</a:t>
                      </a:r>
                      <a:endParaRPr lang="en-US" sz="1200" dirty="0"/>
                    </a:p>
                  </a:txBody>
                  <a:tcPr anchor="ctr"/>
                </a:tc>
                <a:extLst>
                  <a:ext uri="{0D108BD9-81ED-4DB2-BD59-A6C34878D82A}">
                    <a16:rowId xmlns:a16="http://schemas.microsoft.com/office/drawing/2014/main" val="2955868056"/>
                  </a:ext>
                </a:extLst>
              </a:tr>
            </a:tbl>
          </a:graphicData>
        </a:graphic>
      </p:graphicFrame>
      <p:graphicFrame>
        <p:nvGraphicFramePr>
          <p:cNvPr id="23" name="表格 22">
            <a:extLst>
              <a:ext uri="{FF2B5EF4-FFF2-40B4-BE49-F238E27FC236}">
                <a16:creationId xmlns:a16="http://schemas.microsoft.com/office/drawing/2014/main" id="{95A65A99-798A-468B-BFFE-27B0E1449093}"/>
              </a:ext>
            </a:extLst>
          </p:cNvPr>
          <p:cNvGraphicFramePr>
            <a:graphicFrameLocks noGrp="1"/>
          </p:cNvGraphicFramePr>
          <p:nvPr>
            <p:extLst>
              <p:ext uri="{D42A27DB-BD31-4B8C-83A1-F6EECF244321}">
                <p14:modId xmlns:p14="http://schemas.microsoft.com/office/powerpoint/2010/main" val="266097001"/>
              </p:ext>
            </p:extLst>
          </p:nvPr>
        </p:nvGraphicFramePr>
        <p:xfrm>
          <a:off x="3633008" y="5369451"/>
          <a:ext cx="5400600" cy="997491"/>
        </p:xfrm>
        <a:graphic>
          <a:graphicData uri="http://schemas.openxmlformats.org/drawingml/2006/table">
            <a:tbl>
              <a:tblPr firstRow="1" bandRow="1">
                <a:tableStyleId>{5940675A-B579-460E-94D1-54222C63F5DA}</a:tableStyleId>
              </a:tblPr>
              <a:tblGrid>
                <a:gridCol w="1656184">
                  <a:extLst>
                    <a:ext uri="{9D8B030D-6E8A-4147-A177-3AD203B41FA5}">
                      <a16:colId xmlns:a16="http://schemas.microsoft.com/office/drawing/2014/main" val="3643940326"/>
                    </a:ext>
                  </a:extLst>
                </a:gridCol>
                <a:gridCol w="1084896">
                  <a:extLst>
                    <a:ext uri="{9D8B030D-6E8A-4147-A177-3AD203B41FA5}">
                      <a16:colId xmlns:a16="http://schemas.microsoft.com/office/drawing/2014/main" val="2629944979"/>
                    </a:ext>
                  </a:extLst>
                </a:gridCol>
                <a:gridCol w="1579400">
                  <a:extLst>
                    <a:ext uri="{9D8B030D-6E8A-4147-A177-3AD203B41FA5}">
                      <a16:colId xmlns:a16="http://schemas.microsoft.com/office/drawing/2014/main" val="3792769972"/>
                    </a:ext>
                  </a:extLst>
                </a:gridCol>
                <a:gridCol w="1080120">
                  <a:extLst>
                    <a:ext uri="{9D8B030D-6E8A-4147-A177-3AD203B41FA5}">
                      <a16:colId xmlns:a16="http://schemas.microsoft.com/office/drawing/2014/main" val="43463674"/>
                    </a:ext>
                  </a:extLst>
                </a:gridCol>
              </a:tblGrid>
              <a:tr h="0">
                <a:tc>
                  <a:txBody>
                    <a:bodyPr/>
                    <a:lstStyle/>
                    <a:p>
                      <a:pPr algn="ctr"/>
                      <a:r>
                        <a:rPr lang="en-US" altLang="zh-CN" sz="1200" dirty="0">
                          <a:solidFill>
                            <a:schemeClr val="tx1"/>
                          </a:solidFill>
                        </a:rPr>
                        <a:t>Bits: 0-6</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0070C0"/>
                          </a:solidFill>
                        </a:rPr>
                        <a:t>7-10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0070C0"/>
                          </a:solidFill>
                        </a:rPr>
                        <a:t>11-15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t>Octets: 2 or 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884852"/>
                  </a:ext>
                </a:extLst>
              </a:tr>
              <a:tr h="5402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Starting Slot Index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70C0"/>
                          </a:solidFill>
                        </a:rPr>
                        <a:t>Scheduling Step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rgbClr val="0070C0"/>
                          </a:solidFill>
                        </a:rPr>
                        <a:t>Scheduling Repetition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7891386"/>
                  </a:ext>
                </a:extLst>
              </a:tr>
            </a:tbl>
          </a:graphicData>
        </a:graphic>
      </p:graphicFrame>
    </p:spTree>
    <p:extLst>
      <p:ext uri="{BB962C8B-B14F-4D97-AF65-F5344CB8AC3E}">
        <p14:creationId xmlns:p14="http://schemas.microsoft.com/office/powerpoint/2010/main" val="1416842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a:t>November 2022</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12</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179512" y="593725"/>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2: Periodic scheduling (cont.)</a:t>
            </a:r>
          </a:p>
          <a:p>
            <a:r>
              <a:rPr lang="en-US" altLang="zh-CN" sz="2400" b="1" kern="0" dirty="0"/>
              <a:t> </a:t>
            </a:r>
          </a:p>
        </p:txBody>
      </p:sp>
      <p:graphicFrame>
        <p:nvGraphicFramePr>
          <p:cNvPr id="14" name="表格 13">
            <a:extLst>
              <a:ext uri="{FF2B5EF4-FFF2-40B4-BE49-F238E27FC236}">
                <a16:creationId xmlns:a16="http://schemas.microsoft.com/office/drawing/2014/main" id="{3D2A6CA6-C589-4678-9801-AFE7C1FBC12E}"/>
              </a:ext>
            </a:extLst>
          </p:cNvPr>
          <p:cNvGraphicFramePr>
            <a:graphicFrameLocks noGrp="1"/>
          </p:cNvGraphicFramePr>
          <p:nvPr>
            <p:extLst>
              <p:ext uri="{D42A27DB-BD31-4B8C-83A1-F6EECF244321}">
                <p14:modId xmlns:p14="http://schemas.microsoft.com/office/powerpoint/2010/main" val="3739079078"/>
              </p:ext>
            </p:extLst>
          </p:nvPr>
        </p:nvGraphicFramePr>
        <p:xfrm>
          <a:off x="195530" y="1543012"/>
          <a:ext cx="8554759" cy="914400"/>
        </p:xfrm>
        <a:graphic>
          <a:graphicData uri="http://schemas.openxmlformats.org/drawingml/2006/table">
            <a:tbl>
              <a:tblPr firstRow="1" bandRow="1">
                <a:tableStyleId>{5940675A-B579-460E-94D1-54222C63F5DA}</a:tableStyleId>
              </a:tblPr>
              <a:tblGrid>
                <a:gridCol w="2434079">
                  <a:extLst>
                    <a:ext uri="{9D8B030D-6E8A-4147-A177-3AD203B41FA5}">
                      <a16:colId xmlns:a16="http://schemas.microsoft.com/office/drawing/2014/main" val="2285891865"/>
                    </a:ext>
                  </a:extLst>
                </a:gridCol>
                <a:gridCol w="2600513">
                  <a:extLst>
                    <a:ext uri="{9D8B030D-6E8A-4147-A177-3AD203B41FA5}">
                      <a16:colId xmlns:a16="http://schemas.microsoft.com/office/drawing/2014/main" val="248605166"/>
                    </a:ext>
                  </a:extLst>
                </a:gridCol>
                <a:gridCol w="3520167">
                  <a:extLst>
                    <a:ext uri="{9D8B030D-6E8A-4147-A177-3AD203B41FA5}">
                      <a16:colId xmlns:a16="http://schemas.microsoft.com/office/drawing/2014/main" val="899888083"/>
                    </a:ext>
                  </a:extLst>
                </a:gridCol>
              </a:tblGrid>
              <a:tr h="243717">
                <a:tc>
                  <a:txBody>
                    <a:bodyPr/>
                    <a:lstStyle/>
                    <a:p>
                      <a:endParaRPr lang="zh-CN" altLang="en-US" sz="1400" dirty="0">
                        <a:latin typeface="Times New Roman" panose="02020603050405020304" pitchFamily="18" charset="0"/>
                        <a:cs typeface="Times New Roman" panose="02020603050405020304" pitchFamily="18" charset="0"/>
                      </a:endParaRPr>
                    </a:p>
                  </a:txBody>
                  <a:tcPr/>
                </a:tc>
                <a:tc>
                  <a:txBody>
                    <a:bodyPr/>
                    <a:lstStyle/>
                    <a:p>
                      <a:r>
                        <a:rPr lang="en-US" altLang="zh-CN" sz="1400" dirty="0">
                          <a:latin typeface="Times New Roman" panose="02020603050405020304" pitchFamily="18" charset="0"/>
                          <a:cs typeface="Times New Roman" panose="02020603050405020304" pitchFamily="18" charset="0"/>
                        </a:rPr>
                        <a:t>short address (bytes)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Times New Roman" panose="02020603050405020304" pitchFamily="18" charset="0"/>
                          <a:cs typeface="Times New Roman" panose="02020603050405020304" pitchFamily="18" charset="0"/>
                        </a:rPr>
                        <a:t>extended address (bytes)</a:t>
                      </a:r>
                    </a:p>
                  </a:txBody>
                  <a:tcPr/>
                </a:tc>
                <a:extLst>
                  <a:ext uri="{0D108BD9-81ED-4DB2-BD59-A6C34878D82A}">
                    <a16:rowId xmlns:a16="http://schemas.microsoft.com/office/drawing/2014/main" val="3889326107"/>
                  </a:ext>
                </a:extLst>
              </a:tr>
              <a:tr h="245509">
                <a:tc>
                  <a:txBody>
                    <a:bodyPr/>
                    <a:lstStyle/>
                    <a:p>
                      <a:r>
                        <a:rPr lang="en-US" altLang="zh-CN" sz="1400" dirty="0">
                          <a:latin typeface="Times New Roman" panose="02020603050405020304" pitchFamily="18" charset="0"/>
                          <a:cs typeface="Times New Roman" panose="02020603050405020304" pitchFamily="18" charset="0"/>
                        </a:rPr>
                        <a:t>Bitmap scheduling [1]</a:t>
                      </a:r>
                      <a:endParaRPr lang="zh-CN" altLang="en-US" sz="1400" dirty="0">
                        <a:latin typeface="Times New Roman" panose="02020603050405020304" pitchFamily="18" charset="0"/>
                        <a:cs typeface="Times New Roman" panose="02020603050405020304" pitchFamily="18" charset="0"/>
                      </a:endParaRPr>
                    </a:p>
                  </a:txBody>
                  <a:tcPr/>
                </a:tc>
                <a:tc>
                  <a:txBody>
                    <a:bodyPr/>
                    <a:lstStyle/>
                    <a:p>
                      <a:r>
                        <a:rPr lang="pt-BR" altLang="zh-CN" sz="1400" dirty="0">
                          <a:latin typeface="Times New Roman" panose="02020603050405020304" pitchFamily="18" charset="0"/>
                          <a:cs typeface="Times New Roman" panose="02020603050405020304" pitchFamily="18" charset="0"/>
                        </a:rPr>
                        <a:t>1+N*(3+⌈S/8⌉) bytes</a:t>
                      </a:r>
                      <a:endParaRPr lang="zh-CN" altLang="en-US" sz="1400" dirty="0">
                        <a:latin typeface="Times New Roman" panose="02020603050405020304" pitchFamily="18" charset="0"/>
                        <a:cs typeface="Times New Roman" panose="02020603050405020304" pitchFamily="18" charset="0"/>
                      </a:endParaRPr>
                    </a:p>
                  </a:txBody>
                  <a:tcPr/>
                </a:tc>
                <a:tc>
                  <a:txBody>
                    <a:bodyPr/>
                    <a:lstStyle/>
                    <a:p>
                      <a:r>
                        <a:rPr lang="pt-BR" altLang="zh-CN" sz="1400" dirty="0">
                          <a:latin typeface="Times New Roman" panose="02020603050405020304" pitchFamily="18" charset="0"/>
                          <a:cs typeface="Times New Roman" panose="02020603050405020304" pitchFamily="18" charset="0"/>
                        </a:rPr>
                        <a:t>1+N*(9+⌈S/8⌉) bytes</a:t>
                      </a:r>
                      <a:endParaRPr lang="zh-CN" alt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09478957"/>
                  </a:ext>
                </a:extLst>
              </a:tr>
              <a:tr h="245509">
                <a:tc>
                  <a:txBody>
                    <a:bodyPr/>
                    <a:lstStyle/>
                    <a:p>
                      <a:r>
                        <a:rPr lang="en-US" altLang="zh-CN" sz="1400" dirty="0">
                          <a:solidFill>
                            <a:srgbClr val="0070C0"/>
                          </a:solidFill>
                          <a:latin typeface="Times New Roman" panose="02020603050405020304" pitchFamily="18" charset="0"/>
                          <a:cs typeface="Times New Roman" panose="02020603050405020304" pitchFamily="18" charset="0"/>
                        </a:rPr>
                        <a:t>Periodic scheduling</a:t>
                      </a:r>
                      <a:endParaRPr lang="zh-CN" altLang="en-US" sz="1400" dirty="0">
                        <a:solidFill>
                          <a:srgbClr val="0070C0"/>
                        </a:solidFill>
                        <a:latin typeface="Times New Roman" panose="02020603050405020304" pitchFamily="18" charset="0"/>
                        <a:cs typeface="Times New Roman" panose="02020603050405020304" pitchFamily="18" charset="0"/>
                      </a:endParaRPr>
                    </a:p>
                  </a:txBody>
                  <a:tcPr/>
                </a:tc>
                <a:tc>
                  <a:txBody>
                    <a:bodyPr/>
                    <a:lstStyle/>
                    <a:p>
                      <a:r>
                        <a:rPr lang="pt-BR" altLang="zh-CN" sz="1400" dirty="0">
                          <a:solidFill>
                            <a:srgbClr val="0070C0"/>
                          </a:solidFill>
                          <a:latin typeface="Times New Roman" panose="02020603050405020304" pitchFamily="18" charset="0"/>
                          <a:cs typeface="Times New Roman" panose="02020603050405020304" pitchFamily="18" charset="0"/>
                        </a:rPr>
                        <a:t>1+N*4 bytes</a:t>
                      </a:r>
                      <a:endParaRPr lang="zh-CN" altLang="en-US" sz="1400" dirty="0">
                        <a:solidFill>
                          <a:srgbClr val="0070C0"/>
                        </a:solidFill>
                        <a:latin typeface="Times New Roman" panose="02020603050405020304" pitchFamily="18" charset="0"/>
                        <a:cs typeface="Times New Roman" panose="02020603050405020304" pitchFamily="18" charset="0"/>
                      </a:endParaRPr>
                    </a:p>
                  </a:txBody>
                  <a:tcPr/>
                </a:tc>
                <a:tc>
                  <a:txBody>
                    <a:bodyPr/>
                    <a:lstStyle/>
                    <a:p>
                      <a:r>
                        <a:rPr lang="pt-BR" altLang="zh-CN" sz="1400" dirty="0">
                          <a:solidFill>
                            <a:srgbClr val="0070C0"/>
                          </a:solidFill>
                          <a:latin typeface="Times New Roman" panose="02020603050405020304" pitchFamily="18" charset="0"/>
                          <a:cs typeface="Times New Roman" panose="02020603050405020304" pitchFamily="18" charset="0"/>
                        </a:rPr>
                        <a:t>1+N*10 bytes</a:t>
                      </a:r>
                      <a:endParaRPr lang="zh-CN" altLang="en-US" sz="1400" dirty="0">
                        <a:solidFill>
                          <a:srgbClr val="0070C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3569904"/>
                  </a:ext>
                </a:extLst>
              </a:tr>
            </a:tbl>
          </a:graphicData>
        </a:graphic>
      </p:graphicFrame>
      <p:sp>
        <p:nvSpPr>
          <p:cNvPr id="17" name="矩形 16">
            <a:extLst>
              <a:ext uri="{FF2B5EF4-FFF2-40B4-BE49-F238E27FC236}">
                <a16:creationId xmlns:a16="http://schemas.microsoft.com/office/drawing/2014/main" id="{9C6A1AA0-25C1-4FFB-A3F5-E741799DEFDC}"/>
              </a:ext>
            </a:extLst>
          </p:cNvPr>
          <p:cNvSpPr/>
          <p:nvPr/>
        </p:nvSpPr>
        <p:spPr>
          <a:xfrm>
            <a:off x="0" y="958237"/>
            <a:ext cx="8892480" cy="584775"/>
          </a:xfrm>
          <a:prstGeom prst="rect">
            <a:avLst/>
          </a:prstGeom>
        </p:spPr>
        <p:txBody>
          <a:bodyPr wrap="square">
            <a:spAutoFit/>
          </a:bodyPr>
          <a:lstStyle/>
          <a:p>
            <a:pPr marL="373393" indent="-34290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Comparison on the message size of scheduling IEs for UWB 4ab applications with recurring periodic transmission pattern </a:t>
            </a:r>
          </a:p>
        </p:txBody>
      </p:sp>
      <p:sp>
        <p:nvSpPr>
          <p:cNvPr id="9" name="矩形 8">
            <a:extLst>
              <a:ext uri="{FF2B5EF4-FFF2-40B4-BE49-F238E27FC236}">
                <a16:creationId xmlns:a16="http://schemas.microsoft.com/office/drawing/2014/main" id="{26C2B783-FFDA-4BF1-A741-2FE6A38EA8B3}"/>
              </a:ext>
            </a:extLst>
          </p:cNvPr>
          <p:cNvSpPr/>
          <p:nvPr/>
        </p:nvSpPr>
        <p:spPr>
          <a:xfrm>
            <a:off x="685800" y="2598474"/>
            <a:ext cx="2756388" cy="461665"/>
          </a:xfrm>
          <a:prstGeom prst="rect">
            <a:avLst/>
          </a:prstGeom>
        </p:spPr>
        <p:txBody>
          <a:bodyPr wrap="square">
            <a:spAutoFit/>
          </a:bodyPr>
          <a:lstStyle/>
          <a:p>
            <a:pPr marL="30493"/>
            <a:r>
              <a:rPr lang="en-US" altLang="zh-CN" dirty="0">
                <a:ea typeface="微软雅黑" panose="020B0503020204020204" pitchFamily="34" charset="-122"/>
                <a:cs typeface="Calibri" panose="020F0502020204030204" pitchFamily="34" charset="0"/>
              </a:rPr>
              <a:t>Supposing the number of devices is 2</a:t>
            </a:r>
          </a:p>
          <a:p>
            <a:pPr marL="30493"/>
            <a:r>
              <a:rPr lang="en-US" altLang="zh-CN" dirty="0">
                <a:ea typeface="微软雅黑" panose="020B0503020204020204" pitchFamily="34" charset="-122"/>
                <a:cs typeface="Calibri" panose="020F0502020204030204" pitchFamily="34" charset="0"/>
              </a:rPr>
              <a:t>(Short address devices)</a:t>
            </a:r>
          </a:p>
        </p:txBody>
      </p:sp>
      <p:sp>
        <p:nvSpPr>
          <p:cNvPr id="15" name="矩形 14">
            <a:extLst>
              <a:ext uri="{FF2B5EF4-FFF2-40B4-BE49-F238E27FC236}">
                <a16:creationId xmlns:a16="http://schemas.microsoft.com/office/drawing/2014/main" id="{7B7E7FA2-4CFE-4069-B8B4-B1EF0E1D4CCF}"/>
              </a:ext>
            </a:extLst>
          </p:cNvPr>
          <p:cNvSpPr/>
          <p:nvPr/>
        </p:nvSpPr>
        <p:spPr>
          <a:xfrm>
            <a:off x="5486400" y="2598474"/>
            <a:ext cx="2756388" cy="461665"/>
          </a:xfrm>
          <a:prstGeom prst="rect">
            <a:avLst/>
          </a:prstGeom>
        </p:spPr>
        <p:txBody>
          <a:bodyPr wrap="square">
            <a:spAutoFit/>
          </a:bodyPr>
          <a:lstStyle/>
          <a:p>
            <a:pPr marL="30493"/>
            <a:r>
              <a:rPr lang="en-US" altLang="zh-CN" dirty="0">
                <a:ea typeface="微软雅黑" panose="020B0503020204020204" pitchFamily="34" charset="-122"/>
                <a:cs typeface="Calibri" panose="020F0502020204030204" pitchFamily="34" charset="0"/>
              </a:rPr>
              <a:t>Supposing the number of devices is 2</a:t>
            </a:r>
          </a:p>
          <a:p>
            <a:pPr marL="30493"/>
            <a:r>
              <a:rPr lang="en-US" altLang="zh-CN" dirty="0">
                <a:ea typeface="微软雅黑" panose="020B0503020204020204" pitchFamily="34" charset="-122"/>
                <a:cs typeface="Calibri" panose="020F0502020204030204" pitchFamily="34" charset="0"/>
              </a:rPr>
              <a:t>(Extended address devices)</a:t>
            </a:r>
          </a:p>
        </p:txBody>
      </p:sp>
      <p:pic>
        <p:nvPicPr>
          <p:cNvPr id="7" name="图片 6">
            <a:extLst>
              <a:ext uri="{FF2B5EF4-FFF2-40B4-BE49-F238E27FC236}">
                <a16:creationId xmlns:a16="http://schemas.microsoft.com/office/drawing/2014/main" id="{60330C0D-C736-4936-A168-50B9209D6804}"/>
              </a:ext>
            </a:extLst>
          </p:cNvPr>
          <p:cNvPicPr>
            <a:picLocks noChangeAspect="1"/>
          </p:cNvPicPr>
          <p:nvPr/>
        </p:nvPicPr>
        <p:blipFill>
          <a:blip r:embed="rId2"/>
          <a:stretch>
            <a:fillRect/>
          </a:stretch>
        </p:blipFill>
        <p:spPr>
          <a:xfrm>
            <a:off x="179512" y="3091477"/>
            <a:ext cx="4050046" cy="3273439"/>
          </a:xfrm>
          <a:prstGeom prst="rect">
            <a:avLst/>
          </a:prstGeom>
        </p:spPr>
      </p:pic>
      <p:pic>
        <p:nvPicPr>
          <p:cNvPr id="8" name="图片 7">
            <a:extLst>
              <a:ext uri="{FF2B5EF4-FFF2-40B4-BE49-F238E27FC236}">
                <a16:creationId xmlns:a16="http://schemas.microsoft.com/office/drawing/2014/main" id="{2E603B93-1354-4A4D-9DC5-CDBB838E9FD6}"/>
              </a:ext>
            </a:extLst>
          </p:cNvPr>
          <p:cNvPicPr>
            <a:picLocks noChangeAspect="1"/>
          </p:cNvPicPr>
          <p:nvPr/>
        </p:nvPicPr>
        <p:blipFill>
          <a:blip r:embed="rId3"/>
          <a:stretch>
            <a:fillRect/>
          </a:stretch>
        </p:blipFill>
        <p:spPr>
          <a:xfrm>
            <a:off x="4720903" y="3091477"/>
            <a:ext cx="4081280" cy="3273439"/>
          </a:xfrm>
          <a:prstGeom prst="rect">
            <a:avLst/>
          </a:prstGeom>
        </p:spPr>
      </p:pic>
    </p:spTree>
    <p:extLst>
      <p:ext uri="{BB962C8B-B14F-4D97-AF65-F5344CB8AC3E}">
        <p14:creationId xmlns:p14="http://schemas.microsoft.com/office/powerpoint/2010/main" val="2740471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a:t>November 2022</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13</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179512" y="593725"/>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Further discussions</a:t>
            </a:r>
          </a:p>
          <a:p>
            <a:r>
              <a:rPr lang="en-US" altLang="zh-CN" sz="2400" b="1" kern="0" dirty="0"/>
              <a:t> </a:t>
            </a:r>
          </a:p>
        </p:txBody>
      </p:sp>
      <p:sp>
        <p:nvSpPr>
          <p:cNvPr id="17" name="矩形 16">
            <a:extLst>
              <a:ext uri="{FF2B5EF4-FFF2-40B4-BE49-F238E27FC236}">
                <a16:creationId xmlns:a16="http://schemas.microsoft.com/office/drawing/2014/main" id="{9C6A1AA0-25C1-4FFB-A3F5-E741799DEFDC}"/>
              </a:ext>
            </a:extLst>
          </p:cNvPr>
          <p:cNvSpPr/>
          <p:nvPr/>
        </p:nvSpPr>
        <p:spPr>
          <a:xfrm>
            <a:off x="0" y="1124744"/>
            <a:ext cx="8892480" cy="1323439"/>
          </a:xfrm>
          <a:prstGeom prst="rect">
            <a:avLst/>
          </a:prstGeom>
        </p:spPr>
        <p:txBody>
          <a:bodyPr wrap="square">
            <a:spAutoFit/>
          </a:bodyPr>
          <a:lstStyle/>
          <a:p>
            <a:pPr marL="316243" indent="-28575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For 4ab new devices, the scheduling process can only use one type of scheduling IE, </a:t>
            </a:r>
            <a:r>
              <a:rPr lang="en-US" altLang="zh-CN" sz="1600" dirty="0" err="1">
                <a:ea typeface="微软雅黑" panose="020B0503020204020204" pitchFamily="34" charset="-122"/>
                <a:cs typeface="Calibri" panose="020F0502020204030204" pitchFamily="34" charset="0"/>
              </a:rPr>
              <a:t>i.e</a:t>
            </a:r>
            <a:r>
              <a:rPr lang="en-US" altLang="zh-CN" sz="1600" dirty="0">
                <a:ea typeface="微软雅黑" panose="020B0503020204020204" pitchFamily="34" charset="-122"/>
                <a:cs typeface="Calibri" panose="020F0502020204030204" pitchFamily="34" charset="0"/>
              </a:rPr>
              <a:t>, new IE or legacy 4z RDM IE</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Once the device detects itself inside either one type of scheduling IE, the device may ignore the other type if it is also received during the control phase, to avoid unnecessary power consumption in decoding the IE </a:t>
            </a:r>
          </a:p>
        </p:txBody>
      </p:sp>
    </p:spTree>
    <p:extLst>
      <p:ext uri="{BB962C8B-B14F-4D97-AF65-F5344CB8AC3E}">
        <p14:creationId xmlns:p14="http://schemas.microsoft.com/office/powerpoint/2010/main" val="1727163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November 2022</a:t>
            </a:r>
            <a:endParaRPr lang="en-US" altLang="en-US" dirty="0"/>
          </a:p>
        </p:txBody>
      </p:sp>
      <p:sp>
        <p:nvSpPr>
          <p:cNvPr id="3" name="页脚占位符 2"/>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p:cNvSpPr>
            <a:spLocks noGrp="1"/>
          </p:cNvSpPr>
          <p:nvPr>
            <p:ph type="sldNum" sz="quarter" idx="12"/>
          </p:nvPr>
        </p:nvSpPr>
        <p:spPr/>
        <p:txBody>
          <a:bodyPr/>
          <a:lstStyle/>
          <a:p>
            <a:r>
              <a:rPr lang="en-US" altLang="en-US" dirty="0"/>
              <a:t>Slide </a:t>
            </a:r>
            <a:fld id="{77849D27-6DDF-4CEA-A842-3715DABEA1B1}" type="slidenum">
              <a:rPr lang="en-US" altLang="en-US" smtClean="0"/>
              <a:pPr/>
              <a:t>14</a:t>
            </a:fld>
            <a:endParaRPr lang="en-US" altLang="en-US" dirty="0"/>
          </a:p>
        </p:txBody>
      </p:sp>
      <p:sp>
        <p:nvSpPr>
          <p:cNvPr id="5" name="Rectangle 2"/>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Summary</a:t>
            </a:r>
          </a:p>
        </p:txBody>
      </p:sp>
      <p:sp>
        <p:nvSpPr>
          <p:cNvPr id="6" name="矩形 5"/>
          <p:cNvSpPr/>
          <p:nvPr/>
        </p:nvSpPr>
        <p:spPr>
          <a:xfrm>
            <a:off x="10534" y="1131205"/>
            <a:ext cx="9001000" cy="1502976"/>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600" dirty="0">
                <a:cs typeface="Times New Roman" panose="02020603050405020304" pitchFamily="18" charset="0"/>
              </a:rPr>
              <a:t>In this contribution, we propose to improve the bitmap-based scheduling IE design in terms of flexibility and message overhead redundancy by the following aspects:</a:t>
            </a:r>
          </a:p>
          <a:p>
            <a:pPr marL="973138" lvl="2" indent="-342900">
              <a:spcAft>
                <a:spcPts val="700"/>
              </a:spcAft>
              <a:buFont typeface="Times New Roman" panose="02020603050405020304" pitchFamily="18" charset="0"/>
              <a:buChar char="─"/>
            </a:pPr>
            <a:r>
              <a:rPr lang="en-US" altLang="zh-CN" sz="1600" dirty="0">
                <a:cs typeface="Times New Roman" panose="02020603050405020304" pitchFamily="18" charset="0"/>
              </a:rPr>
              <a:t>Introducing the bitmap offset field in the scheduling list element</a:t>
            </a:r>
          </a:p>
          <a:p>
            <a:pPr marL="973138" lvl="2" indent="-342900">
              <a:spcAft>
                <a:spcPts val="700"/>
              </a:spcAft>
              <a:buFont typeface="Times New Roman" panose="02020603050405020304" pitchFamily="18" charset="0"/>
              <a:buChar char="─"/>
            </a:pPr>
            <a:r>
              <a:rPr lang="en-US" altLang="zh-CN" sz="1600" dirty="0">
                <a:cs typeface="Times New Roman" panose="02020603050405020304" pitchFamily="18" charset="0"/>
              </a:rPr>
              <a:t>Introducing the periodic scheduling format for applications with recurring periodic transmission pattern</a:t>
            </a:r>
          </a:p>
        </p:txBody>
      </p:sp>
    </p:spTree>
    <p:extLst>
      <p:ext uri="{BB962C8B-B14F-4D97-AF65-F5344CB8AC3E}">
        <p14:creationId xmlns:p14="http://schemas.microsoft.com/office/powerpoint/2010/main" val="2418392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2</a:t>
            </a:fld>
            <a:endParaRPr lang="en-US" altLang="en-US" dirty="0">
              <a:latin typeface="+mj-lt"/>
            </a:endParaRP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870618590"/>
              </p:ext>
            </p:extLst>
          </p:nvPr>
        </p:nvGraphicFramePr>
        <p:xfrm>
          <a:off x="467544" y="692696"/>
          <a:ext cx="8280920" cy="5718188"/>
        </p:xfrm>
        <a:graphic>
          <a:graphicData uri="http://schemas.openxmlformats.org/drawingml/2006/table">
            <a:tbl>
              <a:tblPr firstRow="1" bandRow="1">
                <a:tableStyleId>{5940675A-B579-460E-94D1-54222C63F5DA}</a:tableStyleId>
              </a:tblPr>
              <a:tblGrid>
                <a:gridCol w="4215968">
                  <a:extLst>
                    <a:ext uri="{9D8B030D-6E8A-4147-A177-3AD203B41FA5}">
                      <a16:colId xmlns:a16="http://schemas.microsoft.com/office/drawing/2014/main" val="1745747388"/>
                    </a:ext>
                  </a:extLst>
                </a:gridCol>
                <a:gridCol w="4064952">
                  <a:extLst>
                    <a:ext uri="{9D8B030D-6E8A-4147-A177-3AD203B41FA5}">
                      <a16:colId xmlns:a16="http://schemas.microsoft.com/office/drawing/2014/main" val="1336621721"/>
                    </a:ext>
                  </a:extLst>
                </a:gridCol>
              </a:tblGrid>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val="3516017004"/>
                  </a:ext>
                </a:extLst>
              </a:tr>
              <a:tr h="458676">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229274704"/>
                  </a:ext>
                </a:extLst>
              </a:tr>
              <a:tr h="181798">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zh-CN" sz="1200" kern="1200" dirty="0">
                          <a:solidFill>
                            <a:schemeClr val="tx1"/>
                          </a:solidFill>
                          <a:effectLst/>
                          <a:latin typeface="+mj-lt"/>
                          <a:ea typeface="+mn-ea"/>
                          <a:cs typeface="Times New Roman" panose="02020603050405020304" pitchFamily="18" charset="0"/>
                        </a:rPr>
                        <a:t>Further improvement on Scheduling IE design to reduce message overhead</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770140464"/>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13926360"/>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dirty="0">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165867"/>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634401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863466228"/>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79458668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2" name="日期占位符 1"/>
          <p:cNvSpPr>
            <a:spLocks noGrp="1"/>
          </p:cNvSpPr>
          <p:nvPr>
            <p:ph type="dt" sz="half" idx="10"/>
          </p:nvPr>
        </p:nvSpPr>
        <p:spPr/>
        <p:txBody>
          <a:bodyPr/>
          <a:lstStyle/>
          <a:p>
            <a:r>
              <a:rPr lang="en-US" altLang="zh-CN" dirty="0"/>
              <a:t>November 2022</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3</a:t>
            </a:fld>
            <a:endParaRPr lang="en-US" altLang="en-US" dirty="0">
              <a:latin typeface="+mj-lt"/>
            </a:endParaRPr>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2" name="日期占位符 1"/>
          <p:cNvSpPr>
            <a:spLocks noGrp="1"/>
          </p:cNvSpPr>
          <p:nvPr>
            <p:ph type="dt" sz="half" idx="10"/>
          </p:nvPr>
        </p:nvSpPr>
        <p:spPr/>
        <p:txBody>
          <a:bodyPr/>
          <a:lstStyle/>
          <a:p>
            <a:r>
              <a:rPr lang="en-US" altLang="zh-CN" dirty="0"/>
              <a:t>November 2022</a:t>
            </a:r>
            <a:endParaRPr lang="en-US" altLang="en-US" dirty="0"/>
          </a:p>
        </p:txBody>
      </p:sp>
      <p:sp>
        <p:nvSpPr>
          <p:cNvPr id="7" name="Title 1">
            <a:extLst>
              <a:ext uri="{FF2B5EF4-FFF2-40B4-BE49-F238E27FC236}">
                <a16:creationId xmlns:a16="http://schemas.microsoft.com/office/drawing/2014/main" id="{C92E4F61-56E8-46F4-8220-56911F31CDB2}"/>
              </a:ext>
            </a:extLst>
          </p:cNvPr>
          <p:cNvSpPr txBox="1">
            <a:spLocks/>
          </p:cNvSpPr>
          <p:nvPr/>
        </p:nvSpPr>
        <p:spPr bwMode="auto">
          <a:xfrm>
            <a:off x="1547664" y="444947"/>
            <a:ext cx="6264696" cy="607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gn="l"/>
            <a:r>
              <a:rPr lang="en-US" sz="2800" b="1" kern="0" dirty="0"/>
              <a:t>Previous Contributions and references</a:t>
            </a:r>
          </a:p>
        </p:txBody>
      </p:sp>
      <p:sp>
        <p:nvSpPr>
          <p:cNvPr id="10" name="Content Placeholder 2">
            <a:extLst>
              <a:ext uri="{FF2B5EF4-FFF2-40B4-BE49-F238E27FC236}">
                <a16:creationId xmlns:a16="http://schemas.microsoft.com/office/drawing/2014/main" id="{2AAA7226-96B6-4953-A32A-098EE81334A8}"/>
              </a:ext>
            </a:extLst>
          </p:cNvPr>
          <p:cNvSpPr txBox="1">
            <a:spLocks/>
          </p:cNvSpPr>
          <p:nvPr/>
        </p:nvSpPr>
        <p:spPr bwMode="auto">
          <a:xfrm>
            <a:off x="71500" y="1054430"/>
            <a:ext cx="9001000" cy="5107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marL="342900" indent="-342900" algn="l">
              <a:buFont typeface="+mj-lt"/>
              <a:buAutoNum type="arabicPeriod"/>
            </a:pPr>
            <a:r>
              <a:rPr lang="en-US" altLang="en-US" sz="1200" kern="0" dirty="0"/>
              <a:t>DCN 501r0 (S</a:t>
            </a:r>
            <a:r>
              <a:rPr lang="en-US" altLang="zh-CN" sz="1200" kern="0" dirty="0"/>
              <a:t>eptember</a:t>
            </a:r>
            <a:r>
              <a:rPr lang="en-US" altLang="en-US" sz="1200" kern="0" dirty="0"/>
              <a:t> 2022) “New Scheduling IE for 4ab applications”</a:t>
            </a:r>
          </a:p>
          <a:p>
            <a:pPr marL="742950" lvl="1" indent="-285750" algn="l">
              <a:lnSpc>
                <a:spcPct val="150000"/>
              </a:lnSpc>
              <a:buFont typeface="Arial" panose="020B0604020202020204" pitchFamily="34" charset="0"/>
              <a:buChar char="•"/>
            </a:pPr>
            <a:r>
              <a:rPr lang="en-US" altLang="en-US" sz="1200" kern="0" dirty="0"/>
              <a:t>Bitmap-based scheduling is proposed to reduce the overhead of control messages for applications that requires </a:t>
            </a:r>
            <a:r>
              <a:rPr lang="en-US" altLang="zh-CN" sz="1200" dirty="0"/>
              <a:t>many slots,</a:t>
            </a:r>
            <a:r>
              <a:rPr lang="en-US" altLang="en-US" sz="1200" kern="0" dirty="0"/>
              <a:t> as compared to legacy 4z RDM IE</a:t>
            </a:r>
          </a:p>
          <a:p>
            <a:pPr marL="285750" indent="-285750" algn="l">
              <a:lnSpc>
                <a:spcPct val="150000"/>
              </a:lnSpc>
              <a:buFont typeface="+mj-lt"/>
              <a:buAutoNum type="arabicPeriod"/>
            </a:pPr>
            <a:r>
              <a:rPr lang="en-US" altLang="en-US" sz="1200" kern="0" dirty="0"/>
              <a:t>IEEE Standard for Low-Rate Wireless Networks–Amendment 1: Enhanced Ultra Wideband (UWB) Physical Layers (PHYs) and Associated Ranging Techniques, IEEE Standard 802.15.4z-2020 (Amendment to IEEE Standard 802.15.4-2020), IEEE SA, pp. 1–174, Aug. 25, 2020</a:t>
            </a:r>
          </a:p>
          <a:p>
            <a:pPr marL="285750" indent="-285750" algn="l">
              <a:lnSpc>
                <a:spcPct val="150000"/>
              </a:lnSpc>
              <a:buFont typeface="+mj-lt"/>
              <a:buAutoNum type="arabicPeriod"/>
            </a:pPr>
            <a:endParaRPr lang="en-US" altLang="en-US" sz="1200" kern="0" dirty="0"/>
          </a:p>
          <a:p>
            <a:pPr marL="342900" indent="-342900" algn="l">
              <a:buFont typeface="+mj-lt"/>
              <a:buAutoNum type="arabicPeriod"/>
            </a:pPr>
            <a:r>
              <a:rPr lang="en-US" altLang="en-US" sz="1200" kern="0" dirty="0"/>
              <a:t>DCN 205r0 (March 2022) “Multi-millisecond Ranging”</a:t>
            </a:r>
          </a:p>
          <a:p>
            <a:pPr marL="742950" lvl="1" indent="-285750" algn="l">
              <a:lnSpc>
                <a:spcPct val="150000"/>
              </a:lnSpc>
              <a:buFont typeface="Arial" panose="020B0604020202020204" pitchFamily="34" charset="0"/>
              <a:buChar char="•"/>
            </a:pPr>
            <a:r>
              <a:rPr lang="en-US" altLang="en-US" sz="1200" kern="0" dirty="0"/>
              <a:t>N</a:t>
            </a:r>
            <a:r>
              <a:rPr lang="en-US" altLang="zh-CN" sz="1200" kern="0" dirty="0"/>
              <a:t>on-interlacing MMS ranging is proposed for </a:t>
            </a:r>
            <a:r>
              <a:rPr lang="en-US" altLang="en-US" sz="1200" kern="0" dirty="0"/>
              <a:t>long-range line-of-sight, and short-range highly attenuated first path</a:t>
            </a:r>
          </a:p>
          <a:p>
            <a:pPr marL="742950" lvl="1" indent="-285750" algn="l">
              <a:lnSpc>
                <a:spcPct val="150000"/>
              </a:lnSpc>
              <a:buFont typeface="+mj-lt"/>
              <a:buAutoNum type="arabicPeriod"/>
            </a:pPr>
            <a:endParaRPr lang="en-US" altLang="en-US" sz="1200" kern="0" dirty="0"/>
          </a:p>
          <a:p>
            <a:pPr marL="342900" indent="-342900" algn="l">
              <a:buFont typeface="+mj-lt"/>
              <a:buAutoNum type="arabicPeriod"/>
            </a:pPr>
            <a:r>
              <a:rPr lang="en-US" altLang="en-US" sz="1200" kern="0" dirty="0"/>
              <a:t>DCN 404r1 (July 2022) “Co-scheduling Ranging and Sensing”</a:t>
            </a:r>
          </a:p>
          <a:p>
            <a:pPr marL="742950" lvl="1" indent="-285750" algn="l">
              <a:lnSpc>
                <a:spcPct val="150000"/>
              </a:lnSpc>
              <a:buFont typeface="Arial" panose="020B0604020202020204" pitchFamily="34" charset="0"/>
              <a:buChar char="•"/>
            </a:pPr>
            <a:r>
              <a:rPr lang="en-US" altLang="en-US" sz="1200" kern="0" dirty="0"/>
              <a:t>Proposing to design new control message with IEs to schedule ranging and sensing</a:t>
            </a:r>
          </a:p>
          <a:p>
            <a:pPr marL="742950" lvl="1" indent="-285750" algn="l">
              <a:lnSpc>
                <a:spcPct val="150000"/>
              </a:lnSpc>
              <a:buFont typeface="+mj-lt"/>
              <a:buAutoNum type="arabicPeriod"/>
            </a:pPr>
            <a:endParaRPr lang="en-US" altLang="en-US" sz="1200" kern="0" dirty="0"/>
          </a:p>
          <a:p>
            <a:pPr marL="342900" indent="-342900" algn="l">
              <a:buFont typeface="+mj-lt"/>
              <a:buAutoNum type="arabicPeriod"/>
            </a:pPr>
            <a:r>
              <a:rPr lang="en-US" altLang="en-US" sz="1200" kern="0" dirty="0"/>
              <a:t>DCN 257r0 (May 2022) “CIR feedback scheme for UWB sensing - continue”</a:t>
            </a:r>
          </a:p>
          <a:p>
            <a:pPr marL="742950" lvl="1" indent="-285750" algn="l">
              <a:lnSpc>
                <a:spcPct val="150000"/>
              </a:lnSpc>
              <a:buFont typeface="Arial" panose="020B0604020202020204" pitchFamily="34" charset="0"/>
              <a:buChar char="•"/>
            </a:pPr>
            <a:r>
              <a:rPr lang="en-US" altLang="en-US" sz="1200" kern="0" dirty="0"/>
              <a:t>To support target tracking, long time continuous sensing is required</a:t>
            </a:r>
          </a:p>
          <a:p>
            <a:pPr marL="685800" lvl="1" indent="-228600" algn="l">
              <a:lnSpc>
                <a:spcPct val="150000"/>
              </a:lnSpc>
              <a:buFont typeface="+mj-lt"/>
              <a:buAutoNum type="arabicPeriod"/>
            </a:pPr>
            <a:endParaRPr lang="en-US" altLang="en-US" sz="1200" kern="0" dirty="0"/>
          </a:p>
          <a:p>
            <a:pPr marL="342900" indent="-342900" algn="l">
              <a:buFont typeface="+mj-lt"/>
              <a:buAutoNum type="arabicPeriod"/>
            </a:pPr>
            <a:r>
              <a:rPr lang="en-US" altLang="en-US" sz="1200" kern="0" dirty="0"/>
              <a:t>DCN 255r1 (May 2022) “MAC considerations on unified control for UWB sensing and ranging”</a:t>
            </a:r>
          </a:p>
          <a:p>
            <a:pPr marL="742950" lvl="1" indent="-285750" algn="l">
              <a:lnSpc>
                <a:spcPct val="150000"/>
              </a:lnSpc>
              <a:buFont typeface="Arial" panose="020B0604020202020204" pitchFamily="34" charset="0"/>
              <a:buChar char="•"/>
            </a:pPr>
            <a:r>
              <a:rPr lang="en-US" altLang="en-US" sz="1200" kern="0" dirty="0"/>
              <a:t>Preliminary study on unified MAC design for UWB sensing and ranging</a:t>
            </a:r>
            <a:endParaRPr lang="en-US" altLang="en-US" sz="1400" kern="0" dirty="0"/>
          </a:p>
        </p:txBody>
      </p:sp>
    </p:spTree>
    <p:extLst>
      <p:ext uri="{BB962C8B-B14F-4D97-AF65-F5344CB8AC3E}">
        <p14:creationId xmlns:p14="http://schemas.microsoft.com/office/powerpoint/2010/main" val="2706364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November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4</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Recap: Bitmap-based scheduling IE design</a:t>
            </a:r>
          </a:p>
        </p:txBody>
      </p:sp>
      <p:sp>
        <p:nvSpPr>
          <p:cNvPr id="6" name="矩形 5">
            <a:extLst>
              <a:ext uri="{FF2B5EF4-FFF2-40B4-BE49-F238E27FC236}">
                <a16:creationId xmlns:a16="http://schemas.microsoft.com/office/drawing/2014/main" id="{BBD454B0-4418-4D89-BE59-2BECA1C086C1}"/>
              </a:ext>
            </a:extLst>
          </p:cNvPr>
          <p:cNvSpPr/>
          <p:nvPr/>
        </p:nvSpPr>
        <p:spPr>
          <a:xfrm>
            <a:off x="-34077" y="881715"/>
            <a:ext cx="8812662" cy="954107"/>
          </a:xfrm>
          <a:prstGeom prst="rect">
            <a:avLst/>
          </a:prstGeom>
        </p:spPr>
        <p:txBody>
          <a:bodyPr wrap="square">
            <a:spAutoFit/>
          </a:bodyPr>
          <a:lstStyle/>
          <a:p>
            <a:pPr marL="373393" indent="-342900">
              <a:buFont typeface="Arial" panose="020B0604020202020204" pitchFamily="34" charset="0"/>
              <a:buChar char="•"/>
            </a:pPr>
            <a:r>
              <a:rPr lang="en-US" altLang="zh-CN" sz="1400" dirty="0"/>
              <a:t>A bitmap-based scheduling IE design [1] is proposed to address the drawbacks of RDM IE in legacy 4z [2]. </a:t>
            </a:r>
          </a:p>
          <a:p>
            <a:pPr marL="373393" indent="-342900">
              <a:buFont typeface="Arial" panose="020B0604020202020204" pitchFamily="34" charset="0"/>
              <a:buChar char="•"/>
            </a:pPr>
            <a:r>
              <a:rPr lang="en-US" altLang="zh-CN" sz="1400" dirty="0"/>
              <a:t>Given a total of </a:t>
            </a:r>
            <a:r>
              <a:rPr lang="en-US" altLang="zh-CN" sz="1400" dirty="0">
                <a:solidFill>
                  <a:srgbClr val="0070C0"/>
                </a:solidFill>
              </a:rPr>
              <a:t>S</a:t>
            </a:r>
            <a:r>
              <a:rPr lang="en-US" altLang="zh-CN" sz="1400" dirty="0"/>
              <a:t> slots for each device and a total of </a:t>
            </a:r>
            <a:r>
              <a:rPr lang="en-US" altLang="zh-CN" sz="1400" dirty="0">
                <a:solidFill>
                  <a:srgbClr val="0070C0"/>
                </a:solidFill>
              </a:rPr>
              <a:t>N</a:t>
            </a:r>
            <a:r>
              <a:rPr lang="en-US" altLang="zh-CN" sz="1400" dirty="0"/>
              <a:t> devices, the size of the bitmap-based scheduling IE yields:</a:t>
            </a:r>
          </a:p>
          <a:p>
            <a:pPr marL="830593" lvl="1" indent="-342900">
              <a:buFont typeface="Arial" panose="020B0604020202020204" pitchFamily="34" charset="0"/>
              <a:buChar char="•"/>
            </a:pPr>
            <a:r>
              <a:rPr lang="en-US" altLang="zh-CN" sz="1400" dirty="0"/>
              <a:t>For size of short addresses (2 bytes): </a:t>
            </a:r>
            <a:r>
              <a:rPr lang="pt-BR" altLang="zh-CN" sz="1400" dirty="0">
                <a:solidFill>
                  <a:srgbClr val="0070C0"/>
                </a:solidFill>
              </a:rPr>
              <a:t>1+N*(3+⌈S/8⌉) </a:t>
            </a:r>
            <a:r>
              <a:rPr lang="en-US" altLang="zh-CN" sz="1400" dirty="0">
                <a:solidFill>
                  <a:srgbClr val="0070C0"/>
                </a:solidFill>
              </a:rPr>
              <a:t>bytes </a:t>
            </a:r>
          </a:p>
          <a:p>
            <a:pPr marL="830593" lvl="1" indent="-342900">
              <a:buFont typeface="Arial" panose="020B0604020202020204" pitchFamily="34" charset="0"/>
              <a:buChar char="•"/>
            </a:pPr>
            <a:r>
              <a:rPr lang="en-US" altLang="zh-CN" sz="1400" dirty="0"/>
              <a:t>For size of extended addresses (8 bytes): </a:t>
            </a:r>
            <a:r>
              <a:rPr lang="pt-BR" altLang="zh-CN" sz="1400" dirty="0">
                <a:solidFill>
                  <a:srgbClr val="0070C0"/>
                </a:solidFill>
              </a:rPr>
              <a:t>1+N*(9+⌈S/8⌉) </a:t>
            </a:r>
            <a:r>
              <a:rPr lang="en-US" altLang="zh-CN" sz="1400" dirty="0">
                <a:solidFill>
                  <a:srgbClr val="0070C0"/>
                </a:solidFill>
              </a:rPr>
              <a:t>bytes</a:t>
            </a:r>
          </a:p>
        </p:txBody>
      </p:sp>
      <p:graphicFrame>
        <p:nvGraphicFramePr>
          <p:cNvPr id="7" name="Table 7">
            <a:extLst>
              <a:ext uri="{FF2B5EF4-FFF2-40B4-BE49-F238E27FC236}">
                <a16:creationId xmlns:a16="http://schemas.microsoft.com/office/drawing/2014/main" id="{4405C110-E537-46C9-810E-D10BA6ADAC06}"/>
              </a:ext>
            </a:extLst>
          </p:cNvPr>
          <p:cNvGraphicFramePr>
            <a:graphicFrameLocks noGrp="1"/>
          </p:cNvGraphicFramePr>
          <p:nvPr>
            <p:extLst>
              <p:ext uri="{D42A27DB-BD31-4B8C-83A1-F6EECF244321}">
                <p14:modId xmlns:p14="http://schemas.microsoft.com/office/powerpoint/2010/main" val="1073460518"/>
              </p:ext>
            </p:extLst>
          </p:nvPr>
        </p:nvGraphicFramePr>
        <p:xfrm>
          <a:off x="3350628" y="1857345"/>
          <a:ext cx="4701948" cy="609600"/>
        </p:xfrm>
        <a:graphic>
          <a:graphicData uri="http://schemas.openxmlformats.org/drawingml/2006/table">
            <a:tbl>
              <a:tblPr firstRow="1" bandRow="1">
                <a:tableStyleId>{5940675A-B579-460E-94D1-54222C63F5DA}</a:tableStyleId>
              </a:tblPr>
              <a:tblGrid>
                <a:gridCol w="2350974">
                  <a:extLst>
                    <a:ext uri="{9D8B030D-6E8A-4147-A177-3AD203B41FA5}">
                      <a16:colId xmlns:a16="http://schemas.microsoft.com/office/drawing/2014/main" val="1286179289"/>
                    </a:ext>
                  </a:extLst>
                </a:gridCol>
                <a:gridCol w="2350974">
                  <a:extLst>
                    <a:ext uri="{9D8B030D-6E8A-4147-A177-3AD203B41FA5}">
                      <a16:colId xmlns:a16="http://schemas.microsoft.com/office/drawing/2014/main" val="2823916142"/>
                    </a:ext>
                  </a:extLst>
                </a:gridCol>
              </a:tblGrid>
              <a:tr h="248223">
                <a:tc>
                  <a:txBody>
                    <a:bodyPr/>
                    <a:lstStyle/>
                    <a:p>
                      <a:pPr algn="ctr"/>
                      <a:r>
                        <a:rPr lang="en-US" sz="1400" dirty="0"/>
                        <a:t>Octets: 1</a:t>
                      </a:r>
                    </a:p>
                  </a:txBody>
                  <a:tcPr anchor="ctr"/>
                </a:tc>
                <a:tc>
                  <a:txBody>
                    <a:bodyPr/>
                    <a:lstStyle/>
                    <a:p>
                      <a:pPr algn="ctr"/>
                      <a:r>
                        <a:rPr lang="en-US" sz="1400" dirty="0"/>
                        <a:t>Variable</a:t>
                      </a:r>
                    </a:p>
                  </a:txBody>
                  <a:tcPr anchor="ctr"/>
                </a:tc>
                <a:extLst>
                  <a:ext uri="{0D108BD9-81ED-4DB2-BD59-A6C34878D82A}">
                    <a16:rowId xmlns:a16="http://schemas.microsoft.com/office/drawing/2014/main" val="929568747"/>
                  </a:ext>
                </a:extLst>
              </a:tr>
              <a:tr h="248223">
                <a:tc>
                  <a:txBody>
                    <a:bodyPr/>
                    <a:lstStyle/>
                    <a:p>
                      <a:pPr algn="ctr"/>
                      <a:r>
                        <a:rPr lang="en-US" sz="1400" dirty="0">
                          <a:solidFill>
                            <a:schemeClr val="tx1"/>
                          </a:solidFill>
                        </a:rPr>
                        <a:t>Control field</a:t>
                      </a:r>
                    </a:p>
                  </a:txBody>
                  <a:tcPr anchor="ctr"/>
                </a:tc>
                <a:tc>
                  <a:txBody>
                    <a:bodyPr/>
                    <a:lstStyle/>
                    <a:p>
                      <a:pPr algn="ctr"/>
                      <a:r>
                        <a:rPr lang="en-US" sz="1400" dirty="0">
                          <a:solidFill>
                            <a:schemeClr val="tx1"/>
                          </a:solidFill>
                        </a:rPr>
                        <a:t>Scheduling List</a:t>
                      </a:r>
                    </a:p>
                  </a:txBody>
                  <a:tcPr anchor="ctr"/>
                </a:tc>
                <a:extLst>
                  <a:ext uri="{0D108BD9-81ED-4DB2-BD59-A6C34878D82A}">
                    <a16:rowId xmlns:a16="http://schemas.microsoft.com/office/drawing/2014/main" val="2955868056"/>
                  </a:ext>
                </a:extLst>
              </a:tr>
            </a:tbl>
          </a:graphicData>
        </a:graphic>
      </p:graphicFrame>
      <p:graphicFrame>
        <p:nvGraphicFramePr>
          <p:cNvPr id="8" name="Table 10">
            <a:extLst>
              <a:ext uri="{FF2B5EF4-FFF2-40B4-BE49-F238E27FC236}">
                <a16:creationId xmlns:a16="http://schemas.microsoft.com/office/drawing/2014/main" id="{4136994E-8264-4F5D-A64B-F5D86159D35E}"/>
              </a:ext>
            </a:extLst>
          </p:cNvPr>
          <p:cNvGraphicFramePr>
            <a:graphicFrameLocks noGrp="1"/>
          </p:cNvGraphicFramePr>
          <p:nvPr>
            <p:extLst>
              <p:ext uri="{D42A27DB-BD31-4B8C-83A1-F6EECF244321}">
                <p14:modId xmlns:p14="http://schemas.microsoft.com/office/powerpoint/2010/main" val="311497155"/>
              </p:ext>
            </p:extLst>
          </p:nvPr>
        </p:nvGraphicFramePr>
        <p:xfrm>
          <a:off x="3500635" y="2957526"/>
          <a:ext cx="5541851" cy="609600"/>
        </p:xfrm>
        <a:graphic>
          <a:graphicData uri="http://schemas.openxmlformats.org/drawingml/2006/table">
            <a:tbl>
              <a:tblPr firstRow="1" bandRow="1">
                <a:tableStyleId>{5940675A-B579-460E-94D1-54222C63F5DA}</a:tableStyleId>
              </a:tblPr>
              <a:tblGrid>
                <a:gridCol w="1412351">
                  <a:extLst>
                    <a:ext uri="{9D8B030D-6E8A-4147-A177-3AD203B41FA5}">
                      <a16:colId xmlns:a16="http://schemas.microsoft.com/office/drawing/2014/main" val="2823916142"/>
                    </a:ext>
                  </a:extLst>
                </a:gridCol>
                <a:gridCol w="1203064">
                  <a:extLst>
                    <a:ext uri="{9D8B030D-6E8A-4147-A177-3AD203B41FA5}">
                      <a16:colId xmlns:a16="http://schemas.microsoft.com/office/drawing/2014/main" val="2999502609"/>
                    </a:ext>
                  </a:extLst>
                </a:gridCol>
                <a:gridCol w="1804597">
                  <a:extLst>
                    <a:ext uri="{9D8B030D-6E8A-4147-A177-3AD203B41FA5}">
                      <a16:colId xmlns:a16="http://schemas.microsoft.com/office/drawing/2014/main" val="1938274506"/>
                    </a:ext>
                  </a:extLst>
                </a:gridCol>
                <a:gridCol w="1121839">
                  <a:extLst>
                    <a:ext uri="{9D8B030D-6E8A-4147-A177-3AD203B41FA5}">
                      <a16:colId xmlns:a16="http://schemas.microsoft.com/office/drawing/2014/main" val="1591653658"/>
                    </a:ext>
                  </a:extLst>
                </a:gridCol>
              </a:tblGrid>
              <a:tr h="0">
                <a:tc>
                  <a:txBody>
                    <a:bodyPr/>
                    <a:lstStyle/>
                    <a:p>
                      <a:pPr algn="ctr"/>
                      <a:r>
                        <a:rPr lang="en-US" sz="1400" dirty="0"/>
                        <a:t>Bits: 0-1</a:t>
                      </a:r>
                    </a:p>
                  </a:txBody>
                  <a:tcPr anchor="ctr"/>
                </a:tc>
                <a:tc>
                  <a:txBody>
                    <a:bodyPr/>
                    <a:lstStyle/>
                    <a:p>
                      <a:pPr algn="ctr"/>
                      <a:r>
                        <a:rPr lang="en-US" sz="1400" dirty="0"/>
                        <a:t>2-7</a:t>
                      </a:r>
                    </a:p>
                  </a:txBody>
                  <a:tcPr anchor="ctr"/>
                </a:tc>
                <a:tc>
                  <a:txBody>
                    <a:bodyPr/>
                    <a:lstStyle/>
                    <a:p>
                      <a:pPr algn="ctr"/>
                      <a:r>
                        <a:rPr lang="en-US" sz="1400" dirty="0"/>
                        <a:t>Octets: Variable</a:t>
                      </a:r>
                    </a:p>
                  </a:txBody>
                  <a:tcPr anchor="ctr"/>
                </a:tc>
                <a:tc>
                  <a:txBody>
                    <a:bodyPr/>
                    <a:lstStyle/>
                    <a:p>
                      <a:pPr algn="ctr"/>
                      <a:r>
                        <a:rPr lang="en-US" sz="1400" dirty="0"/>
                        <a:t>2 or 8</a:t>
                      </a:r>
                    </a:p>
                  </a:txBody>
                  <a:tcPr anchor="ctr"/>
                </a:tc>
                <a:extLst>
                  <a:ext uri="{0D108BD9-81ED-4DB2-BD59-A6C34878D82A}">
                    <a16:rowId xmlns:a16="http://schemas.microsoft.com/office/drawing/2014/main" val="929568747"/>
                  </a:ext>
                </a:extLst>
              </a:tr>
              <a:tr h="150622">
                <a:tc>
                  <a:txBody>
                    <a:bodyPr/>
                    <a:lstStyle/>
                    <a:p>
                      <a:pPr algn="ctr"/>
                      <a:r>
                        <a:rPr lang="en-US" sz="1400" dirty="0">
                          <a:solidFill>
                            <a:srgbClr val="0070C0"/>
                          </a:solidFill>
                        </a:rPr>
                        <a:t>Bitmap Size</a:t>
                      </a:r>
                    </a:p>
                  </a:txBody>
                  <a:tcPr anchor="ctr"/>
                </a:tc>
                <a:tc>
                  <a:txBody>
                    <a:bodyPr/>
                    <a:lstStyle/>
                    <a:p>
                      <a:pPr algn="ctr"/>
                      <a:r>
                        <a:rPr lang="en-US" sz="1400" dirty="0"/>
                        <a:t>Reserved</a:t>
                      </a:r>
                    </a:p>
                  </a:txBody>
                  <a:tcPr anchor="ctr"/>
                </a:tc>
                <a:tc>
                  <a:txBody>
                    <a:bodyPr/>
                    <a:lstStyle/>
                    <a:p>
                      <a:pPr algn="ctr"/>
                      <a:r>
                        <a:rPr lang="en-US" sz="1400" dirty="0">
                          <a:solidFill>
                            <a:srgbClr val="0070C0"/>
                          </a:solidFill>
                        </a:rPr>
                        <a:t>Bitmap</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a:t>Address</a:t>
                      </a:r>
                    </a:p>
                  </a:txBody>
                  <a:tcPr anchor="ctr"/>
                </a:tc>
                <a:extLst>
                  <a:ext uri="{0D108BD9-81ED-4DB2-BD59-A6C34878D82A}">
                    <a16:rowId xmlns:a16="http://schemas.microsoft.com/office/drawing/2014/main" val="2955868056"/>
                  </a:ext>
                </a:extLst>
              </a:tr>
            </a:tbl>
          </a:graphicData>
        </a:graphic>
      </p:graphicFrame>
      <p:sp>
        <p:nvSpPr>
          <p:cNvPr id="9" name="箭头: 下 8">
            <a:extLst>
              <a:ext uri="{FF2B5EF4-FFF2-40B4-BE49-F238E27FC236}">
                <a16:creationId xmlns:a16="http://schemas.microsoft.com/office/drawing/2014/main" id="{0EF3B2BE-9F33-416F-B0A3-5DB783E85A33}"/>
              </a:ext>
            </a:extLst>
          </p:cNvPr>
          <p:cNvSpPr/>
          <p:nvPr/>
        </p:nvSpPr>
        <p:spPr>
          <a:xfrm>
            <a:off x="7174872" y="3989000"/>
            <a:ext cx="216024" cy="2094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graphicFrame>
            <p:nvGraphicFramePr>
              <p:cNvPr id="10" name="表格 9">
                <a:extLst>
                  <a:ext uri="{FF2B5EF4-FFF2-40B4-BE49-F238E27FC236}">
                    <a16:creationId xmlns:a16="http://schemas.microsoft.com/office/drawing/2014/main" id="{81BDFA70-5053-4EA0-821E-7ADF705398B1}"/>
                  </a:ext>
                </a:extLst>
              </p:cNvPr>
              <p:cNvGraphicFramePr>
                <a:graphicFrameLocks noGrp="1"/>
              </p:cNvGraphicFramePr>
              <p:nvPr>
                <p:extLst>
                  <p:ext uri="{D42A27DB-BD31-4B8C-83A1-F6EECF244321}">
                    <p14:modId xmlns:p14="http://schemas.microsoft.com/office/powerpoint/2010/main" val="2137928833"/>
                  </p:ext>
                </p:extLst>
              </p:nvPr>
            </p:nvGraphicFramePr>
            <p:xfrm>
              <a:off x="110737" y="4274884"/>
              <a:ext cx="8908299" cy="1737360"/>
            </p:xfrm>
            <a:graphic>
              <a:graphicData uri="http://schemas.openxmlformats.org/drawingml/2006/table">
                <a:tbl>
                  <a:tblPr firstRow="1" bandRow="1">
                    <a:tableStyleId>{5940675A-B579-460E-94D1-54222C63F5DA}</a:tableStyleId>
                  </a:tblPr>
                  <a:tblGrid>
                    <a:gridCol w="1022145">
                      <a:extLst>
                        <a:ext uri="{9D8B030D-6E8A-4147-A177-3AD203B41FA5}">
                          <a16:colId xmlns:a16="http://schemas.microsoft.com/office/drawing/2014/main" val="1637707007"/>
                        </a:ext>
                      </a:extLst>
                    </a:gridCol>
                    <a:gridCol w="1797722">
                      <a:extLst>
                        <a:ext uri="{9D8B030D-6E8A-4147-A177-3AD203B41FA5}">
                          <a16:colId xmlns:a16="http://schemas.microsoft.com/office/drawing/2014/main" val="3873600087"/>
                        </a:ext>
                      </a:extLst>
                    </a:gridCol>
                    <a:gridCol w="1797722">
                      <a:extLst>
                        <a:ext uri="{9D8B030D-6E8A-4147-A177-3AD203B41FA5}">
                          <a16:colId xmlns:a16="http://schemas.microsoft.com/office/drawing/2014/main" val="1456547505"/>
                        </a:ext>
                      </a:extLst>
                    </a:gridCol>
                    <a:gridCol w="2145355">
                      <a:extLst>
                        <a:ext uri="{9D8B030D-6E8A-4147-A177-3AD203B41FA5}">
                          <a16:colId xmlns:a16="http://schemas.microsoft.com/office/drawing/2014/main" val="202018342"/>
                        </a:ext>
                      </a:extLst>
                    </a:gridCol>
                    <a:gridCol w="2145355">
                      <a:extLst>
                        <a:ext uri="{9D8B030D-6E8A-4147-A177-3AD203B41FA5}">
                          <a16:colId xmlns:a16="http://schemas.microsoft.com/office/drawing/2014/main" val="1189802697"/>
                        </a:ext>
                      </a:extLst>
                    </a:gridCol>
                  </a:tblGrid>
                  <a:tr h="4023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chemeClr val="tx1"/>
                              </a:solidFill>
                            </a:rPr>
                            <a:t>Bitmap Size field value</a:t>
                          </a:r>
                        </a:p>
                      </a:txBody>
                      <a:tcPr/>
                    </a:tc>
                    <a:tc>
                      <a:txBody>
                        <a:bodyPr/>
                        <a:lstStyle/>
                        <a:p>
                          <a:pPr algn="ctr"/>
                          <a:r>
                            <a:rPr lang="en-US" altLang="zh-CN" sz="1200" b="1" dirty="0">
                              <a:solidFill>
                                <a:schemeClr val="tx1"/>
                              </a:solidFill>
                            </a:rPr>
                            <a:t>Meaning</a:t>
                          </a:r>
                          <a:endParaRPr lang="zh-CN" altLang="en-US" sz="1200" b="1" dirty="0">
                            <a:solidFill>
                              <a:schemeClr val="tx1"/>
                            </a:solidFill>
                          </a:endParaRPr>
                        </a:p>
                      </a:txBody>
                      <a:tcPr/>
                    </a:tc>
                    <a:tc>
                      <a:txBody>
                        <a:bodyPr/>
                        <a:lstStyle/>
                        <a:p>
                          <a:pPr algn="ctr"/>
                          <a:r>
                            <a:rPr lang="en-US" altLang="zh-CN" sz="1200" b="1" dirty="0">
                              <a:solidFill>
                                <a:schemeClr val="tx1"/>
                              </a:solidFill>
                            </a:rPr>
                            <a:t>Number of slots S that applies</a:t>
                          </a:r>
                          <a:endParaRPr lang="zh-CN" altLang="en-US" sz="1200" b="1" dirty="0">
                            <a:solidFill>
                              <a:schemeClr val="tx1"/>
                            </a:solidFill>
                          </a:endParaRPr>
                        </a:p>
                      </a:txBody>
                      <a:tcPr/>
                    </a:tc>
                    <a:tc>
                      <a:txBody>
                        <a:bodyPr/>
                        <a:lstStyle/>
                        <a:p>
                          <a:pPr algn="ctr"/>
                          <a:r>
                            <a:rPr lang="en-US" altLang="zh-CN" sz="1200" b="1" dirty="0">
                              <a:solidFill>
                                <a:schemeClr val="tx1"/>
                              </a:solidFill>
                            </a:rPr>
                            <a:t>Message Size in bytes</a:t>
                          </a:r>
                        </a:p>
                        <a:p>
                          <a:pPr algn="ctr"/>
                          <a:r>
                            <a:rPr lang="en-US" altLang="zh-CN" sz="1200" b="1" dirty="0">
                              <a:solidFill>
                                <a:schemeClr val="tx1"/>
                              </a:solidFill>
                            </a:rPr>
                            <a:t>(short address)</a:t>
                          </a:r>
                          <a:endParaRPr lang="zh-CN" altLang="en-US" sz="1200" b="1" dirty="0">
                            <a:solidFill>
                              <a:schemeClr val="tx1"/>
                            </a:solidFill>
                          </a:endParaRPr>
                        </a:p>
                      </a:txBody>
                      <a:tcPr/>
                    </a:tc>
                    <a:tc>
                      <a:txBody>
                        <a:bodyPr/>
                        <a:lstStyle/>
                        <a:p>
                          <a:pPr algn="ctr"/>
                          <a:r>
                            <a:rPr lang="en-US" altLang="zh-CN" sz="1200" b="1" dirty="0">
                              <a:solidFill>
                                <a:schemeClr val="tx1"/>
                              </a:solidFill>
                            </a:rPr>
                            <a:t>Message Size in bytes</a:t>
                          </a:r>
                        </a:p>
                        <a:p>
                          <a:pPr algn="ctr"/>
                          <a:r>
                            <a:rPr lang="en-US" altLang="zh-CN" sz="1200" b="1" dirty="0">
                              <a:solidFill>
                                <a:schemeClr val="tx1"/>
                              </a:solidFill>
                            </a:rPr>
                            <a:t>(extended address)</a:t>
                          </a:r>
                          <a:endParaRPr lang="zh-CN" altLang="en-US" sz="1200" b="1" dirty="0">
                            <a:solidFill>
                              <a:schemeClr val="tx1"/>
                            </a:solidFill>
                          </a:endParaRPr>
                        </a:p>
                      </a:txBody>
                      <a:tcPr/>
                    </a:tc>
                    <a:extLst>
                      <a:ext uri="{0D108BD9-81ED-4DB2-BD59-A6C34878D82A}">
                        <a16:rowId xmlns:a16="http://schemas.microsoft.com/office/drawing/2014/main" val="1025646955"/>
                      </a:ext>
                    </a:extLst>
                  </a:tr>
                  <a:tr h="270906">
                    <a:tc>
                      <a:txBody>
                        <a:bodyPr/>
                        <a:lstStyle/>
                        <a:p>
                          <a:pPr algn="ctr"/>
                          <a:r>
                            <a:rPr lang="en-US" altLang="zh-CN" sz="1200" dirty="0"/>
                            <a:t>0</a:t>
                          </a:r>
                          <a:endParaRPr lang="zh-CN" altLang="en-US" sz="1200" dirty="0"/>
                        </a:p>
                      </a:txBody>
                      <a:tcPr/>
                    </a:tc>
                    <a:tc>
                      <a:txBody>
                        <a:bodyPr/>
                        <a:lstStyle/>
                        <a:p>
                          <a:pPr algn="ctr"/>
                          <a:r>
                            <a:rPr lang="en-US" altLang="zh-CN" sz="1200" dirty="0"/>
                            <a:t>8 bits bitmap</a:t>
                          </a:r>
                        </a:p>
                      </a:txBody>
                      <a:tcPr/>
                    </a:tc>
                    <a:tc>
                      <a:txBody>
                        <a:bodyPr/>
                        <a:lstStyle/>
                        <a:p>
                          <a:pPr algn="ctr"/>
                          <a:r>
                            <a:rPr lang="en-US" altLang="zh-CN" sz="1200" i="0" dirty="0"/>
                            <a:t>1</a:t>
                          </a:r>
                          <a14:m>
                            <m:oMath xmlns:m="http://schemas.openxmlformats.org/officeDocument/2006/math">
                              <m:r>
                                <a:rPr lang="en-US" altLang="zh-CN" sz="1200" i="0" smtClean="0">
                                  <a:latin typeface="Cambria Math" panose="02040503050406030204" pitchFamily="18" charset="0"/>
                                  <a:ea typeface="Cambria Math" panose="02040503050406030204" pitchFamily="18" charset="0"/>
                                </a:rPr>
                                <m:t>≤</m:t>
                              </m:r>
                              <m:r>
                                <m:rPr>
                                  <m:sty m:val="p"/>
                                </m:rPr>
                                <a:rPr lang="en-US" altLang="zh-CN" sz="1200" b="0" i="0" smtClean="0">
                                  <a:latin typeface="Cambria Math" panose="02040503050406030204" pitchFamily="18" charset="0"/>
                                  <a:ea typeface="Cambria Math" panose="02040503050406030204" pitchFamily="18" charset="0"/>
                                </a:rPr>
                                <m:t>S</m:t>
                              </m:r>
                              <m:r>
                                <a:rPr lang="en-US" altLang="zh-CN" sz="1200" b="0" i="0" smtClean="0">
                                  <a:latin typeface="Cambria Math" panose="02040503050406030204" pitchFamily="18" charset="0"/>
                                  <a:ea typeface="Cambria Math" panose="02040503050406030204" pitchFamily="18" charset="0"/>
                                </a:rPr>
                                <m:t>≤8</m:t>
                              </m:r>
                            </m:oMath>
                          </a14:m>
                          <a:endParaRPr lang="en-US" altLang="zh-CN" sz="1200" i="0" dirty="0"/>
                        </a:p>
                      </a:txBody>
                      <a:tcPr/>
                    </a:tc>
                    <a:tc>
                      <a:txBody>
                        <a:bodyPr/>
                        <a:lstStyle/>
                        <a:p>
                          <a:pPr algn="ctr"/>
                          <a:r>
                            <a:rPr lang="en-US" altLang="zh-CN" sz="1200" dirty="0"/>
                            <a:t>1+4*N</a:t>
                          </a:r>
                        </a:p>
                      </a:txBody>
                      <a:tcPr/>
                    </a:tc>
                    <a:tc>
                      <a:txBody>
                        <a:bodyPr/>
                        <a:lstStyle/>
                        <a:p>
                          <a:pPr algn="ctr"/>
                          <a:r>
                            <a:rPr lang="en-US" altLang="zh-CN" sz="1200" dirty="0"/>
                            <a:t>1+10*N </a:t>
                          </a:r>
                        </a:p>
                      </a:txBody>
                      <a:tcPr/>
                    </a:tc>
                    <a:extLst>
                      <a:ext uri="{0D108BD9-81ED-4DB2-BD59-A6C34878D82A}">
                        <a16:rowId xmlns:a16="http://schemas.microsoft.com/office/drawing/2014/main" val="2366125004"/>
                      </a:ext>
                    </a:extLst>
                  </a:tr>
                  <a:tr h="270906">
                    <a:tc>
                      <a:txBody>
                        <a:bodyPr/>
                        <a:lstStyle/>
                        <a:p>
                          <a:pPr algn="ctr"/>
                          <a:r>
                            <a:rPr lang="en-US" altLang="zh-CN" sz="1200" dirty="0"/>
                            <a:t>1</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16 bits bitmap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dirty="0"/>
                            <a:t>1</a:t>
                          </a:r>
                          <a14:m>
                            <m:oMath xmlns:m="http://schemas.openxmlformats.org/officeDocument/2006/math">
                              <m:r>
                                <a:rPr lang="en-US" altLang="zh-CN" sz="1200" i="0" smtClean="0">
                                  <a:latin typeface="Cambria Math" panose="02040503050406030204" pitchFamily="18" charset="0"/>
                                  <a:ea typeface="Cambria Math" panose="02040503050406030204" pitchFamily="18" charset="0"/>
                                </a:rPr>
                                <m:t>≤</m:t>
                              </m:r>
                              <m:r>
                                <m:rPr>
                                  <m:sty m:val="p"/>
                                </m:rPr>
                                <a:rPr lang="en-US" altLang="zh-CN" sz="1200" b="0" i="0" smtClean="0">
                                  <a:latin typeface="Cambria Math" panose="02040503050406030204" pitchFamily="18" charset="0"/>
                                  <a:ea typeface="Cambria Math" panose="02040503050406030204" pitchFamily="18" charset="0"/>
                                </a:rPr>
                                <m:t>S</m:t>
                              </m:r>
                              <m:r>
                                <a:rPr lang="en-US" altLang="zh-CN" sz="1200" b="0" i="0" smtClean="0">
                                  <a:latin typeface="Cambria Math" panose="02040503050406030204" pitchFamily="18" charset="0"/>
                                  <a:ea typeface="Cambria Math" panose="02040503050406030204" pitchFamily="18" charset="0"/>
                                </a:rPr>
                                <m:t>≤16</m:t>
                              </m:r>
                            </m:oMath>
                          </a14:m>
                          <a:endParaRPr lang="en-US" altLang="zh-CN" sz="1200" i="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1+5*N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1+11*N </a:t>
                          </a:r>
                        </a:p>
                      </a:txBody>
                      <a:tcPr/>
                    </a:tc>
                    <a:extLst>
                      <a:ext uri="{0D108BD9-81ED-4DB2-BD59-A6C34878D82A}">
                        <a16:rowId xmlns:a16="http://schemas.microsoft.com/office/drawing/2014/main" val="2768114959"/>
                      </a:ext>
                    </a:extLst>
                  </a:tr>
                  <a:tr h="270906">
                    <a:tc>
                      <a:txBody>
                        <a:bodyPr/>
                        <a:lstStyle/>
                        <a:p>
                          <a:pPr algn="ctr"/>
                          <a:r>
                            <a:rPr lang="en-US" altLang="zh-CN" sz="1200" dirty="0"/>
                            <a:t>2</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32 bits bitmap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dirty="0"/>
                            <a:t>1</a:t>
                          </a:r>
                          <a14:m>
                            <m:oMath xmlns:m="http://schemas.openxmlformats.org/officeDocument/2006/math">
                              <m:r>
                                <a:rPr lang="en-US" altLang="zh-CN" sz="1200" i="0" smtClean="0">
                                  <a:latin typeface="Cambria Math" panose="02040503050406030204" pitchFamily="18" charset="0"/>
                                  <a:ea typeface="Cambria Math" panose="02040503050406030204" pitchFamily="18" charset="0"/>
                                </a:rPr>
                                <m:t>≤</m:t>
                              </m:r>
                              <m:r>
                                <m:rPr>
                                  <m:sty m:val="p"/>
                                </m:rPr>
                                <a:rPr lang="en-US" altLang="zh-CN" sz="1200" b="0" i="0" smtClean="0">
                                  <a:latin typeface="Cambria Math" panose="02040503050406030204" pitchFamily="18" charset="0"/>
                                  <a:ea typeface="Cambria Math" panose="02040503050406030204" pitchFamily="18" charset="0"/>
                                </a:rPr>
                                <m:t>S</m:t>
                              </m:r>
                              <m:r>
                                <a:rPr lang="en-US" altLang="zh-CN" sz="1200" b="0" i="0" smtClean="0">
                                  <a:latin typeface="Cambria Math" panose="02040503050406030204" pitchFamily="18" charset="0"/>
                                  <a:ea typeface="Cambria Math" panose="02040503050406030204" pitchFamily="18" charset="0"/>
                                </a:rPr>
                                <m:t>≤32</m:t>
                              </m:r>
                            </m:oMath>
                          </a14:m>
                          <a:endParaRPr lang="en-US" altLang="zh-CN" sz="1200" i="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1+7*N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1+13*N </a:t>
                          </a:r>
                        </a:p>
                      </a:txBody>
                      <a:tcPr/>
                    </a:tc>
                    <a:extLst>
                      <a:ext uri="{0D108BD9-81ED-4DB2-BD59-A6C34878D82A}">
                        <a16:rowId xmlns:a16="http://schemas.microsoft.com/office/drawing/2014/main" val="807136652"/>
                      </a:ext>
                    </a:extLst>
                  </a:tr>
                  <a:tr h="270906">
                    <a:tc>
                      <a:txBody>
                        <a:bodyPr/>
                        <a:lstStyle/>
                        <a:p>
                          <a:pPr algn="ctr"/>
                          <a:r>
                            <a:rPr lang="en-US" altLang="zh-CN" sz="1200" dirty="0"/>
                            <a:t>3</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64 bits bitmap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dirty="0"/>
                            <a:t>1</a:t>
                          </a:r>
                          <a14:m>
                            <m:oMath xmlns:m="http://schemas.openxmlformats.org/officeDocument/2006/math">
                              <m:r>
                                <a:rPr lang="en-US" altLang="zh-CN" sz="1200" i="0" smtClean="0">
                                  <a:latin typeface="Cambria Math" panose="02040503050406030204" pitchFamily="18" charset="0"/>
                                  <a:ea typeface="Cambria Math" panose="02040503050406030204" pitchFamily="18" charset="0"/>
                                </a:rPr>
                                <m:t>≤</m:t>
                              </m:r>
                              <m:r>
                                <m:rPr>
                                  <m:sty m:val="p"/>
                                </m:rPr>
                                <a:rPr lang="en-US" altLang="zh-CN" sz="1200" b="0" i="0" smtClean="0">
                                  <a:latin typeface="Cambria Math" panose="02040503050406030204" pitchFamily="18" charset="0"/>
                                  <a:ea typeface="Cambria Math" panose="02040503050406030204" pitchFamily="18" charset="0"/>
                                </a:rPr>
                                <m:t>S</m:t>
                              </m:r>
                              <m:r>
                                <a:rPr lang="en-US" altLang="zh-CN" sz="1200" b="0" i="0" smtClean="0">
                                  <a:latin typeface="Cambria Math" panose="02040503050406030204" pitchFamily="18" charset="0"/>
                                  <a:ea typeface="Cambria Math" panose="02040503050406030204" pitchFamily="18" charset="0"/>
                                </a:rPr>
                                <m:t>≤64</m:t>
                              </m:r>
                            </m:oMath>
                          </a14:m>
                          <a:endParaRPr lang="en-US" altLang="zh-CN" sz="1200" i="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1+11*N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1+17*N </a:t>
                          </a:r>
                        </a:p>
                      </a:txBody>
                      <a:tcPr/>
                    </a:tc>
                    <a:extLst>
                      <a:ext uri="{0D108BD9-81ED-4DB2-BD59-A6C34878D82A}">
                        <a16:rowId xmlns:a16="http://schemas.microsoft.com/office/drawing/2014/main" val="2685167885"/>
                      </a:ext>
                    </a:extLst>
                  </a:tr>
                </a:tbl>
              </a:graphicData>
            </a:graphic>
          </p:graphicFrame>
        </mc:Choice>
        <mc:Fallback xmlns="">
          <p:graphicFrame>
            <p:nvGraphicFramePr>
              <p:cNvPr id="10" name="表格 9">
                <a:extLst>
                  <a:ext uri="{FF2B5EF4-FFF2-40B4-BE49-F238E27FC236}">
                    <a16:creationId xmlns:a16="http://schemas.microsoft.com/office/drawing/2014/main" id="{81BDFA70-5053-4EA0-821E-7ADF705398B1}"/>
                  </a:ext>
                </a:extLst>
              </p:cNvPr>
              <p:cNvGraphicFramePr>
                <a:graphicFrameLocks noGrp="1"/>
              </p:cNvGraphicFramePr>
              <p:nvPr>
                <p:extLst>
                  <p:ext uri="{D42A27DB-BD31-4B8C-83A1-F6EECF244321}">
                    <p14:modId xmlns:p14="http://schemas.microsoft.com/office/powerpoint/2010/main" val="2137928833"/>
                  </p:ext>
                </p:extLst>
              </p:nvPr>
            </p:nvGraphicFramePr>
            <p:xfrm>
              <a:off x="110737" y="4274884"/>
              <a:ext cx="8908299" cy="1737360"/>
            </p:xfrm>
            <a:graphic>
              <a:graphicData uri="http://schemas.openxmlformats.org/drawingml/2006/table">
                <a:tbl>
                  <a:tblPr firstRow="1" bandRow="1">
                    <a:tableStyleId>{5940675A-B579-460E-94D1-54222C63F5DA}</a:tableStyleId>
                  </a:tblPr>
                  <a:tblGrid>
                    <a:gridCol w="1022145">
                      <a:extLst>
                        <a:ext uri="{9D8B030D-6E8A-4147-A177-3AD203B41FA5}">
                          <a16:colId xmlns:a16="http://schemas.microsoft.com/office/drawing/2014/main" val="1637707007"/>
                        </a:ext>
                      </a:extLst>
                    </a:gridCol>
                    <a:gridCol w="1797722">
                      <a:extLst>
                        <a:ext uri="{9D8B030D-6E8A-4147-A177-3AD203B41FA5}">
                          <a16:colId xmlns:a16="http://schemas.microsoft.com/office/drawing/2014/main" val="3873600087"/>
                        </a:ext>
                      </a:extLst>
                    </a:gridCol>
                    <a:gridCol w="1797722">
                      <a:extLst>
                        <a:ext uri="{9D8B030D-6E8A-4147-A177-3AD203B41FA5}">
                          <a16:colId xmlns:a16="http://schemas.microsoft.com/office/drawing/2014/main" val="1456547505"/>
                        </a:ext>
                      </a:extLst>
                    </a:gridCol>
                    <a:gridCol w="2145355">
                      <a:extLst>
                        <a:ext uri="{9D8B030D-6E8A-4147-A177-3AD203B41FA5}">
                          <a16:colId xmlns:a16="http://schemas.microsoft.com/office/drawing/2014/main" val="202018342"/>
                        </a:ext>
                      </a:extLst>
                    </a:gridCol>
                    <a:gridCol w="2145355">
                      <a:extLst>
                        <a:ext uri="{9D8B030D-6E8A-4147-A177-3AD203B41FA5}">
                          <a16:colId xmlns:a16="http://schemas.microsoft.com/office/drawing/2014/main" val="1189802697"/>
                        </a:ext>
                      </a:extLst>
                    </a:gridCol>
                  </a:tblGrid>
                  <a:tr h="64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1" dirty="0">
                              <a:solidFill>
                                <a:schemeClr val="tx1"/>
                              </a:solidFill>
                            </a:rPr>
                            <a:t>Bitmap Size field value</a:t>
                          </a:r>
                        </a:p>
                      </a:txBody>
                      <a:tcPr/>
                    </a:tc>
                    <a:tc>
                      <a:txBody>
                        <a:bodyPr/>
                        <a:lstStyle/>
                        <a:p>
                          <a:pPr algn="ctr"/>
                          <a:r>
                            <a:rPr lang="en-US" altLang="zh-CN" sz="1200" b="1" dirty="0">
                              <a:solidFill>
                                <a:schemeClr val="tx1"/>
                              </a:solidFill>
                            </a:rPr>
                            <a:t>Meaning</a:t>
                          </a:r>
                          <a:endParaRPr lang="zh-CN" altLang="en-US" sz="1200" b="1" dirty="0">
                            <a:solidFill>
                              <a:schemeClr val="tx1"/>
                            </a:solidFill>
                          </a:endParaRPr>
                        </a:p>
                      </a:txBody>
                      <a:tcPr/>
                    </a:tc>
                    <a:tc>
                      <a:txBody>
                        <a:bodyPr/>
                        <a:lstStyle/>
                        <a:p>
                          <a:pPr algn="ctr"/>
                          <a:r>
                            <a:rPr lang="en-US" altLang="zh-CN" sz="1200" b="1" dirty="0">
                              <a:solidFill>
                                <a:schemeClr val="tx1"/>
                              </a:solidFill>
                            </a:rPr>
                            <a:t>Number of slots S that applies</a:t>
                          </a:r>
                          <a:endParaRPr lang="zh-CN" altLang="en-US" sz="1200" b="1" dirty="0">
                            <a:solidFill>
                              <a:schemeClr val="tx1"/>
                            </a:solidFill>
                          </a:endParaRPr>
                        </a:p>
                      </a:txBody>
                      <a:tcPr/>
                    </a:tc>
                    <a:tc>
                      <a:txBody>
                        <a:bodyPr/>
                        <a:lstStyle/>
                        <a:p>
                          <a:pPr algn="ctr"/>
                          <a:r>
                            <a:rPr lang="en-US" altLang="zh-CN" sz="1200" b="1" dirty="0">
                              <a:solidFill>
                                <a:schemeClr val="tx1"/>
                              </a:solidFill>
                            </a:rPr>
                            <a:t>Message Size in bytes</a:t>
                          </a:r>
                        </a:p>
                        <a:p>
                          <a:pPr algn="ctr"/>
                          <a:r>
                            <a:rPr lang="en-US" altLang="zh-CN" sz="1200" b="1" dirty="0">
                              <a:solidFill>
                                <a:schemeClr val="tx1"/>
                              </a:solidFill>
                            </a:rPr>
                            <a:t>(short address)</a:t>
                          </a:r>
                          <a:endParaRPr lang="zh-CN" altLang="en-US" sz="1200" b="1" dirty="0">
                            <a:solidFill>
                              <a:schemeClr val="tx1"/>
                            </a:solidFill>
                          </a:endParaRPr>
                        </a:p>
                      </a:txBody>
                      <a:tcPr/>
                    </a:tc>
                    <a:tc>
                      <a:txBody>
                        <a:bodyPr/>
                        <a:lstStyle/>
                        <a:p>
                          <a:pPr algn="ctr"/>
                          <a:r>
                            <a:rPr lang="en-US" altLang="zh-CN" sz="1200" b="1" dirty="0">
                              <a:solidFill>
                                <a:schemeClr val="tx1"/>
                              </a:solidFill>
                            </a:rPr>
                            <a:t>Message Size in bytes</a:t>
                          </a:r>
                        </a:p>
                        <a:p>
                          <a:pPr algn="ctr"/>
                          <a:r>
                            <a:rPr lang="en-US" altLang="zh-CN" sz="1200" b="1" dirty="0">
                              <a:solidFill>
                                <a:schemeClr val="tx1"/>
                              </a:solidFill>
                            </a:rPr>
                            <a:t>(extended address)</a:t>
                          </a:r>
                          <a:endParaRPr lang="zh-CN" altLang="en-US" sz="1200" b="1" dirty="0">
                            <a:solidFill>
                              <a:schemeClr val="tx1"/>
                            </a:solidFill>
                          </a:endParaRPr>
                        </a:p>
                      </a:txBody>
                      <a:tcPr/>
                    </a:tc>
                    <a:extLst>
                      <a:ext uri="{0D108BD9-81ED-4DB2-BD59-A6C34878D82A}">
                        <a16:rowId xmlns:a16="http://schemas.microsoft.com/office/drawing/2014/main" val="1025646955"/>
                      </a:ext>
                    </a:extLst>
                  </a:tr>
                  <a:tr h="274320">
                    <a:tc>
                      <a:txBody>
                        <a:bodyPr/>
                        <a:lstStyle/>
                        <a:p>
                          <a:pPr algn="ctr"/>
                          <a:r>
                            <a:rPr lang="en-US" altLang="zh-CN" sz="1200" dirty="0"/>
                            <a:t>0</a:t>
                          </a:r>
                          <a:endParaRPr lang="zh-CN" altLang="en-US" sz="1200" dirty="0"/>
                        </a:p>
                      </a:txBody>
                      <a:tcPr/>
                    </a:tc>
                    <a:tc>
                      <a:txBody>
                        <a:bodyPr/>
                        <a:lstStyle/>
                        <a:p>
                          <a:pPr algn="ctr"/>
                          <a:r>
                            <a:rPr lang="en-US" altLang="zh-CN" sz="1200" dirty="0"/>
                            <a:t>8 bits bitmap</a:t>
                          </a:r>
                        </a:p>
                      </a:txBody>
                      <a:tcPr/>
                    </a:tc>
                    <a:tc>
                      <a:txBody>
                        <a:bodyPr/>
                        <a:lstStyle/>
                        <a:p>
                          <a:endParaRPr lang="zh-CN"/>
                        </a:p>
                      </a:txBody>
                      <a:tcPr>
                        <a:blipFill>
                          <a:blip r:embed="rId2"/>
                          <a:stretch>
                            <a:fillRect l="-157288" t="-230435" r="-239322" b="-306522"/>
                          </a:stretch>
                        </a:blipFill>
                      </a:tcPr>
                    </a:tc>
                    <a:tc>
                      <a:txBody>
                        <a:bodyPr/>
                        <a:lstStyle/>
                        <a:p>
                          <a:pPr algn="ctr"/>
                          <a:r>
                            <a:rPr lang="en-US" altLang="zh-CN" sz="1200" dirty="0"/>
                            <a:t>1+4*N</a:t>
                          </a:r>
                        </a:p>
                      </a:txBody>
                      <a:tcPr/>
                    </a:tc>
                    <a:tc>
                      <a:txBody>
                        <a:bodyPr/>
                        <a:lstStyle/>
                        <a:p>
                          <a:pPr algn="ctr"/>
                          <a:r>
                            <a:rPr lang="en-US" altLang="zh-CN" sz="1200" dirty="0"/>
                            <a:t>1+10*N </a:t>
                          </a:r>
                        </a:p>
                      </a:txBody>
                      <a:tcPr/>
                    </a:tc>
                    <a:extLst>
                      <a:ext uri="{0D108BD9-81ED-4DB2-BD59-A6C34878D82A}">
                        <a16:rowId xmlns:a16="http://schemas.microsoft.com/office/drawing/2014/main" val="2366125004"/>
                      </a:ext>
                    </a:extLst>
                  </a:tr>
                  <a:tr h="274320">
                    <a:tc>
                      <a:txBody>
                        <a:bodyPr/>
                        <a:lstStyle/>
                        <a:p>
                          <a:pPr algn="ctr"/>
                          <a:r>
                            <a:rPr lang="en-US" altLang="zh-CN" sz="1200" dirty="0"/>
                            <a:t>1</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16 bits bitmap</a:t>
                          </a:r>
                        </a:p>
                      </a:txBody>
                      <a:tcPr/>
                    </a:tc>
                    <a:tc>
                      <a:txBody>
                        <a:bodyPr/>
                        <a:lstStyle/>
                        <a:p>
                          <a:endParaRPr lang="zh-CN"/>
                        </a:p>
                      </a:txBody>
                      <a:tcPr>
                        <a:blipFill>
                          <a:blip r:embed="rId2"/>
                          <a:stretch>
                            <a:fillRect l="-157288" t="-337778" r="-239322" b="-213333"/>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1+5*N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1+11*N </a:t>
                          </a:r>
                        </a:p>
                      </a:txBody>
                      <a:tcPr/>
                    </a:tc>
                    <a:extLst>
                      <a:ext uri="{0D108BD9-81ED-4DB2-BD59-A6C34878D82A}">
                        <a16:rowId xmlns:a16="http://schemas.microsoft.com/office/drawing/2014/main" val="2768114959"/>
                      </a:ext>
                    </a:extLst>
                  </a:tr>
                  <a:tr h="274320">
                    <a:tc>
                      <a:txBody>
                        <a:bodyPr/>
                        <a:lstStyle/>
                        <a:p>
                          <a:pPr algn="ctr"/>
                          <a:r>
                            <a:rPr lang="en-US" altLang="zh-CN" sz="1200" dirty="0"/>
                            <a:t>2</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32 bits bitmap</a:t>
                          </a:r>
                        </a:p>
                      </a:txBody>
                      <a:tcPr/>
                    </a:tc>
                    <a:tc>
                      <a:txBody>
                        <a:bodyPr/>
                        <a:lstStyle/>
                        <a:p>
                          <a:endParaRPr lang="zh-CN"/>
                        </a:p>
                      </a:txBody>
                      <a:tcPr>
                        <a:blipFill>
                          <a:blip r:embed="rId2"/>
                          <a:stretch>
                            <a:fillRect l="-157288" t="-437778" r="-239322" b="-113333"/>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1+7*N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1+13*N </a:t>
                          </a:r>
                        </a:p>
                      </a:txBody>
                      <a:tcPr/>
                    </a:tc>
                    <a:extLst>
                      <a:ext uri="{0D108BD9-81ED-4DB2-BD59-A6C34878D82A}">
                        <a16:rowId xmlns:a16="http://schemas.microsoft.com/office/drawing/2014/main" val="807136652"/>
                      </a:ext>
                    </a:extLst>
                  </a:tr>
                  <a:tr h="274320">
                    <a:tc>
                      <a:txBody>
                        <a:bodyPr/>
                        <a:lstStyle/>
                        <a:p>
                          <a:pPr algn="ctr"/>
                          <a:r>
                            <a:rPr lang="en-US" altLang="zh-CN" sz="1200" dirty="0"/>
                            <a:t>3</a:t>
                          </a:r>
                          <a:endParaRPr lang="zh-CN"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64 bits bitmap</a:t>
                          </a:r>
                        </a:p>
                      </a:txBody>
                      <a:tcPr/>
                    </a:tc>
                    <a:tc>
                      <a:txBody>
                        <a:bodyPr/>
                        <a:lstStyle/>
                        <a:p>
                          <a:endParaRPr lang="zh-CN"/>
                        </a:p>
                      </a:txBody>
                      <a:tcPr>
                        <a:blipFill>
                          <a:blip r:embed="rId2"/>
                          <a:stretch>
                            <a:fillRect l="-157288" t="-537778" r="-239322" b="-13333"/>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1+11*N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t>1+17*N </a:t>
                          </a:r>
                        </a:p>
                      </a:txBody>
                      <a:tcPr/>
                    </a:tc>
                    <a:extLst>
                      <a:ext uri="{0D108BD9-81ED-4DB2-BD59-A6C34878D82A}">
                        <a16:rowId xmlns:a16="http://schemas.microsoft.com/office/drawing/2014/main" val="2685167885"/>
                      </a:ext>
                    </a:extLst>
                  </a:tr>
                </a:tbl>
              </a:graphicData>
            </a:graphic>
          </p:graphicFrame>
        </mc:Fallback>
      </mc:AlternateContent>
      <p:cxnSp>
        <p:nvCxnSpPr>
          <p:cNvPr id="11" name="直接箭头连接符 10">
            <a:extLst>
              <a:ext uri="{FF2B5EF4-FFF2-40B4-BE49-F238E27FC236}">
                <a16:creationId xmlns:a16="http://schemas.microsoft.com/office/drawing/2014/main" id="{56ED0DCD-4F8D-44CD-9F39-20B5333B4D15}"/>
              </a:ext>
            </a:extLst>
          </p:cNvPr>
          <p:cNvCxnSpPr>
            <a:cxnSpLocks/>
          </p:cNvCxnSpPr>
          <p:nvPr/>
        </p:nvCxnSpPr>
        <p:spPr bwMode="auto">
          <a:xfrm flipH="1">
            <a:off x="110737" y="2448823"/>
            <a:ext cx="3248428" cy="47822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直接箭头连接符 11">
            <a:extLst>
              <a:ext uri="{FF2B5EF4-FFF2-40B4-BE49-F238E27FC236}">
                <a16:creationId xmlns:a16="http://schemas.microsoft.com/office/drawing/2014/main" id="{46E3E54D-BBAB-4DDA-9650-531B7F2CFC6E}"/>
              </a:ext>
            </a:extLst>
          </p:cNvPr>
          <p:cNvCxnSpPr>
            <a:cxnSpLocks/>
            <a:stCxn id="7" idx="2"/>
          </p:cNvCxnSpPr>
          <p:nvPr/>
        </p:nvCxnSpPr>
        <p:spPr bwMode="auto">
          <a:xfrm flipH="1">
            <a:off x="2544238" y="2466945"/>
            <a:ext cx="3157364" cy="49058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aphicFrame>
        <p:nvGraphicFramePr>
          <p:cNvPr id="13" name="表格 12">
            <a:extLst>
              <a:ext uri="{FF2B5EF4-FFF2-40B4-BE49-F238E27FC236}">
                <a16:creationId xmlns:a16="http://schemas.microsoft.com/office/drawing/2014/main" id="{14D57427-D510-486A-8873-8B1D9E51D700}"/>
              </a:ext>
            </a:extLst>
          </p:cNvPr>
          <p:cNvGraphicFramePr>
            <a:graphicFrameLocks noGrp="1"/>
          </p:cNvGraphicFramePr>
          <p:nvPr>
            <p:extLst>
              <p:ext uri="{D42A27DB-BD31-4B8C-83A1-F6EECF244321}">
                <p14:modId xmlns:p14="http://schemas.microsoft.com/office/powerpoint/2010/main" val="2933638897"/>
              </p:ext>
            </p:extLst>
          </p:nvPr>
        </p:nvGraphicFramePr>
        <p:xfrm>
          <a:off x="110737" y="2957526"/>
          <a:ext cx="2448274" cy="836653"/>
        </p:xfrm>
        <a:graphic>
          <a:graphicData uri="http://schemas.openxmlformats.org/drawingml/2006/table">
            <a:tbl>
              <a:tblPr firstRow="1" bandRow="1">
                <a:tableStyleId>{5940675A-B579-460E-94D1-54222C63F5DA}</a:tableStyleId>
              </a:tblPr>
              <a:tblGrid>
                <a:gridCol w="1224137">
                  <a:extLst>
                    <a:ext uri="{9D8B030D-6E8A-4147-A177-3AD203B41FA5}">
                      <a16:colId xmlns:a16="http://schemas.microsoft.com/office/drawing/2014/main" val="3652792815"/>
                    </a:ext>
                  </a:extLst>
                </a:gridCol>
                <a:gridCol w="1224137">
                  <a:extLst>
                    <a:ext uri="{9D8B030D-6E8A-4147-A177-3AD203B41FA5}">
                      <a16:colId xmlns:a16="http://schemas.microsoft.com/office/drawing/2014/main" val="597154524"/>
                    </a:ext>
                  </a:extLst>
                </a:gridCol>
              </a:tblGrid>
              <a:tr h="318493">
                <a:tc>
                  <a:txBody>
                    <a:bodyPr/>
                    <a:lstStyle/>
                    <a:p>
                      <a:pPr algn="ctr"/>
                      <a:r>
                        <a:rPr lang="en-US" altLang="zh-CN" sz="1400" dirty="0">
                          <a:solidFill>
                            <a:schemeClr val="tx1"/>
                          </a:solidFill>
                          <a:latin typeface="Arial" panose="020B0604020202020204" pitchFamily="34" charset="0"/>
                          <a:cs typeface="Arial" panose="020B0604020202020204" pitchFamily="34" charset="0"/>
                        </a:rPr>
                        <a:t>Bits: 0</a:t>
                      </a:r>
                      <a:endParaRPr lang="zh-CN" altLang="en-US"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400" dirty="0">
                          <a:solidFill>
                            <a:schemeClr val="tx1"/>
                          </a:solidFill>
                          <a:latin typeface="Arial" panose="020B0604020202020204" pitchFamily="34" charset="0"/>
                          <a:cs typeface="Arial" panose="020B0604020202020204" pitchFamily="34" charset="0"/>
                        </a:rPr>
                        <a:t>1-7</a:t>
                      </a:r>
                      <a:endParaRPr lang="zh-CN" altLang="en-US" sz="14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800045526"/>
                  </a:ext>
                </a:extLst>
              </a:tr>
              <a:tr h="370840">
                <a:tc>
                  <a:txBody>
                    <a:bodyPr/>
                    <a:lstStyle/>
                    <a:p>
                      <a:pPr algn="ctr"/>
                      <a:r>
                        <a:rPr lang="en-US" altLang="zh-CN" sz="1400" dirty="0">
                          <a:solidFill>
                            <a:schemeClr val="tx1"/>
                          </a:solidFill>
                          <a:latin typeface="Arial" panose="020B0604020202020204" pitchFamily="34" charset="0"/>
                          <a:cs typeface="Arial" panose="020B0604020202020204" pitchFamily="34" charset="0"/>
                        </a:rPr>
                        <a:t>Address Type</a:t>
                      </a:r>
                      <a:endParaRPr lang="zh-CN" altLang="en-US" sz="14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400" dirty="0">
                          <a:solidFill>
                            <a:schemeClr val="tx1"/>
                          </a:solidFill>
                        </a:rPr>
                        <a:t>Scheduling List Length</a:t>
                      </a:r>
                    </a:p>
                  </a:txBody>
                  <a:tcPr/>
                </a:tc>
                <a:extLst>
                  <a:ext uri="{0D108BD9-81ED-4DB2-BD59-A6C34878D82A}">
                    <a16:rowId xmlns:a16="http://schemas.microsoft.com/office/drawing/2014/main" val="1359153844"/>
                  </a:ext>
                </a:extLst>
              </a:tr>
            </a:tbl>
          </a:graphicData>
        </a:graphic>
      </p:graphicFrame>
      <p:sp>
        <p:nvSpPr>
          <p:cNvPr id="14" name="箭头: 下 13">
            <a:extLst>
              <a:ext uri="{FF2B5EF4-FFF2-40B4-BE49-F238E27FC236}">
                <a16:creationId xmlns:a16="http://schemas.microsoft.com/office/drawing/2014/main" id="{053A90B8-9807-4A98-8000-B5F54B57713F}"/>
              </a:ext>
            </a:extLst>
          </p:cNvPr>
          <p:cNvSpPr/>
          <p:nvPr/>
        </p:nvSpPr>
        <p:spPr>
          <a:xfrm>
            <a:off x="6940488" y="2645561"/>
            <a:ext cx="216024" cy="2094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a:extLst>
              <a:ext uri="{FF2B5EF4-FFF2-40B4-BE49-F238E27FC236}">
                <a16:creationId xmlns:a16="http://schemas.microsoft.com/office/drawing/2014/main" id="{E13C295F-CE3A-4D3E-8672-443528C972B0}"/>
              </a:ext>
            </a:extLst>
          </p:cNvPr>
          <p:cNvSpPr/>
          <p:nvPr/>
        </p:nvSpPr>
        <p:spPr>
          <a:xfrm>
            <a:off x="16987" y="5976285"/>
            <a:ext cx="8710533" cy="523220"/>
          </a:xfrm>
          <a:prstGeom prst="rect">
            <a:avLst/>
          </a:prstGeom>
        </p:spPr>
        <p:txBody>
          <a:bodyPr wrap="square">
            <a:spAutoFit/>
          </a:bodyPr>
          <a:lstStyle/>
          <a:p>
            <a:pPr marL="30493"/>
            <a:r>
              <a:rPr lang="en-US" altLang="zh-CN" sz="1400" b="1" dirty="0"/>
              <a:t>Observations:  </a:t>
            </a:r>
          </a:p>
          <a:p>
            <a:pPr marL="316243" indent="-285750">
              <a:buFont typeface="Arial" panose="020B0604020202020204" pitchFamily="34" charset="0"/>
              <a:buChar char="•"/>
            </a:pPr>
            <a:r>
              <a:rPr lang="en-US" altLang="zh-CN" sz="1400" dirty="0"/>
              <a:t>The length of the bitmap size increases in the magnitude of octets with respect to S </a:t>
            </a:r>
            <a:r>
              <a:rPr lang="en-US" altLang="zh-CN" sz="1400" dirty="0">
                <a:solidFill>
                  <a:srgbClr val="0070C0"/>
                </a:solidFill>
                <a:sym typeface="Wingdings" panose="05000000000000000000" pitchFamily="2" charset="2"/>
              </a:rPr>
              <a:t></a:t>
            </a:r>
            <a:r>
              <a:rPr lang="en-US" altLang="zh-CN" sz="1400" dirty="0">
                <a:solidFill>
                  <a:srgbClr val="0070C0"/>
                </a:solidFill>
              </a:rPr>
              <a:t>variable list element size.</a:t>
            </a:r>
          </a:p>
        </p:txBody>
      </p:sp>
    </p:spTree>
    <p:extLst>
      <p:ext uri="{BB962C8B-B14F-4D97-AF65-F5344CB8AC3E}">
        <p14:creationId xmlns:p14="http://schemas.microsoft.com/office/powerpoint/2010/main" val="4039749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November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5</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Recap: Bitmap-based scheduling IE design (cont.)</a:t>
            </a:r>
          </a:p>
        </p:txBody>
      </p:sp>
      <p:graphicFrame>
        <p:nvGraphicFramePr>
          <p:cNvPr id="20" name="表格 19">
            <a:extLst>
              <a:ext uri="{FF2B5EF4-FFF2-40B4-BE49-F238E27FC236}">
                <a16:creationId xmlns:a16="http://schemas.microsoft.com/office/drawing/2014/main" id="{CA498549-1C8F-4C94-9FE0-2930636E0943}"/>
              </a:ext>
            </a:extLst>
          </p:cNvPr>
          <p:cNvGraphicFramePr>
            <a:graphicFrameLocks noGrp="1"/>
          </p:cNvGraphicFramePr>
          <p:nvPr>
            <p:extLst>
              <p:ext uri="{D42A27DB-BD31-4B8C-83A1-F6EECF244321}">
                <p14:modId xmlns:p14="http://schemas.microsoft.com/office/powerpoint/2010/main" val="979255817"/>
              </p:ext>
            </p:extLst>
          </p:nvPr>
        </p:nvGraphicFramePr>
        <p:xfrm>
          <a:off x="1159659" y="1829347"/>
          <a:ext cx="7299120" cy="1742382"/>
        </p:xfrm>
        <a:graphic>
          <a:graphicData uri="http://schemas.openxmlformats.org/drawingml/2006/table">
            <a:tbl>
              <a:tblPr firstRow="1" bandRow="1">
                <a:tableStyleId>{5940675A-B579-460E-94D1-54222C63F5DA}</a:tableStyleId>
              </a:tblPr>
              <a:tblGrid>
                <a:gridCol w="456195">
                  <a:extLst>
                    <a:ext uri="{9D8B030D-6E8A-4147-A177-3AD203B41FA5}">
                      <a16:colId xmlns:a16="http://schemas.microsoft.com/office/drawing/2014/main" val="1610515698"/>
                    </a:ext>
                  </a:extLst>
                </a:gridCol>
                <a:gridCol w="456195">
                  <a:extLst>
                    <a:ext uri="{9D8B030D-6E8A-4147-A177-3AD203B41FA5}">
                      <a16:colId xmlns:a16="http://schemas.microsoft.com/office/drawing/2014/main" val="3770647959"/>
                    </a:ext>
                  </a:extLst>
                </a:gridCol>
                <a:gridCol w="456195">
                  <a:extLst>
                    <a:ext uri="{9D8B030D-6E8A-4147-A177-3AD203B41FA5}">
                      <a16:colId xmlns:a16="http://schemas.microsoft.com/office/drawing/2014/main" val="2097872886"/>
                    </a:ext>
                  </a:extLst>
                </a:gridCol>
                <a:gridCol w="456195">
                  <a:extLst>
                    <a:ext uri="{9D8B030D-6E8A-4147-A177-3AD203B41FA5}">
                      <a16:colId xmlns:a16="http://schemas.microsoft.com/office/drawing/2014/main" val="1573780301"/>
                    </a:ext>
                  </a:extLst>
                </a:gridCol>
                <a:gridCol w="456195">
                  <a:extLst>
                    <a:ext uri="{9D8B030D-6E8A-4147-A177-3AD203B41FA5}">
                      <a16:colId xmlns:a16="http://schemas.microsoft.com/office/drawing/2014/main" val="3021363764"/>
                    </a:ext>
                  </a:extLst>
                </a:gridCol>
                <a:gridCol w="456195">
                  <a:extLst>
                    <a:ext uri="{9D8B030D-6E8A-4147-A177-3AD203B41FA5}">
                      <a16:colId xmlns:a16="http://schemas.microsoft.com/office/drawing/2014/main" val="3064314864"/>
                    </a:ext>
                  </a:extLst>
                </a:gridCol>
                <a:gridCol w="456195">
                  <a:extLst>
                    <a:ext uri="{9D8B030D-6E8A-4147-A177-3AD203B41FA5}">
                      <a16:colId xmlns:a16="http://schemas.microsoft.com/office/drawing/2014/main" val="2688216644"/>
                    </a:ext>
                  </a:extLst>
                </a:gridCol>
                <a:gridCol w="456195">
                  <a:extLst>
                    <a:ext uri="{9D8B030D-6E8A-4147-A177-3AD203B41FA5}">
                      <a16:colId xmlns:a16="http://schemas.microsoft.com/office/drawing/2014/main" val="3625163027"/>
                    </a:ext>
                  </a:extLst>
                </a:gridCol>
                <a:gridCol w="456195">
                  <a:extLst>
                    <a:ext uri="{9D8B030D-6E8A-4147-A177-3AD203B41FA5}">
                      <a16:colId xmlns:a16="http://schemas.microsoft.com/office/drawing/2014/main" val="614919869"/>
                    </a:ext>
                  </a:extLst>
                </a:gridCol>
                <a:gridCol w="456195">
                  <a:extLst>
                    <a:ext uri="{9D8B030D-6E8A-4147-A177-3AD203B41FA5}">
                      <a16:colId xmlns:a16="http://schemas.microsoft.com/office/drawing/2014/main" val="586018526"/>
                    </a:ext>
                  </a:extLst>
                </a:gridCol>
                <a:gridCol w="456195">
                  <a:extLst>
                    <a:ext uri="{9D8B030D-6E8A-4147-A177-3AD203B41FA5}">
                      <a16:colId xmlns:a16="http://schemas.microsoft.com/office/drawing/2014/main" val="1113125849"/>
                    </a:ext>
                  </a:extLst>
                </a:gridCol>
                <a:gridCol w="456195">
                  <a:extLst>
                    <a:ext uri="{9D8B030D-6E8A-4147-A177-3AD203B41FA5}">
                      <a16:colId xmlns:a16="http://schemas.microsoft.com/office/drawing/2014/main" val="2995259264"/>
                    </a:ext>
                  </a:extLst>
                </a:gridCol>
                <a:gridCol w="456195">
                  <a:extLst>
                    <a:ext uri="{9D8B030D-6E8A-4147-A177-3AD203B41FA5}">
                      <a16:colId xmlns:a16="http://schemas.microsoft.com/office/drawing/2014/main" val="3093507309"/>
                    </a:ext>
                  </a:extLst>
                </a:gridCol>
                <a:gridCol w="456195">
                  <a:extLst>
                    <a:ext uri="{9D8B030D-6E8A-4147-A177-3AD203B41FA5}">
                      <a16:colId xmlns:a16="http://schemas.microsoft.com/office/drawing/2014/main" val="317360532"/>
                    </a:ext>
                  </a:extLst>
                </a:gridCol>
                <a:gridCol w="456195">
                  <a:extLst>
                    <a:ext uri="{9D8B030D-6E8A-4147-A177-3AD203B41FA5}">
                      <a16:colId xmlns:a16="http://schemas.microsoft.com/office/drawing/2014/main" val="638173907"/>
                    </a:ext>
                  </a:extLst>
                </a:gridCol>
                <a:gridCol w="456195">
                  <a:extLst>
                    <a:ext uri="{9D8B030D-6E8A-4147-A177-3AD203B41FA5}">
                      <a16:colId xmlns:a16="http://schemas.microsoft.com/office/drawing/2014/main" val="1216839000"/>
                    </a:ext>
                  </a:extLst>
                </a:gridCol>
              </a:tblGrid>
              <a:tr h="402590">
                <a:tc>
                  <a:txBody>
                    <a:bodyPr/>
                    <a:lstStyle/>
                    <a:p>
                      <a:r>
                        <a:rPr lang="en-US" altLang="zh-CN" sz="1050" dirty="0"/>
                        <a:t>0</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1</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2</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3</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4</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5</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6</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7</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8</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9</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10</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11</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12</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13</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14</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15</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35805602"/>
                  </a:ext>
                </a:extLst>
              </a:tr>
              <a:tr h="736783">
                <a:tc>
                  <a:txBody>
                    <a:bodyPr/>
                    <a:lstStyle/>
                    <a:p>
                      <a:endParaRPr lang="zh-CN" altLang="en-US"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2330976"/>
                  </a:ext>
                </a:extLst>
              </a:tr>
              <a:tr h="603009">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2430448"/>
                  </a:ext>
                </a:extLst>
              </a:tr>
            </a:tbl>
          </a:graphicData>
        </a:graphic>
      </p:graphicFrame>
      <p:sp>
        <p:nvSpPr>
          <p:cNvPr id="22" name="文本框 21">
            <a:extLst>
              <a:ext uri="{FF2B5EF4-FFF2-40B4-BE49-F238E27FC236}">
                <a16:creationId xmlns:a16="http://schemas.microsoft.com/office/drawing/2014/main" id="{E28C02D1-6E80-42A4-B0ED-E09F7F251712}"/>
              </a:ext>
            </a:extLst>
          </p:cNvPr>
          <p:cNvSpPr txBox="1"/>
          <p:nvPr/>
        </p:nvSpPr>
        <p:spPr>
          <a:xfrm>
            <a:off x="-4896" y="2506985"/>
            <a:ext cx="1156896" cy="307777"/>
          </a:xfrm>
          <a:prstGeom prst="rect">
            <a:avLst/>
          </a:prstGeom>
          <a:noFill/>
        </p:spPr>
        <p:txBody>
          <a:bodyPr wrap="square" rtlCol="0">
            <a:spAutoFit/>
          </a:bodyPr>
          <a:lstStyle/>
          <a:p>
            <a:r>
              <a:rPr lang="en-US" altLang="zh-CN" sz="1400" dirty="0"/>
              <a:t>Initiator</a:t>
            </a:r>
            <a:endParaRPr lang="zh-CN" altLang="en-US" sz="1400" dirty="0"/>
          </a:p>
        </p:txBody>
      </p:sp>
      <p:sp>
        <p:nvSpPr>
          <p:cNvPr id="23" name="文本框 22">
            <a:extLst>
              <a:ext uri="{FF2B5EF4-FFF2-40B4-BE49-F238E27FC236}">
                <a16:creationId xmlns:a16="http://schemas.microsoft.com/office/drawing/2014/main" id="{53F0545B-731C-423D-864F-1F27DF01E540}"/>
              </a:ext>
            </a:extLst>
          </p:cNvPr>
          <p:cNvSpPr txBox="1"/>
          <p:nvPr/>
        </p:nvSpPr>
        <p:spPr>
          <a:xfrm>
            <a:off x="-22921" y="3234352"/>
            <a:ext cx="1156896" cy="307777"/>
          </a:xfrm>
          <a:prstGeom prst="rect">
            <a:avLst/>
          </a:prstGeom>
          <a:noFill/>
        </p:spPr>
        <p:txBody>
          <a:bodyPr wrap="square" rtlCol="0">
            <a:spAutoFit/>
          </a:bodyPr>
          <a:lstStyle/>
          <a:p>
            <a:r>
              <a:rPr lang="en-US" altLang="zh-CN" sz="1400" dirty="0"/>
              <a:t>Responder</a:t>
            </a:r>
            <a:endParaRPr lang="zh-CN" altLang="en-US" sz="1400" dirty="0"/>
          </a:p>
        </p:txBody>
      </p:sp>
      <p:cxnSp>
        <p:nvCxnSpPr>
          <p:cNvPr id="25" name="直接箭头连接符 24">
            <a:extLst>
              <a:ext uri="{FF2B5EF4-FFF2-40B4-BE49-F238E27FC236}">
                <a16:creationId xmlns:a16="http://schemas.microsoft.com/office/drawing/2014/main" id="{396B5D2D-4FFB-41C6-AD60-80127D6B6EDA}"/>
              </a:ext>
            </a:extLst>
          </p:cNvPr>
          <p:cNvCxnSpPr>
            <a:cxnSpLocks/>
          </p:cNvCxnSpPr>
          <p:nvPr/>
        </p:nvCxnSpPr>
        <p:spPr bwMode="auto">
          <a:xfrm>
            <a:off x="1182784" y="1829347"/>
            <a:ext cx="7427816" cy="0"/>
          </a:xfrm>
          <a:prstGeom prst="straightConnector1">
            <a:avLst/>
          </a:prstGeom>
          <a:solidFill>
            <a:schemeClr val="accent1"/>
          </a:solidFill>
          <a:ln w="1905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矩形 26">
            <a:extLst>
              <a:ext uri="{FF2B5EF4-FFF2-40B4-BE49-F238E27FC236}">
                <a16:creationId xmlns:a16="http://schemas.microsoft.com/office/drawing/2014/main" id="{43402558-BADD-423C-8F2B-2B1D76164DF3}"/>
              </a:ext>
            </a:extLst>
          </p:cNvPr>
          <p:cNvSpPr/>
          <p:nvPr/>
        </p:nvSpPr>
        <p:spPr>
          <a:xfrm>
            <a:off x="2771800" y="3735684"/>
            <a:ext cx="3560590" cy="307777"/>
          </a:xfrm>
          <a:prstGeom prst="rect">
            <a:avLst/>
          </a:prstGeom>
        </p:spPr>
        <p:txBody>
          <a:bodyPr wrap="none">
            <a:spAutoFit/>
          </a:bodyPr>
          <a:lstStyle/>
          <a:p>
            <a:r>
              <a:rPr lang="en-US" altLang="zh-CN" sz="1400" dirty="0"/>
              <a:t>Example 1: Non-interlacing MMS ranging [3]</a:t>
            </a:r>
          </a:p>
        </p:txBody>
      </p:sp>
      <p:sp>
        <p:nvSpPr>
          <p:cNvPr id="28" name="矩形 27">
            <a:extLst>
              <a:ext uri="{FF2B5EF4-FFF2-40B4-BE49-F238E27FC236}">
                <a16:creationId xmlns:a16="http://schemas.microsoft.com/office/drawing/2014/main" id="{8294F4CB-EA4A-495A-8B85-9BA460EFD90D}"/>
              </a:ext>
            </a:extLst>
          </p:cNvPr>
          <p:cNvSpPr/>
          <p:nvPr/>
        </p:nvSpPr>
        <p:spPr bwMode="auto">
          <a:xfrm>
            <a:off x="1063239" y="2879257"/>
            <a:ext cx="2909776" cy="785371"/>
          </a:xfrm>
          <a:prstGeom prst="rect">
            <a:avLst/>
          </a:prstGeom>
          <a:noFill/>
          <a:ln w="28575"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9" name="矩形 28">
            <a:extLst>
              <a:ext uri="{FF2B5EF4-FFF2-40B4-BE49-F238E27FC236}">
                <a16:creationId xmlns:a16="http://schemas.microsoft.com/office/drawing/2014/main" id="{23CB69E5-FCF1-475C-85B4-F6960DD28777}"/>
              </a:ext>
            </a:extLst>
          </p:cNvPr>
          <p:cNvSpPr/>
          <p:nvPr/>
        </p:nvSpPr>
        <p:spPr>
          <a:xfrm>
            <a:off x="-34077" y="5667171"/>
            <a:ext cx="9178077" cy="830997"/>
          </a:xfrm>
          <a:prstGeom prst="rect">
            <a:avLst/>
          </a:prstGeom>
        </p:spPr>
        <p:txBody>
          <a:bodyPr wrap="square">
            <a:spAutoFit/>
          </a:bodyPr>
          <a:lstStyle/>
          <a:p>
            <a:pPr marL="30493"/>
            <a:r>
              <a:rPr lang="en-US" altLang="zh-CN" sz="1600" b="1" dirty="0"/>
              <a:t>Observations:  </a:t>
            </a:r>
          </a:p>
          <a:p>
            <a:pPr marL="316243" indent="-285750">
              <a:buFont typeface="Arial" panose="020B0604020202020204" pitchFamily="34" charset="0"/>
              <a:buChar char="•"/>
            </a:pPr>
            <a:r>
              <a:rPr lang="en-US" altLang="zh-CN" sz="1600" dirty="0"/>
              <a:t>The un-assigned slots may still be reflected in the bitmap</a:t>
            </a:r>
            <a:r>
              <a:rPr lang="en-US" altLang="zh-CN" sz="1600" dirty="0">
                <a:solidFill>
                  <a:srgbClr val="0070C0"/>
                </a:solidFill>
                <a:sym typeface="Wingdings" panose="05000000000000000000" pitchFamily="2" charset="2"/>
              </a:rPr>
              <a:t> </a:t>
            </a:r>
            <a:r>
              <a:rPr lang="en-US" altLang="zh-CN" sz="1600" dirty="0">
                <a:solidFill>
                  <a:srgbClr val="0070C0"/>
                </a:solidFill>
              </a:rPr>
              <a:t>Bitmap-based scheduling alone may still not be flexible or efficient in terms of message size overhead</a:t>
            </a:r>
          </a:p>
        </p:txBody>
      </p:sp>
      <p:sp>
        <p:nvSpPr>
          <p:cNvPr id="30" name="矩形 29">
            <a:extLst>
              <a:ext uri="{FF2B5EF4-FFF2-40B4-BE49-F238E27FC236}">
                <a16:creationId xmlns:a16="http://schemas.microsoft.com/office/drawing/2014/main" id="{50B21108-98C0-43D4-A02C-98441592366E}"/>
              </a:ext>
            </a:extLst>
          </p:cNvPr>
          <p:cNvSpPr/>
          <p:nvPr/>
        </p:nvSpPr>
        <p:spPr>
          <a:xfrm>
            <a:off x="-34077" y="4062228"/>
            <a:ext cx="9166921" cy="1569660"/>
          </a:xfrm>
          <a:prstGeom prst="rect">
            <a:avLst/>
          </a:prstGeom>
        </p:spPr>
        <p:txBody>
          <a:bodyPr wrap="square">
            <a:spAutoFit/>
          </a:bodyPr>
          <a:lstStyle/>
          <a:p>
            <a:pPr marL="316243" indent="-285750">
              <a:buFont typeface="Arial" panose="020B0604020202020204" pitchFamily="34" charset="0"/>
              <a:buChar char="•"/>
            </a:pPr>
            <a:r>
              <a:rPr lang="en-US" altLang="zh-CN" sz="1600" dirty="0"/>
              <a:t>In this example of non-interlacing MMS ranging </a:t>
            </a:r>
          </a:p>
          <a:p>
            <a:pPr marL="773443" lvl="1" indent="-285750">
              <a:buFont typeface="Arial" panose="020B0604020202020204" pitchFamily="34" charset="0"/>
              <a:buChar char="•"/>
            </a:pPr>
            <a:r>
              <a:rPr lang="en-US" altLang="zh-CN" sz="1600" dirty="0"/>
              <a:t>The initiator transmits the MMS fragments at slots 1~4, while the responder transmits the MMS fragments at slots 6~9</a:t>
            </a:r>
          </a:p>
          <a:p>
            <a:pPr marL="773443" lvl="1" indent="-285750">
              <a:buFont typeface="Arial" panose="020B0604020202020204" pitchFamily="34" charset="0"/>
              <a:buChar char="•"/>
            </a:pPr>
            <a:r>
              <a:rPr lang="en-US" altLang="zh-CN" sz="1600" dirty="0"/>
              <a:t>The control message shall still require a 2-octets (16 bits) length bitmap to accomplish the scheduling according to the current design. </a:t>
            </a:r>
            <a:r>
              <a:rPr lang="en-US" altLang="zh-CN" sz="1600" dirty="0">
                <a:solidFill>
                  <a:srgbClr val="0070C0"/>
                </a:solidFill>
                <a:sym typeface="Wingdings" panose="05000000000000000000" pitchFamily="2" charset="2"/>
              </a:rPr>
              <a:t> Unnecessary message size (</a:t>
            </a:r>
            <a:r>
              <a:rPr lang="en-US" altLang="zh-CN" sz="1600" dirty="0">
                <a:solidFill>
                  <a:srgbClr val="0070C0"/>
                </a:solidFill>
              </a:rPr>
              <a:t>outlined in red boxes)</a:t>
            </a:r>
            <a:r>
              <a:rPr lang="en-US" altLang="zh-CN" sz="1600" dirty="0">
                <a:solidFill>
                  <a:srgbClr val="0070C0"/>
                </a:solidFill>
                <a:sym typeface="Wingdings" panose="05000000000000000000" pitchFamily="2" charset="2"/>
              </a:rPr>
              <a:t> may still be required to accomplish the scheduling</a:t>
            </a:r>
            <a:endParaRPr lang="en-US" altLang="zh-CN" sz="1600" dirty="0">
              <a:solidFill>
                <a:srgbClr val="0070C0"/>
              </a:solidFill>
            </a:endParaRPr>
          </a:p>
        </p:txBody>
      </p:sp>
      <p:sp>
        <p:nvSpPr>
          <p:cNvPr id="31" name="矩形 30">
            <a:extLst>
              <a:ext uri="{FF2B5EF4-FFF2-40B4-BE49-F238E27FC236}">
                <a16:creationId xmlns:a16="http://schemas.microsoft.com/office/drawing/2014/main" id="{955EB7AA-3E46-44CB-9C26-714B3FA383B6}"/>
              </a:ext>
            </a:extLst>
          </p:cNvPr>
          <p:cNvSpPr/>
          <p:nvPr/>
        </p:nvSpPr>
        <p:spPr bwMode="auto">
          <a:xfrm>
            <a:off x="5813021" y="2862529"/>
            <a:ext cx="2742178" cy="785371"/>
          </a:xfrm>
          <a:prstGeom prst="rect">
            <a:avLst/>
          </a:prstGeom>
          <a:noFill/>
          <a:ln w="28575"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3" name="文本框 32">
            <a:extLst>
              <a:ext uri="{FF2B5EF4-FFF2-40B4-BE49-F238E27FC236}">
                <a16:creationId xmlns:a16="http://schemas.microsoft.com/office/drawing/2014/main" id="{8FE8E5E8-A679-4D1F-A640-6571371D2C23}"/>
              </a:ext>
            </a:extLst>
          </p:cNvPr>
          <p:cNvSpPr txBox="1"/>
          <p:nvPr/>
        </p:nvSpPr>
        <p:spPr>
          <a:xfrm>
            <a:off x="157718" y="993400"/>
            <a:ext cx="667203" cy="246221"/>
          </a:xfrm>
          <a:prstGeom prst="rect">
            <a:avLst/>
          </a:prstGeom>
          <a:solidFill>
            <a:srgbClr val="00B0F0"/>
          </a:solidFill>
        </p:spPr>
        <p:txBody>
          <a:bodyPr wrap="square" rtlCol="0">
            <a:spAutoFit/>
          </a:bodyPr>
          <a:lstStyle/>
          <a:p>
            <a:endParaRPr lang="zh-CN" altLang="en-US" sz="1000" dirty="0"/>
          </a:p>
        </p:txBody>
      </p:sp>
      <p:sp>
        <p:nvSpPr>
          <p:cNvPr id="34" name="文本框 33">
            <a:extLst>
              <a:ext uri="{FF2B5EF4-FFF2-40B4-BE49-F238E27FC236}">
                <a16:creationId xmlns:a16="http://schemas.microsoft.com/office/drawing/2014/main" id="{7464B6E6-DCC0-470E-A931-B1B4FAF7C296}"/>
              </a:ext>
            </a:extLst>
          </p:cNvPr>
          <p:cNvSpPr txBox="1"/>
          <p:nvPr/>
        </p:nvSpPr>
        <p:spPr>
          <a:xfrm>
            <a:off x="833238" y="1002989"/>
            <a:ext cx="3877124" cy="276999"/>
          </a:xfrm>
          <a:prstGeom prst="rect">
            <a:avLst/>
          </a:prstGeom>
          <a:noFill/>
        </p:spPr>
        <p:txBody>
          <a:bodyPr wrap="square" rtlCol="0">
            <a:spAutoFit/>
          </a:bodyPr>
          <a:lstStyle/>
          <a:p>
            <a:r>
              <a:rPr lang="en-US" altLang="zh-CN" dirty="0"/>
              <a:t>Slots used for control message with scheduling IE</a:t>
            </a:r>
            <a:endParaRPr lang="zh-CN" altLang="en-US" dirty="0"/>
          </a:p>
        </p:txBody>
      </p:sp>
      <p:sp>
        <p:nvSpPr>
          <p:cNvPr id="35" name="文本框 34">
            <a:extLst>
              <a:ext uri="{FF2B5EF4-FFF2-40B4-BE49-F238E27FC236}">
                <a16:creationId xmlns:a16="http://schemas.microsoft.com/office/drawing/2014/main" id="{8D361723-97C9-448F-8BC2-D7099CD459EB}"/>
              </a:ext>
            </a:extLst>
          </p:cNvPr>
          <p:cNvSpPr txBox="1"/>
          <p:nvPr/>
        </p:nvSpPr>
        <p:spPr>
          <a:xfrm>
            <a:off x="159140" y="1338277"/>
            <a:ext cx="667202" cy="246221"/>
          </a:xfrm>
          <a:prstGeom prst="rect">
            <a:avLst/>
          </a:prstGeom>
          <a:solidFill>
            <a:srgbClr val="FFFF00"/>
          </a:solidFill>
        </p:spPr>
        <p:txBody>
          <a:bodyPr wrap="square" rtlCol="0">
            <a:spAutoFit/>
          </a:bodyPr>
          <a:lstStyle/>
          <a:p>
            <a:endParaRPr lang="zh-CN" altLang="en-US" sz="1000" dirty="0"/>
          </a:p>
        </p:txBody>
      </p:sp>
      <p:sp>
        <p:nvSpPr>
          <p:cNvPr id="36" name="矩形 35">
            <a:extLst>
              <a:ext uri="{FF2B5EF4-FFF2-40B4-BE49-F238E27FC236}">
                <a16:creationId xmlns:a16="http://schemas.microsoft.com/office/drawing/2014/main" id="{9A666BA7-73BC-49B4-8FD5-0C788345A7EE}"/>
              </a:ext>
            </a:extLst>
          </p:cNvPr>
          <p:cNvSpPr/>
          <p:nvPr/>
        </p:nvSpPr>
        <p:spPr>
          <a:xfrm>
            <a:off x="842771" y="1344236"/>
            <a:ext cx="3130985" cy="276999"/>
          </a:xfrm>
          <a:prstGeom prst="rect">
            <a:avLst/>
          </a:prstGeom>
        </p:spPr>
        <p:txBody>
          <a:bodyPr wrap="none">
            <a:spAutoFit/>
          </a:bodyPr>
          <a:lstStyle/>
          <a:p>
            <a:r>
              <a:rPr lang="en-US" altLang="zh-CN" dirty="0"/>
              <a:t>Slots used for transmitting UWB ranging signal</a:t>
            </a:r>
            <a:endParaRPr lang="zh-CN" altLang="en-US" dirty="0"/>
          </a:p>
        </p:txBody>
      </p:sp>
      <p:sp>
        <p:nvSpPr>
          <p:cNvPr id="6" name="矩形 5">
            <a:extLst>
              <a:ext uri="{FF2B5EF4-FFF2-40B4-BE49-F238E27FC236}">
                <a16:creationId xmlns:a16="http://schemas.microsoft.com/office/drawing/2014/main" id="{28A66770-EBC1-47DB-BC17-56FCFD47981E}"/>
              </a:ext>
            </a:extLst>
          </p:cNvPr>
          <p:cNvSpPr/>
          <p:nvPr/>
        </p:nvSpPr>
        <p:spPr>
          <a:xfrm>
            <a:off x="3952104" y="1553791"/>
            <a:ext cx="1194558" cy="276999"/>
          </a:xfrm>
          <a:prstGeom prst="rect">
            <a:avLst/>
          </a:prstGeom>
        </p:spPr>
        <p:txBody>
          <a:bodyPr wrap="none">
            <a:spAutoFit/>
          </a:bodyPr>
          <a:lstStyle/>
          <a:p>
            <a:r>
              <a:rPr lang="en-US" altLang="zh-CN" dirty="0"/>
              <a:t>Ranging Round </a:t>
            </a:r>
            <a:endParaRPr lang="zh-CN" altLang="en-US" dirty="0"/>
          </a:p>
        </p:txBody>
      </p:sp>
    </p:spTree>
    <p:extLst>
      <p:ext uri="{BB962C8B-B14F-4D97-AF65-F5344CB8AC3E}">
        <p14:creationId xmlns:p14="http://schemas.microsoft.com/office/powerpoint/2010/main" val="1556344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B41EBFF8-83D7-45CB-A596-E7545190A4F7}"/>
              </a:ext>
            </a:extLst>
          </p:cNvPr>
          <p:cNvSpPr>
            <a:spLocks noGrp="1"/>
          </p:cNvSpPr>
          <p:nvPr>
            <p:ph type="dt" sz="half" idx="10"/>
          </p:nvPr>
        </p:nvSpPr>
        <p:spPr/>
        <p:txBody>
          <a:bodyPr/>
          <a:lstStyle/>
          <a:p>
            <a:r>
              <a:rPr lang="en-US" altLang="zh-CN"/>
              <a:t>November 2022</a:t>
            </a:r>
            <a:endParaRPr lang="en-US" altLang="en-US" dirty="0"/>
          </a:p>
        </p:txBody>
      </p:sp>
      <p:sp>
        <p:nvSpPr>
          <p:cNvPr id="3" name="页脚占位符 2">
            <a:extLst>
              <a:ext uri="{FF2B5EF4-FFF2-40B4-BE49-F238E27FC236}">
                <a16:creationId xmlns:a16="http://schemas.microsoft.com/office/drawing/2014/main" id="{73041E10-3F00-423D-9566-FD6D3DB2747F}"/>
              </a:ext>
            </a:extLst>
          </p:cNvPr>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9F373A6D-32B3-4B8A-8A11-83346406E34F}"/>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6</a:t>
            </a:fld>
            <a:endParaRPr lang="en-US" altLang="en-US" dirty="0"/>
          </a:p>
        </p:txBody>
      </p:sp>
      <p:sp>
        <p:nvSpPr>
          <p:cNvPr id="5" name="Rectangle 2">
            <a:extLst>
              <a:ext uri="{FF2B5EF4-FFF2-40B4-BE49-F238E27FC236}">
                <a16:creationId xmlns:a16="http://schemas.microsoft.com/office/drawing/2014/main" id="{158B00D1-0F6F-49A0-A8F9-176BDFA18F28}"/>
              </a:ext>
            </a:extLst>
          </p:cNvPr>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Recap: Bitmap-based scheduling IE design (cont.)</a:t>
            </a:r>
          </a:p>
        </p:txBody>
      </p:sp>
      <p:sp>
        <p:nvSpPr>
          <p:cNvPr id="6" name="矩形 5">
            <a:extLst>
              <a:ext uri="{FF2B5EF4-FFF2-40B4-BE49-F238E27FC236}">
                <a16:creationId xmlns:a16="http://schemas.microsoft.com/office/drawing/2014/main" id="{0422E1B5-6079-43D5-9370-DB36273FCD75}"/>
              </a:ext>
            </a:extLst>
          </p:cNvPr>
          <p:cNvSpPr/>
          <p:nvPr/>
        </p:nvSpPr>
        <p:spPr>
          <a:xfrm>
            <a:off x="33214" y="5589240"/>
            <a:ext cx="9036496" cy="830997"/>
          </a:xfrm>
          <a:prstGeom prst="rect">
            <a:avLst/>
          </a:prstGeom>
        </p:spPr>
        <p:txBody>
          <a:bodyPr wrap="square">
            <a:spAutoFit/>
          </a:bodyPr>
          <a:lstStyle/>
          <a:p>
            <a:pPr marL="30493"/>
            <a:r>
              <a:rPr lang="en-US" altLang="zh-CN" sz="1600" b="1" dirty="0"/>
              <a:t>Observations &amp; Problems:</a:t>
            </a:r>
          </a:p>
          <a:p>
            <a:pPr marL="373393" indent="-342900">
              <a:buFont typeface="Arial" panose="020B0604020202020204" pitchFamily="34" charset="0"/>
              <a:buChar char="•"/>
            </a:pPr>
            <a:r>
              <a:rPr lang="en-US" altLang="zh-CN" sz="1600" dirty="0"/>
              <a:t>Huge message size overhead may be incurred by simply using bitmap-based scheduling method for applications with recurring periodic transmission pattern with a larger number of slots </a:t>
            </a:r>
            <a:r>
              <a:rPr lang="en-US" altLang="zh-CN" sz="1600" dirty="0">
                <a:solidFill>
                  <a:srgbClr val="0070C0"/>
                </a:solidFill>
              </a:rPr>
              <a:t>S</a:t>
            </a:r>
            <a:r>
              <a:rPr lang="en-US" altLang="zh-CN" sz="1600" dirty="0"/>
              <a:t>.</a:t>
            </a:r>
          </a:p>
        </p:txBody>
      </p:sp>
      <p:sp>
        <p:nvSpPr>
          <p:cNvPr id="7" name="矩形 6">
            <a:extLst>
              <a:ext uri="{FF2B5EF4-FFF2-40B4-BE49-F238E27FC236}">
                <a16:creationId xmlns:a16="http://schemas.microsoft.com/office/drawing/2014/main" id="{B47B5245-4476-440F-AB25-E9C9693E4CA0}"/>
              </a:ext>
            </a:extLst>
          </p:cNvPr>
          <p:cNvSpPr/>
          <p:nvPr/>
        </p:nvSpPr>
        <p:spPr>
          <a:xfrm>
            <a:off x="0" y="979931"/>
            <a:ext cx="8964488" cy="584775"/>
          </a:xfrm>
          <a:prstGeom prst="rect">
            <a:avLst/>
          </a:prstGeom>
        </p:spPr>
        <p:txBody>
          <a:bodyPr wrap="square">
            <a:spAutoFit/>
          </a:bodyPr>
          <a:lstStyle/>
          <a:p>
            <a:pPr marL="373393" indent="-342900">
              <a:buFont typeface="Arial" panose="020B0604020202020204" pitchFamily="34" charset="0"/>
              <a:buChar char="•"/>
            </a:pPr>
            <a:r>
              <a:rPr lang="en-US" altLang="zh-CN" sz="1600" dirty="0"/>
              <a:t>For applications such as long continuous sensing/long MMS ranging, the transmission pattern may be </a:t>
            </a:r>
            <a:r>
              <a:rPr lang="en-US" altLang="zh-CN" sz="1600" dirty="0">
                <a:solidFill>
                  <a:srgbClr val="0070C0"/>
                </a:solidFill>
              </a:rPr>
              <a:t>recurring periodically</a:t>
            </a:r>
            <a:r>
              <a:rPr lang="en-US" altLang="zh-CN" sz="1600" dirty="0"/>
              <a:t>.</a:t>
            </a:r>
            <a:endParaRPr lang="en-US" altLang="zh-CN" sz="1600" dirty="0">
              <a:solidFill>
                <a:srgbClr val="0070C0"/>
              </a:solidFill>
            </a:endParaRPr>
          </a:p>
        </p:txBody>
      </p:sp>
      <p:pic>
        <p:nvPicPr>
          <p:cNvPr id="8" name="图片 7">
            <a:extLst>
              <a:ext uri="{FF2B5EF4-FFF2-40B4-BE49-F238E27FC236}">
                <a16:creationId xmlns:a16="http://schemas.microsoft.com/office/drawing/2014/main" id="{C3959CCE-5386-4CA5-86FE-3F146C620525}"/>
              </a:ext>
            </a:extLst>
          </p:cNvPr>
          <p:cNvPicPr>
            <a:picLocks noChangeAspect="1"/>
          </p:cNvPicPr>
          <p:nvPr/>
        </p:nvPicPr>
        <p:blipFill>
          <a:blip r:embed="rId2"/>
          <a:stretch>
            <a:fillRect/>
          </a:stretch>
        </p:blipFill>
        <p:spPr>
          <a:xfrm>
            <a:off x="85051" y="1946512"/>
            <a:ext cx="4466411" cy="2060454"/>
          </a:xfrm>
          <a:prstGeom prst="rect">
            <a:avLst/>
          </a:prstGeom>
        </p:spPr>
      </p:pic>
      <p:sp>
        <p:nvSpPr>
          <p:cNvPr id="9" name="矩形 8">
            <a:extLst>
              <a:ext uri="{FF2B5EF4-FFF2-40B4-BE49-F238E27FC236}">
                <a16:creationId xmlns:a16="http://schemas.microsoft.com/office/drawing/2014/main" id="{4E79EB52-AC7E-4098-96FA-34EB4100301A}"/>
              </a:ext>
            </a:extLst>
          </p:cNvPr>
          <p:cNvSpPr/>
          <p:nvPr/>
        </p:nvSpPr>
        <p:spPr>
          <a:xfrm>
            <a:off x="228091" y="4261458"/>
            <a:ext cx="4089362" cy="338554"/>
          </a:xfrm>
          <a:prstGeom prst="rect">
            <a:avLst/>
          </a:prstGeom>
        </p:spPr>
        <p:txBody>
          <a:bodyPr wrap="square">
            <a:spAutoFit/>
          </a:bodyPr>
          <a:lstStyle/>
          <a:p>
            <a:pPr marL="373393" indent="-342900">
              <a:buFont typeface="Arial" panose="020B0604020202020204" pitchFamily="34" charset="0"/>
              <a:buChar char="•"/>
            </a:pPr>
            <a:r>
              <a:rPr lang="en-US" altLang="zh-CN" sz="1600" dirty="0">
                <a:sym typeface="Wingdings" panose="05000000000000000000" pitchFamily="2" charset="2"/>
              </a:rPr>
              <a:t>Example 2,  Sensing scheduling</a:t>
            </a:r>
          </a:p>
        </p:txBody>
      </p:sp>
      <p:sp>
        <p:nvSpPr>
          <p:cNvPr id="10" name="矩形 9">
            <a:extLst>
              <a:ext uri="{FF2B5EF4-FFF2-40B4-BE49-F238E27FC236}">
                <a16:creationId xmlns:a16="http://schemas.microsoft.com/office/drawing/2014/main" id="{A3C06B49-A1F5-4D33-884F-18CBE47C8DC5}"/>
              </a:ext>
            </a:extLst>
          </p:cNvPr>
          <p:cNvSpPr/>
          <p:nvPr/>
        </p:nvSpPr>
        <p:spPr>
          <a:xfrm>
            <a:off x="5364088" y="4261458"/>
            <a:ext cx="3153258" cy="338554"/>
          </a:xfrm>
          <a:prstGeom prst="rect">
            <a:avLst/>
          </a:prstGeom>
        </p:spPr>
        <p:txBody>
          <a:bodyPr wrap="square">
            <a:spAutoFit/>
          </a:bodyPr>
          <a:lstStyle/>
          <a:p>
            <a:pPr marL="373393" indent="-342900">
              <a:buFont typeface="Arial" panose="020B0604020202020204" pitchFamily="34" charset="0"/>
              <a:buChar char="•"/>
            </a:pPr>
            <a:r>
              <a:rPr lang="en-US" altLang="zh-CN" sz="1600" dirty="0">
                <a:sym typeface="Wingdings" panose="05000000000000000000" pitchFamily="2" charset="2"/>
              </a:rPr>
              <a:t>Example 3, long MMS ranging</a:t>
            </a:r>
          </a:p>
        </p:txBody>
      </p:sp>
      <p:cxnSp>
        <p:nvCxnSpPr>
          <p:cNvPr id="11" name="直接箭头连接符 10">
            <a:extLst>
              <a:ext uri="{FF2B5EF4-FFF2-40B4-BE49-F238E27FC236}">
                <a16:creationId xmlns:a16="http://schemas.microsoft.com/office/drawing/2014/main" id="{ED55FF9D-1DAF-4CB9-A017-5CC84935B7AA}"/>
              </a:ext>
            </a:extLst>
          </p:cNvPr>
          <p:cNvCxnSpPr>
            <a:cxnSpLocks/>
          </p:cNvCxnSpPr>
          <p:nvPr/>
        </p:nvCxnSpPr>
        <p:spPr bwMode="auto">
          <a:xfrm>
            <a:off x="743001" y="1946512"/>
            <a:ext cx="3901007" cy="0"/>
          </a:xfrm>
          <a:prstGeom prst="straightConnector1">
            <a:avLst/>
          </a:prstGeom>
          <a:solidFill>
            <a:schemeClr val="accent1"/>
          </a:solidFill>
          <a:ln w="1905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矩形 11">
            <a:extLst>
              <a:ext uri="{FF2B5EF4-FFF2-40B4-BE49-F238E27FC236}">
                <a16:creationId xmlns:a16="http://schemas.microsoft.com/office/drawing/2014/main" id="{24F9E708-F2A1-409B-B209-C30FA96F03E2}"/>
              </a:ext>
            </a:extLst>
          </p:cNvPr>
          <p:cNvSpPr/>
          <p:nvPr/>
        </p:nvSpPr>
        <p:spPr>
          <a:xfrm>
            <a:off x="1907704" y="1632568"/>
            <a:ext cx="1194558" cy="276999"/>
          </a:xfrm>
          <a:prstGeom prst="rect">
            <a:avLst/>
          </a:prstGeom>
        </p:spPr>
        <p:txBody>
          <a:bodyPr wrap="none">
            <a:spAutoFit/>
          </a:bodyPr>
          <a:lstStyle/>
          <a:p>
            <a:r>
              <a:rPr lang="en-US" altLang="zh-CN" dirty="0"/>
              <a:t>Ranging Round </a:t>
            </a:r>
            <a:endParaRPr lang="zh-CN" altLang="en-US" dirty="0"/>
          </a:p>
        </p:txBody>
      </p:sp>
      <p:sp>
        <p:nvSpPr>
          <p:cNvPr id="13" name="矩形 12">
            <a:extLst>
              <a:ext uri="{FF2B5EF4-FFF2-40B4-BE49-F238E27FC236}">
                <a16:creationId xmlns:a16="http://schemas.microsoft.com/office/drawing/2014/main" id="{B8AA7E53-2E79-425E-B241-0916E9425B97}"/>
              </a:ext>
            </a:extLst>
          </p:cNvPr>
          <p:cNvSpPr/>
          <p:nvPr/>
        </p:nvSpPr>
        <p:spPr>
          <a:xfrm>
            <a:off x="6444208" y="1657562"/>
            <a:ext cx="1194558" cy="276999"/>
          </a:xfrm>
          <a:prstGeom prst="rect">
            <a:avLst/>
          </a:prstGeom>
        </p:spPr>
        <p:txBody>
          <a:bodyPr wrap="none">
            <a:spAutoFit/>
          </a:bodyPr>
          <a:lstStyle/>
          <a:p>
            <a:r>
              <a:rPr lang="en-US" altLang="zh-CN" dirty="0"/>
              <a:t>Ranging Round </a:t>
            </a:r>
            <a:endParaRPr lang="zh-CN" altLang="en-US" dirty="0"/>
          </a:p>
        </p:txBody>
      </p:sp>
      <p:cxnSp>
        <p:nvCxnSpPr>
          <p:cNvPr id="14" name="直接箭头连接符 13">
            <a:extLst>
              <a:ext uri="{FF2B5EF4-FFF2-40B4-BE49-F238E27FC236}">
                <a16:creationId xmlns:a16="http://schemas.microsoft.com/office/drawing/2014/main" id="{E08D9EEE-E47A-4DC1-9BED-3323317B456F}"/>
              </a:ext>
            </a:extLst>
          </p:cNvPr>
          <p:cNvCxnSpPr>
            <a:cxnSpLocks/>
          </p:cNvCxnSpPr>
          <p:nvPr/>
        </p:nvCxnSpPr>
        <p:spPr bwMode="auto">
          <a:xfrm>
            <a:off x="5364088" y="1953537"/>
            <a:ext cx="3600400" cy="0"/>
          </a:xfrm>
          <a:prstGeom prst="straightConnector1">
            <a:avLst/>
          </a:prstGeom>
          <a:solidFill>
            <a:schemeClr val="accent1"/>
          </a:solidFill>
          <a:ln w="1905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5" name="图片 14">
            <a:extLst>
              <a:ext uri="{FF2B5EF4-FFF2-40B4-BE49-F238E27FC236}">
                <a16:creationId xmlns:a16="http://schemas.microsoft.com/office/drawing/2014/main" id="{7FD4B50F-1B52-4162-903C-287C21FB125A}"/>
              </a:ext>
            </a:extLst>
          </p:cNvPr>
          <p:cNvPicPr>
            <a:picLocks noChangeAspect="1"/>
          </p:cNvPicPr>
          <p:nvPr/>
        </p:nvPicPr>
        <p:blipFill>
          <a:blip r:embed="rId3"/>
          <a:stretch>
            <a:fillRect/>
          </a:stretch>
        </p:blipFill>
        <p:spPr>
          <a:xfrm>
            <a:off x="4932040" y="2048028"/>
            <a:ext cx="3686307" cy="1874699"/>
          </a:xfrm>
          <a:prstGeom prst="rect">
            <a:avLst/>
          </a:prstGeom>
        </p:spPr>
      </p:pic>
    </p:spTree>
    <p:extLst>
      <p:ext uri="{BB962C8B-B14F-4D97-AF65-F5344CB8AC3E}">
        <p14:creationId xmlns:p14="http://schemas.microsoft.com/office/powerpoint/2010/main" val="3107023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November 2022</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7</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Motivation</a:t>
            </a:r>
          </a:p>
        </p:txBody>
      </p:sp>
      <p:sp>
        <p:nvSpPr>
          <p:cNvPr id="6" name="矩形 5">
            <a:extLst>
              <a:ext uri="{FF2B5EF4-FFF2-40B4-BE49-F238E27FC236}">
                <a16:creationId xmlns:a16="http://schemas.microsoft.com/office/drawing/2014/main" id="{EC98D7FF-B980-46E2-8616-08D4237C857D}"/>
              </a:ext>
            </a:extLst>
          </p:cNvPr>
          <p:cNvSpPr/>
          <p:nvPr/>
        </p:nvSpPr>
        <p:spPr>
          <a:xfrm>
            <a:off x="36003" y="1008140"/>
            <a:ext cx="8964488" cy="1077218"/>
          </a:xfrm>
          <a:prstGeom prst="rect">
            <a:avLst/>
          </a:prstGeom>
        </p:spPr>
        <p:txBody>
          <a:bodyPr wrap="square">
            <a:spAutoFit/>
          </a:bodyPr>
          <a:lstStyle/>
          <a:p>
            <a:pPr marL="373393" indent="-342900">
              <a:buFont typeface="Arial" panose="020B0604020202020204" pitchFamily="34" charset="0"/>
              <a:buChar char="•"/>
            </a:pPr>
            <a:r>
              <a:rPr lang="en-US" altLang="zh-CN" sz="1600" dirty="0"/>
              <a:t>In this contribution, we propose to improve the bitmap-based scheduling IE design by addressing the aforementioned drawbacks in terms of flexibility and message redundancy</a:t>
            </a:r>
          </a:p>
          <a:p>
            <a:pPr marL="830593" lvl="1" indent="-342900">
              <a:buFont typeface="Times New Roman" panose="02020603050405020304" pitchFamily="18" charset="0"/>
              <a:buChar char="─"/>
            </a:pPr>
            <a:r>
              <a:rPr lang="en-US" altLang="zh-CN" sz="1600" dirty="0"/>
              <a:t>Introducing a bitmap offset field in the scheduling list element</a:t>
            </a:r>
          </a:p>
          <a:p>
            <a:pPr marL="830593" lvl="1" indent="-342900">
              <a:buFont typeface="Times New Roman" panose="02020603050405020304" pitchFamily="18" charset="0"/>
              <a:buChar char="─"/>
            </a:pPr>
            <a:r>
              <a:rPr lang="en-US" altLang="zh-CN" sz="1600" dirty="0"/>
              <a:t>Introducing the periodic scheduling for applications with recurring periodic transmission pattern</a:t>
            </a:r>
          </a:p>
        </p:txBody>
      </p:sp>
    </p:spTree>
    <p:extLst>
      <p:ext uri="{BB962C8B-B14F-4D97-AF65-F5344CB8AC3E}">
        <p14:creationId xmlns:p14="http://schemas.microsoft.com/office/powerpoint/2010/main" val="4073489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a:t>November 2022</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8</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179512" y="593725"/>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1: Scheduling IE with bitmap offset</a:t>
            </a:r>
          </a:p>
          <a:p>
            <a:r>
              <a:rPr lang="en-US" altLang="zh-CN" sz="2400" b="1" kern="0" dirty="0"/>
              <a:t> </a:t>
            </a:r>
          </a:p>
        </p:txBody>
      </p:sp>
      <p:sp>
        <p:nvSpPr>
          <p:cNvPr id="6" name="矩形 5">
            <a:extLst>
              <a:ext uri="{FF2B5EF4-FFF2-40B4-BE49-F238E27FC236}">
                <a16:creationId xmlns:a16="http://schemas.microsoft.com/office/drawing/2014/main" id="{B63C7F7D-3D3A-410D-BF28-160B7AEB98F0}"/>
              </a:ext>
            </a:extLst>
          </p:cNvPr>
          <p:cNvSpPr/>
          <p:nvPr/>
        </p:nvSpPr>
        <p:spPr>
          <a:xfrm>
            <a:off x="107504" y="1048202"/>
            <a:ext cx="8784976" cy="2554545"/>
          </a:xfrm>
          <a:prstGeom prst="rect">
            <a:avLst/>
          </a:prstGeom>
        </p:spPr>
        <p:txBody>
          <a:bodyPr wrap="square">
            <a:spAutoFit/>
          </a:bodyPr>
          <a:lstStyle/>
          <a:p>
            <a:pPr marL="373393" indent="-34290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Introducing the</a:t>
            </a:r>
            <a:r>
              <a:rPr lang="en-US" altLang="zh-CN" sz="1600" dirty="0">
                <a:solidFill>
                  <a:srgbClr val="0070C0"/>
                </a:solidFill>
                <a:ea typeface="微软雅黑" panose="020B0503020204020204" pitchFamily="34" charset="-122"/>
                <a:cs typeface="Calibri" panose="020F0502020204030204" pitchFamily="34" charset="0"/>
              </a:rPr>
              <a:t> Bitmap Offset </a:t>
            </a:r>
            <a:r>
              <a:rPr lang="en-US" altLang="zh-CN" sz="1600" dirty="0">
                <a:ea typeface="微软雅黑" panose="020B0503020204020204" pitchFamily="34" charset="-122"/>
                <a:cs typeface="Calibri" panose="020F0502020204030204" pitchFamily="34" charset="0"/>
              </a:rPr>
              <a:t>field in scheduling list element format to mitigate the message overhead </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The Bitmap Offset field represents the number of unassigned/unused slots before the first actual transmission slot per device </a:t>
            </a:r>
            <a:r>
              <a:rPr lang="en-US" altLang="zh-CN" sz="1600" dirty="0">
                <a:solidFill>
                  <a:srgbClr val="0070C0"/>
                </a:solidFill>
                <a:ea typeface="微软雅黑" panose="020B0503020204020204" pitchFamily="34" charset="-122"/>
                <a:cs typeface="Calibri" panose="020F0502020204030204" pitchFamily="34" charset="0"/>
                <a:sym typeface="Wingdings" panose="05000000000000000000" pitchFamily="2" charset="2"/>
              </a:rPr>
              <a:t>Reducing the representation of the unnecessary slots by bitmap</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The Bitmap Offset field can be in the units of slots, e.g., 0~15</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The Bitmap Offset field and the Bitmap field jointly determines the transmission order per device</a:t>
            </a:r>
          </a:p>
          <a:p>
            <a:pPr marL="830593" lvl="1" indent="-342900">
              <a:buFont typeface="Times New Roman" panose="02020603050405020304" pitchFamily="18" charset="0"/>
              <a:buChar char="─"/>
            </a:pPr>
            <a:r>
              <a:rPr lang="en-US" altLang="zh-CN" sz="1600" dirty="0">
                <a:ea typeface="微软雅黑" panose="020B0503020204020204" pitchFamily="34" charset="-122"/>
                <a:cs typeface="Calibri" panose="020F0502020204030204" pitchFamily="34" charset="0"/>
              </a:rPr>
              <a:t>The Bitmap Offset field is triggered by the </a:t>
            </a:r>
            <a:r>
              <a:rPr lang="en-US" altLang="zh-CN" sz="1600" dirty="0">
                <a:solidFill>
                  <a:srgbClr val="0070C0"/>
                </a:solidFill>
                <a:ea typeface="微软雅黑" panose="020B0503020204020204" pitchFamily="34" charset="-122"/>
                <a:cs typeface="Calibri" panose="020F0502020204030204" pitchFamily="34" charset="0"/>
              </a:rPr>
              <a:t>Bitmap Offset Presence </a:t>
            </a:r>
            <a:r>
              <a:rPr lang="en-US" altLang="zh-CN" sz="1600" dirty="0">
                <a:ea typeface="微软雅黑" panose="020B0503020204020204" pitchFamily="34" charset="-122"/>
                <a:cs typeface="Calibri" panose="020F0502020204030204" pitchFamily="34" charset="0"/>
              </a:rPr>
              <a:t>field, i.e., the Bitmap Offset field is present when </a:t>
            </a:r>
            <a:r>
              <a:rPr lang="en-US" altLang="zh-CN" sz="1600" dirty="0">
                <a:solidFill>
                  <a:srgbClr val="0070C0"/>
                </a:solidFill>
                <a:ea typeface="微软雅黑" panose="020B0503020204020204" pitchFamily="34" charset="-122"/>
                <a:cs typeface="Calibri" panose="020F0502020204030204" pitchFamily="34" charset="0"/>
              </a:rPr>
              <a:t>Bitmap Offset Presence = 1</a:t>
            </a:r>
            <a:endParaRPr lang="en-US" altLang="zh-CN" sz="1600" dirty="0">
              <a:ea typeface="微软雅黑" panose="020B0503020204020204" pitchFamily="34" charset="-122"/>
              <a:cs typeface="Calibri" panose="020F0502020204030204" pitchFamily="34" charset="0"/>
            </a:endParaRPr>
          </a:p>
        </p:txBody>
      </p:sp>
      <p:graphicFrame>
        <p:nvGraphicFramePr>
          <p:cNvPr id="7" name="Table 7">
            <a:extLst>
              <a:ext uri="{FF2B5EF4-FFF2-40B4-BE49-F238E27FC236}">
                <a16:creationId xmlns:a16="http://schemas.microsoft.com/office/drawing/2014/main" id="{5B624FAC-A7D3-41E6-9F12-52DD24CAAF8E}"/>
              </a:ext>
            </a:extLst>
          </p:cNvPr>
          <p:cNvGraphicFramePr>
            <a:graphicFrameLocks noGrp="1"/>
          </p:cNvGraphicFramePr>
          <p:nvPr>
            <p:extLst>
              <p:ext uri="{D42A27DB-BD31-4B8C-83A1-F6EECF244321}">
                <p14:modId xmlns:p14="http://schemas.microsoft.com/office/powerpoint/2010/main" val="3673112704"/>
              </p:ext>
            </p:extLst>
          </p:nvPr>
        </p:nvGraphicFramePr>
        <p:xfrm>
          <a:off x="395536" y="3739796"/>
          <a:ext cx="4176464" cy="670560"/>
        </p:xfrm>
        <a:graphic>
          <a:graphicData uri="http://schemas.openxmlformats.org/drawingml/2006/table">
            <a:tbl>
              <a:tblPr firstRow="1" bandRow="1">
                <a:tableStyleId>{5940675A-B579-460E-94D1-54222C63F5DA}</a:tableStyleId>
              </a:tblPr>
              <a:tblGrid>
                <a:gridCol w="2088232">
                  <a:extLst>
                    <a:ext uri="{9D8B030D-6E8A-4147-A177-3AD203B41FA5}">
                      <a16:colId xmlns:a16="http://schemas.microsoft.com/office/drawing/2014/main" val="1286179289"/>
                    </a:ext>
                  </a:extLst>
                </a:gridCol>
                <a:gridCol w="2088232">
                  <a:extLst>
                    <a:ext uri="{9D8B030D-6E8A-4147-A177-3AD203B41FA5}">
                      <a16:colId xmlns:a16="http://schemas.microsoft.com/office/drawing/2014/main" val="2823916142"/>
                    </a:ext>
                  </a:extLst>
                </a:gridCol>
              </a:tblGrid>
              <a:tr h="0">
                <a:tc>
                  <a:txBody>
                    <a:bodyPr/>
                    <a:lstStyle/>
                    <a:p>
                      <a:pPr algn="ctr"/>
                      <a:r>
                        <a:rPr lang="en-US" sz="1600" dirty="0"/>
                        <a:t>Octets: 1</a:t>
                      </a:r>
                    </a:p>
                  </a:txBody>
                  <a:tcPr anchor="ctr"/>
                </a:tc>
                <a:tc>
                  <a:txBody>
                    <a:bodyPr/>
                    <a:lstStyle/>
                    <a:p>
                      <a:pPr algn="ctr"/>
                      <a:r>
                        <a:rPr lang="en-US" sz="1600" dirty="0"/>
                        <a:t>Variable</a:t>
                      </a:r>
                    </a:p>
                  </a:txBody>
                  <a:tcPr anchor="ctr"/>
                </a:tc>
                <a:extLst>
                  <a:ext uri="{0D108BD9-81ED-4DB2-BD59-A6C34878D82A}">
                    <a16:rowId xmlns:a16="http://schemas.microsoft.com/office/drawing/2014/main" val="929568747"/>
                  </a:ext>
                </a:extLst>
              </a:tr>
              <a:tr h="150622">
                <a:tc>
                  <a:txBody>
                    <a:bodyPr/>
                    <a:lstStyle/>
                    <a:p>
                      <a:pPr algn="ctr"/>
                      <a:r>
                        <a:rPr lang="en-US" sz="1600" dirty="0"/>
                        <a:t>Control field</a:t>
                      </a:r>
                    </a:p>
                  </a:txBody>
                  <a:tcPr anchor="ctr"/>
                </a:tc>
                <a:tc>
                  <a:txBody>
                    <a:bodyPr/>
                    <a:lstStyle/>
                    <a:p>
                      <a:pPr algn="ctr"/>
                      <a:r>
                        <a:rPr lang="en-US" sz="1600" dirty="0">
                          <a:solidFill>
                            <a:srgbClr val="0070C0"/>
                          </a:solidFill>
                        </a:rPr>
                        <a:t>Scheduling List</a:t>
                      </a:r>
                    </a:p>
                  </a:txBody>
                  <a:tcPr anchor="ctr"/>
                </a:tc>
                <a:extLst>
                  <a:ext uri="{0D108BD9-81ED-4DB2-BD59-A6C34878D82A}">
                    <a16:rowId xmlns:a16="http://schemas.microsoft.com/office/drawing/2014/main" val="2955868056"/>
                  </a:ext>
                </a:extLst>
              </a:tr>
            </a:tbl>
          </a:graphicData>
        </a:graphic>
      </p:graphicFrame>
      <p:sp>
        <p:nvSpPr>
          <p:cNvPr id="11" name="箭头: 下 10">
            <a:extLst>
              <a:ext uri="{FF2B5EF4-FFF2-40B4-BE49-F238E27FC236}">
                <a16:creationId xmlns:a16="http://schemas.microsoft.com/office/drawing/2014/main" id="{2AA74943-5505-4277-8841-3BDDA99E12D8}"/>
              </a:ext>
            </a:extLst>
          </p:cNvPr>
          <p:cNvSpPr/>
          <p:nvPr/>
        </p:nvSpPr>
        <p:spPr>
          <a:xfrm rot="19438816">
            <a:off x="3285255" y="4440694"/>
            <a:ext cx="216024" cy="3470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10" name="Table 10">
            <a:extLst>
              <a:ext uri="{FF2B5EF4-FFF2-40B4-BE49-F238E27FC236}">
                <a16:creationId xmlns:a16="http://schemas.microsoft.com/office/drawing/2014/main" id="{187FEEE0-456A-4136-8F58-104EAA907F92}"/>
              </a:ext>
            </a:extLst>
          </p:cNvPr>
          <p:cNvGraphicFramePr>
            <a:graphicFrameLocks noGrp="1"/>
          </p:cNvGraphicFramePr>
          <p:nvPr>
            <p:extLst>
              <p:ext uri="{D42A27DB-BD31-4B8C-83A1-F6EECF244321}">
                <p14:modId xmlns:p14="http://schemas.microsoft.com/office/powerpoint/2010/main" val="2242753155"/>
              </p:ext>
            </p:extLst>
          </p:nvPr>
        </p:nvGraphicFramePr>
        <p:xfrm>
          <a:off x="284240" y="4862195"/>
          <a:ext cx="8326360" cy="1402080"/>
        </p:xfrm>
        <a:graphic>
          <a:graphicData uri="http://schemas.openxmlformats.org/drawingml/2006/table">
            <a:tbl>
              <a:tblPr firstRow="1" bandRow="1">
                <a:tableStyleId>{5940675A-B579-460E-94D1-54222C63F5DA}</a:tableStyleId>
              </a:tblPr>
              <a:tblGrid>
                <a:gridCol w="1399018">
                  <a:extLst>
                    <a:ext uri="{9D8B030D-6E8A-4147-A177-3AD203B41FA5}">
                      <a16:colId xmlns:a16="http://schemas.microsoft.com/office/drawing/2014/main" val="252017333"/>
                    </a:ext>
                  </a:extLst>
                </a:gridCol>
                <a:gridCol w="1337281">
                  <a:extLst>
                    <a:ext uri="{9D8B030D-6E8A-4147-A177-3AD203B41FA5}">
                      <a16:colId xmlns:a16="http://schemas.microsoft.com/office/drawing/2014/main" val="2823916142"/>
                    </a:ext>
                  </a:extLst>
                </a:gridCol>
                <a:gridCol w="1337281">
                  <a:extLst>
                    <a:ext uri="{9D8B030D-6E8A-4147-A177-3AD203B41FA5}">
                      <a16:colId xmlns:a16="http://schemas.microsoft.com/office/drawing/2014/main" val="4047655742"/>
                    </a:ext>
                  </a:extLst>
                </a:gridCol>
                <a:gridCol w="1604740">
                  <a:extLst>
                    <a:ext uri="{9D8B030D-6E8A-4147-A177-3AD203B41FA5}">
                      <a16:colId xmlns:a16="http://schemas.microsoft.com/office/drawing/2014/main" val="2861155793"/>
                    </a:ext>
                  </a:extLst>
                </a:gridCol>
                <a:gridCol w="1324020">
                  <a:extLst>
                    <a:ext uri="{9D8B030D-6E8A-4147-A177-3AD203B41FA5}">
                      <a16:colId xmlns:a16="http://schemas.microsoft.com/office/drawing/2014/main" val="1591653658"/>
                    </a:ext>
                  </a:extLst>
                </a:gridCol>
                <a:gridCol w="1324020">
                  <a:extLst>
                    <a:ext uri="{9D8B030D-6E8A-4147-A177-3AD203B41FA5}">
                      <a16:colId xmlns:a16="http://schemas.microsoft.com/office/drawing/2014/main" val="2357488935"/>
                    </a:ext>
                  </a:extLst>
                </a:gridCol>
              </a:tblGrid>
              <a:tr h="430826">
                <a:tc>
                  <a:txBody>
                    <a:bodyPr/>
                    <a:lstStyle/>
                    <a:p>
                      <a:pPr algn="ctr"/>
                      <a:r>
                        <a:rPr lang="en-US" altLang="zh-CN" sz="1600" dirty="0"/>
                        <a:t>Bits: 0-1</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rgbClr val="0070C0"/>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Octets: Variable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 or 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rgbClr val="0070C0"/>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9568747"/>
                  </a:ext>
                </a:extLst>
              </a:tr>
              <a:tr h="22596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schemeClr val="tx1"/>
                          </a:solidFill>
                        </a:rPr>
                        <a:t>Bitmap 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srgbClr val="0070C0"/>
                          </a:solidFill>
                        </a:rPr>
                        <a:t>Bitmap Offset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srgbClr val="0070C0"/>
                          </a:solidFill>
                        </a:rPr>
                        <a:t>Presence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schemeClr val="tx1"/>
                          </a:solidFill>
                        </a:rPr>
                        <a:t>Reserved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Bitmap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600" dirty="0">
                          <a:solidFill>
                            <a:srgbClr val="0070C0"/>
                          </a:solidFill>
                        </a:rPr>
                        <a:t>Bitmap Offset</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600" dirty="0">
                        <a:solidFill>
                          <a:srgbClr val="0070C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5868056"/>
                  </a:ext>
                </a:extLst>
              </a:tr>
            </a:tbl>
          </a:graphicData>
        </a:graphic>
      </p:graphicFrame>
    </p:spTree>
    <p:extLst>
      <p:ext uri="{BB962C8B-B14F-4D97-AF65-F5344CB8AC3E}">
        <p14:creationId xmlns:p14="http://schemas.microsoft.com/office/powerpoint/2010/main" val="4256135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a:t>November 2022</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9</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179512" y="593725"/>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1: Scheduling IE with bitmap offset (cont.)</a:t>
            </a:r>
          </a:p>
          <a:p>
            <a:r>
              <a:rPr lang="en-US" altLang="zh-CN" sz="2400" b="1" kern="0" dirty="0"/>
              <a:t> </a:t>
            </a:r>
          </a:p>
        </p:txBody>
      </p:sp>
      <p:graphicFrame>
        <p:nvGraphicFramePr>
          <p:cNvPr id="13" name="表格 12">
            <a:extLst>
              <a:ext uri="{FF2B5EF4-FFF2-40B4-BE49-F238E27FC236}">
                <a16:creationId xmlns:a16="http://schemas.microsoft.com/office/drawing/2014/main" id="{F1448A6A-11A5-43C3-A3C4-C8F2A505A8E1}"/>
              </a:ext>
            </a:extLst>
          </p:cNvPr>
          <p:cNvGraphicFramePr>
            <a:graphicFrameLocks noGrp="1"/>
          </p:cNvGraphicFramePr>
          <p:nvPr>
            <p:extLst>
              <p:ext uri="{D42A27DB-BD31-4B8C-83A1-F6EECF244321}">
                <p14:modId xmlns:p14="http://schemas.microsoft.com/office/powerpoint/2010/main" val="2303570431"/>
              </p:ext>
            </p:extLst>
          </p:nvPr>
        </p:nvGraphicFramePr>
        <p:xfrm>
          <a:off x="2539272" y="3163882"/>
          <a:ext cx="5440512" cy="1036816"/>
        </p:xfrm>
        <a:graphic>
          <a:graphicData uri="http://schemas.openxmlformats.org/drawingml/2006/table">
            <a:tbl>
              <a:tblPr firstRow="1" bandRow="1">
                <a:tableStyleId>{5940675A-B579-460E-94D1-54222C63F5DA}</a:tableStyleId>
              </a:tblPr>
              <a:tblGrid>
                <a:gridCol w="340032">
                  <a:extLst>
                    <a:ext uri="{9D8B030D-6E8A-4147-A177-3AD203B41FA5}">
                      <a16:colId xmlns:a16="http://schemas.microsoft.com/office/drawing/2014/main" val="1610515698"/>
                    </a:ext>
                  </a:extLst>
                </a:gridCol>
                <a:gridCol w="340032">
                  <a:extLst>
                    <a:ext uri="{9D8B030D-6E8A-4147-A177-3AD203B41FA5}">
                      <a16:colId xmlns:a16="http://schemas.microsoft.com/office/drawing/2014/main" val="3770647959"/>
                    </a:ext>
                  </a:extLst>
                </a:gridCol>
                <a:gridCol w="340032">
                  <a:extLst>
                    <a:ext uri="{9D8B030D-6E8A-4147-A177-3AD203B41FA5}">
                      <a16:colId xmlns:a16="http://schemas.microsoft.com/office/drawing/2014/main" val="2097872886"/>
                    </a:ext>
                  </a:extLst>
                </a:gridCol>
                <a:gridCol w="340032">
                  <a:extLst>
                    <a:ext uri="{9D8B030D-6E8A-4147-A177-3AD203B41FA5}">
                      <a16:colId xmlns:a16="http://schemas.microsoft.com/office/drawing/2014/main" val="1573780301"/>
                    </a:ext>
                  </a:extLst>
                </a:gridCol>
                <a:gridCol w="340032">
                  <a:extLst>
                    <a:ext uri="{9D8B030D-6E8A-4147-A177-3AD203B41FA5}">
                      <a16:colId xmlns:a16="http://schemas.microsoft.com/office/drawing/2014/main" val="3021363764"/>
                    </a:ext>
                  </a:extLst>
                </a:gridCol>
                <a:gridCol w="340032">
                  <a:extLst>
                    <a:ext uri="{9D8B030D-6E8A-4147-A177-3AD203B41FA5}">
                      <a16:colId xmlns:a16="http://schemas.microsoft.com/office/drawing/2014/main" val="3064314864"/>
                    </a:ext>
                  </a:extLst>
                </a:gridCol>
                <a:gridCol w="340032">
                  <a:extLst>
                    <a:ext uri="{9D8B030D-6E8A-4147-A177-3AD203B41FA5}">
                      <a16:colId xmlns:a16="http://schemas.microsoft.com/office/drawing/2014/main" val="2688216644"/>
                    </a:ext>
                  </a:extLst>
                </a:gridCol>
                <a:gridCol w="340032">
                  <a:extLst>
                    <a:ext uri="{9D8B030D-6E8A-4147-A177-3AD203B41FA5}">
                      <a16:colId xmlns:a16="http://schemas.microsoft.com/office/drawing/2014/main" val="3625163027"/>
                    </a:ext>
                  </a:extLst>
                </a:gridCol>
                <a:gridCol w="340032">
                  <a:extLst>
                    <a:ext uri="{9D8B030D-6E8A-4147-A177-3AD203B41FA5}">
                      <a16:colId xmlns:a16="http://schemas.microsoft.com/office/drawing/2014/main" val="614919869"/>
                    </a:ext>
                  </a:extLst>
                </a:gridCol>
                <a:gridCol w="340032">
                  <a:extLst>
                    <a:ext uri="{9D8B030D-6E8A-4147-A177-3AD203B41FA5}">
                      <a16:colId xmlns:a16="http://schemas.microsoft.com/office/drawing/2014/main" val="586018526"/>
                    </a:ext>
                  </a:extLst>
                </a:gridCol>
                <a:gridCol w="340032">
                  <a:extLst>
                    <a:ext uri="{9D8B030D-6E8A-4147-A177-3AD203B41FA5}">
                      <a16:colId xmlns:a16="http://schemas.microsoft.com/office/drawing/2014/main" val="1113125849"/>
                    </a:ext>
                  </a:extLst>
                </a:gridCol>
                <a:gridCol w="340032">
                  <a:extLst>
                    <a:ext uri="{9D8B030D-6E8A-4147-A177-3AD203B41FA5}">
                      <a16:colId xmlns:a16="http://schemas.microsoft.com/office/drawing/2014/main" val="2995259264"/>
                    </a:ext>
                  </a:extLst>
                </a:gridCol>
                <a:gridCol w="340032">
                  <a:extLst>
                    <a:ext uri="{9D8B030D-6E8A-4147-A177-3AD203B41FA5}">
                      <a16:colId xmlns:a16="http://schemas.microsoft.com/office/drawing/2014/main" val="3093507309"/>
                    </a:ext>
                  </a:extLst>
                </a:gridCol>
                <a:gridCol w="340032">
                  <a:extLst>
                    <a:ext uri="{9D8B030D-6E8A-4147-A177-3AD203B41FA5}">
                      <a16:colId xmlns:a16="http://schemas.microsoft.com/office/drawing/2014/main" val="317360532"/>
                    </a:ext>
                  </a:extLst>
                </a:gridCol>
                <a:gridCol w="340032">
                  <a:extLst>
                    <a:ext uri="{9D8B030D-6E8A-4147-A177-3AD203B41FA5}">
                      <a16:colId xmlns:a16="http://schemas.microsoft.com/office/drawing/2014/main" val="638173907"/>
                    </a:ext>
                  </a:extLst>
                </a:gridCol>
                <a:gridCol w="340032">
                  <a:extLst>
                    <a:ext uri="{9D8B030D-6E8A-4147-A177-3AD203B41FA5}">
                      <a16:colId xmlns:a16="http://schemas.microsoft.com/office/drawing/2014/main" val="1216839000"/>
                    </a:ext>
                  </a:extLst>
                </a:gridCol>
              </a:tblGrid>
              <a:tr h="238278">
                <a:tc>
                  <a:txBody>
                    <a:bodyPr/>
                    <a:lstStyle/>
                    <a:p>
                      <a:r>
                        <a:rPr lang="en-US" altLang="zh-CN" sz="1000" dirty="0"/>
                        <a:t>0</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1</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2</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3</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4</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5</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6</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7</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8</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9</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10</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11</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12</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13</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14</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00" dirty="0"/>
                        <a:t>15</a:t>
                      </a:r>
                      <a:endParaRPr lang="zh-CN" altLang="en-US"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35805602"/>
                  </a:ext>
                </a:extLst>
              </a:tr>
              <a:tr h="436076">
                <a:tc>
                  <a:txBody>
                    <a:bodyPr/>
                    <a:lstStyle/>
                    <a:p>
                      <a:endParaRPr lang="zh-CN" altLang="en-US" sz="1000"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2330976"/>
                  </a:ext>
                </a:extLst>
              </a:tr>
              <a:tr h="356900">
                <a:tc>
                  <a:txBody>
                    <a:bodyPr/>
                    <a:lstStyle/>
                    <a:p>
                      <a:endParaRPr lang="zh-CN" alt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2430448"/>
                  </a:ext>
                </a:extLst>
              </a:tr>
            </a:tbl>
          </a:graphicData>
        </a:graphic>
      </p:graphicFrame>
      <p:sp>
        <p:nvSpPr>
          <p:cNvPr id="18" name="文本框 17">
            <a:extLst>
              <a:ext uri="{FF2B5EF4-FFF2-40B4-BE49-F238E27FC236}">
                <a16:creationId xmlns:a16="http://schemas.microsoft.com/office/drawing/2014/main" id="{C99D3341-48B2-49FF-B3AD-62EB1FCC04EB}"/>
              </a:ext>
            </a:extLst>
          </p:cNvPr>
          <p:cNvSpPr txBox="1"/>
          <p:nvPr/>
        </p:nvSpPr>
        <p:spPr>
          <a:xfrm>
            <a:off x="1545597" y="3408421"/>
            <a:ext cx="1156896" cy="307777"/>
          </a:xfrm>
          <a:prstGeom prst="rect">
            <a:avLst/>
          </a:prstGeom>
          <a:noFill/>
        </p:spPr>
        <p:txBody>
          <a:bodyPr wrap="square" rtlCol="0">
            <a:spAutoFit/>
          </a:bodyPr>
          <a:lstStyle/>
          <a:p>
            <a:r>
              <a:rPr lang="en-US" altLang="zh-CN" sz="1400" dirty="0"/>
              <a:t>Initiator</a:t>
            </a:r>
            <a:endParaRPr lang="zh-CN" altLang="en-US" sz="1400" dirty="0"/>
          </a:p>
        </p:txBody>
      </p:sp>
      <p:sp>
        <p:nvSpPr>
          <p:cNvPr id="19" name="文本框 18">
            <a:extLst>
              <a:ext uri="{FF2B5EF4-FFF2-40B4-BE49-F238E27FC236}">
                <a16:creationId xmlns:a16="http://schemas.microsoft.com/office/drawing/2014/main" id="{36421C71-C4F9-4CB1-8F8E-E25E8CFD6221}"/>
              </a:ext>
            </a:extLst>
          </p:cNvPr>
          <p:cNvSpPr txBox="1"/>
          <p:nvPr/>
        </p:nvSpPr>
        <p:spPr>
          <a:xfrm>
            <a:off x="1535578" y="3883956"/>
            <a:ext cx="1156896" cy="307777"/>
          </a:xfrm>
          <a:prstGeom prst="rect">
            <a:avLst/>
          </a:prstGeom>
          <a:noFill/>
        </p:spPr>
        <p:txBody>
          <a:bodyPr wrap="square" rtlCol="0">
            <a:spAutoFit/>
          </a:bodyPr>
          <a:lstStyle/>
          <a:p>
            <a:r>
              <a:rPr lang="en-US" altLang="zh-CN" sz="1400" dirty="0"/>
              <a:t>Responder</a:t>
            </a:r>
            <a:endParaRPr lang="zh-CN" altLang="en-US" sz="1400" dirty="0"/>
          </a:p>
        </p:txBody>
      </p:sp>
      <p:sp>
        <p:nvSpPr>
          <p:cNvPr id="20" name="矩形 19">
            <a:extLst>
              <a:ext uri="{FF2B5EF4-FFF2-40B4-BE49-F238E27FC236}">
                <a16:creationId xmlns:a16="http://schemas.microsoft.com/office/drawing/2014/main" id="{E2DD1D96-A102-401D-A8BB-B7985E058F69}"/>
              </a:ext>
            </a:extLst>
          </p:cNvPr>
          <p:cNvSpPr/>
          <p:nvPr/>
        </p:nvSpPr>
        <p:spPr>
          <a:xfrm>
            <a:off x="3420985" y="4140392"/>
            <a:ext cx="4046301" cy="307777"/>
          </a:xfrm>
          <a:prstGeom prst="rect">
            <a:avLst/>
          </a:prstGeom>
        </p:spPr>
        <p:txBody>
          <a:bodyPr wrap="none">
            <a:spAutoFit/>
          </a:bodyPr>
          <a:lstStyle/>
          <a:p>
            <a:r>
              <a:rPr lang="en-US" altLang="zh-CN" sz="1400" dirty="0"/>
              <a:t>(a) Original scheduling with a bitmap size of 2 octets </a:t>
            </a:r>
          </a:p>
        </p:txBody>
      </p:sp>
      <p:sp>
        <p:nvSpPr>
          <p:cNvPr id="21" name="矩形 20">
            <a:extLst>
              <a:ext uri="{FF2B5EF4-FFF2-40B4-BE49-F238E27FC236}">
                <a16:creationId xmlns:a16="http://schemas.microsoft.com/office/drawing/2014/main" id="{689EC3DA-B782-41DA-B21E-3B95DCAB1D66}"/>
              </a:ext>
            </a:extLst>
          </p:cNvPr>
          <p:cNvSpPr/>
          <p:nvPr/>
        </p:nvSpPr>
        <p:spPr bwMode="auto">
          <a:xfrm>
            <a:off x="2466181" y="3824095"/>
            <a:ext cx="2143919" cy="385270"/>
          </a:xfrm>
          <a:prstGeom prst="rect">
            <a:avLst/>
          </a:prstGeom>
          <a:noFill/>
          <a:ln w="28575"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graphicFrame>
        <p:nvGraphicFramePr>
          <p:cNvPr id="28" name="表格 27">
            <a:extLst>
              <a:ext uri="{FF2B5EF4-FFF2-40B4-BE49-F238E27FC236}">
                <a16:creationId xmlns:a16="http://schemas.microsoft.com/office/drawing/2014/main" id="{96C02AB2-BE98-4007-A07C-1A7CE68AC036}"/>
              </a:ext>
            </a:extLst>
          </p:cNvPr>
          <p:cNvGraphicFramePr>
            <a:graphicFrameLocks noGrp="1"/>
          </p:cNvGraphicFramePr>
          <p:nvPr>
            <p:extLst>
              <p:ext uri="{D42A27DB-BD31-4B8C-83A1-F6EECF244321}">
                <p14:modId xmlns:p14="http://schemas.microsoft.com/office/powerpoint/2010/main" val="3486881749"/>
              </p:ext>
            </p:extLst>
          </p:nvPr>
        </p:nvGraphicFramePr>
        <p:xfrm>
          <a:off x="3420985" y="5078070"/>
          <a:ext cx="3330368" cy="982980"/>
        </p:xfrm>
        <a:graphic>
          <a:graphicData uri="http://schemas.openxmlformats.org/drawingml/2006/table">
            <a:tbl>
              <a:tblPr firstRow="1" bandRow="1">
                <a:tableStyleId>{5940675A-B579-460E-94D1-54222C63F5DA}</a:tableStyleId>
              </a:tblPr>
              <a:tblGrid>
                <a:gridCol w="416296">
                  <a:extLst>
                    <a:ext uri="{9D8B030D-6E8A-4147-A177-3AD203B41FA5}">
                      <a16:colId xmlns:a16="http://schemas.microsoft.com/office/drawing/2014/main" val="1610515698"/>
                    </a:ext>
                  </a:extLst>
                </a:gridCol>
                <a:gridCol w="416296">
                  <a:extLst>
                    <a:ext uri="{9D8B030D-6E8A-4147-A177-3AD203B41FA5}">
                      <a16:colId xmlns:a16="http://schemas.microsoft.com/office/drawing/2014/main" val="3770647959"/>
                    </a:ext>
                  </a:extLst>
                </a:gridCol>
                <a:gridCol w="416296">
                  <a:extLst>
                    <a:ext uri="{9D8B030D-6E8A-4147-A177-3AD203B41FA5}">
                      <a16:colId xmlns:a16="http://schemas.microsoft.com/office/drawing/2014/main" val="2097872886"/>
                    </a:ext>
                  </a:extLst>
                </a:gridCol>
                <a:gridCol w="416296">
                  <a:extLst>
                    <a:ext uri="{9D8B030D-6E8A-4147-A177-3AD203B41FA5}">
                      <a16:colId xmlns:a16="http://schemas.microsoft.com/office/drawing/2014/main" val="1573780301"/>
                    </a:ext>
                  </a:extLst>
                </a:gridCol>
                <a:gridCol w="416296">
                  <a:extLst>
                    <a:ext uri="{9D8B030D-6E8A-4147-A177-3AD203B41FA5}">
                      <a16:colId xmlns:a16="http://schemas.microsoft.com/office/drawing/2014/main" val="3021363764"/>
                    </a:ext>
                  </a:extLst>
                </a:gridCol>
                <a:gridCol w="416296">
                  <a:extLst>
                    <a:ext uri="{9D8B030D-6E8A-4147-A177-3AD203B41FA5}">
                      <a16:colId xmlns:a16="http://schemas.microsoft.com/office/drawing/2014/main" val="3064314864"/>
                    </a:ext>
                  </a:extLst>
                </a:gridCol>
                <a:gridCol w="416296">
                  <a:extLst>
                    <a:ext uri="{9D8B030D-6E8A-4147-A177-3AD203B41FA5}">
                      <a16:colId xmlns:a16="http://schemas.microsoft.com/office/drawing/2014/main" val="2688216644"/>
                    </a:ext>
                  </a:extLst>
                </a:gridCol>
                <a:gridCol w="416296">
                  <a:extLst>
                    <a:ext uri="{9D8B030D-6E8A-4147-A177-3AD203B41FA5}">
                      <a16:colId xmlns:a16="http://schemas.microsoft.com/office/drawing/2014/main" val="3625163027"/>
                    </a:ext>
                  </a:extLst>
                </a:gridCol>
              </a:tblGrid>
              <a:tr h="221256">
                <a:tc>
                  <a:txBody>
                    <a:bodyPr/>
                    <a:lstStyle/>
                    <a:p>
                      <a:r>
                        <a:rPr lang="en-US" altLang="zh-CN" sz="1050" dirty="0"/>
                        <a:t>0</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1</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2</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3</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4</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5</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6</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050" dirty="0"/>
                        <a:t>7</a:t>
                      </a:r>
                      <a:endParaRPr lang="zh-CN" altLang="en-US" sz="105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35805602"/>
                  </a:ext>
                </a:extLst>
              </a:tr>
              <a:tr h="364492">
                <a:tc>
                  <a:txBody>
                    <a:bodyPr/>
                    <a:lstStyle/>
                    <a:p>
                      <a:endParaRPr lang="zh-CN" altLang="en-US"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2330976"/>
                  </a:ext>
                </a:extLst>
              </a:tr>
              <a:tr h="321827">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highlight>
                          <a:srgbClr val="FFFFFF"/>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dirty="0">
                        <a:highlight>
                          <a:srgbClr val="FFFFFF"/>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2430448"/>
                  </a:ext>
                </a:extLst>
              </a:tr>
            </a:tbl>
          </a:graphicData>
        </a:graphic>
      </p:graphicFrame>
      <p:sp>
        <p:nvSpPr>
          <p:cNvPr id="30" name="文本框 29">
            <a:extLst>
              <a:ext uri="{FF2B5EF4-FFF2-40B4-BE49-F238E27FC236}">
                <a16:creationId xmlns:a16="http://schemas.microsoft.com/office/drawing/2014/main" id="{BBB08826-D09F-4A8B-8A16-589B2C58FF96}"/>
              </a:ext>
            </a:extLst>
          </p:cNvPr>
          <p:cNvSpPr txBox="1"/>
          <p:nvPr/>
        </p:nvSpPr>
        <p:spPr>
          <a:xfrm>
            <a:off x="2467385" y="5256344"/>
            <a:ext cx="1156896" cy="307777"/>
          </a:xfrm>
          <a:prstGeom prst="rect">
            <a:avLst/>
          </a:prstGeom>
          <a:noFill/>
        </p:spPr>
        <p:txBody>
          <a:bodyPr wrap="square" rtlCol="0">
            <a:spAutoFit/>
          </a:bodyPr>
          <a:lstStyle/>
          <a:p>
            <a:r>
              <a:rPr lang="en-US" altLang="zh-CN" sz="1400" dirty="0"/>
              <a:t>Initiator</a:t>
            </a:r>
            <a:endParaRPr lang="zh-CN" altLang="en-US" sz="1400" dirty="0"/>
          </a:p>
        </p:txBody>
      </p:sp>
      <p:sp>
        <p:nvSpPr>
          <p:cNvPr id="31" name="文本框 30">
            <a:extLst>
              <a:ext uri="{FF2B5EF4-FFF2-40B4-BE49-F238E27FC236}">
                <a16:creationId xmlns:a16="http://schemas.microsoft.com/office/drawing/2014/main" id="{50DD0B76-6553-4315-A880-576B6C489040}"/>
              </a:ext>
            </a:extLst>
          </p:cNvPr>
          <p:cNvSpPr txBox="1"/>
          <p:nvPr/>
        </p:nvSpPr>
        <p:spPr>
          <a:xfrm>
            <a:off x="2467385" y="5753290"/>
            <a:ext cx="1156896" cy="307777"/>
          </a:xfrm>
          <a:prstGeom prst="rect">
            <a:avLst/>
          </a:prstGeom>
          <a:noFill/>
        </p:spPr>
        <p:txBody>
          <a:bodyPr wrap="square" rtlCol="0">
            <a:spAutoFit/>
          </a:bodyPr>
          <a:lstStyle/>
          <a:p>
            <a:r>
              <a:rPr lang="en-US" altLang="zh-CN" sz="1400" dirty="0"/>
              <a:t>Responder</a:t>
            </a:r>
            <a:endParaRPr lang="zh-CN" altLang="en-US" sz="1400" dirty="0"/>
          </a:p>
        </p:txBody>
      </p:sp>
      <p:sp>
        <p:nvSpPr>
          <p:cNvPr id="32" name="矩形 31">
            <a:extLst>
              <a:ext uri="{FF2B5EF4-FFF2-40B4-BE49-F238E27FC236}">
                <a16:creationId xmlns:a16="http://schemas.microsoft.com/office/drawing/2014/main" id="{665FE2AD-AF21-4777-B681-70E24706721B}"/>
              </a:ext>
            </a:extLst>
          </p:cNvPr>
          <p:cNvSpPr/>
          <p:nvPr/>
        </p:nvSpPr>
        <p:spPr>
          <a:xfrm>
            <a:off x="3328039" y="6122475"/>
            <a:ext cx="4145687" cy="307777"/>
          </a:xfrm>
          <a:prstGeom prst="rect">
            <a:avLst/>
          </a:prstGeom>
        </p:spPr>
        <p:txBody>
          <a:bodyPr wrap="none">
            <a:spAutoFit/>
          </a:bodyPr>
          <a:lstStyle/>
          <a:p>
            <a:r>
              <a:rPr lang="en-US" altLang="zh-CN" sz="1400" dirty="0"/>
              <a:t>(b) </a:t>
            </a:r>
            <a:r>
              <a:rPr lang="en-US" altLang="zh-CN" sz="1400" dirty="0">
                <a:solidFill>
                  <a:srgbClr val="0070C0"/>
                </a:solidFill>
              </a:rPr>
              <a:t>Improved scheduling </a:t>
            </a:r>
            <a:r>
              <a:rPr lang="en-US" altLang="zh-CN" sz="1400" dirty="0"/>
              <a:t>with a bitmap size of 1 octet </a:t>
            </a:r>
          </a:p>
        </p:txBody>
      </p:sp>
      <p:sp>
        <p:nvSpPr>
          <p:cNvPr id="9" name="矩形 8">
            <a:extLst>
              <a:ext uri="{FF2B5EF4-FFF2-40B4-BE49-F238E27FC236}">
                <a16:creationId xmlns:a16="http://schemas.microsoft.com/office/drawing/2014/main" id="{841D210D-2038-4FF6-9063-9F8A138052C3}"/>
              </a:ext>
            </a:extLst>
          </p:cNvPr>
          <p:cNvSpPr/>
          <p:nvPr/>
        </p:nvSpPr>
        <p:spPr>
          <a:xfrm>
            <a:off x="168004" y="1023116"/>
            <a:ext cx="8884192" cy="830997"/>
          </a:xfrm>
          <a:prstGeom prst="rect">
            <a:avLst/>
          </a:prstGeom>
        </p:spPr>
        <p:txBody>
          <a:bodyPr wrap="square">
            <a:spAutoFit/>
          </a:bodyPr>
          <a:lstStyle/>
          <a:p>
            <a:pPr marL="171450" indent="-171450">
              <a:buFont typeface="Arial" panose="020B0604020202020204" pitchFamily="34" charset="0"/>
              <a:buChar char="•"/>
            </a:pPr>
            <a:r>
              <a:rPr lang="en-US" altLang="zh-CN" sz="1600" dirty="0"/>
              <a:t>Example, reducing the bitmap size of 2 octets to 1 octet by making use of the </a:t>
            </a:r>
            <a:r>
              <a:rPr lang="en-US" altLang="zh-CN" sz="1600" dirty="0">
                <a:solidFill>
                  <a:srgbClr val="0070C0"/>
                </a:solidFill>
              </a:rPr>
              <a:t>Bitmap Offset </a:t>
            </a:r>
            <a:r>
              <a:rPr lang="en-US" altLang="zh-CN" sz="1600" dirty="0"/>
              <a:t>field</a:t>
            </a:r>
          </a:p>
          <a:p>
            <a:pPr marL="742950" lvl="1" indent="-285750">
              <a:buFont typeface="Times New Roman" panose="02020603050405020304" pitchFamily="18" charset="0"/>
              <a:buChar char="─"/>
            </a:pPr>
            <a:r>
              <a:rPr lang="en-US" altLang="zh-CN" sz="1600" dirty="0"/>
              <a:t>For the responder, the number of unassigned slots shall be presented in </a:t>
            </a:r>
            <a:r>
              <a:rPr lang="en-US" altLang="zh-CN" sz="1600" dirty="0">
                <a:solidFill>
                  <a:srgbClr val="0070C0"/>
                </a:solidFill>
              </a:rPr>
              <a:t>Bitmap Offset </a:t>
            </a:r>
            <a:r>
              <a:rPr lang="en-US" altLang="zh-CN" sz="1600" dirty="0"/>
              <a:t>field in the scheduling list element rather than in the Bitmap, i.e., setting </a:t>
            </a:r>
            <a:r>
              <a:rPr lang="en-US" altLang="zh-CN" sz="1600" dirty="0">
                <a:solidFill>
                  <a:srgbClr val="0070C0"/>
                </a:solidFill>
              </a:rPr>
              <a:t>Bitmap Offset = 6</a:t>
            </a:r>
            <a:endParaRPr lang="en-US" altLang="zh-CN" sz="1600" dirty="0"/>
          </a:p>
        </p:txBody>
      </p:sp>
      <p:cxnSp>
        <p:nvCxnSpPr>
          <p:cNvPr id="33" name="直接箭头连接符 32">
            <a:extLst>
              <a:ext uri="{FF2B5EF4-FFF2-40B4-BE49-F238E27FC236}">
                <a16:creationId xmlns:a16="http://schemas.microsoft.com/office/drawing/2014/main" id="{7D48E9F7-7651-4441-840C-703D6017EE76}"/>
              </a:ext>
            </a:extLst>
          </p:cNvPr>
          <p:cNvCxnSpPr>
            <a:cxnSpLocks/>
          </p:cNvCxnSpPr>
          <p:nvPr/>
        </p:nvCxnSpPr>
        <p:spPr bwMode="auto">
          <a:xfrm>
            <a:off x="2464449" y="3163882"/>
            <a:ext cx="5587345" cy="0"/>
          </a:xfrm>
          <a:prstGeom prst="straightConnector1">
            <a:avLst/>
          </a:prstGeom>
          <a:solidFill>
            <a:schemeClr val="accent1"/>
          </a:solidFill>
          <a:ln w="1905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矩形 33">
            <a:extLst>
              <a:ext uri="{FF2B5EF4-FFF2-40B4-BE49-F238E27FC236}">
                <a16:creationId xmlns:a16="http://schemas.microsoft.com/office/drawing/2014/main" id="{CF6CE19A-C610-4910-B3A1-F1D9D00DE54C}"/>
              </a:ext>
            </a:extLst>
          </p:cNvPr>
          <p:cNvSpPr/>
          <p:nvPr/>
        </p:nvSpPr>
        <p:spPr>
          <a:xfrm>
            <a:off x="4344988" y="2844506"/>
            <a:ext cx="1317990" cy="307777"/>
          </a:xfrm>
          <a:prstGeom prst="rect">
            <a:avLst/>
          </a:prstGeom>
        </p:spPr>
        <p:txBody>
          <a:bodyPr wrap="none">
            <a:spAutoFit/>
          </a:bodyPr>
          <a:lstStyle/>
          <a:p>
            <a:r>
              <a:rPr lang="en-US" altLang="zh-CN" sz="1400" dirty="0"/>
              <a:t>Ranging Round</a:t>
            </a:r>
          </a:p>
        </p:txBody>
      </p:sp>
      <p:cxnSp>
        <p:nvCxnSpPr>
          <p:cNvPr id="35" name="直接箭头连接符 34">
            <a:extLst>
              <a:ext uri="{FF2B5EF4-FFF2-40B4-BE49-F238E27FC236}">
                <a16:creationId xmlns:a16="http://schemas.microsoft.com/office/drawing/2014/main" id="{C988ACF1-1FF8-45C7-8193-7C0346D43751}"/>
              </a:ext>
            </a:extLst>
          </p:cNvPr>
          <p:cNvCxnSpPr>
            <a:cxnSpLocks/>
          </p:cNvCxnSpPr>
          <p:nvPr/>
        </p:nvCxnSpPr>
        <p:spPr bwMode="auto">
          <a:xfrm>
            <a:off x="3395441" y="5078070"/>
            <a:ext cx="3402375" cy="0"/>
          </a:xfrm>
          <a:prstGeom prst="straightConnector1">
            <a:avLst/>
          </a:prstGeom>
          <a:solidFill>
            <a:schemeClr val="accent1"/>
          </a:solidFill>
          <a:ln w="1905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矩形 35">
            <a:extLst>
              <a:ext uri="{FF2B5EF4-FFF2-40B4-BE49-F238E27FC236}">
                <a16:creationId xmlns:a16="http://schemas.microsoft.com/office/drawing/2014/main" id="{CC129640-2C7E-4C0B-928C-C129E7826606}"/>
              </a:ext>
            </a:extLst>
          </p:cNvPr>
          <p:cNvSpPr/>
          <p:nvPr/>
        </p:nvSpPr>
        <p:spPr>
          <a:xfrm>
            <a:off x="4455257" y="4731236"/>
            <a:ext cx="1317990" cy="307777"/>
          </a:xfrm>
          <a:prstGeom prst="rect">
            <a:avLst/>
          </a:prstGeom>
        </p:spPr>
        <p:txBody>
          <a:bodyPr wrap="none">
            <a:spAutoFit/>
          </a:bodyPr>
          <a:lstStyle/>
          <a:p>
            <a:r>
              <a:rPr lang="en-US" altLang="zh-CN" sz="1400" dirty="0"/>
              <a:t>Ranging Round</a:t>
            </a:r>
          </a:p>
        </p:txBody>
      </p:sp>
      <p:graphicFrame>
        <p:nvGraphicFramePr>
          <p:cNvPr id="42" name="Table 10">
            <a:extLst>
              <a:ext uri="{FF2B5EF4-FFF2-40B4-BE49-F238E27FC236}">
                <a16:creationId xmlns:a16="http://schemas.microsoft.com/office/drawing/2014/main" id="{C29EA9AA-0F6F-459A-92BA-15EED80F42E8}"/>
              </a:ext>
            </a:extLst>
          </p:cNvPr>
          <p:cNvGraphicFramePr>
            <a:graphicFrameLocks noGrp="1"/>
          </p:cNvGraphicFramePr>
          <p:nvPr>
            <p:extLst>
              <p:ext uri="{D42A27DB-BD31-4B8C-83A1-F6EECF244321}">
                <p14:modId xmlns:p14="http://schemas.microsoft.com/office/powerpoint/2010/main" val="3624341172"/>
              </p:ext>
            </p:extLst>
          </p:nvPr>
        </p:nvGraphicFramePr>
        <p:xfrm>
          <a:off x="388968" y="1893170"/>
          <a:ext cx="8431503" cy="888026"/>
        </p:xfrm>
        <a:graphic>
          <a:graphicData uri="http://schemas.openxmlformats.org/drawingml/2006/table">
            <a:tbl>
              <a:tblPr firstRow="1" bandRow="1">
                <a:tableStyleId>{5940675A-B579-460E-94D1-54222C63F5DA}</a:tableStyleId>
              </a:tblPr>
              <a:tblGrid>
                <a:gridCol w="1416685">
                  <a:extLst>
                    <a:ext uri="{9D8B030D-6E8A-4147-A177-3AD203B41FA5}">
                      <a16:colId xmlns:a16="http://schemas.microsoft.com/office/drawing/2014/main" val="252017333"/>
                    </a:ext>
                  </a:extLst>
                </a:gridCol>
                <a:gridCol w="1354168">
                  <a:extLst>
                    <a:ext uri="{9D8B030D-6E8A-4147-A177-3AD203B41FA5}">
                      <a16:colId xmlns:a16="http://schemas.microsoft.com/office/drawing/2014/main" val="2823916142"/>
                    </a:ext>
                  </a:extLst>
                </a:gridCol>
                <a:gridCol w="1354168">
                  <a:extLst>
                    <a:ext uri="{9D8B030D-6E8A-4147-A177-3AD203B41FA5}">
                      <a16:colId xmlns:a16="http://schemas.microsoft.com/office/drawing/2014/main" val="4047655742"/>
                    </a:ext>
                  </a:extLst>
                </a:gridCol>
                <a:gridCol w="1625004">
                  <a:extLst>
                    <a:ext uri="{9D8B030D-6E8A-4147-A177-3AD203B41FA5}">
                      <a16:colId xmlns:a16="http://schemas.microsoft.com/office/drawing/2014/main" val="2861155793"/>
                    </a:ext>
                  </a:extLst>
                </a:gridCol>
                <a:gridCol w="1340739">
                  <a:extLst>
                    <a:ext uri="{9D8B030D-6E8A-4147-A177-3AD203B41FA5}">
                      <a16:colId xmlns:a16="http://schemas.microsoft.com/office/drawing/2014/main" val="1591653658"/>
                    </a:ext>
                  </a:extLst>
                </a:gridCol>
                <a:gridCol w="1340739">
                  <a:extLst>
                    <a:ext uri="{9D8B030D-6E8A-4147-A177-3AD203B41FA5}">
                      <a16:colId xmlns:a16="http://schemas.microsoft.com/office/drawing/2014/main" val="2357488935"/>
                    </a:ext>
                  </a:extLst>
                </a:gridCol>
              </a:tblGrid>
              <a:tr h="430826">
                <a:tc>
                  <a:txBody>
                    <a:bodyPr/>
                    <a:lstStyle/>
                    <a:p>
                      <a:pPr algn="ctr"/>
                      <a:r>
                        <a:rPr lang="en-US" altLang="zh-CN" sz="1200" dirty="0"/>
                        <a:t>Bits: 0-1</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0070C0"/>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t>Octets: Variable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t>2 or 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0070C0"/>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9568747"/>
                  </a:ext>
                </a:extLst>
              </a:tr>
              <a:tr h="22596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Bitmap 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rgbClr val="0070C0"/>
                          </a:solidFill>
                        </a:rPr>
                        <a:t>Bitmap Offset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rgbClr val="0070C0"/>
                          </a:solidFill>
                        </a:rPr>
                        <a:t>Presence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Reserved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Bitmap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70C0"/>
                          </a:solidFill>
                        </a:rPr>
                        <a:t>Bitmap Offset</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200" dirty="0">
                        <a:solidFill>
                          <a:srgbClr val="0070C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5868056"/>
                  </a:ext>
                </a:extLst>
              </a:tr>
            </a:tbl>
          </a:graphicData>
        </a:graphic>
      </p:graphicFrame>
      <p:sp>
        <p:nvSpPr>
          <p:cNvPr id="43" name="箭头: 下 42">
            <a:extLst>
              <a:ext uri="{FF2B5EF4-FFF2-40B4-BE49-F238E27FC236}">
                <a16:creationId xmlns:a16="http://schemas.microsoft.com/office/drawing/2014/main" id="{6A165CDD-3903-4ADF-8EC7-EB2F3F3A618B}"/>
              </a:ext>
            </a:extLst>
          </p:cNvPr>
          <p:cNvSpPr/>
          <p:nvPr/>
        </p:nvSpPr>
        <p:spPr>
          <a:xfrm rot="2605799">
            <a:off x="2531449" y="4245523"/>
            <a:ext cx="216024" cy="3470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矩形 43">
            <a:extLst>
              <a:ext uri="{FF2B5EF4-FFF2-40B4-BE49-F238E27FC236}">
                <a16:creationId xmlns:a16="http://schemas.microsoft.com/office/drawing/2014/main" id="{505E3C90-04DE-4A33-B4A9-CBFCEB58DC10}"/>
              </a:ext>
            </a:extLst>
          </p:cNvPr>
          <p:cNvSpPr/>
          <p:nvPr/>
        </p:nvSpPr>
        <p:spPr>
          <a:xfrm>
            <a:off x="107504" y="4525662"/>
            <a:ext cx="3837910" cy="307777"/>
          </a:xfrm>
          <a:prstGeom prst="rect">
            <a:avLst/>
          </a:prstGeom>
        </p:spPr>
        <p:txBody>
          <a:bodyPr wrap="none">
            <a:spAutoFit/>
          </a:bodyPr>
          <a:lstStyle/>
          <a:p>
            <a:pPr marL="285750" indent="-285750">
              <a:buFont typeface="Arial" panose="020B0604020202020204" pitchFamily="34" charset="0"/>
              <a:buChar char="•"/>
            </a:pPr>
            <a:r>
              <a:rPr lang="en-US" altLang="zh-CN" sz="1400" dirty="0"/>
              <a:t>6 unassigned slots before the first transmission</a:t>
            </a:r>
          </a:p>
        </p:txBody>
      </p:sp>
      <p:sp>
        <p:nvSpPr>
          <p:cNvPr id="45" name="箭头: 右弧形 44">
            <a:extLst>
              <a:ext uri="{FF2B5EF4-FFF2-40B4-BE49-F238E27FC236}">
                <a16:creationId xmlns:a16="http://schemas.microsoft.com/office/drawing/2014/main" id="{08892B50-3931-4D24-A5D3-CCC19343D0E7}"/>
              </a:ext>
            </a:extLst>
          </p:cNvPr>
          <p:cNvSpPr/>
          <p:nvPr/>
        </p:nvSpPr>
        <p:spPr bwMode="auto">
          <a:xfrm>
            <a:off x="8164336" y="4000000"/>
            <a:ext cx="792088" cy="1949270"/>
          </a:xfrm>
          <a:prstGeom prst="curvedLef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79188778"/>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2176</Words>
  <Application>Microsoft Office PowerPoint</Application>
  <PresentationFormat>全屏显示(4:3)</PresentationFormat>
  <Paragraphs>360</Paragraphs>
  <Slides>14</Slides>
  <Notes>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14</vt:i4>
      </vt:variant>
    </vt:vector>
  </HeadingPairs>
  <TitlesOfParts>
    <vt:vector size="22" baseType="lpstr">
      <vt:lpstr>宋体</vt:lpstr>
      <vt:lpstr>微软雅黑</vt:lpstr>
      <vt:lpstr>Arial</vt:lpstr>
      <vt:lpstr>Calibri</vt:lpstr>
      <vt:lpstr>Cambria Math</vt:lpstr>
      <vt:lpstr>Times New Roman</vt:lpstr>
      <vt:lpstr>Wingdings</vt:lpstr>
      <vt:lpstr>IEEE-P802_15</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2022-11-11T05:44:29Z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(3)e/Y8wLn3vcYspf/V6JB4PdlCLtdnfw5ekioSZCe2bkdpPLFkBFMyuQmlQ7pk5bamUhY7cJrC
I8m/N5xx9EF4XYc8aQMOoWSi6i9PnJAP8T8Uq2Lvl9x0zkWNjzZv4klLe7tgU7YjrxUMGlef
6FxdnRfK4RCBv1u7TPAw9aDINM5uV1rYmeJoNkEm39+UDnAW7o/X/RlUpJbTlW1lneEgaP9F
dcp+eOnrtOLE8lmsUQ</vt:lpwstr>
  </property>
  <property fmtid="{D5CDD505-2E9C-101B-9397-08002B2CF9AE}" pid="3" name="_2015_ms_pID_7253431">
    <vt:lpwstr>jlv/vyjzmHcA8zCCNjfy1P19WP3kqGX6Hz8ZLs1B1b9HlKqND+m3le
B5afbR/FY0GiNP2XudmGXsdP+wgEwgDDXmbpOoaiw01KPqaMB4g6pGv/C+bOFHfMgSx/X3tU
DO8kANXVnqqF6ZUUoRPBmZeiDjVSfdWpeEGH3VoDITRhO7CUkRnRgUAMBCIr7cV+efTRR5r4
WGnoploUjgc4WSfHnBi65oCUQkactdssaCq8</vt:lpwstr>
  </property>
  <property fmtid="{D5CDD505-2E9C-101B-9397-08002B2CF9AE}" pid="4" name="_2015_ms_pID_7253432">
    <vt:lpwstr>FA==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1668145441</vt:lpwstr>
  </property>
</Properties>
</file>