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378" r:id="rId4"/>
    <p:sldId id="380" r:id="rId5"/>
    <p:sldId id="381" r:id="rId6"/>
    <p:sldId id="392" r:id="rId7"/>
    <p:sldId id="383" r:id="rId8"/>
    <p:sldId id="385" r:id="rId9"/>
    <p:sldId id="386" r:id="rId10"/>
    <p:sldId id="387" r:id="rId11"/>
    <p:sldId id="388" r:id="rId12"/>
    <p:sldId id="391" r:id="rId13"/>
    <p:sldId id="390" r:id="rId14"/>
    <p:sldId id="373"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80"/>
            <p14:sldId id="381"/>
            <p14:sldId id="392"/>
            <p14:sldId id="383"/>
            <p14:sldId id="385"/>
            <p14:sldId id="386"/>
            <p14:sldId id="387"/>
            <p14:sldId id="388"/>
            <p14:sldId id="391"/>
            <p14:sldId id="390"/>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8" name="作者" initials="A" lastIdx="12" clrIdx="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23" autoAdjust="0"/>
    <p:restoredTop sz="96424" autoAdjust="0"/>
  </p:normalViewPr>
  <p:slideViewPr>
    <p:cSldViewPr>
      <p:cViewPr varScale="1">
        <p:scale>
          <a:sx n="104" d="100"/>
          <a:sy n="104" d="100"/>
        </p:scale>
        <p:origin x="403"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November 2022</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15-22-0568-00-04ab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November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Improvements on scheduling IE design in 802.15.4ab	</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November, </a:t>
            </a:r>
            <a:r>
              <a:rPr lang="en-US" altLang="en-US" sz="1600" dirty="0">
                <a:solidFill>
                  <a:schemeClr val="tx2"/>
                </a:solidFill>
              </a:rPr>
              <a:t>2022</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Lei Huang,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 Kangjin Yoon, Chunyu Hu, Carlos Aldana, Claudio da Silva (Meta Platforms, Inc.), </a:t>
            </a:r>
            <a:r>
              <a:rPr lang="en-US" altLang="en-US" sz="1600" dirty="0" err="1"/>
              <a:t>Mingyu</a:t>
            </a:r>
            <a:r>
              <a:rPr lang="en-US" altLang="en-US" sz="1600" dirty="0"/>
              <a:t> Lee (Samsung)</a:t>
            </a:r>
          </a:p>
          <a:p>
            <a:pPr>
              <a:spcBef>
                <a:spcPts val="0"/>
              </a:spcBef>
              <a:spcAft>
                <a:spcPts val="600"/>
              </a:spcAft>
            </a:pPr>
            <a:r>
              <a:rPr lang="en-US" altLang="en-US" sz="1600" b="1" dirty="0">
                <a:solidFill>
                  <a:schemeClr val="tx2"/>
                </a:solidFill>
              </a:rPr>
              <a:t>Email:</a:t>
            </a:r>
            <a:r>
              <a:rPr lang="en-US" altLang="en-US" sz="1600" dirty="0">
                <a:solidFill>
                  <a:schemeClr val="tx2"/>
                </a:solidFill>
              </a:rPr>
              <a:t> wukuan2@huawei.com, kyoon@meta.com, mg0218.lee@samsung.com</a:t>
            </a: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Discussing several improvements on scheduling IE design in 802.15.4ab</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To mitigate the flexibility and message redundancy drawbacks in current scheduling IE design</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10</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2: Periodic scheduling</a:t>
            </a:r>
          </a:p>
          <a:p>
            <a:r>
              <a:rPr lang="en-US" altLang="zh-CN" sz="2400" b="1" kern="0" dirty="0"/>
              <a:t> </a:t>
            </a:r>
          </a:p>
        </p:txBody>
      </p:sp>
      <p:sp>
        <p:nvSpPr>
          <p:cNvPr id="6" name="矩形 5">
            <a:extLst>
              <a:ext uri="{FF2B5EF4-FFF2-40B4-BE49-F238E27FC236}">
                <a16:creationId xmlns:a16="http://schemas.microsoft.com/office/drawing/2014/main" id="{B63C7F7D-3D3A-410D-BF28-160B7AEB98F0}"/>
              </a:ext>
            </a:extLst>
          </p:cNvPr>
          <p:cNvSpPr/>
          <p:nvPr/>
        </p:nvSpPr>
        <p:spPr>
          <a:xfrm>
            <a:off x="100756" y="997637"/>
            <a:ext cx="8942487" cy="2800767"/>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Introducing the</a:t>
            </a:r>
            <a:r>
              <a:rPr lang="en-US" altLang="zh-CN" sz="1600" dirty="0">
                <a:solidFill>
                  <a:srgbClr val="0070C0"/>
                </a:solidFill>
                <a:ea typeface="微软雅黑" panose="020B0503020204020204" pitchFamily="34" charset="-122"/>
                <a:cs typeface="Calibri" panose="020F0502020204030204" pitchFamily="34" charset="0"/>
              </a:rPr>
              <a:t> Scheduling List Type </a:t>
            </a:r>
            <a:r>
              <a:rPr lang="en-US" altLang="zh-CN" sz="1600" dirty="0">
                <a:ea typeface="微软雅黑" panose="020B0503020204020204" pitchFamily="34" charset="-122"/>
                <a:cs typeface="Calibri" panose="020F0502020204030204" pitchFamily="34" charset="0"/>
              </a:rPr>
              <a:t>field in the Control field</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If </a:t>
            </a:r>
            <a:r>
              <a:rPr lang="en-US" altLang="zh-CN" sz="1600" dirty="0">
                <a:solidFill>
                  <a:srgbClr val="0070C0"/>
                </a:solidFill>
                <a:ea typeface="微软雅黑" panose="020B0503020204020204" pitchFamily="34" charset="-122"/>
                <a:cs typeface="Calibri" panose="020F0502020204030204" pitchFamily="34" charset="0"/>
              </a:rPr>
              <a:t>Scheduling List Type = 0</a:t>
            </a:r>
            <a:r>
              <a:rPr lang="en-US" altLang="zh-CN" sz="1600" dirty="0">
                <a:ea typeface="微软雅黑" panose="020B0503020204020204" pitchFamily="34" charset="-122"/>
                <a:cs typeface="Calibri" panose="020F0502020204030204" pitchFamily="34" charset="0"/>
              </a:rPr>
              <a:t>, invoking the bitmap-based scheduling mode [1]. </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If </a:t>
            </a:r>
            <a:r>
              <a:rPr lang="en-US" altLang="zh-CN" sz="1600" dirty="0">
                <a:solidFill>
                  <a:srgbClr val="0070C0"/>
                </a:solidFill>
                <a:ea typeface="微软雅黑" panose="020B0503020204020204" pitchFamily="34" charset="-122"/>
                <a:cs typeface="Calibri" panose="020F0502020204030204" pitchFamily="34" charset="0"/>
              </a:rPr>
              <a:t>Scheduling List Type = 1</a:t>
            </a:r>
            <a:r>
              <a:rPr lang="en-US" altLang="zh-CN" sz="1600" dirty="0">
                <a:ea typeface="微软雅黑" panose="020B0503020204020204" pitchFamily="34" charset="-122"/>
                <a:cs typeface="Calibri" panose="020F0502020204030204" pitchFamily="34" charset="0"/>
              </a:rPr>
              <a:t>, invoking Starting slot index field, </a:t>
            </a:r>
            <a:r>
              <a:rPr lang="en-US" altLang="zh-CN" sz="1600" dirty="0">
                <a:solidFill>
                  <a:srgbClr val="0070C0"/>
                </a:solidFill>
                <a:ea typeface="微软雅黑" panose="020B0503020204020204" pitchFamily="34" charset="-122"/>
                <a:cs typeface="Calibri" panose="020F0502020204030204" pitchFamily="34" charset="0"/>
              </a:rPr>
              <a:t>Scheduling Step </a:t>
            </a:r>
            <a:r>
              <a:rPr lang="en-US" altLang="zh-CN" sz="1600" dirty="0">
                <a:ea typeface="微软雅黑" panose="020B0503020204020204" pitchFamily="34" charset="-122"/>
                <a:cs typeface="Calibri" panose="020F0502020204030204" pitchFamily="34" charset="0"/>
              </a:rPr>
              <a:t>field and </a:t>
            </a:r>
            <a:r>
              <a:rPr lang="en-US" altLang="zh-CN" sz="1600" dirty="0">
                <a:solidFill>
                  <a:srgbClr val="0070C0"/>
                </a:solidFill>
                <a:ea typeface="微软雅黑" panose="020B0503020204020204" pitchFamily="34" charset="-122"/>
                <a:cs typeface="Calibri" panose="020F0502020204030204" pitchFamily="34" charset="0"/>
              </a:rPr>
              <a:t>Scheduling Repetition </a:t>
            </a:r>
            <a:r>
              <a:rPr lang="en-US" altLang="zh-CN" sz="1600" dirty="0">
                <a:ea typeface="微软雅黑" panose="020B0503020204020204" pitchFamily="34" charset="-122"/>
                <a:cs typeface="Calibri" panose="020F0502020204030204" pitchFamily="34" charset="0"/>
              </a:rPr>
              <a:t>field for scheduling.</a:t>
            </a:r>
          </a:p>
          <a:p>
            <a:pPr marL="373393" indent="-342900">
              <a:buFont typeface="Wingdings" panose="05000000000000000000" pitchFamily="2" charset="2"/>
              <a:buChar char=""/>
            </a:pPr>
            <a:r>
              <a:rPr lang="en-US" altLang="zh-CN" sz="1600" dirty="0">
                <a:ea typeface="微软雅黑" panose="020B0503020204020204" pitchFamily="34" charset="-122"/>
                <a:cs typeface="Calibri" panose="020F0502020204030204" pitchFamily="34" charset="0"/>
              </a:rPr>
              <a:t>Starting Slot Index field marks the first transmission slot in the recurring periodic transmission pattern, in unit of slots, similar to the role of the Ranging Slot Index field defined in RDM IE in legacy 4z</a:t>
            </a:r>
          </a:p>
          <a:p>
            <a:pPr marL="373393" indent="-342900">
              <a:buFont typeface="Wingdings" panose="05000000000000000000" pitchFamily="2" charset="2"/>
              <a:buChar char=""/>
            </a:pPr>
            <a:r>
              <a:rPr lang="en-US" altLang="zh-CN" sz="1600" dirty="0">
                <a:solidFill>
                  <a:srgbClr val="0070C0"/>
                </a:solidFill>
                <a:ea typeface="微软雅黑" panose="020B0503020204020204" pitchFamily="34" charset="-122"/>
                <a:cs typeface="Calibri" panose="020F0502020204030204" pitchFamily="34" charset="0"/>
              </a:rPr>
              <a:t>Scheduling Step </a:t>
            </a:r>
            <a:r>
              <a:rPr lang="en-US" altLang="zh-CN" sz="1600" dirty="0">
                <a:ea typeface="微软雅黑" panose="020B0503020204020204" pitchFamily="34" charset="-122"/>
                <a:cs typeface="Calibri" panose="020F0502020204030204" pitchFamily="34" charset="0"/>
              </a:rPr>
              <a:t>field represents the period of the transmission pattern, such as 4, 8, 16, 32, 64, in unit of slots</a:t>
            </a:r>
          </a:p>
          <a:p>
            <a:pPr marL="373393" indent="-342900">
              <a:buFont typeface="Wingdings" panose="05000000000000000000" pitchFamily="2" charset="2"/>
              <a:buChar char=""/>
            </a:pPr>
            <a:r>
              <a:rPr lang="en-US" altLang="zh-CN" sz="1600" dirty="0">
                <a:solidFill>
                  <a:srgbClr val="0070C0"/>
                </a:solidFill>
                <a:ea typeface="微软雅黑" panose="020B0503020204020204" pitchFamily="34" charset="-122"/>
                <a:cs typeface="Calibri" panose="020F0502020204030204" pitchFamily="34" charset="0"/>
              </a:rPr>
              <a:t>Scheduling Repetition </a:t>
            </a:r>
            <a:r>
              <a:rPr lang="en-US" altLang="zh-CN" sz="1600" dirty="0">
                <a:ea typeface="微软雅黑" panose="020B0503020204020204" pitchFamily="34" charset="-122"/>
                <a:cs typeface="Calibri" panose="020F0502020204030204" pitchFamily="34" charset="0"/>
              </a:rPr>
              <a:t>field represents the number of repetitions of the transmission pattern, such as 2, 4, 8, 16, 32, in unit of slots</a:t>
            </a:r>
          </a:p>
        </p:txBody>
      </p:sp>
      <p:graphicFrame>
        <p:nvGraphicFramePr>
          <p:cNvPr id="7"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1390152034"/>
              </p:ext>
            </p:extLst>
          </p:nvPr>
        </p:nvGraphicFramePr>
        <p:xfrm>
          <a:off x="179512" y="4149080"/>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1</a:t>
                      </a:r>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10"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2632601792"/>
              </p:ext>
            </p:extLst>
          </p:nvPr>
        </p:nvGraphicFramePr>
        <p:xfrm>
          <a:off x="222770" y="5416783"/>
          <a:ext cx="2893815" cy="731520"/>
        </p:xfrm>
        <a:graphic>
          <a:graphicData uri="http://schemas.openxmlformats.org/drawingml/2006/table">
            <a:tbl>
              <a:tblPr firstRow="1" bandRow="1">
                <a:tableStyleId>{5940675A-B579-460E-94D1-54222C63F5DA}</a:tableStyleId>
              </a:tblPr>
              <a:tblGrid>
                <a:gridCol w="837687">
                  <a:extLst>
                    <a:ext uri="{9D8B030D-6E8A-4147-A177-3AD203B41FA5}">
                      <a16:colId xmlns:a16="http://schemas.microsoft.com/office/drawing/2014/main" val="1938274506"/>
                    </a:ext>
                  </a:extLst>
                </a:gridCol>
                <a:gridCol w="968359">
                  <a:extLst>
                    <a:ext uri="{9D8B030D-6E8A-4147-A177-3AD203B41FA5}">
                      <a16:colId xmlns:a16="http://schemas.microsoft.com/office/drawing/2014/main" val="1591653658"/>
                    </a:ext>
                  </a:extLst>
                </a:gridCol>
                <a:gridCol w="1087769">
                  <a:extLst>
                    <a:ext uri="{9D8B030D-6E8A-4147-A177-3AD203B41FA5}">
                      <a16:colId xmlns:a16="http://schemas.microsoft.com/office/drawing/2014/main" val="3943372827"/>
                    </a:ext>
                  </a:extLst>
                </a:gridCol>
              </a:tblGrid>
              <a:tr h="144604">
                <a:tc>
                  <a:txBody>
                    <a:bodyPr/>
                    <a:lstStyle/>
                    <a:p>
                      <a:pPr algn="ctr"/>
                      <a:r>
                        <a:rPr lang="en-US" sz="1200" dirty="0"/>
                        <a:t>Bits: 0</a:t>
                      </a:r>
                    </a:p>
                  </a:txBody>
                  <a:tcPr anchor="ctr"/>
                </a:tc>
                <a:tc>
                  <a:txBody>
                    <a:bodyPr/>
                    <a:lstStyle/>
                    <a:p>
                      <a:pPr algn="ctr"/>
                      <a:r>
                        <a:rPr lang="en-US" sz="1200" dirty="0"/>
                        <a:t>1-6</a:t>
                      </a:r>
                    </a:p>
                  </a:txBody>
                  <a:tcPr anchor="ctr"/>
                </a:tc>
                <a:tc>
                  <a:txBody>
                    <a:bodyPr/>
                    <a:lstStyle/>
                    <a:p>
                      <a:pPr algn="ctr"/>
                      <a:r>
                        <a:rPr lang="en-US" sz="1200" dirty="0"/>
                        <a:t>7</a:t>
                      </a:r>
                    </a:p>
                  </a:txBody>
                  <a:tcPr anchor="ctr"/>
                </a:tc>
                <a:extLst>
                  <a:ext uri="{0D108BD9-81ED-4DB2-BD59-A6C34878D82A}">
                    <a16:rowId xmlns:a16="http://schemas.microsoft.com/office/drawing/2014/main" val="929568747"/>
                  </a:ext>
                </a:extLst>
              </a:tr>
              <a:tr h="150622">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ea typeface="微软雅黑" panose="020B0503020204020204" pitchFamily="34" charset="-122"/>
                          <a:cs typeface="Calibri" panose="020F0502020204030204" pitchFamily="34" charset="0"/>
                        </a:rPr>
                        <a:t>Scheduling List Type</a:t>
                      </a:r>
                      <a:endParaRPr lang="en-US" sz="1200" dirty="0"/>
                    </a:p>
                  </a:txBody>
                  <a:tcPr anchor="ctr"/>
                </a:tc>
                <a:extLst>
                  <a:ext uri="{0D108BD9-81ED-4DB2-BD59-A6C34878D82A}">
                    <a16:rowId xmlns:a16="http://schemas.microsoft.com/office/drawing/2014/main" val="2955868056"/>
                  </a:ext>
                </a:extLst>
              </a:tr>
            </a:tbl>
          </a:graphicData>
        </a:graphic>
      </p:graphicFrame>
      <p:cxnSp>
        <p:nvCxnSpPr>
          <p:cNvPr id="12"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50762" y="4874372"/>
            <a:ext cx="58513" cy="53926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158874" y="4893610"/>
            <a:ext cx="1957710" cy="48181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2"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2522815164"/>
              </p:ext>
            </p:extLst>
          </p:nvPr>
        </p:nvGraphicFramePr>
        <p:xfrm>
          <a:off x="3633008" y="5369451"/>
          <a:ext cx="5400600" cy="997491"/>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3643940326"/>
                    </a:ext>
                  </a:extLst>
                </a:gridCol>
                <a:gridCol w="1084896">
                  <a:extLst>
                    <a:ext uri="{9D8B030D-6E8A-4147-A177-3AD203B41FA5}">
                      <a16:colId xmlns:a16="http://schemas.microsoft.com/office/drawing/2014/main" val="2629944979"/>
                    </a:ext>
                  </a:extLst>
                </a:gridCol>
                <a:gridCol w="1579400">
                  <a:extLst>
                    <a:ext uri="{9D8B030D-6E8A-4147-A177-3AD203B41FA5}">
                      <a16:colId xmlns:a16="http://schemas.microsoft.com/office/drawing/2014/main" val="3792769972"/>
                    </a:ext>
                  </a:extLst>
                </a:gridCol>
                <a:gridCol w="1080120">
                  <a:extLst>
                    <a:ext uri="{9D8B030D-6E8A-4147-A177-3AD203B41FA5}">
                      <a16:colId xmlns:a16="http://schemas.microsoft.com/office/drawing/2014/main" val="43463674"/>
                    </a:ext>
                  </a:extLst>
                </a:gridCol>
              </a:tblGrid>
              <a:tr h="0">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33"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158874" y="4899314"/>
            <a:ext cx="2474134" cy="47013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887066" y="4874372"/>
            <a:ext cx="6146542" cy="47636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90421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11</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2: Periodic scheduling (cont.)</a:t>
            </a:r>
          </a:p>
          <a:p>
            <a:r>
              <a:rPr lang="en-US" altLang="zh-CN" sz="2400" b="1" kern="0" dirty="0"/>
              <a:t> </a:t>
            </a:r>
          </a:p>
        </p:txBody>
      </p:sp>
      <p:graphicFrame>
        <p:nvGraphicFramePr>
          <p:cNvPr id="14" name="表格 13">
            <a:extLst>
              <a:ext uri="{FF2B5EF4-FFF2-40B4-BE49-F238E27FC236}">
                <a16:creationId xmlns:a16="http://schemas.microsoft.com/office/drawing/2014/main" id="{3D2A6CA6-C589-4678-9801-AFE7C1FBC12E}"/>
              </a:ext>
            </a:extLst>
          </p:cNvPr>
          <p:cNvGraphicFramePr>
            <a:graphicFrameLocks noGrp="1"/>
          </p:cNvGraphicFramePr>
          <p:nvPr>
            <p:extLst>
              <p:ext uri="{D42A27DB-BD31-4B8C-83A1-F6EECF244321}">
                <p14:modId xmlns:p14="http://schemas.microsoft.com/office/powerpoint/2010/main" val="4293418866"/>
              </p:ext>
            </p:extLst>
          </p:nvPr>
        </p:nvGraphicFramePr>
        <p:xfrm>
          <a:off x="195530" y="1543012"/>
          <a:ext cx="8554759" cy="914400"/>
        </p:xfrm>
        <a:graphic>
          <a:graphicData uri="http://schemas.openxmlformats.org/drawingml/2006/table">
            <a:tbl>
              <a:tblPr firstRow="1" bandRow="1">
                <a:tableStyleId>{5940675A-B579-460E-94D1-54222C63F5DA}</a:tableStyleId>
              </a:tblPr>
              <a:tblGrid>
                <a:gridCol w="2434079">
                  <a:extLst>
                    <a:ext uri="{9D8B030D-6E8A-4147-A177-3AD203B41FA5}">
                      <a16:colId xmlns:a16="http://schemas.microsoft.com/office/drawing/2014/main" val="2285891865"/>
                    </a:ext>
                  </a:extLst>
                </a:gridCol>
                <a:gridCol w="2600513">
                  <a:extLst>
                    <a:ext uri="{9D8B030D-6E8A-4147-A177-3AD203B41FA5}">
                      <a16:colId xmlns:a16="http://schemas.microsoft.com/office/drawing/2014/main" val="248605166"/>
                    </a:ext>
                  </a:extLst>
                </a:gridCol>
                <a:gridCol w="3520167">
                  <a:extLst>
                    <a:ext uri="{9D8B030D-6E8A-4147-A177-3AD203B41FA5}">
                      <a16:colId xmlns:a16="http://schemas.microsoft.com/office/drawing/2014/main" val="899888083"/>
                    </a:ext>
                  </a:extLst>
                </a:gridCol>
              </a:tblGrid>
              <a:tr h="243717">
                <a:tc>
                  <a:txBody>
                    <a:bodyPr/>
                    <a:lstStyle/>
                    <a:p>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en-US" altLang="zh-CN" sz="1400" dirty="0">
                          <a:latin typeface="Times New Roman" panose="02020603050405020304" pitchFamily="18" charset="0"/>
                          <a:cs typeface="Times New Roman" panose="02020603050405020304" pitchFamily="18" charset="0"/>
                        </a:rPr>
                        <a:t>short address (bytes)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Times New Roman" panose="02020603050405020304" pitchFamily="18" charset="0"/>
                          <a:cs typeface="Times New Roman" panose="02020603050405020304" pitchFamily="18" charset="0"/>
                        </a:rPr>
                        <a:t>extended address (bytes)</a:t>
                      </a:r>
                    </a:p>
                  </a:txBody>
                  <a:tcPr/>
                </a:tc>
                <a:extLst>
                  <a:ext uri="{0D108BD9-81ED-4DB2-BD59-A6C34878D82A}">
                    <a16:rowId xmlns:a16="http://schemas.microsoft.com/office/drawing/2014/main" val="3889326107"/>
                  </a:ext>
                </a:extLst>
              </a:tr>
              <a:tr h="245509">
                <a:tc>
                  <a:txBody>
                    <a:bodyPr/>
                    <a:lstStyle/>
                    <a:p>
                      <a:r>
                        <a:rPr lang="en-US" altLang="zh-CN" sz="1400" dirty="0">
                          <a:latin typeface="Times New Roman" panose="02020603050405020304" pitchFamily="18" charset="0"/>
                          <a:cs typeface="Times New Roman" panose="02020603050405020304" pitchFamily="18" charset="0"/>
                        </a:rPr>
                        <a:t>Bitmap scheduling [1]</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pt-BR" altLang="zh-CN" sz="1400" dirty="0">
                          <a:latin typeface="Times New Roman" panose="02020603050405020304" pitchFamily="18" charset="0"/>
                          <a:cs typeface="Times New Roman" panose="02020603050405020304" pitchFamily="18" charset="0"/>
                        </a:rPr>
                        <a:t>1+N*(3+⌈S/8⌉) bytes</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pt-BR" altLang="zh-CN" sz="1400" dirty="0">
                          <a:latin typeface="Times New Roman" panose="02020603050405020304" pitchFamily="18" charset="0"/>
                          <a:cs typeface="Times New Roman" panose="02020603050405020304" pitchFamily="18" charset="0"/>
                        </a:rPr>
                        <a:t>1+N*(9+⌈S/8⌉) bytes</a:t>
                      </a:r>
                      <a:endParaRPr lang="zh-CN" alt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9478957"/>
                  </a:ext>
                </a:extLst>
              </a:tr>
              <a:tr h="245509">
                <a:tc>
                  <a:txBody>
                    <a:bodyPr/>
                    <a:lstStyle/>
                    <a:p>
                      <a:r>
                        <a:rPr lang="en-US" altLang="zh-CN" sz="1400" dirty="0">
                          <a:solidFill>
                            <a:srgbClr val="0070C0"/>
                          </a:solidFill>
                          <a:latin typeface="Times New Roman" panose="02020603050405020304" pitchFamily="18" charset="0"/>
                          <a:cs typeface="Times New Roman" panose="02020603050405020304" pitchFamily="18" charset="0"/>
                        </a:rPr>
                        <a:t>Periodic scheduling</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pt-BR" altLang="zh-CN" sz="1400" dirty="0">
                          <a:solidFill>
                            <a:srgbClr val="0070C0"/>
                          </a:solidFill>
                          <a:latin typeface="Times New Roman" panose="02020603050405020304" pitchFamily="18" charset="0"/>
                          <a:cs typeface="Times New Roman" panose="02020603050405020304" pitchFamily="18" charset="0"/>
                        </a:rPr>
                        <a:t>1+N*4 bytes</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pt-BR" altLang="zh-CN" sz="1400" dirty="0">
                          <a:solidFill>
                            <a:srgbClr val="0070C0"/>
                          </a:solidFill>
                          <a:latin typeface="Times New Roman" panose="02020603050405020304" pitchFamily="18" charset="0"/>
                          <a:cs typeface="Times New Roman" panose="02020603050405020304" pitchFamily="18" charset="0"/>
                        </a:rPr>
                        <a:t>1+N*10 bytes</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569904"/>
                  </a:ext>
                </a:extLst>
              </a:tr>
            </a:tbl>
          </a:graphicData>
        </a:graphic>
      </p:graphicFrame>
      <p:sp>
        <p:nvSpPr>
          <p:cNvPr id="17" name="矩形 16">
            <a:extLst>
              <a:ext uri="{FF2B5EF4-FFF2-40B4-BE49-F238E27FC236}">
                <a16:creationId xmlns:a16="http://schemas.microsoft.com/office/drawing/2014/main" id="{9C6A1AA0-25C1-4FFB-A3F5-E741799DEFDC}"/>
              </a:ext>
            </a:extLst>
          </p:cNvPr>
          <p:cNvSpPr/>
          <p:nvPr/>
        </p:nvSpPr>
        <p:spPr>
          <a:xfrm>
            <a:off x="0" y="958237"/>
            <a:ext cx="8892480"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Comparison on the size of different scheduling IEs for UWB 4ab applications with recurring periodic transmission pattern </a:t>
            </a:r>
          </a:p>
        </p:txBody>
      </p:sp>
      <p:sp>
        <p:nvSpPr>
          <p:cNvPr id="8" name="矩形 7">
            <a:extLst>
              <a:ext uri="{FF2B5EF4-FFF2-40B4-BE49-F238E27FC236}">
                <a16:creationId xmlns:a16="http://schemas.microsoft.com/office/drawing/2014/main" id="{4FD4E3E5-66AF-45D6-968C-07C0F19A5480}"/>
              </a:ext>
            </a:extLst>
          </p:cNvPr>
          <p:cNvSpPr/>
          <p:nvPr/>
        </p:nvSpPr>
        <p:spPr>
          <a:xfrm>
            <a:off x="275482" y="2448880"/>
            <a:ext cx="8139012" cy="1323439"/>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size of the proposed periodic scheduling IE does not increase with respect to slots S</a:t>
            </a:r>
          </a:p>
          <a:p>
            <a:pPr marL="30493"/>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 Less message overhead as compared with bitmap-based scheduling in [1]</a:t>
            </a:r>
            <a:endParaRPr lang="en-US" altLang="zh-CN" sz="1600" dirty="0">
              <a:solidFill>
                <a:srgbClr val="0070C0"/>
              </a:solidFill>
              <a:ea typeface="微软雅黑" panose="020B0503020204020204" pitchFamily="34" charset="-122"/>
              <a:cs typeface="Calibri" panose="020F0502020204030204" pitchFamily="34" charset="0"/>
            </a:endParaRPr>
          </a:p>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proposed Period Mode scheduling IE has less flexibility in scheduling control as compared with bitmap-based scheduling IE [1]</a:t>
            </a:r>
          </a:p>
          <a:p>
            <a:pPr marL="30493"/>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 Tradeoff between scheduling flexibility and message overhead</a:t>
            </a:r>
            <a:endParaRPr lang="en-US" altLang="zh-CN" sz="1600" dirty="0">
              <a:ea typeface="微软雅黑" panose="020B0503020204020204" pitchFamily="34" charset="-122"/>
              <a:cs typeface="Calibri" panose="020F0502020204030204" pitchFamily="34" charset="0"/>
            </a:endParaRPr>
          </a:p>
        </p:txBody>
      </p:sp>
      <p:graphicFrame>
        <p:nvGraphicFramePr>
          <p:cNvPr id="13" name="Table 7">
            <a:extLst>
              <a:ext uri="{FF2B5EF4-FFF2-40B4-BE49-F238E27FC236}">
                <a16:creationId xmlns:a16="http://schemas.microsoft.com/office/drawing/2014/main" id="{F9576FC6-1AD8-4C08-A803-2597AF514699}"/>
              </a:ext>
            </a:extLst>
          </p:cNvPr>
          <p:cNvGraphicFramePr>
            <a:graphicFrameLocks noGrp="1"/>
          </p:cNvGraphicFramePr>
          <p:nvPr>
            <p:extLst>
              <p:ext uri="{D42A27DB-BD31-4B8C-83A1-F6EECF244321}">
                <p14:modId xmlns:p14="http://schemas.microsoft.com/office/powerpoint/2010/main" val="4133283266"/>
              </p:ext>
            </p:extLst>
          </p:nvPr>
        </p:nvGraphicFramePr>
        <p:xfrm>
          <a:off x="179512" y="4149080"/>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1</a:t>
                      </a:r>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cxnSp>
        <p:nvCxnSpPr>
          <p:cNvPr id="16" name="直接箭头连接符 15">
            <a:extLst>
              <a:ext uri="{FF2B5EF4-FFF2-40B4-BE49-F238E27FC236}">
                <a16:creationId xmlns:a16="http://schemas.microsoft.com/office/drawing/2014/main" id="{A0A91E6D-6A57-4DBD-BD1E-77920245BAAE}"/>
              </a:ext>
            </a:extLst>
          </p:cNvPr>
          <p:cNvCxnSpPr>
            <a:cxnSpLocks/>
          </p:cNvCxnSpPr>
          <p:nvPr/>
        </p:nvCxnSpPr>
        <p:spPr bwMode="auto">
          <a:xfrm>
            <a:off x="150762" y="4874372"/>
            <a:ext cx="58513" cy="53926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17">
            <a:extLst>
              <a:ext uri="{FF2B5EF4-FFF2-40B4-BE49-F238E27FC236}">
                <a16:creationId xmlns:a16="http://schemas.microsoft.com/office/drawing/2014/main" id="{86267D46-E05A-4B68-98F8-08490CEAC6F6}"/>
              </a:ext>
            </a:extLst>
          </p:cNvPr>
          <p:cNvCxnSpPr>
            <a:cxnSpLocks/>
          </p:cNvCxnSpPr>
          <p:nvPr/>
        </p:nvCxnSpPr>
        <p:spPr bwMode="auto">
          <a:xfrm>
            <a:off x="1158874" y="4893610"/>
            <a:ext cx="1957710" cy="48181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接箭头连接符 19">
            <a:extLst>
              <a:ext uri="{FF2B5EF4-FFF2-40B4-BE49-F238E27FC236}">
                <a16:creationId xmlns:a16="http://schemas.microsoft.com/office/drawing/2014/main" id="{F49A35C1-3FDB-4AD4-B81D-96774B5A2314}"/>
              </a:ext>
            </a:extLst>
          </p:cNvPr>
          <p:cNvCxnSpPr>
            <a:cxnSpLocks/>
          </p:cNvCxnSpPr>
          <p:nvPr/>
        </p:nvCxnSpPr>
        <p:spPr bwMode="auto">
          <a:xfrm>
            <a:off x="1158874" y="4899314"/>
            <a:ext cx="2474134" cy="47013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接箭头连接符 20">
            <a:extLst>
              <a:ext uri="{FF2B5EF4-FFF2-40B4-BE49-F238E27FC236}">
                <a16:creationId xmlns:a16="http://schemas.microsoft.com/office/drawing/2014/main" id="{F83EF4DD-751A-41A9-9730-3F3E89E0AD44}"/>
              </a:ext>
            </a:extLst>
          </p:cNvPr>
          <p:cNvCxnSpPr>
            <a:cxnSpLocks/>
          </p:cNvCxnSpPr>
          <p:nvPr/>
        </p:nvCxnSpPr>
        <p:spPr bwMode="auto">
          <a:xfrm>
            <a:off x="2887066" y="4874372"/>
            <a:ext cx="6146542" cy="47636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2" name="Table 6">
            <a:extLst>
              <a:ext uri="{FF2B5EF4-FFF2-40B4-BE49-F238E27FC236}">
                <a16:creationId xmlns:a16="http://schemas.microsoft.com/office/drawing/2014/main" id="{ECC914AB-EA25-4B72-9013-C3436968B689}"/>
              </a:ext>
            </a:extLst>
          </p:cNvPr>
          <p:cNvGraphicFramePr>
            <a:graphicFrameLocks noGrp="1"/>
          </p:cNvGraphicFramePr>
          <p:nvPr>
            <p:extLst>
              <p:ext uri="{D42A27DB-BD31-4B8C-83A1-F6EECF244321}">
                <p14:modId xmlns:p14="http://schemas.microsoft.com/office/powerpoint/2010/main" val="2357817133"/>
              </p:ext>
            </p:extLst>
          </p:nvPr>
        </p:nvGraphicFramePr>
        <p:xfrm>
          <a:off x="222770" y="5416783"/>
          <a:ext cx="2893815" cy="731520"/>
        </p:xfrm>
        <a:graphic>
          <a:graphicData uri="http://schemas.openxmlformats.org/drawingml/2006/table">
            <a:tbl>
              <a:tblPr firstRow="1" bandRow="1">
                <a:tableStyleId>{5940675A-B579-460E-94D1-54222C63F5DA}</a:tableStyleId>
              </a:tblPr>
              <a:tblGrid>
                <a:gridCol w="837687">
                  <a:extLst>
                    <a:ext uri="{9D8B030D-6E8A-4147-A177-3AD203B41FA5}">
                      <a16:colId xmlns:a16="http://schemas.microsoft.com/office/drawing/2014/main" val="1938274506"/>
                    </a:ext>
                  </a:extLst>
                </a:gridCol>
                <a:gridCol w="968359">
                  <a:extLst>
                    <a:ext uri="{9D8B030D-6E8A-4147-A177-3AD203B41FA5}">
                      <a16:colId xmlns:a16="http://schemas.microsoft.com/office/drawing/2014/main" val="1591653658"/>
                    </a:ext>
                  </a:extLst>
                </a:gridCol>
                <a:gridCol w="1087769">
                  <a:extLst>
                    <a:ext uri="{9D8B030D-6E8A-4147-A177-3AD203B41FA5}">
                      <a16:colId xmlns:a16="http://schemas.microsoft.com/office/drawing/2014/main" val="3943372827"/>
                    </a:ext>
                  </a:extLst>
                </a:gridCol>
              </a:tblGrid>
              <a:tr h="144604">
                <a:tc>
                  <a:txBody>
                    <a:bodyPr/>
                    <a:lstStyle/>
                    <a:p>
                      <a:pPr algn="ctr"/>
                      <a:r>
                        <a:rPr lang="en-US" sz="1200" dirty="0"/>
                        <a:t>Bits: 0</a:t>
                      </a:r>
                    </a:p>
                  </a:txBody>
                  <a:tcPr anchor="ctr"/>
                </a:tc>
                <a:tc>
                  <a:txBody>
                    <a:bodyPr/>
                    <a:lstStyle/>
                    <a:p>
                      <a:pPr algn="ctr"/>
                      <a:r>
                        <a:rPr lang="en-US" sz="1200" dirty="0"/>
                        <a:t>1-6</a:t>
                      </a:r>
                    </a:p>
                  </a:txBody>
                  <a:tcPr anchor="ctr"/>
                </a:tc>
                <a:tc>
                  <a:txBody>
                    <a:bodyPr/>
                    <a:lstStyle/>
                    <a:p>
                      <a:pPr algn="ctr"/>
                      <a:r>
                        <a:rPr lang="en-US" sz="1200" dirty="0"/>
                        <a:t>7</a:t>
                      </a:r>
                    </a:p>
                  </a:txBody>
                  <a:tcPr anchor="ctr"/>
                </a:tc>
                <a:extLst>
                  <a:ext uri="{0D108BD9-81ED-4DB2-BD59-A6C34878D82A}">
                    <a16:rowId xmlns:a16="http://schemas.microsoft.com/office/drawing/2014/main" val="929568747"/>
                  </a:ext>
                </a:extLst>
              </a:tr>
              <a:tr h="150622">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ea typeface="微软雅黑" panose="020B0503020204020204" pitchFamily="34" charset="-122"/>
                          <a:cs typeface="Calibri" panose="020F0502020204030204" pitchFamily="34" charset="0"/>
                        </a:rPr>
                        <a:t>Scheduling List Type</a:t>
                      </a:r>
                      <a:endParaRPr lang="en-US" sz="1200" dirty="0"/>
                    </a:p>
                  </a:txBody>
                  <a:tcPr anchor="ctr"/>
                </a:tc>
                <a:extLst>
                  <a:ext uri="{0D108BD9-81ED-4DB2-BD59-A6C34878D82A}">
                    <a16:rowId xmlns:a16="http://schemas.microsoft.com/office/drawing/2014/main" val="2955868056"/>
                  </a:ext>
                </a:extLst>
              </a:tr>
            </a:tbl>
          </a:graphicData>
        </a:graphic>
      </p:graphicFrame>
      <p:graphicFrame>
        <p:nvGraphicFramePr>
          <p:cNvPr id="23" name="表格 22">
            <a:extLst>
              <a:ext uri="{FF2B5EF4-FFF2-40B4-BE49-F238E27FC236}">
                <a16:creationId xmlns:a16="http://schemas.microsoft.com/office/drawing/2014/main" id="{95A65A99-798A-468B-BFFE-27B0E1449093}"/>
              </a:ext>
            </a:extLst>
          </p:cNvPr>
          <p:cNvGraphicFramePr>
            <a:graphicFrameLocks noGrp="1"/>
          </p:cNvGraphicFramePr>
          <p:nvPr>
            <p:extLst>
              <p:ext uri="{D42A27DB-BD31-4B8C-83A1-F6EECF244321}">
                <p14:modId xmlns:p14="http://schemas.microsoft.com/office/powerpoint/2010/main" val="266097001"/>
              </p:ext>
            </p:extLst>
          </p:nvPr>
        </p:nvGraphicFramePr>
        <p:xfrm>
          <a:off x="3633008" y="5369451"/>
          <a:ext cx="5400600" cy="997491"/>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3643940326"/>
                    </a:ext>
                  </a:extLst>
                </a:gridCol>
                <a:gridCol w="1084896">
                  <a:extLst>
                    <a:ext uri="{9D8B030D-6E8A-4147-A177-3AD203B41FA5}">
                      <a16:colId xmlns:a16="http://schemas.microsoft.com/office/drawing/2014/main" val="2629944979"/>
                    </a:ext>
                  </a:extLst>
                </a:gridCol>
                <a:gridCol w="1579400">
                  <a:extLst>
                    <a:ext uri="{9D8B030D-6E8A-4147-A177-3AD203B41FA5}">
                      <a16:colId xmlns:a16="http://schemas.microsoft.com/office/drawing/2014/main" val="3792769972"/>
                    </a:ext>
                  </a:extLst>
                </a:gridCol>
                <a:gridCol w="1080120">
                  <a:extLst>
                    <a:ext uri="{9D8B030D-6E8A-4147-A177-3AD203B41FA5}">
                      <a16:colId xmlns:a16="http://schemas.microsoft.com/office/drawing/2014/main" val="43463674"/>
                    </a:ext>
                  </a:extLst>
                </a:gridCol>
              </a:tblGrid>
              <a:tr h="0">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spTree>
    <p:extLst>
      <p:ext uri="{BB962C8B-B14F-4D97-AF65-F5344CB8AC3E}">
        <p14:creationId xmlns:p14="http://schemas.microsoft.com/office/powerpoint/2010/main" val="1416842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12</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2: Periodic scheduling (cont.)</a:t>
            </a:r>
          </a:p>
          <a:p>
            <a:r>
              <a:rPr lang="en-US" altLang="zh-CN" sz="2400" b="1" kern="0" dirty="0"/>
              <a:t> </a:t>
            </a:r>
          </a:p>
        </p:txBody>
      </p:sp>
      <p:graphicFrame>
        <p:nvGraphicFramePr>
          <p:cNvPr id="14" name="表格 13">
            <a:extLst>
              <a:ext uri="{FF2B5EF4-FFF2-40B4-BE49-F238E27FC236}">
                <a16:creationId xmlns:a16="http://schemas.microsoft.com/office/drawing/2014/main" id="{3D2A6CA6-C589-4678-9801-AFE7C1FBC12E}"/>
              </a:ext>
            </a:extLst>
          </p:cNvPr>
          <p:cNvGraphicFramePr>
            <a:graphicFrameLocks noGrp="1"/>
          </p:cNvGraphicFramePr>
          <p:nvPr>
            <p:extLst>
              <p:ext uri="{D42A27DB-BD31-4B8C-83A1-F6EECF244321}">
                <p14:modId xmlns:p14="http://schemas.microsoft.com/office/powerpoint/2010/main" val="3739079078"/>
              </p:ext>
            </p:extLst>
          </p:nvPr>
        </p:nvGraphicFramePr>
        <p:xfrm>
          <a:off x="195530" y="1543012"/>
          <a:ext cx="8554759" cy="914400"/>
        </p:xfrm>
        <a:graphic>
          <a:graphicData uri="http://schemas.openxmlformats.org/drawingml/2006/table">
            <a:tbl>
              <a:tblPr firstRow="1" bandRow="1">
                <a:tableStyleId>{5940675A-B579-460E-94D1-54222C63F5DA}</a:tableStyleId>
              </a:tblPr>
              <a:tblGrid>
                <a:gridCol w="2434079">
                  <a:extLst>
                    <a:ext uri="{9D8B030D-6E8A-4147-A177-3AD203B41FA5}">
                      <a16:colId xmlns:a16="http://schemas.microsoft.com/office/drawing/2014/main" val="2285891865"/>
                    </a:ext>
                  </a:extLst>
                </a:gridCol>
                <a:gridCol w="2600513">
                  <a:extLst>
                    <a:ext uri="{9D8B030D-6E8A-4147-A177-3AD203B41FA5}">
                      <a16:colId xmlns:a16="http://schemas.microsoft.com/office/drawing/2014/main" val="248605166"/>
                    </a:ext>
                  </a:extLst>
                </a:gridCol>
                <a:gridCol w="3520167">
                  <a:extLst>
                    <a:ext uri="{9D8B030D-6E8A-4147-A177-3AD203B41FA5}">
                      <a16:colId xmlns:a16="http://schemas.microsoft.com/office/drawing/2014/main" val="899888083"/>
                    </a:ext>
                  </a:extLst>
                </a:gridCol>
              </a:tblGrid>
              <a:tr h="243717">
                <a:tc>
                  <a:txBody>
                    <a:bodyPr/>
                    <a:lstStyle/>
                    <a:p>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en-US" altLang="zh-CN" sz="1400" dirty="0">
                          <a:latin typeface="Times New Roman" panose="02020603050405020304" pitchFamily="18" charset="0"/>
                          <a:cs typeface="Times New Roman" panose="02020603050405020304" pitchFamily="18" charset="0"/>
                        </a:rPr>
                        <a:t>short address (bytes)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Times New Roman" panose="02020603050405020304" pitchFamily="18" charset="0"/>
                          <a:cs typeface="Times New Roman" panose="02020603050405020304" pitchFamily="18" charset="0"/>
                        </a:rPr>
                        <a:t>extended address (bytes)</a:t>
                      </a:r>
                    </a:p>
                  </a:txBody>
                  <a:tcPr/>
                </a:tc>
                <a:extLst>
                  <a:ext uri="{0D108BD9-81ED-4DB2-BD59-A6C34878D82A}">
                    <a16:rowId xmlns:a16="http://schemas.microsoft.com/office/drawing/2014/main" val="3889326107"/>
                  </a:ext>
                </a:extLst>
              </a:tr>
              <a:tr h="245509">
                <a:tc>
                  <a:txBody>
                    <a:bodyPr/>
                    <a:lstStyle/>
                    <a:p>
                      <a:r>
                        <a:rPr lang="en-US" altLang="zh-CN" sz="1400" dirty="0">
                          <a:latin typeface="Times New Roman" panose="02020603050405020304" pitchFamily="18" charset="0"/>
                          <a:cs typeface="Times New Roman" panose="02020603050405020304" pitchFamily="18" charset="0"/>
                        </a:rPr>
                        <a:t>Bitmap scheduling [1]</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pt-BR" altLang="zh-CN" sz="1400" dirty="0">
                          <a:latin typeface="Times New Roman" panose="02020603050405020304" pitchFamily="18" charset="0"/>
                          <a:cs typeface="Times New Roman" panose="02020603050405020304" pitchFamily="18" charset="0"/>
                        </a:rPr>
                        <a:t>1+N*(3+⌈S/8⌉) bytes</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pt-BR" altLang="zh-CN" sz="1400" dirty="0">
                          <a:latin typeface="Times New Roman" panose="02020603050405020304" pitchFamily="18" charset="0"/>
                          <a:cs typeface="Times New Roman" panose="02020603050405020304" pitchFamily="18" charset="0"/>
                        </a:rPr>
                        <a:t>1+N*(9+⌈S/8⌉) bytes</a:t>
                      </a:r>
                      <a:endParaRPr lang="zh-CN" alt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9478957"/>
                  </a:ext>
                </a:extLst>
              </a:tr>
              <a:tr h="245509">
                <a:tc>
                  <a:txBody>
                    <a:bodyPr/>
                    <a:lstStyle/>
                    <a:p>
                      <a:r>
                        <a:rPr lang="en-US" altLang="zh-CN" sz="1400" dirty="0">
                          <a:solidFill>
                            <a:srgbClr val="0070C0"/>
                          </a:solidFill>
                          <a:latin typeface="Times New Roman" panose="02020603050405020304" pitchFamily="18" charset="0"/>
                          <a:cs typeface="Times New Roman" panose="02020603050405020304" pitchFamily="18" charset="0"/>
                        </a:rPr>
                        <a:t>Periodic scheduling</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pt-BR" altLang="zh-CN" sz="1400" dirty="0">
                          <a:solidFill>
                            <a:srgbClr val="0070C0"/>
                          </a:solidFill>
                          <a:latin typeface="Times New Roman" panose="02020603050405020304" pitchFamily="18" charset="0"/>
                          <a:cs typeface="Times New Roman" panose="02020603050405020304" pitchFamily="18" charset="0"/>
                        </a:rPr>
                        <a:t>1+N*4 bytes</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pt-BR" altLang="zh-CN" sz="1400" dirty="0">
                          <a:solidFill>
                            <a:srgbClr val="0070C0"/>
                          </a:solidFill>
                          <a:latin typeface="Times New Roman" panose="02020603050405020304" pitchFamily="18" charset="0"/>
                          <a:cs typeface="Times New Roman" panose="02020603050405020304" pitchFamily="18" charset="0"/>
                        </a:rPr>
                        <a:t>1+N*10 bytes</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569904"/>
                  </a:ext>
                </a:extLst>
              </a:tr>
            </a:tbl>
          </a:graphicData>
        </a:graphic>
      </p:graphicFrame>
      <p:sp>
        <p:nvSpPr>
          <p:cNvPr id="17" name="矩形 16">
            <a:extLst>
              <a:ext uri="{FF2B5EF4-FFF2-40B4-BE49-F238E27FC236}">
                <a16:creationId xmlns:a16="http://schemas.microsoft.com/office/drawing/2014/main" id="{9C6A1AA0-25C1-4FFB-A3F5-E741799DEFDC}"/>
              </a:ext>
            </a:extLst>
          </p:cNvPr>
          <p:cNvSpPr/>
          <p:nvPr/>
        </p:nvSpPr>
        <p:spPr>
          <a:xfrm>
            <a:off x="0" y="958237"/>
            <a:ext cx="8892480"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Comparison on the message size of scheduling IEs for UWB 4ab applications with recurring periodic transmission pattern </a:t>
            </a:r>
          </a:p>
        </p:txBody>
      </p:sp>
      <p:sp>
        <p:nvSpPr>
          <p:cNvPr id="9" name="矩形 8">
            <a:extLst>
              <a:ext uri="{FF2B5EF4-FFF2-40B4-BE49-F238E27FC236}">
                <a16:creationId xmlns:a16="http://schemas.microsoft.com/office/drawing/2014/main" id="{26C2B783-FFDA-4BF1-A741-2FE6A38EA8B3}"/>
              </a:ext>
            </a:extLst>
          </p:cNvPr>
          <p:cNvSpPr/>
          <p:nvPr/>
        </p:nvSpPr>
        <p:spPr>
          <a:xfrm>
            <a:off x="685800" y="2598474"/>
            <a:ext cx="2756388" cy="461665"/>
          </a:xfrm>
          <a:prstGeom prst="rect">
            <a:avLst/>
          </a:prstGeom>
        </p:spPr>
        <p:txBody>
          <a:bodyPr wrap="square">
            <a:spAutoFit/>
          </a:bodyPr>
          <a:lstStyle/>
          <a:p>
            <a:pPr marL="30493"/>
            <a:r>
              <a:rPr lang="en-US" altLang="zh-CN" dirty="0">
                <a:ea typeface="微软雅黑" panose="020B0503020204020204" pitchFamily="34" charset="-122"/>
                <a:cs typeface="Calibri" panose="020F0502020204030204" pitchFamily="34" charset="0"/>
              </a:rPr>
              <a:t>Supposing the number of devices is 2</a:t>
            </a:r>
          </a:p>
          <a:p>
            <a:pPr marL="30493"/>
            <a:r>
              <a:rPr lang="en-US" altLang="zh-CN" dirty="0">
                <a:ea typeface="微软雅黑" panose="020B0503020204020204" pitchFamily="34" charset="-122"/>
                <a:cs typeface="Calibri" panose="020F0502020204030204" pitchFamily="34" charset="0"/>
              </a:rPr>
              <a:t>(Short address devices)</a:t>
            </a:r>
          </a:p>
        </p:txBody>
      </p:sp>
      <p:sp>
        <p:nvSpPr>
          <p:cNvPr id="15" name="矩形 14">
            <a:extLst>
              <a:ext uri="{FF2B5EF4-FFF2-40B4-BE49-F238E27FC236}">
                <a16:creationId xmlns:a16="http://schemas.microsoft.com/office/drawing/2014/main" id="{7B7E7FA2-4CFE-4069-B8B4-B1EF0E1D4CCF}"/>
              </a:ext>
            </a:extLst>
          </p:cNvPr>
          <p:cNvSpPr/>
          <p:nvPr/>
        </p:nvSpPr>
        <p:spPr>
          <a:xfrm>
            <a:off x="5486400" y="2598474"/>
            <a:ext cx="2756388" cy="461665"/>
          </a:xfrm>
          <a:prstGeom prst="rect">
            <a:avLst/>
          </a:prstGeom>
        </p:spPr>
        <p:txBody>
          <a:bodyPr wrap="square">
            <a:spAutoFit/>
          </a:bodyPr>
          <a:lstStyle/>
          <a:p>
            <a:pPr marL="30493"/>
            <a:r>
              <a:rPr lang="en-US" altLang="zh-CN" dirty="0">
                <a:ea typeface="微软雅黑" panose="020B0503020204020204" pitchFamily="34" charset="-122"/>
                <a:cs typeface="Calibri" panose="020F0502020204030204" pitchFamily="34" charset="0"/>
              </a:rPr>
              <a:t>Supposing the number of devices is 2</a:t>
            </a:r>
          </a:p>
          <a:p>
            <a:pPr marL="30493"/>
            <a:r>
              <a:rPr lang="en-US" altLang="zh-CN" dirty="0">
                <a:ea typeface="微软雅黑" panose="020B0503020204020204" pitchFamily="34" charset="-122"/>
                <a:cs typeface="Calibri" panose="020F0502020204030204" pitchFamily="34" charset="0"/>
              </a:rPr>
              <a:t>(Extended address devices)</a:t>
            </a:r>
          </a:p>
        </p:txBody>
      </p:sp>
      <p:pic>
        <p:nvPicPr>
          <p:cNvPr id="7" name="图片 6">
            <a:extLst>
              <a:ext uri="{FF2B5EF4-FFF2-40B4-BE49-F238E27FC236}">
                <a16:creationId xmlns:a16="http://schemas.microsoft.com/office/drawing/2014/main" id="{60330C0D-C736-4936-A168-50B9209D6804}"/>
              </a:ext>
            </a:extLst>
          </p:cNvPr>
          <p:cNvPicPr>
            <a:picLocks noChangeAspect="1"/>
          </p:cNvPicPr>
          <p:nvPr/>
        </p:nvPicPr>
        <p:blipFill>
          <a:blip r:embed="rId2"/>
          <a:stretch>
            <a:fillRect/>
          </a:stretch>
        </p:blipFill>
        <p:spPr>
          <a:xfrm>
            <a:off x="179512" y="3091477"/>
            <a:ext cx="4050046" cy="3273439"/>
          </a:xfrm>
          <a:prstGeom prst="rect">
            <a:avLst/>
          </a:prstGeom>
        </p:spPr>
      </p:pic>
      <p:pic>
        <p:nvPicPr>
          <p:cNvPr id="8" name="图片 7">
            <a:extLst>
              <a:ext uri="{FF2B5EF4-FFF2-40B4-BE49-F238E27FC236}">
                <a16:creationId xmlns:a16="http://schemas.microsoft.com/office/drawing/2014/main" id="{2E603B93-1354-4A4D-9DC5-CDBB838E9FD6}"/>
              </a:ext>
            </a:extLst>
          </p:cNvPr>
          <p:cNvPicPr>
            <a:picLocks noChangeAspect="1"/>
          </p:cNvPicPr>
          <p:nvPr/>
        </p:nvPicPr>
        <p:blipFill>
          <a:blip r:embed="rId3"/>
          <a:stretch>
            <a:fillRect/>
          </a:stretch>
        </p:blipFill>
        <p:spPr>
          <a:xfrm>
            <a:off x="4720903" y="3091477"/>
            <a:ext cx="4081280" cy="3273439"/>
          </a:xfrm>
          <a:prstGeom prst="rect">
            <a:avLst/>
          </a:prstGeom>
        </p:spPr>
      </p:pic>
    </p:spTree>
    <p:extLst>
      <p:ext uri="{BB962C8B-B14F-4D97-AF65-F5344CB8AC3E}">
        <p14:creationId xmlns:p14="http://schemas.microsoft.com/office/powerpoint/2010/main" val="2740471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13</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Further discussions</a:t>
            </a:r>
          </a:p>
          <a:p>
            <a:r>
              <a:rPr lang="en-US" altLang="zh-CN" sz="2400" b="1" kern="0" dirty="0"/>
              <a:t> </a:t>
            </a:r>
          </a:p>
        </p:txBody>
      </p:sp>
      <p:sp>
        <p:nvSpPr>
          <p:cNvPr id="17" name="矩形 16">
            <a:extLst>
              <a:ext uri="{FF2B5EF4-FFF2-40B4-BE49-F238E27FC236}">
                <a16:creationId xmlns:a16="http://schemas.microsoft.com/office/drawing/2014/main" id="{9C6A1AA0-25C1-4FFB-A3F5-E741799DEFDC}"/>
              </a:ext>
            </a:extLst>
          </p:cNvPr>
          <p:cNvSpPr/>
          <p:nvPr/>
        </p:nvSpPr>
        <p:spPr>
          <a:xfrm>
            <a:off x="0" y="1124744"/>
            <a:ext cx="8892480" cy="1323439"/>
          </a:xfrm>
          <a:prstGeom prst="rect">
            <a:avLst/>
          </a:prstGeom>
        </p:spPr>
        <p:txBody>
          <a:bodyPr wrap="square">
            <a:spAutoFit/>
          </a:bodyPr>
          <a:lstStyle/>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For 4ab new devices, the scheduling process can only use one type of scheduling IE, </a:t>
            </a:r>
            <a:r>
              <a:rPr lang="en-US" altLang="zh-CN" sz="1600" dirty="0" err="1">
                <a:ea typeface="微软雅黑" panose="020B0503020204020204" pitchFamily="34" charset="-122"/>
                <a:cs typeface="Calibri" panose="020F0502020204030204" pitchFamily="34" charset="0"/>
              </a:rPr>
              <a:t>i.e</a:t>
            </a:r>
            <a:r>
              <a:rPr lang="en-US" altLang="zh-CN" sz="1600" dirty="0">
                <a:ea typeface="微软雅黑" panose="020B0503020204020204" pitchFamily="34" charset="-122"/>
                <a:cs typeface="Calibri" panose="020F0502020204030204" pitchFamily="34" charset="0"/>
              </a:rPr>
              <a:t>, new IE or legacy 4z RDM IE</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Once the device detects itself inside either one type of scheduling IE, the device may ignore the other type if it is also received during the control phase, to avoid unnecessary power consumption in decoding the IE </a:t>
            </a:r>
          </a:p>
        </p:txBody>
      </p:sp>
    </p:spTree>
    <p:extLst>
      <p:ext uri="{BB962C8B-B14F-4D97-AF65-F5344CB8AC3E}">
        <p14:creationId xmlns:p14="http://schemas.microsoft.com/office/powerpoint/2010/main" val="1727163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3" name="页脚占位符 2"/>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14</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10534" y="1131205"/>
            <a:ext cx="9001000" cy="1502976"/>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In this contribution, we propose to improve the bitmap-based scheduling IE design in terms of flexibility and message overhead redundancy by the following aspects:</a:t>
            </a:r>
          </a:p>
          <a:p>
            <a:pPr marL="973138" lvl="2" indent="-342900">
              <a:spcAft>
                <a:spcPts val="700"/>
              </a:spcAft>
              <a:buFont typeface="Times New Roman" panose="02020603050405020304" pitchFamily="18" charset="0"/>
              <a:buChar char="─"/>
            </a:pPr>
            <a:r>
              <a:rPr lang="en-US" altLang="zh-CN" sz="1600" dirty="0">
                <a:cs typeface="Times New Roman" panose="02020603050405020304" pitchFamily="18" charset="0"/>
              </a:rPr>
              <a:t>Introducing the bitmap offset field in the scheduling list element</a:t>
            </a:r>
          </a:p>
          <a:p>
            <a:pPr marL="973138" lvl="2" indent="-342900">
              <a:spcAft>
                <a:spcPts val="700"/>
              </a:spcAft>
              <a:buFont typeface="Times New Roman" panose="02020603050405020304" pitchFamily="18" charset="0"/>
              <a:buChar char="─"/>
            </a:pPr>
            <a:r>
              <a:rPr lang="en-US" altLang="zh-CN" sz="1600" dirty="0">
                <a:cs typeface="Times New Roman" panose="02020603050405020304" pitchFamily="18" charset="0"/>
              </a:rPr>
              <a:t>Introducing the periodic scheduling format for applications with recurring periodic transmission pattern</a:t>
            </a:r>
          </a:p>
        </p:txBody>
      </p:sp>
    </p:spTree>
    <p:extLst>
      <p:ext uri="{BB962C8B-B14F-4D97-AF65-F5344CB8AC3E}">
        <p14:creationId xmlns:p14="http://schemas.microsoft.com/office/powerpoint/2010/main" val="241839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870618590"/>
              </p:ext>
            </p:extLst>
          </p:nvPr>
        </p:nvGraphicFramePr>
        <p:xfrm>
          <a:off x="467544" y="692696"/>
          <a:ext cx="8280920" cy="5718188"/>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kern="1200" dirty="0">
                          <a:solidFill>
                            <a:schemeClr val="tx1"/>
                          </a:solidFill>
                          <a:effectLst/>
                          <a:latin typeface="+mj-lt"/>
                          <a:ea typeface="+mn-ea"/>
                          <a:cs typeface="Times New Roman" panose="02020603050405020304" pitchFamily="18" charset="0"/>
                        </a:rPr>
                        <a:t>Further improvement on Scheduling IE design to reduce message overhead</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November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47664" y="444947"/>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gn="l"/>
            <a:r>
              <a:rPr lang="en-US" sz="2800" b="1" kern="0" dirty="0"/>
              <a:t>Previous Contributions and references</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71500" y="1054430"/>
            <a:ext cx="9001000" cy="5107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342900" indent="-342900" algn="l">
              <a:buFont typeface="+mj-lt"/>
              <a:buAutoNum type="arabicPeriod"/>
            </a:pPr>
            <a:r>
              <a:rPr lang="en-US" altLang="en-US" sz="1200" kern="0" dirty="0"/>
              <a:t>DCN 501r0 (S</a:t>
            </a:r>
            <a:r>
              <a:rPr lang="en-US" altLang="zh-CN" sz="1200" kern="0" dirty="0"/>
              <a:t>eptember</a:t>
            </a:r>
            <a:r>
              <a:rPr lang="en-US" altLang="en-US" sz="1200" kern="0" dirty="0"/>
              <a:t> 2022) “New Scheduling IE for 4ab applications”</a:t>
            </a:r>
          </a:p>
          <a:p>
            <a:pPr marL="742950" lvl="1" indent="-285750" algn="l">
              <a:lnSpc>
                <a:spcPct val="150000"/>
              </a:lnSpc>
              <a:buFont typeface="Arial" panose="020B0604020202020204" pitchFamily="34" charset="0"/>
              <a:buChar char="•"/>
            </a:pPr>
            <a:r>
              <a:rPr lang="en-US" altLang="en-US" sz="1200" kern="0" dirty="0"/>
              <a:t>Bitmap-based scheduling is proposed to reduce the overhead of control messages for applications that requires </a:t>
            </a:r>
            <a:r>
              <a:rPr lang="en-US" altLang="zh-CN" sz="1200" dirty="0"/>
              <a:t>many slots,</a:t>
            </a:r>
            <a:r>
              <a:rPr lang="en-US" altLang="en-US" sz="1200" kern="0" dirty="0"/>
              <a:t> as compared to legacy 4z RDM IE</a:t>
            </a:r>
          </a:p>
          <a:p>
            <a:pPr marL="285750" indent="-285750" algn="l">
              <a:lnSpc>
                <a:spcPct val="150000"/>
              </a:lnSpc>
              <a:buFont typeface="+mj-lt"/>
              <a:buAutoNum type="arabicPeriod"/>
            </a:pPr>
            <a:r>
              <a:rPr lang="en-US" altLang="en-US" sz="1200" kern="0" dirty="0"/>
              <a:t>IEEE Standard for Low-Rate Wireless Networks–Amendment 1: Enhanced Ultra Wideband (UWB) Physical Layers (PHYs) and Associated Ranging Techniques, IEEE Standard 802.15.4z-2020 (Amendment to IEEE Standard 802.15.4-2020), IEEE SA, pp. 1–174, Aug. 25, 2020</a:t>
            </a:r>
          </a:p>
          <a:p>
            <a:pPr marL="285750" indent="-285750" algn="l">
              <a:lnSpc>
                <a:spcPct val="150000"/>
              </a:lnSpc>
              <a:buFont typeface="+mj-lt"/>
              <a:buAutoNum type="arabicPeriod"/>
            </a:pPr>
            <a:endParaRPr lang="en-US" altLang="en-US" sz="1200" kern="0" dirty="0"/>
          </a:p>
          <a:p>
            <a:pPr marL="342900" indent="-342900" algn="l">
              <a:buFont typeface="+mj-lt"/>
              <a:buAutoNum type="arabicPeriod"/>
            </a:pPr>
            <a:r>
              <a:rPr lang="en-US" altLang="en-US" sz="1200" kern="0" dirty="0"/>
              <a:t>DCN 205r0 (March 2022) “Multi-millisecond Ranging”</a:t>
            </a:r>
          </a:p>
          <a:p>
            <a:pPr marL="742950" lvl="1" indent="-285750" algn="l">
              <a:lnSpc>
                <a:spcPct val="150000"/>
              </a:lnSpc>
              <a:buFont typeface="Arial" panose="020B0604020202020204" pitchFamily="34" charset="0"/>
              <a:buChar char="•"/>
            </a:pPr>
            <a:r>
              <a:rPr lang="en-US" altLang="en-US" sz="1200" kern="0" dirty="0"/>
              <a:t>N</a:t>
            </a:r>
            <a:r>
              <a:rPr lang="en-US" altLang="zh-CN" sz="1200" kern="0" dirty="0"/>
              <a:t>on-interlacing MMS ranging is proposed for </a:t>
            </a:r>
            <a:r>
              <a:rPr lang="en-US" altLang="en-US" sz="1200" kern="0" dirty="0"/>
              <a:t>long-range line-of-sight, and short-range highly attenuated first path</a:t>
            </a:r>
          </a:p>
          <a:p>
            <a:pPr marL="742950" lvl="1" indent="-285750" algn="l">
              <a:lnSpc>
                <a:spcPct val="150000"/>
              </a:lnSpc>
              <a:buFont typeface="+mj-lt"/>
              <a:buAutoNum type="arabicPeriod"/>
            </a:pPr>
            <a:endParaRPr lang="en-US" altLang="en-US" sz="1200" kern="0" dirty="0"/>
          </a:p>
          <a:p>
            <a:pPr marL="342900" indent="-342900" algn="l">
              <a:buFont typeface="+mj-lt"/>
              <a:buAutoNum type="arabicPeriod"/>
            </a:pPr>
            <a:r>
              <a:rPr lang="en-US" altLang="en-US" sz="1200" kern="0" dirty="0"/>
              <a:t>DCN 404r1 (July 2022) “Co-scheduling Ranging and Sensing”</a:t>
            </a:r>
          </a:p>
          <a:p>
            <a:pPr marL="742950" lvl="1" indent="-285750" algn="l">
              <a:lnSpc>
                <a:spcPct val="150000"/>
              </a:lnSpc>
              <a:buFont typeface="Arial" panose="020B0604020202020204" pitchFamily="34" charset="0"/>
              <a:buChar char="•"/>
            </a:pPr>
            <a:r>
              <a:rPr lang="en-US" altLang="en-US" sz="1200" kern="0" dirty="0"/>
              <a:t>Proposing to design new control message with IEs to schedule ranging and sensing</a:t>
            </a:r>
          </a:p>
          <a:p>
            <a:pPr marL="742950" lvl="1" indent="-285750" algn="l">
              <a:lnSpc>
                <a:spcPct val="150000"/>
              </a:lnSpc>
              <a:buFont typeface="+mj-lt"/>
              <a:buAutoNum type="arabicPeriod"/>
            </a:pPr>
            <a:endParaRPr lang="en-US" altLang="en-US" sz="1200" kern="0" dirty="0"/>
          </a:p>
          <a:p>
            <a:pPr marL="342900" indent="-342900" algn="l">
              <a:buFont typeface="+mj-lt"/>
              <a:buAutoNum type="arabicPeriod"/>
            </a:pPr>
            <a:r>
              <a:rPr lang="en-US" altLang="en-US" sz="1200" kern="0" dirty="0"/>
              <a:t>DCN 257r0 (May 2022) “CIR feedback scheme for UWB sensing - continue”</a:t>
            </a:r>
          </a:p>
          <a:p>
            <a:pPr marL="742950" lvl="1" indent="-285750" algn="l">
              <a:lnSpc>
                <a:spcPct val="150000"/>
              </a:lnSpc>
              <a:buFont typeface="Arial" panose="020B0604020202020204" pitchFamily="34" charset="0"/>
              <a:buChar char="•"/>
            </a:pPr>
            <a:r>
              <a:rPr lang="en-US" altLang="en-US" sz="1200" kern="0" dirty="0"/>
              <a:t>To support target tracking, long time continuous sensing is required</a:t>
            </a:r>
          </a:p>
          <a:p>
            <a:pPr marL="685800" lvl="1" indent="-228600" algn="l">
              <a:lnSpc>
                <a:spcPct val="150000"/>
              </a:lnSpc>
              <a:buFont typeface="+mj-lt"/>
              <a:buAutoNum type="arabicPeriod"/>
            </a:pPr>
            <a:endParaRPr lang="en-US" altLang="en-US" sz="1200" kern="0" dirty="0"/>
          </a:p>
          <a:p>
            <a:pPr marL="342900" indent="-342900" algn="l">
              <a:buFont typeface="+mj-lt"/>
              <a:buAutoNum type="arabicPeriod"/>
            </a:pPr>
            <a:r>
              <a:rPr lang="en-US" altLang="en-US" sz="1200" kern="0" dirty="0"/>
              <a:t>DCN 255r1 (May 2022) “MAC considerations on unified control for UWB sensing and ranging”</a:t>
            </a:r>
          </a:p>
          <a:p>
            <a:pPr marL="742950" lvl="1" indent="-285750" algn="l">
              <a:lnSpc>
                <a:spcPct val="150000"/>
              </a:lnSpc>
              <a:buFont typeface="Arial" panose="020B0604020202020204" pitchFamily="34" charset="0"/>
              <a:buChar char="•"/>
            </a:pPr>
            <a:r>
              <a:rPr lang="en-US" altLang="en-US" sz="1200" kern="0" dirty="0"/>
              <a:t>Preliminary study on unified MAC design for UWB sensing and ranging</a:t>
            </a:r>
            <a:endParaRPr lang="en-US" altLang="en-US" sz="1400" kern="0" dirty="0"/>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Bitmap-based scheduling IE design</a:t>
            </a:r>
          </a:p>
        </p:txBody>
      </p:sp>
      <p:sp>
        <p:nvSpPr>
          <p:cNvPr id="6" name="矩形 5">
            <a:extLst>
              <a:ext uri="{FF2B5EF4-FFF2-40B4-BE49-F238E27FC236}">
                <a16:creationId xmlns:a16="http://schemas.microsoft.com/office/drawing/2014/main" id="{BBD454B0-4418-4D89-BE59-2BECA1C086C1}"/>
              </a:ext>
            </a:extLst>
          </p:cNvPr>
          <p:cNvSpPr/>
          <p:nvPr/>
        </p:nvSpPr>
        <p:spPr>
          <a:xfrm>
            <a:off x="-34077" y="881715"/>
            <a:ext cx="8812662" cy="954107"/>
          </a:xfrm>
          <a:prstGeom prst="rect">
            <a:avLst/>
          </a:prstGeom>
        </p:spPr>
        <p:txBody>
          <a:bodyPr wrap="square">
            <a:spAutoFit/>
          </a:bodyPr>
          <a:lstStyle/>
          <a:p>
            <a:pPr marL="373393" indent="-342900">
              <a:buFont typeface="Arial" panose="020B0604020202020204" pitchFamily="34" charset="0"/>
              <a:buChar char="•"/>
            </a:pPr>
            <a:r>
              <a:rPr lang="en-US" altLang="zh-CN" sz="1400" dirty="0"/>
              <a:t>A bitmap-based scheduling IE design [1] is proposed to address the drawbacks of RDM IE in legacy 4z [2]. </a:t>
            </a:r>
          </a:p>
          <a:p>
            <a:pPr marL="373393" indent="-342900">
              <a:buFont typeface="Arial" panose="020B0604020202020204" pitchFamily="34" charset="0"/>
              <a:buChar char="•"/>
            </a:pPr>
            <a:r>
              <a:rPr lang="en-US" altLang="zh-CN" sz="1400" dirty="0"/>
              <a:t>Given a total of </a:t>
            </a:r>
            <a:r>
              <a:rPr lang="en-US" altLang="zh-CN" sz="1400" dirty="0">
                <a:solidFill>
                  <a:srgbClr val="0070C0"/>
                </a:solidFill>
              </a:rPr>
              <a:t>S</a:t>
            </a:r>
            <a:r>
              <a:rPr lang="en-US" altLang="zh-CN" sz="1400" dirty="0"/>
              <a:t> slots for each device and a total of </a:t>
            </a:r>
            <a:r>
              <a:rPr lang="en-US" altLang="zh-CN" sz="1400" dirty="0">
                <a:solidFill>
                  <a:srgbClr val="0070C0"/>
                </a:solidFill>
              </a:rPr>
              <a:t>N</a:t>
            </a:r>
            <a:r>
              <a:rPr lang="en-US" altLang="zh-CN" sz="1400" dirty="0"/>
              <a:t> devices, the size of the bitmap-based scheduling IE yields:</a:t>
            </a:r>
          </a:p>
          <a:p>
            <a:pPr marL="830593" lvl="1" indent="-342900">
              <a:buFont typeface="Arial" panose="020B0604020202020204" pitchFamily="34" charset="0"/>
              <a:buChar char="•"/>
            </a:pPr>
            <a:r>
              <a:rPr lang="en-US" altLang="zh-CN" sz="1400" dirty="0"/>
              <a:t>For size of short addresses (2 bytes): </a:t>
            </a:r>
            <a:r>
              <a:rPr lang="pt-BR" altLang="zh-CN" sz="1400" dirty="0">
                <a:solidFill>
                  <a:srgbClr val="0070C0"/>
                </a:solidFill>
              </a:rPr>
              <a:t>1+N*(3+⌈S/8⌉) </a:t>
            </a:r>
            <a:r>
              <a:rPr lang="en-US" altLang="zh-CN" sz="1400" dirty="0">
                <a:solidFill>
                  <a:srgbClr val="0070C0"/>
                </a:solidFill>
              </a:rPr>
              <a:t>bytes </a:t>
            </a:r>
          </a:p>
          <a:p>
            <a:pPr marL="830593" lvl="1" indent="-342900">
              <a:buFont typeface="Arial" panose="020B0604020202020204" pitchFamily="34" charset="0"/>
              <a:buChar char="•"/>
            </a:pPr>
            <a:r>
              <a:rPr lang="en-US" altLang="zh-CN" sz="1400" dirty="0"/>
              <a:t>For size of extended addresses (8 bytes): </a:t>
            </a:r>
            <a:r>
              <a:rPr lang="pt-BR" altLang="zh-CN" sz="1400" dirty="0">
                <a:solidFill>
                  <a:srgbClr val="0070C0"/>
                </a:solidFill>
              </a:rPr>
              <a:t>1+N*(9+⌈S/8⌉) </a:t>
            </a:r>
            <a:r>
              <a:rPr lang="en-US" altLang="zh-CN" sz="1400" dirty="0">
                <a:solidFill>
                  <a:srgbClr val="0070C0"/>
                </a:solidFill>
              </a:rPr>
              <a:t>bytes</a:t>
            </a:r>
          </a:p>
        </p:txBody>
      </p:sp>
      <p:graphicFrame>
        <p:nvGraphicFramePr>
          <p:cNvPr id="7" name="Table 7">
            <a:extLst>
              <a:ext uri="{FF2B5EF4-FFF2-40B4-BE49-F238E27FC236}">
                <a16:creationId xmlns:a16="http://schemas.microsoft.com/office/drawing/2014/main" id="{4405C110-E537-46C9-810E-D10BA6ADAC06}"/>
              </a:ext>
            </a:extLst>
          </p:cNvPr>
          <p:cNvGraphicFramePr>
            <a:graphicFrameLocks noGrp="1"/>
          </p:cNvGraphicFramePr>
          <p:nvPr>
            <p:extLst>
              <p:ext uri="{D42A27DB-BD31-4B8C-83A1-F6EECF244321}">
                <p14:modId xmlns:p14="http://schemas.microsoft.com/office/powerpoint/2010/main" val="1073460518"/>
              </p:ext>
            </p:extLst>
          </p:nvPr>
        </p:nvGraphicFramePr>
        <p:xfrm>
          <a:off x="3350628" y="1857345"/>
          <a:ext cx="4701948" cy="609600"/>
        </p:xfrm>
        <a:graphic>
          <a:graphicData uri="http://schemas.openxmlformats.org/drawingml/2006/table">
            <a:tbl>
              <a:tblPr firstRow="1" bandRow="1">
                <a:tableStyleId>{5940675A-B579-460E-94D1-54222C63F5DA}</a:tableStyleId>
              </a:tblPr>
              <a:tblGrid>
                <a:gridCol w="2350974">
                  <a:extLst>
                    <a:ext uri="{9D8B030D-6E8A-4147-A177-3AD203B41FA5}">
                      <a16:colId xmlns:a16="http://schemas.microsoft.com/office/drawing/2014/main" val="1286179289"/>
                    </a:ext>
                  </a:extLst>
                </a:gridCol>
                <a:gridCol w="2350974">
                  <a:extLst>
                    <a:ext uri="{9D8B030D-6E8A-4147-A177-3AD203B41FA5}">
                      <a16:colId xmlns:a16="http://schemas.microsoft.com/office/drawing/2014/main" val="2823916142"/>
                    </a:ext>
                  </a:extLst>
                </a:gridCol>
              </a:tblGrid>
              <a:tr h="248223">
                <a:tc>
                  <a:txBody>
                    <a:bodyPr/>
                    <a:lstStyle/>
                    <a:p>
                      <a:pPr algn="ctr"/>
                      <a:r>
                        <a:rPr lang="en-US" sz="1400" dirty="0"/>
                        <a:t>Octets: 1</a:t>
                      </a:r>
                    </a:p>
                  </a:txBody>
                  <a:tcPr anchor="ctr"/>
                </a:tc>
                <a:tc>
                  <a:txBody>
                    <a:bodyPr/>
                    <a:lstStyle/>
                    <a:p>
                      <a:pPr algn="ctr"/>
                      <a:r>
                        <a:rPr lang="en-US" sz="1400" dirty="0"/>
                        <a:t>Variable</a:t>
                      </a:r>
                    </a:p>
                  </a:txBody>
                  <a:tcPr anchor="ctr"/>
                </a:tc>
                <a:extLst>
                  <a:ext uri="{0D108BD9-81ED-4DB2-BD59-A6C34878D82A}">
                    <a16:rowId xmlns:a16="http://schemas.microsoft.com/office/drawing/2014/main" val="929568747"/>
                  </a:ext>
                </a:extLst>
              </a:tr>
              <a:tr h="248223">
                <a:tc>
                  <a:txBody>
                    <a:bodyPr/>
                    <a:lstStyle/>
                    <a:p>
                      <a:pPr algn="ctr"/>
                      <a:r>
                        <a:rPr lang="en-US" sz="1400" dirty="0">
                          <a:solidFill>
                            <a:schemeClr val="tx1"/>
                          </a:solidFill>
                        </a:rPr>
                        <a:t>Control field</a:t>
                      </a:r>
                    </a:p>
                  </a:txBody>
                  <a:tcPr anchor="ctr"/>
                </a:tc>
                <a:tc>
                  <a:txBody>
                    <a:bodyPr/>
                    <a:lstStyle/>
                    <a:p>
                      <a:pPr algn="ctr"/>
                      <a:r>
                        <a:rPr lang="en-US" sz="1400" dirty="0">
                          <a:solidFill>
                            <a:schemeClr val="tx1"/>
                          </a:solidFill>
                        </a:rPr>
                        <a:t>Scheduling List</a:t>
                      </a:r>
                    </a:p>
                  </a:txBody>
                  <a:tcPr anchor="ctr"/>
                </a:tc>
                <a:extLst>
                  <a:ext uri="{0D108BD9-81ED-4DB2-BD59-A6C34878D82A}">
                    <a16:rowId xmlns:a16="http://schemas.microsoft.com/office/drawing/2014/main" val="2955868056"/>
                  </a:ext>
                </a:extLst>
              </a:tr>
            </a:tbl>
          </a:graphicData>
        </a:graphic>
      </p:graphicFrame>
      <p:graphicFrame>
        <p:nvGraphicFramePr>
          <p:cNvPr id="8" name="Table 10">
            <a:extLst>
              <a:ext uri="{FF2B5EF4-FFF2-40B4-BE49-F238E27FC236}">
                <a16:creationId xmlns:a16="http://schemas.microsoft.com/office/drawing/2014/main" id="{4136994E-8264-4F5D-A64B-F5D86159D35E}"/>
              </a:ext>
            </a:extLst>
          </p:cNvPr>
          <p:cNvGraphicFramePr>
            <a:graphicFrameLocks noGrp="1"/>
          </p:cNvGraphicFramePr>
          <p:nvPr>
            <p:extLst>
              <p:ext uri="{D42A27DB-BD31-4B8C-83A1-F6EECF244321}">
                <p14:modId xmlns:p14="http://schemas.microsoft.com/office/powerpoint/2010/main" val="311497155"/>
              </p:ext>
            </p:extLst>
          </p:nvPr>
        </p:nvGraphicFramePr>
        <p:xfrm>
          <a:off x="3500635" y="2957526"/>
          <a:ext cx="5541851" cy="609600"/>
        </p:xfrm>
        <a:graphic>
          <a:graphicData uri="http://schemas.openxmlformats.org/drawingml/2006/table">
            <a:tbl>
              <a:tblPr firstRow="1" bandRow="1">
                <a:tableStyleId>{5940675A-B579-460E-94D1-54222C63F5DA}</a:tableStyleId>
              </a:tblPr>
              <a:tblGrid>
                <a:gridCol w="1412351">
                  <a:extLst>
                    <a:ext uri="{9D8B030D-6E8A-4147-A177-3AD203B41FA5}">
                      <a16:colId xmlns:a16="http://schemas.microsoft.com/office/drawing/2014/main" val="2823916142"/>
                    </a:ext>
                  </a:extLst>
                </a:gridCol>
                <a:gridCol w="1203064">
                  <a:extLst>
                    <a:ext uri="{9D8B030D-6E8A-4147-A177-3AD203B41FA5}">
                      <a16:colId xmlns:a16="http://schemas.microsoft.com/office/drawing/2014/main" val="2999502609"/>
                    </a:ext>
                  </a:extLst>
                </a:gridCol>
                <a:gridCol w="1804597">
                  <a:extLst>
                    <a:ext uri="{9D8B030D-6E8A-4147-A177-3AD203B41FA5}">
                      <a16:colId xmlns:a16="http://schemas.microsoft.com/office/drawing/2014/main" val="1938274506"/>
                    </a:ext>
                  </a:extLst>
                </a:gridCol>
                <a:gridCol w="1121839">
                  <a:extLst>
                    <a:ext uri="{9D8B030D-6E8A-4147-A177-3AD203B41FA5}">
                      <a16:colId xmlns:a16="http://schemas.microsoft.com/office/drawing/2014/main" val="1591653658"/>
                    </a:ext>
                  </a:extLst>
                </a:gridCol>
              </a:tblGrid>
              <a:tr h="0">
                <a:tc>
                  <a:txBody>
                    <a:bodyPr/>
                    <a:lstStyle/>
                    <a:p>
                      <a:pPr algn="ctr"/>
                      <a:r>
                        <a:rPr lang="en-US" sz="1400" dirty="0"/>
                        <a:t>Bits: 0-1</a:t>
                      </a:r>
                    </a:p>
                  </a:txBody>
                  <a:tcPr anchor="ctr"/>
                </a:tc>
                <a:tc>
                  <a:txBody>
                    <a:bodyPr/>
                    <a:lstStyle/>
                    <a:p>
                      <a:pPr algn="ctr"/>
                      <a:r>
                        <a:rPr lang="en-US" sz="1400" dirty="0"/>
                        <a:t>2-7</a:t>
                      </a:r>
                    </a:p>
                  </a:txBody>
                  <a:tcPr anchor="ctr"/>
                </a:tc>
                <a:tc>
                  <a:txBody>
                    <a:bodyPr/>
                    <a:lstStyle/>
                    <a:p>
                      <a:pPr algn="ctr"/>
                      <a:r>
                        <a:rPr lang="en-US" sz="1400" dirty="0"/>
                        <a:t>Octets: Variable</a:t>
                      </a:r>
                    </a:p>
                  </a:txBody>
                  <a:tcPr anchor="ctr"/>
                </a:tc>
                <a:tc>
                  <a:txBody>
                    <a:bodyPr/>
                    <a:lstStyle/>
                    <a:p>
                      <a:pPr algn="ctr"/>
                      <a:r>
                        <a:rPr lang="en-US" sz="1400" dirty="0"/>
                        <a:t>2 or 8</a:t>
                      </a:r>
                    </a:p>
                  </a:txBody>
                  <a:tcPr anchor="ctr"/>
                </a:tc>
                <a:extLst>
                  <a:ext uri="{0D108BD9-81ED-4DB2-BD59-A6C34878D82A}">
                    <a16:rowId xmlns:a16="http://schemas.microsoft.com/office/drawing/2014/main" val="929568747"/>
                  </a:ext>
                </a:extLst>
              </a:tr>
              <a:tr h="150622">
                <a:tc>
                  <a:txBody>
                    <a:bodyPr/>
                    <a:lstStyle/>
                    <a:p>
                      <a:pPr algn="ctr"/>
                      <a:r>
                        <a:rPr lang="en-US" sz="1400" dirty="0">
                          <a:solidFill>
                            <a:srgbClr val="0070C0"/>
                          </a:solidFill>
                        </a:rPr>
                        <a:t>Bitmap Size</a:t>
                      </a:r>
                    </a:p>
                  </a:txBody>
                  <a:tcPr anchor="ctr"/>
                </a:tc>
                <a:tc>
                  <a:txBody>
                    <a:bodyPr/>
                    <a:lstStyle/>
                    <a:p>
                      <a:pPr algn="ctr"/>
                      <a:r>
                        <a:rPr lang="en-US" sz="1400" dirty="0"/>
                        <a:t>Reserved</a:t>
                      </a:r>
                    </a:p>
                  </a:txBody>
                  <a:tcPr anchor="ctr"/>
                </a:tc>
                <a:tc>
                  <a:txBody>
                    <a:bodyPr/>
                    <a:lstStyle/>
                    <a:p>
                      <a:pPr algn="ctr"/>
                      <a:r>
                        <a:rPr lang="en-US" sz="1400" dirty="0">
                          <a:solidFill>
                            <a:srgbClr val="0070C0"/>
                          </a:solidFill>
                        </a:rPr>
                        <a:t>Bitmap</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t>Address</a:t>
                      </a:r>
                    </a:p>
                  </a:txBody>
                  <a:tcPr anchor="ctr"/>
                </a:tc>
                <a:extLst>
                  <a:ext uri="{0D108BD9-81ED-4DB2-BD59-A6C34878D82A}">
                    <a16:rowId xmlns:a16="http://schemas.microsoft.com/office/drawing/2014/main" val="2955868056"/>
                  </a:ext>
                </a:extLst>
              </a:tr>
            </a:tbl>
          </a:graphicData>
        </a:graphic>
      </p:graphicFrame>
      <p:sp>
        <p:nvSpPr>
          <p:cNvPr id="9" name="箭头: 下 8">
            <a:extLst>
              <a:ext uri="{FF2B5EF4-FFF2-40B4-BE49-F238E27FC236}">
                <a16:creationId xmlns:a16="http://schemas.microsoft.com/office/drawing/2014/main" id="{0EF3B2BE-9F33-416F-B0A3-5DB783E85A33}"/>
              </a:ext>
            </a:extLst>
          </p:cNvPr>
          <p:cNvSpPr/>
          <p:nvPr/>
        </p:nvSpPr>
        <p:spPr>
          <a:xfrm>
            <a:off x="7174872" y="3989000"/>
            <a:ext cx="216024" cy="2094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graphicFrame>
            <p:nvGraphicFramePr>
              <p:cNvPr id="10" name="表格 9">
                <a:extLst>
                  <a:ext uri="{FF2B5EF4-FFF2-40B4-BE49-F238E27FC236}">
                    <a16:creationId xmlns:a16="http://schemas.microsoft.com/office/drawing/2014/main" id="{81BDFA70-5053-4EA0-821E-7ADF705398B1}"/>
                  </a:ext>
                </a:extLst>
              </p:cNvPr>
              <p:cNvGraphicFramePr>
                <a:graphicFrameLocks noGrp="1"/>
              </p:cNvGraphicFramePr>
              <p:nvPr>
                <p:extLst>
                  <p:ext uri="{D42A27DB-BD31-4B8C-83A1-F6EECF244321}">
                    <p14:modId xmlns:p14="http://schemas.microsoft.com/office/powerpoint/2010/main" val="2137928833"/>
                  </p:ext>
                </p:extLst>
              </p:nvPr>
            </p:nvGraphicFramePr>
            <p:xfrm>
              <a:off x="110737" y="4274884"/>
              <a:ext cx="8908299" cy="1737360"/>
            </p:xfrm>
            <a:graphic>
              <a:graphicData uri="http://schemas.openxmlformats.org/drawingml/2006/table">
                <a:tbl>
                  <a:tblPr firstRow="1" bandRow="1">
                    <a:tableStyleId>{5940675A-B579-460E-94D1-54222C63F5DA}</a:tableStyleId>
                  </a:tblPr>
                  <a:tblGrid>
                    <a:gridCol w="1022145">
                      <a:extLst>
                        <a:ext uri="{9D8B030D-6E8A-4147-A177-3AD203B41FA5}">
                          <a16:colId xmlns:a16="http://schemas.microsoft.com/office/drawing/2014/main" val="1637707007"/>
                        </a:ext>
                      </a:extLst>
                    </a:gridCol>
                    <a:gridCol w="1797722">
                      <a:extLst>
                        <a:ext uri="{9D8B030D-6E8A-4147-A177-3AD203B41FA5}">
                          <a16:colId xmlns:a16="http://schemas.microsoft.com/office/drawing/2014/main" val="3873600087"/>
                        </a:ext>
                      </a:extLst>
                    </a:gridCol>
                    <a:gridCol w="1797722">
                      <a:extLst>
                        <a:ext uri="{9D8B030D-6E8A-4147-A177-3AD203B41FA5}">
                          <a16:colId xmlns:a16="http://schemas.microsoft.com/office/drawing/2014/main" val="1456547505"/>
                        </a:ext>
                      </a:extLst>
                    </a:gridCol>
                    <a:gridCol w="2145355">
                      <a:extLst>
                        <a:ext uri="{9D8B030D-6E8A-4147-A177-3AD203B41FA5}">
                          <a16:colId xmlns:a16="http://schemas.microsoft.com/office/drawing/2014/main" val="202018342"/>
                        </a:ext>
                      </a:extLst>
                    </a:gridCol>
                    <a:gridCol w="2145355">
                      <a:extLst>
                        <a:ext uri="{9D8B030D-6E8A-4147-A177-3AD203B41FA5}">
                          <a16:colId xmlns:a16="http://schemas.microsoft.com/office/drawing/2014/main" val="1189802697"/>
                        </a:ext>
                      </a:extLst>
                    </a:gridCol>
                  </a:tblGrid>
                  <a:tr h="4023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rPr>
                            <a:t>Bitmap Size field value</a:t>
                          </a:r>
                        </a:p>
                      </a:txBody>
                      <a:tcPr/>
                    </a:tc>
                    <a:tc>
                      <a:txBody>
                        <a:bodyPr/>
                        <a:lstStyle/>
                        <a:p>
                          <a:pPr algn="ctr"/>
                          <a:r>
                            <a:rPr lang="en-US" altLang="zh-CN" sz="1200" b="1" dirty="0">
                              <a:solidFill>
                                <a:schemeClr val="tx1"/>
                              </a:solidFill>
                            </a:rPr>
                            <a:t>Meaning</a:t>
                          </a:r>
                          <a:endParaRPr lang="zh-CN" altLang="en-US" sz="1200" b="1" dirty="0">
                            <a:solidFill>
                              <a:schemeClr val="tx1"/>
                            </a:solidFill>
                          </a:endParaRPr>
                        </a:p>
                      </a:txBody>
                      <a:tcPr/>
                    </a:tc>
                    <a:tc>
                      <a:txBody>
                        <a:bodyPr/>
                        <a:lstStyle/>
                        <a:p>
                          <a:pPr algn="ctr"/>
                          <a:r>
                            <a:rPr lang="en-US" altLang="zh-CN" sz="1200" b="1" dirty="0">
                              <a:solidFill>
                                <a:schemeClr val="tx1"/>
                              </a:solidFill>
                            </a:rPr>
                            <a:t>Number of slots S that applies</a:t>
                          </a:r>
                          <a:endParaRPr lang="zh-CN" altLang="en-US" sz="1200" b="1" dirty="0">
                            <a:solidFill>
                              <a:schemeClr val="tx1"/>
                            </a:solidFill>
                          </a:endParaRPr>
                        </a:p>
                      </a:txBody>
                      <a:tcPr/>
                    </a:tc>
                    <a:tc>
                      <a:txBody>
                        <a:bodyPr/>
                        <a:lstStyle/>
                        <a:p>
                          <a:pPr algn="ctr"/>
                          <a:r>
                            <a:rPr lang="en-US" altLang="zh-CN" sz="1200" b="1" dirty="0">
                              <a:solidFill>
                                <a:schemeClr val="tx1"/>
                              </a:solidFill>
                            </a:rPr>
                            <a:t>Message Size in bytes</a:t>
                          </a:r>
                        </a:p>
                        <a:p>
                          <a:pPr algn="ctr"/>
                          <a:r>
                            <a:rPr lang="en-US" altLang="zh-CN" sz="1200" b="1" dirty="0">
                              <a:solidFill>
                                <a:schemeClr val="tx1"/>
                              </a:solidFill>
                            </a:rPr>
                            <a:t>(short address)</a:t>
                          </a:r>
                          <a:endParaRPr lang="zh-CN" altLang="en-US" sz="1200" b="1" dirty="0">
                            <a:solidFill>
                              <a:schemeClr val="tx1"/>
                            </a:solidFill>
                          </a:endParaRPr>
                        </a:p>
                      </a:txBody>
                      <a:tcPr/>
                    </a:tc>
                    <a:tc>
                      <a:txBody>
                        <a:bodyPr/>
                        <a:lstStyle/>
                        <a:p>
                          <a:pPr algn="ctr"/>
                          <a:r>
                            <a:rPr lang="en-US" altLang="zh-CN" sz="1200" b="1" dirty="0">
                              <a:solidFill>
                                <a:schemeClr val="tx1"/>
                              </a:solidFill>
                            </a:rPr>
                            <a:t>Message Size in bytes</a:t>
                          </a:r>
                        </a:p>
                        <a:p>
                          <a:pPr algn="ctr"/>
                          <a:r>
                            <a:rPr lang="en-US" altLang="zh-CN" sz="1200" b="1" dirty="0">
                              <a:solidFill>
                                <a:schemeClr val="tx1"/>
                              </a:solidFill>
                            </a:rPr>
                            <a:t>(extended address)</a:t>
                          </a:r>
                          <a:endParaRPr lang="zh-CN" altLang="en-US" sz="1200" b="1" dirty="0">
                            <a:solidFill>
                              <a:schemeClr val="tx1"/>
                            </a:solidFill>
                          </a:endParaRPr>
                        </a:p>
                      </a:txBody>
                      <a:tcPr/>
                    </a:tc>
                    <a:extLst>
                      <a:ext uri="{0D108BD9-81ED-4DB2-BD59-A6C34878D82A}">
                        <a16:rowId xmlns:a16="http://schemas.microsoft.com/office/drawing/2014/main" val="1025646955"/>
                      </a:ext>
                    </a:extLst>
                  </a:tr>
                  <a:tr h="270906">
                    <a:tc>
                      <a:txBody>
                        <a:bodyPr/>
                        <a:lstStyle/>
                        <a:p>
                          <a:pPr algn="ctr"/>
                          <a:r>
                            <a:rPr lang="en-US" altLang="zh-CN" sz="1200" dirty="0"/>
                            <a:t>0</a:t>
                          </a:r>
                          <a:endParaRPr lang="zh-CN" altLang="en-US" sz="1200" dirty="0"/>
                        </a:p>
                      </a:txBody>
                      <a:tcPr/>
                    </a:tc>
                    <a:tc>
                      <a:txBody>
                        <a:bodyPr/>
                        <a:lstStyle/>
                        <a:p>
                          <a:pPr algn="ctr"/>
                          <a:r>
                            <a:rPr lang="en-US" altLang="zh-CN" sz="1200" dirty="0"/>
                            <a:t>8 bits bitmap</a:t>
                          </a:r>
                        </a:p>
                      </a:txBody>
                      <a:tcPr/>
                    </a:tc>
                    <a:tc>
                      <a:txBody>
                        <a:bodyPr/>
                        <a:lstStyle/>
                        <a:p>
                          <a:pPr algn="ctr"/>
                          <a:r>
                            <a:rPr lang="en-US" altLang="zh-CN" sz="1200" i="0" dirty="0"/>
                            <a:t>1</a:t>
                          </a:r>
                          <a14:m>
                            <m:oMath xmlns:m="http://schemas.openxmlformats.org/officeDocument/2006/math">
                              <m:r>
                                <a:rPr lang="en-US" altLang="zh-CN" sz="1200" i="0" smtClean="0">
                                  <a:latin typeface="Cambria Math" panose="02040503050406030204" pitchFamily="18" charset="0"/>
                                  <a:ea typeface="Cambria Math" panose="02040503050406030204" pitchFamily="18" charset="0"/>
                                </a:rPr>
                                <m:t>≤</m:t>
                              </m:r>
                              <m:r>
                                <m:rPr>
                                  <m:sty m:val="p"/>
                                </m:rPr>
                                <a:rPr lang="en-US" altLang="zh-CN" sz="1200" b="0" i="0" smtClean="0">
                                  <a:latin typeface="Cambria Math" panose="02040503050406030204" pitchFamily="18" charset="0"/>
                                  <a:ea typeface="Cambria Math" panose="02040503050406030204" pitchFamily="18" charset="0"/>
                                </a:rPr>
                                <m:t>S</m:t>
                              </m:r>
                              <m:r>
                                <a:rPr lang="en-US" altLang="zh-CN" sz="1200" b="0" i="0" smtClean="0">
                                  <a:latin typeface="Cambria Math" panose="02040503050406030204" pitchFamily="18" charset="0"/>
                                  <a:ea typeface="Cambria Math" panose="02040503050406030204" pitchFamily="18" charset="0"/>
                                </a:rPr>
                                <m:t>≤8</m:t>
                              </m:r>
                            </m:oMath>
                          </a14:m>
                          <a:endParaRPr lang="en-US" altLang="zh-CN" sz="1200" i="0" dirty="0"/>
                        </a:p>
                      </a:txBody>
                      <a:tcPr/>
                    </a:tc>
                    <a:tc>
                      <a:txBody>
                        <a:bodyPr/>
                        <a:lstStyle/>
                        <a:p>
                          <a:pPr algn="ctr"/>
                          <a:r>
                            <a:rPr lang="en-US" altLang="zh-CN" sz="1200" dirty="0"/>
                            <a:t>1+4*N</a:t>
                          </a:r>
                        </a:p>
                      </a:txBody>
                      <a:tcPr/>
                    </a:tc>
                    <a:tc>
                      <a:txBody>
                        <a:bodyPr/>
                        <a:lstStyle/>
                        <a:p>
                          <a:pPr algn="ctr"/>
                          <a:r>
                            <a:rPr lang="en-US" altLang="zh-CN" sz="1200" dirty="0"/>
                            <a:t>1+10*N </a:t>
                          </a:r>
                        </a:p>
                      </a:txBody>
                      <a:tcPr/>
                    </a:tc>
                    <a:extLst>
                      <a:ext uri="{0D108BD9-81ED-4DB2-BD59-A6C34878D82A}">
                        <a16:rowId xmlns:a16="http://schemas.microsoft.com/office/drawing/2014/main" val="2366125004"/>
                      </a:ext>
                    </a:extLst>
                  </a:tr>
                  <a:tr h="270906">
                    <a:tc>
                      <a:txBody>
                        <a:bodyPr/>
                        <a:lstStyle/>
                        <a:p>
                          <a:pPr algn="ctr"/>
                          <a:r>
                            <a:rPr lang="en-US" altLang="zh-CN" sz="1200" dirty="0"/>
                            <a:t>1</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16 bits bitmap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dirty="0"/>
                            <a:t>1</a:t>
                          </a:r>
                          <a14:m>
                            <m:oMath xmlns:m="http://schemas.openxmlformats.org/officeDocument/2006/math">
                              <m:r>
                                <a:rPr lang="en-US" altLang="zh-CN" sz="1200" i="0" smtClean="0">
                                  <a:latin typeface="Cambria Math" panose="02040503050406030204" pitchFamily="18" charset="0"/>
                                  <a:ea typeface="Cambria Math" panose="02040503050406030204" pitchFamily="18" charset="0"/>
                                </a:rPr>
                                <m:t>≤</m:t>
                              </m:r>
                              <m:r>
                                <m:rPr>
                                  <m:sty m:val="p"/>
                                </m:rPr>
                                <a:rPr lang="en-US" altLang="zh-CN" sz="1200" b="0" i="0" smtClean="0">
                                  <a:latin typeface="Cambria Math" panose="02040503050406030204" pitchFamily="18" charset="0"/>
                                  <a:ea typeface="Cambria Math" panose="02040503050406030204" pitchFamily="18" charset="0"/>
                                </a:rPr>
                                <m:t>S</m:t>
                              </m:r>
                              <m:r>
                                <a:rPr lang="en-US" altLang="zh-CN" sz="1200" b="0" i="0" smtClean="0">
                                  <a:latin typeface="Cambria Math" panose="02040503050406030204" pitchFamily="18" charset="0"/>
                                  <a:ea typeface="Cambria Math" panose="02040503050406030204" pitchFamily="18" charset="0"/>
                                </a:rPr>
                                <m:t>≤16</m:t>
                              </m:r>
                            </m:oMath>
                          </a14:m>
                          <a:endParaRPr lang="en-US" altLang="zh-CN" sz="1200" i="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1+5*N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1+11*N </a:t>
                          </a:r>
                        </a:p>
                      </a:txBody>
                      <a:tcPr/>
                    </a:tc>
                    <a:extLst>
                      <a:ext uri="{0D108BD9-81ED-4DB2-BD59-A6C34878D82A}">
                        <a16:rowId xmlns:a16="http://schemas.microsoft.com/office/drawing/2014/main" val="2768114959"/>
                      </a:ext>
                    </a:extLst>
                  </a:tr>
                  <a:tr h="270906">
                    <a:tc>
                      <a:txBody>
                        <a:bodyPr/>
                        <a:lstStyle/>
                        <a:p>
                          <a:pPr algn="ctr"/>
                          <a:r>
                            <a:rPr lang="en-US" altLang="zh-CN" sz="1200" dirty="0"/>
                            <a:t>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32 bits bitmap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dirty="0"/>
                            <a:t>1</a:t>
                          </a:r>
                          <a14:m>
                            <m:oMath xmlns:m="http://schemas.openxmlformats.org/officeDocument/2006/math">
                              <m:r>
                                <a:rPr lang="en-US" altLang="zh-CN" sz="1200" i="0" smtClean="0">
                                  <a:latin typeface="Cambria Math" panose="02040503050406030204" pitchFamily="18" charset="0"/>
                                  <a:ea typeface="Cambria Math" panose="02040503050406030204" pitchFamily="18" charset="0"/>
                                </a:rPr>
                                <m:t>≤</m:t>
                              </m:r>
                              <m:r>
                                <m:rPr>
                                  <m:sty m:val="p"/>
                                </m:rPr>
                                <a:rPr lang="en-US" altLang="zh-CN" sz="1200" b="0" i="0" smtClean="0">
                                  <a:latin typeface="Cambria Math" panose="02040503050406030204" pitchFamily="18" charset="0"/>
                                  <a:ea typeface="Cambria Math" panose="02040503050406030204" pitchFamily="18" charset="0"/>
                                </a:rPr>
                                <m:t>S</m:t>
                              </m:r>
                              <m:r>
                                <a:rPr lang="en-US" altLang="zh-CN" sz="1200" b="0" i="0" smtClean="0">
                                  <a:latin typeface="Cambria Math" panose="02040503050406030204" pitchFamily="18" charset="0"/>
                                  <a:ea typeface="Cambria Math" panose="02040503050406030204" pitchFamily="18" charset="0"/>
                                </a:rPr>
                                <m:t>≤32</m:t>
                              </m:r>
                            </m:oMath>
                          </a14:m>
                          <a:endParaRPr lang="en-US" altLang="zh-CN" sz="1200" i="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1+7*N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1+13*N </a:t>
                          </a:r>
                        </a:p>
                      </a:txBody>
                      <a:tcPr/>
                    </a:tc>
                    <a:extLst>
                      <a:ext uri="{0D108BD9-81ED-4DB2-BD59-A6C34878D82A}">
                        <a16:rowId xmlns:a16="http://schemas.microsoft.com/office/drawing/2014/main" val="807136652"/>
                      </a:ext>
                    </a:extLst>
                  </a:tr>
                  <a:tr h="270906">
                    <a:tc>
                      <a:txBody>
                        <a:bodyPr/>
                        <a:lstStyle/>
                        <a:p>
                          <a:pPr algn="ctr"/>
                          <a:r>
                            <a:rPr lang="en-US" altLang="zh-CN" sz="1200" dirty="0"/>
                            <a:t>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64 bits bitmap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dirty="0"/>
                            <a:t>1</a:t>
                          </a:r>
                          <a14:m>
                            <m:oMath xmlns:m="http://schemas.openxmlformats.org/officeDocument/2006/math">
                              <m:r>
                                <a:rPr lang="en-US" altLang="zh-CN" sz="1200" i="0" smtClean="0">
                                  <a:latin typeface="Cambria Math" panose="02040503050406030204" pitchFamily="18" charset="0"/>
                                  <a:ea typeface="Cambria Math" panose="02040503050406030204" pitchFamily="18" charset="0"/>
                                </a:rPr>
                                <m:t>≤</m:t>
                              </m:r>
                              <m:r>
                                <m:rPr>
                                  <m:sty m:val="p"/>
                                </m:rPr>
                                <a:rPr lang="en-US" altLang="zh-CN" sz="1200" b="0" i="0" smtClean="0">
                                  <a:latin typeface="Cambria Math" panose="02040503050406030204" pitchFamily="18" charset="0"/>
                                  <a:ea typeface="Cambria Math" panose="02040503050406030204" pitchFamily="18" charset="0"/>
                                </a:rPr>
                                <m:t>S</m:t>
                              </m:r>
                              <m:r>
                                <a:rPr lang="en-US" altLang="zh-CN" sz="1200" b="0" i="0" smtClean="0">
                                  <a:latin typeface="Cambria Math" panose="02040503050406030204" pitchFamily="18" charset="0"/>
                                  <a:ea typeface="Cambria Math" panose="02040503050406030204" pitchFamily="18" charset="0"/>
                                </a:rPr>
                                <m:t>≤64</m:t>
                              </m:r>
                            </m:oMath>
                          </a14:m>
                          <a:endParaRPr lang="en-US" altLang="zh-CN" sz="1200" i="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1+11*N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1+17*N </a:t>
                          </a:r>
                        </a:p>
                      </a:txBody>
                      <a:tcPr/>
                    </a:tc>
                    <a:extLst>
                      <a:ext uri="{0D108BD9-81ED-4DB2-BD59-A6C34878D82A}">
                        <a16:rowId xmlns:a16="http://schemas.microsoft.com/office/drawing/2014/main" val="2685167885"/>
                      </a:ext>
                    </a:extLst>
                  </a:tr>
                </a:tbl>
              </a:graphicData>
            </a:graphic>
          </p:graphicFrame>
        </mc:Choice>
        <mc:Fallback xmlns="">
          <p:graphicFrame>
            <p:nvGraphicFramePr>
              <p:cNvPr id="10" name="表格 9">
                <a:extLst>
                  <a:ext uri="{FF2B5EF4-FFF2-40B4-BE49-F238E27FC236}">
                    <a16:creationId xmlns:a16="http://schemas.microsoft.com/office/drawing/2014/main" id="{81BDFA70-5053-4EA0-821E-7ADF705398B1}"/>
                  </a:ext>
                </a:extLst>
              </p:cNvPr>
              <p:cNvGraphicFramePr>
                <a:graphicFrameLocks noGrp="1"/>
              </p:cNvGraphicFramePr>
              <p:nvPr>
                <p:extLst>
                  <p:ext uri="{D42A27DB-BD31-4B8C-83A1-F6EECF244321}">
                    <p14:modId xmlns:p14="http://schemas.microsoft.com/office/powerpoint/2010/main" val="2137928833"/>
                  </p:ext>
                </p:extLst>
              </p:nvPr>
            </p:nvGraphicFramePr>
            <p:xfrm>
              <a:off x="110737" y="4274884"/>
              <a:ext cx="8908299" cy="1737360"/>
            </p:xfrm>
            <a:graphic>
              <a:graphicData uri="http://schemas.openxmlformats.org/drawingml/2006/table">
                <a:tbl>
                  <a:tblPr firstRow="1" bandRow="1">
                    <a:tableStyleId>{5940675A-B579-460E-94D1-54222C63F5DA}</a:tableStyleId>
                  </a:tblPr>
                  <a:tblGrid>
                    <a:gridCol w="1022145">
                      <a:extLst>
                        <a:ext uri="{9D8B030D-6E8A-4147-A177-3AD203B41FA5}">
                          <a16:colId xmlns:a16="http://schemas.microsoft.com/office/drawing/2014/main" val="1637707007"/>
                        </a:ext>
                      </a:extLst>
                    </a:gridCol>
                    <a:gridCol w="1797722">
                      <a:extLst>
                        <a:ext uri="{9D8B030D-6E8A-4147-A177-3AD203B41FA5}">
                          <a16:colId xmlns:a16="http://schemas.microsoft.com/office/drawing/2014/main" val="3873600087"/>
                        </a:ext>
                      </a:extLst>
                    </a:gridCol>
                    <a:gridCol w="1797722">
                      <a:extLst>
                        <a:ext uri="{9D8B030D-6E8A-4147-A177-3AD203B41FA5}">
                          <a16:colId xmlns:a16="http://schemas.microsoft.com/office/drawing/2014/main" val="1456547505"/>
                        </a:ext>
                      </a:extLst>
                    </a:gridCol>
                    <a:gridCol w="2145355">
                      <a:extLst>
                        <a:ext uri="{9D8B030D-6E8A-4147-A177-3AD203B41FA5}">
                          <a16:colId xmlns:a16="http://schemas.microsoft.com/office/drawing/2014/main" val="202018342"/>
                        </a:ext>
                      </a:extLst>
                    </a:gridCol>
                    <a:gridCol w="2145355">
                      <a:extLst>
                        <a:ext uri="{9D8B030D-6E8A-4147-A177-3AD203B41FA5}">
                          <a16:colId xmlns:a16="http://schemas.microsoft.com/office/drawing/2014/main" val="1189802697"/>
                        </a:ext>
                      </a:extLst>
                    </a:gridCol>
                  </a:tblGrid>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rPr>
                            <a:t>Bitmap Size field value</a:t>
                          </a:r>
                        </a:p>
                      </a:txBody>
                      <a:tcPr/>
                    </a:tc>
                    <a:tc>
                      <a:txBody>
                        <a:bodyPr/>
                        <a:lstStyle/>
                        <a:p>
                          <a:pPr algn="ctr"/>
                          <a:r>
                            <a:rPr lang="en-US" altLang="zh-CN" sz="1200" b="1" dirty="0">
                              <a:solidFill>
                                <a:schemeClr val="tx1"/>
                              </a:solidFill>
                            </a:rPr>
                            <a:t>Meaning</a:t>
                          </a:r>
                          <a:endParaRPr lang="zh-CN" altLang="en-US" sz="1200" b="1" dirty="0">
                            <a:solidFill>
                              <a:schemeClr val="tx1"/>
                            </a:solidFill>
                          </a:endParaRPr>
                        </a:p>
                      </a:txBody>
                      <a:tcPr/>
                    </a:tc>
                    <a:tc>
                      <a:txBody>
                        <a:bodyPr/>
                        <a:lstStyle/>
                        <a:p>
                          <a:pPr algn="ctr"/>
                          <a:r>
                            <a:rPr lang="en-US" altLang="zh-CN" sz="1200" b="1" dirty="0">
                              <a:solidFill>
                                <a:schemeClr val="tx1"/>
                              </a:solidFill>
                            </a:rPr>
                            <a:t>Number of slots S that applies</a:t>
                          </a:r>
                          <a:endParaRPr lang="zh-CN" altLang="en-US" sz="1200" b="1" dirty="0">
                            <a:solidFill>
                              <a:schemeClr val="tx1"/>
                            </a:solidFill>
                          </a:endParaRPr>
                        </a:p>
                      </a:txBody>
                      <a:tcPr/>
                    </a:tc>
                    <a:tc>
                      <a:txBody>
                        <a:bodyPr/>
                        <a:lstStyle/>
                        <a:p>
                          <a:pPr algn="ctr"/>
                          <a:r>
                            <a:rPr lang="en-US" altLang="zh-CN" sz="1200" b="1" dirty="0">
                              <a:solidFill>
                                <a:schemeClr val="tx1"/>
                              </a:solidFill>
                            </a:rPr>
                            <a:t>Message Size in bytes</a:t>
                          </a:r>
                        </a:p>
                        <a:p>
                          <a:pPr algn="ctr"/>
                          <a:r>
                            <a:rPr lang="en-US" altLang="zh-CN" sz="1200" b="1" dirty="0">
                              <a:solidFill>
                                <a:schemeClr val="tx1"/>
                              </a:solidFill>
                            </a:rPr>
                            <a:t>(short address)</a:t>
                          </a:r>
                          <a:endParaRPr lang="zh-CN" altLang="en-US" sz="1200" b="1" dirty="0">
                            <a:solidFill>
                              <a:schemeClr val="tx1"/>
                            </a:solidFill>
                          </a:endParaRPr>
                        </a:p>
                      </a:txBody>
                      <a:tcPr/>
                    </a:tc>
                    <a:tc>
                      <a:txBody>
                        <a:bodyPr/>
                        <a:lstStyle/>
                        <a:p>
                          <a:pPr algn="ctr"/>
                          <a:r>
                            <a:rPr lang="en-US" altLang="zh-CN" sz="1200" b="1" dirty="0">
                              <a:solidFill>
                                <a:schemeClr val="tx1"/>
                              </a:solidFill>
                            </a:rPr>
                            <a:t>Message Size in bytes</a:t>
                          </a:r>
                        </a:p>
                        <a:p>
                          <a:pPr algn="ctr"/>
                          <a:r>
                            <a:rPr lang="en-US" altLang="zh-CN" sz="1200" b="1" dirty="0">
                              <a:solidFill>
                                <a:schemeClr val="tx1"/>
                              </a:solidFill>
                            </a:rPr>
                            <a:t>(extended address)</a:t>
                          </a:r>
                          <a:endParaRPr lang="zh-CN" altLang="en-US" sz="1200" b="1" dirty="0">
                            <a:solidFill>
                              <a:schemeClr val="tx1"/>
                            </a:solidFill>
                          </a:endParaRPr>
                        </a:p>
                      </a:txBody>
                      <a:tcPr/>
                    </a:tc>
                    <a:extLst>
                      <a:ext uri="{0D108BD9-81ED-4DB2-BD59-A6C34878D82A}">
                        <a16:rowId xmlns:a16="http://schemas.microsoft.com/office/drawing/2014/main" val="1025646955"/>
                      </a:ext>
                    </a:extLst>
                  </a:tr>
                  <a:tr h="274320">
                    <a:tc>
                      <a:txBody>
                        <a:bodyPr/>
                        <a:lstStyle/>
                        <a:p>
                          <a:pPr algn="ctr"/>
                          <a:r>
                            <a:rPr lang="en-US" altLang="zh-CN" sz="1200" dirty="0"/>
                            <a:t>0</a:t>
                          </a:r>
                          <a:endParaRPr lang="zh-CN" altLang="en-US" sz="1200" dirty="0"/>
                        </a:p>
                      </a:txBody>
                      <a:tcPr/>
                    </a:tc>
                    <a:tc>
                      <a:txBody>
                        <a:bodyPr/>
                        <a:lstStyle/>
                        <a:p>
                          <a:pPr algn="ctr"/>
                          <a:r>
                            <a:rPr lang="en-US" altLang="zh-CN" sz="1200" dirty="0"/>
                            <a:t>8 bits bitmap</a:t>
                          </a:r>
                        </a:p>
                      </a:txBody>
                      <a:tcPr/>
                    </a:tc>
                    <a:tc>
                      <a:txBody>
                        <a:bodyPr/>
                        <a:lstStyle/>
                        <a:p>
                          <a:endParaRPr lang="zh-CN"/>
                        </a:p>
                      </a:txBody>
                      <a:tcPr>
                        <a:blipFill>
                          <a:blip r:embed="rId2"/>
                          <a:stretch>
                            <a:fillRect l="-157288" t="-230435" r="-239322" b="-306522"/>
                          </a:stretch>
                        </a:blipFill>
                      </a:tcPr>
                    </a:tc>
                    <a:tc>
                      <a:txBody>
                        <a:bodyPr/>
                        <a:lstStyle/>
                        <a:p>
                          <a:pPr algn="ctr"/>
                          <a:r>
                            <a:rPr lang="en-US" altLang="zh-CN" sz="1200" dirty="0"/>
                            <a:t>1+4*N</a:t>
                          </a:r>
                        </a:p>
                      </a:txBody>
                      <a:tcPr/>
                    </a:tc>
                    <a:tc>
                      <a:txBody>
                        <a:bodyPr/>
                        <a:lstStyle/>
                        <a:p>
                          <a:pPr algn="ctr"/>
                          <a:r>
                            <a:rPr lang="en-US" altLang="zh-CN" sz="1200" dirty="0"/>
                            <a:t>1+10*N </a:t>
                          </a:r>
                        </a:p>
                      </a:txBody>
                      <a:tcPr/>
                    </a:tc>
                    <a:extLst>
                      <a:ext uri="{0D108BD9-81ED-4DB2-BD59-A6C34878D82A}">
                        <a16:rowId xmlns:a16="http://schemas.microsoft.com/office/drawing/2014/main" val="2366125004"/>
                      </a:ext>
                    </a:extLst>
                  </a:tr>
                  <a:tr h="274320">
                    <a:tc>
                      <a:txBody>
                        <a:bodyPr/>
                        <a:lstStyle/>
                        <a:p>
                          <a:pPr algn="ctr"/>
                          <a:r>
                            <a:rPr lang="en-US" altLang="zh-CN" sz="1200" dirty="0"/>
                            <a:t>1</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16 bits bitmap</a:t>
                          </a:r>
                        </a:p>
                      </a:txBody>
                      <a:tcPr/>
                    </a:tc>
                    <a:tc>
                      <a:txBody>
                        <a:bodyPr/>
                        <a:lstStyle/>
                        <a:p>
                          <a:endParaRPr lang="zh-CN"/>
                        </a:p>
                      </a:txBody>
                      <a:tcPr>
                        <a:blipFill>
                          <a:blip r:embed="rId2"/>
                          <a:stretch>
                            <a:fillRect l="-157288" t="-337778" r="-239322" b="-213333"/>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1+5*N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1+11*N </a:t>
                          </a:r>
                        </a:p>
                      </a:txBody>
                      <a:tcPr/>
                    </a:tc>
                    <a:extLst>
                      <a:ext uri="{0D108BD9-81ED-4DB2-BD59-A6C34878D82A}">
                        <a16:rowId xmlns:a16="http://schemas.microsoft.com/office/drawing/2014/main" val="2768114959"/>
                      </a:ext>
                    </a:extLst>
                  </a:tr>
                  <a:tr h="274320">
                    <a:tc>
                      <a:txBody>
                        <a:bodyPr/>
                        <a:lstStyle/>
                        <a:p>
                          <a:pPr algn="ctr"/>
                          <a:r>
                            <a:rPr lang="en-US" altLang="zh-CN" sz="1200" dirty="0"/>
                            <a:t>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32 bits bitmap</a:t>
                          </a:r>
                        </a:p>
                      </a:txBody>
                      <a:tcPr/>
                    </a:tc>
                    <a:tc>
                      <a:txBody>
                        <a:bodyPr/>
                        <a:lstStyle/>
                        <a:p>
                          <a:endParaRPr lang="zh-CN"/>
                        </a:p>
                      </a:txBody>
                      <a:tcPr>
                        <a:blipFill>
                          <a:blip r:embed="rId2"/>
                          <a:stretch>
                            <a:fillRect l="-157288" t="-437778" r="-239322" b="-113333"/>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1+7*N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1+13*N </a:t>
                          </a:r>
                        </a:p>
                      </a:txBody>
                      <a:tcPr/>
                    </a:tc>
                    <a:extLst>
                      <a:ext uri="{0D108BD9-81ED-4DB2-BD59-A6C34878D82A}">
                        <a16:rowId xmlns:a16="http://schemas.microsoft.com/office/drawing/2014/main" val="807136652"/>
                      </a:ext>
                    </a:extLst>
                  </a:tr>
                  <a:tr h="274320">
                    <a:tc>
                      <a:txBody>
                        <a:bodyPr/>
                        <a:lstStyle/>
                        <a:p>
                          <a:pPr algn="ctr"/>
                          <a:r>
                            <a:rPr lang="en-US" altLang="zh-CN" sz="1200" dirty="0"/>
                            <a:t>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64 bits bitmap</a:t>
                          </a:r>
                        </a:p>
                      </a:txBody>
                      <a:tcPr/>
                    </a:tc>
                    <a:tc>
                      <a:txBody>
                        <a:bodyPr/>
                        <a:lstStyle/>
                        <a:p>
                          <a:endParaRPr lang="zh-CN"/>
                        </a:p>
                      </a:txBody>
                      <a:tcPr>
                        <a:blipFill>
                          <a:blip r:embed="rId2"/>
                          <a:stretch>
                            <a:fillRect l="-157288" t="-537778" r="-239322" b="-13333"/>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1+11*N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1+17*N </a:t>
                          </a:r>
                        </a:p>
                      </a:txBody>
                      <a:tcPr/>
                    </a:tc>
                    <a:extLst>
                      <a:ext uri="{0D108BD9-81ED-4DB2-BD59-A6C34878D82A}">
                        <a16:rowId xmlns:a16="http://schemas.microsoft.com/office/drawing/2014/main" val="2685167885"/>
                      </a:ext>
                    </a:extLst>
                  </a:tr>
                </a:tbl>
              </a:graphicData>
            </a:graphic>
          </p:graphicFrame>
        </mc:Fallback>
      </mc:AlternateContent>
      <p:cxnSp>
        <p:nvCxnSpPr>
          <p:cNvPr id="11" name="直接箭头连接符 10">
            <a:extLst>
              <a:ext uri="{FF2B5EF4-FFF2-40B4-BE49-F238E27FC236}">
                <a16:creationId xmlns:a16="http://schemas.microsoft.com/office/drawing/2014/main" id="{56ED0DCD-4F8D-44CD-9F39-20B5333B4D15}"/>
              </a:ext>
            </a:extLst>
          </p:cNvPr>
          <p:cNvCxnSpPr>
            <a:cxnSpLocks/>
          </p:cNvCxnSpPr>
          <p:nvPr/>
        </p:nvCxnSpPr>
        <p:spPr bwMode="auto">
          <a:xfrm flipH="1">
            <a:off x="110737" y="2448823"/>
            <a:ext cx="3248428" cy="4782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直接箭头连接符 11">
            <a:extLst>
              <a:ext uri="{FF2B5EF4-FFF2-40B4-BE49-F238E27FC236}">
                <a16:creationId xmlns:a16="http://schemas.microsoft.com/office/drawing/2014/main" id="{46E3E54D-BBAB-4DDA-9650-531B7F2CFC6E}"/>
              </a:ext>
            </a:extLst>
          </p:cNvPr>
          <p:cNvCxnSpPr>
            <a:cxnSpLocks/>
            <a:stCxn id="7" idx="2"/>
          </p:cNvCxnSpPr>
          <p:nvPr/>
        </p:nvCxnSpPr>
        <p:spPr bwMode="auto">
          <a:xfrm flipH="1">
            <a:off x="2544238" y="2466945"/>
            <a:ext cx="3157364" cy="49058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13" name="表格 12">
            <a:extLst>
              <a:ext uri="{FF2B5EF4-FFF2-40B4-BE49-F238E27FC236}">
                <a16:creationId xmlns:a16="http://schemas.microsoft.com/office/drawing/2014/main" id="{14D57427-D510-486A-8873-8B1D9E51D700}"/>
              </a:ext>
            </a:extLst>
          </p:cNvPr>
          <p:cNvGraphicFramePr>
            <a:graphicFrameLocks noGrp="1"/>
          </p:cNvGraphicFramePr>
          <p:nvPr>
            <p:extLst>
              <p:ext uri="{D42A27DB-BD31-4B8C-83A1-F6EECF244321}">
                <p14:modId xmlns:p14="http://schemas.microsoft.com/office/powerpoint/2010/main" val="2933638897"/>
              </p:ext>
            </p:extLst>
          </p:nvPr>
        </p:nvGraphicFramePr>
        <p:xfrm>
          <a:off x="110737" y="2957526"/>
          <a:ext cx="2448274" cy="836653"/>
        </p:xfrm>
        <a:graphic>
          <a:graphicData uri="http://schemas.openxmlformats.org/drawingml/2006/table">
            <a:tbl>
              <a:tblPr firstRow="1" bandRow="1">
                <a:tableStyleId>{5940675A-B579-460E-94D1-54222C63F5DA}</a:tableStyleId>
              </a:tblPr>
              <a:tblGrid>
                <a:gridCol w="1224137">
                  <a:extLst>
                    <a:ext uri="{9D8B030D-6E8A-4147-A177-3AD203B41FA5}">
                      <a16:colId xmlns:a16="http://schemas.microsoft.com/office/drawing/2014/main" val="3652792815"/>
                    </a:ext>
                  </a:extLst>
                </a:gridCol>
                <a:gridCol w="1224137">
                  <a:extLst>
                    <a:ext uri="{9D8B030D-6E8A-4147-A177-3AD203B41FA5}">
                      <a16:colId xmlns:a16="http://schemas.microsoft.com/office/drawing/2014/main" val="597154524"/>
                    </a:ext>
                  </a:extLst>
                </a:gridCol>
              </a:tblGrid>
              <a:tr h="318493">
                <a:tc>
                  <a:txBody>
                    <a:bodyPr/>
                    <a:lstStyle/>
                    <a:p>
                      <a:pPr algn="ctr"/>
                      <a:r>
                        <a:rPr lang="en-US" altLang="zh-CN" sz="1400" dirty="0">
                          <a:solidFill>
                            <a:schemeClr val="tx1"/>
                          </a:solidFill>
                          <a:latin typeface="Arial" panose="020B0604020202020204" pitchFamily="34" charset="0"/>
                          <a:cs typeface="Arial" panose="020B0604020202020204" pitchFamily="34" charset="0"/>
                        </a:rPr>
                        <a:t>Bits: 0</a:t>
                      </a:r>
                      <a:endParaRPr lang="zh-CN" altLang="en-US"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400" dirty="0">
                          <a:solidFill>
                            <a:schemeClr val="tx1"/>
                          </a:solidFill>
                          <a:latin typeface="Arial" panose="020B0604020202020204" pitchFamily="34" charset="0"/>
                          <a:cs typeface="Arial" panose="020B0604020202020204" pitchFamily="34" charset="0"/>
                        </a:rPr>
                        <a:t>1-7</a:t>
                      </a:r>
                      <a:endParaRPr lang="zh-CN" altLang="en-US"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00045526"/>
                  </a:ext>
                </a:extLst>
              </a:tr>
              <a:tr h="370840">
                <a:tc>
                  <a:txBody>
                    <a:bodyPr/>
                    <a:lstStyle/>
                    <a:p>
                      <a:pPr algn="ctr"/>
                      <a:r>
                        <a:rPr lang="en-US" altLang="zh-CN" sz="1400" dirty="0">
                          <a:solidFill>
                            <a:schemeClr val="tx1"/>
                          </a:solidFill>
                          <a:latin typeface="Arial" panose="020B0604020202020204" pitchFamily="34" charset="0"/>
                          <a:cs typeface="Arial" panose="020B0604020202020204" pitchFamily="34" charset="0"/>
                        </a:rPr>
                        <a:t>Address Type</a:t>
                      </a:r>
                      <a:endParaRPr lang="zh-CN" altLang="en-US"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400" dirty="0">
                          <a:solidFill>
                            <a:schemeClr val="tx1"/>
                          </a:solidFill>
                        </a:rPr>
                        <a:t>Scheduling List Length</a:t>
                      </a:r>
                    </a:p>
                  </a:txBody>
                  <a:tcPr/>
                </a:tc>
                <a:extLst>
                  <a:ext uri="{0D108BD9-81ED-4DB2-BD59-A6C34878D82A}">
                    <a16:rowId xmlns:a16="http://schemas.microsoft.com/office/drawing/2014/main" val="1359153844"/>
                  </a:ext>
                </a:extLst>
              </a:tr>
            </a:tbl>
          </a:graphicData>
        </a:graphic>
      </p:graphicFrame>
      <p:sp>
        <p:nvSpPr>
          <p:cNvPr id="14" name="箭头: 下 13">
            <a:extLst>
              <a:ext uri="{FF2B5EF4-FFF2-40B4-BE49-F238E27FC236}">
                <a16:creationId xmlns:a16="http://schemas.microsoft.com/office/drawing/2014/main" id="{053A90B8-9807-4A98-8000-B5F54B57713F}"/>
              </a:ext>
            </a:extLst>
          </p:cNvPr>
          <p:cNvSpPr/>
          <p:nvPr/>
        </p:nvSpPr>
        <p:spPr>
          <a:xfrm>
            <a:off x="6940488" y="2645561"/>
            <a:ext cx="216024" cy="2094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E13C295F-CE3A-4D3E-8672-443528C972B0}"/>
              </a:ext>
            </a:extLst>
          </p:cNvPr>
          <p:cNvSpPr/>
          <p:nvPr/>
        </p:nvSpPr>
        <p:spPr>
          <a:xfrm>
            <a:off x="16987" y="5976285"/>
            <a:ext cx="8710533" cy="523220"/>
          </a:xfrm>
          <a:prstGeom prst="rect">
            <a:avLst/>
          </a:prstGeom>
        </p:spPr>
        <p:txBody>
          <a:bodyPr wrap="square">
            <a:spAutoFit/>
          </a:bodyPr>
          <a:lstStyle/>
          <a:p>
            <a:pPr marL="30493"/>
            <a:r>
              <a:rPr lang="en-US" altLang="zh-CN" sz="1400" b="1" dirty="0"/>
              <a:t>Observations:  </a:t>
            </a:r>
          </a:p>
          <a:p>
            <a:pPr marL="316243" indent="-285750">
              <a:buFont typeface="Arial" panose="020B0604020202020204" pitchFamily="34" charset="0"/>
              <a:buChar char="•"/>
            </a:pPr>
            <a:r>
              <a:rPr lang="en-US" altLang="zh-CN" sz="1400" dirty="0"/>
              <a:t>The length of the bitmap size increases in the magnitude of octets with respect to S </a:t>
            </a:r>
            <a:r>
              <a:rPr lang="en-US" altLang="zh-CN" sz="1400" dirty="0">
                <a:solidFill>
                  <a:srgbClr val="0070C0"/>
                </a:solidFill>
                <a:sym typeface="Wingdings" panose="05000000000000000000" pitchFamily="2" charset="2"/>
              </a:rPr>
              <a:t></a:t>
            </a:r>
            <a:r>
              <a:rPr lang="en-US" altLang="zh-CN" sz="1400" dirty="0">
                <a:solidFill>
                  <a:srgbClr val="0070C0"/>
                </a:solidFill>
              </a:rPr>
              <a:t>variable list element size.</a:t>
            </a:r>
          </a:p>
        </p:txBody>
      </p:sp>
    </p:spTree>
    <p:extLst>
      <p:ext uri="{BB962C8B-B14F-4D97-AF65-F5344CB8AC3E}">
        <p14:creationId xmlns:p14="http://schemas.microsoft.com/office/powerpoint/2010/main" val="4039749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Bitmap-based scheduling IE design (cont.)</a:t>
            </a:r>
          </a:p>
        </p:txBody>
      </p:sp>
      <p:graphicFrame>
        <p:nvGraphicFramePr>
          <p:cNvPr id="20" name="表格 19">
            <a:extLst>
              <a:ext uri="{FF2B5EF4-FFF2-40B4-BE49-F238E27FC236}">
                <a16:creationId xmlns:a16="http://schemas.microsoft.com/office/drawing/2014/main" id="{CA498549-1C8F-4C94-9FE0-2930636E0943}"/>
              </a:ext>
            </a:extLst>
          </p:cNvPr>
          <p:cNvGraphicFramePr>
            <a:graphicFrameLocks noGrp="1"/>
          </p:cNvGraphicFramePr>
          <p:nvPr>
            <p:extLst>
              <p:ext uri="{D42A27DB-BD31-4B8C-83A1-F6EECF244321}">
                <p14:modId xmlns:p14="http://schemas.microsoft.com/office/powerpoint/2010/main" val="979255817"/>
              </p:ext>
            </p:extLst>
          </p:nvPr>
        </p:nvGraphicFramePr>
        <p:xfrm>
          <a:off x="1159659" y="1829347"/>
          <a:ext cx="7299120" cy="1742382"/>
        </p:xfrm>
        <a:graphic>
          <a:graphicData uri="http://schemas.openxmlformats.org/drawingml/2006/table">
            <a:tbl>
              <a:tblPr firstRow="1" bandRow="1">
                <a:tableStyleId>{5940675A-B579-460E-94D1-54222C63F5DA}</a:tableStyleId>
              </a:tblPr>
              <a:tblGrid>
                <a:gridCol w="456195">
                  <a:extLst>
                    <a:ext uri="{9D8B030D-6E8A-4147-A177-3AD203B41FA5}">
                      <a16:colId xmlns:a16="http://schemas.microsoft.com/office/drawing/2014/main" val="1610515698"/>
                    </a:ext>
                  </a:extLst>
                </a:gridCol>
                <a:gridCol w="456195">
                  <a:extLst>
                    <a:ext uri="{9D8B030D-6E8A-4147-A177-3AD203B41FA5}">
                      <a16:colId xmlns:a16="http://schemas.microsoft.com/office/drawing/2014/main" val="3770647959"/>
                    </a:ext>
                  </a:extLst>
                </a:gridCol>
                <a:gridCol w="456195">
                  <a:extLst>
                    <a:ext uri="{9D8B030D-6E8A-4147-A177-3AD203B41FA5}">
                      <a16:colId xmlns:a16="http://schemas.microsoft.com/office/drawing/2014/main" val="2097872886"/>
                    </a:ext>
                  </a:extLst>
                </a:gridCol>
                <a:gridCol w="456195">
                  <a:extLst>
                    <a:ext uri="{9D8B030D-6E8A-4147-A177-3AD203B41FA5}">
                      <a16:colId xmlns:a16="http://schemas.microsoft.com/office/drawing/2014/main" val="1573780301"/>
                    </a:ext>
                  </a:extLst>
                </a:gridCol>
                <a:gridCol w="456195">
                  <a:extLst>
                    <a:ext uri="{9D8B030D-6E8A-4147-A177-3AD203B41FA5}">
                      <a16:colId xmlns:a16="http://schemas.microsoft.com/office/drawing/2014/main" val="3021363764"/>
                    </a:ext>
                  </a:extLst>
                </a:gridCol>
                <a:gridCol w="456195">
                  <a:extLst>
                    <a:ext uri="{9D8B030D-6E8A-4147-A177-3AD203B41FA5}">
                      <a16:colId xmlns:a16="http://schemas.microsoft.com/office/drawing/2014/main" val="3064314864"/>
                    </a:ext>
                  </a:extLst>
                </a:gridCol>
                <a:gridCol w="456195">
                  <a:extLst>
                    <a:ext uri="{9D8B030D-6E8A-4147-A177-3AD203B41FA5}">
                      <a16:colId xmlns:a16="http://schemas.microsoft.com/office/drawing/2014/main" val="2688216644"/>
                    </a:ext>
                  </a:extLst>
                </a:gridCol>
                <a:gridCol w="456195">
                  <a:extLst>
                    <a:ext uri="{9D8B030D-6E8A-4147-A177-3AD203B41FA5}">
                      <a16:colId xmlns:a16="http://schemas.microsoft.com/office/drawing/2014/main" val="3625163027"/>
                    </a:ext>
                  </a:extLst>
                </a:gridCol>
                <a:gridCol w="456195">
                  <a:extLst>
                    <a:ext uri="{9D8B030D-6E8A-4147-A177-3AD203B41FA5}">
                      <a16:colId xmlns:a16="http://schemas.microsoft.com/office/drawing/2014/main" val="614919869"/>
                    </a:ext>
                  </a:extLst>
                </a:gridCol>
                <a:gridCol w="456195">
                  <a:extLst>
                    <a:ext uri="{9D8B030D-6E8A-4147-A177-3AD203B41FA5}">
                      <a16:colId xmlns:a16="http://schemas.microsoft.com/office/drawing/2014/main" val="586018526"/>
                    </a:ext>
                  </a:extLst>
                </a:gridCol>
                <a:gridCol w="456195">
                  <a:extLst>
                    <a:ext uri="{9D8B030D-6E8A-4147-A177-3AD203B41FA5}">
                      <a16:colId xmlns:a16="http://schemas.microsoft.com/office/drawing/2014/main" val="1113125849"/>
                    </a:ext>
                  </a:extLst>
                </a:gridCol>
                <a:gridCol w="456195">
                  <a:extLst>
                    <a:ext uri="{9D8B030D-6E8A-4147-A177-3AD203B41FA5}">
                      <a16:colId xmlns:a16="http://schemas.microsoft.com/office/drawing/2014/main" val="2995259264"/>
                    </a:ext>
                  </a:extLst>
                </a:gridCol>
                <a:gridCol w="456195">
                  <a:extLst>
                    <a:ext uri="{9D8B030D-6E8A-4147-A177-3AD203B41FA5}">
                      <a16:colId xmlns:a16="http://schemas.microsoft.com/office/drawing/2014/main" val="3093507309"/>
                    </a:ext>
                  </a:extLst>
                </a:gridCol>
                <a:gridCol w="456195">
                  <a:extLst>
                    <a:ext uri="{9D8B030D-6E8A-4147-A177-3AD203B41FA5}">
                      <a16:colId xmlns:a16="http://schemas.microsoft.com/office/drawing/2014/main" val="317360532"/>
                    </a:ext>
                  </a:extLst>
                </a:gridCol>
                <a:gridCol w="456195">
                  <a:extLst>
                    <a:ext uri="{9D8B030D-6E8A-4147-A177-3AD203B41FA5}">
                      <a16:colId xmlns:a16="http://schemas.microsoft.com/office/drawing/2014/main" val="638173907"/>
                    </a:ext>
                  </a:extLst>
                </a:gridCol>
                <a:gridCol w="456195">
                  <a:extLst>
                    <a:ext uri="{9D8B030D-6E8A-4147-A177-3AD203B41FA5}">
                      <a16:colId xmlns:a16="http://schemas.microsoft.com/office/drawing/2014/main" val="1216839000"/>
                    </a:ext>
                  </a:extLst>
                </a:gridCol>
              </a:tblGrid>
              <a:tr h="402590">
                <a:tc>
                  <a:txBody>
                    <a:bodyPr/>
                    <a:lstStyle/>
                    <a:p>
                      <a:r>
                        <a:rPr lang="en-US" altLang="zh-CN" sz="1050" dirty="0"/>
                        <a:t>0</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2</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3</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4</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5</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6</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7</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8</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9</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10</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11</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12</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13</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14</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15</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5805602"/>
                  </a:ext>
                </a:extLst>
              </a:tr>
              <a:tr h="736783">
                <a:tc>
                  <a:txBody>
                    <a:bodyPr/>
                    <a:lstStyle/>
                    <a:p>
                      <a:endParaRPr lang="zh-CN" altLang="en-US"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2330976"/>
                  </a:ext>
                </a:extLst>
              </a:tr>
              <a:tr h="603009">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2430448"/>
                  </a:ext>
                </a:extLst>
              </a:tr>
            </a:tbl>
          </a:graphicData>
        </a:graphic>
      </p:graphicFrame>
      <p:sp>
        <p:nvSpPr>
          <p:cNvPr id="22" name="文本框 21">
            <a:extLst>
              <a:ext uri="{FF2B5EF4-FFF2-40B4-BE49-F238E27FC236}">
                <a16:creationId xmlns:a16="http://schemas.microsoft.com/office/drawing/2014/main" id="{E28C02D1-6E80-42A4-B0ED-E09F7F251712}"/>
              </a:ext>
            </a:extLst>
          </p:cNvPr>
          <p:cNvSpPr txBox="1"/>
          <p:nvPr/>
        </p:nvSpPr>
        <p:spPr>
          <a:xfrm>
            <a:off x="-4896" y="2506985"/>
            <a:ext cx="1156896" cy="307777"/>
          </a:xfrm>
          <a:prstGeom prst="rect">
            <a:avLst/>
          </a:prstGeom>
          <a:noFill/>
        </p:spPr>
        <p:txBody>
          <a:bodyPr wrap="square" rtlCol="0">
            <a:spAutoFit/>
          </a:bodyPr>
          <a:lstStyle/>
          <a:p>
            <a:r>
              <a:rPr lang="en-US" altLang="zh-CN" sz="1400" dirty="0"/>
              <a:t>Initiator</a:t>
            </a:r>
            <a:endParaRPr lang="zh-CN" altLang="en-US" sz="1400" dirty="0"/>
          </a:p>
        </p:txBody>
      </p:sp>
      <p:sp>
        <p:nvSpPr>
          <p:cNvPr id="23" name="文本框 22">
            <a:extLst>
              <a:ext uri="{FF2B5EF4-FFF2-40B4-BE49-F238E27FC236}">
                <a16:creationId xmlns:a16="http://schemas.microsoft.com/office/drawing/2014/main" id="{53F0545B-731C-423D-864F-1F27DF01E540}"/>
              </a:ext>
            </a:extLst>
          </p:cNvPr>
          <p:cNvSpPr txBox="1"/>
          <p:nvPr/>
        </p:nvSpPr>
        <p:spPr>
          <a:xfrm>
            <a:off x="-22921" y="3234352"/>
            <a:ext cx="1156896" cy="307777"/>
          </a:xfrm>
          <a:prstGeom prst="rect">
            <a:avLst/>
          </a:prstGeom>
          <a:noFill/>
        </p:spPr>
        <p:txBody>
          <a:bodyPr wrap="square" rtlCol="0">
            <a:spAutoFit/>
          </a:bodyPr>
          <a:lstStyle/>
          <a:p>
            <a:r>
              <a:rPr lang="en-US" altLang="zh-CN" sz="1400" dirty="0"/>
              <a:t>Responder</a:t>
            </a:r>
            <a:endParaRPr lang="zh-CN" altLang="en-US" sz="1400" dirty="0"/>
          </a:p>
        </p:txBody>
      </p:sp>
      <p:cxnSp>
        <p:nvCxnSpPr>
          <p:cNvPr id="25" name="直接箭头连接符 24">
            <a:extLst>
              <a:ext uri="{FF2B5EF4-FFF2-40B4-BE49-F238E27FC236}">
                <a16:creationId xmlns:a16="http://schemas.microsoft.com/office/drawing/2014/main" id="{396B5D2D-4FFB-41C6-AD60-80127D6B6EDA}"/>
              </a:ext>
            </a:extLst>
          </p:cNvPr>
          <p:cNvCxnSpPr>
            <a:cxnSpLocks/>
          </p:cNvCxnSpPr>
          <p:nvPr/>
        </p:nvCxnSpPr>
        <p:spPr bwMode="auto">
          <a:xfrm>
            <a:off x="1182784" y="1829347"/>
            <a:ext cx="7427816"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矩形 26">
            <a:extLst>
              <a:ext uri="{FF2B5EF4-FFF2-40B4-BE49-F238E27FC236}">
                <a16:creationId xmlns:a16="http://schemas.microsoft.com/office/drawing/2014/main" id="{43402558-BADD-423C-8F2B-2B1D76164DF3}"/>
              </a:ext>
            </a:extLst>
          </p:cNvPr>
          <p:cNvSpPr/>
          <p:nvPr/>
        </p:nvSpPr>
        <p:spPr>
          <a:xfrm>
            <a:off x="2771800" y="3735684"/>
            <a:ext cx="3560590" cy="307777"/>
          </a:xfrm>
          <a:prstGeom prst="rect">
            <a:avLst/>
          </a:prstGeom>
        </p:spPr>
        <p:txBody>
          <a:bodyPr wrap="none">
            <a:spAutoFit/>
          </a:bodyPr>
          <a:lstStyle/>
          <a:p>
            <a:r>
              <a:rPr lang="en-US" altLang="zh-CN" sz="1400" dirty="0"/>
              <a:t>Example 1: Non-interlacing MMS ranging [3]</a:t>
            </a:r>
          </a:p>
        </p:txBody>
      </p:sp>
      <p:sp>
        <p:nvSpPr>
          <p:cNvPr id="28" name="矩形 27">
            <a:extLst>
              <a:ext uri="{FF2B5EF4-FFF2-40B4-BE49-F238E27FC236}">
                <a16:creationId xmlns:a16="http://schemas.microsoft.com/office/drawing/2014/main" id="{8294F4CB-EA4A-495A-8B85-9BA460EFD90D}"/>
              </a:ext>
            </a:extLst>
          </p:cNvPr>
          <p:cNvSpPr/>
          <p:nvPr/>
        </p:nvSpPr>
        <p:spPr bwMode="auto">
          <a:xfrm>
            <a:off x="1063239" y="2879257"/>
            <a:ext cx="2909776" cy="785371"/>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矩形 28">
            <a:extLst>
              <a:ext uri="{FF2B5EF4-FFF2-40B4-BE49-F238E27FC236}">
                <a16:creationId xmlns:a16="http://schemas.microsoft.com/office/drawing/2014/main" id="{23CB69E5-FCF1-475C-85B4-F6960DD28777}"/>
              </a:ext>
            </a:extLst>
          </p:cNvPr>
          <p:cNvSpPr/>
          <p:nvPr/>
        </p:nvSpPr>
        <p:spPr>
          <a:xfrm>
            <a:off x="-34077" y="5667171"/>
            <a:ext cx="9178077" cy="830997"/>
          </a:xfrm>
          <a:prstGeom prst="rect">
            <a:avLst/>
          </a:prstGeom>
        </p:spPr>
        <p:txBody>
          <a:bodyPr wrap="square">
            <a:spAutoFit/>
          </a:bodyPr>
          <a:lstStyle/>
          <a:p>
            <a:pPr marL="30493"/>
            <a:r>
              <a:rPr lang="en-US" altLang="zh-CN" sz="1600" b="1" dirty="0"/>
              <a:t>Observations:  </a:t>
            </a:r>
          </a:p>
          <a:p>
            <a:pPr marL="316243" indent="-285750">
              <a:buFont typeface="Arial" panose="020B0604020202020204" pitchFamily="34" charset="0"/>
              <a:buChar char="•"/>
            </a:pPr>
            <a:r>
              <a:rPr lang="en-US" altLang="zh-CN" sz="1600" dirty="0"/>
              <a:t>The un-assigned slots may still be reflected in the bitmap</a:t>
            </a:r>
            <a:r>
              <a:rPr lang="en-US" altLang="zh-CN" sz="1600" dirty="0">
                <a:solidFill>
                  <a:srgbClr val="0070C0"/>
                </a:solidFill>
                <a:sym typeface="Wingdings" panose="05000000000000000000" pitchFamily="2" charset="2"/>
              </a:rPr>
              <a:t> </a:t>
            </a:r>
            <a:r>
              <a:rPr lang="en-US" altLang="zh-CN" sz="1600" dirty="0">
                <a:solidFill>
                  <a:srgbClr val="0070C0"/>
                </a:solidFill>
              </a:rPr>
              <a:t>Bitmap-based scheduling alone may still not be flexible or efficient in terms of message size overhead</a:t>
            </a:r>
          </a:p>
        </p:txBody>
      </p:sp>
      <p:sp>
        <p:nvSpPr>
          <p:cNvPr id="30" name="矩形 29">
            <a:extLst>
              <a:ext uri="{FF2B5EF4-FFF2-40B4-BE49-F238E27FC236}">
                <a16:creationId xmlns:a16="http://schemas.microsoft.com/office/drawing/2014/main" id="{50B21108-98C0-43D4-A02C-98441592366E}"/>
              </a:ext>
            </a:extLst>
          </p:cNvPr>
          <p:cNvSpPr/>
          <p:nvPr/>
        </p:nvSpPr>
        <p:spPr>
          <a:xfrm>
            <a:off x="-34077" y="4062228"/>
            <a:ext cx="9166921" cy="1569660"/>
          </a:xfrm>
          <a:prstGeom prst="rect">
            <a:avLst/>
          </a:prstGeom>
        </p:spPr>
        <p:txBody>
          <a:bodyPr wrap="square">
            <a:spAutoFit/>
          </a:bodyPr>
          <a:lstStyle/>
          <a:p>
            <a:pPr marL="316243" indent="-285750">
              <a:buFont typeface="Arial" panose="020B0604020202020204" pitchFamily="34" charset="0"/>
              <a:buChar char="•"/>
            </a:pPr>
            <a:r>
              <a:rPr lang="en-US" altLang="zh-CN" sz="1600" dirty="0"/>
              <a:t>In this example of non-interlacing MMS ranging </a:t>
            </a:r>
          </a:p>
          <a:p>
            <a:pPr marL="773443" lvl="1" indent="-285750">
              <a:buFont typeface="Arial" panose="020B0604020202020204" pitchFamily="34" charset="0"/>
              <a:buChar char="•"/>
            </a:pPr>
            <a:r>
              <a:rPr lang="en-US" altLang="zh-CN" sz="1600" dirty="0"/>
              <a:t>The initiator transmits the MMS fragments at slots 1~4, while the responder transmits the MMS fragments at slots 6~9</a:t>
            </a:r>
          </a:p>
          <a:p>
            <a:pPr marL="773443" lvl="1" indent="-285750">
              <a:buFont typeface="Arial" panose="020B0604020202020204" pitchFamily="34" charset="0"/>
              <a:buChar char="•"/>
            </a:pPr>
            <a:r>
              <a:rPr lang="en-US" altLang="zh-CN" sz="1600" dirty="0"/>
              <a:t>The control message shall still require a 2-octets (16 bits) length bitmap to accomplish the scheduling according to the current design. </a:t>
            </a:r>
            <a:r>
              <a:rPr lang="en-US" altLang="zh-CN" sz="1600" dirty="0">
                <a:solidFill>
                  <a:srgbClr val="0070C0"/>
                </a:solidFill>
                <a:sym typeface="Wingdings" panose="05000000000000000000" pitchFamily="2" charset="2"/>
              </a:rPr>
              <a:t> Unnecessary message size (</a:t>
            </a:r>
            <a:r>
              <a:rPr lang="en-US" altLang="zh-CN" sz="1600" dirty="0">
                <a:solidFill>
                  <a:srgbClr val="0070C0"/>
                </a:solidFill>
              </a:rPr>
              <a:t>outlined in red boxes)</a:t>
            </a:r>
            <a:r>
              <a:rPr lang="en-US" altLang="zh-CN" sz="1600" dirty="0">
                <a:solidFill>
                  <a:srgbClr val="0070C0"/>
                </a:solidFill>
                <a:sym typeface="Wingdings" panose="05000000000000000000" pitchFamily="2" charset="2"/>
              </a:rPr>
              <a:t> may still be required to accomplish the scheduling</a:t>
            </a:r>
            <a:endParaRPr lang="en-US" altLang="zh-CN" sz="1600" dirty="0">
              <a:solidFill>
                <a:srgbClr val="0070C0"/>
              </a:solidFill>
            </a:endParaRPr>
          </a:p>
        </p:txBody>
      </p:sp>
      <p:sp>
        <p:nvSpPr>
          <p:cNvPr id="31" name="矩形 30">
            <a:extLst>
              <a:ext uri="{FF2B5EF4-FFF2-40B4-BE49-F238E27FC236}">
                <a16:creationId xmlns:a16="http://schemas.microsoft.com/office/drawing/2014/main" id="{955EB7AA-3E46-44CB-9C26-714B3FA383B6}"/>
              </a:ext>
            </a:extLst>
          </p:cNvPr>
          <p:cNvSpPr/>
          <p:nvPr/>
        </p:nvSpPr>
        <p:spPr bwMode="auto">
          <a:xfrm>
            <a:off x="5813021" y="2862529"/>
            <a:ext cx="2742178" cy="785371"/>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3" name="文本框 32">
            <a:extLst>
              <a:ext uri="{FF2B5EF4-FFF2-40B4-BE49-F238E27FC236}">
                <a16:creationId xmlns:a16="http://schemas.microsoft.com/office/drawing/2014/main" id="{8FE8E5E8-A679-4D1F-A640-6571371D2C23}"/>
              </a:ext>
            </a:extLst>
          </p:cNvPr>
          <p:cNvSpPr txBox="1"/>
          <p:nvPr/>
        </p:nvSpPr>
        <p:spPr>
          <a:xfrm>
            <a:off x="157718" y="993400"/>
            <a:ext cx="667203" cy="246221"/>
          </a:xfrm>
          <a:prstGeom prst="rect">
            <a:avLst/>
          </a:prstGeom>
          <a:solidFill>
            <a:srgbClr val="00B0F0"/>
          </a:solidFill>
        </p:spPr>
        <p:txBody>
          <a:bodyPr wrap="square" rtlCol="0">
            <a:spAutoFit/>
          </a:bodyPr>
          <a:lstStyle/>
          <a:p>
            <a:endParaRPr lang="zh-CN" altLang="en-US" sz="1000" dirty="0"/>
          </a:p>
        </p:txBody>
      </p:sp>
      <p:sp>
        <p:nvSpPr>
          <p:cNvPr id="34" name="文本框 33">
            <a:extLst>
              <a:ext uri="{FF2B5EF4-FFF2-40B4-BE49-F238E27FC236}">
                <a16:creationId xmlns:a16="http://schemas.microsoft.com/office/drawing/2014/main" id="{7464B6E6-DCC0-470E-A931-B1B4FAF7C296}"/>
              </a:ext>
            </a:extLst>
          </p:cNvPr>
          <p:cNvSpPr txBox="1"/>
          <p:nvPr/>
        </p:nvSpPr>
        <p:spPr>
          <a:xfrm>
            <a:off x="833238" y="1002989"/>
            <a:ext cx="3877124" cy="276999"/>
          </a:xfrm>
          <a:prstGeom prst="rect">
            <a:avLst/>
          </a:prstGeom>
          <a:noFill/>
        </p:spPr>
        <p:txBody>
          <a:bodyPr wrap="square" rtlCol="0">
            <a:spAutoFit/>
          </a:bodyPr>
          <a:lstStyle/>
          <a:p>
            <a:r>
              <a:rPr lang="en-US" altLang="zh-CN" dirty="0"/>
              <a:t>Slots used for control message with scheduling IE</a:t>
            </a:r>
            <a:endParaRPr lang="zh-CN" altLang="en-US" dirty="0"/>
          </a:p>
        </p:txBody>
      </p:sp>
      <p:sp>
        <p:nvSpPr>
          <p:cNvPr id="35" name="文本框 34">
            <a:extLst>
              <a:ext uri="{FF2B5EF4-FFF2-40B4-BE49-F238E27FC236}">
                <a16:creationId xmlns:a16="http://schemas.microsoft.com/office/drawing/2014/main" id="{8D361723-97C9-448F-8BC2-D7099CD459EB}"/>
              </a:ext>
            </a:extLst>
          </p:cNvPr>
          <p:cNvSpPr txBox="1"/>
          <p:nvPr/>
        </p:nvSpPr>
        <p:spPr>
          <a:xfrm>
            <a:off x="159140" y="1338277"/>
            <a:ext cx="667202" cy="246221"/>
          </a:xfrm>
          <a:prstGeom prst="rect">
            <a:avLst/>
          </a:prstGeom>
          <a:solidFill>
            <a:srgbClr val="FFFF00"/>
          </a:solidFill>
        </p:spPr>
        <p:txBody>
          <a:bodyPr wrap="square" rtlCol="0">
            <a:spAutoFit/>
          </a:bodyPr>
          <a:lstStyle/>
          <a:p>
            <a:endParaRPr lang="zh-CN" altLang="en-US" sz="1000" dirty="0"/>
          </a:p>
        </p:txBody>
      </p:sp>
      <p:sp>
        <p:nvSpPr>
          <p:cNvPr id="36" name="矩形 35">
            <a:extLst>
              <a:ext uri="{FF2B5EF4-FFF2-40B4-BE49-F238E27FC236}">
                <a16:creationId xmlns:a16="http://schemas.microsoft.com/office/drawing/2014/main" id="{9A666BA7-73BC-49B4-8FD5-0C788345A7EE}"/>
              </a:ext>
            </a:extLst>
          </p:cNvPr>
          <p:cNvSpPr/>
          <p:nvPr/>
        </p:nvSpPr>
        <p:spPr>
          <a:xfrm>
            <a:off x="842771" y="1344236"/>
            <a:ext cx="3130985" cy="276999"/>
          </a:xfrm>
          <a:prstGeom prst="rect">
            <a:avLst/>
          </a:prstGeom>
        </p:spPr>
        <p:txBody>
          <a:bodyPr wrap="none">
            <a:spAutoFit/>
          </a:bodyPr>
          <a:lstStyle/>
          <a:p>
            <a:r>
              <a:rPr lang="en-US" altLang="zh-CN" dirty="0"/>
              <a:t>Slots used for transmitting UWB ranging signal</a:t>
            </a:r>
            <a:endParaRPr lang="zh-CN" altLang="en-US" dirty="0"/>
          </a:p>
        </p:txBody>
      </p:sp>
      <p:sp>
        <p:nvSpPr>
          <p:cNvPr id="6" name="矩形 5">
            <a:extLst>
              <a:ext uri="{FF2B5EF4-FFF2-40B4-BE49-F238E27FC236}">
                <a16:creationId xmlns:a16="http://schemas.microsoft.com/office/drawing/2014/main" id="{28A66770-EBC1-47DB-BC17-56FCFD47981E}"/>
              </a:ext>
            </a:extLst>
          </p:cNvPr>
          <p:cNvSpPr/>
          <p:nvPr/>
        </p:nvSpPr>
        <p:spPr>
          <a:xfrm>
            <a:off x="3952104" y="1553791"/>
            <a:ext cx="1194558" cy="276999"/>
          </a:xfrm>
          <a:prstGeom prst="rect">
            <a:avLst/>
          </a:prstGeom>
        </p:spPr>
        <p:txBody>
          <a:bodyPr wrap="none">
            <a:spAutoFit/>
          </a:bodyPr>
          <a:lstStyle/>
          <a:p>
            <a:r>
              <a:rPr lang="en-US" altLang="zh-CN" dirty="0"/>
              <a:t>Ranging Round </a:t>
            </a:r>
            <a:endParaRPr lang="zh-CN" altLang="en-US" dirty="0"/>
          </a:p>
        </p:txBody>
      </p:sp>
    </p:spTree>
    <p:extLst>
      <p:ext uri="{BB962C8B-B14F-4D97-AF65-F5344CB8AC3E}">
        <p14:creationId xmlns:p14="http://schemas.microsoft.com/office/powerpoint/2010/main" val="1556344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41EBFF8-83D7-45CB-A596-E7545190A4F7}"/>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73041E10-3F00-423D-9566-FD6D3DB2747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9F373A6D-32B3-4B8A-8A11-83346406E34F}"/>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6</a:t>
            </a:fld>
            <a:endParaRPr lang="en-US" altLang="en-US" dirty="0"/>
          </a:p>
        </p:txBody>
      </p:sp>
      <p:sp>
        <p:nvSpPr>
          <p:cNvPr id="5" name="Rectangle 2">
            <a:extLst>
              <a:ext uri="{FF2B5EF4-FFF2-40B4-BE49-F238E27FC236}">
                <a16:creationId xmlns:a16="http://schemas.microsoft.com/office/drawing/2014/main" id="{158B00D1-0F6F-49A0-A8F9-176BDFA18F28}"/>
              </a:ext>
            </a:extLst>
          </p:cNvPr>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Bitmap-based scheduling IE design (cont.)</a:t>
            </a:r>
          </a:p>
        </p:txBody>
      </p:sp>
      <p:sp>
        <p:nvSpPr>
          <p:cNvPr id="6" name="矩形 5">
            <a:extLst>
              <a:ext uri="{FF2B5EF4-FFF2-40B4-BE49-F238E27FC236}">
                <a16:creationId xmlns:a16="http://schemas.microsoft.com/office/drawing/2014/main" id="{0422E1B5-6079-43D5-9370-DB36273FCD75}"/>
              </a:ext>
            </a:extLst>
          </p:cNvPr>
          <p:cNvSpPr/>
          <p:nvPr/>
        </p:nvSpPr>
        <p:spPr>
          <a:xfrm>
            <a:off x="33214" y="5589240"/>
            <a:ext cx="9036496" cy="830997"/>
          </a:xfrm>
          <a:prstGeom prst="rect">
            <a:avLst/>
          </a:prstGeom>
        </p:spPr>
        <p:txBody>
          <a:bodyPr wrap="square">
            <a:spAutoFit/>
          </a:bodyPr>
          <a:lstStyle/>
          <a:p>
            <a:pPr marL="30493"/>
            <a:r>
              <a:rPr lang="en-US" altLang="zh-CN" sz="1600" b="1" dirty="0"/>
              <a:t>Observations &amp; Problems:</a:t>
            </a:r>
          </a:p>
          <a:p>
            <a:pPr marL="373393" indent="-342900">
              <a:buFont typeface="Arial" panose="020B0604020202020204" pitchFamily="34" charset="0"/>
              <a:buChar char="•"/>
            </a:pPr>
            <a:r>
              <a:rPr lang="en-US" altLang="zh-CN" sz="1600" dirty="0"/>
              <a:t>Huge message size overhead may be incurred by simply using bitmap-based scheduling method for applications with recurring periodic transmission pattern with a larger number of slots </a:t>
            </a:r>
            <a:r>
              <a:rPr lang="en-US" altLang="zh-CN" sz="1600" dirty="0">
                <a:solidFill>
                  <a:srgbClr val="0070C0"/>
                </a:solidFill>
              </a:rPr>
              <a:t>S</a:t>
            </a:r>
            <a:r>
              <a:rPr lang="en-US" altLang="zh-CN" sz="1600" dirty="0"/>
              <a:t>.</a:t>
            </a:r>
          </a:p>
        </p:txBody>
      </p:sp>
      <p:sp>
        <p:nvSpPr>
          <p:cNvPr id="7" name="矩形 6">
            <a:extLst>
              <a:ext uri="{FF2B5EF4-FFF2-40B4-BE49-F238E27FC236}">
                <a16:creationId xmlns:a16="http://schemas.microsoft.com/office/drawing/2014/main" id="{B47B5245-4476-440F-AB25-E9C9693E4CA0}"/>
              </a:ext>
            </a:extLst>
          </p:cNvPr>
          <p:cNvSpPr/>
          <p:nvPr/>
        </p:nvSpPr>
        <p:spPr>
          <a:xfrm>
            <a:off x="0" y="979931"/>
            <a:ext cx="8964488"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t>For applications such as long continuous sensing/long MMS ranging, the transmission pattern may be </a:t>
            </a:r>
            <a:r>
              <a:rPr lang="en-US" altLang="zh-CN" sz="1600" dirty="0">
                <a:solidFill>
                  <a:srgbClr val="0070C0"/>
                </a:solidFill>
              </a:rPr>
              <a:t>recurring periodically</a:t>
            </a:r>
            <a:r>
              <a:rPr lang="en-US" altLang="zh-CN" sz="1600" dirty="0"/>
              <a:t>.</a:t>
            </a:r>
            <a:endParaRPr lang="en-US" altLang="zh-CN" sz="1600" dirty="0">
              <a:solidFill>
                <a:srgbClr val="0070C0"/>
              </a:solidFill>
            </a:endParaRPr>
          </a:p>
        </p:txBody>
      </p:sp>
      <p:pic>
        <p:nvPicPr>
          <p:cNvPr id="8" name="图片 7">
            <a:extLst>
              <a:ext uri="{FF2B5EF4-FFF2-40B4-BE49-F238E27FC236}">
                <a16:creationId xmlns:a16="http://schemas.microsoft.com/office/drawing/2014/main" id="{C3959CCE-5386-4CA5-86FE-3F146C620525}"/>
              </a:ext>
            </a:extLst>
          </p:cNvPr>
          <p:cNvPicPr>
            <a:picLocks noChangeAspect="1"/>
          </p:cNvPicPr>
          <p:nvPr/>
        </p:nvPicPr>
        <p:blipFill>
          <a:blip r:embed="rId2"/>
          <a:stretch>
            <a:fillRect/>
          </a:stretch>
        </p:blipFill>
        <p:spPr>
          <a:xfrm>
            <a:off x="85051" y="1946512"/>
            <a:ext cx="4466411" cy="2060454"/>
          </a:xfrm>
          <a:prstGeom prst="rect">
            <a:avLst/>
          </a:prstGeom>
        </p:spPr>
      </p:pic>
      <p:sp>
        <p:nvSpPr>
          <p:cNvPr id="9" name="矩形 8">
            <a:extLst>
              <a:ext uri="{FF2B5EF4-FFF2-40B4-BE49-F238E27FC236}">
                <a16:creationId xmlns:a16="http://schemas.microsoft.com/office/drawing/2014/main" id="{4E79EB52-AC7E-4098-96FA-34EB4100301A}"/>
              </a:ext>
            </a:extLst>
          </p:cNvPr>
          <p:cNvSpPr/>
          <p:nvPr/>
        </p:nvSpPr>
        <p:spPr>
          <a:xfrm>
            <a:off x="228091" y="4261458"/>
            <a:ext cx="4089362" cy="338554"/>
          </a:xfrm>
          <a:prstGeom prst="rect">
            <a:avLst/>
          </a:prstGeom>
        </p:spPr>
        <p:txBody>
          <a:bodyPr wrap="square">
            <a:spAutoFit/>
          </a:bodyPr>
          <a:lstStyle/>
          <a:p>
            <a:pPr marL="373393" indent="-342900">
              <a:buFont typeface="Arial" panose="020B0604020202020204" pitchFamily="34" charset="0"/>
              <a:buChar char="•"/>
            </a:pPr>
            <a:r>
              <a:rPr lang="en-US" altLang="zh-CN" sz="1600" dirty="0">
                <a:sym typeface="Wingdings" panose="05000000000000000000" pitchFamily="2" charset="2"/>
              </a:rPr>
              <a:t>Example 2,  Sensing scheduling</a:t>
            </a:r>
          </a:p>
        </p:txBody>
      </p:sp>
      <p:sp>
        <p:nvSpPr>
          <p:cNvPr id="10" name="矩形 9">
            <a:extLst>
              <a:ext uri="{FF2B5EF4-FFF2-40B4-BE49-F238E27FC236}">
                <a16:creationId xmlns:a16="http://schemas.microsoft.com/office/drawing/2014/main" id="{A3C06B49-A1F5-4D33-884F-18CBE47C8DC5}"/>
              </a:ext>
            </a:extLst>
          </p:cNvPr>
          <p:cNvSpPr/>
          <p:nvPr/>
        </p:nvSpPr>
        <p:spPr>
          <a:xfrm>
            <a:off x="5364088" y="4261458"/>
            <a:ext cx="3153258" cy="338554"/>
          </a:xfrm>
          <a:prstGeom prst="rect">
            <a:avLst/>
          </a:prstGeom>
        </p:spPr>
        <p:txBody>
          <a:bodyPr wrap="square">
            <a:spAutoFit/>
          </a:bodyPr>
          <a:lstStyle/>
          <a:p>
            <a:pPr marL="373393" indent="-342900">
              <a:buFont typeface="Arial" panose="020B0604020202020204" pitchFamily="34" charset="0"/>
              <a:buChar char="•"/>
            </a:pPr>
            <a:r>
              <a:rPr lang="en-US" altLang="zh-CN" sz="1600" dirty="0">
                <a:sym typeface="Wingdings" panose="05000000000000000000" pitchFamily="2" charset="2"/>
              </a:rPr>
              <a:t>Example 3, long MMS ranging</a:t>
            </a:r>
          </a:p>
        </p:txBody>
      </p:sp>
      <p:cxnSp>
        <p:nvCxnSpPr>
          <p:cNvPr id="11" name="直接箭头连接符 10">
            <a:extLst>
              <a:ext uri="{FF2B5EF4-FFF2-40B4-BE49-F238E27FC236}">
                <a16:creationId xmlns:a16="http://schemas.microsoft.com/office/drawing/2014/main" id="{ED55FF9D-1DAF-4CB9-A017-5CC84935B7AA}"/>
              </a:ext>
            </a:extLst>
          </p:cNvPr>
          <p:cNvCxnSpPr>
            <a:cxnSpLocks/>
          </p:cNvCxnSpPr>
          <p:nvPr/>
        </p:nvCxnSpPr>
        <p:spPr bwMode="auto">
          <a:xfrm>
            <a:off x="743001" y="1946512"/>
            <a:ext cx="3901007"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矩形 11">
            <a:extLst>
              <a:ext uri="{FF2B5EF4-FFF2-40B4-BE49-F238E27FC236}">
                <a16:creationId xmlns:a16="http://schemas.microsoft.com/office/drawing/2014/main" id="{24F9E708-F2A1-409B-B209-C30FA96F03E2}"/>
              </a:ext>
            </a:extLst>
          </p:cNvPr>
          <p:cNvSpPr/>
          <p:nvPr/>
        </p:nvSpPr>
        <p:spPr>
          <a:xfrm>
            <a:off x="1907704" y="1632568"/>
            <a:ext cx="1194558" cy="276999"/>
          </a:xfrm>
          <a:prstGeom prst="rect">
            <a:avLst/>
          </a:prstGeom>
        </p:spPr>
        <p:txBody>
          <a:bodyPr wrap="none">
            <a:spAutoFit/>
          </a:bodyPr>
          <a:lstStyle/>
          <a:p>
            <a:r>
              <a:rPr lang="en-US" altLang="zh-CN" dirty="0"/>
              <a:t>Ranging Round </a:t>
            </a:r>
            <a:endParaRPr lang="zh-CN" altLang="en-US" dirty="0"/>
          </a:p>
        </p:txBody>
      </p:sp>
      <p:sp>
        <p:nvSpPr>
          <p:cNvPr id="13" name="矩形 12">
            <a:extLst>
              <a:ext uri="{FF2B5EF4-FFF2-40B4-BE49-F238E27FC236}">
                <a16:creationId xmlns:a16="http://schemas.microsoft.com/office/drawing/2014/main" id="{B8AA7E53-2E79-425E-B241-0916E9425B97}"/>
              </a:ext>
            </a:extLst>
          </p:cNvPr>
          <p:cNvSpPr/>
          <p:nvPr/>
        </p:nvSpPr>
        <p:spPr>
          <a:xfrm>
            <a:off x="6444208" y="1657562"/>
            <a:ext cx="1194558" cy="276999"/>
          </a:xfrm>
          <a:prstGeom prst="rect">
            <a:avLst/>
          </a:prstGeom>
        </p:spPr>
        <p:txBody>
          <a:bodyPr wrap="none">
            <a:spAutoFit/>
          </a:bodyPr>
          <a:lstStyle/>
          <a:p>
            <a:r>
              <a:rPr lang="en-US" altLang="zh-CN" dirty="0"/>
              <a:t>Ranging Round </a:t>
            </a:r>
            <a:endParaRPr lang="zh-CN" altLang="en-US" dirty="0"/>
          </a:p>
        </p:txBody>
      </p:sp>
      <p:cxnSp>
        <p:nvCxnSpPr>
          <p:cNvPr id="14" name="直接箭头连接符 13">
            <a:extLst>
              <a:ext uri="{FF2B5EF4-FFF2-40B4-BE49-F238E27FC236}">
                <a16:creationId xmlns:a16="http://schemas.microsoft.com/office/drawing/2014/main" id="{E08D9EEE-E47A-4DC1-9BED-3323317B456F}"/>
              </a:ext>
            </a:extLst>
          </p:cNvPr>
          <p:cNvCxnSpPr>
            <a:cxnSpLocks/>
          </p:cNvCxnSpPr>
          <p:nvPr/>
        </p:nvCxnSpPr>
        <p:spPr bwMode="auto">
          <a:xfrm>
            <a:off x="5364088" y="1953537"/>
            <a:ext cx="3600400"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5" name="图片 14">
            <a:extLst>
              <a:ext uri="{FF2B5EF4-FFF2-40B4-BE49-F238E27FC236}">
                <a16:creationId xmlns:a16="http://schemas.microsoft.com/office/drawing/2014/main" id="{7FD4B50F-1B52-4162-903C-287C21FB125A}"/>
              </a:ext>
            </a:extLst>
          </p:cNvPr>
          <p:cNvPicPr>
            <a:picLocks noChangeAspect="1"/>
          </p:cNvPicPr>
          <p:nvPr/>
        </p:nvPicPr>
        <p:blipFill>
          <a:blip r:embed="rId3"/>
          <a:stretch>
            <a:fillRect/>
          </a:stretch>
        </p:blipFill>
        <p:spPr>
          <a:xfrm>
            <a:off x="4932040" y="2048028"/>
            <a:ext cx="3686307" cy="1874699"/>
          </a:xfrm>
          <a:prstGeom prst="rect">
            <a:avLst/>
          </a:prstGeom>
        </p:spPr>
      </p:pic>
    </p:spTree>
    <p:extLst>
      <p:ext uri="{BB962C8B-B14F-4D97-AF65-F5344CB8AC3E}">
        <p14:creationId xmlns:p14="http://schemas.microsoft.com/office/powerpoint/2010/main" val="3107023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Motivation</a:t>
            </a:r>
          </a:p>
        </p:txBody>
      </p:sp>
      <p:sp>
        <p:nvSpPr>
          <p:cNvPr id="6" name="矩形 5">
            <a:extLst>
              <a:ext uri="{FF2B5EF4-FFF2-40B4-BE49-F238E27FC236}">
                <a16:creationId xmlns:a16="http://schemas.microsoft.com/office/drawing/2014/main" id="{EC98D7FF-B980-46E2-8616-08D4237C857D}"/>
              </a:ext>
            </a:extLst>
          </p:cNvPr>
          <p:cNvSpPr/>
          <p:nvPr/>
        </p:nvSpPr>
        <p:spPr>
          <a:xfrm>
            <a:off x="36003" y="1008140"/>
            <a:ext cx="8964488" cy="1077218"/>
          </a:xfrm>
          <a:prstGeom prst="rect">
            <a:avLst/>
          </a:prstGeom>
        </p:spPr>
        <p:txBody>
          <a:bodyPr wrap="square">
            <a:spAutoFit/>
          </a:bodyPr>
          <a:lstStyle/>
          <a:p>
            <a:pPr marL="373393" indent="-342900">
              <a:buFont typeface="Arial" panose="020B0604020202020204" pitchFamily="34" charset="0"/>
              <a:buChar char="•"/>
            </a:pPr>
            <a:r>
              <a:rPr lang="en-US" altLang="zh-CN" sz="1600" dirty="0"/>
              <a:t>In this contribution, we propose to improve the bitmap-based scheduling IE design by addressing the aforementioned drawbacks in terms of flexibility and message redundancy</a:t>
            </a:r>
          </a:p>
          <a:p>
            <a:pPr marL="830593" lvl="1" indent="-342900">
              <a:buFont typeface="Times New Roman" panose="02020603050405020304" pitchFamily="18" charset="0"/>
              <a:buChar char="─"/>
            </a:pPr>
            <a:r>
              <a:rPr lang="en-US" altLang="zh-CN" sz="1600" dirty="0"/>
              <a:t>Introducing a bitmap offset field in the scheduling list element</a:t>
            </a:r>
          </a:p>
          <a:p>
            <a:pPr marL="830593" lvl="1" indent="-342900">
              <a:buFont typeface="Times New Roman" panose="02020603050405020304" pitchFamily="18" charset="0"/>
              <a:buChar char="─"/>
            </a:pPr>
            <a:r>
              <a:rPr lang="en-US" altLang="zh-CN" sz="1600" dirty="0"/>
              <a:t>Introducing the periodic scheduling for applications with recurring periodic transmission pattern</a:t>
            </a:r>
          </a:p>
        </p:txBody>
      </p:sp>
    </p:spTree>
    <p:extLst>
      <p:ext uri="{BB962C8B-B14F-4D97-AF65-F5344CB8AC3E}">
        <p14:creationId xmlns:p14="http://schemas.microsoft.com/office/powerpoint/2010/main" val="4073489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8</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1: Scheduling IE with bitmap offset</a:t>
            </a:r>
          </a:p>
          <a:p>
            <a:r>
              <a:rPr lang="en-US" altLang="zh-CN" sz="2400" b="1" kern="0" dirty="0"/>
              <a:t> </a:t>
            </a:r>
          </a:p>
        </p:txBody>
      </p:sp>
      <p:sp>
        <p:nvSpPr>
          <p:cNvPr id="6" name="矩形 5">
            <a:extLst>
              <a:ext uri="{FF2B5EF4-FFF2-40B4-BE49-F238E27FC236}">
                <a16:creationId xmlns:a16="http://schemas.microsoft.com/office/drawing/2014/main" id="{B63C7F7D-3D3A-410D-BF28-160B7AEB98F0}"/>
              </a:ext>
            </a:extLst>
          </p:cNvPr>
          <p:cNvSpPr/>
          <p:nvPr/>
        </p:nvSpPr>
        <p:spPr>
          <a:xfrm>
            <a:off x="107504" y="1048202"/>
            <a:ext cx="8784976" cy="2554545"/>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Introducing the</a:t>
            </a:r>
            <a:r>
              <a:rPr lang="en-US" altLang="zh-CN" sz="1600" dirty="0">
                <a:solidFill>
                  <a:srgbClr val="0070C0"/>
                </a:solidFill>
                <a:ea typeface="微软雅黑" panose="020B0503020204020204" pitchFamily="34" charset="-122"/>
                <a:cs typeface="Calibri" panose="020F0502020204030204" pitchFamily="34" charset="0"/>
              </a:rPr>
              <a:t> Bitmap Offset </a:t>
            </a:r>
            <a:r>
              <a:rPr lang="en-US" altLang="zh-CN" sz="1600" dirty="0">
                <a:ea typeface="微软雅黑" panose="020B0503020204020204" pitchFamily="34" charset="-122"/>
                <a:cs typeface="Calibri" panose="020F0502020204030204" pitchFamily="34" charset="0"/>
              </a:rPr>
              <a:t>field in scheduling list element format to mitigate the message overhead </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The Bitmap Offset field represents the number of unassigned/unused slots before the first actual transmission slot per device </a:t>
            </a:r>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Reducing the representation of the unnecessary slots by bitmap</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The Bitmap Offset field can be in the units of slots, e.g., 0~15</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The Bitmap Offset field and the Bitmap field jointly determines the transmission order per device</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The Bitmap Offset field is triggered by the </a:t>
            </a:r>
            <a:r>
              <a:rPr lang="en-US" altLang="zh-CN" sz="1600" dirty="0">
                <a:solidFill>
                  <a:srgbClr val="0070C0"/>
                </a:solidFill>
                <a:ea typeface="微软雅黑" panose="020B0503020204020204" pitchFamily="34" charset="-122"/>
                <a:cs typeface="Calibri" panose="020F0502020204030204" pitchFamily="34" charset="0"/>
              </a:rPr>
              <a:t>Bitmap Offset Presence </a:t>
            </a:r>
            <a:r>
              <a:rPr lang="en-US" altLang="zh-CN" sz="1600" dirty="0">
                <a:ea typeface="微软雅黑" panose="020B0503020204020204" pitchFamily="34" charset="-122"/>
                <a:cs typeface="Calibri" panose="020F0502020204030204" pitchFamily="34" charset="0"/>
              </a:rPr>
              <a:t>field, i.e., the Bitmap Offset field is present when </a:t>
            </a:r>
            <a:r>
              <a:rPr lang="en-US" altLang="zh-CN" sz="1600" dirty="0">
                <a:solidFill>
                  <a:srgbClr val="0070C0"/>
                </a:solidFill>
                <a:ea typeface="微软雅黑" panose="020B0503020204020204" pitchFamily="34" charset="-122"/>
                <a:cs typeface="Calibri" panose="020F0502020204030204" pitchFamily="34" charset="0"/>
              </a:rPr>
              <a:t>Bitmap Offset Presence = 1</a:t>
            </a:r>
            <a:endParaRPr lang="en-US" altLang="zh-CN" sz="1600" dirty="0">
              <a:ea typeface="微软雅黑" panose="020B0503020204020204" pitchFamily="34" charset="-122"/>
              <a:cs typeface="Calibri" panose="020F0502020204030204" pitchFamily="34" charset="0"/>
            </a:endParaRPr>
          </a:p>
        </p:txBody>
      </p:sp>
      <p:graphicFrame>
        <p:nvGraphicFramePr>
          <p:cNvPr id="7"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3673112704"/>
              </p:ext>
            </p:extLst>
          </p:nvPr>
        </p:nvGraphicFramePr>
        <p:xfrm>
          <a:off x="395536" y="3739796"/>
          <a:ext cx="4176464" cy="670560"/>
        </p:xfrm>
        <a:graphic>
          <a:graphicData uri="http://schemas.openxmlformats.org/drawingml/2006/table">
            <a:tbl>
              <a:tblPr firstRow="1" bandRow="1">
                <a:tableStyleId>{5940675A-B579-460E-94D1-54222C63F5DA}</a:tableStyleId>
              </a:tblPr>
              <a:tblGrid>
                <a:gridCol w="2088232">
                  <a:extLst>
                    <a:ext uri="{9D8B030D-6E8A-4147-A177-3AD203B41FA5}">
                      <a16:colId xmlns:a16="http://schemas.microsoft.com/office/drawing/2014/main" val="1286179289"/>
                    </a:ext>
                  </a:extLst>
                </a:gridCol>
                <a:gridCol w="2088232">
                  <a:extLst>
                    <a:ext uri="{9D8B030D-6E8A-4147-A177-3AD203B41FA5}">
                      <a16:colId xmlns:a16="http://schemas.microsoft.com/office/drawing/2014/main" val="2823916142"/>
                    </a:ext>
                  </a:extLst>
                </a:gridCol>
              </a:tblGrid>
              <a:tr h="0">
                <a:tc>
                  <a:txBody>
                    <a:bodyPr/>
                    <a:lstStyle/>
                    <a:p>
                      <a:pPr algn="ctr"/>
                      <a:r>
                        <a:rPr lang="en-US" sz="1600" dirty="0"/>
                        <a:t>Octets: 1</a:t>
                      </a:r>
                    </a:p>
                  </a:txBody>
                  <a:tcPr anchor="ctr"/>
                </a:tc>
                <a:tc>
                  <a:txBody>
                    <a:bodyPr/>
                    <a:lstStyle/>
                    <a:p>
                      <a:pPr algn="ctr"/>
                      <a:r>
                        <a:rPr lang="en-US" sz="1600" dirty="0"/>
                        <a:t>Variable</a:t>
                      </a:r>
                    </a:p>
                  </a:txBody>
                  <a:tcPr anchor="ctr"/>
                </a:tc>
                <a:extLst>
                  <a:ext uri="{0D108BD9-81ED-4DB2-BD59-A6C34878D82A}">
                    <a16:rowId xmlns:a16="http://schemas.microsoft.com/office/drawing/2014/main" val="929568747"/>
                  </a:ext>
                </a:extLst>
              </a:tr>
              <a:tr h="150622">
                <a:tc>
                  <a:txBody>
                    <a:bodyPr/>
                    <a:lstStyle/>
                    <a:p>
                      <a:pPr algn="ctr"/>
                      <a:r>
                        <a:rPr lang="en-US" sz="1600" dirty="0"/>
                        <a:t>Control field</a:t>
                      </a:r>
                    </a:p>
                  </a:txBody>
                  <a:tcPr anchor="ctr"/>
                </a:tc>
                <a:tc>
                  <a:txBody>
                    <a:bodyPr/>
                    <a:lstStyle/>
                    <a:p>
                      <a:pPr algn="ctr"/>
                      <a:r>
                        <a:rPr lang="en-US" sz="1600" dirty="0">
                          <a:solidFill>
                            <a:srgbClr val="0070C0"/>
                          </a:solidFill>
                        </a:rPr>
                        <a:t>Scheduling List</a:t>
                      </a:r>
                    </a:p>
                  </a:txBody>
                  <a:tcPr anchor="ctr"/>
                </a:tc>
                <a:extLst>
                  <a:ext uri="{0D108BD9-81ED-4DB2-BD59-A6C34878D82A}">
                    <a16:rowId xmlns:a16="http://schemas.microsoft.com/office/drawing/2014/main" val="2955868056"/>
                  </a:ext>
                </a:extLst>
              </a:tr>
            </a:tbl>
          </a:graphicData>
        </a:graphic>
      </p:graphicFrame>
      <p:sp>
        <p:nvSpPr>
          <p:cNvPr id="11" name="箭头: 下 10">
            <a:extLst>
              <a:ext uri="{FF2B5EF4-FFF2-40B4-BE49-F238E27FC236}">
                <a16:creationId xmlns:a16="http://schemas.microsoft.com/office/drawing/2014/main" id="{2AA74943-5505-4277-8841-3BDDA99E12D8}"/>
              </a:ext>
            </a:extLst>
          </p:cNvPr>
          <p:cNvSpPr/>
          <p:nvPr/>
        </p:nvSpPr>
        <p:spPr>
          <a:xfrm rot="19438816">
            <a:off x="3285255" y="4440694"/>
            <a:ext cx="216024" cy="3470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0" name="Table 10">
            <a:extLst>
              <a:ext uri="{FF2B5EF4-FFF2-40B4-BE49-F238E27FC236}">
                <a16:creationId xmlns:a16="http://schemas.microsoft.com/office/drawing/2014/main" id="{187FEEE0-456A-4136-8F58-104EAA907F92}"/>
              </a:ext>
            </a:extLst>
          </p:cNvPr>
          <p:cNvGraphicFramePr>
            <a:graphicFrameLocks noGrp="1"/>
          </p:cNvGraphicFramePr>
          <p:nvPr>
            <p:extLst>
              <p:ext uri="{D42A27DB-BD31-4B8C-83A1-F6EECF244321}">
                <p14:modId xmlns:p14="http://schemas.microsoft.com/office/powerpoint/2010/main" val="2242753155"/>
              </p:ext>
            </p:extLst>
          </p:nvPr>
        </p:nvGraphicFramePr>
        <p:xfrm>
          <a:off x="284240" y="4862195"/>
          <a:ext cx="8326360" cy="1402080"/>
        </p:xfrm>
        <a:graphic>
          <a:graphicData uri="http://schemas.openxmlformats.org/drawingml/2006/table">
            <a:tbl>
              <a:tblPr firstRow="1" bandRow="1">
                <a:tableStyleId>{5940675A-B579-460E-94D1-54222C63F5DA}</a:tableStyleId>
              </a:tblPr>
              <a:tblGrid>
                <a:gridCol w="1399018">
                  <a:extLst>
                    <a:ext uri="{9D8B030D-6E8A-4147-A177-3AD203B41FA5}">
                      <a16:colId xmlns:a16="http://schemas.microsoft.com/office/drawing/2014/main" val="252017333"/>
                    </a:ext>
                  </a:extLst>
                </a:gridCol>
                <a:gridCol w="1337281">
                  <a:extLst>
                    <a:ext uri="{9D8B030D-6E8A-4147-A177-3AD203B41FA5}">
                      <a16:colId xmlns:a16="http://schemas.microsoft.com/office/drawing/2014/main" val="2823916142"/>
                    </a:ext>
                  </a:extLst>
                </a:gridCol>
                <a:gridCol w="1337281">
                  <a:extLst>
                    <a:ext uri="{9D8B030D-6E8A-4147-A177-3AD203B41FA5}">
                      <a16:colId xmlns:a16="http://schemas.microsoft.com/office/drawing/2014/main" val="4047655742"/>
                    </a:ext>
                  </a:extLst>
                </a:gridCol>
                <a:gridCol w="1604740">
                  <a:extLst>
                    <a:ext uri="{9D8B030D-6E8A-4147-A177-3AD203B41FA5}">
                      <a16:colId xmlns:a16="http://schemas.microsoft.com/office/drawing/2014/main" val="2861155793"/>
                    </a:ext>
                  </a:extLst>
                </a:gridCol>
                <a:gridCol w="1324020">
                  <a:extLst>
                    <a:ext uri="{9D8B030D-6E8A-4147-A177-3AD203B41FA5}">
                      <a16:colId xmlns:a16="http://schemas.microsoft.com/office/drawing/2014/main" val="1591653658"/>
                    </a:ext>
                  </a:extLst>
                </a:gridCol>
                <a:gridCol w="1324020">
                  <a:extLst>
                    <a:ext uri="{9D8B030D-6E8A-4147-A177-3AD203B41FA5}">
                      <a16:colId xmlns:a16="http://schemas.microsoft.com/office/drawing/2014/main" val="2357488935"/>
                    </a:ext>
                  </a:extLst>
                </a:gridCol>
              </a:tblGrid>
              <a:tr h="430826">
                <a:tc>
                  <a:txBody>
                    <a:bodyPr/>
                    <a:lstStyle/>
                    <a:p>
                      <a:pPr algn="ctr"/>
                      <a:r>
                        <a:rPr lang="en-US" altLang="zh-CN" sz="1600" dirty="0"/>
                        <a:t>Bits: 0-1</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rgbClr val="0070C0"/>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Octets: 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rgbClr val="0070C0"/>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9568747"/>
                  </a:ext>
                </a:extLst>
              </a:tr>
              <a:tr h="22596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Bitmap 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rgbClr val="0070C0"/>
                          </a:solidFill>
                        </a:rPr>
                        <a:t>Bitmap Offset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rgbClr val="0070C0"/>
                          </a:solidFill>
                        </a:rPr>
                        <a:t>Presence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600" dirty="0">
                          <a:solidFill>
                            <a:srgbClr val="0070C0"/>
                          </a:solidFill>
                        </a:rPr>
                        <a:t>Bitmap Offset</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600"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5868056"/>
                  </a:ext>
                </a:extLst>
              </a:tr>
            </a:tbl>
          </a:graphicData>
        </a:graphic>
      </p:graphicFrame>
    </p:spTree>
    <p:extLst>
      <p:ext uri="{BB962C8B-B14F-4D97-AF65-F5344CB8AC3E}">
        <p14:creationId xmlns:p14="http://schemas.microsoft.com/office/powerpoint/2010/main" val="4256135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9</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1: Scheduling IE with bitmap offset (cont.)</a:t>
            </a:r>
          </a:p>
          <a:p>
            <a:r>
              <a:rPr lang="en-US" altLang="zh-CN" sz="2400" b="1" kern="0" dirty="0"/>
              <a:t> </a:t>
            </a:r>
          </a:p>
        </p:txBody>
      </p:sp>
      <p:graphicFrame>
        <p:nvGraphicFramePr>
          <p:cNvPr id="13" name="表格 12">
            <a:extLst>
              <a:ext uri="{FF2B5EF4-FFF2-40B4-BE49-F238E27FC236}">
                <a16:creationId xmlns:a16="http://schemas.microsoft.com/office/drawing/2014/main" id="{F1448A6A-11A5-43C3-A3C4-C8F2A505A8E1}"/>
              </a:ext>
            </a:extLst>
          </p:cNvPr>
          <p:cNvGraphicFramePr>
            <a:graphicFrameLocks noGrp="1"/>
          </p:cNvGraphicFramePr>
          <p:nvPr>
            <p:extLst>
              <p:ext uri="{D42A27DB-BD31-4B8C-83A1-F6EECF244321}">
                <p14:modId xmlns:p14="http://schemas.microsoft.com/office/powerpoint/2010/main" val="2303570431"/>
              </p:ext>
            </p:extLst>
          </p:nvPr>
        </p:nvGraphicFramePr>
        <p:xfrm>
          <a:off x="2539272" y="3163882"/>
          <a:ext cx="5440512" cy="1036816"/>
        </p:xfrm>
        <a:graphic>
          <a:graphicData uri="http://schemas.openxmlformats.org/drawingml/2006/table">
            <a:tbl>
              <a:tblPr firstRow="1" bandRow="1">
                <a:tableStyleId>{5940675A-B579-460E-94D1-54222C63F5DA}</a:tableStyleId>
              </a:tblPr>
              <a:tblGrid>
                <a:gridCol w="340032">
                  <a:extLst>
                    <a:ext uri="{9D8B030D-6E8A-4147-A177-3AD203B41FA5}">
                      <a16:colId xmlns:a16="http://schemas.microsoft.com/office/drawing/2014/main" val="1610515698"/>
                    </a:ext>
                  </a:extLst>
                </a:gridCol>
                <a:gridCol w="340032">
                  <a:extLst>
                    <a:ext uri="{9D8B030D-6E8A-4147-A177-3AD203B41FA5}">
                      <a16:colId xmlns:a16="http://schemas.microsoft.com/office/drawing/2014/main" val="3770647959"/>
                    </a:ext>
                  </a:extLst>
                </a:gridCol>
                <a:gridCol w="340032">
                  <a:extLst>
                    <a:ext uri="{9D8B030D-6E8A-4147-A177-3AD203B41FA5}">
                      <a16:colId xmlns:a16="http://schemas.microsoft.com/office/drawing/2014/main" val="2097872886"/>
                    </a:ext>
                  </a:extLst>
                </a:gridCol>
                <a:gridCol w="340032">
                  <a:extLst>
                    <a:ext uri="{9D8B030D-6E8A-4147-A177-3AD203B41FA5}">
                      <a16:colId xmlns:a16="http://schemas.microsoft.com/office/drawing/2014/main" val="1573780301"/>
                    </a:ext>
                  </a:extLst>
                </a:gridCol>
                <a:gridCol w="340032">
                  <a:extLst>
                    <a:ext uri="{9D8B030D-6E8A-4147-A177-3AD203B41FA5}">
                      <a16:colId xmlns:a16="http://schemas.microsoft.com/office/drawing/2014/main" val="3021363764"/>
                    </a:ext>
                  </a:extLst>
                </a:gridCol>
                <a:gridCol w="340032">
                  <a:extLst>
                    <a:ext uri="{9D8B030D-6E8A-4147-A177-3AD203B41FA5}">
                      <a16:colId xmlns:a16="http://schemas.microsoft.com/office/drawing/2014/main" val="3064314864"/>
                    </a:ext>
                  </a:extLst>
                </a:gridCol>
                <a:gridCol w="340032">
                  <a:extLst>
                    <a:ext uri="{9D8B030D-6E8A-4147-A177-3AD203B41FA5}">
                      <a16:colId xmlns:a16="http://schemas.microsoft.com/office/drawing/2014/main" val="2688216644"/>
                    </a:ext>
                  </a:extLst>
                </a:gridCol>
                <a:gridCol w="340032">
                  <a:extLst>
                    <a:ext uri="{9D8B030D-6E8A-4147-A177-3AD203B41FA5}">
                      <a16:colId xmlns:a16="http://schemas.microsoft.com/office/drawing/2014/main" val="3625163027"/>
                    </a:ext>
                  </a:extLst>
                </a:gridCol>
                <a:gridCol w="340032">
                  <a:extLst>
                    <a:ext uri="{9D8B030D-6E8A-4147-A177-3AD203B41FA5}">
                      <a16:colId xmlns:a16="http://schemas.microsoft.com/office/drawing/2014/main" val="614919869"/>
                    </a:ext>
                  </a:extLst>
                </a:gridCol>
                <a:gridCol w="340032">
                  <a:extLst>
                    <a:ext uri="{9D8B030D-6E8A-4147-A177-3AD203B41FA5}">
                      <a16:colId xmlns:a16="http://schemas.microsoft.com/office/drawing/2014/main" val="586018526"/>
                    </a:ext>
                  </a:extLst>
                </a:gridCol>
                <a:gridCol w="340032">
                  <a:extLst>
                    <a:ext uri="{9D8B030D-6E8A-4147-A177-3AD203B41FA5}">
                      <a16:colId xmlns:a16="http://schemas.microsoft.com/office/drawing/2014/main" val="1113125849"/>
                    </a:ext>
                  </a:extLst>
                </a:gridCol>
                <a:gridCol w="340032">
                  <a:extLst>
                    <a:ext uri="{9D8B030D-6E8A-4147-A177-3AD203B41FA5}">
                      <a16:colId xmlns:a16="http://schemas.microsoft.com/office/drawing/2014/main" val="2995259264"/>
                    </a:ext>
                  </a:extLst>
                </a:gridCol>
                <a:gridCol w="340032">
                  <a:extLst>
                    <a:ext uri="{9D8B030D-6E8A-4147-A177-3AD203B41FA5}">
                      <a16:colId xmlns:a16="http://schemas.microsoft.com/office/drawing/2014/main" val="3093507309"/>
                    </a:ext>
                  </a:extLst>
                </a:gridCol>
                <a:gridCol w="340032">
                  <a:extLst>
                    <a:ext uri="{9D8B030D-6E8A-4147-A177-3AD203B41FA5}">
                      <a16:colId xmlns:a16="http://schemas.microsoft.com/office/drawing/2014/main" val="317360532"/>
                    </a:ext>
                  </a:extLst>
                </a:gridCol>
                <a:gridCol w="340032">
                  <a:extLst>
                    <a:ext uri="{9D8B030D-6E8A-4147-A177-3AD203B41FA5}">
                      <a16:colId xmlns:a16="http://schemas.microsoft.com/office/drawing/2014/main" val="638173907"/>
                    </a:ext>
                  </a:extLst>
                </a:gridCol>
                <a:gridCol w="340032">
                  <a:extLst>
                    <a:ext uri="{9D8B030D-6E8A-4147-A177-3AD203B41FA5}">
                      <a16:colId xmlns:a16="http://schemas.microsoft.com/office/drawing/2014/main" val="1216839000"/>
                    </a:ext>
                  </a:extLst>
                </a:gridCol>
              </a:tblGrid>
              <a:tr h="238278">
                <a:tc>
                  <a:txBody>
                    <a:bodyPr/>
                    <a:lstStyle/>
                    <a:p>
                      <a:r>
                        <a:rPr lang="en-US" altLang="zh-CN" sz="1000" dirty="0"/>
                        <a:t>0</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2</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3</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4</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5</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6</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7</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8</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9</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10</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11</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12</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13</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14</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15</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5805602"/>
                  </a:ext>
                </a:extLst>
              </a:tr>
              <a:tr h="436076">
                <a:tc>
                  <a:txBody>
                    <a:bodyPr/>
                    <a:lstStyle/>
                    <a:p>
                      <a:endParaRPr lang="zh-CN" altLang="en-US" sz="1000"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2330976"/>
                  </a:ext>
                </a:extLst>
              </a:tr>
              <a:tr h="356900">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2430448"/>
                  </a:ext>
                </a:extLst>
              </a:tr>
            </a:tbl>
          </a:graphicData>
        </a:graphic>
      </p:graphicFrame>
      <p:sp>
        <p:nvSpPr>
          <p:cNvPr id="18" name="文本框 17">
            <a:extLst>
              <a:ext uri="{FF2B5EF4-FFF2-40B4-BE49-F238E27FC236}">
                <a16:creationId xmlns:a16="http://schemas.microsoft.com/office/drawing/2014/main" id="{C99D3341-48B2-49FF-B3AD-62EB1FCC04EB}"/>
              </a:ext>
            </a:extLst>
          </p:cNvPr>
          <p:cNvSpPr txBox="1"/>
          <p:nvPr/>
        </p:nvSpPr>
        <p:spPr>
          <a:xfrm>
            <a:off x="1545597" y="3408421"/>
            <a:ext cx="1156896" cy="307777"/>
          </a:xfrm>
          <a:prstGeom prst="rect">
            <a:avLst/>
          </a:prstGeom>
          <a:noFill/>
        </p:spPr>
        <p:txBody>
          <a:bodyPr wrap="square" rtlCol="0">
            <a:spAutoFit/>
          </a:bodyPr>
          <a:lstStyle/>
          <a:p>
            <a:r>
              <a:rPr lang="en-US" altLang="zh-CN" sz="1400" dirty="0"/>
              <a:t>Initiator</a:t>
            </a:r>
            <a:endParaRPr lang="zh-CN" altLang="en-US" sz="1400" dirty="0"/>
          </a:p>
        </p:txBody>
      </p:sp>
      <p:sp>
        <p:nvSpPr>
          <p:cNvPr id="19" name="文本框 18">
            <a:extLst>
              <a:ext uri="{FF2B5EF4-FFF2-40B4-BE49-F238E27FC236}">
                <a16:creationId xmlns:a16="http://schemas.microsoft.com/office/drawing/2014/main" id="{36421C71-C4F9-4CB1-8F8E-E25E8CFD6221}"/>
              </a:ext>
            </a:extLst>
          </p:cNvPr>
          <p:cNvSpPr txBox="1"/>
          <p:nvPr/>
        </p:nvSpPr>
        <p:spPr>
          <a:xfrm>
            <a:off x="1535578" y="3883956"/>
            <a:ext cx="1156896" cy="307777"/>
          </a:xfrm>
          <a:prstGeom prst="rect">
            <a:avLst/>
          </a:prstGeom>
          <a:noFill/>
        </p:spPr>
        <p:txBody>
          <a:bodyPr wrap="square" rtlCol="0">
            <a:spAutoFit/>
          </a:bodyPr>
          <a:lstStyle/>
          <a:p>
            <a:r>
              <a:rPr lang="en-US" altLang="zh-CN" sz="1400" dirty="0"/>
              <a:t>Responder</a:t>
            </a:r>
            <a:endParaRPr lang="zh-CN" altLang="en-US" sz="1400" dirty="0"/>
          </a:p>
        </p:txBody>
      </p:sp>
      <p:sp>
        <p:nvSpPr>
          <p:cNvPr id="20" name="矩形 19">
            <a:extLst>
              <a:ext uri="{FF2B5EF4-FFF2-40B4-BE49-F238E27FC236}">
                <a16:creationId xmlns:a16="http://schemas.microsoft.com/office/drawing/2014/main" id="{E2DD1D96-A102-401D-A8BB-B7985E058F69}"/>
              </a:ext>
            </a:extLst>
          </p:cNvPr>
          <p:cNvSpPr/>
          <p:nvPr/>
        </p:nvSpPr>
        <p:spPr>
          <a:xfrm>
            <a:off x="3420985" y="4140392"/>
            <a:ext cx="4046301" cy="307777"/>
          </a:xfrm>
          <a:prstGeom prst="rect">
            <a:avLst/>
          </a:prstGeom>
        </p:spPr>
        <p:txBody>
          <a:bodyPr wrap="none">
            <a:spAutoFit/>
          </a:bodyPr>
          <a:lstStyle/>
          <a:p>
            <a:r>
              <a:rPr lang="en-US" altLang="zh-CN" sz="1400" dirty="0"/>
              <a:t>(a) Original scheduling with a bitmap size of 2 octets </a:t>
            </a:r>
          </a:p>
        </p:txBody>
      </p:sp>
      <p:sp>
        <p:nvSpPr>
          <p:cNvPr id="21" name="矩形 20">
            <a:extLst>
              <a:ext uri="{FF2B5EF4-FFF2-40B4-BE49-F238E27FC236}">
                <a16:creationId xmlns:a16="http://schemas.microsoft.com/office/drawing/2014/main" id="{689EC3DA-B782-41DA-B21E-3B95DCAB1D66}"/>
              </a:ext>
            </a:extLst>
          </p:cNvPr>
          <p:cNvSpPr/>
          <p:nvPr/>
        </p:nvSpPr>
        <p:spPr bwMode="auto">
          <a:xfrm>
            <a:off x="2466181" y="3824095"/>
            <a:ext cx="2143919" cy="385270"/>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graphicFrame>
        <p:nvGraphicFramePr>
          <p:cNvPr id="28" name="表格 27">
            <a:extLst>
              <a:ext uri="{FF2B5EF4-FFF2-40B4-BE49-F238E27FC236}">
                <a16:creationId xmlns:a16="http://schemas.microsoft.com/office/drawing/2014/main" id="{96C02AB2-BE98-4007-A07C-1A7CE68AC036}"/>
              </a:ext>
            </a:extLst>
          </p:cNvPr>
          <p:cNvGraphicFramePr>
            <a:graphicFrameLocks noGrp="1"/>
          </p:cNvGraphicFramePr>
          <p:nvPr>
            <p:extLst>
              <p:ext uri="{D42A27DB-BD31-4B8C-83A1-F6EECF244321}">
                <p14:modId xmlns:p14="http://schemas.microsoft.com/office/powerpoint/2010/main" val="3486881749"/>
              </p:ext>
            </p:extLst>
          </p:nvPr>
        </p:nvGraphicFramePr>
        <p:xfrm>
          <a:off x="3420985" y="5078070"/>
          <a:ext cx="3330368" cy="982980"/>
        </p:xfrm>
        <a:graphic>
          <a:graphicData uri="http://schemas.openxmlformats.org/drawingml/2006/table">
            <a:tbl>
              <a:tblPr firstRow="1" bandRow="1">
                <a:tableStyleId>{5940675A-B579-460E-94D1-54222C63F5DA}</a:tableStyleId>
              </a:tblPr>
              <a:tblGrid>
                <a:gridCol w="416296">
                  <a:extLst>
                    <a:ext uri="{9D8B030D-6E8A-4147-A177-3AD203B41FA5}">
                      <a16:colId xmlns:a16="http://schemas.microsoft.com/office/drawing/2014/main" val="1610515698"/>
                    </a:ext>
                  </a:extLst>
                </a:gridCol>
                <a:gridCol w="416296">
                  <a:extLst>
                    <a:ext uri="{9D8B030D-6E8A-4147-A177-3AD203B41FA5}">
                      <a16:colId xmlns:a16="http://schemas.microsoft.com/office/drawing/2014/main" val="3770647959"/>
                    </a:ext>
                  </a:extLst>
                </a:gridCol>
                <a:gridCol w="416296">
                  <a:extLst>
                    <a:ext uri="{9D8B030D-6E8A-4147-A177-3AD203B41FA5}">
                      <a16:colId xmlns:a16="http://schemas.microsoft.com/office/drawing/2014/main" val="2097872886"/>
                    </a:ext>
                  </a:extLst>
                </a:gridCol>
                <a:gridCol w="416296">
                  <a:extLst>
                    <a:ext uri="{9D8B030D-6E8A-4147-A177-3AD203B41FA5}">
                      <a16:colId xmlns:a16="http://schemas.microsoft.com/office/drawing/2014/main" val="1573780301"/>
                    </a:ext>
                  </a:extLst>
                </a:gridCol>
                <a:gridCol w="416296">
                  <a:extLst>
                    <a:ext uri="{9D8B030D-6E8A-4147-A177-3AD203B41FA5}">
                      <a16:colId xmlns:a16="http://schemas.microsoft.com/office/drawing/2014/main" val="3021363764"/>
                    </a:ext>
                  </a:extLst>
                </a:gridCol>
                <a:gridCol w="416296">
                  <a:extLst>
                    <a:ext uri="{9D8B030D-6E8A-4147-A177-3AD203B41FA5}">
                      <a16:colId xmlns:a16="http://schemas.microsoft.com/office/drawing/2014/main" val="3064314864"/>
                    </a:ext>
                  </a:extLst>
                </a:gridCol>
                <a:gridCol w="416296">
                  <a:extLst>
                    <a:ext uri="{9D8B030D-6E8A-4147-A177-3AD203B41FA5}">
                      <a16:colId xmlns:a16="http://schemas.microsoft.com/office/drawing/2014/main" val="2688216644"/>
                    </a:ext>
                  </a:extLst>
                </a:gridCol>
                <a:gridCol w="416296">
                  <a:extLst>
                    <a:ext uri="{9D8B030D-6E8A-4147-A177-3AD203B41FA5}">
                      <a16:colId xmlns:a16="http://schemas.microsoft.com/office/drawing/2014/main" val="3625163027"/>
                    </a:ext>
                  </a:extLst>
                </a:gridCol>
              </a:tblGrid>
              <a:tr h="221256">
                <a:tc>
                  <a:txBody>
                    <a:bodyPr/>
                    <a:lstStyle/>
                    <a:p>
                      <a:r>
                        <a:rPr lang="en-US" altLang="zh-CN" sz="1050" dirty="0"/>
                        <a:t>0</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2</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3</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4</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5</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6</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7</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5805602"/>
                  </a:ext>
                </a:extLst>
              </a:tr>
              <a:tr h="364492">
                <a:tc>
                  <a:txBody>
                    <a:bodyPr/>
                    <a:lstStyle/>
                    <a:p>
                      <a:endParaRPr lang="zh-CN" altLang="en-US"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2330976"/>
                  </a:ext>
                </a:extLst>
              </a:tr>
              <a:tr h="321827">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highlight>
                          <a:srgbClr val="FFFFFF"/>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highlight>
                          <a:srgbClr val="FFFFFF"/>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2430448"/>
                  </a:ext>
                </a:extLst>
              </a:tr>
            </a:tbl>
          </a:graphicData>
        </a:graphic>
      </p:graphicFrame>
      <p:sp>
        <p:nvSpPr>
          <p:cNvPr id="30" name="文本框 29">
            <a:extLst>
              <a:ext uri="{FF2B5EF4-FFF2-40B4-BE49-F238E27FC236}">
                <a16:creationId xmlns:a16="http://schemas.microsoft.com/office/drawing/2014/main" id="{BBB08826-D09F-4A8B-8A16-589B2C58FF96}"/>
              </a:ext>
            </a:extLst>
          </p:cNvPr>
          <p:cNvSpPr txBox="1"/>
          <p:nvPr/>
        </p:nvSpPr>
        <p:spPr>
          <a:xfrm>
            <a:off x="2467385" y="5256344"/>
            <a:ext cx="1156896" cy="307777"/>
          </a:xfrm>
          <a:prstGeom prst="rect">
            <a:avLst/>
          </a:prstGeom>
          <a:noFill/>
        </p:spPr>
        <p:txBody>
          <a:bodyPr wrap="square" rtlCol="0">
            <a:spAutoFit/>
          </a:bodyPr>
          <a:lstStyle/>
          <a:p>
            <a:r>
              <a:rPr lang="en-US" altLang="zh-CN" sz="1400" dirty="0"/>
              <a:t>Initiator</a:t>
            </a:r>
            <a:endParaRPr lang="zh-CN" altLang="en-US" sz="1400" dirty="0"/>
          </a:p>
        </p:txBody>
      </p:sp>
      <p:sp>
        <p:nvSpPr>
          <p:cNvPr id="31" name="文本框 30">
            <a:extLst>
              <a:ext uri="{FF2B5EF4-FFF2-40B4-BE49-F238E27FC236}">
                <a16:creationId xmlns:a16="http://schemas.microsoft.com/office/drawing/2014/main" id="{50DD0B76-6553-4315-A880-576B6C489040}"/>
              </a:ext>
            </a:extLst>
          </p:cNvPr>
          <p:cNvSpPr txBox="1"/>
          <p:nvPr/>
        </p:nvSpPr>
        <p:spPr>
          <a:xfrm>
            <a:off x="2467385" y="5753290"/>
            <a:ext cx="1156896" cy="307777"/>
          </a:xfrm>
          <a:prstGeom prst="rect">
            <a:avLst/>
          </a:prstGeom>
          <a:noFill/>
        </p:spPr>
        <p:txBody>
          <a:bodyPr wrap="square" rtlCol="0">
            <a:spAutoFit/>
          </a:bodyPr>
          <a:lstStyle/>
          <a:p>
            <a:r>
              <a:rPr lang="en-US" altLang="zh-CN" sz="1400" dirty="0"/>
              <a:t>Responder</a:t>
            </a:r>
            <a:endParaRPr lang="zh-CN" altLang="en-US" sz="1400" dirty="0"/>
          </a:p>
        </p:txBody>
      </p:sp>
      <p:sp>
        <p:nvSpPr>
          <p:cNvPr id="32" name="矩形 31">
            <a:extLst>
              <a:ext uri="{FF2B5EF4-FFF2-40B4-BE49-F238E27FC236}">
                <a16:creationId xmlns:a16="http://schemas.microsoft.com/office/drawing/2014/main" id="{665FE2AD-AF21-4777-B681-70E24706721B}"/>
              </a:ext>
            </a:extLst>
          </p:cNvPr>
          <p:cNvSpPr/>
          <p:nvPr/>
        </p:nvSpPr>
        <p:spPr>
          <a:xfrm>
            <a:off x="3328039" y="6122475"/>
            <a:ext cx="4145687" cy="307777"/>
          </a:xfrm>
          <a:prstGeom prst="rect">
            <a:avLst/>
          </a:prstGeom>
        </p:spPr>
        <p:txBody>
          <a:bodyPr wrap="none">
            <a:spAutoFit/>
          </a:bodyPr>
          <a:lstStyle/>
          <a:p>
            <a:r>
              <a:rPr lang="en-US" altLang="zh-CN" sz="1400" dirty="0"/>
              <a:t>(b) </a:t>
            </a:r>
            <a:r>
              <a:rPr lang="en-US" altLang="zh-CN" sz="1400" dirty="0">
                <a:solidFill>
                  <a:srgbClr val="0070C0"/>
                </a:solidFill>
              </a:rPr>
              <a:t>Improved scheduling </a:t>
            </a:r>
            <a:r>
              <a:rPr lang="en-US" altLang="zh-CN" sz="1400" dirty="0"/>
              <a:t>with a bitmap size of 1 octet </a:t>
            </a:r>
          </a:p>
        </p:txBody>
      </p:sp>
      <p:sp>
        <p:nvSpPr>
          <p:cNvPr id="9" name="矩形 8">
            <a:extLst>
              <a:ext uri="{FF2B5EF4-FFF2-40B4-BE49-F238E27FC236}">
                <a16:creationId xmlns:a16="http://schemas.microsoft.com/office/drawing/2014/main" id="{841D210D-2038-4FF6-9063-9F8A138052C3}"/>
              </a:ext>
            </a:extLst>
          </p:cNvPr>
          <p:cNvSpPr/>
          <p:nvPr/>
        </p:nvSpPr>
        <p:spPr>
          <a:xfrm>
            <a:off x="168004" y="1023116"/>
            <a:ext cx="8884192" cy="830997"/>
          </a:xfrm>
          <a:prstGeom prst="rect">
            <a:avLst/>
          </a:prstGeom>
        </p:spPr>
        <p:txBody>
          <a:bodyPr wrap="square">
            <a:spAutoFit/>
          </a:bodyPr>
          <a:lstStyle/>
          <a:p>
            <a:pPr marL="171450" indent="-171450">
              <a:buFont typeface="Arial" panose="020B0604020202020204" pitchFamily="34" charset="0"/>
              <a:buChar char="•"/>
            </a:pPr>
            <a:r>
              <a:rPr lang="en-US" altLang="zh-CN" sz="1600" dirty="0"/>
              <a:t>Example, reducing the bitmap size of 2 octets to 1 octet by making use of the </a:t>
            </a:r>
            <a:r>
              <a:rPr lang="en-US" altLang="zh-CN" sz="1600" dirty="0">
                <a:solidFill>
                  <a:srgbClr val="0070C0"/>
                </a:solidFill>
              </a:rPr>
              <a:t>Bitmap Offset </a:t>
            </a:r>
            <a:r>
              <a:rPr lang="en-US" altLang="zh-CN" sz="1600" dirty="0"/>
              <a:t>field</a:t>
            </a:r>
          </a:p>
          <a:p>
            <a:pPr marL="742950" lvl="1" indent="-285750">
              <a:buFont typeface="Times New Roman" panose="02020603050405020304" pitchFamily="18" charset="0"/>
              <a:buChar char="─"/>
            </a:pPr>
            <a:r>
              <a:rPr lang="en-US" altLang="zh-CN" sz="1600" dirty="0"/>
              <a:t>For the responder, the number of unassigned slots shall be presented in </a:t>
            </a:r>
            <a:r>
              <a:rPr lang="en-US" altLang="zh-CN" sz="1600" dirty="0">
                <a:solidFill>
                  <a:srgbClr val="0070C0"/>
                </a:solidFill>
              </a:rPr>
              <a:t>Bitmap Offset </a:t>
            </a:r>
            <a:r>
              <a:rPr lang="en-US" altLang="zh-CN" sz="1600" dirty="0"/>
              <a:t>field in the scheduling list element rather than in the Bitmap, i.e., setting </a:t>
            </a:r>
            <a:r>
              <a:rPr lang="en-US" altLang="zh-CN" sz="1600" dirty="0">
                <a:solidFill>
                  <a:srgbClr val="0070C0"/>
                </a:solidFill>
              </a:rPr>
              <a:t>Bitmap Offset = 6</a:t>
            </a:r>
            <a:endParaRPr lang="en-US" altLang="zh-CN" sz="1600" dirty="0"/>
          </a:p>
        </p:txBody>
      </p:sp>
      <p:cxnSp>
        <p:nvCxnSpPr>
          <p:cNvPr id="33" name="直接箭头连接符 32">
            <a:extLst>
              <a:ext uri="{FF2B5EF4-FFF2-40B4-BE49-F238E27FC236}">
                <a16:creationId xmlns:a16="http://schemas.microsoft.com/office/drawing/2014/main" id="{7D48E9F7-7651-4441-840C-703D6017EE76}"/>
              </a:ext>
            </a:extLst>
          </p:cNvPr>
          <p:cNvCxnSpPr>
            <a:cxnSpLocks/>
          </p:cNvCxnSpPr>
          <p:nvPr/>
        </p:nvCxnSpPr>
        <p:spPr bwMode="auto">
          <a:xfrm>
            <a:off x="2464449" y="3163882"/>
            <a:ext cx="5587345"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矩形 33">
            <a:extLst>
              <a:ext uri="{FF2B5EF4-FFF2-40B4-BE49-F238E27FC236}">
                <a16:creationId xmlns:a16="http://schemas.microsoft.com/office/drawing/2014/main" id="{CF6CE19A-C610-4910-B3A1-F1D9D00DE54C}"/>
              </a:ext>
            </a:extLst>
          </p:cNvPr>
          <p:cNvSpPr/>
          <p:nvPr/>
        </p:nvSpPr>
        <p:spPr>
          <a:xfrm>
            <a:off x="4344988" y="2844506"/>
            <a:ext cx="1317990" cy="307777"/>
          </a:xfrm>
          <a:prstGeom prst="rect">
            <a:avLst/>
          </a:prstGeom>
        </p:spPr>
        <p:txBody>
          <a:bodyPr wrap="none">
            <a:spAutoFit/>
          </a:bodyPr>
          <a:lstStyle/>
          <a:p>
            <a:r>
              <a:rPr lang="en-US" altLang="zh-CN" sz="1400" dirty="0"/>
              <a:t>Ranging Round</a:t>
            </a:r>
          </a:p>
        </p:txBody>
      </p:sp>
      <p:cxnSp>
        <p:nvCxnSpPr>
          <p:cNvPr id="35" name="直接箭头连接符 34">
            <a:extLst>
              <a:ext uri="{FF2B5EF4-FFF2-40B4-BE49-F238E27FC236}">
                <a16:creationId xmlns:a16="http://schemas.microsoft.com/office/drawing/2014/main" id="{C988ACF1-1FF8-45C7-8193-7C0346D43751}"/>
              </a:ext>
            </a:extLst>
          </p:cNvPr>
          <p:cNvCxnSpPr>
            <a:cxnSpLocks/>
          </p:cNvCxnSpPr>
          <p:nvPr/>
        </p:nvCxnSpPr>
        <p:spPr bwMode="auto">
          <a:xfrm>
            <a:off x="3395441" y="5078070"/>
            <a:ext cx="3402375"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矩形 35">
            <a:extLst>
              <a:ext uri="{FF2B5EF4-FFF2-40B4-BE49-F238E27FC236}">
                <a16:creationId xmlns:a16="http://schemas.microsoft.com/office/drawing/2014/main" id="{CC129640-2C7E-4C0B-928C-C129E7826606}"/>
              </a:ext>
            </a:extLst>
          </p:cNvPr>
          <p:cNvSpPr/>
          <p:nvPr/>
        </p:nvSpPr>
        <p:spPr>
          <a:xfrm>
            <a:off x="4455257" y="4731236"/>
            <a:ext cx="1317990" cy="307777"/>
          </a:xfrm>
          <a:prstGeom prst="rect">
            <a:avLst/>
          </a:prstGeom>
        </p:spPr>
        <p:txBody>
          <a:bodyPr wrap="none">
            <a:spAutoFit/>
          </a:bodyPr>
          <a:lstStyle/>
          <a:p>
            <a:r>
              <a:rPr lang="en-US" altLang="zh-CN" sz="1400" dirty="0"/>
              <a:t>Ranging Round</a:t>
            </a:r>
          </a:p>
        </p:txBody>
      </p:sp>
      <p:graphicFrame>
        <p:nvGraphicFramePr>
          <p:cNvPr id="42" name="Table 10">
            <a:extLst>
              <a:ext uri="{FF2B5EF4-FFF2-40B4-BE49-F238E27FC236}">
                <a16:creationId xmlns:a16="http://schemas.microsoft.com/office/drawing/2014/main" id="{C29EA9AA-0F6F-459A-92BA-15EED80F42E8}"/>
              </a:ext>
            </a:extLst>
          </p:cNvPr>
          <p:cNvGraphicFramePr>
            <a:graphicFrameLocks noGrp="1"/>
          </p:cNvGraphicFramePr>
          <p:nvPr>
            <p:extLst>
              <p:ext uri="{D42A27DB-BD31-4B8C-83A1-F6EECF244321}">
                <p14:modId xmlns:p14="http://schemas.microsoft.com/office/powerpoint/2010/main" val="3624341172"/>
              </p:ext>
            </p:extLst>
          </p:nvPr>
        </p:nvGraphicFramePr>
        <p:xfrm>
          <a:off x="388968" y="1893170"/>
          <a:ext cx="8431503" cy="888026"/>
        </p:xfrm>
        <a:graphic>
          <a:graphicData uri="http://schemas.openxmlformats.org/drawingml/2006/table">
            <a:tbl>
              <a:tblPr firstRow="1" bandRow="1">
                <a:tableStyleId>{5940675A-B579-460E-94D1-54222C63F5DA}</a:tableStyleId>
              </a:tblPr>
              <a:tblGrid>
                <a:gridCol w="1416685">
                  <a:extLst>
                    <a:ext uri="{9D8B030D-6E8A-4147-A177-3AD203B41FA5}">
                      <a16:colId xmlns:a16="http://schemas.microsoft.com/office/drawing/2014/main" val="252017333"/>
                    </a:ext>
                  </a:extLst>
                </a:gridCol>
                <a:gridCol w="1354168">
                  <a:extLst>
                    <a:ext uri="{9D8B030D-6E8A-4147-A177-3AD203B41FA5}">
                      <a16:colId xmlns:a16="http://schemas.microsoft.com/office/drawing/2014/main" val="2823916142"/>
                    </a:ext>
                  </a:extLst>
                </a:gridCol>
                <a:gridCol w="1354168">
                  <a:extLst>
                    <a:ext uri="{9D8B030D-6E8A-4147-A177-3AD203B41FA5}">
                      <a16:colId xmlns:a16="http://schemas.microsoft.com/office/drawing/2014/main" val="4047655742"/>
                    </a:ext>
                  </a:extLst>
                </a:gridCol>
                <a:gridCol w="1625004">
                  <a:extLst>
                    <a:ext uri="{9D8B030D-6E8A-4147-A177-3AD203B41FA5}">
                      <a16:colId xmlns:a16="http://schemas.microsoft.com/office/drawing/2014/main" val="2861155793"/>
                    </a:ext>
                  </a:extLst>
                </a:gridCol>
                <a:gridCol w="1340739">
                  <a:extLst>
                    <a:ext uri="{9D8B030D-6E8A-4147-A177-3AD203B41FA5}">
                      <a16:colId xmlns:a16="http://schemas.microsoft.com/office/drawing/2014/main" val="1591653658"/>
                    </a:ext>
                  </a:extLst>
                </a:gridCol>
                <a:gridCol w="1340739">
                  <a:extLst>
                    <a:ext uri="{9D8B030D-6E8A-4147-A177-3AD203B41FA5}">
                      <a16:colId xmlns:a16="http://schemas.microsoft.com/office/drawing/2014/main" val="2357488935"/>
                    </a:ext>
                  </a:extLst>
                </a:gridCol>
              </a:tblGrid>
              <a:tr h="430826">
                <a:tc>
                  <a:txBody>
                    <a:bodyPr/>
                    <a:lstStyle/>
                    <a:p>
                      <a:pPr algn="ctr"/>
                      <a:r>
                        <a:rPr lang="en-US" altLang="zh-CN" sz="1200" dirty="0"/>
                        <a:t>Bits: 0-1</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9568747"/>
                  </a:ext>
                </a:extLst>
              </a:tr>
              <a:tr h="22596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Bitmap 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Bitmap Offset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Presence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rPr>
                        <a:t>Bitmap Offset</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200"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5868056"/>
                  </a:ext>
                </a:extLst>
              </a:tr>
            </a:tbl>
          </a:graphicData>
        </a:graphic>
      </p:graphicFrame>
      <p:sp>
        <p:nvSpPr>
          <p:cNvPr id="43" name="箭头: 下 42">
            <a:extLst>
              <a:ext uri="{FF2B5EF4-FFF2-40B4-BE49-F238E27FC236}">
                <a16:creationId xmlns:a16="http://schemas.microsoft.com/office/drawing/2014/main" id="{6A165CDD-3903-4ADF-8EC7-EB2F3F3A618B}"/>
              </a:ext>
            </a:extLst>
          </p:cNvPr>
          <p:cNvSpPr/>
          <p:nvPr/>
        </p:nvSpPr>
        <p:spPr>
          <a:xfrm rot="2605799">
            <a:off x="2531449" y="4245523"/>
            <a:ext cx="216024" cy="3470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a:extLst>
              <a:ext uri="{FF2B5EF4-FFF2-40B4-BE49-F238E27FC236}">
                <a16:creationId xmlns:a16="http://schemas.microsoft.com/office/drawing/2014/main" id="{505E3C90-04DE-4A33-B4A9-CBFCEB58DC10}"/>
              </a:ext>
            </a:extLst>
          </p:cNvPr>
          <p:cNvSpPr/>
          <p:nvPr/>
        </p:nvSpPr>
        <p:spPr>
          <a:xfrm>
            <a:off x="107504" y="4525662"/>
            <a:ext cx="3837910" cy="307777"/>
          </a:xfrm>
          <a:prstGeom prst="rect">
            <a:avLst/>
          </a:prstGeom>
        </p:spPr>
        <p:txBody>
          <a:bodyPr wrap="none">
            <a:spAutoFit/>
          </a:bodyPr>
          <a:lstStyle/>
          <a:p>
            <a:pPr marL="285750" indent="-285750">
              <a:buFont typeface="Arial" panose="020B0604020202020204" pitchFamily="34" charset="0"/>
              <a:buChar char="•"/>
            </a:pPr>
            <a:r>
              <a:rPr lang="en-US" altLang="zh-CN" sz="1400" dirty="0"/>
              <a:t>6 unassigned slots before the first transmission</a:t>
            </a:r>
          </a:p>
        </p:txBody>
      </p:sp>
      <p:sp>
        <p:nvSpPr>
          <p:cNvPr id="45" name="箭头: 右弧形 44">
            <a:extLst>
              <a:ext uri="{FF2B5EF4-FFF2-40B4-BE49-F238E27FC236}">
                <a16:creationId xmlns:a16="http://schemas.microsoft.com/office/drawing/2014/main" id="{08892B50-3931-4D24-A5D3-CCC19343D0E7}"/>
              </a:ext>
            </a:extLst>
          </p:cNvPr>
          <p:cNvSpPr/>
          <p:nvPr/>
        </p:nvSpPr>
        <p:spPr bwMode="auto">
          <a:xfrm>
            <a:off x="8164336" y="4000000"/>
            <a:ext cx="792088" cy="1949270"/>
          </a:xfrm>
          <a:prstGeom prst="curved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7918877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2176</Words>
  <Application>Microsoft Office PowerPoint</Application>
  <PresentationFormat>全屏显示(4:3)</PresentationFormat>
  <Paragraphs>360</Paragraphs>
  <Slides>14</Slides>
  <Notes>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宋体</vt:lpstr>
      <vt:lpstr>微软雅黑</vt:lpstr>
      <vt:lpstr>Arial</vt:lpstr>
      <vt:lpstr>Calibri</vt:lpstr>
      <vt:lpstr>Cambria Math</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2022-11-11T05:41:17Z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(3)e/Y8wLn3vcYspf/V6JB4PdlCLtdnfw5ekioSZCe2bkdpPLFkBFMyuQmlQ7pk5bamUhY7cJrC
I8m/N5xx9EF4XYc8aQMOoWSi6i9PnJAP8T8Uq2Lvl9x0zkWNjzZv4klLe7tgU7YjrxUMGlef
6FxdnRfK4RCBv1u7TPAw9aDINM5uV1rYmeJoNkEm39+UDnAW7o/X/RlUpJbTlW1lneEgaP9F
dcp+eOnrtOLE8lmsUQ</vt:lpwstr>
  </property>
  <property fmtid="{D5CDD505-2E9C-101B-9397-08002B2CF9AE}" pid="3" name="_2015_ms_pID_7253431">
    <vt:lpwstr>jlv/vyjzmHcA8zCCNjfy1P19WP3kqGX6Hz8ZLs1B1b9HlKqND+m3le
B5afbR/FY0GiNP2XudmGXsdP+wgEwgDDXmbpOoaiw01KPqaMB4g6pGv/C+bOFHfMgSx/X3tU
DO8kANXVnqqF6ZUUoRPBmZeiDjVSfdWpeEGH3VoDITRhO7CUkRnRgUAMBCIr7cV+efTRR5r4
WGnoploUjgc4WSfHnBi65oCUQkactdssaCq8</vt:lpwstr>
  </property>
  <property fmtid="{D5CDD505-2E9C-101B-9397-08002B2CF9AE}" pid="4" name="_2015_ms_pID_7253432">
    <vt:lpwstr>FA==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1668145215</vt:lpwstr>
  </property>
</Properties>
</file>