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9" r:id="rId2"/>
    <p:sldId id="258" r:id="rId3"/>
    <p:sldId id="28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2" r:id="rId2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49"/>
    <p:restoredTop sz="96405" autoAdjust="0"/>
  </p:normalViewPr>
  <p:slideViewPr>
    <p:cSldViewPr showGuides="1">
      <p:cViewPr varScale="1">
        <p:scale>
          <a:sx n="116" d="100"/>
          <a:sy n="116" d="100"/>
        </p:scale>
        <p:origin x="200" y="4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270E9-669A-E3A5-6B57-137C0FCD7E6D}"/>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58785E37-4E93-03C5-403F-CE4FA84A489E}"/>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C46D3985-673A-6816-D9D9-8BEF6443FCE4}"/>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57117801-3640-0553-EE0C-1CB89542CD1C}"/>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B5418F3B-8536-1541-9705-B1BE7995D754}" type="slidenum">
              <a:rPr lang="en-US" altLang="ja-JP"/>
              <a:pPr/>
              <a:t>‹#›</a:t>
            </a:fld>
            <a:endParaRPr lang="en-US" altLang="ja-JP"/>
          </a:p>
        </p:txBody>
      </p:sp>
      <p:sp>
        <p:nvSpPr>
          <p:cNvPr id="3078" name="Line 6">
            <a:extLst>
              <a:ext uri="{FF2B5EF4-FFF2-40B4-BE49-F238E27FC236}">
                <a16:creationId xmlns:a16="http://schemas.microsoft.com/office/drawing/2014/main" id="{0B24D91D-E3E3-FA8A-958F-F1F2067ED3BD}"/>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D148D27D-F2F3-2C52-AD2F-F7DBD3E6CE1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34D78D03-99B4-C80D-77A3-8579F7FDF815}"/>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D741E95-C626-5FDF-5126-9E9FDB797485}"/>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51BDF783-6D88-9C34-7499-AF2C7ABA7E51}"/>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E21F5696-4ABD-E115-7228-E2C43372D0AA}"/>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0A9C2AF9-67E2-0FF6-9D3B-DFBFDEB352B4}"/>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E247DAB5-3741-7825-F25B-2998C65952B8}"/>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F9C00514-312E-B8D5-7586-70552C458B3A}"/>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2BDDDCBF-DD63-A94C-B1FB-8C0FDD59308E}" type="slidenum">
              <a:rPr lang="en-US" altLang="ja-JP"/>
              <a:pPr/>
              <a:t>‹#›</a:t>
            </a:fld>
            <a:endParaRPr lang="en-US" altLang="ja-JP"/>
          </a:p>
        </p:txBody>
      </p:sp>
      <p:sp>
        <p:nvSpPr>
          <p:cNvPr id="2056" name="Rectangle 8">
            <a:extLst>
              <a:ext uri="{FF2B5EF4-FFF2-40B4-BE49-F238E27FC236}">
                <a16:creationId xmlns:a16="http://schemas.microsoft.com/office/drawing/2014/main" id="{90C4077B-09FB-F695-E02B-2D508C96124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EA18F910-197F-529A-4123-0453F60C4DBA}"/>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DC5A91BA-06A5-C15C-8928-D5842132B170}"/>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A measurement campaign was carried out using a novel 300 GHz channel sounder in a conference room. The campaign was conducted for five receiver positions placed on a table top at a height of 1.15m from the floor whereas the transmitter was kept fixed at a height of 2.1m from the floor. The results from the campaign are delineated in the form of power delay profiles, angular delay power spectrum and angular power spectrum. Furthermore, an intuitive ray tracing is performed to understand the signal propagation and cluster formation. The large scale parameters such as K-factor, delay and angle (azimuth/elevation spread of arrival/departure) are also evaluated to gain further insights. The analysis of the measurement data is concluded by finding the cross-correlation between large scale parameters.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a:t>
            </a:fld>
            <a:endParaRPr lang="en-US" altLang="ja-JP"/>
          </a:p>
        </p:txBody>
      </p:sp>
    </p:spTree>
    <p:extLst>
      <p:ext uri="{BB962C8B-B14F-4D97-AF65-F5344CB8AC3E}">
        <p14:creationId xmlns:p14="http://schemas.microsoft.com/office/powerpoint/2010/main" val="366554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omnidirectional PDP for all the Rx positions are presented in this slide. As can be observed the nature of the PDPs are impulse like and they are sparse. This gives motivation to try and decipher the reason for the peaks from the environment and by using other power spectra. The labels for identified peaks in this slide will be used to identify the signal interaction with the environment and the same clusters in Angular Delay Power Spectrum and Angular Power Spectrum</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11</a:t>
            </a:fld>
            <a:endParaRPr lang="en-US" altLang="ja-JP"/>
          </a:p>
        </p:txBody>
      </p:sp>
    </p:spTree>
    <p:extLst>
      <p:ext uri="{BB962C8B-B14F-4D97-AF65-F5344CB8AC3E}">
        <p14:creationId xmlns:p14="http://schemas.microsoft.com/office/powerpoint/2010/main" val="402665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Angular Delay Power Spectrum at the transmitter and receiver for all the five positions are presented. The peaks here are identified from the delays and path gain in the PDPs presented in the previous slide for corresponding positions.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12</a:t>
            </a:fld>
            <a:endParaRPr lang="en-US" altLang="ja-JP"/>
          </a:p>
        </p:txBody>
      </p:sp>
    </p:spTree>
    <p:extLst>
      <p:ext uri="{BB962C8B-B14F-4D97-AF65-F5344CB8AC3E}">
        <p14:creationId xmlns:p14="http://schemas.microsoft.com/office/powerpoint/2010/main" val="315325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IN" dirty="0"/>
              <a:t>Here we present the environment embedded Angular Power Spectrum for Rx1. We also present the simulator validated intuitive ray tracing to identify each of the peaks as presented in the corresponding PDP, ADPS and APS. With 11 identified cluster this position was the most scattering rich. </a:t>
            </a:r>
            <a:r>
              <a:rPr lang="en-IN" sz="1200" dirty="0">
                <a:solidFill>
                  <a:srgbClr val="00B050"/>
                </a:solidFill>
              </a:rPr>
              <a:t>3 single bounce, 6 double bounce and 1 triple bounce paths are identified. Given the nature of the ray tracing result significant angle and delay spread can be expected.</a:t>
            </a:r>
          </a:p>
          <a:p>
            <a:endParaRPr lang="en-IN" dirty="0"/>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13</a:t>
            </a:fld>
            <a:endParaRPr lang="en-US" altLang="ja-JP"/>
          </a:p>
        </p:txBody>
      </p:sp>
    </p:spTree>
    <p:extLst>
      <p:ext uri="{BB962C8B-B14F-4D97-AF65-F5344CB8AC3E}">
        <p14:creationId xmlns:p14="http://schemas.microsoft.com/office/powerpoint/2010/main" val="166169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In this slide the APS for Rx2 is presented where 11 clusters are identified again however in this case there is one triple bounce path more than in case of Rx1. It will be interesting to note if the extra triple bounce path increases the angle and delay spread compared to the previous position (Rx1) despite its proximity to transmitter.</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14</a:t>
            </a:fld>
            <a:endParaRPr lang="en-US" altLang="ja-JP"/>
          </a:p>
        </p:txBody>
      </p:sp>
    </p:spTree>
    <p:extLst>
      <p:ext uri="{BB962C8B-B14F-4D97-AF65-F5344CB8AC3E}">
        <p14:creationId xmlns:p14="http://schemas.microsoft.com/office/powerpoint/2010/main" val="894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Only 8 paths are identified in this case compared to the previous positions. However, in this case there are no triple bounce path. It will be interesting to note what effect it will have on the large scale parameters. </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15</a:t>
            </a:fld>
            <a:endParaRPr lang="en-US" altLang="ja-JP"/>
          </a:p>
        </p:txBody>
      </p:sp>
    </p:spTree>
    <p:extLst>
      <p:ext uri="{BB962C8B-B14F-4D97-AF65-F5344CB8AC3E}">
        <p14:creationId xmlns:p14="http://schemas.microsoft.com/office/powerpoint/2010/main" val="7401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Only 7 clusters are identified in this case which makes this position the least scatter rich among the positions presented so far. The direction of departure and arrival from the ray tracing results seems to vary over a wide range and hence it will be interesting to see if that contributes to a larger angular spread</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16</a:t>
            </a:fld>
            <a:endParaRPr lang="en-US" altLang="ja-JP"/>
          </a:p>
        </p:txBody>
      </p:sp>
    </p:spTree>
    <p:extLst>
      <p:ext uri="{BB962C8B-B14F-4D97-AF65-F5344CB8AC3E}">
        <p14:creationId xmlns:p14="http://schemas.microsoft.com/office/powerpoint/2010/main" val="263819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Only 7 clusters like the previous position, but there is one significant triple bounce path identified as #b which is anticipated to have been first reflected from the metal door and then from the glass window. It will be interesting to see how the large scale parameters for this position compare to Rx4 both of which has same number of clusters.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17</a:t>
            </a:fld>
            <a:endParaRPr lang="en-US" altLang="ja-JP"/>
          </a:p>
        </p:txBody>
      </p:sp>
    </p:spTree>
    <p:extLst>
      <p:ext uri="{BB962C8B-B14F-4D97-AF65-F5344CB8AC3E}">
        <p14:creationId xmlns:p14="http://schemas.microsoft.com/office/powerpoint/2010/main" val="329245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definitions of the different large scale parameters such as K-factor, RMS delay spread, angle spread (azimuth spread of departure (ASD), elevation spread of departure (ESD), azimuth spread of arrival (ASA) and elevation spread of arrival (ESA)) used for the evaluation is presented in this slide.</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18</a:t>
            </a:fld>
            <a:endParaRPr lang="en-US" altLang="ja-JP"/>
          </a:p>
        </p:txBody>
      </p:sp>
    </p:spTree>
    <p:extLst>
      <p:ext uri="{BB962C8B-B14F-4D97-AF65-F5344CB8AC3E}">
        <p14:creationId xmlns:p14="http://schemas.microsoft.com/office/powerpoint/2010/main" val="594111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range of ASA is quite different and large compared to that of ASD. Whether it is environment dependent or propagation band dependent cannot be ascertained with the current dataset. The ESD and ESA range is almost similar.</a:t>
            </a:r>
          </a:p>
          <a:p>
            <a:r>
              <a:rPr lang="en-IN" dirty="0"/>
              <a:t>As anticipated the ASA and ASD value is large for Rx1, Rx2 and Rx4 whereas the same is low for Rx3 and Rx5.</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19</a:t>
            </a:fld>
            <a:endParaRPr lang="en-US" altLang="ja-JP"/>
          </a:p>
        </p:txBody>
      </p:sp>
    </p:spTree>
    <p:extLst>
      <p:ext uri="{BB962C8B-B14F-4D97-AF65-F5344CB8AC3E}">
        <p14:creationId xmlns:p14="http://schemas.microsoft.com/office/powerpoint/2010/main" val="104763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In Rx3, compared to the </a:t>
            </a:r>
            <a:r>
              <a:rPr lang="en-IN" dirty="0" err="1"/>
              <a:t>LoS</a:t>
            </a:r>
            <a:r>
              <a:rPr lang="en-IN" dirty="0"/>
              <a:t> path the single bounce and double bounce paths are quite long and hence can suffer from larger propagation loss justifying higher K-factor and can arrive at a larger delay accounting for a larger delay spread.</a:t>
            </a:r>
          </a:p>
          <a:p>
            <a:r>
              <a:rPr lang="en-IN" dirty="0"/>
              <a:t>Rx1 and Rx2 both has the same number of identified clusters, yet Rx2 has larger K-factor due to its proximity to Tx which ensures less propagation loss suffered by the </a:t>
            </a:r>
            <a:r>
              <a:rPr lang="en-IN" dirty="0" err="1"/>
              <a:t>LoS</a:t>
            </a:r>
            <a:r>
              <a:rPr lang="en-IN" dirty="0"/>
              <a:t> path. The larger delay spread in Rx1 can be attributed to the similar power of cluster 4 and 5 (two clusters immediately after </a:t>
            </a:r>
            <a:r>
              <a:rPr lang="en-IN" dirty="0" err="1"/>
              <a:t>LoS</a:t>
            </a:r>
            <a:r>
              <a:rPr lang="en-IN" dirty="0"/>
              <a:t>) as observed in PDP. In comparison, in Rx2 the power difference between cluster 3 and 5 is quite large and hence contribution to delay spread by cluster 5 is less. This explains the delay spread difference between Rx1 and 2 despite having similar number of clusters</a:t>
            </a:r>
          </a:p>
          <a:p>
            <a:r>
              <a:rPr lang="en-IN" dirty="0"/>
              <a:t>In case of Rx4 and 5 both of them has the same number of clusters but Rx5 is closer to Tx compared to Rx4 which explains the higher K-factor in case of Rx5. The higher delay spread in case of Rx4 can be explained as before where cluster 3, 4 and 5 has comparable power as seen in the corresponding PDP whereas in case of Rx5 only cluster 4 has some significant power. Also the uniform distribution of the ray traced path in Rx5 further validates the lower delay spread.</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20</a:t>
            </a:fld>
            <a:endParaRPr lang="en-US" altLang="ja-JP"/>
          </a:p>
        </p:txBody>
      </p:sp>
    </p:spTree>
    <p:extLst>
      <p:ext uri="{BB962C8B-B14F-4D97-AF65-F5344CB8AC3E}">
        <p14:creationId xmlns:p14="http://schemas.microsoft.com/office/powerpoint/2010/main" val="342062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7B25E8-194B-F884-E0F2-A221F42F007D}"/>
              </a:ext>
            </a:extLst>
          </p:cNvPr>
          <p:cNvSpPr>
            <a:spLocks noGrp="1" noChangeArrowheads="1"/>
          </p:cNvSpPr>
          <p:nvPr>
            <p:ph type="hdr" sz="quarter"/>
          </p:nvPr>
        </p:nvSpPr>
        <p:spPr>
          <a:ln/>
        </p:spPr>
        <p:txBody>
          <a:bodyPr/>
          <a:lstStyle/>
          <a:p>
            <a:r>
              <a:rPr lang="en-IN" altLang="en-US"/>
              <a:t>doc.: IEEE 802.15-&lt;doc#&gt;</a:t>
            </a:r>
          </a:p>
        </p:txBody>
      </p:sp>
      <p:sp>
        <p:nvSpPr>
          <p:cNvPr id="3" name="Rectangle 3">
            <a:extLst>
              <a:ext uri="{FF2B5EF4-FFF2-40B4-BE49-F238E27FC236}">
                <a16:creationId xmlns:a16="http://schemas.microsoft.com/office/drawing/2014/main" id="{133B7AB1-8661-DB29-AF58-2F600D88A8CB}"/>
              </a:ext>
            </a:extLst>
          </p:cNvPr>
          <p:cNvSpPr>
            <a:spLocks noGrp="1" noChangeArrowheads="1"/>
          </p:cNvSpPr>
          <p:nvPr>
            <p:ph type="dt" idx="1"/>
          </p:nvPr>
        </p:nvSpPr>
        <p:spPr>
          <a:ln/>
        </p:spPr>
        <p:txBody>
          <a:bodyPr/>
          <a:lstStyle/>
          <a:p>
            <a:r>
              <a:rPr lang="en-IN" altLang="en-US"/>
              <a:t>&lt;month year&gt;</a:t>
            </a:r>
          </a:p>
        </p:txBody>
      </p:sp>
      <p:sp>
        <p:nvSpPr>
          <p:cNvPr id="4" name="Rectangle 6">
            <a:extLst>
              <a:ext uri="{FF2B5EF4-FFF2-40B4-BE49-F238E27FC236}">
                <a16:creationId xmlns:a16="http://schemas.microsoft.com/office/drawing/2014/main" id="{9C0D6910-6911-2B1E-B278-D1E529891558}"/>
              </a:ext>
            </a:extLst>
          </p:cNvPr>
          <p:cNvSpPr>
            <a:spLocks noGrp="1" noChangeArrowheads="1"/>
          </p:cNvSpPr>
          <p:nvPr>
            <p:ph type="ftr" sz="quarter" idx="4"/>
          </p:nvPr>
        </p:nvSpPr>
        <p:spPr>
          <a:ln/>
        </p:spPr>
        <p:txBody>
          <a:bodyPr/>
          <a:lstStyle/>
          <a:p>
            <a:pPr lvl="4"/>
            <a:r>
              <a:rPr lang="en-IN" altLang="en-US"/>
              <a:t>&lt;author&gt;, &lt;company&gt;</a:t>
            </a:r>
          </a:p>
        </p:txBody>
      </p:sp>
      <p:sp>
        <p:nvSpPr>
          <p:cNvPr id="5" name="Rectangle 7">
            <a:extLst>
              <a:ext uri="{FF2B5EF4-FFF2-40B4-BE49-F238E27FC236}">
                <a16:creationId xmlns:a16="http://schemas.microsoft.com/office/drawing/2014/main" id="{F6C0792C-3E59-1216-0564-97C6BFD77B32}"/>
              </a:ext>
            </a:extLst>
          </p:cNvPr>
          <p:cNvSpPr>
            <a:spLocks noGrp="1" noChangeArrowheads="1"/>
          </p:cNvSpPr>
          <p:nvPr>
            <p:ph type="sldNum" sz="quarter" idx="5"/>
          </p:nvPr>
        </p:nvSpPr>
        <p:spPr>
          <a:ln/>
        </p:spPr>
        <p:txBody>
          <a:bodyPr/>
          <a:lstStyle/>
          <a:p>
            <a:r>
              <a:rPr lang="en-IN" altLang="en-US"/>
              <a:t>Page </a:t>
            </a:r>
            <a:fld id="{FEDCE98D-BA00-41AB-816E-6CF8A142C795}" type="slidenum">
              <a:rPr lang="en-IN" altLang="en-US"/>
              <a:pPr/>
              <a:t>3</a:t>
            </a:fld>
            <a:endParaRPr lang="en-IN" altLang="en-US"/>
          </a:p>
        </p:txBody>
      </p:sp>
      <p:sp>
        <p:nvSpPr>
          <p:cNvPr id="24578" name="Rectangle 2">
            <a:extLst>
              <a:ext uri="{FF2B5EF4-FFF2-40B4-BE49-F238E27FC236}">
                <a16:creationId xmlns:a16="http://schemas.microsoft.com/office/drawing/2014/main" id="{884BBC2F-1C5B-5011-9080-8411291B6E79}"/>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14164CD8-9A8D-4DA3-9003-8D9ECC0E7706}"/>
              </a:ext>
            </a:extLst>
          </p:cNvPr>
          <p:cNvSpPr>
            <a:spLocks noGrp="1" noChangeArrowheads="1"/>
          </p:cNvSpPr>
          <p:nvPr>
            <p:ph type="body" idx="1"/>
          </p:nvPr>
        </p:nvSpPr>
        <p:spPr/>
        <p:txBody>
          <a:bodyPr/>
          <a:lstStyle/>
          <a:p>
            <a:r>
              <a:rPr lang="en-US" altLang="en-US" dirty="0"/>
              <a:t>In recent times many new applications have emerged which would require ubiquitous connection over heterogenous network. In addition, critical applications like automated driving, intelligent sensing and notification would require low latency and high reliability. The prior requirements are further supplemented by the requirement of higher data rates to the tune of tera bits per second. The current implementations using spectrum below 100 GHz cannot achieve such high data rate and hence the need to foray into spectrum beyond 100 GHz. </a:t>
            </a:r>
          </a:p>
          <a:p>
            <a:r>
              <a:rPr lang="en-US" altLang="en-US" dirty="0"/>
              <a:t>In order to properly understand the propagation characteristics of any new band, extensive measurement campaigns in various environments are required. In this context, we conducted a campaign in a conference room at 300 GHz emulating a scenario where an access point (like </a:t>
            </a:r>
            <a:r>
              <a:rPr lang="en-US" altLang="ja-JP" dirty="0"/>
              <a:t>a</a:t>
            </a:r>
            <a:r>
              <a:rPr lang="en-US" altLang="en-US" dirty="0"/>
              <a:t> Wi-Fi router) tries to communicate with a mobile station (like a laptop or cell phone on a table)</a:t>
            </a:r>
          </a:p>
        </p:txBody>
      </p:sp>
    </p:spTree>
    <p:extLst>
      <p:ext uri="{BB962C8B-B14F-4D97-AF65-F5344CB8AC3E}">
        <p14:creationId xmlns:p14="http://schemas.microsoft.com/office/powerpoint/2010/main" val="140148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Positive correlation between K and DS indicates larger delay spread would lead to more </a:t>
            </a:r>
            <a:r>
              <a:rPr lang="en-IN" dirty="0" err="1"/>
              <a:t>LoS</a:t>
            </a:r>
            <a:r>
              <a:rPr lang="en-IN" dirty="0"/>
              <a:t> dominant propagation and vice-versa. To cite an example Rx1 and Rx4 are in symmetrical positions, yet Rx1 has delay spread of 5.72ns and K-factor of 3.6 dB whereas Rx4 has delay spread of 6.02ns and K-factor of 5.77 </a:t>
            </a:r>
            <a:r>
              <a:rPr lang="en-IN" dirty="0" err="1"/>
              <a:t>dB.</a:t>
            </a:r>
            <a:r>
              <a:rPr lang="en-IN" dirty="0"/>
              <a:t> Same goes for the other symmetrical positions Rx2 and Rx3</a:t>
            </a:r>
          </a:p>
          <a:p>
            <a:pPr marL="171450" indent="-171450">
              <a:buFont typeface="Arial" panose="020B0604020202020204" pitchFamily="34" charset="0"/>
              <a:buChar char="•"/>
            </a:pPr>
            <a:r>
              <a:rPr lang="en-IN" dirty="0"/>
              <a:t>Rx2 – Delay spread: 4.04ns and K-factor: 7.03dB</a:t>
            </a:r>
          </a:p>
          <a:p>
            <a:pPr marL="171450" indent="-171450">
              <a:buFont typeface="Arial" panose="020B0604020202020204" pitchFamily="34" charset="0"/>
              <a:buChar char="•"/>
            </a:pPr>
            <a:r>
              <a:rPr lang="en-IN" dirty="0"/>
              <a:t>Rx3 – Delay spread: 7.70ns and K-factor: 9.14dB</a:t>
            </a:r>
          </a:p>
          <a:p>
            <a:pPr marL="0" indent="0">
              <a:buFont typeface="Arial" panose="020B0604020202020204" pitchFamily="34" charset="0"/>
              <a:buNone/>
            </a:pPr>
            <a:r>
              <a:rPr lang="en-IN" dirty="0"/>
              <a:t>Negative relation between K-factor and angle spread (ASA or ESA) indicates for significant </a:t>
            </a:r>
            <a:r>
              <a:rPr lang="en-IN" dirty="0" err="1"/>
              <a:t>LoS</a:t>
            </a:r>
            <a:r>
              <a:rPr lang="en-IN" dirty="0"/>
              <a:t> dominant there is less power dispersion in the angle domain. So either number of MPCs will be less when K-factor is large as observed in Rx3 (only 8 clusters, K-factor highest) or vice versa as observed in Rx1 (11 clusters, K-factor lowest)</a:t>
            </a:r>
          </a:p>
          <a:p>
            <a:pPr marL="0" indent="0">
              <a:buFont typeface="Arial" panose="020B0604020202020204" pitchFamily="34" charset="0"/>
              <a:buNone/>
            </a:pPr>
            <a:r>
              <a:rPr lang="en-IN" dirty="0"/>
              <a:t>Negative correlation between delay spread (DS) and angle spread (ASA or ESA) dominance of multiply reflected path when angle spread is small and vice versa.</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21</a:t>
            </a:fld>
            <a:endParaRPr lang="en-US" altLang="ja-JP"/>
          </a:p>
        </p:txBody>
      </p:sp>
    </p:spTree>
    <p:extLst>
      <p:ext uri="{BB962C8B-B14F-4D97-AF65-F5344CB8AC3E}">
        <p14:creationId xmlns:p14="http://schemas.microsoft.com/office/powerpoint/2010/main" val="324387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With the current dataset and its subsequent analysis the following inferences can be drawn</a:t>
            </a:r>
          </a:p>
          <a:p>
            <a:pPr marL="171450" indent="-171450">
              <a:buFont typeface="Arial" panose="020B0604020202020204" pitchFamily="34" charset="0"/>
              <a:buChar char="•"/>
            </a:pPr>
            <a:r>
              <a:rPr lang="en-IN" dirty="0"/>
              <a:t>High K-factor indicates </a:t>
            </a:r>
            <a:r>
              <a:rPr lang="en-IN" dirty="0" err="1"/>
              <a:t>LoS</a:t>
            </a:r>
            <a:r>
              <a:rPr lang="en-IN" dirty="0"/>
              <a:t> dominant path but as observed from ray-tracing triple bounce path with significant power exists in most of the positions</a:t>
            </a:r>
          </a:p>
          <a:p>
            <a:pPr marL="171450" indent="-171450">
              <a:buFont typeface="Arial" panose="020B0604020202020204" pitchFamily="34" charset="0"/>
              <a:buChar char="•"/>
            </a:pPr>
            <a:r>
              <a:rPr lang="en-IN" dirty="0"/>
              <a:t>The impulse like nature of the PDP indicates less number of MPCs per cluster</a:t>
            </a:r>
          </a:p>
          <a:p>
            <a:pPr marL="171450" indent="-171450">
              <a:buFont typeface="Arial" panose="020B0604020202020204" pitchFamily="34" charset="0"/>
              <a:buChar char="•"/>
            </a:pPr>
            <a:r>
              <a:rPr lang="en-IN" dirty="0"/>
              <a:t>Further extensive campaign is required to make conclusive statements about the cross-correlation between different large scale parameters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22</a:t>
            </a:fld>
            <a:endParaRPr lang="en-US" altLang="ja-JP"/>
          </a:p>
        </p:txBody>
      </p:sp>
    </p:spTree>
    <p:extLst>
      <p:ext uri="{BB962C8B-B14F-4D97-AF65-F5344CB8AC3E}">
        <p14:creationId xmlns:p14="http://schemas.microsoft.com/office/powerpoint/2010/main" val="1378216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23</a:t>
            </a:fld>
            <a:endParaRPr lang="en-US" altLang="ja-JP"/>
          </a:p>
        </p:txBody>
      </p:sp>
    </p:spTree>
    <p:extLst>
      <p:ext uri="{BB962C8B-B14F-4D97-AF65-F5344CB8AC3E}">
        <p14:creationId xmlns:p14="http://schemas.microsoft.com/office/powerpoint/2010/main" val="150522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outline of the presentation is as follows </a:t>
            </a:r>
          </a:p>
          <a:p>
            <a:pPr marL="171450" indent="-171450">
              <a:buFont typeface="Arial" panose="020B0604020202020204" pitchFamily="34" charset="0"/>
              <a:buChar char="•"/>
            </a:pPr>
            <a:r>
              <a:rPr lang="en-IN" dirty="0"/>
              <a:t>The development of the channel sounder is described first in terms of its architecture, the sounding signal used, system parameters, link budget and dynamic range</a:t>
            </a:r>
          </a:p>
          <a:p>
            <a:pPr marL="171450" indent="-171450">
              <a:buFont typeface="Arial" panose="020B0604020202020204" pitchFamily="34" charset="0"/>
              <a:buChar char="•"/>
            </a:pPr>
            <a:r>
              <a:rPr lang="en-IN" dirty="0"/>
              <a:t>The measurement scenario is described next in conjunction with the directional measurement parameters</a:t>
            </a:r>
          </a:p>
          <a:p>
            <a:pPr marL="171450" indent="-171450">
              <a:buFont typeface="Arial" panose="020B0604020202020204" pitchFamily="34" charset="0"/>
              <a:buChar char="•"/>
            </a:pPr>
            <a:r>
              <a:rPr lang="en-IN" dirty="0"/>
              <a:t>The post processing and data analysis of the measurement data is followed by dissemination of insights gained from the results and environment embedded ray tracing</a:t>
            </a:r>
          </a:p>
          <a:p>
            <a:pPr marL="171450" indent="-171450">
              <a:buFont typeface="Arial" panose="020B0604020202020204" pitchFamily="34" charset="0"/>
              <a:buChar char="•"/>
            </a:pPr>
            <a:r>
              <a:rPr lang="en-IN" dirty="0"/>
              <a:t>The presentation is concluded by presenting the evaluated large scale parameters and their cross-correlations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4</a:t>
            </a:fld>
            <a:endParaRPr lang="en-US" altLang="ja-JP"/>
          </a:p>
        </p:txBody>
      </p:sp>
    </p:spTree>
    <p:extLst>
      <p:ext uri="{BB962C8B-B14F-4D97-AF65-F5344CB8AC3E}">
        <p14:creationId xmlns:p14="http://schemas.microsoft.com/office/powerpoint/2010/main" val="578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super-heterodyne architecture of the novel channel sounder is shown here with the following features</a:t>
            </a:r>
          </a:p>
          <a:p>
            <a:pPr marL="171450" indent="-171450">
              <a:buFont typeface="Arial" panose="020B0604020202020204" pitchFamily="34" charset="0"/>
              <a:buChar char="•"/>
            </a:pPr>
            <a:r>
              <a:rPr lang="en-IN" dirty="0"/>
              <a:t>At the transmitter</a:t>
            </a:r>
          </a:p>
          <a:p>
            <a:pPr marL="285750" lvl="1" indent="-171450">
              <a:buFont typeface="Arial" panose="020B0604020202020204" pitchFamily="34" charset="0"/>
              <a:buChar char="•"/>
            </a:pPr>
            <a:r>
              <a:rPr lang="en-IN" dirty="0"/>
              <a:t>The LO signal generated by the signal generator (SG) is passed through a times 12 frequency multiplier and mixed with a IF signal of bandwidth 8 GHz generated by the arbitrary waveform generator (AWG)</a:t>
            </a:r>
          </a:p>
          <a:p>
            <a:pPr marL="285750" lvl="1" indent="-171450">
              <a:buFont typeface="Arial" panose="020B0604020202020204" pitchFamily="34" charset="0"/>
              <a:buChar char="•"/>
            </a:pPr>
            <a:r>
              <a:rPr lang="en-IN" dirty="0"/>
              <a:t>In order to remove the image frequency after up-conversion the signal is passed through a BPF centred at 300 GHz.</a:t>
            </a:r>
          </a:p>
          <a:p>
            <a:pPr marL="285750" lvl="1" indent="-171450">
              <a:buFont typeface="Arial" panose="020B0604020202020204" pitchFamily="34" charset="0"/>
              <a:buChar char="•"/>
            </a:pPr>
            <a:r>
              <a:rPr lang="en-IN" dirty="0"/>
              <a:t>The filtered is passed through a high gain power amplifier (PA) to accommodate for the different losses before being transmitted through a horn antenna with HPBW of 9⁰ and gain of 26 </a:t>
            </a:r>
            <a:r>
              <a:rPr lang="en-IN" dirty="0" err="1"/>
              <a:t>dBi</a:t>
            </a:r>
            <a:endParaRPr lang="en-IN" dirty="0"/>
          </a:p>
          <a:p>
            <a:pPr marL="171450" lvl="0" indent="-171450">
              <a:buFont typeface="Arial" panose="020B0604020202020204" pitchFamily="34" charset="0"/>
              <a:buChar char="•"/>
            </a:pPr>
            <a:r>
              <a:rPr lang="en-IN" dirty="0"/>
              <a:t>At the receiver</a:t>
            </a:r>
          </a:p>
          <a:p>
            <a:pPr marL="285750" lvl="1" indent="-171450">
              <a:buFont typeface="Arial" panose="020B0604020202020204" pitchFamily="34" charset="0"/>
              <a:buChar char="•"/>
            </a:pPr>
            <a:r>
              <a:rPr lang="en-IN" dirty="0"/>
              <a:t>The signal received through a horn antenna similar to the one used at the transmitter is initially passed through a down-converter whose other input is a LO signal (similar to the one at Tx) after passing through a time 12 frequency multiplier</a:t>
            </a:r>
          </a:p>
          <a:p>
            <a:pPr marL="285750" lvl="1" indent="-171450">
              <a:buFont typeface="Arial" panose="020B0604020202020204" pitchFamily="34" charset="0"/>
              <a:buChar char="•"/>
            </a:pPr>
            <a:r>
              <a:rPr lang="en-IN" dirty="0"/>
              <a:t>The down-converted signal is initially passed through an IF amplifier of gain 12 dB and then through a low noise amplifier (LNA) of gain 40 dB to compensate for the losses during propagation and reception</a:t>
            </a:r>
          </a:p>
          <a:p>
            <a:pPr marL="285750" lvl="1" indent="-171450">
              <a:buFont typeface="Arial" panose="020B0604020202020204" pitchFamily="34" charset="0"/>
              <a:buChar char="•"/>
            </a:pPr>
            <a:r>
              <a:rPr lang="en-IN" dirty="0"/>
              <a:t>The amplified signal is given as input to the digitizer to obtain the baseband signal.</a:t>
            </a:r>
          </a:p>
          <a:p>
            <a:pPr marL="171450" lvl="0" indent="-171450">
              <a:buFont typeface="Arial" panose="020B0604020202020204" pitchFamily="34" charset="0"/>
              <a:buChar char="•"/>
            </a:pPr>
            <a:r>
              <a:rPr lang="en-IN" dirty="0"/>
              <a:t>The AWG, SG and Digitizer are synchronized using a stable Rubidium clock</a:t>
            </a:r>
          </a:p>
          <a:p>
            <a:pPr marL="171450" lvl="0" indent="-171450">
              <a:buFont typeface="Arial" panose="020B0604020202020204" pitchFamily="34" charset="0"/>
              <a:buChar char="•"/>
            </a:pPr>
            <a:r>
              <a:rPr lang="en-IN" dirty="0"/>
              <a:t>A Newman phase multitone signal of bandwidth 8 GHz is used as the sounding signal whose frequency and I/Q representation are as shown.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5</a:t>
            </a:fld>
            <a:endParaRPr lang="en-US" altLang="ja-JP"/>
          </a:p>
        </p:txBody>
      </p:sp>
    </p:spTree>
    <p:extLst>
      <p:ext uri="{BB962C8B-B14F-4D97-AF65-F5344CB8AC3E}">
        <p14:creationId xmlns:p14="http://schemas.microsoft.com/office/powerpoint/2010/main" val="48065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significant system parameters of the sounder are shown in this slide where</a:t>
            </a:r>
          </a:p>
          <a:p>
            <a:pPr marL="171450" indent="-171450">
              <a:buFont typeface="Arial" panose="020B0604020202020204" pitchFamily="34" charset="0"/>
              <a:buChar char="•"/>
            </a:pPr>
            <a:r>
              <a:rPr lang="en-IN" dirty="0"/>
              <a:t>The sounding signal consists of 1280 tones</a:t>
            </a:r>
          </a:p>
          <a:p>
            <a:pPr marL="171450" indent="-171450">
              <a:buFont typeface="Arial" panose="020B0604020202020204" pitchFamily="34" charset="0"/>
              <a:buChar char="•"/>
            </a:pPr>
            <a:r>
              <a:rPr lang="en-IN" dirty="0"/>
              <a:t>Has a delay resolution of 125 </a:t>
            </a:r>
            <a:r>
              <a:rPr lang="en-IN" dirty="0" err="1"/>
              <a:t>ps</a:t>
            </a:r>
            <a:r>
              <a:rPr lang="en-IN" dirty="0"/>
              <a:t> and a total delay span of 160 ns</a:t>
            </a:r>
          </a:p>
          <a:p>
            <a:pPr marL="171450" indent="-171450">
              <a:buFont typeface="Arial" panose="020B0604020202020204" pitchFamily="34" charset="0"/>
              <a:buChar char="•"/>
            </a:pPr>
            <a:r>
              <a:rPr lang="en-IN" dirty="0"/>
              <a:t>The dynamic range (which will be discussed in more detail in the next slide) is between 60-80 dB depending on the Tx-Rx separation</a:t>
            </a:r>
          </a:p>
          <a:p>
            <a:pPr marL="0" indent="0">
              <a:buFont typeface="Arial" panose="020B0604020202020204" pitchFamily="34" charset="0"/>
              <a:buNone/>
            </a:pPr>
            <a:r>
              <a:rPr lang="en-IN" dirty="0"/>
              <a:t>The link budget of the sounder is also presented alongside</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6</a:t>
            </a:fld>
            <a:endParaRPr lang="en-US" altLang="ja-JP"/>
          </a:p>
        </p:txBody>
      </p:sp>
    </p:spTree>
    <p:extLst>
      <p:ext uri="{BB962C8B-B14F-4D97-AF65-F5344CB8AC3E}">
        <p14:creationId xmlns:p14="http://schemas.microsoft.com/office/powerpoint/2010/main" val="162199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Back to back calibration is conducted to compensate for the different system response of the filters, amplifiers, etc. used on either side (Tx and Rx). A 20 dB attenuator is used for the process emulating a propagation distance of 0.3m as indicated by the calculations.</a:t>
            </a:r>
          </a:p>
          <a:p>
            <a:r>
              <a:rPr lang="en-IN" dirty="0"/>
              <a:t>The dynamic range is obtained as 52 dB for the said calibration setup. However, with the help of coherent averaging of 1000 snapshots the dynamic range can be improved to 81 dB for the same setup.</a:t>
            </a:r>
          </a:p>
          <a:p>
            <a:r>
              <a:rPr lang="en-IN" dirty="0"/>
              <a:t>Figure on the left bottom corner indicates the variation of dynamic range with separation distance between Tx and Rx where at a separation of even 100 m the sounder provides a dynamic range of 30 dB and hence can be used for measurement. </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7</a:t>
            </a:fld>
            <a:endParaRPr lang="en-US" altLang="ja-JP"/>
          </a:p>
        </p:txBody>
      </p:sp>
    </p:spTree>
    <p:extLst>
      <p:ext uri="{BB962C8B-B14F-4D97-AF65-F5344CB8AC3E}">
        <p14:creationId xmlns:p14="http://schemas.microsoft.com/office/powerpoint/2010/main" val="167144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measurement scenario is a mid-sized conference room that can accommodate approximately 20 people. The environment consists of regular objects such as table, chairs, podium in addition to a television and a whiteboard sitting on a movable trolley. There are two large glass windows on one side of the room and two metal doors on the opposite side. The walls in front and to the side of the Tx are made of concrete and the one behind it is made of plasterboard. The Tx is placed in front of the TV at a height of 2.1m from the floor and the Rx is placed on the table or on a tripod (Rx5) at a height of 1.15m from the floor. 5 different Rx positions are investigated in this campaign while the Tx is fixed. The relevant parameters from the measurement environment are presented in the table.</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8</a:t>
            </a:fld>
            <a:endParaRPr lang="en-US" altLang="ja-JP"/>
          </a:p>
        </p:txBody>
      </p:sp>
    </p:spTree>
    <p:extLst>
      <p:ext uri="{BB962C8B-B14F-4D97-AF65-F5344CB8AC3E}">
        <p14:creationId xmlns:p14="http://schemas.microsoft.com/office/powerpoint/2010/main" val="99309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Directional measurement was conducted for the current campaign. While the receiver did a full azimuth sweep, the transmitter rotated in the azimuth range of 0⁰ to 180⁰ in steps of 9⁰. For the receiver positions closer to the Tx (Rx2 and Rx3) 5 elevation samples were considered for both Tx and Rx whereas for the other positions 4 elevation samples were considered. The measurement for a particular azimuth and elevation angle took ~ 1.5 seconds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9</a:t>
            </a:fld>
            <a:endParaRPr lang="en-US" altLang="ja-JP"/>
          </a:p>
        </p:txBody>
      </p:sp>
    </p:spTree>
    <p:extLst>
      <p:ext uri="{BB962C8B-B14F-4D97-AF65-F5344CB8AC3E}">
        <p14:creationId xmlns:p14="http://schemas.microsoft.com/office/powerpoint/2010/main" val="38871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obtained resolved channel transfer function (CTF) was first converted into channel impulse response (CIR) using discrete inverse Fourier transform. The double directional angular delay power spectrum (DDADPS) is then approximately obtained by squaring the CIR. The DDADPS is then noise filtered with a cut off-level of -134 </a:t>
            </a:r>
            <a:r>
              <a:rPr lang="en-IN" dirty="0" err="1"/>
              <a:t>dB.</a:t>
            </a:r>
            <a:r>
              <a:rPr lang="en-IN" dirty="0"/>
              <a:t> The different power spectrum power delay profile, angular power spectrum (at both Tx and Rx) and angular delay power spectrum (at both Tx and Rx) is then evaluated using the formulas as shown.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10</a:t>
            </a:fld>
            <a:endParaRPr lang="en-US" altLang="ja-JP"/>
          </a:p>
        </p:txBody>
      </p:sp>
    </p:spTree>
    <p:extLst>
      <p:ext uri="{BB962C8B-B14F-4D97-AF65-F5344CB8AC3E}">
        <p14:creationId xmlns:p14="http://schemas.microsoft.com/office/powerpoint/2010/main" val="402735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132D40-A90F-0E68-0046-76A5144F6E0B}"/>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8CDBC08A-B25C-499B-1B04-1135DF404A8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93A4A4B-4750-02E2-B522-25D4B1C5471A}"/>
              </a:ext>
            </a:extLst>
          </p:cNvPr>
          <p:cNvSpPr>
            <a:spLocks noGrp="1"/>
          </p:cNvSpPr>
          <p:nvPr>
            <p:ph type="dt" sz="half" idx="10"/>
          </p:nvPr>
        </p:nvSpPr>
        <p:spPr/>
        <p:txBody>
          <a:bodyPr/>
          <a:lstStyle>
            <a:lvl1pPr>
              <a:defRPr/>
            </a:lvl1pPr>
          </a:lstStyle>
          <a:p>
            <a:r>
              <a:rPr lang="en-US" altLang="ja-JP"/>
              <a:t>November 2022</a:t>
            </a:r>
          </a:p>
        </p:txBody>
      </p:sp>
      <p:sp>
        <p:nvSpPr>
          <p:cNvPr id="5" name="フッター プレースホルダー 4">
            <a:extLst>
              <a:ext uri="{FF2B5EF4-FFF2-40B4-BE49-F238E27FC236}">
                <a16:creationId xmlns:a16="http://schemas.microsoft.com/office/drawing/2014/main" id="{7625BAE7-0E27-A11F-0333-EF9DA9D081DE}"/>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6" name="スライド番号プレースホルダー 5">
            <a:extLst>
              <a:ext uri="{FF2B5EF4-FFF2-40B4-BE49-F238E27FC236}">
                <a16:creationId xmlns:a16="http://schemas.microsoft.com/office/drawing/2014/main" id="{D68E89D7-8DF6-3DB4-7A01-76B66C6E95C4}"/>
              </a:ext>
            </a:extLst>
          </p:cNvPr>
          <p:cNvSpPr>
            <a:spLocks noGrp="1"/>
          </p:cNvSpPr>
          <p:nvPr>
            <p:ph type="sldNum" sz="quarter" idx="12"/>
          </p:nvPr>
        </p:nvSpPr>
        <p:spPr/>
        <p:txBody>
          <a:bodyPr/>
          <a:lstStyle>
            <a:lvl1pPr>
              <a:defRPr/>
            </a:lvl1pPr>
          </a:lstStyle>
          <a:p>
            <a:r>
              <a:rPr lang="en-US" altLang="ja-JP"/>
              <a:t>Slide </a:t>
            </a:r>
            <a:fld id="{0C3E9CF4-4113-6241-AE00-A2F25DCEF97A}" type="slidenum">
              <a:rPr lang="en-US" altLang="ja-JP"/>
              <a:pPr/>
              <a:t>‹#›</a:t>
            </a:fld>
            <a:endParaRPr lang="en-US" altLang="ja-JP"/>
          </a:p>
        </p:txBody>
      </p:sp>
    </p:spTree>
    <p:extLst>
      <p:ext uri="{BB962C8B-B14F-4D97-AF65-F5344CB8AC3E}">
        <p14:creationId xmlns:p14="http://schemas.microsoft.com/office/powerpoint/2010/main" val="120222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0BEF3-665B-9CCC-0CEE-5F38BB13C194}"/>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D0B5E9-A129-1884-11AE-6C8745FA3046}"/>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C45B676-5C1C-DDC8-F499-99313CD59810}"/>
              </a:ext>
            </a:extLst>
          </p:cNvPr>
          <p:cNvSpPr>
            <a:spLocks noGrp="1"/>
          </p:cNvSpPr>
          <p:nvPr>
            <p:ph type="dt" sz="half" idx="10"/>
          </p:nvPr>
        </p:nvSpPr>
        <p:spPr/>
        <p:txBody>
          <a:bodyPr/>
          <a:lstStyle>
            <a:lvl1pPr>
              <a:defRPr/>
            </a:lvl1pPr>
          </a:lstStyle>
          <a:p>
            <a:r>
              <a:rPr lang="en-US" altLang="ja-JP"/>
              <a:t>November 2022</a:t>
            </a:r>
          </a:p>
        </p:txBody>
      </p:sp>
      <p:sp>
        <p:nvSpPr>
          <p:cNvPr id="5" name="フッター プレースホルダー 4">
            <a:extLst>
              <a:ext uri="{FF2B5EF4-FFF2-40B4-BE49-F238E27FC236}">
                <a16:creationId xmlns:a16="http://schemas.microsoft.com/office/drawing/2014/main" id="{D0C6BA0A-48C7-E612-0437-9FAC2B34AB22}"/>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6" name="スライド番号プレースホルダー 5">
            <a:extLst>
              <a:ext uri="{FF2B5EF4-FFF2-40B4-BE49-F238E27FC236}">
                <a16:creationId xmlns:a16="http://schemas.microsoft.com/office/drawing/2014/main" id="{65DA377A-1243-9ED4-54D2-312825D968F4}"/>
              </a:ext>
            </a:extLst>
          </p:cNvPr>
          <p:cNvSpPr>
            <a:spLocks noGrp="1"/>
          </p:cNvSpPr>
          <p:nvPr>
            <p:ph type="sldNum" sz="quarter" idx="12"/>
          </p:nvPr>
        </p:nvSpPr>
        <p:spPr/>
        <p:txBody>
          <a:bodyPr/>
          <a:lstStyle>
            <a:lvl1pPr>
              <a:defRPr/>
            </a:lvl1pPr>
          </a:lstStyle>
          <a:p>
            <a:r>
              <a:rPr lang="en-US" altLang="ja-JP"/>
              <a:t>Slide </a:t>
            </a:r>
            <a:fld id="{B2B8AA14-FC73-9F4D-8B06-2A4B2C717B6B}" type="slidenum">
              <a:rPr lang="en-US" altLang="ja-JP"/>
              <a:pPr/>
              <a:t>‹#›</a:t>
            </a:fld>
            <a:endParaRPr lang="en-US" altLang="ja-JP"/>
          </a:p>
        </p:txBody>
      </p:sp>
    </p:spTree>
    <p:extLst>
      <p:ext uri="{BB962C8B-B14F-4D97-AF65-F5344CB8AC3E}">
        <p14:creationId xmlns:p14="http://schemas.microsoft.com/office/powerpoint/2010/main" val="340223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63822A-D890-38FF-F136-D9747A5F1574}"/>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31498E4-8922-D16A-346C-E348C3A3A08A}"/>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6361663-E4DB-1DEA-DA9A-90DFEF21E847}"/>
              </a:ext>
            </a:extLst>
          </p:cNvPr>
          <p:cNvSpPr>
            <a:spLocks noGrp="1"/>
          </p:cNvSpPr>
          <p:nvPr>
            <p:ph type="dt" sz="half" idx="10"/>
          </p:nvPr>
        </p:nvSpPr>
        <p:spPr/>
        <p:txBody>
          <a:bodyPr/>
          <a:lstStyle>
            <a:lvl1pPr>
              <a:defRPr/>
            </a:lvl1pPr>
          </a:lstStyle>
          <a:p>
            <a:r>
              <a:rPr lang="en-US" altLang="ja-JP"/>
              <a:t>November 2022</a:t>
            </a:r>
          </a:p>
        </p:txBody>
      </p:sp>
      <p:sp>
        <p:nvSpPr>
          <p:cNvPr id="5" name="フッター プレースホルダー 4">
            <a:extLst>
              <a:ext uri="{FF2B5EF4-FFF2-40B4-BE49-F238E27FC236}">
                <a16:creationId xmlns:a16="http://schemas.microsoft.com/office/drawing/2014/main" id="{33B8CFDC-DBF2-CA66-5287-9A540EB67F94}"/>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6" name="スライド番号プレースホルダー 5">
            <a:extLst>
              <a:ext uri="{FF2B5EF4-FFF2-40B4-BE49-F238E27FC236}">
                <a16:creationId xmlns:a16="http://schemas.microsoft.com/office/drawing/2014/main" id="{D6288A22-D4BA-CF42-4782-1CAD11135DA5}"/>
              </a:ext>
            </a:extLst>
          </p:cNvPr>
          <p:cNvSpPr>
            <a:spLocks noGrp="1"/>
          </p:cNvSpPr>
          <p:nvPr>
            <p:ph type="sldNum" sz="quarter" idx="12"/>
          </p:nvPr>
        </p:nvSpPr>
        <p:spPr/>
        <p:txBody>
          <a:bodyPr/>
          <a:lstStyle>
            <a:lvl1pPr>
              <a:defRPr/>
            </a:lvl1pPr>
          </a:lstStyle>
          <a:p>
            <a:r>
              <a:rPr lang="en-US" altLang="ja-JP"/>
              <a:t>Slide </a:t>
            </a:r>
            <a:fld id="{AE33D580-DE13-7B4D-BD35-4A04256C0C09}" type="slidenum">
              <a:rPr lang="en-US" altLang="ja-JP"/>
              <a:pPr/>
              <a:t>‹#›</a:t>
            </a:fld>
            <a:endParaRPr lang="en-US" altLang="ja-JP"/>
          </a:p>
        </p:txBody>
      </p:sp>
    </p:spTree>
    <p:extLst>
      <p:ext uri="{BB962C8B-B14F-4D97-AF65-F5344CB8AC3E}">
        <p14:creationId xmlns:p14="http://schemas.microsoft.com/office/powerpoint/2010/main" val="274119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5FAF0E-7938-1E15-C312-1B67E3A9741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4B971866-AE91-DF64-2718-B03D3030E2C1}"/>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6A0197A-358B-91DE-7635-66EF8CFE4B10}"/>
              </a:ext>
            </a:extLst>
          </p:cNvPr>
          <p:cNvSpPr>
            <a:spLocks noGrp="1"/>
          </p:cNvSpPr>
          <p:nvPr>
            <p:ph type="dt" sz="half" idx="10"/>
          </p:nvPr>
        </p:nvSpPr>
        <p:spPr/>
        <p:txBody>
          <a:bodyPr/>
          <a:lstStyle>
            <a:lvl1pPr>
              <a:defRPr/>
            </a:lvl1pPr>
          </a:lstStyle>
          <a:p>
            <a:r>
              <a:rPr lang="en-US" altLang="ja-JP"/>
              <a:t>November 2022</a:t>
            </a:r>
          </a:p>
        </p:txBody>
      </p:sp>
      <p:sp>
        <p:nvSpPr>
          <p:cNvPr id="5" name="フッター プレースホルダー 4">
            <a:extLst>
              <a:ext uri="{FF2B5EF4-FFF2-40B4-BE49-F238E27FC236}">
                <a16:creationId xmlns:a16="http://schemas.microsoft.com/office/drawing/2014/main" id="{09CC5A56-64AE-FDE1-D187-32407B60D5F8}"/>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6" name="スライド番号プレースホルダー 5">
            <a:extLst>
              <a:ext uri="{FF2B5EF4-FFF2-40B4-BE49-F238E27FC236}">
                <a16:creationId xmlns:a16="http://schemas.microsoft.com/office/drawing/2014/main" id="{2BF1F1D6-A192-8001-0B73-B95D7077A937}"/>
              </a:ext>
            </a:extLst>
          </p:cNvPr>
          <p:cNvSpPr>
            <a:spLocks noGrp="1"/>
          </p:cNvSpPr>
          <p:nvPr>
            <p:ph type="sldNum" sz="quarter" idx="12"/>
          </p:nvPr>
        </p:nvSpPr>
        <p:spPr/>
        <p:txBody>
          <a:bodyPr/>
          <a:lstStyle>
            <a:lvl1pPr>
              <a:defRPr/>
            </a:lvl1pPr>
          </a:lstStyle>
          <a:p>
            <a:r>
              <a:rPr lang="en-US" altLang="ja-JP"/>
              <a:t>Slide </a:t>
            </a:r>
            <a:fld id="{4380EC9F-17E8-1244-ABD2-5E9FFC2AD6FE}" type="slidenum">
              <a:rPr lang="en-US" altLang="ja-JP"/>
              <a:pPr/>
              <a:t>‹#›</a:t>
            </a:fld>
            <a:endParaRPr lang="en-US" altLang="ja-JP"/>
          </a:p>
        </p:txBody>
      </p:sp>
    </p:spTree>
    <p:extLst>
      <p:ext uri="{BB962C8B-B14F-4D97-AF65-F5344CB8AC3E}">
        <p14:creationId xmlns:p14="http://schemas.microsoft.com/office/powerpoint/2010/main" val="31153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7D218-D36B-0C85-F1C2-3C608C339019}"/>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A6680B63-D6E9-67DA-C068-15B100E1D85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9A7B808-D366-E385-0BF9-FB197CDE217F}"/>
              </a:ext>
            </a:extLst>
          </p:cNvPr>
          <p:cNvSpPr>
            <a:spLocks noGrp="1"/>
          </p:cNvSpPr>
          <p:nvPr>
            <p:ph type="dt" sz="half" idx="10"/>
          </p:nvPr>
        </p:nvSpPr>
        <p:spPr/>
        <p:txBody>
          <a:bodyPr/>
          <a:lstStyle>
            <a:lvl1pPr>
              <a:defRPr/>
            </a:lvl1pPr>
          </a:lstStyle>
          <a:p>
            <a:r>
              <a:rPr lang="en-US" altLang="ja-JP"/>
              <a:t>November 2022</a:t>
            </a:r>
          </a:p>
        </p:txBody>
      </p:sp>
      <p:sp>
        <p:nvSpPr>
          <p:cNvPr id="5" name="フッター プレースホルダー 4">
            <a:extLst>
              <a:ext uri="{FF2B5EF4-FFF2-40B4-BE49-F238E27FC236}">
                <a16:creationId xmlns:a16="http://schemas.microsoft.com/office/drawing/2014/main" id="{C0B4A908-DB1A-2F90-3551-731480C97E08}"/>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6" name="スライド番号プレースホルダー 5">
            <a:extLst>
              <a:ext uri="{FF2B5EF4-FFF2-40B4-BE49-F238E27FC236}">
                <a16:creationId xmlns:a16="http://schemas.microsoft.com/office/drawing/2014/main" id="{6F291A74-C491-9E33-79D0-090642BE88BC}"/>
              </a:ext>
            </a:extLst>
          </p:cNvPr>
          <p:cNvSpPr>
            <a:spLocks noGrp="1"/>
          </p:cNvSpPr>
          <p:nvPr>
            <p:ph type="sldNum" sz="quarter" idx="12"/>
          </p:nvPr>
        </p:nvSpPr>
        <p:spPr/>
        <p:txBody>
          <a:bodyPr/>
          <a:lstStyle>
            <a:lvl1pPr>
              <a:defRPr/>
            </a:lvl1pPr>
          </a:lstStyle>
          <a:p>
            <a:r>
              <a:rPr lang="en-US" altLang="ja-JP"/>
              <a:t>Slide </a:t>
            </a:r>
            <a:fld id="{2BE51197-800A-4B4B-AA2D-B8DDA2E93A6B}" type="slidenum">
              <a:rPr lang="en-US" altLang="ja-JP"/>
              <a:pPr/>
              <a:t>‹#›</a:t>
            </a:fld>
            <a:endParaRPr lang="en-US" altLang="ja-JP"/>
          </a:p>
        </p:txBody>
      </p:sp>
    </p:spTree>
    <p:extLst>
      <p:ext uri="{BB962C8B-B14F-4D97-AF65-F5344CB8AC3E}">
        <p14:creationId xmlns:p14="http://schemas.microsoft.com/office/powerpoint/2010/main" val="428252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14BAC-9587-FCE8-FB9A-ED903BED680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1F5CE2B-FDE5-3226-9E52-BF7BA301503F}"/>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8D88BC3F-7494-4410-36D4-5449CC148DEF}"/>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F483F8F5-4DFF-D661-589F-7511144FFD13}"/>
              </a:ext>
            </a:extLst>
          </p:cNvPr>
          <p:cNvSpPr>
            <a:spLocks noGrp="1"/>
          </p:cNvSpPr>
          <p:nvPr>
            <p:ph type="dt" sz="half" idx="10"/>
          </p:nvPr>
        </p:nvSpPr>
        <p:spPr/>
        <p:txBody>
          <a:bodyPr/>
          <a:lstStyle>
            <a:lvl1pPr>
              <a:defRPr/>
            </a:lvl1pPr>
          </a:lstStyle>
          <a:p>
            <a:r>
              <a:rPr lang="en-US" altLang="ja-JP"/>
              <a:t>November 2022</a:t>
            </a:r>
          </a:p>
        </p:txBody>
      </p:sp>
      <p:sp>
        <p:nvSpPr>
          <p:cNvPr id="6" name="フッター プレースホルダー 5">
            <a:extLst>
              <a:ext uri="{FF2B5EF4-FFF2-40B4-BE49-F238E27FC236}">
                <a16:creationId xmlns:a16="http://schemas.microsoft.com/office/drawing/2014/main" id="{1100E020-BB8E-68BD-67FA-E8117C718211}"/>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7" name="スライド番号プレースホルダー 6">
            <a:extLst>
              <a:ext uri="{FF2B5EF4-FFF2-40B4-BE49-F238E27FC236}">
                <a16:creationId xmlns:a16="http://schemas.microsoft.com/office/drawing/2014/main" id="{A8473A11-4723-FB5F-747D-1464A8B019C3}"/>
              </a:ext>
            </a:extLst>
          </p:cNvPr>
          <p:cNvSpPr>
            <a:spLocks noGrp="1"/>
          </p:cNvSpPr>
          <p:nvPr>
            <p:ph type="sldNum" sz="quarter" idx="12"/>
          </p:nvPr>
        </p:nvSpPr>
        <p:spPr/>
        <p:txBody>
          <a:bodyPr/>
          <a:lstStyle>
            <a:lvl1pPr>
              <a:defRPr/>
            </a:lvl1pPr>
          </a:lstStyle>
          <a:p>
            <a:r>
              <a:rPr lang="en-US" altLang="ja-JP"/>
              <a:t>Slide </a:t>
            </a:r>
            <a:fld id="{1FB5834B-FC86-EB4A-919E-317AE1AF589B}" type="slidenum">
              <a:rPr lang="en-US" altLang="ja-JP"/>
              <a:pPr/>
              <a:t>‹#›</a:t>
            </a:fld>
            <a:endParaRPr lang="en-US" altLang="ja-JP"/>
          </a:p>
        </p:txBody>
      </p:sp>
    </p:spTree>
    <p:extLst>
      <p:ext uri="{BB962C8B-B14F-4D97-AF65-F5344CB8AC3E}">
        <p14:creationId xmlns:p14="http://schemas.microsoft.com/office/powerpoint/2010/main" val="289535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0648D-11CD-97E1-F313-15FEC2F0A07E}"/>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13B40545-D3F7-570A-CFE5-DF4D1F6D3A4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C9F30FBC-74AA-B9D6-2EA3-E1F04653BE1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9C3CF16C-BC10-AEB8-7B46-2F38C098D4F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25B6CA0E-B0FB-4142-225C-FC6376E66806}"/>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B90343D6-08BC-C9D7-313B-DA2092CE9595}"/>
              </a:ext>
            </a:extLst>
          </p:cNvPr>
          <p:cNvSpPr>
            <a:spLocks noGrp="1"/>
          </p:cNvSpPr>
          <p:nvPr>
            <p:ph type="dt" sz="half" idx="10"/>
          </p:nvPr>
        </p:nvSpPr>
        <p:spPr/>
        <p:txBody>
          <a:bodyPr/>
          <a:lstStyle>
            <a:lvl1pPr>
              <a:defRPr/>
            </a:lvl1pPr>
          </a:lstStyle>
          <a:p>
            <a:r>
              <a:rPr lang="en-US" altLang="ja-JP"/>
              <a:t>November 2022</a:t>
            </a:r>
          </a:p>
        </p:txBody>
      </p:sp>
      <p:sp>
        <p:nvSpPr>
          <p:cNvPr id="8" name="フッター プレースホルダー 7">
            <a:extLst>
              <a:ext uri="{FF2B5EF4-FFF2-40B4-BE49-F238E27FC236}">
                <a16:creationId xmlns:a16="http://schemas.microsoft.com/office/drawing/2014/main" id="{4D8BE783-0B29-6EB8-B575-27A2B6D90002}"/>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9" name="スライド番号プレースホルダー 8">
            <a:extLst>
              <a:ext uri="{FF2B5EF4-FFF2-40B4-BE49-F238E27FC236}">
                <a16:creationId xmlns:a16="http://schemas.microsoft.com/office/drawing/2014/main" id="{1E3CD17D-34AF-5CB7-9388-C24C11F38883}"/>
              </a:ext>
            </a:extLst>
          </p:cNvPr>
          <p:cNvSpPr>
            <a:spLocks noGrp="1"/>
          </p:cNvSpPr>
          <p:nvPr>
            <p:ph type="sldNum" sz="quarter" idx="12"/>
          </p:nvPr>
        </p:nvSpPr>
        <p:spPr/>
        <p:txBody>
          <a:bodyPr/>
          <a:lstStyle>
            <a:lvl1pPr>
              <a:defRPr/>
            </a:lvl1pPr>
          </a:lstStyle>
          <a:p>
            <a:r>
              <a:rPr lang="en-US" altLang="ja-JP"/>
              <a:t>Slide </a:t>
            </a:r>
            <a:fld id="{17813C5F-DCB6-274F-930B-34A3F4FC9830}" type="slidenum">
              <a:rPr lang="en-US" altLang="ja-JP"/>
              <a:pPr/>
              <a:t>‹#›</a:t>
            </a:fld>
            <a:endParaRPr lang="en-US" altLang="ja-JP"/>
          </a:p>
        </p:txBody>
      </p:sp>
    </p:spTree>
    <p:extLst>
      <p:ext uri="{BB962C8B-B14F-4D97-AF65-F5344CB8AC3E}">
        <p14:creationId xmlns:p14="http://schemas.microsoft.com/office/powerpoint/2010/main" val="399168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08FEC-B121-0D69-4B50-EA1F86B3E650}"/>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38503B5E-5A13-FE7C-C0C2-1EC9D1F9B0B9}"/>
              </a:ext>
            </a:extLst>
          </p:cNvPr>
          <p:cNvSpPr>
            <a:spLocks noGrp="1"/>
          </p:cNvSpPr>
          <p:nvPr>
            <p:ph type="dt" sz="half" idx="10"/>
          </p:nvPr>
        </p:nvSpPr>
        <p:spPr/>
        <p:txBody>
          <a:bodyPr/>
          <a:lstStyle>
            <a:lvl1pPr>
              <a:defRPr/>
            </a:lvl1pPr>
          </a:lstStyle>
          <a:p>
            <a:r>
              <a:rPr lang="en-US" altLang="ja-JP"/>
              <a:t>November 2022</a:t>
            </a:r>
          </a:p>
        </p:txBody>
      </p:sp>
      <p:sp>
        <p:nvSpPr>
          <p:cNvPr id="4" name="フッター プレースホルダー 3">
            <a:extLst>
              <a:ext uri="{FF2B5EF4-FFF2-40B4-BE49-F238E27FC236}">
                <a16:creationId xmlns:a16="http://schemas.microsoft.com/office/drawing/2014/main" id="{3444E7B6-BDB7-38DC-0AC5-C22CFDED3328}"/>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5" name="スライド番号プレースホルダー 4">
            <a:extLst>
              <a:ext uri="{FF2B5EF4-FFF2-40B4-BE49-F238E27FC236}">
                <a16:creationId xmlns:a16="http://schemas.microsoft.com/office/drawing/2014/main" id="{753458D4-787A-CFEA-9C5B-8DA8BEB2C7AA}"/>
              </a:ext>
            </a:extLst>
          </p:cNvPr>
          <p:cNvSpPr>
            <a:spLocks noGrp="1"/>
          </p:cNvSpPr>
          <p:nvPr>
            <p:ph type="sldNum" sz="quarter" idx="12"/>
          </p:nvPr>
        </p:nvSpPr>
        <p:spPr/>
        <p:txBody>
          <a:bodyPr/>
          <a:lstStyle>
            <a:lvl1pPr>
              <a:defRPr/>
            </a:lvl1pPr>
          </a:lstStyle>
          <a:p>
            <a:r>
              <a:rPr lang="en-US" altLang="ja-JP"/>
              <a:t>Slide </a:t>
            </a:r>
            <a:fld id="{FE910DE7-6239-9542-925A-4F21A5A5D7CA}" type="slidenum">
              <a:rPr lang="en-US" altLang="ja-JP"/>
              <a:pPr/>
              <a:t>‹#›</a:t>
            </a:fld>
            <a:endParaRPr lang="en-US" altLang="ja-JP"/>
          </a:p>
        </p:txBody>
      </p:sp>
    </p:spTree>
    <p:extLst>
      <p:ext uri="{BB962C8B-B14F-4D97-AF65-F5344CB8AC3E}">
        <p14:creationId xmlns:p14="http://schemas.microsoft.com/office/powerpoint/2010/main" val="168914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27F3E7-D279-26C3-B382-DC9CD9ACB8EF}"/>
              </a:ext>
            </a:extLst>
          </p:cNvPr>
          <p:cNvSpPr>
            <a:spLocks noGrp="1"/>
          </p:cNvSpPr>
          <p:nvPr>
            <p:ph type="dt" sz="half" idx="10"/>
          </p:nvPr>
        </p:nvSpPr>
        <p:spPr/>
        <p:txBody>
          <a:bodyPr/>
          <a:lstStyle>
            <a:lvl1pPr>
              <a:defRPr/>
            </a:lvl1pPr>
          </a:lstStyle>
          <a:p>
            <a:r>
              <a:rPr lang="en-US" altLang="ja-JP"/>
              <a:t>November 2022</a:t>
            </a:r>
          </a:p>
        </p:txBody>
      </p:sp>
      <p:sp>
        <p:nvSpPr>
          <p:cNvPr id="3" name="フッター プレースホルダー 2">
            <a:extLst>
              <a:ext uri="{FF2B5EF4-FFF2-40B4-BE49-F238E27FC236}">
                <a16:creationId xmlns:a16="http://schemas.microsoft.com/office/drawing/2014/main" id="{B53DE511-B4CD-A578-9CEF-2BC45576DA5B}"/>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4" name="スライド番号プレースホルダー 3">
            <a:extLst>
              <a:ext uri="{FF2B5EF4-FFF2-40B4-BE49-F238E27FC236}">
                <a16:creationId xmlns:a16="http://schemas.microsoft.com/office/drawing/2014/main" id="{43E645EE-B970-9410-1A3B-BD361524944B}"/>
              </a:ext>
            </a:extLst>
          </p:cNvPr>
          <p:cNvSpPr>
            <a:spLocks noGrp="1"/>
          </p:cNvSpPr>
          <p:nvPr>
            <p:ph type="sldNum" sz="quarter" idx="12"/>
          </p:nvPr>
        </p:nvSpPr>
        <p:spPr/>
        <p:txBody>
          <a:bodyPr/>
          <a:lstStyle>
            <a:lvl1pPr>
              <a:defRPr/>
            </a:lvl1pPr>
          </a:lstStyle>
          <a:p>
            <a:r>
              <a:rPr lang="en-US" altLang="ja-JP"/>
              <a:t>Slide </a:t>
            </a:r>
            <a:fld id="{43E1B4DE-39E5-E447-BDD6-FE7470485986}" type="slidenum">
              <a:rPr lang="en-US" altLang="ja-JP"/>
              <a:pPr/>
              <a:t>‹#›</a:t>
            </a:fld>
            <a:endParaRPr lang="en-US" altLang="ja-JP"/>
          </a:p>
        </p:txBody>
      </p:sp>
    </p:spTree>
    <p:extLst>
      <p:ext uri="{BB962C8B-B14F-4D97-AF65-F5344CB8AC3E}">
        <p14:creationId xmlns:p14="http://schemas.microsoft.com/office/powerpoint/2010/main" val="84648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EEE3F-7634-D1B8-2851-4F5CEF414E47}"/>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1890684C-A34A-D664-6976-A0C852047A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62BFB9AB-371E-E963-DC57-57FF731F3A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BE065367-7E1A-D7FC-27CF-3CCE7D156E9B}"/>
              </a:ext>
            </a:extLst>
          </p:cNvPr>
          <p:cNvSpPr>
            <a:spLocks noGrp="1"/>
          </p:cNvSpPr>
          <p:nvPr>
            <p:ph type="dt" sz="half" idx="10"/>
          </p:nvPr>
        </p:nvSpPr>
        <p:spPr/>
        <p:txBody>
          <a:bodyPr/>
          <a:lstStyle>
            <a:lvl1pPr>
              <a:defRPr/>
            </a:lvl1pPr>
          </a:lstStyle>
          <a:p>
            <a:r>
              <a:rPr lang="en-US" altLang="ja-JP"/>
              <a:t>November 2022</a:t>
            </a:r>
          </a:p>
        </p:txBody>
      </p:sp>
      <p:sp>
        <p:nvSpPr>
          <p:cNvPr id="6" name="フッター プレースホルダー 5">
            <a:extLst>
              <a:ext uri="{FF2B5EF4-FFF2-40B4-BE49-F238E27FC236}">
                <a16:creationId xmlns:a16="http://schemas.microsoft.com/office/drawing/2014/main" id="{9A6C4495-E672-8E17-073C-3C7C547A52F9}"/>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7" name="スライド番号プレースホルダー 6">
            <a:extLst>
              <a:ext uri="{FF2B5EF4-FFF2-40B4-BE49-F238E27FC236}">
                <a16:creationId xmlns:a16="http://schemas.microsoft.com/office/drawing/2014/main" id="{C59BFE50-CDA4-AE5A-6C4E-C78D4794AFAD}"/>
              </a:ext>
            </a:extLst>
          </p:cNvPr>
          <p:cNvSpPr>
            <a:spLocks noGrp="1"/>
          </p:cNvSpPr>
          <p:nvPr>
            <p:ph type="sldNum" sz="quarter" idx="12"/>
          </p:nvPr>
        </p:nvSpPr>
        <p:spPr/>
        <p:txBody>
          <a:bodyPr/>
          <a:lstStyle>
            <a:lvl1pPr>
              <a:defRPr/>
            </a:lvl1pPr>
          </a:lstStyle>
          <a:p>
            <a:r>
              <a:rPr lang="en-US" altLang="ja-JP"/>
              <a:t>Slide </a:t>
            </a:r>
            <a:fld id="{B0CEC6DA-62E2-8C44-8C8B-C50125806FEE}" type="slidenum">
              <a:rPr lang="en-US" altLang="ja-JP"/>
              <a:pPr/>
              <a:t>‹#›</a:t>
            </a:fld>
            <a:endParaRPr lang="en-US" altLang="ja-JP"/>
          </a:p>
        </p:txBody>
      </p:sp>
    </p:spTree>
    <p:extLst>
      <p:ext uri="{BB962C8B-B14F-4D97-AF65-F5344CB8AC3E}">
        <p14:creationId xmlns:p14="http://schemas.microsoft.com/office/powerpoint/2010/main" val="57231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864AE8-5CEE-19A6-39A4-F8EDC018D291}"/>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32D8BC0C-993B-93DA-4C0D-2E9D12A9CA8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9F70B78-1ED5-E84B-9D5C-F8830569E8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0133FE4A-332E-593B-4E90-B19B23F09EC8}"/>
              </a:ext>
            </a:extLst>
          </p:cNvPr>
          <p:cNvSpPr>
            <a:spLocks noGrp="1"/>
          </p:cNvSpPr>
          <p:nvPr>
            <p:ph type="dt" sz="half" idx="10"/>
          </p:nvPr>
        </p:nvSpPr>
        <p:spPr/>
        <p:txBody>
          <a:bodyPr/>
          <a:lstStyle>
            <a:lvl1pPr>
              <a:defRPr/>
            </a:lvl1pPr>
          </a:lstStyle>
          <a:p>
            <a:r>
              <a:rPr lang="en-US" altLang="ja-JP"/>
              <a:t>November 2022</a:t>
            </a:r>
          </a:p>
        </p:txBody>
      </p:sp>
      <p:sp>
        <p:nvSpPr>
          <p:cNvPr id="6" name="フッター プレースホルダー 5">
            <a:extLst>
              <a:ext uri="{FF2B5EF4-FFF2-40B4-BE49-F238E27FC236}">
                <a16:creationId xmlns:a16="http://schemas.microsoft.com/office/drawing/2014/main" id="{D5216E51-599B-0B7E-7ED6-A50BF9E53DB9}"/>
              </a:ext>
            </a:extLst>
          </p:cNvPr>
          <p:cNvSpPr>
            <a:spLocks noGrp="1"/>
          </p:cNvSpPr>
          <p:nvPr>
            <p:ph type="ftr" sz="quarter" idx="11"/>
          </p:nvPr>
        </p:nvSpPr>
        <p:spPr/>
        <p:txBody>
          <a:bodyPr/>
          <a:lstStyle>
            <a:lvl1pPr>
              <a:defRPr/>
            </a:lvl1pPr>
          </a:lstStyle>
          <a:p>
            <a:r>
              <a:rPr lang="en-US" altLang="ja-JP"/>
              <a:t>Anirban Ghosh et al., Niigata University</a:t>
            </a:r>
          </a:p>
        </p:txBody>
      </p:sp>
      <p:sp>
        <p:nvSpPr>
          <p:cNvPr id="7" name="スライド番号プレースホルダー 6">
            <a:extLst>
              <a:ext uri="{FF2B5EF4-FFF2-40B4-BE49-F238E27FC236}">
                <a16:creationId xmlns:a16="http://schemas.microsoft.com/office/drawing/2014/main" id="{2DBAB0FB-F20B-F7DF-B97F-B0746B5BA61E}"/>
              </a:ext>
            </a:extLst>
          </p:cNvPr>
          <p:cNvSpPr>
            <a:spLocks noGrp="1"/>
          </p:cNvSpPr>
          <p:nvPr>
            <p:ph type="sldNum" sz="quarter" idx="12"/>
          </p:nvPr>
        </p:nvSpPr>
        <p:spPr/>
        <p:txBody>
          <a:bodyPr/>
          <a:lstStyle>
            <a:lvl1pPr>
              <a:defRPr/>
            </a:lvl1pPr>
          </a:lstStyle>
          <a:p>
            <a:r>
              <a:rPr lang="en-US" altLang="ja-JP"/>
              <a:t>Slide </a:t>
            </a:r>
            <a:fld id="{FDDC295D-754E-C34F-A5D3-2E13A1E6D975}" type="slidenum">
              <a:rPr lang="en-US" altLang="ja-JP"/>
              <a:pPr/>
              <a:t>‹#›</a:t>
            </a:fld>
            <a:endParaRPr lang="en-US" altLang="ja-JP"/>
          </a:p>
        </p:txBody>
      </p:sp>
    </p:spTree>
    <p:extLst>
      <p:ext uri="{BB962C8B-B14F-4D97-AF65-F5344CB8AC3E}">
        <p14:creationId xmlns:p14="http://schemas.microsoft.com/office/powerpoint/2010/main" val="361492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2EADC8-A00D-A444-1746-802478192EF3}"/>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C1CBEEDE-4614-60CC-6D42-3ED2376FC9B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A05E4C0F-BE33-0018-DA5F-C8F6919C8CE6}"/>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a:t>November 2022</a:t>
            </a:r>
          </a:p>
        </p:txBody>
      </p:sp>
      <p:sp>
        <p:nvSpPr>
          <p:cNvPr id="1029" name="Rectangle 5">
            <a:extLst>
              <a:ext uri="{FF2B5EF4-FFF2-40B4-BE49-F238E27FC236}">
                <a16:creationId xmlns:a16="http://schemas.microsoft.com/office/drawing/2014/main" id="{D2FF2E82-5693-69E0-A86D-3ADF3EF5B868}"/>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a:t>Anirban Ghosh et al., Niigata University</a:t>
            </a:r>
            <a:endParaRPr lang="en-US" altLang="ja-JP" dirty="0"/>
          </a:p>
        </p:txBody>
      </p:sp>
      <p:sp>
        <p:nvSpPr>
          <p:cNvPr id="1030" name="Rectangle 6">
            <a:extLst>
              <a:ext uri="{FF2B5EF4-FFF2-40B4-BE49-F238E27FC236}">
                <a16:creationId xmlns:a16="http://schemas.microsoft.com/office/drawing/2014/main" id="{993F83D3-307E-50FB-8EFF-85C74C1E9C8F}"/>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C9E4F708-84F4-C04A-A2B2-4D67B82D4119}" type="slidenum">
              <a:rPr lang="en-US" altLang="ja-JP"/>
              <a:pPr/>
              <a:t>‹#›</a:t>
            </a:fld>
            <a:endParaRPr lang="en-US" altLang="ja-JP"/>
          </a:p>
        </p:txBody>
      </p:sp>
      <p:sp>
        <p:nvSpPr>
          <p:cNvPr id="1031" name="Rectangle 7">
            <a:extLst>
              <a:ext uri="{FF2B5EF4-FFF2-40B4-BE49-F238E27FC236}">
                <a16:creationId xmlns:a16="http://schemas.microsoft.com/office/drawing/2014/main" id="{728F3A61-81AC-C133-AA49-D0272696C62C}"/>
              </a:ext>
            </a:extLst>
          </p:cNvPr>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7550" lvl="4" indent="0" algn="r">
              <a:tabLst/>
            </a:pPr>
            <a:r>
              <a:rPr lang="en-US" altLang="ja-JP" sz="1400" b="1" dirty="0">
                <a:ea typeface="ＭＳ Ｐゴシック" panose="020B0600070205080204" pitchFamily="34" charset="-128"/>
              </a:rPr>
              <a:t>doc.: IEEE 802.15-22-0567-00</a:t>
            </a:r>
          </a:p>
        </p:txBody>
      </p:sp>
      <p:sp>
        <p:nvSpPr>
          <p:cNvPr id="1032" name="Line 8">
            <a:extLst>
              <a:ext uri="{FF2B5EF4-FFF2-40B4-BE49-F238E27FC236}">
                <a16:creationId xmlns:a16="http://schemas.microsoft.com/office/drawing/2014/main" id="{72E347B4-55E1-08AD-97B6-C5CA73EEC76C}"/>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28D83FF3-F661-E614-5A16-0DE919BD2ACF}"/>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BA54EDF6-F4ED-DBD3-C1F6-A389D55E1CF4}"/>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a:extLst>
              <a:ext uri="{FF2B5EF4-FFF2-40B4-BE49-F238E27FC236}">
                <a16:creationId xmlns:a16="http://schemas.microsoft.com/office/drawing/2014/main" id="{883ED9A4-CD4C-4560-357B-2CA250B2AE71}"/>
              </a:ext>
            </a:extLst>
          </p:cNvPr>
          <p:cNvSpPr>
            <a:spLocks noGrp="1"/>
          </p:cNvSpPr>
          <p:nvPr>
            <p:ph type="dt" sz="half" idx="10"/>
          </p:nvPr>
        </p:nvSpPr>
        <p:spPr/>
        <p:txBody>
          <a:bodyPr/>
          <a:lstStyle/>
          <a:p>
            <a:r>
              <a:rPr lang="en-US" altLang="ja-JP"/>
              <a:t>November 2022</a:t>
            </a:r>
            <a:endParaRPr lang="en-US" altLang="ja-JP" dirty="0"/>
          </a:p>
        </p:txBody>
      </p:sp>
      <p:sp>
        <p:nvSpPr>
          <p:cNvPr id="5" name="フッター プレースホルダー 2">
            <a:extLst>
              <a:ext uri="{FF2B5EF4-FFF2-40B4-BE49-F238E27FC236}">
                <a16:creationId xmlns:a16="http://schemas.microsoft.com/office/drawing/2014/main" id="{C14E3361-CB33-EE60-5376-321454B2CBD7}"/>
              </a:ext>
            </a:extLst>
          </p:cNvPr>
          <p:cNvSpPr>
            <a:spLocks noGrp="1"/>
          </p:cNvSpPr>
          <p:nvPr>
            <p:ph type="ftr" sz="quarter" idx="11"/>
          </p:nvPr>
        </p:nvSpPr>
        <p:spPr>
          <a:xfrm>
            <a:off x="5486400" y="6475413"/>
            <a:ext cx="3124200" cy="184666"/>
          </a:xfrm>
        </p:spPr>
        <p:txBody>
          <a:bodyPr/>
          <a:lstStyle/>
          <a:p>
            <a:r>
              <a:rPr lang="en-US" altLang="ja-JP"/>
              <a:t>Anirban Ghosh et al., Niigata University</a:t>
            </a:r>
            <a:endParaRPr lang="en-US" altLang="ja-JP" dirty="0"/>
          </a:p>
        </p:txBody>
      </p:sp>
      <p:sp>
        <p:nvSpPr>
          <p:cNvPr id="6" name="スライド番号プレースホルダー 3">
            <a:extLst>
              <a:ext uri="{FF2B5EF4-FFF2-40B4-BE49-F238E27FC236}">
                <a16:creationId xmlns:a16="http://schemas.microsoft.com/office/drawing/2014/main" id="{AEB39D05-B3C9-BC08-4FD2-4BC2451504B4}"/>
              </a:ext>
            </a:extLst>
          </p:cNvPr>
          <p:cNvSpPr>
            <a:spLocks noGrp="1"/>
          </p:cNvSpPr>
          <p:nvPr>
            <p:ph type="sldNum" sz="quarter" idx="12"/>
          </p:nvPr>
        </p:nvSpPr>
        <p:spPr/>
        <p:txBody>
          <a:bodyPr/>
          <a:lstStyle/>
          <a:p>
            <a:r>
              <a:rPr lang="en-US" altLang="ja-JP"/>
              <a:t>Slide </a:t>
            </a:r>
            <a:fld id="{CA0B6CBB-7CFA-9C4D-B1EA-956EAB3A3DA6}" type="slidenum">
              <a:rPr lang="en-US" altLang="ja-JP"/>
              <a:pPr/>
              <a:t>1</a:t>
            </a:fld>
            <a:endParaRPr lang="en-US" altLang="ja-JP"/>
          </a:p>
        </p:txBody>
      </p:sp>
      <p:sp>
        <p:nvSpPr>
          <p:cNvPr id="27651" name="Rectangle 3">
            <a:extLst>
              <a:ext uri="{FF2B5EF4-FFF2-40B4-BE49-F238E27FC236}">
                <a16:creationId xmlns:a16="http://schemas.microsoft.com/office/drawing/2014/main" id="{2034E77C-D8C3-48B7-5ED3-33A99201ECBD}"/>
              </a:ext>
            </a:extLst>
          </p:cNvPr>
          <p:cNvSpPr>
            <a:spLocks noChangeArrowheads="1"/>
          </p:cNvSpPr>
          <p:nvPr/>
        </p:nvSpPr>
        <p:spPr bwMode="auto">
          <a:xfrm>
            <a:off x="152400" y="609600"/>
            <a:ext cx="89916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6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400" b="1" dirty="0">
              <a:solidFill>
                <a:schemeClr val="tx2"/>
              </a:solidFill>
              <a:ea typeface="ＭＳ Ｐゴシック" panose="020B0600070205080204" pitchFamily="34" charset="-128"/>
            </a:endParaRPr>
          </a:p>
          <a:p>
            <a:endParaRPr lang="en-US" altLang="ja-JP" sz="1400" dirty="0">
              <a:solidFill>
                <a:schemeClr val="tx2"/>
              </a:solidFill>
              <a:ea typeface="ＭＳ Ｐゴシック" panose="020B0600070205080204" pitchFamily="34" charset="-128"/>
            </a:endParaRPr>
          </a:p>
          <a:p>
            <a:r>
              <a:rPr lang="en-US" altLang="ja-JP" sz="1400" b="1" dirty="0">
                <a:solidFill>
                  <a:schemeClr val="tx2"/>
                </a:solidFill>
                <a:ea typeface="ＭＳ Ｐゴシック" panose="020B0600070205080204" pitchFamily="34" charset="-128"/>
              </a:rPr>
              <a:t>Submission Title:</a:t>
            </a:r>
            <a:r>
              <a:rPr lang="en-US" altLang="ja-JP" sz="1400" dirty="0">
                <a:solidFill>
                  <a:schemeClr val="tx2"/>
                </a:solidFill>
                <a:ea typeface="ＭＳ Ｐゴシック" panose="020B0600070205080204" pitchFamily="34" charset="-128"/>
              </a:rPr>
              <a:t> </a:t>
            </a:r>
            <a:r>
              <a:rPr lang="en-IN" altLang="en-US" sz="1400" dirty="0">
                <a:solidFill>
                  <a:schemeClr val="tx2"/>
                </a:solidFill>
              </a:rPr>
              <a:t>Measurement and </a:t>
            </a:r>
            <a:r>
              <a:rPr lang="en-IN" altLang="en-US" sz="1400" dirty="0"/>
              <a:t>Characterization of 300 GHz Channel in a Conference Room </a:t>
            </a:r>
            <a:r>
              <a:rPr lang="en-US" altLang="ja-JP" sz="1400" dirty="0">
                <a:solidFill>
                  <a:schemeClr val="tx2"/>
                </a:solidFill>
                <a:ea typeface="ＭＳ Ｐゴシック" panose="020B0600070205080204" pitchFamily="34" charset="-128"/>
              </a:rPr>
              <a:t>	</a:t>
            </a:r>
          </a:p>
          <a:p>
            <a:r>
              <a:rPr lang="en-US" altLang="ja-JP" sz="1400" b="1" dirty="0">
                <a:ea typeface="ＭＳ Ｐゴシック" panose="020B0600070205080204" pitchFamily="34" charset="-128"/>
              </a:rPr>
              <a:t>Date Submitted: </a:t>
            </a:r>
            <a:r>
              <a:rPr lang="en-US" altLang="ja-JP" sz="1400" dirty="0">
                <a:ea typeface="ＭＳ Ｐゴシック" panose="020B0600070205080204" pitchFamily="34" charset="-128"/>
              </a:rPr>
              <a:t>9 November 2022</a:t>
            </a:r>
          </a:p>
          <a:p>
            <a:r>
              <a:rPr lang="en-US" altLang="ja-JP" sz="1400" b="1" dirty="0">
                <a:solidFill>
                  <a:schemeClr val="tx2"/>
                </a:solidFill>
                <a:ea typeface="ＭＳ Ｐゴシック" panose="020B0600070205080204" pitchFamily="34" charset="-128"/>
              </a:rPr>
              <a:t>Source:</a:t>
            </a:r>
            <a:r>
              <a:rPr lang="en-US" altLang="ja-JP" sz="1400" dirty="0">
                <a:solidFill>
                  <a:schemeClr val="tx2"/>
                </a:solidFill>
                <a:ea typeface="ＭＳ Ｐゴシック" panose="020B0600070205080204" pitchFamily="34" charset="-128"/>
              </a:rPr>
              <a:t> </a:t>
            </a:r>
            <a:r>
              <a:rPr lang="en-IN" altLang="en-US" sz="1400" dirty="0">
                <a:solidFill>
                  <a:schemeClr val="tx2"/>
                </a:solidFill>
              </a:rPr>
              <a:t>Anirban Ghosh, </a:t>
            </a:r>
            <a:r>
              <a:rPr lang="en-IN" altLang="en-US" sz="1400" dirty="0" err="1">
                <a:solidFill>
                  <a:schemeClr val="tx2"/>
                </a:solidFill>
              </a:rPr>
              <a:t>Riku</a:t>
            </a:r>
            <a:r>
              <a:rPr lang="en-IN" altLang="en-US" sz="1400" dirty="0">
                <a:solidFill>
                  <a:schemeClr val="tx2"/>
                </a:solidFill>
              </a:rPr>
              <a:t> Takahashi, Kosuke Shibata, Minseok Kim, Shigenobu Sasaki</a:t>
            </a:r>
            <a:br>
              <a:rPr lang="en-IN" altLang="en-US" sz="1400" dirty="0">
                <a:solidFill>
                  <a:schemeClr val="tx2"/>
                </a:solidFill>
              </a:rPr>
            </a:br>
            <a:r>
              <a:rPr lang="en-IN" altLang="en-US" sz="1400" dirty="0">
                <a:solidFill>
                  <a:schemeClr val="tx2"/>
                </a:solidFill>
              </a:rPr>
              <a:t>Graduate School of Science and Technology, Niigata University, </a:t>
            </a:r>
            <a:r>
              <a:rPr lang="en-US" altLang="ja-JP" sz="1400" dirty="0">
                <a:ea typeface="ＭＳ Ｐゴシック" panose="020B0600070205080204" pitchFamily="34" charset="-128"/>
              </a:rPr>
              <a:t>8050 </a:t>
            </a:r>
            <a:r>
              <a:rPr lang="en-US" altLang="ja-JP" sz="1400" dirty="0" err="1">
                <a:ea typeface="ＭＳ Ｐゴシック" panose="020B0600070205080204" pitchFamily="34" charset="-128"/>
              </a:rPr>
              <a:t>Ikarashi</a:t>
            </a:r>
            <a:r>
              <a:rPr lang="en-US" altLang="ja-JP" sz="1400" dirty="0">
                <a:ea typeface="ＭＳ Ｐゴシック" panose="020B0600070205080204" pitchFamily="34" charset="-128"/>
              </a:rPr>
              <a:t> 2-no-cho, Nishi-</a:t>
            </a:r>
            <a:r>
              <a:rPr lang="en-US" altLang="ja-JP" sz="1400" dirty="0" err="1">
                <a:ea typeface="ＭＳ Ｐゴシック" panose="020B0600070205080204" pitchFamily="34" charset="-128"/>
              </a:rPr>
              <a:t>ku</a:t>
            </a:r>
            <a:r>
              <a:rPr lang="en-US" altLang="ja-JP" sz="1400" dirty="0">
                <a:ea typeface="ＭＳ Ｐゴシック" panose="020B0600070205080204" pitchFamily="34" charset="-128"/>
              </a:rPr>
              <a:t>, Niigata, Niigata, Japan</a:t>
            </a:r>
            <a:endParaRPr lang="en-US" altLang="ja-JP" sz="1400" dirty="0">
              <a:solidFill>
                <a:schemeClr val="tx2"/>
              </a:solidFill>
              <a:ea typeface="ＭＳ Ｐゴシック" panose="020B0600070205080204" pitchFamily="34" charset="-128"/>
            </a:endParaRPr>
          </a:p>
          <a:p>
            <a:r>
              <a:rPr lang="en-US" altLang="ja-JP" sz="1400" dirty="0">
                <a:solidFill>
                  <a:schemeClr val="tx2"/>
                </a:solidFill>
                <a:ea typeface="ＭＳ Ｐゴシック" panose="020B0600070205080204" pitchFamily="34" charset="-128"/>
              </a:rPr>
              <a:t>Voice:+81-25-262-7478, E-Mail: anirban.g@eng.niigata-u.ac.jp</a:t>
            </a:r>
          </a:p>
          <a:p>
            <a:pPr>
              <a:spcBef>
                <a:spcPts val="600"/>
              </a:spcBef>
              <a:spcAft>
                <a:spcPts val="600"/>
              </a:spcAft>
            </a:pPr>
            <a:r>
              <a:rPr lang="en-US" altLang="ja-JP" sz="1400" b="1" dirty="0">
                <a:solidFill>
                  <a:schemeClr val="tx2"/>
                </a:solidFill>
                <a:ea typeface="ＭＳ Ｐゴシック" panose="020B0600070205080204" pitchFamily="34" charset="-128"/>
              </a:rPr>
              <a:t>Re:</a:t>
            </a:r>
            <a:r>
              <a:rPr lang="en-US" altLang="ja-JP" sz="1400" dirty="0">
                <a:solidFill>
                  <a:schemeClr val="tx2"/>
                </a:solidFill>
                <a:ea typeface="ＭＳ Ｐゴシック" panose="020B0600070205080204" pitchFamily="34" charset="-128"/>
              </a:rPr>
              <a:t> N/A</a:t>
            </a:r>
          </a:p>
          <a:p>
            <a:pPr>
              <a:spcBef>
                <a:spcPts val="600"/>
              </a:spcBef>
              <a:spcAft>
                <a:spcPts val="600"/>
              </a:spcAft>
            </a:pPr>
            <a:r>
              <a:rPr lang="en-US" altLang="ja-JP" sz="1400" b="1" dirty="0">
                <a:solidFill>
                  <a:schemeClr val="tx2"/>
                </a:solidFill>
                <a:ea typeface="ＭＳ Ｐゴシック" panose="020B0600070205080204" pitchFamily="34" charset="-128"/>
              </a:rPr>
              <a:t>Abstract:</a:t>
            </a:r>
            <a:r>
              <a:rPr lang="en-US" altLang="ja-JP" sz="1400" dirty="0">
                <a:solidFill>
                  <a:schemeClr val="tx2"/>
                </a:solidFill>
                <a:ea typeface="ＭＳ Ｐゴシック" panose="020B0600070205080204" pitchFamily="34" charset="-128"/>
              </a:rPr>
              <a:t>	</a:t>
            </a:r>
            <a:r>
              <a:rPr lang="en-IN" altLang="ja-JP" sz="1400" dirty="0">
                <a:effectLst/>
                <a:latin typeface="+mj-lt"/>
                <a:ea typeface="游明朝" panose="02020400000000000000" pitchFamily="18" charset="-128"/>
                <a:cs typeface="Times New Roman" panose="02020603050405020304" pitchFamily="18" charset="0"/>
              </a:rPr>
              <a:t>In the face of increasing demand for higher data rates and ultra-reliable communication with low latency, the terahertz (THz) band (with frequencies upward of 100 GHz) has garnered a lot of interest. In this proposal a novel 300 GHz channe</a:t>
            </a:r>
            <a:r>
              <a:rPr lang="en-IN" altLang="ja-JP" sz="1400" dirty="0">
                <a:latin typeface="+mj-lt"/>
                <a:ea typeface="游明朝" panose="02020400000000000000" pitchFamily="18" charset="-128"/>
                <a:cs typeface="Times New Roman" panose="02020603050405020304" pitchFamily="18" charset="0"/>
              </a:rPr>
              <a:t>l sounder is first presented along with its validation results. In the sequel an extensive elucidation of a measurement campaign conducted with the described sounder in a conference room is reported. The obtained data in the different transmitter (Tx)-receiver (Rx) positions are further processed to generate the power delay profiles (PDPs), angular delay power spectrum (ADPS) and angular power spectrum (APS). An environment geometry aided intuitive ray tracing validated by simulation is used to understand the cluster formation from the generated results. The large-scale parameters (LSP) such as K-factor, delay and angle (azimuth/elevation spread of arrival/departure) spreads are also evaluated to assist channel model development. Finally, the calculation of cross-correlation between the large-scale parameters provides some interesting observations which would apparently seem to contrast with intuition.</a:t>
            </a:r>
            <a:endParaRPr lang="en-US" altLang="ja-JP" sz="1400" dirty="0">
              <a:solidFill>
                <a:schemeClr val="tx2"/>
              </a:solidFill>
              <a:ea typeface="ＭＳ Ｐゴシック" panose="020B0600070205080204" pitchFamily="34" charset="-128"/>
            </a:endParaRPr>
          </a:p>
          <a:p>
            <a:pPr>
              <a:spcBef>
                <a:spcPts val="600"/>
              </a:spcBef>
              <a:spcAft>
                <a:spcPts val="600"/>
              </a:spcAft>
            </a:pPr>
            <a:r>
              <a:rPr lang="en-US" altLang="ja-JP" sz="1400" b="1" dirty="0">
                <a:solidFill>
                  <a:schemeClr val="tx2"/>
                </a:solidFill>
                <a:ea typeface="ＭＳ Ｐゴシック" panose="020B0600070205080204" pitchFamily="34" charset="-128"/>
              </a:rPr>
              <a:t>Purpose:</a:t>
            </a:r>
            <a:r>
              <a:rPr lang="en-US" altLang="ja-JP" sz="1400" dirty="0">
                <a:solidFill>
                  <a:schemeClr val="tx2"/>
                </a:solidFill>
                <a:ea typeface="ＭＳ Ｐゴシック" panose="020B0600070205080204" pitchFamily="34" charset="-128"/>
              </a:rPr>
              <a:t>	</a:t>
            </a:r>
            <a:r>
              <a:rPr lang="en-US" altLang="ja-JP" sz="1400" dirty="0">
                <a:ea typeface="ＭＳ Ｐゴシック" panose="020B0600070205080204" pitchFamily="34" charset="-128"/>
              </a:rPr>
              <a:t>Information document for IEEE 802.15 SC THz</a:t>
            </a:r>
          </a:p>
          <a:p>
            <a:r>
              <a:rPr lang="en-US" altLang="ja-JP" sz="1400" b="1" dirty="0">
                <a:solidFill>
                  <a:schemeClr val="tx2"/>
                </a:solidFill>
                <a:ea typeface="ＭＳ Ｐゴシック" panose="020B0600070205080204" pitchFamily="34" charset="-128"/>
              </a:rPr>
              <a:t>Notice:</a:t>
            </a:r>
            <a:r>
              <a:rPr lang="en-US" altLang="ja-JP" sz="14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400" b="1" dirty="0">
                <a:solidFill>
                  <a:schemeClr val="tx2"/>
                </a:solidFill>
                <a:ea typeface="ＭＳ Ｐゴシック" panose="020B0600070205080204" pitchFamily="34" charset="-128"/>
              </a:rPr>
              <a:t>Release:</a:t>
            </a:r>
            <a:r>
              <a:rPr lang="en-US" altLang="ja-JP" sz="14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AB7E-00B3-B491-2D4A-5801E05F5614}"/>
              </a:ext>
            </a:extLst>
          </p:cNvPr>
          <p:cNvSpPr>
            <a:spLocks noGrp="1"/>
          </p:cNvSpPr>
          <p:nvPr>
            <p:ph type="title"/>
          </p:nvPr>
        </p:nvSpPr>
        <p:spPr/>
        <p:txBody>
          <a:bodyPr/>
          <a:lstStyle/>
          <a:p>
            <a:r>
              <a:rPr lang="en-IN" dirty="0"/>
              <a:t>Post – Processing of Measurement Data</a:t>
            </a:r>
          </a:p>
        </p:txBody>
      </p:sp>
      <p:sp>
        <p:nvSpPr>
          <p:cNvPr id="3" name="Content Placeholder 2">
            <a:extLst>
              <a:ext uri="{FF2B5EF4-FFF2-40B4-BE49-F238E27FC236}">
                <a16:creationId xmlns:a16="http://schemas.microsoft.com/office/drawing/2014/main" id="{2A7141BE-983D-9CF3-78C8-0E4CBCB3647E}"/>
              </a:ext>
            </a:extLst>
          </p:cNvPr>
          <p:cNvSpPr>
            <a:spLocks noGrp="1"/>
          </p:cNvSpPr>
          <p:nvPr>
            <p:ph idx="1"/>
          </p:nvPr>
        </p:nvSpPr>
        <p:spPr/>
        <p:txBody>
          <a:bodyPr/>
          <a:lstStyle/>
          <a:p>
            <a:r>
              <a:rPr lang="en-IN" sz="2800" dirty="0"/>
              <a:t>Noise filtering</a:t>
            </a:r>
          </a:p>
          <a:p>
            <a:pPr lvl="1"/>
            <a:r>
              <a:rPr lang="en-IN" sz="2400" dirty="0"/>
              <a:t>Cut-off level: set to -134 dB</a:t>
            </a:r>
          </a:p>
          <a:p>
            <a:r>
              <a:rPr lang="en-IN" sz="2800" dirty="0"/>
              <a:t>Spectra Synthesis</a:t>
            </a:r>
          </a:p>
        </p:txBody>
      </p:sp>
      <p:sp>
        <p:nvSpPr>
          <p:cNvPr id="4" name="Date Placeholder 3">
            <a:extLst>
              <a:ext uri="{FF2B5EF4-FFF2-40B4-BE49-F238E27FC236}">
                <a16:creationId xmlns:a16="http://schemas.microsoft.com/office/drawing/2014/main" id="{3A94089E-9912-BD36-221B-BBD56055BAE4}"/>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0C55C0D4-0B07-4A87-A7EC-58DC5F432521}"/>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FC702B31-DE82-A2B6-DE34-FCC7D8AE82BC}"/>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10</a:t>
            </a:fld>
            <a:endParaRPr lang="en-IN" altLang="en-US"/>
          </a:p>
        </p:txBody>
      </p:sp>
      <p:pic>
        <p:nvPicPr>
          <p:cNvPr id="7" name="object 5">
            <a:extLst>
              <a:ext uri="{FF2B5EF4-FFF2-40B4-BE49-F238E27FC236}">
                <a16:creationId xmlns:a16="http://schemas.microsoft.com/office/drawing/2014/main" id="{5E0802FD-773F-407E-21DE-2D659ADAA737}"/>
              </a:ext>
            </a:extLst>
          </p:cNvPr>
          <p:cNvPicPr/>
          <p:nvPr/>
        </p:nvPicPr>
        <p:blipFill>
          <a:blip r:embed="rId3" cstate="print">
            <a:extLst>
              <a:ext uri="{28A0092B-C50C-407E-A947-70E740481C1C}">
                <a14:useLocalDpi xmlns:a14="http://schemas.microsoft.com/office/drawing/2010/main"/>
              </a:ext>
            </a:extLst>
          </a:blip>
          <a:stretch>
            <a:fillRect/>
          </a:stretch>
        </p:blipFill>
        <p:spPr>
          <a:xfrm>
            <a:off x="1492134" y="3800903"/>
            <a:ext cx="4955799" cy="2484803"/>
          </a:xfrm>
          <a:prstGeom prst="rect">
            <a:avLst/>
          </a:prstGeom>
        </p:spPr>
      </p:pic>
      <p:pic>
        <p:nvPicPr>
          <p:cNvPr id="8" name="object 6">
            <a:extLst>
              <a:ext uri="{FF2B5EF4-FFF2-40B4-BE49-F238E27FC236}">
                <a16:creationId xmlns:a16="http://schemas.microsoft.com/office/drawing/2014/main" id="{C61C53E3-1236-F23A-0644-090825D3A475}"/>
              </a:ext>
            </a:extLst>
          </p:cNvPr>
          <p:cNvPicPr/>
          <p:nvPr/>
        </p:nvPicPr>
        <p:blipFill>
          <a:blip r:embed="rId4" cstate="print">
            <a:extLst>
              <a:ext uri="{28A0092B-C50C-407E-A947-70E740481C1C}">
                <a14:useLocalDpi xmlns:a14="http://schemas.microsoft.com/office/drawing/2010/main"/>
              </a:ext>
            </a:extLst>
          </a:blip>
          <a:stretch>
            <a:fillRect/>
          </a:stretch>
        </p:blipFill>
        <p:spPr>
          <a:xfrm>
            <a:off x="6084168" y="1426825"/>
            <a:ext cx="2912363" cy="2887967"/>
          </a:xfrm>
          <a:prstGeom prst="rect">
            <a:avLst/>
          </a:prstGeom>
        </p:spPr>
      </p:pic>
    </p:spTree>
    <p:extLst>
      <p:ext uri="{BB962C8B-B14F-4D97-AF65-F5344CB8AC3E}">
        <p14:creationId xmlns:p14="http://schemas.microsoft.com/office/powerpoint/2010/main" val="392314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7BB7-5290-4F83-CFAC-DEBC8D562E7C}"/>
              </a:ext>
            </a:extLst>
          </p:cNvPr>
          <p:cNvSpPr>
            <a:spLocks noGrp="1"/>
          </p:cNvSpPr>
          <p:nvPr>
            <p:ph type="title"/>
          </p:nvPr>
        </p:nvSpPr>
        <p:spPr/>
        <p:txBody>
          <a:bodyPr/>
          <a:lstStyle/>
          <a:p>
            <a:r>
              <a:rPr lang="en-IN" dirty="0"/>
              <a:t>Omnidirectional Power Delay Profile</a:t>
            </a:r>
          </a:p>
        </p:txBody>
      </p:sp>
      <p:sp>
        <p:nvSpPr>
          <p:cNvPr id="3" name="Content Placeholder 2">
            <a:extLst>
              <a:ext uri="{FF2B5EF4-FFF2-40B4-BE49-F238E27FC236}">
                <a16:creationId xmlns:a16="http://schemas.microsoft.com/office/drawing/2014/main" id="{495DD538-07EB-2869-BADF-C251505B4A3B}"/>
              </a:ext>
            </a:extLst>
          </p:cNvPr>
          <p:cNvSpPr>
            <a:spLocks noGrp="1"/>
          </p:cNvSpPr>
          <p:nvPr>
            <p:ph idx="1"/>
          </p:nvPr>
        </p:nvSpPr>
        <p:spPr>
          <a:xfrm>
            <a:off x="723900" y="5762910"/>
            <a:ext cx="7772400" cy="650776"/>
          </a:xfrm>
        </p:spPr>
        <p:txBody>
          <a:bodyPr/>
          <a:lstStyle/>
          <a:p>
            <a:r>
              <a:rPr lang="en-IN" sz="2200" dirty="0">
                <a:solidFill>
                  <a:srgbClr val="00B050"/>
                </a:solidFill>
              </a:rPr>
              <a:t>Sparse impulse-like Power Delay Profile for all positions</a:t>
            </a:r>
          </a:p>
        </p:txBody>
      </p:sp>
      <p:sp>
        <p:nvSpPr>
          <p:cNvPr id="4" name="Date Placeholder 3">
            <a:extLst>
              <a:ext uri="{FF2B5EF4-FFF2-40B4-BE49-F238E27FC236}">
                <a16:creationId xmlns:a16="http://schemas.microsoft.com/office/drawing/2014/main" id="{2C593F20-186D-EC16-F385-43C74E17704B}"/>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E3571F2F-0D16-508A-0096-0EE83AB6DA7E}"/>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1CE0E671-A633-9132-C5B9-B08DE2EBC42E}"/>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11</a:t>
            </a:fld>
            <a:endParaRPr lang="en-IN" altLang="en-US"/>
          </a:p>
        </p:txBody>
      </p:sp>
      <p:pic>
        <p:nvPicPr>
          <p:cNvPr id="8" name="Picture 7" descr="Graphical user interface, histogram&#10;&#10;Description automatically generated">
            <a:extLst>
              <a:ext uri="{FF2B5EF4-FFF2-40B4-BE49-F238E27FC236}">
                <a16:creationId xmlns:a16="http://schemas.microsoft.com/office/drawing/2014/main" id="{465365CF-D676-4481-80A4-382EBDEB6B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391" y="1541030"/>
            <a:ext cx="2880000" cy="1856213"/>
          </a:xfrm>
          <a:prstGeom prst="rect">
            <a:avLst/>
          </a:prstGeom>
        </p:spPr>
      </p:pic>
      <p:pic>
        <p:nvPicPr>
          <p:cNvPr id="10" name="Picture 9" descr="Graphical user interface, chart, histogram&#10;&#10;Description automatically generated">
            <a:extLst>
              <a:ext uri="{FF2B5EF4-FFF2-40B4-BE49-F238E27FC236}">
                <a16:creationId xmlns:a16="http://schemas.microsoft.com/office/drawing/2014/main" id="{63C44775-AD9F-C812-1309-76783C33C6C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06421" y="1541030"/>
            <a:ext cx="2880000" cy="1827251"/>
          </a:xfrm>
          <a:prstGeom prst="rect">
            <a:avLst/>
          </a:prstGeom>
        </p:spPr>
      </p:pic>
      <p:pic>
        <p:nvPicPr>
          <p:cNvPr id="12" name="Picture 11" descr="Graphical user interface, chart, histogram&#10;&#10;Description automatically generated">
            <a:extLst>
              <a:ext uri="{FF2B5EF4-FFF2-40B4-BE49-F238E27FC236}">
                <a16:creationId xmlns:a16="http://schemas.microsoft.com/office/drawing/2014/main" id="{70E5EBAE-F763-BCAD-C0F8-4A7F9E67863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54451" y="1545741"/>
            <a:ext cx="2880000" cy="1856212"/>
          </a:xfrm>
          <a:prstGeom prst="rect">
            <a:avLst/>
          </a:prstGeom>
        </p:spPr>
      </p:pic>
      <p:pic>
        <p:nvPicPr>
          <p:cNvPr id="14" name="Picture 13" descr="Graphical user interface, chart, histogram&#10;&#10;Description automatically generated">
            <a:extLst>
              <a:ext uri="{FF2B5EF4-FFF2-40B4-BE49-F238E27FC236}">
                <a16:creationId xmlns:a16="http://schemas.microsoft.com/office/drawing/2014/main" id="{729F942C-B2F9-7B72-E703-35903D228FD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149522" y="3659516"/>
            <a:ext cx="2880000" cy="1888342"/>
          </a:xfrm>
          <a:prstGeom prst="rect">
            <a:avLst/>
          </a:prstGeom>
        </p:spPr>
      </p:pic>
      <p:pic>
        <p:nvPicPr>
          <p:cNvPr id="16" name="Picture 15" descr="Graphical user interface, histogram&#10;&#10;Description automatically generated">
            <a:extLst>
              <a:ext uri="{FF2B5EF4-FFF2-40B4-BE49-F238E27FC236}">
                <a16:creationId xmlns:a16="http://schemas.microsoft.com/office/drawing/2014/main" id="{157BCAA6-CDAD-A25E-ABF4-1C01323977D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14480" y="3664614"/>
            <a:ext cx="2880000" cy="1848995"/>
          </a:xfrm>
          <a:prstGeom prst="rect">
            <a:avLst/>
          </a:prstGeom>
        </p:spPr>
      </p:pic>
      <p:sp>
        <p:nvSpPr>
          <p:cNvPr id="17" name="TextBox 16">
            <a:extLst>
              <a:ext uri="{FF2B5EF4-FFF2-40B4-BE49-F238E27FC236}">
                <a16:creationId xmlns:a16="http://schemas.microsoft.com/office/drawing/2014/main" id="{0775BB88-A7B3-72D8-3E7B-7F69113DCBB3}"/>
              </a:ext>
            </a:extLst>
          </p:cNvPr>
          <p:cNvSpPr txBox="1"/>
          <p:nvPr/>
        </p:nvSpPr>
        <p:spPr>
          <a:xfrm>
            <a:off x="1360980" y="3360002"/>
            <a:ext cx="576064" cy="276999"/>
          </a:xfrm>
          <a:prstGeom prst="rect">
            <a:avLst/>
          </a:prstGeom>
          <a:noFill/>
        </p:spPr>
        <p:txBody>
          <a:bodyPr wrap="square" rtlCol="0">
            <a:spAutoFit/>
          </a:bodyPr>
          <a:lstStyle/>
          <a:p>
            <a:r>
              <a:rPr lang="en-IN" dirty="0"/>
              <a:t>Rx1</a:t>
            </a:r>
          </a:p>
        </p:txBody>
      </p:sp>
      <p:sp>
        <p:nvSpPr>
          <p:cNvPr id="18" name="TextBox 17">
            <a:extLst>
              <a:ext uri="{FF2B5EF4-FFF2-40B4-BE49-F238E27FC236}">
                <a16:creationId xmlns:a16="http://schemas.microsoft.com/office/drawing/2014/main" id="{C764CB74-9B66-A310-CFC0-9466F839B9A6}"/>
              </a:ext>
            </a:extLst>
          </p:cNvPr>
          <p:cNvSpPr txBox="1"/>
          <p:nvPr/>
        </p:nvSpPr>
        <p:spPr>
          <a:xfrm>
            <a:off x="2483768" y="5425250"/>
            <a:ext cx="576064" cy="276999"/>
          </a:xfrm>
          <a:prstGeom prst="rect">
            <a:avLst/>
          </a:prstGeom>
          <a:noFill/>
        </p:spPr>
        <p:txBody>
          <a:bodyPr wrap="square" rtlCol="0">
            <a:spAutoFit/>
          </a:bodyPr>
          <a:lstStyle/>
          <a:p>
            <a:r>
              <a:rPr lang="en-IN" dirty="0"/>
              <a:t>Rx4</a:t>
            </a:r>
          </a:p>
        </p:txBody>
      </p:sp>
      <p:sp>
        <p:nvSpPr>
          <p:cNvPr id="19" name="TextBox 18">
            <a:extLst>
              <a:ext uri="{FF2B5EF4-FFF2-40B4-BE49-F238E27FC236}">
                <a16:creationId xmlns:a16="http://schemas.microsoft.com/office/drawing/2014/main" id="{4D21C255-0800-C54D-CE5A-CF37CBA7E2B5}"/>
              </a:ext>
            </a:extLst>
          </p:cNvPr>
          <p:cNvSpPr txBox="1"/>
          <p:nvPr/>
        </p:nvSpPr>
        <p:spPr>
          <a:xfrm>
            <a:off x="7308304" y="3360002"/>
            <a:ext cx="576064" cy="276999"/>
          </a:xfrm>
          <a:prstGeom prst="rect">
            <a:avLst/>
          </a:prstGeom>
          <a:noFill/>
        </p:spPr>
        <p:txBody>
          <a:bodyPr wrap="square" rtlCol="0">
            <a:spAutoFit/>
          </a:bodyPr>
          <a:lstStyle/>
          <a:p>
            <a:r>
              <a:rPr lang="en-IN" dirty="0"/>
              <a:t>Rx3</a:t>
            </a:r>
          </a:p>
        </p:txBody>
      </p:sp>
      <p:sp>
        <p:nvSpPr>
          <p:cNvPr id="20" name="TextBox 19">
            <a:extLst>
              <a:ext uri="{FF2B5EF4-FFF2-40B4-BE49-F238E27FC236}">
                <a16:creationId xmlns:a16="http://schemas.microsoft.com/office/drawing/2014/main" id="{A7E9C33C-9E54-69E1-D275-5806ADAC9B99}"/>
              </a:ext>
            </a:extLst>
          </p:cNvPr>
          <p:cNvSpPr txBox="1"/>
          <p:nvPr/>
        </p:nvSpPr>
        <p:spPr>
          <a:xfrm>
            <a:off x="4377040" y="3335337"/>
            <a:ext cx="576064" cy="276999"/>
          </a:xfrm>
          <a:prstGeom prst="rect">
            <a:avLst/>
          </a:prstGeom>
          <a:noFill/>
        </p:spPr>
        <p:txBody>
          <a:bodyPr wrap="square" rtlCol="0">
            <a:spAutoFit/>
          </a:bodyPr>
          <a:lstStyle/>
          <a:p>
            <a:r>
              <a:rPr lang="en-IN" dirty="0"/>
              <a:t>Rx2</a:t>
            </a:r>
          </a:p>
        </p:txBody>
      </p:sp>
      <p:sp>
        <p:nvSpPr>
          <p:cNvPr id="21" name="TextBox 20">
            <a:extLst>
              <a:ext uri="{FF2B5EF4-FFF2-40B4-BE49-F238E27FC236}">
                <a16:creationId xmlns:a16="http://schemas.microsoft.com/office/drawing/2014/main" id="{007B110A-A53D-A730-59F8-AEDCB053A37E}"/>
              </a:ext>
            </a:extLst>
          </p:cNvPr>
          <p:cNvSpPr txBox="1"/>
          <p:nvPr/>
        </p:nvSpPr>
        <p:spPr>
          <a:xfrm>
            <a:off x="6532529" y="5426316"/>
            <a:ext cx="576064" cy="276999"/>
          </a:xfrm>
          <a:prstGeom prst="rect">
            <a:avLst/>
          </a:prstGeom>
          <a:noFill/>
        </p:spPr>
        <p:txBody>
          <a:bodyPr wrap="square" rtlCol="0">
            <a:spAutoFit/>
          </a:bodyPr>
          <a:lstStyle/>
          <a:p>
            <a:r>
              <a:rPr lang="en-IN" dirty="0"/>
              <a:t>Rx5</a:t>
            </a:r>
          </a:p>
        </p:txBody>
      </p:sp>
    </p:spTree>
    <p:extLst>
      <p:ext uri="{BB962C8B-B14F-4D97-AF65-F5344CB8AC3E}">
        <p14:creationId xmlns:p14="http://schemas.microsoft.com/office/powerpoint/2010/main" val="2681936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7214-3289-E8F4-23D9-4F0A49C46AE0}"/>
              </a:ext>
            </a:extLst>
          </p:cNvPr>
          <p:cNvSpPr>
            <a:spLocks noGrp="1"/>
          </p:cNvSpPr>
          <p:nvPr>
            <p:ph type="title"/>
          </p:nvPr>
        </p:nvSpPr>
        <p:spPr>
          <a:xfrm>
            <a:off x="685800" y="593725"/>
            <a:ext cx="7772400" cy="1066800"/>
          </a:xfrm>
        </p:spPr>
        <p:txBody>
          <a:bodyPr/>
          <a:lstStyle/>
          <a:p>
            <a:r>
              <a:rPr lang="en-IN" dirty="0"/>
              <a:t>Angular Delay Power Spectrum</a:t>
            </a:r>
          </a:p>
        </p:txBody>
      </p:sp>
      <p:sp>
        <p:nvSpPr>
          <p:cNvPr id="4" name="Date Placeholder 3">
            <a:extLst>
              <a:ext uri="{FF2B5EF4-FFF2-40B4-BE49-F238E27FC236}">
                <a16:creationId xmlns:a16="http://schemas.microsoft.com/office/drawing/2014/main" id="{EE8E3151-681A-F44D-BDCE-B1F1444BE95A}"/>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B8659DD1-8902-9773-B819-4DA3D3598C9C}"/>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E31C58BC-8CFC-BA07-BAC0-A126611FF487}"/>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12</a:t>
            </a:fld>
            <a:endParaRPr lang="en-IN" altLang="en-US"/>
          </a:p>
        </p:txBody>
      </p:sp>
      <p:grpSp>
        <p:nvGrpSpPr>
          <p:cNvPr id="8" name="Group 7">
            <a:extLst>
              <a:ext uri="{FF2B5EF4-FFF2-40B4-BE49-F238E27FC236}">
                <a16:creationId xmlns:a16="http://schemas.microsoft.com/office/drawing/2014/main" id="{759BEF8B-FC75-9F27-05A2-7BE649965AE3}"/>
              </a:ext>
            </a:extLst>
          </p:cNvPr>
          <p:cNvGrpSpPr/>
          <p:nvPr/>
        </p:nvGrpSpPr>
        <p:grpSpPr>
          <a:xfrm>
            <a:off x="35496" y="1523160"/>
            <a:ext cx="1800000" cy="4096800"/>
            <a:chOff x="3737011" y="1506751"/>
            <a:chExt cx="2520280" cy="4096800"/>
          </a:xfrm>
        </p:grpSpPr>
        <p:pic>
          <p:nvPicPr>
            <p:cNvPr id="11" name="Picture 10" descr="A picture containing graphical user interface&#10;&#10;Description automatically generated">
              <a:extLst>
                <a:ext uri="{FF2B5EF4-FFF2-40B4-BE49-F238E27FC236}">
                  <a16:creationId xmlns:a16="http://schemas.microsoft.com/office/drawing/2014/main" id="{CED05EEF-BE8E-9EAB-E80B-A2F091FD7E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37011" y="1506751"/>
              <a:ext cx="2520280" cy="4096800"/>
            </a:xfrm>
            <a:prstGeom prst="rect">
              <a:avLst/>
            </a:prstGeom>
          </p:spPr>
        </p:pic>
        <p:grpSp>
          <p:nvGrpSpPr>
            <p:cNvPr id="12" name="Group 11">
              <a:extLst>
                <a:ext uri="{FF2B5EF4-FFF2-40B4-BE49-F238E27FC236}">
                  <a16:creationId xmlns:a16="http://schemas.microsoft.com/office/drawing/2014/main" id="{2D12A69F-609E-B455-28F1-AA929B84E038}"/>
                </a:ext>
              </a:extLst>
            </p:cNvPr>
            <p:cNvGrpSpPr/>
            <p:nvPr/>
          </p:nvGrpSpPr>
          <p:grpSpPr>
            <a:xfrm>
              <a:off x="3995602" y="1965085"/>
              <a:ext cx="1862252" cy="3202087"/>
              <a:chOff x="4072115" y="2149434"/>
              <a:chExt cx="1862252" cy="3202087"/>
            </a:xfrm>
          </p:grpSpPr>
          <p:sp>
            <p:nvSpPr>
              <p:cNvPr id="13" name="テキスト ボックス 64">
                <a:extLst>
                  <a:ext uri="{FF2B5EF4-FFF2-40B4-BE49-F238E27FC236}">
                    <a16:creationId xmlns:a16="http://schemas.microsoft.com/office/drawing/2014/main" id="{16438D26-13B0-2020-D4D4-B7409959FE56}"/>
                  </a:ext>
                </a:extLst>
              </p:cNvPr>
              <p:cNvSpPr txBox="1"/>
              <p:nvPr/>
            </p:nvSpPr>
            <p:spPr>
              <a:xfrm>
                <a:off x="4808366" y="2225943"/>
                <a:ext cx="429594"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10</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14" name="テキスト ボックス 63">
                <a:extLst>
                  <a:ext uri="{FF2B5EF4-FFF2-40B4-BE49-F238E27FC236}">
                    <a16:creationId xmlns:a16="http://schemas.microsoft.com/office/drawing/2014/main" id="{CFF97AF7-2959-819B-2743-C03B3A1FD33E}"/>
                  </a:ext>
                </a:extLst>
              </p:cNvPr>
              <p:cNvSpPr txBox="1"/>
              <p:nvPr/>
            </p:nvSpPr>
            <p:spPr>
              <a:xfrm>
                <a:off x="4808366" y="2990317"/>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5" name="テキスト ボックス 64">
                <a:extLst>
                  <a:ext uri="{FF2B5EF4-FFF2-40B4-BE49-F238E27FC236}">
                    <a16:creationId xmlns:a16="http://schemas.microsoft.com/office/drawing/2014/main" id="{06525C02-1695-2E9F-1B32-529B5EBF7EB6}"/>
                  </a:ext>
                </a:extLst>
              </p:cNvPr>
              <p:cNvSpPr txBox="1"/>
              <p:nvPr/>
            </p:nvSpPr>
            <p:spPr>
              <a:xfrm>
                <a:off x="4628367" y="2928762"/>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4</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6" name="テキスト ボックス 65">
                <a:extLst>
                  <a:ext uri="{FF2B5EF4-FFF2-40B4-BE49-F238E27FC236}">
                    <a16:creationId xmlns:a16="http://schemas.microsoft.com/office/drawing/2014/main" id="{AEB1A0C7-CD5A-9111-88AE-6192B2FC3561}"/>
                  </a:ext>
                </a:extLst>
              </p:cNvPr>
              <p:cNvSpPr txBox="1"/>
              <p:nvPr/>
            </p:nvSpPr>
            <p:spPr>
              <a:xfrm>
                <a:off x="5106321" y="280867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7" name="テキスト ボックス 65">
                <a:extLst>
                  <a:ext uri="{FF2B5EF4-FFF2-40B4-BE49-F238E27FC236}">
                    <a16:creationId xmlns:a16="http://schemas.microsoft.com/office/drawing/2014/main" id="{1DCB6CFE-E3FF-99AB-A334-38E0F61CAC59}"/>
                  </a:ext>
                </a:extLst>
              </p:cNvPr>
              <p:cNvSpPr txBox="1"/>
              <p:nvPr/>
            </p:nvSpPr>
            <p:spPr>
              <a:xfrm>
                <a:off x="4830322" y="2716343"/>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6</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8" name="テキスト ボックス 65">
                <a:extLst>
                  <a:ext uri="{FF2B5EF4-FFF2-40B4-BE49-F238E27FC236}">
                    <a16:creationId xmlns:a16="http://schemas.microsoft.com/office/drawing/2014/main" id="{57183741-E29F-BE77-EC11-A9D55A6A8EF3}"/>
                  </a:ext>
                </a:extLst>
              </p:cNvPr>
              <p:cNvSpPr txBox="1"/>
              <p:nvPr/>
            </p:nvSpPr>
            <p:spPr>
              <a:xfrm>
                <a:off x="4874185" y="4842323"/>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6</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9" name="テキスト ボックス 65">
                <a:extLst>
                  <a:ext uri="{FF2B5EF4-FFF2-40B4-BE49-F238E27FC236}">
                    <a16:creationId xmlns:a16="http://schemas.microsoft.com/office/drawing/2014/main" id="{F770DA60-E34F-137E-1589-BC38E7DF3899}"/>
                  </a:ext>
                </a:extLst>
              </p:cNvPr>
              <p:cNvSpPr txBox="1"/>
              <p:nvPr/>
            </p:nvSpPr>
            <p:spPr>
              <a:xfrm>
                <a:off x="5404276" y="4910617"/>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20" name="テキスト ボックス 63">
                <a:extLst>
                  <a:ext uri="{FF2B5EF4-FFF2-40B4-BE49-F238E27FC236}">
                    <a16:creationId xmlns:a16="http://schemas.microsoft.com/office/drawing/2014/main" id="{14C6DAF8-0E2F-1385-3E49-E418E323BAEE}"/>
                  </a:ext>
                </a:extLst>
              </p:cNvPr>
              <p:cNvSpPr txBox="1"/>
              <p:nvPr/>
            </p:nvSpPr>
            <p:spPr>
              <a:xfrm>
                <a:off x="5636412" y="5105300"/>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21" name="テキスト ボックス 64">
                <a:extLst>
                  <a:ext uri="{FF2B5EF4-FFF2-40B4-BE49-F238E27FC236}">
                    <a16:creationId xmlns:a16="http://schemas.microsoft.com/office/drawing/2014/main" id="{62279AC5-D362-A40E-26FB-722255BAE3A7}"/>
                  </a:ext>
                </a:extLst>
              </p:cNvPr>
              <p:cNvSpPr txBox="1"/>
              <p:nvPr/>
            </p:nvSpPr>
            <p:spPr>
              <a:xfrm>
                <a:off x="4196118" y="5078885"/>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4</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22" name="テキスト ボックス 67">
                <a:extLst>
                  <a:ext uri="{FF2B5EF4-FFF2-40B4-BE49-F238E27FC236}">
                    <a16:creationId xmlns:a16="http://schemas.microsoft.com/office/drawing/2014/main" id="{D0625BC0-723A-BB1E-ABD5-563ACD050350}"/>
                  </a:ext>
                </a:extLst>
              </p:cNvPr>
              <p:cNvSpPr txBox="1"/>
              <p:nvPr/>
            </p:nvSpPr>
            <p:spPr>
              <a:xfrm>
                <a:off x="4628366" y="2443986"/>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a</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23" name="テキスト ボックス 67">
                <a:extLst>
                  <a:ext uri="{FF2B5EF4-FFF2-40B4-BE49-F238E27FC236}">
                    <a16:creationId xmlns:a16="http://schemas.microsoft.com/office/drawing/2014/main" id="{8A2E2251-D038-DE03-745B-6D8B09D8E024}"/>
                  </a:ext>
                </a:extLst>
              </p:cNvPr>
              <p:cNvSpPr txBox="1"/>
              <p:nvPr/>
            </p:nvSpPr>
            <p:spPr>
              <a:xfrm>
                <a:off x="5237961" y="2470122"/>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9</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24" name="テキスト ボックス 67">
                <a:extLst>
                  <a:ext uri="{FF2B5EF4-FFF2-40B4-BE49-F238E27FC236}">
                    <a16:creationId xmlns:a16="http://schemas.microsoft.com/office/drawing/2014/main" id="{B724C55D-7305-6458-F0C2-A8A95B83B79A}"/>
                  </a:ext>
                </a:extLst>
              </p:cNvPr>
              <p:cNvSpPr txBox="1"/>
              <p:nvPr/>
            </p:nvSpPr>
            <p:spPr>
              <a:xfrm>
                <a:off x="5092784" y="4596102"/>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a</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25" name="テキスト ボックス 67">
                <a:extLst>
                  <a:ext uri="{FF2B5EF4-FFF2-40B4-BE49-F238E27FC236}">
                    <a16:creationId xmlns:a16="http://schemas.microsoft.com/office/drawing/2014/main" id="{D5BC844E-A6ED-9A54-0D0C-4C3781129CCE}"/>
                  </a:ext>
                </a:extLst>
              </p:cNvPr>
              <p:cNvSpPr txBox="1"/>
              <p:nvPr/>
            </p:nvSpPr>
            <p:spPr>
              <a:xfrm>
                <a:off x="4344094" y="4605777"/>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9</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26" name="テキスト ボックス 64">
                <a:extLst>
                  <a:ext uri="{FF2B5EF4-FFF2-40B4-BE49-F238E27FC236}">
                    <a16:creationId xmlns:a16="http://schemas.microsoft.com/office/drawing/2014/main" id="{1EDB5528-357D-6D62-68F6-669466982866}"/>
                  </a:ext>
                </a:extLst>
              </p:cNvPr>
              <p:cNvSpPr txBox="1"/>
              <p:nvPr/>
            </p:nvSpPr>
            <p:spPr>
              <a:xfrm>
                <a:off x="4072115" y="4333829"/>
                <a:ext cx="429594"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10</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27" name="テキスト ボックス 67">
                <a:extLst>
                  <a:ext uri="{FF2B5EF4-FFF2-40B4-BE49-F238E27FC236}">
                    <a16:creationId xmlns:a16="http://schemas.microsoft.com/office/drawing/2014/main" id="{1FB5ED2A-396D-0BC9-AA13-811EFB2F1074}"/>
                  </a:ext>
                </a:extLst>
              </p:cNvPr>
              <p:cNvSpPr txBox="1"/>
              <p:nvPr/>
            </p:nvSpPr>
            <p:spPr>
              <a:xfrm>
                <a:off x="4752173" y="2397569"/>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b</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28" name="テキスト ボックス 67">
                <a:extLst>
                  <a:ext uri="{FF2B5EF4-FFF2-40B4-BE49-F238E27FC236}">
                    <a16:creationId xmlns:a16="http://schemas.microsoft.com/office/drawing/2014/main" id="{476B9A62-B718-F905-A58E-8C727A7E0844}"/>
                  </a:ext>
                </a:extLst>
              </p:cNvPr>
              <p:cNvSpPr txBox="1"/>
              <p:nvPr/>
            </p:nvSpPr>
            <p:spPr>
              <a:xfrm>
                <a:off x="4983316" y="2149434"/>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11</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29" name="テキスト ボックス 67">
                <a:extLst>
                  <a:ext uri="{FF2B5EF4-FFF2-40B4-BE49-F238E27FC236}">
                    <a16:creationId xmlns:a16="http://schemas.microsoft.com/office/drawing/2014/main" id="{44407341-1E31-C17F-5640-E7266CDF701A}"/>
                  </a:ext>
                </a:extLst>
              </p:cNvPr>
              <p:cNvSpPr txBox="1"/>
              <p:nvPr/>
            </p:nvSpPr>
            <p:spPr>
              <a:xfrm>
                <a:off x="4744008" y="4534547"/>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b</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30" name="テキスト ボックス 67">
                <a:extLst>
                  <a:ext uri="{FF2B5EF4-FFF2-40B4-BE49-F238E27FC236}">
                    <a16:creationId xmlns:a16="http://schemas.microsoft.com/office/drawing/2014/main" id="{B0AF7241-19AC-B97A-5776-B35112A89796}"/>
                  </a:ext>
                </a:extLst>
              </p:cNvPr>
              <p:cNvSpPr txBox="1"/>
              <p:nvPr/>
            </p:nvSpPr>
            <p:spPr>
              <a:xfrm>
                <a:off x="4196168" y="4269011"/>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11</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31" name="テキスト ボックス 67">
                <a:extLst>
                  <a:ext uri="{FF2B5EF4-FFF2-40B4-BE49-F238E27FC236}">
                    <a16:creationId xmlns:a16="http://schemas.microsoft.com/office/drawing/2014/main" id="{AD1E3EE8-6D93-B6AC-1337-584E5D35FBF4}"/>
                  </a:ext>
                </a:extLst>
              </p:cNvPr>
              <p:cNvSpPr txBox="1"/>
              <p:nvPr/>
            </p:nvSpPr>
            <p:spPr>
              <a:xfrm>
                <a:off x="5055500" y="2663064"/>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7</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32" name="テキスト ボックス 67">
                <a:extLst>
                  <a:ext uri="{FF2B5EF4-FFF2-40B4-BE49-F238E27FC236}">
                    <a16:creationId xmlns:a16="http://schemas.microsoft.com/office/drawing/2014/main" id="{E353A42D-D8C3-25F0-2435-E374B18C779B}"/>
                  </a:ext>
                </a:extLst>
              </p:cNvPr>
              <p:cNvSpPr txBox="1"/>
              <p:nvPr/>
            </p:nvSpPr>
            <p:spPr>
              <a:xfrm>
                <a:off x="4286912" y="4845553"/>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7</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33" name="テキスト ボックス 67">
                <a:extLst>
                  <a:ext uri="{FF2B5EF4-FFF2-40B4-BE49-F238E27FC236}">
                    <a16:creationId xmlns:a16="http://schemas.microsoft.com/office/drawing/2014/main" id="{1DDAC889-F62B-EC30-66C3-D3A0738C1B61}"/>
                  </a:ext>
                </a:extLst>
              </p:cNvPr>
              <p:cNvSpPr txBox="1"/>
              <p:nvPr/>
            </p:nvSpPr>
            <p:spPr>
              <a:xfrm>
                <a:off x="4979356" y="4734601"/>
                <a:ext cx="421554" cy="215444"/>
              </a:xfrm>
              <a:prstGeom prst="rect">
                <a:avLst/>
              </a:prstGeom>
              <a:noFill/>
            </p:spPr>
            <p:txBody>
              <a:bodyPr wrap="square">
                <a:spAutoFit/>
              </a:bodyPr>
              <a:lstStyle/>
              <a:p>
                <a:r>
                  <a:rPr lang="en-US" altLang="ja-JP" sz="800">
                    <a:solidFill>
                      <a:schemeClr val="bg1"/>
                    </a:solidFill>
                    <a:latin typeface="Times New Roman" panose="02020603050405020304" pitchFamily="18" charset="0"/>
                    <a:cs typeface="Times New Roman" panose="02020603050405020304" pitchFamily="18" charset="0"/>
                  </a:rPr>
                  <a:t>8</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34" name="テキスト ボックス 67">
                <a:extLst>
                  <a:ext uri="{FF2B5EF4-FFF2-40B4-BE49-F238E27FC236}">
                    <a16:creationId xmlns:a16="http://schemas.microsoft.com/office/drawing/2014/main" id="{E1989B18-2193-F45E-6F07-F995D83EFA98}"/>
                  </a:ext>
                </a:extLst>
              </p:cNvPr>
              <p:cNvSpPr txBox="1"/>
              <p:nvPr/>
            </p:nvSpPr>
            <p:spPr>
              <a:xfrm>
                <a:off x="5425635" y="3705795"/>
                <a:ext cx="421554"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u4</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35" name="テキスト ボックス 67">
                <a:extLst>
                  <a:ext uri="{FF2B5EF4-FFF2-40B4-BE49-F238E27FC236}">
                    <a16:creationId xmlns:a16="http://schemas.microsoft.com/office/drawing/2014/main" id="{E854B165-BCF3-3964-9BA1-3867165D2730}"/>
                  </a:ext>
                </a:extLst>
              </p:cNvPr>
              <p:cNvSpPr txBox="1"/>
              <p:nvPr/>
            </p:nvSpPr>
            <p:spPr>
              <a:xfrm>
                <a:off x="5027184" y="2496537"/>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8</a:t>
                </a:r>
                <a:endParaRPr lang="ja-JP" altLang="en-US" sz="800" dirty="0">
                  <a:solidFill>
                    <a:schemeClr val="bg1"/>
                  </a:solidFill>
                  <a:latin typeface="Times New Roman" panose="02020603050405020304" pitchFamily="18" charset="0"/>
                  <a:cs typeface="Times New Roman" panose="02020603050405020304" pitchFamily="18" charset="0"/>
                </a:endParaRPr>
              </a:p>
            </p:txBody>
          </p:sp>
        </p:grpSp>
      </p:grpSp>
      <p:grpSp>
        <p:nvGrpSpPr>
          <p:cNvPr id="60" name="Group 59">
            <a:extLst>
              <a:ext uri="{FF2B5EF4-FFF2-40B4-BE49-F238E27FC236}">
                <a16:creationId xmlns:a16="http://schemas.microsoft.com/office/drawing/2014/main" id="{5EF76352-8A85-D41B-46E6-7CE9EFB73B35}"/>
              </a:ext>
            </a:extLst>
          </p:cNvPr>
          <p:cNvGrpSpPr/>
          <p:nvPr/>
        </p:nvGrpSpPr>
        <p:grpSpPr>
          <a:xfrm>
            <a:off x="1838682" y="1512049"/>
            <a:ext cx="1800000" cy="4095219"/>
            <a:chOff x="3816006" y="1656004"/>
            <a:chExt cx="2520280" cy="4095219"/>
          </a:xfrm>
        </p:grpSpPr>
        <p:pic>
          <p:nvPicPr>
            <p:cNvPr id="36" name="図 4">
              <a:extLst>
                <a:ext uri="{FF2B5EF4-FFF2-40B4-BE49-F238E27FC236}">
                  <a16:creationId xmlns:a16="http://schemas.microsoft.com/office/drawing/2014/main" id="{7B46B0AB-5AE4-6597-5E85-EAE4E7D33CC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16006" y="1656004"/>
              <a:ext cx="2520280" cy="4095219"/>
            </a:xfrm>
            <a:prstGeom prst="rect">
              <a:avLst/>
            </a:prstGeom>
          </p:spPr>
        </p:pic>
        <p:grpSp>
          <p:nvGrpSpPr>
            <p:cNvPr id="37" name="Group 36">
              <a:extLst>
                <a:ext uri="{FF2B5EF4-FFF2-40B4-BE49-F238E27FC236}">
                  <a16:creationId xmlns:a16="http://schemas.microsoft.com/office/drawing/2014/main" id="{A29C909D-5E9C-ED3F-770B-01FE1F4C8D35}"/>
                </a:ext>
              </a:extLst>
            </p:cNvPr>
            <p:cNvGrpSpPr/>
            <p:nvPr/>
          </p:nvGrpSpPr>
          <p:grpSpPr>
            <a:xfrm>
              <a:off x="4270596" y="2378196"/>
              <a:ext cx="1819997" cy="3070021"/>
              <a:chOff x="4270596" y="2378196"/>
              <a:chExt cx="1819997" cy="3070021"/>
            </a:xfrm>
          </p:grpSpPr>
          <p:sp>
            <p:nvSpPr>
              <p:cNvPr id="38" name="テキスト ボックス 66">
                <a:extLst>
                  <a:ext uri="{FF2B5EF4-FFF2-40B4-BE49-F238E27FC236}">
                    <a16:creationId xmlns:a16="http://schemas.microsoft.com/office/drawing/2014/main" id="{4B152EA2-B290-A8DB-AA25-C1C18963FD11}"/>
                  </a:ext>
                </a:extLst>
              </p:cNvPr>
              <p:cNvSpPr txBox="1"/>
              <p:nvPr/>
            </p:nvSpPr>
            <p:spPr>
              <a:xfrm>
                <a:off x="5058908" y="2503452"/>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8</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39" name="テキスト ボックス 64">
                <a:extLst>
                  <a:ext uri="{FF2B5EF4-FFF2-40B4-BE49-F238E27FC236}">
                    <a16:creationId xmlns:a16="http://schemas.microsoft.com/office/drawing/2014/main" id="{0C32E5BA-D86E-AF8B-2151-987550930201}"/>
                  </a:ext>
                </a:extLst>
              </p:cNvPr>
              <p:cNvSpPr txBox="1"/>
              <p:nvPr/>
            </p:nvSpPr>
            <p:spPr>
              <a:xfrm>
                <a:off x="4849877" y="2722721"/>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0" name="テキスト ボックス 65">
                <a:extLst>
                  <a:ext uri="{FF2B5EF4-FFF2-40B4-BE49-F238E27FC236}">
                    <a16:creationId xmlns:a16="http://schemas.microsoft.com/office/drawing/2014/main" id="{E673EC3D-B71C-969B-7E2D-DB71310C8965}"/>
                  </a:ext>
                </a:extLst>
              </p:cNvPr>
              <p:cNvSpPr txBox="1"/>
              <p:nvPr/>
            </p:nvSpPr>
            <p:spPr>
              <a:xfrm>
                <a:off x="5085566" y="2835992"/>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1" name="テキスト ボックス 65">
                <a:extLst>
                  <a:ext uri="{FF2B5EF4-FFF2-40B4-BE49-F238E27FC236}">
                    <a16:creationId xmlns:a16="http://schemas.microsoft.com/office/drawing/2014/main" id="{857E48E7-7625-5F1F-2AB5-2D2A18D8204D}"/>
                  </a:ext>
                </a:extLst>
              </p:cNvPr>
              <p:cNvSpPr txBox="1"/>
              <p:nvPr/>
            </p:nvSpPr>
            <p:spPr>
              <a:xfrm>
                <a:off x="5371084" y="4859878"/>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2" name="テキスト ボックス 63">
                <a:extLst>
                  <a:ext uri="{FF2B5EF4-FFF2-40B4-BE49-F238E27FC236}">
                    <a16:creationId xmlns:a16="http://schemas.microsoft.com/office/drawing/2014/main" id="{B3A3BB5B-AC9D-5D73-82D5-8DAECEF73C3B}"/>
                  </a:ext>
                </a:extLst>
              </p:cNvPr>
              <p:cNvSpPr txBox="1"/>
              <p:nvPr/>
            </p:nvSpPr>
            <p:spPr>
              <a:xfrm>
                <a:off x="5416664" y="520199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3" name="テキスト ボックス 63">
                <a:extLst>
                  <a:ext uri="{FF2B5EF4-FFF2-40B4-BE49-F238E27FC236}">
                    <a16:creationId xmlns:a16="http://schemas.microsoft.com/office/drawing/2014/main" id="{2ACB6317-BBC6-B162-DC32-D14F267A1DB0}"/>
                  </a:ext>
                </a:extLst>
              </p:cNvPr>
              <p:cNvSpPr txBox="1"/>
              <p:nvPr/>
            </p:nvSpPr>
            <p:spPr>
              <a:xfrm>
                <a:off x="4825698" y="3104768"/>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4" name="テキスト ボックス 64">
                <a:extLst>
                  <a:ext uri="{FF2B5EF4-FFF2-40B4-BE49-F238E27FC236}">
                    <a16:creationId xmlns:a16="http://schemas.microsoft.com/office/drawing/2014/main" id="{A33611CE-DD63-DC5F-AE22-B080E526F214}"/>
                  </a:ext>
                </a:extLst>
              </p:cNvPr>
              <p:cNvSpPr txBox="1"/>
              <p:nvPr/>
            </p:nvSpPr>
            <p:spPr>
              <a:xfrm>
                <a:off x="4879001" y="4799753"/>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5" name="テキスト ボックス 64">
                <a:extLst>
                  <a:ext uri="{FF2B5EF4-FFF2-40B4-BE49-F238E27FC236}">
                    <a16:creationId xmlns:a16="http://schemas.microsoft.com/office/drawing/2014/main" id="{A6F1FAA2-61AF-C2D9-CC36-0ABACA40AEBB}"/>
                  </a:ext>
                </a:extLst>
              </p:cNvPr>
              <p:cNvSpPr txBox="1"/>
              <p:nvPr/>
            </p:nvSpPr>
            <p:spPr>
              <a:xfrm>
                <a:off x="4545080" y="3041898"/>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3</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6" name="テキスト ボックス 64">
                <a:extLst>
                  <a:ext uri="{FF2B5EF4-FFF2-40B4-BE49-F238E27FC236}">
                    <a16:creationId xmlns:a16="http://schemas.microsoft.com/office/drawing/2014/main" id="{B6331831-8E1D-A958-F2F7-68CEFA3B186A}"/>
                  </a:ext>
                </a:extLst>
              </p:cNvPr>
              <p:cNvSpPr txBox="1"/>
              <p:nvPr/>
            </p:nvSpPr>
            <p:spPr>
              <a:xfrm>
                <a:off x="4270596" y="5186756"/>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3</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7" name="テキスト ボックス 66">
                <a:extLst>
                  <a:ext uri="{FF2B5EF4-FFF2-40B4-BE49-F238E27FC236}">
                    <a16:creationId xmlns:a16="http://schemas.microsoft.com/office/drawing/2014/main" id="{CC0AB102-396A-8B0A-C4B3-83293874269B}"/>
                  </a:ext>
                </a:extLst>
              </p:cNvPr>
              <p:cNvSpPr txBox="1"/>
              <p:nvPr/>
            </p:nvSpPr>
            <p:spPr>
              <a:xfrm>
                <a:off x="4681585" y="4507665"/>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8</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48" name="テキスト ボックス 67">
                <a:extLst>
                  <a:ext uri="{FF2B5EF4-FFF2-40B4-BE49-F238E27FC236}">
                    <a16:creationId xmlns:a16="http://schemas.microsoft.com/office/drawing/2014/main" id="{10520718-94E5-2E5A-B1B4-5AFEDF7A0734}"/>
                  </a:ext>
                </a:extLst>
              </p:cNvPr>
              <p:cNvSpPr txBox="1"/>
              <p:nvPr/>
            </p:nvSpPr>
            <p:spPr>
              <a:xfrm>
                <a:off x="4712697" y="2633188"/>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b</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49" name="テキスト ボックス 67">
                <a:extLst>
                  <a:ext uri="{FF2B5EF4-FFF2-40B4-BE49-F238E27FC236}">
                    <a16:creationId xmlns:a16="http://schemas.microsoft.com/office/drawing/2014/main" id="{08C7B5D2-AFFB-2233-511D-E165D072CF72}"/>
                  </a:ext>
                </a:extLst>
              </p:cNvPr>
              <p:cNvSpPr txBox="1"/>
              <p:nvPr/>
            </p:nvSpPr>
            <p:spPr>
              <a:xfrm>
                <a:off x="4574396" y="2582685"/>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c</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0" name="テキスト ボックス 67">
                <a:extLst>
                  <a:ext uri="{FF2B5EF4-FFF2-40B4-BE49-F238E27FC236}">
                    <a16:creationId xmlns:a16="http://schemas.microsoft.com/office/drawing/2014/main" id="{74DBDBA7-D199-D3C7-CB1E-8104B603EDA8}"/>
                  </a:ext>
                </a:extLst>
              </p:cNvPr>
              <p:cNvSpPr txBox="1"/>
              <p:nvPr/>
            </p:nvSpPr>
            <p:spPr>
              <a:xfrm>
                <a:off x="5227543" y="2732159"/>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a</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1" name="テキスト ボックス 67">
                <a:extLst>
                  <a:ext uri="{FF2B5EF4-FFF2-40B4-BE49-F238E27FC236}">
                    <a16:creationId xmlns:a16="http://schemas.microsoft.com/office/drawing/2014/main" id="{2F4D9FCD-FF0A-B9E7-619B-11F07EFEE589}"/>
                  </a:ext>
                </a:extLst>
              </p:cNvPr>
              <p:cNvSpPr txBox="1"/>
              <p:nvPr/>
            </p:nvSpPr>
            <p:spPr>
              <a:xfrm>
                <a:off x="4396102" y="4883456"/>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a</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2" name="テキスト ボックス 67">
                <a:extLst>
                  <a:ext uri="{FF2B5EF4-FFF2-40B4-BE49-F238E27FC236}">
                    <a16:creationId xmlns:a16="http://schemas.microsoft.com/office/drawing/2014/main" id="{9F91E800-2E81-D359-97BC-01A10C6EB1AB}"/>
                  </a:ext>
                </a:extLst>
              </p:cNvPr>
              <p:cNvSpPr txBox="1"/>
              <p:nvPr/>
            </p:nvSpPr>
            <p:spPr>
              <a:xfrm>
                <a:off x="4708430" y="4758097"/>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b</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3" name="テキスト ボックス 67">
                <a:extLst>
                  <a:ext uri="{FF2B5EF4-FFF2-40B4-BE49-F238E27FC236}">
                    <a16:creationId xmlns:a16="http://schemas.microsoft.com/office/drawing/2014/main" id="{81F7A95C-D37E-69F4-6205-EFF736DF43D7}"/>
                  </a:ext>
                </a:extLst>
              </p:cNvPr>
              <p:cNvSpPr txBox="1"/>
              <p:nvPr/>
            </p:nvSpPr>
            <p:spPr>
              <a:xfrm>
                <a:off x="5159618" y="4696514"/>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c</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4" name="テキスト ボックス 67">
                <a:extLst>
                  <a:ext uri="{FF2B5EF4-FFF2-40B4-BE49-F238E27FC236}">
                    <a16:creationId xmlns:a16="http://schemas.microsoft.com/office/drawing/2014/main" id="{98B65BB4-42DB-D528-B537-F8D40D70A3A7}"/>
                  </a:ext>
                </a:extLst>
              </p:cNvPr>
              <p:cNvSpPr txBox="1"/>
              <p:nvPr/>
            </p:nvSpPr>
            <p:spPr>
              <a:xfrm>
                <a:off x="4476471" y="2546295"/>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d</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5" name="テキスト ボックス 67">
                <a:extLst>
                  <a:ext uri="{FF2B5EF4-FFF2-40B4-BE49-F238E27FC236}">
                    <a16:creationId xmlns:a16="http://schemas.microsoft.com/office/drawing/2014/main" id="{6924DF63-4AF9-9BE0-EE0E-7D6C118A9AE9}"/>
                  </a:ext>
                </a:extLst>
              </p:cNvPr>
              <p:cNvSpPr txBox="1"/>
              <p:nvPr/>
            </p:nvSpPr>
            <p:spPr>
              <a:xfrm>
                <a:off x="5329419" y="4674686"/>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d</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6" name="テキスト ボックス 67">
                <a:extLst>
                  <a:ext uri="{FF2B5EF4-FFF2-40B4-BE49-F238E27FC236}">
                    <a16:creationId xmlns:a16="http://schemas.microsoft.com/office/drawing/2014/main" id="{2A150AC9-C194-FE8F-8EBF-BF52B251CEC2}"/>
                  </a:ext>
                </a:extLst>
              </p:cNvPr>
              <p:cNvSpPr txBox="1"/>
              <p:nvPr/>
            </p:nvSpPr>
            <p:spPr>
              <a:xfrm>
                <a:off x="4831586" y="2378196"/>
                <a:ext cx="421554"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9</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7" name="テキスト ボックス 67">
                <a:extLst>
                  <a:ext uri="{FF2B5EF4-FFF2-40B4-BE49-F238E27FC236}">
                    <a16:creationId xmlns:a16="http://schemas.microsoft.com/office/drawing/2014/main" id="{E5F4DE5A-AC27-514D-900A-087623D35270}"/>
                  </a:ext>
                </a:extLst>
              </p:cNvPr>
              <p:cNvSpPr txBox="1"/>
              <p:nvPr/>
            </p:nvSpPr>
            <p:spPr>
              <a:xfrm>
                <a:off x="5669039" y="4510011"/>
                <a:ext cx="421554" cy="230832"/>
              </a:xfrm>
              <a:prstGeom prst="rect">
                <a:avLst/>
              </a:prstGeom>
              <a:noFill/>
            </p:spPr>
            <p:txBody>
              <a:bodyPr wrap="square">
                <a:spAutoFit/>
              </a:bodyPr>
              <a:lstStyle/>
              <a:p>
                <a:r>
                  <a:rPr lang="en-IN" altLang="ja-JP" sz="900" dirty="0">
                    <a:solidFill>
                      <a:schemeClr val="bg1"/>
                    </a:solidFill>
                    <a:latin typeface="Times New Roman" panose="02020603050405020304" pitchFamily="18" charset="0"/>
                    <a:cs typeface="Times New Roman" panose="02020603050405020304" pitchFamily="18" charset="0"/>
                  </a:rPr>
                  <a:t>9</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58" name="テキスト ボックス 66">
                <a:extLst>
                  <a:ext uri="{FF2B5EF4-FFF2-40B4-BE49-F238E27FC236}">
                    <a16:creationId xmlns:a16="http://schemas.microsoft.com/office/drawing/2014/main" id="{E8B7E28D-CAE0-9EA0-7B66-D33D268FBC66}"/>
                  </a:ext>
                </a:extLst>
              </p:cNvPr>
              <p:cNvSpPr txBox="1"/>
              <p:nvPr/>
            </p:nvSpPr>
            <p:spPr>
              <a:xfrm>
                <a:off x="4485393" y="2380341"/>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e</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59" name="テキスト ボックス 66">
                <a:extLst>
                  <a:ext uri="{FF2B5EF4-FFF2-40B4-BE49-F238E27FC236}">
                    <a16:creationId xmlns:a16="http://schemas.microsoft.com/office/drawing/2014/main" id="{01C34D0F-8869-FF17-49AF-B6D687289FEC}"/>
                  </a:ext>
                </a:extLst>
              </p:cNvPr>
              <p:cNvSpPr txBox="1"/>
              <p:nvPr/>
            </p:nvSpPr>
            <p:spPr>
              <a:xfrm>
                <a:off x="4378944" y="451187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e</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grpSp>
      </p:grpSp>
      <p:grpSp>
        <p:nvGrpSpPr>
          <p:cNvPr id="79" name="Group 78">
            <a:extLst>
              <a:ext uri="{FF2B5EF4-FFF2-40B4-BE49-F238E27FC236}">
                <a16:creationId xmlns:a16="http://schemas.microsoft.com/office/drawing/2014/main" id="{98C2A456-C046-AD69-7935-D63AB0F92343}"/>
              </a:ext>
            </a:extLst>
          </p:cNvPr>
          <p:cNvGrpSpPr/>
          <p:nvPr/>
        </p:nvGrpSpPr>
        <p:grpSpPr>
          <a:xfrm>
            <a:off x="3645054" y="1524741"/>
            <a:ext cx="1800000" cy="4095219"/>
            <a:chOff x="3816006" y="1656004"/>
            <a:chExt cx="2464890" cy="4095219"/>
          </a:xfrm>
        </p:grpSpPr>
        <p:pic>
          <p:nvPicPr>
            <p:cNvPr id="61" name="図 4">
              <a:extLst>
                <a:ext uri="{FF2B5EF4-FFF2-40B4-BE49-F238E27FC236}">
                  <a16:creationId xmlns:a16="http://schemas.microsoft.com/office/drawing/2014/main" id="{487DC2A9-8BC1-1BBF-04A0-5041BD19C4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16006" y="1656004"/>
              <a:ext cx="2464890" cy="4095219"/>
            </a:xfrm>
            <a:prstGeom prst="rect">
              <a:avLst/>
            </a:prstGeom>
          </p:spPr>
        </p:pic>
        <p:grpSp>
          <p:nvGrpSpPr>
            <p:cNvPr id="62" name="Group 61">
              <a:extLst>
                <a:ext uri="{FF2B5EF4-FFF2-40B4-BE49-F238E27FC236}">
                  <a16:creationId xmlns:a16="http://schemas.microsoft.com/office/drawing/2014/main" id="{79A30CED-73CA-7429-34D9-C8877ECBC065}"/>
                </a:ext>
              </a:extLst>
            </p:cNvPr>
            <p:cNvGrpSpPr/>
            <p:nvPr/>
          </p:nvGrpSpPr>
          <p:grpSpPr>
            <a:xfrm>
              <a:off x="4292059" y="2344196"/>
              <a:ext cx="1538234" cy="3104021"/>
              <a:chOff x="4292059" y="2344196"/>
              <a:chExt cx="1538234" cy="3104021"/>
            </a:xfrm>
          </p:grpSpPr>
          <p:sp>
            <p:nvSpPr>
              <p:cNvPr id="63" name="テキスト ボックス 67">
                <a:extLst>
                  <a:ext uri="{FF2B5EF4-FFF2-40B4-BE49-F238E27FC236}">
                    <a16:creationId xmlns:a16="http://schemas.microsoft.com/office/drawing/2014/main" id="{A44D1B2D-C4CF-068F-889A-FE54DE810D4A}"/>
                  </a:ext>
                </a:extLst>
              </p:cNvPr>
              <p:cNvSpPr txBox="1"/>
              <p:nvPr/>
            </p:nvSpPr>
            <p:spPr>
              <a:xfrm>
                <a:off x="5037026" y="2745289"/>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a</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64" name="テキスト ボックス 65">
                <a:extLst>
                  <a:ext uri="{FF2B5EF4-FFF2-40B4-BE49-F238E27FC236}">
                    <a16:creationId xmlns:a16="http://schemas.microsoft.com/office/drawing/2014/main" id="{FB0B672A-E221-87FF-5D03-CEBD3D8034FC}"/>
                  </a:ext>
                </a:extLst>
              </p:cNvPr>
              <p:cNvSpPr txBox="1"/>
              <p:nvPr/>
            </p:nvSpPr>
            <p:spPr>
              <a:xfrm>
                <a:off x="4477817" y="2640567"/>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6</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19346257-A504-CABE-DDBB-7C8607136AB6}"/>
                  </a:ext>
                </a:extLst>
              </p:cNvPr>
              <p:cNvSpPr txBox="1"/>
              <p:nvPr/>
            </p:nvSpPr>
            <p:spPr>
              <a:xfrm>
                <a:off x="4947811" y="2563044"/>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66" name="テキスト ボックス 64">
                <a:extLst>
                  <a:ext uri="{FF2B5EF4-FFF2-40B4-BE49-F238E27FC236}">
                    <a16:creationId xmlns:a16="http://schemas.microsoft.com/office/drawing/2014/main" id="{7B32621C-FB50-ED4D-9F32-F82B78497BDE}"/>
                  </a:ext>
                </a:extLst>
              </p:cNvPr>
              <p:cNvSpPr txBox="1"/>
              <p:nvPr/>
            </p:nvSpPr>
            <p:spPr>
              <a:xfrm>
                <a:off x="5185901" y="2982837"/>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3</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67" name="テキスト ボックス 63">
                <a:extLst>
                  <a:ext uri="{FF2B5EF4-FFF2-40B4-BE49-F238E27FC236}">
                    <a16:creationId xmlns:a16="http://schemas.microsoft.com/office/drawing/2014/main" id="{FEACF5AE-753D-F238-AECC-14EA4A325000}"/>
                  </a:ext>
                </a:extLst>
              </p:cNvPr>
              <p:cNvSpPr txBox="1"/>
              <p:nvPr/>
            </p:nvSpPr>
            <p:spPr>
              <a:xfrm>
                <a:off x="5013632" y="3106019"/>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68" name="テキスト ボックス 63">
                <a:extLst>
                  <a:ext uri="{FF2B5EF4-FFF2-40B4-BE49-F238E27FC236}">
                    <a16:creationId xmlns:a16="http://schemas.microsoft.com/office/drawing/2014/main" id="{C9EAD75F-8C71-6944-40AE-7484F3956A8A}"/>
                  </a:ext>
                </a:extLst>
              </p:cNvPr>
              <p:cNvSpPr txBox="1"/>
              <p:nvPr/>
            </p:nvSpPr>
            <p:spPr>
              <a:xfrm>
                <a:off x="4292059" y="520199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69" name="テキスト ボックス 64">
                <a:extLst>
                  <a:ext uri="{FF2B5EF4-FFF2-40B4-BE49-F238E27FC236}">
                    <a16:creationId xmlns:a16="http://schemas.microsoft.com/office/drawing/2014/main" id="{C54DCA61-7759-732C-FF90-6442274EEF3C}"/>
                  </a:ext>
                </a:extLst>
              </p:cNvPr>
              <p:cNvSpPr txBox="1"/>
              <p:nvPr/>
            </p:nvSpPr>
            <p:spPr>
              <a:xfrm>
                <a:off x="5400698" y="5094262"/>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3</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70" name="テキスト ボックス 65">
                <a:extLst>
                  <a:ext uri="{FF2B5EF4-FFF2-40B4-BE49-F238E27FC236}">
                    <a16:creationId xmlns:a16="http://schemas.microsoft.com/office/drawing/2014/main" id="{7652F81B-4DAF-4507-8BC0-9BD0AD725C09}"/>
                  </a:ext>
                </a:extLst>
              </p:cNvPr>
              <p:cNvSpPr txBox="1"/>
              <p:nvPr/>
            </p:nvSpPr>
            <p:spPr>
              <a:xfrm>
                <a:off x="5319038" y="4735605"/>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6</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71" name="テキスト ボックス 64">
                <a:extLst>
                  <a:ext uri="{FF2B5EF4-FFF2-40B4-BE49-F238E27FC236}">
                    <a16:creationId xmlns:a16="http://schemas.microsoft.com/office/drawing/2014/main" id="{15BAC84B-4E9F-8918-3A90-0E065712AE3A}"/>
                  </a:ext>
                </a:extLst>
              </p:cNvPr>
              <p:cNvSpPr txBox="1"/>
              <p:nvPr/>
            </p:nvSpPr>
            <p:spPr>
              <a:xfrm>
                <a:off x="4903453" y="4676072"/>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72" name="テキスト ボックス 67">
                <a:extLst>
                  <a:ext uri="{FF2B5EF4-FFF2-40B4-BE49-F238E27FC236}">
                    <a16:creationId xmlns:a16="http://schemas.microsoft.com/office/drawing/2014/main" id="{86A47B9B-7275-B2AD-571D-D5B95E1CC082}"/>
                  </a:ext>
                </a:extLst>
              </p:cNvPr>
              <p:cNvSpPr txBox="1"/>
              <p:nvPr/>
            </p:nvSpPr>
            <p:spPr>
              <a:xfrm>
                <a:off x="4969272" y="4843946"/>
                <a:ext cx="297955" cy="230832"/>
              </a:xfrm>
              <a:prstGeom prst="rect">
                <a:avLst/>
              </a:prstGeom>
              <a:noFill/>
            </p:spPr>
            <p:txBody>
              <a:bodyPr wrap="square">
                <a:spAutoFit/>
              </a:bodyPr>
              <a:lstStyle/>
              <a:p>
                <a:r>
                  <a:rPr lang="en-US" altLang="ja-JP" sz="900" dirty="0">
                    <a:solidFill>
                      <a:schemeClr val="bg1"/>
                    </a:solidFill>
                    <a:latin typeface="Times New Roman" panose="02020603050405020304" pitchFamily="18" charset="0"/>
                    <a:cs typeface="Times New Roman" panose="02020603050405020304" pitchFamily="18" charset="0"/>
                  </a:rPr>
                  <a:t>a</a:t>
                </a:r>
                <a:endParaRPr lang="ja-JP" altLang="en-US" sz="900" dirty="0">
                  <a:solidFill>
                    <a:schemeClr val="bg1"/>
                  </a:solidFill>
                  <a:latin typeface="Times New Roman" panose="02020603050405020304" pitchFamily="18" charset="0"/>
                  <a:cs typeface="Times New Roman" panose="02020603050405020304" pitchFamily="18" charset="0"/>
                </a:endParaRPr>
              </a:p>
            </p:txBody>
          </p:sp>
          <p:sp>
            <p:nvSpPr>
              <p:cNvPr id="73" name="テキスト ボックス 67">
                <a:extLst>
                  <a:ext uri="{FF2B5EF4-FFF2-40B4-BE49-F238E27FC236}">
                    <a16:creationId xmlns:a16="http://schemas.microsoft.com/office/drawing/2014/main" id="{E0EB8B4A-E85A-B1E7-60C1-9B92F395F5FB}"/>
                  </a:ext>
                </a:extLst>
              </p:cNvPr>
              <p:cNvSpPr txBox="1"/>
              <p:nvPr/>
            </p:nvSpPr>
            <p:spPr>
              <a:xfrm>
                <a:off x="4477817" y="2859613"/>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5</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74" name="テキスト ボックス 67">
                <a:extLst>
                  <a:ext uri="{FF2B5EF4-FFF2-40B4-BE49-F238E27FC236}">
                    <a16:creationId xmlns:a16="http://schemas.microsoft.com/office/drawing/2014/main" id="{4732CD92-7041-E7BC-1A22-009714FEEE65}"/>
                  </a:ext>
                </a:extLst>
              </p:cNvPr>
              <p:cNvSpPr txBox="1"/>
              <p:nvPr/>
            </p:nvSpPr>
            <p:spPr>
              <a:xfrm>
                <a:off x="4333256" y="4960338"/>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5</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75" name="テキスト ボックス 67">
                <a:extLst>
                  <a:ext uri="{FF2B5EF4-FFF2-40B4-BE49-F238E27FC236}">
                    <a16:creationId xmlns:a16="http://schemas.microsoft.com/office/drawing/2014/main" id="{08C28D10-6D8D-306A-EB81-BBAE6500CF3B}"/>
                  </a:ext>
                </a:extLst>
              </p:cNvPr>
              <p:cNvSpPr txBox="1"/>
              <p:nvPr/>
            </p:nvSpPr>
            <p:spPr>
              <a:xfrm>
                <a:off x="4477817" y="2344196"/>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9</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76" name="テキスト ボックス 67">
                <a:extLst>
                  <a:ext uri="{FF2B5EF4-FFF2-40B4-BE49-F238E27FC236}">
                    <a16:creationId xmlns:a16="http://schemas.microsoft.com/office/drawing/2014/main" id="{057036CF-1748-653C-B791-331EB75A7497}"/>
                  </a:ext>
                </a:extLst>
              </p:cNvPr>
              <p:cNvSpPr txBox="1"/>
              <p:nvPr/>
            </p:nvSpPr>
            <p:spPr>
              <a:xfrm>
                <a:off x="5247700" y="4462080"/>
                <a:ext cx="42155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9</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77" name="テキスト ボックス 65">
                <a:extLst>
                  <a:ext uri="{FF2B5EF4-FFF2-40B4-BE49-F238E27FC236}">
                    <a16:creationId xmlns:a16="http://schemas.microsoft.com/office/drawing/2014/main" id="{61204C79-4241-B1F9-F41F-CC3933F755BF}"/>
                  </a:ext>
                </a:extLst>
              </p:cNvPr>
              <p:cNvSpPr txBox="1"/>
              <p:nvPr/>
            </p:nvSpPr>
            <p:spPr>
              <a:xfrm>
                <a:off x="5247700" y="2618821"/>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8</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78" name="テキスト ボックス 65">
                <a:extLst>
                  <a:ext uri="{FF2B5EF4-FFF2-40B4-BE49-F238E27FC236}">
                    <a16:creationId xmlns:a16="http://schemas.microsoft.com/office/drawing/2014/main" id="{9ED62368-DC15-6931-00B5-A3C6E1789D70}"/>
                  </a:ext>
                </a:extLst>
              </p:cNvPr>
              <p:cNvSpPr txBox="1"/>
              <p:nvPr/>
            </p:nvSpPr>
            <p:spPr>
              <a:xfrm>
                <a:off x="4369092" y="4735605"/>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8</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grpSp>
      </p:grpSp>
      <p:grpSp>
        <p:nvGrpSpPr>
          <p:cNvPr id="96" name="Group 95">
            <a:extLst>
              <a:ext uri="{FF2B5EF4-FFF2-40B4-BE49-F238E27FC236}">
                <a16:creationId xmlns:a16="http://schemas.microsoft.com/office/drawing/2014/main" id="{81B111C1-6726-E076-923A-9F4BFFDEF5B0}"/>
              </a:ext>
            </a:extLst>
          </p:cNvPr>
          <p:cNvGrpSpPr/>
          <p:nvPr/>
        </p:nvGrpSpPr>
        <p:grpSpPr>
          <a:xfrm>
            <a:off x="5452645" y="1512049"/>
            <a:ext cx="1800000" cy="4095219"/>
            <a:chOff x="3816006" y="1656004"/>
            <a:chExt cx="2484186" cy="4095219"/>
          </a:xfrm>
        </p:grpSpPr>
        <p:pic>
          <p:nvPicPr>
            <p:cNvPr id="80" name="図 4">
              <a:extLst>
                <a:ext uri="{FF2B5EF4-FFF2-40B4-BE49-F238E27FC236}">
                  <a16:creationId xmlns:a16="http://schemas.microsoft.com/office/drawing/2014/main" id="{12F349A6-3C42-4AAC-781F-25A5206FC4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816006" y="1656004"/>
              <a:ext cx="2484186" cy="4095219"/>
            </a:xfrm>
            <a:prstGeom prst="rect">
              <a:avLst/>
            </a:prstGeom>
          </p:spPr>
        </p:pic>
        <p:grpSp>
          <p:nvGrpSpPr>
            <p:cNvPr id="81" name="Group 80">
              <a:extLst>
                <a:ext uri="{FF2B5EF4-FFF2-40B4-BE49-F238E27FC236}">
                  <a16:creationId xmlns:a16="http://schemas.microsoft.com/office/drawing/2014/main" id="{B3F10DF8-7ECF-8057-05CD-0155C9B346A8}"/>
                </a:ext>
              </a:extLst>
            </p:cNvPr>
            <p:cNvGrpSpPr/>
            <p:nvPr/>
          </p:nvGrpSpPr>
          <p:grpSpPr>
            <a:xfrm>
              <a:off x="4102821" y="2593666"/>
              <a:ext cx="1688992" cy="2854551"/>
              <a:chOff x="4102821" y="2593666"/>
              <a:chExt cx="1688992" cy="2854551"/>
            </a:xfrm>
          </p:grpSpPr>
          <p:sp>
            <p:nvSpPr>
              <p:cNvPr id="82" name="テキスト ボックス 63">
                <a:extLst>
                  <a:ext uri="{FF2B5EF4-FFF2-40B4-BE49-F238E27FC236}">
                    <a16:creationId xmlns:a16="http://schemas.microsoft.com/office/drawing/2014/main" id="{71180BA8-0467-A226-638E-63DBEAC62EB9}"/>
                  </a:ext>
                </a:extLst>
              </p:cNvPr>
              <p:cNvSpPr txBox="1"/>
              <p:nvPr/>
            </p:nvSpPr>
            <p:spPr>
              <a:xfrm>
                <a:off x="4956261" y="3094698"/>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83" name="テキスト ボックス 63">
                <a:extLst>
                  <a:ext uri="{FF2B5EF4-FFF2-40B4-BE49-F238E27FC236}">
                    <a16:creationId xmlns:a16="http://schemas.microsoft.com/office/drawing/2014/main" id="{0F7F1FB4-DF18-952E-60CC-9B7F58D6931A}"/>
                  </a:ext>
                </a:extLst>
              </p:cNvPr>
              <p:cNvSpPr txBox="1"/>
              <p:nvPr/>
            </p:nvSpPr>
            <p:spPr>
              <a:xfrm>
                <a:off x="5105238" y="3033738"/>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3</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84" name="テキスト ボックス 63">
                <a:extLst>
                  <a:ext uri="{FF2B5EF4-FFF2-40B4-BE49-F238E27FC236}">
                    <a16:creationId xmlns:a16="http://schemas.microsoft.com/office/drawing/2014/main" id="{17279613-69E2-F8E6-DF84-6AC809A6741F}"/>
                  </a:ext>
                </a:extLst>
              </p:cNvPr>
              <p:cNvSpPr txBox="1"/>
              <p:nvPr/>
            </p:nvSpPr>
            <p:spPr>
              <a:xfrm>
                <a:off x="4612657" y="2910032"/>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4</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85" name="テキスト ボックス 63">
                <a:extLst>
                  <a:ext uri="{FF2B5EF4-FFF2-40B4-BE49-F238E27FC236}">
                    <a16:creationId xmlns:a16="http://schemas.microsoft.com/office/drawing/2014/main" id="{FBAE3A6F-59E4-35F8-D438-5DF8D4C31EA3}"/>
                  </a:ext>
                </a:extLst>
              </p:cNvPr>
              <p:cNvSpPr txBox="1"/>
              <p:nvPr/>
            </p:nvSpPr>
            <p:spPr>
              <a:xfrm>
                <a:off x="4869557" y="2794607"/>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86" name="テキスト ボックス 63">
                <a:extLst>
                  <a:ext uri="{FF2B5EF4-FFF2-40B4-BE49-F238E27FC236}">
                    <a16:creationId xmlns:a16="http://schemas.microsoft.com/office/drawing/2014/main" id="{36946C96-4E5C-AE7B-72EC-71B5B8348F86}"/>
                  </a:ext>
                </a:extLst>
              </p:cNvPr>
              <p:cNvSpPr txBox="1"/>
              <p:nvPr/>
            </p:nvSpPr>
            <p:spPr>
              <a:xfrm>
                <a:off x="5076451" y="266297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a</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87" name="テキスト ボックス 63">
                <a:extLst>
                  <a:ext uri="{FF2B5EF4-FFF2-40B4-BE49-F238E27FC236}">
                    <a16:creationId xmlns:a16="http://schemas.microsoft.com/office/drawing/2014/main" id="{CB89491C-C351-F9B2-B236-2FB28DF54E25}"/>
                  </a:ext>
                </a:extLst>
              </p:cNvPr>
              <p:cNvSpPr txBox="1"/>
              <p:nvPr/>
            </p:nvSpPr>
            <p:spPr>
              <a:xfrm>
                <a:off x="4695576" y="266297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88" name="テキスト ボックス 63">
                <a:extLst>
                  <a:ext uri="{FF2B5EF4-FFF2-40B4-BE49-F238E27FC236}">
                    <a16:creationId xmlns:a16="http://schemas.microsoft.com/office/drawing/2014/main" id="{98D1F634-C5B4-1F82-A9F2-FFBD642C93AA}"/>
                  </a:ext>
                </a:extLst>
              </p:cNvPr>
              <p:cNvSpPr txBox="1"/>
              <p:nvPr/>
            </p:nvSpPr>
            <p:spPr>
              <a:xfrm>
                <a:off x="4695575" y="479657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89" name="テキスト ボックス 63">
                <a:extLst>
                  <a:ext uri="{FF2B5EF4-FFF2-40B4-BE49-F238E27FC236}">
                    <a16:creationId xmlns:a16="http://schemas.microsoft.com/office/drawing/2014/main" id="{ACE0CDA2-92A0-2D7C-5E0F-3EB32F3FEB33}"/>
                  </a:ext>
                </a:extLst>
              </p:cNvPr>
              <p:cNvSpPr txBox="1"/>
              <p:nvPr/>
            </p:nvSpPr>
            <p:spPr>
              <a:xfrm>
                <a:off x="4102821" y="520199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90" name="テキスト ボックス 63">
                <a:extLst>
                  <a:ext uri="{FF2B5EF4-FFF2-40B4-BE49-F238E27FC236}">
                    <a16:creationId xmlns:a16="http://schemas.microsoft.com/office/drawing/2014/main" id="{02A7E694-704D-FC95-9B67-9DF3F439E2BB}"/>
                  </a:ext>
                </a:extLst>
              </p:cNvPr>
              <p:cNvSpPr txBox="1"/>
              <p:nvPr/>
            </p:nvSpPr>
            <p:spPr>
              <a:xfrm>
                <a:off x="5493858" y="5094125"/>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3</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91" name="テキスト ボックス 63">
                <a:extLst>
                  <a:ext uri="{FF2B5EF4-FFF2-40B4-BE49-F238E27FC236}">
                    <a16:creationId xmlns:a16="http://schemas.microsoft.com/office/drawing/2014/main" id="{6C2CBD62-9CFB-3BD9-E0F4-16A74E600983}"/>
                  </a:ext>
                </a:extLst>
              </p:cNvPr>
              <p:cNvSpPr txBox="1"/>
              <p:nvPr/>
            </p:nvSpPr>
            <p:spPr>
              <a:xfrm>
                <a:off x="4278532" y="4980622"/>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4</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92" name="テキスト ボックス 63">
                <a:extLst>
                  <a:ext uri="{FF2B5EF4-FFF2-40B4-BE49-F238E27FC236}">
                    <a16:creationId xmlns:a16="http://schemas.microsoft.com/office/drawing/2014/main" id="{85E0D441-31A3-566E-35D1-1311A5D7C9A9}"/>
                  </a:ext>
                </a:extLst>
              </p:cNvPr>
              <p:cNvSpPr txBox="1"/>
              <p:nvPr/>
            </p:nvSpPr>
            <p:spPr>
              <a:xfrm>
                <a:off x="4798340" y="4912001"/>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93" name="テキスト ボックス 63">
                <a:extLst>
                  <a:ext uri="{FF2B5EF4-FFF2-40B4-BE49-F238E27FC236}">
                    <a16:creationId xmlns:a16="http://schemas.microsoft.com/office/drawing/2014/main" id="{09097B2F-A8CD-60F8-F6DF-05FEE61CAECD}"/>
                  </a:ext>
                </a:extLst>
              </p:cNvPr>
              <p:cNvSpPr txBox="1"/>
              <p:nvPr/>
            </p:nvSpPr>
            <p:spPr>
              <a:xfrm>
                <a:off x="4978339" y="4847904"/>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a</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94" name="テキスト ボックス 64">
                <a:extLst>
                  <a:ext uri="{FF2B5EF4-FFF2-40B4-BE49-F238E27FC236}">
                    <a16:creationId xmlns:a16="http://schemas.microsoft.com/office/drawing/2014/main" id="{B19E652E-FB12-8285-296D-F9F6F7078311}"/>
                  </a:ext>
                </a:extLst>
              </p:cNvPr>
              <p:cNvSpPr txBox="1"/>
              <p:nvPr/>
            </p:nvSpPr>
            <p:spPr>
              <a:xfrm>
                <a:off x="5213643" y="2593666"/>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8</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95" name="テキスト ボックス 64">
                <a:extLst>
                  <a:ext uri="{FF2B5EF4-FFF2-40B4-BE49-F238E27FC236}">
                    <a16:creationId xmlns:a16="http://schemas.microsoft.com/office/drawing/2014/main" id="{F29F0459-C7E9-F8B3-1BA4-1F39F54D101C}"/>
                  </a:ext>
                </a:extLst>
              </p:cNvPr>
              <p:cNvSpPr txBox="1"/>
              <p:nvPr/>
            </p:nvSpPr>
            <p:spPr>
              <a:xfrm>
                <a:off x="4336029" y="4731178"/>
                <a:ext cx="42959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8</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grpSp>
      </p:grpSp>
      <p:grpSp>
        <p:nvGrpSpPr>
          <p:cNvPr id="113" name="Group 112">
            <a:extLst>
              <a:ext uri="{FF2B5EF4-FFF2-40B4-BE49-F238E27FC236}">
                <a16:creationId xmlns:a16="http://schemas.microsoft.com/office/drawing/2014/main" id="{0BF581AB-16A3-3799-58DA-5284A80A3167}"/>
              </a:ext>
            </a:extLst>
          </p:cNvPr>
          <p:cNvGrpSpPr/>
          <p:nvPr/>
        </p:nvGrpSpPr>
        <p:grpSpPr>
          <a:xfrm>
            <a:off x="7259153" y="1512048"/>
            <a:ext cx="1800000" cy="4095219"/>
            <a:chOff x="3816006" y="1656004"/>
            <a:chExt cx="2466477" cy="4095219"/>
          </a:xfrm>
        </p:grpSpPr>
        <p:pic>
          <p:nvPicPr>
            <p:cNvPr id="97" name="図 4">
              <a:extLst>
                <a:ext uri="{FF2B5EF4-FFF2-40B4-BE49-F238E27FC236}">
                  <a16:creationId xmlns:a16="http://schemas.microsoft.com/office/drawing/2014/main" id="{A2652B97-1BF6-87D0-7AFE-687613DC729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16006" y="1656004"/>
              <a:ext cx="2466477" cy="4095219"/>
            </a:xfrm>
            <a:prstGeom prst="rect">
              <a:avLst/>
            </a:prstGeom>
          </p:spPr>
        </p:pic>
        <p:grpSp>
          <p:nvGrpSpPr>
            <p:cNvPr id="98" name="Group 97">
              <a:extLst>
                <a:ext uri="{FF2B5EF4-FFF2-40B4-BE49-F238E27FC236}">
                  <a16:creationId xmlns:a16="http://schemas.microsoft.com/office/drawing/2014/main" id="{0B70CEE6-FA11-E275-851A-05D0152D9B5A}"/>
                </a:ext>
              </a:extLst>
            </p:cNvPr>
            <p:cNvGrpSpPr/>
            <p:nvPr/>
          </p:nvGrpSpPr>
          <p:grpSpPr>
            <a:xfrm>
              <a:off x="4268752" y="2325006"/>
              <a:ext cx="1697584" cy="3123211"/>
              <a:chOff x="4268752" y="2325006"/>
              <a:chExt cx="1697584" cy="3123211"/>
            </a:xfrm>
          </p:grpSpPr>
          <p:sp>
            <p:nvSpPr>
              <p:cNvPr id="99" name="テキスト ボックス 63">
                <a:extLst>
                  <a:ext uri="{FF2B5EF4-FFF2-40B4-BE49-F238E27FC236}">
                    <a16:creationId xmlns:a16="http://schemas.microsoft.com/office/drawing/2014/main" id="{01DE008C-3670-047D-E7DE-13E09E2E3A41}"/>
                  </a:ext>
                </a:extLst>
              </p:cNvPr>
              <p:cNvSpPr txBox="1"/>
              <p:nvPr/>
            </p:nvSpPr>
            <p:spPr>
              <a:xfrm>
                <a:off x="4845421" y="3089854"/>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0" name="テキスト ボックス 63">
                <a:extLst>
                  <a:ext uri="{FF2B5EF4-FFF2-40B4-BE49-F238E27FC236}">
                    <a16:creationId xmlns:a16="http://schemas.microsoft.com/office/drawing/2014/main" id="{FFC9B4E8-F276-9488-28AA-77B5C773637D}"/>
                  </a:ext>
                </a:extLst>
              </p:cNvPr>
              <p:cNvSpPr txBox="1"/>
              <p:nvPr/>
            </p:nvSpPr>
            <p:spPr>
              <a:xfrm>
                <a:off x="4595564" y="2963538"/>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1" name="テキスト ボックス 63">
                <a:extLst>
                  <a:ext uri="{FF2B5EF4-FFF2-40B4-BE49-F238E27FC236}">
                    <a16:creationId xmlns:a16="http://schemas.microsoft.com/office/drawing/2014/main" id="{25B9948F-BE86-DBCE-5F82-C4E56D96445A}"/>
                  </a:ext>
                </a:extLst>
              </p:cNvPr>
              <p:cNvSpPr txBox="1"/>
              <p:nvPr/>
            </p:nvSpPr>
            <p:spPr>
              <a:xfrm>
                <a:off x="5202244" y="291286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4</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2" name="テキスト ボックス 63">
                <a:extLst>
                  <a:ext uri="{FF2B5EF4-FFF2-40B4-BE49-F238E27FC236}">
                    <a16:creationId xmlns:a16="http://schemas.microsoft.com/office/drawing/2014/main" id="{D9444806-3409-0336-E637-66D8B3E3EEEB}"/>
                  </a:ext>
                </a:extLst>
              </p:cNvPr>
              <p:cNvSpPr txBox="1"/>
              <p:nvPr/>
            </p:nvSpPr>
            <p:spPr>
              <a:xfrm>
                <a:off x="4857406" y="2734864"/>
                <a:ext cx="44462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3" name="テキスト ボックス 63">
                <a:extLst>
                  <a:ext uri="{FF2B5EF4-FFF2-40B4-BE49-F238E27FC236}">
                    <a16:creationId xmlns:a16="http://schemas.microsoft.com/office/drawing/2014/main" id="{E90CFD4B-E5EB-08E4-FA89-0AB9AF1A651C}"/>
                  </a:ext>
                </a:extLst>
              </p:cNvPr>
              <p:cNvSpPr txBox="1"/>
              <p:nvPr/>
            </p:nvSpPr>
            <p:spPr>
              <a:xfrm>
                <a:off x="4849822" y="4873777"/>
                <a:ext cx="44462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7</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4" name="テキスト ボックス 63">
                <a:extLst>
                  <a:ext uri="{FF2B5EF4-FFF2-40B4-BE49-F238E27FC236}">
                    <a16:creationId xmlns:a16="http://schemas.microsoft.com/office/drawing/2014/main" id="{FB7B0024-3E42-0D0B-3141-ED5DBBA93BEC}"/>
                  </a:ext>
                </a:extLst>
              </p:cNvPr>
              <p:cNvSpPr txBox="1"/>
              <p:nvPr/>
            </p:nvSpPr>
            <p:spPr>
              <a:xfrm>
                <a:off x="5217649" y="2699601"/>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a</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5" name="テキスト ボックス 63">
                <a:extLst>
                  <a:ext uri="{FF2B5EF4-FFF2-40B4-BE49-F238E27FC236}">
                    <a16:creationId xmlns:a16="http://schemas.microsoft.com/office/drawing/2014/main" id="{A4F1D8FD-8624-D9C3-79EF-4FE9345222C8}"/>
                  </a:ext>
                </a:extLst>
              </p:cNvPr>
              <p:cNvSpPr txBox="1"/>
              <p:nvPr/>
            </p:nvSpPr>
            <p:spPr>
              <a:xfrm>
                <a:off x="4507762" y="232500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b</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6" name="テキスト ボックス 63">
                <a:extLst>
                  <a:ext uri="{FF2B5EF4-FFF2-40B4-BE49-F238E27FC236}">
                    <a16:creationId xmlns:a16="http://schemas.microsoft.com/office/drawing/2014/main" id="{869ED892-8990-F47F-B3B0-C6120954E727}"/>
                  </a:ext>
                </a:extLst>
              </p:cNvPr>
              <p:cNvSpPr txBox="1"/>
              <p:nvPr/>
            </p:nvSpPr>
            <p:spPr>
              <a:xfrm>
                <a:off x="5668381" y="5201996"/>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1</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7" name="テキスト ボックス 63">
                <a:extLst>
                  <a:ext uri="{FF2B5EF4-FFF2-40B4-BE49-F238E27FC236}">
                    <a16:creationId xmlns:a16="http://schemas.microsoft.com/office/drawing/2014/main" id="{2678E4F1-DFAA-E519-E56B-338A9F541AE7}"/>
                  </a:ext>
                </a:extLst>
              </p:cNvPr>
              <p:cNvSpPr txBox="1"/>
              <p:nvPr/>
            </p:nvSpPr>
            <p:spPr>
              <a:xfrm>
                <a:off x="4268752" y="5078885"/>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5</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8" name="テキスト ボックス 63">
                <a:extLst>
                  <a:ext uri="{FF2B5EF4-FFF2-40B4-BE49-F238E27FC236}">
                    <a16:creationId xmlns:a16="http://schemas.microsoft.com/office/drawing/2014/main" id="{5F4D565C-9CE9-837C-A1F1-C84B17CB7464}"/>
                  </a:ext>
                </a:extLst>
              </p:cNvPr>
              <p:cNvSpPr txBox="1"/>
              <p:nvPr/>
            </p:nvSpPr>
            <p:spPr>
              <a:xfrm>
                <a:off x="5494561" y="5056573"/>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4</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09" name="テキスト ボックス 63">
                <a:extLst>
                  <a:ext uri="{FF2B5EF4-FFF2-40B4-BE49-F238E27FC236}">
                    <a16:creationId xmlns:a16="http://schemas.microsoft.com/office/drawing/2014/main" id="{6D3E1742-A380-791A-53AE-C8EFA3E4AF94}"/>
                  </a:ext>
                </a:extLst>
              </p:cNvPr>
              <p:cNvSpPr txBox="1"/>
              <p:nvPr/>
            </p:nvSpPr>
            <p:spPr>
              <a:xfrm>
                <a:off x="4357508" y="4810352"/>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a</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10" name="テキスト ボックス 63">
                <a:extLst>
                  <a:ext uri="{FF2B5EF4-FFF2-40B4-BE49-F238E27FC236}">
                    <a16:creationId xmlns:a16="http://schemas.microsoft.com/office/drawing/2014/main" id="{71248A7C-42B6-F507-1E26-64F42C984043}"/>
                  </a:ext>
                </a:extLst>
              </p:cNvPr>
              <p:cNvSpPr txBox="1"/>
              <p:nvPr/>
            </p:nvSpPr>
            <p:spPr>
              <a:xfrm>
                <a:off x="4384103" y="4456260"/>
                <a:ext cx="297955" cy="246221"/>
              </a:xfrm>
              <a:prstGeom prst="rect">
                <a:avLst/>
              </a:prstGeom>
              <a:noFill/>
            </p:spPr>
            <p:txBody>
              <a:bodyPr wrap="square">
                <a:spAutoFit/>
              </a:bodyPr>
              <a:lstStyle/>
              <a:p>
                <a:r>
                  <a:rPr lang="en-US" altLang="ja-JP" sz="1000" dirty="0">
                    <a:solidFill>
                      <a:schemeClr val="bg1"/>
                    </a:solidFill>
                    <a:latin typeface="Times New Roman" panose="02020603050405020304" pitchFamily="18" charset="0"/>
                    <a:cs typeface="Times New Roman" panose="02020603050405020304" pitchFamily="18" charset="0"/>
                  </a:rPr>
                  <a:t>b</a:t>
                </a:r>
                <a:endParaRPr lang="ja-JP" altLang="en-US" sz="1000" dirty="0">
                  <a:solidFill>
                    <a:schemeClr val="bg1"/>
                  </a:solidFill>
                  <a:latin typeface="Times New Roman" panose="02020603050405020304" pitchFamily="18" charset="0"/>
                  <a:cs typeface="Times New Roman" panose="02020603050405020304" pitchFamily="18" charset="0"/>
                </a:endParaRPr>
              </a:p>
            </p:txBody>
          </p:sp>
          <p:sp>
            <p:nvSpPr>
              <p:cNvPr id="111" name="テキスト ボックス 67">
                <a:extLst>
                  <a:ext uri="{FF2B5EF4-FFF2-40B4-BE49-F238E27FC236}">
                    <a16:creationId xmlns:a16="http://schemas.microsoft.com/office/drawing/2014/main" id="{B1465FF5-8FAB-4913-B9D5-C501B7117CFF}"/>
                  </a:ext>
                </a:extLst>
              </p:cNvPr>
              <p:cNvSpPr txBox="1"/>
              <p:nvPr/>
            </p:nvSpPr>
            <p:spPr>
              <a:xfrm>
                <a:off x="5073518" y="2984291"/>
                <a:ext cx="40711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3</a:t>
                </a:r>
                <a:endParaRPr lang="ja-JP" altLang="en-US" sz="800" dirty="0">
                  <a:solidFill>
                    <a:schemeClr val="bg1"/>
                  </a:solidFill>
                  <a:latin typeface="Times New Roman" panose="02020603050405020304" pitchFamily="18" charset="0"/>
                  <a:cs typeface="Times New Roman" panose="02020603050405020304" pitchFamily="18" charset="0"/>
                </a:endParaRPr>
              </a:p>
            </p:txBody>
          </p:sp>
          <p:sp>
            <p:nvSpPr>
              <p:cNvPr id="112" name="テキスト ボックス 67">
                <a:extLst>
                  <a:ext uri="{FF2B5EF4-FFF2-40B4-BE49-F238E27FC236}">
                    <a16:creationId xmlns:a16="http://schemas.microsoft.com/office/drawing/2014/main" id="{51C048FA-995B-1104-0698-9FDABE2C1016}"/>
                  </a:ext>
                </a:extLst>
              </p:cNvPr>
              <p:cNvSpPr txBox="1"/>
              <p:nvPr/>
            </p:nvSpPr>
            <p:spPr>
              <a:xfrm>
                <a:off x="5361152" y="5103157"/>
                <a:ext cx="407114" cy="215444"/>
              </a:xfrm>
              <a:prstGeom prst="rect">
                <a:avLst/>
              </a:prstGeom>
              <a:noFill/>
            </p:spPr>
            <p:txBody>
              <a:bodyPr wrap="square">
                <a:spAutoFit/>
              </a:bodyPr>
              <a:lstStyle/>
              <a:p>
                <a:r>
                  <a:rPr lang="en-US" altLang="ja-JP" sz="800" dirty="0">
                    <a:solidFill>
                      <a:schemeClr val="bg1"/>
                    </a:solidFill>
                    <a:latin typeface="Times New Roman" panose="02020603050405020304" pitchFamily="18" charset="0"/>
                    <a:cs typeface="Times New Roman" panose="02020603050405020304" pitchFamily="18" charset="0"/>
                  </a:rPr>
                  <a:t>3</a:t>
                </a:r>
                <a:endParaRPr lang="ja-JP" altLang="en-US" sz="800" dirty="0">
                  <a:solidFill>
                    <a:schemeClr val="bg1"/>
                  </a:solidFill>
                  <a:latin typeface="Times New Roman" panose="02020603050405020304" pitchFamily="18" charset="0"/>
                  <a:cs typeface="Times New Roman" panose="02020603050405020304" pitchFamily="18" charset="0"/>
                </a:endParaRPr>
              </a:p>
            </p:txBody>
          </p:sp>
        </p:grpSp>
      </p:grpSp>
      <p:sp>
        <p:nvSpPr>
          <p:cNvPr id="114" name="TextBox 113">
            <a:extLst>
              <a:ext uri="{FF2B5EF4-FFF2-40B4-BE49-F238E27FC236}">
                <a16:creationId xmlns:a16="http://schemas.microsoft.com/office/drawing/2014/main" id="{016F9321-DD9C-0342-267F-BD7176BDC953}"/>
              </a:ext>
            </a:extLst>
          </p:cNvPr>
          <p:cNvSpPr txBox="1"/>
          <p:nvPr/>
        </p:nvSpPr>
        <p:spPr>
          <a:xfrm>
            <a:off x="700053" y="5554139"/>
            <a:ext cx="576064" cy="276999"/>
          </a:xfrm>
          <a:prstGeom prst="rect">
            <a:avLst/>
          </a:prstGeom>
          <a:noFill/>
        </p:spPr>
        <p:txBody>
          <a:bodyPr wrap="square" rtlCol="0">
            <a:spAutoFit/>
          </a:bodyPr>
          <a:lstStyle/>
          <a:p>
            <a:r>
              <a:rPr lang="en-IN" dirty="0"/>
              <a:t>Rx1</a:t>
            </a:r>
          </a:p>
        </p:txBody>
      </p:sp>
      <p:sp>
        <p:nvSpPr>
          <p:cNvPr id="115" name="TextBox 114">
            <a:extLst>
              <a:ext uri="{FF2B5EF4-FFF2-40B4-BE49-F238E27FC236}">
                <a16:creationId xmlns:a16="http://schemas.microsoft.com/office/drawing/2014/main" id="{C0DF2E59-9E0E-9C34-2305-7F2C782E9891}"/>
              </a:ext>
            </a:extLst>
          </p:cNvPr>
          <p:cNvSpPr txBox="1"/>
          <p:nvPr/>
        </p:nvSpPr>
        <p:spPr>
          <a:xfrm>
            <a:off x="6147927" y="5538548"/>
            <a:ext cx="576064" cy="276999"/>
          </a:xfrm>
          <a:prstGeom prst="rect">
            <a:avLst/>
          </a:prstGeom>
          <a:noFill/>
        </p:spPr>
        <p:txBody>
          <a:bodyPr wrap="square" rtlCol="0">
            <a:spAutoFit/>
          </a:bodyPr>
          <a:lstStyle/>
          <a:p>
            <a:r>
              <a:rPr lang="en-IN" dirty="0"/>
              <a:t>Rx4</a:t>
            </a:r>
          </a:p>
        </p:txBody>
      </p:sp>
      <p:sp>
        <p:nvSpPr>
          <p:cNvPr id="116" name="TextBox 115">
            <a:extLst>
              <a:ext uri="{FF2B5EF4-FFF2-40B4-BE49-F238E27FC236}">
                <a16:creationId xmlns:a16="http://schemas.microsoft.com/office/drawing/2014/main" id="{DA1747D0-EA58-CE52-7D37-103A5C98EEF3}"/>
              </a:ext>
            </a:extLst>
          </p:cNvPr>
          <p:cNvSpPr txBox="1"/>
          <p:nvPr/>
        </p:nvSpPr>
        <p:spPr>
          <a:xfrm>
            <a:off x="4383077" y="5554139"/>
            <a:ext cx="576064" cy="276999"/>
          </a:xfrm>
          <a:prstGeom prst="rect">
            <a:avLst/>
          </a:prstGeom>
          <a:noFill/>
        </p:spPr>
        <p:txBody>
          <a:bodyPr wrap="square" rtlCol="0">
            <a:spAutoFit/>
          </a:bodyPr>
          <a:lstStyle/>
          <a:p>
            <a:r>
              <a:rPr lang="en-IN" dirty="0"/>
              <a:t>Rx3</a:t>
            </a:r>
          </a:p>
        </p:txBody>
      </p:sp>
      <p:sp>
        <p:nvSpPr>
          <p:cNvPr id="117" name="TextBox 116">
            <a:extLst>
              <a:ext uri="{FF2B5EF4-FFF2-40B4-BE49-F238E27FC236}">
                <a16:creationId xmlns:a16="http://schemas.microsoft.com/office/drawing/2014/main" id="{A9DC0FB1-40BE-E63A-D9D4-B8B36F092F82}"/>
              </a:ext>
            </a:extLst>
          </p:cNvPr>
          <p:cNvSpPr txBox="1"/>
          <p:nvPr/>
        </p:nvSpPr>
        <p:spPr>
          <a:xfrm>
            <a:off x="2400826" y="5538547"/>
            <a:ext cx="576064" cy="276999"/>
          </a:xfrm>
          <a:prstGeom prst="rect">
            <a:avLst/>
          </a:prstGeom>
          <a:noFill/>
        </p:spPr>
        <p:txBody>
          <a:bodyPr wrap="square" rtlCol="0">
            <a:spAutoFit/>
          </a:bodyPr>
          <a:lstStyle/>
          <a:p>
            <a:r>
              <a:rPr lang="en-IN" dirty="0"/>
              <a:t>Rx2</a:t>
            </a:r>
          </a:p>
        </p:txBody>
      </p:sp>
      <p:sp>
        <p:nvSpPr>
          <p:cNvPr id="118" name="TextBox 117">
            <a:extLst>
              <a:ext uri="{FF2B5EF4-FFF2-40B4-BE49-F238E27FC236}">
                <a16:creationId xmlns:a16="http://schemas.microsoft.com/office/drawing/2014/main" id="{FB406CE5-218B-5F62-1A32-BE18E54DFC20}"/>
              </a:ext>
            </a:extLst>
          </p:cNvPr>
          <p:cNvSpPr txBox="1"/>
          <p:nvPr/>
        </p:nvSpPr>
        <p:spPr>
          <a:xfrm>
            <a:off x="7977752" y="5564537"/>
            <a:ext cx="576064" cy="276999"/>
          </a:xfrm>
          <a:prstGeom prst="rect">
            <a:avLst/>
          </a:prstGeom>
          <a:noFill/>
        </p:spPr>
        <p:txBody>
          <a:bodyPr wrap="square" rtlCol="0">
            <a:spAutoFit/>
          </a:bodyPr>
          <a:lstStyle/>
          <a:p>
            <a:r>
              <a:rPr lang="en-IN" dirty="0"/>
              <a:t>Rx5</a:t>
            </a:r>
          </a:p>
        </p:txBody>
      </p:sp>
      <p:sp>
        <p:nvSpPr>
          <p:cNvPr id="119" name="Content Placeholder 2">
            <a:extLst>
              <a:ext uri="{FF2B5EF4-FFF2-40B4-BE49-F238E27FC236}">
                <a16:creationId xmlns:a16="http://schemas.microsoft.com/office/drawing/2014/main" id="{94B6A646-7D7E-27C7-A389-2DDD0D25A602}"/>
              </a:ext>
            </a:extLst>
          </p:cNvPr>
          <p:cNvSpPr>
            <a:spLocks noGrp="1"/>
          </p:cNvSpPr>
          <p:nvPr>
            <p:ph idx="1"/>
          </p:nvPr>
        </p:nvSpPr>
        <p:spPr>
          <a:xfrm>
            <a:off x="688647" y="5797191"/>
            <a:ext cx="7772400" cy="650776"/>
          </a:xfrm>
        </p:spPr>
        <p:txBody>
          <a:bodyPr/>
          <a:lstStyle/>
          <a:p>
            <a:r>
              <a:rPr lang="en-IN" sz="2000" dirty="0">
                <a:solidFill>
                  <a:srgbClr val="00B050"/>
                </a:solidFill>
              </a:rPr>
              <a:t>The clusters can be easily identified in the Angular Delay Power Spectrum by comparing the delays in the Power Delay Profile</a:t>
            </a:r>
          </a:p>
        </p:txBody>
      </p:sp>
    </p:spTree>
    <p:extLst>
      <p:ext uri="{BB962C8B-B14F-4D97-AF65-F5344CB8AC3E}">
        <p14:creationId xmlns:p14="http://schemas.microsoft.com/office/powerpoint/2010/main" val="61583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4FFB-F012-1D86-BA17-8B73204F3C39}"/>
              </a:ext>
            </a:extLst>
          </p:cNvPr>
          <p:cNvSpPr>
            <a:spLocks noGrp="1"/>
          </p:cNvSpPr>
          <p:nvPr>
            <p:ph type="title"/>
          </p:nvPr>
        </p:nvSpPr>
        <p:spPr/>
        <p:txBody>
          <a:bodyPr/>
          <a:lstStyle/>
          <a:p>
            <a:r>
              <a:rPr lang="en-IN" dirty="0"/>
              <a:t>Angular Power Spectrum – Rx1</a:t>
            </a:r>
          </a:p>
        </p:txBody>
      </p:sp>
      <p:sp>
        <p:nvSpPr>
          <p:cNvPr id="4" name="Date Placeholder 3">
            <a:extLst>
              <a:ext uri="{FF2B5EF4-FFF2-40B4-BE49-F238E27FC236}">
                <a16:creationId xmlns:a16="http://schemas.microsoft.com/office/drawing/2014/main" id="{BE2BDED6-E3FB-5C49-8BC6-E74DFBB5EB6A}"/>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02AAECEE-D798-3F67-07CE-0672D6D226F2}"/>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51B85DD4-4D6D-6B72-4927-E5D86229F0BA}"/>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13</a:t>
            </a:fld>
            <a:endParaRPr lang="en-IN" altLang="en-US"/>
          </a:p>
        </p:txBody>
      </p:sp>
      <p:grpSp>
        <p:nvGrpSpPr>
          <p:cNvPr id="7" name="Group 6">
            <a:extLst>
              <a:ext uri="{FF2B5EF4-FFF2-40B4-BE49-F238E27FC236}">
                <a16:creationId xmlns:a16="http://schemas.microsoft.com/office/drawing/2014/main" id="{AFF55F1B-E2CF-D620-1AD3-2588E5F4B69C}"/>
              </a:ext>
            </a:extLst>
          </p:cNvPr>
          <p:cNvGrpSpPr/>
          <p:nvPr/>
        </p:nvGrpSpPr>
        <p:grpSpPr>
          <a:xfrm>
            <a:off x="66602" y="1852811"/>
            <a:ext cx="6840000" cy="2534367"/>
            <a:chOff x="0" y="1000803"/>
            <a:chExt cx="7112000" cy="2534367"/>
          </a:xfrm>
        </p:grpSpPr>
        <p:pic>
          <p:nvPicPr>
            <p:cNvPr id="8" name="図 3">
              <a:extLst>
                <a:ext uri="{FF2B5EF4-FFF2-40B4-BE49-F238E27FC236}">
                  <a16:creationId xmlns:a16="http://schemas.microsoft.com/office/drawing/2014/main" id="{4A37AE95-106E-27F4-F6FA-428E917016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00803"/>
              <a:ext cx="7112000" cy="2534367"/>
            </a:xfrm>
            <a:prstGeom prst="rect">
              <a:avLst/>
            </a:prstGeom>
          </p:spPr>
        </p:pic>
        <p:grpSp>
          <p:nvGrpSpPr>
            <p:cNvPr id="9" name="Group 8">
              <a:extLst>
                <a:ext uri="{FF2B5EF4-FFF2-40B4-BE49-F238E27FC236}">
                  <a16:creationId xmlns:a16="http://schemas.microsoft.com/office/drawing/2014/main" id="{8F9C98D8-C04D-567D-C745-0CB599DF3B7D}"/>
                </a:ext>
              </a:extLst>
            </p:cNvPr>
            <p:cNvGrpSpPr/>
            <p:nvPr/>
          </p:nvGrpSpPr>
          <p:grpSpPr>
            <a:xfrm>
              <a:off x="2484927" y="1062614"/>
              <a:ext cx="2485097" cy="646746"/>
              <a:chOff x="2393487" y="1117237"/>
              <a:chExt cx="2485097" cy="646746"/>
            </a:xfrm>
          </p:grpSpPr>
          <p:sp>
            <p:nvSpPr>
              <p:cNvPr id="22" name="テキスト ボックス 67">
                <a:extLst>
                  <a:ext uri="{FF2B5EF4-FFF2-40B4-BE49-F238E27FC236}">
                    <a16:creationId xmlns:a16="http://schemas.microsoft.com/office/drawing/2014/main" id="{7AC827E8-F123-7758-48F6-8463668BCD4B}"/>
                  </a:ext>
                </a:extLst>
              </p:cNvPr>
              <p:cNvSpPr txBox="1"/>
              <p:nvPr/>
            </p:nvSpPr>
            <p:spPr>
              <a:xfrm>
                <a:off x="4332021" y="1149344"/>
                <a:ext cx="297955" cy="369332"/>
              </a:xfrm>
              <a:prstGeom prst="rect">
                <a:avLst/>
              </a:prstGeom>
              <a:noFill/>
            </p:spPr>
            <p:txBody>
              <a:bodyPr wrap="square">
                <a:spAutoFit/>
              </a:bodyPr>
              <a:lstStyle/>
              <a:p>
                <a:r>
                  <a:rPr lang="en-US" altLang="ja-JP" dirty="0">
                    <a:solidFill>
                      <a:srgbClr val="92D050"/>
                    </a:solidFill>
                    <a:latin typeface="Times New Roman" panose="02020603050405020304" pitchFamily="18" charset="0"/>
                    <a:cs typeface="Times New Roman" panose="02020603050405020304" pitchFamily="18" charset="0"/>
                  </a:rPr>
                  <a:t>a</a:t>
                </a:r>
                <a:endParaRPr lang="ja-JP" altLang="en-US" dirty="0">
                  <a:solidFill>
                    <a:srgbClr val="92D050"/>
                  </a:solidFill>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9B260407-0F28-1CD2-E66E-0CC98C99E471}"/>
                  </a:ext>
                </a:extLst>
              </p:cNvPr>
              <p:cNvGrpSpPr/>
              <p:nvPr/>
            </p:nvGrpSpPr>
            <p:grpSpPr>
              <a:xfrm>
                <a:off x="2393487" y="1117237"/>
                <a:ext cx="2485097" cy="646746"/>
                <a:chOff x="2553650" y="1041340"/>
                <a:chExt cx="2485097" cy="646746"/>
              </a:xfrm>
            </p:grpSpPr>
            <p:sp>
              <p:nvSpPr>
                <p:cNvPr id="24" name="テキスト ボックス 63">
                  <a:extLst>
                    <a:ext uri="{FF2B5EF4-FFF2-40B4-BE49-F238E27FC236}">
                      <a16:creationId xmlns:a16="http://schemas.microsoft.com/office/drawing/2014/main" id="{F17E81E9-A2B6-1272-9FB6-CC8D0D88BE0C}"/>
                    </a:ext>
                  </a:extLst>
                </p:cNvPr>
                <p:cNvSpPr txBox="1"/>
                <p:nvPr/>
              </p:nvSpPr>
              <p:spPr>
                <a:xfrm>
                  <a:off x="3126682" y="1318754"/>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25" name="テキスト ボックス 64">
                  <a:extLst>
                    <a:ext uri="{FF2B5EF4-FFF2-40B4-BE49-F238E27FC236}">
                      <a16:creationId xmlns:a16="http://schemas.microsoft.com/office/drawing/2014/main" id="{4EBBD8FE-0AE6-F752-A991-0368F2074B77}"/>
                    </a:ext>
                  </a:extLst>
                </p:cNvPr>
                <p:cNvSpPr txBox="1"/>
                <p:nvPr/>
              </p:nvSpPr>
              <p:spPr>
                <a:xfrm>
                  <a:off x="2553650" y="1258113"/>
                  <a:ext cx="297955" cy="369332"/>
                </a:xfrm>
                <a:prstGeom prst="rect">
                  <a:avLst/>
                </a:prstGeom>
                <a:noFill/>
              </p:spPr>
              <p:txBody>
                <a:bodyPr wrap="square">
                  <a:spAutoFit/>
                </a:bodyPr>
                <a:lstStyle/>
                <a:p>
                  <a:r>
                    <a:rPr lang="en-US" altLang="ja-JP" dirty="0">
                      <a:solidFill>
                        <a:srgbClr val="00FFFF"/>
                      </a:solidFill>
                      <a:latin typeface="Times New Roman" panose="02020603050405020304" pitchFamily="18" charset="0"/>
                      <a:cs typeface="Times New Roman" panose="02020603050405020304" pitchFamily="18" charset="0"/>
                    </a:rPr>
                    <a:t>4</a:t>
                  </a:r>
                  <a:endParaRPr lang="ja-JP" altLang="en-US" dirty="0">
                    <a:solidFill>
                      <a:srgbClr val="00FFFF"/>
                    </a:solidFill>
                    <a:latin typeface="Times New Roman" panose="02020603050405020304" pitchFamily="18" charset="0"/>
                    <a:cs typeface="Times New Roman" panose="02020603050405020304" pitchFamily="18" charset="0"/>
                  </a:endParaRPr>
                </a:p>
              </p:txBody>
            </p:sp>
            <p:sp>
              <p:nvSpPr>
                <p:cNvPr id="26" name="テキスト ボックス 65">
                  <a:extLst>
                    <a:ext uri="{FF2B5EF4-FFF2-40B4-BE49-F238E27FC236}">
                      <a16:creationId xmlns:a16="http://schemas.microsoft.com/office/drawing/2014/main" id="{B43074D5-01F9-3B1A-E36E-6C7C01EED2C5}"/>
                    </a:ext>
                  </a:extLst>
                </p:cNvPr>
                <p:cNvSpPr txBox="1"/>
                <p:nvPr/>
              </p:nvSpPr>
              <p:spPr>
                <a:xfrm>
                  <a:off x="4309405" y="1227433"/>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27" name="テキスト ボックス 67">
                  <a:extLst>
                    <a:ext uri="{FF2B5EF4-FFF2-40B4-BE49-F238E27FC236}">
                      <a16:creationId xmlns:a16="http://schemas.microsoft.com/office/drawing/2014/main" id="{0D29E506-BFA0-8CD6-390A-F79D53AC43DC}"/>
                    </a:ext>
                  </a:extLst>
                </p:cNvPr>
                <p:cNvSpPr txBox="1"/>
                <p:nvPr/>
              </p:nvSpPr>
              <p:spPr>
                <a:xfrm>
                  <a:off x="2579652" y="1056440"/>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8" name="テキスト ボックス 65">
                  <a:extLst>
                    <a:ext uri="{FF2B5EF4-FFF2-40B4-BE49-F238E27FC236}">
                      <a16:creationId xmlns:a16="http://schemas.microsoft.com/office/drawing/2014/main" id="{6700BE87-9605-01A8-D275-3C084F33F84A}"/>
                    </a:ext>
                  </a:extLst>
                </p:cNvPr>
                <p:cNvSpPr txBox="1"/>
                <p:nvPr/>
              </p:nvSpPr>
              <p:spPr>
                <a:xfrm>
                  <a:off x="3126682" y="1117602"/>
                  <a:ext cx="297955" cy="369332"/>
                </a:xfrm>
                <a:prstGeom prst="rect">
                  <a:avLst/>
                </a:prstGeom>
                <a:noFill/>
              </p:spPr>
              <p:txBody>
                <a:bodyPr wrap="square">
                  <a:spAutoFit/>
                </a:bodyPr>
                <a:lstStyle/>
                <a:p>
                  <a:r>
                    <a:rPr lang="en-US" altLang="ja-JP" dirty="0">
                      <a:solidFill>
                        <a:srgbClr val="FFFF00"/>
                      </a:solidFill>
                      <a:latin typeface="Times New Roman" panose="02020603050405020304" pitchFamily="18" charset="0"/>
                      <a:cs typeface="Times New Roman" panose="02020603050405020304" pitchFamily="18" charset="0"/>
                    </a:rPr>
                    <a:t>6</a:t>
                  </a:r>
                  <a:endParaRPr lang="ja-JP" altLang="en-US" dirty="0">
                    <a:solidFill>
                      <a:srgbClr val="FFFF00"/>
                    </a:solidFill>
                    <a:latin typeface="Times New Roman" panose="02020603050405020304" pitchFamily="18" charset="0"/>
                    <a:cs typeface="Times New Roman" panose="02020603050405020304" pitchFamily="18" charset="0"/>
                  </a:endParaRPr>
                </a:p>
              </p:txBody>
            </p:sp>
            <p:sp>
              <p:nvSpPr>
                <p:cNvPr id="29" name="テキスト ボックス 64">
                  <a:extLst>
                    <a:ext uri="{FF2B5EF4-FFF2-40B4-BE49-F238E27FC236}">
                      <a16:creationId xmlns:a16="http://schemas.microsoft.com/office/drawing/2014/main" id="{448D18E4-A105-65CF-C66D-771DCAC45618}"/>
                    </a:ext>
                  </a:extLst>
                </p:cNvPr>
                <p:cNvSpPr txBox="1"/>
                <p:nvPr/>
              </p:nvSpPr>
              <p:spPr>
                <a:xfrm>
                  <a:off x="3385688" y="1048669"/>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10</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30" name="テキスト ボックス 67">
                  <a:extLst>
                    <a:ext uri="{FF2B5EF4-FFF2-40B4-BE49-F238E27FC236}">
                      <a16:creationId xmlns:a16="http://schemas.microsoft.com/office/drawing/2014/main" id="{152FBBEF-E3B8-B696-2E1C-5AE769CED467}"/>
                    </a:ext>
                  </a:extLst>
                </p:cNvPr>
                <p:cNvSpPr txBox="1"/>
                <p:nvPr/>
              </p:nvSpPr>
              <p:spPr>
                <a:xfrm>
                  <a:off x="2787531" y="1058156"/>
                  <a:ext cx="421554" cy="276999"/>
                </a:xfrm>
                <a:prstGeom prst="rect">
                  <a:avLst/>
                </a:prstGeom>
                <a:noFill/>
              </p:spPr>
              <p:txBody>
                <a:bodyPr wrap="square">
                  <a:spAutoFit/>
                </a:bodyPr>
                <a:lstStyle/>
                <a:p>
                  <a:r>
                    <a:rPr lang="en-US" altLang="ja-JP" sz="1200" dirty="0">
                      <a:solidFill>
                        <a:schemeClr val="bg1">
                          <a:lumMod val="50000"/>
                        </a:schemeClr>
                      </a:solidFill>
                      <a:latin typeface="Times New Roman" panose="02020603050405020304" pitchFamily="18" charset="0"/>
                      <a:cs typeface="Times New Roman" panose="02020603050405020304" pitchFamily="18" charset="0"/>
                    </a:rPr>
                    <a:t>b</a:t>
                  </a:r>
                  <a:endParaRPr lang="ja-JP"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1" name="テキスト ボックス 67">
                  <a:extLst>
                    <a:ext uri="{FF2B5EF4-FFF2-40B4-BE49-F238E27FC236}">
                      <a16:creationId xmlns:a16="http://schemas.microsoft.com/office/drawing/2014/main" id="{9E427AA7-2D68-54EB-D2BF-DA83817220C2}"/>
                    </a:ext>
                  </a:extLst>
                </p:cNvPr>
                <p:cNvSpPr txBox="1"/>
                <p:nvPr/>
              </p:nvSpPr>
              <p:spPr>
                <a:xfrm>
                  <a:off x="3736373" y="1153692"/>
                  <a:ext cx="421554" cy="276999"/>
                </a:xfrm>
                <a:prstGeom prst="rect">
                  <a:avLst/>
                </a:prstGeom>
                <a:noFill/>
              </p:spPr>
              <p:txBody>
                <a:bodyPr wrap="square">
                  <a:spAutoFit/>
                </a:bodyPr>
                <a:lstStyle/>
                <a:p>
                  <a:r>
                    <a:rPr lang="en-US" altLang="ja-JP" sz="1200" dirty="0">
                      <a:solidFill>
                        <a:srgbClr val="00FFFF"/>
                      </a:solidFill>
                      <a:latin typeface="Times New Roman" panose="02020603050405020304" pitchFamily="18" charset="0"/>
                      <a:cs typeface="Times New Roman" panose="02020603050405020304" pitchFamily="18" charset="0"/>
                    </a:rPr>
                    <a:t>11</a:t>
                  </a:r>
                  <a:endParaRPr lang="ja-JP" altLang="en-US" sz="1200" dirty="0">
                    <a:solidFill>
                      <a:srgbClr val="00FFFF"/>
                    </a:solidFill>
                    <a:latin typeface="Times New Roman" panose="02020603050405020304" pitchFamily="18" charset="0"/>
                    <a:cs typeface="Times New Roman" panose="02020603050405020304" pitchFamily="18" charset="0"/>
                  </a:endParaRPr>
                </a:p>
              </p:txBody>
            </p:sp>
            <p:sp>
              <p:nvSpPr>
                <p:cNvPr id="32" name="テキスト ボックス 67">
                  <a:extLst>
                    <a:ext uri="{FF2B5EF4-FFF2-40B4-BE49-F238E27FC236}">
                      <a16:creationId xmlns:a16="http://schemas.microsoft.com/office/drawing/2014/main" id="{284428C2-0F89-D861-A87B-242C16D6EE24}"/>
                    </a:ext>
                  </a:extLst>
                </p:cNvPr>
                <p:cNvSpPr txBox="1"/>
                <p:nvPr/>
              </p:nvSpPr>
              <p:spPr>
                <a:xfrm>
                  <a:off x="4617193" y="1041340"/>
                  <a:ext cx="421554" cy="276999"/>
                </a:xfrm>
                <a:prstGeom prst="rect">
                  <a:avLst/>
                </a:prstGeom>
                <a:noFill/>
              </p:spPr>
              <p:txBody>
                <a:bodyPr wrap="square">
                  <a:spAutoFit/>
                </a:bodyPr>
                <a:lstStyle/>
                <a:p>
                  <a:r>
                    <a:rPr lang="en-US" altLang="ja-JP" sz="1200" dirty="0">
                      <a:latin typeface="Times New Roman" panose="02020603050405020304" pitchFamily="18" charset="0"/>
                      <a:cs typeface="Times New Roman" panose="02020603050405020304" pitchFamily="18" charset="0"/>
                    </a:rPr>
                    <a:t>7</a:t>
                  </a:r>
                  <a:endParaRPr lang="ja-JP" altLang="en-US" sz="1200" dirty="0">
                    <a:latin typeface="Times New Roman" panose="02020603050405020304" pitchFamily="18" charset="0"/>
                    <a:cs typeface="Times New Roman" panose="02020603050405020304" pitchFamily="18" charset="0"/>
                  </a:endParaRPr>
                </a:p>
              </p:txBody>
            </p:sp>
            <p:sp>
              <p:nvSpPr>
                <p:cNvPr id="33" name="テキスト ボックス 67">
                  <a:extLst>
                    <a:ext uri="{FF2B5EF4-FFF2-40B4-BE49-F238E27FC236}">
                      <a16:creationId xmlns:a16="http://schemas.microsoft.com/office/drawing/2014/main" id="{98B33919-CA55-014A-8DAD-C6DC5E171C24}"/>
                    </a:ext>
                  </a:extLst>
                </p:cNvPr>
                <p:cNvSpPr txBox="1"/>
                <p:nvPr/>
              </p:nvSpPr>
              <p:spPr>
                <a:xfrm>
                  <a:off x="3999113" y="1163768"/>
                  <a:ext cx="421554" cy="276999"/>
                </a:xfrm>
                <a:prstGeom prst="rect">
                  <a:avLst/>
                </a:prstGeom>
                <a:noFill/>
              </p:spPr>
              <p:txBody>
                <a:bodyPr wrap="square">
                  <a:spAutoFit/>
                </a:bodyPr>
                <a:lstStyle/>
                <a:p>
                  <a:r>
                    <a:rPr lang="en-US" altLang="ja-JP" sz="1200" dirty="0">
                      <a:solidFill>
                        <a:srgbClr val="FF0000"/>
                      </a:solidFill>
                      <a:latin typeface="Times New Roman" panose="02020603050405020304" pitchFamily="18" charset="0"/>
                      <a:cs typeface="Times New Roman" panose="02020603050405020304" pitchFamily="18" charset="0"/>
                    </a:rPr>
                    <a:t>8</a:t>
                  </a:r>
                  <a:endParaRPr lang="ja-JP" altLang="en-US" sz="1200" dirty="0">
                    <a:solidFill>
                      <a:srgbClr val="FF0000"/>
                    </a:solidFill>
                    <a:latin typeface="Times New Roman" panose="02020603050405020304" pitchFamily="18" charset="0"/>
                    <a:cs typeface="Times New Roman" panose="02020603050405020304" pitchFamily="18" charset="0"/>
                  </a:endParaRPr>
                </a:p>
              </p:txBody>
            </p:sp>
          </p:grpSp>
        </p:grpSp>
        <p:grpSp>
          <p:nvGrpSpPr>
            <p:cNvPr id="10" name="Group 9">
              <a:extLst>
                <a:ext uri="{FF2B5EF4-FFF2-40B4-BE49-F238E27FC236}">
                  <a16:creationId xmlns:a16="http://schemas.microsoft.com/office/drawing/2014/main" id="{292628BA-9B37-7123-F6EE-E62248ADBEF4}"/>
                </a:ext>
              </a:extLst>
            </p:cNvPr>
            <p:cNvGrpSpPr/>
            <p:nvPr/>
          </p:nvGrpSpPr>
          <p:grpSpPr>
            <a:xfrm>
              <a:off x="252834" y="2600828"/>
              <a:ext cx="6379823" cy="580778"/>
              <a:chOff x="252834" y="2600828"/>
              <a:chExt cx="6379823" cy="580778"/>
            </a:xfrm>
          </p:grpSpPr>
          <p:sp>
            <p:nvSpPr>
              <p:cNvPr id="11" name="テキスト ボックス 63">
                <a:extLst>
                  <a:ext uri="{FF2B5EF4-FFF2-40B4-BE49-F238E27FC236}">
                    <a16:creationId xmlns:a16="http://schemas.microsoft.com/office/drawing/2014/main" id="{288715C1-5FD6-2776-419A-2C24F6D01BD4}"/>
                  </a:ext>
                </a:extLst>
              </p:cNvPr>
              <p:cNvSpPr txBox="1"/>
              <p:nvPr/>
            </p:nvSpPr>
            <p:spPr>
              <a:xfrm>
                <a:off x="6334702" y="2812274"/>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12" name="テキスト ボックス 65">
                <a:extLst>
                  <a:ext uri="{FF2B5EF4-FFF2-40B4-BE49-F238E27FC236}">
                    <a16:creationId xmlns:a16="http://schemas.microsoft.com/office/drawing/2014/main" id="{778B697A-19E7-D078-512C-DC99379001FC}"/>
                  </a:ext>
                </a:extLst>
              </p:cNvPr>
              <p:cNvSpPr txBox="1"/>
              <p:nvPr/>
            </p:nvSpPr>
            <p:spPr>
              <a:xfrm>
                <a:off x="5391445" y="2720953"/>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13" name="テキスト ボックス 64">
                <a:extLst>
                  <a:ext uri="{FF2B5EF4-FFF2-40B4-BE49-F238E27FC236}">
                    <a16:creationId xmlns:a16="http://schemas.microsoft.com/office/drawing/2014/main" id="{D68EF2FF-29BD-DC5E-6A4C-AC1A3F9AA71C}"/>
                  </a:ext>
                </a:extLst>
              </p:cNvPr>
              <p:cNvSpPr txBox="1"/>
              <p:nvPr/>
            </p:nvSpPr>
            <p:spPr>
              <a:xfrm>
                <a:off x="945830" y="2812274"/>
                <a:ext cx="297955" cy="369332"/>
              </a:xfrm>
              <a:prstGeom prst="rect">
                <a:avLst/>
              </a:prstGeom>
              <a:noFill/>
            </p:spPr>
            <p:txBody>
              <a:bodyPr wrap="square">
                <a:spAutoFit/>
              </a:bodyPr>
              <a:lstStyle/>
              <a:p>
                <a:r>
                  <a:rPr lang="en-US" altLang="ja-JP" dirty="0">
                    <a:solidFill>
                      <a:srgbClr val="00FFFF"/>
                    </a:solidFill>
                    <a:latin typeface="Times New Roman" panose="02020603050405020304" pitchFamily="18" charset="0"/>
                    <a:cs typeface="Times New Roman" panose="02020603050405020304" pitchFamily="18" charset="0"/>
                  </a:rPr>
                  <a:t>4</a:t>
                </a:r>
                <a:endParaRPr lang="ja-JP" altLang="en-US" dirty="0">
                  <a:solidFill>
                    <a:srgbClr val="00FFFF"/>
                  </a:solidFill>
                  <a:latin typeface="Times New Roman" panose="02020603050405020304" pitchFamily="18" charset="0"/>
                  <a:cs typeface="Times New Roman" panose="02020603050405020304" pitchFamily="18" charset="0"/>
                </a:endParaRPr>
              </a:p>
            </p:txBody>
          </p:sp>
          <p:sp>
            <p:nvSpPr>
              <p:cNvPr id="14" name="テキスト ボックス 67">
                <a:extLst>
                  <a:ext uri="{FF2B5EF4-FFF2-40B4-BE49-F238E27FC236}">
                    <a16:creationId xmlns:a16="http://schemas.microsoft.com/office/drawing/2014/main" id="{92BA3AC1-4369-CA59-0479-EC65A10023A6}"/>
                  </a:ext>
                </a:extLst>
              </p:cNvPr>
              <p:cNvSpPr txBox="1"/>
              <p:nvPr/>
            </p:nvSpPr>
            <p:spPr>
              <a:xfrm>
                <a:off x="1002370" y="2600828"/>
                <a:ext cx="297955" cy="369332"/>
              </a:xfrm>
              <a:prstGeom prst="rect">
                <a:avLst/>
              </a:prstGeom>
              <a:noFill/>
            </p:spPr>
            <p:txBody>
              <a:bodyPr wrap="square">
                <a:spAutoFit/>
              </a:bodyPr>
              <a:lstStyle/>
              <a:p>
                <a:r>
                  <a:rPr lang="en-US" altLang="ja-JP" dirty="0">
                    <a:solidFill>
                      <a:srgbClr val="92D050"/>
                    </a:solidFill>
                    <a:latin typeface="Times New Roman" panose="02020603050405020304" pitchFamily="18" charset="0"/>
                    <a:cs typeface="Times New Roman" panose="02020603050405020304" pitchFamily="18" charset="0"/>
                  </a:rPr>
                  <a:t>9</a:t>
                </a:r>
                <a:endParaRPr lang="ja-JP" altLang="en-US" dirty="0">
                  <a:solidFill>
                    <a:srgbClr val="92D050"/>
                  </a:solidFill>
                  <a:latin typeface="Times New Roman" panose="02020603050405020304" pitchFamily="18" charset="0"/>
                  <a:cs typeface="Times New Roman" panose="02020603050405020304" pitchFamily="18" charset="0"/>
                </a:endParaRPr>
              </a:p>
            </p:txBody>
          </p:sp>
          <p:sp>
            <p:nvSpPr>
              <p:cNvPr id="15" name="テキスト ボックス 65">
                <a:extLst>
                  <a:ext uri="{FF2B5EF4-FFF2-40B4-BE49-F238E27FC236}">
                    <a16:creationId xmlns:a16="http://schemas.microsoft.com/office/drawing/2014/main" id="{C1FA68CF-CA03-E2D1-731F-E87D16B82FAF}"/>
                  </a:ext>
                </a:extLst>
              </p:cNvPr>
              <p:cNvSpPr txBox="1"/>
              <p:nvPr/>
            </p:nvSpPr>
            <p:spPr>
              <a:xfrm>
                <a:off x="3451630" y="2627608"/>
                <a:ext cx="297955" cy="369332"/>
              </a:xfrm>
              <a:prstGeom prst="rect">
                <a:avLst/>
              </a:prstGeom>
              <a:noFill/>
            </p:spPr>
            <p:txBody>
              <a:bodyPr wrap="square">
                <a:spAutoFit/>
              </a:bodyPr>
              <a:lstStyle/>
              <a:p>
                <a:r>
                  <a:rPr lang="en-US" altLang="ja-JP" dirty="0">
                    <a:solidFill>
                      <a:srgbClr val="FFFF00"/>
                    </a:solidFill>
                    <a:latin typeface="Times New Roman" panose="02020603050405020304" pitchFamily="18" charset="0"/>
                    <a:cs typeface="Times New Roman" panose="02020603050405020304" pitchFamily="18" charset="0"/>
                  </a:rPr>
                  <a:t>6</a:t>
                </a:r>
                <a:endParaRPr lang="ja-JP" altLang="en-US" dirty="0">
                  <a:solidFill>
                    <a:srgbClr val="FFFF00"/>
                  </a:solidFill>
                  <a:latin typeface="Times New Roman" panose="02020603050405020304" pitchFamily="18" charset="0"/>
                  <a:cs typeface="Times New Roman" panose="02020603050405020304" pitchFamily="18" charset="0"/>
                </a:endParaRPr>
              </a:p>
            </p:txBody>
          </p:sp>
          <p:sp>
            <p:nvSpPr>
              <p:cNvPr id="16" name="テキスト ボックス 67">
                <a:extLst>
                  <a:ext uri="{FF2B5EF4-FFF2-40B4-BE49-F238E27FC236}">
                    <a16:creationId xmlns:a16="http://schemas.microsoft.com/office/drawing/2014/main" id="{5C3737E1-A2D0-C04C-DF23-4F3D18B149DA}"/>
                  </a:ext>
                </a:extLst>
              </p:cNvPr>
              <p:cNvSpPr txBox="1"/>
              <p:nvPr/>
            </p:nvSpPr>
            <p:spPr>
              <a:xfrm>
                <a:off x="4146958" y="2812274"/>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7" name="テキスト ボックス 64">
                <a:extLst>
                  <a:ext uri="{FF2B5EF4-FFF2-40B4-BE49-F238E27FC236}">
                    <a16:creationId xmlns:a16="http://schemas.microsoft.com/office/drawing/2014/main" id="{AFE25F45-57F0-03B3-DAD6-B0700D7C6FAE}"/>
                  </a:ext>
                </a:extLst>
              </p:cNvPr>
              <p:cNvSpPr txBox="1"/>
              <p:nvPr/>
            </p:nvSpPr>
            <p:spPr>
              <a:xfrm>
                <a:off x="252834" y="2799314"/>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10</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18" name="テキスト ボックス 67">
                <a:extLst>
                  <a:ext uri="{FF2B5EF4-FFF2-40B4-BE49-F238E27FC236}">
                    <a16:creationId xmlns:a16="http://schemas.microsoft.com/office/drawing/2014/main" id="{B74113A2-1597-1CED-ACFD-FABEA6144FF8}"/>
                  </a:ext>
                </a:extLst>
              </p:cNvPr>
              <p:cNvSpPr txBox="1"/>
              <p:nvPr/>
            </p:nvSpPr>
            <p:spPr>
              <a:xfrm>
                <a:off x="2787531" y="2718347"/>
                <a:ext cx="421554" cy="276999"/>
              </a:xfrm>
              <a:prstGeom prst="rect">
                <a:avLst/>
              </a:prstGeom>
              <a:noFill/>
            </p:spPr>
            <p:txBody>
              <a:bodyPr wrap="square">
                <a:spAutoFit/>
              </a:bodyPr>
              <a:lstStyle/>
              <a:p>
                <a:r>
                  <a:rPr lang="en-US" altLang="ja-JP" sz="1200" dirty="0">
                    <a:solidFill>
                      <a:schemeClr val="bg1">
                        <a:lumMod val="50000"/>
                      </a:schemeClr>
                    </a:solidFill>
                    <a:latin typeface="Times New Roman" panose="02020603050405020304" pitchFamily="18" charset="0"/>
                    <a:cs typeface="Times New Roman" panose="02020603050405020304" pitchFamily="18" charset="0"/>
                  </a:rPr>
                  <a:t>b</a:t>
                </a:r>
                <a:endParaRPr lang="ja-JP"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9" name="テキスト ボックス 67">
                <a:extLst>
                  <a:ext uri="{FF2B5EF4-FFF2-40B4-BE49-F238E27FC236}">
                    <a16:creationId xmlns:a16="http://schemas.microsoft.com/office/drawing/2014/main" id="{8CA7DC37-7B53-833F-FFEF-25C9E2A85A92}"/>
                  </a:ext>
                </a:extLst>
              </p:cNvPr>
              <p:cNvSpPr txBox="1"/>
              <p:nvPr/>
            </p:nvSpPr>
            <p:spPr>
              <a:xfrm>
                <a:off x="544105" y="2658386"/>
                <a:ext cx="421554" cy="276999"/>
              </a:xfrm>
              <a:prstGeom prst="rect">
                <a:avLst/>
              </a:prstGeom>
              <a:noFill/>
            </p:spPr>
            <p:txBody>
              <a:bodyPr wrap="square">
                <a:spAutoFit/>
              </a:bodyPr>
              <a:lstStyle/>
              <a:p>
                <a:r>
                  <a:rPr lang="en-US" altLang="ja-JP" sz="1200" dirty="0">
                    <a:solidFill>
                      <a:srgbClr val="00FFFF"/>
                    </a:solidFill>
                    <a:latin typeface="Times New Roman" panose="02020603050405020304" pitchFamily="18" charset="0"/>
                    <a:cs typeface="Times New Roman" panose="02020603050405020304" pitchFamily="18" charset="0"/>
                  </a:rPr>
                  <a:t>11</a:t>
                </a:r>
                <a:endParaRPr lang="ja-JP" altLang="en-US" sz="1200" dirty="0">
                  <a:solidFill>
                    <a:srgbClr val="00FFFF"/>
                  </a:solidFill>
                  <a:latin typeface="Times New Roman" panose="02020603050405020304" pitchFamily="18" charset="0"/>
                  <a:cs typeface="Times New Roman" panose="02020603050405020304" pitchFamily="18" charset="0"/>
                </a:endParaRPr>
              </a:p>
            </p:txBody>
          </p:sp>
          <p:sp>
            <p:nvSpPr>
              <p:cNvPr id="20" name="テキスト ボックス 67">
                <a:extLst>
                  <a:ext uri="{FF2B5EF4-FFF2-40B4-BE49-F238E27FC236}">
                    <a16:creationId xmlns:a16="http://schemas.microsoft.com/office/drawing/2014/main" id="{CA6858CD-D075-5A87-75C8-BFDF57E2EF94}"/>
                  </a:ext>
                </a:extLst>
              </p:cNvPr>
              <p:cNvSpPr txBox="1"/>
              <p:nvPr/>
            </p:nvSpPr>
            <p:spPr>
              <a:xfrm>
                <a:off x="1152171" y="2605285"/>
                <a:ext cx="421554" cy="276999"/>
              </a:xfrm>
              <a:prstGeom prst="rect">
                <a:avLst/>
              </a:prstGeom>
              <a:noFill/>
            </p:spPr>
            <p:txBody>
              <a:bodyPr wrap="square">
                <a:spAutoFit/>
              </a:bodyPr>
              <a:lstStyle/>
              <a:p>
                <a:r>
                  <a:rPr lang="en-US" altLang="ja-JP" sz="1200" dirty="0">
                    <a:latin typeface="Times New Roman" panose="02020603050405020304" pitchFamily="18" charset="0"/>
                    <a:cs typeface="Times New Roman" panose="02020603050405020304" pitchFamily="18" charset="0"/>
                  </a:rPr>
                  <a:t>7</a:t>
                </a:r>
                <a:endParaRPr lang="ja-JP" altLang="en-US" sz="1200" dirty="0">
                  <a:latin typeface="Times New Roman" panose="02020603050405020304" pitchFamily="18" charset="0"/>
                  <a:cs typeface="Times New Roman" panose="02020603050405020304" pitchFamily="18" charset="0"/>
                </a:endParaRPr>
              </a:p>
            </p:txBody>
          </p:sp>
          <p:sp>
            <p:nvSpPr>
              <p:cNvPr id="21" name="テキスト ボックス 67">
                <a:extLst>
                  <a:ext uri="{FF2B5EF4-FFF2-40B4-BE49-F238E27FC236}">
                    <a16:creationId xmlns:a16="http://schemas.microsoft.com/office/drawing/2014/main" id="{EBB49103-1E1C-A16B-751B-7250722D8F7C}"/>
                  </a:ext>
                </a:extLst>
              </p:cNvPr>
              <p:cNvSpPr txBox="1"/>
              <p:nvPr/>
            </p:nvSpPr>
            <p:spPr>
              <a:xfrm>
                <a:off x="3758068" y="2842132"/>
                <a:ext cx="421554" cy="276999"/>
              </a:xfrm>
              <a:prstGeom prst="rect">
                <a:avLst/>
              </a:prstGeom>
              <a:noFill/>
            </p:spPr>
            <p:txBody>
              <a:bodyPr wrap="square">
                <a:spAutoFit/>
              </a:bodyPr>
              <a:lstStyle/>
              <a:p>
                <a:r>
                  <a:rPr lang="en-US" altLang="ja-JP" sz="1200" dirty="0">
                    <a:solidFill>
                      <a:srgbClr val="FF0000"/>
                    </a:solidFill>
                    <a:latin typeface="Times New Roman" panose="02020603050405020304" pitchFamily="18" charset="0"/>
                    <a:cs typeface="Times New Roman" panose="02020603050405020304" pitchFamily="18" charset="0"/>
                  </a:rPr>
                  <a:t>8</a:t>
                </a:r>
                <a:endParaRPr lang="ja-JP" altLang="en-US" sz="1200" dirty="0">
                  <a:solidFill>
                    <a:srgbClr val="FF0000"/>
                  </a:solidFill>
                  <a:latin typeface="Times New Roman" panose="02020603050405020304" pitchFamily="18" charset="0"/>
                  <a:cs typeface="Times New Roman" panose="02020603050405020304" pitchFamily="18" charset="0"/>
                </a:endParaRPr>
              </a:p>
            </p:txBody>
          </p:sp>
        </p:grpSp>
      </p:grpSp>
      <p:grpSp>
        <p:nvGrpSpPr>
          <p:cNvPr id="34" name="Group 33">
            <a:extLst>
              <a:ext uri="{FF2B5EF4-FFF2-40B4-BE49-F238E27FC236}">
                <a16:creationId xmlns:a16="http://schemas.microsoft.com/office/drawing/2014/main" id="{7BF59101-2683-17D7-C578-5B6FDFC7D8F9}"/>
              </a:ext>
            </a:extLst>
          </p:cNvPr>
          <p:cNvGrpSpPr>
            <a:grpSpLocks noChangeAspect="1"/>
          </p:cNvGrpSpPr>
          <p:nvPr/>
        </p:nvGrpSpPr>
        <p:grpSpPr>
          <a:xfrm>
            <a:off x="6917398" y="1454984"/>
            <a:ext cx="2160000" cy="2091486"/>
            <a:chOff x="6787463" y="1881326"/>
            <a:chExt cx="3816000" cy="3694960"/>
          </a:xfrm>
        </p:grpSpPr>
        <p:pic>
          <p:nvPicPr>
            <p:cNvPr id="35" name="図 4">
              <a:extLst>
                <a:ext uri="{FF2B5EF4-FFF2-40B4-BE49-F238E27FC236}">
                  <a16:creationId xmlns:a16="http://schemas.microsoft.com/office/drawing/2014/main" id="{4A79DC62-19A5-1B18-512F-799159D858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87463" y="1976286"/>
              <a:ext cx="3816000" cy="3600000"/>
            </a:xfrm>
            <a:prstGeom prst="rect">
              <a:avLst/>
            </a:prstGeom>
          </p:spPr>
        </p:pic>
        <p:sp>
          <p:nvSpPr>
            <p:cNvPr id="36" name="AutoShape 2">
              <a:extLst>
                <a:ext uri="{FF2B5EF4-FFF2-40B4-BE49-F238E27FC236}">
                  <a16:creationId xmlns:a16="http://schemas.microsoft.com/office/drawing/2014/main" id="{9340FA33-43FD-5F81-08A0-F7601472158E}"/>
                </a:ext>
              </a:extLst>
            </p:cNvPr>
            <p:cNvSpPr>
              <a:spLocks noChangeArrowheads="1"/>
            </p:cNvSpPr>
            <p:nvPr/>
          </p:nvSpPr>
          <p:spPr bwMode="auto">
            <a:xfrm>
              <a:off x="9920945" y="3259568"/>
              <a:ext cx="229324" cy="212945"/>
            </a:xfrm>
            <a:prstGeom prst="flowChartConnector">
              <a:avLst/>
            </a:prstGeom>
            <a:solidFill>
              <a:srgbClr val="FF000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dirty="0"/>
            </a:p>
          </p:txBody>
        </p:sp>
        <p:sp>
          <p:nvSpPr>
            <p:cNvPr id="37" name="AutoShape 3">
              <a:extLst>
                <a:ext uri="{FF2B5EF4-FFF2-40B4-BE49-F238E27FC236}">
                  <a16:creationId xmlns:a16="http://schemas.microsoft.com/office/drawing/2014/main" id="{6F5D3742-5D38-AB63-E901-41BF64AB4F2A}"/>
                </a:ext>
              </a:extLst>
            </p:cNvPr>
            <p:cNvSpPr>
              <a:spLocks noChangeArrowheads="1"/>
            </p:cNvSpPr>
            <p:nvPr/>
          </p:nvSpPr>
          <p:spPr bwMode="auto">
            <a:xfrm>
              <a:off x="7808610" y="3733136"/>
              <a:ext cx="229324" cy="212945"/>
            </a:xfrm>
            <a:prstGeom prst="flowChartConnector">
              <a:avLst/>
            </a:prstGeom>
            <a:solidFill>
              <a:srgbClr val="0070C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a:p>
          </p:txBody>
        </p:sp>
        <p:sp>
          <p:nvSpPr>
            <p:cNvPr id="38" name="正方形/長方形 7">
              <a:extLst>
                <a:ext uri="{FF2B5EF4-FFF2-40B4-BE49-F238E27FC236}">
                  <a16:creationId xmlns:a16="http://schemas.microsoft.com/office/drawing/2014/main" id="{4A4803E1-D20F-940D-4F72-29A028E304D5}"/>
                </a:ext>
              </a:extLst>
            </p:cNvPr>
            <p:cNvSpPr/>
            <p:nvPr/>
          </p:nvSpPr>
          <p:spPr>
            <a:xfrm>
              <a:off x="9802680" y="2742750"/>
              <a:ext cx="795178" cy="38318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Tx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sp>
          <p:nvSpPr>
            <p:cNvPr id="39" name="正方形/長方形 8">
              <a:extLst>
                <a:ext uri="{FF2B5EF4-FFF2-40B4-BE49-F238E27FC236}">
                  <a16:creationId xmlns:a16="http://schemas.microsoft.com/office/drawing/2014/main" id="{99E9A4A4-15D6-6377-91AB-DBAB5A4954FB}"/>
                </a:ext>
              </a:extLst>
            </p:cNvPr>
            <p:cNvSpPr/>
            <p:nvPr/>
          </p:nvSpPr>
          <p:spPr>
            <a:xfrm>
              <a:off x="7393149" y="4116030"/>
              <a:ext cx="827946" cy="3987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Rx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sp>
          <p:nvSpPr>
            <p:cNvPr id="40" name="テキスト ボックス 12">
              <a:extLst>
                <a:ext uri="{FF2B5EF4-FFF2-40B4-BE49-F238E27FC236}">
                  <a16:creationId xmlns:a16="http://schemas.microsoft.com/office/drawing/2014/main" id="{9BBB4862-81F1-3BB2-B7E1-DB7E2CC7A547}"/>
                </a:ext>
              </a:extLst>
            </p:cNvPr>
            <p:cNvSpPr txBox="1"/>
            <p:nvPr/>
          </p:nvSpPr>
          <p:spPr>
            <a:xfrm>
              <a:off x="9084341" y="4255684"/>
              <a:ext cx="359631" cy="261622"/>
            </a:xfrm>
            <a:prstGeom prst="rect">
              <a:avLst/>
            </a:prstGeom>
            <a:noFill/>
          </p:spPr>
          <p:txBody>
            <a:bodyPr wrap="none" rtlCol="0">
              <a:spAutoFit/>
            </a:bodyPr>
            <a:lstStyle/>
            <a:p>
              <a:r>
                <a:rPr lang="en-US" altLang="ja-JP" sz="1000" b="1" dirty="0">
                  <a:cs typeface="Times New Roman" panose="02020603050405020304" pitchFamily="18" charset="0"/>
                </a:rPr>
                <a:t>#4</a:t>
              </a:r>
              <a:endParaRPr lang="ja-JP" altLang="en-US" sz="1000" b="1" dirty="0">
                <a:cs typeface="Times New Roman" panose="02020603050405020304" pitchFamily="18" charset="0"/>
              </a:endParaRPr>
            </a:p>
          </p:txBody>
        </p:sp>
        <p:sp>
          <p:nvSpPr>
            <p:cNvPr id="41" name="テキスト ボックス 13">
              <a:extLst>
                <a:ext uri="{FF2B5EF4-FFF2-40B4-BE49-F238E27FC236}">
                  <a16:creationId xmlns:a16="http://schemas.microsoft.com/office/drawing/2014/main" id="{2931C238-6B81-528E-A776-B41DA9CDBA79}"/>
                </a:ext>
              </a:extLst>
            </p:cNvPr>
            <p:cNvSpPr txBox="1"/>
            <p:nvPr/>
          </p:nvSpPr>
          <p:spPr>
            <a:xfrm>
              <a:off x="6983789" y="3942268"/>
              <a:ext cx="359631" cy="261622"/>
            </a:xfrm>
            <a:prstGeom prst="rect">
              <a:avLst/>
            </a:prstGeom>
            <a:noFill/>
          </p:spPr>
          <p:txBody>
            <a:bodyPr wrap="none" rtlCol="0">
              <a:spAutoFit/>
            </a:bodyPr>
            <a:lstStyle/>
            <a:p>
              <a:r>
                <a:rPr lang="en-US" altLang="ja-JP" sz="1000" b="1" dirty="0">
                  <a:cs typeface="Times New Roman" panose="02020603050405020304" pitchFamily="18" charset="0"/>
                </a:rPr>
                <a:t>#6</a:t>
              </a:r>
              <a:endParaRPr lang="ja-JP" altLang="en-US" sz="1000" b="1" dirty="0">
                <a:cs typeface="Times New Roman" panose="02020603050405020304" pitchFamily="18" charset="0"/>
              </a:endParaRPr>
            </a:p>
          </p:txBody>
        </p:sp>
        <p:cxnSp>
          <p:nvCxnSpPr>
            <p:cNvPr id="42" name="直線矢印コネクタ 14">
              <a:extLst>
                <a:ext uri="{FF2B5EF4-FFF2-40B4-BE49-F238E27FC236}">
                  <a16:creationId xmlns:a16="http://schemas.microsoft.com/office/drawing/2014/main" id="{F988CEDE-2F90-5CF2-E5FB-959EC68B5443}"/>
                </a:ext>
              </a:extLst>
            </p:cNvPr>
            <p:cNvCxnSpPr>
              <a:cxnSpLocks/>
              <a:endCxn id="36" idx="2"/>
            </p:cNvCxnSpPr>
            <p:nvPr/>
          </p:nvCxnSpPr>
          <p:spPr>
            <a:xfrm flipV="1">
              <a:off x="7016714" y="3366041"/>
              <a:ext cx="2904231" cy="508393"/>
            </a:xfrm>
            <a:prstGeom prst="straightConnector1">
              <a:avLst/>
            </a:prstGeom>
            <a:ln w="1905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矢印コネクタ 16">
              <a:extLst>
                <a:ext uri="{FF2B5EF4-FFF2-40B4-BE49-F238E27FC236}">
                  <a16:creationId xmlns:a16="http://schemas.microsoft.com/office/drawing/2014/main" id="{33DEDC2C-D3F6-AB1D-CB30-63800E99E36F}"/>
                </a:ext>
              </a:extLst>
            </p:cNvPr>
            <p:cNvCxnSpPr>
              <a:cxnSpLocks/>
              <a:endCxn id="37" idx="4"/>
            </p:cNvCxnSpPr>
            <p:nvPr/>
          </p:nvCxnSpPr>
          <p:spPr>
            <a:xfrm flipH="1" flipV="1">
              <a:off x="7923272" y="3946081"/>
              <a:ext cx="309348" cy="666639"/>
            </a:xfrm>
            <a:prstGeom prst="straightConnector1">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4" name="テキスト ボックス 17">
              <a:extLst>
                <a:ext uri="{FF2B5EF4-FFF2-40B4-BE49-F238E27FC236}">
                  <a16:creationId xmlns:a16="http://schemas.microsoft.com/office/drawing/2014/main" id="{D5D64E52-CD20-CAD3-6C3B-4AEF5EF821BF}"/>
                </a:ext>
              </a:extLst>
            </p:cNvPr>
            <p:cNvSpPr txBox="1"/>
            <p:nvPr/>
          </p:nvSpPr>
          <p:spPr>
            <a:xfrm>
              <a:off x="9540094" y="1881326"/>
              <a:ext cx="314511" cy="246220"/>
            </a:xfrm>
            <a:prstGeom prst="rect">
              <a:avLst/>
            </a:prstGeom>
            <a:noFill/>
          </p:spPr>
          <p:txBody>
            <a:bodyPr wrap="none" rtlCol="0">
              <a:spAutoFit/>
            </a:bodyPr>
            <a:lstStyle/>
            <a:p>
              <a:r>
                <a:rPr lang="en-US" altLang="ja-JP" sz="1000" b="1" dirty="0">
                  <a:cs typeface="Times New Roman" panose="02020603050405020304" pitchFamily="18" charset="0"/>
                </a:rPr>
                <a:t>#7</a:t>
              </a:r>
              <a:endParaRPr lang="ja-JP" altLang="en-US" sz="1000" b="1" dirty="0">
                <a:cs typeface="Times New Roman" panose="02020603050405020304" pitchFamily="18" charset="0"/>
              </a:endParaRPr>
            </a:p>
          </p:txBody>
        </p:sp>
        <p:cxnSp>
          <p:nvCxnSpPr>
            <p:cNvPr id="45" name="直線矢印コネクタ 18">
              <a:extLst>
                <a:ext uri="{FF2B5EF4-FFF2-40B4-BE49-F238E27FC236}">
                  <a16:creationId xmlns:a16="http://schemas.microsoft.com/office/drawing/2014/main" id="{9636A36D-428D-8BC5-555B-C7E3871EEE49}"/>
                </a:ext>
              </a:extLst>
            </p:cNvPr>
            <p:cNvCxnSpPr>
              <a:cxnSpLocks/>
              <a:stCxn id="36" idx="0"/>
            </p:cNvCxnSpPr>
            <p:nvPr/>
          </p:nvCxnSpPr>
          <p:spPr>
            <a:xfrm flipH="1" flipV="1">
              <a:off x="9631865" y="2118877"/>
              <a:ext cx="403742" cy="1140690"/>
            </a:xfrm>
            <a:prstGeom prst="straightConnector1">
              <a:avLst/>
            </a:prstGeom>
            <a:ln w="19050">
              <a:solidFill>
                <a:schemeClr val="tx1"/>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直線矢印コネクタ 19">
              <a:extLst>
                <a:ext uri="{FF2B5EF4-FFF2-40B4-BE49-F238E27FC236}">
                  <a16:creationId xmlns:a16="http://schemas.microsoft.com/office/drawing/2014/main" id="{87B26E9C-C655-DB4F-7FF0-149764A0AFCF}"/>
                </a:ext>
              </a:extLst>
            </p:cNvPr>
            <p:cNvCxnSpPr>
              <a:cxnSpLocks/>
            </p:cNvCxnSpPr>
            <p:nvPr/>
          </p:nvCxnSpPr>
          <p:spPr>
            <a:xfrm flipV="1">
              <a:off x="8232620" y="2118877"/>
              <a:ext cx="1399245" cy="2482910"/>
            </a:xfrm>
            <a:prstGeom prst="straightConnector1">
              <a:avLst/>
            </a:prstGeom>
            <a:ln w="19050">
              <a:solidFill>
                <a:schemeClr val="tx1"/>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 name="テキスト ボックス 20">
              <a:extLst>
                <a:ext uri="{FF2B5EF4-FFF2-40B4-BE49-F238E27FC236}">
                  <a16:creationId xmlns:a16="http://schemas.microsoft.com/office/drawing/2014/main" id="{2B9CD3E7-7862-726F-2F3F-7E4EEAF6F90A}"/>
                </a:ext>
              </a:extLst>
            </p:cNvPr>
            <p:cNvSpPr txBox="1"/>
            <p:nvPr/>
          </p:nvSpPr>
          <p:spPr>
            <a:xfrm>
              <a:off x="7286446" y="2485650"/>
              <a:ext cx="311304" cy="246220"/>
            </a:xfrm>
            <a:prstGeom prst="rect">
              <a:avLst/>
            </a:prstGeom>
            <a:noFill/>
          </p:spPr>
          <p:txBody>
            <a:bodyPr wrap="none" rtlCol="0">
              <a:spAutoFit/>
            </a:bodyPr>
            <a:lstStyle/>
            <a:p>
              <a:r>
                <a:rPr lang="en-US" altLang="ja-JP" sz="1000" b="1" dirty="0">
                  <a:cs typeface="Times New Roman" panose="02020603050405020304" pitchFamily="18" charset="0"/>
                </a:rPr>
                <a:t>#a</a:t>
              </a:r>
              <a:endParaRPr lang="ja-JP" altLang="en-US" sz="1000" b="1" dirty="0">
                <a:cs typeface="Times New Roman" panose="02020603050405020304" pitchFamily="18" charset="0"/>
              </a:endParaRPr>
            </a:p>
          </p:txBody>
        </p:sp>
        <p:cxnSp>
          <p:nvCxnSpPr>
            <p:cNvPr id="48" name="直線矢印コネクタ 24">
              <a:extLst>
                <a:ext uri="{FF2B5EF4-FFF2-40B4-BE49-F238E27FC236}">
                  <a16:creationId xmlns:a16="http://schemas.microsoft.com/office/drawing/2014/main" id="{BC3976E4-A113-C827-7CE0-3913BC39E0F2}"/>
                </a:ext>
              </a:extLst>
            </p:cNvPr>
            <p:cNvCxnSpPr>
              <a:cxnSpLocks/>
              <a:endCxn id="36" idx="4"/>
            </p:cNvCxnSpPr>
            <p:nvPr/>
          </p:nvCxnSpPr>
          <p:spPr>
            <a:xfrm flipV="1">
              <a:off x="9032220" y="3472513"/>
              <a:ext cx="1003386" cy="1118338"/>
            </a:xfrm>
            <a:prstGeom prst="straightConnector1">
              <a:avLst/>
            </a:prstGeom>
            <a:ln w="19050">
              <a:solidFill>
                <a:srgbClr val="00FF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直線矢印コネクタ 25">
              <a:extLst>
                <a:ext uri="{FF2B5EF4-FFF2-40B4-BE49-F238E27FC236}">
                  <a16:creationId xmlns:a16="http://schemas.microsoft.com/office/drawing/2014/main" id="{37E7AD08-3934-BDEE-DD08-D28D0688694D}"/>
                </a:ext>
              </a:extLst>
            </p:cNvPr>
            <p:cNvCxnSpPr>
              <a:cxnSpLocks/>
              <a:stCxn id="37" idx="5"/>
            </p:cNvCxnSpPr>
            <p:nvPr/>
          </p:nvCxnSpPr>
          <p:spPr>
            <a:xfrm>
              <a:off x="8004350" y="3914895"/>
              <a:ext cx="1027869" cy="674479"/>
            </a:xfrm>
            <a:prstGeom prst="straightConnector1">
              <a:avLst/>
            </a:prstGeom>
            <a:ln w="19050">
              <a:solidFill>
                <a:srgbClr val="00FFFF"/>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矢印コネクタ 29">
              <a:extLst>
                <a:ext uri="{FF2B5EF4-FFF2-40B4-BE49-F238E27FC236}">
                  <a16:creationId xmlns:a16="http://schemas.microsoft.com/office/drawing/2014/main" id="{4A1104A2-3F80-5163-9C8B-FD6DFCCA970F}"/>
                </a:ext>
              </a:extLst>
            </p:cNvPr>
            <p:cNvCxnSpPr>
              <a:cxnSpLocks/>
              <a:endCxn id="36" idx="1"/>
            </p:cNvCxnSpPr>
            <p:nvPr/>
          </p:nvCxnSpPr>
          <p:spPr>
            <a:xfrm>
              <a:off x="9400133" y="2096870"/>
              <a:ext cx="554395" cy="1193882"/>
            </a:xfrm>
            <a:prstGeom prst="straightConnector1">
              <a:avLst/>
            </a:prstGeom>
            <a:ln w="19050">
              <a:solidFill>
                <a:srgbClr val="FF99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直線矢印コネクタ 30">
              <a:extLst>
                <a:ext uri="{FF2B5EF4-FFF2-40B4-BE49-F238E27FC236}">
                  <a16:creationId xmlns:a16="http://schemas.microsoft.com/office/drawing/2014/main" id="{1EF4475E-6013-282B-EA38-63A983ED03C7}"/>
                </a:ext>
              </a:extLst>
            </p:cNvPr>
            <p:cNvCxnSpPr>
              <a:cxnSpLocks/>
              <a:stCxn id="37" idx="7"/>
            </p:cNvCxnSpPr>
            <p:nvPr/>
          </p:nvCxnSpPr>
          <p:spPr>
            <a:xfrm flipV="1">
              <a:off x="8004350" y="2109082"/>
              <a:ext cx="1395783" cy="1655239"/>
            </a:xfrm>
            <a:prstGeom prst="straightConnector1">
              <a:avLst/>
            </a:prstGeom>
            <a:ln w="19050">
              <a:solidFill>
                <a:srgbClr val="FF99FF"/>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2" name="テキスト ボックス 31">
              <a:extLst>
                <a:ext uri="{FF2B5EF4-FFF2-40B4-BE49-F238E27FC236}">
                  <a16:creationId xmlns:a16="http://schemas.microsoft.com/office/drawing/2014/main" id="{296F0BFC-A5B8-50DE-F88D-71BFCC670FDA}"/>
                </a:ext>
              </a:extLst>
            </p:cNvPr>
            <p:cNvSpPr txBox="1"/>
            <p:nvPr/>
          </p:nvSpPr>
          <p:spPr>
            <a:xfrm>
              <a:off x="8542956" y="2705253"/>
              <a:ext cx="359631" cy="261622"/>
            </a:xfrm>
            <a:prstGeom prst="rect">
              <a:avLst/>
            </a:prstGeom>
            <a:noFill/>
          </p:spPr>
          <p:txBody>
            <a:bodyPr wrap="none" rtlCol="0">
              <a:spAutoFit/>
            </a:bodyPr>
            <a:lstStyle/>
            <a:p>
              <a:r>
                <a:rPr lang="en-US" altLang="ja-JP" sz="1000" b="1" dirty="0">
                  <a:cs typeface="Times New Roman" panose="02020603050405020304" pitchFamily="18" charset="0"/>
                </a:rPr>
                <a:t>#5</a:t>
              </a:r>
              <a:endParaRPr lang="ja-JP" altLang="en-US" sz="1000" b="1" dirty="0">
                <a:cs typeface="Times New Roman" panose="02020603050405020304" pitchFamily="18" charset="0"/>
              </a:endParaRPr>
            </a:p>
          </p:txBody>
        </p:sp>
        <p:cxnSp>
          <p:nvCxnSpPr>
            <p:cNvPr id="53" name="直線矢印コネクタ 32">
              <a:extLst>
                <a:ext uri="{FF2B5EF4-FFF2-40B4-BE49-F238E27FC236}">
                  <a16:creationId xmlns:a16="http://schemas.microsoft.com/office/drawing/2014/main" id="{EBB649C9-2CE5-D074-925C-31F5D511DFE4}"/>
                </a:ext>
              </a:extLst>
            </p:cNvPr>
            <p:cNvCxnSpPr>
              <a:cxnSpLocks/>
              <a:endCxn id="37" idx="0"/>
            </p:cNvCxnSpPr>
            <p:nvPr/>
          </p:nvCxnSpPr>
          <p:spPr>
            <a:xfrm>
              <a:off x="7009075" y="2539114"/>
              <a:ext cx="914197" cy="1194022"/>
            </a:xfrm>
            <a:prstGeom prst="straightConnector1">
              <a:avLst/>
            </a:prstGeom>
            <a:ln w="19050">
              <a:solidFill>
                <a:schemeClr val="tx1">
                  <a:lumMod val="50000"/>
                  <a:lumOff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直線矢印コネクタ 33">
              <a:extLst>
                <a:ext uri="{FF2B5EF4-FFF2-40B4-BE49-F238E27FC236}">
                  <a16:creationId xmlns:a16="http://schemas.microsoft.com/office/drawing/2014/main" id="{877A097E-626F-C7A0-7B4C-A40E3DB32C35}"/>
                </a:ext>
              </a:extLst>
            </p:cNvPr>
            <p:cNvCxnSpPr>
              <a:cxnSpLocks/>
              <a:stCxn id="36" idx="3"/>
            </p:cNvCxnSpPr>
            <p:nvPr/>
          </p:nvCxnSpPr>
          <p:spPr>
            <a:xfrm flipH="1">
              <a:off x="8728148" y="3441328"/>
              <a:ext cx="1226381" cy="1148047"/>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矢印コネクタ 34">
              <a:extLst>
                <a:ext uri="{FF2B5EF4-FFF2-40B4-BE49-F238E27FC236}">
                  <a16:creationId xmlns:a16="http://schemas.microsoft.com/office/drawing/2014/main" id="{9F17CD55-65F4-B276-D720-2621F95EFD2B}"/>
                </a:ext>
              </a:extLst>
            </p:cNvPr>
            <p:cNvCxnSpPr>
              <a:cxnSpLocks/>
            </p:cNvCxnSpPr>
            <p:nvPr/>
          </p:nvCxnSpPr>
          <p:spPr>
            <a:xfrm>
              <a:off x="7090155" y="2467213"/>
              <a:ext cx="1635599" cy="2152264"/>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矢印コネクタ 38">
              <a:extLst>
                <a:ext uri="{FF2B5EF4-FFF2-40B4-BE49-F238E27FC236}">
                  <a16:creationId xmlns:a16="http://schemas.microsoft.com/office/drawing/2014/main" id="{53CB7A95-9440-905F-7138-E93B51A96ECB}"/>
                </a:ext>
              </a:extLst>
            </p:cNvPr>
            <p:cNvCxnSpPr>
              <a:cxnSpLocks/>
            </p:cNvCxnSpPr>
            <p:nvPr/>
          </p:nvCxnSpPr>
          <p:spPr>
            <a:xfrm flipH="1" flipV="1">
              <a:off x="7016713" y="3554335"/>
              <a:ext cx="3161216" cy="140091"/>
            </a:xfrm>
            <a:prstGeom prst="straightConnector1">
              <a:avLst/>
            </a:prstGeom>
            <a:ln w="1905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矢印コネクタ 39">
              <a:extLst>
                <a:ext uri="{FF2B5EF4-FFF2-40B4-BE49-F238E27FC236}">
                  <a16:creationId xmlns:a16="http://schemas.microsoft.com/office/drawing/2014/main" id="{91EB5959-347B-DD8B-4C2C-3E68545BB038}"/>
                </a:ext>
              </a:extLst>
            </p:cNvPr>
            <p:cNvCxnSpPr>
              <a:cxnSpLocks/>
              <a:endCxn id="37" idx="6"/>
            </p:cNvCxnSpPr>
            <p:nvPr/>
          </p:nvCxnSpPr>
          <p:spPr>
            <a:xfrm flipH="1">
              <a:off x="8037934" y="3705716"/>
              <a:ext cx="2135645" cy="133893"/>
            </a:xfrm>
            <a:prstGeom prst="straightConnector1">
              <a:avLst/>
            </a:prstGeom>
            <a:ln w="19050">
              <a:solidFill>
                <a:srgbClr val="0070C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8" name="正方形/長方形 40">
              <a:extLst>
                <a:ext uri="{FF2B5EF4-FFF2-40B4-BE49-F238E27FC236}">
                  <a16:creationId xmlns:a16="http://schemas.microsoft.com/office/drawing/2014/main" id="{113ADF44-BE25-B41B-4384-66F437FAA513}"/>
                </a:ext>
              </a:extLst>
            </p:cNvPr>
            <p:cNvSpPr/>
            <p:nvPr/>
          </p:nvSpPr>
          <p:spPr>
            <a:xfrm>
              <a:off x="9898480" y="3628084"/>
              <a:ext cx="434780" cy="261622"/>
            </a:xfrm>
            <a:prstGeom prst="rect">
              <a:avLst/>
            </a:prstGeom>
          </p:spPr>
          <p:txBody>
            <a:bodyPr wrap="none">
              <a:spAutoFit/>
            </a:bodyPr>
            <a:lstStyle/>
            <a:p>
              <a:r>
                <a:rPr lang="en-US" altLang="ja-JP" sz="1000" b="1" dirty="0">
                  <a:cs typeface="Times New Roman" panose="02020603050405020304" pitchFamily="18" charset="0"/>
                </a:rPr>
                <a:t>#10</a:t>
              </a:r>
              <a:endParaRPr lang="ja-JP" altLang="en-US" sz="1000" b="1" dirty="0">
                <a:cs typeface="Times New Roman" panose="02020603050405020304" pitchFamily="18" charset="0"/>
              </a:endParaRPr>
            </a:p>
          </p:txBody>
        </p:sp>
        <p:cxnSp>
          <p:nvCxnSpPr>
            <p:cNvPr id="59" name="直線矢印コネクタ 37">
              <a:extLst>
                <a:ext uri="{FF2B5EF4-FFF2-40B4-BE49-F238E27FC236}">
                  <a16:creationId xmlns:a16="http://schemas.microsoft.com/office/drawing/2014/main" id="{B89A1475-2BC4-5E3D-53C8-ACA3FA9BB4F1}"/>
                </a:ext>
              </a:extLst>
            </p:cNvPr>
            <p:cNvCxnSpPr>
              <a:cxnSpLocks/>
              <a:stCxn id="36" idx="2"/>
            </p:cNvCxnSpPr>
            <p:nvPr/>
          </p:nvCxnSpPr>
          <p:spPr>
            <a:xfrm flipH="1">
              <a:off x="7019926" y="3366041"/>
              <a:ext cx="2901019" cy="174306"/>
            </a:xfrm>
            <a:prstGeom prst="straightConnector1">
              <a:avLst/>
            </a:prstGeom>
            <a:ln w="1905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矢印コネクタ 15">
              <a:extLst>
                <a:ext uri="{FF2B5EF4-FFF2-40B4-BE49-F238E27FC236}">
                  <a16:creationId xmlns:a16="http://schemas.microsoft.com/office/drawing/2014/main" id="{71651221-C2D1-D9A3-14F0-435C67406270}"/>
                </a:ext>
              </a:extLst>
            </p:cNvPr>
            <p:cNvCxnSpPr>
              <a:cxnSpLocks/>
              <a:stCxn id="37" idx="2"/>
            </p:cNvCxnSpPr>
            <p:nvPr/>
          </p:nvCxnSpPr>
          <p:spPr>
            <a:xfrm flipH="1">
              <a:off x="7016711" y="3839609"/>
              <a:ext cx="791899" cy="41360"/>
            </a:xfrm>
            <a:prstGeom prst="straightConnector1">
              <a:avLst/>
            </a:prstGeom>
            <a:ln w="19050">
              <a:solidFill>
                <a:srgbClr val="FFC0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矢印コネクタ 9">
              <a:extLst>
                <a:ext uri="{FF2B5EF4-FFF2-40B4-BE49-F238E27FC236}">
                  <a16:creationId xmlns:a16="http://schemas.microsoft.com/office/drawing/2014/main" id="{ADF572B2-239D-3671-68A6-6916430DA66F}"/>
                </a:ext>
              </a:extLst>
            </p:cNvPr>
            <p:cNvCxnSpPr>
              <a:cxnSpLocks/>
              <a:stCxn id="37" idx="6"/>
              <a:endCxn id="36" idx="2"/>
            </p:cNvCxnSpPr>
            <p:nvPr/>
          </p:nvCxnSpPr>
          <p:spPr>
            <a:xfrm flipV="1">
              <a:off x="8037934" y="3366041"/>
              <a:ext cx="1883011" cy="473568"/>
            </a:xfrm>
            <a:prstGeom prst="straightConnector1">
              <a:avLst/>
            </a:prstGeom>
            <a:ln w="19050">
              <a:solidFill>
                <a:srgbClr val="FF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62" name="直線矢印コネクタ 34">
              <a:extLst>
                <a:ext uri="{FF2B5EF4-FFF2-40B4-BE49-F238E27FC236}">
                  <a16:creationId xmlns:a16="http://schemas.microsoft.com/office/drawing/2014/main" id="{506E6184-391D-55AF-A313-D68A3D90A2BB}"/>
                </a:ext>
              </a:extLst>
            </p:cNvPr>
            <p:cNvCxnSpPr>
              <a:cxnSpLocks/>
            </p:cNvCxnSpPr>
            <p:nvPr/>
          </p:nvCxnSpPr>
          <p:spPr>
            <a:xfrm flipH="1">
              <a:off x="7014317" y="2467213"/>
              <a:ext cx="73443" cy="71900"/>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直線矢印コネクタ 33">
              <a:extLst>
                <a:ext uri="{FF2B5EF4-FFF2-40B4-BE49-F238E27FC236}">
                  <a16:creationId xmlns:a16="http://schemas.microsoft.com/office/drawing/2014/main" id="{83A516F6-ED64-1FF0-2CCB-7CBE046B6AF8}"/>
                </a:ext>
              </a:extLst>
            </p:cNvPr>
            <p:cNvCxnSpPr>
              <a:cxnSpLocks/>
              <a:stCxn id="36" idx="2"/>
            </p:cNvCxnSpPr>
            <p:nvPr/>
          </p:nvCxnSpPr>
          <p:spPr>
            <a:xfrm flipH="1">
              <a:off x="7117399" y="3366041"/>
              <a:ext cx="2803546" cy="1570314"/>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矢印コネクタ 34">
              <a:extLst>
                <a:ext uri="{FF2B5EF4-FFF2-40B4-BE49-F238E27FC236}">
                  <a16:creationId xmlns:a16="http://schemas.microsoft.com/office/drawing/2014/main" id="{D40D7CAF-54BB-0C54-5E1E-35B2026F7332}"/>
                </a:ext>
              </a:extLst>
            </p:cNvPr>
            <p:cNvCxnSpPr>
              <a:cxnSpLocks/>
            </p:cNvCxnSpPr>
            <p:nvPr/>
          </p:nvCxnSpPr>
          <p:spPr>
            <a:xfrm>
              <a:off x="7014317" y="4881541"/>
              <a:ext cx="103082" cy="59456"/>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直線矢印コネクタ 32">
              <a:extLst>
                <a:ext uri="{FF2B5EF4-FFF2-40B4-BE49-F238E27FC236}">
                  <a16:creationId xmlns:a16="http://schemas.microsoft.com/office/drawing/2014/main" id="{15AA21D7-D664-FC9A-5207-73EF0FFD3753}"/>
                </a:ext>
              </a:extLst>
            </p:cNvPr>
            <p:cNvCxnSpPr>
              <a:cxnSpLocks/>
              <a:endCxn id="37" idx="3"/>
            </p:cNvCxnSpPr>
            <p:nvPr/>
          </p:nvCxnSpPr>
          <p:spPr>
            <a:xfrm flipV="1">
              <a:off x="7014247" y="3914896"/>
              <a:ext cx="827947" cy="973400"/>
            </a:xfrm>
            <a:prstGeom prst="straightConnector1">
              <a:avLst/>
            </a:prstGeom>
            <a:ln w="19050">
              <a:solidFill>
                <a:schemeClr val="tx1">
                  <a:lumMod val="50000"/>
                  <a:lumOff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6" name="直線矢印コネクタ 29">
              <a:extLst>
                <a:ext uri="{FF2B5EF4-FFF2-40B4-BE49-F238E27FC236}">
                  <a16:creationId xmlns:a16="http://schemas.microsoft.com/office/drawing/2014/main" id="{81F952BD-73B5-7866-A087-43F56FE2CB6A}"/>
                </a:ext>
              </a:extLst>
            </p:cNvPr>
            <p:cNvCxnSpPr>
              <a:cxnSpLocks/>
              <a:endCxn id="36" idx="1"/>
            </p:cNvCxnSpPr>
            <p:nvPr/>
          </p:nvCxnSpPr>
          <p:spPr>
            <a:xfrm>
              <a:off x="8768807" y="2361458"/>
              <a:ext cx="1185722" cy="929295"/>
            </a:xfrm>
            <a:prstGeom prst="straightConnector1">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直線矢印コネクタ 29">
              <a:extLst>
                <a:ext uri="{FF2B5EF4-FFF2-40B4-BE49-F238E27FC236}">
                  <a16:creationId xmlns:a16="http://schemas.microsoft.com/office/drawing/2014/main" id="{F765C397-837A-FF9E-8FAB-0D03B61DD1DD}"/>
                </a:ext>
              </a:extLst>
            </p:cNvPr>
            <p:cNvCxnSpPr>
              <a:cxnSpLocks/>
            </p:cNvCxnSpPr>
            <p:nvPr/>
          </p:nvCxnSpPr>
          <p:spPr>
            <a:xfrm flipV="1">
              <a:off x="7010999" y="2357354"/>
              <a:ext cx="1758755" cy="1086298"/>
            </a:xfrm>
            <a:prstGeom prst="straightConnector1">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直線矢印コネクタ 9">
              <a:extLst>
                <a:ext uri="{FF2B5EF4-FFF2-40B4-BE49-F238E27FC236}">
                  <a16:creationId xmlns:a16="http://schemas.microsoft.com/office/drawing/2014/main" id="{8169ED0C-3D36-4B86-0144-59446573BDF3}"/>
                </a:ext>
              </a:extLst>
            </p:cNvPr>
            <p:cNvCxnSpPr>
              <a:cxnSpLocks/>
              <a:stCxn id="37" idx="1"/>
            </p:cNvCxnSpPr>
            <p:nvPr/>
          </p:nvCxnSpPr>
          <p:spPr>
            <a:xfrm flipH="1" flipV="1">
              <a:off x="7009258" y="3441160"/>
              <a:ext cx="832936" cy="323161"/>
            </a:xfrm>
            <a:prstGeom prst="straightConnector1">
              <a:avLst/>
            </a:prstGeom>
            <a:ln w="19050">
              <a:solidFill>
                <a:srgbClr val="FF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69" name="テキスト ボックス 20">
              <a:extLst>
                <a:ext uri="{FF2B5EF4-FFF2-40B4-BE49-F238E27FC236}">
                  <a16:creationId xmlns:a16="http://schemas.microsoft.com/office/drawing/2014/main" id="{BF94986E-0C14-B8BD-0B19-2DB2B3FCADFC}"/>
                </a:ext>
              </a:extLst>
            </p:cNvPr>
            <p:cNvSpPr txBox="1"/>
            <p:nvPr/>
          </p:nvSpPr>
          <p:spPr>
            <a:xfrm>
              <a:off x="7436272" y="4642075"/>
              <a:ext cx="317716" cy="246221"/>
            </a:xfrm>
            <a:prstGeom prst="rect">
              <a:avLst/>
            </a:prstGeom>
            <a:noFill/>
          </p:spPr>
          <p:txBody>
            <a:bodyPr wrap="none" rtlCol="0">
              <a:spAutoFit/>
            </a:bodyPr>
            <a:lstStyle/>
            <a:p>
              <a:r>
                <a:rPr lang="en-US" altLang="ja-JP" sz="1000" b="1" dirty="0">
                  <a:cs typeface="Times New Roman" panose="02020603050405020304" pitchFamily="18" charset="0"/>
                </a:rPr>
                <a:t>#b</a:t>
              </a:r>
              <a:endParaRPr lang="ja-JP" altLang="en-US" sz="1000" b="1" dirty="0">
                <a:cs typeface="Times New Roman" panose="02020603050405020304" pitchFamily="18" charset="0"/>
              </a:endParaRPr>
            </a:p>
          </p:txBody>
        </p:sp>
        <p:sp>
          <p:nvSpPr>
            <p:cNvPr id="70" name="テキスト ボックス 31">
              <a:extLst>
                <a:ext uri="{FF2B5EF4-FFF2-40B4-BE49-F238E27FC236}">
                  <a16:creationId xmlns:a16="http://schemas.microsoft.com/office/drawing/2014/main" id="{F3458B9E-63E0-2FAF-08FC-47AB515589EB}"/>
                </a:ext>
              </a:extLst>
            </p:cNvPr>
            <p:cNvSpPr txBox="1"/>
            <p:nvPr/>
          </p:nvSpPr>
          <p:spPr>
            <a:xfrm>
              <a:off x="8026362" y="2571082"/>
              <a:ext cx="314511" cy="246220"/>
            </a:xfrm>
            <a:prstGeom prst="rect">
              <a:avLst/>
            </a:prstGeom>
            <a:noFill/>
          </p:spPr>
          <p:txBody>
            <a:bodyPr wrap="none" rtlCol="0">
              <a:spAutoFit/>
            </a:bodyPr>
            <a:lstStyle/>
            <a:p>
              <a:r>
                <a:rPr lang="en-US" altLang="ja-JP" sz="1000" b="1" dirty="0">
                  <a:cs typeface="Times New Roman" panose="02020603050405020304" pitchFamily="18" charset="0"/>
                </a:rPr>
                <a:t>#8</a:t>
              </a:r>
              <a:endParaRPr lang="ja-JP" altLang="en-US" sz="1000" b="1" dirty="0">
                <a:cs typeface="Times New Roman" panose="02020603050405020304" pitchFamily="18" charset="0"/>
              </a:endParaRPr>
            </a:p>
          </p:txBody>
        </p:sp>
        <p:cxnSp>
          <p:nvCxnSpPr>
            <p:cNvPr id="71" name="直線矢印コネクタ 24">
              <a:extLst>
                <a:ext uri="{FF2B5EF4-FFF2-40B4-BE49-F238E27FC236}">
                  <a16:creationId xmlns:a16="http://schemas.microsoft.com/office/drawing/2014/main" id="{35AEFB93-9BF2-98F3-85DB-B03CCF2396D0}"/>
                </a:ext>
              </a:extLst>
            </p:cNvPr>
            <p:cNvCxnSpPr>
              <a:cxnSpLocks/>
              <a:endCxn id="36" idx="1"/>
            </p:cNvCxnSpPr>
            <p:nvPr/>
          </p:nvCxnSpPr>
          <p:spPr>
            <a:xfrm>
              <a:off x="7004216" y="3146547"/>
              <a:ext cx="2950313" cy="144206"/>
            </a:xfrm>
            <a:prstGeom prst="straightConnector1">
              <a:avLst/>
            </a:prstGeom>
            <a:ln w="19050">
              <a:solidFill>
                <a:srgbClr val="00FF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直線矢印コネクタ 24">
              <a:extLst>
                <a:ext uri="{FF2B5EF4-FFF2-40B4-BE49-F238E27FC236}">
                  <a16:creationId xmlns:a16="http://schemas.microsoft.com/office/drawing/2014/main" id="{030CDF7A-5D9D-544E-A8F4-EB1F92546DC5}"/>
                </a:ext>
              </a:extLst>
            </p:cNvPr>
            <p:cNvCxnSpPr>
              <a:cxnSpLocks/>
            </p:cNvCxnSpPr>
            <p:nvPr/>
          </p:nvCxnSpPr>
          <p:spPr>
            <a:xfrm>
              <a:off x="7016710" y="3154450"/>
              <a:ext cx="3284578" cy="1025472"/>
            </a:xfrm>
            <a:prstGeom prst="straightConnector1">
              <a:avLst/>
            </a:prstGeom>
            <a:ln w="19050">
              <a:solidFill>
                <a:srgbClr val="00FF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直線矢印コネクタ 25">
              <a:extLst>
                <a:ext uri="{FF2B5EF4-FFF2-40B4-BE49-F238E27FC236}">
                  <a16:creationId xmlns:a16="http://schemas.microsoft.com/office/drawing/2014/main" id="{B3241CDB-08BC-CAAE-E293-28CEEBCDCEFE}"/>
                </a:ext>
              </a:extLst>
            </p:cNvPr>
            <p:cNvCxnSpPr>
              <a:cxnSpLocks/>
              <a:stCxn id="37" idx="6"/>
            </p:cNvCxnSpPr>
            <p:nvPr/>
          </p:nvCxnSpPr>
          <p:spPr>
            <a:xfrm>
              <a:off x="8037934" y="3839609"/>
              <a:ext cx="2277913" cy="348216"/>
            </a:xfrm>
            <a:prstGeom prst="straightConnector1">
              <a:avLst/>
            </a:prstGeom>
            <a:ln w="19050">
              <a:solidFill>
                <a:srgbClr val="00FFFF"/>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4" name="正方形/長方形 40">
              <a:extLst>
                <a:ext uri="{FF2B5EF4-FFF2-40B4-BE49-F238E27FC236}">
                  <a16:creationId xmlns:a16="http://schemas.microsoft.com/office/drawing/2014/main" id="{DBADC512-1BA7-F737-E7C6-687DB0CBAC84}"/>
                </a:ext>
              </a:extLst>
            </p:cNvPr>
            <p:cNvSpPr/>
            <p:nvPr/>
          </p:nvSpPr>
          <p:spPr>
            <a:xfrm>
              <a:off x="9835635" y="4128527"/>
              <a:ext cx="380232" cy="246221"/>
            </a:xfrm>
            <a:prstGeom prst="rect">
              <a:avLst/>
            </a:prstGeom>
          </p:spPr>
          <p:txBody>
            <a:bodyPr wrap="none">
              <a:spAutoFit/>
            </a:bodyPr>
            <a:lstStyle/>
            <a:p>
              <a:r>
                <a:rPr lang="en-US" altLang="ja-JP" sz="1000" b="1" dirty="0">
                  <a:cs typeface="Times New Roman" panose="02020603050405020304" pitchFamily="18" charset="0"/>
                </a:rPr>
                <a:t>#11</a:t>
              </a:r>
              <a:endParaRPr lang="ja-JP" altLang="en-US" sz="1000" b="1" dirty="0">
                <a:cs typeface="Times New Roman" panose="02020603050405020304" pitchFamily="18" charset="0"/>
              </a:endParaRPr>
            </a:p>
          </p:txBody>
        </p:sp>
        <p:cxnSp>
          <p:nvCxnSpPr>
            <p:cNvPr id="75" name="直線矢印コネクタ 29">
              <a:extLst>
                <a:ext uri="{FF2B5EF4-FFF2-40B4-BE49-F238E27FC236}">
                  <a16:creationId xmlns:a16="http://schemas.microsoft.com/office/drawing/2014/main" id="{7137A2E9-B23F-6F15-D256-4E42E0362A2E}"/>
                </a:ext>
              </a:extLst>
            </p:cNvPr>
            <p:cNvCxnSpPr>
              <a:cxnSpLocks/>
              <a:endCxn id="36" idx="0"/>
            </p:cNvCxnSpPr>
            <p:nvPr/>
          </p:nvCxnSpPr>
          <p:spPr>
            <a:xfrm>
              <a:off x="9488198" y="2092228"/>
              <a:ext cx="547409" cy="1167340"/>
            </a:xfrm>
            <a:prstGeom prst="straightConnector1">
              <a:avLst/>
            </a:prstGeom>
            <a:ln w="19050">
              <a:solidFill>
                <a:srgbClr val="92D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矢印コネクタ 29">
              <a:extLst>
                <a:ext uri="{FF2B5EF4-FFF2-40B4-BE49-F238E27FC236}">
                  <a16:creationId xmlns:a16="http://schemas.microsoft.com/office/drawing/2014/main" id="{D23C38CB-564F-BEC5-E11C-44972F845EF8}"/>
                </a:ext>
              </a:extLst>
            </p:cNvPr>
            <p:cNvCxnSpPr>
              <a:cxnSpLocks/>
            </p:cNvCxnSpPr>
            <p:nvPr/>
          </p:nvCxnSpPr>
          <p:spPr>
            <a:xfrm flipH="1">
              <a:off x="8508460" y="2107944"/>
              <a:ext cx="979725" cy="2504776"/>
            </a:xfrm>
            <a:prstGeom prst="straightConnector1">
              <a:avLst/>
            </a:prstGeom>
            <a:ln w="19050">
              <a:solidFill>
                <a:srgbClr val="92D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直線矢印コネクタ 16">
              <a:extLst>
                <a:ext uri="{FF2B5EF4-FFF2-40B4-BE49-F238E27FC236}">
                  <a16:creationId xmlns:a16="http://schemas.microsoft.com/office/drawing/2014/main" id="{F88D6811-3FDF-FB12-530E-95C8B5C8D48E}"/>
                </a:ext>
              </a:extLst>
            </p:cNvPr>
            <p:cNvCxnSpPr>
              <a:cxnSpLocks/>
              <a:endCxn id="37" idx="5"/>
            </p:cNvCxnSpPr>
            <p:nvPr/>
          </p:nvCxnSpPr>
          <p:spPr>
            <a:xfrm flipH="1" flipV="1">
              <a:off x="8004350" y="3914896"/>
              <a:ext cx="501798" cy="685750"/>
            </a:xfrm>
            <a:prstGeom prst="straightConnector1">
              <a:avLst/>
            </a:prstGeom>
            <a:ln w="19050">
              <a:solidFill>
                <a:srgbClr val="92D050"/>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8" name="正方形/長方形 40">
              <a:extLst>
                <a:ext uri="{FF2B5EF4-FFF2-40B4-BE49-F238E27FC236}">
                  <a16:creationId xmlns:a16="http://schemas.microsoft.com/office/drawing/2014/main" id="{9747B757-EA4C-2000-5B14-DAE8AB6EBD1C}"/>
                </a:ext>
              </a:extLst>
            </p:cNvPr>
            <p:cNvSpPr/>
            <p:nvPr/>
          </p:nvSpPr>
          <p:spPr>
            <a:xfrm>
              <a:off x="8145384" y="4524382"/>
              <a:ext cx="314511" cy="246220"/>
            </a:xfrm>
            <a:prstGeom prst="rect">
              <a:avLst/>
            </a:prstGeom>
          </p:spPr>
          <p:txBody>
            <a:bodyPr wrap="none">
              <a:spAutoFit/>
            </a:bodyPr>
            <a:lstStyle/>
            <a:p>
              <a:r>
                <a:rPr lang="en-US" altLang="ja-JP" sz="1000" b="1" dirty="0">
                  <a:cs typeface="Times New Roman" panose="02020603050405020304" pitchFamily="18" charset="0"/>
                </a:rPr>
                <a:t>#9</a:t>
              </a:r>
              <a:endParaRPr lang="ja-JP" altLang="en-US" sz="1000" b="1" dirty="0">
                <a:cs typeface="Times New Roman" panose="02020603050405020304" pitchFamily="18" charset="0"/>
              </a:endParaRPr>
            </a:p>
          </p:txBody>
        </p:sp>
        <p:sp>
          <p:nvSpPr>
            <p:cNvPr id="79" name="テキスト ボックス 36">
              <a:extLst>
                <a:ext uri="{FF2B5EF4-FFF2-40B4-BE49-F238E27FC236}">
                  <a16:creationId xmlns:a16="http://schemas.microsoft.com/office/drawing/2014/main" id="{CB678AA0-A6D7-F390-439E-0944DC08DA87}"/>
                </a:ext>
              </a:extLst>
            </p:cNvPr>
            <p:cNvSpPr txBox="1"/>
            <p:nvPr/>
          </p:nvSpPr>
          <p:spPr>
            <a:xfrm>
              <a:off x="8843193" y="3296722"/>
              <a:ext cx="328550" cy="261622"/>
            </a:xfrm>
            <a:prstGeom prst="rect">
              <a:avLst/>
            </a:prstGeom>
            <a:noFill/>
          </p:spPr>
          <p:txBody>
            <a:bodyPr wrap="none" rtlCol="0">
              <a:spAutoFit/>
            </a:bodyPr>
            <a:lstStyle/>
            <a:p>
              <a:r>
                <a:rPr lang="en-US" altLang="ja-JP" sz="1000" b="1" dirty="0">
                  <a:cs typeface="Times New Roman" panose="02020603050405020304" pitchFamily="18" charset="0"/>
                </a:rPr>
                <a:t>#1</a:t>
              </a:r>
              <a:endParaRPr lang="ja-JP" altLang="en-US" sz="1000" b="1" dirty="0">
                <a:cs typeface="Times New Roman" panose="02020603050405020304" pitchFamily="18" charset="0"/>
              </a:endParaRPr>
            </a:p>
          </p:txBody>
        </p:sp>
      </p:grpSp>
      <p:sp>
        <p:nvSpPr>
          <p:cNvPr id="86" name="Content Placeholder 2">
            <a:extLst>
              <a:ext uri="{FF2B5EF4-FFF2-40B4-BE49-F238E27FC236}">
                <a16:creationId xmlns:a16="http://schemas.microsoft.com/office/drawing/2014/main" id="{B88CF7C3-436C-E5BC-172D-A17F260226F6}"/>
              </a:ext>
            </a:extLst>
          </p:cNvPr>
          <p:cNvSpPr txBox="1">
            <a:spLocks/>
          </p:cNvSpPr>
          <p:nvPr/>
        </p:nvSpPr>
        <p:spPr>
          <a:xfrm>
            <a:off x="26071" y="4319990"/>
            <a:ext cx="6713105" cy="2325108"/>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a:solidFill>
                  <a:srgbClr val="00B050"/>
                </a:solidFill>
              </a:rPr>
              <a:t>Most cluster rich propagation with 11 clusters along with Rx2.</a:t>
            </a:r>
          </a:p>
          <a:p>
            <a:r>
              <a:rPr lang="en-IN" sz="2000" dirty="0">
                <a:solidFill>
                  <a:srgbClr val="00B050"/>
                </a:solidFill>
              </a:rPr>
              <a:t>3 single bounce, 6 double bounce and 1 triple bounce paths are identified</a:t>
            </a:r>
          </a:p>
          <a:p>
            <a:r>
              <a:rPr lang="en-IN" sz="2000" dirty="0">
                <a:solidFill>
                  <a:srgbClr val="00B050"/>
                </a:solidFill>
              </a:rPr>
              <a:t>Significant angle and delay spread can be expected for this position</a:t>
            </a:r>
          </a:p>
        </p:txBody>
      </p:sp>
      <p:grpSp>
        <p:nvGrpSpPr>
          <p:cNvPr id="85" name="Group 84">
            <a:extLst>
              <a:ext uri="{FF2B5EF4-FFF2-40B4-BE49-F238E27FC236}">
                <a16:creationId xmlns:a16="http://schemas.microsoft.com/office/drawing/2014/main" id="{CDF2F42E-9EC5-CC80-9A3D-6853C7D030BC}"/>
              </a:ext>
            </a:extLst>
          </p:cNvPr>
          <p:cNvGrpSpPr/>
          <p:nvPr/>
        </p:nvGrpSpPr>
        <p:grpSpPr>
          <a:xfrm>
            <a:off x="6859542" y="4546257"/>
            <a:ext cx="2160000" cy="1424000"/>
            <a:chOff x="6859542" y="4546257"/>
            <a:chExt cx="2160000" cy="1424000"/>
          </a:xfrm>
        </p:grpSpPr>
        <p:pic>
          <p:nvPicPr>
            <p:cNvPr id="3" name="Picture 2" descr="Graphical user interface, application&#10;&#10;Description automatically generated">
              <a:extLst>
                <a:ext uri="{FF2B5EF4-FFF2-40B4-BE49-F238E27FC236}">
                  <a16:creationId xmlns:a16="http://schemas.microsoft.com/office/drawing/2014/main" id="{819160CD-F607-4DF1-F819-7F42769BC4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59542" y="4546257"/>
              <a:ext cx="2160000" cy="1424000"/>
            </a:xfrm>
            <a:prstGeom prst="rect">
              <a:avLst/>
            </a:prstGeom>
          </p:spPr>
        </p:pic>
        <p:sp>
          <p:nvSpPr>
            <p:cNvPr id="81" name="Rectangle 80">
              <a:extLst>
                <a:ext uri="{FF2B5EF4-FFF2-40B4-BE49-F238E27FC236}">
                  <a16:creationId xmlns:a16="http://schemas.microsoft.com/office/drawing/2014/main" id="{CF497818-0264-9AB7-7F5C-AE52FCE1BDE8}"/>
                </a:ext>
              </a:extLst>
            </p:cNvPr>
            <p:cNvSpPr/>
            <p:nvPr/>
          </p:nvSpPr>
          <p:spPr bwMode="auto">
            <a:xfrm>
              <a:off x="7472237" y="4881714"/>
              <a:ext cx="124099" cy="164716"/>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a:ln>
                  <a:noFill/>
                </a:ln>
                <a:solidFill>
                  <a:schemeClr val="tx1"/>
                </a:solidFill>
                <a:effectLst/>
                <a:latin typeface="Times New Roman" panose="02020603050405020304" pitchFamily="18" charset="0"/>
              </a:endParaRPr>
            </a:p>
          </p:txBody>
        </p:sp>
        <p:sp>
          <p:nvSpPr>
            <p:cNvPr id="82" name="Rectangle 81">
              <a:extLst>
                <a:ext uri="{FF2B5EF4-FFF2-40B4-BE49-F238E27FC236}">
                  <a16:creationId xmlns:a16="http://schemas.microsoft.com/office/drawing/2014/main" id="{24115A07-4BFC-DD98-322D-0C0F9DE3C051}"/>
                </a:ext>
              </a:extLst>
            </p:cNvPr>
            <p:cNvSpPr/>
            <p:nvPr/>
          </p:nvSpPr>
          <p:spPr bwMode="auto">
            <a:xfrm>
              <a:off x="7748220" y="5105351"/>
              <a:ext cx="228643" cy="163202"/>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a:ln>
                  <a:noFill/>
                </a:ln>
                <a:solidFill>
                  <a:schemeClr val="tx1"/>
                </a:solidFill>
                <a:effectLst/>
                <a:latin typeface="Times New Roman" panose="02020603050405020304" pitchFamily="18" charset="0"/>
              </a:endParaRPr>
            </a:p>
          </p:txBody>
        </p:sp>
        <p:sp>
          <p:nvSpPr>
            <p:cNvPr id="83" name="Rectangle 82">
              <a:extLst>
                <a:ext uri="{FF2B5EF4-FFF2-40B4-BE49-F238E27FC236}">
                  <a16:creationId xmlns:a16="http://schemas.microsoft.com/office/drawing/2014/main" id="{540B405B-5ACB-DDD4-4DC9-F9AD2E691B0C}"/>
                </a:ext>
              </a:extLst>
            </p:cNvPr>
            <p:cNvSpPr/>
            <p:nvPr/>
          </p:nvSpPr>
          <p:spPr bwMode="auto">
            <a:xfrm>
              <a:off x="7976863" y="5317828"/>
              <a:ext cx="124099" cy="164716"/>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a:ln>
                  <a:noFill/>
                </a:ln>
                <a:solidFill>
                  <a:schemeClr val="tx1"/>
                </a:solidFill>
                <a:effectLst/>
                <a:latin typeface="Times New Roman" panose="02020603050405020304" pitchFamily="18" charset="0"/>
              </a:endParaRPr>
            </a:p>
          </p:txBody>
        </p:sp>
        <p:sp>
          <p:nvSpPr>
            <p:cNvPr id="84" name="Rectangle 83">
              <a:extLst>
                <a:ext uri="{FF2B5EF4-FFF2-40B4-BE49-F238E27FC236}">
                  <a16:creationId xmlns:a16="http://schemas.microsoft.com/office/drawing/2014/main" id="{1976258B-A771-4E10-21FF-DF19B3836B97}"/>
                </a:ext>
              </a:extLst>
            </p:cNvPr>
            <p:cNvSpPr/>
            <p:nvPr/>
          </p:nvSpPr>
          <p:spPr bwMode="auto">
            <a:xfrm>
              <a:off x="7999281" y="4881714"/>
              <a:ext cx="124099" cy="164716"/>
            </a:xfrm>
            <a:prstGeom prst="rect">
              <a:avLst/>
            </a:prstGeom>
            <a:solidFill>
              <a:schemeClr val="bg1">
                <a:alpha val="7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406564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4FFB-F012-1D86-BA17-8B73204F3C39}"/>
              </a:ext>
            </a:extLst>
          </p:cNvPr>
          <p:cNvSpPr>
            <a:spLocks noGrp="1"/>
          </p:cNvSpPr>
          <p:nvPr>
            <p:ph type="title"/>
          </p:nvPr>
        </p:nvSpPr>
        <p:spPr/>
        <p:txBody>
          <a:bodyPr/>
          <a:lstStyle/>
          <a:p>
            <a:r>
              <a:rPr lang="en-IN" dirty="0"/>
              <a:t>Angular Power Spectrum – Rx2</a:t>
            </a:r>
          </a:p>
        </p:txBody>
      </p:sp>
      <p:sp>
        <p:nvSpPr>
          <p:cNvPr id="4" name="Date Placeholder 3">
            <a:extLst>
              <a:ext uri="{FF2B5EF4-FFF2-40B4-BE49-F238E27FC236}">
                <a16:creationId xmlns:a16="http://schemas.microsoft.com/office/drawing/2014/main" id="{BE2BDED6-E3FB-5C49-8BC6-E74DFBB5EB6A}"/>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02AAECEE-D798-3F67-07CE-0672D6D226F2}"/>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51B85DD4-4D6D-6B72-4927-E5D86229F0BA}"/>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14</a:t>
            </a:fld>
            <a:endParaRPr lang="en-IN" altLang="en-US"/>
          </a:p>
        </p:txBody>
      </p:sp>
      <p:grpSp>
        <p:nvGrpSpPr>
          <p:cNvPr id="3" name="Group 2">
            <a:extLst>
              <a:ext uri="{FF2B5EF4-FFF2-40B4-BE49-F238E27FC236}">
                <a16:creationId xmlns:a16="http://schemas.microsoft.com/office/drawing/2014/main" id="{849C8AF6-452F-3A44-70E0-6BCCBEFEAA61}"/>
              </a:ext>
            </a:extLst>
          </p:cNvPr>
          <p:cNvGrpSpPr/>
          <p:nvPr/>
        </p:nvGrpSpPr>
        <p:grpSpPr>
          <a:xfrm>
            <a:off x="104448" y="1649113"/>
            <a:ext cx="6840000" cy="2692093"/>
            <a:chOff x="-27349" y="1001478"/>
            <a:chExt cx="7112000" cy="2692093"/>
          </a:xfrm>
        </p:grpSpPr>
        <p:pic>
          <p:nvPicPr>
            <p:cNvPr id="80" name="図 3">
              <a:extLst>
                <a:ext uri="{FF2B5EF4-FFF2-40B4-BE49-F238E27FC236}">
                  <a16:creationId xmlns:a16="http://schemas.microsoft.com/office/drawing/2014/main" id="{AA29187C-3257-83B9-2A74-12EE695565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49" y="1001478"/>
              <a:ext cx="7112000" cy="2692093"/>
            </a:xfrm>
            <a:prstGeom prst="rect">
              <a:avLst/>
            </a:prstGeom>
          </p:spPr>
        </p:pic>
        <p:grpSp>
          <p:nvGrpSpPr>
            <p:cNvPr id="81" name="Group 80">
              <a:extLst>
                <a:ext uri="{FF2B5EF4-FFF2-40B4-BE49-F238E27FC236}">
                  <a16:creationId xmlns:a16="http://schemas.microsoft.com/office/drawing/2014/main" id="{633986B9-EB58-17E9-6EF9-5CD328C9878D}"/>
                </a:ext>
              </a:extLst>
            </p:cNvPr>
            <p:cNvGrpSpPr/>
            <p:nvPr/>
          </p:nvGrpSpPr>
          <p:grpSpPr>
            <a:xfrm>
              <a:off x="1371527" y="1055581"/>
              <a:ext cx="5401370" cy="2326224"/>
              <a:chOff x="1371527" y="1055581"/>
              <a:chExt cx="5401370" cy="2326224"/>
            </a:xfrm>
          </p:grpSpPr>
          <p:sp>
            <p:nvSpPr>
              <p:cNvPr id="82" name="テキスト ボックス 63">
                <a:extLst>
                  <a:ext uri="{FF2B5EF4-FFF2-40B4-BE49-F238E27FC236}">
                    <a16:creationId xmlns:a16="http://schemas.microsoft.com/office/drawing/2014/main" id="{90C5F23A-8DCA-1753-1500-1CE7A913939F}"/>
                  </a:ext>
                </a:extLst>
              </p:cNvPr>
              <p:cNvSpPr txBox="1"/>
              <p:nvPr/>
            </p:nvSpPr>
            <p:spPr>
              <a:xfrm>
                <a:off x="6033165" y="2660374"/>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83" name="テキスト ボックス 65">
                <a:extLst>
                  <a:ext uri="{FF2B5EF4-FFF2-40B4-BE49-F238E27FC236}">
                    <a16:creationId xmlns:a16="http://schemas.microsoft.com/office/drawing/2014/main" id="{A1F59CF5-28C3-A3A1-C54D-0E44464810B0}"/>
                  </a:ext>
                </a:extLst>
              </p:cNvPr>
              <p:cNvSpPr txBox="1"/>
              <p:nvPr/>
            </p:nvSpPr>
            <p:spPr>
              <a:xfrm>
                <a:off x="5233483" y="2845040"/>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84" name="テキスト ボックス 66">
                <a:extLst>
                  <a:ext uri="{FF2B5EF4-FFF2-40B4-BE49-F238E27FC236}">
                    <a16:creationId xmlns:a16="http://schemas.microsoft.com/office/drawing/2014/main" id="{6D35056E-2930-0671-4657-35E840733865}"/>
                  </a:ext>
                </a:extLst>
              </p:cNvPr>
              <p:cNvSpPr txBox="1"/>
              <p:nvPr/>
            </p:nvSpPr>
            <p:spPr>
              <a:xfrm>
                <a:off x="1875918" y="1242265"/>
                <a:ext cx="687428"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e</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5" name="テキスト ボックス 64">
                <a:extLst>
                  <a:ext uri="{FF2B5EF4-FFF2-40B4-BE49-F238E27FC236}">
                    <a16:creationId xmlns:a16="http://schemas.microsoft.com/office/drawing/2014/main" id="{8C733E9C-373D-15C2-78B0-2D17B5A76193}"/>
                  </a:ext>
                </a:extLst>
              </p:cNvPr>
              <p:cNvSpPr txBox="1"/>
              <p:nvPr/>
            </p:nvSpPr>
            <p:spPr>
              <a:xfrm>
                <a:off x="3419261" y="2998878"/>
                <a:ext cx="429595" cy="369332"/>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latin typeface="Times New Roman" panose="02020603050405020304" pitchFamily="18" charset="0"/>
                  <a:cs typeface="Times New Roman" panose="02020603050405020304" pitchFamily="18" charset="0"/>
                </a:endParaRPr>
              </a:p>
            </p:txBody>
          </p:sp>
          <p:sp>
            <p:nvSpPr>
              <p:cNvPr id="86" name="テキスト ボックス 64">
                <a:extLst>
                  <a:ext uri="{FF2B5EF4-FFF2-40B4-BE49-F238E27FC236}">
                    <a16:creationId xmlns:a16="http://schemas.microsoft.com/office/drawing/2014/main" id="{5CAB0BBE-B14E-3CE6-8A5A-97CCD0990BE4}"/>
                  </a:ext>
                </a:extLst>
              </p:cNvPr>
              <p:cNvSpPr txBox="1"/>
              <p:nvPr/>
            </p:nvSpPr>
            <p:spPr>
              <a:xfrm>
                <a:off x="1371527" y="2882699"/>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87" name="テキスト ボックス 63">
                <a:extLst>
                  <a:ext uri="{FF2B5EF4-FFF2-40B4-BE49-F238E27FC236}">
                    <a16:creationId xmlns:a16="http://schemas.microsoft.com/office/drawing/2014/main" id="{D2DC18DE-7E1D-16EA-678F-74098EDD5728}"/>
                  </a:ext>
                </a:extLst>
              </p:cNvPr>
              <p:cNvSpPr txBox="1"/>
              <p:nvPr/>
            </p:nvSpPr>
            <p:spPr>
              <a:xfrm>
                <a:off x="2870865" y="1523374"/>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88" name="テキスト ボックス 65">
                <a:extLst>
                  <a:ext uri="{FF2B5EF4-FFF2-40B4-BE49-F238E27FC236}">
                    <a16:creationId xmlns:a16="http://schemas.microsoft.com/office/drawing/2014/main" id="{711F0135-EC93-091D-7656-3802501A64DE}"/>
                  </a:ext>
                </a:extLst>
              </p:cNvPr>
              <p:cNvSpPr txBox="1"/>
              <p:nvPr/>
            </p:nvSpPr>
            <p:spPr>
              <a:xfrm>
                <a:off x="4600482" y="1226795"/>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89" name="テキスト ボックス 66">
                <a:extLst>
                  <a:ext uri="{FF2B5EF4-FFF2-40B4-BE49-F238E27FC236}">
                    <a16:creationId xmlns:a16="http://schemas.microsoft.com/office/drawing/2014/main" id="{4DC167D0-4340-A77A-67E4-D11282D41EBD}"/>
                  </a:ext>
                </a:extLst>
              </p:cNvPr>
              <p:cNvSpPr txBox="1"/>
              <p:nvPr/>
            </p:nvSpPr>
            <p:spPr>
              <a:xfrm>
                <a:off x="1554103" y="2845040"/>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e</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0" name="テキスト ボックス 64">
                <a:extLst>
                  <a:ext uri="{FF2B5EF4-FFF2-40B4-BE49-F238E27FC236}">
                    <a16:creationId xmlns:a16="http://schemas.microsoft.com/office/drawing/2014/main" id="{611C739E-DDD3-8E69-4CB9-15F8FC9B0174}"/>
                  </a:ext>
                </a:extLst>
              </p:cNvPr>
              <p:cNvSpPr txBox="1"/>
              <p:nvPr/>
            </p:nvSpPr>
            <p:spPr>
              <a:xfrm>
                <a:off x="3102871" y="1055581"/>
                <a:ext cx="429595" cy="369332"/>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latin typeface="Times New Roman" panose="02020603050405020304" pitchFamily="18" charset="0"/>
                  <a:cs typeface="Times New Roman" panose="02020603050405020304" pitchFamily="18" charset="0"/>
                </a:endParaRPr>
              </a:p>
            </p:txBody>
          </p:sp>
          <p:sp>
            <p:nvSpPr>
              <p:cNvPr id="91" name="テキスト ボックス 64">
                <a:extLst>
                  <a:ext uri="{FF2B5EF4-FFF2-40B4-BE49-F238E27FC236}">
                    <a16:creationId xmlns:a16="http://schemas.microsoft.com/office/drawing/2014/main" id="{5288B3EA-3C8C-05B6-4A47-1127EDA8A918}"/>
                  </a:ext>
                </a:extLst>
              </p:cNvPr>
              <p:cNvSpPr txBox="1"/>
              <p:nvPr/>
            </p:nvSpPr>
            <p:spPr>
              <a:xfrm>
                <a:off x="2258543" y="1137703"/>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92" name="テキスト ボックス 67">
                <a:extLst>
                  <a:ext uri="{FF2B5EF4-FFF2-40B4-BE49-F238E27FC236}">
                    <a16:creationId xmlns:a16="http://schemas.microsoft.com/office/drawing/2014/main" id="{0126672B-3D4E-0AFF-8BD4-967042EBB93E}"/>
                  </a:ext>
                </a:extLst>
              </p:cNvPr>
              <p:cNvSpPr txBox="1"/>
              <p:nvPr/>
            </p:nvSpPr>
            <p:spPr>
              <a:xfrm>
                <a:off x="2151017" y="1129955"/>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c</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3" name="テキスト ボックス 67">
                <a:extLst>
                  <a:ext uri="{FF2B5EF4-FFF2-40B4-BE49-F238E27FC236}">
                    <a16:creationId xmlns:a16="http://schemas.microsoft.com/office/drawing/2014/main" id="{FFBA4EDE-3767-B2B4-FB7A-EEA3A744D2DB}"/>
                  </a:ext>
                </a:extLst>
              </p:cNvPr>
              <p:cNvSpPr txBox="1"/>
              <p:nvPr/>
            </p:nvSpPr>
            <p:spPr>
              <a:xfrm>
                <a:off x="2850381" y="1095643"/>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b</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4" name="テキスト ボックス 67">
                <a:extLst>
                  <a:ext uri="{FF2B5EF4-FFF2-40B4-BE49-F238E27FC236}">
                    <a16:creationId xmlns:a16="http://schemas.microsoft.com/office/drawing/2014/main" id="{622611A7-E62D-872B-A7C2-7D4B459070C6}"/>
                  </a:ext>
                </a:extLst>
              </p:cNvPr>
              <p:cNvSpPr txBox="1"/>
              <p:nvPr/>
            </p:nvSpPr>
            <p:spPr>
              <a:xfrm>
                <a:off x="2854676" y="2927761"/>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b</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5" name="テキスト ボックス 67">
                <a:extLst>
                  <a:ext uri="{FF2B5EF4-FFF2-40B4-BE49-F238E27FC236}">
                    <a16:creationId xmlns:a16="http://schemas.microsoft.com/office/drawing/2014/main" id="{1AE36F1B-11E3-699D-8431-B47B9300750C}"/>
                  </a:ext>
                </a:extLst>
              </p:cNvPr>
              <p:cNvSpPr txBox="1"/>
              <p:nvPr/>
            </p:nvSpPr>
            <p:spPr>
              <a:xfrm>
                <a:off x="4390926" y="2985297"/>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c</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6" name="テキスト ボックス 67">
                <a:extLst>
                  <a:ext uri="{FF2B5EF4-FFF2-40B4-BE49-F238E27FC236}">
                    <a16:creationId xmlns:a16="http://schemas.microsoft.com/office/drawing/2014/main" id="{C5A699E8-EFA9-42BC-ED68-FCE159587DBC}"/>
                  </a:ext>
                </a:extLst>
              </p:cNvPr>
              <p:cNvSpPr txBox="1"/>
              <p:nvPr/>
            </p:nvSpPr>
            <p:spPr>
              <a:xfrm>
                <a:off x="4705598" y="1074972"/>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7" name="テキスト ボックス 67">
                <a:extLst>
                  <a:ext uri="{FF2B5EF4-FFF2-40B4-BE49-F238E27FC236}">
                    <a16:creationId xmlns:a16="http://schemas.microsoft.com/office/drawing/2014/main" id="{717C2E07-F4B8-7FD0-D561-CE36D67321E7}"/>
                  </a:ext>
                </a:extLst>
              </p:cNvPr>
              <p:cNvSpPr txBox="1"/>
              <p:nvPr/>
            </p:nvSpPr>
            <p:spPr>
              <a:xfrm>
                <a:off x="1484939" y="2737983"/>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8" name="テキスト ボックス 67">
                <a:extLst>
                  <a:ext uri="{FF2B5EF4-FFF2-40B4-BE49-F238E27FC236}">
                    <a16:creationId xmlns:a16="http://schemas.microsoft.com/office/drawing/2014/main" id="{824B2705-8D03-F6F4-43CB-4F3617DDE1CB}"/>
                  </a:ext>
                </a:extLst>
              </p:cNvPr>
              <p:cNvSpPr txBox="1"/>
              <p:nvPr/>
            </p:nvSpPr>
            <p:spPr>
              <a:xfrm>
                <a:off x="5118140" y="3012473"/>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d</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9" name="テキスト ボックス 67">
                <a:extLst>
                  <a:ext uri="{FF2B5EF4-FFF2-40B4-BE49-F238E27FC236}">
                    <a16:creationId xmlns:a16="http://schemas.microsoft.com/office/drawing/2014/main" id="{C7F17352-5A60-FEA7-F8DC-527774AC4ADF}"/>
                  </a:ext>
                </a:extLst>
              </p:cNvPr>
              <p:cNvSpPr txBox="1"/>
              <p:nvPr/>
            </p:nvSpPr>
            <p:spPr>
              <a:xfrm>
                <a:off x="1870739" y="1095643"/>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d</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0" name="テキスト ボックス 67">
                <a:extLst>
                  <a:ext uri="{FF2B5EF4-FFF2-40B4-BE49-F238E27FC236}">
                    <a16:creationId xmlns:a16="http://schemas.microsoft.com/office/drawing/2014/main" id="{41A43C95-1BA6-A8F4-5BD8-FA12DC694B83}"/>
                  </a:ext>
                </a:extLst>
              </p:cNvPr>
              <p:cNvSpPr txBox="1"/>
              <p:nvPr/>
            </p:nvSpPr>
            <p:spPr>
              <a:xfrm>
                <a:off x="6351343" y="2985297"/>
                <a:ext cx="421554" cy="307777"/>
              </a:xfrm>
              <a:prstGeom prst="rect">
                <a:avLst/>
              </a:prstGeom>
              <a:noFill/>
            </p:spPr>
            <p:txBody>
              <a:bodyPr wrap="square">
                <a:spAutoFit/>
              </a:bodyPr>
              <a:lstStyle/>
              <a:p>
                <a:r>
                  <a:rPr lang="en-IN" altLang="ja-JP" sz="1400" dirty="0">
                    <a:solidFill>
                      <a:srgbClr val="00B050"/>
                    </a:solidFill>
                    <a:latin typeface="Times New Roman" panose="02020603050405020304" pitchFamily="18" charset="0"/>
                    <a:cs typeface="Times New Roman" panose="02020603050405020304" pitchFamily="18" charset="0"/>
                  </a:rPr>
                  <a:t>9</a:t>
                </a:r>
                <a:endParaRPr lang="ja-JP" altLang="en-US" sz="1400" dirty="0">
                  <a:solidFill>
                    <a:srgbClr val="00B050"/>
                  </a:solidFill>
                  <a:latin typeface="Times New Roman" panose="02020603050405020304" pitchFamily="18" charset="0"/>
                  <a:cs typeface="Times New Roman" panose="02020603050405020304" pitchFamily="18" charset="0"/>
                </a:endParaRPr>
              </a:p>
            </p:txBody>
          </p:sp>
          <p:sp>
            <p:nvSpPr>
              <p:cNvPr id="101" name="テキスト ボックス 67">
                <a:extLst>
                  <a:ext uri="{FF2B5EF4-FFF2-40B4-BE49-F238E27FC236}">
                    <a16:creationId xmlns:a16="http://schemas.microsoft.com/office/drawing/2014/main" id="{422D5FE2-CDC4-211A-501C-78EC98D0172D}"/>
                  </a:ext>
                </a:extLst>
              </p:cNvPr>
              <p:cNvSpPr txBox="1"/>
              <p:nvPr/>
            </p:nvSpPr>
            <p:spPr>
              <a:xfrm>
                <a:off x="3225822" y="1095643"/>
                <a:ext cx="421554" cy="307777"/>
              </a:xfrm>
              <a:prstGeom prst="rect">
                <a:avLst/>
              </a:prstGeom>
              <a:noFill/>
            </p:spPr>
            <p:txBody>
              <a:bodyPr wrap="square">
                <a:spAutoFit/>
              </a:bodyPr>
              <a:lstStyle/>
              <a:p>
                <a:r>
                  <a:rPr lang="en-US" altLang="ja-JP" sz="1400" dirty="0">
                    <a:solidFill>
                      <a:srgbClr val="00B050"/>
                    </a:solidFill>
                    <a:latin typeface="Times New Roman" panose="02020603050405020304" pitchFamily="18" charset="0"/>
                    <a:cs typeface="Times New Roman" panose="02020603050405020304" pitchFamily="18" charset="0"/>
                  </a:rPr>
                  <a:t>9</a:t>
                </a:r>
                <a:endParaRPr lang="ja-JP" altLang="en-US" sz="1400" dirty="0">
                  <a:solidFill>
                    <a:srgbClr val="00B050"/>
                  </a:solidFill>
                  <a:latin typeface="Times New Roman" panose="02020603050405020304" pitchFamily="18" charset="0"/>
                  <a:cs typeface="Times New Roman" panose="02020603050405020304" pitchFamily="18" charset="0"/>
                </a:endParaRPr>
              </a:p>
            </p:txBody>
          </p:sp>
          <p:sp>
            <p:nvSpPr>
              <p:cNvPr id="102" name="テキスト ボックス 63">
                <a:extLst>
                  <a:ext uri="{FF2B5EF4-FFF2-40B4-BE49-F238E27FC236}">
                    <a16:creationId xmlns:a16="http://schemas.microsoft.com/office/drawing/2014/main" id="{017B07A6-9B23-45CE-E6A0-5AED10A75A6C}"/>
                  </a:ext>
                </a:extLst>
              </p:cNvPr>
              <p:cNvSpPr txBox="1"/>
              <p:nvPr/>
            </p:nvSpPr>
            <p:spPr>
              <a:xfrm>
                <a:off x="3991306" y="1120910"/>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8</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103" name="テキスト ボックス 63">
                <a:extLst>
                  <a:ext uri="{FF2B5EF4-FFF2-40B4-BE49-F238E27FC236}">
                    <a16:creationId xmlns:a16="http://schemas.microsoft.com/office/drawing/2014/main" id="{DE753F31-3451-65DE-1DA5-74AECF6BE949}"/>
                  </a:ext>
                </a:extLst>
              </p:cNvPr>
              <p:cNvSpPr txBox="1"/>
              <p:nvPr/>
            </p:nvSpPr>
            <p:spPr>
              <a:xfrm>
                <a:off x="3928032" y="2922649"/>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8</a:t>
                </a:r>
                <a:endParaRPr lang="ja-JP" altLang="en-US" dirty="0">
                  <a:solidFill>
                    <a:srgbClr val="FF0000"/>
                  </a:solidFill>
                  <a:latin typeface="Times New Roman" panose="02020603050405020304" pitchFamily="18" charset="0"/>
                  <a:cs typeface="Times New Roman" panose="02020603050405020304" pitchFamily="18" charset="0"/>
                </a:endParaRPr>
              </a:p>
            </p:txBody>
          </p:sp>
        </p:grpSp>
      </p:grpSp>
      <p:grpSp>
        <p:nvGrpSpPr>
          <p:cNvPr id="104" name="Group 103">
            <a:extLst>
              <a:ext uri="{FF2B5EF4-FFF2-40B4-BE49-F238E27FC236}">
                <a16:creationId xmlns:a16="http://schemas.microsoft.com/office/drawing/2014/main" id="{01818019-5E1D-7DD1-0763-D135A25DAF5B}"/>
              </a:ext>
            </a:extLst>
          </p:cNvPr>
          <p:cNvGrpSpPr>
            <a:grpSpLocks noChangeAspect="1"/>
          </p:cNvGrpSpPr>
          <p:nvPr/>
        </p:nvGrpSpPr>
        <p:grpSpPr>
          <a:xfrm>
            <a:off x="6982550" y="1608233"/>
            <a:ext cx="2160000" cy="1989232"/>
            <a:chOff x="6962984" y="1636926"/>
            <a:chExt cx="3816000" cy="3514311"/>
          </a:xfrm>
        </p:grpSpPr>
        <p:pic>
          <p:nvPicPr>
            <p:cNvPr id="105" name="図 57">
              <a:extLst>
                <a:ext uri="{FF2B5EF4-FFF2-40B4-BE49-F238E27FC236}">
                  <a16:creationId xmlns:a16="http://schemas.microsoft.com/office/drawing/2014/main" id="{71B55776-C4E3-EDA2-FFC9-89E8EDF56C77}"/>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6962984" y="1712071"/>
              <a:ext cx="3816000" cy="3439166"/>
            </a:xfrm>
            <a:prstGeom prst="rect">
              <a:avLst/>
            </a:prstGeom>
          </p:spPr>
        </p:pic>
        <p:sp>
          <p:nvSpPr>
            <p:cNvPr id="106" name="AutoShape 2">
              <a:extLst>
                <a:ext uri="{FF2B5EF4-FFF2-40B4-BE49-F238E27FC236}">
                  <a16:creationId xmlns:a16="http://schemas.microsoft.com/office/drawing/2014/main" id="{17298E4B-75E8-D6A3-8C02-DB864E3D513D}"/>
                </a:ext>
              </a:extLst>
            </p:cNvPr>
            <p:cNvSpPr>
              <a:spLocks noChangeArrowheads="1"/>
            </p:cNvSpPr>
            <p:nvPr/>
          </p:nvSpPr>
          <p:spPr bwMode="auto">
            <a:xfrm>
              <a:off x="10067702" y="2944895"/>
              <a:ext cx="210006" cy="192916"/>
            </a:xfrm>
            <a:prstGeom prst="flowChartConnector">
              <a:avLst/>
            </a:prstGeom>
            <a:solidFill>
              <a:srgbClr val="FF000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dirty="0"/>
            </a:p>
          </p:txBody>
        </p:sp>
        <p:sp>
          <p:nvSpPr>
            <p:cNvPr id="107" name="AutoShape 3">
              <a:extLst>
                <a:ext uri="{FF2B5EF4-FFF2-40B4-BE49-F238E27FC236}">
                  <a16:creationId xmlns:a16="http://schemas.microsoft.com/office/drawing/2014/main" id="{0A32A363-CAC8-28C8-2A9B-2E693D62092D}"/>
                </a:ext>
              </a:extLst>
            </p:cNvPr>
            <p:cNvSpPr>
              <a:spLocks noChangeArrowheads="1"/>
            </p:cNvSpPr>
            <p:nvPr/>
          </p:nvSpPr>
          <p:spPr bwMode="auto">
            <a:xfrm>
              <a:off x="9029474" y="3434422"/>
              <a:ext cx="210006" cy="192916"/>
            </a:xfrm>
            <a:prstGeom prst="flowChartConnector">
              <a:avLst/>
            </a:prstGeom>
            <a:solidFill>
              <a:srgbClr val="0070C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a:p>
          </p:txBody>
        </p:sp>
        <p:cxnSp>
          <p:nvCxnSpPr>
            <p:cNvPr id="108" name="直線矢印コネクタ 61">
              <a:extLst>
                <a:ext uri="{FF2B5EF4-FFF2-40B4-BE49-F238E27FC236}">
                  <a16:creationId xmlns:a16="http://schemas.microsoft.com/office/drawing/2014/main" id="{8C6620AC-30C7-CDB4-0147-ABA8C464AA03}"/>
                </a:ext>
              </a:extLst>
            </p:cNvPr>
            <p:cNvCxnSpPr>
              <a:cxnSpLocks/>
              <a:endCxn id="106" idx="4"/>
            </p:cNvCxnSpPr>
            <p:nvPr/>
          </p:nvCxnSpPr>
          <p:spPr>
            <a:xfrm flipV="1">
              <a:off x="9603747" y="3137811"/>
              <a:ext cx="568958" cy="1073867"/>
            </a:xfrm>
            <a:prstGeom prst="straightConnector1">
              <a:avLst/>
            </a:prstGeom>
            <a:ln w="1905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9" name="直線矢印コネクタ 62">
              <a:extLst>
                <a:ext uri="{FF2B5EF4-FFF2-40B4-BE49-F238E27FC236}">
                  <a16:creationId xmlns:a16="http://schemas.microsoft.com/office/drawing/2014/main" id="{11E961D1-2703-7C2F-19D9-DA532172CD00}"/>
                </a:ext>
              </a:extLst>
            </p:cNvPr>
            <p:cNvCxnSpPr>
              <a:cxnSpLocks/>
              <a:stCxn id="107" idx="5"/>
            </p:cNvCxnSpPr>
            <p:nvPr/>
          </p:nvCxnSpPr>
          <p:spPr>
            <a:xfrm>
              <a:off x="9208724" y="3599086"/>
              <a:ext cx="405072" cy="601463"/>
            </a:xfrm>
            <a:prstGeom prst="straightConnector1">
              <a:avLst/>
            </a:prstGeom>
            <a:ln w="190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0" name="テキスト ボックス 65">
              <a:extLst>
                <a:ext uri="{FF2B5EF4-FFF2-40B4-BE49-F238E27FC236}">
                  <a16:creationId xmlns:a16="http://schemas.microsoft.com/office/drawing/2014/main" id="{9C750ABD-F3FE-AD7E-45F0-1B3B056C0721}"/>
                </a:ext>
              </a:extLst>
            </p:cNvPr>
            <p:cNvSpPr txBox="1"/>
            <p:nvPr/>
          </p:nvSpPr>
          <p:spPr>
            <a:xfrm>
              <a:off x="9206454" y="4084239"/>
              <a:ext cx="335513" cy="235221"/>
            </a:xfrm>
            <a:prstGeom prst="rect">
              <a:avLst/>
            </a:prstGeom>
            <a:noFill/>
          </p:spPr>
          <p:txBody>
            <a:bodyPr wrap="none" rtlCol="0">
              <a:spAutoFit/>
            </a:bodyPr>
            <a:lstStyle/>
            <a:p>
              <a:r>
                <a:rPr lang="en-US" altLang="ja-JP" sz="1000" b="1" dirty="0">
                  <a:cs typeface="Times New Roman" panose="02020603050405020304" pitchFamily="18" charset="0"/>
                </a:rPr>
                <a:t>#3</a:t>
              </a:r>
              <a:endParaRPr lang="ja-JP" altLang="en-US" sz="1000" b="1" dirty="0">
                <a:cs typeface="Times New Roman" panose="02020603050405020304" pitchFamily="18" charset="0"/>
              </a:endParaRPr>
            </a:p>
          </p:txBody>
        </p:sp>
        <p:sp>
          <p:nvSpPr>
            <p:cNvPr id="111" name="テキスト ボックス 66">
              <a:extLst>
                <a:ext uri="{FF2B5EF4-FFF2-40B4-BE49-F238E27FC236}">
                  <a16:creationId xmlns:a16="http://schemas.microsoft.com/office/drawing/2014/main" id="{806BA7D9-6E75-A349-EB90-F26DAC356E91}"/>
                </a:ext>
              </a:extLst>
            </p:cNvPr>
            <p:cNvSpPr txBox="1"/>
            <p:nvPr/>
          </p:nvSpPr>
          <p:spPr>
            <a:xfrm>
              <a:off x="8395292" y="2100519"/>
              <a:ext cx="312906" cy="246221"/>
            </a:xfrm>
            <a:prstGeom prst="rect">
              <a:avLst/>
            </a:prstGeom>
            <a:noFill/>
          </p:spPr>
          <p:txBody>
            <a:bodyPr wrap="none" rtlCol="0">
              <a:spAutoFit/>
            </a:bodyPr>
            <a:lstStyle/>
            <a:p>
              <a:r>
                <a:rPr lang="en-US" altLang="ja-JP" sz="1000" b="1" dirty="0">
                  <a:cs typeface="Times New Roman" panose="02020603050405020304" pitchFamily="18" charset="0"/>
                </a:rPr>
                <a:t>#8</a:t>
              </a:r>
              <a:endParaRPr lang="ja-JP" altLang="en-US" sz="1000" b="1" dirty="0">
                <a:cs typeface="Times New Roman" panose="02020603050405020304" pitchFamily="18" charset="0"/>
              </a:endParaRPr>
            </a:p>
          </p:txBody>
        </p:sp>
        <p:cxnSp>
          <p:nvCxnSpPr>
            <p:cNvPr id="112" name="直線矢印コネクタ 70">
              <a:extLst>
                <a:ext uri="{FF2B5EF4-FFF2-40B4-BE49-F238E27FC236}">
                  <a16:creationId xmlns:a16="http://schemas.microsoft.com/office/drawing/2014/main" id="{A44A1AB6-9467-4269-5306-0C1586C55EAF}"/>
                </a:ext>
              </a:extLst>
            </p:cNvPr>
            <p:cNvCxnSpPr>
              <a:cxnSpLocks/>
              <a:endCxn id="106" idx="0"/>
            </p:cNvCxnSpPr>
            <p:nvPr/>
          </p:nvCxnSpPr>
          <p:spPr>
            <a:xfrm>
              <a:off x="9980230" y="1838497"/>
              <a:ext cx="192475" cy="1106398"/>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テキスト ボックス 71">
              <a:extLst>
                <a:ext uri="{FF2B5EF4-FFF2-40B4-BE49-F238E27FC236}">
                  <a16:creationId xmlns:a16="http://schemas.microsoft.com/office/drawing/2014/main" id="{1B9FD7DD-F2D2-7FF5-6143-611FAE8BE1D1}"/>
                </a:ext>
              </a:extLst>
            </p:cNvPr>
            <p:cNvSpPr txBox="1"/>
            <p:nvPr/>
          </p:nvSpPr>
          <p:spPr>
            <a:xfrm>
              <a:off x="10096230" y="1788312"/>
              <a:ext cx="311304" cy="235221"/>
            </a:xfrm>
            <a:prstGeom prst="rect">
              <a:avLst/>
            </a:prstGeom>
            <a:noFill/>
          </p:spPr>
          <p:txBody>
            <a:bodyPr wrap="none" rtlCol="0">
              <a:spAutoFit/>
            </a:bodyPr>
            <a:lstStyle/>
            <a:p>
              <a:r>
                <a:rPr lang="en-US" altLang="ja-JP" sz="1000" b="1" dirty="0">
                  <a:cs typeface="Times New Roman" panose="02020603050405020304" pitchFamily="18" charset="0"/>
                </a:rPr>
                <a:t>#a</a:t>
              </a:r>
              <a:endParaRPr lang="ja-JP" altLang="en-US" sz="1000" b="1" dirty="0">
                <a:cs typeface="Times New Roman" panose="02020603050405020304" pitchFamily="18" charset="0"/>
              </a:endParaRPr>
            </a:p>
          </p:txBody>
        </p:sp>
        <p:cxnSp>
          <p:nvCxnSpPr>
            <p:cNvPr id="114" name="直線矢印コネクタ 72">
              <a:extLst>
                <a:ext uri="{FF2B5EF4-FFF2-40B4-BE49-F238E27FC236}">
                  <a16:creationId xmlns:a16="http://schemas.microsoft.com/office/drawing/2014/main" id="{1BB07E2C-C9B6-C8FC-9855-BD2113558F4F}"/>
                </a:ext>
              </a:extLst>
            </p:cNvPr>
            <p:cNvCxnSpPr>
              <a:cxnSpLocks/>
            </p:cNvCxnSpPr>
            <p:nvPr/>
          </p:nvCxnSpPr>
          <p:spPr>
            <a:xfrm flipV="1">
              <a:off x="9486247" y="1843929"/>
              <a:ext cx="479893" cy="2370180"/>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直線矢印コネクタ 73">
              <a:extLst>
                <a:ext uri="{FF2B5EF4-FFF2-40B4-BE49-F238E27FC236}">
                  <a16:creationId xmlns:a16="http://schemas.microsoft.com/office/drawing/2014/main" id="{71DD29BB-2514-036C-8296-BD0872FAEE36}"/>
                </a:ext>
              </a:extLst>
            </p:cNvPr>
            <p:cNvCxnSpPr>
              <a:cxnSpLocks/>
              <a:endCxn id="106" idx="2"/>
            </p:cNvCxnSpPr>
            <p:nvPr/>
          </p:nvCxnSpPr>
          <p:spPr>
            <a:xfrm flipV="1">
              <a:off x="7175153" y="3041353"/>
              <a:ext cx="2892549" cy="59768"/>
            </a:xfrm>
            <a:prstGeom prst="straightConnector1">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直線矢印コネクタ 74">
              <a:extLst>
                <a:ext uri="{FF2B5EF4-FFF2-40B4-BE49-F238E27FC236}">
                  <a16:creationId xmlns:a16="http://schemas.microsoft.com/office/drawing/2014/main" id="{57A39559-6F75-6534-EC66-87BE28547CCD}"/>
                </a:ext>
              </a:extLst>
            </p:cNvPr>
            <p:cNvCxnSpPr>
              <a:cxnSpLocks/>
              <a:stCxn id="107" idx="2"/>
            </p:cNvCxnSpPr>
            <p:nvPr/>
          </p:nvCxnSpPr>
          <p:spPr>
            <a:xfrm flipH="1" flipV="1">
              <a:off x="7195871" y="3101121"/>
              <a:ext cx="1833603" cy="429759"/>
            </a:xfrm>
            <a:prstGeom prst="straightConnector1">
              <a:avLst/>
            </a:prstGeom>
            <a:ln w="1905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7" name="テキスト ボックス 75">
              <a:extLst>
                <a:ext uri="{FF2B5EF4-FFF2-40B4-BE49-F238E27FC236}">
                  <a16:creationId xmlns:a16="http://schemas.microsoft.com/office/drawing/2014/main" id="{E0C887B5-A580-02DD-3F0F-4DAF47561BCF}"/>
                </a:ext>
              </a:extLst>
            </p:cNvPr>
            <p:cNvSpPr txBox="1"/>
            <p:nvPr/>
          </p:nvSpPr>
          <p:spPr>
            <a:xfrm>
              <a:off x="7180250" y="3136271"/>
              <a:ext cx="335513" cy="235221"/>
            </a:xfrm>
            <a:prstGeom prst="rect">
              <a:avLst/>
            </a:prstGeom>
            <a:noFill/>
          </p:spPr>
          <p:txBody>
            <a:bodyPr wrap="none" rtlCol="0">
              <a:spAutoFit/>
            </a:bodyPr>
            <a:lstStyle/>
            <a:p>
              <a:r>
                <a:rPr lang="en-US" altLang="ja-JP" sz="1000" b="1" dirty="0">
                  <a:cs typeface="Times New Roman" panose="02020603050405020304" pitchFamily="18" charset="0"/>
                </a:rPr>
                <a:t>#7</a:t>
              </a:r>
              <a:endParaRPr lang="ja-JP" altLang="en-US" sz="1000" b="1" dirty="0">
                <a:cs typeface="Times New Roman" panose="02020603050405020304" pitchFamily="18" charset="0"/>
              </a:endParaRPr>
            </a:p>
          </p:txBody>
        </p:sp>
        <p:cxnSp>
          <p:nvCxnSpPr>
            <p:cNvPr id="118" name="直線矢印コネクタ 76">
              <a:extLst>
                <a:ext uri="{FF2B5EF4-FFF2-40B4-BE49-F238E27FC236}">
                  <a16:creationId xmlns:a16="http://schemas.microsoft.com/office/drawing/2014/main" id="{E4B55AF2-DEAB-48DD-A6C8-52A3B53A46E9}"/>
                </a:ext>
              </a:extLst>
            </p:cNvPr>
            <p:cNvCxnSpPr>
              <a:cxnSpLocks/>
              <a:endCxn id="106" idx="4"/>
            </p:cNvCxnSpPr>
            <p:nvPr/>
          </p:nvCxnSpPr>
          <p:spPr>
            <a:xfrm flipV="1">
              <a:off x="10031017" y="3137811"/>
              <a:ext cx="141688" cy="1522482"/>
            </a:xfrm>
            <a:prstGeom prst="straightConnector1">
              <a:avLst/>
            </a:prstGeom>
            <a:ln w="19050">
              <a:solidFill>
                <a:schemeClr val="bg1">
                  <a:lumMod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直線矢印コネクタ 77">
              <a:extLst>
                <a:ext uri="{FF2B5EF4-FFF2-40B4-BE49-F238E27FC236}">
                  <a16:creationId xmlns:a16="http://schemas.microsoft.com/office/drawing/2014/main" id="{82BB7464-9A86-EA6E-AA10-098AB5EE8AB4}"/>
                </a:ext>
              </a:extLst>
            </p:cNvPr>
            <p:cNvCxnSpPr>
              <a:cxnSpLocks/>
            </p:cNvCxnSpPr>
            <p:nvPr/>
          </p:nvCxnSpPr>
          <p:spPr>
            <a:xfrm>
              <a:off x="9788555" y="1829146"/>
              <a:ext cx="248885" cy="2812121"/>
            </a:xfrm>
            <a:prstGeom prst="straightConnector1">
              <a:avLst/>
            </a:prstGeom>
            <a:ln w="19050">
              <a:solidFill>
                <a:schemeClr val="bg1">
                  <a:lumMod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直線矢印コネクタ 78">
              <a:extLst>
                <a:ext uri="{FF2B5EF4-FFF2-40B4-BE49-F238E27FC236}">
                  <a16:creationId xmlns:a16="http://schemas.microsoft.com/office/drawing/2014/main" id="{EDBE873D-7C2B-0951-A2D9-C3188DE02871}"/>
                </a:ext>
              </a:extLst>
            </p:cNvPr>
            <p:cNvCxnSpPr>
              <a:cxnSpLocks/>
              <a:endCxn id="107" idx="4"/>
            </p:cNvCxnSpPr>
            <p:nvPr/>
          </p:nvCxnSpPr>
          <p:spPr>
            <a:xfrm flipH="1" flipV="1">
              <a:off x="9134477" y="3627338"/>
              <a:ext cx="271100" cy="573211"/>
            </a:xfrm>
            <a:prstGeom prst="straightConnector1">
              <a:avLst/>
            </a:prstGeom>
            <a:ln w="19050">
              <a:solidFill>
                <a:schemeClr val="bg1">
                  <a:lumMod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1" name="直線矢印コネクタ 80">
              <a:extLst>
                <a:ext uri="{FF2B5EF4-FFF2-40B4-BE49-F238E27FC236}">
                  <a16:creationId xmlns:a16="http://schemas.microsoft.com/office/drawing/2014/main" id="{10AA3690-16DF-4B1D-7543-2449F132403E}"/>
                </a:ext>
              </a:extLst>
            </p:cNvPr>
            <p:cNvCxnSpPr>
              <a:cxnSpLocks/>
              <a:endCxn id="106" idx="2"/>
            </p:cNvCxnSpPr>
            <p:nvPr/>
          </p:nvCxnSpPr>
          <p:spPr>
            <a:xfrm>
              <a:off x="8874172" y="2093515"/>
              <a:ext cx="1193530" cy="947838"/>
            </a:xfrm>
            <a:prstGeom prst="straightConnector1">
              <a:avLst/>
            </a:prstGeom>
            <a:ln w="1905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2" name="直線矢印コネクタ 81">
              <a:extLst>
                <a:ext uri="{FF2B5EF4-FFF2-40B4-BE49-F238E27FC236}">
                  <a16:creationId xmlns:a16="http://schemas.microsoft.com/office/drawing/2014/main" id="{C4706C40-BBD9-0A2B-C4BE-59FCB86168F7}"/>
                </a:ext>
              </a:extLst>
            </p:cNvPr>
            <p:cNvCxnSpPr>
              <a:cxnSpLocks/>
              <a:endCxn id="106" idx="2"/>
            </p:cNvCxnSpPr>
            <p:nvPr/>
          </p:nvCxnSpPr>
          <p:spPr>
            <a:xfrm flipV="1">
              <a:off x="7194715" y="3041353"/>
              <a:ext cx="2872987" cy="1328376"/>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矢印コネクタ 82">
              <a:extLst>
                <a:ext uri="{FF2B5EF4-FFF2-40B4-BE49-F238E27FC236}">
                  <a16:creationId xmlns:a16="http://schemas.microsoft.com/office/drawing/2014/main" id="{594DF030-E8D5-2AB9-1BD3-1D2307015E47}"/>
                </a:ext>
              </a:extLst>
            </p:cNvPr>
            <p:cNvCxnSpPr>
              <a:cxnSpLocks/>
            </p:cNvCxnSpPr>
            <p:nvPr/>
          </p:nvCxnSpPr>
          <p:spPr>
            <a:xfrm flipH="1">
              <a:off x="7180250" y="2089521"/>
              <a:ext cx="1699407" cy="189894"/>
            </a:xfrm>
            <a:prstGeom prst="straightConnector1">
              <a:avLst/>
            </a:prstGeom>
            <a:ln w="1905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矢印コネクタ 83">
              <a:extLst>
                <a:ext uri="{FF2B5EF4-FFF2-40B4-BE49-F238E27FC236}">
                  <a16:creationId xmlns:a16="http://schemas.microsoft.com/office/drawing/2014/main" id="{F1A0FA55-AE9C-D858-C1F6-16D4EDFA18B5}"/>
                </a:ext>
              </a:extLst>
            </p:cNvPr>
            <p:cNvCxnSpPr>
              <a:cxnSpLocks/>
              <a:endCxn id="107" idx="3"/>
            </p:cNvCxnSpPr>
            <p:nvPr/>
          </p:nvCxnSpPr>
          <p:spPr>
            <a:xfrm flipV="1">
              <a:off x="7294783" y="3599086"/>
              <a:ext cx="1765446" cy="943311"/>
            </a:xfrm>
            <a:prstGeom prst="straightConnector1">
              <a:avLst/>
            </a:prstGeom>
            <a:ln w="19050">
              <a:solidFill>
                <a:schemeClr val="tx1">
                  <a:lumMod val="50000"/>
                  <a:lumOff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5" name="直線矢印コネクタ 84">
              <a:extLst>
                <a:ext uri="{FF2B5EF4-FFF2-40B4-BE49-F238E27FC236}">
                  <a16:creationId xmlns:a16="http://schemas.microsoft.com/office/drawing/2014/main" id="{9749992F-EE5F-0738-72B8-268BBCC77091}"/>
                </a:ext>
              </a:extLst>
            </p:cNvPr>
            <p:cNvCxnSpPr>
              <a:cxnSpLocks/>
              <a:stCxn id="107" idx="1"/>
            </p:cNvCxnSpPr>
            <p:nvPr/>
          </p:nvCxnSpPr>
          <p:spPr>
            <a:xfrm flipH="1" flipV="1">
              <a:off x="7194205" y="2291835"/>
              <a:ext cx="1866024" cy="1170839"/>
            </a:xfrm>
            <a:prstGeom prst="straightConnector1">
              <a:avLst/>
            </a:prstGeom>
            <a:ln w="19050">
              <a:solidFill>
                <a:srgbClr val="FF0000"/>
              </a:solidFill>
              <a:prstDash val="solid"/>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6" name="正方形/長方形 85">
              <a:extLst>
                <a:ext uri="{FF2B5EF4-FFF2-40B4-BE49-F238E27FC236}">
                  <a16:creationId xmlns:a16="http://schemas.microsoft.com/office/drawing/2014/main" id="{76BA659F-C0F3-5FDD-8D79-7F3513C0A52E}"/>
                </a:ext>
              </a:extLst>
            </p:cNvPr>
            <p:cNvSpPr/>
            <p:nvPr/>
          </p:nvSpPr>
          <p:spPr>
            <a:xfrm>
              <a:off x="9943675" y="2445755"/>
              <a:ext cx="816800" cy="3634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Tx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cxnSp>
          <p:nvCxnSpPr>
            <p:cNvPr id="127" name="直線矢印コネクタ 88">
              <a:extLst>
                <a:ext uri="{FF2B5EF4-FFF2-40B4-BE49-F238E27FC236}">
                  <a16:creationId xmlns:a16="http://schemas.microsoft.com/office/drawing/2014/main" id="{7BB38157-3034-18B4-DB36-E162BFC62BB0}"/>
                </a:ext>
              </a:extLst>
            </p:cNvPr>
            <p:cNvCxnSpPr>
              <a:cxnSpLocks/>
              <a:stCxn id="107" idx="5"/>
            </p:cNvCxnSpPr>
            <p:nvPr/>
          </p:nvCxnSpPr>
          <p:spPr>
            <a:xfrm>
              <a:off x="9208724" y="3599086"/>
              <a:ext cx="271072" cy="615023"/>
            </a:xfrm>
            <a:prstGeom prst="straightConnector1">
              <a:avLst/>
            </a:prstGeom>
            <a:ln w="19050">
              <a:solidFill>
                <a:schemeClr val="tx1">
                  <a:lumMod val="50000"/>
                  <a:lumOff val="50000"/>
                </a:schemeClr>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矢印コネクタ 68">
              <a:extLst>
                <a:ext uri="{FF2B5EF4-FFF2-40B4-BE49-F238E27FC236}">
                  <a16:creationId xmlns:a16="http://schemas.microsoft.com/office/drawing/2014/main" id="{04817475-2471-2412-8387-129D38F5EFBD}"/>
                </a:ext>
              </a:extLst>
            </p:cNvPr>
            <p:cNvCxnSpPr>
              <a:cxnSpLocks/>
              <a:stCxn id="107" idx="0"/>
            </p:cNvCxnSpPr>
            <p:nvPr/>
          </p:nvCxnSpPr>
          <p:spPr>
            <a:xfrm flipV="1">
              <a:off x="9134479" y="1829146"/>
              <a:ext cx="733470" cy="1605275"/>
            </a:xfrm>
            <a:prstGeom prst="straightConnector1">
              <a:avLst/>
            </a:prstGeom>
            <a:ln w="19050">
              <a:solidFill>
                <a:srgbClr val="FF99FF"/>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29" name="直線矢印コネクタ 70">
              <a:extLst>
                <a:ext uri="{FF2B5EF4-FFF2-40B4-BE49-F238E27FC236}">
                  <a16:creationId xmlns:a16="http://schemas.microsoft.com/office/drawing/2014/main" id="{F07A44F1-09F7-4FB4-6096-060AD0AA5B40}"/>
                </a:ext>
              </a:extLst>
            </p:cNvPr>
            <p:cNvCxnSpPr>
              <a:cxnSpLocks/>
              <a:endCxn id="106" idx="1"/>
            </p:cNvCxnSpPr>
            <p:nvPr/>
          </p:nvCxnSpPr>
          <p:spPr>
            <a:xfrm>
              <a:off x="9877925" y="1838497"/>
              <a:ext cx="220532" cy="1134650"/>
            </a:xfrm>
            <a:prstGeom prst="straightConnector1">
              <a:avLst/>
            </a:prstGeom>
            <a:ln w="19050">
              <a:solidFill>
                <a:srgbClr val="FF99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0" name="直線矢印コネクタ 86">
              <a:extLst>
                <a:ext uri="{FF2B5EF4-FFF2-40B4-BE49-F238E27FC236}">
                  <a16:creationId xmlns:a16="http://schemas.microsoft.com/office/drawing/2014/main" id="{A8894C0B-890D-E1CB-85D7-40561B1E5E77}"/>
                </a:ext>
              </a:extLst>
            </p:cNvPr>
            <p:cNvCxnSpPr>
              <a:cxnSpLocks/>
              <a:stCxn id="107" idx="7"/>
              <a:endCxn id="106" idx="3"/>
            </p:cNvCxnSpPr>
            <p:nvPr/>
          </p:nvCxnSpPr>
          <p:spPr>
            <a:xfrm flipV="1">
              <a:off x="9208725" y="3109559"/>
              <a:ext cx="889732" cy="353115"/>
            </a:xfrm>
            <a:prstGeom prst="straightConnector1">
              <a:avLst/>
            </a:prstGeom>
            <a:ln w="19050">
              <a:solidFill>
                <a:srgbClr val="DF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31" name="直線矢印コネクタ 82">
              <a:extLst>
                <a:ext uri="{FF2B5EF4-FFF2-40B4-BE49-F238E27FC236}">
                  <a16:creationId xmlns:a16="http://schemas.microsoft.com/office/drawing/2014/main" id="{D1649EBF-1CA6-CEFF-0FC9-BF107CB7ADA5}"/>
                </a:ext>
              </a:extLst>
            </p:cNvPr>
            <p:cNvCxnSpPr>
              <a:cxnSpLocks/>
            </p:cNvCxnSpPr>
            <p:nvPr/>
          </p:nvCxnSpPr>
          <p:spPr>
            <a:xfrm flipH="1" flipV="1">
              <a:off x="7172325" y="4321175"/>
              <a:ext cx="122458" cy="221222"/>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2" name="テキスト ボックス 89">
              <a:extLst>
                <a:ext uri="{FF2B5EF4-FFF2-40B4-BE49-F238E27FC236}">
                  <a16:creationId xmlns:a16="http://schemas.microsoft.com/office/drawing/2014/main" id="{68D4E21D-FEB5-157B-55D0-C800E690AD49}"/>
                </a:ext>
              </a:extLst>
            </p:cNvPr>
            <p:cNvSpPr txBox="1"/>
            <p:nvPr/>
          </p:nvSpPr>
          <p:spPr>
            <a:xfrm>
              <a:off x="7730207" y="4145098"/>
              <a:ext cx="317716" cy="235221"/>
            </a:xfrm>
            <a:prstGeom prst="rect">
              <a:avLst/>
            </a:prstGeom>
            <a:noFill/>
          </p:spPr>
          <p:txBody>
            <a:bodyPr wrap="none" rtlCol="0">
              <a:spAutoFit/>
            </a:bodyPr>
            <a:lstStyle/>
            <a:p>
              <a:r>
                <a:rPr lang="en-US" altLang="ja-JP" sz="1000" b="1" dirty="0">
                  <a:cs typeface="Times New Roman" panose="02020603050405020304" pitchFamily="18" charset="0"/>
                </a:rPr>
                <a:t>#b</a:t>
              </a:r>
              <a:endParaRPr lang="ja-JP" altLang="en-US" sz="1000" b="1" dirty="0">
                <a:cs typeface="Times New Roman" panose="02020603050405020304" pitchFamily="18" charset="0"/>
              </a:endParaRPr>
            </a:p>
          </p:txBody>
        </p:sp>
        <p:cxnSp>
          <p:nvCxnSpPr>
            <p:cNvPr id="133" name="直線矢印コネクタ 77">
              <a:extLst>
                <a:ext uri="{FF2B5EF4-FFF2-40B4-BE49-F238E27FC236}">
                  <a16:creationId xmlns:a16="http://schemas.microsoft.com/office/drawing/2014/main" id="{69499946-02A0-556F-3ACF-3416D2D46B40}"/>
                </a:ext>
              </a:extLst>
            </p:cNvPr>
            <p:cNvCxnSpPr>
              <a:cxnSpLocks/>
            </p:cNvCxnSpPr>
            <p:nvPr/>
          </p:nvCxnSpPr>
          <p:spPr>
            <a:xfrm flipH="1">
              <a:off x="9408971" y="1826744"/>
              <a:ext cx="377918" cy="2371417"/>
            </a:xfrm>
            <a:prstGeom prst="straightConnector1">
              <a:avLst/>
            </a:prstGeom>
            <a:ln w="19050">
              <a:solidFill>
                <a:schemeClr val="bg1">
                  <a:lumMod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線矢印コネクタ 70">
              <a:extLst>
                <a:ext uri="{FF2B5EF4-FFF2-40B4-BE49-F238E27FC236}">
                  <a16:creationId xmlns:a16="http://schemas.microsoft.com/office/drawing/2014/main" id="{9638BA25-2E37-A9E4-494C-003F1D89BA71}"/>
                </a:ext>
              </a:extLst>
            </p:cNvPr>
            <p:cNvCxnSpPr>
              <a:cxnSpLocks/>
              <a:stCxn id="106" idx="3"/>
            </p:cNvCxnSpPr>
            <p:nvPr/>
          </p:nvCxnSpPr>
          <p:spPr>
            <a:xfrm flipH="1">
              <a:off x="9910581" y="3109559"/>
              <a:ext cx="187876" cy="1550734"/>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5" name="直線矢印コネクタ 72">
              <a:extLst>
                <a:ext uri="{FF2B5EF4-FFF2-40B4-BE49-F238E27FC236}">
                  <a16:creationId xmlns:a16="http://schemas.microsoft.com/office/drawing/2014/main" id="{D0298157-72C5-4F19-E20C-C628DC3A4436}"/>
                </a:ext>
              </a:extLst>
            </p:cNvPr>
            <p:cNvCxnSpPr>
              <a:cxnSpLocks/>
            </p:cNvCxnSpPr>
            <p:nvPr/>
          </p:nvCxnSpPr>
          <p:spPr>
            <a:xfrm flipH="1" flipV="1">
              <a:off x="9575068" y="1829146"/>
              <a:ext cx="321077" cy="2831147"/>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直線矢印コネクタ 83">
              <a:extLst>
                <a:ext uri="{FF2B5EF4-FFF2-40B4-BE49-F238E27FC236}">
                  <a16:creationId xmlns:a16="http://schemas.microsoft.com/office/drawing/2014/main" id="{B39B5D88-683F-020B-930E-C28018F7A0BC}"/>
                </a:ext>
              </a:extLst>
            </p:cNvPr>
            <p:cNvCxnSpPr>
              <a:cxnSpLocks/>
              <a:endCxn id="107" idx="0"/>
            </p:cNvCxnSpPr>
            <p:nvPr/>
          </p:nvCxnSpPr>
          <p:spPr>
            <a:xfrm flipH="1">
              <a:off x="9134477" y="1831569"/>
              <a:ext cx="440591" cy="1602852"/>
            </a:xfrm>
            <a:prstGeom prst="straightConnector1">
              <a:avLst/>
            </a:prstGeom>
            <a:ln w="19050">
              <a:solidFill>
                <a:schemeClr val="tx1">
                  <a:lumMod val="50000"/>
                  <a:lumOff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7" name="テキスト ボックス 66">
              <a:extLst>
                <a:ext uri="{FF2B5EF4-FFF2-40B4-BE49-F238E27FC236}">
                  <a16:creationId xmlns:a16="http://schemas.microsoft.com/office/drawing/2014/main" id="{C122C0D9-D900-2C52-71B2-27A943613209}"/>
                </a:ext>
              </a:extLst>
            </p:cNvPr>
            <p:cNvSpPr txBox="1"/>
            <p:nvPr/>
          </p:nvSpPr>
          <p:spPr>
            <a:xfrm>
              <a:off x="8908093" y="1863736"/>
              <a:ext cx="317716" cy="246220"/>
            </a:xfrm>
            <a:prstGeom prst="rect">
              <a:avLst/>
            </a:prstGeom>
            <a:noFill/>
          </p:spPr>
          <p:txBody>
            <a:bodyPr wrap="none" rtlCol="0">
              <a:spAutoFit/>
            </a:bodyPr>
            <a:lstStyle/>
            <a:p>
              <a:r>
                <a:rPr lang="en-US" altLang="ja-JP" sz="1000" b="1" dirty="0">
                  <a:cs typeface="Times New Roman" panose="02020603050405020304" pitchFamily="18" charset="0"/>
                </a:rPr>
                <a:t>#d</a:t>
              </a:r>
              <a:endParaRPr lang="ja-JP" altLang="en-US" sz="1000" b="1" dirty="0">
                <a:cs typeface="Times New Roman" panose="02020603050405020304" pitchFamily="18" charset="0"/>
              </a:endParaRPr>
            </a:p>
          </p:txBody>
        </p:sp>
        <p:cxnSp>
          <p:nvCxnSpPr>
            <p:cNvPr id="138" name="直線矢印コネクタ 80">
              <a:extLst>
                <a:ext uri="{FF2B5EF4-FFF2-40B4-BE49-F238E27FC236}">
                  <a16:creationId xmlns:a16="http://schemas.microsoft.com/office/drawing/2014/main" id="{2F569ED0-B373-1F32-005F-055641F2210D}"/>
                </a:ext>
              </a:extLst>
            </p:cNvPr>
            <p:cNvCxnSpPr>
              <a:cxnSpLocks/>
              <a:endCxn id="106" idx="1"/>
            </p:cNvCxnSpPr>
            <p:nvPr/>
          </p:nvCxnSpPr>
          <p:spPr>
            <a:xfrm>
              <a:off x="7180250" y="2971764"/>
              <a:ext cx="2918207" cy="1383"/>
            </a:xfrm>
            <a:prstGeom prst="straightConnector1">
              <a:avLst/>
            </a:prstGeom>
            <a:ln w="19050">
              <a:solidFill>
                <a:srgbClr val="00B05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直線矢印コネクタ 82">
              <a:extLst>
                <a:ext uri="{FF2B5EF4-FFF2-40B4-BE49-F238E27FC236}">
                  <a16:creationId xmlns:a16="http://schemas.microsoft.com/office/drawing/2014/main" id="{616C47DF-352B-5100-A5EC-AD3A2D2F991C}"/>
                </a:ext>
              </a:extLst>
            </p:cNvPr>
            <p:cNvCxnSpPr>
              <a:cxnSpLocks/>
            </p:cNvCxnSpPr>
            <p:nvPr/>
          </p:nvCxnSpPr>
          <p:spPr>
            <a:xfrm flipH="1" flipV="1">
              <a:off x="7189172" y="2972026"/>
              <a:ext cx="3166008" cy="280458"/>
            </a:xfrm>
            <a:prstGeom prst="straightConnector1">
              <a:avLst/>
            </a:prstGeom>
            <a:ln w="19050">
              <a:solidFill>
                <a:srgbClr val="00B05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0" name="テキスト ボックス 66">
              <a:extLst>
                <a:ext uri="{FF2B5EF4-FFF2-40B4-BE49-F238E27FC236}">
                  <a16:creationId xmlns:a16="http://schemas.microsoft.com/office/drawing/2014/main" id="{1EB2854E-66C7-D5E7-A42D-2CB5483A9D6F}"/>
                </a:ext>
              </a:extLst>
            </p:cNvPr>
            <p:cNvSpPr txBox="1"/>
            <p:nvPr/>
          </p:nvSpPr>
          <p:spPr>
            <a:xfrm>
              <a:off x="8806340" y="3977366"/>
              <a:ext cx="312905" cy="246220"/>
            </a:xfrm>
            <a:prstGeom prst="rect">
              <a:avLst/>
            </a:prstGeom>
            <a:noFill/>
          </p:spPr>
          <p:txBody>
            <a:bodyPr wrap="none" rtlCol="0">
              <a:spAutoFit/>
            </a:bodyPr>
            <a:lstStyle/>
            <a:p>
              <a:r>
                <a:rPr lang="en-US" altLang="ja-JP" sz="1000" b="1" dirty="0">
                  <a:cs typeface="Times New Roman" panose="02020603050405020304" pitchFamily="18" charset="0"/>
                </a:rPr>
                <a:t>#e</a:t>
              </a:r>
              <a:endParaRPr lang="ja-JP" altLang="en-US" sz="1000" b="1" dirty="0">
                <a:cs typeface="Times New Roman" panose="02020603050405020304" pitchFamily="18" charset="0"/>
              </a:endParaRPr>
            </a:p>
          </p:txBody>
        </p:sp>
        <p:cxnSp>
          <p:nvCxnSpPr>
            <p:cNvPr id="141" name="直線矢印コネクタ 83">
              <a:extLst>
                <a:ext uri="{FF2B5EF4-FFF2-40B4-BE49-F238E27FC236}">
                  <a16:creationId xmlns:a16="http://schemas.microsoft.com/office/drawing/2014/main" id="{06E0C318-64B6-452F-DDE0-F2A87B195DD7}"/>
                </a:ext>
              </a:extLst>
            </p:cNvPr>
            <p:cNvCxnSpPr>
              <a:cxnSpLocks/>
            </p:cNvCxnSpPr>
            <p:nvPr/>
          </p:nvCxnSpPr>
          <p:spPr>
            <a:xfrm flipH="1">
              <a:off x="9239480" y="3251951"/>
              <a:ext cx="1126237" cy="278929"/>
            </a:xfrm>
            <a:prstGeom prst="straightConnector1">
              <a:avLst/>
            </a:prstGeom>
            <a:ln w="19050">
              <a:solidFill>
                <a:srgbClr val="00B050"/>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2" name="直線矢印コネクタ 76">
              <a:extLst>
                <a:ext uri="{FF2B5EF4-FFF2-40B4-BE49-F238E27FC236}">
                  <a16:creationId xmlns:a16="http://schemas.microsoft.com/office/drawing/2014/main" id="{32B1C886-C29C-E011-03DA-659292D2B5E2}"/>
                </a:ext>
              </a:extLst>
            </p:cNvPr>
            <p:cNvCxnSpPr>
              <a:cxnSpLocks/>
              <a:endCxn id="106" idx="4"/>
            </p:cNvCxnSpPr>
            <p:nvPr/>
          </p:nvCxnSpPr>
          <p:spPr>
            <a:xfrm flipV="1">
              <a:off x="9683552" y="3137811"/>
              <a:ext cx="489153" cy="1076298"/>
            </a:xfrm>
            <a:prstGeom prst="straightConnector1">
              <a:avLst/>
            </a:prstGeom>
            <a:ln w="19050">
              <a:solidFill>
                <a:schemeClr val="bg1">
                  <a:lumMod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直線矢印コネクタ 76">
              <a:extLst>
                <a:ext uri="{FF2B5EF4-FFF2-40B4-BE49-F238E27FC236}">
                  <a16:creationId xmlns:a16="http://schemas.microsoft.com/office/drawing/2014/main" id="{7B56E2A3-6636-AAFC-3D39-7AFF4C1F3560}"/>
                </a:ext>
              </a:extLst>
            </p:cNvPr>
            <p:cNvCxnSpPr>
              <a:cxnSpLocks/>
            </p:cNvCxnSpPr>
            <p:nvPr/>
          </p:nvCxnSpPr>
          <p:spPr>
            <a:xfrm flipH="1" flipV="1">
              <a:off x="7178341" y="2647043"/>
              <a:ext cx="2505211" cy="1572498"/>
            </a:xfrm>
            <a:prstGeom prst="straightConnector1">
              <a:avLst/>
            </a:prstGeom>
            <a:ln w="19050">
              <a:solidFill>
                <a:schemeClr val="bg1">
                  <a:lumMod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直線矢印コネクタ 76">
              <a:extLst>
                <a:ext uri="{FF2B5EF4-FFF2-40B4-BE49-F238E27FC236}">
                  <a16:creationId xmlns:a16="http://schemas.microsoft.com/office/drawing/2014/main" id="{99DF75BC-C60B-5147-554D-D41FF4A7DDFD}"/>
                </a:ext>
              </a:extLst>
            </p:cNvPr>
            <p:cNvCxnSpPr>
              <a:cxnSpLocks/>
            </p:cNvCxnSpPr>
            <p:nvPr/>
          </p:nvCxnSpPr>
          <p:spPr>
            <a:xfrm flipV="1">
              <a:off x="7184229" y="2015409"/>
              <a:ext cx="926223" cy="624063"/>
            </a:xfrm>
            <a:prstGeom prst="straightConnector1">
              <a:avLst/>
            </a:prstGeom>
            <a:ln w="19050">
              <a:solidFill>
                <a:schemeClr val="bg1">
                  <a:lumMod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直線矢印コネクタ 83">
              <a:extLst>
                <a:ext uri="{FF2B5EF4-FFF2-40B4-BE49-F238E27FC236}">
                  <a16:creationId xmlns:a16="http://schemas.microsoft.com/office/drawing/2014/main" id="{961D4B60-F625-CFFE-7736-B9A7E9D1F191}"/>
                </a:ext>
              </a:extLst>
            </p:cNvPr>
            <p:cNvCxnSpPr>
              <a:cxnSpLocks/>
              <a:endCxn id="107" idx="0"/>
            </p:cNvCxnSpPr>
            <p:nvPr/>
          </p:nvCxnSpPr>
          <p:spPr>
            <a:xfrm>
              <a:off x="8114507" y="2004280"/>
              <a:ext cx="1019970" cy="1430142"/>
            </a:xfrm>
            <a:prstGeom prst="straightConnector1">
              <a:avLst/>
            </a:prstGeom>
            <a:ln w="19050">
              <a:solidFill>
                <a:schemeClr val="tx1">
                  <a:lumMod val="50000"/>
                  <a:lumOff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6" name="テキスト ボックス 66">
              <a:extLst>
                <a:ext uri="{FF2B5EF4-FFF2-40B4-BE49-F238E27FC236}">
                  <a16:creationId xmlns:a16="http://schemas.microsoft.com/office/drawing/2014/main" id="{F652512A-BF4F-AF5B-2002-F1E5AE96C2FA}"/>
                </a:ext>
              </a:extLst>
            </p:cNvPr>
            <p:cNvSpPr txBox="1"/>
            <p:nvPr/>
          </p:nvSpPr>
          <p:spPr>
            <a:xfrm>
              <a:off x="7621382" y="2259903"/>
              <a:ext cx="312906" cy="246221"/>
            </a:xfrm>
            <a:prstGeom prst="rect">
              <a:avLst/>
            </a:prstGeom>
            <a:noFill/>
          </p:spPr>
          <p:txBody>
            <a:bodyPr wrap="none" rtlCol="0">
              <a:spAutoFit/>
            </a:bodyPr>
            <a:lstStyle/>
            <a:p>
              <a:r>
                <a:rPr lang="en-US" altLang="ja-JP" sz="1000" b="1" dirty="0">
                  <a:cs typeface="Times New Roman" panose="02020603050405020304" pitchFamily="18" charset="0"/>
                </a:rPr>
                <a:t>#c</a:t>
              </a:r>
              <a:endParaRPr lang="ja-JP" altLang="en-US" sz="1000" b="1" dirty="0">
                <a:cs typeface="Times New Roman" panose="02020603050405020304" pitchFamily="18" charset="0"/>
              </a:endParaRPr>
            </a:p>
          </p:txBody>
        </p:sp>
        <p:sp>
          <p:nvSpPr>
            <p:cNvPr id="147" name="正方形/長方形 60">
              <a:extLst>
                <a:ext uri="{FF2B5EF4-FFF2-40B4-BE49-F238E27FC236}">
                  <a16:creationId xmlns:a16="http://schemas.microsoft.com/office/drawing/2014/main" id="{C319F25C-44BD-E04E-59C5-92219B6C5CFD}"/>
                </a:ext>
              </a:extLst>
            </p:cNvPr>
            <p:cNvSpPr/>
            <p:nvPr/>
          </p:nvSpPr>
          <p:spPr>
            <a:xfrm>
              <a:off x="8023469" y="3366086"/>
              <a:ext cx="928533" cy="4183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Rx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sp>
          <p:nvSpPr>
            <p:cNvPr id="148" name="テキスト ボックス 79">
              <a:extLst>
                <a:ext uri="{FF2B5EF4-FFF2-40B4-BE49-F238E27FC236}">
                  <a16:creationId xmlns:a16="http://schemas.microsoft.com/office/drawing/2014/main" id="{EC93D50C-0B1B-EFA5-231A-F10813EC43A7}"/>
                </a:ext>
              </a:extLst>
            </p:cNvPr>
            <p:cNvSpPr txBox="1"/>
            <p:nvPr/>
          </p:nvSpPr>
          <p:spPr>
            <a:xfrm>
              <a:off x="7757800" y="2765854"/>
              <a:ext cx="335513" cy="235221"/>
            </a:xfrm>
            <a:prstGeom prst="rect">
              <a:avLst/>
            </a:prstGeom>
            <a:noFill/>
          </p:spPr>
          <p:txBody>
            <a:bodyPr wrap="none" rtlCol="0">
              <a:spAutoFit/>
            </a:bodyPr>
            <a:lstStyle/>
            <a:p>
              <a:r>
                <a:rPr lang="en-US" altLang="ja-JP" sz="1000" b="1" dirty="0">
                  <a:cs typeface="Times New Roman" panose="02020603050405020304" pitchFamily="18" charset="0"/>
                </a:rPr>
                <a:t>#9</a:t>
              </a:r>
              <a:endParaRPr lang="ja-JP" altLang="en-US" sz="1000" b="1" dirty="0">
                <a:cs typeface="Times New Roman" panose="02020603050405020304" pitchFamily="18" charset="0"/>
              </a:endParaRPr>
            </a:p>
          </p:txBody>
        </p:sp>
        <p:sp>
          <p:nvSpPr>
            <p:cNvPr id="149" name="テキスト ボックス 69">
              <a:extLst>
                <a:ext uri="{FF2B5EF4-FFF2-40B4-BE49-F238E27FC236}">
                  <a16:creationId xmlns:a16="http://schemas.microsoft.com/office/drawing/2014/main" id="{E838D679-47B8-0198-A8F4-DED4B4F4FD32}"/>
                </a:ext>
              </a:extLst>
            </p:cNvPr>
            <p:cNvSpPr txBox="1"/>
            <p:nvPr/>
          </p:nvSpPr>
          <p:spPr>
            <a:xfrm>
              <a:off x="9437410" y="1636926"/>
              <a:ext cx="335513" cy="235221"/>
            </a:xfrm>
            <a:prstGeom prst="rect">
              <a:avLst/>
            </a:prstGeom>
            <a:noFill/>
          </p:spPr>
          <p:txBody>
            <a:bodyPr wrap="none" rtlCol="0">
              <a:spAutoFit/>
            </a:bodyPr>
            <a:lstStyle/>
            <a:p>
              <a:r>
                <a:rPr lang="en-US" altLang="ja-JP" sz="1000" b="1" dirty="0">
                  <a:cs typeface="Times New Roman" panose="02020603050405020304" pitchFamily="18" charset="0"/>
                </a:rPr>
                <a:t>#5</a:t>
              </a:r>
              <a:endParaRPr lang="ja-JP" altLang="en-US" sz="1000" b="1" dirty="0">
                <a:cs typeface="Times New Roman" panose="02020603050405020304" pitchFamily="18" charset="0"/>
              </a:endParaRPr>
            </a:p>
          </p:txBody>
        </p:sp>
        <p:sp>
          <p:nvSpPr>
            <p:cNvPr id="150" name="テキスト ボックス 90">
              <a:extLst>
                <a:ext uri="{FF2B5EF4-FFF2-40B4-BE49-F238E27FC236}">
                  <a16:creationId xmlns:a16="http://schemas.microsoft.com/office/drawing/2014/main" id="{512113A0-2354-FDEE-9E10-5F7AAB1E2E4F}"/>
                </a:ext>
              </a:extLst>
            </p:cNvPr>
            <p:cNvSpPr txBox="1"/>
            <p:nvPr/>
          </p:nvSpPr>
          <p:spPr>
            <a:xfrm>
              <a:off x="9200998" y="3070912"/>
              <a:ext cx="314509" cy="235221"/>
            </a:xfrm>
            <a:prstGeom prst="rect">
              <a:avLst/>
            </a:prstGeom>
            <a:noFill/>
          </p:spPr>
          <p:txBody>
            <a:bodyPr wrap="none" rtlCol="0">
              <a:spAutoFit/>
            </a:bodyPr>
            <a:lstStyle/>
            <a:p>
              <a:r>
                <a:rPr lang="en-US" altLang="ja-JP" sz="1000" b="1" dirty="0">
                  <a:cs typeface="Times New Roman" panose="02020603050405020304" pitchFamily="18" charset="0"/>
                </a:rPr>
                <a:t>#1</a:t>
              </a:r>
              <a:endParaRPr lang="ja-JP" altLang="en-US" sz="1000" b="1" dirty="0">
                <a:cs typeface="Times New Roman" panose="02020603050405020304" pitchFamily="18" charset="0"/>
              </a:endParaRPr>
            </a:p>
          </p:txBody>
        </p:sp>
      </p:grpSp>
      <p:pic>
        <p:nvPicPr>
          <p:cNvPr id="152" name="Picture 151" descr="A picture containing indoor, wall, ceiling, floor&#10;&#10;Description automatically generated">
            <a:extLst>
              <a:ext uri="{FF2B5EF4-FFF2-40B4-BE49-F238E27FC236}">
                <a16:creationId xmlns:a16="http://schemas.microsoft.com/office/drawing/2014/main" id="{8334F96C-E48E-0922-277F-C37DACFFCB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46883" y="4422926"/>
            <a:ext cx="2340000" cy="1755000"/>
          </a:xfrm>
          <a:prstGeom prst="rect">
            <a:avLst/>
          </a:prstGeom>
        </p:spPr>
      </p:pic>
      <p:sp>
        <p:nvSpPr>
          <p:cNvPr id="153" name="Oval 152">
            <a:extLst>
              <a:ext uri="{FF2B5EF4-FFF2-40B4-BE49-F238E27FC236}">
                <a16:creationId xmlns:a16="http://schemas.microsoft.com/office/drawing/2014/main" id="{3D578D2B-5D11-CC00-585B-01247E68BC63}"/>
              </a:ext>
            </a:extLst>
          </p:cNvPr>
          <p:cNvSpPr/>
          <p:nvPr/>
        </p:nvSpPr>
        <p:spPr bwMode="auto">
          <a:xfrm>
            <a:off x="8140936" y="5236027"/>
            <a:ext cx="445501" cy="470915"/>
          </a:xfrm>
          <a:prstGeom prst="ellipse">
            <a:avLst/>
          </a:prstGeom>
          <a:noFill/>
          <a:ln w="1905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a:ln>
                <a:noFill/>
              </a:ln>
              <a:solidFill>
                <a:schemeClr val="tx1"/>
              </a:solidFill>
              <a:effectLst/>
              <a:latin typeface="Times New Roman" panose="02020603050405020304" pitchFamily="18" charset="0"/>
            </a:endParaRPr>
          </a:p>
        </p:txBody>
      </p:sp>
      <p:sp>
        <p:nvSpPr>
          <p:cNvPr id="154" name="Oval 153">
            <a:extLst>
              <a:ext uri="{FF2B5EF4-FFF2-40B4-BE49-F238E27FC236}">
                <a16:creationId xmlns:a16="http://schemas.microsoft.com/office/drawing/2014/main" id="{481D9BC0-7974-90F8-DACE-77A4C67910C0}"/>
              </a:ext>
            </a:extLst>
          </p:cNvPr>
          <p:cNvSpPr/>
          <p:nvPr/>
        </p:nvSpPr>
        <p:spPr bwMode="auto">
          <a:xfrm>
            <a:off x="8149974" y="4664568"/>
            <a:ext cx="372883" cy="384396"/>
          </a:xfrm>
          <a:prstGeom prst="ellipse">
            <a:avLst/>
          </a:prstGeom>
          <a:noFill/>
          <a:ln w="1905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dirty="0">
              <a:ln>
                <a:noFill/>
              </a:ln>
              <a:solidFill>
                <a:schemeClr val="tx1"/>
              </a:solidFill>
              <a:effectLst/>
              <a:latin typeface="Times New Roman" panose="02020603050405020304" pitchFamily="18" charset="0"/>
            </a:endParaRPr>
          </a:p>
        </p:txBody>
      </p:sp>
      <p:sp>
        <p:nvSpPr>
          <p:cNvPr id="155" name="TextBox 154">
            <a:extLst>
              <a:ext uri="{FF2B5EF4-FFF2-40B4-BE49-F238E27FC236}">
                <a16:creationId xmlns:a16="http://schemas.microsoft.com/office/drawing/2014/main" id="{D4DC08A6-BC28-50BB-2D87-65EF2F0DEA9C}"/>
              </a:ext>
            </a:extLst>
          </p:cNvPr>
          <p:cNvSpPr txBox="1"/>
          <p:nvPr/>
        </p:nvSpPr>
        <p:spPr>
          <a:xfrm>
            <a:off x="7946628" y="5667085"/>
            <a:ext cx="576064" cy="276999"/>
          </a:xfrm>
          <a:prstGeom prst="rect">
            <a:avLst/>
          </a:prstGeom>
          <a:noFill/>
        </p:spPr>
        <p:txBody>
          <a:bodyPr wrap="square" rtlCol="0">
            <a:spAutoFit/>
          </a:bodyPr>
          <a:lstStyle/>
          <a:p>
            <a:r>
              <a:rPr lang="en-IN" dirty="0">
                <a:solidFill>
                  <a:srgbClr val="FFFF00"/>
                </a:solidFill>
              </a:rPr>
              <a:t>Rx2</a:t>
            </a:r>
          </a:p>
        </p:txBody>
      </p:sp>
      <p:sp>
        <p:nvSpPr>
          <p:cNvPr id="156" name="TextBox 155">
            <a:extLst>
              <a:ext uri="{FF2B5EF4-FFF2-40B4-BE49-F238E27FC236}">
                <a16:creationId xmlns:a16="http://schemas.microsoft.com/office/drawing/2014/main" id="{B49F4239-DB9D-FE12-4501-8CA652E0BE0A}"/>
              </a:ext>
            </a:extLst>
          </p:cNvPr>
          <p:cNvSpPr txBox="1"/>
          <p:nvPr/>
        </p:nvSpPr>
        <p:spPr>
          <a:xfrm>
            <a:off x="8373412" y="4935924"/>
            <a:ext cx="576064" cy="276999"/>
          </a:xfrm>
          <a:prstGeom prst="rect">
            <a:avLst/>
          </a:prstGeom>
          <a:noFill/>
        </p:spPr>
        <p:txBody>
          <a:bodyPr wrap="square" rtlCol="0">
            <a:spAutoFit/>
          </a:bodyPr>
          <a:lstStyle/>
          <a:p>
            <a:r>
              <a:rPr lang="en-IN" dirty="0">
                <a:solidFill>
                  <a:srgbClr val="FFFF00"/>
                </a:solidFill>
              </a:rPr>
              <a:t>Tx</a:t>
            </a:r>
          </a:p>
        </p:txBody>
      </p:sp>
      <p:sp>
        <p:nvSpPr>
          <p:cNvPr id="157" name="Content Placeholder 2">
            <a:extLst>
              <a:ext uri="{FF2B5EF4-FFF2-40B4-BE49-F238E27FC236}">
                <a16:creationId xmlns:a16="http://schemas.microsoft.com/office/drawing/2014/main" id="{8B84D035-B66E-2D48-1100-6BEBFD69641C}"/>
              </a:ext>
            </a:extLst>
          </p:cNvPr>
          <p:cNvSpPr txBox="1">
            <a:spLocks/>
          </p:cNvSpPr>
          <p:nvPr/>
        </p:nvSpPr>
        <p:spPr>
          <a:xfrm>
            <a:off x="26071" y="4319990"/>
            <a:ext cx="6713105" cy="2325108"/>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a:solidFill>
                  <a:srgbClr val="00B050"/>
                </a:solidFill>
              </a:rPr>
              <a:t>Most cluster rich propagation with 11 clusters identified</a:t>
            </a:r>
          </a:p>
          <a:p>
            <a:r>
              <a:rPr lang="en-IN" sz="2000" dirty="0">
                <a:solidFill>
                  <a:srgbClr val="00B050"/>
                </a:solidFill>
              </a:rPr>
              <a:t>3 single bounce, 5 double bounce and 2 triple bounce paths are identified</a:t>
            </a:r>
          </a:p>
          <a:p>
            <a:r>
              <a:rPr lang="en-IN" sz="2000" dirty="0">
                <a:solidFill>
                  <a:srgbClr val="00B050"/>
                </a:solidFill>
              </a:rPr>
              <a:t>The trajectories indicate possibility of large azimuth angle spread of arrival and departure as well as large delay spread</a:t>
            </a:r>
          </a:p>
        </p:txBody>
      </p:sp>
    </p:spTree>
    <p:extLst>
      <p:ext uri="{BB962C8B-B14F-4D97-AF65-F5344CB8AC3E}">
        <p14:creationId xmlns:p14="http://schemas.microsoft.com/office/powerpoint/2010/main" val="81808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4FFB-F012-1D86-BA17-8B73204F3C39}"/>
              </a:ext>
            </a:extLst>
          </p:cNvPr>
          <p:cNvSpPr>
            <a:spLocks noGrp="1"/>
          </p:cNvSpPr>
          <p:nvPr>
            <p:ph type="title"/>
          </p:nvPr>
        </p:nvSpPr>
        <p:spPr/>
        <p:txBody>
          <a:bodyPr/>
          <a:lstStyle/>
          <a:p>
            <a:r>
              <a:rPr lang="en-IN" dirty="0"/>
              <a:t>Angular Power Spectrum – Rx3</a:t>
            </a:r>
          </a:p>
        </p:txBody>
      </p:sp>
      <p:sp>
        <p:nvSpPr>
          <p:cNvPr id="4" name="Date Placeholder 3">
            <a:extLst>
              <a:ext uri="{FF2B5EF4-FFF2-40B4-BE49-F238E27FC236}">
                <a16:creationId xmlns:a16="http://schemas.microsoft.com/office/drawing/2014/main" id="{BE2BDED6-E3FB-5C49-8BC6-E74DFBB5EB6A}"/>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02AAECEE-D798-3F67-07CE-0672D6D226F2}"/>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51B85DD4-4D6D-6B72-4927-E5D86229F0BA}"/>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15</a:t>
            </a:fld>
            <a:endParaRPr lang="en-IN" altLang="en-US"/>
          </a:p>
        </p:txBody>
      </p:sp>
      <p:pic>
        <p:nvPicPr>
          <p:cNvPr id="82" name="Picture 81" descr="A picture containing indoor, wall, ceiling, cluttered&#10;&#10;Description automatically generated">
            <a:extLst>
              <a:ext uri="{FF2B5EF4-FFF2-40B4-BE49-F238E27FC236}">
                <a16:creationId xmlns:a16="http://schemas.microsoft.com/office/drawing/2014/main" id="{82B9ED3D-D92A-1D1A-1B0E-78B0CFAAB7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12857" y="4652775"/>
            <a:ext cx="2340000" cy="1755000"/>
          </a:xfrm>
          <a:prstGeom prst="rect">
            <a:avLst/>
          </a:prstGeom>
        </p:spPr>
      </p:pic>
      <p:grpSp>
        <p:nvGrpSpPr>
          <p:cNvPr id="84" name="Group 83">
            <a:extLst>
              <a:ext uri="{FF2B5EF4-FFF2-40B4-BE49-F238E27FC236}">
                <a16:creationId xmlns:a16="http://schemas.microsoft.com/office/drawing/2014/main" id="{1DEC7FF3-0C8B-C929-FDCA-C46DE12B800C}"/>
              </a:ext>
            </a:extLst>
          </p:cNvPr>
          <p:cNvGrpSpPr>
            <a:grpSpLocks noChangeAspect="1"/>
          </p:cNvGrpSpPr>
          <p:nvPr/>
        </p:nvGrpSpPr>
        <p:grpSpPr>
          <a:xfrm>
            <a:off x="6878625" y="1826744"/>
            <a:ext cx="2160000" cy="2076854"/>
            <a:chOff x="6916616" y="1404609"/>
            <a:chExt cx="3804942" cy="3670488"/>
          </a:xfrm>
        </p:grpSpPr>
        <p:pic>
          <p:nvPicPr>
            <p:cNvPr id="85" name="図 6">
              <a:extLst>
                <a:ext uri="{FF2B5EF4-FFF2-40B4-BE49-F238E27FC236}">
                  <a16:creationId xmlns:a16="http://schemas.microsoft.com/office/drawing/2014/main" id="{57B3972B-CC5B-E105-4506-851C973AE9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16616" y="1475097"/>
              <a:ext cx="3790307" cy="3600000"/>
            </a:xfrm>
            <a:prstGeom prst="rect">
              <a:avLst/>
            </a:prstGeom>
          </p:spPr>
        </p:pic>
        <p:sp>
          <p:nvSpPr>
            <p:cNvPr id="86" name="AutoShape 2">
              <a:extLst>
                <a:ext uri="{FF2B5EF4-FFF2-40B4-BE49-F238E27FC236}">
                  <a16:creationId xmlns:a16="http://schemas.microsoft.com/office/drawing/2014/main" id="{F5E1CC2D-41BC-8572-FABD-45BB72D15D28}"/>
                </a:ext>
              </a:extLst>
            </p:cNvPr>
            <p:cNvSpPr>
              <a:spLocks noChangeArrowheads="1"/>
            </p:cNvSpPr>
            <p:nvPr/>
          </p:nvSpPr>
          <p:spPr bwMode="auto">
            <a:xfrm>
              <a:off x="10002111" y="2766271"/>
              <a:ext cx="227780" cy="212945"/>
            </a:xfrm>
            <a:prstGeom prst="flowChartConnector">
              <a:avLst/>
            </a:prstGeom>
            <a:solidFill>
              <a:srgbClr val="FF000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dirty="0"/>
            </a:p>
          </p:txBody>
        </p:sp>
        <p:sp>
          <p:nvSpPr>
            <p:cNvPr id="87" name="AutoShape 3">
              <a:extLst>
                <a:ext uri="{FF2B5EF4-FFF2-40B4-BE49-F238E27FC236}">
                  <a16:creationId xmlns:a16="http://schemas.microsoft.com/office/drawing/2014/main" id="{827526F1-D220-2F23-17CB-9891EED6FADF}"/>
                </a:ext>
              </a:extLst>
            </p:cNvPr>
            <p:cNvSpPr>
              <a:spLocks noChangeArrowheads="1"/>
            </p:cNvSpPr>
            <p:nvPr/>
          </p:nvSpPr>
          <p:spPr bwMode="auto">
            <a:xfrm>
              <a:off x="9122058" y="2309394"/>
              <a:ext cx="227780" cy="212945"/>
            </a:xfrm>
            <a:prstGeom prst="flowChartConnector">
              <a:avLst/>
            </a:prstGeom>
            <a:solidFill>
              <a:srgbClr val="0070C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a:p>
          </p:txBody>
        </p:sp>
        <p:sp>
          <p:nvSpPr>
            <p:cNvPr id="88" name="正方形/長方形 9">
              <a:extLst>
                <a:ext uri="{FF2B5EF4-FFF2-40B4-BE49-F238E27FC236}">
                  <a16:creationId xmlns:a16="http://schemas.microsoft.com/office/drawing/2014/main" id="{507E2B56-176E-951D-438B-E5FBF8976892}"/>
                </a:ext>
              </a:extLst>
            </p:cNvPr>
            <p:cNvSpPr/>
            <p:nvPr/>
          </p:nvSpPr>
          <p:spPr>
            <a:xfrm>
              <a:off x="9901720" y="2325974"/>
              <a:ext cx="819838" cy="34306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Tx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sp>
          <p:nvSpPr>
            <p:cNvPr id="89" name="正方形/長方形 10">
              <a:extLst>
                <a:ext uri="{FF2B5EF4-FFF2-40B4-BE49-F238E27FC236}">
                  <a16:creationId xmlns:a16="http://schemas.microsoft.com/office/drawing/2014/main" id="{D662F12B-B513-FD7D-1AAB-7D0D93ECC334}"/>
                </a:ext>
              </a:extLst>
            </p:cNvPr>
            <p:cNvSpPr/>
            <p:nvPr/>
          </p:nvSpPr>
          <p:spPr>
            <a:xfrm>
              <a:off x="8531161" y="1927334"/>
              <a:ext cx="829655" cy="4005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Rx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sp>
          <p:nvSpPr>
            <p:cNvPr id="90" name="テキスト ボックス 11">
              <a:extLst>
                <a:ext uri="{FF2B5EF4-FFF2-40B4-BE49-F238E27FC236}">
                  <a16:creationId xmlns:a16="http://schemas.microsoft.com/office/drawing/2014/main" id="{E7F00429-2099-F822-0B22-405F80965CBE}"/>
                </a:ext>
              </a:extLst>
            </p:cNvPr>
            <p:cNvSpPr txBox="1"/>
            <p:nvPr/>
          </p:nvSpPr>
          <p:spPr>
            <a:xfrm>
              <a:off x="9708328" y="1463279"/>
              <a:ext cx="381092" cy="258594"/>
            </a:xfrm>
            <a:prstGeom prst="rect">
              <a:avLst/>
            </a:prstGeom>
            <a:noFill/>
          </p:spPr>
          <p:txBody>
            <a:bodyPr wrap="none" rtlCol="0">
              <a:spAutoFit/>
            </a:bodyPr>
            <a:lstStyle/>
            <a:p>
              <a:r>
                <a:rPr lang="en-US" altLang="ja-JP" sz="1000" b="1" dirty="0">
                  <a:cs typeface="Times New Roman" panose="02020603050405020304" pitchFamily="18" charset="0"/>
                </a:rPr>
                <a:t>#3</a:t>
              </a:r>
              <a:endParaRPr lang="ja-JP" altLang="en-US" sz="1000" b="1" dirty="0">
                <a:cs typeface="Times New Roman" panose="02020603050405020304" pitchFamily="18" charset="0"/>
              </a:endParaRPr>
            </a:p>
          </p:txBody>
        </p:sp>
        <p:cxnSp>
          <p:nvCxnSpPr>
            <p:cNvPr id="91" name="直線矢印コネクタ 12">
              <a:extLst>
                <a:ext uri="{FF2B5EF4-FFF2-40B4-BE49-F238E27FC236}">
                  <a16:creationId xmlns:a16="http://schemas.microsoft.com/office/drawing/2014/main" id="{334DC2F2-2ABD-B2E1-132C-3F033399F7A1}"/>
                </a:ext>
              </a:extLst>
            </p:cNvPr>
            <p:cNvCxnSpPr>
              <a:cxnSpLocks/>
              <a:stCxn id="87" idx="7"/>
            </p:cNvCxnSpPr>
            <p:nvPr/>
          </p:nvCxnSpPr>
          <p:spPr>
            <a:xfrm flipV="1">
              <a:off x="9316480" y="1602656"/>
              <a:ext cx="450595" cy="737923"/>
            </a:xfrm>
            <a:prstGeom prst="straightConnector1">
              <a:avLst/>
            </a:prstGeom>
            <a:ln w="190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2" name="直線矢印コネクタ 15">
              <a:extLst>
                <a:ext uri="{FF2B5EF4-FFF2-40B4-BE49-F238E27FC236}">
                  <a16:creationId xmlns:a16="http://schemas.microsoft.com/office/drawing/2014/main" id="{1BD824D2-D7A5-59BE-A40F-2B93DE178654}"/>
                </a:ext>
              </a:extLst>
            </p:cNvPr>
            <p:cNvCxnSpPr>
              <a:cxnSpLocks/>
              <a:endCxn id="86" idx="0"/>
            </p:cNvCxnSpPr>
            <p:nvPr/>
          </p:nvCxnSpPr>
          <p:spPr>
            <a:xfrm>
              <a:off x="9787374" y="1602656"/>
              <a:ext cx="328627" cy="1163615"/>
            </a:xfrm>
            <a:prstGeom prst="straightConnector1">
              <a:avLst/>
            </a:prstGeom>
            <a:ln w="1905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直線矢印コネクタ 21">
              <a:extLst>
                <a:ext uri="{FF2B5EF4-FFF2-40B4-BE49-F238E27FC236}">
                  <a16:creationId xmlns:a16="http://schemas.microsoft.com/office/drawing/2014/main" id="{AA514267-48FD-2907-2B1E-50C7CBF25308}"/>
                </a:ext>
              </a:extLst>
            </p:cNvPr>
            <p:cNvCxnSpPr>
              <a:cxnSpLocks/>
              <a:stCxn id="87" idx="3"/>
            </p:cNvCxnSpPr>
            <p:nvPr/>
          </p:nvCxnSpPr>
          <p:spPr>
            <a:xfrm flipH="1" flipV="1">
              <a:off x="7410189" y="1798848"/>
              <a:ext cx="1745227" cy="692306"/>
            </a:xfrm>
            <a:prstGeom prst="straightConnector1">
              <a:avLst/>
            </a:prstGeom>
            <a:ln w="19050">
              <a:solidFill>
                <a:schemeClr val="bg1">
                  <a:lumMod val="50000"/>
                </a:schemeClr>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線矢印コネクタ 22">
              <a:extLst>
                <a:ext uri="{FF2B5EF4-FFF2-40B4-BE49-F238E27FC236}">
                  <a16:creationId xmlns:a16="http://schemas.microsoft.com/office/drawing/2014/main" id="{F3B78B1D-7475-06D3-5B48-122CBE0CD24A}"/>
                </a:ext>
              </a:extLst>
            </p:cNvPr>
            <p:cNvCxnSpPr>
              <a:cxnSpLocks/>
              <a:endCxn id="86" idx="0"/>
            </p:cNvCxnSpPr>
            <p:nvPr/>
          </p:nvCxnSpPr>
          <p:spPr>
            <a:xfrm>
              <a:off x="7418391" y="1797160"/>
              <a:ext cx="2697610" cy="969111"/>
            </a:xfrm>
            <a:prstGeom prst="straightConnector1">
              <a:avLst/>
            </a:prstGeom>
            <a:ln w="19050">
              <a:solidFill>
                <a:schemeClr val="bg1">
                  <a:lumMod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テキスト ボックス 23">
              <a:extLst>
                <a:ext uri="{FF2B5EF4-FFF2-40B4-BE49-F238E27FC236}">
                  <a16:creationId xmlns:a16="http://schemas.microsoft.com/office/drawing/2014/main" id="{B39BDEA7-FC8A-44F0-0133-8F44055B065C}"/>
                </a:ext>
              </a:extLst>
            </p:cNvPr>
            <p:cNvSpPr txBox="1"/>
            <p:nvPr/>
          </p:nvSpPr>
          <p:spPr>
            <a:xfrm>
              <a:off x="7497850" y="2587634"/>
              <a:ext cx="381092" cy="258594"/>
            </a:xfrm>
            <a:prstGeom prst="rect">
              <a:avLst/>
            </a:prstGeom>
            <a:noFill/>
          </p:spPr>
          <p:txBody>
            <a:bodyPr wrap="none" rtlCol="0">
              <a:spAutoFit/>
            </a:bodyPr>
            <a:lstStyle/>
            <a:p>
              <a:r>
                <a:rPr lang="en-US" altLang="ja-JP" sz="1000" b="1" dirty="0">
                  <a:cs typeface="Times New Roman" panose="02020603050405020304" pitchFamily="18" charset="0"/>
                </a:rPr>
                <a:t>#7</a:t>
              </a:r>
              <a:endParaRPr lang="ja-JP" altLang="en-US" sz="1000" b="1" dirty="0">
                <a:cs typeface="Times New Roman" panose="02020603050405020304" pitchFamily="18" charset="0"/>
              </a:endParaRPr>
            </a:p>
          </p:txBody>
        </p:sp>
        <p:cxnSp>
          <p:nvCxnSpPr>
            <p:cNvPr id="96" name="直線矢印コネクタ 24">
              <a:extLst>
                <a:ext uri="{FF2B5EF4-FFF2-40B4-BE49-F238E27FC236}">
                  <a16:creationId xmlns:a16="http://schemas.microsoft.com/office/drawing/2014/main" id="{C50FB565-6399-6950-CE46-7284FD2FEF5C}"/>
                </a:ext>
              </a:extLst>
            </p:cNvPr>
            <p:cNvCxnSpPr>
              <a:cxnSpLocks/>
              <a:endCxn id="86" idx="5"/>
            </p:cNvCxnSpPr>
            <p:nvPr/>
          </p:nvCxnSpPr>
          <p:spPr>
            <a:xfrm flipV="1">
              <a:off x="9962493" y="2948031"/>
              <a:ext cx="234040" cy="1632386"/>
            </a:xfrm>
            <a:prstGeom prst="straightConnector1">
              <a:avLst/>
            </a:prstGeom>
            <a:ln w="1905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線矢印コネクタ 25">
              <a:extLst>
                <a:ext uri="{FF2B5EF4-FFF2-40B4-BE49-F238E27FC236}">
                  <a16:creationId xmlns:a16="http://schemas.microsoft.com/office/drawing/2014/main" id="{5670E215-59CB-A5AC-354B-53CB1D4F6122}"/>
                </a:ext>
              </a:extLst>
            </p:cNvPr>
            <p:cNvCxnSpPr>
              <a:cxnSpLocks/>
              <a:endCxn id="87" idx="0"/>
            </p:cNvCxnSpPr>
            <p:nvPr/>
          </p:nvCxnSpPr>
          <p:spPr>
            <a:xfrm flipH="1">
              <a:off x="9235948" y="1618916"/>
              <a:ext cx="286393" cy="690478"/>
            </a:xfrm>
            <a:prstGeom prst="straightConnector1">
              <a:avLst/>
            </a:prstGeom>
            <a:ln w="19050">
              <a:solidFill>
                <a:srgbClr val="FFC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8" name="直線矢印コネクタ 26">
              <a:extLst>
                <a:ext uri="{FF2B5EF4-FFF2-40B4-BE49-F238E27FC236}">
                  <a16:creationId xmlns:a16="http://schemas.microsoft.com/office/drawing/2014/main" id="{E89A2A63-819D-DD3C-ADC1-2338ED54E9B1}"/>
                </a:ext>
              </a:extLst>
            </p:cNvPr>
            <p:cNvCxnSpPr>
              <a:cxnSpLocks/>
            </p:cNvCxnSpPr>
            <p:nvPr/>
          </p:nvCxnSpPr>
          <p:spPr>
            <a:xfrm flipH="1" flipV="1">
              <a:off x="9535610" y="1607206"/>
              <a:ext cx="425696" cy="2964812"/>
            </a:xfrm>
            <a:prstGeom prst="straightConnector1">
              <a:avLst/>
            </a:prstGeom>
            <a:ln w="1905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9" name="テキスト ボックス 27">
              <a:extLst>
                <a:ext uri="{FF2B5EF4-FFF2-40B4-BE49-F238E27FC236}">
                  <a16:creationId xmlns:a16="http://schemas.microsoft.com/office/drawing/2014/main" id="{2D542187-58EC-0B7B-F9E8-1EC3395367DC}"/>
                </a:ext>
              </a:extLst>
            </p:cNvPr>
            <p:cNvSpPr txBox="1"/>
            <p:nvPr/>
          </p:nvSpPr>
          <p:spPr>
            <a:xfrm>
              <a:off x="9953902" y="3482762"/>
              <a:ext cx="381093" cy="258593"/>
            </a:xfrm>
            <a:prstGeom prst="rect">
              <a:avLst/>
            </a:prstGeom>
            <a:noFill/>
          </p:spPr>
          <p:txBody>
            <a:bodyPr wrap="none" rtlCol="0">
              <a:spAutoFit/>
            </a:bodyPr>
            <a:lstStyle/>
            <a:p>
              <a:r>
                <a:rPr lang="en-US" altLang="ja-JP" sz="1000" b="1" dirty="0">
                  <a:cs typeface="Times New Roman" panose="02020603050405020304" pitchFamily="18" charset="0"/>
                </a:rPr>
                <a:t>#6</a:t>
              </a:r>
              <a:endParaRPr lang="ja-JP" altLang="en-US" sz="1000" b="1" dirty="0">
                <a:cs typeface="Times New Roman" panose="02020603050405020304" pitchFamily="18" charset="0"/>
              </a:endParaRPr>
            </a:p>
          </p:txBody>
        </p:sp>
        <p:cxnSp>
          <p:nvCxnSpPr>
            <p:cNvPr id="100" name="直線矢印コネクタ 30">
              <a:extLst>
                <a:ext uri="{FF2B5EF4-FFF2-40B4-BE49-F238E27FC236}">
                  <a16:creationId xmlns:a16="http://schemas.microsoft.com/office/drawing/2014/main" id="{689EB7BD-E473-A415-DC86-CA28BCB6134A}"/>
                </a:ext>
              </a:extLst>
            </p:cNvPr>
            <p:cNvCxnSpPr>
              <a:cxnSpLocks/>
              <a:endCxn id="87" idx="3"/>
            </p:cNvCxnSpPr>
            <p:nvPr/>
          </p:nvCxnSpPr>
          <p:spPr>
            <a:xfrm flipV="1">
              <a:off x="7140553" y="2491153"/>
              <a:ext cx="2014863" cy="48838"/>
            </a:xfrm>
            <a:prstGeom prst="straightConnector1">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1" name="直線矢印コネクタ 34">
              <a:extLst>
                <a:ext uri="{FF2B5EF4-FFF2-40B4-BE49-F238E27FC236}">
                  <a16:creationId xmlns:a16="http://schemas.microsoft.com/office/drawing/2014/main" id="{88B5C1B4-1FA5-B526-F1CA-8940D46C9892}"/>
                </a:ext>
              </a:extLst>
            </p:cNvPr>
            <p:cNvCxnSpPr>
              <a:cxnSpLocks/>
              <a:stCxn id="86" idx="2"/>
            </p:cNvCxnSpPr>
            <p:nvPr/>
          </p:nvCxnSpPr>
          <p:spPr>
            <a:xfrm flipH="1" flipV="1">
              <a:off x="7140553" y="2544188"/>
              <a:ext cx="2861558" cy="328556"/>
            </a:xfrm>
            <a:prstGeom prst="straightConnector1">
              <a:avLst/>
            </a:prstGeom>
            <a:ln w="19050">
              <a:solidFill>
                <a:schemeClr val="tx1"/>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 name="テキスト ボックス 37">
              <a:extLst>
                <a:ext uri="{FF2B5EF4-FFF2-40B4-BE49-F238E27FC236}">
                  <a16:creationId xmlns:a16="http://schemas.microsoft.com/office/drawing/2014/main" id="{7B41EC11-E2D1-3772-A71B-1235A7DDA326}"/>
                </a:ext>
              </a:extLst>
            </p:cNvPr>
            <p:cNvSpPr txBox="1"/>
            <p:nvPr/>
          </p:nvSpPr>
          <p:spPr>
            <a:xfrm>
              <a:off x="7816759" y="2015704"/>
              <a:ext cx="334710" cy="258594"/>
            </a:xfrm>
            <a:prstGeom prst="rect">
              <a:avLst/>
            </a:prstGeom>
            <a:noFill/>
          </p:spPr>
          <p:txBody>
            <a:bodyPr wrap="none" rtlCol="0">
              <a:spAutoFit/>
            </a:bodyPr>
            <a:lstStyle/>
            <a:p>
              <a:r>
                <a:rPr lang="en-US" altLang="ja-JP" sz="1000" b="1" dirty="0">
                  <a:cs typeface="Times New Roman" panose="02020603050405020304" pitchFamily="18" charset="0"/>
                </a:rPr>
                <a:t>#a</a:t>
              </a:r>
              <a:endParaRPr lang="ja-JP" altLang="en-US" sz="1000" b="1" dirty="0">
                <a:cs typeface="Times New Roman" panose="02020603050405020304" pitchFamily="18" charset="0"/>
              </a:endParaRPr>
            </a:p>
          </p:txBody>
        </p:sp>
        <p:cxnSp>
          <p:nvCxnSpPr>
            <p:cNvPr id="103" name="直線矢印コネクタ 13">
              <a:extLst>
                <a:ext uri="{FF2B5EF4-FFF2-40B4-BE49-F238E27FC236}">
                  <a16:creationId xmlns:a16="http://schemas.microsoft.com/office/drawing/2014/main" id="{1CA9E2F7-9A81-787B-0E13-E0FE22152194}"/>
                </a:ext>
              </a:extLst>
            </p:cNvPr>
            <p:cNvCxnSpPr>
              <a:cxnSpLocks/>
              <a:stCxn id="87" idx="5"/>
              <a:endCxn id="86" idx="1"/>
            </p:cNvCxnSpPr>
            <p:nvPr/>
          </p:nvCxnSpPr>
          <p:spPr>
            <a:xfrm>
              <a:off x="9316480" y="2491154"/>
              <a:ext cx="718989" cy="306302"/>
            </a:xfrm>
            <a:prstGeom prst="straightConnector1">
              <a:avLst/>
            </a:prstGeom>
            <a:ln w="19050">
              <a:solidFill>
                <a:srgbClr val="FF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04" name="テキスト ボックス 37">
              <a:extLst>
                <a:ext uri="{FF2B5EF4-FFF2-40B4-BE49-F238E27FC236}">
                  <a16:creationId xmlns:a16="http://schemas.microsoft.com/office/drawing/2014/main" id="{F1A5C6D3-239C-ABBA-5DA8-5EE12262C9E6}"/>
                </a:ext>
              </a:extLst>
            </p:cNvPr>
            <p:cNvSpPr txBox="1"/>
            <p:nvPr/>
          </p:nvSpPr>
          <p:spPr>
            <a:xfrm>
              <a:off x="8974768" y="1404609"/>
              <a:ext cx="317716" cy="246221"/>
            </a:xfrm>
            <a:prstGeom prst="rect">
              <a:avLst/>
            </a:prstGeom>
            <a:noFill/>
          </p:spPr>
          <p:txBody>
            <a:bodyPr wrap="none" rtlCol="0">
              <a:spAutoFit/>
            </a:bodyPr>
            <a:lstStyle/>
            <a:p>
              <a:r>
                <a:rPr lang="en-US" altLang="ja-JP" sz="1000" b="1" dirty="0">
                  <a:cs typeface="Times New Roman" panose="02020603050405020304" pitchFamily="18" charset="0"/>
                </a:rPr>
                <a:t>#9</a:t>
              </a:r>
              <a:endParaRPr lang="ja-JP" altLang="en-US" sz="1000" b="1" dirty="0">
                <a:cs typeface="Times New Roman" panose="02020603050405020304" pitchFamily="18" charset="0"/>
              </a:endParaRPr>
            </a:p>
          </p:txBody>
        </p:sp>
        <p:cxnSp>
          <p:nvCxnSpPr>
            <p:cNvPr id="105" name="直線矢印コネクタ 19">
              <a:extLst>
                <a:ext uri="{FF2B5EF4-FFF2-40B4-BE49-F238E27FC236}">
                  <a16:creationId xmlns:a16="http://schemas.microsoft.com/office/drawing/2014/main" id="{2CB2B81B-4463-E4CA-02B6-39940C16498D}"/>
                </a:ext>
              </a:extLst>
            </p:cNvPr>
            <p:cNvCxnSpPr>
              <a:cxnSpLocks/>
              <a:endCxn id="86" idx="4"/>
            </p:cNvCxnSpPr>
            <p:nvPr/>
          </p:nvCxnSpPr>
          <p:spPr>
            <a:xfrm flipV="1">
              <a:off x="9636674" y="2979216"/>
              <a:ext cx="479327" cy="1424450"/>
            </a:xfrm>
            <a:prstGeom prst="straightConnector1">
              <a:avLst/>
            </a:prstGeom>
            <a:ln w="19050">
              <a:solidFill>
                <a:srgbClr val="FF99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矢印コネクタ 19">
              <a:extLst>
                <a:ext uri="{FF2B5EF4-FFF2-40B4-BE49-F238E27FC236}">
                  <a16:creationId xmlns:a16="http://schemas.microsoft.com/office/drawing/2014/main" id="{0B651694-EF4C-0C68-FC75-E706C557A2CE}"/>
                </a:ext>
              </a:extLst>
            </p:cNvPr>
            <p:cNvCxnSpPr>
              <a:cxnSpLocks/>
            </p:cNvCxnSpPr>
            <p:nvPr/>
          </p:nvCxnSpPr>
          <p:spPr>
            <a:xfrm flipH="1" flipV="1">
              <a:off x="9629305" y="4403666"/>
              <a:ext cx="667430" cy="158527"/>
            </a:xfrm>
            <a:prstGeom prst="straightConnector1">
              <a:avLst/>
            </a:prstGeom>
            <a:ln w="19050">
              <a:solidFill>
                <a:srgbClr val="FF99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直線矢印コネクタ 18">
              <a:extLst>
                <a:ext uri="{FF2B5EF4-FFF2-40B4-BE49-F238E27FC236}">
                  <a16:creationId xmlns:a16="http://schemas.microsoft.com/office/drawing/2014/main" id="{F0E9D717-2FB0-222F-7A3C-7BCDA0C038F6}"/>
                </a:ext>
              </a:extLst>
            </p:cNvPr>
            <p:cNvCxnSpPr>
              <a:cxnSpLocks/>
              <a:stCxn id="87" idx="5"/>
            </p:cNvCxnSpPr>
            <p:nvPr/>
          </p:nvCxnSpPr>
          <p:spPr>
            <a:xfrm>
              <a:off x="9316480" y="2491154"/>
              <a:ext cx="980255" cy="2071039"/>
            </a:xfrm>
            <a:prstGeom prst="straightConnector1">
              <a:avLst/>
            </a:prstGeom>
            <a:ln w="19050">
              <a:solidFill>
                <a:srgbClr val="FF99FF"/>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08" name="テキスト ボックス 20">
              <a:extLst>
                <a:ext uri="{FF2B5EF4-FFF2-40B4-BE49-F238E27FC236}">
                  <a16:creationId xmlns:a16="http://schemas.microsoft.com/office/drawing/2014/main" id="{9FAF8B43-F1C0-CF9F-2ACF-FAAED373391F}"/>
                </a:ext>
              </a:extLst>
            </p:cNvPr>
            <p:cNvSpPr txBox="1"/>
            <p:nvPr/>
          </p:nvSpPr>
          <p:spPr>
            <a:xfrm>
              <a:off x="9079668" y="4037733"/>
              <a:ext cx="354444" cy="246221"/>
            </a:xfrm>
            <a:prstGeom prst="rect">
              <a:avLst/>
            </a:prstGeom>
            <a:noFill/>
          </p:spPr>
          <p:txBody>
            <a:bodyPr wrap="none" rtlCol="0">
              <a:spAutoFit/>
            </a:bodyPr>
            <a:lstStyle/>
            <a:p>
              <a:r>
                <a:rPr lang="en-US" altLang="ja-JP" sz="1000" b="1" dirty="0">
                  <a:cs typeface="Times New Roman" panose="02020603050405020304" pitchFamily="18" charset="0"/>
                </a:rPr>
                <a:t>#5</a:t>
              </a:r>
              <a:endParaRPr lang="ja-JP" altLang="en-US" sz="1000" b="1" dirty="0">
                <a:cs typeface="Times New Roman" panose="02020603050405020304" pitchFamily="18" charset="0"/>
              </a:endParaRPr>
            </a:p>
          </p:txBody>
        </p:sp>
        <p:cxnSp>
          <p:nvCxnSpPr>
            <p:cNvPr id="109" name="直線矢印コネクタ 29">
              <a:extLst>
                <a:ext uri="{FF2B5EF4-FFF2-40B4-BE49-F238E27FC236}">
                  <a16:creationId xmlns:a16="http://schemas.microsoft.com/office/drawing/2014/main" id="{F4B84727-F82C-73B3-6C1C-9E579A566C4B}"/>
                </a:ext>
              </a:extLst>
            </p:cNvPr>
            <p:cNvCxnSpPr>
              <a:cxnSpLocks/>
            </p:cNvCxnSpPr>
            <p:nvPr/>
          </p:nvCxnSpPr>
          <p:spPr>
            <a:xfrm flipV="1">
              <a:off x="9859163" y="1602656"/>
              <a:ext cx="128315" cy="2957906"/>
            </a:xfrm>
            <a:prstGeom prst="straightConnector1">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0" name="直線矢印コネクタ 29">
              <a:extLst>
                <a:ext uri="{FF2B5EF4-FFF2-40B4-BE49-F238E27FC236}">
                  <a16:creationId xmlns:a16="http://schemas.microsoft.com/office/drawing/2014/main" id="{5D42FB97-B5ED-F10A-A5AC-E950784CF83D}"/>
                </a:ext>
              </a:extLst>
            </p:cNvPr>
            <p:cNvCxnSpPr>
              <a:cxnSpLocks/>
              <a:stCxn id="86" idx="0"/>
            </p:cNvCxnSpPr>
            <p:nvPr/>
          </p:nvCxnSpPr>
          <p:spPr>
            <a:xfrm flipH="1" flipV="1">
              <a:off x="9984765" y="1614106"/>
              <a:ext cx="131236" cy="1152165"/>
            </a:xfrm>
            <a:prstGeom prst="straightConnector1">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直線矢印コネクタ 30">
              <a:extLst>
                <a:ext uri="{FF2B5EF4-FFF2-40B4-BE49-F238E27FC236}">
                  <a16:creationId xmlns:a16="http://schemas.microsoft.com/office/drawing/2014/main" id="{6908AAC8-241D-6F21-9EBD-1CD91C176B98}"/>
                </a:ext>
              </a:extLst>
            </p:cNvPr>
            <p:cNvCxnSpPr>
              <a:cxnSpLocks/>
              <a:endCxn id="87" idx="4"/>
            </p:cNvCxnSpPr>
            <p:nvPr/>
          </p:nvCxnSpPr>
          <p:spPr>
            <a:xfrm flipH="1" flipV="1">
              <a:off x="9235948" y="2522339"/>
              <a:ext cx="630754" cy="2038223"/>
            </a:xfrm>
            <a:prstGeom prst="straightConnector1">
              <a:avLst/>
            </a:prstGeom>
            <a:ln w="1905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2" name="テキスト ボックス 31">
              <a:extLst>
                <a:ext uri="{FF2B5EF4-FFF2-40B4-BE49-F238E27FC236}">
                  <a16:creationId xmlns:a16="http://schemas.microsoft.com/office/drawing/2014/main" id="{9C0D2FFB-5877-C67B-3673-668D85FC8202}"/>
                </a:ext>
              </a:extLst>
            </p:cNvPr>
            <p:cNvSpPr txBox="1"/>
            <p:nvPr/>
          </p:nvSpPr>
          <p:spPr>
            <a:xfrm>
              <a:off x="9897334" y="1822296"/>
              <a:ext cx="354444" cy="246221"/>
            </a:xfrm>
            <a:prstGeom prst="rect">
              <a:avLst/>
            </a:prstGeom>
            <a:noFill/>
          </p:spPr>
          <p:txBody>
            <a:bodyPr wrap="none" rtlCol="0">
              <a:spAutoFit/>
            </a:bodyPr>
            <a:lstStyle/>
            <a:p>
              <a:r>
                <a:rPr lang="en-US" altLang="ja-JP" sz="1000" b="1" dirty="0">
                  <a:cs typeface="Times New Roman" panose="02020603050405020304" pitchFamily="18" charset="0"/>
                </a:rPr>
                <a:t>#8</a:t>
              </a:r>
              <a:endParaRPr lang="ja-JP" altLang="en-US" sz="1000" b="1" dirty="0">
                <a:cs typeface="Times New Roman" panose="02020603050405020304" pitchFamily="18" charset="0"/>
              </a:endParaRPr>
            </a:p>
          </p:txBody>
        </p:sp>
        <p:cxnSp>
          <p:nvCxnSpPr>
            <p:cNvPr id="113" name="直線矢印コネクタ 34">
              <a:extLst>
                <a:ext uri="{FF2B5EF4-FFF2-40B4-BE49-F238E27FC236}">
                  <a16:creationId xmlns:a16="http://schemas.microsoft.com/office/drawing/2014/main" id="{F9F85114-995D-D7EB-108D-B141E491B457}"/>
                </a:ext>
              </a:extLst>
            </p:cNvPr>
            <p:cNvCxnSpPr>
              <a:cxnSpLocks/>
              <a:stCxn id="86" idx="4"/>
            </p:cNvCxnSpPr>
            <p:nvPr/>
          </p:nvCxnSpPr>
          <p:spPr>
            <a:xfrm flipH="1">
              <a:off x="9898874" y="2979216"/>
              <a:ext cx="217127" cy="1582977"/>
            </a:xfrm>
            <a:prstGeom prst="straightConnector1">
              <a:avLst/>
            </a:prstGeom>
            <a:ln w="1905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直線矢印コネクタ 34">
              <a:extLst>
                <a:ext uri="{FF2B5EF4-FFF2-40B4-BE49-F238E27FC236}">
                  <a16:creationId xmlns:a16="http://schemas.microsoft.com/office/drawing/2014/main" id="{D497F1FF-60FF-0688-2EE2-371A0A85950D}"/>
                </a:ext>
              </a:extLst>
            </p:cNvPr>
            <p:cNvCxnSpPr>
              <a:cxnSpLocks/>
            </p:cNvCxnSpPr>
            <p:nvPr/>
          </p:nvCxnSpPr>
          <p:spPr>
            <a:xfrm>
              <a:off x="9298707" y="1774012"/>
              <a:ext cx="599436" cy="2786550"/>
            </a:xfrm>
            <a:prstGeom prst="straightConnector1">
              <a:avLst/>
            </a:prstGeom>
            <a:ln w="1905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直線矢印コネクタ 35">
              <a:extLst>
                <a:ext uri="{FF2B5EF4-FFF2-40B4-BE49-F238E27FC236}">
                  <a16:creationId xmlns:a16="http://schemas.microsoft.com/office/drawing/2014/main" id="{F3C3CC85-4962-6AF9-050A-1CC69705ED80}"/>
                </a:ext>
              </a:extLst>
            </p:cNvPr>
            <p:cNvCxnSpPr>
              <a:cxnSpLocks/>
              <a:endCxn id="87" idx="0"/>
            </p:cNvCxnSpPr>
            <p:nvPr/>
          </p:nvCxnSpPr>
          <p:spPr>
            <a:xfrm flipH="1">
              <a:off x="9235948" y="1792963"/>
              <a:ext cx="65899" cy="516431"/>
            </a:xfrm>
            <a:prstGeom prst="straightConnector1">
              <a:avLst/>
            </a:prstGeom>
            <a:ln w="19050">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6" name="テキスト ボックス 14">
              <a:extLst>
                <a:ext uri="{FF2B5EF4-FFF2-40B4-BE49-F238E27FC236}">
                  <a16:creationId xmlns:a16="http://schemas.microsoft.com/office/drawing/2014/main" id="{21CB269C-E32E-C7D5-A777-AF4F5EC5A569}"/>
                </a:ext>
              </a:extLst>
            </p:cNvPr>
            <p:cNvSpPr txBox="1"/>
            <p:nvPr/>
          </p:nvSpPr>
          <p:spPr>
            <a:xfrm>
              <a:off x="9627566" y="2305143"/>
              <a:ext cx="338158" cy="258593"/>
            </a:xfrm>
            <a:prstGeom prst="rect">
              <a:avLst/>
            </a:prstGeom>
            <a:noFill/>
          </p:spPr>
          <p:txBody>
            <a:bodyPr wrap="none" rtlCol="0">
              <a:spAutoFit/>
            </a:bodyPr>
            <a:lstStyle/>
            <a:p>
              <a:r>
                <a:rPr lang="en-US" altLang="ja-JP" sz="1000" b="1" dirty="0">
                  <a:cs typeface="Times New Roman" panose="02020603050405020304" pitchFamily="18" charset="0"/>
                </a:rPr>
                <a:t>#1</a:t>
              </a:r>
              <a:endParaRPr lang="ja-JP" altLang="en-US" sz="1000" b="1" dirty="0">
                <a:cs typeface="Times New Roman" panose="02020603050405020304" pitchFamily="18" charset="0"/>
              </a:endParaRPr>
            </a:p>
          </p:txBody>
        </p:sp>
      </p:grpSp>
      <p:grpSp>
        <p:nvGrpSpPr>
          <p:cNvPr id="117" name="Group 116">
            <a:extLst>
              <a:ext uri="{FF2B5EF4-FFF2-40B4-BE49-F238E27FC236}">
                <a16:creationId xmlns:a16="http://schemas.microsoft.com/office/drawing/2014/main" id="{5BFB8754-F49D-361F-C8B6-6D3E332343F4}"/>
              </a:ext>
            </a:extLst>
          </p:cNvPr>
          <p:cNvGrpSpPr/>
          <p:nvPr/>
        </p:nvGrpSpPr>
        <p:grpSpPr>
          <a:xfrm>
            <a:off x="71178" y="1586093"/>
            <a:ext cx="6840000" cy="2692093"/>
            <a:chOff x="0" y="1000803"/>
            <a:chExt cx="7112000" cy="2692093"/>
          </a:xfrm>
        </p:grpSpPr>
        <p:pic>
          <p:nvPicPr>
            <p:cNvPr id="118" name="図 3">
              <a:extLst>
                <a:ext uri="{FF2B5EF4-FFF2-40B4-BE49-F238E27FC236}">
                  <a16:creationId xmlns:a16="http://schemas.microsoft.com/office/drawing/2014/main" id="{BCD146EA-A5CC-078C-FD39-205C23AE7AA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000803"/>
              <a:ext cx="7112000" cy="2692093"/>
            </a:xfrm>
            <a:prstGeom prst="rect">
              <a:avLst/>
            </a:prstGeom>
          </p:spPr>
        </p:pic>
        <p:sp>
          <p:nvSpPr>
            <p:cNvPr id="119" name="テキスト ボックス 65">
              <a:extLst>
                <a:ext uri="{FF2B5EF4-FFF2-40B4-BE49-F238E27FC236}">
                  <a16:creationId xmlns:a16="http://schemas.microsoft.com/office/drawing/2014/main" id="{3A79E6E9-CC0D-0798-A01C-C65F88C3E97A}"/>
                </a:ext>
              </a:extLst>
            </p:cNvPr>
            <p:cNvSpPr txBox="1"/>
            <p:nvPr/>
          </p:nvSpPr>
          <p:spPr>
            <a:xfrm>
              <a:off x="5277064" y="2847039"/>
              <a:ext cx="297955" cy="369332"/>
            </a:xfrm>
            <a:prstGeom prst="rect">
              <a:avLst/>
            </a:prstGeom>
            <a:noFill/>
          </p:spPr>
          <p:txBody>
            <a:bodyPr wrap="square">
              <a:spAutoFit/>
            </a:bodyPr>
            <a:lstStyle/>
            <a:p>
              <a:r>
                <a:rPr lang="en-US" altLang="ja-JP" dirty="0">
                  <a:solidFill>
                    <a:srgbClr val="FFFF00"/>
                  </a:solidFill>
                  <a:latin typeface="Times New Roman" panose="02020603050405020304" pitchFamily="18" charset="0"/>
                  <a:cs typeface="Times New Roman" panose="02020603050405020304" pitchFamily="18" charset="0"/>
                </a:rPr>
                <a:t>6</a:t>
              </a:r>
              <a:endParaRPr lang="ja-JP" altLang="en-US" dirty="0">
                <a:solidFill>
                  <a:srgbClr val="FFFF00"/>
                </a:solidFill>
                <a:latin typeface="Times New Roman" panose="02020603050405020304" pitchFamily="18" charset="0"/>
                <a:cs typeface="Times New Roman" panose="02020603050405020304" pitchFamily="18" charset="0"/>
              </a:endParaRPr>
            </a:p>
          </p:txBody>
        </p:sp>
        <p:sp>
          <p:nvSpPr>
            <p:cNvPr id="120" name="テキスト ボックス 63">
              <a:extLst>
                <a:ext uri="{FF2B5EF4-FFF2-40B4-BE49-F238E27FC236}">
                  <a16:creationId xmlns:a16="http://schemas.microsoft.com/office/drawing/2014/main" id="{BE442F5B-EA76-2A1A-27C4-E2E7C0B2DA95}"/>
                </a:ext>
              </a:extLst>
            </p:cNvPr>
            <p:cNvSpPr txBox="1"/>
            <p:nvPr/>
          </p:nvSpPr>
          <p:spPr>
            <a:xfrm>
              <a:off x="655994" y="2644343"/>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121" name="テキスト ボックス 64">
              <a:extLst>
                <a:ext uri="{FF2B5EF4-FFF2-40B4-BE49-F238E27FC236}">
                  <a16:creationId xmlns:a16="http://schemas.microsoft.com/office/drawing/2014/main" id="{06952BE8-66B7-C347-C7A2-4B12EA3A5CEB}"/>
                </a:ext>
              </a:extLst>
            </p:cNvPr>
            <p:cNvSpPr txBox="1"/>
            <p:nvPr/>
          </p:nvSpPr>
          <p:spPr>
            <a:xfrm>
              <a:off x="3100568" y="2878680"/>
              <a:ext cx="429595" cy="369332"/>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latin typeface="Times New Roman" panose="02020603050405020304" pitchFamily="18" charset="0"/>
                <a:cs typeface="Times New Roman" panose="02020603050405020304" pitchFamily="18" charset="0"/>
              </a:endParaRPr>
            </a:p>
          </p:txBody>
        </p:sp>
        <p:sp>
          <p:nvSpPr>
            <p:cNvPr id="122" name="テキスト ボックス 64">
              <a:extLst>
                <a:ext uri="{FF2B5EF4-FFF2-40B4-BE49-F238E27FC236}">
                  <a16:creationId xmlns:a16="http://schemas.microsoft.com/office/drawing/2014/main" id="{33417C25-5461-DFBD-5A1A-6EBDC1C65CC8}"/>
                </a:ext>
              </a:extLst>
            </p:cNvPr>
            <p:cNvSpPr txBox="1"/>
            <p:nvPr/>
          </p:nvSpPr>
          <p:spPr>
            <a:xfrm>
              <a:off x="5145424" y="2749223"/>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123" name="テキスト ボックス 65">
              <a:extLst>
                <a:ext uri="{FF2B5EF4-FFF2-40B4-BE49-F238E27FC236}">
                  <a16:creationId xmlns:a16="http://schemas.microsoft.com/office/drawing/2014/main" id="{A4A0ECBB-4729-642B-5ECF-ACD778EA3F67}"/>
                </a:ext>
              </a:extLst>
            </p:cNvPr>
            <p:cNvSpPr txBox="1"/>
            <p:nvPr/>
          </p:nvSpPr>
          <p:spPr>
            <a:xfrm>
              <a:off x="1819512" y="1158006"/>
              <a:ext cx="297955" cy="369332"/>
            </a:xfrm>
            <a:prstGeom prst="rect">
              <a:avLst/>
            </a:prstGeom>
            <a:noFill/>
          </p:spPr>
          <p:txBody>
            <a:bodyPr wrap="square">
              <a:spAutoFit/>
            </a:bodyPr>
            <a:lstStyle/>
            <a:p>
              <a:r>
                <a:rPr lang="en-US" altLang="ja-JP" dirty="0">
                  <a:solidFill>
                    <a:srgbClr val="FFFF00"/>
                  </a:solidFill>
                  <a:latin typeface="Times New Roman" panose="02020603050405020304" pitchFamily="18" charset="0"/>
                  <a:cs typeface="Times New Roman" panose="02020603050405020304" pitchFamily="18" charset="0"/>
                </a:rPr>
                <a:t>6</a:t>
              </a:r>
              <a:endParaRPr lang="ja-JP" altLang="en-US" dirty="0">
                <a:solidFill>
                  <a:srgbClr val="FFFF00"/>
                </a:solidFill>
                <a:latin typeface="Times New Roman" panose="02020603050405020304" pitchFamily="18" charset="0"/>
                <a:cs typeface="Times New Roman" panose="02020603050405020304" pitchFamily="18" charset="0"/>
              </a:endParaRPr>
            </a:p>
          </p:txBody>
        </p:sp>
        <p:sp>
          <p:nvSpPr>
            <p:cNvPr id="124" name="テキスト ボックス 63">
              <a:extLst>
                <a:ext uri="{FF2B5EF4-FFF2-40B4-BE49-F238E27FC236}">
                  <a16:creationId xmlns:a16="http://schemas.microsoft.com/office/drawing/2014/main" id="{FE050863-992F-F8BA-86C5-29056EA603BD}"/>
                </a:ext>
              </a:extLst>
            </p:cNvPr>
            <p:cNvSpPr txBox="1"/>
            <p:nvPr/>
          </p:nvSpPr>
          <p:spPr>
            <a:xfrm>
              <a:off x="4065602" y="1584334"/>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125" name="テキスト ボックス 64">
              <a:extLst>
                <a:ext uri="{FF2B5EF4-FFF2-40B4-BE49-F238E27FC236}">
                  <a16:creationId xmlns:a16="http://schemas.microsoft.com/office/drawing/2014/main" id="{A7B80D66-E721-9CB0-686D-99EDD213C716}"/>
                </a:ext>
              </a:extLst>
            </p:cNvPr>
            <p:cNvSpPr txBox="1"/>
            <p:nvPr/>
          </p:nvSpPr>
          <p:spPr>
            <a:xfrm>
              <a:off x="3444891" y="1105049"/>
              <a:ext cx="429595" cy="369332"/>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latin typeface="Times New Roman" panose="02020603050405020304" pitchFamily="18" charset="0"/>
                <a:cs typeface="Times New Roman" panose="02020603050405020304" pitchFamily="18" charset="0"/>
              </a:endParaRPr>
            </a:p>
          </p:txBody>
        </p:sp>
        <p:sp>
          <p:nvSpPr>
            <p:cNvPr id="126" name="テキスト ボックス 64">
              <a:extLst>
                <a:ext uri="{FF2B5EF4-FFF2-40B4-BE49-F238E27FC236}">
                  <a16:creationId xmlns:a16="http://schemas.microsoft.com/office/drawing/2014/main" id="{B8F3764E-2E5F-5650-8FF4-1BAED29B2190}"/>
                </a:ext>
              </a:extLst>
            </p:cNvPr>
            <p:cNvSpPr txBox="1"/>
            <p:nvPr/>
          </p:nvSpPr>
          <p:spPr>
            <a:xfrm>
              <a:off x="4566707" y="1119876"/>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127" name="テキスト ボックス 67">
              <a:extLst>
                <a:ext uri="{FF2B5EF4-FFF2-40B4-BE49-F238E27FC236}">
                  <a16:creationId xmlns:a16="http://schemas.microsoft.com/office/drawing/2014/main" id="{F0DEC359-C333-8D31-D71A-EC7FA411AA66}"/>
                </a:ext>
              </a:extLst>
            </p:cNvPr>
            <p:cNvSpPr txBox="1"/>
            <p:nvPr/>
          </p:nvSpPr>
          <p:spPr>
            <a:xfrm>
              <a:off x="3605295" y="2931483"/>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28" name="テキスト ボックス 67">
              <a:extLst>
                <a:ext uri="{FF2B5EF4-FFF2-40B4-BE49-F238E27FC236}">
                  <a16:creationId xmlns:a16="http://schemas.microsoft.com/office/drawing/2014/main" id="{234148A5-BC11-F98B-0AC7-2D46BDCCB268}"/>
                </a:ext>
              </a:extLst>
            </p:cNvPr>
            <p:cNvSpPr txBox="1"/>
            <p:nvPr/>
          </p:nvSpPr>
          <p:spPr>
            <a:xfrm>
              <a:off x="3779729" y="1052400"/>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29" name="テキスト ボックス 67">
              <a:extLst>
                <a:ext uri="{FF2B5EF4-FFF2-40B4-BE49-F238E27FC236}">
                  <a16:creationId xmlns:a16="http://schemas.microsoft.com/office/drawing/2014/main" id="{A985200C-2FD2-87F1-E0E2-6F96770EDAA3}"/>
                </a:ext>
              </a:extLst>
            </p:cNvPr>
            <p:cNvSpPr txBox="1"/>
            <p:nvPr/>
          </p:nvSpPr>
          <p:spPr>
            <a:xfrm>
              <a:off x="1383544" y="2945862"/>
              <a:ext cx="421554"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130" name="テキスト ボックス 67">
              <a:extLst>
                <a:ext uri="{FF2B5EF4-FFF2-40B4-BE49-F238E27FC236}">
                  <a16:creationId xmlns:a16="http://schemas.microsoft.com/office/drawing/2014/main" id="{D4967525-6CFF-4D93-58B1-1A7AC50BD420}"/>
                </a:ext>
              </a:extLst>
            </p:cNvPr>
            <p:cNvSpPr txBox="1"/>
            <p:nvPr/>
          </p:nvSpPr>
          <p:spPr>
            <a:xfrm>
              <a:off x="2041096" y="1278799"/>
              <a:ext cx="421554"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131" name="テキスト ボックス 65">
              <a:extLst>
                <a:ext uri="{FF2B5EF4-FFF2-40B4-BE49-F238E27FC236}">
                  <a16:creationId xmlns:a16="http://schemas.microsoft.com/office/drawing/2014/main" id="{5E288064-C6B6-8968-ABA8-C9E8CF35396E}"/>
                </a:ext>
              </a:extLst>
            </p:cNvPr>
            <p:cNvSpPr txBox="1"/>
            <p:nvPr/>
          </p:nvSpPr>
          <p:spPr>
            <a:xfrm>
              <a:off x="4791979" y="1145481"/>
              <a:ext cx="297955" cy="338554"/>
            </a:xfrm>
            <a:prstGeom prst="rect">
              <a:avLst/>
            </a:prstGeom>
            <a:noFill/>
          </p:spPr>
          <p:txBody>
            <a:bodyPr wrap="square">
              <a:spAutoFit/>
            </a:bodyPr>
            <a:lstStyle/>
            <a:p>
              <a:r>
                <a:rPr lang="en-US" altLang="ja-JP" sz="1600" dirty="0">
                  <a:solidFill>
                    <a:srgbClr val="FF0000"/>
                  </a:solidFill>
                  <a:latin typeface="Times New Roman" panose="02020603050405020304" pitchFamily="18" charset="0"/>
                  <a:cs typeface="Times New Roman" panose="02020603050405020304" pitchFamily="18" charset="0"/>
                </a:rPr>
                <a:t>8</a:t>
              </a:r>
              <a:endParaRPr lang="ja-JP" altLang="en-US" sz="1600" dirty="0">
                <a:solidFill>
                  <a:srgbClr val="FF0000"/>
                </a:solidFill>
                <a:latin typeface="Times New Roman" panose="02020603050405020304" pitchFamily="18" charset="0"/>
                <a:cs typeface="Times New Roman" panose="02020603050405020304" pitchFamily="18" charset="0"/>
              </a:endParaRPr>
            </a:p>
          </p:txBody>
        </p:sp>
        <p:sp>
          <p:nvSpPr>
            <p:cNvPr id="132" name="テキスト ボックス 65">
              <a:extLst>
                <a:ext uri="{FF2B5EF4-FFF2-40B4-BE49-F238E27FC236}">
                  <a16:creationId xmlns:a16="http://schemas.microsoft.com/office/drawing/2014/main" id="{68B0D547-BCCD-682B-8D43-2B54B62F4BFA}"/>
                </a:ext>
              </a:extLst>
            </p:cNvPr>
            <p:cNvSpPr txBox="1"/>
            <p:nvPr/>
          </p:nvSpPr>
          <p:spPr>
            <a:xfrm>
              <a:off x="1520512" y="2996214"/>
              <a:ext cx="297955" cy="338554"/>
            </a:xfrm>
            <a:prstGeom prst="rect">
              <a:avLst/>
            </a:prstGeom>
            <a:noFill/>
          </p:spPr>
          <p:txBody>
            <a:bodyPr wrap="square">
              <a:spAutoFit/>
            </a:bodyPr>
            <a:lstStyle/>
            <a:p>
              <a:r>
                <a:rPr lang="en-US" altLang="ja-JP" sz="1600" dirty="0">
                  <a:solidFill>
                    <a:srgbClr val="FF0000"/>
                  </a:solidFill>
                  <a:latin typeface="Times New Roman" panose="02020603050405020304" pitchFamily="18" charset="0"/>
                  <a:cs typeface="Times New Roman" panose="02020603050405020304" pitchFamily="18" charset="0"/>
                </a:rPr>
                <a:t>8</a:t>
              </a:r>
              <a:endParaRPr lang="ja-JP" altLang="en-US" sz="1600" dirty="0">
                <a:solidFill>
                  <a:srgbClr val="FF0000"/>
                </a:solidFill>
                <a:latin typeface="Times New Roman" panose="02020603050405020304" pitchFamily="18" charset="0"/>
                <a:cs typeface="Times New Roman" panose="02020603050405020304" pitchFamily="18" charset="0"/>
              </a:endParaRPr>
            </a:p>
          </p:txBody>
        </p:sp>
        <p:sp>
          <p:nvSpPr>
            <p:cNvPr id="133" name="テキスト ボックス 67">
              <a:extLst>
                <a:ext uri="{FF2B5EF4-FFF2-40B4-BE49-F238E27FC236}">
                  <a16:creationId xmlns:a16="http://schemas.microsoft.com/office/drawing/2014/main" id="{4724A199-EAE2-3B55-C571-8E968E978A43}"/>
                </a:ext>
              </a:extLst>
            </p:cNvPr>
            <p:cNvSpPr txBox="1"/>
            <p:nvPr/>
          </p:nvSpPr>
          <p:spPr>
            <a:xfrm>
              <a:off x="4743021" y="2879977"/>
              <a:ext cx="421554" cy="369332"/>
            </a:xfrm>
            <a:prstGeom prst="rect">
              <a:avLst/>
            </a:prstGeom>
            <a:noFill/>
          </p:spPr>
          <p:txBody>
            <a:bodyPr wrap="square">
              <a:spAutoFit/>
            </a:bodyPr>
            <a:lstStyle/>
            <a:p>
              <a:r>
                <a:rPr lang="en-US" altLang="ja-JP" dirty="0">
                  <a:solidFill>
                    <a:srgbClr val="00B050"/>
                  </a:solidFill>
                  <a:latin typeface="Times New Roman" panose="02020603050405020304" pitchFamily="18" charset="0"/>
                  <a:cs typeface="Times New Roman" panose="02020603050405020304" pitchFamily="18" charset="0"/>
                </a:rPr>
                <a:t>9</a:t>
              </a:r>
              <a:endParaRPr lang="ja-JP" altLang="en-US" dirty="0">
                <a:solidFill>
                  <a:srgbClr val="00B050"/>
                </a:solidFill>
                <a:latin typeface="Times New Roman" panose="02020603050405020304" pitchFamily="18" charset="0"/>
                <a:cs typeface="Times New Roman" panose="02020603050405020304" pitchFamily="18" charset="0"/>
              </a:endParaRPr>
            </a:p>
          </p:txBody>
        </p:sp>
        <p:sp>
          <p:nvSpPr>
            <p:cNvPr id="134" name="テキスト ボックス 67">
              <a:extLst>
                <a:ext uri="{FF2B5EF4-FFF2-40B4-BE49-F238E27FC236}">
                  <a16:creationId xmlns:a16="http://schemas.microsoft.com/office/drawing/2014/main" id="{9C71DD64-8F60-00A4-555E-B948B3DD5A6D}"/>
                </a:ext>
              </a:extLst>
            </p:cNvPr>
            <p:cNvSpPr txBox="1"/>
            <p:nvPr/>
          </p:nvSpPr>
          <p:spPr>
            <a:xfrm>
              <a:off x="1877836" y="1349038"/>
              <a:ext cx="421554" cy="369332"/>
            </a:xfrm>
            <a:prstGeom prst="rect">
              <a:avLst/>
            </a:prstGeom>
            <a:noFill/>
          </p:spPr>
          <p:txBody>
            <a:bodyPr wrap="square">
              <a:spAutoFit/>
            </a:bodyPr>
            <a:lstStyle/>
            <a:p>
              <a:r>
                <a:rPr lang="en-US" altLang="ja-JP" dirty="0">
                  <a:solidFill>
                    <a:srgbClr val="00B050"/>
                  </a:solidFill>
                  <a:latin typeface="Times New Roman" panose="02020603050405020304" pitchFamily="18" charset="0"/>
                  <a:cs typeface="Times New Roman" panose="02020603050405020304" pitchFamily="18" charset="0"/>
                </a:rPr>
                <a:t>9</a:t>
              </a:r>
              <a:endParaRPr lang="ja-JP" altLang="en-US" dirty="0">
                <a:solidFill>
                  <a:srgbClr val="00B050"/>
                </a:solidFill>
                <a:latin typeface="Times New Roman" panose="02020603050405020304" pitchFamily="18" charset="0"/>
                <a:cs typeface="Times New Roman" panose="02020603050405020304" pitchFamily="18" charset="0"/>
              </a:endParaRPr>
            </a:p>
          </p:txBody>
        </p:sp>
      </p:grpSp>
      <p:sp>
        <p:nvSpPr>
          <p:cNvPr id="135" name="Oval 134">
            <a:extLst>
              <a:ext uri="{FF2B5EF4-FFF2-40B4-BE49-F238E27FC236}">
                <a16:creationId xmlns:a16="http://schemas.microsoft.com/office/drawing/2014/main" id="{DC30D3A5-531F-C295-A321-F295F8137293}"/>
              </a:ext>
            </a:extLst>
          </p:cNvPr>
          <p:cNvSpPr/>
          <p:nvPr/>
        </p:nvSpPr>
        <p:spPr bwMode="auto">
          <a:xfrm>
            <a:off x="7048500" y="5530275"/>
            <a:ext cx="475828" cy="563021"/>
          </a:xfrm>
          <a:prstGeom prst="ellipse">
            <a:avLst/>
          </a:prstGeom>
          <a:noFill/>
          <a:ln w="1905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a:ln>
                <a:noFill/>
              </a:ln>
              <a:solidFill>
                <a:schemeClr val="tx1"/>
              </a:solidFill>
              <a:effectLst/>
              <a:latin typeface="Times New Roman" panose="02020603050405020304" pitchFamily="18" charset="0"/>
            </a:endParaRPr>
          </a:p>
        </p:txBody>
      </p:sp>
      <p:sp>
        <p:nvSpPr>
          <p:cNvPr id="136" name="Oval 135">
            <a:extLst>
              <a:ext uri="{FF2B5EF4-FFF2-40B4-BE49-F238E27FC236}">
                <a16:creationId xmlns:a16="http://schemas.microsoft.com/office/drawing/2014/main" id="{F90091B0-A49A-4EA6-E393-BB7B7BBF6EAC}"/>
              </a:ext>
            </a:extLst>
          </p:cNvPr>
          <p:cNvSpPr/>
          <p:nvPr/>
        </p:nvSpPr>
        <p:spPr bwMode="auto">
          <a:xfrm>
            <a:off x="7915855" y="5014375"/>
            <a:ext cx="475828" cy="563021"/>
          </a:xfrm>
          <a:prstGeom prst="ellipse">
            <a:avLst/>
          </a:prstGeom>
          <a:noFill/>
          <a:ln w="1905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dirty="0">
              <a:ln>
                <a:noFill/>
              </a:ln>
              <a:solidFill>
                <a:schemeClr val="tx1"/>
              </a:solidFill>
              <a:effectLst/>
              <a:latin typeface="Times New Roman" panose="02020603050405020304" pitchFamily="18" charset="0"/>
            </a:endParaRPr>
          </a:p>
        </p:txBody>
      </p:sp>
      <p:sp>
        <p:nvSpPr>
          <p:cNvPr id="137" name="TextBox 136">
            <a:extLst>
              <a:ext uri="{FF2B5EF4-FFF2-40B4-BE49-F238E27FC236}">
                <a16:creationId xmlns:a16="http://schemas.microsoft.com/office/drawing/2014/main" id="{7D12D350-1576-E97F-80E0-C7DCAAC437C5}"/>
              </a:ext>
            </a:extLst>
          </p:cNvPr>
          <p:cNvSpPr txBox="1"/>
          <p:nvPr/>
        </p:nvSpPr>
        <p:spPr>
          <a:xfrm>
            <a:off x="7078121" y="6051208"/>
            <a:ext cx="576064" cy="276999"/>
          </a:xfrm>
          <a:prstGeom prst="rect">
            <a:avLst/>
          </a:prstGeom>
          <a:noFill/>
        </p:spPr>
        <p:txBody>
          <a:bodyPr wrap="square" rtlCol="0">
            <a:spAutoFit/>
          </a:bodyPr>
          <a:lstStyle/>
          <a:p>
            <a:r>
              <a:rPr lang="en-IN" dirty="0">
                <a:solidFill>
                  <a:srgbClr val="FFFF00"/>
                </a:solidFill>
              </a:rPr>
              <a:t>Rx3</a:t>
            </a:r>
          </a:p>
        </p:txBody>
      </p:sp>
      <p:sp>
        <p:nvSpPr>
          <p:cNvPr id="138" name="TextBox 137">
            <a:extLst>
              <a:ext uri="{FF2B5EF4-FFF2-40B4-BE49-F238E27FC236}">
                <a16:creationId xmlns:a16="http://schemas.microsoft.com/office/drawing/2014/main" id="{5AC6ACDC-DDEB-1ACA-2F66-1DA975A32022}"/>
              </a:ext>
            </a:extLst>
          </p:cNvPr>
          <p:cNvSpPr txBox="1"/>
          <p:nvPr/>
        </p:nvSpPr>
        <p:spPr>
          <a:xfrm>
            <a:off x="7962530" y="5557626"/>
            <a:ext cx="576064" cy="276999"/>
          </a:xfrm>
          <a:prstGeom prst="rect">
            <a:avLst/>
          </a:prstGeom>
          <a:noFill/>
        </p:spPr>
        <p:txBody>
          <a:bodyPr wrap="square" rtlCol="0">
            <a:spAutoFit/>
          </a:bodyPr>
          <a:lstStyle/>
          <a:p>
            <a:r>
              <a:rPr lang="en-IN" dirty="0">
                <a:solidFill>
                  <a:srgbClr val="FFFF00"/>
                </a:solidFill>
              </a:rPr>
              <a:t>Tx</a:t>
            </a:r>
          </a:p>
        </p:txBody>
      </p:sp>
      <p:sp>
        <p:nvSpPr>
          <p:cNvPr id="139" name="Content Placeholder 2">
            <a:extLst>
              <a:ext uri="{FF2B5EF4-FFF2-40B4-BE49-F238E27FC236}">
                <a16:creationId xmlns:a16="http://schemas.microsoft.com/office/drawing/2014/main" id="{29C6B2DA-2C19-D50E-E1C6-6BCB13DB887A}"/>
              </a:ext>
            </a:extLst>
          </p:cNvPr>
          <p:cNvSpPr txBox="1">
            <a:spLocks/>
          </p:cNvSpPr>
          <p:nvPr/>
        </p:nvSpPr>
        <p:spPr>
          <a:xfrm>
            <a:off x="91143" y="4303791"/>
            <a:ext cx="6713105" cy="2038901"/>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a:solidFill>
                  <a:srgbClr val="00B050"/>
                </a:solidFill>
              </a:rPr>
              <a:t>3 single bounce paths and 4 double bounce paths can be identified.</a:t>
            </a:r>
          </a:p>
          <a:p>
            <a:r>
              <a:rPr lang="en-IN" sz="2000" dirty="0">
                <a:solidFill>
                  <a:srgbClr val="00B050"/>
                </a:solidFill>
              </a:rPr>
              <a:t>Azimuth angular spread can be anticipated to be small due to bulk of paths arriving from or departing to similar direction</a:t>
            </a:r>
          </a:p>
          <a:p>
            <a:r>
              <a:rPr lang="en-IN" sz="2000" dirty="0">
                <a:solidFill>
                  <a:srgbClr val="00B050"/>
                </a:solidFill>
              </a:rPr>
              <a:t>No triple bounce path identified.</a:t>
            </a:r>
          </a:p>
        </p:txBody>
      </p:sp>
    </p:spTree>
    <p:extLst>
      <p:ext uri="{BB962C8B-B14F-4D97-AF65-F5344CB8AC3E}">
        <p14:creationId xmlns:p14="http://schemas.microsoft.com/office/powerpoint/2010/main" val="213560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4FFB-F012-1D86-BA17-8B73204F3C39}"/>
              </a:ext>
            </a:extLst>
          </p:cNvPr>
          <p:cNvSpPr>
            <a:spLocks noGrp="1"/>
          </p:cNvSpPr>
          <p:nvPr>
            <p:ph type="title"/>
          </p:nvPr>
        </p:nvSpPr>
        <p:spPr/>
        <p:txBody>
          <a:bodyPr/>
          <a:lstStyle/>
          <a:p>
            <a:r>
              <a:rPr lang="en-IN" dirty="0"/>
              <a:t>Angular Power Spectrum – Rx4</a:t>
            </a:r>
          </a:p>
        </p:txBody>
      </p:sp>
      <p:sp>
        <p:nvSpPr>
          <p:cNvPr id="4" name="Date Placeholder 3">
            <a:extLst>
              <a:ext uri="{FF2B5EF4-FFF2-40B4-BE49-F238E27FC236}">
                <a16:creationId xmlns:a16="http://schemas.microsoft.com/office/drawing/2014/main" id="{BE2BDED6-E3FB-5C49-8BC6-E74DFBB5EB6A}"/>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02AAECEE-D798-3F67-07CE-0672D6D226F2}"/>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51B85DD4-4D6D-6B72-4927-E5D86229F0BA}"/>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16</a:t>
            </a:fld>
            <a:endParaRPr lang="en-IN" altLang="en-US"/>
          </a:p>
        </p:txBody>
      </p:sp>
      <p:pic>
        <p:nvPicPr>
          <p:cNvPr id="3" name="Picture 2" descr="A picture containing wall, ceiling, indoor&#10;&#10;Description automatically generated">
            <a:extLst>
              <a:ext uri="{FF2B5EF4-FFF2-40B4-BE49-F238E27FC236}">
                <a16:creationId xmlns:a16="http://schemas.microsoft.com/office/drawing/2014/main" id="{1A64634F-FFE4-8117-FBB9-C8120AF28E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6480" y="4565961"/>
            <a:ext cx="2340000" cy="1755000"/>
          </a:xfrm>
          <a:prstGeom prst="rect">
            <a:avLst/>
          </a:prstGeom>
        </p:spPr>
      </p:pic>
      <p:grpSp>
        <p:nvGrpSpPr>
          <p:cNvPr id="80" name="Group 79">
            <a:extLst>
              <a:ext uri="{FF2B5EF4-FFF2-40B4-BE49-F238E27FC236}">
                <a16:creationId xmlns:a16="http://schemas.microsoft.com/office/drawing/2014/main" id="{98EBA580-C13C-6F27-1457-329BBA317C80}"/>
              </a:ext>
            </a:extLst>
          </p:cNvPr>
          <p:cNvGrpSpPr/>
          <p:nvPr/>
        </p:nvGrpSpPr>
        <p:grpSpPr>
          <a:xfrm>
            <a:off x="26942" y="1844675"/>
            <a:ext cx="6840000" cy="2534694"/>
            <a:chOff x="0" y="1000476"/>
            <a:chExt cx="7112000" cy="2534694"/>
          </a:xfrm>
        </p:grpSpPr>
        <p:pic>
          <p:nvPicPr>
            <p:cNvPr id="81" name="図 3">
              <a:extLst>
                <a:ext uri="{FF2B5EF4-FFF2-40B4-BE49-F238E27FC236}">
                  <a16:creationId xmlns:a16="http://schemas.microsoft.com/office/drawing/2014/main" id="{8236890E-7D1B-ED41-2CAF-EBCD6E5FF8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000803"/>
              <a:ext cx="7112000" cy="2534367"/>
            </a:xfrm>
            <a:prstGeom prst="rect">
              <a:avLst/>
            </a:prstGeom>
          </p:spPr>
        </p:pic>
        <p:sp>
          <p:nvSpPr>
            <p:cNvPr id="82" name="テキスト ボックス 63">
              <a:extLst>
                <a:ext uri="{FF2B5EF4-FFF2-40B4-BE49-F238E27FC236}">
                  <a16:creationId xmlns:a16="http://schemas.microsoft.com/office/drawing/2014/main" id="{B32903A4-9EC2-7000-2456-1202F0C34B09}"/>
                </a:ext>
              </a:extLst>
            </p:cNvPr>
            <p:cNvSpPr txBox="1"/>
            <p:nvPr/>
          </p:nvSpPr>
          <p:spPr>
            <a:xfrm>
              <a:off x="3620758" y="1301258"/>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83" name="テキスト ボックス 64">
              <a:extLst>
                <a:ext uri="{FF2B5EF4-FFF2-40B4-BE49-F238E27FC236}">
                  <a16:creationId xmlns:a16="http://schemas.microsoft.com/office/drawing/2014/main" id="{A5C62651-832A-599A-E0DD-7BA154AAAA1B}"/>
                </a:ext>
              </a:extLst>
            </p:cNvPr>
            <p:cNvSpPr txBox="1"/>
            <p:nvPr/>
          </p:nvSpPr>
          <p:spPr>
            <a:xfrm>
              <a:off x="4112372" y="1117867"/>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84" name="テキスト ボックス 67">
              <a:extLst>
                <a:ext uri="{FF2B5EF4-FFF2-40B4-BE49-F238E27FC236}">
                  <a16:creationId xmlns:a16="http://schemas.microsoft.com/office/drawing/2014/main" id="{59ED8820-5966-9EB1-2072-E7997B5B53C5}"/>
                </a:ext>
              </a:extLst>
            </p:cNvPr>
            <p:cNvSpPr txBox="1"/>
            <p:nvPr/>
          </p:nvSpPr>
          <p:spPr>
            <a:xfrm>
              <a:off x="3623465" y="2732778"/>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5" name="テキスト ボックス 64">
              <a:extLst>
                <a:ext uri="{FF2B5EF4-FFF2-40B4-BE49-F238E27FC236}">
                  <a16:creationId xmlns:a16="http://schemas.microsoft.com/office/drawing/2014/main" id="{D4E9B42C-DE36-72B0-A180-2635D22C9DCF}"/>
                </a:ext>
              </a:extLst>
            </p:cNvPr>
            <p:cNvSpPr txBox="1"/>
            <p:nvPr/>
          </p:nvSpPr>
          <p:spPr>
            <a:xfrm>
              <a:off x="1337394" y="2765691"/>
              <a:ext cx="42959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8</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86" name="テキスト ボックス 63">
              <a:extLst>
                <a:ext uri="{FF2B5EF4-FFF2-40B4-BE49-F238E27FC236}">
                  <a16:creationId xmlns:a16="http://schemas.microsoft.com/office/drawing/2014/main" id="{4CEAC596-A1E6-9D93-83FA-5A547E2189C7}"/>
                </a:ext>
              </a:extLst>
            </p:cNvPr>
            <p:cNvSpPr txBox="1"/>
            <p:nvPr/>
          </p:nvSpPr>
          <p:spPr>
            <a:xfrm>
              <a:off x="362077" y="2742059"/>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87" name="テキスト ボックス 64">
              <a:extLst>
                <a:ext uri="{FF2B5EF4-FFF2-40B4-BE49-F238E27FC236}">
                  <a16:creationId xmlns:a16="http://schemas.microsoft.com/office/drawing/2014/main" id="{51C49AC9-B8FC-4365-DCDD-882D609F6066}"/>
                </a:ext>
              </a:extLst>
            </p:cNvPr>
            <p:cNvSpPr txBox="1"/>
            <p:nvPr/>
          </p:nvSpPr>
          <p:spPr>
            <a:xfrm>
              <a:off x="5700235" y="2732778"/>
              <a:ext cx="429595"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88" name="テキスト ボックス 67">
              <a:extLst>
                <a:ext uri="{FF2B5EF4-FFF2-40B4-BE49-F238E27FC236}">
                  <a16:creationId xmlns:a16="http://schemas.microsoft.com/office/drawing/2014/main" id="{48F983BC-3595-C6A8-754D-37D68AA16159}"/>
                </a:ext>
              </a:extLst>
            </p:cNvPr>
            <p:cNvSpPr txBox="1"/>
            <p:nvPr/>
          </p:nvSpPr>
          <p:spPr>
            <a:xfrm>
              <a:off x="3636066" y="1000476"/>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9" name="テキスト ボックス 64">
              <a:extLst>
                <a:ext uri="{FF2B5EF4-FFF2-40B4-BE49-F238E27FC236}">
                  <a16:creationId xmlns:a16="http://schemas.microsoft.com/office/drawing/2014/main" id="{FEBA9731-86C9-8AAC-E894-45D497C523C2}"/>
                </a:ext>
              </a:extLst>
            </p:cNvPr>
            <p:cNvSpPr txBox="1"/>
            <p:nvPr/>
          </p:nvSpPr>
          <p:spPr>
            <a:xfrm>
              <a:off x="4629956" y="1108237"/>
              <a:ext cx="42959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8</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90" name="テキスト ボックス 65">
              <a:extLst>
                <a:ext uri="{FF2B5EF4-FFF2-40B4-BE49-F238E27FC236}">
                  <a16:creationId xmlns:a16="http://schemas.microsoft.com/office/drawing/2014/main" id="{5D7E796A-DBEF-E9B6-F709-A5453D81376D}"/>
                </a:ext>
              </a:extLst>
            </p:cNvPr>
            <p:cNvSpPr txBox="1"/>
            <p:nvPr/>
          </p:nvSpPr>
          <p:spPr>
            <a:xfrm>
              <a:off x="3416262" y="1059197"/>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91" name="テキスト ボックス 64">
              <a:extLst>
                <a:ext uri="{FF2B5EF4-FFF2-40B4-BE49-F238E27FC236}">
                  <a16:creationId xmlns:a16="http://schemas.microsoft.com/office/drawing/2014/main" id="{F27E504E-9B77-E4EA-9FC6-48B2D40FC46A}"/>
                </a:ext>
              </a:extLst>
            </p:cNvPr>
            <p:cNvSpPr txBox="1"/>
            <p:nvPr/>
          </p:nvSpPr>
          <p:spPr>
            <a:xfrm>
              <a:off x="2708277" y="1063735"/>
              <a:ext cx="429595" cy="369332"/>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latin typeface="Times New Roman" panose="02020603050405020304" pitchFamily="18" charset="0"/>
                <a:cs typeface="Times New Roman" panose="02020603050405020304" pitchFamily="18" charset="0"/>
              </a:endParaRPr>
            </a:p>
          </p:txBody>
        </p:sp>
        <p:sp>
          <p:nvSpPr>
            <p:cNvPr id="92" name="テキスト ボックス 64">
              <a:extLst>
                <a:ext uri="{FF2B5EF4-FFF2-40B4-BE49-F238E27FC236}">
                  <a16:creationId xmlns:a16="http://schemas.microsoft.com/office/drawing/2014/main" id="{DB70AFD2-6DBA-785D-917E-62525E4AD7AB}"/>
                </a:ext>
              </a:extLst>
            </p:cNvPr>
            <p:cNvSpPr txBox="1"/>
            <p:nvPr/>
          </p:nvSpPr>
          <p:spPr>
            <a:xfrm>
              <a:off x="2340512" y="1127032"/>
              <a:ext cx="297955" cy="369332"/>
            </a:xfrm>
            <a:prstGeom prst="rect">
              <a:avLst/>
            </a:prstGeom>
            <a:noFill/>
          </p:spPr>
          <p:txBody>
            <a:bodyPr wrap="square">
              <a:spAutoFit/>
            </a:bodyPr>
            <a:lstStyle/>
            <a:p>
              <a:r>
                <a:rPr lang="en-US" altLang="ja-JP" dirty="0">
                  <a:solidFill>
                    <a:srgbClr val="00FFFF"/>
                  </a:solidFill>
                  <a:latin typeface="Times New Roman" panose="02020603050405020304" pitchFamily="18" charset="0"/>
                  <a:cs typeface="Times New Roman" panose="02020603050405020304" pitchFamily="18" charset="0"/>
                </a:rPr>
                <a:t>4</a:t>
              </a:r>
              <a:endParaRPr lang="ja-JP" altLang="en-US" dirty="0">
                <a:solidFill>
                  <a:srgbClr val="00FFFF"/>
                </a:solidFill>
                <a:latin typeface="Times New Roman" panose="02020603050405020304" pitchFamily="18" charset="0"/>
                <a:cs typeface="Times New Roman" panose="02020603050405020304" pitchFamily="18" charset="0"/>
              </a:endParaRPr>
            </a:p>
          </p:txBody>
        </p:sp>
        <p:sp>
          <p:nvSpPr>
            <p:cNvPr id="93" name="テキスト ボックス 64">
              <a:extLst>
                <a:ext uri="{FF2B5EF4-FFF2-40B4-BE49-F238E27FC236}">
                  <a16:creationId xmlns:a16="http://schemas.microsoft.com/office/drawing/2014/main" id="{7EF18DED-DAAF-616B-A6FE-53971A136B7D}"/>
                </a:ext>
              </a:extLst>
            </p:cNvPr>
            <p:cNvSpPr txBox="1"/>
            <p:nvPr/>
          </p:nvSpPr>
          <p:spPr>
            <a:xfrm>
              <a:off x="1124310" y="2747485"/>
              <a:ext cx="297955" cy="369332"/>
            </a:xfrm>
            <a:prstGeom prst="rect">
              <a:avLst/>
            </a:prstGeom>
            <a:noFill/>
          </p:spPr>
          <p:txBody>
            <a:bodyPr wrap="square">
              <a:spAutoFit/>
            </a:bodyPr>
            <a:lstStyle/>
            <a:p>
              <a:r>
                <a:rPr lang="en-US" altLang="ja-JP" dirty="0">
                  <a:solidFill>
                    <a:srgbClr val="00FFFF"/>
                  </a:solidFill>
                  <a:latin typeface="Times New Roman" panose="02020603050405020304" pitchFamily="18" charset="0"/>
                  <a:cs typeface="Times New Roman" panose="02020603050405020304" pitchFamily="18" charset="0"/>
                </a:rPr>
                <a:t>4</a:t>
              </a:r>
              <a:endParaRPr lang="ja-JP" altLang="en-US" dirty="0">
                <a:solidFill>
                  <a:srgbClr val="00FFFF"/>
                </a:solidFill>
                <a:latin typeface="Times New Roman" panose="02020603050405020304" pitchFamily="18" charset="0"/>
                <a:cs typeface="Times New Roman" panose="02020603050405020304" pitchFamily="18" charset="0"/>
              </a:endParaRPr>
            </a:p>
          </p:txBody>
        </p:sp>
        <p:sp>
          <p:nvSpPr>
            <p:cNvPr id="94" name="テキスト ボックス 65">
              <a:extLst>
                <a:ext uri="{FF2B5EF4-FFF2-40B4-BE49-F238E27FC236}">
                  <a16:creationId xmlns:a16="http://schemas.microsoft.com/office/drawing/2014/main" id="{C2245F65-4B1E-1D4B-4D89-7CBC1E08CFB2}"/>
                </a:ext>
              </a:extLst>
            </p:cNvPr>
            <p:cNvSpPr txBox="1"/>
            <p:nvPr/>
          </p:nvSpPr>
          <p:spPr>
            <a:xfrm>
              <a:off x="3133152" y="2754911"/>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95" name="テキスト ボックス 64">
              <a:extLst>
                <a:ext uri="{FF2B5EF4-FFF2-40B4-BE49-F238E27FC236}">
                  <a16:creationId xmlns:a16="http://schemas.microsoft.com/office/drawing/2014/main" id="{64145B0C-70DE-9926-FF6C-21CAE68F7252}"/>
                </a:ext>
              </a:extLst>
            </p:cNvPr>
            <p:cNvSpPr txBox="1"/>
            <p:nvPr/>
          </p:nvSpPr>
          <p:spPr>
            <a:xfrm>
              <a:off x="2616650" y="2721306"/>
              <a:ext cx="429595" cy="369332"/>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latin typeface="Times New Roman" panose="02020603050405020304" pitchFamily="18" charset="0"/>
                <a:cs typeface="Times New Roman" panose="02020603050405020304" pitchFamily="18" charset="0"/>
              </a:endParaRPr>
            </a:p>
          </p:txBody>
        </p:sp>
      </p:grpSp>
      <p:sp>
        <p:nvSpPr>
          <p:cNvPr id="96" name="Oval 95">
            <a:extLst>
              <a:ext uri="{FF2B5EF4-FFF2-40B4-BE49-F238E27FC236}">
                <a16:creationId xmlns:a16="http://schemas.microsoft.com/office/drawing/2014/main" id="{9154CD26-3CD0-647F-9A82-E3234FEECC84}"/>
              </a:ext>
            </a:extLst>
          </p:cNvPr>
          <p:cNvSpPr/>
          <p:nvPr/>
        </p:nvSpPr>
        <p:spPr bwMode="auto">
          <a:xfrm>
            <a:off x="7688558" y="5423498"/>
            <a:ext cx="408342" cy="436067"/>
          </a:xfrm>
          <a:prstGeom prst="ellipse">
            <a:avLst/>
          </a:prstGeom>
          <a:noFill/>
          <a:ln w="1905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dirty="0">
              <a:ln>
                <a:noFill/>
              </a:ln>
              <a:solidFill>
                <a:schemeClr val="tx1"/>
              </a:solidFill>
              <a:effectLst/>
              <a:latin typeface="Times New Roman" panose="02020603050405020304" pitchFamily="18" charset="0"/>
            </a:endParaRPr>
          </a:p>
        </p:txBody>
      </p:sp>
      <p:sp>
        <p:nvSpPr>
          <p:cNvPr id="97" name="Oval 96">
            <a:extLst>
              <a:ext uri="{FF2B5EF4-FFF2-40B4-BE49-F238E27FC236}">
                <a16:creationId xmlns:a16="http://schemas.microsoft.com/office/drawing/2014/main" id="{8747BF25-E2F9-4410-DFB0-01047C3DCE7F}"/>
              </a:ext>
            </a:extLst>
          </p:cNvPr>
          <p:cNvSpPr/>
          <p:nvPr/>
        </p:nvSpPr>
        <p:spPr bwMode="auto">
          <a:xfrm>
            <a:off x="7594938" y="4914247"/>
            <a:ext cx="408342" cy="393718"/>
          </a:xfrm>
          <a:prstGeom prst="ellipse">
            <a:avLst/>
          </a:prstGeom>
          <a:noFill/>
          <a:ln w="19050" cap="flat" cmpd="sng" algn="ctr">
            <a:solidFill>
              <a:srgbClr val="FFFF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200" b="0" i="0" u="none" strike="noStrike" cap="none" normalizeH="0" baseline="0" dirty="0">
              <a:ln>
                <a:noFill/>
              </a:ln>
              <a:solidFill>
                <a:schemeClr val="tx1"/>
              </a:solidFill>
              <a:effectLst/>
              <a:latin typeface="Times New Roman" panose="02020603050405020304" pitchFamily="18" charset="0"/>
            </a:endParaRPr>
          </a:p>
        </p:txBody>
      </p:sp>
      <p:sp>
        <p:nvSpPr>
          <p:cNvPr id="98" name="TextBox 97">
            <a:extLst>
              <a:ext uri="{FF2B5EF4-FFF2-40B4-BE49-F238E27FC236}">
                <a16:creationId xmlns:a16="http://schemas.microsoft.com/office/drawing/2014/main" id="{B4AF0131-28AF-B14F-AB90-57159B32F171}"/>
              </a:ext>
            </a:extLst>
          </p:cNvPr>
          <p:cNvSpPr txBox="1"/>
          <p:nvPr/>
        </p:nvSpPr>
        <p:spPr>
          <a:xfrm>
            <a:off x="7713759" y="5875517"/>
            <a:ext cx="576064" cy="276999"/>
          </a:xfrm>
          <a:prstGeom prst="rect">
            <a:avLst/>
          </a:prstGeom>
          <a:noFill/>
        </p:spPr>
        <p:txBody>
          <a:bodyPr wrap="square" rtlCol="0">
            <a:spAutoFit/>
          </a:bodyPr>
          <a:lstStyle/>
          <a:p>
            <a:r>
              <a:rPr lang="en-IN" dirty="0">
                <a:solidFill>
                  <a:srgbClr val="FFFF00"/>
                </a:solidFill>
              </a:rPr>
              <a:t>Rx4</a:t>
            </a:r>
          </a:p>
        </p:txBody>
      </p:sp>
      <p:sp>
        <p:nvSpPr>
          <p:cNvPr id="99" name="TextBox 98">
            <a:extLst>
              <a:ext uri="{FF2B5EF4-FFF2-40B4-BE49-F238E27FC236}">
                <a16:creationId xmlns:a16="http://schemas.microsoft.com/office/drawing/2014/main" id="{7DF56015-EAAB-2189-6DD2-F3D338C39EC3}"/>
              </a:ext>
            </a:extLst>
          </p:cNvPr>
          <p:cNvSpPr txBox="1"/>
          <p:nvPr/>
        </p:nvSpPr>
        <p:spPr>
          <a:xfrm>
            <a:off x="7944268" y="5050352"/>
            <a:ext cx="576064" cy="276999"/>
          </a:xfrm>
          <a:prstGeom prst="rect">
            <a:avLst/>
          </a:prstGeom>
          <a:noFill/>
        </p:spPr>
        <p:txBody>
          <a:bodyPr wrap="square" rtlCol="0">
            <a:spAutoFit/>
          </a:bodyPr>
          <a:lstStyle/>
          <a:p>
            <a:r>
              <a:rPr lang="en-IN" dirty="0">
                <a:solidFill>
                  <a:srgbClr val="FFFF00"/>
                </a:solidFill>
              </a:rPr>
              <a:t>Tx</a:t>
            </a:r>
          </a:p>
        </p:txBody>
      </p:sp>
      <p:sp>
        <p:nvSpPr>
          <p:cNvPr id="100" name="Content Placeholder 2">
            <a:extLst>
              <a:ext uri="{FF2B5EF4-FFF2-40B4-BE49-F238E27FC236}">
                <a16:creationId xmlns:a16="http://schemas.microsoft.com/office/drawing/2014/main" id="{A6DE935E-E9A5-0DF8-980B-68A43E02C6FB}"/>
              </a:ext>
            </a:extLst>
          </p:cNvPr>
          <p:cNvSpPr txBox="1">
            <a:spLocks/>
          </p:cNvSpPr>
          <p:nvPr/>
        </p:nvSpPr>
        <p:spPr>
          <a:xfrm>
            <a:off x="366539" y="4525856"/>
            <a:ext cx="6285367" cy="160299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a:solidFill>
                  <a:srgbClr val="00B050"/>
                </a:solidFill>
              </a:rPr>
              <a:t>4 single bounce paths and 2 double bounce paths can be identified.</a:t>
            </a:r>
          </a:p>
          <a:p>
            <a:r>
              <a:rPr lang="en-IN" sz="2000" dirty="0">
                <a:solidFill>
                  <a:srgbClr val="00B050"/>
                </a:solidFill>
              </a:rPr>
              <a:t>Given the trajectory of the ray-traced path significant azimuth spread at both Tx and Rx can be expected.</a:t>
            </a:r>
          </a:p>
        </p:txBody>
      </p:sp>
      <p:grpSp>
        <p:nvGrpSpPr>
          <p:cNvPr id="101" name="Group 100">
            <a:extLst>
              <a:ext uri="{FF2B5EF4-FFF2-40B4-BE49-F238E27FC236}">
                <a16:creationId xmlns:a16="http://schemas.microsoft.com/office/drawing/2014/main" id="{BCE8D7FA-1FDA-451C-CD47-3A91906D510A}"/>
              </a:ext>
            </a:extLst>
          </p:cNvPr>
          <p:cNvGrpSpPr>
            <a:grpSpLocks noChangeAspect="1"/>
          </p:cNvGrpSpPr>
          <p:nvPr/>
        </p:nvGrpSpPr>
        <p:grpSpPr>
          <a:xfrm>
            <a:off x="6921791" y="1812004"/>
            <a:ext cx="2160000" cy="1970297"/>
            <a:chOff x="7017172" y="1967402"/>
            <a:chExt cx="3946613" cy="3600000"/>
          </a:xfrm>
        </p:grpSpPr>
        <p:pic>
          <p:nvPicPr>
            <p:cNvPr id="102" name="図 50">
              <a:extLst>
                <a:ext uri="{FF2B5EF4-FFF2-40B4-BE49-F238E27FC236}">
                  <a16:creationId xmlns:a16="http://schemas.microsoft.com/office/drawing/2014/main" id="{3E98FC81-1FC2-877A-65C3-EE4B572C6D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17172" y="1967402"/>
              <a:ext cx="3814978" cy="3600000"/>
            </a:xfrm>
            <a:prstGeom prst="rect">
              <a:avLst/>
            </a:prstGeom>
          </p:spPr>
        </p:pic>
        <p:sp>
          <p:nvSpPr>
            <p:cNvPr id="103" name="AutoShape 2">
              <a:extLst>
                <a:ext uri="{FF2B5EF4-FFF2-40B4-BE49-F238E27FC236}">
                  <a16:creationId xmlns:a16="http://schemas.microsoft.com/office/drawing/2014/main" id="{07C36449-2808-CE9B-7F69-B0D103AE4330}"/>
                </a:ext>
              </a:extLst>
            </p:cNvPr>
            <p:cNvSpPr>
              <a:spLocks noChangeArrowheads="1"/>
            </p:cNvSpPr>
            <p:nvPr/>
          </p:nvSpPr>
          <p:spPr bwMode="auto">
            <a:xfrm>
              <a:off x="10130633" y="3274945"/>
              <a:ext cx="229262" cy="212945"/>
            </a:xfrm>
            <a:prstGeom prst="flowChartConnector">
              <a:avLst/>
            </a:prstGeom>
            <a:solidFill>
              <a:srgbClr val="FF000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dirty="0"/>
            </a:p>
          </p:txBody>
        </p:sp>
        <p:sp>
          <p:nvSpPr>
            <p:cNvPr id="104" name="AutoShape 3">
              <a:extLst>
                <a:ext uri="{FF2B5EF4-FFF2-40B4-BE49-F238E27FC236}">
                  <a16:creationId xmlns:a16="http://schemas.microsoft.com/office/drawing/2014/main" id="{A845A706-79D6-27C5-EE80-2E3FF67F8955}"/>
                </a:ext>
              </a:extLst>
            </p:cNvPr>
            <p:cNvSpPr>
              <a:spLocks noChangeArrowheads="1"/>
            </p:cNvSpPr>
            <p:nvPr/>
          </p:nvSpPr>
          <p:spPr bwMode="auto">
            <a:xfrm>
              <a:off x="7976486" y="2739750"/>
              <a:ext cx="229262" cy="212945"/>
            </a:xfrm>
            <a:prstGeom prst="flowChartConnector">
              <a:avLst/>
            </a:prstGeom>
            <a:solidFill>
              <a:srgbClr val="0070C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a:p>
          </p:txBody>
        </p:sp>
        <p:sp>
          <p:nvSpPr>
            <p:cNvPr id="105" name="正方形/長方形 53">
              <a:extLst>
                <a:ext uri="{FF2B5EF4-FFF2-40B4-BE49-F238E27FC236}">
                  <a16:creationId xmlns:a16="http://schemas.microsoft.com/office/drawing/2014/main" id="{418BA648-3F31-B6B5-BE9B-9C4C70ADACFC}"/>
                </a:ext>
              </a:extLst>
            </p:cNvPr>
            <p:cNvSpPr/>
            <p:nvPr/>
          </p:nvSpPr>
          <p:spPr>
            <a:xfrm>
              <a:off x="10160201" y="2680654"/>
              <a:ext cx="803584" cy="5622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Tx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sp>
          <p:nvSpPr>
            <p:cNvPr id="106" name="正方形/長方形 54">
              <a:extLst>
                <a:ext uri="{FF2B5EF4-FFF2-40B4-BE49-F238E27FC236}">
                  <a16:creationId xmlns:a16="http://schemas.microsoft.com/office/drawing/2014/main" id="{748D23D2-64E6-B95B-60E5-B6B3FE350C37}"/>
                </a:ext>
              </a:extLst>
            </p:cNvPr>
            <p:cNvSpPr/>
            <p:nvPr/>
          </p:nvSpPr>
          <p:spPr>
            <a:xfrm>
              <a:off x="7648862" y="2170286"/>
              <a:ext cx="796613" cy="40241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Rx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cxnSp>
          <p:nvCxnSpPr>
            <p:cNvPr id="107" name="直線矢印コネクタ 57">
              <a:extLst>
                <a:ext uri="{FF2B5EF4-FFF2-40B4-BE49-F238E27FC236}">
                  <a16:creationId xmlns:a16="http://schemas.microsoft.com/office/drawing/2014/main" id="{EEEE1C7D-884D-86A0-0542-7A1E4E917144}"/>
                </a:ext>
              </a:extLst>
            </p:cNvPr>
            <p:cNvCxnSpPr>
              <a:cxnSpLocks/>
              <a:stCxn id="104" idx="5"/>
            </p:cNvCxnSpPr>
            <p:nvPr/>
          </p:nvCxnSpPr>
          <p:spPr>
            <a:xfrm>
              <a:off x="8172173" y="2921510"/>
              <a:ext cx="1381425" cy="1674191"/>
            </a:xfrm>
            <a:prstGeom prst="straightConnector1">
              <a:avLst/>
            </a:prstGeom>
            <a:ln w="19050">
              <a:solidFill>
                <a:srgbClr val="00FFFF"/>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8" name="直線矢印コネクタ 58">
              <a:extLst>
                <a:ext uri="{FF2B5EF4-FFF2-40B4-BE49-F238E27FC236}">
                  <a16:creationId xmlns:a16="http://schemas.microsoft.com/office/drawing/2014/main" id="{1219BAA5-9274-37A9-327B-4A5FD794B676}"/>
                </a:ext>
              </a:extLst>
            </p:cNvPr>
            <p:cNvCxnSpPr>
              <a:cxnSpLocks/>
              <a:endCxn id="103" idx="3"/>
            </p:cNvCxnSpPr>
            <p:nvPr/>
          </p:nvCxnSpPr>
          <p:spPr>
            <a:xfrm flipV="1">
              <a:off x="9558307" y="3456705"/>
              <a:ext cx="605901" cy="1138996"/>
            </a:xfrm>
            <a:prstGeom prst="straightConnector1">
              <a:avLst/>
            </a:prstGeom>
            <a:ln w="19050">
              <a:solidFill>
                <a:srgbClr val="00FFFF"/>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9" name="テキスト ボックス 59">
              <a:extLst>
                <a:ext uri="{FF2B5EF4-FFF2-40B4-BE49-F238E27FC236}">
                  <a16:creationId xmlns:a16="http://schemas.microsoft.com/office/drawing/2014/main" id="{3A376315-39BB-1E3B-157A-E4BC9B2383C1}"/>
                </a:ext>
              </a:extLst>
            </p:cNvPr>
            <p:cNvSpPr txBox="1"/>
            <p:nvPr/>
          </p:nvSpPr>
          <p:spPr>
            <a:xfrm>
              <a:off x="9878312" y="4133366"/>
              <a:ext cx="383192" cy="260266"/>
            </a:xfrm>
            <a:prstGeom prst="rect">
              <a:avLst/>
            </a:prstGeom>
            <a:noFill/>
          </p:spPr>
          <p:txBody>
            <a:bodyPr wrap="none" rtlCol="0">
              <a:spAutoFit/>
            </a:bodyPr>
            <a:lstStyle/>
            <a:p>
              <a:r>
                <a:rPr lang="en-US" altLang="ja-JP" sz="1000" b="1" dirty="0">
                  <a:cs typeface="Times New Roman" panose="02020603050405020304" pitchFamily="18" charset="0"/>
                </a:rPr>
                <a:t>#4</a:t>
              </a:r>
              <a:endParaRPr lang="ja-JP" altLang="en-US" sz="1000" b="1" dirty="0">
                <a:cs typeface="Times New Roman" panose="02020603050405020304" pitchFamily="18" charset="0"/>
              </a:endParaRPr>
            </a:p>
          </p:txBody>
        </p:sp>
        <p:cxnSp>
          <p:nvCxnSpPr>
            <p:cNvPr id="110" name="直線矢印コネクタ 60">
              <a:extLst>
                <a:ext uri="{FF2B5EF4-FFF2-40B4-BE49-F238E27FC236}">
                  <a16:creationId xmlns:a16="http://schemas.microsoft.com/office/drawing/2014/main" id="{6E7EC8A4-B7B9-3ED3-F0A0-ED68BC67C7CC}"/>
                </a:ext>
              </a:extLst>
            </p:cNvPr>
            <p:cNvCxnSpPr>
              <a:cxnSpLocks/>
              <a:stCxn id="104" idx="3"/>
            </p:cNvCxnSpPr>
            <p:nvPr/>
          </p:nvCxnSpPr>
          <p:spPr>
            <a:xfrm flipH="1">
              <a:off x="7228875" y="2921510"/>
              <a:ext cx="781185" cy="311355"/>
            </a:xfrm>
            <a:prstGeom prst="straightConnector1">
              <a:avLst/>
            </a:prstGeom>
            <a:ln w="19050">
              <a:solidFill>
                <a:srgbClr val="FF99FF"/>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1" name="直線矢印コネクタ 61">
              <a:extLst>
                <a:ext uri="{FF2B5EF4-FFF2-40B4-BE49-F238E27FC236}">
                  <a16:creationId xmlns:a16="http://schemas.microsoft.com/office/drawing/2014/main" id="{0CDE4030-4FE6-E982-4C27-04622ECC6A0C}"/>
                </a:ext>
              </a:extLst>
            </p:cNvPr>
            <p:cNvCxnSpPr>
              <a:cxnSpLocks/>
              <a:endCxn id="103" idx="2"/>
            </p:cNvCxnSpPr>
            <p:nvPr/>
          </p:nvCxnSpPr>
          <p:spPr>
            <a:xfrm>
              <a:off x="7228875" y="3230117"/>
              <a:ext cx="2901758" cy="151301"/>
            </a:xfrm>
            <a:prstGeom prst="straightConnector1">
              <a:avLst/>
            </a:prstGeom>
            <a:ln w="19050">
              <a:solidFill>
                <a:srgbClr val="FF99FF"/>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2" name="テキスト ボックス 62">
              <a:extLst>
                <a:ext uri="{FF2B5EF4-FFF2-40B4-BE49-F238E27FC236}">
                  <a16:creationId xmlns:a16="http://schemas.microsoft.com/office/drawing/2014/main" id="{59FAD3D3-2120-A7F4-9180-4A6FD9A9FA5F}"/>
                </a:ext>
              </a:extLst>
            </p:cNvPr>
            <p:cNvSpPr txBox="1"/>
            <p:nvPr/>
          </p:nvSpPr>
          <p:spPr>
            <a:xfrm>
              <a:off x="7744983" y="3307548"/>
              <a:ext cx="383192" cy="260266"/>
            </a:xfrm>
            <a:prstGeom prst="rect">
              <a:avLst/>
            </a:prstGeom>
            <a:noFill/>
          </p:spPr>
          <p:txBody>
            <a:bodyPr wrap="none" rtlCol="0">
              <a:spAutoFit/>
            </a:bodyPr>
            <a:lstStyle/>
            <a:p>
              <a:r>
                <a:rPr lang="en-US" altLang="ja-JP" sz="1000" b="1" dirty="0">
                  <a:cs typeface="Times New Roman" panose="02020603050405020304" pitchFamily="18" charset="0"/>
                </a:rPr>
                <a:t>#5</a:t>
              </a:r>
              <a:endParaRPr lang="ja-JP" altLang="en-US" sz="1000" b="1" dirty="0">
                <a:cs typeface="Times New Roman" panose="02020603050405020304" pitchFamily="18" charset="0"/>
              </a:endParaRPr>
            </a:p>
          </p:txBody>
        </p:sp>
        <p:cxnSp>
          <p:nvCxnSpPr>
            <p:cNvPr id="113" name="直線矢印コネクタ 63">
              <a:extLst>
                <a:ext uri="{FF2B5EF4-FFF2-40B4-BE49-F238E27FC236}">
                  <a16:creationId xmlns:a16="http://schemas.microsoft.com/office/drawing/2014/main" id="{6A4EBAA4-B648-EDB9-0E6D-D8FEB9650284}"/>
                </a:ext>
              </a:extLst>
            </p:cNvPr>
            <p:cNvCxnSpPr>
              <a:cxnSpLocks/>
              <a:endCxn id="103" idx="3"/>
            </p:cNvCxnSpPr>
            <p:nvPr/>
          </p:nvCxnSpPr>
          <p:spPr>
            <a:xfrm>
              <a:off x="7242690" y="2900060"/>
              <a:ext cx="2921518" cy="556644"/>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直線矢印コネクタ 64">
              <a:extLst>
                <a:ext uri="{FF2B5EF4-FFF2-40B4-BE49-F238E27FC236}">
                  <a16:creationId xmlns:a16="http://schemas.microsoft.com/office/drawing/2014/main" id="{8FB6EF1A-4208-5FF7-80CF-A94226C58632}"/>
                </a:ext>
              </a:extLst>
            </p:cNvPr>
            <p:cNvCxnSpPr>
              <a:cxnSpLocks/>
              <a:stCxn id="103" idx="1"/>
            </p:cNvCxnSpPr>
            <p:nvPr/>
          </p:nvCxnSpPr>
          <p:spPr>
            <a:xfrm flipH="1" flipV="1">
              <a:off x="8932737" y="2361053"/>
              <a:ext cx="1231471" cy="945077"/>
            </a:xfrm>
            <a:prstGeom prst="straightConnector1">
              <a:avLst/>
            </a:prstGeom>
            <a:ln w="1905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直線矢印コネクタ 65">
              <a:extLst>
                <a:ext uri="{FF2B5EF4-FFF2-40B4-BE49-F238E27FC236}">
                  <a16:creationId xmlns:a16="http://schemas.microsoft.com/office/drawing/2014/main" id="{29FF5681-E6EA-322B-174C-9353C589C96A}"/>
                </a:ext>
              </a:extLst>
            </p:cNvPr>
            <p:cNvCxnSpPr>
              <a:cxnSpLocks/>
            </p:cNvCxnSpPr>
            <p:nvPr/>
          </p:nvCxnSpPr>
          <p:spPr>
            <a:xfrm flipH="1">
              <a:off x="7242690" y="2827782"/>
              <a:ext cx="733798" cy="43002"/>
            </a:xfrm>
            <a:prstGeom prst="straightConnector1">
              <a:avLst/>
            </a:prstGeom>
            <a:ln w="19050">
              <a:solidFill>
                <a:schemeClr val="tx1">
                  <a:lumMod val="50000"/>
                  <a:lumOff val="50000"/>
                </a:schemeClr>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6" name="テキスト ボックス 67">
              <a:extLst>
                <a:ext uri="{FF2B5EF4-FFF2-40B4-BE49-F238E27FC236}">
                  <a16:creationId xmlns:a16="http://schemas.microsoft.com/office/drawing/2014/main" id="{5338B482-BE31-6B38-4CB1-F6145B330E79}"/>
                </a:ext>
              </a:extLst>
            </p:cNvPr>
            <p:cNvSpPr txBox="1"/>
            <p:nvPr/>
          </p:nvSpPr>
          <p:spPr>
            <a:xfrm>
              <a:off x="9245020" y="2419784"/>
              <a:ext cx="330417" cy="259197"/>
            </a:xfrm>
            <a:prstGeom prst="rect">
              <a:avLst/>
            </a:prstGeom>
            <a:noFill/>
          </p:spPr>
          <p:txBody>
            <a:bodyPr wrap="none" rtlCol="0">
              <a:spAutoFit/>
            </a:bodyPr>
            <a:lstStyle/>
            <a:p>
              <a:r>
                <a:rPr lang="en-US" altLang="ja-JP" sz="1000" b="1" dirty="0">
                  <a:cs typeface="Times New Roman" panose="02020603050405020304" pitchFamily="18" charset="0"/>
                </a:rPr>
                <a:t>#3</a:t>
              </a:r>
              <a:endParaRPr lang="ja-JP" altLang="en-US" sz="1000" b="1" dirty="0">
                <a:cs typeface="Times New Roman" panose="02020603050405020304" pitchFamily="18" charset="0"/>
              </a:endParaRPr>
            </a:p>
          </p:txBody>
        </p:sp>
        <p:cxnSp>
          <p:nvCxnSpPr>
            <p:cNvPr id="117" name="直線矢印コネクタ 68">
              <a:extLst>
                <a:ext uri="{FF2B5EF4-FFF2-40B4-BE49-F238E27FC236}">
                  <a16:creationId xmlns:a16="http://schemas.microsoft.com/office/drawing/2014/main" id="{8F7CE309-6F5D-D4CB-5BBB-399A0CD04B1D}"/>
                </a:ext>
              </a:extLst>
            </p:cNvPr>
            <p:cNvCxnSpPr>
              <a:cxnSpLocks/>
              <a:endCxn id="103" idx="3"/>
            </p:cNvCxnSpPr>
            <p:nvPr/>
          </p:nvCxnSpPr>
          <p:spPr>
            <a:xfrm flipV="1">
              <a:off x="8730169" y="3456705"/>
              <a:ext cx="1434039" cy="1125337"/>
            </a:xfrm>
            <a:prstGeom prst="straightConnector1">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直線矢印コネクタ 69">
              <a:extLst>
                <a:ext uri="{FF2B5EF4-FFF2-40B4-BE49-F238E27FC236}">
                  <a16:creationId xmlns:a16="http://schemas.microsoft.com/office/drawing/2014/main" id="{BBB098E6-A54C-1109-B84D-C260C0F40039}"/>
                </a:ext>
              </a:extLst>
            </p:cNvPr>
            <p:cNvCxnSpPr>
              <a:cxnSpLocks/>
              <a:endCxn id="104" idx="4"/>
            </p:cNvCxnSpPr>
            <p:nvPr/>
          </p:nvCxnSpPr>
          <p:spPr>
            <a:xfrm flipH="1" flipV="1">
              <a:off x="8091117" y="2952695"/>
              <a:ext cx="952298" cy="1629347"/>
            </a:xfrm>
            <a:prstGeom prst="straightConnector1">
              <a:avLst/>
            </a:prstGeom>
            <a:ln w="1905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9" name="直線矢印コネクタ 70">
              <a:extLst>
                <a:ext uri="{FF2B5EF4-FFF2-40B4-BE49-F238E27FC236}">
                  <a16:creationId xmlns:a16="http://schemas.microsoft.com/office/drawing/2014/main" id="{70718560-1192-C4C2-5EAA-BFC602BE1388}"/>
                </a:ext>
              </a:extLst>
            </p:cNvPr>
            <p:cNvCxnSpPr>
              <a:cxnSpLocks/>
              <a:endCxn id="104" idx="3"/>
            </p:cNvCxnSpPr>
            <p:nvPr/>
          </p:nvCxnSpPr>
          <p:spPr>
            <a:xfrm flipV="1">
              <a:off x="7246021" y="2921510"/>
              <a:ext cx="764039" cy="391391"/>
            </a:xfrm>
            <a:prstGeom prst="straightConnector1">
              <a:avLst/>
            </a:prstGeom>
            <a:ln w="1905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0" name="直線矢印コネクタ 71">
              <a:extLst>
                <a:ext uri="{FF2B5EF4-FFF2-40B4-BE49-F238E27FC236}">
                  <a16:creationId xmlns:a16="http://schemas.microsoft.com/office/drawing/2014/main" id="{6CC529D5-1F16-211B-E8F7-1B438BF4B41F}"/>
                </a:ext>
              </a:extLst>
            </p:cNvPr>
            <p:cNvCxnSpPr>
              <a:cxnSpLocks/>
            </p:cNvCxnSpPr>
            <p:nvPr/>
          </p:nvCxnSpPr>
          <p:spPr>
            <a:xfrm>
              <a:off x="7246021" y="3338152"/>
              <a:ext cx="1489754" cy="1243890"/>
            </a:xfrm>
            <a:prstGeom prst="straightConnector1">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1" name="テキスト ボックス 72">
              <a:extLst>
                <a:ext uri="{FF2B5EF4-FFF2-40B4-BE49-F238E27FC236}">
                  <a16:creationId xmlns:a16="http://schemas.microsoft.com/office/drawing/2014/main" id="{7F286326-48EC-99CB-0A5C-EC16B0F08BF0}"/>
                </a:ext>
              </a:extLst>
            </p:cNvPr>
            <p:cNvSpPr txBox="1"/>
            <p:nvPr/>
          </p:nvSpPr>
          <p:spPr>
            <a:xfrm>
              <a:off x="8149965" y="4360686"/>
              <a:ext cx="383192" cy="260266"/>
            </a:xfrm>
            <a:prstGeom prst="rect">
              <a:avLst/>
            </a:prstGeom>
            <a:noFill/>
          </p:spPr>
          <p:txBody>
            <a:bodyPr wrap="none" rtlCol="0">
              <a:spAutoFit/>
            </a:bodyPr>
            <a:lstStyle/>
            <a:p>
              <a:r>
                <a:rPr lang="en-US" altLang="ja-JP" sz="1000" b="1" dirty="0">
                  <a:cs typeface="Times New Roman" panose="02020603050405020304" pitchFamily="18" charset="0"/>
                </a:rPr>
                <a:t>#7</a:t>
              </a:r>
              <a:endParaRPr lang="ja-JP" altLang="en-US" sz="1000" b="1" dirty="0">
                <a:cs typeface="Times New Roman" panose="02020603050405020304" pitchFamily="18" charset="0"/>
              </a:endParaRPr>
            </a:p>
          </p:txBody>
        </p:sp>
        <p:cxnSp>
          <p:nvCxnSpPr>
            <p:cNvPr id="122" name="直線矢印コネクタ 73">
              <a:extLst>
                <a:ext uri="{FF2B5EF4-FFF2-40B4-BE49-F238E27FC236}">
                  <a16:creationId xmlns:a16="http://schemas.microsoft.com/office/drawing/2014/main" id="{1FA22C58-B54B-3450-65B2-3FF87D1C13EF}"/>
                </a:ext>
              </a:extLst>
            </p:cNvPr>
            <p:cNvCxnSpPr>
              <a:cxnSpLocks/>
              <a:endCxn id="103" idx="1"/>
            </p:cNvCxnSpPr>
            <p:nvPr/>
          </p:nvCxnSpPr>
          <p:spPr>
            <a:xfrm>
              <a:off x="9846764" y="2096526"/>
              <a:ext cx="317444" cy="1209604"/>
            </a:xfrm>
            <a:prstGeom prst="straightConnector1">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矢印コネクタ 74">
              <a:extLst>
                <a:ext uri="{FF2B5EF4-FFF2-40B4-BE49-F238E27FC236}">
                  <a16:creationId xmlns:a16="http://schemas.microsoft.com/office/drawing/2014/main" id="{92CD076E-3848-A450-22BF-94D0939F5B6C}"/>
                </a:ext>
              </a:extLst>
            </p:cNvPr>
            <p:cNvCxnSpPr>
              <a:cxnSpLocks/>
            </p:cNvCxnSpPr>
            <p:nvPr/>
          </p:nvCxnSpPr>
          <p:spPr>
            <a:xfrm flipH="1">
              <a:off x="9048124" y="2096526"/>
              <a:ext cx="796613" cy="2485517"/>
            </a:xfrm>
            <a:prstGeom prst="straightConnector1">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4" name="テキスト ボックス 75">
              <a:extLst>
                <a:ext uri="{FF2B5EF4-FFF2-40B4-BE49-F238E27FC236}">
                  <a16:creationId xmlns:a16="http://schemas.microsoft.com/office/drawing/2014/main" id="{096A1AB8-CAA2-66E9-B1BB-A1CCF204F0E8}"/>
                </a:ext>
              </a:extLst>
            </p:cNvPr>
            <p:cNvSpPr txBox="1"/>
            <p:nvPr/>
          </p:nvSpPr>
          <p:spPr>
            <a:xfrm>
              <a:off x="9892925" y="2146707"/>
              <a:ext cx="383192" cy="260266"/>
            </a:xfrm>
            <a:prstGeom prst="rect">
              <a:avLst/>
            </a:prstGeom>
            <a:noFill/>
          </p:spPr>
          <p:txBody>
            <a:bodyPr wrap="none" rtlCol="0">
              <a:spAutoFit/>
            </a:bodyPr>
            <a:lstStyle/>
            <a:p>
              <a:r>
                <a:rPr lang="en-US" altLang="ja-JP" sz="1000" b="1" dirty="0">
                  <a:cs typeface="Times New Roman" panose="02020603050405020304" pitchFamily="18" charset="0"/>
                </a:rPr>
                <a:t>#8</a:t>
              </a:r>
              <a:endParaRPr lang="ja-JP" altLang="en-US" sz="1000" b="1" dirty="0">
                <a:cs typeface="Times New Roman" panose="02020603050405020304" pitchFamily="18" charset="0"/>
              </a:endParaRPr>
            </a:p>
          </p:txBody>
        </p:sp>
        <p:cxnSp>
          <p:nvCxnSpPr>
            <p:cNvPr id="125" name="直線矢印コネクタ 82">
              <a:extLst>
                <a:ext uri="{FF2B5EF4-FFF2-40B4-BE49-F238E27FC236}">
                  <a16:creationId xmlns:a16="http://schemas.microsoft.com/office/drawing/2014/main" id="{03BCA687-4C36-800F-39CA-1812C5D69FF4}"/>
                </a:ext>
              </a:extLst>
            </p:cNvPr>
            <p:cNvCxnSpPr>
              <a:cxnSpLocks/>
              <a:stCxn id="104" idx="7"/>
            </p:cNvCxnSpPr>
            <p:nvPr/>
          </p:nvCxnSpPr>
          <p:spPr>
            <a:xfrm flipV="1">
              <a:off x="8172174" y="2367961"/>
              <a:ext cx="764039" cy="402975"/>
            </a:xfrm>
            <a:prstGeom prst="straightConnector1">
              <a:avLst/>
            </a:prstGeom>
            <a:ln w="190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6" name="テキスト ボックス 56">
              <a:extLst>
                <a:ext uri="{FF2B5EF4-FFF2-40B4-BE49-F238E27FC236}">
                  <a16:creationId xmlns:a16="http://schemas.microsoft.com/office/drawing/2014/main" id="{78AC28D7-1A2D-7DDA-9AF3-7B7DCBDAC393}"/>
                </a:ext>
              </a:extLst>
            </p:cNvPr>
            <p:cNvSpPr txBox="1"/>
            <p:nvPr/>
          </p:nvSpPr>
          <p:spPr>
            <a:xfrm>
              <a:off x="8801102" y="2699589"/>
              <a:ext cx="330417" cy="259197"/>
            </a:xfrm>
            <a:prstGeom prst="rect">
              <a:avLst/>
            </a:prstGeom>
            <a:noFill/>
          </p:spPr>
          <p:txBody>
            <a:bodyPr wrap="none" rtlCol="0">
              <a:spAutoFit/>
            </a:bodyPr>
            <a:lstStyle/>
            <a:p>
              <a:r>
                <a:rPr lang="en-US" altLang="ja-JP" sz="1000" b="1" dirty="0">
                  <a:cs typeface="Times New Roman" panose="02020603050405020304" pitchFamily="18" charset="0"/>
                </a:rPr>
                <a:t>#1</a:t>
              </a:r>
              <a:endParaRPr lang="ja-JP" altLang="en-US" sz="1000" b="1" dirty="0">
                <a:cs typeface="Times New Roman" panose="02020603050405020304" pitchFamily="18" charset="0"/>
              </a:endParaRPr>
            </a:p>
          </p:txBody>
        </p:sp>
        <p:cxnSp>
          <p:nvCxnSpPr>
            <p:cNvPr id="127" name="直線矢印コネクタ 55">
              <a:extLst>
                <a:ext uri="{FF2B5EF4-FFF2-40B4-BE49-F238E27FC236}">
                  <a16:creationId xmlns:a16="http://schemas.microsoft.com/office/drawing/2014/main" id="{A36718FB-573E-F75F-D04D-C65ACA7A4519}"/>
                </a:ext>
              </a:extLst>
            </p:cNvPr>
            <p:cNvCxnSpPr>
              <a:cxnSpLocks/>
              <a:stCxn id="104" idx="6"/>
              <a:endCxn id="103" idx="1"/>
            </p:cNvCxnSpPr>
            <p:nvPr/>
          </p:nvCxnSpPr>
          <p:spPr>
            <a:xfrm>
              <a:off x="8205748" y="2846223"/>
              <a:ext cx="1958460" cy="459907"/>
            </a:xfrm>
            <a:prstGeom prst="straightConnector1">
              <a:avLst/>
            </a:prstGeom>
            <a:ln w="19050">
              <a:solidFill>
                <a:srgbClr val="FF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8" name="テキスト ボックス 59">
              <a:extLst>
                <a:ext uri="{FF2B5EF4-FFF2-40B4-BE49-F238E27FC236}">
                  <a16:creationId xmlns:a16="http://schemas.microsoft.com/office/drawing/2014/main" id="{D9BFC8CF-B21E-744C-148B-C17C9A1E89B0}"/>
                </a:ext>
              </a:extLst>
            </p:cNvPr>
            <p:cNvSpPr txBox="1"/>
            <p:nvPr/>
          </p:nvSpPr>
          <p:spPr>
            <a:xfrm>
              <a:off x="7202171" y="2311760"/>
              <a:ext cx="311304" cy="246220"/>
            </a:xfrm>
            <a:prstGeom prst="rect">
              <a:avLst/>
            </a:prstGeom>
            <a:noFill/>
          </p:spPr>
          <p:txBody>
            <a:bodyPr wrap="none" rtlCol="0">
              <a:spAutoFit/>
            </a:bodyPr>
            <a:lstStyle/>
            <a:p>
              <a:r>
                <a:rPr lang="en-US" altLang="ja-JP" sz="1000" b="1" dirty="0">
                  <a:cs typeface="Times New Roman" panose="02020603050405020304" pitchFamily="18" charset="0"/>
                </a:rPr>
                <a:t>#a</a:t>
              </a:r>
              <a:endParaRPr lang="ja-JP" altLang="en-US" sz="1000" b="1" dirty="0">
                <a:cs typeface="Times New Roman" panose="02020603050405020304" pitchFamily="18" charset="0"/>
              </a:endParaRPr>
            </a:p>
          </p:txBody>
        </p:sp>
      </p:grpSp>
    </p:spTree>
    <p:extLst>
      <p:ext uri="{BB962C8B-B14F-4D97-AF65-F5344CB8AC3E}">
        <p14:creationId xmlns:p14="http://schemas.microsoft.com/office/powerpoint/2010/main" val="374832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4FFB-F012-1D86-BA17-8B73204F3C39}"/>
              </a:ext>
            </a:extLst>
          </p:cNvPr>
          <p:cNvSpPr>
            <a:spLocks noGrp="1"/>
          </p:cNvSpPr>
          <p:nvPr>
            <p:ph type="title"/>
          </p:nvPr>
        </p:nvSpPr>
        <p:spPr/>
        <p:txBody>
          <a:bodyPr/>
          <a:lstStyle/>
          <a:p>
            <a:r>
              <a:rPr lang="en-IN" dirty="0"/>
              <a:t>Angular Power Spectrum – Rx5</a:t>
            </a:r>
          </a:p>
        </p:txBody>
      </p:sp>
      <p:sp>
        <p:nvSpPr>
          <p:cNvPr id="4" name="Date Placeholder 3">
            <a:extLst>
              <a:ext uri="{FF2B5EF4-FFF2-40B4-BE49-F238E27FC236}">
                <a16:creationId xmlns:a16="http://schemas.microsoft.com/office/drawing/2014/main" id="{BE2BDED6-E3FB-5C49-8BC6-E74DFBB5EB6A}"/>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02AAECEE-D798-3F67-07CE-0672D6D226F2}"/>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51B85DD4-4D6D-6B72-4927-E5D86229F0BA}"/>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17</a:t>
            </a:fld>
            <a:endParaRPr lang="en-IN" altLang="en-US"/>
          </a:p>
        </p:txBody>
      </p:sp>
      <p:grpSp>
        <p:nvGrpSpPr>
          <p:cNvPr id="3" name="Group 2">
            <a:extLst>
              <a:ext uri="{FF2B5EF4-FFF2-40B4-BE49-F238E27FC236}">
                <a16:creationId xmlns:a16="http://schemas.microsoft.com/office/drawing/2014/main" id="{B340F24A-82BD-5302-4C5E-C05229B991C7}"/>
              </a:ext>
            </a:extLst>
          </p:cNvPr>
          <p:cNvGrpSpPr/>
          <p:nvPr/>
        </p:nvGrpSpPr>
        <p:grpSpPr>
          <a:xfrm>
            <a:off x="112660" y="1875816"/>
            <a:ext cx="6840000" cy="2534367"/>
            <a:chOff x="0" y="1000803"/>
            <a:chExt cx="7112000" cy="2534367"/>
          </a:xfrm>
        </p:grpSpPr>
        <p:pic>
          <p:nvPicPr>
            <p:cNvPr id="80" name="図 3">
              <a:extLst>
                <a:ext uri="{FF2B5EF4-FFF2-40B4-BE49-F238E27FC236}">
                  <a16:creationId xmlns:a16="http://schemas.microsoft.com/office/drawing/2014/main" id="{89BAC332-7CE5-456D-38BF-18A35C74DF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000803"/>
              <a:ext cx="7112000" cy="2534367"/>
            </a:xfrm>
            <a:prstGeom prst="rect">
              <a:avLst/>
            </a:prstGeom>
          </p:spPr>
        </p:pic>
        <p:sp>
          <p:nvSpPr>
            <p:cNvPr id="81" name="テキスト ボックス 63">
              <a:extLst>
                <a:ext uri="{FF2B5EF4-FFF2-40B4-BE49-F238E27FC236}">
                  <a16:creationId xmlns:a16="http://schemas.microsoft.com/office/drawing/2014/main" id="{B1B5CBA3-6BFB-7DBE-1DFA-B29600A17D0F}"/>
                </a:ext>
              </a:extLst>
            </p:cNvPr>
            <p:cNvSpPr txBox="1"/>
            <p:nvPr/>
          </p:nvSpPr>
          <p:spPr>
            <a:xfrm>
              <a:off x="3273568" y="1416707"/>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82" name="テキスト ボックス 65">
              <a:extLst>
                <a:ext uri="{FF2B5EF4-FFF2-40B4-BE49-F238E27FC236}">
                  <a16:creationId xmlns:a16="http://schemas.microsoft.com/office/drawing/2014/main" id="{E36A6BC4-B0E1-CBDB-EE9A-0D59FCEA5311}"/>
                </a:ext>
              </a:extLst>
            </p:cNvPr>
            <p:cNvSpPr txBox="1"/>
            <p:nvPr/>
          </p:nvSpPr>
          <p:spPr>
            <a:xfrm>
              <a:off x="2368306" y="1178147"/>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83" name="テキスト ボックス 64">
              <a:extLst>
                <a:ext uri="{FF2B5EF4-FFF2-40B4-BE49-F238E27FC236}">
                  <a16:creationId xmlns:a16="http://schemas.microsoft.com/office/drawing/2014/main" id="{107BCA1A-0C95-A03A-5AFC-F0A5B99451A5}"/>
                </a:ext>
              </a:extLst>
            </p:cNvPr>
            <p:cNvSpPr txBox="1"/>
            <p:nvPr/>
          </p:nvSpPr>
          <p:spPr>
            <a:xfrm>
              <a:off x="3366811" y="1079146"/>
              <a:ext cx="685905" cy="646331"/>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solidFill>
                  <a:srgbClr val="FF0000"/>
                </a:solidFill>
                <a:latin typeface="Times New Roman" panose="02020603050405020304" pitchFamily="18" charset="0"/>
                <a:cs typeface="Times New Roman" panose="02020603050405020304" pitchFamily="18" charset="0"/>
              </a:endParaRPr>
            </a:p>
            <a:p>
              <a:endParaRPr lang="ja-JP" altLang="en-US" dirty="0">
                <a:latin typeface="Times New Roman" panose="02020603050405020304" pitchFamily="18" charset="0"/>
                <a:cs typeface="Times New Roman" panose="02020603050405020304" pitchFamily="18" charset="0"/>
              </a:endParaRPr>
            </a:p>
          </p:txBody>
        </p:sp>
        <p:sp>
          <p:nvSpPr>
            <p:cNvPr id="84" name="テキスト ボックス 64">
              <a:extLst>
                <a:ext uri="{FF2B5EF4-FFF2-40B4-BE49-F238E27FC236}">
                  <a16:creationId xmlns:a16="http://schemas.microsoft.com/office/drawing/2014/main" id="{3F24C95F-AAE9-B174-02C2-7C153CED16DE}"/>
                </a:ext>
              </a:extLst>
            </p:cNvPr>
            <p:cNvSpPr txBox="1"/>
            <p:nvPr/>
          </p:nvSpPr>
          <p:spPr>
            <a:xfrm>
              <a:off x="5407529" y="2760772"/>
              <a:ext cx="297955" cy="369332"/>
            </a:xfrm>
            <a:prstGeom prst="rect">
              <a:avLst/>
            </a:prstGeom>
            <a:noFill/>
          </p:spPr>
          <p:txBody>
            <a:bodyPr wrap="square">
              <a:spAutoFit/>
            </a:bodyPr>
            <a:lstStyle/>
            <a:p>
              <a:r>
                <a:rPr lang="en-US" altLang="ja-JP" dirty="0">
                  <a:solidFill>
                    <a:srgbClr val="00FFFF"/>
                  </a:solidFill>
                  <a:latin typeface="Times New Roman" panose="02020603050405020304" pitchFamily="18" charset="0"/>
                  <a:cs typeface="Times New Roman" panose="02020603050405020304" pitchFamily="18" charset="0"/>
                </a:rPr>
                <a:t>4</a:t>
              </a:r>
              <a:endParaRPr lang="ja-JP" altLang="en-US" dirty="0">
                <a:solidFill>
                  <a:srgbClr val="00FFFF"/>
                </a:solidFill>
                <a:latin typeface="Times New Roman" panose="02020603050405020304" pitchFamily="18" charset="0"/>
                <a:cs typeface="Times New Roman" panose="02020603050405020304" pitchFamily="18" charset="0"/>
              </a:endParaRPr>
            </a:p>
          </p:txBody>
        </p:sp>
        <p:sp>
          <p:nvSpPr>
            <p:cNvPr id="85" name="テキスト ボックス 67">
              <a:extLst>
                <a:ext uri="{FF2B5EF4-FFF2-40B4-BE49-F238E27FC236}">
                  <a16:creationId xmlns:a16="http://schemas.microsoft.com/office/drawing/2014/main" id="{3583EBCA-924D-68D9-21FC-8343915ED39C}"/>
                </a:ext>
              </a:extLst>
            </p:cNvPr>
            <p:cNvSpPr txBox="1"/>
            <p:nvPr/>
          </p:nvSpPr>
          <p:spPr>
            <a:xfrm>
              <a:off x="4540337" y="1108237"/>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6" name="テキスト ボックス 67">
              <a:extLst>
                <a:ext uri="{FF2B5EF4-FFF2-40B4-BE49-F238E27FC236}">
                  <a16:creationId xmlns:a16="http://schemas.microsoft.com/office/drawing/2014/main" id="{9AF60117-F551-E45C-848D-EB67460D3519}"/>
                </a:ext>
              </a:extLst>
            </p:cNvPr>
            <p:cNvSpPr txBox="1"/>
            <p:nvPr/>
          </p:nvSpPr>
          <p:spPr>
            <a:xfrm>
              <a:off x="1883022" y="1211769"/>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b</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7" name="テキスト ボックス 63">
              <a:extLst>
                <a:ext uri="{FF2B5EF4-FFF2-40B4-BE49-F238E27FC236}">
                  <a16:creationId xmlns:a16="http://schemas.microsoft.com/office/drawing/2014/main" id="{36D268D6-6CCB-07A6-CA0A-3E3744CE1603}"/>
                </a:ext>
              </a:extLst>
            </p:cNvPr>
            <p:cNvSpPr txBox="1"/>
            <p:nvPr/>
          </p:nvSpPr>
          <p:spPr>
            <a:xfrm>
              <a:off x="6447778" y="2694797"/>
              <a:ext cx="297955" cy="369332"/>
            </a:xfrm>
            <a:prstGeom prst="rect">
              <a:avLst/>
            </a:prstGeom>
            <a:noFill/>
          </p:spPr>
          <p:txBody>
            <a:bodyPr wrap="square">
              <a:spAutoFit/>
            </a:bodyPr>
            <a:lstStyle/>
            <a:p>
              <a:r>
                <a:rPr lang="en-US" altLang="ja-JP" dirty="0">
                  <a:solidFill>
                    <a:srgbClr val="FF0000"/>
                  </a:solidFill>
                  <a:latin typeface="Times New Roman" panose="02020603050405020304" pitchFamily="18" charset="0"/>
                  <a:cs typeface="Times New Roman" panose="02020603050405020304" pitchFamily="18" charset="0"/>
                </a:rPr>
                <a:t>1</a:t>
              </a:r>
              <a:endParaRPr lang="ja-JP" altLang="en-US" dirty="0">
                <a:solidFill>
                  <a:srgbClr val="FF0000"/>
                </a:solidFill>
                <a:latin typeface="Times New Roman" panose="02020603050405020304" pitchFamily="18" charset="0"/>
                <a:cs typeface="Times New Roman" panose="02020603050405020304" pitchFamily="18" charset="0"/>
              </a:endParaRPr>
            </a:p>
          </p:txBody>
        </p:sp>
        <p:sp>
          <p:nvSpPr>
            <p:cNvPr id="88" name="テキスト ボックス 65">
              <a:extLst>
                <a:ext uri="{FF2B5EF4-FFF2-40B4-BE49-F238E27FC236}">
                  <a16:creationId xmlns:a16="http://schemas.microsoft.com/office/drawing/2014/main" id="{E71C8FFF-7D56-E316-BBED-0BFFB0EE2A5C}"/>
                </a:ext>
              </a:extLst>
            </p:cNvPr>
            <p:cNvSpPr txBox="1"/>
            <p:nvPr/>
          </p:nvSpPr>
          <p:spPr>
            <a:xfrm>
              <a:off x="1160895" y="2752342"/>
              <a:ext cx="297955" cy="369332"/>
            </a:xfrm>
            <a:prstGeom prst="rect">
              <a:avLst/>
            </a:prstGeom>
            <a:noFill/>
          </p:spPr>
          <p:txBody>
            <a:bodyPr wrap="square">
              <a:spAutoFit/>
            </a:bodyPr>
            <a:lstStyle/>
            <a:p>
              <a:r>
                <a:rPr lang="en-US" altLang="ja-JP" dirty="0">
                  <a:solidFill>
                    <a:srgbClr val="FF66FF"/>
                  </a:solidFill>
                  <a:latin typeface="Times New Roman" panose="02020603050405020304" pitchFamily="18" charset="0"/>
                  <a:cs typeface="Times New Roman" panose="02020603050405020304" pitchFamily="18" charset="0"/>
                </a:rPr>
                <a:t>5</a:t>
              </a:r>
              <a:endParaRPr lang="ja-JP" altLang="en-US" dirty="0">
                <a:solidFill>
                  <a:srgbClr val="FF66FF"/>
                </a:solidFill>
                <a:latin typeface="Times New Roman" panose="02020603050405020304" pitchFamily="18" charset="0"/>
                <a:cs typeface="Times New Roman" panose="02020603050405020304" pitchFamily="18" charset="0"/>
              </a:endParaRPr>
            </a:p>
          </p:txBody>
        </p:sp>
        <p:sp>
          <p:nvSpPr>
            <p:cNvPr id="89" name="テキスト ボックス 64">
              <a:extLst>
                <a:ext uri="{FF2B5EF4-FFF2-40B4-BE49-F238E27FC236}">
                  <a16:creationId xmlns:a16="http://schemas.microsoft.com/office/drawing/2014/main" id="{0E2876AF-2FCD-7DBA-8785-A027C36D914C}"/>
                </a:ext>
              </a:extLst>
            </p:cNvPr>
            <p:cNvSpPr txBox="1"/>
            <p:nvPr/>
          </p:nvSpPr>
          <p:spPr>
            <a:xfrm>
              <a:off x="3292315" y="2714536"/>
              <a:ext cx="685905" cy="646331"/>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7</a:t>
              </a:r>
              <a:endParaRPr lang="ja-JP" altLang="en-US" dirty="0">
                <a:solidFill>
                  <a:srgbClr val="FF0000"/>
                </a:solidFill>
                <a:latin typeface="Times New Roman" panose="02020603050405020304" pitchFamily="18" charset="0"/>
                <a:cs typeface="Times New Roman" panose="02020603050405020304" pitchFamily="18" charset="0"/>
              </a:endParaRPr>
            </a:p>
            <a:p>
              <a:endParaRPr lang="ja-JP" altLang="en-US" dirty="0">
                <a:latin typeface="Times New Roman" panose="02020603050405020304" pitchFamily="18" charset="0"/>
                <a:cs typeface="Times New Roman" panose="02020603050405020304" pitchFamily="18" charset="0"/>
              </a:endParaRPr>
            </a:p>
          </p:txBody>
        </p:sp>
        <p:sp>
          <p:nvSpPr>
            <p:cNvPr id="90" name="テキスト ボックス 64">
              <a:extLst>
                <a:ext uri="{FF2B5EF4-FFF2-40B4-BE49-F238E27FC236}">
                  <a16:creationId xmlns:a16="http://schemas.microsoft.com/office/drawing/2014/main" id="{5A4C1661-208A-E77B-ED52-B0CA695B403E}"/>
                </a:ext>
              </a:extLst>
            </p:cNvPr>
            <p:cNvSpPr txBox="1"/>
            <p:nvPr/>
          </p:nvSpPr>
          <p:spPr>
            <a:xfrm>
              <a:off x="4373750" y="1172780"/>
              <a:ext cx="297955" cy="369332"/>
            </a:xfrm>
            <a:prstGeom prst="rect">
              <a:avLst/>
            </a:prstGeom>
            <a:noFill/>
          </p:spPr>
          <p:txBody>
            <a:bodyPr wrap="square">
              <a:spAutoFit/>
            </a:bodyPr>
            <a:lstStyle/>
            <a:p>
              <a:r>
                <a:rPr lang="en-US" altLang="ja-JP" dirty="0">
                  <a:solidFill>
                    <a:srgbClr val="00FFFF"/>
                  </a:solidFill>
                  <a:latin typeface="Times New Roman" panose="02020603050405020304" pitchFamily="18" charset="0"/>
                  <a:cs typeface="Times New Roman" panose="02020603050405020304" pitchFamily="18" charset="0"/>
                </a:rPr>
                <a:t>4</a:t>
              </a:r>
              <a:endParaRPr lang="ja-JP" altLang="en-US" dirty="0">
                <a:solidFill>
                  <a:srgbClr val="00FFFF"/>
                </a:solidFill>
                <a:latin typeface="Times New Roman" panose="02020603050405020304" pitchFamily="18" charset="0"/>
                <a:cs typeface="Times New Roman" panose="02020603050405020304" pitchFamily="18" charset="0"/>
              </a:endParaRPr>
            </a:p>
          </p:txBody>
        </p:sp>
        <p:sp>
          <p:nvSpPr>
            <p:cNvPr id="91" name="テキスト ボックス 67">
              <a:extLst>
                <a:ext uri="{FF2B5EF4-FFF2-40B4-BE49-F238E27FC236}">
                  <a16:creationId xmlns:a16="http://schemas.microsoft.com/office/drawing/2014/main" id="{67E1F8B7-AF12-ED8C-F964-521794445714}"/>
                </a:ext>
              </a:extLst>
            </p:cNvPr>
            <p:cNvSpPr txBox="1"/>
            <p:nvPr/>
          </p:nvSpPr>
          <p:spPr>
            <a:xfrm>
              <a:off x="1389054" y="2742196"/>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a</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2" name="テキスト ボックス 67">
              <a:extLst>
                <a:ext uri="{FF2B5EF4-FFF2-40B4-BE49-F238E27FC236}">
                  <a16:creationId xmlns:a16="http://schemas.microsoft.com/office/drawing/2014/main" id="{E70AC23F-D9AA-3F71-299C-3AE1A0F05877}"/>
                </a:ext>
              </a:extLst>
            </p:cNvPr>
            <p:cNvSpPr txBox="1"/>
            <p:nvPr/>
          </p:nvSpPr>
          <p:spPr>
            <a:xfrm>
              <a:off x="1576134" y="2789281"/>
              <a:ext cx="297955" cy="369332"/>
            </a:xfrm>
            <a:prstGeom prst="rect">
              <a:avLst/>
            </a:prstGeom>
            <a:noFill/>
          </p:spPr>
          <p:txBody>
            <a:bodyPr wrap="square">
              <a:spAutoFit/>
            </a:bodyPr>
            <a:lstStyle/>
            <a:p>
              <a:r>
                <a:rPr lang="en-US" altLang="ja-JP" dirty="0">
                  <a:solidFill>
                    <a:schemeClr val="bg1">
                      <a:lumMod val="50000"/>
                    </a:schemeClr>
                  </a:solidFill>
                  <a:latin typeface="Times New Roman" panose="02020603050405020304" pitchFamily="18" charset="0"/>
                  <a:cs typeface="Times New Roman" panose="02020603050405020304" pitchFamily="18" charset="0"/>
                </a:rPr>
                <a:t>b</a:t>
              </a:r>
              <a:endParaRPr lang="ja-JP" alt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5" name="テキスト ボックス 67">
              <a:extLst>
                <a:ext uri="{FF2B5EF4-FFF2-40B4-BE49-F238E27FC236}">
                  <a16:creationId xmlns:a16="http://schemas.microsoft.com/office/drawing/2014/main" id="{4A71E357-0E6A-2BCB-6BC8-08458900FE90}"/>
                </a:ext>
              </a:extLst>
            </p:cNvPr>
            <p:cNvSpPr txBox="1"/>
            <p:nvPr/>
          </p:nvSpPr>
          <p:spPr>
            <a:xfrm>
              <a:off x="4243274" y="1123198"/>
              <a:ext cx="407114"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sp>
          <p:nvSpPr>
            <p:cNvPr id="96" name="テキスト ボックス 67">
              <a:extLst>
                <a:ext uri="{FF2B5EF4-FFF2-40B4-BE49-F238E27FC236}">
                  <a16:creationId xmlns:a16="http://schemas.microsoft.com/office/drawing/2014/main" id="{197857B6-F523-5173-CC25-DB62C87FC085}"/>
                </a:ext>
              </a:extLst>
            </p:cNvPr>
            <p:cNvSpPr txBox="1"/>
            <p:nvPr/>
          </p:nvSpPr>
          <p:spPr>
            <a:xfrm>
              <a:off x="5240498" y="2760772"/>
              <a:ext cx="407114" cy="369332"/>
            </a:xfrm>
            <a:prstGeom prst="rect">
              <a:avLst/>
            </a:prstGeom>
            <a:noFill/>
          </p:spPr>
          <p:txBody>
            <a:bodyPr wrap="square">
              <a:spAutoFit/>
            </a:bodyPr>
            <a:lstStyle/>
            <a:p>
              <a:r>
                <a:rPr lang="en-US" altLang="ja-JP" dirty="0">
                  <a:solidFill>
                    <a:srgbClr val="0033CC"/>
                  </a:solidFill>
                  <a:latin typeface="Times New Roman" panose="02020603050405020304" pitchFamily="18" charset="0"/>
                  <a:cs typeface="Times New Roman" panose="02020603050405020304" pitchFamily="18" charset="0"/>
                </a:rPr>
                <a:t>3</a:t>
              </a:r>
              <a:endParaRPr lang="ja-JP" altLang="en-US" dirty="0">
                <a:solidFill>
                  <a:srgbClr val="0033CC"/>
                </a:solidFill>
                <a:latin typeface="Times New Roman" panose="02020603050405020304" pitchFamily="18" charset="0"/>
                <a:cs typeface="Times New Roman" panose="02020603050405020304" pitchFamily="18" charset="0"/>
              </a:endParaRPr>
            </a:p>
          </p:txBody>
        </p:sp>
      </p:grpSp>
      <p:pic>
        <p:nvPicPr>
          <p:cNvPr id="97" name="object 9">
            <a:extLst>
              <a:ext uri="{FF2B5EF4-FFF2-40B4-BE49-F238E27FC236}">
                <a16:creationId xmlns:a16="http://schemas.microsoft.com/office/drawing/2014/main" id="{5DD11160-0C51-0B59-A19D-37AAEE07AF2E}"/>
              </a:ext>
            </a:extLst>
          </p:cNvPr>
          <p:cNvPicPr/>
          <p:nvPr/>
        </p:nvPicPr>
        <p:blipFill>
          <a:blip r:embed="rId4" cstate="print"/>
          <a:stretch>
            <a:fillRect/>
          </a:stretch>
        </p:blipFill>
        <p:spPr>
          <a:xfrm>
            <a:off x="6623763" y="4343527"/>
            <a:ext cx="2340000" cy="1756800"/>
          </a:xfrm>
          <a:prstGeom prst="rect">
            <a:avLst/>
          </a:prstGeom>
        </p:spPr>
      </p:pic>
      <p:grpSp>
        <p:nvGrpSpPr>
          <p:cNvPr id="98" name="Group 97">
            <a:extLst>
              <a:ext uri="{FF2B5EF4-FFF2-40B4-BE49-F238E27FC236}">
                <a16:creationId xmlns:a16="http://schemas.microsoft.com/office/drawing/2014/main" id="{E79A4D80-1B26-5EBA-1D12-60DF7CA7F310}"/>
              </a:ext>
            </a:extLst>
          </p:cNvPr>
          <p:cNvGrpSpPr>
            <a:grpSpLocks noChangeAspect="1"/>
          </p:cNvGrpSpPr>
          <p:nvPr/>
        </p:nvGrpSpPr>
        <p:grpSpPr>
          <a:xfrm>
            <a:off x="6975049" y="1764924"/>
            <a:ext cx="2160000" cy="2036951"/>
            <a:chOff x="7090747" y="1725586"/>
            <a:chExt cx="3816000" cy="3598615"/>
          </a:xfrm>
        </p:grpSpPr>
        <p:pic>
          <p:nvPicPr>
            <p:cNvPr id="99" name="図 5">
              <a:extLst>
                <a:ext uri="{FF2B5EF4-FFF2-40B4-BE49-F238E27FC236}">
                  <a16:creationId xmlns:a16="http://schemas.microsoft.com/office/drawing/2014/main" id="{93B183B4-69D3-D2DE-9AD1-94345F9122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90747" y="1725586"/>
              <a:ext cx="3745786" cy="3598615"/>
            </a:xfrm>
            <a:prstGeom prst="rect">
              <a:avLst/>
            </a:prstGeom>
          </p:spPr>
        </p:pic>
        <p:sp>
          <p:nvSpPr>
            <p:cNvPr id="100" name="AutoShape 2">
              <a:extLst>
                <a:ext uri="{FF2B5EF4-FFF2-40B4-BE49-F238E27FC236}">
                  <a16:creationId xmlns:a16="http://schemas.microsoft.com/office/drawing/2014/main" id="{2317CAFE-F6CB-E5C5-6B9A-CAA0D2863202}"/>
                </a:ext>
              </a:extLst>
            </p:cNvPr>
            <p:cNvSpPr>
              <a:spLocks noChangeArrowheads="1"/>
            </p:cNvSpPr>
            <p:nvPr/>
          </p:nvSpPr>
          <p:spPr bwMode="auto">
            <a:xfrm>
              <a:off x="10340923" y="3001454"/>
              <a:ext cx="225105" cy="212863"/>
            </a:xfrm>
            <a:prstGeom prst="flowChartConnector">
              <a:avLst/>
            </a:prstGeom>
            <a:solidFill>
              <a:srgbClr val="FF000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dirty="0"/>
            </a:p>
          </p:txBody>
        </p:sp>
        <p:sp>
          <p:nvSpPr>
            <p:cNvPr id="101" name="AutoShape 3">
              <a:extLst>
                <a:ext uri="{FF2B5EF4-FFF2-40B4-BE49-F238E27FC236}">
                  <a16:creationId xmlns:a16="http://schemas.microsoft.com/office/drawing/2014/main" id="{5A0E87E7-3EC0-016A-DE16-41E8D35DF924}"/>
                </a:ext>
              </a:extLst>
            </p:cNvPr>
            <p:cNvSpPr>
              <a:spLocks noChangeArrowheads="1"/>
            </p:cNvSpPr>
            <p:nvPr/>
          </p:nvSpPr>
          <p:spPr bwMode="auto">
            <a:xfrm>
              <a:off x="8694861" y="3008433"/>
              <a:ext cx="225105" cy="212863"/>
            </a:xfrm>
            <a:prstGeom prst="flowChartConnector">
              <a:avLst/>
            </a:prstGeom>
            <a:solidFill>
              <a:srgbClr val="0070C0"/>
            </a:solidFill>
            <a:ln w="9525">
              <a:solidFill>
                <a:srgbClr val="000000"/>
              </a:solidFill>
              <a:round/>
              <a:headEnd/>
              <a:tailEnd/>
            </a:ln>
          </p:spPr>
          <p:txBody>
            <a:bodyPr vert="horz" wrap="square" lIns="82566" tIns="9880" rIns="82566" bIns="9880" numCol="1" anchor="t" anchorCtr="0" compatLnSpc="1">
              <a:prstTxWarp prst="textNoShape">
                <a:avLst/>
              </a:prstTxWarp>
            </a:bodyPr>
            <a:lstStyle/>
            <a:p>
              <a:endParaRPr lang="ja-JP" altLang="en-US" sz="1778"/>
            </a:p>
          </p:txBody>
        </p:sp>
        <p:sp>
          <p:nvSpPr>
            <p:cNvPr id="102" name="正方形/長方形 8">
              <a:extLst>
                <a:ext uri="{FF2B5EF4-FFF2-40B4-BE49-F238E27FC236}">
                  <a16:creationId xmlns:a16="http://schemas.microsoft.com/office/drawing/2014/main" id="{9D439A5B-3DF9-B6AE-8FDA-7CA4A24B775A}"/>
                </a:ext>
              </a:extLst>
            </p:cNvPr>
            <p:cNvSpPr/>
            <p:nvPr/>
          </p:nvSpPr>
          <p:spPr>
            <a:xfrm>
              <a:off x="10245982" y="2418742"/>
              <a:ext cx="660765" cy="38895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Tx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sp>
          <p:nvSpPr>
            <p:cNvPr id="103" name="正方形/長方形 9">
              <a:extLst>
                <a:ext uri="{FF2B5EF4-FFF2-40B4-BE49-F238E27FC236}">
                  <a16:creationId xmlns:a16="http://schemas.microsoft.com/office/drawing/2014/main" id="{DA25EDE4-8246-3BA6-75E4-9128CC9D9D89}"/>
                </a:ext>
              </a:extLst>
            </p:cNvPr>
            <p:cNvSpPr/>
            <p:nvPr/>
          </p:nvSpPr>
          <p:spPr>
            <a:xfrm>
              <a:off x="7825176" y="3342403"/>
              <a:ext cx="660765" cy="38895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tx1"/>
                  </a:solidFill>
                  <a:latin typeface="Times New Roman" panose="02020603050405020304" pitchFamily="18" charset="0"/>
                  <a:cs typeface="Times New Roman" panose="02020603050405020304" pitchFamily="18" charset="0"/>
                </a:rPr>
                <a:t>Rx</a:t>
              </a:r>
              <a:endParaRPr lang="ja-JP" altLang="en-US" sz="1000" b="1" dirty="0">
                <a:solidFill>
                  <a:schemeClr val="tx1"/>
                </a:solidFill>
                <a:latin typeface="Times New Roman" panose="02020603050405020304" pitchFamily="18" charset="0"/>
                <a:cs typeface="Times New Roman" panose="02020603050405020304" pitchFamily="18" charset="0"/>
              </a:endParaRPr>
            </a:p>
          </p:txBody>
        </p:sp>
        <p:cxnSp>
          <p:nvCxnSpPr>
            <p:cNvPr id="104" name="直線矢印コネクタ 12">
              <a:extLst>
                <a:ext uri="{FF2B5EF4-FFF2-40B4-BE49-F238E27FC236}">
                  <a16:creationId xmlns:a16="http://schemas.microsoft.com/office/drawing/2014/main" id="{BB99226A-5E34-3D58-1963-275DB434097D}"/>
                </a:ext>
              </a:extLst>
            </p:cNvPr>
            <p:cNvCxnSpPr>
              <a:cxnSpLocks/>
              <a:endCxn id="100" idx="4"/>
            </p:cNvCxnSpPr>
            <p:nvPr/>
          </p:nvCxnSpPr>
          <p:spPr>
            <a:xfrm flipV="1">
              <a:off x="10086873" y="3214317"/>
              <a:ext cx="366603" cy="1627528"/>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直線矢印コネクタ 13">
              <a:extLst>
                <a:ext uri="{FF2B5EF4-FFF2-40B4-BE49-F238E27FC236}">
                  <a16:creationId xmlns:a16="http://schemas.microsoft.com/office/drawing/2014/main" id="{985217E3-0314-D427-7DDD-09A8F0810B2D}"/>
                </a:ext>
              </a:extLst>
            </p:cNvPr>
            <p:cNvCxnSpPr>
              <a:cxnSpLocks/>
              <a:endCxn id="101" idx="4"/>
            </p:cNvCxnSpPr>
            <p:nvPr/>
          </p:nvCxnSpPr>
          <p:spPr>
            <a:xfrm flipH="1" flipV="1">
              <a:off x="8807414" y="3221296"/>
              <a:ext cx="399675" cy="1142353"/>
            </a:xfrm>
            <a:prstGeom prst="straightConnector1">
              <a:avLst/>
            </a:prstGeom>
            <a:ln w="19050">
              <a:solidFill>
                <a:schemeClr val="tx1">
                  <a:lumMod val="50000"/>
                  <a:lumOff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6" name="直線矢印コネクタ 14">
              <a:extLst>
                <a:ext uri="{FF2B5EF4-FFF2-40B4-BE49-F238E27FC236}">
                  <a16:creationId xmlns:a16="http://schemas.microsoft.com/office/drawing/2014/main" id="{FE68CFA0-44A4-0C43-B775-2E6B0C10B141}"/>
                </a:ext>
              </a:extLst>
            </p:cNvPr>
            <p:cNvCxnSpPr>
              <a:cxnSpLocks/>
            </p:cNvCxnSpPr>
            <p:nvPr/>
          </p:nvCxnSpPr>
          <p:spPr>
            <a:xfrm>
              <a:off x="9463695" y="1849941"/>
              <a:ext cx="623178" cy="2991904"/>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直線矢印コネクタ 17">
              <a:extLst>
                <a:ext uri="{FF2B5EF4-FFF2-40B4-BE49-F238E27FC236}">
                  <a16:creationId xmlns:a16="http://schemas.microsoft.com/office/drawing/2014/main" id="{33C2CF4C-ED26-C561-D545-165905D124BC}"/>
                </a:ext>
              </a:extLst>
            </p:cNvPr>
            <p:cNvCxnSpPr>
              <a:cxnSpLocks/>
              <a:endCxn id="100" idx="1"/>
            </p:cNvCxnSpPr>
            <p:nvPr/>
          </p:nvCxnSpPr>
          <p:spPr>
            <a:xfrm>
              <a:off x="9532545" y="1849941"/>
              <a:ext cx="841344" cy="1182686"/>
            </a:xfrm>
            <a:prstGeom prst="straightConnector1">
              <a:avLst/>
            </a:prstGeom>
            <a:ln w="19050">
              <a:solidFill>
                <a:srgbClr val="00FF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直線矢印コネクタ 18">
              <a:extLst>
                <a:ext uri="{FF2B5EF4-FFF2-40B4-BE49-F238E27FC236}">
                  <a16:creationId xmlns:a16="http://schemas.microsoft.com/office/drawing/2014/main" id="{D636C971-9F6B-1765-2C96-13EAA4041EF4}"/>
                </a:ext>
              </a:extLst>
            </p:cNvPr>
            <p:cNvCxnSpPr>
              <a:cxnSpLocks/>
              <a:stCxn id="101" idx="7"/>
            </p:cNvCxnSpPr>
            <p:nvPr/>
          </p:nvCxnSpPr>
          <p:spPr>
            <a:xfrm flipV="1">
              <a:off x="8887000" y="1849941"/>
              <a:ext cx="645545" cy="1189665"/>
            </a:xfrm>
            <a:prstGeom prst="straightConnector1">
              <a:avLst/>
            </a:prstGeom>
            <a:ln w="19050">
              <a:solidFill>
                <a:srgbClr val="00FFFF"/>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09" name="テキスト ボックス 19">
              <a:extLst>
                <a:ext uri="{FF2B5EF4-FFF2-40B4-BE49-F238E27FC236}">
                  <a16:creationId xmlns:a16="http://schemas.microsoft.com/office/drawing/2014/main" id="{D876C3A6-DA16-4A98-9413-2DEF0F76BD53}"/>
                </a:ext>
              </a:extLst>
            </p:cNvPr>
            <p:cNvSpPr txBox="1"/>
            <p:nvPr/>
          </p:nvSpPr>
          <p:spPr>
            <a:xfrm>
              <a:off x="9479314" y="2030748"/>
              <a:ext cx="314510" cy="254132"/>
            </a:xfrm>
            <a:prstGeom prst="rect">
              <a:avLst/>
            </a:prstGeom>
            <a:noFill/>
          </p:spPr>
          <p:txBody>
            <a:bodyPr wrap="none" rtlCol="0">
              <a:spAutoFit/>
            </a:bodyPr>
            <a:lstStyle/>
            <a:p>
              <a:r>
                <a:rPr lang="en-US" altLang="ja-JP" sz="1000" b="1" dirty="0">
                  <a:cs typeface="Times New Roman" panose="02020603050405020304" pitchFamily="18" charset="0"/>
                </a:rPr>
                <a:t>#4</a:t>
              </a:r>
              <a:endParaRPr lang="ja-JP" altLang="en-US" sz="1000" b="1" dirty="0">
                <a:cs typeface="Times New Roman" panose="02020603050405020304" pitchFamily="18" charset="0"/>
              </a:endParaRPr>
            </a:p>
          </p:txBody>
        </p:sp>
        <p:cxnSp>
          <p:nvCxnSpPr>
            <p:cNvPr id="110" name="直線矢印コネクタ 20">
              <a:extLst>
                <a:ext uri="{FF2B5EF4-FFF2-40B4-BE49-F238E27FC236}">
                  <a16:creationId xmlns:a16="http://schemas.microsoft.com/office/drawing/2014/main" id="{271DD6C5-F97A-306E-9F7B-21B8634881BD}"/>
                </a:ext>
              </a:extLst>
            </p:cNvPr>
            <p:cNvCxnSpPr>
              <a:cxnSpLocks/>
              <a:endCxn id="100" idx="3"/>
            </p:cNvCxnSpPr>
            <p:nvPr/>
          </p:nvCxnSpPr>
          <p:spPr>
            <a:xfrm flipV="1">
              <a:off x="9709933" y="3183144"/>
              <a:ext cx="663956" cy="1125991"/>
            </a:xfrm>
            <a:prstGeom prst="straightConnector1">
              <a:avLst/>
            </a:prstGeom>
            <a:ln w="19050">
              <a:solidFill>
                <a:srgbClr val="FF99F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直線矢印コネクタ 21">
              <a:extLst>
                <a:ext uri="{FF2B5EF4-FFF2-40B4-BE49-F238E27FC236}">
                  <a16:creationId xmlns:a16="http://schemas.microsoft.com/office/drawing/2014/main" id="{38044C11-A343-CD9E-95A3-3063B6489202}"/>
                </a:ext>
              </a:extLst>
            </p:cNvPr>
            <p:cNvCxnSpPr>
              <a:cxnSpLocks/>
              <a:stCxn id="101" idx="5"/>
            </p:cNvCxnSpPr>
            <p:nvPr/>
          </p:nvCxnSpPr>
          <p:spPr>
            <a:xfrm>
              <a:off x="8887001" y="3190122"/>
              <a:ext cx="822932" cy="1128899"/>
            </a:xfrm>
            <a:prstGeom prst="straightConnector1">
              <a:avLst/>
            </a:prstGeom>
            <a:ln w="19050">
              <a:solidFill>
                <a:srgbClr val="FF99FF"/>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2" name="テキスト ボックス 22">
              <a:extLst>
                <a:ext uri="{FF2B5EF4-FFF2-40B4-BE49-F238E27FC236}">
                  <a16:creationId xmlns:a16="http://schemas.microsoft.com/office/drawing/2014/main" id="{8C2D1761-F310-2EBB-49C6-21F6997FBEC4}"/>
                </a:ext>
              </a:extLst>
            </p:cNvPr>
            <p:cNvSpPr txBox="1"/>
            <p:nvPr/>
          </p:nvSpPr>
          <p:spPr>
            <a:xfrm>
              <a:off x="9868433" y="3374150"/>
              <a:ext cx="314510" cy="254132"/>
            </a:xfrm>
            <a:prstGeom prst="rect">
              <a:avLst/>
            </a:prstGeom>
            <a:noFill/>
          </p:spPr>
          <p:txBody>
            <a:bodyPr wrap="none" rtlCol="0">
              <a:spAutoFit/>
            </a:bodyPr>
            <a:lstStyle/>
            <a:p>
              <a:r>
                <a:rPr lang="en-US" altLang="ja-JP" sz="1000" b="1" dirty="0">
                  <a:cs typeface="Times New Roman" panose="02020603050405020304" pitchFamily="18" charset="0"/>
                </a:rPr>
                <a:t>#5</a:t>
              </a:r>
              <a:endParaRPr lang="ja-JP" altLang="en-US" sz="1000" b="1" dirty="0">
                <a:cs typeface="Times New Roman" panose="02020603050405020304" pitchFamily="18" charset="0"/>
              </a:endParaRPr>
            </a:p>
          </p:txBody>
        </p:sp>
        <p:cxnSp>
          <p:nvCxnSpPr>
            <p:cNvPr id="113" name="直線矢印コネクタ 23">
              <a:extLst>
                <a:ext uri="{FF2B5EF4-FFF2-40B4-BE49-F238E27FC236}">
                  <a16:creationId xmlns:a16="http://schemas.microsoft.com/office/drawing/2014/main" id="{058FEB73-78BE-515D-7EB0-C3E0B932D4EA}"/>
                </a:ext>
              </a:extLst>
            </p:cNvPr>
            <p:cNvCxnSpPr>
              <a:cxnSpLocks/>
            </p:cNvCxnSpPr>
            <p:nvPr/>
          </p:nvCxnSpPr>
          <p:spPr>
            <a:xfrm flipV="1">
              <a:off x="7309241" y="3072849"/>
              <a:ext cx="3042541" cy="33672"/>
            </a:xfrm>
            <a:prstGeom prst="straightConnector1">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直線矢印コネクタ 24">
              <a:extLst>
                <a:ext uri="{FF2B5EF4-FFF2-40B4-BE49-F238E27FC236}">
                  <a16:creationId xmlns:a16="http://schemas.microsoft.com/office/drawing/2014/main" id="{3B836608-2BDA-621C-FC68-D0C9F019CA84}"/>
                </a:ext>
              </a:extLst>
            </p:cNvPr>
            <p:cNvCxnSpPr>
              <a:cxnSpLocks/>
            </p:cNvCxnSpPr>
            <p:nvPr/>
          </p:nvCxnSpPr>
          <p:spPr>
            <a:xfrm flipH="1" flipV="1">
              <a:off x="7295740" y="3114864"/>
              <a:ext cx="1399123" cy="34826"/>
            </a:xfrm>
            <a:prstGeom prst="straightConnector1">
              <a:avLst/>
            </a:prstGeom>
            <a:ln w="1905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5" name="直線矢印コネクタ 26">
              <a:extLst>
                <a:ext uri="{FF2B5EF4-FFF2-40B4-BE49-F238E27FC236}">
                  <a16:creationId xmlns:a16="http://schemas.microsoft.com/office/drawing/2014/main" id="{13D6C79E-8799-D45D-7232-DA5E0A48B2C6}"/>
                </a:ext>
              </a:extLst>
            </p:cNvPr>
            <p:cNvCxnSpPr>
              <a:cxnSpLocks/>
              <a:stCxn id="101" idx="6"/>
            </p:cNvCxnSpPr>
            <p:nvPr/>
          </p:nvCxnSpPr>
          <p:spPr>
            <a:xfrm flipV="1">
              <a:off x="8919967" y="3099948"/>
              <a:ext cx="1431816" cy="14917"/>
            </a:xfrm>
            <a:prstGeom prst="straightConnector1">
              <a:avLst/>
            </a:prstGeom>
            <a:ln w="19050">
              <a:solidFill>
                <a:srgbClr val="C0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16" name="テキスト ボックス 27">
              <a:extLst>
                <a:ext uri="{FF2B5EF4-FFF2-40B4-BE49-F238E27FC236}">
                  <a16:creationId xmlns:a16="http://schemas.microsoft.com/office/drawing/2014/main" id="{D3E9692F-2DE2-C520-35CB-D8CEA0436C97}"/>
                </a:ext>
              </a:extLst>
            </p:cNvPr>
            <p:cNvSpPr txBox="1"/>
            <p:nvPr/>
          </p:nvSpPr>
          <p:spPr>
            <a:xfrm>
              <a:off x="7271289" y="3169436"/>
              <a:ext cx="314510" cy="246221"/>
            </a:xfrm>
            <a:prstGeom prst="rect">
              <a:avLst/>
            </a:prstGeom>
            <a:noFill/>
          </p:spPr>
          <p:txBody>
            <a:bodyPr wrap="none" rtlCol="0">
              <a:spAutoFit/>
            </a:bodyPr>
            <a:lstStyle/>
            <a:p>
              <a:r>
                <a:rPr lang="en-US" altLang="ja-JP" sz="1000" b="1" dirty="0">
                  <a:cs typeface="Times New Roman" panose="02020603050405020304" pitchFamily="18" charset="0"/>
                </a:rPr>
                <a:t>#7</a:t>
              </a:r>
              <a:endParaRPr lang="ja-JP" altLang="en-US" sz="1000" b="1" dirty="0">
                <a:cs typeface="Times New Roman" panose="02020603050405020304" pitchFamily="18" charset="0"/>
              </a:endParaRPr>
            </a:p>
          </p:txBody>
        </p:sp>
        <p:sp>
          <p:nvSpPr>
            <p:cNvPr id="117" name="テキスト ボックス 28">
              <a:extLst>
                <a:ext uri="{FF2B5EF4-FFF2-40B4-BE49-F238E27FC236}">
                  <a16:creationId xmlns:a16="http://schemas.microsoft.com/office/drawing/2014/main" id="{2297C339-18A9-A26A-8DA4-085B9A23B3B1}"/>
                </a:ext>
              </a:extLst>
            </p:cNvPr>
            <p:cNvSpPr txBox="1"/>
            <p:nvPr/>
          </p:nvSpPr>
          <p:spPr>
            <a:xfrm>
              <a:off x="9003327" y="4388830"/>
              <a:ext cx="317716" cy="254132"/>
            </a:xfrm>
            <a:prstGeom prst="rect">
              <a:avLst/>
            </a:prstGeom>
            <a:noFill/>
          </p:spPr>
          <p:txBody>
            <a:bodyPr wrap="none" rtlCol="0">
              <a:spAutoFit/>
            </a:bodyPr>
            <a:lstStyle/>
            <a:p>
              <a:r>
                <a:rPr lang="en-US" altLang="ja-JP" sz="1000" b="1" dirty="0">
                  <a:cs typeface="Times New Roman" panose="02020603050405020304" pitchFamily="18" charset="0"/>
                </a:rPr>
                <a:t>#b</a:t>
              </a:r>
              <a:endParaRPr lang="ja-JP" altLang="en-US" sz="1000" b="1" dirty="0">
                <a:cs typeface="Times New Roman" panose="02020603050405020304" pitchFamily="18" charset="0"/>
              </a:endParaRPr>
            </a:p>
          </p:txBody>
        </p:sp>
        <p:cxnSp>
          <p:nvCxnSpPr>
            <p:cNvPr id="118" name="直線矢印コネクタ 29">
              <a:extLst>
                <a:ext uri="{FF2B5EF4-FFF2-40B4-BE49-F238E27FC236}">
                  <a16:creationId xmlns:a16="http://schemas.microsoft.com/office/drawing/2014/main" id="{55567910-987A-FF6A-0774-F9033AC357E3}"/>
                </a:ext>
              </a:extLst>
            </p:cNvPr>
            <p:cNvCxnSpPr>
              <a:cxnSpLocks/>
            </p:cNvCxnSpPr>
            <p:nvPr/>
          </p:nvCxnSpPr>
          <p:spPr>
            <a:xfrm flipV="1">
              <a:off x="9450630" y="1863695"/>
              <a:ext cx="428195" cy="2465212"/>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直線矢印コネクタ 30">
              <a:extLst>
                <a:ext uri="{FF2B5EF4-FFF2-40B4-BE49-F238E27FC236}">
                  <a16:creationId xmlns:a16="http://schemas.microsoft.com/office/drawing/2014/main" id="{A57D40E1-7A4E-A3AA-4F5D-73883E3F9364}"/>
                </a:ext>
              </a:extLst>
            </p:cNvPr>
            <p:cNvCxnSpPr>
              <a:cxnSpLocks/>
              <a:endCxn id="101" idx="5"/>
            </p:cNvCxnSpPr>
            <p:nvPr/>
          </p:nvCxnSpPr>
          <p:spPr>
            <a:xfrm flipH="1" flipV="1">
              <a:off x="8887000" y="3190123"/>
              <a:ext cx="550749" cy="1143599"/>
            </a:xfrm>
            <a:prstGeom prst="straightConnector1">
              <a:avLst/>
            </a:prstGeom>
            <a:ln w="19050">
              <a:solidFill>
                <a:schemeClr val="tx1">
                  <a:lumMod val="50000"/>
                  <a:lumOff val="50000"/>
                </a:schemeClr>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0" name="テキスト ボックス 32">
              <a:extLst>
                <a:ext uri="{FF2B5EF4-FFF2-40B4-BE49-F238E27FC236}">
                  <a16:creationId xmlns:a16="http://schemas.microsoft.com/office/drawing/2014/main" id="{5CF1429D-B80D-9334-24A5-FFC9B5A2F0DB}"/>
                </a:ext>
              </a:extLst>
            </p:cNvPr>
            <p:cNvSpPr txBox="1"/>
            <p:nvPr/>
          </p:nvSpPr>
          <p:spPr>
            <a:xfrm>
              <a:off x="10087151" y="2241538"/>
              <a:ext cx="311304" cy="254132"/>
            </a:xfrm>
            <a:prstGeom prst="rect">
              <a:avLst/>
            </a:prstGeom>
            <a:noFill/>
          </p:spPr>
          <p:txBody>
            <a:bodyPr wrap="none" rtlCol="0">
              <a:spAutoFit/>
            </a:bodyPr>
            <a:lstStyle/>
            <a:p>
              <a:r>
                <a:rPr lang="en-US" altLang="ja-JP" sz="1000" b="1" dirty="0">
                  <a:cs typeface="Times New Roman" panose="02020603050405020304" pitchFamily="18" charset="0"/>
                </a:rPr>
                <a:t>#a</a:t>
              </a:r>
              <a:endParaRPr lang="ja-JP" altLang="en-US" sz="1000" b="1" dirty="0">
                <a:cs typeface="Times New Roman" panose="02020603050405020304" pitchFamily="18" charset="0"/>
              </a:endParaRPr>
            </a:p>
          </p:txBody>
        </p:sp>
        <p:sp>
          <p:nvSpPr>
            <p:cNvPr id="121" name="テキスト ボックス 15">
              <a:extLst>
                <a:ext uri="{FF2B5EF4-FFF2-40B4-BE49-F238E27FC236}">
                  <a16:creationId xmlns:a16="http://schemas.microsoft.com/office/drawing/2014/main" id="{149F052D-33B7-1F89-1CE5-E73C2BC1F9A4}"/>
                </a:ext>
              </a:extLst>
            </p:cNvPr>
            <p:cNvSpPr txBox="1"/>
            <p:nvPr/>
          </p:nvSpPr>
          <p:spPr>
            <a:xfrm>
              <a:off x="9708834" y="2812397"/>
              <a:ext cx="390531" cy="263362"/>
            </a:xfrm>
            <a:prstGeom prst="rect">
              <a:avLst/>
            </a:prstGeom>
            <a:noFill/>
          </p:spPr>
          <p:txBody>
            <a:bodyPr wrap="none" rtlCol="0">
              <a:spAutoFit/>
            </a:bodyPr>
            <a:lstStyle/>
            <a:p>
              <a:r>
                <a:rPr lang="en-US" altLang="ja-JP" sz="1000" b="1" dirty="0">
                  <a:cs typeface="Times New Roman" panose="02020603050405020304" pitchFamily="18" charset="0"/>
                </a:rPr>
                <a:t>#1</a:t>
              </a:r>
              <a:endParaRPr lang="ja-JP" altLang="en-US" sz="1000" b="1" dirty="0">
                <a:cs typeface="Times New Roman" panose="02020603050405020304" pitchFamily="18" charset="0"/>
              </a:endParaRPr>
            </a:p>
          </p:txBody>
        </p:sp>
        <p:cxnSp>
          <p:nvCxnSpPr>
            <p:cNvPr id="122" name="直線矢印コネクタ 31">
              <a:extLst>
                <a:ext uri="{FF2B5EF4-FFF2-40B4-BE49-F238E27FC236}">
                  <a16:creationId xmlns:a16="http://schemas.microsoft.com/office/drawing/2014/main" id="{CDCFC22C-DF11-3AB4-9CC4-D2DB4AA29313}"/>
                </a:ext>
              </a:extLst>
            </p:cNvPr>
            <p:cNvCxnSpPr>
              <a:cxnSpLocks/>
              <a:endCxn id="100" idx="1"/>
            </p:cNvCxnSpPr>
            <p:nvPr/>
          </p:nvCxnSpPr>
          <p:spPr>
            <a:xfrm>
              <a:off x="9878825" y="1849941"/>
              <a:ext cx="495064" cy="1182686"/>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矢印コネクタ 14">
              <a:extLst>
                <a:ext uri="{FF2B5EF4-FFF2-40B4-BE49-F238E27FC236}">
                  <a16:creationId xmlns:a16="http://schemas.microsoft.com/office/drawing/2014/main" id="{F2CC8F03-A611-08F8-CE7F-236A30E40B31}"/>
                </a:ext>
              </a:extLst>
            </p:cNvPr>
            <p:cNvCxnSpPr>
              <a:cxnSpLocks/>
            </p:cNvCxnSpPr>
            <p:nvPr/>
          </p:nvCxnSpPr>
          <p:spPr>
            <a:xfrm flipH="1">
              <a:off x="9208784" y="1849941"/>
              <a:ext cx="245862" cy="2519189"/>
            </a:xfrm>
            <a:prstGeom prst="straightConnector1">
              <a:avLst/>
            </a:prstGeom>
            <a:ln w="19050">
              <a:solidFill>
                <a:schemeClr val="tx1">
                  <a:lumMod val="50000"/>
                  <a:lumOff val="5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矢印コネクタ 17">
              <a:extLst>
                <a:ext uri="{FF2B5EF4-FFF2-40B4-BE49-F238E27FC236}">
                  <a16:creationId xmlns:a16="http://schemas.microsoft.com/office/drawing/2014/main" id="{9A8F19EA-F72F-D101-BA2B-9FBFFA9CD181}"/>
                </a:ext>
              </a:extLst>
            </p:cNvPr>
            <p:cNvCxnSpPr>
              <a:cxnSpLocks/>
              <a:endCxn id="100" idx="1"/>
            </p:cNvCxnSpPr>
            <p:nvPr/>
          </p:nvCxnSpPr>
          <p:spPr>
            <a:xfrm>
              <a:off x="9263063" y="2109788"/>
              <a:ext cx="1110826" cy="922839"/>
            </a:xfrm>
            <a:prstGeom prst="straightConnector1">
              <a:avLst/>
            </a:prstGeom>
            <a:ln w="19050">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5" name="直線矢印コネクタ 17">
              <a:extLst>
                <a:ext uri="{FF2B5EF4-FFF2-40B4-BE49-F238E27FC236}">
                  <a16:creationId xmlns:a16="http://schemas.microsoft.com/office/drawing/2014/main" id="{7A5C0A9C-2777-106F-094C-675561E0339D}"/>
                </a:ext>
              </a:extLst>
            </p:cNvPr>
            <p:cNvCxnSpPr>
              <a:cxnSpLocks/>
              <a:stCxn id="101" idx="0"/>
            </p:cNvCxnSpPr>
            <p:nvPr/>
          </p:nvCxnSpPr>
          <p:spPr>
            <a:xfrm flipV="1">
              <a:off x="8807414" y="2109788"/>
              <a:ext cx="455649" cy="898645"/>
            </a:xfrm>
            <a:prstGeom prst="straightConnector1">
              <a:avLst/>
            </a:prstGeom>
            <a:ln w="19050">
              <a:solidFill>
                <a:srgbClr val="0070C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6" name="テキスト ボックス 19">
              <a:extLst>
                <a:ext uri="{FF2B5EF4-FFF2-40B4-BE49-F238E27FC236}">
                  <a16:creationId xmlns:a16="http://schemas.microsoft.com/office/drawing/2014/main" id="{BA5CD077-64E1-3A35-05DF-0131F44ABC21}"/>
                </a:ext>
              </a:extLst>
            </p:cNvPr>
            <p:cNvSpPr txBox="1"/>
            <p:nvPr/>
          </p:nvSpPr>
          <p:spPr>
            <a:xfrm>
              <a:off x="8876120" y="2192640"/>
              <a:ext cx="314510" cy="254132"/>
            </a:xfrm>
            <a:prstGeom prst="rect">
              <a:avLst/>
            </a:prstGeom>
            <a:noFill/>
          </p:spPr>
          <p:txBody>
            <a:bodyPr wrap="none" rtlCol="0">
              <a:spAutoFit/>
            </a:bodyPr>
            <a:lstStyle/>
            <a:p>
              <a:r>
                <a:rPr lang="en-US" altLang="ja-JP" sz="1000" b="1" dirty="0">
                  <a:cs typeface="Times New Roman" panose="02020603050405020304" pitchFamily="18" charset="0"/>
                </a:rPr>
                <a:t>#3</a:t>
              </a:r>
              <a:endParaRPr lang="ja-JP" altLang="en-US" sz="1000" b="1" dirty="0">
                <a:cs typeface="Times New Roman" panose="02020603050405020304" pitchFamily="18" charset="0"/>
              </a:endParaRPr>
            </a:p>
          </p:txBody>
        </p:sp>
      </p:grpSp>
      <p:sp>
        <p:nvSpPr>
          <p:cNvPr id="127" name="Content Placeholder 2">
            <a:extLst>
              <a:ext uri="{FF2B5EF4-FFF2-40B4-BE49-F238E27FC236}">
                <a16:creationId xmlns:a16="http://schemas.microsoft.com/office/drawing/2014/main" id="{4585CB2C-1AC9-E4E6-7224-28C24C4991BF}"/>
              </a:ext>
            </a:extLst>
          </p:cNvPr>
          <p:cNvSpPr txBox="1">
            <a:spLocks/>
          </p:cNvSpPr>
          <p:nvPr/>
        </p:nvSpPr>
        <p:spPr>
          <a:xfrm>
            <a:off x="366539" y="4525856"/>
            <a:ext cx="6285367" cy="1602990"/>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a:solidFill>
                  <a:srgbClr val="00B050"/>
                </a:solidFill>
              </a:rPr>
              <a:t>4 single bounce paths, 1 double bounce path and 1 triple bounce path can be identified.</a:t>
            </a:r>
          </a:p>
          <a:p>
            <a:r>
              <a:rPr lang="en-IN" sz="2000" dirty="0">
                <a:solidFill>
                  <a:srgbClr val="00B050"/>
                </a:solidFill>
              </a:rPr>
              <a:t>Despite the presence of a TB path the delay spread might not be too large due to apparent uniform distribution of paths</a:t>
            </a:r>
          </a:p>
        </p:txBody>
      </p:sp>
    </p:spTree>
    <p:extLst>
      <p:ext uri="{BB962C8B-B14F-4D97-AF65-F5344CB8AC3E}">
        <p14:creationId xmlns:p14="http://schemas.microsoft.com/office/powerpoint/2010/main" val="447680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BCF1-F02C-1346-9B4F-ED49A2C52542}"/>
              </a:ext>
            </a:extLst>
          </p:cNvPr>
          <p:cNvSpPr>
            <a:spLocks noGrp="1"/>
          </p:cNvSpPr>
          <p:nvPr>
            <p:ph type="title"/>
          </p:nvPr>
        </p:nvSpPr>
        <p:spPr/>
        <p:txBody>
          <a:bodyPr/>
          <a:lstStyle/>
          <a:p>
            <a:r>
              <a:rPr lang="en-IN" dirty="0"/>
              <a:t>Definitions used for Large Scale Parameter Calculation</a:t>
            </a:r>
          </a:p>
        </p:txBody>
      </p:sp>
      <p:sp>
        <p:nvSpPr>
          <p:cNvPr id="3" name="Date Placeholder 2">
            <a:extLst>
              <a:ext uri="{FF2B5EF4-FFF2-40B4-BE49-F238E27FC236}">
                <a16:creationId xmlns:a16="http://schemas.microsoft.com/office/drawing/2014/main" id="{9A3DE6C3-6393-CE7A-2DC8-D3CF3748FB0B}"/>
              </a:ext>
            </a:extLst>
          </p:cNvPr>
          <p:cNvSpPr>
            <a:spLocks noGrp="1"/>
          </p:cNvSpPr>
          <p:nvPr>
            <p:ph type="dt" sz="half" idx="10"/>
          </p:nvPr>
        </p:nvSpPr>
        <p:spPr/>
        <p:txBody>
          <a:bodyPr/>
          <a:lstStyle/>
          <a:p>
            <a:r>
              <a:rPr lang="en-US" altLang="ja-JP"/>
              <a:t>November 2022</a:t>
            </a:r>
            <a:endParaRPr lang="en-IN" altLang="en-US" dirty="0"/>
          </a:p>
        </p:txBody>
      </p:sp>
      <p:sp>
        <p:nvSpPr>
          <p:cNvPr id="4" name="Footer Placeholder 3">
            <a:extLst>
              <a:ext uri="{FF2B5EF4-FFF2-40B4-BE49-F238E27FC236}">
                <a16:creationId xmlns:a16="http://schemas.microsoft.com/office/drawing/2014/main" id="{05BB0898-C8B2-2BF8-0483-BB3708F242CA}"/>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5" name="Slide Number Placeholder 4">
            <a:extLst>
              <a:ext uri="{FF2B5EF4-FFF2-40B4-BE49-F238E27FC236}">
                <a16:creationId xmlns:a16="http://schemas.microsoft.com/office/drawing/2014/main" id="{F153C015-8777-1BF6-DB3D-DCB42C54870D}"/>
              </a:ext>
            </a:extLst>
          </p:cNvPr>
          <p:cNvSpPr>
            <a:spLocks noGrp="1"/>
          </p:cNvSpPr>
          <p:nvPr>
            <p:ph type="sldNum" sz="quarter" idx="12"/>
          </p:nvPr>
        </p:nvSpPr>
        <p:spPr/>
        <p:txBody>
          <a:bodyPr/>
          <a:lstStyle/>
          <a:p>
            <a:r>
              <a:rPr lang="en-IN" altLang="en-US"/>
              <a:t>Slide </a:t>
            </a:r>
            <a:fld id="{F5CEB43F-9969-49B4-91B4-AA0E54745821}" type="slidenum">
              <a:rPr lang="en-IN" altLang="en-US" smtClean="0"/>
              <a:pPr/>
              <a:t>18</a:t>
            </a:fld>
            <a:endParaRPr lang="en-IN" alt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B210D69-C01E-A0E6-243D-8958A42D0A53}"/>
                  </a:ext>
                </a:extLst>
              </p:cNvPr>
              <p:cNvSpPr txBox="1">
                <a:spLocks/>
              </p:cNvSpPr>
              <p:nvPr/>
            </p:nvSpPr>
            <p:spPr>
              <a:xfrm>
                <a:off x="467544" y="1762255"/>
                <a:ext cx="8522685" cy="4159292"/>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000" dirty="0">
                    <a:solidFill>
                      <a:srgbClr val="00B050"/>
                    </a:solidFill>
                  </a:rPr>
                  <a:t>K-Factor:</a:t>
                </a:r>
                <a:r>
                  <a:rPr lang="en-IN" sz="2000" dirty="0"/>
                  <a:t> </a:t>
                </a:r>
                <a14:m>
                  <m:oMath xmlns:m="http://schemas.openxmlformats.org/officeDocument/2006/math">
                    <m:r>
                      <a:rPr lang="en-IN" sz="2000" i="1" smtClean="0">
                        <a:latin typeface="Cambria Math" panose="02040503050406030204" pitchFamily="18" charset="0"/>
                      </a:rPr>
                      <m:t>𝐾</m:t>
                    </m:r>
                    <m:r>
                      <a:rPr lang="en-IN" sz="2000" i="1" smtClean="0">
                        <a:latin typeface="Cambria Math" panose="02040503050406030204" pitchFamily="18" charset="0"/>
                      </a:rPr>
                      <m:t>=</m:t>
                    </m:r>
                    <m:f>
                      <m:fPr>
                        <m:ctrlPr>
                          <a:rPr lang="en-IN" sz="2000" i="1">
                            <a:latin typeface="Cambria Math" panose="02040503050406030204" pitchFamily="18" charset="0"/>
                          </a:rPr>
                        </m:ctrlPr>
                      </m:fPr>
                      <m:num>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ℛ</m:t>
                            </m:r>
                          </m:sub>
                          <m:sup/>
                          <m:e>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ea typeface="Cambria Math" panose="02040503050406030204" pitchFamily="18" charset="0"/>
                                  </a:rPr>
                                  <m:t>𝑖</m:t>
                                </m:r>
                              </m:sub>
                            </m:sSub>
                            <m:r>
                              <a:rPr lang="en-IN" sz="2000" i="1">
                                <a:latin typeface="Cambria Math" panose="02040503050406030204" pitchFamily="18" charset="0"/>
                              </a:rPr>
                              <m:t>)</m:t>
                            </m:r>
                          </m:e>
                        </m:nary>
                      </m:num>
                      <m:den>
                        <m:r>
                          <a:rPr lang="en-IN" sz="2000" i="1">
                            <a:latin typeface="Cambria Math" panose="02040503050406030204" pitchFamily="18" charset="0"/>
                          </a:rPr>
                          <m:t>[</m:t>
                        </m:r>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ℒ</m:t>
                            </m:r>
                          </m:sub>
                          <m:sup/>
                          <m:e>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ea typeface="Cambria Math" panose="02040503050406030204" pitchFamily="18" charset="0"/>
                                  </a:rPr>
                                  <m:t>𝑖</m:t>
                                </m:r>
                              </m:sub>
                            </m:sSub>
                            <m:r>
                              <a:rPr lang="en-IN" sz="2000" i="1">
                                <a:latin typeface="Cambria Math" panose="02040503050406030204" pitchFamily="18" charset="0"/>
                              </a:rPr>
                              <m:t>)]</m:t>
                            </m:r>
                          </m:e>
                        </m:nary>
                        <m:r>
                          <a:rPr lang="en-IN" sz="2000" i="1">
                            <a:latin typeface="Cambria Math" panose="02040503050406030204" pitchFamily="18" charset="0"/>
                          </a:rPr>
                          <m:t>−</m:t>
                        </m:r>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ℛ</m:t>
                            </m:r>
                          </m:sub>
                          <m:sup/>
                          <m:e>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ea typeface="Cambria Math" panose="02040503050406030204" pitchFamily="18" charset="0"/>
                                  </a:rPr>
                                  <m:t>𝑖</m:t>
                                </m:r>
                              </m:sub>
                            </m:sSub>
                            <m:r>
                              <a:rPr lang="en-IN" sz="2000" i="1">
                                <a:latin typeface="Cambria Math" panose="02040503050406030204" pitchFamily="18" charset="0"/>
                              </a:rPr>
                              <m:t>)</m:t>
                            </m:r>
                          </m:e>
                        </m:nary>
                      </m:den>
                    </m:f>
                  </m:oMath>
                </a14:m>
                <a:r>
                  <a:rPr lang="en-IN" sz="2000" dirty="0"/>
                  <a:t> ;</a:t>
                </a:r>
                <a14:m>
                  <m:oMath xmlns:m="http://schemas.openxmlformats.org/officeDocument/2006/math">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ℛ</m:t>
                        </m:r>
                      </m:sub>
                      <m:sup/>
                      <m:e>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ea typeface="Cambria Math" panose="02040503050406030204" pitchFamily="18" charset="0"/>
                              </a:rPr>
                              <m:t>𝑖</m:t>
                            </m:r>
                          </m:sub>
                        </m:sSub>
                        <m:r>
                          <a:rPr lang="en-IN" sz="2000" i="1">
                            <a:latin typeface="Cambria Math" panose="02040503050406030204" pitchFamily="18" charset="0"/>
                          </a:rPr>
                          <m:t>)</m:t>
                        </m:r>
                      </m:e>
                    </m:nary>
                  </m:oMath>
                </a14:m>
                <a:r>
                  <a:rPr lang="en-IN" sz="2000" dirty="0"/>
                  <a:t>=power of </a:t>
                </a:r>
                <a:r>
                  <a:rPr lang="en-IN" sz="2000" dirty="0" err="1"/>
                  <a:t>LoS</a:t>
                </a:r>
                <a:r>
                  <a:rPr lang="en-IN" sz="2000" dirty="0"/>
                  <a:t> cluster, </a:t>
                </a:r>
                <a14:m>
                  <m:oMath xmlns:m="http://schemas.openxmlformats.org/officeDocument/2006/math">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ℒ</m:t>
                        </m:r>
                      </m:sub>
                      <m:sup/>
                      <m:e>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ea typeface="Cambria Math" panose="02040503050406030204" pitchFamily="18" charset="0"/>
                              </a:rPr>
                              <m:t>𝑖</m:t>
                            </m:r>
                          </m:sub>
                        </m:sSub>
                        <m:r>
                          <a:rPr lang="en-IN" sz="2000" i="1">
                            <a:latin typeface="Cambria Math" panose="02040503050406030204" pitchFamily="18" charset="0"/>
                          </a:rPr>
                          <m:t>)</m:t>
                        </m:r>
                      </m:e>
                    </m:nary>
                  </m:oMath>
                </a14:m>
                <a:r>
                  <a:rPr lang="en-IN" sz="2000" dirty="0"/>
                  <a:t>=total power,</a:t>
                </a:r>
                <a:r>
                  <a:rPr lang="en-IN" sz="2000" dirty="0">
                    <a:ea typeface="Cambria Math" panose="02040503050406030204" pitchFamily="18" charset="0"/>
                  </a:rPr>
                  <a:t> </a:t>
                </a:r>
                <a14:m>
                  <m:oMath xmlns:m="http://schemas.openxmlformats.org/officeDocument/2006/math">
                    <m:r>
                      <a:rPr lang="en-IN" sz="2000" i="1">
                        <a:latin typeface="Cambria Math" panose="02040503050406030204" pitchFamily="18" charset="0"/>
                        <a:ea typeface="Cambria Math" panose="02040503050406030204" pitchFamily="18" charset="0"/>
                      </a:rPr>
                      <m:t>ℛ</m:t>
                    </m:r>
                  </m:oMath>
                </a14:m>
                <a:r>
                  <a:rPr lang="en-IN" sz="2000" dirty="0"/>
                  <a:t>=set containing MPCs in </a:t>
                </a:r>
                <a:r>
                  <a:rPr lang="en-IN" sz="2000" dirty="0" err="1"/>
                  <a:t>LoS</a:t>
                </a:r>
                <a:r>
                  <a:rPr lang="en-IN" sz="2000" dirty="0"/>
                  <a:t> cluster, </a:t>
                </a:r>
                <a14:m>
                  <m:oMath xmlns:m="http://schemas.openxmlformats.org/officeDocument/2006/math">
                    <m:r>
                      <a:rPr lang="en-IN" sz="2000" i="1">
                        <a:latin typeface="Cambria Math" panose="02040503050406030204" pitchFamily="18" charset="0"/>
                        <a:ea typeface="Cambria Math" panose="02040503050406030204" pitchFamily="18" charset="0"/>
                      </a:rPr>
                      <m:t>ℒ</m:t>
                    </m:r>
                  </m:oMath>
                </a14:m>
                <a:r>
                  <a:rPr lang="en-IN" sz="2000" dirty="0"/>
                  <a:t>=set of all significant MPC</a:t>
                </a:r>
              </a:p>
              <a:p>
                <a:r>
                  <a:rPr lang="en-IN" sz="2000" dirty="0">
                    <a:solidFill>
                      <a:srgbClr val="00B050"/>
                    </a:solidFill>
                  </a:rPr>
                  <a:t>Mean Delay: </a:t>
                </a:r>
                <a14:m>
                  <m:oMath xmlns:m="http://schemas.openxmlformats.org/officeDocument/2006/math">
                    <m:r>
                      <a:rPr lang="en-IN" sz="2000" i="1">
                        <a:latin typeface="Cambria Math" panose="02040503050406030204" pitchFamily="18" charset="0"/>
                        <a:ea typeface="Cambria Math" panose="02040503050406030204" pitchFamily="18" charset="0"/>
                      </a:rPr>
                      <m:t>𝜇</m:t>
                    </m:r>
                  </m:oMath>
                </a14:m>
                <a:r>
                  <a:rPr lang="en-IN" sz="2000" dirty="0"/>
                  <a:t> = </a:t>
                </a:r>
                <a14:m>
                  <m:oMath xmlns:m="http://schemas.openxmlformats.org/officeDocument/2006/math">
                    <m:f>
                      <m:fPr>
                        <m:ctrlPr>
                          <a:rPr lang="en-IN" sz="2000" i="1">
                            <a:latin typeface="Cambria Math" panose="02040503050406030204" pitchFamily="18" charset="0"/>
                          </a:rPr>
                        </m:ctrlPr>
                      </m:fPr>
                      <m:num>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ℒ</m:t>
                            </m:r>
                          </m:sub>
                          <m:sup/>
                          <m:e>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rPr>
                                  <m:t>𝑖</m:t>
                                </m:r>
                              </m:sub>
                            </m:sSub>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rPr>
                                  <m:t>𝑖</m:t>
                                </m:r>
                              </m:sub>
                            </m:sSub>
                            <m:r>
                              <a:rPr lang="en-IN" sz="2000" i="1">
                                <a:latin typeface="Cambria Math" panose="02040503050406030204" pitchFamily="18" charset="0"/>
                              </a:rPr>
                              <m:t>)</m:t>
                            </m:r>
                          </m:e>
                        </m:nary>
                      </m:num>
                      <m:den>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ℒ</m:t>
                            </m:r>
                          </m:sub>
                          <m:sup/>
                          <m:e>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rPr>
                                  <m:t>𝑖</m:t>
                                </m:r>
                              </m:sub>
                            </m:sSub>
                            <m:r>
                              <a:rPr lang="en-IN" sz="2000" i="1">
                                <a:latin typeface="Cambria Math" panose="02040503050406030204" pitchFamily="18" charset="0"/>
                              </a:rPr>
                              <m:t>)</m:t>
                            </m:r>
                          </m:e>
                        </m:nary>
                      </m:den>
                    </m:f>
                  </m:oMath>
                </a14:m>
                <a:r>
                  <a:rPr lang="en-IN" sz="2000" dirty="0"/>
                  <a:t> </a:t>
                </a:r>
              </a:p>
              <a:p>
                <a:r>
                  <a:rPr lang="en-IN" sz="2000" dirty="0">
                    <a:solidFill>
                      <a:srgbClr val="00B050"/>
                    </a:solidFill>
                  </a:rPr>
                  <a:t>Rms Delay Spread: </a:t>
                </a:r>
                <a:r>
                  <a:rPr lang="en-IN" sz="2000" dirty="0"/>
                  <a:t>DS = </a:t>
                </a:r>
                <a14:m>
                  <m:oMath xmlns:m="http://schemas.openxmlformats.org/officeDocument/2006/math">
                    <m:rad>
                      <m:radPr>
                        <m:degHide m:val="on"/>
                        <m:ctrlPr>
                          <a:rPr lang="en-IN" sz="2000" i="1">
                            <a:latin typeface="Cambria Math" panose="02040503050406030204" pitchFamily="18" charset="0"/>
                          </a:rPr>
                        </m:ctrlPr>
                      </m:radPr>
                      <m:deg/>
                      <m:e>
                        <m:f>
                          <m:fPr>
                            <m:ctrlPr>
                              <a:rPr lang="en-IN" sz="2000" i="1">
                                <a:latin typeface="Cambria Math" panose="02040503050406030204" pitchFamily="18" charset="0"/>
                              </a:rPr>
                            </m:ctrlPr>
                          </m:fPr>
                          <m:num>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ℒ</m:t>
                                </m:r>
                              </m:sub>
                              <m:sup/>
                              <m:e>
                                <m:sSubSup>
                                  <m:sSubSupPr>
                                    <m:ctrlPr>
                                      <a:rPr lang="en-IN" sz="2000" i="1">
                                        <a:latin typeface="Cambria Math" panose="02040503050406030204" pitchFamily="18" charset="0"/>
                                        <a:ea typeface="Cambria Math" panose="02040503050406030204" pitchFamily="18" charset="0"/>
                                      </a:rPr>
                                    </m:ctrlPr>
                                  </m:sSubSup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ea typeface="Cambria Math" panose="02040503050406030204" pitchFamily="18" charset="0"/>
                                      </a:rPr>
                                      <m:t>𝑖</m:t>
                                    </m:r>
                                  </m:sub>
                                  <m:sup>
                                    <m:r>
                                      <a:rPr lang="en-IN" sz="2000" i="1">
                                        <a:latin typeface="Cambria Math" panose="02040503050406030204" pitchFamily="18" charset="0"/>
                                        <a:ea typeface="Cambria Math" panose="02040503050406030204" pitchFamily="18" charset="0"/>
                                      </a:rPr>
                                      <m:t>2</m:t>
                                    </m:r>
                                  </m:sup>
                                </m:sSubSup>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rPr>
                                      <m:t>𝑖</m:t>
                                    </m:r>
                                  </m:sub>
                                </m:sSub>
                                <m:r>
                                  <a:rPr lang="en-IN" sz="2000" i="1">
                                    <a:latin typeface="Cambria Math" panose="02040503050406030204" pitchFamily="18" charset="0"/>
                                  </a:rPr>
                                  <m:t>)</m:t>
                                </m:r>
                              </m:e>
                            </m:nary>
                          </m:num>
                          <m:den>
                            <m:nary>
                              <m:naryPr>
                                <m:chr m:val="∑"/>
                                <m:supHide m:val="on"/>
                                <m:ctrlPr>
                                  <a:rPr lang="en-IN" sz="2000" i="1">
                                    <a:latin typeface="Cambria Math" panose="02040503050406030204" pitchFamily="18" charset="0"/>
                                  </a:rPr>
                                </m:ctrlPr>
                              </m:naryPr>
                              <m:sub>
                                <m:r>
                                  <m:rPr>
                                    <m:brk m:alnAt="7"/>
                                  </m:rPr>
                                  <a:rPr lang="en-IN" sz="2000" i="1">
                                    <a:latin typeface="Cambria Math" panose="02040503050406030204" pitchFamily="18" charset="0"/>
                                  </a:rPr>
                                  <m:t>𝑖</m:t>
                                </m:r>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ℒ</m:t>
                                </m:r>
                              </m:sub>
                              <m:sup/>
                              <m:e>
                                <m:r>
                                  <a:rPr lang="en-IN" sz="2000" i="1">
                                    <a:latin typeface="Cambria Math" panose="02040503050406030204" pitchFamily="18" charset="0"/>
                                  </a:rPr>
                                  <m:t>𝑃</m:t>
                                </m:r>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𝜏</m:t>
                                    </m:r>
                                  </m:e>
                                  <m:sub>
                                    <m:r>
                                      <a:rPr lang="en-IN" sz="2000" i="1">
                                        <a:latin typeface="Cambria Math" panose="02040503050406030204" pitchFamily="18" charset="0"/>
                                      </a:rPr>
                                      <m:t>𝑖</m:t>
                                    </m:r>
                                  </m:sub>
                                </m:sSub>
                                <m:r>
                                  <a:rPr lang="en-IN" sz="2000" i="1">
                                    <a:latin typeface="Cambria Math" panose="02040503050406030204" pitchFamily="18" charset="0"/>
                                  </a:rPr>
                                  <m:t>)</m:t>
                                </m:r>
                              </m:e>
                            </m:nary>
                          </m:den>
                        </m:f>
                        <m:r>
                          <a:rPr lang="en-IN" sz="2000" i="1">
                            <a:latin typeface="Cambria Math" panose="02040503050406030204" pitchFamily="18" charset="0"/>
                          </a:rPr>
                          <m:t>−</m:t>
                        </m:r>
                        <m:sSup>
                          <m:sSupPr>
                            <m:ctrlPr>
                              <a:rPr lang="en-IN" sz="2000" i="1">
                                <a:latin typeface="Cambria Math" panose="02040503050406030204" pitchFamily="18" charset="0"/>
                              </a:rPr>
                            </m:ctrlPr>
                          </m:sSupPr>
                          <m:e>
                            <m:r>
                              <a:rPr lang="en-IN" sz="2000" i="1">
                                <a:latin typeface="Cambria Math" panose="02040503050406030204" pitchFamily="18" charset="0"/>
                                <a:ea typeface="Cambria Math" panose="02040503050406030204" pitchFamily="18" charset="0"/>
                              </a:rPr>
                              <m:t>𝜇</m:t>
                            </m:r>
                          </m:e>
                          <m:sup>
                            <m:r>
                              <a:rPr lang="en-IN" sz="2000" i="1">
                                <a:latin typeface="Cambria Math" panose="02040503050406030204" pitchFamily="18" charset="0"/>
                              </a:rPr>
                              <m:t>2</m:t>
                            </m:r>
                          </m:sup>
                        </m:sSup>
                      </m:e>
                    </m:rad>
                  </m:oMath>
                </a14:m>
                <a:endParaRPr lang="en-IN" sz="2000" dirty="0"/>
              </a:p>
              <a:p>
                <a:r>
                  <a:rPr lang="en-IN" sz="2000" dirty="0">
                    <a:solidFill>
                      <a:srgbClr val="00B050"/>
                    </a:solidFill>
                  </a:rPr>
                  <a:t>Angle Spread: </a:t>
                </a:r>
                <a:r>
                  <a:rPr lang="en-IN" sz="2000" dirty="0"/>
                  <a:t>AS = </a:t>
                </a:r>
                <a14:m>
                  <m:oMath xmlns:m="http://schemas.openxmlformats.org/officeDocument/2006/math">
                    <m:rad>
                      <m:radPr>
                        <m:degHide m:val="on"/>
                        <m:ctrlPr>
                          <a:rPr lang="en-IN" sz="2000" i="1">
                            <a:latin typeface="Cambria Math" panose="02040503050406030204" pitchFamily="18" charset="0"/>
                          </a:rPr>
                        </m:ctrlPr>
                      </m:radPr>
                      <m:deg/>
                      <m:e>
                        <m:r>
                          <a:rPr lang="en-IN" sz="2000" i="1">
                            <a:latin typeface="Cambria Math" panose="02040503050406030204" pitchFamily="18" charset="0"/>
                          </a:rPr>
                          <m:t>−2</m:t>
                        </m:r>
                        <m:func>
                          <m:funcPr>
                            <m:ctrlPr>
                              <a:rPr lang="en-IN" sz="2000" i="1">
                                <a:latin typeface="Cambria Math" panose="02040503050406030204" pitchFamily="18" charset="0"/>
                              </a:rPr>
                            </m:ctrlPr>
                          </m:funcPr>
                          <m:fName>
                            <m:r>
                              <m:rPr>
                                <m:sty m:val="p"/>
                              </m:rPr>
                              <a:rPr lang="en-IN" sz="2000">
                                <a:latin typeface="Cambria Math" panose="02040503050406030204" pitchFamily="18" charset="0"/>
                              </a:rPr>
                              <m:t>ln</m:t>
                            </m:r>
                          </m:fName>
                          <m:e>
                            <m:d>
                              <m:dPr>
                                <m:begChr m:val="|"/>
                                <m:endChr m:val="|"/>
                                <m:ctrlPr>
                                  <a:rPr lang="en-IN" altLang="ja-JP" sz="2000" i="1">
                                    <a:latin typeface="Cambria Math" panose="02040503050406030204" pitchFamily="18" charset="0"/>
                                  </a:rPr>
                                </m:ctrlPr>
                              </m:dPr>
                              <m:e>
                                <m:f>
                                  <m:fPr>
                                    <m:ctrlPr>
                                      <a:rPr lang="en-IN" altLang="ja-JP" sz="2000" i="1">
                                        <a:latin typeface="Cambria Math" panose="02040503050406030204" pitchFamily="18" charset="0"/>
                                      </a:rPr>
                                    </m:ctrlPr>
                                  </m:fPr>
                                  <m:num>
                                    <m:nary>
                                      <m:naryPr>
                                        <m:chr m:val="∑"/>
                                        <m:supHide m:val="on"/>
                                        <m:ctrlPr>
                                          <a:rPr lang="en-IN" altLang="ja-JP" sz="2000" i="1">
                                            <a:latin typeface="Cambria Math" panose="02040503050406030204" pitchFamily="18" charset="0"/>
                                          </a:rPr>
                                        </m:ctrlPr>
                                      </m:naryPr>
                                      <m:sub>
                                        <m:r>
                                          <m:rPr>
                                            <m:brk m:alnAt="7"/>
                                          </m:rPr>
                                          <a:rPr lang="en-IN" altLang="ja-JP" sz="2000" i="1">
                                            <a:latin typeface="Cambria Math" panose="02040503050406030204" pitchFamily="18" charset="0"/>
                                          </a:rPr>
                                          <m:t>𝑖</m:t>
                                        </m:r>
                                        <m:r>
                                          <a:rPr lang="en-IN" altLang="ja-JP" sz="2000" i="1">
                                            <a:latin typeface="Cambria Math" panose="02040503050406030204" pitchFamily="18" charset="0"/>
                                            <a:ea typeface="Cambria Math" panose="02040503050406030204" pitchFamily="18" charset="0"/>
                                          </a:rPr>
                                          <m:t>∈</m:t>
                                        </m:r>
                                        <m:r>
                                          <a:rPr lang="en-IN" altLang="ja-JP" sz="2000" i="1">
                                            <a:latin typeface="Cambria Math" panose="02040503050406030204" pitchFamily="18" charset="0"/>
                                            <a:ea typeface="Cambria Math" panose="02040503050406030204" pitchFamily="18" charset="0"/>
                                          </a:rPr>
                                          <m:t>ℒ</m:t>
                                        </m:r>
                                      </m:sub>
                                      <m:sup/>
                                      <m:e>
                                        <m:sSup>
                                          <m:sSupPr>
                                            <m:ctrlPr>
                                              <a:rPr lang="en-IN" altLang="ja-JP" sz="2000" i="1">
                                                <a:latin typeface="Cambria Math" panose="02040503050406030204" pitchFamily="18" charset="0"/>
                                              </a:rPr>
                                            </m:ctrlPr>
                                          </m:sSupPr>
                                          <m:e>
                                            <m:r>
                                              <a:rPr lang="en-IN" altLang="ja-JP" sz="2000" i="1">
                                                <a:latin typeface="Cambria Math" panose="02040503050406030204" pitchFamily="18" charset="0"/>
                                              </a:rPr>
                                              <m:t>𝑒</m:t>
                                            </m:r>
                                          </m:e>
                                          <m:sup>
                                            <m:r>
                                              <a:rPr lang="en-IN" altLang="ja-JP" sz="2000" i="1">
                                                <a:latin typeface="Cambria Math" panose="02040503050406030204" pitchFamily="18" charset="0"/>
                                              </a:rPr>
                                              <m:t>𝑗</m:t>
                                            </m:r>
                                            <m:d>
                                              <m:dPr>
                                                <m:ctrlPr>
                                                  <a:rPr lang="en-IN" altLang="ja-JP" sz="2000" i="1">
                                                    <a:latin typeface="Cambria Math" panose="02040503050406030204" pitchFamily="18" charset="0"/>
                                                  </a:rPr>
                                                </m:ctrlPr>
                                              </m:dPr>
                                              <m:e>
                                                <m:sSub>
                                                  <m:sSubPr>
                                                    <m:ctrlPr>
                                                      <a:rPr lang="en-IN" altLang="ja-JP" sz="2000" i="1">
                                                        <a:latin typeface="Cambria Math" panose="02040503050406030204" pitchFamily="18" charset="0"/>
                                                      </a:rPr>
                                                    </m:ctrlPr>
                                                  </m:sSubPr>
                                                  <m:e>
                                                    <m:r>
                                                      <a:rPr lang="en-IN" altLang="ja-JP" sz="2000" i="1">
                                                        <a:latin typeface="Cambria Math" panose="02040503050406030204" pitchFamily="18" charset="0"/>
                                                      </a:rPr>
                                                      <m:t>𝐴</m:t>
                                                    </m:r>
                                                  </m:e>
                                                  <m:sub>
                                                    <m:r>
                                                      <a:rPr lang="en-IN" altLang="ja-JP" sz="2000" i="1">
                                                        <a:latin typeface="Cambria Math" panose="02040503050406030204" pitchFamily="18" charset="0"/>
                                                      </a:rPr>
                                                      <m:t>𝑖</m:t>
                                                    </m:r>
                                                  </m:sub>
                                                </m:sSub>
                                                <m:r>
                                                  <a:rPr lang="en-IN" altLang="ja-JP" sz="2000" i="1">
                                                    <a:latin typeface="Cambria Math" panose="02040503050406030204" pitchFamily="18" charset="0"/>
                                                  </a:rPr>
                                                  <m:t>∗</m:t>
                                                </m:r>
                                                <m:f>
                                                  <m:fPr>
                                                    <m:ctrlPr>
                                                      <a:rPr lang="en-IN" altLang="ja-JP" sz="2000" i="1">
                                                        <a:latin typeface="Cambria Math" panose="02040503050406030204" pitchFamily="18" charset="0"/>
                                                        <a:ea typeface="Cambria Math" panose="02040503050406030204" pitchFamily="18" charset="0"/>
                                                      </a:rPr>
                                                    </m:ctrlPr>
                                                  </m:fPr>
                                                  <m:num>
                                                    <m:r>
                                                      <a:rPr lang="en-IN" altLang="ja-JP" sz="2000" i="1">
                                                        <a:latin typeface="Cambria Math" panose="02040503050406030204" pitchFamily="18" charset="0"/>
                                                        <a:ea typeface="Cambria Math" panose="02040503050406030204" pitchFamily="18" charset="0"/>
                                                      </a:rPr>
                                                      <m:t>𝜋</m:t>
                                                    </m:r>
                                                  </m:num>
                                                  <m:den>
                                                    <m:r>
                                                      <a:rPr lang="en-IN" altLang="ja-JP" sz="2000" i="1">
                                                        <a:latin typeface="Cambria Math" panose="02040503050406030204" pitchFamily="18" charset="0"/>
                                                        <a:ea typeface="Cambria Math" panose="02040503050406030204" pitchFamily="18" charset="0"/>
                                                      </a:rPr>
                                                      <m:t>180</m:t>
                                                    </m:r>
                                                  </m:den>
                                                </m:f>
                                              </m:e>
                                            </m:d>
                                          </m:sup>
                                        </m:sSup>
                                        <m:r>
                                          <a:rPr lang="en-IN" altLang="ja-JP" sz="2000" i="1">
                                            <a:latin typeface="Cambria Math" panose="02040503050406030204" pitchFamily="18" charset="0"/>
                                          </a:rPr>
                                          <m:t>𝑃</m:t>
                                        </m:r>
                                        <m:r>
                                          <a:rPr lang="en-IN" altLang="ja-JP" sz="2000" i="1">
                                            <a:latin typeface="Cambria Math" panose="02040503050406030204" pitchFamily="18" charset="0"/>
                                          </a:rPr>
                                          <m:t>(</m:t>
                                        </m:r>
                                        <m:sSub>
                                          <m:sSubPr>
                                            <m:ctrlPr>
                                              <a:rPr lang="en-IN" altLang="ja-JP" sz="2000" i="1">
                                                <a:latin typeface="Cambria Math" panose="02040503050406030204" pitchFamily="18" charset="0"/>
                                              </a:rPr>
                                            </m:ctrlPr>
                                          </m:sSubPr>
                                          <m:e>
                                            <m:r>
                                              <a:rPr lang="en-IN" altLang="ja-JP" sz="2000" i="1">
                                                <a:latin typeface="Cambria Math" panose="02040503050406030204" pitchFamily="18" charset="0"/>
                                              </a:rPr>
                                              <m:t>𝐴</m:t>
                                            </m:r>
                                          </m:e>
                                          <m:sub>
                                            <m:r>
                                              <a:rPr lang="en-IN" altLang="ja-JP" sz="2000" i="1">
                                                <a:latin typeface="Cambria Math" panose="02040503050406030204" pitchFamily="18" charset="0"/>
                                              </a:rPr>
                                              <m:t>𝑖</m:t>
                                            </m:r>
                                          </m:sub>
                                        </m:sSub>
                                        <m:r>
                                          <a:rPr lang="en-IN" altLang="ja-JP" sz="2000" i="1">
                                            <a:latin typeface="Cambria Math" panose="02040503050406030204" pitchFamily="18" charset="0"/>
                                          </a:rPr>
                                          <m:t>)</m:t>
                                        </m:r>
                                      </m:e>
                                    </m:nary>
                                  </m:num>
                                  <m:den>
                                    <m:nary>
                                      <m:naryPr>
                                        <m:chr m:val="∑"/>
                                        <m:supHide m:val="on"/>
                                        <m:ctrlPr>
                                          <a:rPr lang="en-IN" altLang="ja-JP" sz="2000" i="1">
                                            <a:latin typeface="Cambria Math" panose="02040503050406030204" pitchFamily="18" charset="0"/>
                                          </a:rPr>
                                        </m:ctrlPr>
                                      </m:naryPr>
                                      <m:sub>
                                        <m:r>
                                          <m:rPr>
                                            <m:brk m:alnAt="7"/>
                                          </m:rPr>
                                          <a:rPr lang="en-IN" altLang="ja-JP" sz="2000" i="1">
                                            <a:latin typeface="Cambria Math" panose="02040503050406030204" pitchFamily="18" charset="0"/>
                                          </a:rPr>
                                          <m:t>𝑖</m:t>
                                        </m:r>
                                        <m:r>
                                          <a:rPr lang="en-IN" altLang="ja-JP" sz="2000" i="1">
                                            <a:latin typeface="Cambria Math" panose="02040503050406030204" pitchFamily="18" charset="0"/>
                                            <a:ea typeface="Cambria Math" panose="02040503050406030204" pitchFamily="18" charset="0"/>
                                          </a:rPr>
                                          <m:t>𝜖</m:t>
                                        </m:r>
                                        <m:r>
                                          <a:rPr lang="en-IN" altLang="ja-JP" sz="2000" i="1">
                                            <a:latin typeface="Cambria Math" panose="02040503050406030204" pitchFamily="18" charset="0"/>
                                            <a:ea typeface="Cambria Math" panose="02040503050406030204" pitchFamily="18" charset="0"/>
                                          </a:rPr>
                                          <m:t>ℒ</m:t>
                                        </m:r>
                                      </m:sub>
                                      <m:sup/>
                                      <m:e>
                                        <m:r>
                                          <a:rPr lang="en-IN" altLang="ja-JP" sz="2000" i="1">
                                            <a:latin typeface="Cambria Math" panose="02040503050406030204" pitchFamily="18" charset="0"/>
                                          </a:rPr>
                                          <m:t>𝑃</m:t>
                                        </m:r>
                                        <m:r>
                                          <a:rPr lang="en-IN" altLang="ja-JP" sz="2000" i="1">
                                            <a:latin typeface="Cambria Math" panose="02040503050406030204" pitchFamily="18" charset="0"/>
                                          </a:rPr>
                                          <m:t>(</m:t>
                                        </m:r>
                                        <m:sSub>
                                          <m:sSubPr>
                                            <m:ctrlPr>
                                              <a:rPr lang="en-IN" altLang="ja-JP" sz="2000" i="1">
                                                <a:latin typeface="Cambria Math" panose="02040503050406030204" pitchFamily="18" charset="0"/>
                                              </a:rPr>
                                            </m:ctrlPr>
                                          </m:sSubPr>
                                          <m:e>
                                            <m:r>
                                              <a:rPr lang="en-IN" altLang="ja-JP" sz="2000" i="1">
                                                <a:latin typeface="Cambria Math" panose="02040503050406030204" pitchFamily="18" charset="0"/>
                                              </a:rPr>
                                              <m:t>𝐴</m:t>
                                            </m:r>
                                          </m:e>
                                          <m:sub>
                                            <m:r>
                                              <a:rPr lang="en-IN" altLang="ja-JP" sz="2000" i="1">
                                                <a:latin typeface="Cambria Math" panose="02040503050406030204" pitchFamily="18" charset="0"/>
                                              </a:rPr>
                                              <m:t>𝑖</m:t>
                                            </m:r>
                                          </m:sub>
                                        </m:sSub>
                                        <m:r>
                                          <a:rPr lang="en-IN" altLang="ja-JP" sz="2000" i="1">
                                            <a:latin typeface="Cambria Math" panose="02040503050406030204" pitchFamily="18" charset="0"/>
                                          </a:rPr>
                                          <m:t>)</m:t>
                                        </m:r>
                                      </m:e>
                                    </m:nary>
                                  </m:den>
                                </m:f>
                              </m:e>
                            </m:d>
                          </m:e>
                        </m:func>
                      </m:e>
                    </m:rad>
                  </m:oMath>
                </a14:m>
                <a:r>
                  <a:rPr lang="en-IN" sz="2000" dirty="0"/>
                  <a:t>; </a:t>
                </a:r>
                <a14:m>
                  <m:oMath xmlns:m="http://schemas.openxmlformats.org/officeDocument/2006/math">
                    <m:sSub>
                      <m:sSubPr>
                        <m:ctrlPr>
                          <a:rPr lang="en-IN" sz="2000" i="1">
                            <a:latin typeface="Cambria Math" panose="02040503050406030204" pitchFamily="18" charset="0"/>
                          </a:rPr>
                        </m:ctrlPr>
                      </m:sSubPr>
                      <m:e>
                        <m:r>
                          <a:rPr lang="en-IN" sz="2000" i="1">
                            <a:latin typeface="Cambria Math" panose="02040503050406030204" pitchFamily="18" charset="0"/>
                          </a:rPr>
                          <m:t>𝐴</m:t>
                        </m:r>
                      </m:e>
                      <m:sub>
                        <m:r>
                          <a:rPr lang="en-IN" sz="2000" i="1">
                            <a:latin typeface="Cambria Math" panose="02040503050406030204" pitchFamily="18" charset="0"/>
                          </a:rPr>
                          <m:t>𝑖</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𝜑</m:t>
                        </m:r>
                      </m:e>
                      <m:sub>
                        <m:r>
                          <a:rPr lang="en-IN" sz="2000" i="1">
                            <a:latin typeface="Cambria Math" panose="02040503050406030204" pitchFamily="18" charset="0"/>
                          </a:rPr>
                          <m:t>𝑇</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𝜑</m:t>
                        </m:r>
                      </m:e>
                      <m:sub>
                        <m:r>
                          <a:rPr lang="en-IN" sz="2000" i="1">
                            <a:latin typeface="Cambria Math" panose="02040503050406030204" pitchFamily="18" charset="0"/>
                          </a:rPr>
                          <m:t>𝑅</m:t>
                        </m:r>
                      </m:sub>
                    </m:sSub>
                  </m:oMath>
                </a14:m>
                <a:r>
                  <a:rPr lang="en-IN" sz="2000" dirty="0"/>
                  <a:t> for Azimuth Tx or Rx and </a:t>
                </a:r>
                <a14:m>
                  <m:oMath xmlns:m="http://schemas.openxmlformats.org/officeDocument/2006/math">
                    <m:sSub>
                      <m:sSubPr>
                        <m:ctrlPr>
                          <a:rPr lang="en-IN" sz="2000" i="1">
                            <a:latin typeface="Cambria Math" panose="02040503050406030204" pitchFamily="18" charset="0"/>
                          </a:rPr>
                        </m:ctrlPr>
                      </m:sSubPr>
                      <m:e>
                        <m:r>
                          <a:rPr lang="en-IN" sz="2000" i="1">
                            <a:latin typeface="Cambria Math" panose="02040503050406030204" pitchFamily="18" charset="0"/>
                          </a:rPr>
                          <m:t>𝐴</m:t>
                        </m:r>
                      </m:e>
                      <m:sub>
                        <m:r>
                          <a:rPr lang="en-IN" sz="2000" i="1">
                            <a:latin typeface="Cambria Math" panose="02040503050406030204" pitchFamily="18" charset="0"/>
                          </a:rPr>
                          <m:t>𝑖</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𝜃</m:t>
                        </m:r>
                      </m:e>
                      <m:sub>
                        <m:r>
                          <a:rPr lang="en-IN" sz="2000" i="1">
                            <a:latin typeface="Cambria Math" panose="02040503050406030204" pitchFamily="18" charset="0"/>
                          </a:rPr>
                          <m:t>𝑇</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𝜃</m:t>
                        </m:r>
                      </m:e>
                      <m:sub>
                        <m:r>
                          <a:rPr lang="en-IN" sz="2000" i="1">
                            <a:latin typeface="Cambria Math" panose="02040503050406030204" pitchFamily="18" charset="0"/>
                          </a:rPr>
                          <m:t>𝑅</m:t>
                        </m:r>
                      </m:sub>
                    </m:sSub>
                  </m:oMath>
                </a14:m>
                <a:r>
                  <a:rPr lang="en-IN" sz="2000" dirty="0"/>
                  <a:t> for Elevation Tx or Rx respectively.</a:t>
                </a:r>
              </a:p>
            </p:txBody>
          </p:sp>
        </mc:Choice>
        <mc:Fallback xmlns="">
          <p:sp>
            <p:nvSpPr>
              <p:cNvPr id="6" name="Content Placeholder 2">
                <a:extLst>
                  <a:ext uri="{FF2B5EF4-FFF2-40B4-BE49-F238E27FC236}">
                    <a16:creationId xmlns:a16="http://schemas.microsoft.com/office/drawing/2014/main" id="{1B210D69-C01E-A0E6-243D-8958A42D0A53}"/>
                  </a:ext>
                </a:extLst>
              </p:cNvPr>
              <p:cNvSpPr txBox="1">
                <a:spLocks noRot="1" noChangeAspect="1" noMove="1" noResize="1" noEditPoints="1" noAdjustHandles="1" noChangeArrowheads="1" noChangeShapeType="1" noTextEdit="1"/>
              </p:cNvSpPr>
              <p:nvPr/>
            </p:nvSpPr>
            <p:spPr>
              <a:xfrm>
                <a:off x="467544" y="1762255"/>
                <a:ext cx="8522685" cy="4159292"/>
              </a:xfrm>
              <a:prstGeom prst="rect">
                <a:avLst/>
              </a:prstGeom>
              <a:blipFill>
                <a:blip r:embed="rId3"/>
                <a:stretch>
                  <a:fillRect l="-644" r="-85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3233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64B4-F914-293F-4697-222159F81AD7}"/>
              </a:ext>
            </a:extLst>
          </p:cNvPr>
          <p:cNvSpPr>
            <a:spLocks noGrp="1"/>
          </p:cNvSpPr>
          <p:nvPr>
            <p:ph type="title"/>
          </p:nvPr>
        </p:nvSpPr>
        <p:spPr/>
        <p:txBody>
          <a:bodyPr/>
          <a:lstStyle/>
          <a:p>
            <a:r>
              <a:rPr lang="en-IN" dirty="0"/>
              <a:t>Evaluated Large Scale Parameter – Angle Domain Parameters</a:t>
            </a:r>
          </a:p>
        </p:txBody>
      </p:sp>
      <p:sp>
        <p:nvSpPr>
          <p:cNvPr id="3" name="Date Placeholder 2">
            <a:extLst>
              <a:ext uri="{FF2B5EF4-FFF2-40B4-BE49-F238E27FC236}">
                <a16:creationId xmlns:a16="http://schemas.microsoft.com/office/drawing/2014/main" id="{6201077F-FFB7-7B1E-2F81-C5BEDAA31A98}"/>
              </a:ext>
            </a:extLst>
          </p:cNvPr>
          <p:cNvSpPr>
            <a:spLocks noGrp="1"/>
          </p:cNvSpPr>
          <p:nvPr>
            <p:ph type="dt" sz="half" idx="10"/>
          </p:nvPr>
        </p:nvSpPr>
        <p:spPr/>
        <p:txBody>
          <a:bodyPr/>
          <a:lstStyle/>
          <a:p>
            <a:r>
              <a:rPr lang="en-US" altLang="ja-JP"/>
              <a:t>November 2022</a:t>
            </a:r>
            <a:endParaRPr lang="en-IN" altLang="en-US" dirty="0"/>
          </a:p>
        </p:txBody>
      </p:sp>
      <p:sp>
        <p:nvSpPr>
          <p:cNvPr id="4" name="Footer Placeholder 3">
            <a:extLst>
              <a:ext uri="{FF2B5EF4-FFF2-40B4-BE49-F238E27FC236}">
                <a16:creationId xmlns:a16="http://schemas.microsoft.com/office/drawing/2014/main" id="{8BDB5819-5064-FD50-4E53-A6A75FB91C6F}"/>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5" name="Slide Number Placeholder 4">
            <a:extLst>
              <a:ext uri="{FF2B5EF4-FFF2-40B4-BE49-F238E27FC236}">
                <a16:creationId xmlns:a16="http://schemas.microsoft.com/office/drawing/2014/main" id="{DCF8F9E6-19BA-46E4-63B0-61866239821D}"/>
              </a:ext>
            </a:extLst>
          </p:cNvPr>
          <p:cNvSpPr>
            <a:spLocks noGrp="1"/>
          </p:cNvSpPr>
          <p:nvPr>
            <p:ph type="sldNum" sz="quarter" idx="12"/>
          </p:nvPr>
        </p:nvSpPr>
        <p:spPr/>
        <p:txBody>
          <a:bodyPr/>
          <a:lstStyle/>
          <a:p>
            <a:r>
              <a:rPr lang="en-IN" altLang="en-US"/>
              <a:t>Slide </a:t>
            </a:r>
            <a:fld id="{F5CEB43F-9969-49B4-91B4-AA0E54745821}" type="slidenum">
              <a:rPr lang="en-IN" altLang="en-US" smtClean="0"/>
              <a:pPr/>
              <a:t>19</a:t>
            </a:fld>
            <a:endParaRPr lang="en-IN" altLang="en-US"/>
          </a:p>
        </p:txBody>
      </p:sp>
      <p:graphicFrame>
        <p:nvGraphicFramePr>
          <p:cNvPr id="6" name="Table 4">
            <a:extLst>
              <a:ext uri="{FF2B5EF4-FFF2-40B4-BE49-F238E27FC236}">
                <a16:creationId xmlns:a16="http://schemas.microsoft.com/office/drawing/2014/main" id="{57E5FD64-3F09-52F9-0BE0-8F30AF4EBB79}"/>
              </a:ext>
            </a:extLst>
          </p:cNvPr>
          <p:cNvGraphicFramePr>
            <a:graphicFrameLocks/>
          </p:cNvGraphicFramePr>
          <p:nvPr>
            <p:extLst>
              <p:ext uri="{D42A27DB-BD31-4B8C-83A1-F6EECF244321}">
                <p14:modId xmlns:p14="http://schemas.microsoft.com/office/powerpoint/2010/main" val="3145144655"/>
              </p:ext>
            </p:extLst>
          </p:nvPr>
        </p:nvGraphicFramePr>
        <p:xfrm>
          <a:off x="467544" y="1916832"/>
          <a:ext cx="5193654" cy="3708400"/>
        </p:xfrm>
        <a:graphic>
          <a:graphicData uri="http://schemas.openxmlformats.org/drawingml/2006/table">
            <a:tbl>
              <a:tblPr firstRow="1" bandRow="1">
                <a:tableStyleId>{5C22544A-7EE6-4342-B048-85BDC9FD1C3A}</a:tableStyleId>
              </a:tblPr>
              <a:tblGrid>
                <a:gridCol w="1491067">
                  <a:extLst>
                    <a:ext uri="{9D8B030D-6E8A-4147-A177-3AD203B41FA5}">
                      <a16:colId xmlns:a16="http://schemas.microsoft.com/office/drawing/2014/main" val="1712735993"/>
                    </a:ext>
                  </a:extLst>
                </a:gridCol>
                <a:gridCol w="606241">
                  <a:extLst>
                    <a:ext uri="{9D8B030D-6E8A-4147-A177-3AD203B41FA5}">
                      <a16:colId xmlns:a16="http://schemas.microsoft.com/office/drawing/2014/main" val="982644958"/>
                    </a:ext>
                  </a:extLst>
                </a:gridCol>
                <a:gridCol w="648072">
                  <a:extLst>
                    <a:ext uri="{9D8B030D-6E8A-4147-A177-3AD203B41FA5}">
                      <a16:colId xmlns:a16="http://schemas.microsoft.com/office/drawing/2014/main" val="2602144749"/>
                    </a:ext>
                  </a:extLst>
                </a:gridCol>
                <a:gridCol w="717056">
                  <a:extLst>
                    <a:ext uri="{9D8B030D-6E8A-4147-A177-3AD203B41FA5}">
                      <a16:colId xmlns:a16="http://schemas.microsoft.com/office/drawing/2014/main" val="3826222559"/>
                    </a:ext>
                  </a:extLst>
                </a:gridCol>
                <a:gridCol w="865609">
                  <a:extLst>
                    <a:ext uri="{9D8B030D-6E8A-4147-A177-3AD203B41FA5}">
                      <a16:colId xmlns:a16="http://schemas.microsoft.com/office/drawing/2014/main" val="4062262198"/>
                    </a:ext>
                  </a:extLst>
                </a:gridCol>
                <a:gridCol w="865609">
                  <a:extLst>
                    <a:ext uri="{9D8B030D-6E8A-4147-A177-3AD203B41FA5}">
                      <a16:colId xmlns:a16="http://schemas.microsoft.com/office/drawing/2014/main" val="3035434944"/>
                    </a:ext>
                  </a:extLst>
                </a:gridCol>
              </a:tblGrid>
              <a:tr h="370840">
                <a:tc rowSpan="2">
                  <a:txBody>
                    <a:bodyPr/>
                    <a:lstStyle/>
                    <a:p>
                      <a:r>
                        <a:rPr lang="en-IN" dirty="0"/>
                        <a:t>Parameters</a:t>
                      </a:r>
                    </a:p>
                  </a:txBody>
                  <a:tcPr>
                    <a:lnR w="12700" cap="flat" cmpd="sng" algn="ctr">
                      <a:solidFill>
                        <a:schemeClr val="bg1"/>
                      </a:solidFill>
                      <a:prstDash val="solid"/>
                      <a:round/>
                      <a:headEnd type="none" w="med" len="med"/>
                      <a:tailEnd type="none" w="med" len="med"/>
                    </a:lnR>
                  </a:tcPr>
                </a:tc>
                <a:tc gridSpan="5">
                  <a:txBody>
                    <a:bodyPr/>
                    <a:lstStyle/>
                    <a:p>
                      <a:pPr algn="ctr"/>
                      <a:r>
                        <a:rPr lang="en-IN" dirty="0"/>
                        <a:t>300 GHz</a:t>
                      </a:r>
                    </a:p>
                  </a:txBody>
                  <a:tcPr>
                    <a:lnL w="12700" cap="flat" cmpd="sng" algn="ctr">
                      <a:solidFill>
                        <a:schemeClr val="bg1"/>
                      </a:solidFill>
                      <a:prstDash val="solid"/>
                      <a:round/>
                      <a:headEnd type="none" w="med" len="med"/>
                      <a:tailEnd type="none" w="med" len="med"/>
                    </a:ln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89071901"/>
                  </a:ext>
                </a:extLst>
              </a:tr>
              <a:tr h="370840">
                <a:tc vMerge="1">
                  <a:txBody>
                    <a:bodyPr/>
                    <a:lstStyle/>
                    <a:p>
                      <a:endParaRPr lang="en-IN" dirty="0"/>
                    </a:p>
                  </a:txBody>
                  <a:tcPr/>
                </a:tc>
                <a:tc>
                  <a:txBody>
                    <a:bodyPr/>
                    <a:lstStyle/>
                    <a:p>
                      <a:pPr algn="ctr"/>
                      <a:r>
                        <a:rPr lang="en-IN" dirty="0"/>
                        <a:t>Rx1</a:t>
                      </a:r>
                    </a:p>
                  </a:txBody>
                  <a:tcPr>
                    <a:lnL w="12700" cap="flat" cmpd="sng" algn="ctr">
                      <a:solidFill>
                        <a:schemeClr val="bg1"/>
                      </a:solidFill>
                      <a:prstDash val="solid"/>
                      <a:round/>
                      <a:headEnd type="none" w="med" len="med"/>
                      <a:tailEnd type="none" w="med" len="med"/>
                    </a:lnL>
                  </a:tcPr>
                </a:tc>
                <a:tc>
                  <a:txBody>
                    <a:bodyPr/>
                    <a:lstStyle/>
                    <a:p>
                      <a:pPr algn="ctr"/>
                      <a:r>
                        <a:rPr lang="en-IN" dirty="0"/>
                        <a:t>Rx2</a:t>
                      </a:r>
                    </a:p>
                  </a:txBody>
                  <a:tcPr/>
                </a:tc>
                <a:tc>
                  <a:txBody>
                    <a:bodyPr/>
                    <a:lstStyle/>
                    <a:p>
                      <a:pPr algn="ctr"/>
                      <a:r>
                        <a:rPr lang="en-IN" dirty="0"/>
                        <a:t>Rx3</a:t>
                      </a:r>
                    </a:p>
                  </a:txBody>
                  <a:tcPr/>
                </a:tc>
                <a:tc>
                  <a:txBody>
                    <a:bodyPr/>
                    <a:lstStyle/>
                    <a:p>
                      <a:pPr algn="ctr"/>
                      <a:r>
                        <a:rPr lang="en-IN" dirty="0"/>
                        <a:t>Rx4</a:t>
                      </a:r>
                    </a:p>
                  </a:txBody>
                  <a:tcPr/>
                </a:tc>
                <a:tc>
                  <a:txBody>
                    <a:bodyPr/>
                    <a:lstStyle/>
                    <a:p>
                      <a:pPr algn="ctr"/>
                      <a:r>
                        <a:rPr lang="en-IN" dirty="0"/>
                        <a:t>Rx5</a:t>
                      </a:r>
                    </a:p>
                  </a:txBody>
                  <a:tcPr/>
                </a:tc>
                <a:extLst>
                  <a:ext uri="{0D108BD9-81ED-4DB2-BD59-A6C34878D82A}">
                    <a16:rowId xmlns:a16="http://schemas.microsoft.com/office/drawing/2014/main" val="1708139199"/>
                  </a:ext>
                </a:extLst>
              </a:tr>
              <a:tr h="370840">
                <a:tc>
                  <a:txBody>
                    <a:bodyPr/>
                    <a:lstStyle/>
                    <a:p>
                      <a:pPr algn="l" fontAlgn="b"/>
                      <a:r>
                        <a:rPr lang="en-IN" sz="1100" b="0" i="0" u="none" strike="noStrike" dirty="0">
                          <a:effectLst/>
                          <a:latin typeface="Calibri" panose="020F0502020204030204" pitchFamily="34" charset="0"/>
                        </a:rPr>
                        <a:t>ASD</a:t>
                      </a:r>
                    </a:p>
                  </a:txBody>
                  <a:tcPr marL="9525" marR="9525" marT="9525" marB="0" anchor="b"/>
                </a:tc>
                <a:tc>
                  <a:txBody>
                    <a:bodyPr/>
                    <a:lstStyle/>
                    <a:p>
                      <a:pPr algn="r" fontAlgn="b"/>
                      <a:r>
                        <a:rPr lang="en-IN" sz="1100" b="0" i="0" u="none" strike="noStrike" dirty="0">
                          <a:effectLst/>
                          <a:latin typeface="Calibri" panose="020F0502020204030204" pitchFamily="34" charset="0"/>
                        </a:rPr>
                        <a:t>24.82⁰</a:t>
                      </a:r>
                    </a:p>
                  </a:txBody>
                  <a:tcPr marL="9525" marR="9525" marT="9525" marB="0" anchor="b"/>
                </a:tc>
                <a:tc>
                  <a:txBody>
                    <a:bodyPr/>
                    <a:lstStyle/>
                    <a:p>
                      <a:pPr algn="r" fontAlgn="b"/>
                      <a:r>
                        <a:rPr lang="en-IN" sz="1100" b="0" i="0" u="none" strike="noStrike" dirty="0">
                          <a:effectLst/>
                          <a:latin typeface="Calibri" panose="020F0502020204030204" pitchFamily="34" charset="0"/>
                        </a:rPr>
                        <a:t>24.88⁰</a:t>
                      </a:r>
                    </a:p>
                  </a:txBody>
                  <a:tcPr marL="9525" marR="9525" marT="9525" marB="0" anchor="b"/>
                </a:tc>
                <a:tc>
                  <a:txBody>
                    <a:bodyPr/>
                    <a:lstStyle/>
                    <a:p>
                      <a:pPr algn="r" fontAlgn="b"/>
                      <a:r>
                        <a:rPr lang="en-IN" sz="1100" b="0" i="0" u="none" strike="noStrike" dirty="0">
                          <a:effectLst/>
                          <a:latin typeface="Calibri" panose="020F0502020204030204" pitchFamily="34" charset="0"/>
                        </a:rPr>
                        <a:t>21.96⁰</a:t>
                      </a:r>
                    </a:p>
                  </a:txBody>
                  <a:tcPr marL="9525" marR="9525" marT="9525" marB="0" anchor="b"/>
                </a:tc>
                <a:tc>
                  <a:txBody>
                    <a:bodyPr/>
                    <a:lstStyle/>
                    <a:p>
                      <a:pPr algn="r" fontAlgn="b"/>
                      <a:r>
                        <a:rPr lang="en-IN" sz="1100" b="0" i="0" u="none" strike="noStrike" dirty="0">
                          <a:effectLst/>
                          <a:latin typeface="Calibri" panose="020F0502020204030204" pitchFamily="34" charset="0"/>
                        </a:rPr>
                        <a:t>24.88⁰</a:t>
                      </a:r>
                    </a:p>
                  </a:txBody>
                  <a:tcPr marL="9525" marR="9525" marT="9525" marB="0" anchor="b"/>
                </a:tc>
                <a:tc>
                  <a:txBody>
                    <a:bodyPr/>
                    <a:lstStyle/>
                    <a:p>
                      <a:pPr algn="r" fontAlgn="b"/>
                      <a:r>
                        <a:rPr lang="en-IN" sz="1100" b="0" i="0" u="none" strike="noStrike" dirty="0">
                          <a:effectLst/>
                          <a:latin typeface="Calibri" panose="020F0502020204030204" pitchFamily="34" charset="0"/>
                        </a:rPr>
                        <a:t>21.24⁰</a:t>
                      </a:r>
                    </a:p>
                  </a:txBody>
                  <a:tcPr marL="9525" marR="9525" marT="9525" marB="0" anchor="b"/>
                </a:tc>
                <a:extLst>
                  <a:ext uri="{0D108BD9-81ED-4DB2-BD59-A6C34878D82A}">
                    <a16:rowId xmlns:a16="http://schemas.microsoft.com/office/drawing/2014/main" val="1217788712"/>
                  </a:ext>
                </a:extLst>
              </a:tr>
              <a:tr h="370840">
                <a:tc>
                  <a:txBody>
                    <a:bodyPr/>
                    <a:lstStyle/>
                    <a:p>
                      <a:pPr algn="l" fontAlgn="b"/>
                      <a:r>
                        <a:rPr lang="en-IN" sz="1100" b="0" i="0" u="none" strike="noStrike">
                          <a:effectLst/>
                          <a:latin typeface="Calibri" panose="020F0502020204030204" pitchFamily="34" charset="0"/>
                        </a:rPr>
                        <a:t>ASD_dB</a:t>
                      </a:r>
                    </a:p>
                  </a:txBody>
                  <a:tcPr marL="9525" marR="9525" marT="9525" marB="0" anchor="b"/>
                </a:tc>
                <a:tc>
                  <a:txBody>
                    <a:bodyPr/>
                    <a:lstStyle/>
                    <a:p>
                      <a:pPr algn="r" fontAlgn="b"/>
                      <a:r>
                        <a:rPr lang="en-IN" sz="1100" b="0" i="0" u="none" strike="noStrike" dirty="0">
                          <a:effectLst/>
                          <a:latin typeface="Calibri" panose="020F0502020204030204" pitchFamily="34" charset="0"/>
                        </a:rPr>
                        <a:t>1.39</a:t>
                      </a:r>
                    </a:p>
                  </a:txBody>
                  <a:tcPr marL="9525" marR="9525" marT="9525" marB="0" anchor="b"/>
                </a:tc>
                <a:tc>
                  <a:txBody>
                    <a:bodyPr/>
                    <a:lstStyle/>
                    <a:p>
                      <a:pPr algn="r" fontAlgn="b"/>
                      <a:r>
                        <a:rPr lang="en-IN" sz="1100" b="0" i="0" u="none" strike="noStrike" dirty="0">
                          <a:effectLst/>
                          <a:latin typeface="Calibri" panose="020F0502020204030204" pitchFamily="34" charset="0"/>
                        </a:rPr>
                        <a:t>1.40</a:t>
                      </a:r>
                    </a:p>
                  </a:txBody>
                  <a:tcPr marL="9525" marR="9525" marT="9525" marB="0" anchor="b"/>
                </a:tc>
                <a:tc>
                  <a:txBody>
                    <a:bodyPr/>
                    <a:lstStyle/>
                    <a:p>
                      <a:pPr algn="r" fontAlgn="b"/>
                      <a:r>
                        <a:rPr lang="en-IN" sz="1100" b="0" i="0" u="none" strike="noStrike" dirty="0">
                          <a:effectLst/>
                          <a:latin typeface="Calibri" panose="020F0502020204030204" pitchFamily="34" charset="0"/>
                        </a:rPr>
                        <a:t>1.34</a:t>
                      </a:r>
                    </a:p>
                  </a:txBody>
                  <a:tcPr marL="9525" marR="9525" marT="9525" marB="0" anchor="b"/>
                </a:tc>
                <a:tc>
                  <a:txBody>
                    <a:bodyPr/>
                    <a:lstStyle/>
                    <a:p>
                      <a:pPr algn="r" fontAlgn="b"/>
                      <a:r>
                        <a:rPr lang="en-IN" sz="1100" b="0" i="0" u="none" strike="noStrike" dirty="0">
                          <a:effectLst/>
                          <a:latin typeface="Calibri" panose="020F0502020204030204" pitchFamily="34" charset="0"/>
                        </a:rPr>
                        <a:t>1.40</a:t>
                      </a:r>
                    </a:p>
                  </a:txBody>
                  <a:tcPr marL="9525" marR="9525" marT="9525" marB="0" anchor="b"/>
                </a:tc>
                <a:tc>
                  <a:txBody>
                    <a:bodyPr/>
                    <a:lstStyle/>
                    <a:p>
                      <a:pPr algn="r" fontAlgn="b"/>
                      <a:r>
                        <a:rPr lang="en-IN" sz="1100" b="0" i="0" u="none" strike="noStrike" dirty="0">
                          <a:effectLst/>
                          <a:latin typeface="Calibri" panose="020F0502020204030204" pitchFamily="34" charset="0"/>
                        </a:rPr>
                        <a:t>1.42</a:t>
                      </a:r>
                    </a:p>
                  </a:txBody>
                  <a:tcPr marL="9525" marR="9525" marT="9525" marB="0" anchor="b"/>
                </a:tc>
                <a:extLst>
                  <a:ext uri="{0D108BD9-81ED-4DB2-BD59-A6C34878D82A}">
                    <a16:rowId xmlns:a16="http://schemas.microsoft.com/office/drawing/2014/main" val="808413456"/>
                  </a:ext>
                </a:extLst>
              </a:tr>
              <a:tr h="370840">
                <a:tc>
                  <a:txBody>
                    <a:bodyPr/>
                    <a:lstStyle/>
                    <a:p>
                      <a:pPr algn="l" fontAlgn="b"/>
                      <a:r>
                        <a:rPr lang="en-IN" sz="1100" b="0" i="0" u="none" strike="noStrike" dirty="0">
                          <a:effectLst/>
                          <a:latin typeface="Calibri" panose="020F0502020204030204" pitchFamily="34" charset="0"/>
                        </a:rPr>
                        <a:t>ASA</a:t>
                      </a:r>
                    </a:p>
                  </a:txBody>
                  <a:tcPr marL="9525" marR="9525" marT="9525" marB="0" anchor="b"/>
                </a:tc>
                <a:tc>
                  <a:txBody>
                    <a:bodyPr/>
                    <a:lstStyle/>
                    <a:p>
                      <a:pPr algn="r" fontAlgn="b"/>
                      <a:r>
                        <a:rPr lang="en-IN" sz="1100" b="0" i="0" u="none" strike="noStrike" dirty="0">
                          <a:effectLst/>
                          <a:latin typeface="Calibri" panose="020F0502020204030204" pitchFamily="34" charset="0"/>
                        </a:rPr>
                        <a:t>37.88⁰</a:t>
                      </a:r>
                    </a:p>
                  </a:txBody>
                  <a:tcPr marL="9525" marR="9525" marT="9525" marB="0" anchor="b"/>
                </a:tc>
                <a:tc>
                  <a:txBody>
                    <a:bodyPr/>
                    <a:lstStyle/>
                    <a:p>
                      <a:pPr algn="r" fontAlgn="b"/>
                      <a:r>
                        <a:rPr lang="en-IN" sz="1100" b="0" i="0" u="none" strike="noStrike" dirty="0">
                          <a:effectLst/>
                          <a:latin typeface="Calibri" panose="020F0502020204030204" pitchFamily="34" charset="0"/>
                        </a:rPr>
                        <a:t>41.18⁰</a:t>
                      </a:r>
                    </a:p>
                  </a:txBody>
                  <a:tcPr marL="9525" marR="9525" marT="9525" marB="0" anchor="b"/>
                </a:tc>
                <a:tc>
                  <a:txBody>
                    <a:bodyPr/>
                    <a:lstStyle/>
                    <a:p>
                      <a:pPr algn="r" fontAlgn="b"/>
                      <a:r>
                        <a:rPr lang="en-IN" sz="1100" b="0" i="0" u="none" strike="noStrike" dirty="0">
                          <a:effectLst/>
                          <a:latin typeface="Calibri" panose="020F0502020204030204" pitchFamily="34" charset="0"/>
                        </a:rPr>
                        <a:t>33.33⁰</a:t>
                      </a:r>
                    </a:p>
                  </a:txBody>
                  <a:tcPr marL="9525" marR="9525" marT="9525" marB="0" anchor="b"/>
                </a:tc>
                <a:tc>
                  <a:txBody>
                    <a:bodyPr/>
                    <a:lstStyle/>
                    <a:p>
                      <a:pPr algn="r" fontAlgn="b"/>
                      <a:r>
                        <a:rPr lang="en-IN" sz="1100" b="0" i="0" u="none" strike="noStrike" dirty="0">
                          <a:effectLst/>
                          <a:latin typeface="Calibri" panose="020F0502020204030204" pitchFamily="34" charset="0"/>
                        </a:rPr>
                        <a:t>39.15⁰</a:t>
                      </a:r>
                    </a:p>
                  </a:txBody>
                  <a:tcPr marL="9525" marR="9525" marT="9525" marB="0" anchor="b"/>
                </a:tc>
                <a:tc>
                  <a:txBody>
                    <a:bodyPr/>
                    <a:lstStyle/>
                    <a:p>
                      <a:pPr algn="r" fontAlgn="b"/>
                      <a:r>
                        <a:rPr lang="en-IN" sz="1100" b="0" i="0" u="none" strike="noStrike" dirty="0">
                          <a:effectLst/>
                          <a:latin typeface="Calibri" panose="020F0502020204030204" pitchFamily="34" charset="0"/>
                        </a:rPr>
                        <a:t>31.64⁰</a:t>
                      </a:r>
                    </a:p>
                  </a:txBody>
                  <a:tcPr marL="9525" marR="9525" marT="9525" marB="0" anchor="b"/>
                </a:tc>
                <a:extLst>
                  <a:ext uri="{0D108BD9-81ED-4DB2-BD59-A6C34878D82A}">
                    <a16:rowId xmlns:a16="http://schemas.microsoft.com/office/drawing/2014/main" val="767534389"/>
                  </a:ext>
                </a:extLst>
              </a:tr>
              <a:tr h="370840">
                <a:tc>
                  <a:txBody>
                    <a:bodyPr/>
                    <a:lstStyle/>
                    <a:p>
                      <a:pPr algn="l" fontAlgn="b"/>
                      <a:r>
                        <a:rPr lang="en-IN" sz="1100" b="0" i="0" u="none" strike="noStrike">
                          <a:effectLst/>
                          <a:latin typeface="Calibri" panose="020F0502020204030204" pitchFamily="34" charset="0"/>
                        </a:rPr>
                        <a:t>ASA_dB</a:t>
                      </a:r>
                    </a:p>
                  </a:txBody>
                  <a:tcPr marL="9525" marR="9525" marT="9525" marB="0" anchor="b"/>
                </a:tc>
                <a:tc>
                  <a:txBody>
                    <a:bodyPr/>
                    <a:lstStyle/>
                    <a:p>
                      <a:pPr algn="r" fontAlgn="b"/>
                      <a:r>
                        <a:rPr lang="en-IN" sz="1100" b="0" i="0" u="none" strike="noStrike" dirty="0">
                          <a:effectLst/>
                          <a:latin typeface="Calibri" panose="020F0502020204030204" pitchFamily="34" charset="0"/>
                        </a:rPr>
                        <a:t>1.58</a:t>
                      </a:r>
                    </a:p>
                  </a:txBody>
                  <a:tcPr marL="9525" marR="9525" marT="9525" marB="0" anchor="b"/>
                </a:tc>
                <a:tc>
                  <a:txBody>
                    <a:bodyPr/>
                    <a:lstStyle/>
                    <a:p>
                      <a:pPr algn="r" fontAlgn="b"/>
                      <a:r>
                        <a:rPr lang="en-IN" sz="1100" b="0" i="0" u="none" strike="noStrike" dirty="0">
                          <a:effectLst/>
                          <a:latin typeface="Calibri" panose="020F0502020204030204" pitchFamily="34" charset="0"/>
                        </a:rPr>
                        <a:t>1.61</a:t>
                      </a:r>
                    </a:p>
                  </a:txBody>
                  <a:tcPr marL="9525" marR="9525" marT="9525" marB="0" anchor="b"/>
                </a:tc>
                <a:tc>
                  <a:txBody>
                    <a:bodyPr/>
                    <a:lstStyle/>
                    <a:p>
                      <a:pPr algn="r" fontAlgn="b"/>
                      <a:r>
                        <a:rPr lang="en-IN" sz="1100" b="0" i="0" u="none" strike="noStrike" dirty="0">
                          <a:effectLst/>
                          <a:latin typeface="Calibri" panose="020F0502020204030204" pitchFamily="34" charset="0"/>
                        </a:rPr>
                        <a:t>1.52</a:t>
                      </a:r>
                    </a:p>
                  </a:txBody>
                  <a:tcPr marL="9525" marR="9525" marT="9525" marB="0" anchor="b"/>
                </a:tc>
                <a:tc>
                  <a:txBody>
                    <a:bodyPr/>
                    <a:lstStyle/>
                    <a:p>
                      <a:pPr algn="r" fontAlgn="b"/>
                      <a:r>
                        <a:rPr lang="en-IN" sz="1100" b="0" i="0" u="none" strike="noStrike" dirty="0">
                          <a:effectLst/>
                          <a:latin typeface="Calibri" panose="020F0502020204030204" pitchFamily="34" charset="0"/>
                        </a:rPr>
                        <a:t>1.59</a:t>
                      </a:r>
                    </a:p>
                  </a:txBody>
                  <a:tcPr marL="9525" marR="9525" marT="9525" marB="0" anchor="b"/>
                </a:tc>
                <a:tc>
                  <a:txBody>
                    <a:bodyPr/>
                    <a:lstStyle/>
                    <a:p>
                      <a:pPr algn="r" fontAlgn="b"/>
                      <a:r>
                        <a:rPr lang="en-IN" sz="1100" b="0" i="0" u="none" strike="noStrike" dirty="0">
                          <a:effectLst/>
                          <a:latin typeface="Calibri" panose="020F0502020204030204" pitchFamily="34" charset="0"/>
                        </a:rPr>
                        <a:t>1.50</a:t>
                      </a:r>
                    </a:p>
                  </a:txBody>
                  <a:tcPr marL="9525" marR="9525" marT="9525" marB="0" anchor="b"/>
                </a:tc>
                <a:extLst>
                  <a:ext uri="{0D108BD9-81ED-4DB2-BD59-A6C34878D82A}">
                    <a16:rowId xmlns:a16="http://schemas.microsoft.com/office/drawing/2014/main" val="2674813294"/>
                  </a:ext>
                </a:extLst>
              </a:tr>
              <a:tr h="370840">
                <a:tc>
                  <a:txBody>
                    <a:bodyPr/>
                    <a:lstStyle/>
                    <a:p>
                      <a:pPr algn="l" fontAlgn="b"/>
                      <a:r>
                        <a:rPr lang="en-IN" sz="1100" b="0" i="0" u="none" strike="noStrike" dirty="0">
                          <a:effectLst/>
                          <a:latin typeface="Calibri" panose="020F0502020204030204" pitchFamily="34" charset="0"/>
                        </a:rPr>
                        <a:t>ESD</a:t>
                      </a:r>
                    </a:p>
                  </a:txBody>
                  <a:tcPr marL="9525" marR="9525" marT="9525" marB="0" anchor="b"/>
                </a:tc>
                <a:tc>
                  <a:txBody>
                    <a:bodyPr/>
                    <a:lstStyle/>
                    <a:p>
                      <a:pPr algn="r" fontAlgn="b"/>
                      <a:r>
                        <a:rPr lang="en-IN" sz="1100" b="0" i="0" u="none" strike="noStrike" dirty="0">
                          <a:effectLst/>
                          <a:latin typeface="Calibri" panose="020F0502020204030204" pitchFamily="34" charset="0"/>
                        </a:rPr>
                        <a:t>6.67⁰</a:t>
                      </a:r>
                    </a:p>
                  </a:txBody>
                  <a:tcPr marL="9525" marR="9525" marT="9525" marB="0" anchor="b"/>
                </a:tc>
                <a:tc>
                  <a:txBody>
                    <a:bodyPr/>
                    <a:lstStyle/>
                    <a:p>
                      <a:pPr algn="r" fontAlgn="b"/>
                      <a:r>
                        <a:rPr lang="en-IN" sz="1100" b="0" i="0" u="none" strike="noStrike" dirty="0">
                          <a:effectLst/>
                          <a:latin typeface="Calibri" panose="020F0502020204030204" pitchFamily="34" charset="0"/>
                        </a:rPr>
                        <a:t>8.04⁰</a:t>
                      </a:r>
                    </a:p>
                  </a:txBody>
                  <a:tcPr marL="9525" marR="9525" marT="9525" marB="0" anchor="b"/>
                </a:tc>
                <a:tc>
                  <a:txBody>
                    <a:bodyPr/>
                    <a:lstStyle/>
                    <a:p>
                      <a:pPr algn="r" fontAlgn="b"/>
                      <a:r>
                        <a:rPr lang="en-IN" sz="1100" b="0" i="0" u="none" strike="noStrike" dirty="0">
                          <a:effectLst/>
                          <a:latin typeface="Calibri" panose="020F0502020204030204" pitchFamily="34" charset="0"/>
                        </a:rPr>
                        <a:t>8.40⁰</a:t>
                      </a:r>
                    </a:p>
                  </a:txBody>
                  <a:tcPr marL="9525" marR="9525" marT="9525" marB="0" anchor="b"/>
                </a:tc>
                <a:tc>
                  <a:txBody>
                    <a:bodyPr/>
                    <a:lstStyle/>
                    <a:p>
                      <a:pPr algn="r" fontAlgn="b"/>
                      <a:r>
                        <a:rPr lang="en-IN" sz="1100" b="0" i="0" u="none" strike="noStrike" dirty="0">
                          <a:effectLst/>
                          <a:latin typeface="Calibri" panose="020F0502020204030204" pitchFamily="34" charset="0"/>
                        </a:rPr>
                        <a:t>7.03⁰</a:t>
                      </a:r>
                    </a:p>
                  </a:txBody>
                  <a:tcPr marL="9525" marR="9525" marT="9525" marB="0" anchor="b"/>
                </a:tc>
                <a:tc>
                  <a:txBody>
                    <a:bodyPr/>
                    <a:lstStyle/>
                    <a:p>
                      <a:pPr algn="r" fontAlgn="b"/>
                      <a:r>
                        <a:rPr lang="en-IN" sz="1100" b="0" i="0" u="none" strike="noStrike" dirty="0">
                          <a:effectLst/>
                          <a:latin typeface="Calibri" panose="020F0502020204030204" pitchFamily="34" charset="0"/>
                        </a:rPr>
                        <a:t>6.77⁰</a:t>
                      </a:r>
                    </a:p>
                  </a:txBody>
                  <a:tcPr marL="9525" marR="9525" marT="9525" marB="0" anchor="b"/>
                </a:tc>
                <a:extLst>
                  <a:ext uri="{0D108BD9-81ED-4DB2-BD59-A6C34878D82A}">
                    <a16:rowId xmlns:a16="http://schemas.microsoft.com/office/drawing/2014/main" val="4216811581"/>
                  </a:ext>
                </a:extLst>
              </a:tr>
              <a:tr h="370840">
                <a:tc>
                  <a:txBody>
                    <a:bodyPr/>
                    <a:lstStyle/>
                    <a:p>
                      <a:pPr algn="l" fontAlgn="b"/>
                      <a:r>
                        <a:rPr lang="en-IN" sz="1100" b="0" i="0" u="none" strike="noStrike">
                          <a:effectLst/>
                          <a:latin typeface="Calibri" panose="020F0502020204030204" pitchFamily="34" charset="0"/>
                        </a:rPr>
                        <a:t>ESD_dB</a:t>
                      </a:r>
                    </a:p>
                  </a:txBody>
                  <a:tcPr marL="9525" marR="9525" marT="9525" marB="0" anchor="b"/>
                </a:tc>
                <a:tc>
                  <a:txBody>
                    <a:bodyPr/>
                    <a:lstStyle/>
                    <a:p>
                      <a:pPr algn="r" fontAlgn="b"/>
                      <a:r>
                        <a:rPr lang="en-IN" sz="1100" b="0" i="0" u="none" strike="noStrike" dirty="0">
                          <a:effectLst/>
                          <a:latin typeface="Calibri" panose="020F0502020204030204" pitchFamily="34" charset="0"/>
                        </a:rPr>
                        <a:t>0.82</a:t>
                      </a:r>
                    </a:p>
                  </a:txBody>
                  <a:tcPr marL="9525" marR="9525" marT="9525" marB="0" anchor="b"/>
                </a:tc>
                <a:tc>
                  <a:txBody>
                    <a:bodyPr/>
                    <a:lstStyle/>
                    <a:p>
                      <a:pPr algn="r" fontAlgn="b"/>
                      <a:r>
                        <a:rPr lang="en-IN" sz="1100" b="0" i="0" u="none" strike="noStrike" dirty="0">
                          <a:effectLst/>
                          <a:latin typeface="Calibri" panose="020F0502020204030204" pitchFamily="34" charset="0"/>
                        </a:rPr>
                        <a:t>0.90</a:t>
                      </a:r>
                    </a:p>
                  </a:txBody>
                  <a:tcPr marL="9525" marR="9525" marT="9525" marB="0" anchor="b"/>
                </a:tc>
                <a:tc>
                  <a:txBody>
                    <a:bodyPr/>
                    <a:lstStyle/>
                    <a:p>
                      <a:pPr algn="r" fontAlgn="b"/>
                      <a:r>
                        <a:rPr lang="en-IN" sz="1100" b="0" i="0" u="none" strike="noStrike" dirty="0">
                          <a:effectLst/>
                          <a:latin typeface="Calibri" panose="020F0502020204030204" pitchFamily="34" charset="0"/>
                        </a:rPr>
                        <a:t>0.92</a:t>
                      </a:r>
                    </a:p>
                  </a:txBody>
                  <a:tcPr marL="9525" marR="9525" marT="9525" marB="0" anchor="b"/>
                </a:tc>
                <a:tc>
                  <a:txBody>
                    <a:bodyPr/>
                    <a:lstStyle/>
                    <a:p>
                      <a:pPr algn="r" fontAlgn="b"/>
                      <a:r>
                        <a:rPr lang="en-IN" sz="1100" b="0" i="0" u="none" strike="noStrike" dirty="0">
                          <a:effectLst/>
                          <a:latin typeface="Calibri" panose="020F0502020204030204" pitchFamily="34" charset="0"/>
                        </a:rPr>
                        <a:t>0.84</a:t>
                      </a:r>
                    </a:p>
                  </a:txBody>
                  <a:tcPr marL="9525" marR="9525" marT="9525" marB="0" anchor="b"/>
                </a:tc>
                <a:tc>
                  <a:txBody>
                    <a:bodyPr/>
                    <a:lstStyle/>
                    <a:p>
                      <a:pPr algn="r" fontAlgn="b"/>
                      <a:r>
                        <a:rPr lang="en-IN" sz="1100" b="0" i="0" u="none" strike="noStrike" dirty="0">
                          <a:effectLst/>
                          <a:latin typeface="Calibri" panose="020F0502020204030204" pitchFamily="34" charset="0"/>
                        </a:rPr>
                        <a:t>0.83</a:t>
                      </a:r>
                    </a:p>
                  </a:txBody>
                  <a:tcPr marL="9525" marR="9525" marT="9525" marB="0" anchor="b"/>
                </a:tc>
                <a:extLst>
                  <a:ext uri="{0D108BD9-81ED-4DB2-BD59-A6C34878D82A}">
                    <a16:rowId xmlns:a16="http://schemas.microsoft.com/office/drawing/2014/main" val="1249241246"/>
                  </a:ext>
                </a:extLst>
              </a:tr>
              <a:tr h="370840">
                <a:tc>
                  <a:txBody>
                    <a:bodyPr/>
                    <a:lstStyle/>
                    <a:p>
                      <a:pPr algn="l" fontAlgn="b"/>
                      <a:r>
                        <a:rPr lang="en-IN" sz="1100" b="0" i="0" u="none" strike="noStrike" dirty="0">
                          <a:effectLst/>
                          <a:latin typeface="Calibri" panose="020F0502020204030204" pitchFamily="34" charset="0"/>
                        </a:rPr>
                        <a:t>ESA</a:t>
                      </a:r>
                    </a:p>
                  </a:txBody>
                  <a:tcPr marL="9525" marR="9525" marT="9525" marB="0" anchor="b"/>
                </a:tc>
                <a:tc>
                  <a:txBody>
                    <a:bodyPr/>
                    <a:lstStyle/>
                    <a:p>
                      <a:pPr algn="r" fontAlgn="b"/>
                      <a:r>
                        <a:rPr lang="en-IN" sz="1100" b="0" i="0" u="none" strike="noStrike" dirty="0">
                          <a:effectLst/>
                          <a:latin typeface="Calibri" panose="020F0502020204030204" pitchFamily="34" charset="0"/>
                        </a:rPr>
                        <a:t>6.16⁰</a:t>
                      </a:r>
                    </a:p>
                  </a:txBody>
                  <a:tcPr marL="9525" marR="9525" marT="9525" marB="0" anchor="b"/>
                </a:tc>
                <a:tc>
                  <a:txBody>
                    <a:bodyPr/>
                    <a:lstStyle/>
                    <a:p>
                      <a:pPr algn="r" fontAlgn="b"/>
                      <a:r>
                        <a:rPr lang="en-IN" sz="1100" b="0" i="0" u="none" strike="noStrike" dirty="0">
                          <a:effectLst/>
                          <a:latin typeface="Calibri" panose="020F0502020204030204" pitchFamily="34" charset="0"/>
                        </a:rPr>
                        <a:t>8.62⁰</a:t>
                      </a:r>
                    </a:p>
                  </a:txBody>
                  <a:tcPr marL="9525" marR="9525" marT="9525" marB="0" anchor="b"/>
                </a:tc>
                <a:tc>
                  <a:txBody>
                    <a:bodyPr/>
                    <a:lstStyle/>
                    <a:p>
                      <a:pPr algn="r" fontAlgn="b"/>
                      <a:r>
                        <a:rPr lang="en-IN" sz="1100" b="0" i="0" u="none" strike="noStrike" dirty="0">
                          <a:effectLst/>
                          <a:latin typeface="Calibri" panose="020F0502020204030204" pitchFamily="34" charset="0"/>
                        </a:rPr>
                        <a:t>7.48⁰</a:t>
                      </a:r>
                    </a:p>
                  </a:txBody>
                  <a:tcPr marL="9525" marR="9525" marT="9525" marB="0" anchor="b"/>
                </a:tc>
                <a:tc>
                  <a:txBody>
                    <a:bodyPr/>
                    <a:lstStyle/>
                    <a:p>
                      <a:pPr algn="r" fontAlgn="b"/>
                      <a:r>
                        <a:rPr lang="en-IN" sz="1100" b="0" i="0" u="none" strike="noStrike" dirty="0">
                          <a:effectLst/>
                          <a:latin typeface="Calibri" panose="020F0502020204030204" pitchFamily="34" charset="0"/>
                        </a:rPr>
                        <a:t>7.06⁰</a:t>
                      </a:r>
                    </a:p>
                  </a:txBody>
                  <a:tcPr marL="9525" marR="9525" marT="9525" marB="0" anchor="b"/>
                </a:tc>
                <a:tc>
                  <a:txBody>
                    <a:bodyPr/>
                    <a:lstStyle/>
                    <a:p>
                      <a:pPr algn="r" fontAlgn="b"/>
                      <a:r>
                        <a:rPr lang="en-IN" sz="1100" b="0" i="0" u="none" strike="noStrike" dirty="0">
                          <a:effectLst/>
                          <a:latin typeface="Calibri" panose="020F0502020204030204" pitchFamily="34" charset="0"/>
                        </a:rPr>
                        <a:t>6.11⁰</a:t>
                      </a:r>
                    </a:p>
                  </a:txBody>
                  <a:tcPr marL="9525" marR="9525" marT="9525" marB="0" anchor="b"/>
                </a:tc>
                <a:extLst>
                  <a:ext uri="{0D108BD9-81ED-4DB2-BD59-A6C34878D82A}">
                    <a16:rowId xmlns:a16="http://schemas.microsoft.com/office/drawing/2014/main" val="1335115822"/>
                  </a:ext>
                </a:extLst>
              </a:tr>
              <a:tr h="370840">
                <a:tc>
                  <a:txBody>
                    <a:bodyPr/>
                    <a:lstStyle/>
                    <a:p>
                      <a:pPr algn="l" fontAlgn="b"/>
                      <a:r>
                        <a:rPr lang="en-IN" sz="1100" b="0" i="0" u="none" strike="noStrike" dirty="0" err="1">
                          <a:effectLst/>
                          <a:latin typeface="Calibri" panose="020F0502020204030204" pitchFamily="34" charset="0"/>
                        </a:rPr>
                        <a:t>ESA_dB</a:t>
                      </a:r>
                      <a:endParaRPr lang="en-IN" sz="1100" b="0" i="0" u="none" strike="noStrike" dirty="0">
                        <a:effectLst/>
                        <a:latin typeface="Calibri" panose="020F0502020204030204" pitchFamily="34" charset="0"/>
                      </a:endParaRPr>
                    </a:p>
                  </a:txBody>
                  <a:tcPr marL="9525" marR="9525" marT="9525" marB="0" anchor="b"/>
                </a:tc>
                <a:tc>
                  <a:txBody>
                    <a:bodyPr/>
                    <a:lstStyle/>
                    <a:p>
                      <a:pPr algn="r" fontAlgn="b"/>
                      <a:r>
                        <a:rPr lang="en-IN" sz="1100" b="0" i="0" u="none" strike="noStrike" dirty="0">
                          <a:effectLst/>
                          <a:latin typeface="Calibri" panose="020F0502020204030204" pitchFamily="34" charset="0"/>
                        </a:rPr>
                        <a:t>0.79</a:t>
                      </a:r>
                    </a:p>
                  </a:txBody>
                  <a:tcPr marL="9525" marR="9525" marT="9525" marB="0" anchor="b"/>
                </a:tc>
                <a:tc>
                  <a:txBody>
                    <a:bodyPr/>
                    <a:lstStyle/>
                    <a:p>
                      <a:pPr algn="r" fontAlgn="b"/>
                      <a:r>
                        <a:rPr lang="en-IN" sz="1100" b="0" i="0" u="none" strike="noStrike" dirty="0">
                          <a:effectLst/>
                          <a:latin typeface="Calibri" panose="020F0502020204030204" pitchFamily="34" charset="0"/>
                        </a:rPr>
                        <a:t>0.94</a:t>
                      </a:r>
                    </a:p>
                  </a:txBody>
                  <a:tcPr marL="9525" marR="9525" marT="9525" marB="0" anchor="b"/>
                </a:tc>
                <a:tc>
                  <a:txBody>
                    <a:bodyPr/>
                    <a:lstStyle/>
                    <a:p>
                      <a:pPr algn="r" fontAlgn="b"/>
                      <a:r>
                        <a:rPr lang="en-IN" sz="1100" b="0" i="0" u="none" strike="noStrike" dirty="0">
                          <a:effectLst/>
                          <a:latin typeface="Calibri" panose="020F0502020204030204" pitchFamily="34" charset="0"/>
                        </a:rPr>
                        <a:t>0.87</a:t>
                      </a:r>
                    </a:p>
                  </a:txBody>
                  <a:tcPr marL="9525" marR="9525" marT="9525" marB="0" anchor="b"/>
                </a:tc>
                <a:tc>
                  <a:txBody>
                    <a:bodyPr/>
                    <a:lstStyle/>
                    <a:p>
                      <a:pPr algn="r" fontAlgn="b"/>
                      <a:r>
                        <a:rPr lang="en-IN" sz="1100" b="0" i="0" u="none" strike="noStrike" dirty="0">
                          <a:effectLst/>
                          <a:latin typeface="Calibri" panose="020F0502020204030204" pitchFamily="34" charset="0"/>
                        </a:rPr>
                        <a:t>0.85</a:t>
                      </a:r>
                    </a:p>
                  </a:txBody>
                  <a:tcPr marL="9525" marR="9525" marT="9525" marB="0" anchor="b"/>
                </a:tc>
                <a:tc>
                  <a:txBody>
                    <a:bodyPr/>
                    <a:lstStyle/>
                    <a:p>
                      <a:pPr algn="r" fontAlgn="b"/>
                      <a:r>
                        <a:rPr lang="en-IN" sz="1100" b="0" i="0" u="none" strike="noStrike" dirty="0">
                          <a:effectLst/>
                          <a:latin typeface="Calibri" panose="020F0502020204030204" pitchFamily="34" charset="0"/>
                        </a:rPr>
                        <a:t>0.79</a:t>
                      </a:r>
                    </a:p>
                  </a:txBody>
                  <a:tcPr marL="9525" marR="9525" marT="9525" marB="0" anchor="b"/>
                </a:tc>
                <a:extLst>
                  <a:ext uri="{0D108BD9-81ED-4DB2-BD59-A6C34878D82A}">
                    <a16:rowId xmlns:a16="http://schemas.microsoft.com/office/drawing/2014/main" val="2450928282"/>
                  </a:ext>
                </a:extLst>
              </a:tr>
            </a:tbl>
          </a:graphicData>
        </a:graphic>
      </p:graphicFrame>
      <p:sp>
        <p:nvSpPr>
          <p:cNvPr id="7" name="TextBox 6">
            <a:extLst>
              <a:ext uri="{FF2B5EF4-FFF2-40B4-BE49-F238E27FC236}">
                <a16:creationId xmlns:a16="http://schemas.microsoft.com/office/drawing/2014/main" id="{BC4774E3-4241-E33B-80EE-C911DA86900E}"/>
              </a:ext>
            </a:extLst>
          </p:cNvPr>
          <p:cNvSpPr txBox="1"/>
          <p:nvPr/>
        </p:nvSpPr>
        <p:spPr>
          <a:xfrm>
            <a:off x="6004664" y="1766432"/>
            <a:ext cx="2620736" cy="4708981"/>
          </a:xfrm>
          <a:prstGeom prst="rect">
            <a:avLst/>
          </a:prstGeom>
          <a:noFill/>
        </p:spPr>
        <p:txBody>
          <a:bodyPr wrap="square" rtlCol="0">
            <a:spAutoFit/>
          </a:bodyPr>
          <a:lstStyle/>
          <a:p>
            <a:pPr marL="171450" indent="-171450">
              <a:buFont typeface="Arial" panose="020B0604020202020204" pitchFamily="34" charset="0"/>
              <a:buChar char="•"/>
            </a:pPr>
            <a:r>
              <a:rPr lang="en-IN" sz="1500" dirty="0">
                <a:solidFill>
                  <a:srgbClr val="00B050"/>
                </a:solidFill>
                <a:latin typeface="+mn-lt"/>
              </a:rPr>
              <a:t>Azimuth Spread of Departure (ASD): </a:t>
            </a:r>
            <a:r>
              <a:rPr lang="en-IN" sz="1500" dirty="0">
                <a:latin typeface="+mn-lt"/>
              </a:rPr>
              <a:t>is found to be in the range 24⁰-26⁰</a:t>
            </a:r>
          </a:p>
          <a:p>
            <a:pPr marL="171450" indent="-171450">
              <a:buFont typeface="Arial" panose="020B0604020202020204" pitchFamily="34" charset="0"/>
              <a:buChar char="•"/>
            </a:pPr>
            <a:r>
              <a:rPr lang="en-IN" sz="1500" dirty="0">
                <a:solidFill>
                  <a:srgbClr val="00B050"/>
                </a:solidFill>
                <a:latin typeface="+mn-lt"/>
              </a:rPr>
              <a:t>Azimuth Spread of Arrival (ASA): </a:t>
            </a:r>
            <a:r>
              <a:rPr lang="en-IN" sz="1500" dirty="0">
                <a:latin typeface="+mn-lt"/>
              </a:rPr>
              <a:t>is in the range of ~ 31⁰-42⁰</a:t>
            </a:r>
            <a:endParaRPr lang="en-IN" sz="1500" u="sng" dirty="0">
              <a:solidFill>
                <a:srgbClr val="FF0000"/>
              </a:solidFill>
              <a:latin typeface="+mn-lt"/>
            </a:endParaRPr>
          </a:p>
          <a:p>
            <a:pPr marL="171450" indent="-171450">
              <a:buFont typeface="Arial" panose="020B0604020202020204" pitchFamily="34" charset="0"/>
              <a:buChar char="•"/>
            </a:pPr>
            <a:r>
              <a:rPr lang="en-IN" sz="1500" dirty="0">
                <a:solidFill>
                  <a:srgbClr val="00B050"/>
                </a:solidFill>
                <a:latin typeface="+mn-lt"/>
              </a:rPr>
              <a:t>Elevation Spread of Departure (ESD): </a:t>
            </a:r>
            <a:r>
              <a:rPr lang="en-IN" sz="1500" dirty="0">
                <a:latin typeface="+mn-lt"/>
              </a:rPr>
              <a:t>is in the</a:t>
            </a:r>
            <a:r>
              <a:rPr lang="en-IN" sz="1500" dirty="0">
                <a:solidFill>
                  <a:srgbClr val="00B050"/>
                </a:solidFill>
                <a:latin typeface="+mn-lt"/>
              </a:rPr>
              <a:t> </a:t>
            </a:r>
            <a:r>
              <a:rPr lang="en-IN" sz="1500" dirty="0">
                <a:latin typeface="+mn-lt"/>
              </a:rPr>
              <a:t>range of ~6.5⁰-8.5⁰</a:t>
            </a:r>
          </a:p>
          <a:p>
            <a:pPr marL="171450" indent="-171450">
              <a:buFont typeface="Arial" panose="020B0604020202020204" pitchFamily="34" charset="0"/>
              <a:buChar char="•"/>
            </a:pPr>
            <a:r>
              <a:rPr lang="en-IN" sz="1500" dirty="0">
                <a:solidFill>
                  <a:srgbClr val="00B050"/>
                </a:solidFill>
                <a:latin typeface="+mn-lt"/>
              </a:rPr>
              <a:t>Elevation Spread of Arrival (ESA): </a:t>
            </a:r>
            <a:r>
              <a:rPr lang="en-IN" sz="1500" dirty="0">
                <a:latin typeface="+mn-lt"/>
              </a:rPr>
              <a:t>is in the range of ~6⁰-9⁰</a:t>
            </a:r>
          </a:p>
          <a:p>
            <a:pPr marL="171450" indent="-171450">
              <a:buFont typeface="Arial" panose="020B0604020202020204" pitchFamily="34" charset="0"/>
              <a:buChar char="•"/>
            </a:pPr>
            <a:r>
              <a:rPr lang="en-IN" sz="1500" u="sng" dirty="0">
                <a:solidFill>
                  <a:schemeClr val="accent6">
                    <a:lumMod val="75000"/>
                  </a:schemeClr>
                </a:solidFill>
                <a:latin typeface="+mn-lt"/>
              </a:rPr>
              <a:t>Large ASD and ASA is observed in Rx1, Rx2 and Rx4 as anticipated from ray-trace results. </a:t>
            </a:r>
          </a:p>
          <a:p>
            <a:pPr marL="171450" indent="-171450">
              <a:buFont typeface="Arial" panose="020B0604020202020204" pitchFamily="34" charset="0"/>
              <a:buChar char="•"/>
            </a:pPr>
            <a:r>
              <a:rPr lang="en-IN" sz="1500" u="sng" dirty="0">
                <a:solidFill>
                  <a:schemeClr val="accent6">
                    <a:lumMod val="75000"/>
                  </a:schemeClr>
                </a:solidFill>
                <a:latin typeface="+mn-lt"/>
              </a:rPr>
              <a:t>Small ASD and ASA is observed for Rx3 and Rx5 as was anticipated from ray tracing results.</a:t>
            </a:r>
          </a:p>
        </p:txBody>
      </p:sp>
    </p:spTree>
    <p:extLst>
      <p:ext uri="{BB962C8B-B14F-4D97-AF65-F5344CB8AC3E}">
        <p14:creationId xmlns:p14="http://schemas.microsoft.com/office/powerpoint/2010/main" val="15562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556A39A6-88D0-5F82-1E2F-6916A614A419}"/>
              </a:ext>
            </a:extLst>
          </p:cNvPr>
          <p:cNvSpPr>
            <a:spLocks noGrp="1"/>
          </p:cNvSpPr>
          <p:nvPr>
            <p:ph type="dt" sz="half" idx="10"/>
          </p:nvPr>
        </p:nvSpPr>
        <p:spPr/>
        <p:txBody>
          <a:bodyPr/>
          <a:lstStyle/>
          <a:p>
            <a:r>
              <a:rPr lang="en-US" altLang="ja-JP"/>
              <a:t>November 2022</a:t>
            </a:r>
          </a:p>
        </p:txBody>
      </p:sp>
      <p:sp>
        <p:nvSpPr>
          <p:cNvPr id="5" name="フッター プレースホルダー 4">
            <a:extLst>
              <a:ext uri="{FF2B5EF4-FFF2-40B4-BE49-F238E27FC236}">
                <a16:creationId xmlns:a16="http://schemas.microsoft.com/office/drawing/2014/main" id="{826A5FE4-379B-1AA7-BA51-3785E79F9AFB}"/>
              </a:ext>
            </a:extLst>
          </p:cNvPr>
          <p:cNvSpPr>
            <a:spLocks noGrp="1"/>
          </p:cNvSpPr>
          <p:nvPr>
            <p:ph type="ftr" sz="quarter" idx="11"/>
          </p:nvPr>
        </p:nvSpPr>
        <p:spPr/>
        <p:txBody>
          <a:bodyPr/>
          <a:lstStyle/>
          <a:p>
            <a:r>
              <a:rPr lang="en-US" altLang="ja-JP"/>
              <a:t>Anirban Ghosh et al., Niigata University</a:t>
            </a:r>
            <a:endParaRPr lang="en-US" altLang="ja-JP" dirty="0"/>
          </a:p>
        </p:txBody>
      </p:sp>
      <p:sp>
        <p:nvSpPr>
          <p:cNvPr id="6" name="スライド番号プレースホルダー 5">
            <a:extLst>
              <a:ext uri="{FF2B5EF4-FFF2-40B4-BE49-F238E27FC236}">
                <a16:creationId xmlns:a16="http://schemas.microsoft.com/office/drawing/2014/main" id="{42802400-CE8F-B872-FF3B-E6E51C0E9AA6}"/>
              </a:ext>
            </a:extLst>
          </p:cNvPr>
          <p:cNvSpPr>
            <a:spLocks noGrp="1"/>
          </p:cNvSpPr>
          <p:nvPr>
            <p:ph type="sldNum" sz="quarter" idx="12"/>
          </p:nvPr>
        </p:nvSpPr>
        <p:spPr/>
        <p:txBody>
          <a:bodyPr/>
          <a:lstStyle/>
          <a:p>
            <a:r>
              <a:rPr lang="en-US" altLang="ja-JP"/>
              <a:t>Slide </a:t>
            </a:r>
            <a:fld id="{41C0FCB3-C488-9D48-9A76-AA32C8F0EAC0}" type="slidenum">
              <a:rPr lang="en-US" altLang="ja-JP"/>
              <a:pPr/>
              <a:t>2</a:t>
            </a:fld>
            <a:endParaRPr lang="en-US" altLang="ja-JP"/>
          </a:p>
        </p:txBody>
      </p:sp>
      <p:sp>
        <p:nvSpPr>
          <p:cNvPr id="26626" name="Rectangle 2">
            <a:extLst>
              <a:ext uri="{FF2B5EF4-FFF2-40B4-BE49-F238E27FC236}">
                <a16:creationId xmlns:a16="http://schemas.microsoft.com/office/drawing/2014/main" id="{0FD80122-526A-E392-AD91-0531ED449591}"/>
              </a:ext>
            </a:extLst>
          </p:cNvPr>
          <p:cNvSpPr>
            <a:spLocks noGrp="1" noChangeArrowheads="1"/>
          </p:cNvSpPr>
          <p:nvPr>
            <p:ph type="ctrTitle"/>
          </p:nvPr>
        </p:nvSpPr>
        <p:spPr>
          <a:xfrm>
            <a:off x="685800" y="2286000"/>
            <a:ext cx="7772400" cy="1143000"/>
          </a:xfrm>
        </p:spPr>
        <p:txBody>
          <a:bodyPr anchor="ctr"/>
          <a:lstStyle/>
          <a:p>
            <a:r>
              <a:rPr lang="en-IN" altLang="en-US" sz="3600" dirty="0">
                <a:solidFill>
                  <a:schemeClr val="tx2"/>
                </a:solidFill>
              </a:rPr>
              <a:t>Measurement and </a:t>
            </a:r>
            <a:r>
              <a:rPr lang="en-IN" altLang="en-US" sz="3600" dirty="0"/>
              <a:t>Characterization of 300 GHz Channel in a Conference Room</a:t>
            </a:r>
            <a:endParaRPr lang="ja-JP" altLang="ja-JP" sz="3600" dirty="0"/>
          </a:p>
        </p:txBody>
      </p:sp>
      <p:sp>
        <p:nvSpPr>
          <p:cNvPr id="26627" name="Rectangle 3">
            <a:extLst>
              <a:ext uri="{FF2B5EF4-FFF2-40B4-BE49-F238E27FC236}">
                <a16:creationId xmlns:a16="http://schemas.microsoft.com/office/drawing/2014/main" id="{3A7C3A62-A436-CB2E-A7D9-4DE20F7BAECE}"/>
              </a:ext>
            </a:extLst>
          </p:cNvPr>
          <p:cNvSpPr>
            <a:spLocks noGrp="1" noChangeArrowheads="1"/>
          </p:cNvSpPr>
          <p:nvPr>
            <p:ph type="subTitle" idx="1"/>
          </p:nvPr>
        </p:nvSpPr>
        <p:spPr>
          <a:xfrm>
            <a:off x="581080" y="3836640"/>
            <a:ext cx="7992888" cy="1752600"/>
          </a:xfrm>
        </p:spPr>
        <p:txBody>
          <a:bodyPr/>
          <a:lstStyle/>
          <a:p>
            <a:r>
              <a:rPr lang="en-US" altLang="ja-JP" dirty="0"/>
              <a:t>Anirban Ghosh, </a:t>
            </a:r>
            <a:r>
              <a:rPr lang="en-US" altLang="ja-JP" dirty="0" err="1"/>
              <a:t>Riku</a:t>
            </a:r>
            <a:r>
              <a:rPr lang="en-US" altLang="ja-JP" dirty="0"/>
              <a:t> Takahashi, Kosuke Shibata, Minseok Kim, </a:t>
            </a:r>
            <a:r>
              <a:rPr lang="en-US" altLang="ja-JP" u="sng" dirty="0"/>
              <a:t>Shigenobu Sasaki</a:t>
            </a:r>
          </a:p>
          <a:p>
            <a:r>
              <a:rPr lang="en-US" altLang="ja-JP" dirty="0"/>
              <a:t>Niigata University, Japan</a:t>
            </a:r>
            <a:endParaRPr lang="ja-JP"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B7E9-C8C7-715C-19C6-73B6C23038C5}"/>
              </a:ext>
            </a:extLst>
          </p:cNvPr>
          <p:cNvSpPr>
            <a:spLocks noGrp="1"/>
          </p:cNvSpPr>
          <p:nvPr>
            <p:ph type="title"/>
          </p:nvPr>
        </p:nvSpPr>
        <p:spPr/>
        <p:txBody>
          <a:bodyPr/>
          <a:lstStyle/>
          <a:p>
            <a:r>
              <a:rPr lang="en-IN" dirty="0"/>
              <a:t>Evaluated Large Scale Parameters – Power and Delay Domain</a:t>
            </a:r>
          </a:p>
        </p:txBody>
      </p:sp>
      <p:sp>
        <p:nvSpPr>
          <p:cNvPr id="3" name="Date Placeholder 2">
            <a:extLst>
              <a:ext uri="{FF2B5EF4-FFF2-40B4-BE49-F238E27FC236}">
                <a16:creationId xmlns:a16="http://schemas.microsoft.com/office/drawing/2014/main" id="{6C3034F4-DF89-00A2-4C17-D60BD5B0CED4}"/>
              </a:ext>
            </a:extLst>
          </p:cNvPr>
          <p:cNvSpPr>
            <a:spLocks noGrp="1"/>
          </p:cNvSpPr>
          <p:nvPr>
            <p:ph type="dt" sz="half" idx="10"/>
          </p:nvPr>
        </p:nvSpPr>
        <p:spPr/>
        <p:txBody>
          <a:bodyPr/>
          <a:lstStyle/>
          <a:p>
            <a:r>
              <a:rPr lang="en-US" altLang="ja-JP"/>
              <a:t>November 2022</a:t>
            </a:r>
            <a:endParaRPr lang="en-IN" altLang="en-US" dirty="0"/>
          </a:p>
        </p:txBody>
      </p:sp>
      <p:sp>
        <p:nvSpPr>
          <p:cNvPr id="4" name="Footer Placeholder 3">
            <a:extLst>
              <a:ext uri="{FF2B5EF4-FFF2-40B4-BE49-F238E27FC236}">
                <a16:creationId xmlns:a16="http://schemas.microsoft.com/office/drawing/2014/main" id="{C2E97F11-529A-5977-E314-0D7FA4AE973D}"/>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5" name="Slide Number Placeholder 4">
            <a:extLst>
              <a:ext uri="{FF2B5EF4-FFF2-40B4-BE49-F238E27FC236}">
                <a16:creationId xmlns:a16="http://schemas.microsoft.com/office/drawing/2014/main" id="{FF04B9C4-2C0C-02F7-3E06-776A01A61536}"/>
              </a:ext>
            </a:extLst>
          </p:cNvPr>
          <p:cNvSpPr>
            <a:spLocks noGrp="1"/>
          </p:cNvSpPr>
          <p:nvPr>
            <p:ph type="sldNum" sz="quarter" idx="12"/>
          </p:nvPr>
        </p:nvSpPr>
        <p:spPr/>
        <p:txBody>
          <a:bodyPr/>
          <a:lstStyle/>
          <a:p>
            <a:r>
              <a:rPr lang="en-IN" altLang="en-US"/>
              <a:t>Slide </a:t>
            </a:r>
            <a:fld id="{F5CEB43F-9969-49B4-91B4-AA0E54745821}" type="slidenum">
              <a:rPr lang="en-IN" altLang="en-US" smtClean="0"/>
              <a:pPr/>
              <a:t>20</a:t>
            </a:fld>
            <a:endParaRPr lang="en-IN" altLang="en-US"/>
          </a:p>
        </p:txBody>
      </p:sp>
      <p:graphicFrame>
        <p:nvGraphicFramePr>
          <p:cNvPr id="6" name="Content Placeholder 3">
            <a:extLst>
              <a:ext uri="{FF2B5EF4-FFF2-40B4-BE49-F238E27FC236}">
                <a16:creationId xmlns:a16="http://schemas.microsoft.com/office/drawing/2014/main" id="{BA5A589D-D866-E353-7411-5732B9A2E725}"/>
              </a:ext>
            </a:extLst>
          </p:cNvPr>
          <p:cNvGraphicFramePr>
            <a:graphicFrameLocks/>
          </p:cNvGraphicFramePr>
          <p:nvPr>
            <p:extLst>
              <p:ext uri="{D42A27DB-BD31-4B8C-83A1-F6EECF244321}">
                <p14:modId xmlns:p14="http://schemas.microsoft.com/office/powerpoint/2010/main" val="3805342534"/>
              </p:ext>
            </p:extLst>
          </p:nvPr>
        </p:nvGraphicFramePr>
        <p:xfrm>
          <a:off x="174628" y="2189607"/>
          <a:ext cx="5477490" cy="2966720"/>
        </p:xfrm>
        <a:graphic>
          <a:graphicData uri="http://schemas.openxmlformats.org/drawingml/2006/table">
            <a:tbl>
              <a:tblPr firstRow="1" bandRow="1">
                <a:tableStyleId>{5C22544A-7EE6-4342-B048-85BDC9FD1C3A}</a:tableStyleId>
              </a:tblPr>
              <a:tblGrid>
                <a:gridCol w="1445044">
                  <a:extLst>
                    <a:ext uri="{9D8B030D-6E8A-4147-A177-3AD203B41FA5}">
                      <a16:colId xmlns:a16="http://schemas.microsoft.com/office/drawing/2014/main" val="3219302339"/>
                    </a:ext>
                  </a:extLst>
                </a:gridCol>
                <a:gridCol w="648072">
                  <a:extLst>
                    <a:ext uri="{9D8B030D-6E8A-4147-A177-3AD203B41FA5}">
                      <a16:colId xmlns:a16="http://schemas.microsoft.com/office/drawing/2014/main" val="2923188328"/>
                    </a:ext>
                  </a:extLst>
                </a:gridCol>
                <a:gridCol w="645629">
                  <a:extLst>
                    <a:ext uri="{9D8B030D-6E8A-4147-A177-3AD203B41FA5}">
                      <a16:colId xmlns:a16="http://schemas.microsoft.com/office/drawing/2014/main" val="3711855316"/>
                    </a:ext>
                  </a:extLst>
                </a:gridCol>
                <a:gridCol w="912915">
                  <a:extLst>
                    <a:ext uri="{9D8B030D-6E8A-4147-A177-3AD203B41FA5}">
                      <a16:colId xmlns:a16="http://schemas.microsoft.com/office/drawing/2014/main" val="142741709"/>
                    </a:ext>
                  </a:extLst>
                </a:gridCol>
                <a:gridCol w="912915">
                  <a:extLst>
                    <a:ext uri="{9D8B030D-6E8A-4147-A177-3AD203B41FA5}">
                      <a16:colId xmlns:a16="http://schemas.microsoft.com/office/drawing/2014/main" val="933801378"/>
                    </a:ext>
                  </a:extLst>
                </a:gridCol>
                <a:gridCol w="912915">
                  <a:extLst>
                    <a:ext uri="{9D8B030D-6E8A-4147-A177-3AD203B41FA5}">
                      <a16:colId xmlns:a16="http://schemas.microsoft.com/office/drawing/2014/main" val="906514631"/>
                    </a:ext>
                  </a:extLst>
                </a:gridCol>
              </a:tblGrid>
              <a:tr h="370840">
                <a:tc rowSpan="2">
                  <a:txBody>
                    <a:bodyPr/>
                    <a:lstStyle/>
                    <a:p>
                      <a:r>
                        <a:rPr lang="en-IN" dirty="0"/>
                        <a:t>Parameters</a:t>
                      </a:r>
                    </a:p>
                  </a:txBody>
                  <a:tcPr>
                    <a:lnR w="12700" cap="flat" cmpd="sng" algn="ctr">
                      <a:solidFill>
                        <a:schemeClr val="bg1"/>
                      </a:solidFill>
                      <a:prstDash val="solid"/>
                      <a:round/>
                      <a:headEnd type="none" w="med" len="med"/>
                      <a:tailEnd type="none" w="med" len="med"/>
                    </a:lnR>
                  </a:tcPr>
                </a:tc>
                <a:tc gridSpan="5">
                  <a:txBody>
                    <a:bodyPr/>
                    <a:lstStyle/>
                    <a:p>
                      <a:pPr algn="ctr"/>
                      <a:r>
                        <a:rPr lang="en-IN" dirty="0"/>
                        <a:t>300 GHz</a:t>
                      </a:r>
                    </a:p>
                  </a:txBody>
                  <a:tcPr>
                    <a:lnL w="12700" cap="flat" cmpd="sng" algn="ctr">
                      <a:solidFill>
                        <a:schemeClr val="bg1"/>
                      </a:solidFill>
                      <a:prstDash val="solid"/>
                      <a:round/>
                      <a:headEnd type="none" w="med" len="med"/>
                      <a:tailEnd type="none" w="med" len="med"/>
                    </a:lnL>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223331802"/>
                  </a:ext>
                </a:extLst>
              </a:tr>
              <a:tr h="370840">
                <a:tc vMerge="1">
                  <a:txBody>
                    <a:bodyPr/>
                    <a:lstStyle/>
                    <a:p>
                      <a:endParaRPr lang="en-IN" dirty="0"/>
                    </a:p>
                  </a:txBody>
                  <a:tcPr/>
                </a:tc>
                <a:tc>
                  <a:txBody>
                    <a:bodyPr/>
                    <a:lstStyle/>
                    <a:p>
                      <a:pPr algn="ctr"/>
                      <a:r>
                        <a:rPr lang="en-IN" dirty="0"/>
                        <a:t>Rx1</a:t>
                      </a:r>
                    </a:p>
                  </a:txBody>
                  <a:tcPr>
                    <a:lnL w="12700" cap="flat" cmpd="sng" algn="ctr">
                      <a:solidFill>
                        <a:schemeClr val="bg1"/>
                      </a:solidFill>
                      <a:prstDash val="solid"/>
                      <a:round/>
                      <a:headEnd type="none" w="med" len="med"/>
                      <a:tailEnd type="none" w="med" len="med"/>
                    </a:lnL>
                  </a:tcPr>
                </a:tc>
                <a:tc>
                  <a:txBody>
                    <a:bodyPr/>
                    <a:lstStyle/>
                    <a:p>
                      <a:pPr algn="ctr"/>
                      <a:r>
                        <a:rPr lang="en-IN" dirty="0"/>
                        <a:t>Rx2</a:t>
                      </a:r>
                    </a:p>
                  </a:txBody>
                  <a:tcPr/>
                </a:tc>
                <a:tc>
                  <a:txBody>
                    <a:bodyPr/>
                    <a:lstStyle/>
                    <a:p>
                      <a:pPr algn="ctr"/>
                      <a:r>
                        <a:rPr lang="en-IN" dirty="0"/>
                        <a:t>Rx3</a:t>
                      </a:r>
                    </a:p>
                  </a:txBody>
                  <a:tcPr/>
                </a:tc>
                <a:tc>
                  <a:txBody>
                    <a:bodyPr/>
                    <a:lstStyle/>
                    <a:p>
                      <a:pPr algn="ctr"/>
                      <a:r>
                        <a:rPr lang="en-IN" dirty="0"/>
                        <a:t>Rx4</a:t>
                      </a:r>
                    </a:p>
                  </a:txBody>
                  <a:tcPr/>
                </a:tc>
                <a:tc>
                  <a:txBody>
                    <a:bodyPr/>
                    <a:lstStyle/>
                    <a:p>
                      <a:pPr algn="ctr"/>
                      <a:r>
                        <a:rPr lang="en-IN" dirty="0"/>
                        <a:t>Rx5</a:t>
                      </a:r>
                    </a:p>
                  </a:txBody>
                  <a:tcPr/>
                </a:tc>
                <a:extLst>
                  <a:ext uri="{0D108BD9-81ED-4DB2-BD59-A6C34878D82A}">
                    <a16:rowId xmlns:a16="http://schemas.microsoft.com/office/drawing/2014/main" val="3508217574"/>
                  </a:ext>
                </a:extLst>
              </a:tr>
              <a:tr h="370840">
                <a:tc>
                  <a:txBody>
                    <a:bodyPr/>
                    <a:lstStyle/>
                    <a:p>
                      <a:pPr algn="l" fontAlgn="b"/>
                      <a:r>
                        <a:rPr lang="en-IN" sz="1100" b="0" i="0" u="none" strike="noStrike" dirty="0">
                          <a:effectLst/>
                          <a:latin typeface="Calibri" panose="020F0502020204030204" pitchFamily="34" charset="0"/>
                        </a:rPr>
                        <a:t>K</a:t>
                      </a:r>
                    </a:p>
                  </a:txBody>
                  <a:tcPr marL="9525" marR="9525" marT="9525" marB="0" anchor="b"/>
                </a:tc>
                <a:tc>
                  <a:txBody>
                    <a:bodyPr/>
                    <a:lstStyle/>
                    <a:p>
                      <a:pPr algn="r" fontAlgn="b"/>
                      <a:r>
                        <a:rPr lang="en-IN" sz="1100" b="0" i="0" u="none" strike="noStrike" dirty="0">
                          <a:effectLst/>
                          <a:latin typeface="Calibri" panose="020F0502020204030204" pitchFamily="34" charset="0"/>
                        </a:rPr>
                        <a:t>2.29</a:t>
                      </a:r>
                    </a:p>
                  </a:txBody>
                  <a:tcPr marL="9525" marR="9525" marT="9525" marB="0" anchor="b"/>
                </a:tc>
                <a:tc>
                  <a:txBody>
                    <a:bodyPr/>
                    <a:lstStyle/>
                    <a:p>
                      <a:pPr algn="r" fontAlgn="b"/>
                      <a:r>
                        <a:rPr lang="en-IN" sz="1100" b="0" i="0" u="none" strike="noStrike" dirty="0">
                          <a:effectLst/>
                          <a:latin typeface="Calibri" panose="020F0502020204030204" pitchFamily="34" charset="0"/>
                        </a:rPr>
                        <a:t>5.05</a:t>
                      </a:r>
                    </a:p>
                  </a:txBody>
                  <a:tcPr marL="9525" marR="9525" marT="9525" marB="0" anchor="b"/>
                </a:tc>
                <a:tc>
                  <a:txBody>
                    <a:bodyPr/>
                    <a:lstStyle/>
                    <a:p>
                      <a:pPr algn="r" fontAlgn="b"/>
                      <a:r>
                        <a:rPr lang="en-IN" sz="1100" b="0" i="0" u="none" strike="noStrike" dirty="0">
                          <a:effectLst/>
                          <a:latin typeface="Calibri" panose="020F0502020204030204" pitchFamily="34" charset="0"/>
                        </a:rPr>
                        <a:t>8.20</a:t>
                      </a:r>
                    </a:p>
                  </a:txBody>
                  <a:tcPr marL="9525" marR="9525" marT="9525" marB="0" anchor="b"/>
                </a:tc>
                <a:tc>
                  <a:txBody>
                    <a:bodyPr/>
                    <a:lstStyle/>
                    <a:p>
                      <a:pPr algn="r" fontAlgn="b"/>
                      <a:r>
                        <a:rPr lang="en-IN" sz="1100" b="0" i="0" u="none" strike="noStrike" dirty="0">
                          <a:effectLst/>
                          <a:latin typeface="Calibri" panose="020F0502020204030204" pitchFamily="34" charset="0"/>
                        </a:rPr>
                        <a:t>3.77</a:t>
                      </a:r>
                    </a:p>
                  </a:txBody>
                  <a:tcPr marL="9525" marR="9525" marT="9525" marB="0" anchor="b"/>
                </a:tc>
                <a:tc>
                  <a:txBody>
                    <a:bodyPr/>
                    <a:lstStyle/>
                    <a:p>
                      <a:pPr algn="r" fontAlgn="b"/>
                      <a:r>
                        <a:rPr lang="en-IN" sz="1100" b="0" i="0" u="none" strike="noStrike" dirty="0">
                          <a:effectLst/>
                          <a:latin typeface="Calibri" panose="020F0502020204030204" pitchFamily="34" charset="0"/>
                        </a:rPr>
                        <a:t>4.84</a:t>
                      </a:r>
                    </a:p>
                  </a:txBody>
                  <a:tcPr marL="9525" marR="9525" marT="9525" marB="0" anchor="b"/>
                </a:tc>
                <a:extLst>
                  <a:ext uri="{0D108BD9-81ED-4DB2-BD59-A6C34878D82A}">
                    <a16:rowId xmlns:a16="http://schemas.microsoft.com/office/drawing/2014/main" val="1008902569"/>
                  </a:ext>
                </a:extLst>
              </a:tr>
              <a:tr h="370840">
                <a:tc>
                  <a:txBody>
                    <a:bodyPr/>
                    <a:lstStyle/>
                    <a:p>
                      <a:pPr algn="l" fontAlgn="b"/>
                      <a:r>
                        <a:rPr lang="en-IN" sz="1100" b="0" i="0" u="none" strike="noStrike">
                          <a:effectLst/>
                          <a:latin typeface="Calibri" panose="020F0502020204030204" pitchFamily="34" charset="0"/>
                        </a:rPr>
                        <a:t>K_dB</a:t>
                      </a:r>
                    </a:p>
                  </a:txBody>
                  <a:tcPr marL="9525" marR="9525" marT="9525" marB="0" anchor="b"/>
                </a:tc>
                <a:tc>
                  <a:txBody>
                    <a:bodyPr/>
                    <a:lstStyle/>
                    <a:p>
                      <a:pPr algn="r" fontAlgn="b"/>
                      <a:r>
                        <a:rPr lang="en-IN" sz="1100" b="0" i="0" u="none" strike="noStrike" dirty="0">
                          <a:effectLst/>
                          <a:latin typeface="Calibri" panose="020F0502020204030204" pitchFamily="34" charset="0"/>
                        </a:rPr>
                        <a:t>3.60</a:t>
                      </a:r>
                    </a:p>
                  </a:txBody>
                  <a:tcPr marL="9525" marR="9525" marT="9525" marB="0" anchor="b"/>
                </a:tc>
                <a:tc>
                  <a:txBody>
                    <a:bodyPr/>
                    <a:lstStyle/>
                    <a:p>
                      <a:pPr algn="r" fontAlgn="b"/>
                      <a:r>
                        <a:rPr lang="en-IN" sz="1100" b="0" i="0" u="none" strike="noStrike" dirty="0">
                          <a:effectLst/>
                          <a:latin typeface="Calibri" panose="020F0502020204030204" pitchFamily="34" charset="0"/>
                        </a:rPr>
                        <a:t>7.03</a:t>
                      </a:r>
                    </a:p>
                  </a:txBody>
                  <a:tcPr marL="9525" marR="9525" marT="9525" marB="0" anchor="b"/>
                </a:tc>
                <a:tc>
                  <a:txBody>
                    <a:bodyPr/>
                    <a:lstStyle/>
                    <a:p>
                      <a:pPr algn="r" fontAlgn="b"/>
                      <a:r>
                        <a:rPr lang="en-IN" sz="1100" b="0" i="0" u="none" strike="noStrike" dirty="0">
                          <a:effectLst/>
                          <a:latin typeface="Calibri" panose="020F0502020204030204" pitchFamily="34" charset="0"/>
                        </a:rPr>
                        <a:t>9.14</a:t>
                      </a:r>
                    </a:p>
                  </a:txBody>
                  <a:tcPr marL="9525" marR="9525" marT="9525" marB="0" anchor="b"/>
                </a:tc>
                <a:tc>
                  <a:txBody>
                    <a:bodyPr/>
                    <a:lstStyle/>
                    <a:p>
                      <a:pPr algn="r" fontAlgn="b"/>
                      <a:r>
                        <a:rPr lang="en-IN" sz="1100" b="0" i="0" u="none" strike="noStrike" dirty="0">
                          <a:effectLst/>
                          <a:latin typeface="Calibri" panose="020F0502020204030204" pitchFamily="34" charset="0"/>
                        </a:rPr>
                        <a:t>5.77</a:t>
                      </a:r>
                    </a:p>
                  </a:txBody>
                  <a:tcPr marL="9525" marR="9525" marT="9525" marB="0" anchor="b"/>
                </a:tc>
                <a:tc>
                  <a:txBody>
                    <a:bodyPr/>
                    <a:lstStyle/>
                    <a:p>
                      <a:pPr algn="r" fontAlgn="b"/>
                      <a:r>
                        <a:rPr lang="en-IN" sz="1100" b="0" i="0" u="none" strike="noStrike" dirty="0">
                          <a:effectLst/>
                          <a:latin typeface="Calibri" panose="020F0502020204030204" pitchFamily="34" charset="0"/>
                        </a:rPr>
                        <a:t>6.85</a:t>
                      </a:r>
                    </a:p>
                  </a:txBody>
                  <a:tcPr marL="9525" marR="9525" marT="9525" marB="0" anchor="b"/>
                </a:tc>
                <a:extLst>
                  <a:ext uri="{0D108BD9-81ED-4DB2-BD59-A6C34878D82A}">
                    <a16:rowId xmlns:a16="http://schemas.microsoft.com/office/drawing/2014/main" val="1835790638"/>
                  </a:ext>
                </a:extLst>
              </a:tr>
              <a:tr h="370840">
                <a:tc>
                  <a:txBody>
                    <a:bodyPr/>
                    <a:lstStyle/>
                    <a:p>
                      <a:pPr algn="l" fontAlgn="b"/>
                      <a:r>
                        <a:rPr lang="en-IN" sz="1100" b="0" i="0" u="none" strike="noStrike" dirty="0">
                          <a:effectLst/>
                          <a:latin typeface="Calibri" panose="020F0502020204030204" pitchFamily="34" charset="0"/>
                        </a:rPr>
                        <a:t>Mean Delay</a:t>
                      </a:r>
                    </a:p>
                  </a:txBody>
                  <a:tcPr marL="9525" marR="9525" marT="9525" marB="0" anchor="b"/>
                </a:tc>
                <a:tc>
                  <a:txBody>
                    <a:bodyPr/>
                    <a:lstStyle/>
                    <a:p>
                      <a:pPr algn="r" fontAlgn="b"/>
                      <a:r>
                        <a:rPr lang="en-IN" sz="1100" b="0" i="0" u="none" strike="noStrike" dirty="0">
                          <a:effectLst/>
                          <a:latin typeface="Calibri" panose="020F0502020204030204" pitchFamily="34" charset="0"/>
                        </a:rPr>
                        <a:t>21.24 ns</a:t>
                      </a:r>
                    </a:p>
                  </a:txBody>
                  <a:tcPr marL="9525" marR="9525" marT="9525" marB="0" anchor="b"/>
                </a:tc>
                <a:tc>
                  <a:txBody>
                    <a:bodyPr/>
                    <a:lstStyle/>
                    <a:p>
                      <a:pPr algn="r" fontAlgn="b"/>
                      <a:r>
                        <a:rPr lang="en-IN" sz="1100" b="0" i="0" u="none" strike="noStrike" dirty="0">
                          <a:effectLst/>
                          <a:latin typeface="Calibri" panose="020F0502020204030204" pitchFamily="34" charset="0"/>
                        </a:rPr>
                        <a:t>7.97 ns</a:t>
                      </a:r>
                    </a:p>
                  </a:txBody>
                  <a:tcPr marL="9525" marR="9525" marT="9525" marB="0" anchor="b"/>
                </a:tc>
                <a:tc>
                  <a:txBody>
                    <a:bodyPr/>
                    <a:lstStyle/>
                    <a:p>
                      <a:pPr algn="r" fontAlgn="b"/>
                      <a:r>
                        <a:rPr lang="en-IN" sz="1100" b="0" i="0" u="none" strike="noStrike" dirty="0">
                          <a:effectLst/>
                          <a:latin typeface="Calibri" panose="020F0502020204030204" pitchFamily="34" charset="0"/>
                        </a:rPr>
                        <a:t>9.99 ns</a:t>
                      </a:r>
                    </a:p>
                  </a:txBody>
                  <a:tcPr marL="9525" marR="9525" marT="9525" marB="0" anchor="b"/>
                </a:tc>
                <a:tc>
                  <a:txBody>
                    <a:bodyPr/>
                    <a:lstStyle/>
                    <a:p>
                      <a:pPr algn="r" fontAlgn="b"/>
                      <a:r>
                        <a:rPr lang="en-IN" sz="1100" b="0" i="0" u="none" strike="noStrike" dirty="0">
                          <a:effectLst/>
                          <a:latin typeface="Calibri" panose="020F0502020204030204" pitchFamily="34" charset="0"/>
                        </a:rPr>
                        <a:t>16.41 ns</a:t>
                      </a:r>
                    </a:p>
                  </a:txBody>
                  <a:tcPr marL="9525" marR="9525" marT="9525" marB="0" anchor="b"/>
                </a:tc>
                <a:tc>
                  <a:txBody>
                    <a:bodyPr/>
                    <a:lstStyle/>
                    <a:p>
                      <a:pPr algn="r" fontAlgn="b"/>
                      <a:r>
                        <a:rPr lang="en-IN" sz="1100" b="0" i="0" u="none" strike="noStrike" dirty="0">
                          <a:effectLst/>
                          <a:latin typeface="Calibri" panose="020F0502020204030204" pitchFamily="34" charset="0"/>
                        </a:rPr>
                        <a:t>12.58 ns</a:t>
                      </a:r>
                    </a:p>
                  </a:txBody>
                  <a:tcPr marL="9525" marR="9525" marT="9525" marB="0" anchor="b"/>
                </a:tc>
                <a:extLst>
                  <a:ext uri="{0D108BD9-81ED-4DB2-BD59-A6C34878D82A}">
                    <a16:rowId xmlns:a16="http://schemas.microsoft.com/office/drawing/2014/main" val="2402968864"/>
                  </a:ext>
                </a:extLst>
              </a:tr>
              <a:tr h="370840">
                <a:tc>
                  <a:txBody>
                    <a:bodyPr/>
                    <a:lstStyle/>
                    <a:p>
                      <a:pPr algn="l" fontAlgn="b"/>
                      <a:r>
                        <a:rPr lang="en-IN" sz="1100" b="0" i="0" u="none" strike="noStrike" dirty="0">
                          <a:effectLst/>
                          <a:latin typeface="Calibri" panose="020F0502020204030204" pitchFamily="34" charset="0"/>
                        </a:rPr>
                        <a:t>Mean Delay [dB]</a:t>
                      </a:r>
                    </a:p>
                  </a:txBody>
                  <a:tcPr marL="9525" marR="9525" marT="9525" marB="0" anchor="b"/>
                </a:tc>
                <a:tc>
                  <a:txBody>
                    <a:bodyPr/>
                    <a:lstStyle/>
                    <a:p>
                      <a:pPr algn="r" fontAlgn="b"/>
                      <a:r>
                        <a:rPr lang="en-IN" sz="1100" b="0" i="0" u="none" strike="noStrike" dirty="0">
                          <a:effectLst/>
                          <a:latin typeface="Calibri" panose="020F0502020204030204" pitchFamily="34" charset="0"/>
                        </a:rPr>
                        <a:t>-7.67</a:t>
                      </a:r>
                    </a:p>
                  </a:txBody>
                  <a:tcPr marL="9525" marR="9525" marT="9525" marB="0" anchor="b"/>
                </a:tc>
                <a:tc>
                  <a:txBody>
                    <a:bodyPr/>
                    <a:lstStyle/>
                    <a:p>
                      <a:pPr algn="r" fontAlgn="b"/>
                      <a:r>
                        <a:rPr lang="en-IN" sz="1100" b="0" i="0" u="none" strike="noStrike" dirty="0">
                          <a:effectLst/>
                          <a:latin typeface="Calibri" panose="020F0502020204030204" pitchFamily="34" charset="0"/>
                        </a:rPr>
                        <a:t>-8.10</a:t>
                      </a:r>
                    </a:p>
                  </a:txBody>
                  <a:tcPr marL="9525" marR="9525" marT="9525" marB="0" anchor="b"/>
                </a:tc>
                <a:tc>
                  <a:txBody>
                    <a:bodyPr/>
                    <a:lstStyle/>
                    <a:p>
                      <a:pPr algn="r" fontAlgn="b"/>
                      <a:r>
                        <a:rPr lang="en-IN" sz="1100" b="0" i="0" u="none" strike="noStrike" dirty="0">
                          <a:effectLst/>
                          <a:latin typeface="Calibri" panose="020F0502020204030204" pitchFamily="34" charset="0"/>
                        </a:rPr>
                        <a:t>-8.00</a:t>
                      </a:r>
                    </a:p>
                  </a:txBody>
                  <a:tcPr marL="9525" marR="9525" marT="9525" marB="0" anchor="b"/>
                </a:tc>
                <a:tc>
                  <a:txBody>
                    <a:bodyPr/>
                    <a:lstStyle/>
                    <a:p>
                      <a:pPr algn="r" fontAlgn="b"/>
                      <a:r>
                        <a:rPr lang="en-IN" sz="1100" b="0" i="0" u="none" strike="noStrike" dirty="0">
                          <a:effectLst/>
                          <a:latin typeface="Calibri" panose="020F0502020204030204" pitchFamily="34" charset="0"/>
                        </a:rPr>
                        <a:t>-7.78</a:t>
                      </a:r>
                    </a:p>
                  </a:txBody>
                  <a:tcPr marL="9525" marR="9525" marT="9525" marB="0" anchor="b"/>
                </a:tc>
                <a:tc>
                  <a:txBody>
                    <a:bodyPr/>
                    <a:lstStyle/>
                    <a:p>
                      <a:pPr algn="r" fontAlgn="b"/>
                      <a:r>
                        <a:rPr lang="en-IN" sz="1100" b="0" i="0" u="none" strike="noStrike" dirty="0">
                          <a:effectLst/>
                          <a:latin typeface="Calibri" panose="020F0502020204030204" pitchFamily="34" charset="0"/>
                        </a:rPr>
                        <a:t>-7.90</a:t>
                      </a:r>
                    </a:p>
                  </a:txBody>
                  <a:tcPr marL="9525" marR="9525" marT="9525" marB="0" anchor="b"/>
                </a:tc>
                <a:extLst>
                  <a:ext uri="{0D108BD9-81ED-4DB2-BD59-A6C34878D82A}">
                    <a16:rowId xmlns:a16="http://schemas.microsoft.com/office/drawing/2014/main" val="3762385316"/>
                  </a:ext>
                </a:extLst>
              </a:tr>
              <a:tr h="370840">
                <a:tc>
                  <a:txBody>
                    <a:bodyPr/>
                    <a:lstStyle/>
                    <a:p>
                      <a:pPr algn="l" fontAlgn="b"/>
                      <a:r>
                        <a:rPr lang="en-IN" sz="1100" b="0" i="0" u="none" strike="noStrike">
                          <a:effectLst/>
                          <a:latin typeface="Calibri" panose="020F0502020204030204" pitchFamily="34" charset="0"/>
                        </a:rPr>
                        <a:t>rmsDS</a:t>
                      </a:r>
                    </a:p>
                  </a:txBody>
                  <a:tcPr marL="9525" marR="9525" marT="9525" marB="0" anchor="b"/>
                </a:tc>
                <a:tc>
                  <a:txBody>
                    <a:bodyPr/>
                    <a:lstStyle/>
                    <a:p>
                      <a:pPr algn="r" fontAlgn="b"/>
                      <a:r>
                        <a:rPr lang="en-IN" sz="1100" b="0" i="0" u="none" strike="noStrike" dirty="0">
                          <a:effectLst/>
                          <a:latin typeface="Calibri" panose="020F0502020204030204" pitchFamily="34" charset="0"/>
                        </a:rPr>
                        <a:t>5.72 ns</a:t>
                      </a:r>
                    </a:p>
                  </a:txBody>
                  <a:tcPr marL="9525" marR="9525" marT="9525" marB="0" anchor="b"/>
                </a:tc>
                <a:tc>
                  <a:txBody>
                    <a:bodyPr/>
                    <a:lstStyle/>
                    <a:p>
                      <a:pPr algn="r" fontAlgn="b"/>
                      <a:r>
                        <a:rPr lang="en-IN" sz="1100" b="0" i="0" u="none" strike="noStrike" dirty="0">
                          <a:effectLst/>
                          <a:latin typeface="Calibri" panose="020F0502020204030204" pitchFamily="34" charset="0"/>
                        </a:rPr>
                        <a:t>4.04 ns</a:t>
                      </a:r>
                    </a:p>
                  </a:txBody>
                  <a:tcPr marL="9525" marR="9525" marT="9525" marB="0" anchor="b"/>
                </a:tc>
                <a:tc>
                  <a:txBody>
                    <a:bodyPr/>
                    <a:lstStyle/>
                    <a:p>
                      <a:pPr algn="r" fontAlgn="b"/>
                      <a:r>
                        <a:rPr lang="en-IN" sz="1100" b="0" i="0" u="none" strike="noStrike" dirty="0">
                          <a:effectLst/>
                          <a:latin typeface="Calibri" panose="020F0502020204030204" pitchFamily="34" charset="0"/>
                        </a:rPr>
                        <a:t>7.70 ns</a:t>
                      </a:r>
                    </a:p>
                  </a:txBody>
                  <a:tcPr marL="9525" marR="9525" marT="9525" marB="0" anchor="b"/>
                </a:tc>
                <a:tc>
                  <a:txBody>
                    <a:bodyPr/>
                    <a:lstStyle/>
                    <a:p>
                      <a:pPr algn="r" fontAlgn="b"/>
                      <a:r>
                        <a:rPr lang="en-IN" sz="1100" b="0" i="0" u="none" strike="noStrike" dirty="0">
                          <a:effectLst/>
                          <a:latin typeface="Calibri" panose="020F0502020204030204" pitchFamily="34" charset="0"/>
                        </a:rPr>
                        <a:t>6.02 ns</a:t>
                      </a:r>
                    </a:p>
                  </a:txBody>
                  <a:tcPr marL="9525" marR="9525" marT="9525" marB="0" anchor="b"/>
                </a:tc>
                <a:tc>
                  <a:txBody>
                    <a:bodyPr/>
                    <a:lstStyle/>
                    <a:p>
                      <a:pPr algn="r" fontAlgn="b"/>
                      <a:r>
                        <a:rPr lang="en-IN" sz="1100" b="0" i="0" u="none" strike="noStrike" dirty="0">
                          <a:effectLst/>
                          <a:latin typeface="Calibri" panose="020F0502020204030204" pitchFamily="34" charset="0"/>
                        </a:rPr>
                        <a:t>4.93 ns</a:t>
                      </a:r>
                    </a:p>
                  </a:txBody>
                  <a:tcPr marL="9525" marR="9525" marT="9525" marB="0" anchor="b"/>
                </a:tc>
                <a:extLst>
                  <a:ext uri="{0D108BD9-81ED-4DB2-BD59-A6C34878D82A}">
                    <a16:rowId xmlns:a16="http://schemas.microsoft.com/office/drawing/2014/main" val="714581365"/>
                  </a:ext>
                </a:extLst>
              </a:tr>
              <a:tr h="370840">
                <a:tc>
                  <a:txBody>
                    <a:bodyPr/>
                    <a:lstStyle/>
                    <a:p>
                      <a:pPr algn="l" fontAlgn="b"/>
                      <a:r>
                        <a:rPr lang="en-IN" sz="1100" b="0" i="0" u="none" strike="noStrike">
                          <a:effectLst/>
                          <a:latin typeface="Calibri" panose="020F0502020204030204" pitchFamily="34" charset="0"/>
                        </a:rPr>
                        <a:t>rmsDS_dB</a:t>
                      </a:r>
                    </a:p>
                  </a:txBody>
                  <a:tcPr marL="9525" marR="9525" marT="9525" marB="0" anchor="b"/>
                </a:tc>
                <a:tc>
                  <a:txBody>
                    <a:bodyPr/>
                    <a:lstStyle/>
                    <a:p>
                      <a:pPr algn="r" fontAlgn="b"/>
                      <a:r>
                        <a:rPr lang="en-IN" sz="1100" b="0" i="0" u="none" strike="noStrike" dirty="0">
                          <a:effectLst/>
                          <a:latin typeface="Calibri" panose="020F0502020204030204" pitchFamily="34" charset="0"/>
                        </a:rPr>
                        <a:t>-8.24</a:t>
                      </a:r>
                    </a:p>
                  </a:txBody>
                  <a:tcPr marL="9525" marR="9525" marT="9525" marB="0" anchor="b"/>
                </a:tc>
                <a:tc>
                  <a:txBody>
                    <a:bodyPr/>
                    <a:lstStyle/>
                    <a:p>
                      <a:pPr algn="r" fontAlgn="b"/>
                      <a:r>
                        <a:rPr lang="en-IN" sz="1100" b="0" i="0" u="none" strike="noStrike" dirty="0">
                          <a:effectLst/>
                          <a:latin typeface="Calibri" panose="020F0502020204030204" pitchFamily="34" charset="0"/>
                        </a:rPr>
                        <a:t>-8.39</a:t>
                      </a:r>
                    </a:p>
                  </a:txBody>
                  <a:tcPr marL="9525" marR="9525" marT="9525" marB="0" anchor="b"/>
                </a:tc>
                <a:tc>
                  <a:txBody>
                    <a:bodyPr/>
                    <a:lstStyle/>
                    <a:p>
                      <a:pPr algn="r" fontAlgn="b"/>
                      <a:r>
                        <a:rPr lang="en-IN" sz="1100" b="0" i="0" u="none" strike="noStrike" dirty="0">
                          <a:effectLst/>
                          <a:latin typeface="Calibri" panose="020F0502020204030204" pitchFamily="34" charset="0"/>
                        </a:rPr>
                        <a:t>-8.11</a:t>
                      </a:r>
                    </a:p>
                  </a:txBody>
                  <a:tcPr marL="9525" marR="9525" marT="9525" marB="0" anchor="b"/>
                </a:tc>
                <a:tc>
                  <a:txBody>
                    <a:bodyPr/>
                    <a:lstStyle/>
                    <a:p>
                      <a:pPr algn="r" fontAlgn="b"/>
                      <a:r>
                        <a:rPr lang="en-IN" sz="1100" b="0" i="0" u="none" strike="noStrike" dirty="0">
                          <a:effectLst/>
                          <a:latin typeface="Calibri" panose="020F0502020204030204" pitchFamily="34" charset="0"/>
                        </a:rPr>
                        <a:t>-8.22</a:t>
                      </a:r>
                    </a:p>
                  </a:txBody>
                  <a:tcPr marL="9525" marR="9525" marT="9525" marB="0" anchor="b"/>
                </a:tc>
                <a:tc>
                  <a:txBody>
                    <a:bodyPr/>
                    <a:lstStyle/>
                    <a:p>
                      <a:pPr algn="r" fontAlgn="b"/>
                      <a:r>
                        <a:rPr lang="en-IN" sz="1100" b="0" i="0" u="none" strike="noStrike" dirty="0">
                          <a:effectLst/>
                          <a:latin typeface="Calibri" panose="020F0502020204030204" pitchFamily="34" charset="0"/>
                        </a:rPr>
                        <a:t>-8.31</a:t>
                      </a:r>
                    </a:p>
                  </a:txBody>
                  <a:tcPr marL="9525" marR="9525" marT="9525" marB="0" anchor="b"/>
                </a:tc>
                <a:extLst>
                  <a:ext uri="{0D108BD9-81ED-4DB2-BD59-A6C34878D82A}">
                    <a16:rowId xmlns:a16="http://schemas.microsoft.com/office/drawing/2014/main" val="329658915"/>
                  </a:ext>
                </a:extLst>
              </a:tr>
            </a:tbl>
          </a:graphicData>
        </a:graphic>
      </p:graphicFrame>
      <p:sp>
        <p:nvSpPr>
          <p:cNvPr id="7" name="TextBox 6">
            <a:extLst>
              <a:ext uri="{FF2B5EF4-FFF2-40B4-BE49-F238E27FC236}">
                <a16:creationId xmlns:a16="http://schemas.microsoft.com/office/drawing/2014/main" id="{A8999152-446F-470B-D64F-186A43D02D6D}"/>
              </a:ext>
            </a:extLst>
          </p:cNvPr>
          <p:cNvSpPr txBox="1"/>
          <p:nvPr/>
        </p:nvSpPr>
        <p:spPr>
          <a:xfrm>
            <a:off x="5989864" y="2213421"/>
            <a:ext cx="2620736" cy="3785652"/>
          </a:xfrm>
          <a:prstGeom prst="rect">
            <a:avLst/>
          </a:prstGeom>
          <a:noFill/>
        </p:spPr>
        <p:txBody>
          <a:bodyPr wrap="square" rtlCol="0">
            <a:spAutoFit/>
          </a:bodyPr>
          <a:lstStyle/>
          <a:p>
            <a:pPr marL="171450" indent="-171450">
              <a:buFont typeface="Arial" panose="020B0604020202020204" pitchFamily="34" charset="0"/>
              <a:buChar char="•"/>
            </a:pPr>
            <a:r>
              <a:rPr lang="en-IN" sz="1500" dirty="0">
                <a:solidFill>
                  <a:srgbClr val="00B050"/>
                </a:solidFill>
                <a:latin typeface="+mn-lt"/>
              </a:rPr>
              <a:t>K-factor: </a:t>
            </a:r>
            <a:r>
              <a:rPr lang="en-IN" sz="1500" dirty="0">
                <a:latin typeface="+mn-lt"/>
              </a:rPr>
              <a:t>is found to be in the range of ~ 3.5-9.5 dB</a:t>
            </a:r>
          </a:p>
          <a:p>
            <a:pPr marL="171450" indent="-171450">
              <a:buFont typeface="Arial" panose="020B0604020202020204" pitchFamily="34" charset="0"/>
              <a:buChar char="•"/>
            </a:pPr>
            <a:r>
              <a:rPr lang="en-IN" sz="1500" dirty="0">
                <a:solidFill>
                  <a:srgbClr val="00B050"/>
                </a:solidFill>
                <a:latin typeface="+mn-lt"/>
              </a:rPr>
              <a:t>Mean Delay: </a:t>
            </a:r>
            <a:r>
              <a:rPr lang="en-IN" sz="1500" dirty="0">
                <a:latin typeface="+mn-lt"/>
              </a:rPr>
              <a:t>is in the range of ~ 8-22 ns</a:t>
            </a:r>
            <a:endParaRPr lang="en-IN" sz="1500" u="sng" dirty="0">
              <a:solidFill>
                <a:srgbClr val="FF0000"/>
              </a:solidFill>
              <a:latin typeface="+mn-lt"/>
            </a:endParaRPr>
          </a:p>
          <a:p>
            <a:pPr marL="171450" indent="-171450">
              <a:buFont typeface="Arial" panose="020B0604020202020204" pitchFamily="34" charset="0"/>
              <a:buChar char="•"/>
            </a:pPr>
            <a:r>
              <a:rPr lang="en-IN" sz="1500" dirty="0">
                <a:solidFill>
                  <a:srgbClr val="00B050"/>
                </a:solidFill>
                <a:latin typeface="+mn-lt"/>
              </a:rPr>
              <a:t>Delay Spread: </a:t>
            </a:r>
            <a:r>
              <a:rPr lang="en-IN" sz="1500" dirty="0">
                <a:latin typeface="+mn-lt"/>
              </a:rPr>
              <a:t>is in the</a:t>
            </a:r>
            <a:r>
              <a:rPr lang="en-IN" sz="1500" dirty="0">
                <a:solidFill>
                  <a:srgbClr val="00B050"/>
                </a:solidFill>
                <a:latin typeface="+mn-lt"/>
              </a:rPr>
              <a:t> </a:t>
            </a:r>
            <a:r>
              <a:rPr lang="en-IN" sz="1500" dirty="0">
                <a:latin typeface="+mn-lt"/>
              </a:rPr>
              <a:t>range of ~ 4-8 ns</a:t>
            </a:r>
          </a:p>
          <a:p>
            <a:pPr marL="171450" indent="-171450">
              <a:buFont typeface="Arial" panose="020B0604020202020204" pitchFamily="34" charset="0"/>
              <a:buChar char="•"/>
            </a:pPr>
            <a:r>
              <a:rPr lang="en-IN" sz="1500" u="sng" dirty="0">
                <a:solidFill>
                  <a:schemeClr val="accent6">
                    <a:lumMod val="75000"/>
                  </a:schemeClr>
                </a:solidFill>
                <a:latin typeface="+mn-lt"/>
              </a:rPr>
              <a:t>Large K-factor is observed in Rx3 due to higher ratio of DB paths arriving with less power. It also explains the higher delay spread in Rx3</a:t>
            </a:r>
          </a:p>
          <a:p>
            <a:pPr marL="171450" indent="-171450">
              <a:buFont typeface="Arial" panose="020B0604020202020204" pitchFamily="34" charset="0"/>
              <a:buChar char="•"/>
            </a:pPr>
            <a:r>
              <a:rPr lang="en-IN" sz="1500" u="sng" dirty="0">
                <a:solidFill>
                  <a:schemeClr val="accent6">
                    <a:lumMod val="75000"/>
                  </a:schemeClr>
                </a:solidFill>
                <a:latin typeface="+mn-lt"/>
              </a:rPr>
              <a:t>As anticipated the delay spread in Rx5 is not large due to uniform distribution of multipath clusters.</a:t>
            </a:r>
          </a:p>
        </p:txBody>
      </p:sp>
    </p:spTree>
    <p:extLst>
      <p:ext uri="{BB962C8B-B14F-4D97-AF65-F5344CB8AC3E}">
        <p14:creationId xmlns:p14="http://schemas.microsoft.com/office/powerpoint/2010/main" val="74844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3A4F-0ED8-1ACE-CEB6-0DE34A0801C1}"/>
              </a:ext>
            </a:extLst>
          </p:cNvPr>
          <p:cNvSpPr>
            <a:spLocks noGrp="1"/>
          </p:cNvSpPr>
          <p:nvPr>
            <p:ph type="title"/>
          </p:nvPr>
        </p:nvSpPr>
        <p:spPr/>
        <p:txBody>
          <a:bodyPr/>
          <a:lstStyle/>
          <a:p>
            <a:r>
              <a:rPr lang="en-IN" dirty="0"/>
              <a:t>Cross-correlation between parameters</a:t>
            </a:r>
          </a:p>
        </p:txBody>
      </p:sp>
      <p:sp>
        <p:nvSpPr>
          <p:cNvPr id="3" name="Date Placeholder 2">
            <a:extLst>
              <a:ext uri="{FF2B5EF4-FFF2-40B4-BE49-F238E27FC236}">
                <a16:creationId xmlns:a16="http://schemas.microsoft.com/office/drawing/2014/main" id="{7F16888A-47C4-B818-0A52-1A0C35AE5D81}"/>
              </a:ext>
            </a:extLst>
          </p:cNvPr>
          <p:cNvSpPr>
            <a:spLocks noGrp="1"/>
          </p:cNvSpPr>
          <p:nvPr>
            <p:ph type="dt" sz="half" idx="10"/>
          </p:nvPr>
        </p:nvSpPr>
        <p:spPr/>
        <p:txBody>
          <a:bodyPr/>
          <a:lstStyle/>
          <a:p>
            <a:r>
              <a:rPr lang="en-US" altLang="ja-JP"/>
              <a:t>November 2022</a:t>
            </a:r>
            <a:endParaRPr lang="en-IN" altLang="en-US" dirty="0"/>
          </a:p>
        </p:txBody>
      </p:sp>
      <p:sp>
        <p:nvSpPr>
          <p:cNvPr id="4" name="Footer Placeholder 3">
            <a:extLst>
              <a:ext uri="{FF2B5EF4-FFF2-40B4-BE49-F238E27FC236}">
                <a16:creationId xmlns:a16="http://schemas.microsoft.com/office/drawing/2014/main" id="{B6519EB9-8228-B564-3779-9958152B381B}"/>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5" name="Slide Number Placeholder 4">
            <a:extLst>
              <a:ext uri="{FF2B5EF4-FFF2-40B4-BE49-F238E27FC236}">
                <a16:creationId xmlns:a16="http://schemas.microsoft.com/office/drawing/2014/main" id="{614D87D8-6573-4B82-E660-0022E9D36B0E}"/>
              </a:ext>
            </a:extLst>
          </p:cNvPr>
          <p:cNvSpPr>
            <a:spLocks noGrp="1"/>
          </p:cNvSpPr>
          <p:nvPr>
            <p:ph type="sldNum" sz="quarter" idx="12"/>
          </p:nvPr>
        </p:nvSpPr>
        <p:spPr/>
        <p:txBody>
          <a:bodyPr/>
          <a:lstStyle/>
          <a:p>
            <a:r>
              <a:rPr lang="en-IN" altLang="en-US"/>
              <a:t>Slide </a:t>
            </a:r>
            <a:fld id="{F5CEB43F-9969-49B4-91B4-AA0E54745821}" type="slidenum">
              <a:rPr lang="en-IN" altLang="en-US" smtClean="0"/>
              <a:pPr/>
              <a:t>21</a:t>
            </a:fld>
            <a:endParaRPr lang="en-IN" altLang="en-US"/>
          </a:p>
        </p:txBody>
      </p:sp>
      <p:graphicFrame>
        <p:nvGraphicFramePr>
          <p:cNvPr id="6" name="Table 5">
            <a:extLst>
              <a:ext uri="{FF2B5EF4-FFF2-40B4-BE49-F238E27FC236}">
                <a16:creationId xmlns:a16="http://schemas.microsoft.com/office/drawing/2014/main" id="{A75B8EF9-E8CB-99DA-A51A-52E5DD8C0230}"/>
              </a:ext>
            </a:extLst>
          </p:cNvPr>
          <p:cNvGraphicFramePr>
            <a:graphicFrameLocks/>
          </p:cNvGraphicFramePr>
          <p:nvPr/>
        </p:nvGraphicFramePr>
        <p:xfrm>
          <a:off x="611560" y="2708920"/>
          <a:ext cx="7329290" cy="1854200"/>
        </p:xfrm>
        <a:graphic>
          <a:graphicData uri="http://schemas.openxmlformats.org/drawingml/2006/table">
            <a:tbl>
              <a:tblPr firstRow="1" bandRow="1">
                <a:tableStyleId>{5C22544A-7EE6-4342-B048-85BDC9FD1C3A}</a:tableStyleId>
              </a:tblPr>
              <a:tblGrid>
                <a:gridCol w="1465858">
                  <a:extLst>
                    <a:ext uri="{9D8B030D-6E8A-4147-A177-3AD203B41FA5}">
                      <a16:colId xmlns:a16="http://schemas.microsoft.com/office/drawing/2014/main" val="863884790"/>
                    </a:ext>
                  </a:extLst>
                </a:gridCol>
                <a:gridCol w="1465858">
                  <a:extLst>
                    <a:ext uri="{9D8B030D-6E8A-4147-A177-3AD203B41FA5}">
                      <a16:colId xmlns:a16="http://schemas.microsoft.com/office/drawing/2014/main" val="2781000668"/>
                    </a:ext>
                  </a:extLst>
                </a:gridCol>
                <a:gridCol w="1465858">
                  <a:extLst>
                    <a:ext uri="{9D8B030D-6E8A-4147-A177-3AD203B41FA5}">
                      <a16:colId xmlns:a16="http://schemas.microsoft.com/office/drawing/2014/main" val="359678534"/>
                    </a:ext>
                  </a:extLst>
                </a:gridCol>
                <a:gridCol w="1465858">
                  <a:extLst>
                    <a:ext uri="{9D8B030D-6E8A-4147-A177-3AD203B41FA5}">
                      <a16:colId xmlns:a16="http://schemas.microsoft.com/office/drawing/2014/main" val="524774479"/>
                    </a:ext>
                  </a:extLst>
                </a:gridCol>
                <a:gridCol w="1465858">
                  <a:extLst>
                    <a:ext uri="{9D8B030D-6E8A-4147-A177-3AD203B41FA5}">
                      <a16:colId xmlns:a16="http://schemas.microsoft.com/office/drawing/2014/main" val="2252074051"/>
                    </a:ext>
                  </a:extLst>
                </a:gridCol>
              </a:tblGrid>
              <a:tr h="370840">
                <a:tc>
                  <a:txBody>
                    <a:bodyPr/>
                    <a:lstStyle/>
                    <a:p>
                      <a:endParaRPr lang="en-IN" dirty="0"/>
                    </a:p>
                  </a:txBody>
                  <a:tcPr/>
                </a:tc>
                <a:tc>
                  <a:txBody>
                    <a:bodyPr/>
                    <a:lstStyle/>
                    <a:p>
                      <a:r>
                        <a:rPr lang="en-IN" dirty="0"/>
                        <a:t>K</a:t>
                      </a:r>
                    </a:p>
                  </a:txBody>
                  <a:tcPr/>
                </a:tc>
                <a:tc>
                  <a:txBody>
                    <a:bodyPr/>
                    <a:lstStyle/>
                    <a:p>
                      <a:r>
                        <a:rPr lang="en-IN" dirty="0"/>
                        <a:t>DS</a:t>
                      </a:r>
                    </a:p>
                  </a:txBody>
                  <a:tcPr/>
                </a:tc>
                <a:tc>
                  <a:txBody>
                    <a:bodyPr/>
                    <a:lstStyle/>
                    <a:p>
                      <a:r>
                        <a:rPr lang="en-IN" dirty="0"/>
                        <a:t>ASA</a:t>
                      </a:r>
                    </a:p>
                  </a:txBody>
                  <a:tcPr/>
                </a:tc>
                <a:tc>
                  <a:txBody>
                    <a:bodyPr/>
                    <a:lstStyle/>
                    <a:p>
                      <a:r>
                        <a:rPr lang="en-IN" dirty="0"/>
                        <a:t>ESA</a:t>
                      </a:r>
                    </a:p>
                  </a:txBody>
                  <a:tcPr/>
                </a:tc>
                <a:extLst>
                  <a:ext uri="{0D108BD9-81ED-4DB2-BD59-A6C34878D82A}">
                    <a16:rowId xmlns:a16="http://schemas.microsoft.com/office/drawing/2014/main" val="599298284"/>
                  </a:ext>
                </a:extLst>
              </a:tr>
              <a:tr h="370840">
                <a:tc>
                  <a:txBody>
                    <a:bodyPr/>
                    <a:lstStyle/>
                    <a:p>
                      <a:r>
                        <a:rPr lang="en-IN" dirty="0"/>
                        <a:t>K</a:t>
                      </a:r>
                    </a:p>
                  </a:txBody>
                  <a:tcPr/>
                </a:tc>
                <a:tc>
                  <a:txBody>
                    <a:bodyPr/>
                    <a:lstStyle/>
                    <a:p>
                      <a:pPr algn="ctr"/>
                      <a:r>
                        <a:rPr lang="en-IN" dirty="0"/>
                        <a:t>1</a:t>
                      </a:r>
                    </a:p>
                  </a:txBody>
                  <a:tcPr/>
                </a:tc>
                <a:tc>
                  <a:txBody>
                    <a:bodyPr/>
                    <a:lstStyle/>
                    <a:p>
                      <a:pPr algn="ctr"/>
                      <a:r>
                        <a:rPr lang="en-IN" dirty="0"/>
                        <a:t>-</a:t>
                      </a:r>
                    </a:p>
                  </a:txBody>
                  <a:tcPr/>
                </a:tc>
                <a:tc>
                  <a:txBody>
                    <a:bodyPr/>
                    <a:lstStyle/>
                    <a:p>
                      <a:pPr algn="ctr"/>
                      <a:r>
                        <a:rPr lang="en-IN" dirty="0"/>
                        <a:t>-</a:t>
                      </a:r>
                    </a:p>
                  </a:txBody>
                  <a:tcPr/>
                </a:tc>
                <a:tc>
                  <a:txBody>
                    <a:bodyPr/>
                    <a:lstStyle/>
                    <a:p>
                      <a:pPr algn="ctr"/>
                      <a:r>
                        <a:rPr lang="en-IN" dirty="0"/>
                        <a:t>-</a:t>
                      </a:r>
                    </a:p>
                  </a:txBody>
                  <a:tcPr/>
                </a:tc>
                <a:extLst>
                  <a:ext uri="{0D108BD9-81ED-4DB2-BD59-A6C34878D82A}">
                    <a16:rowId xmlns:a16="http://schemas.microsoft.com/office/drawing/2014/main" val="1651971684"/>
                  </a:ext>
                </a:extLst>
              </a:tr>
              <a:tr h="370840">
                <a:tc>
                  <a:txBody>
                    <a:bodyPr/>
                    <a:lstStyle/>
                    <a:p>
                      <a:r>
                        <a:rPr lang="en-IN" dirty="0"/>
                        <a:t>DS</a:t>
                      </a:r>
                    </a:p>
                  </a:txBody>
                  <a:tcPr/>
                </a:tc>
                <a:tc>
                  <a:txBody>
                    <a:bodyPr/>
                    <a:lstStyle/>
                    <a:p>
                      <a:pPr algn="ctr"/>
                      <a:r>
                        <a:rPr lang="en-IN" dirty="0"/>
                        <a:t>0.3481</a:t>
                      </a:r>
                    </a:p>
                  </a:txBody>
                  <a:tcPr/>
                </a:tc>
                <a:tc>
                  <a:txBody>
                    <a:bodyPr/>
                    <a:lstStyle/>
                    <a:p>
                      <a:pPr algn="ctr"/>
                      <a:r>
                        <a:rPr lang="en-IN" dirty="0"/>
                        <a:t>1</a:t>
                      </a:r>
                    </a:p>
                  </a:txBody>
                  <a:tcPr/>
                </a:tc>
                <a:tc>
                  <a:txBody>
                    <a:bodyPr/>
                    <a:lstStyle/>
                    <a:p>
                      <a:pPr algn="ctr"/>
                      <a:r>
                        <a:rPr lang="en-IN" dirty="0"/>
                        <a:t>-</a:t>
                      </a:r>
                    </a:p>
                  </a:txBody>
                  <a:tcPr/>
                </a:tc>
                <a:tc>
                  <a:txBody>
                    <a:bodyPr/>
                    <a:lstStyle/>
                    <a:p>
                      <a:pPr algn="ctr"/>
                      <a:r>
                        <a:rPr lang="en-IN" dirty="0"/>
                        <a:t>-</a:t>
                      </a:r>
                    </a:p>
                  </a:txBody>
                  <a:tcPr/>
                </a:tc>
                <a:extLst>
                  <a:ext uri="{0D108BD9-81ED-4DB2-BD59-A6C34878D82A}">
                    <a16:rowId xmlns:a16="http://schemas.microsoft.com/office/drawing/2014/main" val="2562231840"/>
                  </a:ext>
                </a:extLst>
              </a:tr>
              <a:tr h="370840">
                <a:tc>
                  <a:txBody>
                    <a:bodyPr/>
                    <a:lstStyle/>
                    <a:p>
                      <a:r>
                        <a:rPr lang="en-IN" dirty="0"/>
                        <a:t>ASA</a:t>
                      </a:r>
                    </a:p>
                  </a:txBody>
                  <a:tcPr/>
                </a:tc>
                <a:tc>
                  <a:txBody>
                    <a:bodyPr/>
                    <a:lstStyle/>
                    <a:p>
                      <a:pPr algn="ctr"/>
                      <a:r>
                        <a:rPr lang="en-IN" dirty="0"/>
                        <a:t>-0.4168</a:t>
                      </a:r>
                    </a:p>
                  </a:txBody>
                  <a:tcPr/>
                </a:tc>
                <a:tc>
                  <a:txBody>
                    <a:bodyPr/>
                    <a:lstStyle/>
                    <a:p>
                      <a:pPr algn="ctr"/>
                      <a:r>
                        <a:rPr lang="en-IN" dirty="0"/>
                        <a:t>-0.4327</a:t>
                      </a:r>
                    </a:p>
                  </a:txBody>
                  <a:tcPr/>
                </a:tc>
                <a:tc>
                  <a:txBody>
                    <a:bodyPr/>
                    <a:lstStyle/>
                    <a:p>
                      <a:pPr algn="ctr"/>
                      <a:r>
                        <a:rPr lang="en-IN" dirty="0"/>
                        <a:t>1</a:t>
                      </a:r>
                    </a:p>
                  </a:txBody>
                  <a:tcPr/>
                </a:tc>
                <a:tc>
                  <a:txBody>
                    <a:bodyPr/>
                    <a:lstStyle/>
                    <a:p>
                      <a:pPr algn="ctr"/>
                      <a:r>
                        <a:rPr lang="en-IN" dirty="0"/>
                        <a:t>-</a:t>
                      </a:r>
                    </a:p>
                  </a:txBody>
                  <a:tcPr/>
                </a:tc>
                <a:extLst>
                  <a:ext uri="{0D108BD9-81ED-4DB2-BD59-A6C34878D82A}">
                    <a16:rowId xmlns:a16="http://schemas.microsoft.com/office/drawing/2014/main" val="1809486142"/>
                  </a:ext>
                </a:extLst>
              </a:tr>
              <a:tr h="370840">
                <a:tc>
                  <a:txBody>
                    <a:bodyPr/>
                    <a:lstStyle/>
                    <a:p>
                      <a:r>
                        <a:rPr lang="en-IN" dirty="0"/>
                        <a:t>ESA</a:t>
                      </a:r>
                    </a:p>
                  </a:txBody>
                  <a:tcPr/>
                </a:tc>
                <a:tc>
                  <a:txBody>
                    <a:bodyPr/>
                    <a:lstStyle/>
                    <a:p>
                      <a:pPr algn="ctr"/>
                      <a:r>
                        <a:rPr lang="en-IN" dirty="0"/>
                        <a:t>-0.5023</a:t>
                      </a:r>
                    </a:p>
                  </a:txBody>
                  <a:tcPr/>
                </a:tc>
                <a:tc>
                  <a:txBody>
                    <a:bodyPr/>
                    <a:lstStyle/>
                    <a:p>
                      <a:pPr algn="ctr"/>
                      <a:r>
                        <a:rPr lang="en-IN" dirty="0"/>
                        <a:t>-0.1822</a:t>
                      </a:r>
                    </a:p>
                  </a:txBody>
                  <a:tcPr/>
                </a:tc>
                <a:tc>
                  <a:txBody>
                    <a:bodyPr/>
                    <a:lstStyle/>
                    <a:p>
                      <a:pPr algn="ctr"/>
                      <a:r>
                        <a:rPr lang="en-IN" dirty="0"/>
                        <a:t>0.5592</a:t>
                      </a:r>
                    </a:p>
                  </a:txBody>
                  <a:tcPr/>
                </a:tc>
                <a:tc>
                  <a:txBody>
                    <a:bodyPr/>
                    <a:lstStyle/>
                    <a:p>
                      <a:pPr algn="ctr"/>
                      <a:r>
                        <a:rPr lang="en-IN" dirty="0"/>
                        <a:t>1</a:t>
                      </a:r>
                    </a:p>
                  </a:txBody>
                  <a:tcPr/>
                </a:tc>
                <a:extLst>
                  <a:ext uri="{0D108BD9-81ED-4DB2-BD59-A6C34878D82A}">
                    <a16:rowId xmlns:a16="http://schemas.microsoft.com/office/drawing/2014/main" val="2394264259"/>
                  </a:ext>
                </a:extLst>
              </a:tr>
            </a:tbl>
          </a:graphicData>
        </a:graphic>
      </p:graphicFrame>
      <p:sp>
        <p:nvSpPr>
          <p:cNvPr id="7" name="Rectangle 6">
            <a:extLst>
              <a:ext uri="{FF2B5EF4-FFF2-40B4-BE49-F238E27FC236}">
                <a16:creationId xmlns:a16="http://schemas.microsoft.com/office/drawing/2014/main" id="{828800B4-8BAA-62CE-4EE1-7E55355EB83E}"/>
              </a:ext>
            </a:extLst>
          </p:cNvPr>
          <p:cNvSpPr/>
          <p:nvPr/>
        </p:nvSpPr>
        <p:spPr>
          <a:xfrm>
            <a:off x="2070941" y="3851653"/>
            <a:ext cx="1414585" cy="702795"/>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093D8169-CF5D-A6B7-F02E-A2134524E333}"/>
              </a:ext>
            </a:extLst>
          </p:cNvPr>
          <p:cNvSpPr/>
          <p:nvPr/>
        </p:nvSpPr>
        <p:spPr>
          <a:xfrm>
            <a:off x="3491880" y="3848083"/>
            <a:ext cx="1500403" cy="702795"/>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5B8194BA-87A6-5F52-F8FA-C3A804EA3352}"/>
              </a:ext>
            </a:extLst>
          </p:cNvPr>
          <p:cNvSpPr/>
          <p:nvPr/>
        </p:nvSpPr>
        <p:spPr>
          <a:xfrm>
            <a:off x="2071909" y="3446971"/>
            <a:ext cx="1419971" cy="38292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47D88C07-8867-678B-F2D2-6B3FDC9B53F0}"/>
              </a:ext>
            </a:extLst>
          </p:cNvPr>
          <p:cNvSpPr txBox="1"/>
          <p:nvPr/>
        </p:nvSpPr>
        <p:spPr>
          <a:xfrm>
            <a:off x="179512" y="5535297"/>
            <a:ext cx="6059498" cy="461665"/>
          </a:xfrm>
          <a:prstGeom prst="rect">
            <a:avLst/>
          </a:prstGeom>
          <a:noFill/>
        </p:spPr>
        <p:txBody>
          <a:bodyPr wrap="square" rtlCol="0">
            <a:spAutoFit/>
          </a:bodyPr>
          <a:lstStyle/>
          <a:p>
            <a:r>
              <a:rPr lang="en-IN" dirty="0">
                <a:solidFill>
                  <a:srgbClr val="7030A0"/>
                </a:solidFill>
                <a:latin typeface="+mn-lt"/>
              </a:rPr>
              <a:t>Large K-factor means </a:t>
            </a:r>
            <a:r>
              <a:rPr lang="en-IN" dirty="0" err="1">
                <a:solidFill>
                  <a:srgbClr val="7030A0"/>
                </a:solidFill>
                <a:latin typeface="+mn-lt"/>
              </a:rPr>
              <a:t>LoS</a:t>
            </a:r>
            <a:r>
              <a:rPr lang="en-IN" dirty="0">
                <a:solidFill>
                  <a:srgbClr val="7030A0"/>
                </a:solidFill>
                <a:latin typeface="+mn-lt"/>
              </a:rPr>
              <a:t> is more dominant thus less power dispersion in angle domain and vice-versa.</a:t>
            </a:r>
          </a:p>
        </p:txBody>
      </p:sp>
      <p:cxnSp>
        <p:nvCxnSpPr>
          <p:cNvPr id="11" name="Straight Arrow Connector 10">
            <a:extLst>
              <a:ext uri="{FF2B5EF4-FFF2-40B4-BE49-F238E27FC236}">
                <a16:creationId xmlns:a16="http://schemas.microsoft.com/office/drawing/2014/main" id="{00C476C9-9200-554E-9609-BE8A007ADA26}"/>
              </a:ext>
            </a:extLst>
          </p:cNvPr>
          <p:cNvCxnSpPr>
            <a:cxnSpLocks/>
          </p:cNvCxnSpPr>
          <p:nvPr/>
        </p:nvCxnSpPr>
        <p:spPr>
          <a:xfrm>
            <a:off x="2411760" y="4653136"/>
            <a:ext cx="0" cy="792088"/>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1A49A5-60F5-CA4D-7DC9-49AB625D6A4D}"/>
              </a:ext>
            </a:extLst>
          </p:cNvPr>
          <p:cNvSpPr txBox="1"/>
          <p:nvPr/>
        </p:nvSpPr>
        <p:spPr>
          <a:xfrm>
            <a:off x="4784110" y="1770792"/>
            <a:ext cx="4329722" cy="646331"/>
          </a:xfrm>
          <a:prstGeom prst="rect">
            <a:avLst/>
          </a:prstGeom>
          <a:noFill/>
        </p:spPr>
        <p:txBody>
          <a:bodyPr wrap="square" rtlCol="0">
            <a:spAutoFit/>
          </a:bodyPr>
          <a:lstStyle/>
          <a:p>
            <a:r>
              <a:rPr lang="en-IN" dirty="0">
                <a:solidFill>
                  <a:srgbClr val="0070C0"/>
                </a:solidFill>
                <a:latin typeface="+mn-lt"/>
              </a:rPr>
              <a:t>Positive correlation indicates for larger delay spread propagation is </a:t>
            </a:r>
            <a:r>
              <a:rPr lang="en-IN" dirty="0" err="1">
                <a:solidFill>
                  <a:srgbClr val="0070C0"/>
                </a:solidFill>
                <a:latin typeface="+mn-lt"/>
              </a:rPr>
              <a:t>LoS</a:t>
            </a:r>
            <a:r>
              <a:rPr lang="en-IN" dirty="0">
                <a:solidFill>
                  <a:srgbClr val="0070C0"/>
                </a:solidFill>
                <a:latin typeface="+mn-lt"/>
              </a:rPr>
              <a:t> dominant whereas for smaller spread MPCs can have significant power.</a:t>
            </a:r>
          </a:p>
        </p:txBody>
      </p:sp>
      <p:cxnSp>
        <p:nvCxnSpPr>
          <p:cNvPr id="13" name="Connector: Elbow 12">
            <a:extLst>
              <a:ext uri="{FF2B5EF4-FFF2-40B4-BE49-F238E27FC236}">
                <a16:creationId xmlns:a16="http://schemas.microsoft.com/office/drawing/2014/main" id="{39FD1CE3-7156-FE77-D612-A86CB5B918D4}"/>
              </a:ext>
            </a:extLst>
          </p:cNvPr>
          <p:cNvCxnSpPr>
            <a:cxnSpLocks/>
            <a:endCxn id="12" idx="1"/>
          </p:cNvCxnSpPr>
          <p:nvPr/>
        </p:nvCxnSpPr>
        <p:spPr>
          <a:xfrm flipV="1">
            <a:off x="2340897" y="2093958"/>
            <a:ext cx="2443213" cy="1287025"/>
          </a:xfrm>
          <a:prstGeom prst="bentConnector3">
            <a:avLst>
              <a:gd name="adj1" fmla="val 45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5E3A57A-3432-8149-D8BB-46C1EBFCCEBA}"/>
              </a:ext>
            </a:extLst>
          </p:cNvPr>
          <p:cNvSpPr txBox="1"/>
          <p:nvPr/>
        </p:nvSpPr>
        <p:spPr>
          <a:xfrm>
            <a:off x="4840577" y="4854917"/>
            <a:ext cx="4329722" cy="461665"/>
          </a:xfrm>
          <a:prstGeom prst="rect">
            <a:avLst/>
          </a:prstGeom>
          <a:noFill/>
        </p:spPr>
        <p:txBody>
          <a:bodyPr wrap="square" rtlCol="0">
            <a:spAutoFit/>
          </a:bodyPr>
          <a:lstStyle/>
          <a:p>
            <a:r>
              <a:rPr lang="en-IN" dirty="0">
                <a:solidFill>
                  <a:srgbClr val="C00000"/>
                </a:solidFill>
                <a:latin typeface="+mn-lt"/>
              </a:rPr>
              <a:t>Negative correlation indicates dominance of multiply reflected paths when delay spread is large and vice-versa</a:t>
            </a:r>
          </a:p>
        </p:txBody>
      </p:sp>
      <p:cxnSp>
        <p:nvCxnSpPr>
          <p:cNvPr id="18" name="Connector: Elbow 17">
            <a:extLst>
              <a:ext uri="{FF2B5EF4-FFF2-40B4-BE49-F238E27FC236}">
                <a16:creationId xmlns:a16="http://schemas.microsoft.com/office/drawing/2014/main" id="{1117D808-5217-A8FD-7D3F-22C9BFE38A0C}"/>
              </a:ext>
            </a:extLst>
          </p:cNvPr>
          <p:cNvCxnSpPr>
            <a:cxnSpLocks/>
          </p:cNvCxnSpPr>
          <p:nvPr/>
        </p:nvCxnSpPr>
        <p:spPr>
          <a:xfrm>
            <a:off x="3851920" y="4653136"/>
            <a:ext cx="1023293" cy="513958"/>
          </a:xfrm>
          <a:prstGeom prst="bentConnector3">
            <a:avLst>
              <a:gd name="adj1" fmla="val -106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453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p:txBody>
          <a:bodyPr/>
          <a:lstStyle/>
          <a:p>
            <a:r>
              <a:rPr kumimoji="1" lang="en-US" altLang="ja-JP" dirty="0"/>
              <a:t>Conclusion</a:t>
            </a:r>
            <a:endParaRPr kumimoji="1" lang="ja-JP" altLang="en-US" dirty="0"/>
          </a:p>
        </p:txBody>
      </p:sp>
      <p:sp>
        <p:nvSpPr>
          <p:cNvPr id="6" name="Content Placeholder 5">
            <a:extLst>
              <a:ext uri="{FF2B5EF4-FFF2-40B4-BE49-F238E27FC236}">
                <a16:creationId xmlns:a16="http://schemas.microsoft.com/office/drawing/2014/main" id="{9EE4845B-EE53-1B20-6A23-9A3EFC4B6991}"/>
              </a:ext>
            </a:extLst>
          </p:cNvPr>
          <p:cNvSpPr>
            <a:spLocks noGrp="1"/>
          </p:cNvSpPr>
          <p:nvPr>
            <p:ph idx="1"/>
          </p:nvPr>
        </p:nvSpPr>
        <p:spPr>
          <a:xfrm>
            <a:off x="667494" y="1844674"/>
            <a:ext cx="7772400" cy="4464645"/>
          </a:xfrm>
        </p:spPr>
        <p:txBody>
          <a:bodyPr/>
          <a:lstStyle/>
          <a:p>
            <a:r>
              <a:rPr lang="en-IN" sz="2800" dirty="0"/>
              <a:t>High K-factor indicates a </a:t>
            </a:r>
            <a:r>
              <a:rPr lang="en-IN" sz="2800" dirty="0" err="1"/>
              <a:t>LoS</a:t>
            </a:r>
            <a:r>
              <a:rPr lang="en-IN" sz="2800" dirty="0"/>
              <a:t> dominant propagation at 300 GHz</a:t>
            </a:r>
          </a:p>
          <a:p>
            <a:r>
              <a:rPr lang="en-IN" sz="2800" dirty="0"/>
              <a:t>Visual investigation of delay profile and spectra (Angular Delay Power Spectrum, Angular Power Spectrum) indicates less number of MPCs per cluster</a:t>
            </a:r>
          </a:p>
          <a:p>
            <a:r>
              <a:rPr lang="en-IN" sz="2800" dirty="0"/>
              <a:t>Further measurement campaign in other indoor environment is required to ascertain the cross-correlation between the parameters</a:t>
            </a: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4" name="フッター プレースホルダー 3">
            <a:extLst>
              <a:ext uri="{FF2B5EF4-FFF2-40B4-BE49-F238E27FC236}">
                <a16:creationId xmlns:a16="http://schemas.microsoft.com/office/drawing/2014/main" id="{C728540E-FA37-4C71-BF3E-276A9C25200B}"/>
              </a:ext>
            </a:extLst>
          </p:cNvPr>
          <p:cNvSpPr>
            <a:spLocks noGrp="1"/>
          </p:cNvSpPr>
          <p:nvPr>
            <p:ph type="ftr" sz="quarter" idx="11"/>
          </p:nvPr>
        </p:nvSpPr>
        <p:spPr/>
        <p:txBody>
          <a:bodyPr/>
          <a:lstStyle/>
          <a:p>
            <a:r>
              <a:rPr lang="en-US" altLang="ja-JP"/>
              <a:t>Anirban Ghosh et al., Niigata University</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22</a:t>
            </a:fld>
            <a:endParaRPr lang="en-US" altLang="ja-JP"/>
          </a:p>
        </p:txBody>
      </p:sp>
    </p:spTree>
    <p:extLst>
      <p:ext uri="{BB962C8B-B14F-4D97-AF65-F5344CB8AC3E}">
        <p14:creationId xmlns:p14="http://schemas.microsoft.com/office/powerpoint/2010/main" val="105075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p:txBody>
          <a:bodyPr/>
          <a:lstStyle/>
          <a:p>
            <a:r>
              <a:rPr kumimoji="1" lang="en-US" altLang="ja-JP" dirty="0"/>
              <a:t>Future works</a:t>
            </a:r>
            <a:endParaRPr kumimoji="1" lang="ja-JP" altLang="en-US" dirty="0"/>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685800" y="1849594"/>
            <a:ext cx="7772400" cy="4114800"/>
          </a:xfrm>
        </p:spPr>
        <p:txBody>
          <a:bodyPr/>
          <a:lstStyle/>
          <a:p>
            <a:r>
              <a:rPr lang="en-IN" dirty="0"/>
              <a:t>MPC extraction and clustering to model intracluster parameters</a:t>
            </a:r>
          </a:p>
          <a:p>
            <a:r>
              <a:rPr lang="en-IN" dirty="0"/>
              <a:t>Efforts to model the stochastic processes in signal propagation at THz band</a:t>
            </a:r>
          </a:p>
          <a:p>
            <a:r>
              <a:rPr lang="en-IN" dirty="0"/>
              <a:t>Further extensive campaigns to develop channel models suited to the unique attributes of THz band propagation</a:t>
            </a: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4" name="フッター プレースホルダー 3">
            <a:extLst>
              <a:ext uri="{FF2B5EF4-FFF2-40B4-BE49-F238E27FC236}">
                <a16:creationId xmlns:a16="http://schemas.microsoft.com/office/drawing/2014/main" id="{C728540E-FA37-4C71-BF3E-276A9C25200B}"/>
              </a:ext>
            </a:extLst>
          </p:cNvPr>
          <p:cNvSpPr>
            <a:spLocks noGrp="1"/>
          </p:cNvSpPr>
          <p:nvPr>
            <p:ph type="ftr" sz="quarter" idx="11"/>
          </p:nvPr>
        </p:nvSpPr>
        <p:spPr/>
        <p:txBody>
          <a:bodyPr/>
          <a:lstStyle/>
          <a:p>
            <a:r>
              <a:rPr lang="en-US" altLang="ja-JP"/>
              <a:t>Anirban Ghosh et al., Niigata University</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23</a:t>
            </a:fld>
            <a:endParaRPr lang="en-US" altLang="ja-JP"/>
          </a:p>
        </p:txBody>
      </p:sp>
    </p:spTree>
    <p:extLst>
      <p:ext uri="{BB962C8B-B14F-4D97-AF65-F5344CB8AC3E}">
        <p14:creationId xmlns:p14="http://schemas.microsoft.com/office/powerpoint/2010/main" val="46053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61F8A6-B2DC-8777-2C8B-DEAE11EE0BCC}"/>
              </a:ext>
            </a:extLst>
          </p:cNvPr>
          <p:cNvSpPr>
            <a:spLocks noGrp="1" noChangeArrowheads="1"/>
          </p:cNvSpPr>
          <p:nvPr>
            <p:ph type="title"/>
          </p:nvPr>
        </p:nvSpPr>
        <p:spPr/>
        <p:txBody>
          <a:bodyPr/>
          <a:lstStyle/>
          <a:p>
            <a:r>
              <a:rPr lang="en-US" altLang="en-US" dirty="0"/>
              <a:t>Motivation </a:t>
            </a:r>
          </a:p>
        </p:txBody>
      </p:sp>
      <p:sp>
        <p:nvSpPr>
          <p:cNvPr id="4099" name="Rectangle 3">
            <a:extLst>
              <a:ext uri="{FF2B5EF4-FFF2-40B4-BE49-F238E27FC236}">
                <a16:creationId xmlns:a16="http://schemas.microsoft.com/office/drawing/2014/main" id="{54ACD830-9513-871C-A36F-5168647441A0}"/>
              </a:ext>
            </a:extLst>
          </p:cNvPr>
          <p:cNvSpPr>
            <a:spLocks noGrp="1" noChangeArrowheads="1"/>
          </p:cNvSpPr>
          <p:nvPr>
            <p:ph type="body" idx="1"/>
          </p:nvPr>
        </p:nvSpPr>
        <p:spPr/>
        <p:txBody>
          <a:bodyPr/>
          <a:lstStyle/>
          <a:p>
            <a:r>
              <a:rPr lang="en-US" altLang="en-US" sz="2400" dirty="0"/>
              <a:t>Beyond 5G Communication requirements</a:t>
            </a:r>
          </a:p>
          <a:p>
            <a:pPr lvl="1"/>
            <a:r>
              <a:rPr lang="en-US" altLang="en-US" sz="2000" dirty="0"/>
              <a:t>Ubiquitous connection for a heterogenous network</a:t>
            </a:r>
          </a:p>
          <a:p>
            <a:pPr lvl="1"/>
            <a:r>
              <a:rPr lang="en-US" altLang="en-US" sz="2000" dirty="0"/>
              <a:t>High data rate: upwards of 100 Gbps</a:t>
            </a:r>
          </a:p>
          <a:p>
            <a:pPr lvl="2"/>
            <a:r>
              <a:rPr lang="en-US" altLang="en-US" sz="1800" dirty="0">
                <a:solidFill>
                  <a:schemeClr val="accent5">
                    <a:lumMod val="50000"/>
                  </a:schemeClr>
                </a:solidFill>
              </a:rPr>
              <a:t>Tens of GHz worth bandwidth available in 0.1-10 THz</a:t>
            </a:r>
          </a:p>
          <a:p>
            <a:pPr lvl="1"/>
            <a:r>
              <a:rPr lang="en-US" altLang="en-US" sz="2000" dirty="0"/>
              <a:t>Ultra-reliable communication for life-critical applications</a:t>
            </a:r>
          </a:p>
          <a:p>
            <a:pPr lvl="1"/>
            <a:r>
              <a:rPr lang="en-US" altLang="en-US" sz="2000" dirty="0"/>
              <a:t>Low latency to support real-time application</a:t>
            </a:r>
          </a:p>
          <a:p>
            <a:r>
              <a:rPr lang="en-US" altLang="en-US" sz="2400" dirty="0"/>
              <a:t>Our Effort</a:t>
            </a:r>
          </a:p>
          <a:p>
            <a:pPr lvl="1"/>
            <a:r>
              <a:rPr lang="en-US" altLang="en-US" sz="2000" dirty="0"/>
              <a:t>Channel measurement at 300 GHz in conference room</a:t>
            </a:r>
          </a:p>
          <a:p>
            <a:pPr lvl="1"/>
            <a:r>
              <a:rPr lang="en-US" altLang="en-US" sz="2000" dirty="0"/>
              <a:t>Contribute measurement results</a:t>
            </a:r>
          </a:p>
        </p:txBody>
      </p:sp>
      <p:sp>
        <p:nvSpPr>
          <p:cNvPr id="2" name="Date Placeholder 3">
            <a:extLst>
              <a:ext uri="{FF2B5EF4-FFF2-40B4-BE49-F238E27FC236}">
                <a16:creationId xmlns:a16="http://schemas.microsoft.com/office/drawing/2014/main" id="{6D6D325F-CF47-3623-AC99-ADC6CAEC65D7}"/>
              </a:ext>
            </a:extLst>
          </p:cNvPr>
          <p:cNvSpPr>
            <a:spLocks noGrp="1"/>
          </p:cNvSpPr>
          <p:nvPr>
            <p:ph type="dt" sz="half" idx="10"/>
          </p:nvPr>
        </p:nvSpPr>
        <p:spPr/>
        <p:txBody>
          <a:bodyPr/>
          <a:lstStyle/>
          <a:p>
            <a:r>
              <a:rPr lang="en-US" altLang="ja-JP"/>
              <a:t>November 2022</a:t>
            </a:r>
            <a:endParaRPr lang="en-IN" altLang="en-US"/>
          </a:p>
        </p:txBody>
      </p:sp>
      <p:sp>
        <p:nvSpPr>
          <p:cNvPr id="3" name="Footer Placeholder 4">
            <a:extLst>
              <a:ext uri="{FF2B5EF4-FFF2-40B4-BE49-F238E27FC236}">
                <a16:creationId xmlns:a16="http://schemas.microsoft.com/office/drawing/2014/main" id="{637EF26A-5718-C884-2F6B-03181153CB23}"/>
              </a:ext>
            </a:extLst>
          </p:cNvPr>
          <p:cNvSpPr>
            <a:spLocks noGrp="1"/>
          </p:cNvSpPr>
          <p:nvPr>
            <p:ph type="ftr" sz="quarter" idx="11"/>
          </p:nvPr>
        </p:nvSpPr>
        <p:spPr/>
        <p:txBody>
          <a:bodyPr/>
          <a:lstStyle/>
          <a:p>
            <a:r>
              <a:rPr lang="en-IN" altLang="en-US"/>
              <a:t>Anirban Ghosh et al., Niigata University</a:t>
            </a:r>
          </a:p>
        </p:txBody>
      </p:sp>
      <p:sp>
        <p:nvSpPr>
          <p:cNvPr id="4" name="Slide Number Placeholder 5">
            <a:extLst>
              <a:ext uri="{FF2B5EF4-FFF2-40B4-BE49-F238E27FC236}">
                <a16:creationId xmlns:a16="http://schemas.microsoft.com/office/drawing/2014/main" id="{E9EC8564-C333-9681-BE28-7623C2628BDC}"/>
              </a:ext>
            </a:extLst>
          </p:cNvPr>
          <p:cNvSpPr>
            <a:spLocks noGrp="1"/>
          </p:cNvSpPr>
          <p:nvPr>
            <p:ph type="sldNum" sz="quarter" idx="12"/>
          </p:nvPr>
        </p:nvSpPr>
        <p:spPr/>
        <p:txBody>
          <a:bodyPr/>
          <a:lstStyle/>
          <a:p>
            <a:r>
              <a:rPr lang="en-IN" altLang="en-US"/>
              <a:t>Slide </a:t>
            </a:r>
            <a:fld id="{9C6CA882-AB6A-42ED-AC68-C47ABA02608D}" type="slidenum">
              <a:rPr lang="en-IN" altLang="en-US"/>
              <a:pPr/>
              <a:t>3</a:t>
            </a:fld>
            <a:endParaRPr lang="en-IN" altLang="en-US"/>
          </a:p>
        </p:txBody>
      </p:sp>
      <p:grpSp>
        <p:nvGrpSpPr>
          <p:cNvPr id="5" name="object 5">
            <a:extLst>
              <a:ext uri="{FF2B5EF4-FFF2-40B4-BE49-F238E27FC236}">
                <a16:creationId xmlns:a16="http://schemas.microsoft.com/office/drawing/2014/main" id="{DC0E2551-7B09-AC04-7CFC-4A4DD2EE845E}"/>
              </a:ext>
            </a:extLst>
          </p:cNvPr>
          <p:cNvGrpSpPr/>
          <p:nvPr/>
        </p:nvGrpSpPr>
        <p:grpSpPr>
          <a:xfrm>
            <a:off x="6929955" y="4798869"/>
            <a:ext cx="2141220" cy="1696720"/>
            <a:chOff x="6083808" y="3892296"/>
            <a:chExt cx="2141220" cy="1696720"/>
          </a:xfrm>
        </p:grpSpPr>
        <p:pic>
          <p:nvPicPr>
            <p:cNvPr id="6" name="object 6">
              <a:extLst>
                <a:ext uri="{FF2B5EF4-FFF2-40B4-BE49-F238E27FC236}">
                  <a16:creationId xmlns:a16="http://schemas.microsoft.com/office/drawing/2014/main" id="{2A03FF12-1AF3-F3C1-860F-06B4207199B2}"/>
                </a:ext>
              </a:extLst>
            </p:cNvPr>
            <p:cNvPicPr/>
            <p:nvPr/>
          </p:nvPicPr>
          <p:blipFill>
            <a:blip r:embed="rId3" cstate="print">
              <a:extLst>
                <a:ext uri="{28A0092B-C50C-407E-A947-70E740481C1C}">
                  <a14:useLocalDpi xmlns:a14="http://schemas.microsoft.com/office/drawing/2010/main"/>
                </a:ext>
              </a:extLst>
            </a:blip>
            <a:stretch>
              <a:fillRect/>
            </a:stretch>
          </p:blipFill>
          <p:spPr>
            <a:xfrm>
              <a:off x="6083808" y="3892296"/>
              <a:ext cx="2141219" cy="1696211"/>
            </a:xfrm>
            <a:prstGeom prst="rect">
              <a:avLst/>
            </a:prstGeom>
          </p:spPr>
        </p:pic>
        <p:pic>
          <p:nvPicPr>
            <p:cNvPr id="7" name="object 7">
              <a:extLst>
                <a:ext uri="{FF2B5EF4-FFF2-40B4-BE49-F238E27FC236}">
                  <a16:creationId xmlns:a16="http://schemas.microsoft.com/office/drawing/2014/main" id="{60BADFE3-CB48-1F98-F077-60F51B7375C7}"/>
                </a:ext>
              </a:extLst>
            </p:cNvPr>
            <p:cNvPicPr/>
            <p:nvPr/>
          </p:nvPicPr>
          <p:blipFill>
            <a:blip r:embed="rId4" cstate="print"/>
            <a:stretch>
              <a:fillRect/>
            </a:stretch>
          </p:blipFill>
          <p:spPr>
            <a:xfrm>
              <a:off x="7607617" y="4209097"/>
              <a:ext cx="97917" cy="111632"/>
            </a:xfrm>
            <a:prstGeom prst="rect">
              <a:avLst/>
            </a:prstGeom>
          </p:spPr>
        </p:pic>
        <p:pic>
          <p:nvPicPr>
            <p:cNvPr id="8" name="object 8">
              <a:extLst>
                <a:ext uri="{FF2B5EF4-FFF2-40B4-BE49-F238E27FC236}">
                  <a16:creationId xmlns:a16="http://schemas.microsoft.com/office/drawing/2014/main" id="{D907DEC2-4644-62B6-34A8-60E67DAF49F5}"/>
                </a:ext>
              </a:extLst>
            </p:cNvPr>
            <p:cNvPicPr/>
            <p:nvPr/>
          </p:nvPicPr>
          <p:blipFill>
            <a:blip r:embed="rId5" cstate="print"/>
            <a:stretch>
              <a:fillRect/>
            </a:stretch>
          </p:blipFill>
          <p:spPr>
            <a:xfrm>
              <a:off x="6915721" y="4939093"/>
              <a:ext cx="97917" cy="111632"/>
            </a:xfrm>
            <a:prstGeom prst="rect">
              <a:avLst/>
            </a:prstGeom>
          </p:spPr>
        </p:pic>
      </p:grpSp>
    </p:spTree>
    <p:extLst>
      <p:ext uri="{BB962C8B-B14F-4D97-AF65-F5344CB8AC3E}">
        <p14:creationId xmlns:p14="http://schemas.microsoft.com/office/powerpoint/2010/main" val="180648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24D6-C828-2A36-1B80-B4CCF396966D}"/>
              </a:ext>
            </a:extLst>
          </p:cNvPr>
          <p:cNvSpPr>
            <a:spLocks noGrp="1"/>
          </p:cNvSpPr>
          <p:nvPr>
            <p:ph type="title"/>
          </p:nvPr>
        </p:nvSpPr>
        <p:spPr/>
        <p:txBody>
          <a:bodyPr/>
          <a:lstStyle/>
          <a:p>
            <a:r>
              <a:rPr lang="en-IN" dirty="0"/>
              <a:t>Outline</a:t>
            </a:r>
          </a:p>
        </p:txBody>
      </p:sp>
      <p:sp>
        <p:nvSpPr>
          <p:cNvPr id="3" name="Content Placeholder 2">
            <a:extLst>
              <a:ext uri="{FF2B5EF4-FFF2-40B4-BE49-F238E27FC236}">
                <a16:creationId xmlns:a16="http://schemas.microsoft.com/office/drawing/2014/main" id="{E5702D1F-8932-06C6-1389-F268AB8B7D06}"/>
              </a:ext>
            </a:extLst>
          </p:cNvPr>
          <p:cNvSpPr>
            <a:spLocks noGrp="1"/>
          </p:cNvSpPr>
          <p:nvPr>
            <p:ph idx="1"/>
          </p:nvPr>
        </p:nvSpPr>
        <p:spPr>
          <a:xfrm>
            <a:off x="395536" y="1844675"/>
            <a:ext cx="7772400" cy="4114800"/>
          </a:xfrm>
        </p:spPr>
        <p:txBody>
          <a:bodyPr/>
          <a:lstStyle/>
          <a:p>
            <a:r>
              <a:rPr lang="en-IN" sz="2400" dirty="0"/>
              <a:t>300-GHz Double-Directional Channel Sounder Development</a:t>
            </a:r>
          </a:p>
          <a:p>
            <a:pPr lvl="1"/>
            <a:r>
              <a:rPr lang="en-IN" sz="2000" dirty="0"/>
              <a:t>Instruments-based frequency domain sounder</a:t>
            </a:r>
          </a:p>
          <a:p>
            <a:pPr lvl="1"/>
            <a:r>
              <a:rPr lang="en-IN" sz="2000" dirty="0"/>
              <a:t>System parameters and specifications</a:t>
            </a:r>
          </a:p>
          <a:p>
            <a:r>
              <a:rPr lang="en-IN" sz="2400" dirty="0"/>
              <a:t>Conference Room Channel Measurement and Results</a:t>
            </a:r>
          </a:p>
          <a:p>
            <a:pPr lvl="1"/>
            <a:r>
              <a:rPr lang="en-IN" sz="2000" dirty="0"/>
              <a:t>Power Delay Profile, Angular Delay Power Spectrum, Angular Power Spectrum generation.</a:t>
            </a:r>
          </a:p>
          <a:p>
            <a:pPr lvl="1"/>
            <a:r>
              <a:rPr lang="en-IN" sz="2000" dirty="0"/>
              <a:t>Ray tracing results</a:t>
            </a:r>
          </a:p>
          <a:p>
            <a:pPr lvl="1"/>
            <a:r>
              <a:rPr lang="en-IN" sz="2000" dirty="0"/>
              <a:t>LSP evaluation</a:t>
            </a:r>
          </a:p>
          <a:p>
            <a:pPr lvl="1"/>
            <a:r>
              <a:rPr lang="en-IN" sz="2000" dirty="0"/>
              <a:t>Cross-correlation calculation</a:t>
            </a:r>
          </a:p>
        </p:txBody>
      </p:sp>
      <p:sp>
        <p:nvSpPr>
          <p:cNvPr id="4" name="Date Placeholder 3">
            <a:extLst>
              <a:ext uri="{FF2B5EF4-FFF2-40B4-BE49-F238E27FC236}">
                <a16:creationId xmlns:a16="http://schemas.microsoft.com/office/drawing/2014/main" id="{FB367A37-07B3-0F4A-FDC9-687036EC73DB}"/>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33D05E27-9653-95AE-CF8F-93F78C0EE0BF}"/>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1E49EE05-006B-7797-D800-4156EDFDC624}"/>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4</a:t>
            </a:fld>
            <a:endParaRPr lang="en-IN" altLang="en-US"/>
          </a:p>
        </p:txBody>
      </p:sp>
      <p:pic>
        <p:nvPicPr>
          <p:cNvPr id="14" name="Picture 13" descr="Graphical user interface, diagram&#10;&#10;Description automatically generated">
            <a:extLst>
              <a:ext uri="{FF2B5EF4-FFF2-40B4-BE49-F238E27FC236}">
                <a16:creationId xmlns:a16="http://schemas.microsoft.com/office/drawing/2014/main" id="{71CED896-6FA7-C3DE-C9F9-7E29CC3371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8144" y="4460128"/>
            <a:ext cx="3060000" cy="2017333"/>
          </a:xfrm>
          <a:prstGeom prst="rect">
            <a:avLst/>
          </a:prstGeom>
        </p:spPr>
      </p:pic>
    </p:spTree>
    <p:extLst>
      <p:ext uri="{BB962C8B-B14F-4D97-AF65-F5344CB8AC3E}">
        <p14:creationId xmlns:p14="http://schemas.microsoft.com/office/powerpoint/2010/main" val="378497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99BA-72AE-7C77-4977-49C4DD7FD454}"/>
              </a:ext>
            </a:extLst>
          </p:cNvPr>
          <p:cNvSpPr>
            <a:spLocks noGrp="1"/>
          </p:cNvSpPr>
          <p:nvPr>
            <p:ph type="title"/>
          </p:nvPr>
        </p:nvSpPr>
        <p:spPr>
          <a:xfrm>
            <a:off x="656074" y="503025"/>
            <a:ext cx="8111069" cy="1066800"/>
          </a:xfrm>
        </p:spPr>
        <p:txBody>
          <a:bodyPr/>
          <a:lstStyle/>
          <a:p>
            <a:r>
              <a:rPr lang="en-IN" dirty="0"/>
              <a:t>Sounder Architecture and Sounding Signal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25C539-6297-A7E2-F0E7-4EE575D90B41}"/>
                  </a:ext>
                </a:extLst>
              </p:cNvPr>
              <p:cNvSpPr>
                <a:spLocks noGrp="1"/>
              </p:cNvSpPr>
              <p:nvPr>
                <p:ph idx="1"/>
              </p:nvPr>
            </p:nvSpPr>
            <p:spPr>
              <a:xfrm>
                <a:off x="656074" y="1513144"/>
                <a:ext cx="7772400" cy="4608512"/>
              </a:xfrm>
            </p:spPr>
            <p:txBody>
              <a:bodyPr/>
              <a:lstStyle/>
              <a:p>
                <a:r>
                  <a:rPr lang="en-IN" sz="1800" dirty="0"/>
                  <a:t>Super-heterodyne architecture with IF stage</a:t>
                </a:r>
              </a:p>
              <a:p>
                <a:endParaRPr lang="en-IN" sz="1800" dirty="0"/>
              </a:p>
              <a:p>
                <a:endParaRPr lang="en-IN" sz="1800" dirty="0"/>
              </a:p>
              <a:p>
                <a:endParaRPr lang="en-IN" sz="1800" dirty="0"/>
              </a:p>
              <a:p>
                <a:endParaRPr lang="en-IN" sz="1800" dirty="0"/>
              </a:p>
              <a:p>
                <a:endParaRPr lang="en-IN" sz="1800" dirty="0"/>
              </a:p>
              <a:p>
                <a:endParaRPr lang="en-IN" sz="1800" dirty="0"/>
              </a:p>
              <a:p>
                <a:endParaRPr lang="en-IN" sz="1800" dirty="0"/>
              </a:p>
              <a:p>
                <a:endParaRPr lang="en-IN" sz="1800" dirty="0"/>
              </a:p>
              <a:p>
                <a:r>
                  <a:rPr lang="en-IN" sz="1800" dirty="0"/>
                  <a:t>Sounding Signal*</a:t>
                </a:r>
              </a:p>
              <a:p>
                <a:pPr marL="0" indent="0">
                  <a:buNone/>
                </a:pPr>
                <a14:m>
                  <m:oMathPara xmlns:m="http://schemas.openxmlformats.org/officeDocument/2006/math">
                    <m:oMathParaPr>
                      <m:jc m:val="centerGroup"/>
                    </m:oMathParaPr>
                    <m:oMath xmlns:m="http://schemas.openxmlformats.org/officeDocument/2006/math">
                      <m:r>
                        <a:rPr lang="en-IN" sz="1800" b="0" i="1" smtClean="0">
                          <a:solidFill>
                            <a:schemeClr val="tx1"/>
                          </a:solidFill>
                          <a:latin typeface="Cambria Math" panose="02040503050406030204" pitchFamily="18" charset="0"/>
                        </a:rPr>
                        <m:t>𝑠</m:t>
                      </m:r>
                      <m:d>
                        <m:dPr>
                          <m:ctrlPr>
                            <a:rPr lang="en-IN" sz="1800" b="0" i="1" smtClean="0">
                              <a:solidFill>
                                <a:schemeClr val="tx1"/>
                              </a:solidFill>
                              <a:latin typeface="Cambria Math" panose="02040503050406030204" pitchFamily="18" charset="0"/>
                            </a:rPr>
                          </m:ctrlPr>
                        </m:dPr>
                        <m:e>
                          <m:r>
                            <a:rPr lang="en-IN" sz="1800" b="0" i="1" smtClean="0">
                              <a:solidFill>
                                <a:schemeClr val="tx1"/>
                              </a:solidFill>
                              <a:latin typeface="Cambria Math" panose="02040503050406030204" pitchFamily="18" charset="0"/>
                            </a:rPr>
                            <m:t>𝑡</m:t>
                          </m:r>
                        </m:e>
                      </m:d>
                      <m:r>
                        <a:rPr lang="en-IN" sz="1800" b="0" i="1" smtClean="0">
                          <a:solidFill>
                            <a:schemeClr val="tx1"/>
                          </a:solidFill>
                          <a:latin typeface="Cambria Math" panose="02040503050406030204" pitchFamily="18" charset="0"/>
                        </a:rPr>
                        <m:t>=</m:t>
                      </m:r>
                      <m:f>
                        <m:fPr>
                          <m:ctrlPr>
                            <a:rPr lang="en-IN" sz="1800" b="0" i="1" smtClean="0">
                              <a:solidFill>
                                <a:schemeClr val="tx1"/>
                              </a:solidFill>
                              <a:latin typeface="Cambria Math" panose="02040503050406030204" pitchFamily="18" charset="0"/>
                            </a:rPr>
                          </m:ctrlPr>
                        </m:fPr>
                        <m:num>
                          <m:r>
                            <a:rPr lang="en-IN" sz="1800" b="0" i="1" smtClean="0">
                              <a:solidFill>
                                <a:schemeClr val="tx1"/>
                              </a:solidFill>
                              <a:latin typeface="Cambria Math" panose="02040503050406030204" pitchFamily="18" charset="0"/>
                            </a:rPr>
                            <m:t>1</m:t>
                          </m:r>
                        </m:num>
                        <m:den>
                          <m:rad>
                            <m:radPr>
                              <m:degHide m:val="on"/>
                              <m:ctrlPr>
                                <a:rPr lang="en-IN" sz="1800" b="0" i="1" smtClean="0">
                                  <a:solidFill>
                                    <a:schemeClr val="tx1"/>
                                  </a:solidFill>
                                  <a:latin typeface="Cambria Math" panose="02040503050406030204" pitchFamily="18" charset="0"/>
                                </a:rPr>
                              </m:ctrlPr>
                            </m:radPr>
                            <m:deg/>
                            <m:e>
                              <m:r>
                                <a:rPr lang="en-IN" sz="1800" b="0" i="1" smtClean="0">
                                  <a:solidFill>
                                    <a:schemeClr val="tx1"/>
                                  </a:solidFill>
                                  <a:latin typeface="Cambria Math" panose="02040503050406030204" pitchFamily="18" charset="0"/>
                                </a:rPr>
                                <m:t>𝑁</m:t>
                              </m:r>
                            </m:e>
                          </m:rad>
                        </m:den>
                      </m:f>
                      <m:nary>
                        <m:naryPr>
                          <m:chr m:val="∑"/>
                          <m:ctrlPr>
                            <a:rPr lang="en-IN" sz="1800" b="0" i="1" smtClean="0">
                              <a:solidFill>
                                <a:schemeClr val="tx1"/>
                              </a:solidFill>
                              <a:latin typeface="Cambria Math" panose="02040503050406030204" pitchFamily="18" charset="0"/>
                            </a:rPr>
                          </m:ctrlPr>
                        </m:naryPr>
                        <m:sub>
                          <m:r>
                            <m:rPr>
                              <m:brk m:alnAt="23"/>
                            </m:rPr>
                            <a:rPr lang="en-IN" sz="1800" b="0" i="1" smtClean="0">
                              <a:solidFill>
                                <a:schemeClr val="tx1"/>
                              </a:solidFill>
                              <a:latin typeface="Cambria Math" panose="02040503050406030204" pitchFamily="18" charset="0"/>
                            </a:rPr>
                            <m:t>𝑘</m:t>
                          </m:r>
                          <m:r>
                            <a:rPr lang="en-IN" sz="1800" b="0" i="1" smtClean="0">
                              <a:solidFill>
                                <a:schemeClr val="tx1"/>
                              </a:solidFill>
                              <a:latin typeface="Cambria Math" panose="02040503050406030204" pitchFamily="18" charset="0"/>
                            </a:rPr>
                            <m:t>=−</m:t>
                          </m:r>
                          <m:r>
                            <a:rPr lang="en-IN" sz="1800" b="0" i="1" smtClean="0">
                              <a:solidFill>
                                <a:schemeClr val="tx1"/>
                              </a:solidFill>
                              <a:latin typeface="Cambria Math" panose="02040503050406030204" pitchFamily="18" charset="0"/>
                            </a:rPr>
                            <m:t>𝑁</m:t>
                          </m:r>
                          <m:r>
                            <a:rPr lang="en-IN" sz="1800" b="0" i="1" smtClean="0">
                              <a:solidFill>
                                <a:schemeClr val="tx1"/>
                              </a:solidFill>
                              <a:latin typeface="Cambria Math" panose="02040503050406030204" pitchFamily="18" charset="0"/>
                            </a:rPr>
                            <m:t>/2</m:t>
                          </m:r>
                        </m:sub>
                        <m:sup>
                          <m:f>
                            <m:fPr>
                              <m:ctrlPr>
                                <a:rPr lang="en-IN" sz="1800" b="0" i="1" smtClean="0">
                                  <a:solidFill>
                                    <a:schemeClr val="tx1"/>
                                  </a:solidFill>
                                  <a:latin typeface="Cambria Math" panose="02040503050406030204" pitchFamily="18" charset="0"/>
                                </a:rPr>
                              </m:ctrlPr>
                            </m:fPr>
                            <m:num>
                              <m:r>
                                <a:rPr lang="en-IN" sz="1800" b="0" i="1" smtClean="0">
                                  <a:solidFill>
                                    <a:schemeClr val="tx1"/>
                                  </a:solidFill>
                                  <a:latin typeface="Cambria Math" panose="02040503050406030204" pitchFamily="18" charset="0"/>
                                </a:rPr>
                                <m:t>𝑁</m:t>
                              </m:r>
                            </m:num>
                            <m:den>
                              <m:r>
                                <a:rPr lang="en-IN" sz="1800" b="0" i="1" smtClean="0">
                                  <a:solidFill>
                                    <a:schemeClr val="tx1"/>
                                  </a:solidFill>
                                  <a:latin typeface="Cambria Math" panose="02040503050406030204" pitchFamily="18" charset="0"/>
                                </a:rPr>
                                <m:t>2</m:t>
                              </m:r>
                            </m:den>
                          </m:f>
                          <m:r>
                            <a:rPr lang="en-IN" sz="1800" b="0" i="1" smtClean="0">
                              <a:solidFill>
                                <a:schemeClr val="tx1"/>
                              </a:solidFill>
                              <a:latin typeface="Cambria Math" panose="02040503050406030204" pitchFamily="18" charset="0"/>
                            </a:rPr>
                            <m:t>−1</m:t>
                          </m:r>
                        </m:sup>
                        <m:e>
                          <m:r>
                            <m:rPr>
                              <m:sty m:val="p"/>
                            </m:rPr>
                            <a:rPr lang="en-IN" sz="1800" b="0" i="0" smtClean="0">
                              <a:solidFill>
                                <a:schemeClr val="tx1"/>
                              </a:solidFill>
                              <a:latin typeface="Cambria Math" panose="02040503050406030204" pitchFamily="18" charset="0"/>
                            </a:rPr>
                            <m:t>exp</m:t>
                          </m:r>
                          <m:r>
                            <a:rPr lang="en-IN" sz="1800" b="0" i="1" smtClean="0">
                              <a:solidFill>
                                <a:schemeClr val="tx1"/>
                              </a:solidFill>
                              <a:latin typeface="Cambria Math" panose="02040503050406030204" pitchFamily="18" charset="0"/>
                            </a:rPr>
                            <m:t>⁡(</m:t>
                          </m:r>
                          <m:r>
                            <a:rPr lang="en-IN" sz="1800" b="0" i="1" smtClean="0">
                              <a:solidFill>
                                <a:schemeClr val="tx1"/>
                              </a:solidFill>
                              <a:latin typeface="Cambria Math" panose="02040503050406030204" pitchFamily="18" charset="0"/>
                            </a:rPr>
                            <m:t>𝑗</m:t>
                          </m:r>
                          <m:r>
                            <a:rPr lang="en-IN" sz="1800" b="0" i="1" smtClean="0">
                              <a:solidFill>
                                <a:schemeClr val="tx1"/>
                              </a:solidFill>
                              <a:latin typeface="Cambria Math" panose="02040503050406030204" pitchFamily="18" charset="0"/>
                            </a:rPr>
                            <m:t>2</m:t>
                          </m:r>
                          <m:r>
                            <a:rPr lang="en-IN" sz="1800" b="0" i="1" smtClean="0">
                              <a:solidFill>
                                <a:schemeClr val="tx1"/>
                              </a:solidFill>
                              <a:latin typeface="Cambria Math" panose="02040503050406030204" pitchFamily="18" charset="0"/>
                              <a:ea typeface="Cambria Math" panose="02040503050406030204" pitchFamily="18" charset="0"/>
                            </a:rPr>
                            <m:t>𝜋</m:t>
                          </m:r>
                          <m:sSub>
                            <m:sSubPr>
                              <m:ctrlPr>
                                <a:rPr lang="en-IN" sz="1800" b="0" i="1" smtClean="0">
                                  <a:solidFill>
                                    <a:schemeClr val="tx1"/>
                                  </a:solidFill>
                                  <a:latin typeface="Cambria Math" panose="02040503050406030204" pitchFamily="18" charset="0"/>
                                  <a:ea typeface="Cambria Math" panose="02040503050406030204" pitchFamily="18" charset="0"/>
                                </a:rPr>
                              </m:ctrlPr>
                            </m:sSubPr>
                            <m:e>
                              <m:r>
                                <a:rPr lang="en-IN" sz="1800" b="0" i="1" smtClean="0">
                                  <a:solidFill>
                                    <a:schemeClr val="tx1"/>
                                  </a:solidFill>
                                  <a:latin typeface="Cambria Math" panose="02040503050406030204" pitchFamily="18" charset="0"/>
                                  <a:ea typeface="Cambria Math" panose="02040503050406030204" pitchFamily="18" charset="0"/>
                                </a:rPr>
                                <m:t>∆</m:t>
                              </m:r>
                            </m:e>
                            <m:sub>
                              <m:r>
                                <a:rPr lang="en-IN" sz="1800" b="0" i="1" smtClean="0">
                                  <a:solidFill>
                                    <a:schemeClr val="tx1"/>
                                  </a:solidFill>
                                  <a:latin typeface="Cambria Math" panose="02040503050406030204" pitchFamily="18" charset="0"/>
                                  <a:ea typeface="Cambria Math" panose="02040503050406030204" pitchFamily="18" charset="0"/>
                                </a:rPr>
                                <m:t>𝐹</m:t>
                              </m:r>
                            </m:sub>
                          </m:sSub>
                          <m:r>
                            <a:rPr lang="en-IN" sz="1800" b="0" i="1" smtClean="0">
                              <a:solidFill>
                                <a:schemeClr val="tx1"/>
                              </a:solidFill>
                              <a:latin typeface="Cambria Math" panose="02040503050406030204" pitchFamily="18" charset="0"/>
                              <a:ea typeface="Cambria Math" panose="02040503050406030204" pitchFamily="18" charset="0"/>
                            </a:rPr>
                            <m:t>𝑡</m:t>
                          </m:r>
                          <m:r>
                            <a:rPr lang="en-IN" sz="1800" b="0" i="1" smtClean="0">
                              <a:solidFill>
                                <a:schemeClr val="tx1"/>
                              </a:solidFill>
                              <a:latin typeface="Cambria Math" panose="02040503050406030204" pitchFamily="18" charset="0"/>
                              <a:ea typeface="Cambria Math" panose="02040503050406030204" pitchFamily="18" charset="0"/>
                            </a:rPr>
                            <m:t>+</m:t>
                          </m:r>
                          <m:r>
                            <a:rPr lang="en-IN" sz="1800" b="0" i="1" smtClean="0">
                              <a:solidFill>
                                <a:schemeClr val="tx1"/>
                              </a:solidFill>
                              <a:latin typeface="Cambria Math" panose="02040503050406030204" pitchFamily="18" charset="0"/>
                              <a:ea typeface="Cambria Math" panose="02040503050406030204" pitchFamily="18" charset="0"/>
                            </a:rPr>
                            <m:t>𝑗</m:t>
                          </m:r>
                          <m:sSub>
                            <m:sSubPr>
                              <m:ctrlPr>
                                <a:rPr lang="en-IN" sz="1800" b="0" i="1" smtClean="0">
                                  <a:solidFill>
                                    <a:schemeClr val="tx1"/>
                                  </a:solidFill>
                                  <a:latin typeface="Cambria Math" panose="02040503050406030204" pitchFamily="18" charset="0"/>
                                  <a:ea typeface="Cambria Math" panose="02040503050406030204" pitchFamily="18" charset="0"/>
                                </a:rPr>
                              </m:ctrlPr>
                            </m:sSubPr>
                            <m:e>
                              <m:r>
                                <a:rPr lang="en-IN" sz="1800" b="0" i="1" smtClean="0">
                                  <a:solidFill>
                                    <a:schemeClr val="tx1"/>
                                  </a:solidFill>
                                  <a:latin typeface="Cambria Math" panose="02040503050406030204" pitchFamily="18" charset="0"/>
                                  <a:ea typeface="Cambria Math" panose="02040503050406030204" pitchFamily="18" charset="0"/>
                                </a:rPr>
                                <m:t>𝜙</m:t>
                              </m:r>
                            </m:e>
                            <m:sub>
                              <m:r>
                                <a:rPr lang="en-IN" sz="1800" b="0" i="1" smtClean="0">
                                  <a:solidFill>
                                    <a:schemeClr val="tx1"/>
                                  </a:solidFill>
                                  <a:latin typeface="Cambria Math" panose="02040503050406030204" pitchFamily="18" charset="0"/>
                                  <a:ea typeface="Cambria Math" panose="02040503050406030204" pitchFamily="18" charset="0"/>
                                </a:rPr>
                                <m:t>𝑘</m:t>
                              </m:r>
                            </m:sub>
                          </m:sSub>
                          <m:r>
                            <a:rPr lang="en-IN" sz="1800" b="0" i="1" smtClean="0">
                              <a:solidFill>
                                <a:schemeClr val="tx1"/>
                              </a:solidFill>
                              <a:latin typeface="Cambria Math" panose="02040503050406030204" pitchFamily="18" charset="0"/>
                            </a:rPr>
                            <m:t>)</m:t>
                          </m:r>
                        </m:e>
                      </m:nary>
                    </m:oMath>
                  </m:oMathPara>
                </a14:m>
                <a:endParaRPr lang="en-IN" sz="1800" dirty="0"/>
              </a:p>
            </p:txBody>
          </p:sp>
        </mc:Choice>
        <mc:Fallback xmlns="">
          <p:sp>
            <p:nvSpPr>
              <p:cNvPr id="3" name="Content Placeholder 2">
                <a:extLst>
                  <a:ext uri="{FF2B5EF4-FFF2-40B4-BE49-F238E27FC236}">
                    <a16:creationId xmlns:a16="http://schemas.microsoft.com/office/drawing/2014/main" id="{A525C539-6297-A7E2-F0E7-4EE575D90B41}"/>
                  </a:ext>
                </a:extLst>
              </p:cNvPr>
              <p:cNvSpPr>
                <a:spLocks noGrp="1" noRot="1" noChangeAspect="1" noMove="1" noResize="1" noEditPoints="1" noAdjustHandles="1" noChangeArrowheads="1" noChangeShapeType="1" noTextEdit="1"/>
              </p:cNvSpPr>
              <p:nvPr>
                <p:ph idx="1"/>
              </p:nvPr>
            </p:nvSpPr>
            <p:spPr>
              <a:xfrm>
                <a:off x="656074" y="1513144"/>
                <a:ext cx="7772400" cy="4608512"/>
              </a:xfrm>
              <a:blipFill>
                <a:blip r:embed="rId3"/>
                <a:stretch>
                  <a:fillRect l="-549" t="-661"/>
                </a:stretch>
              </a:blipFill>
            </p:spPr>
            <p:txBody>
              <a:bodyPr/>
              <a:lstStyle/>
              <a:p>
                <a:r>
                  <a:rPr lang="en-IN">
                    <a:noFill/>
                  </a:rPr>
                  <a:t> </a:t>
                </a:r>
              </a:p>
            </p:txBody>
          </p:sp>
        </mc:Fallback>
      </mc:AlternateContent>
      <p:sp>
        <p:nvSpPr>
          <p:cNvPr id="4" name="Date Placeholder 3">
            <a:extLst>
              <a:ext uri="{FF2B5EF4-FFF2-40B4-BE49-F238E27FC236}">
                <a16:creationId xmlns:a16="http://schemas.microsoft.com/office/drawing/2014/main" id="{34C862E7-DFC6-1AD5-CE5C-DFD7270302C8}"/>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0DA1444F-16FE-154A-67C7-B5719BC114E0}"/>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E1254539-1D8D-09E2-9F69-780527752610}"/>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5</a:t>
            </a:fld>
            <a:endParaRPr lang="en-IN" altLang="en-US"/>
          </a:p>
        </p:txBody>
      </p:sp>
      <p:pic>
        <p:nvPicPr>
          <p:cNvPr id="7" name="object 37">
            <a:extLst>
              <a:ext uri="{FF2B5EF4-FFF2-40B4-BE49-F238E27FC236}">
                <a16:creationId xmlns:a16="http://schemas.microsoft.com/office/drawing/2014/main" id="{0C542968-F4D9-9D45-F7D8-992067974D7E}"/>
              </a:ext>
            </a:extLst>
          </p:cNvPr>
          <p:cNvPicPr>
            <a:picLocks noChangeAspect="1"/>
          </p:cNvPicPr>
          <p:nvPr/>
        </p:nvPicPr>
        <p:blipFill>
          <a:blip r:embed="rId4" cstate="print"/>
          <a:stretch>
            <a:fillRect/>
          </a:stretch>
        </p:blipFill>
        <p:spPr>
          <a:xfrm>
            <a:off x="291710" y="2122856"/>
            <a:ext cx="5400000" cy="2398488"/>
          </a:xfrm>
          <a:prstGeom prst="rect">
            <a:avLst/>
          </a:prstGeom>
        </p:spPr>
      </p:pic>
      <p:grpSp>
        <p:nvGrpSpPr>
          <p:cNvPr id="14" name="Group 13">
            <a:extLst>
              <a:ext uri="{FF2B5EF4-FFF2-40B4-BE49-F238E27FC236}">
                <a16:creationId xmlns:a16="http://schemas.microsoft.com/office/drawing/2014/main" id="{3D405E96-C58B-B66D-14CD-F5884162DF16}"/>
              </a:ext>
            </a:extLst>
          </p:cNvPr>
          <p:cNvGrpSpPr>
            <a:grpSpLocks noChangeAspect="1"/>
          </p:cNvGrpSpPr>
          <p:nvPr/>
        </p:nvGrpSpPr>
        <p:grpSpPr>
          <a:xfrm>
            <a:off x="5819607" y="1700808"/>
            <a:ext cx="3286464" cy="1440160"/>
            <a:chOff x="507491" y="4710684"/>
            <a:chExt cx="4518660" cy="1980120"/>
          </a:xfrm>
        </p:grpSpPr>
        <p:grpSp>
          <p:nvGrpSpPr>
            <p:cNvPr id="15" name="Group 14">
              <a:extLst>
                <a:ext uri="{FF2B5EF4-FFF2-40B4-BE49-F238E27FC236}">
                  <a16:creationId xmlns:a16="http://schemas.microsoft.com/office/drawing/2014/main" id="{8A9C72F9-8984-F2BC-42B2-062AE45D8A0B}"/>
                </a:ext>
              </a:extLst>
            </p:cNvPr>
            <p:cNvGrpSpPr/>
            <p:nvPr/>
          </p:nvGrpSpPr>
          <p:grpSpPr>
            <a:xfrm>
              <a:off x="507491" y="4710684"/>
              <a:ext cx="4518660" cy="1788160"/>
              <a:chOff x="507491" y="4710684"/>
              <a:chExt cx="4518660" cy="1788160"/>
            </a:xfrm>
          </p:grpSpPr>
          <p:grpSp>
            <p:nvGrpSpPr>
              <p:cNvPr id="17" name="object 5">
                <a:extLst>
                  <a:ext uri="{FF2B5EF4-FFF2-40B4-BE49-F238E27FC236}">
                    <a16:creationId xmlns:a16="http://schemas.microsoft.com/office/drawing/2014/main" id="{AB1BA0B0-07A9-B373-08EE-96E1196AF470}"/>
                  </a:ext>
                </a:extLst>
              </p:cNvPr>
              <p:cNvGrpSpPr/>
              <p:nvPr/>
            </p:nvGrpSpPr>
            <p:grpSpPr>
              <a:xfrm>
                <a:off x="507491" y="4710684"/>
                <a:ext cx="4518660" cy="1788160"/>
                <a:chOff x="507491" y="4710684"/>
                <a:chExt cx="4518660" cy="1788160"/>
              </a:xfrm>
            </p:grpSpPr>
            <p:sp>
              <p:nvSpPr>
                <p:cNvPr id="43" name="object 6">
                  <a:extLst>
                    <a:ext uri="{FF2B5EF4-FFF2-40B4-BE49-F238E27FC236}">
                      <a16:creationId xmlns:a16="http://schemas.microsoft.com/office/drawing/2014/main" id="{1427B91E-AD98-56F3-2ECA-07AF2379C262}"/>
                    </a:ext>
                  </a:extLst>
                </p:cNvPr>
                <p:cNvSpPr/>
                <p:nvPr/>
              </p:nvSpPr>
              <p:spPr>
                <a:xfrm>
                  <a:off x="507491" y="4710684"/>
                  <a:ext cx="4518660" cy="1788160"/>
                </a:xfrm>
                <a:custGeom>
                  <a:avLst/>
                  <a:gdLst/>
                  <a:ahLst/>
                  <a:cxnLst/>
                  <a:rect l="l" t="t" r="r" b="b"/>
                  <a:pathLst>
                    <a:path w="4518660" h="1788160">
                      <a:moveTo>
                        <a:pt x="4518660" y="0"/>
                      </a:moveTo>
                      <a:lnTo>
                        <a:pt x="0" y="0"/>
                      </a:lnTo>
                      <a:lnTo>
                        <a:pt x="0" y="1787652"/>
                      </a:lnTo>
                      <a:lnTo>
                        <a:pt x="4518660" y="1787652"/>
                      </a:lnTo>
                      <a:lnTo>
                        <a:pt x="4518660" y="0"/>
                      </a:lnTo>
                      <a:close/>
                    </a:path>
                  </a:pathLst>
                </a:custGeom>
                <a:solidFill>
                  <a:srgbClr val="E6E6E6"/>
                </a:solidFill>
              </p:spPr>
              <p:txBody>
                <a:bodyPr wrap="square" lIns="0" tIns="0" rIns="0" bIns="0" rtlCol="0"/>
                <a:lstStyle/>
                <a:p>
                  <a:endParaRPr/>
                </a:p>
              </p:txBody>
            </p:sp>
            <p:sp>
              <p:nvSpPr>
                <p:cNvPr id="44" name="object 7">
                  <a:extLst>
                    <a:ext uri="{FF2B5EF4-FFF2-40B4-BE49-F238E27FC236}">
                      <a16:creationId xmlns:a16="http://schemas.microsoft.com/office/drawing/2014/main" id="{4EF5BF37-71ED-D18B-3127-1D0566532498}"/>
                    </a:ext>
                  </a:extLst>
                </p:cNvPr>
                <p:cNvSpPr/>
                <p:nvPr/>
              </p:nvSpPr>
              <p:spPr>
                <a:xfrm>
                  <a:off x="609599" y="5679948"/>
                  <a:ext cx="1124585" cy="0"/>
                </a:xfrm>
                <a:custGeom>
                  <a:avLst/>
                  <a:gdLst/>
                  <a:ahLst/>
                  <a:cxnLst/>
                  <a:rect l="l" t="t" r="r" b="b"/>
                  <a:pathLst>
                    <a:path w="1124585">
                      <a:moveTo>
                        <a:pt x="0" y="0"/>
                      </a:moveTo>
                      <a:lnTo>
                        <a:pt x="1124496" y="0"/>
                      </a:lnTo>
                    </a:path>
                  </a:pathLst>
                </a:custGeom>
                <a:ln w="12700">
                  <a:solidFill>
                    <a:srgbClr val="000000"/>
                  </a:solidFill>
                </a:ln>
              </p:spPr>
              <p:txBody>
                <a:bodyPr wrap="square" lIns="0" tIns="0" rIns="0" bIns="0" rtlCol="0"/>
                <a:lstStyle/>
                <a:p>
                  <a:endParaRPr/>
                </a:p>
              </p:txBody>
            </p:sp>
            <p:sp>
              <p:nvSpPr>
                <p:cNvPr id="45" name="object 8">
                  <a:extLst>
                    <a:ext uri="{FF2B5EF4-FFF2-40B4-BE49-F238E27FC236}">
                      <a16:creationId xmlns:a16="http://schemas.microsoft.com/office/drawing/2014/main" id="{DC6DEF15-C8DE-757E-D42D-D873D0AC5917}"/>
                    </a:ext>
                  </a:extLst>
                </p:cNvPr>
                <p:cNvSpPr/>
                <p:nvPr/>
              </p:nvSpPr>
              <p:spPr>
                <a:xfrm>
                  <a:off x="1721402" y="5641845"/>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46" name="object 9">
                  <a:extLst>
                    <a:ext uri="{FF2B5EF4-FFF2-40B4-BE49-F238E27FC236}">
                      <a16:creationId xmlns:a16="http://schemas.microsoft.com/office/drawing/2014/main" id="{31C3D69F-9541-6F97-FEEB-8AB5A17CFA8E}"/>
                    </a:ext>
                  </a:extLst>
                </p:cNvPr>
                <p:cNvSpPr/>
                <p:nvPr/>
              </p:nvSpPr>
              <p:spPr>
                <a:xfrm>
                  <a:off x="681227" y="5022599"/>
                  <a:ext cx="0" cy="737235"/>
                </a:xfrm>
                <a:custGeom>
                  <a:avLst/>
                  <a:gdLst/>
                  <a:ahLst/>
                  <a:cxnLst/>
                  <a:rect l="l" t="t" r="r" b="b"/>
                  <a:pathLst>
                    <a:path h="737235">
                      <a:moveTo>
                        <a:pt x="0" y="736968"/>
                      </a:moveTo>
                      <a:lnTo>
                        <a:pt x="0" y="0"/>
                      </a:lnTo>
                    </a:path>
                  </a:pathLst>
                </a:custGeom>
                <a:ln w="12700">
                  <a:solidFill>
                    <a:srgbClr val="000000"/>
                  </a:solidFill>
                </a:ln>
              </p:spPr>
              <p:txBody>
                <a:bodyPr wrap="square" lIns="0" tIns="0" rIns="0" bIns="0" rtlCol="0"/>
                <a:lstStyle/>
                <a:p>
                  <a:endParaRPr/>
                </a:p>
              </p:txBody>
            </p:sp>
            <p:sp>
              <p:nvSpPr>
                <p:cNvPr id="47" name="object 10">
                  <a:extLst>
                    <a:ext uri="{FF2B5EF4-FFF2-40B4-BE49-F238E27FC236}">
                      <a16:creationId xmlns:a16="http://schemas.microsoft.com/office/drawing/2014/main" id="{0440995B-7983-0C83-A03E-18001FD80906}"/>
                    </a:ext>
                  </a:extLst>
                </p:cNvPr>
                <p:cNvSpPr/>
                <p:nvPr/>
              </p:nvSpPr>
              <p:spPr>
                <a:xfrm>
                  <a:off x="643133" y="495909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grpSp>
          <p:sp>
            <p:nvSpPr>
              <p:cNvPr id="18" name="object 11">
                <a:extLst>
                  <a:ext uri="{FF2B5EF4-FFF2-40B4-BE49-F238E27FC236}">
                    <a16:creationId xmlns:a16="http://schemas.microsoft.com/office/drawing/2014/main" id="{8BDCBFDB-6C6D-29B2-A871-A8A1DB776610}"/>
                  </a:ext>
                </a:extLst>
              </p:cNvPr>
              <p:cNvSpPr txBox="1"/>
              <p:nvPr/>
            </p:nvSpPr>
            <p:spPr>
              <a:xfrm>
                <a:off x="1134860" y="5792466"/>
                <a:ext cx="87630" cy="142857"/>
              </a:xfrm>
              <a:prstGeom prst="rect">
                <a:avLst/>
              </a:prstGeom>
            </p:spPr>
            <p:txBody>
              <a:bodyPr vert="horz" wrap="square" lIns="0" tIns="13335" rIns="0" bIns="0" rtlCol="0">
                <a:spAutoFit/>
              </a:bodyPr>
              <a:lstStyle/>
              <a:p>
                <a:pPr>
                  <a:lnSpc>
                    <a:spcPct val="100000"/>
                  </a:lnSpc>
                  <a:spcBef>
                    <a:spcPts val="105"/>
                  </a:spcBef>
                </a:pPr>
                <a:r>
                  <a:rPr sz="800" dirty="0">
                    <a:latin typeface="Arial MT"/>
                    <a:cs typeface="Arial MT"/>
                  </a:rPr>
                  <a:t>8</a:t>
                </a:r>
              </a:p>
            </p:txBody>
          </p:sp>
          <p:grpSp>
            <p:nvGrpSpPr>
              <p:cNvPr id="19" name="object 12">
                <a:extLst>
                  <a:ext uri="{FF2B5EF4-FFF2-40B4-BE49-F238E27FC236}">
                    <a16:creationId xmlns:a16="http://schemas.microsoft.com/office/drawing/2014/main" id="{3DF8B627-9430-A2F5-6C76-EBF193930EBD}"/>
                  </a:ext>
                </a:extLst>
              </p:cNvPr>
              <p:cNvGrpSpPr/>
              <p:nvPr/>
            </p:nvGrpSpPr>
            <p:grpSpPr>
              <a:xfrm>
                <a:off x="1159573" y="5138737"/>
                <a:ext cx="3650615" cy="639445"/>
                <a:chOff x="1159573" y="5138737"/>
                <a:chExt cx="3650615" cy="639445"/>
              </a:xfrm>
            </p:grpSpPr>
            <p:sp>
              <p:nvSpPr>
                <p:cNvPr id="37" name="object 13">
                  <a:extLst>
                    <a:ext uri="{FF2B5EF4-FFF2-40B4-BE49-F238E27FC236}">
                      <a16:creationId xmlns:a16="http://schemas.microsoft.com/office/drawing/2014/main" id="{2A1721B9-54C5-EDE3-4260-D685597C1B5E}"/>
                    </a:ext>
                  </a:extLst>
                </p:cNvPr>
                <p:cNvSpPr/>
                <p:nvPr/>
              </p:nvSpPr>
              <p:spPr>
                <a:xfrm>
                  <a:off x="1164336" y="5672327"/>
                  <a:ext cx="0" cy="100965"/>
                </a:xfrm>
                <a:custGeom>
                  <a:avLst/>
                  <a:gdLst/>
                  <a:ahLst/>
                  <a:cxnLst/>
                  <a:rect l="l" t="t" r="r" b="b"/>
                  <a:pathLst>
                    <a:path h="100964">
                      <a:moveTo>
                        <a:pt x="0" y="0"/>
                      </a:moveTo>
                      <a:lnTo>
                        <a:pt x="0" y="100849"/>
                      </a:lnTo>
                    </a:path>
                  </a:pathLst>
                </a:custGeom>
                <a:ln w="9525">
                  <a:solidFill>
                    <a:srgbClr val="000000"/>
                  </a:solidFill>
                </a:ln>
              </p:spPr>
              <p:txBody>
                <a:bodyPr wrap="square" lIns="0" tIns="0" rIns="0" bIns="0" rtlCol="0"/>
                <a:lstStyle/>
                <a:p>
                  <a:endParaRPr/>
                </a:p>
              </p:txBody>
            </p:sp>
            <p:sp>
              <p:nvSpPr>
                <p:cNvPr id="38" name="object 14">
                  <a:extLst>
                    <a:ext uri="{FF2B5EF4-FFF2-40B4-BE49-F238E27FC236}">
                      <a16:creationId xmlns:a16="http://schemas.microsoft.com/office/drawing/2014/main" id="{37DCC287-60EC-1F42-EB3B-A934A3D528D5}"/>
                    </a:ext>
                  </a:extLst>
                </p:cNvPr>
                <p:cNvSpPr/>
                <p:nvPr/>
              </p:nvSpPr>
              <p:spPr>
                <a:xfrm>
                  <a:off x="2458211" y="5673851"/>
                  <a:ext cx="2288540" cy="0"/>
                </a:xfrm>
                <a:custGeom>
                  <a:avLst/>
                  <a:gdLst/>
                  <a:ahLst/>
                  <a:cxnLst/>
                  <a:rect l="l" t="t" r="r" b="b"/>
                  <a:pathLst>
                    <a:path w="2288540">
                      <a:moveTo>
                        <a:pt x="0" y="0"/>
                      </a:moveTo>
                      <a:lnTo>
                        <a:pt x="2288476" y="0"/>
                      </a:lnTo>
                    </a:path>
                  </a:pathLst>
                </a:custGeom>
                <a:ln w="12700">
                  <a:solidFill>
                    <a:srgbClr val="000000"/>
                  </a:solidFill>
                </a:ln>
              </p:spPr>
              <p:txBody>
                <a:bodyPr wrap="square" lIns="0" tIns="0" rIns="0" bIns="0" rtlCol="0"/>
                <a:lstStyle/>
                <a:p>
                  <a:endParaRPr/>
                </a:p>
              </p:txBody>
            </p:sp>
            <p:sp>
              <p:nvSpPr>
                <p:cNvPr id="39" name="object 15">
                  <a:extLst>
                    <a:ext uri="{FF2B5EF4-FFF2-40B4-BE49-F238E27FC236}">
                      <a16:creationId xmlns:a16="http://schemas.microsoft.com/office/drawing/2014/main" id="{9BCE7EC9-3184-A077-0F5B-F399CCB15091}"/>
                    </a:ext>
                  </a:extLst>
                </p:cNvPr>
                <p:cNvSpPr/>
                <p:nvPr/>
              </p:nvSpPr>
              <p:spPr>
                <a:xfrm>
                  <a:off x="4733990" y="5635749"/>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40" name="object 16">
                  <a:extLst>
                    <a:ext uri="{FF2B5EF4-FFF2-40B4-BE49-F238E27FC236}">
                      <a16:creationId xmlns:a16="http://schemas.microsoft.com/office/drawing/2014/main" id="{08D2C58E-845D-94C6-04AA-B33123D03656}"/>
                    </a:ext>
                  </a:extLst>
                </p:cNvPr>
                <p:cNvSpPr/>
                <p:nvPr/>
              </p:nvSpPr>
              <p:spPr>
                <a:xfrm>
                  <a:off x="3502152" y="5143500"/>
                  <a:ext cx="993775" cy="533400"/>
                </a:xfrm>
                <a:custGeom>
                  <a:avLst/>
                  <a:gdLst/>
                  <a:ahLst/>
                  <a:cxnLst/>
                  <a:rect l="l" t="t" r="r" b="b"/>
                  <a:pathLst>
                    <a:path w="993775" h="533400">
                      <a:moveTo>
                        <a:pt x="0" y="533400"/>
                      </a:moveTo>
                      <a:lnTo>
                        <a:pt x="133350" y="0"/>
                      </a:lnTo>
                      <a:lnTo>
                        <a:pt x="860297" y="0"/>
                      </a:lnTo>
                      <a:lnTo>
                        <a:pt x="993647" y="533400"/>
                      </a:lnTo>
                      <a:lnTo>
                        <a:pt x="0" y="533400"/>
                      </a:lnTo>
                      <a:close/>
                    </a:path>
                  </a:pathLst>
                </a:custGeom>
                <a:ln w="9525">
                  <a:solidFill>
                    <a:srgbClr val="000000"/>
                  </a:solidFill>
                  <a:prstDash val="sysDash"/>
                </a:ln>
              </p:spPr>
              <p:txBody>
                <a:bodyPr wrap="square" lIns="0" tIns="0" rIns="0" bIns="0" rtlCol="0"/>
                <a:lstStyle/>
                <a:p>
                  <a:endParaRPr/>
                </a:p>
              </p:txBody>
            </p:sp>
            <p:sp>
              <p:nvSpPr>
                <p:cNvPr id="41" name="object 17">
                  <a:extLst>
                    <a:ext uri="{FF2B5EF4-FFF2-40B4-BE49-F238E27FC236}">
                      <a16:creationId xmlns:a16="http://schemas.microsoft.com/office/drawing/2014/main" id="{6233E979-FA79-E565-77BD-22170FBF202B}"/>
                    </a:ext>
                  </a:extLst>
                </p:cNvPr>
                <p:cNvSpPr/>
                <p:nvPr/>
              </p:nvSpPr>
              <p:spPr>
                <a:xfrm>
                  <a:off x="3995928" y="5664708"/>
                  <a:ext cx="0" cy="100965"/>
                </a:xfrm>
                <a:custGeom>
                  <a:avLst/>
                  <a:gdLst/>
                  <a:ahLst/>
                  <a:cxnLst/>
                  <a:rect l="l" t="t" r="r" b="b"/>
                  <a:pathLst>
                    <a:path h="100964">
                      <a:moveTo>
                        <a:pt x="0" y="0"/>
                      </a:moveTo>
                      <a:lnTo>
                        <a:pt x="0" y="100849"/>
                      </a:lnTo>
                    </a:path>
                  </a:pathLst>
                </a:custGeom>
                <a:ln w="9525">
                  <a:solidFill>
                    <a:srgbClr val="000000"/>
                  </a:solidFill>
                </a:ln>
              </p:spPr>
              <p:txBody>
                <a:bodyPr wrap="square" lIns="0" tIns="0" rIns="0" bIns="0" rtlCol="0"/>
                <a:lstStyle/>
                <a:p>
                  <a:endParaRPr/>
                </a:p>
              </p:txBody>
            </p:sp>
            <p:sp>
              <p:nvSpPr>
                <p:cNvPr id="42" name="object 18">
                  <a:extLst>
                    <a:ext uri="{FF2B5EF4-FFF2-40B4-BE49-F238E27FC236}">
                      <a16:creationId xmlns:a16="http://schemas.microsoft.com/office/drawing/2014/main" id="{A360F286-2FF0-B35A-FCA5-99C92A820DB7}"/>
                    </a:ext>
                  </a:extLst>
                </p:cNvPr>
                <p:cNvSpPr/>
                <p:nvPr/>
              </p:nvSpPr>
              <p:spPr>
                <a:xfrm>
                  <a:off x="3494531" y="5582410"/>
                  <a:ext cx="0" cy="187960"/>
                </a:xfrm>
                <a:custGeom>
                  <a:avLst/>
                  <a:gdLst/>
                  <a:ahLst/>
                  <a:cxnLst/>
                  <a:rect l="l" t="t" r="r" b="b"/>
                  <a:pathLst>
                    <a:path h="187960">
                      <a:moveTo>
                        <a:pt x="0" y="187718"/>
                      </a:moveTo>
                      <a:lnTo>
                        <a:pt x="0" y="0"/>
                      </a:lnTo>
                    </a:path>
                  </a:pathLst>
                </a:custGeom>
                <a:ln w="9525">
                  <a:solidFill>
                    <a:srgbClr val="000000"/>
                  </a:solidFill>
                </a:ln>
              </p:spPr>
              <p:txBody>
                <a:bodyPr wrap="square" lIns="0" tIns="0" rIns="0" bIns="0" rtlCol="0"/>
                <a:lstStyle/>
                <a:p>
                  <a:endParaRPr/>
                </a:p>
              </p:txBody>
            </p:sp>
          </p:grpSp>
          <p:sp>
            <p:nvSpPr>
              <p:cNvPr id="20" name="object 19">
                <a:extLst>
                  <a:ext uri="{FF2B5EF4-FFF2-40B4-BE49-F238E27FC236}">
                    <a16:creationId xmlns:a16="http://schemas.microsoft.com/office/drawing/2014/main" id="{E1A29FA1-126C-8782-044D-E3F2BE7DC94F}"/>
                  </a:ext>
                </a:extLst>
              </p:cNvPr>
              <p:cNvSpPr txBox="1"/>
              <p:nvPr/>
            </p:nvSpPr>
            <p:spPr>
              <a:xfrm>
                <a:off x="1576403" y="5699436"/>
                <a:ext cx="577969" cy="186901"/>
              </a:xfrm>
              <a:prstGeom prst="rect">
                <a:avLst/>
              </a:prstGeom>
            </p:spPr>
            <p:txBody>
              <a:bodyPr vert="horz" wrap="square" lIns="0" tIns="12700" rIns="0" bIns="0" rtlCol="0">
                <a:spAutoFit/>
              </a:bodyPr>
              <a:lstStyle/>
              <a:p>
                <a:pPr>
                  <a:lnSpc>
                    <a:spcPct val="100000"/>
                  </a:lnSpc>
                  <a:spcBef>
                    <a:spcPts val="100"/>
                  </a:spcBef>
                </a:pPr>
                <a:r>
                  <a:rPr lang="en-IN" sz="800" dirty="0">
                    <a:latin typeface="Arial MT"/>
                    <a:cs typeface="Arial MT"/>
                  </a:rPr>
                  <a:t>f </a:t>
                </a:r>
                <a:r>
                  <a:rPr sz="800" dirty="0">
                    <a:latin typeface="Arial MT"/>
                    <a:cs typeface="Arial MT"/>
                  </a:rPr>
                  <a:t>[</a:t>
                </a:r>
                <a:r>
                  <a:rPr sz="800" spc="-5" dirty="0">
                    <a:latin typeface="Arial MT"/>
                    <a:cs typeface="Arial MT"/>
                  </a:rPr>
                  <a:t>GH</a:t>
                </a:r>
                <a:r>
                  <a:rPr sz="800" spc="-10" dirty="0">
                    <a:latin typeface="Arial MT"/>
                    <a:cs typeface="Arial MT"/>
                  </a:rPr>
                  <a:t>z</a:t>
                </a:r>
                <a:r>
                  <a:rPr sz="800" dirty="0">
                    <a:latin typeface="Arial MT"/>
                    <a:cs typeface="Arial MT"/>
                  </a:rPr>
                  <a:t>]</a:t>
                </a:r>
              </a:p>
            </p:txBody>
          </p:sp>
          <p:sp>
            <p:nvSpPr>
              <p:cNvPr id="21" name="object 20">
                <a:extLst>
                  <a:ext uri="{FF2B5EF4-FFF2-40B4-BE49-F238E27FC236}">
                    <a16:creationId xmlns:a16="http://schemas.microsoft.com/office/drawing/2014/main" id="{DAA4A3E4-E579-A527-C97C-B277896CFF0E}"/>
                  </a:ext>
                </a:extLst>
              </p:cNvPr>
              <p:cNvSpPr txBox="1"/>
              <p:nvPr/>
            </p:nvSpPr>
            <p:spPr>
              <a:xfrm>
                <a:off x="4424806" y="5684603"/>
                <a:ext cx="518801" cy="186901"/>
              </a:xfrm>
              <a:prstGeom prst="rect">
                <a:avLst/>
              </a:prstGeom>
            </p:spPr>
            <p:txBody>
              <a:bodyPr vert="horz" wrap="square" lIns="0" tIns="12700" rIns="0" bIns="0" rtlCol="0">
                <a:spAutoFit/>
              </a:bodyPr>
              <a:lstStyle/>
              <a:p>
                <a:pPr>
                  <a:lnSpc>
                    <a:spcPct val="100000"/>
                  </a:lnSpc>
                  <a:spcBef>
                    <a:spcPts val="100"/>
                  </a:spcBef>
                </a:pPr>
                <a:r>
                  <a:rPr sz="800" dirty="0">
                    <a:latin typeface="Arial MT"/>
                    <a:cs typeface="Arial MT"/>
                  </a:rPr>
                  <a:t>f [</a:t>
                </a:r>
                <a:r>
                  <a:rPr sz="800" spc="-5" dirty="0">
                    <a:latin typeface="Arial MT"/>
                    <a:cs typeface="Arial MT"/>
                  </a:rPr>
                  <a:t>GH</a:t>
                </a:r>
                <a:r>
                  <a:rPr sz="800" spc="-10" dirty="0">
                    <a:latin typeface="Arial MT"/>
                    <a:cs typeface="Arial MT"/>
                  </a:rPr>
                  <a:t>z</a:t>
                </a:r>
                <a:r>
                  <a:rPr sz="800" dirty="0">
                    <a:latin typeface="Arial MT"/>
                    <a:cs typeface="Arial MT"/>
                  </a:rPr>
                  <a:t>]</a:t>
                </a:r>
              </a:p>
            </p:txBody>
          </p:sp>
          <p:sp>
            <p:nvSpPr>
              <p:cNvPr id="22" name="object 21">
                <a:extLst>
                  <a:ext uri="{FF2B5EF4-FFF2-40B4-BE49-F238E27FC236}">
                    <a16:creationId xmlns:a16="http://schemas.microsoft.com/office/drawing/2014/main" id="{3A098078-F224-0E92-2D01-21F236A3C1F1}"/>
                  </a:ext>
                </a:extLst>
              </p:cNvPr>
              <p:cNvSpPr txBox="1"/>
              <p:nvPr/>
            </p:nvSpPr>
            <p:spPr>
              <a:xfrm>
                <a:off x="2855790" y="5770526"/>
                <a:ext cx="236854" cy="142857"/>
              </a:xfrm>
              <a:prstGeom prst="rect">
                <a:avLst/>
              </a:prstGeom>
            </p:spPr>
            <p:txBody>
              <a:bodyPr vert="horz" wrap="square" lIns="0" tIns="13335" rIns="0" bIns="0" rtlCol="0">
                <a:spAutoFit/>
              </a:bodyPr>
              <a:lstStyle/>
              <a:p>
                <a:pPr>
                  <a:lnSpc>
                    <a:spcPct val="100000"/>
                  </a:lnSpc>
                  <a:spcBef>
                    <a:spcPts val="105"/>
                  </a:spcBef>
                </a:pPr>
                <a:r>
                  <a:rPr sz="800" dirty="0">
                    <a:latin typeface="Arial MT"/>
                    <a:cs typeface="Arial MT"/>
                  </a:rPr>
                  <a:t>284</a:t>
                </a:r>
                <a:endParaRPr sz="800">
                  <a:latin typeface="Arial MT"/>
                  <a:cs typeface="Arial MT"/>
                </a:endParaRPr>
              </a:p>
            </p:txBody>
          </p:sp>
          <p:grpSp>
            <p:nvGrpSpPr>
              <p:cNvPr id="23" name="object 22">
                <a:extLst>
                  <a:ext uri="{FF2B5EF4-FFF2-40B4-BE49-F238E27FC236}">
                    <a16:creationId xmlns:a16="http://schemas.microsoft.com/office/drawing/2014/main" id="{838AD449-C844-B10F-C793-092D93044B01}"/>
                  </a:ext>
                </a:extLst>
              </p:cNvPr>
              <p:cNvGrpSpPr/>
              <p:nvPr/>
            </p:nvGrpSpPr>
            <p:grpSpPr>
              <a:xfrm>
                <a:off x="1950720" y="5311140"/>
                <a:ext cx="1044575" cy="453390"/>
                <a:chOff x="1950720" y="5311140"/>
                <a:chExt cx="1044575" cy="453390"/>
              </a:xfrm>
            </p:grpSpPr>
            <p:sp>
              <p:nvSpPr>
                <p:cNvPr id="35" name="object 23">
                  <a:extLst>
                    <a:ext uri="{FF2B5EF4-FFF2-40B4-BE49-F238E27FC236}">
                      <a16:creationId xmlns:a16="http://schemas.microsoft.com/office/drawing/2014/main" id="{B473E5CF-01F1-B7D5-18CD-FDC90FE057C9}"/>
                    </a:ext>
                  </a:extLst>
                </p:cNvPr>
                <p:cNvSpPr/>
                <p:nvPr/>
              </p:nvSpPr>
              <p:spPr>
                <a:xfrm>
                  <a:off x="2990088" y="5661660"/>
                  <a:ext cx="0" cy="98425"/>
                </a:xfrm>
                <a:custGeom>
                  <a:avLst/>
                  <a:gdLst/>
                  <a:ahLst/>
                  <a:cxnLst/>
                  <a:rect l="l" t="t" r="r" b="b"/>
                  <a:pathLst>
                    <a:path h="98425">
                      <a:moveTo>
                        <a:pt x="0" y="0"/>
                      </a:moveTo>
                      <a:lnTo>
                        <a:pt x="0" y="97801"/>
                      </a:lnTo>
                    </a:path>
                  </a:pathLst>
                </a:custGeom>
                <a:ln w="9525">
                  <a:solidFill>
                    <a:srgbClr val="000000"/>
                  </a:solidFill>
                </a:ln>
              </p:spPr>
              <p:txBody>
                <a:bodyPr wrap="square" lIns="0" tIns="0" rIns="0" bIns="0" rtlCol="0"/>
                <a:lstStyle/>
                <a:p>
                  <a:endParaRPr/>
                </a:p>
              </p:txBody>
            </p:sp>
            <p:sp>
              <p:nvSpPr>
                <p:cNvPr id="36" name="object 24">
                  <a:extLst>
                    <a:ext uri="{FF2B5EF4-FFF2-40B4-BE49-F238E27FC236}">
                      <a16:creationId xmlns:a16="http://schemas.microsoft.com/office/drawing/2014/main" id="{2F145B94-4430-4204-78F1-E9F7D72A9F81}"/>
                    </a:ext>
                  </a:extLst>
                </p:cNvPr>
                <p:cNvSpPr/>
                <p:nvPr/>
              </p:nvSpPr>
              <p:spPr>
                <a:xfrm>
                  <a:off x="1950720" y="5311140"/>
                  <a:ext cx="428625" cy="341630"/>
                </a:xfrm>
                <a:custGeom>
                  <a:avLst/>
                  <a:gdLst/>
                  <a:ahLst/>
                  <a:cxnLst/>
                  <a:rect l="l" t="t" r="r" b="b"/>
                  <a:pathLst>
                    <a:path w="428625" h="341629">
                      <a:moveTo>
                        <a:pt x="257556" y="0"/>
                      </a:moveTo>
                      <a:lnTo>
                        <a:pt x="257556" y="85344"/>
                      </a:lnTo>
                      <a:lnTo>
                        <a:pt x="0" y="85344"/>
                      </a:lnTo>
                      <a:lnTo>
                        <a:pt x="0" y="256032"/>
                      </a:lnTo>
                      <a:lnTo>
                        <a:pt x="257556" y="256032"/>
                      </a:lnTo>
                      <a:lnTo>
                        <a:pt x="257556" y="341376"/>
                      </a:lnTo>
                      <a:lnTo>
                        <a:pt x="428244" y="170688"/>
                      </a:lnTo>
                      <a:lnTo>
                        <a:pt x="257556" y="0"/>
                      </a:lnTo>
                      <a:close/>
                    </a:path>
                  </a:pathLst>
                </a:custGeom>
                <a:solidFill>
                  <a:srgbClr val="585858"/>
                </a:solidFill>
              </p:spPr>
              <p:txBody>
                <a:bodyPr wrap="square" lIns="0" tIns="0" rIns="0" bIns="0" rtlCol="0"/>
                <a:lstStyle/>
                <a:p>
                  <a:endParaRPr/>
                </a:p>
              </p:txBody>
            </p:sp>
          </p:grpSp>
          <p:sp>
            <p:nvSpPr>
              <p:cNvPr id="24" name="object 25">
                <a:extLst>
                  <a:ext uri="{FF2B5EF4-FFF2-40B4-BE49-F238E27FC236}">
                    <a16:creationId xmlns:a16="http://schemas.microsoft.com/office/drawing/2014/main" id="{FC64BA0B-22C1-15D5-7075-54B04A420EF5}"/>
                  </a:ext>
                </a:extLst>
              </p:cNvPr>
              <p:cNvSpPr txBox="1"/>
              <p:nvPr/>
            </p:nvSpPr>
            <p:spPr>
              <a:xfrm>
                <a:off x="3854224" y="4943628"/>
                <a:ext cx="274955" cy="142857"/>
              </a:xfrm>
              <a:prstGeom prst="rect">
                <a:avLst/>
              </a:prstGeom>
            </p:spPr>
            <p:txBody>
              <a:bodyPr vert="horz" wrap="square" lIns="0" tIns="13335" rIns="0" bIns="0" rtlCol="0">
                <a:spAutoFit/>
              </a:bodyPr>
              <a:lstStyle/>
              <a:p>
                <a:pPr>
                  <a:lnSpc>
                    <a:spcPct val="100000"/>
                  </a:lnSpc>
                  <a:spcBef>
                    <a:spcPts val="105"/>
                  </a:spcBef>
                </a:pPr>
                <a:r>
                  <a:rPr sz="800" dirty="0">
                    <a:latin typeface="Arial MT"/>
                    <a:cs typeface="Arial MT"/>
                  </a:rPr>
                  <a:t>BPF</a:t>
                </a:r>
              </a:p>
            </p:txBody>
          </p:sp>
          <p:sp>
            <p:nvSpPr>
              <p:cNvPr id="25" name="object 26">
                <a:extLst>
                  <a:ext uri="{FF2B5EF4-FFF2-40B4-BE49-F238E27FC236}">
                    <a16:creationId xmlns:a16="http://schemas.microsoft.com/office/drawing/2014/main" id="{5B9D3DD2-D4AA-B27F-0826-778DA1F56F3B}"/>
                  </a:ext>
                </a:extLst>
              </p:cNvPr>
              <p:cNvSpPr txBox="1"/>
              <p:nvPr/>
            </p:nvSpPr>
            <p:spPr>
              <a:xfrm>
                <a:off x="1850013" y="4951916"/>
                <a:ext cx="628650" cy="303821"/>
              </a:xfrm>
              <a:prstGeom prst="rect">
                <a:avLst/>
              </a:prstGeom>
            </p:spPr>
            <p:txBody>
              <a:bodyPr vert="horz" wrap="square" lIns="0" tIns="13335" rIns="0" bIns="0" rtlCol="0">
                <a:spAutoFit/>
              </a:bodyPr>
              <a:lstStyle/>
              <a:p>
                <a:pPr marR="5080" indent="203835">
                  <a:lnSpc>
                    <a:spcPct val="100000"/>
                  </a:lnSpc>
                  <a:spcBef>
                    <a:spcPts val="105"/>
                  </a:spcBef>
                </a:pPr>
                <a:r>
                  <a:rPr sz="900" dirty="0">
                    <a:latin typeface="Times New Roman"/>
                    <a:cs typeface="Times New Roman"/>
                  </a:rPr>
                  <a:t>Up- </a:t>
                </a:r>
                <a:r>
                  <a:rPr sz="900" spc="5" dirty="0">
                    <a:latin typeface="Times New Roman"/>
                    <a:cs typeface="Times New Roman"/>
                  </a:rPr>
                  <a:t> </a:t>
                </a:r>
                <a:r>
                  <a:rPr sz="900" dirty="0">
                    <a:latin typeface="Times New Roman"/>
                    <a:cs typeface="Times New Roman"/>
                  </a:rPr>
                  <a:t>Con</a:t>
                </a:r>
                <a:r>
                  <a:rPr sz="900" spc="-15" dirty="0">
                    <a:latin typeface="Times New Roman"/>
                    <a:cs typeface="Times New Roman"/>
                  </a:rPr>
                  <a:t>v</a:t>
                </a:r>
                <a:r>
                  <a:rPr sz="900" spc="-5" dirty="0">
                    <a:latin typeface="Times New Roman"/>
                    <a:cs typeface="Times New Roman"/>
                  </a:rPr>
                  <a:t>ers</a:t>
                </a:r>
                <a:r>
                  <a:rPr sz="900" spc="-10" dirty="0">
                    <a:latin typeface="Times New Roman"/>
                    <a:cs typeface="Times New Roman"/>
                  </a:rPr>
                  <a:t>i</a:t>
                </a:r>
                <a:r>
                  <a:rPr sz="900" dirty="0">
                    <a:latin typeface="Times New Roman"/>
                    <a:cs typeface="Times New Roman"/>
                  </a:rPr>
                  <a:t>on</a:t>
                </a:r>
              </a:p>
            </p:txBody>
          </p:sp>
          <p:sp>
            <p:nvSpPr>
              <p:cNvPr id="26" name="object 27">
                <a:extLst>
                  <a:ext uri="{FF2B5EF4-FFF2-40B4-BE49-F238E27FC236}">
                    <a16:creationId xmlns:a16="http://schemas.microsoft.com/office/drawing/2014/main" id="{E908F5D9-3B5E-CE56-AF88-F4FAA6C566B1}"/>
                  </a:ext>
                </a:extLst>
              </p:cNvPr>
              <p:cNvSpPr txBox="1"/>
              <p:nvPr/>
            </p:nvSpPr>
            <p:spPr>
              <a:xfrm>
                <a:off x="3651504" y="5242559"/>
                <a:ext cx="693420" cy="323271"/>
              </a:xfrm>
              <a:prstGeom prst="rect">
                <a:avLst/>
              </a:prstGeom>
              <a:solidFill>
                <a:srgbClr val="FFFFFF"/>
              </a:solidFill>
            </p:spPr>
            <p:txBody>
              <a:bodyPr vert="horz" wrap="square" lIns="0" tIns="62230" rIns="0" bIns="0" rtlCol="0">
                <a:spAutoFit/>
              </a:bodyPr>
              <a:lstStyle/>
              <a:p>
                <a:pPr marL="25400" algn="ctr">
                  <a:lnSpc>
                    <a:spcPct val="100000"/>
                  </a:lnSpc>
                  <a:spcBef>
                    <a:spcPts val="490"/>
                  </a:spcBef>
                </a:pPr>
                <a:r>
                  <a:rPr sz="800" dirty="0">
                    <a:latin typeface="Arial MT"/>
                    <a:cs typeface="Arial MT"/>
                  </a:rPr>
                  <a:t>296~304</a:t>
                </a:r>
              </a:p>
              <a:p>
                <a:pPr marL="27305" algn="ctr">
                  <a:lnSpc>
                    <a:spcPct val="100000"/>
                  </a:lnSpc>
                </a:pPr>
                <a:r>
                  <a:rPr sz="800" dirty="0">
                    <a:latin typeface="Arial MT"/>
                    <a:cs typeface="Arial MT"/>
                  </a:rPr>
                  <a:t>GHz</a:t>
                </a:r>
              </a:p>
            </p:txBody>
          </p:sp>
          <p:sp>
            <p:nvSpPr>
              <p:cNvPr id="27" name="object 28">
                <a:extLst>
                  <a:ext uri="{FF2B5EF4-FFF2-40B4-BE49-F238E27FC236}">
                    <a16:creationId xmlns:a16="http://schemas.microsoft.com/office/drawing/2014/main" id="{3EF92DB3-64EF-63C3-B811-B0A4E0746689}"/>
                  </a:ext>
                </a:extLst>
              </p:cNvPr>
              <p:cNvSpPr txBox="1"/>
              <p:nvPr/>
            </p:nvSpPr>
            <p:spPr>
              <a:xfrm>
                <a:off x="989574" y="4988908"/>
                <a:ext cx="392430" cy="142857"/>
              </a:xfrm>
              <a:prstGeom prst="rect">
                <a:avLst/>
              </a:prstGeom>
            </p:spPr>
            <p:txBody>
              <a:bodyPr vert="horz" wrap="square" lIns="0" tIns="13335" rIns="0" bIns="0" rtlCol="0">
                <a:spAutoFit/>
              </a:bodyPr>
              <a:lstStyle/>
              <a:p>
                <a:pPr>
                  <a:lnSpc>
                    <a:spcPct val="100000"/>
                  </a:lnSpc>
                  <a:spcBef>
                    <a:spcPts val="105"/>
                  </a:spcBef>
                </a:pPr>
                <a:r>
                  <a:rPr sz="800" dirty="0">
                    <a:latin typeface="Arial MT"/>
                    <a:cs typeface="Arial MT"/>
                  </a:rPr>
                  <a:t>8</a:t>
                </a:r>
                <a:r>
                  <a:rPr sz="800" spc="-70" dirty="0">
                    <a:latin typeface="Arial MT"/>
                    <a:cs typeface="Arial MT"/>
                  </a:rPr>
                  <a:t> </a:t>
                </a:r>
                <a:r>
                  <a:rPr sz="800" dirty="0">
                    <a:latin typeface="Arial MT"/>
                    <a:cs typeface="Arial MT"/>
                  </a:rPr>
                  <a:t>GHz</a:t>
                </a:r>
              </a:p>
            </p:txBody>
          </p:sp>
          <p:grpSp>
            <p:nvGrpSpPr>
              <p:cNvPr id="28" name="object 29">
                <a:extLst>
                  <a:ext uri="{FF2B5EF4-FFF2-40B4-BE49-F238E27FC236}">
                    <a16:creationId xmlns:a16="http://schemas.microsoft.com/office/drawing/2014/main" id="{EC26AF03-A77C-5227-48A3-3BB81FC3B55E}"/>
                  </a:ext>
                </a:extLst>
              </p:cNvPr>
              <p:cNvGrpSpPr/>
              <p:nvPr/>
            </p:nvGrpSpPr>
            <p:grpSpPr>
              <a:xfrm>
                <a:off x="832103" y="5158736"/>
                <a:ext cx="693420" cy="513715"/>
                <a:chOff x="832103" y="5158736"/>
                <a:chExt cx="693420" cy="513715"/>
              </a:xfrm>
            </p:grpSpPr>
            <p:sp>
              <p:nvSpPr>
                <p:cNvPr id="32" name="object 30">
                  <a:extLst>
                    <a:ext uri="{FF2B5EF4-FFF2-40B4-BE49-F238E27FC236}">
                      <a16:creationId xmlns:a16="http://schemas.microsoft.com/office/drawing/2014/main" id="{E78F5473-2600-6DCC-0102-CAE5B9D5AA56}"/>
                    </a:ext>
                  </a:extLst>
                </p:cNvPr>
                <p:cNvSpPr/>
                <p:nvPr/>
              </p:nvSpPr>
              <p:spPr>
                <a:xfrm>
                  <a:off x="901699" y="5196840"/>
                  <a:ext cx="557530" cy="0"/>
                </a:xfrm>
                <a:custGeom>
                  <a:avLst/>
                  <a:gdLst/>
                  <a:ahLst/>
                  <a:cxnLst/>
                  <a:rect l="l" t="t" r="r" b="b"/>
                  <a:pathLst>
                    <a:path w="557530">
                      <a:moveTo>
                        <a:pt x="0" y="0"/>
                      </a:moveTo>
                      <a:lnTo>
                        <a:pt x="556996" y="0"/>
                      </a:lnTo>
                    </a:path>
                  </a:pathLst>
                </a:custGeom>
                <a:ln w="12700">
                  <a:solidFill>
                    <a:srgbClr val="000000"/>
                  </a:solidFill>
                </a:ln>
              </p:spPr>
              <p:txBody>
                <a:bodyPr wrap="square" lIns="0" tIns="0" rIns="0" bIns="0" rtlCol="0"/>
                <a:lstStyle/>
                <a:p>
                  <a:endParaRPr/>
                </a:p>
              </p:txBody>
            </p:sp>
            <p:sp>
              <p:nvSpPr>
                <p:cNvPr id="33" name="object 31">
                  <a:extLst>
                    <a:ext uri="{FF2B5EF4-FFF2-40B4-BE49-F238E27FC236}">
                      <a16:creationId xmlns:a16="http://schemas.microsoft.com/office/drawing/2014/main" id="{9AA1E478-84BF-0AA8-4D96-52C4815288BF}"/>
                    </a:ext>
                  </a:extLst>
                </p:cNvPr>
                <p:cNvSpPr/>
                <p:nvPr/>
              </p:nvSpPr>
              <p:spPr>
                <a:xfrm>
                  <a:off x="838199" y="5158740"/>
                  <a:ext cx="684530" cy="76200"/>
                </a:xfrm>
                <a:custGeom>
                  <a:avLst/>
                  <a:gdLst/>
                  <a:ahLst/>
                  <a:cxnLst/>
                  <a:rect l="l" t="t" r="r" b="b"/>
                  <a:pathLst>
                    <a:path w="684530" h="76200">
                      <a:moveTo>
                        <a:pt x="76200" y="0"/>
                      </a:moveTo>
                      <a:lnTo>
                        <a:pt x="0" y="38100"/>
                      </a:lnTo>
                      <a:lnTo>
                        <a:pt x="76200" y="76200"/>
                      </a:lnTo>
                      <a:lnTo>
                        <a:pt x="76200" y="0"/>
                      </a:lnTo>
                      <a:close/>
                    </a:path>
                    <a:path w="684530" h="76200">
                      <a:moveTo>
                        <a:pt x="683996" y="38100"/>
                      </a:moveTo>
                      <a:lnTo>
                        <a:pt x="607796" y="0"/>
                      </a:lnTo>
                      <a:lnTo>
                        <a:pt x="607796" y="76200"/>
                      </a:lnTo>
                      <a:lnTo>
                        <a:pt x="683996" y="38100"/>
                      </a:lnTo>
                      <a:close/>
                    </a:path>
                  </a:pathLst>
                </a:custGeom>
                <a:solidFill>
                  <a:srgbClr val="000000"/>
                </a:solidFill>
              </p:spPr>
              <p:txBody>
                <a:bodyPr wrap="square" lIns="0" tIns="0" rIns="0" bIns="0" rtlCol="0"/>
                <a:lstStyle/>
                <a:p>
                  <a:endParaRPr/>
                </a:p>
              </p:txBody>
            </p:sp>
            <p:sp>
              <p:nvSpPr>
                <p:cNvPr id="34" name="object 32">
                  <a:extLst>
                    <a:ext uri="{FF2B5EF4-FFF2-40B4-BE49-F238E27FC236}">
                      <a16:creationId xmlns:a16="http://schemas.microsoft.com/office/drawing/2014/main" id="{5BDFDEA0-0C71-8777-EB05-E17982261C6B}"/>
                    </a:ext>
                  </a:extLst>
                </p:cNvPr>
                <p:cNvSpPr/>
                <p:nvPr/>
              </p:nvSpPr>
              <p:spPr>
                <a:xfrm>
                  <a:off x="832103" y="5248656"/>
                  <a:ext cx="693420" cy="424180"/>
                </a:xfrm>
                <a:custGeom>
                  <a:avLst/>
                  <a:gdLst/>
                  <a:ahLst/>
                  <a:cxnLst/>
                  <a:rect l="l" t="t" r="r" b="b"/>
                  <a:pathLst>
                    <a:path w="693419" h="424179">
                      <a:moveTo>
                        <a:pt x="693420" y="0"/>
                      </a:moveTo>
                      <a:lnTo>
                        <a:pt x="0" y="0"/>
                      </a:lnTo>
                      <a:lnTo>
                        <a:pt x="0" y="423672"/>
                      </a:lnTo>
                      <a:lnTo>
                        <a:pt x="693420" y="423672"/>
                      </a:lnTo>
                      <a:lnTo>
                        <a:pt x="693420" y="0"/>
                      </a:lnTo>
                      <a:close/>
                    </a:path>
                  </a:pathLst>
                </a:custGeom>
                <a:solidFill>
                  <a:srgbClr val="FFFFFF"/>
                </a:solidFill>
              </p:spPr>
              <p:txBody>
                <a:bodyPr wrap="square" lIns="0" tIns="0" rIns="0" bIns="0" rtlCol="0"/>
                <a:lstStyle/>
                <a:p>
                  <a:endParaRPr/>
                </a:p>
              </p:txBody>
            </p:sp>
          </p:grpSp>
          <p:sp>
            <p:nvSpPr>
              <p:cNvPr id="29" name="object 33">
                <a:extLst>
                  <a:ext uri="{FF2B5EF4-FFF2-40B4-BE49-F238E27FC236}">
                    <a16:creationId xmlns:a16="http://schemas.microsoft.com/office/drawing/2014/main" id="{896BAC68-81FE-DF8B-5033-77B7BF7D8042}"/>
                  </a:ext>
                </a:extLst>
              </p:cNvPr>
              <p:cNvSpPr txBox="1"/>
              <p:nvPr/>
            </p:nvSpPr>
            <p:spPr>
              <a:xfrm>
                <a:off x="790881" y="6154919"/>
                <a:ext cx="870585" cy="142186"/>
              </a:xfrm>
              <a:prstGeom prst="rect">
                <a:avLst/>
              </a:prstGeom>
            </p:spPr>
            <p:txBody>
              <a:bodyPr vert="horz" wrap="square" lIns="0" tIns="12700" rIns="0" bIns="0" rtlCol="0">
                <a:spAutoFit/>
              </a:bodyPr>
              <a:lstStyle/>
              <a:p>
                <a:pPr>
                  <a:lnSpc>
                    <a:spcPct val="100000"/>
                  </a:lnSpc>
                  <a:spcBef>
                    <a:spcPts val="100"/>
                  </a:spcBef>
                </a:pPr>
                <a:r>
                  <a:rPr sz="800" dirty="0">
                    <a:latin typeface="Times New Roman"/>
                    <a:cs typeface="Times New Roman"/>
                  </a:rPr>
                  <a:t>&lt;</a:t>
                </a:r>
                <a:r>
                  <a:rPr sz="800" spc="-30" dirty="0">
                    <a:latin typeface="Times New Roman"/>
                    <a:cs typeface="Times New Roman"/>
                  </a:rPr>
                  <a:t> </a:t>
                </a:r>
                <a:r>
                  <a:rPr sz="800" dirty="0">
                    <a:latin typeface="Times New Roman"/>
                    <a:cs typeface="Times New Roman"/>
                  </a:rPr>
                  <a:t>IF</a:t>
                </a:r>
                <a:r>
                  <a:rPr sz="800" spc="-40" dirty="0">
                    <a:latin typeface="Times New Roman"/>
                    <a:cs typeface="Times New Roman"/>
                  </a:rPr>
                  <a:t> </a:t>
                </a:r>
                <a:r>
                  <a:rPr sz="800" dirty="0">
                    <a:latin typeface="Times New Roman"/>
                    <a:cs typeface="Times New Roman"/>
                  </a:rPr>
                  <a:t>stage</a:t>
                </a:r>
                <a:r>
                  <a:rPr sz="800" spc="-35" dirty="0">
                    <a:latin typeface="Times New Roman"/>
                    <a:cs typeface="Times New Roman"/>
                  </a:rPr>
                  <a:t> </a:t>
                </a:r>
                <a:r>
                  <a:rPr sz="800" dirty="0">
                    <a:latin typeface="Times New Roman"/>
                    <a:cs typeface="Times New Roman"/>
                  </a:rPr>
                  <a:t>&gt;</a:t>
                </a:r>
              </a:p>
            </p:txBody>
          </p:sp>
          <p:sp>
            <p:nvSpPr>
              <p:cNvPr id="30" name="object 34">
                <a:extLst>
                  <a:ext uri="{FF2B5EF4-FFF2-40B4-BE49-F238E27FC236}">
                    <a16:creationId xmlns:a16="http://schemas.microsoft.com/office/drawing/2014/main" id="{EC6EF679-690A-E645-5B14-96B96B81A6F7}"/>
                  </a:ext>
                </a:extLst>
              </p:cNvPr>
              <p:cNvSpPr txBox="1"/>
              <p:nvPr/>
            </p:nvSpPr>
            <p:spPr>
              <a:xfrm>
                <a:off x="2647188" y="5239511"/>
                <a:ext cx="692150" cy="297114"/>
              </a:xfrm>
              <a:prstGeom prst="rect">
                <a:avLst/>
              </a:prstGeom>
              <a:solidFill>
                <a:srgbClr val="BEBEBE"/>
              </a:solidFill>
            </p:spPr>
            <p:txBody>
              <a:bodyPr vert="horz" wrap="square" lIns="0" tIns="37465" rIns="0" bIns="0" rtlCol="0">
                <a:spAutoFit/>
              </a:bodyPr>
              <a:lstStyle/>
              <a:p>
                <a:pPr marL="635" algn="ctr">
                  <a:lnSpc>
                    <a:spcPct val="100000"/>
                  </a:lnSpc>
                  <a:spcBef>
                    <a:spcPts val="295"/>
                  </a:spcBef>
                </a:pPr>
                <a:r>
                  <a:rPr sz="800" dirty="0">
                    <a:latin typeface="Arial MT"/>
                    <a:cs typeface="Arial MT"/>
                  </a:rPr>
                  <a:t>280~288</a:t>
                </a:r>
              </a:p>
              <a:p>
                <a:pPr marL="2540" algn="ctr">
                  <a:lnSpc>
                    <a:spcPct val="100000"/>
                  </a:lnSpc>
                </a:pPr>
                <a:r>
                  <a:rPr sz="800" dirty="0">
                    <a:latin typeface="Arial MT"/>
                    <a:cs typeface="Arial MT"/>
                  </a:rPr>
                  <a:t>GHz</a:t>
                </a:r>
              </a:p>
            </p:txBody>
          </p:sp>
          <p:sp>
            <p:nvSpPr>
              <p:cNvPr id="31" name="object 35">
                <a:extLst>
                  <a:ext uri="{FF2B5EF4-FFF2-40B4-BE49-F238E27FC236}">
                    <a16:creationId xmlns:a16="http://schemas.microsoft.com/office/drawing/2014/main" id="{019643E3-78FD-28FA-EA3C-E8BADB7708EB}"/>
                  </a:ext>
                </a:extLst>
              </p:cNvPr>
              <p:cNvSpPr txBox="1"/>
              <p:nvPr/>
            </p:nvSpPr>
            <p:spPr>
              <a:xfrm>
                <a:off x="3294767" y="5777286"/>
                <a:ext cx="930275" cy="631936"/>
              </a:xfrm>
              <a:prstGeom prst="rect">
                <a:avLst/>
              </a:prstGeom>
            </p:spPr>
            <p:txBody>
              <a:bodyPr vert="horz" wrap="square" lIns="0" tIns="10795" rIns="0" bIns="0" rtlCol="0">
                <a:spAutoFit/>
              </a:bodyPr>
              <a:lstStyle/>
              <a:p>
                <a:pPr marL="29845" marR="86995" indent="128905">
                  <a:lnSpc>
                    <a:spcPct val="101400"/>
                  </a:lnSpc>
                  <a:spcBef>
                    <a:spcPts val="85"/>
                  </a:spcBef>
                  <a:tabLst>
                    <a:tab pos="610235" algn="l"/>
                  </a:tabLst>
                </a:pPr>
                <a:r>
                  <a:rPr sz="800" dirty="0">
                    <a:latin typeface="Arial MT"/>
                    <a:cs typeface="Arial MT"/>
                  </a:rPr>
                  <a:t>292</a:t>
                </a:r>
                <a:r>
                  <a:rPr lang="en-IN" sz="800" dirty="0">
                    <a:latin typeface="Arial MT"/>
                    <a:cs typeface="Arial MT"/>
                  </a:rPr>
                  <a:t>   </a:t>
                </a:r>
                <a:r>
                  <a:rPr baseline="2645" dirty="0">
                    <a:latin typeface="Arial MT"/>
                    <a:cs typeface="Arial MT"/>
                  </a:rPr>
                  <a:t>300</a:t>
                </a:r>
                <a:r>
                  <a:rPr sz="800" baseline="2645" dirty="0">
                    <a:latin typeface="Arial MT"/>
                    <a:cs typeface="Arial MT"/>
                  </a:rPr>
                  <a:t>  </a:t>
                </a:r>
                <a:r>
                  <a:rPr sz="800" dirty="0">
                    <a:latin typeface="Arial MT"/>
                    <a:cs typeface="Arial MT"/>
                  </a:rPr>
                  <a:t>(LOx12)</a:t>
                </a:r>
              </a:p>
              <a:p>
                <a:pPr>
                  <a:lnSpc>
                    <a:spcPct val="100000"/>
                  </a:lnSpc>
                  <a:spcBef>
                    <a:spcPts val="560"/>
                  </a:spcBef>
                </a:pPr>
                <a:r>
                  <a:rPr sz="800" dirty="0">
                    <a:latin typeface="Times New Roman"/>
                    <a:cs typeface="Times New Roman"/>
                  </a:rPr>
                  <a:t>&lt;</a:t>
                </a:r>
                <a:r>
                  <a:rPr sz="800" spc="-25" dirty="0">
                    <a:latin typeface="Times New Roman"/>
                    <a:cs typeface="Times New Roman"/>
                  </a:rPr>
                  <a:t> </a:t>
                </a:r>
                <a:r>
                  <a:rPr sz="800" spc="-5" dirty="0">
                    <a:latin typeface="Times New Roman"/>
                    <a:cs typeface="Times New Roman"/>
                  </a:rPr>
                  <a:t>RF</a:t>
                </a:r>
                <a:r>
                  <a:rPr sz="800" spc="-25" dirty="0">
                    <a:latin typeface="Times New Roman"/>
                    <a:cs typeface="Times New Roman"/>
                  </a:rPr>
                  <a:t> </a:t>
                </a:r>
                <a:r>
                  <a:rPr sz="800" dirty="0">
                    <a:latin typeface="Times New Roman"/>
                    <a:cs typeface="Times New Roman"/>
                  </a:rPr>
                  <a:t>stage</a:t>
                </a:r>
                <a:r>
                  <a:rPr sz="800" spc="-50" dirty="0">
                    <a:latin typeface="Times New Roman"/>
                    <a:cs typeface="Times New Roman"/>
                  </a:rPr>
                  <a:t> </a:t>
                </a:r>
                <a:r>
                  <a:rPr sz="800" dirty="0">
                    <a:latin typeface="Times New Roman"/>
                    <a:cs typeface="Times New Roman"/>
                  </a:rPr>
                  <a:t>&gt;</a:t>
                </a:r>
              </a:p>
            </p:txBody>
          </p:sp>
        </p:grpSp>
        <p:sp>
          <p:nvSpPr>
            <p:cNvPr id="16" name="object 36">
              <a:extLst>
                <a:ext uri="{FF2B5EF4-FFF2-40B4-BE49-F238E27FC236}">
                  <a16:creationId xmlns:a16="http://schemas.microsoft.com/office/drawing/2014/main" id="{B7683ECA-691A-EFEC-0B5C-F2CCE3E48AB6}"/>
                </a:ext>
              </a:extLst>
            </p:cNvPr>
            <p:cNvSpPr txBox="1"/>
            <p:nvPr/>
          </p:nvSpPr>
          <p:spPr>
            <a:xfrm>
              <a:off x="1799389" y="6532522"/>
              <a:ext cx="1957070" cy="158282"/>
            </a:xfrm>
            <a:prstGeom prst="rect">
              <a:avLst/>
            </a:prstGeom>
          </p:spPr>
          <p:txBody>
            <a:bodyPr vert="horz" wrap="square" lIns="0" tIns="12700" rIns="0" bIns="0" rtlCol="0">
              <a:spAutoFit/>
            </a:bodyPr>
            <a:lstStyle/>
            <a:p>
              <a:pPr marL="12700">
                <a:lnSpc>
                  <a:spcPct val="100000"/>
                </a:lnSpc>
                <a:spcBef>
                  <a:spcPts val="100"/>
                </a:spcBef>
              </a:pPr>
              <a:r>
                <a:rPr sz="900" spc="5" dirty="0">
                  <a:latin typeface="Times New Roman"/>
                  <a:cs typeface="Times New Roman"/>
                </a:rPr>
                <a:t>300</a:t>
              </a:r>
              <a:r>
                <a:rPr sz="900" spc="-45" dirty="0">
                  <a:latin typeface="Times New Roman"/>
                  <a:cs typeface="Times New Roman"/>
                </a:rPr>
                <a:t> </a:t>
              </a:r>
              <a:r>
                <a:rPr sz="900" spc="-5" dirty="0">
                  <a:latin typeface="Times New Roman"/>
                  <a:cs typeface="Times New Roman"/>
                </a:rPr>
                <a:t>GHz</a:t>
              </a:r>
              <a:r>
                <a:rPr sz="900" spc="-10" dirty="0">
                  <a:latin typeface="Times New Roman"/>
                  <a:cs typeface="Times New Roman"/>
                </a:rPr>
                <a:t> </a:t>
              </a:r>
              <a:r>
                <a:rPr sz="900" dirty="0">
                  <a:latin typeface="Times New Roman"/>
                  <a:cs typeface="Times New Roman"/>
                </a:rPr>
                <a:t>Freq.</a:t>
              </a:r>
              <a:r>
                <a:rPr sz="900" spc="-35" dirty="0">
                  <a:latin typeface="Times New Roman"/>
                  <a:cs typeface="Times New Roman"/>
                </a:rPr>
                <a:t> </a:t>
              </a:r>
              <a:r>
                <a:rPr sz="900" dirty="0">
                  <a:latin typeface="Times New Roman"/>
                  <a:cs typeface="Times New Roman"/>
                </a:rPr>
                <a:t>Conversion</a:t>
              </a:r>
            </a:p>
          </p:txBody>
        </p:sp>
      </p:grpSp>
      <p:sp>
        <p:nvSpPr>
          <p:cNvPr id="48" name="object 19">
            <a:extLst>
              <a:ext uri="{FF2B5EF4-FFF2-40B4-BE49-F238E27FC236}">
                <a16:creationId xmlns:a16="http://schemas.microsoft.com/office/drawing/2014/main" id="{29CE4A5F-7EBC-D2F1-02A4-59EB1E2CFC5C}"/>
              </a:ext>
            </a:extLst>
          </p:cNvPr>
          <p:cNvSpPr txBox="1"/>
          <p:nvPr/>
        </p:nvSpPr>
        <p:spPr>
          <a:xfrm>
            <a:off x="291710" y="5774790"/>
            <a:ext cx="4806950" cy="464230"/>
          </a:xfrm>
          <a:prstGeom prst="rect">
            <a:avLst/>
          </a:prstGeom>
          <a:ln w="9144">
            <a:solidFill>
              <a:srgbClr val="000000"/>
            </a:solidFill>
          </a:ln>
        </p:spPr>
        <p:txBody>
          <a:bodyPr vert="horz" wrap="square" lIns="0" tIns="33020" rIns="0" bIns="0" rtlCol="0">
            <a:spAutoFit/>
          </a:bodyPr>
          <a:lstStyle/>
          <a:p>
            <a:pPr marL="91440">
              <a:lnSpc>
                <a:spcPct val="100000"/>
              </a:lnSpc>
              <a:spcBef>
                <a:spcPts val="260"/>
              </a:spcBef>
              <a:tabLst>
                <a:tab pos="1971039" algn="l"/>
              </a:tabLst>
            </a:pPr>
            <a:r>
              <a:rPr sz="1400" dirty="0">
                <a:latin typeface="+mn-lt"/>
                <a:cs typeface="Cambria Math"/>
              </a:rPr>
              <a:t>𝑁</a:t>
            </a:r>
            <a:r>
              <a:rPr sz="1400" spc="35" dirty="0">
                <a:latin typeface="+mn-lt"/>
                <a:cs typeface="Cambria Math"/>
              </a:rPr>
              <a:t> </a:t>
            </a:r>
            <a:r>
              <a:rPr sz="1400" spc="-5" dirty="0">
                <a:latin typeface="+mn-lt"/>
                <a:cs typeface="Yu Gothic"/>
              </a:rPr>
              <a:t>：Number</a:t>
            </a:r>
            <a:r>
              <a:rPr sz="1400" spc="-20" dirty="0">
                <a:latin typeface="+mn-lt"/>
                <a:cs typeface="Yu Gothic"/>
              </a:rPr>
              <a:t> </a:t>
            </a:r>
            <a:r>
              <a:rPr sz="1400" spc="-5" dirty="0">
                <a:latin typeface="+mn-lt"/>
                <a:cs typeface="Yu Gothic"/>
              </a:rPr>
              <a:t>of</a:t>
            </a:r>
            <a:r>
              <a:rPr sz="1400" spc="20" dirty="0">
                <a:latin typeface="+mn-lt"/>
                <a:cs typeface="Yu Gothic"/>
              </a:rPr>
              <a:t> </a:t>
            </a:r>
            <a:r>
              <a:rPr sz="1400" spc="-5" dirty="0">
                <a:latin typeface="+mn-lt"/>
                <a:cs typeface="Yu Gothic"/>
              </a:rPr>
              <a:t>tones	</a:t>
            </a:r>
            <a:r>
              <a:rPr sz="1400" spc="15" dirty="0">
                <a:latin typeface="+mn-lt"/>
                <a:cs typeface="Cambria Math"/>
              </a:rPr>
              <a:t>Δ</a:t>
            </a:r>
            <a:r>
              <a:rPr sz="1500" spc="22" baseline="-16666" dirty="0">
                <a:latin typeface="+mn-lt"/>
                <a:cs typeface="Cambria Math"/>
              </a:rPr>
              <a:t>𝐹</a:t>
            </a:r>
            <a:r>
              <a:rPr sz="1500" spc="352" baseline="-16666" dirty="0">
                <a:latin typeface="+mn-lt"/>
                <a:cs typeface="Cambria Math"/>
              </a:rPr>
              <a:t> </a:t>
            </a:r>
            <a:r>
              <a:rPr sz="1400" dirty="0">
                <a:latin typeface="+mn-lt"/>
                <a:cs typeface="Cambria Math"/>
              </a:rPr>
              <a:t>=</a:t>
            </a:r>
            <a:r>
              <a:rPr sz="1400" spc="65" dirty="0">
                <a:latin typeface="+mn-lt"/>
                <a:cs typeface="Cambria Math"/>
              </a:rPr>
              <a:t> </a:t>
            </a:r>
            <a:r>
              <a:rPr sz="1400" spc="10" dirty="0">
                <a:latin typeface="+mn-lt"/>
                <a:cs typeface="Cambria Math"/>
              </a:rPr>
              <a:t>𝐵/𝑁</a:t>
            </a:r>
            <a:r>
              <a:rPr sz="1400" spc="10" dirty="0">
                <a:latin typeface="+mn-lt"/>
                <a:cs typeface="Yu Gothic"/>
              </a:rPr>
              <a:t>：Tone</a:t>
            </a:r>
            <a:r>
              <a:rPr sz="1400" spc="-35" dirty="0">
                <a:latin typeface="+mn-lt"/>
                <a:cs typeface="Yu Gothic"/>
              </a:rPr>
              <a:t> </a:t>
            </a:r>
            <a:r>
              <a:rPr sz="1400" spc="-5" dirty="0">
                <a:latin typeface="+mn-lt"/>
                <a:cs typeface="Yu Gothic"/>
              </a:rPr>
              <a:t>interval</a:t>
            </a:r>
            <a:endParaRPr sz="1400" dirty="0">
              <a:latin typeface="+mn-lt"/>
              <a:cs typeface="Yu Gothic"/>
            </a:endParaRPr>
          </a:p>
          <a:p>
            <a:pPr marL="91440">
              <a:lnSpc>
                <a:spcPct val="100000"/>
              </a:lnSpc>
              <a:spcBef>
                <a:spcPts val="10"/>
              </a:spcBef>
              <a:tabLst>
                <a:tab pos="1971039" algn="l"/>
              </a:tabLst>
            </a:pPr>
            <a:r>
              <a:rPr sz="1400" dirty="0">
                <a:latin typeface="+mn-lt"/>
                <a:cs typeface="Cambria Math"/>
              </a:rPr>
              <a:t>𝐵</a:t>
            </a:r>
            <a:r>
              <a:rPr sz="1400" dirty="0">
                <a:latin typeface="+mn-lt"/>
                <a:cs typeface="Yu Gothic"/>
              </a:rPr>
              <a:t>：Signal</a:t>
            </a:r>
            <a:r>
              <a:rPr sz="1400" spc="-25" dirty="0">
                <a:latin typeface="+mn-lt"/>
                <a:cs typeface="Yu Gothic"/>
              </a:rPr>
              <a:t> </a:t>
            </a:r>
            <a:r>
              <a:rPr sz="1400" dirty="0">
                <a:latin typeface="+mn-lt"/>
                <a:cs typeface="Yu Gothic"/>
              </a:rPr>
              <a:t>bandwidth	</a:t>
            </a:r>
            <a:r>
              <a:rPr sz="1400" spc="30" dirty="0">
                <a:latin typeface="+mn-lt"/>
                <a:cs typeface="Cambria Math"/>
              </a:rPr>
              <a:t>𝜙</a:t>
            </a:r>
            <a:r>
              <a:rPr sz="1500" spc="44" baseline="-16666" dirty="0">
                <a:latin typeface="+mn-lt"/>
                <a:cs typeface="Cambria Math"/>
              </a:rPr>
              <a:t>𝑘</a:t>
            </a:r>
            <a:r>
              <a:rPr sz="1500" spc="359" baseline="-16666" dirty="0">
                <a:latin typeface="+mn-lt"/>
                <a:cs typeface="Cambria Math"/>
              </a:rPr>
              <a:t> </a:t>
            </a:r>
            <a:r>
              <a:rPr sz="1400" dirty="0">
                <a:latin typeface="+mn-lt"/>
                <a:cs typeface="Cambria Math"/>
              </a:rPr>
              <a:t>=</a:t>
            </a:r>
            <a:r>
              <a:rPr sz="1400" spc="70" dirty="0">
                <a:latin typeface="+mn-lt"/>
                <a:cs typeface="Cambria Math"/>
              </a:rPr>
              <a:t> </a:t>
            </a:r>
            <a:r>
              <a:rPr sz="1400" spc="35" dirty="0">
                <a:latin typeface="+mn-lt"/>
                <a:cs typeface="Cambria Math"/>
              </a:rPr>
              <a:t>𝑘</a:t>
            </a:r>
            <a:r>
              <a:rPr sz="1500" spc="52" baseline="27777" dirty="0">
                <a:latin typeface="+mn-lt"/>
                <a:cs typeface="Cambria Math"/>
              </a:rPr>
              <a:t>2</a:t>
            </a:r>
            <a:r>
              <a:rPr sz="1400" spc="35" dirty="0">
                <a:latin typeface="+mn-lt"/>
                <a:cs typeface="Cambria Math"/>
              </a:rPr>
              <a:t>𝜋/𝑁</a:t>
            </a:r>
            <a:r>
              <a:rPr sz="1400" spc="35" dirty="0">
                <a:latin typeface="+mn-lt"/>
                <a:cs typeface="Yu Gothic"/>
              </a:rPr>
              <a:t>：</a:t>
            </a:r>
            <a:r>
              <a:rPr sz="1400" spc="-15" dirty="0">
                <a:latin typeface="+mn-lt"/>
                <a:cs typeface="Yu Gothic"/>
              </a:rPr>
              <a:t> </a:t>
            </a:r>
            <a:r>
              <a:rPr sz="1400" spc="-5" dirty="0">
                <a:latin typeface="+mn-lt"/>
                <a:cs typeface="Yu Gothic"/>
              </a:rPr>
              <a:t>Newman</a:t>
            </a:r>
            <a:r>
              <a:rPr sz="1400" spc="-10" dirty="0">
                <a:latin typeface="+mn-lt"/>
                <a:cs typeface="Yu Gothic"/>
              </a:rPr>
              <a:t> </a:t>
            </a:r>
            <a:r>
              <a:rPr sz="1400" spc="-5" dirty="0">
                <a:latin typeface="+mn-lt"/>
                <a:cs typeface="Yu Gothic"/>
              </a:rPr>
              <a:t>phase</a:t>
            </a:r>
            <a:endParaRPr sz="1400" dirty="0">
              <a:latin typeface="+mn-lt"/>
              <a:cs typeface="Yu Gothic"/>
            </a:endParaRPr>
          </a:p>
        </p:txBody>
      </p:sp>
      <p:pic>
        <p:nvPicPr>
          <p:cNvPr id="49" name="object 6">
            <a:extLst>
              <a:ext uri="{FF2B5EF4-FFF2-40B4-BE49-F238E27FC236}">
                <a16:creationId xmlns:a16="http://schemas.microsoft.com/office/drawing/2014/main" id="{27874FAB-F6B9-70D2-B95E-DBFC24B74C9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38018" y="3207074"/>
            <a:ext cx="1986030" cy="1350000"/>
          </a:xfrm>
          <a:prstGeom prst="rect">
            <a:avLst/>
          </a:prstGeom>
        </p:spPr>
      </p:pic>
      <p:pic>
        <p:nvPicPr>
          <p:cNvPr id="50" name="object 9">
            <a:extLst>
              <a:ext uri="{FF2B5EF4-FFF2-40B4-BE49-F238E27FC236}">
                <a16:creationId xmlns:a16="http://schemas.microsoft.com/office/drawing/2014/main" id="{C53EDE3B-824C-9F0A-3284-05D63BCF8C3D}"/>
              </a:ext>
            </a:extLst>
          </p:cNvPr>
          <p:cNvPicPr>
            <a:picLocks noChangeAspect="1"/>
          </p:cNvPicPr>
          <p:nvPr/>
        </p:nvPicPr>
        <p:blipFill>
          <a:blip r:embed="rId6" cstate="print"/>
          <a:stretch>
            <a:fillRect/>
          </a:stretch>
        </p:blipFill>
        <p:spPr>
          <a:xfrm>
            <a:off x="6869281" y="4573030"/>
            <a:ext cx="2160000" cy="1733333"/>
          </a:xfrm>
          <a:prstGeom prst="rect">
            <a:avLst/>
          </a:prstGeom>
        </p:spPr>
      </p:pic>
      <p:sp>
        <p:nvSpPr>
          <p:cNvPr id="52" name="object 20">
            <a:extLst>
              <a:ext uri="{FF2B5EF4-FFF2-40B4-BE49-F238E27FC236}">
                <a16:creationId xmlns:a16="http://schemas.microsoft.com/office/drawing/2014/main" id="{5296ABE3-3A04-A784-028F-334CA7F2A209}"/>
              </a:ext>
            </a:extLst>
          </p:cNvPr>
          <p:cNvSpPr txBox="1"/>
          <p:nvPr/>
        </p:nvSpPr>
        <p:spPr>
          <a:xfrm>
            <a:off x="6788312" y="3267303"/>
            <a:ext cx="543560" cy="135293"/>
          </a:xfrm>
          <a:prstGeom prst="rect">
            <a:avLst/>
          </a:prstGeom>
        </p:spPr>
        <p:txBody>
          <a:bodyPr vert="horz" wrap="square" lIns="0" tIns="12065" rIns="0" bIns="0" rtlCol="0">
            <a:spAutoFit/>
          </a:bodyPr>
          <a:lstStyle/>
          <a:p>
            <a:pPr marL="12700">
              <a:lnSpc>
                <a:spcPct val="100000"/>
              </a:lnSpc>
              <a:spcBef>
                <a:spcPts val="95"/>
              </a:spcBef>
            </a:pPr>
            <a:r>
              <a:rPr sz="800" b="1" spc="-5" dirty="0">
                <a:solidFill>
                  <a:srgbClr val="FF0000"/>
                </a:solidFill>
                <a:latin typeface="MS Gothic"/>
                <a:cs typeface="MS Gothic"/>
              </a:rPr>
              <a:t>8</a:t>
            </a:r>
            <a:r>
              <a:rPr sz="800" b="1" spc="-50" dirty="0">
                <a:solidFill>
                  <a:srgbClr val="FF0000"/>
                </a:solidFill>
                <a:latin typeface="MS Gothic"/>
                <a:cs typeface="MS Gothic"/>
              </a:rPr>
              <a:t> </a:t>
            </a:r>
            <a:r>
              <a:rPr sz="800" b="1" spc="10" dirty="0">
                <a:solidFill>
                  <a:srgbClr val="FF0000"/>
                </a:solidFill>
                <a:latin typeface="MS Gothic"/>
                <a:cs typeface="MS Gothic"/>
              </a:rPr>
              <a:t>GHz</a:t>
            </a:r>
            <a:endParaRPr sz="800" b="1" dirty="0">
              <a:latin typeface="MS Gothic"/>
              <a:cs typeface="MS Gothic"/>
            </a:endParaRPr>
          </a:p>
        </p:txBody>
      </p:sp>
      <p:sp>
        <p:nvSpPr>
          <p:cNvPr id="54" name="object 22">
            <a:extLst>
              <a:ext uri="{FF2B5EF4-FFF2-40B4-BE49-F238E27FC236}">
                <a16:creationId xmlns:a16="http://schemas.microsoft.com/office/drawing/2014/main" id="{7B2144B7-1E43-DC98-7A23-E541DF9D921B}"/>
              </a:ext>
            </a:extLst>
          </p:cNvPr>
          <p:cNvSpPr/>
          <p:nvPr/>
        </p:nvSpPr>
        <p:spPr>
          <a:xfrm>
            <a:off x="7060092" y="4914632"/>
            <a:ext cx="1932262" cy="917336"/>
          </a:xfrm>
          <a:custGeom>
            <a:avLst/>
            <a:gdLst/>
            <a:ahLst/>
            <a:cxnLst/>
            <a:rect l="l" t="t" r="r" b="b"/>
            <a:pathLst>
              <a:path w="2664459" h="1300479">
                <a:moveTo>
                  <a:pt x="2664333" y="1261872"/>
                </a:moveTo>
                <a:lnTo>
                  <a:pt x="2644521" y="1251966"/>
                </a:lnTo>
                <a:lnTo>
                  <a:pt x="2588133" y="1223772"/>
                </a:lnTo>
                <a:lnTo>
                  <a:pt x="2588133" y="1251966"/>
                </a:lnTo>
                <a:lnTo>
                  <a:pt x="76200" y="1251966"/>
                </a:lnTo>
                <a:lnTo>
                  <a:pt x="76200" y="1223772"/>
                </a:lnTo>
                <a:lnTo>
                  <a:pt x="0" y="1261872"/>
                </a:lnTo>
                <a:lnTo>
                  <a:pt x="76200" y="1299972"/>
                </a:lnTo>
                <a:lnTo>
                  <a:pt x="76200" y="1271778"/>
                </a:lnTo>
                <a:lnTo>
                  <a:pt x="2588133" y="1271778"/>
                </a:lnTo>
                <a:lnTo>
                  <a:pt x="2588133" y="1299972"/>
                </a:lnTo>
                <a:lnTo>
                  <a:pt x="2644521" y="1271778"/>
                </a:lnTo>
                <a:lnTo>
                  <a:pt x="2664333" y="1261872"/>
                </a:lnTo>
                <a:close/>
              </a:path>
              <a:path w="2664459" h="1300479">
                <a:moveTo>
                  <a:pt x="2664333" y="38100"/>
                </a:moveTo>
                <a:lnTo>
                  <a:pt x="2644521" y="28194"/>
                </a:lnTo>
                <a:lnTo>
                  <a:pt x="2588133" y="0"/>
                </a:lnTo>
                <a:lnTo>
                  <a:pt x="2588133" y="28194"/>
                </a:lnTo>
                <a:lnTo>
                  <a:pt x="76200" y="28194"/>
                </a:lnTo>
                <a:lnTo>
                  <a:pt x="76200" y="0"/>
                </a:lnTo>
                <a:lnTo>
                  <a:pt x="0" y="38100"/>
                </a:lnTo>
                <a:lnTo>
                  <a:pt x="76200" y="76200"/>
                </a:lnTo>
                <a:lnTo>
                  <a:pt x="76200" y="48006"/>
                </a:lnTo>
                <a:lnTo>
                  <a:pt x="2588133" y="48006"/>
                </a:lnTo>
                <a:lnTo>
                  <a:pt x="2588133" y="76200"/>
                </a:lnTo>
                <a:lnTo>
                  <a:pt x="2644521" y="48006"/>
                </a:lnTo>
                <a:lnTo>
                  <a:pt x="2664333" y="38100"/>
                </a:lnTo>
                <a:close/>
              </a:path>
            </a:pathLst>
          </a:custGeom>
          <a:solidFill>
            <a:srgbClr val="FF0000"/>
          </a:solidFill>
        </p:spPr>
        <p:txBody>
          <a:bodyPr wrap="square" lIns="0" tIns="0" rIns="0" bIns="0" rtlCol="0"/>
          <a:lstStyle/>
          <a:p>
            <a:endParaRPr dirty="0"/>
          </a:p>
        </p:txBody>
      </p:sp>
      <p:sp>
        <p:nvSpPr>
          <p:cNvPr id="55" name="object 21">
            <a:extLst>
              <a:ext uri="{FF2B5EF4-FFF2-40B4-BE49-F238E27FC236}">
                <a16:creationId xmlns:a16="http://schemas.microsoft.com/office/drawing/2014/main" id="{B5849DE7-EAE7-7C67-D209-74D403F7D9FC}"/>
              </a:ext>
            </a:extLst>
          </p:cNvPr>
          <p:cNvSpPr txBox="1"/>
          <p:nvPr/>
        </p:nvSpPr>
        <p:spPr>
          <a:xfrm>
            <a:off x="7861302" y="4939585"/>
            <a:ext cx="642620" cy="135293"/>
          </a:xfrm>
          <a:prstGeom prst="rect">
            <a:avLst/>
          </a:prstGeom>
        </p:spPr>
        <p:txBody>
          <a:bodyPr vert="horz" wrap="square" lIns="0" tIns="12065" rIns="0" bIns="0" rtlCol="0">
            <a:spAutoFit/>
          </a:bodyPr>
          <a:lstStyle/>
          <a:p>
            <a:pPr marL="12700">
              <a:lnSpc>
                <a:spcPct val="100000"/>
              </a:lnSpc>
              <a:spcBef>
                <a:spcPts val="95"/>
              </a:spcBef>
            </a:pPr>
            <a:r>
              <a:rPr sz="800" b="1" spc="5" dirty="0">
                <a:solidFill>
                  <a:srgbClr val="FF0000"/>
                </a:solidFill>
                <a:latin typeface="MS Gothic"/>
                <a:cs typeface="MS Gothic"/>
              </a:rPr>
              <a:t>160</a:t>
            </a:r>
            <a:r>
              <a:rPr sz="800" b="1" spc="-50" dirty="0">
                <a:solidFill>
                  <a:srgbClr val="FF0000"/>
                </a:solidFill>
                <a:latin typeface="MS Gothic"/>
                <a:cs typeface="MS Gothic"/>
              </a:rPr>
              <a:t> </a:t>
            </a:r>
            <a:r>
              <a:rPr sz="800" b="1" spc="-5" dirty="0">
                <a:solidFill>
                  <a:srgbClr val="FF0000"/>
                </a:solidFill>
                <a:latin typeface="MS Gothic"/>
                <a:cs typeface="MS Gothic"/>
              </a:rPr>
              <a:t>ns</a:t>
            </a:r>
            <a:endParaRPr sz="800" b="1" dirty="0">
              <a:latin typeface="MS Gothic"/>
              <a:cs typeface="MS Gothic"/>
            </a:endParaRPr>
          </a:p>
        </p:txBody>
      </p:sp>
      <p:sp>
        <p:nvSpPr>
          <p:cNvPr id="56" name="object 21">
            <a:extLst>
              <a:ext uri="{FF2B5EF4-FFF2-40B4-BE49-F238E27FC236}">
                <a16:creationId xmlns:a16="http://schemas.microsoft.com/office/drawing/2014/main" id="{1AF3B343-2A77-258C-45E2-FF25160F7143}"/>
              </a:ext>
            </a:extLst>
          </p:cNvPr>
          <p:cNvSpPr txBox="1"/>
          <p:nvPr/>
        </p:nvSpPr>
        <p:spPr>
          <a:xfrm>
            <a:off x="7861302" y="5807923"/>
            <a:ext cx="642620" cy="135293"/>
          </a:xfrm>
          <a:prstGeom prst="rect">
            <a:avLst/>
          </a:prstGeom>
        </p:spPr>
        <p:txBody>
          <a:bodyPr vert="horz" wrap="square" lIns="0" tIns="12065" rIns="0" bIns="0" rtlCol="0">
            <a:spAutoFit/>
          </a:bodyPr>
          <a:lstStyle/>
          <a:p>
            <a:pPr marL="12700">
              <a:lnSpc>
                <a:spcPct val="100000"/>
              </a:lnSpc>
              <a:spcBef>
                <a:spcPts val="95"/>
              </a:spcBef>
            </a:pPr>
            <a:r>
              <a:rPr sz="800" b="1" spc="5" dirty="0">
                <a:solidFill>
                  <a:srgbClr val="FF0000"/>
                </a:solidFill>
                <a:latin typeface="MS Gothic"/>
                <a:cs typeface="MS Gothic"/>
              </a:rPr>
              <a:t>160</a:t>
            </a:r>
            <a:r>
              <a:rPr sz="800" b="1" spc="-50" dirty="0">
                <a:solidFill>
                  <a:srgbClr val="FF0000"/>
                </a:solidFill>
                <a:latin typeface="MS Gothic"/>
                <a:cs typeface="MS Gothic"/>
              </a:rPr>
              <a:t> </a:t>
            </a:r>
            <a:r>
              <a:rPr sz="800" b="1" spc="-5" dirty="0">
                <a:solidFill>
                  <a:srgbClr val="FF0000"/>
                </a:solidFill>
                <a:latin typeface="MS Gothic"/>
                <a:cs typeface="MS Gothic"/>
              </a:rPr>
              <a:t>ns</a:t>
            </a:r>
            <a:endParaRPr sz="800" b="1" dirty="0">
              <a:latin typeface="MS Gothic"/>
              <a:cs typeface="MS Gothic"/>
            </a:endParaRPr>
          </a:p>
        </p:txBody>
      </p:sp>
      <p:sp>
        <p:nvSpPr>
          <p:cNvPr id="58" name="TextBox 57">
            <a:extLst>
              <a:ext uri="{FF2B5EF4-FFF2-40B4-BE49-F238E27FC236}">
                <a16:creationId xmlns:a16="http://schemas.microsoft.com/office/drawing/2014/main" id="{DD3741A4-8077-6633-1392-AF1ED7492D59}"/>
              </a:ext>
            </a:extLst>
          </p:cNvPr>
          <p:cNvSpPr txBox="1"/>
          <p:nvPr/>
        </p:nvSpPr>
        <p:spPr>
          <a:xfrm>
            <a:off x="-108520" y="6290706"/>
            <a:ext cx="9501473" cy="215444"/>
          </a:xfrm>
          <a:prstGeom prst="rect">
            <a:avLst/>
          </a:prstGeom>
          <a:noFill/>
        </p:spPr>
        <p:txBody>
          <a:bodyPr wrap="square">
            <a:spAutoFit/>
          </a:bodyPr>
          <a:lstStyle/>
          <a:p>
            <a:pPr marL="12700">
              <a:lnSpc>
                <a:spcPct val="100000"/>
              </a:lnSpc>
              <a:spcBef>
                <a:spcPts val="690"/>
              </a:spcBef>
            </a:pPr>
            <a:r>
              <a:rPr lang="en-IN" sz="800" dirty="0">
                <a:cs typeface="Times New Roman" panose="02020603050405020304" pitchFamily="18" charset="0"/>
              </a:rPr>
              <a:t>*</a:t>
            </a:r>
            <a:r>
              <a:rPr lang="en-IN" sz="800" dirty="0" err="1">
                <a:cs typeface="Times New Roman" panose="02020603050405020304" pitchFamily="18" charset="0"/>
              </a:rPr>
              <a:t>Minseok</a:t>
            </a:r>
            <a:r>
              <a:rPr lang="en-IN" sz="800" spc="15" dirty="0">
                <a:cs typeface="Times New Roman" panose="02020603050405020304" pitchFamily="18" charset="0"/>
              </a:rPr>
              <a:t> </a:t>
            </a:r>
            <a:r>
              <a:rPr lang="en-IN" sz="800" spc="-5" dirty="0">
                <a:cs typeface="Times New Roman" panose="02020603050405020304" pitchFamily="18" charset="0"/>
              </a:rPr>
              <a:t>Kim,</a:t>
            </a:r>
            <a:r>
              <a:rPr lang="en-IN" sz="800" spc="15" dirty="0">
                <a:cs typeface="Times New Roman" panose="02020603050405020304" pitchFamily="18" charset="0"/>
              </a:rPr>
              <a:t> </a:t>
            </a:r>
            <a:r>
              <a:rPr lang="en-IN" sz="800" spc="-5" dirty="0" err="1">
                <a:cs typeface="Times New Roman" panose="02020603050405020304" pitchFamily="18" charset="0"/>
              </a:rPr>
              <a:t>Shuaiqin</a:t>
            </a:r>
            <a:r>
              <a:rPr lang="en-IN" sz="800" spc="15" dirty="0">
                <a:cs typeface="Times New Roman" panose="02020603050405020304" pitchFamily="18" charset="0"/>
              </a:rPr>
              <a:t> </a:t>
            </a:r>
            <a:r>
              <a:rPr lang="en-IN" sz="800" spc="-5" dirty="0">
                <a:cs typeface="Times New Roman" panose="02020603050405020304" pitchFamily="18" charset="0"/>
              </a:rPr>
              <a:t>Tang,</a:t>
            </a:r>
            <a:r>
              <a:rPr lang="en-IN" sz="800" dirty="0">
                <a:cs typeface="Times New Roman" panose="02020603050405020304" pitchFamily="18" charset="0"/>
              </a:rPr>
              <a:t> </a:t>
            </a:r>
            <a:r>
              <a:rPr lang="en-IN" sz="800" spc="-5" dirty="0">
                <a:cs typeface="Times New Roman" panose="02020603050405020304" pitchFamily="18" charset="0"/>
              </a:rPr>
              <a:t>Keiichiro</a:t>
            </a:r>
            <a:r>
              <a:rPr lang="en-IN" sz="800" spc="35" dirty="0">
                <a:cs typeface="Times New Roman" panose="02020603050405020304" pitchFamily="18" charset="0"/>
              </a:rPr>
              <a:t> </a:t>
            </a:r>
            <a:r>
              <a:rPr lang="en-IN" sz="800" spc="-5" dirty="0" err="1">
                <a:cs typeface="Times New Roman" panose="02020603050405020304" pitchFamily="18" charset="0"/>
              </a:rPr>
              <a:t>Kumakura</a:t>
            </a:r>
            <a:r>
              <a:rPr lang="en-IN" sz="800" spc="-5" dirty="0">
                <a:cs typeface="Times New Roman" panose="02020603050405020304" pitchFamily="18" charset="0"/>
              </a:rPr>
              <a:t>,</a:t>
            </a:r>
            <a:r>
              <a:rPr lang="en-IN" sz="800" spc="25" dirty="0">
                <a:cs typeface="Times New Roman" panose="02020603050405020304" pitchFamily="18" charset="0"/>
              </a:rPr>
              <a:t> </a:t>
            </a:r>
            <a:r>
              <a:rPr lang="en-IN" sz="800" spc="-5" dirty="0">
                <a:cs typeface="Times New Roman" panose="02020603050405020304" pitchFamily="18" charset="0"/>
              </a:rPr>
              <a:t>“Fast</a:t>
            </a:r>
            <a:r>
              <a:rPr lang="en-IN" sz="800" dirty="0">
                <a:cs typeface="Times New Roman" panose="02020603050405020304" pitchFamily="18" charset="0"/>
              </a:rPr>
              <a:t> </a:t>
            </a:r>
            <a:r>
              <a:rPr lang="en-IN" sz="800" spc="-5" dirty="0">
                <a:cs typeface="Times New Roman" panose="02020603050405020304" pitchFamily="18" charset="0"/>
              </a:rPr>
              <a:t>Double-Directional</a:t>
            </a:r>
            <a:r>
              <a:rPr lang="en-IN" sz="800" spc="40" dirty="0">
                <a:cs typeface="Times New Roman" panose="02020603050405020304" pitchFamily="18" charset="0"/>
              </a:rPr>
              <a:t> </a:t>
            </a:r>
            <a:r>
              <a:rPr lang="en-IN" sz="800" dirty="0">
                <a:cs typeface="Times New Roman" panose="02020603050405020304" pitchFamily="18" charset="0"/>
              </a:rPr>
              <a:t>Full </a:t>
            </a:r>
            <a:r>
              <a:rPr lang="en-IN" sz="800" spc="-5" dirty="0">
                <a:cs typeface="Times New Roman" panose="02020603050405020304" pitchFamily="18" charset="0"/>
              </a:rPr>
              <a:t>Azimuth</a:t>
            </a:r>
            <a:r>
              <a:rPr lang="en-IN" sz="800" spc="15" dirty="0">
                <a:cs typeface="Times New Roman" panose="02020603050405020304" pitchFamily="18" charset="0"/>
              </a:rPr>
              <a:t> </a:t>
            </a:r>
            <a:r>
              <a:rPr lang="en-IN" sz="800" spc="-5" dirty="0">
                <a:cs typeface="Times New Roman" panose="02020603050405020304" pitchFamily="18" charset="0"/>
              </a:rPr>
              <a:t>Sweep</a:t>
            </a:r>
            <a:r>
              <a:rPr lang="en-IN" sz="800" dirty="0">
                <a:cs typeface="Times New Roman" panose="02020603050405020304" pitchFamily="18" charset="0"/>
              </a:rPr>
              <a:t> </a:t>
            </a:r>
            <a:r>
              <a:rPr lang="en-IN" sz="800" spc="-5" dirty="0">
                <a:cs typeface="Times New Roman" panose="02020603050405020304" pitchFamily="18" charset="0"/>
              </a:rPr>
              <a:t>Channel</a:t>
            </a:r>
            <a:r>
              <a:rPr lang="en-IN" sz="800" spc="10" dirty="0">
                <a:cs typeface="Times New Roman" panose="02020603050405020304" pitchFamily="18" charset="0"/>
              </a:rPr>
              <a:t> </a:t>
            </a:r>
            <a:r>
              <a:rPr lang="en-IN" sz="800" spc="-5" dirty="0">
                <a:cs typeface="Times New Roman" panose="02020603050405020304" pitchFamily="18" charset="0"/>
              </a:rPr>
              <a:t>Sounder</a:t>
            </a:r>
            <a:r>
              <a:rPr lang="en-IN" sz="800" spc="30" dirty="0">
                <a:cs typeface="Times New Roman" panose="02020603050405020304" pitchFamily="18" charset="0"/>
              </a:rPr>
              <a:t> </a:t>
            </a:r>
            <a:r>
              <a:rPr lang="en-IN" sz="800" spc="-5" dirty="0">
                <a:cs typeface="Times New Roman" panose="02020603050405020304" pitchFamily="18" charset="0"/>
              </a:rPr>
              <a:t>Using Low-Cost</a:t>
            </a:r>
            <a:r>
              <a:rPr lang="en-IN" sz="800" spc="-10" dirty="0">
                <a:cs typeface="Times New Roman" panose="02020603050405020304" pitchFamily="18" charset="0"/>
              </a:rPr>
              <a:t> </a:t>
            </a:r>
            <a:r>
              <a:rPr lang="en-IN" sz="800" spc="-5" dirty="0">
                <a:cs typeface="Times New Roman" panose="02020603050405020304" pitchFamily="18" charset="0"/>
              </a:rPr>
              <a:t>COTS</a:t>
            </a:r>
            <a:r>
              <a:rPr lang="en-IN" sz="800" spc="-10" dirty="0">
                <a:cs typeface="Times New Roman" panose="02020603050405020304" pitchFamily="18" charset="0"/>
              </a:rPr>
              <a:t> </a:t>
            </a:r>
            <a:r>
              <a:rPr lang="en-IN" sz="800" spc="-5" dirty="0">
                <a:cs typeface="Times New Roman" panose="02020603050405020304" pitchFamily="18" charset="0"/>
              </a:rPr>
              <a:t>Beamforming</a:t>
            </a:r>
            <a:r>
              <a:rPr lang="en-IN" sz="800" spc="30" dirty="0">
                <a:cs typeface="Times New Roman" panose="02020603050405020304" pitchFamily="18" charset="0"/>
              </a:rPr>
              <a:t> </a:t>
            </a:r>
            <a:r>
              <a:rPr lang="en-IN" sz="800" dirty="0">
                <a:cs typeface="Times New Roman" panose="02020603050405020304" pitchFamily="18" charset="0"/>
              </a:rPr>
              <a:t>RF</a:t>
            </a:r>
            <a:r>
              <a:rPr lang="en-IN" sz="800" spc="-10" dirty="0">
                <a:cs typeface="Times New Roman" panose="02020603050405020304" pitchFamily="18" charset="0"/>
              </a:rPr>
              <a:t> </a:t>
            </a:r>
            <a:r>
              <a:rPr lang="en-IN" sz="800" spc="-5" dirty="0">
                <a:cs typeface="Times New Roman" panose="02020603050405020304" pitchFamily="18" charset="0"/>
              </a:rPr>
              <a:t>Transceivers,”</a:t>
            </a:r>
            <a:r>
              <a:rPr lang="en-IN" sz="800" spc="15" dirty="0">
                <a:cs typeface="Times New Roman" panose="02020603050405020304" pitchFamily="18" charset="0"/>
              </a:rPr>
              <a:t> </a:t>
            </a:r>
            <a:r>
              <a:rPr lang="en-IN" sz="800" spc="-5" dirty="0">
                <a:cs typeface="Times New Roman" panose="02020603050405020304" pitchFamily="18" charset="0"/>
              </a:rPr>
              <a:t>IEEE</a:t>
            </a:r>
            <a:r>
              <a:rPr lang="en-IN" sz="800" spc="-10" dirty="0">
                <a:cs typeface="Times New Roman" panose="02020603050405020304" pitchFamily="18" charset="0"/>
              </a:rPr>
              <a:t> </a:t>
            </a:r>
            <a:r>
              <a:rPr lang="en-IN" sz="800" spc="-5" dirty="0">
                <a:cs typeface="Times New Roman" panose="02020603050405020304" pitchFamily="18" charset="0"/>
              </a:rPr>
              <a:t>Access,</a:t>
            </a:r>
            <a:r>
              <a:rPr lang="en-IN" sz="800" spc="5" dirty="0">
                <a:cs typeface="Times New Roman" panose="02020603050405020304" pitchFamily="18" charset="0"/>
              </a:rPr>
              <a:t> </a:t>
            </a:r>
            <a:r>
              <a:rPr lang="en-IN" sz="800" spc="-5" dirty="0">
                <a:cs typeface="Times New Roman" panose="02020603050405020304" pitchFamily="18" charset="0"/>
              </a:rPr>
              <a:t>Vol.9,</a:t>
            </a:r>
            <a:r>
              <a:rPr lang="en-IN" sz="800" spc="10" dirty="0">
                <a:cs typeface="Times New Roman" panose="02020603050405020304" pitchFamily="18" charset="0"/>
              </a:rPr>
              <a:t> </a:t>
            </a:r>
            <a:r>
              <a:rPr lang="en-IN" sz="800" spc="-5" dirty="0">
                <a:cs typeface="Times New Roman" panose="02020603050405020304" pitchFamily="18" charset="0"/>
              </a:rPr>
              <a:t>pp.</a:t>
            </a:r>
            <a:r>
              <a:rPr lang="en-IN" sz="800" dirty="0">
                <a:cs typeface="Times New Roman" panose="02020603050405020304" pitchFamily="18" charset="0"/>
              </a:rPr>
              <a:t> </a:t>
            </a:r>
            <a:r>
              <a:rPr lang="en-IN" sz="800" spc="-5" dirty="0">
                <a:cs typeface="Times New Roman" panose="02020603050405020304" pitchFamily="18" charset="0"/>
              </a:rPr>
              <a:t>80288-80299,</a:t>
            </a:r>
            <a:r>
              <a:rPr lang="en-IN" sz="800" spc="-35" dirty="0">
                <a:cs typeface="Times New Roman" panose="02020603050405020304" pitchFamily="18" charset="0"/>
              </a:rPr>
              <a:t> </a:t>
            </a:r>
            <a:r>
              <a:rPr lang="en-IN" sz="800" spc="-5" dirty="0">
                <a:cs typeface="Times New Roman" panose="02020603050405020304" pitchFamily="18" charset="0"/>
              </a:rPr>
              <a:t>Jun.</a:t>
            </a:r>
            <a:r>
              <a:rPr lang="en-IN" sz="800" spc="20" dirty="0">
                <a:cs typeface="Times New Roman" panose="02020603050405020304" pitchFamily="18" charset="0"/>
              </a:rPr>
              <a:t> </a:t>
            </a:r>
            <a:r>
              <a:rPr lang="en-IN" sz="800" spc="-5" dirty="0">
                <a:cs typeface="Times New Roman" panose="02020603050405020304" pitchFamily="18" charset="0"/>
              </a:rPr>
              <a:t>2021</a:t>
            </a:r>
            <a:endParaRPr lang="en-IN" sz="800" dirty="0">
              <a:cs typeface="Times New Roman" panose="02020603050405020304" pitchFamily="18" charset="0"/>
            </a:endParaRPr>
          </a:p>
        </p:txBody>
      </p:sp>
    </p:spTree>
    <p:extLst>
      <p:ext uri="{BB962C8B-B14F-4D97-AF65-F5344CB8AC3E}">
        <p14:creationId xmlns:p14="http://schemas.microsoft.com/office/powerpoint/2010/main" val="360836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4D3D-964A-6AE2-DC4F-BD655521DC3C}"/>
              </a:ext>
            </a:extLst>
          </p:cNvPr>
          <p:cNvSpPr>
            <a:spLocks noGrp="1"/>
          </p:cNvSpPr>
          <p:nvPr>
            <p:ph type="title"/>
          </p:nvPr>
        </p:nvSpPr>
        <p:spPr/>
        <p:txBody>
          <a:bodyPr/>
          <a:lstStyle/>
          <a:p>
            <a:r>
              <a:rPr lang="en-IN" dirty="0"/>
              <a:t>System Parameter and Link Budget</a:t>
            </a:r>
          </a:p>
        </p:txBody>
      </p:sp>
      <p:sp>
        <p:nvSpPr>
          <p:cNvPr id="4" name="Date Placeholder 3">
            <a:extLst>
              <a:ext uri="{FF2B5EF4-FFF2-40B4-BE49-F238E27FC236}">
                <a16:creationId xmlns:a16="http://schemas.microsoft.com/office/drawing/2014/main" id="{77101C62-73DB-D185-1607-75F7C8F1168E}"/>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1AB9B5A4-32BB-D43D-284B-F67CEBA587A5}"/>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83A057FD-C736-142D-1A63-B10F9A4A5BB3}"/>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6</a:t>
            </a:fld>
            <a:endParaRPr lang="en-IN" altLang="en-US"/>
          </a:p>
        </p:txBody>
      </p:sp>
      <p:graphicFrame>
        <p:nvGraphicFramePr>
          <p:cNvPr id="7" name="object 5">
            <a:extLst>
              <a:ext uri="{FF2B5EF4-FFF2-40B4-BE49-F238E27FC236}">
                <a16:creationId xmlns:a16="http://schemas.microsoft.com/office/drawing/2014/main" id="{03760A11-AA47-E831-3655-9AE9033E851F}"/>
              </a:ext>
            </a:extLst>
          </p:cNvPr>
          <p:cNvGraphicFramePr>
            <a:graphicFrameLocks noGrp="1"/>
          </p:cNvGraphicFramePr>
          <p:nvPr/>
        </p:nvGraphicFramePr>
        <p:xfrm>
          <a:off x="539552" y="1744311"/>
          <a:ext cx="3147694" cy="4536502"/>
        </p:xfrm>
        <a:graphic>
          <a:graphicData uri="http://schemas.openxmlformats.org/drawingml/2006/table">
            <a:tbl>
              <a:tblPr firstRow="1" bandRow="1">
                <a:tableStyleId>{2D5ABB26-0587-4C30-8999-92F81FD0307C}</a:tableStyleId>
              </a:tblPr>
              <a:tblGrid>
                <a:gridCol w="1403350">
                  <a:extLst>
                    <a:ext uri="{9D8B030D-6E8A-4147-A177-3AD203B41FA5}">
                      <a16:colId xmlns:a16="http://schemas.microsoft.com/office/drawing/2014/main" val="20000"/>
                    </a:ext>
                  </a:extLst>
                </a:gridCol>
                <a:gridCol w="1744344">
                  <a:extLst>
                    <a:ext uri="{9D8B030D-6E8A-4147-A177-3AD203B41FA5}">
                      <a16:colId xmlns:a16="http://schemas.microsoft.com/office/drawing/2014/main" val="20003"/>
                    </a:ext>
                  </a:extLst>
                </a:gridCol>
              </a:tblGrid>
              <a:tr h="348391">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F5F5F"/>
                    </a:solidFill>
                  </a:tcPr>
                </a:tc>
                <a:tc>
                  <a:txBody>
                    <a:bodyPr/>
                    <a:lstStyle/>
                    <a:p>
                      <a:pPr algn="ctr">
                        <a:lnSpc>
                          <a:spcPct val="100000"/>
                        </a:lnSpc>
                        <a:spcBef>
                          <a:spcPts val="550"/>
                        </a:spcBef>
                      </a:pPr>
                      <a:r>
                        <a:rPr sz="1100" b="1" spc="-5" dirty="0">
                          <a:solidFill>
                            <a:srgbClr val="FFFFFF"/>
                          </a:solidFill>
                          <a:latin typeface="Arial"/>
                          <a:cs typeface="Arial"/>
                        </a:rPr>
                        <a:t>300</a:t>
                      </a:r>
                      <a:r>
                        <a:rPr sz="1100" b="1" spc="-55" dirty="0">
                          <a:solidFill>
                            <a:srgbClr val="FFFFFF"/>
                          </a:solidFill>
                          <a:latin typeface="Arial"/>
                          <a:cs typeface="Arial"/>
                        </a:rPr>
                        <a:t> </a:t>
                      </a:r>
                      <a:r>
                        <a:rPr sz="1100" b="1" spc="-5" dirty="0">
                          <a:solidFill>
                            <a:srgbClr val="FFFFFF"/>
                          </a:solidFill>
                          <a:latin typeface="Arial"/>
                          <a:cs typeface="Arial"/>
                        </a:rPr>
                        <a:t>GHz</a:t>
                      </a:r>
                      <a:endParaRPr sz="1100">
                        <a:latin typeface="Arial"/>
                        <a:cs typeface="Arial"/>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5F5F5F"/>
                    </a:solidFill>
                  </a:tcPr>
                </a:tc>
                <a:extLst>
                  <a:ext uri="{0D108BD9-81ED-4DB2-BD59-A6C34878D82A}">
                    <a16:rowId xmlns:a16="http://schemas.microsoft.com/office/drawing/2014/main" val="10000"/>
                  </a:ext>
                </a:extLst>
              </a:tr>
              <a:tr h="1052587">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100">
                        <a:latin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8391">
                <a:tc>
                  <a:txBody>
                    <a:bodyPr/>
                    <a:lstStyle/>
                    <a:p>
                      <a:pPr algn="ctr">
                        <a:lnSpc>
                          <a:spcPct val="100000"/>
                        </a:lnSpc>
                        <a:spcBef>
                          <a:spcPts val="550"/>
                        </a:spcBef>
                      </a:pPr>
                      <a:r>
                        <a:rPr sz="1100" spc="-5" dirty="0">
                          <a:latin typeface="Arial MT"/>
                          <a:cs typeface="Arial MT"/>
                        </a:rPr>
                        <a:t>Freq.</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spc="-5" dirty="0">
                          <a:latin typeface="Arial MT"/>
                          <a:cs typeface="Arial MT"/>
                        </a:rPr>
                        <a:t>300</a:t>
                      </a:r>
                      <a:r>
                        <a:rPr sz="1100" spc="-55" dirty="0">
                          <a:latin typeface="Arial MT"/>
                          <a:cs typeface="Arial MT"/>
                        </a:rPr>
                        <a:t> </a:t>
                      </a:r>
                      <a:r>
                        <a:rPr sz="1100" spc="-5" dirty="0">
                          <a:latin typeface="Arial MT"/>
                          <a:cs typeface="Arial MT"/>
                        </a:rPr>
                        <a:t>GHz</a:t>
                      </a:r>
                      <a:endParaRPr sz="1100">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392">
                <a:tc>
                  <a:txBody>
                    <a:bodyPr/>
                    <a:lstStyle/>
                    <a:p>
                      <a:pPr marL="285115">
                        <a:lnSpc>
                          <a:spcPct val="100000"/>
                        </a:lnSpc>
                        <a:spcBef>
                          <a:spcPts val="550"/>
                        </a:spcBef>
                      </a:pPr>
                      <a:r>
                        <a:rPr sz="1100" spc="-5" dirty="0">
                          <a:latin typeface="Arial MT"/>
                          <a:cs typeface="Arial MT"/>
                        </a:rPr>
                        <a:t>Signal</a:t>
                      </a:r>
                      <a:r>
                        <a:rPr sz="1100" spc="-50" dirty="0">
                          <a:latin typeface="Arial MT"/>
                          <a:cs typeface="Arial MT"/>
                        </a:rPr>
                        <a:t> </a:t>
                      </a:r>
                      <a:r>
                        <a:rPr sz="1100" dirty="0">
                          <a:latin typeface="Arial MT"/>
                          <a:cs typeface="Arial MT"/>
                        </a:rPr>
                        <a:t>BW</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dirty="0">
                          <a:latin typeface="Arial MT"/>
                          <a:cs typeface="Arial MT"/>
                        </a:rPr>
                        <a:t>8</a:t>
                      </a:r>
                      <a:r>
                        <a:rPr sz="1100" spc="-50" dirty="0">
                          <a:latin typeface="Arial MT"/>
                          <a:cs typeface="Arial MT"/>
                        </a:rPr>
                        <a:t> </a:t>
                      </a:r>
                      <a:r>
                        <a:rPr sz="1100" spc="-10" dirty="0">
                          <a:latin typeface="Arial MT"/>
                          <a:cs typeface="Arial MT"/>
                        </a:rPr>
                        <a:t>GHz</a:t>
                      </a:r>
                      <a:endParaRPr sz="1100">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8392">
                <a:tc>
                  <a:txBody>
                    <a:bodyPr/>
                    <a:lstStyle/>
                    <a:p>
                      <a:pPr marR="61594" algn="r">
                        <a:lnSpc>
                          <a:spcPct val="100000"/>
                        </a:lnSpc>
                        <a:spcBef>
                          <a:spcPts val="550"/>
                        </a:spcBef>
                      </a:pPr>
                      <a:r>
                        <a:rPr sz="1100" spc="-5" dirty="0">
                          <a:latin typeface="Arial MT"/>
                          <a:cs typeface="Arial MT"/>
                        </a:rPr>
                        <a:t>Sounding</a:t>
                      </a:r>
                      <a:r>
                        <a:rPr sz="1100" spc="-65" dirty="0">
                          <a:latin typeface="Arial MT"/>
                          <a:cs typeface="Arial MT"/>
                        </a:rPr>
                        <a:t> </a:t>
                      </a:r>
                      <a:r>
                        <a:rPr sz="1100" dirty="0">
                          <a:latin typeface="Arial MT"/>
                          <a:cs typeface="Arial MT"/>
                        </a:rPr>
                        <a:t>signal</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spc="-5" dirty="0">
                          <a:latin typeface="Arial MT"/>
                          <a:cs typeface="Arial MT"/>
                        </a:rPr>
                        <a:t>1,280</a:t>
                      </a:r>
                      <a:endParaRPr sz="1100">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8391">
                <a:tc>
                  <a:txBody>
                    <a:bodyPr/>
                    <a:lstStyle/>
                    <a:p>
                      <a:pPr marR="53975" algn="r">
                        <a:lnSpc>
                          <a:spcPct val="100000"/>
                        </a:lnSpc>
                        <a:spcBef>
                          <a:spcPts val="550"/>
                        </a:spcBef>
                      </a:pPr>
                      <a:r>
                        <a:rPr sz="1100" spc="-5" dirty="0">
                          <a:latin typeface="Arial MT"/>
                          <a:cs typeface="Arial MT"/>
                        </a:rPr>
                        <a:t>Delay</a:t>
                      </a:r>
                      <a:r>
                        <a:rPr sz="1100" spc="-55" dirty="0">
                          <a:latin typeface="Arial MT"/>
                          <a:cs typeface="Arial MT"/>
                        </a:rPr>
                        <a:t> </a:t>
                      </a:r>
                      <a:r>
                        <a:rPr sz="1100" dirty="0">
                          <a:latin typeface="Arial MT"/>
                          <a:cs typeface="Arial MT"/>
                        </a:rPr>
                        <a:t>resolution</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spc="-5" dirty="0">
                          <a:latin typeface="Arial MT"/>
                          <a:cs typeface="Arial MT"/>
                        </a:rPr>
                        <a:t>125</a:t>
                      </a:r>
                      <a:r>
                        <a:rPr sz="1100" spc="-55" dirty="0">
                          <a:latin typeface="Arial MT"/>
                          <a:cs typeface="Arial MT"/>
                        </a:rPr>
                        <a:t> </a:t>
                      </a:r>
                      <a:r>
                        <a:rPr sz="1100" spc="-5" dirty="0">
                          <a:latin typeface="Arial MT"/>
                          <a:cs typeface="Arial MT"/>
                        </a:rPr>
                        <a:t>ps</a:t>
                      </a:r>
                      <a:endParaRPr sz="1100">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8392">
                <a:tc>
                  <a:txBody>
                    <a:bodyPr/>
                    <a:lstStyle/>
                    <a:p>
                      <a:pPr marL="256540">
                        <a:lnSpc>
                          <a:spcPct val="100000"/>
                        </a:lnSpc>
                        <a:spcBef>
                          <a:spcPts val="550"/>
                        </a:spcBef>
                      </a:pPr>
                      <a:r>
                        <a:rPr sz="1100" spc="-5" dirty="0">
                          <a:latin typeface="Arial MT"/>
                          <a:cs typeface="Arial MT"/>
                        </a:rPr>
                        <a:t>Delay</a:t>
                      </a:r>
                      <a:r>
                        <a:rPr sz="1100" spc="-55" dirty="0">
                          <a:latin typeface="Arial MT"/>
                          <a:cs typeface="Arial MT"/>
                        </a:rPr>
                        <a:t> </a:t>
                      </a:r>
                      <a:r>
                        <a:rPr sz="1100" dirty="0">
                          <a:latin typeface="Arial MT"/>
                          <a:cs typeface="Arial MT"/>
                        </a:rPr>
                        <a:t>span</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spc="-5" dirty="0">
                          <a:latin typeface="Arial MT"/>
                          <a:cs typeface="Arial MT"/>
                        </a:rPr>
                        <a:t>160</a:t>
                      </a:r>
                      <a:r>
                        <a:rPr sz="1100" spc="-55" dirty="0">
                          <a:latin typeface="Arial MT"/>
                          <a:cs typeface="Arial MT"/>
                        </a:rPr>
                        <a:t> </a:t>
                      </a:r>
                      <a:r>
                        <a:rPr sz="1100" spc="-5" dirty="0">
                          <a:latin typeface="Arial MT"/>
                          <a:cs typeface="Arial MT"/>
                        </a:rPr>
                        <a:t>ns</a:t>
                      </a:r>
                      <a:endParaRPr sz="1100">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8391">
                <a:tc>
                  <a:txBody>
                    <a:bodyPr/>
                    <a:lstStyle/>
                    <a:p>
                      <a:pPr marL="193040">
                        <a:lnSpc>
                          <a:spcPct val="100000"/>
                        </a:lnSpc>
                        <a:spcBef>
                          <a:spcPts val="550"/>
                        </a:spcBef>
                      </a:pPr>
                      <a:r>
                        <a:rPr sz="1100" dirty="0">
                          <a:latin typeface="Arial MT"/>
                          <a:cs typeface="Arial MT"/>
                        </a:rPr>
                        <a:t>Ant./Dir</a:t>
                      </a:r>
                      <a:r>
                        <a:rPr sz="1100" spc="-65" dirty="0">
                          <a:latin typeface="Arial MT"/>
                          <a:cs typeface="Arial MT"/>
                        </a:rPr>
                        <a:t> </a:t>
                      </a:r>
                      <a:r>
                        <a:rPr sz="1100" spc="-5" dirty="0">
                          <a:latin typeface="Arial MT"/>
                          <a:cs typeface="Arial MT"/>
                        </a:rPr>
                        <a:t>Gain</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spc="-5" dirty="0">
                          <a:latin typeface="Arial MT"/>
                          <a:cs typeface="Arial MT"/>
                        </a:rPr>
                        <a:t>26</a:t>
                      </a:r>
                      <a:r>
                        <a:rPr sz="1100" spc="-60" dirty="0">
                          <a:latin typeface="Arial MT"/>
                          <a:cs typeface="Arial MT"/>
                        </a:rPr>
                        <a:t> </a:t>
                      </a:r>
                      <a:r>
                        <a:rPr sz="1100" spc="-5" dirty="0">
                          <a:latin typeface="Arial MT"/>
                          <a:cs typeface="Arial MT"/>
                        </a:rPr>
                        <a:t>dBi</a:t>
                      </a:r>
                      <a:endParaRPr sz="1100">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8392">
                <a:tc>
                  <a:txBody>
                    <a:bodyPr/>
                    <a:lstStyle/>
                    <a:p>
                      <a:pPr marL="1270" algn="ctr">
                        <a:lnSpc>
                          <a:spcPct val="100000"/>
                        </a:lnSpc>
                        <a:spcBef>
                          <a:spcPts val="550"/>
                        </a:spcBef>
                      </a:pPr>
                      <a:r>
                        <a:rPr sz="1100" spc="-5" dirty="0">
                          <a:latin typeface="Arial MT"/>
                          <a:cs typeface="Arial MT"/>
                        </a:rPr>
                        <a:t>EIRP</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spc="-5" dirty="0">
                          <a:solidFill>
                            <a:schemeClr val="tx1"/>
                          </a:solidFill>
                          <a:latin typeface="Arial MT"/>
                          <a:cs typeface="Arial MT"/>
                        </a:rPr>
                        <a:t>14</a:t>
                      </a:r>
                      <a:r>
                        <a:rPr sz="1100" spc="-55" dirty="0">
                          <a:solidFill>
                            <a:schemeClr val="tx1"/>
                          </a:solidFill>
                          <a:latin typeface="Arial MT"/>
                          <a:cs typeface="Arial MT"/>
                        </a:rPr>
                        <a:t> </a:t>
                      </a:r>
                      <a:r>
                        <a:rPr sz="1100" spc="-5" dirty="0">
                          <a:solidFill>
                            <a:schemeClr val="tx1"/>
                          </a:solidFill>
                          <a:latin typeface="Arial MT"/>
                          <a:cs typeface="Arial MT"/>
                        </a:rPr>
                        <a:t>dBm</a:t>
                      </a:r>
                      <a:endParaRPr sz="1100" dirty="0">
                        <a:solidFill>
                          <a:schemeClr val="tx1"/>
                        </a:solidFill>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8391">
                <a:tc>
                  <a:txBody>
                    <a:bodyPr/>
                    <a:lstStyle/>
                    <a:p>
                      <a:pPr marL="433070">
                        <a:lnSpc>
                          <a:spcPct val="100000"/>
                        </a:lnSpc>
                        <a:spcBef>
                          <a:spcPts val="550"/>
                        </a:spcBef>
                      </a:pPr>
                      <a:r>
                        <a:rPr sz="1100" dirty="0">
                          <a:latin typeface="Arial MT"/>
                          <a:cs typeface="Arial MT"/>
                        </a:rPr>
                        <a:t>HPBW</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75"/>
                        </a:spcBef>
                      </a:pPr>
                      <a:r>
                        <a:rPr sz="1100" dirty="0">
                          <a:latin typeface="Arial MT"/>
                          <a:cs typeface="Arial MT"/>
                        </a:rPr>
                        <a:t>9</a:t>
                      </a:r>
                      <a:r>
                        <a:rPr sz="1100" dirty="0">
                          <a:latin typeface="MS PGothic"/>
                          <a:cs typeface="MS PGothic"/>
                        </a:rPr>
                        <a:t>°</a:t>
                      </a:r>
                      <a:endParaRPr sz="1100">
                        <a:latin typeface="MS PGothic"/>
                        <a:cs typeface="MS PGothic"/>
                      </a:endParaRPr>
                    </a:p>
                  </a:txBody>
                  <a:tcPr marL="0" marR="0" marT="7302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8392">
                <a:tc>
                  <a:txBody>
                    <a:bodyPr/>
                    <a:lstStyle/>
                    <a:p>
                      <a:pPr marR="96520" algn="r">
                        <a:lnSpc>
                          <a:spcPct val="100000"/>
                        </a:lnSpc>
                        <a:spcBef>
                          <a:spcPts val="550"/>
                        </a:spcBef>
                      </a:pPr>
                      <a:r>
                        <a:rPr sz="1100" spc="-5" dirty="0">
                          <a:latin typeface="Arial MT"/>
                          <a:cs typeface="Arial MT"/>
                        </a:rPr>
                        <a:t>Dynamic</a:t>
                      </a:r>
                      <a:r>
                        <a:rPr sz="1100" spc="-40" dirty="0">
                          <a:latin typeface="Arial MT"/>
                          <a:cs typeface="Arial MT"/>
                        </a:rPr>
                        <a:t> </a:t>
                      </a:r>
                      <a:r>
                        <a:rPr sz="1100" spc="-5" dirty="0">
                          <a:latin typeface="Arial MT"/>
                          <a:cs typeface="Arial MT"/>
                        </a:rPr>
                        <a:t>range</a:t>
                      </a:r>
                      <a:endParaRPr sz="1100">
                        <a:latin typeface="Arial MT"/>
                        <a:cs typeface="Arial MT"/>
                      </a:endParaRPr>
                    </a:p>
                  </a:txBody>
                  <a:tcPr marL="0" marR="0" marT="698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spcBef>
                          <a:spcPts val="550"/>
                        </a:spcBef>
                      </a:pPr>
                      <a:r>
                        <a:rPr sz="1100" spc="-5" dirty="0">
                          <a:latin typeface="Arial MT"/>
                          <a:cs typeface="Arial MT"/>
                        </a:rPr>
                        <a:t>60~80</a:t>
                      </a:r>
                      <a:r>
                        <a:rPr sz="1100" spc="-65" dirty="0">
                          <a:latin typeface="Arial MT"/>
                          <a:cs typeface="Arial MT"/>
                        </a:rPr>
                        <a:t> </a:t>
                      </a:r>
                      <a:r>
                        <a:rPr sz="1100" spc="-5" dirty="0">
                          <a:latin typeface="Arial MT"/>
                          <a:cs typeface="Arial MT"/>
                        </a:rPr>
                        <a:t>dB</a:t>
                      </a:r>
                      <a:endParaRPr sz="1100" dirty="0">
                        <a:latin typeface="Arial MT"/>
                        <a:cs typeface="Arial MT"/>
                      </a:endParaRPr>
                    </a:p>
                  </a:txBody>
                  <a:tcPr marL="0" marR="0" marT="6985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10"/>
                  </a:ext>
                </a:extLst>
              </a:tr>
            </a:tbl>
          </a:graphicData>
        </a:graphic>
      </p:graphicFrame>
      <p:pic>
        <p:nvPicPr>
          <p:cNvPr id="10" name="object 13">
            <a:extLst>
              <a:ext uri="{FF2B5EF4-FFF2-40B4-BE49-F238E27FC236}">
                <a16:creationId xmlns:a16="http://schemas.microsoft.com/office/drawing/2014/main" id="{3B0DEB99-8BF5-F0DD-5E83-19BA0FBB7806}"/>
              </a:ext>
            </a:extLst>
          </p:cNvPr>
          <p:cNvPicPr>
            <a:picLocks/>
          </p:cNvPicPr>
          <p:nvPr/>
        </p:nvPicPr>
        <p:blipFill>
          <a:blip r:embed="rId3" cstate="print"/>
          <a:stretch>
            <a:fillRect/>
          </a:stretch>
        </p:blipFill>
        <p:spPr>
          <a:xfrm>
            <a:off x="2014681" y="2219550"/>
            <a:ext cx="1530439" cy="884861"/>
          </a:xfrm>
          <a:prstGeom prst="rect">
            <a:avLst/>
          </a:prstGeom>
        </p:spPr>
      </p:pic>
      <p:pic>
        <p:nvPicPr>
          <p:cNvPr id="379" name="Picture 378" descr="Diagram, schematic&#10;&#10;Description automatically generated">
            <a:extLst>
              <a:ext uri="{FF2B5EF4-FFF2-40B4-BE49-F238E27FC236}">
                <a16:creationId xmlns:a16="http://schemas.microsoft.com/office/drawing/2014/main" id="{36B980DF-1964-1003-2DBB-30978E03D3A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44000" y="1844675"/>
            <a:ext cx="5400000" cy="4276458"/>
          </a:xfrm>
          <a:prstGeom prst="rect">
            <a:avLst/>
          </a:prstGeom>
        </p:spPr>
      </p:pic>
    </p:spTree>
    <p:extLst>
      <p:ext uri="{BB962C8B-B14F-4D97-AF65-F5344CB8AC3E}">
        <p14:creationId xmlns:p14="http://schemas.microsoft.com/office/powerpoint/2010/main" val="69810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AE65-1EEC-05B0-9081-EDD9B5DD9D47}"/>
              </a:ext>
            </a:extLst>
          </p:cNvPr>
          <p:cNvSpPr>
            <a:spLocks noGrp="1"/>
          </p:cNvSpPr>
          <p:nvPr>
            <p:ph type="title"/>
          </p:nvPr>
        </p:nvSpPr>
        <p:spPr/>
        <p:txBody>
          <a:bodyPr/>
          <a:lstStyle/>
          <a:p>
            <a:r>
              <a:rPr lang="en-IN" dirty="0"/>
              <a:t>Dynamic Range</a:t>
            </a:r>
          </a:p>
        </p:txBody>
      </p:sp>
      <p:sp>
        <p:nvSpPr>
          <p:cNvPr id="3" name="Date Placeholder 2">
            <a:extLst>
              <a:ext uri="{FF2B5EF4-FFF2-40B4-BE49-F238E27FC236}">
                <a16:creationId xmlns:a16="http://schemas.microsoft.com/office/drawing/2014/main" id="{EFBE2BE5-DA55-38FF-27A2-5AEF4083CC76}"/>
              </a:ext>
            </a:extLst>
          </p:cNvPr>
          <p:cNvSpPr>
            <a:spLocks noGrp="1"/>
          </p:cNvSpPr>
          <p:nvPr>
            <p:ph type="dt" sz="half" idx="10"/>
          </p:nvPr>
        </p:nvSpPr>
        <p:spPr/>
        <p:txBody>
          <a:bodyPr/>
          <a:lstStyle/>
          <a:p>
            <a:r>
              <a:rPr lang="en-US" altLang="ja-JP"/>
              <a:t>November 2022</a:t>
            </a:r>
            <a:endParaRPr lang="en-IN" altLang="en-US" dirty="0"/>
          </a:p>
        </p:txBody>
      </p:sp>
      <p:sp>
        <p:nvSpPr>
          <p:cNvPr id="4" name="Footer Placeholder 3">
            <a:extLst>
              <a:ext uri="{FF2B5EF4-FFF2-40B4-BE49-F238E27FC236}">
                <a16:creationId xmlns:a16="http://schemas.microsoft.com/office/drawing/2014/main" id="{36CD77F8-7683-7C88-A46E-63C82EDC59C4}"/>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5" name="Slide Number Placeholder 4">
            <a:extLst>
              <a:ext uri="{FF2B5EF4-FFF2-40B4-BE49-F238E27FC236}">
                <a16:creationId xmlns:a16="http://schemas.microsoft.com/office/drawing/2014/main" id="{3D812F32-CA90-A518-71F9-9541354A6B58}"/>
              </a:ext>
            </a:extLst>
          </p:cNvPr>
          <p:cNvSpPr>
            <a:spLocks noGrp="1"/>
          </p:cNvSpPr>
          <p:nvPr>
            <p:ph type="sldNum" sz="quarter" idx="12"/>
          </p:nvPr>
        </p:nvSpPr>
        <p:spPr/>
        <p:txBody>
          <a:bodyPr/>
          <a:lstStyle/>
          <a:p>
            <a:r>
              <a:rPr lang="en-IN" altLang="en-US"/>
              <a:t>Slide </a:t>
            </a:r>
            <a:fld id="{F5CEB43F-9969-49B4-91B4-AA0E54745821}" type="slidenum">
              <a:rPr lang="en-IN" altLang="en-US" smtClean="0"/>
              <a:pPr/>
              <a:t>7</a:t>
            </a:fld>
            <a:endParaRPr lang="en-IN" altLang="en-US"/>
          </a:p>
        </p:txBody>
      </p:sp>
      <p:grpSp>
        <p:nvGrpSpPr>
          <p:cNvPr id="6" name="Group 5">
            <a:extLst>
              <a:ext uri="{FF2B5EF4-FFF2-40B4-BE49-F238E27FC236}">
                <a16:creationId xmlns:a16="http://schemas.microsoft.com/office/drawing/2014/main" id="{48E20861-CD76-ECB6-559E-E7CB39F099F3}"/>
              </a:ext>
            </a:extLst>
          </p:cNvPr>
          <p:cNvGrpSpPr/>
          <p:nvPr/>
        </p:nvGrpSpPr>
        <p:grpSpPr>
          <a:xfrm>
            <a:off x="323528" y="1628800"/>
            <a:ext cx="3499523" cy="1884965"/>
            <a:chOff x="763103" y="1063975"/>
            <a:chExt cx="3499523" cy="1884965"/>
          </a:xfrm>
        </p:grpSpPr>
        <p:grpSp>
          <p:nvGrpSpPr>
            <p:cNvPr id="7" name="Group 6">
              <a:extLst>
                <a:ext uri="{FF2B5EF4-FFF2-40B4-BE49-F238E27FC236}">
                  <a16:creationId xmlns:a16="http://schemas.microsoft.com/office/drawing/2014/main" id="{096A9022-ED46-6C89-68C4-27DC15DF74AF}"/>
                </a:ext>
              </a:extLst>
            </p:cNvPr>
            <p:cNvGrpSpPr/>
            <p:nvPr/>
          </p:nvGrpSpPr>
          <p:grpSpPr>
            <a:xfrm>
              <a:off x="1167383" y="1504188"/>
              <a:ext cx="3095243" cy="1444752"/>
              <a:chOff x="1167383" y="1504188"/>
              <a:chExt cx="3095243" cy="1444752"/>
            </a:xfrm>
          </p:grpSpPr>
          <p:pic>
            <p:nvPicPr>
              <p:cNvPr id="9" name="object 214">
                <a:extLst>
                  <a:ext uri="{FF2B5EF4-FFF2-40B4-BE49-F238E27FC236}">
                    <a16:creationId xmlns:a16="http://schemas.microsoft.com/office/drawing/2014/main" id="{C6279BC3-A293-EB36-B1FD-AEE0B48C0744}"/>
                  </a:ext>
                </a:extLst>
              </p:cNvPr>
              <p:cNvPicPr/>
              <p:nvPr/>
            </p:nvPicPr>
            <p:blipFill>
              <a:blip r:embed="rId3" cstate="print">
                <a:extLst>
                  <a:ext uri="{28A0092B-C50C-407E-A947-70E740481C1C}">
                    <a14:useLocalDpi xmlns:a14="http://schemas.microsoft.com/office/drawing/2010/main"/>
                  </a:ext>
                </a:extLst>
              </a:blip>
              <a:stretch>
                <a:fillRect/>
              </a:stretch>
            </p:blipFill>
            <p:spPr>
              <a:xfrm>
                <a:off x="1167383" y="1504188"/>
                <a:ext cx="3095243" cy="1444752"/>
              </a:xfrm>
              <a:prstGeom prst="rect">
                <a:avLst/>
              </a:prstGeom>
            </p:spPr>
          </p:pic>
          <p:grpSp>
            <p:nvGrpSpPr>
              <p:cNvPr id="10" name="object 216">
                <a:extLst>
                  <a:ext uri="{FF2B5EF4-FFF2-40B4-BE49-F238E27FC236}">
                    <a16:creationId xmlns:a16="http://schemas.microsoft.com/office/drawing/2014/main" id="{9A575EB7-7228-BF19-3542-C9D7CAFF350D}"/>
                  </a:ext>
                </a:extLst>
              </p:cNvPr>
              <p:cNvGrpSpPr/>
              <p:nvPr/>
            </p:nvGrpSpPr>
            <p:grpSpPr>
              <a:xfrm>
                <a:off x="2745485" y="1792985"/>
                <a:ext cx="171311" cy="193087"/>
                <a:chOff x="2745485" y="1792985"/>
                <a:chExt cx="171311" cy="193087"/>
              </a:xfrm>
            </p:grpSpPr>
            <p:sp>
              <p:nvSpPr>
                <p:cNvPr id="11" name="object 217">
                  <a:extLst>
                    <a:ext uri="{FF2B5EF4-FFF2-40B4-BE49-F238E27FC236}">
                      <a16:creationId xmlns:a16="http://schemas.microsoft.com/office/drawing/2014/main" id="{9DF4D6CB-5721-244B-C13B-A0541FDE63DF}"/>
                    </a:ext>
                  </a:extLst>
                </p:cNvPr>
                <p:cNvSpPr/>
                <p:nvPr/>
              </p:nvSpPr>
              <p:spPr>
                <a:xfrm>
                  <a:off x="2745485" y="1792985"/>
                  <a:ext cx="128905" cy="145415"/>
                </a:xfrm>
                <a:custGeom>
                  <a:avLst/>
                  <a:gdLst/>
                  <a:ahLst/>
                  <a:cxnLst/>
                  <a:rect l="l" t="t" r="r" b="b"/>
                  <a:pathLst>
                    <a:path w="128905" h="145414">
                      <a:moveTo>
                        <a:pt x="0" y="0"/>
                      </a:moveTo>
                      <a:lnTo>
                        <a:pt x="128866" y="145313"/>
                      </a:lnTo>
                    </a:path>
                  </a:pathLst>
                </a:custGeom>
                <a:ln w="19050">
                  <a:solidFill>
                    <a:srgbClr val="000000"/>
                  </a:solidFill>
                </a:ln>
              </p:spPr>
              <p:txBody>
                <a:bodyPr wrap="square" lIns="0" tIns="0" rIns="0" bIns="0" rtlCol="0"/>
                <a:lstStyle/>
                <a:p>
                  <a:endParaRPr/>
                </a:p>
              </p:txBody>
            </p:sp>
            <p:sp>
              <p:nvSpPr>
                <p:cNvPr id="12" name="object 218">
                  <a:extLst>
                    <a:ext uri="{FF2B5EF4-FFF2-40B4-BE49-F238E27FC236}">
                      <a16:creationId xmlns:a16="http://schemas.microsoft.com/office/drawing/2014/main" id="{9F24AD8F-A227-6308-602C-2E1E1701CD8F}"/>
                    </a:ext>
                  </a:extLst>
                </p:cNvPr>
                <p:cNvSpPr/>
                <p:nvPr/>
              </p:nvSpPr>
              <p:spPr>
                <a:xfrm>
                  <a:off x="2837421" y="1903522"/>
                  <a:ext cx="79375" cy="82550"/>
                </a:xfrm>
                <a:custGeom>
                  <a:avLst/>
                  <a:gdLst/>
                  <a:ahLst/>
                  <a:cxnLst/>
                  <a:rect l="l" t="t" r="r" b="b"/>
                  <a:pathLst>
                    <a:path w="79375" h="82550">
                      <a:moveTo>
                        <a:pt x="57010" y="0"/>
                      </a:moveTo>
                      <a:lnTo>
                        <a:pt x="0" y="50558"/>
                      </a:lnTo>
                      <a:lnTo>
                        <a:pt x="79057" y="82296"/>
                      </a:lnTo>
                      <a:lnTo>
                        <a:pt x="57010" y="0"/>
                      </a:lnTo>
                      <a:close/>
                    </a:path>
                  </a:pathLst>
                </a:custGeom>
                <a:solidFill>
                  <a:srgbClr val="000000"/>
                </a:solidFill>
              </p:spPr>
              <p:txBody>
                <a:bodyPr wrap="square" lIns="0" tIns="0" rIns="0" bIns="0" rtlCol="0"/>
                <a:lstStyle/>
                <a:p>
                  <a:endParaRPr/>
                </a:p>
              </p:txBody>
            </p:sp>
          </p:grpSp>
        </p:grpSp>
        <p:sp>
          <p:nvSpPr>
            <p:cNvPr id="8" name="object 215">
              <a:extLst>
                <a:ext uri="{FF2B5EF4-FFF2-40B4-BE49-F238E27FC236}">
                  <a16:creationId xmlns:a16="http://schemas.microsoft.com/office/drawing/2014/main" id="{39C45A65-0555-0FE7-90A9-8E385C1EB5B2}"/>
                </a:ext>
              </a:extLst>
            </p:cNvPr>
            <p:cNvSpPr txBox="1"/>
            <p:nvPr/>
          </p:nvSpPr>
          <p:spPr>
            <a:xfrm>
              <a:off x="763103" y="1063975"/>
              <a:ext cx="3077845" cy="678180"/>
            </a:xfrm>
            <a:prstGeom prst="rect">
              <a:avLst/>
            </a:prstGeom>
          </p:spPr>
          <p:txBody>
            <a:bodyPr vert="horz" wrap="square" lIns="0" tIns="13335" rIns="0" bIns="0" rtlCol="0">
              <a:spAutoFit/>
            </a:bodyPr>
            <a:lstStyle/>
            <a:p>
              <a:pPr marL="353695" indent="-341630">
                <a:lnSpc>
                  <a:spcPct val="100000"/>
                </a:lnSpc>
                <a:spcBef>
                  <a:spcPts val="105"/>
                </a:spcBef>
                <a:buClr>
                  <a:srgbClr val="006331"/>
                </a:buClr>
                <a:buSzPct val="60000"/>
                <a:buFont typeface="Wingdings"/>
                <a:buChar char=""/>
                <a:tabLst>
                  <a:tab pos="353695" algn="l"/>
                  <a:tab pos="354330" algn="l"/>
                </a:tabLst>
              </a:pPr>
              <a:r>
                <a:rPr sz="2000" dirty="0">
                  <a:latin typeface="Arial MT"/>
                  <a:cs typeface="Arial MT"/>
                </a:rPr>
                <a:t>Back-to-back</a:t>
              </a:r>
              <a:r>
                <a:rPr sz="2000" spc="-90" dirty="0">
                  <a:latin typeface="Arial MT"/>
                  <a:cs typeface="Arial MT"/>
                </a:rPr>
                <a:t> </a:t>
              </a:r>
              <a:r>
                <a:rPr sz="2000" spc="-5" dirty="0">
                  <a:latin typeface="Arial MT"/>
                  <a:cs typeface="Arial MT"/>
                </a:rPr>
                <a:t>evaluation</a:t>
              </a:r>
              <a:endParaRPr sz="2000" dirty="0">
                <a:latin typeface="Arial MT"/>
                <a:cs typeface="Arial MT"/>
              </a:endParaRPr>
            </a:p>
            <a:p>
              <a:pPr marL="1557020">
                <a:lnSpc>
                  <a:spcPct val="100000"/>
                </a:lnSpc>
                <a:spcBef>
                  <a:spcPts val="1050"/>
                </a:spcBef>
              </a:pPr>
              <a:r>
                <a:rPr sz="1400" spc="-35" dirty="0">
                  <a:latin typeface="Times New Roman"/>
                  <a:cs typeface="Times New Roman"/>
                </a:rPr>
                <a:t>ATT</a:t>
              </a:r>
              <a:r>
                <a:rPr sz="1400" spc="-45" dirty="0">
                  <a:latin typeface="Times New Roman"/>
                  <a:cs typeface="Times New Roman"/>
                </a:rPr>
                <a:t> (20dB)</a:t>
              </a:r>
              <a:endParaRPr sz="1400" dirty="0">
                <a:latin typeface="Times New Roman"/>
                <a:cs typeface="Times New Roman"/>
              </a:endParaRPr>
            </a:p>
          </p:txBody>
        </p:sp>
      </p:grpSp>
      <p:grpSp>
        <p:nvGrpSpPr>
          <p:cNvPr id="13" name="Group 12">
            <a:extLst>
              <a:ext uri="{FF2B5EF4-FFF2-40B4-BE49-F238E27FC236}">
                <a16:creationId xmlns:a16="http://schemas.microsoft.com/office/drawing/2014/main" id="{EF918EC7-44F2-412E-FAF0-94846BE74AE0}"/>
              </a:ext>
            </a:extLst>
          </p:cNvPr>
          <p:cNvGrpSpPr/>
          <p:nvPr/>
        </p:nvGrpSpPr>
        <p:grpSpPr>
          <a:xfrm>
            <a:off x="672695" y="3762431"/>
            <a:ext cx="3240000" cy="2311912"/>
            <a:chOff x="3822186" y="3834396"/>
            <a:chExt cx="3240000" cy="2311912"/>
          </a:xfrm>
        </p:grpSpPr>
        <p:sp>
          <p:nvSpPr>
            <p:cNvPr id="14" name="object 213">
              <a:extLst>
                <a:ext uri="{FF2B5EF4-FFF2-40B4-BE49-F238E27FC236}">
                  <a16:creationId xmlns:a16="http://schemas.microsoft.com/office/drawing/2014/main" id="{AF7ED956-FC35-BF6B-14B8-E46A6CA4A4AC}"/>
                </a:ext>
              </a:extLst>
            </p:cNvPr>
            <p:cNvSpPr/>
            <p:nvPr/>
          </p:nvSpPr>
          <p:spPr>
            <a:xfrm>
              <a:off x="4172113" y="3853558"/>
              <a:ext cx="2730408" cy="2006647"/>
            </a:xfrm>
            <a:custGeom>
              <a:avLst/>
              <a:gdLst/>
              <a:ahLst/>
              <a:cxnLst/>
              <a:rect l="l" t="t" r="r" b="b"/>
              <a:pathLst>
                <a:path w="3243579" h="2383790">
                  <a:moveTo>
                    <a:pt x="3240024" y="0"/>
                  </a:moveTo>
                  <a:lnTo>
                    <a:pt x="0" y="0"/>
                  </a:lnTo>
                  <a:lnTo>
                    <a:pt x="0" y="394716"/>
                  </a:lnTo>
                  <a:lnTo>
                    <a:pt x="3240024" y="394716"/>
                  </a:lnTo>
                  <a:lnTo>
                    <a:pt x="3240024" y="0"/>
                  </a:lnTo>
                  <a:close/>
                </a:path>
                <a:path w="3243579" h="2383790">
                  <a:moveTo>
                    <a:pt x="3243072" y="1844040"/>
                  </a:moveTo>
                  <a:lnTo>
                    <a:pt x="3048" y="1844040"/>
                  </a:lnTo>
                  <a:lnTo>
                    <a:pt x="3048" y="2383536"/>
                  </a:lnTo>
                  <a:lnTo>
                    <a:pt x="3243072" y="2383536"/>
                  </a:lnTo>
                  <a:lnTo>
                    <a:pt x="3243072" y="1844040"/>
                  </a:lnTo>
                  <a:close/>
                </a:path>
              </a:pathLst>
            </a:custGeom>
            <a:solidFill>
              <a:srgbClr val="808080">
                <a:alpha val="39999"/>
              </a:srgbClr>
            </a:solidFill>
          </p:spPr>
          <p:txBody>
            <a:bodyPr wrap="square" lIns="0" tIns="0" rIns="0" bIns="0" rtlCol="0"/>
            <a:lstStyle/>
            <a:p>
              <a:endParaRPr dirty="0"/>
            </a:p>
          </p:txBody>
        </p:sp>
        <p:grpSp>
          <p:nvGrpSpPr>
            <p:cNvPr id="15" name="object 69">
              <a:extLst>
                <a:ext uri="{FF2B5EF4-FFF2-40B4-BE49-F238E27FC236}">
                  <a16:creationId xmlns:a16="http://schemas.microsoft.com/office/drawing/2014/main" id="{7117A538-0205-1E99-2219-75CF853B33F6}"/>
                </a:ext>
              </a:extLst>
            </p:cNvPr>
            <p:cNvGrpSpPr/>
            <p:nvPr/>
          </p:nvGrpSpPr>
          <p:grpSpPr>
            <a:xfrm>
              <a:off x="4161676" y="3849849"/>
              <a:ext cx="2740030" cy="2005578"/>
              <a:chOff x="5332269" y="3095408"/>
              <a:chExt cx="3255010" cy="2382520"/>
            </a:xfrm>
          </p:grpSpPr>
          <p:sp>
            <p:nvSpPr>
              <p:cNvPr id="74" name="object 70">
                <a:extLst>
                  <a:ext uri="{FF2B5EF4-FFF2-40B4-BE49-F238E27FC236}">
                    <a16:creationId xmlns:a16="http://schemas.microsoft.com/office/drawing/2014/main" id="{6329372E-616D-9FF0-2236-8EB8E8A6338A}"/>
                  </a:ext>
                </a:extLst>
              </p:cNvPr>
              <p:cNvSpPr/>
              <p:nvPr/>
            </p:nvSpPr>
            <p:spPr>
              <a:xfrm>
                <a:off x="5333857" y="5443247"/>
                <a:ext cx="3251835" cy="33020"/>
              </a:xfrm>
              <a:custGeom>
                <a:avLst/>
                <a:gdLst/>
                <a:ahLst/>
                <a:cxnLst/>
                <a:rect l="l" t="t" r="r" b="b"/>
                <a:pathLst>
                  <a:path w="3251834" h="33020">
                    <a:moveTo>
                      <a:pt x="0" y="32513"/>
                    </a:moveTo>
                    <a:lnTo>
                      <a:pt x="3251724" y="32513"/>
                    </a:lnTo>
                  </a:path>
                  <a:path w="3251834" h="33020">
                    <a:moveTo>
                      <a:pt x="0" y="32513"/>
                    </a:moveTo>
                    <a:lnTo>
                      <a:pt x="0" y="0"/>
                    </a:lnTo>
                  </a:path>
                </a:pathLst>
              </a:custGeom>
              <a:ln w="3175">
                <a:solidFill>
                  <a:srgbClr val="252525"/>
                </a:solidFill>
              </a:ln>
            </p:spPr>
            <p:txBody>
              <a:bodyPr wrap="square" lIns="0" tIns="0" rIns="0" bIns="0" rtlCol="0"/>
              <a:lstStyle/>
              <a:p>
                <a:endParaRPr/>
              </a:p>
            </p:txBody>
          </p:sp>
          <p:sp>
            <p:nvSpPr>
              <p:cNvPr id="75" name="object 71">
                <a:extLst>
                  <a:ext uri="{FF2B5EF4-FFF2-40B4-BE49-F238E27FC236}">
                    <a16:creationId xmlns:a16="http://schemas.microsoft.com/office/drawing/2014/main" id="{9AA39E2B-FBF5-8CE3-E828-180610FDD521}"/>
                  </a:ext>
                </a:extLst>
              </p:cNvPr>
              <p:cNvSpPr/>
              <p:nvPr/>
            </p:nvSpPr>
            <p:spPr>
              <a:xfrm>
                <a:off x="6146788" y="5443248"/>
                <a:ext cx="0" cy="33020"/>
              </a:xfrm>
              <a:custGeom>
                <a:avLst/>
                <a:gdLst/>
                <a:ahLst/>
                <a:cxnLst/>
                <a:rect l="l" t="t" r="r" b="b"/>
                <a:pathLst>
                  <a:path h="33020">
                    <a:moveTo>
                      <a:pt x="0" y="32513"/>
                    </a:moveTo>
                    <a:lnTo>
                      <a:pt x="0" y="0"/>
                    </a:lnTo>
                  </a:path>
                </a:pathLst>
              </a:custGeom>
              <a:ln w="3175">
                <a:solidFill>
                  <a:srgbClr val="252525"/>
                </a:solidFill>
              </a:ln>
            </p:spPr>
            <p:txBody>
              <a:bodyPr wrap="square" lIns="0" tIns="0" rIns="0" bIns="0" rtlCol="0"/>
              <a:lstStyle/>
              <a:p>
                <a:endParaRPr/>
              </a:p>
            </p:txBody>
          </p:sp>
          <p:sp>
            <p:nvSpPr>
              <p:cNvPr id="76" name="object 72">
                <a:extLst>
                  <a:ext uri="{FF2B5EF4-FFF2-40B4-BE49-F238E27FC236}">
                    <a16:creationId xmlns:a16="http://schemas.microsoft.com/office/drawing/2014/main" id="{8F5D2FDE-E058-9D30-2FCD-FD5424185223}"/>
                  </a:ext>
                </a:extLst>
              </p:cNvPr>
              <p:cNvSpPr/>
              <p:nvPr/>
            </p:nvSpPr>
            <p:spPr>
              <a:xfrm>
                <a:off x="6959719" y="5443249"/>
                <a:ext cx="0" cy="33020"/>
              </a:xfrm>
              <a:custGeom>
                <a:avLst/>
                <a:gdLst/>
                <a:ahLst/>
                <a:cxnLst/>
                <a:rect l="l" t="t" r="r" b="b"/>
                <a:pathLst>
                  <a:path h="33020">
                    <a:moveTo>
                      <a:pt x="0" y="32513"/>
                    </a:moveTo>
                    <a:lnTo>
                      <a:pt x="0" y="0"/>
                    </a:lnTo>
                  </a:path>
                </a:pathLst>
              </a:custGeom>
              <a:ln w="3175">
                <a:solidFill>
                  <a:srgbClr val="252525"/>
                </a:solidFill>
              </a:ln>
            </p:spPr>
            <p:txBody>
              <a:bodyPr wrap="square" lIns="0" tIns="0" rIns="0" bIns="0" rtlCol="0"/>
              <a:lstStyle/>
              <a:p>
                <a:endParaRPr/>
              </a:p>
            </p:txBody>
          </p:sp>
          <p:sp>
            <p:nvSpPr>
              <p:cNvPr id="77" name="object 73">
                <a:extLst>
                  <a:ext uri="{FF2B5EF4-FFF2-40B4-BE49-F238E27FC236}">
                    <a16:creationId xmlns:a16="http://schemas.microsoft.com/office/drawing/2014/main" id="{ED9366A6-4DFC-41FE-7D37-903066E235D5}"/>
                  </a:ext>
                </a:extLst>
              </p:cNvPr>
              <p:cNvSpPr/>
              <p:nvPr/>
            </p:nvSpPr>
            <p:spPr>
              <a:xfrm>
                <a:off x="7772650" y="5443249"/>
                <a:ext cx="0" cy="33020"/>
              </a:xfrm>
              <a:custGeom>
                <a:avLst/>
                <a:gdLst/>
                <a:ahLst/>
                <a:cxnLst/>
                <a:rect l="l" t="t" r="r" b="b"/>
                <a:pathLst>
                  <a:path h="33020">
                    <a:moveTo>
                      <a:pt x="0" y="32513"/>
                    </a:moveTo>
                    <a:lnTo>
                      <a:pt x="0" y="0"/>
                    </a:lnTo>
                  </a:path>
                </a:pathLst>
              </a:custGeom>
              <a:ln w="3175">
                <a:solidFill>
                  <a:srgbClr val="252525"/>
                </a:solidFill>
              </a:ln>
            </p:spPr>
            <p:txBody>
              <a:bodyPr wrap="square" lIns="0" tIns="0" rIns="0" bIns="0" rtlCol="0"/>
              <a:lstStyle/>
              <a:p>
                <a:endParaRPr/>
              </a:p>
            </p:txBody>
          </p:sp>
          <p:sp>
            <p:nvSpPr>
              <p:cNvPr id="78" name="object 74">
                <a:extLst>
                  <a:ext uri="{FF2B5EF4-FFF2-40B4-BE49-F238E27FC236}">
                    <a16:creationId xmlns:a16="http://schemas.microsoft.com/office/drawing/2014/main" id="{03CBC8E2-4464-2B50-D46E-D00DD8E4D0FD}"/>
                  </a:ext>
                </a:extLst>
              </p:cNvPr>
              <p:cNvSpPr/>
              <p:nvPr/>
            </p:nvSpPr>
            <p:spPr>
              <a:xfrm>
                <a:off x="8585582" y="5443250"/>
                <a:ext cx="0" cy="33020"/>
              </a:xfrm>
              <a:custGeom>
                <a:avLst/>
                <a:gdLst/>
                <a:ahLst/>
                <a:cxnLst/>
                <a:rect l="l" t="t" r="r" b="b"/>
                <a:pathLst>
                  <a:path h="33020">
                    <a:moveTo>
                      <a:pt x="0" y="32513"/>
                    </a:moveTo>
                    <a:lnTo>
                      <a:pt x="0" y="0"/>
                    </a:lnTo>
                  </a:path>
                </a:pathLst>
              </a:custGeom>
              <a:ln w="3175">
                <a:solidFill>
                  <a:srgbClr val="252525"/>
                </a:solidFill>
              </a:ln>
            </p:spPr>
            <p:txBody>
              <a:bodyPr wrap="square" lIns="0" tIns="0" rIns="0" bIns="0" rtlCol="0"/>
              <a:lstStyle/>
              <a:p>
                <a:endParaRPr/>
              </a:p>
            </p:txBody>
          </p:sp>
          <p:sp>
            <p:nvSpPr>
              <p:cNvPr id="79" name="object 75">
                <a:extLst>
                  <a:ext uri="{FF2B5EF4-FFF2-40B4-BE49-F238E27FC236}">
                    <a16:creationId xmlns:a16="http://schemas.microsoft.com/office/drawing/2014/main" id="{5338989E-CBA7-3B8E-69B1-939AE88EA84B}"/>
                  </a:ext>
                </a:extLst>
              </p:cNvPr>
              <p:cNvSpPr/>
              <p:nvPr/>
            </p:nvSpPr>
            <p:spPr>
              <a:xfrm>
                <a:off x="5333857" y="5459509"/>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0" name="object 76">
                <a:extLst>
                  <a:ext uri="{FF2B5EF4-FFF2-40B4-BE49-F238E27FC236}">
                    <a16:creationId xmlns:a16="http://schemas.microsoft.com/office/drawing/2014/main" id="{FCD6E9B2-5814-1BBB-40C6-05A25167DFB9}"/>
                  </a:ext>
                </a:extLst>
              </p:cNvPr>
              <p:cNvSpPr/>
              <p:nvPr/>
            </p:nvSpPr>
            <p:spPr>
              <a:xfrm>
                <a:off x="5578574" y="5459509"/>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1" name="object 77">
                <a:extLst>
                  <a:ext uri="{FF2B5EF4-FFF2-40B4-BE49-F238E27FC236}">
                    <a16:creationId xmlns:a16="http://schemas.microsoft.com/office/drawing/2014/main" id="{3CC8F9F6-7742-46AF-1696-BA0F080EDFE7}"/>
                  </a:ext>
                </a:extLst>
              </p:cNvPr>
              <p:cNvSpPr/>
              <p:nvPr/>
            </p:nvSpPr>
            <p:spPr>
              <a:xfrm>
                <a:off x="5721724" y="5459510"/>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2" name="object 78">
                <a:extLst>
                  <a:ext uri="{FF2B5EF4-FFF2-40B4-BE49-F238E27FC236}">
                    <a16:creationId xmlns:a16="http://schemas.microsoft.com/office/drawing/2014/main" id="{E266D6CC-00F9-D037-4E30-B35D22E6747D}"/>
                  </a:ext>
                </a:extLst>
              </p:cNvPr>
              <p:cNvSpPr/>
              <p:nvPr/>
            </p:nvSpPr>
            <p:spPr>
              <a:xfrm>
                <a:off x="5823291" y="5459510"/>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3" name="object 79">
                <a:extLst>
                  <a:ext uri="{FF2B5EF4-FFF2-40B4-BE49-F238E27FC236}">
                    <a16:creationId xmlns:a16="http://schemas.microsoft.com/office/drawing/2014/main" id="{0A6B6647-2AEF-7718-C2BA-80F4F1F0BE03}"/>
                  </a:ext>
                </a:extLst>
              </p:cNvPr>
              <p:cNvSpPr/>
              <p:nvPr/>
            </p:nvSpPr>
            <p:spPr>
              <a:xfrm>
                <a:off x="5902072" y="5459511"/>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4" name="object 80">
                <a:extLst>
                  <a:ext uri="{FF2B5EF4-FFF2-40B4-BE49-F238E27FC236}">
                    <a16:creationId xmlns:a16="http://schemas.microsoft.com/office/drawing/2014/main" id="{44D59D45-1E55-B802-C0BD-64B4BCB3A7CB}"/>
                  </a:ext>
                </a:extLst>
              </p:cNvPr>
              <p:cNvSpPr/>
              <p:nvPr/>
            </p:nvSpPr>
            <p:spPr>
              <a:xfrm>
                <a:off x="5966441" y="5459511"/>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5" name="object 81">
                <a:extLst>
                  <a:ext uri="{FF2B5EF4-FFF2-40B4-BE49-F238E27FC236}">
                    <a16:creationId xmlns:a16="http://schemas.microsoft.com/office/drawing/2014/main" id="{E5CE54C2-D5FB-2636-3299-62E133F4F100}"/>
                  </a:ext>
                </a:extLst>
              </p:cNvPr>
              <p:cNvSpPr/>
              <p:nvPr/>
            </p:nvSpPr>
            <p:spPr>
              <a:xfrm>
                <a:off x="6020863" y="5459511"/>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6" name="object 82">
                <a:extLst>
                  <a:ext uri="{FF2B5EF4-FFF2-40B4-BE49-F238E27FC236}">
                    <a16:creationId xmlns:a16="http://schemas.microsoft.com/office/drawing/2014/main" id="{5AB3E30E-8C5D-7DA5-53F1-920C89724DF5}"/>
                  </a:ext>
                </a:extLst>
              </p:cNvPr>
              <p:cNvSpPr/>
              <p:nvPr/>
            </p:nvSpPr>
            <p:spPr>
              <a:xfrm>
                <a:off x="6068007" y="5459512"/>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7" name="object 83">
                <a:extLst>
                  <a:ext uri="{FF2B5EF4-FFF2-40B4-BE49-F238E27FC236}">
                    <a16:creationId xmlns:a16="http://schemas.microsoft.com/office/drawing/2014/main" id="{5C5A5A79-9BC7-C574-EFAB-202616D3B09E}"/>
                  </a:ext>
                </a:extLst>
              </p:cNvPr>
              <p:cNvSpPr/>
              <p:nvPr/>
            </p:nvSpPr>
            <p:spPr>
              <a:xfrm>
                <a:off x="6109591" y="5459512"/>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8" name="object 84">
                <a:extLst>
                  <a:ext uri="{FF2B5EF4-FFF2-40B4-BE49-F238E27FC236}">
                    <a16:creationId xmlns:a16="http://schemas.microsoft.com/office/drawing/2014/main" id="{B8F17F56-3611-9D4B-FBB8-C1F35DD240EA}"/>
                  </a:ext>
                </a:extLst>
              </p:cNvPr>
              <p:cNvSpPr/>
              <p:nvPr/>
            </p:nvSpPr>
            <p:spPr>
              <a:xfrm>
                <a:off x="6146788" y="5459513"/>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89" name="object 85">
                <a:extLst>
                  <a:ext uri="{FF2B5EF4-FFF2-40B4-BE49-F238E27FC236}">
                    <a16:creationId xmlns:a16="http://schemas.microsoft.com/office/drawing/2014/main" id="{A44F7E00-4193-90B2-CA3B-2CB828C8F21E}"/>
                  </a:ext>
                </a:extLst>
              </p:cNvPr>
              <p:cNvSpPr/>
              <p:nvPr/>
            </p:nvSpPr>
            <p:spPr>
              <a:xfrm>
                <a:off x="6391505" y="5459513"/>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0" name="object 86">
                <a:extLst>
                  <a:ext uri="{FF2B5EF4-FFF2-40B4-BE49-F238E27FC236}">
                    <a16:creationId xmlns:a16="http://schemas.microsoft.com/office/drawing/2014/main" id="{9D53B435-2D98-76B9-48F9-EE955FD96E1E}"/>
                  </a:ext>
                </a:extLst>
              </p:cNvPr>
              <p:cNvSpPr/>
              <p:nvPr/>
            </p:nvSpPr>
            <p:spPr>
              <a:xfrm>
                <a:off x="6534655" y="5459513"/>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1" name="object 87">
                <a:extLst>
                  <a:ext uri="{FF2B5EF4-FFF2-40B4-BE49-F238E27FC236}">
                    <a16:creationId xmlns:a16="http://schemas.microsoft.com/office/drawing/2014/main" id="{93EC559B-6F70-4326-6210-006B7129FCE4}"/>
                  </a:ext>
                </a:extLst>
              </p:cNvPr>
              <p:cNvSpPr/>
              <p:nvPr/>
            </p:nvSpPr>
            <p:spPr>
              <a:xfrm>
                <a:off x="6636221" y="5459514"/>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2" name="object 88">
                <a:extLst>
                  <a:ext uri="{FF2B5EF4-FFF2-40B4-BE49-F238E27FC236}">
                    <a16:creationId xmlns:a16="http://schemas.microsoft.com/office/drawing/2014/main" id="{00731EBE-A8A8-A62C-A02F-E81DA3BBC4B4}"/>
                  </a:ext>
                </a:extLst>
              </p:cNvPr>
              <p:cNvSpPr/>
              <p:nvPr/>
            </p:nvSpPr>
            <p:spPr>
              <a:xfrm>
                <a:off x="6715003" y="5459514"/>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3" name="object 89">
                <a:extLst>
                  <a:ext uri="{FF2B5EF4-FFF2-40B4-BE49-F238E27FC236}">
                    <a16:creationId xmlns:a16="http://schemas.microsoft.com/office/drawing/2014/main" id="{56F212D9-8EBA-C524-FD4D-19BCE7A05C1B}"/>
                  </a:ext>
                </a:extLst>
              </p:cNvPr>
              <p:cNvSpPr/>
              <p:nvPr/>
            </p:nvSpPr>
            <p:spPr>
              <a:xfrm>
                <a:off x="6779372" y="5459515"/>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4" name="object 90">
                <a:extLst>
                  <a:ext uri="{FF2B5EF4-FFF2-40B4-BE49-F238E27FC236}">
                    <a16:creationId xmlns:a16="http://schemas.microsoft.com/office/drawing/2014/main" id="{0C275137-4B8A-A527-A5EF-8DDA7494FAD1}"/>
                  </a:ext>
                </a:extLst>
              </p:cNvPr>
              <p:cNvSpPr/>
              <p:nvPr/>
            </p:nvSpPr>
            <p:spPr>
              <a:xfrm>
                <a:off x="6833794" y="5459515"/>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5" name="object 91">
                <a:extLst>
                  <a:ext uri="{FF2B5EF4-FFF2-40B4-BE49-F238E27FC236}">
                    <a16:creationId xmlns:a16="http://schemas.microsoft.com/office/drawing/2014/main" id="{EFF63A15-FBFD-4B3B-0938-418D2D59E7FA}"/>
                  </a:ext>
                </a:extLst>
              </p:cNvPr>
              <p:cNvSpPr/>
              <p:nvPr/>
            </p:nvSpPr>
            <p:spPr>
              <a:xfrm>
                <a:off x="6880939" y="5459515"/>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6" name="object 92">
                <a:extLst>
                  <a:ext uri="{FF2B5EF4-FFF2-40B4-BE49-F238E27FC236}">
                    <a16:creationId xmlns:a16="http://schemas.microsoft.com/office/drawing/2014/main" id="{B8B6AAA1-8655-DA0A-C8C9-C9B38F18C191}"/>
                  </a:ext>
                </a:extLst>
              </p:cNvPr>
              <p:cNvSpPr/>
              <p:nvPr/>
            </p:nvSpPr>
            <p:spPr>
              <a:xfrm>
                <a:off x="6922522" y="5459516"/>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7" name="object 93">
                <a:extLst>
                  <a:ext uri="{FF2B5EF4-FFF2-40B4-BE49-F238E27FC236}">
                    <a16:creationId xmlns:a16="http://schemas.microsoft.com/office/drawing/2014/main" id="{976D2DB4-9C52-4D5B-22BE-B4CDA249B021}"/>
                  </a:ext>
                </a:extLst>
              </p:cNvPr>
              <p:cNvSpPr/>
              <p:nvPr/>
            </p:nvSpPr>
            <p:spPr>
              <a:xfrm>
                <a:off x="6959719" y="5459516"/>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8" name="object 94">
                <a:extLst>
                  <a:ext uri="{FF2B5EF4-FFF2-40B4-BE49-F238E27FC236}">
                    <a16:creationId xmlns:a16="http://schemas.microsoft.com/office/drawing/2014/main" id="{908620DD-0119-5530-D1CE-FF9364291CD8}"/>
                  </a:ext>
                </a:extLst>
              </p:cNvPr>
              <p:cNvSpPr/>
              <p:nvPr/>
            </p:nvSpPr>
            <p:spPr>
              <a:xfrm>
                <a:off x="7204436" y="5459516"/>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99" name="object 95">
                <a:extLst>
                  <a:ext uri="{FF2B5EF4-FFF2-40B4-BE49-F238E27FC236}">
                    <a16:creationId xmlns:a16="http://schemas.microsoft.com/office/drawing/2014/main" id="{EC920A77-687E-5FD9-FC4C-75289049A2C2}"/>
                  </a:ext>
                </a:extLst>
              </p:cNvPr>
              <p:cNvSpPr/>
              <p:nvPr/>
            </p:nvSpPr>
            <p:spPr>
              <a:xfrm>
                <a:off x="7347586" y="5459517"/>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0" name="object 96">
                <a:extLst>
                  <a:ext uri="{FF2B5EF4-FFF2-40B4-BE49-F238E27FC236}">
                    <a16:creationId xmlns:a16="http://schemas.microsoft.com/office/drawing/2014/main" id="{1A62A702-D8FE-F21F-1C3B-43DCC428DC15}"/>
                  </a:ext>
                </a:extLst>
              </p:cNvPr>
              <p:cNvSpPr/>
              <p:nvPr/>
            </p:nvSpPr>
            <p:spPr>
              <a:xfrm>
                <a:off x="7449153" y="5459517"/>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1" name="object 97">
                <a:extLst>
                  <a:ext uri="{FF2B5EF4-FFF2-40B4-BE49-F238E27FC236}">
                    <a16:creationId xmlns:a16="http://schemas.microsoft.com/office/drawing/2014/main" id="{719FD150-F788-566B-EE52-013FB4A5F2EE}"/>
                  </a:ext>
                </a:extLst>
              </p:cNvPr>
              <p:cNvSpPr/>
              <p:nvPr/>
            </p:nvSpPr>
            <p:spPr>
              <a:xfrm>
                <a:off x="7527934" y="5459518"/>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2" name="object 98">
                <a:extLst>
                  <a:ext uri="{FF2B5EF4-FFF2-40B4-BE49-F238E27FC236}">
                    <a16:creationId xmlns:a16="http://schemas.microsoft.com/office/drawing/2014/main" id="{7EAC3B81-69CE-2F12-2003-EC653E300A2A}"/>
                  </a:ext>
                </a:extLst>
              </p:cNvPr>
              <p:cNvSpPr/>
              <p:nvPr/>
            </p:nvSpPr>
            <p:spPr>
              <a:xfrm>
                <a:off x="7592303" y="5459518"/>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3" name="object 99">
                <a:extLst>
                  <a:ext uri="{FF2B5EF4-FFF2-40B4-BE49-F238E27FC236}">
                    <a16:creationId xmlns:a16="http://schemas.microsoft.com/office/drawing/2014/main" id="{6631C1F8-3D22-9234-EFB0-4487C3DEBB5B}"/>
                  </a:ext>
                </a:extLst>
              </p:cNvPr>
              <p:cNvSpPr/>
              <p:nvPr/>
            </p:nvSpPr>
            <p:spPr>
              <a:xfrm>
                <a:off x="7646726" y="5459518"/>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4" name="object 100">
                <a:extLst>
                  <a:ext uri="{FF2B5EF4-FFF2-40B4-BE49-F238E27FC236}">
                    <a16:creationId xmlns:a16="http://schemas.microsoft.com/office/drawing/2014/main" id="{F51B3BBB-13FC-7033-E0B6-9910F25237AB}"/>
                  </a:ext>
                </a:extLst>
              </p:cNvPr>
              <p:cNvSpPr/>
              <p:nvPr/>
            </p:nvSpPr>
            <p:spPr>
              <a:xfrm>
                <a:off x="7693870" y="5459519"/>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5" name="object 101">
                <a:extLst>
                  <a:ext uri="{FF2B5EF4-FFF2-40B4-BE49-F238E27FC236}">
                    <a16:creationId xmlns:a16="http://schemas.microsoft.com/office/drawing/2014/main" id="{502FBC7B-7D41-F357-AC1D-AF3A1FF3DC5A}"/>
                  </a:ext>
                </a:extLst>
              </p:cNvPr>
              <p:cNvSpPr/>
              <p:nvPr/>
            </p:nvSpPr>
            <p:spPr>
              <a:xfrm>
                <a:off x="7735452" y="5459519"/>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6" name="object 102">
                <a:extLst>
                  <a:ext uri="{FF2B5EF4-FFF2-40B4-BE49-F238E27FC236}">
                    <a16:creationId xmlns:a16="http://schemas.microsoft.com/office/drawing/2014/main" id="{C7137237-B883-97CF-EB92-7BD43B83D47C}"/>
                  </a:ext>
                </a:extLst>
              </p:cNvPr>
              <p:cNvSpPr/>
              <p:nvPr/>
            </p:nvSpPr>
            <p:spPr>
              <a:xfrm>
                <a:off x="7772650" y="5459520"/>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7" name="object 103">
                <a:extLst>
                  <a:ext uri="{FF2B5EF4-FFF2-40B4-BE49-F238E27FC236}">
                    <a16:creationId xmlns:a16="http://schemas.microsoft.com/office/drawing/2014/main" id="{C945ADCB-5EEE-8156-3EB9-DB46F6FBD614}"/>
                  </a:ext>
                </a:extLst>
              </p:cNvPr>
              <p:cNvSpPr/>
              <p:nvPr/>
            </p:nvSpPr>
            <p:spPr>
              <a:xfrm>
                <a:off x="8017367" y="5459520"/>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8" name="object 104">
                <a:extLst>
                  <a:ext uri="{FF2B5EF4-FFF2-40B4-BE49-F238E27FC236}">
                    <a16:creationId xmlns:a16="http://schemas.microsoft.com/office/drawing/2014/main" id="{89FFBBC0-3980-4D12-CD5D-85433E39E1CA}"/>
                  </a:ext>
                </a:extLst>
              </p:cNvPr>
              <p:cNvSpPr/>
              <p:nvPr/>
            </p:nvSpPr>
            <p:spPr>
              <a:xfrm>
                <a:off x="8160517" y="5459520"/>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09" name="object 105">
                <a:extLst>
                  <a:ext uri="{FF2B5EF4-FFF2-40B4-BE49-F238E27FC236}">
                    <a16:creationId xmlns:a16="http://schemas.microsoft.com/office/drawing/2014/main" id="{9BA9FBB5-7A83-062C-11A0-34133C436537}"/>
                  </a:ext>
                </a:extLst>
              </p:cNvPr>
              <p:cNvSpPr/>
              <p:nvPr/>
            </p:nvSpPr>
            <p:spPr>
              <a:xfrm>
                <a:off x="8262084" y="5459521"/>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10" name="object 106">
                <a:extLst>
                  <a:ext uri="{FF2B5EF4-FFF2-40B4-BE49-F238E27FC236}">
                    <a16:creationId xmlns:a16="http://schemas.microsoft.com/office/drawing/2014/main" id="{E3A80F07-B8CC-C7EE-0D2A-9A4A17BF344A}"/>
                  </a:ext>
                </a:extLst>
              </p:cNvPr>
              <p:cNvSpPr/>
              <p:nvPr/>
            </p:nvSpPr>
            <p:spPr>
              <a:xfrm>
                <a:off x="8340865" y="5459521"/>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11" name="object 107">
                <a:extLst>
                  <a:ext uri="{FF2B5EF4-FFF2-40B4-BE49-F238E27FC236}">
                    <a16:creationId xmlns:a16="http://schemas.microsoft.com/office/drawing/2014/main" id="{31CD3D1F-BB9A-E72E-EBE6-F38AE8CCC999}"/>
                  </a:ext>
                </a:extLst>
              </p:cNvPr>
              <p:cNvSpPr/>
              <p:nvPr/>
            </p:nvSpPr>
            <p:spPr>
              <a:xfrm>
                <a:off x="8405234" y="5459521"/>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12" name="object 108">
                <a:extLst>
                  <a:ext uri="{FF2B5EF4-FFF2-40B4-BE49-F238E27FC236}">
                    <a16:creationId xmlns:a16="http://schemas.microsoft.com/office/drawing/2014/main" id="{27B3B07C-204C-C683-7AEB-62055B31C991}"/>
                  </a:ext>
                </a:extLst>
              </p:cNvPr>
              <p:cNvSpPr/>
              <p:nvPr/>
            </p:nvSpPr>
            <p:spPr>
              <a:xfrm>
                <a:off x="8459657" y="5459522"/>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13" name="object 109">
                <a:extLst>
                  <a:ext uri="{FF2B5EF4-FFF2-40B4-BE49-F238E27FC236}">
                    <a16:creationId xmlns:a16="http://schemas.microsoft.com/office/drawing/2014/main" id="{2F94B0D9-EC25-3B01-0902-0B2A32F7736D}"/>
                  </a:ext>
                </a:extLst>
              </p:cNvPr>
              <p:cNvSpPr/>
              <p:nvPr/>
            </p:nvSpPr>
            <p:spPr>
              <a:xfrm>
                <a:off x="8506801" y="5459522"/>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14" name="object 110">
                <a:extLst>
                  <a:ext uri="{FF2B5EF4-FFF2-40B4-BE49-F238E27FC236}">
                    <a16:creationId xmlns:a16="http://schemas.microsoft.com/office/drawing/2014/main" id="{FFA15F9C-E1BC-EA02-CF63-F91702210153}"/>
                  </a:ext>
                </a:extLst>
              </p:cNvPr>
              <p:cNvSpPr/>
              <p:nvPr/>
            </p:nvSpPr>
            <p:spPr>
              <a:xfrm>
                <a:off x="8548384" y="5459523"/>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15" name="object 111">
                <a:extLst>
                  <a:ext uri="{FF2B5EF4-FFF2-40B4-BE49-F238E27FC236}">
                    <a16:creationId xmlns:a16="http://schemas.microsoft.com/office/drawing/2014/main" id="{5D1C2897-FB2F-6989-3A06-B880C25B522D}"/>
                  </a:ext>
                </a:extLst>
              </p:cNvPr>
              <p:cNvSpPr/>
              <p:nvPr/>
            </p:nvSpPr>
            <p:spPr>
              <a:xfrm>
                <a:off x="8585582" y="5459523"/>
                <a:ext cx="0" cy="16510"/>
              </a:xfrm>
              <a:custGeom>
                <a:avLst/>
                <a:gdLst/>
                <a:ahLst/>
                <a:cxnLst/>
                <a:rect l="l" t="t" r="r" b="b"/>
                <a:pathLst>
                  <a:path h="16510">
                    <a:moveTo>
                      <a:pt x="0" y="16256"/>
                    </a:moveTo>
                    <a:lnTo>
                      <a:pt x="0" y="0"/>
                    </a:lnTo>
                  </a:path>
                </a:pathLst>
              </a:custGeom>
              <a:ln w="3175">
                <a:solidFill>
                  <a:srgbClr val="252525"/>
                </a:solidFill>
              </a:ln>
            </p:spPr>
            <p:txBody>
              <a:bodyPr wrap="square" lIns="0" tIns="0" rIns="0" bIns="0" rtlCol="0"/>
              <a:lstStyle/>
              <a:p>
                <a:endParaRPr/>
              </a:p>
            </p:txBody>
          </p:sp>
          <p:sp>
            <p:nvSpPr>
              <p:cNvPr id="116" name="object 112">
                <a:extLst>
                  <a:ext uri="{FF2B5EF4-FFF2-40B4-BE49-F238E27FC236}">
                    <a16:creationId xmlns:a16="http://schemas.microsoft.com/office/drawing/2014/main" id="{45466C8B-F37E-35BB-511A-DD88F8C0FCC4}"/>
                  </a:ext>
                </a:extLst>
              </p:cNvPr>
              <p:cNvSpPr/>
              <p:nvPr/>
            </p:nvSpPr>
            <p:spPr>
              <a:xfrm>
                <a:off x="5333857" y="3096996"/>
                <a:ext cx="3251835" cy="33020"/>
              </a:xfrm>
              <a:custGeom>
                <a:avLst/>
                <a:gdLst/>
                <a:ahLst/>
                <a:cxnLst/>
                <a:rect l="l" t="t" r="r" b="b"/>
                <a:pathLst>
                  <a:path w="3251834" h="33019">
                    <a:moveTo>
                      <a:pt x="0" y="0"/>
                    </a:moveTo>
                    <a:lnTo>
                      <a:pt x="3251724" y="0"/>
                    </a:lnTo>
                  </a:path>
                  <a:path w="3251834" h="33019">
                    <a:moveTo>
                      <a:pt x="0" y="0"/>
                    </a:moveTo>
                    <a:lnTo>
                      <a:pt x="0" y="32513"/>
                    </a:lnTo>
                  </a:path>
                </a:pathLst>
              </a:custGeom>
              <a:ln w="3175">
                <a:solidFill>
                  <a:srgbClr val="252525"/>
                </a:solidFill>
              </a:ln>
            </p:spPr>
            <p:txBody>
              <a:bodyPr wrap="square" lIns="0" tIns="0" rIns="0" bIns="0" rtlCol="0"/>
              <a:lstStyle/>
              <a:p>
                <a:endParaRPr/>
              </a:p>
            </p:txBody>
          </p:sp>
          <p:sp>
            <p:nvSpPr>
              <p:cNvPr id="117" name="object 113">
                <a:extLst>
                  <a:ext uri="{FF2B5EF4-FFF2-40B4-BE49-F238E27FC236}">
                    <a16:creationId xmlns:a16="http://schemas.microsoft.com/office/drawing/2014/main" id="{E6570527-C36C-82F3-B9D6-04785ABB93A2}"/>
                  </a:ext>
                </a:extLst>
              </p:cNvPr>
              <p:cNvSpPr/>
              <p:nvPr/>
            </p:nvSpPr>
            <p:spPr>
              <a:xfrm>
                <a:off x="6146788" y="3096998"/>
                <a:ext cx="0" cy="33020"/>
              </a:xfrm>
              <a:custGeom>
                <a:avLst/>
                <a:gdLst/>
                <a:ahLst/>
                <a:cxnLst/>
                <a:rect l="l" t="t" r="r" b="b"/>
                <a:pathLst>
                  <a:path h="33019">
                    <a:moveTo>
                      <a:pt x="0" y="0"/>
                    </a:moveTo>
                    <a:lnTo>
                      <a:pt x="0" y="32513"/>
                    </a:lnTo>
                  </a:path>
                </a:pathLst>
              </a:custGeom>
              <a:ln w="3175">
                <a:solidFill>
                  <a:srgbClr val="252525"/>
                </a:solidFill>
              </a:ln>
            </p:spPr>
            <p:txBody>
              <a:bodyPr wrap="square" lIns="0" tIns="0" rIns="0" bIns="0" rtlCol="0"/>
              <a:lstStyle/>
              <a:p>
                <a:endParaRPr/>
              </a:p>
            </p:txBody>
          </p:sp>
          <p:sp>
            <p:nvSpPr>
              <p:cNvPr id="118" name="object 114">
                <a:extLst>
                  <a:ext uri="{FF2B5EF4-FFF2-40B4-BE49-F238E27FC236}">
                    <a16:creationId xmlns:a16="http://schemas.microsoft.com/office/drawing/2014/main" id="{F4B83A6A-D233-2BCE-D9AB-44A4F35587FC}"/>
                  </a:ext>
                </a:extLst>
              </p:cNvPr>
              <p:cNvSpPr/>
              <p:nvPr/>
            </p:nvSpPr>
            <p:spPr>
              <a:xfrm>
                <a:off x="6959719" y="3096999"/>
                <a:ext cx="0" cy="33020"/>
              </a:xfrm>
              <a:custGeom>
                <a:avLst/>
                <a:gdLst/>
                <a:ahLst/>
                <a:cxnLst/>
                <a:rect l="l" t="t" r="r" b="b"/>
                <a:pathLst>
                  <a:path h="33019">
                    <a:moveTo>
                      <a:pt x="0" y="0"/>
                    </a:moveTo>
                    <a:lnTo>
                      <a:pt x="0" y="32513"/>
                    </a:lnTo>
                  </a:path>
                </a:pathLst>
              </a:custGeom>
              <a:ln w="3175">
                <a:solidFill>
                  <a:srgbClr val="252525"/>
                </a:solidFill>
              </a:ln>
            </p:spPr>
            <p:txBody>
              <a:bodyPr wrap="square" lIns="0" tIns="0" rIns="0" bIns="0" rtlCol="0"/>
              <a:lstStyle/>
              <a:p>
                <a:endParaRPr/>
              </a:p>
            </p:txBody>
          </p:sp>
          <p:sp>
            <p:nvSpPr>
              <p:cNvPr id="119" name="object 115">
                <a:extLst>
                  <a:ext uri="{FF2B5EF4-FFF2-40B4-BE49-F238E27FC236}">
                    <a16:creationId xmlns:a16="http://schemas.microsoft.com/office/drawing/2014/main" id="{69F350EC-3056-CA44-96FD-F8DB07B23697}"/>
                  </a:ext>
                </a:extLst>
              </p:cNvPr>
              <p:cNvSpPr/>
              <p:nvPr/>
            </p:nvSpPr>
            <p:spPr>
              <a:xfrm>
                <a:off x="7772650" y="3096999"/>
                <a:ext cx="0" cy="33020"/>
              </a:xfrm>
              <a:custGeom>
                <a:avLst/>
                <a:gdLst/>
                <a:ahLst/>
                <a:cxnLst/>
                <a:rect l="l" t="t" r="r" b="b"/>
                <a:pathLst>
                  <a:path h="33019">
                    <a:moveTo>
                      <a:pt x="0" y="0"/>
                    </a:moveTo>
                    <a:lnTo>
                      <a:pt x="0" y="32513"/>
                    </a:lnTo>
                  </a:path>
                </a:pathLst>
              </a:custGeom>
              <a:ln w="3175">
                <a:solidFill>
                  <a:srgbClr val="252525"/>
                </a:solidFill>
              </a:ln>
            </p:spPr>
            <p:txBody>
              <a:bodyPr wrap="square" lIns="0" tIns="0" rIns="0" bIns="0" rtlCol="0"/>
              <a:lstStyle/>
              <a:p>
                <a:endParaRPr/>
              </a:p>
            </p:txBody>
          </p:sp>
          <p:sp>
            <p:nvSpPr>
              <p:cNvPr id="120" name="object 116">
                <a:extLst>
                  <a:ext uri="{FF2B5EF4-FFF2-40B4-BE49-F238E27FC236}">
                    <a16:creationId xmlns:a16="http://schemas.microsoft.com/office/drawing/2014/main" id="{43B13351-200F-5255-6608-C050C283CAB9}"/>
                  </a:ext>
                </a:extLst>
              </p:cNvPr>
              <p:cNvSpPr/>
              <p:nvPr/>
            </p:nvSpPr>
            <p:spPr>
              <a:xfrm>
                <a:off x="8585582" y="3096999"/>
                <a:ext cx="0" cy="33020"/>
              </a:xfrm>
              <a:custGeom>
                <a:avLst/>
                <a:gdLst/>
                <a:ahLst/>
                <a:cxnLst/>
                <a:rect l="l" t="t" r="r" b="b"/>
                <a:pathLst>
                  <a:path h="33019">
                    <a:moveTo>
                      <a:pt x="0" y="0"/>
                    </a:moveTo>
                    <a:lnTo>
                      <a:pt x="0" y="32513"/>
                    </a:lnTo>
                  </a:path>
                </a:pathLst>
              </a:custGeom>
              <a:ln w="3175">
                <a:solidFill>
                  <a:srgbClr val="252525"/>
                </a:solidFill>
              </a:ln>
            </p:spPr>
            <p:txBody>
              <a:bodyPr wrap="square" lIns="0" tIns="0" rIns="0" bIns="0" rtlCol="0"/>
              <a:lstStyle/>
              <a:p>
                <a:endParaRPr/>
              </a:p>
            </p:txBody>
          </p:sp>
          <p:sp>
            <p:nvSpPr>
              <p:cNvPr id="121" name="object 117">
                <a:extLst>
                  <a:ext uri="{FF2B5EF4-FFF2-40B4-BE49-F238E27FC236}">
                    <a16:creationId xmlns:a16="http://schemas.microsoft.com/office/drawing/2014/main" id="{67B746F4-5344-236C-5A94-F9373AB607EB}"/>
                  </a:ext>
                </a:extLst>
              </p:cNvPr>
              <p:cNvSpPr/>
              <p:nvPr/>
            </p:nvSpPr>
            <p:spPr>
              <a:xfrm>
                <a:off x="5333857" y="3097014"/>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2" name="object 118">
                <a:extLst>
                  <a:ext uri="{FF2B5EF4-FFF2-40B4-BE49-F238E27FC236}">
                    <a16:creationId xmlns:a16="http://schemas.microsoft.com/office/drawing/2014/main" id="{F1D3FD78-4296-53E9-9A5E-A3DFF05B2B75}"/>
                  </a:ext>
                </a:extLst>
              </p:cNvPr>
              <p:cNvSpPr/>
              <p:nvPr/>
            </p:nvSpPr>
            <p:spPr>
              <a:xfrm>
                <a:off x="5578574" y="3097015"/>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3" name="object 119">
                <a:extLst>
                  <a:ext uri="{FF2B5EF4-FFF2-40B4-BE49-F238E27FC236}">
                    <a16:creationId xmlns:a16="http://schemas.microsoft.com/office/drawing/2014/main" id="{1FF7A5C8-9D76-629E-A1FB-3E7D80A40D78}"/>
                  </a:ext>
                </a:extLst>
              </p:cNvPr>
              <p:cNvSpPr/>
              <p:nvPr/>
            </p:nvSpPr>
            <p:spPr>
              <a:xfrm>
                <a:off x="5721724" y="3097015"/>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4" name="object 120">
                <a:extLst>
                  <a:ext uri="{FF2B5EF4-FFF2-40B4-BE49-F238E27FC236}">
                    <a16:creationId xmlns:a16="http://schemas.microsoft.com/office/drawing/2014/main" id="{EAC91384-4796-EDAF-0115-766F385A92E2}"/>
                  </a:ext>
                </a:extLst>
              </p:cNvPr>
              <p:cNvSpPr/>
              <p:nvPr/>
            </p:nvSpPr>
            <p:spPr>
              <a:xfrm>
                <a:off x="5823291" y="3097015"/>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5" name="object 121">
                <a:extLst>
                  <a:ext uri="{FF2B5EF4-FFF2-40B4-BE49-F238E27FC236}">
                    <a16:creationId xmlns:a16="http://schemas.microsoft.com/office/drawing/2014/main" id="{ECDED3E8-9B5C-67C8-D464-1F6E96F474EB}"/>
                  </a:ext>
                </a:extLst>
              </p:cNvPr>
              <p:cNvSpPr/>
              <p:nvPr/>
            </p:nvSpPr>
            <p:spPr>
              <a:xfrm>
                <a:off x="5902072" y="3097016"/>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6" name="object 122">
                <a:extLst>
                  <a:ext uri="{FF2B5EF4-FFF2-40B4-BE49-F238E27FC236}">
                    <a16:creationId xmlns:a16="http://schemas.microsoft.com/office/drawing/2014/main" id="{97B68348-B8A0-DA2E-5BBF-36CA38115366}"/>
                  </a:ext>
                </a:extLst>
              </p:cNvPr>
              <p:cNvSpPr/>
              <p:nvPr/>
            </p:nvSpPr>
            <p:spPr>
              <a:xfrm>
                <a:off x="5966441" y="3097016"/>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7" name="object 123">
                <a:extLst>
                  <a:ext uri="{FF2B5EF4-FFF2-40B4-BE49-F238E27FC236}">
                    <a16:creationId xmlns:a16="http://schemas.microsoft.com/office/drawing/2014/main" id="{402F0156-6EB5-3C06-2231-6DD0DB2C10BF}"/>
                  </a:ext>
                </a:extLst>
              </p:cNvPr>
              <p:cNvSpPr/>
              <p:nvPr/>
            </p:nvSpPr>
            <p:spPr>
              <a:xfrm>
                <a:off x="6020863" y="3097016"/>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8" name="object 124">
                <a:extLst>
                  <a:ext uri="{FF2B5EF4-FFF2-40B4-BE49-F238E27FC236}">
                    <a16:creationId xmlns:a16="http://schemas.microsoft.com/office/drawing/2014/main" id="{4FAEBF10-E8C1-1F9B-B094-A240C88E3AB2}"/>
                  </a:ext>
                </a:extLst>
              </p:cNvPr>
              <p:cNvSpPr/>
              <p:nvPr/>
            </p:nvSpPr>
            <p:spPr>
              <a:xfrm>
                <a:off x="6068007" y="3097017"/>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29" name="object 125">
                <a:extLst>
                  <a:ext uri="{FF2B5EF4-FFF2-40B4-BE49-F238E27FC236}">
                    <a16:creationId xmlns:a16="http://schemas.microsoft.com/office/drawing/2014/main" id="{D97E5C81-A1AE-3B5F-670E-88C746886050}"/>
                  </a:ext>
                </a:extLst>
              </p:cNvPr>
              <p:cNvSpPr/>
              <p:nvPr/>
            </p:nvSpPr>
            <p:spPr>
              <a:xfrm>
                <a:off x="6109591" y="3097017"/>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0" name="object 126">
                <a:extLst>
                  <a:ext uri="{FF2B5EF4-FFF2-40B4-BE49-F238E27FC236}">
                    <a16:creationId xmlns:a16="http://schemas.microsoft.com/office/drawing/2014/main" id="{7C04F870-E407-077A-3FDA-06FBACB791A0}"/>
                  </a:ext>
                </a:extLst>
              </p:cNvPr>
              <p:cNvSpPr/>
              <p:nvPr/>
            </p:nvSpPr>
            <p:spPr>
              <a:xfrm>
                <a:off x="6146788" y="3097018"/>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1" name="object 127">
                <a:extLst>
                  <a:ext uri="{FF2B5EF4-FFF2-40B4-BE49-F238E27FC236}">
                    <a16:creationId xmlns:a16="http://schemas.microsoft.com/office/drawing/2014/main" id="{01892F1A-AF73-0C8D-3DD2-D2E4A4524B16}"/>
                  </a:ext>
                </a:extLst>
              </p:cNvPr>
              <p:cNvSpPr/>
              <p:nvPr/>
            </p:nvSpPr>
            <p:spPr>
              <a:xfrm>
                <a:off x="6391505" y="3097018"/>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2" name="object 128">
                <a:extLst>
                  <a:ext uri="{FF2B5EF4-FFF2-40B4-BE49-F238E27FC236}">
                    <a16:creationId xmlns:a16="http://schemas.microsoft.com/office/drawing/2014/main" id="{FCA81960-2B3A-D0E1-33FC-B241D05F4191}"/>
                  </a:ext>
                </a:extLst>
              </p:cNvPr>
              <p:cNvSpPr/>
              <p:nvPr/>
            </p:nvSpPr>
            <p:spPr>
              <a:xfrm>
                <a:off x="6534655" y="3097018"/>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3" name="object 129">
                <a:extLst>
                  <a:ext uri="{FF2B5EF4-FFF2-40B4-BE49-F238E27FC236}">
                    <a16:creationId xmlns:a16="http://schemas.microsoft.com/office/drawing/2014/main" id="{DEB418DE-5A75-3618-25F7-112D743243F6}"/>
                  </a:ext>
                </a:extLst>
              </p:cNvPr>
              <p:cNvSpPr/>
              <p:nvPr/>
            </p:nvSpPr>
            <p:spPr>
              <a:xfrm>
                <a:off x="6636221" y="3097019"/>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4" name="object 130">
                <a:extLst>
                  <a:ext uri="{FF2B5EF4-FFF2-40B4-BE49-F238E27FC236}">
                    <a16:creationId xmlns:a16="http://schemas.microsoft.com/office/drawing/2014/main" id="{44F93E71-405F-8606-FA97-D264267FD6D9}"/>
                  </a:ext>
                </a:extLst>
              </p:cNvPr>
              <p:cNvSpPr/>
              <p:nvPr/>
            </p:nvSpPr>
            <p:spPr>
              <a:xfrm>
                <a:off x="6715003" y="3097019"/>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5" name="object 131">
                <a:extLst>
                  <a:ext uri="{FF2B5EF4-FFF2-40B4-BE49-F238E27FC236}">
                    <a16:creationId xmlns:a16="http://schemas.microsoft.com/office/drawing/2014/main" id="{08178E60-0136-8829-A0D4-CE851D2F5F67}"/>
                  </a:ext>
                </a:extLst>
              </p:cNvPr>
              <p:cNvSpPr/>
              <p:nvPr/>
            </p:nvSpPr>
            <p:spPr>
              <a:xfrm>
                <a:off x="6779372" y="3097020"/>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6" name="object 132">
                <a:extLst>
                  <a:ext uri="{FF2B5EF4-FFF2-40B4-BE49-F238E27FC236}">
                    <a16:creationId xmlns:a16="http://schemas.microsoft.com/office/drawing/2014/main" id="{2A303B2D-60D6-9B04-6A97-DDFDF79E882D}"/>
                  </a:ext>
                </a:extLst>
              </p:cNvPr>
              <p:cNvSpPr/>
              <p:nvPr/>
            </p:nvSpPr>
            <p:spPr>
              <a:xfrm>
                <a:off x="6833794" y="3097020"/>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7" name="object 133">
                <a:extLst>
                  <a:ext uri="{FF2B5EF4-FFF2-40B4-BE49-F238E27FC236}">
                    <a16:creationId xmlns:a16="http://schemas.microsoft.com/office/drawing/2014/main" id="{B02D3447-41AC-5006-D907-ACE72E8F1385}"/>
                  </a:ext>
                </a:extLst>
              </p:cNvPr>
              <p:cNvSpPr/>
              <p:nvPr/>
            </p:nvSpPr>
            <p:spPr>
              <a:xfrm>
                <a:off x="6880939" y="3097020"/>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8" name="object 134">
                <a:extLst>
                  <a:ext uri="{FF2B5EF4-FFF2-40B4-BE49-F238E27FC236}">
                    <a16:creationId xmlns:a16="http://schemas.microsoft.com/office/drawing/2014/main" id="{FB451799-5CFE-4205-16D3-8966186C6E4A}"/>
                  </a:ext>
                </a:extLst>
              </p:cNvPr>
              <p:cNvSpPr/>
              <p:nvPr/>
            </p:nvSpPr>
            <p:spPr>
              <a:xfrm>
                <a:off x="6922522" y="3097021"/>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39" name="object 135">
                <a:extLst>
                  <a:ext uri="{FF2B5EF4-FFF2-40B4-BE49-F238E27FC236}">
                    <a16:creationId xmlns:a16="http://schemas.microsoft.com/office/drawing/2014/main" id="{6E9FC069-DCC9-7EA5-D62B-62B1267F68BA}"/>
                  </a:ext>
                </a:extLst>
              </p:cNvPr>
              <p:cNvSpPr/>
              <p:nvPr/>
            </p:nvSpPr>
            <p:spPr>
              <a:xfrm>
                <a:off x="6959719" y="3097021"/>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0" name="object 136">
                <a:extLst>
                  <a:ext uri="{FF2B5EF4-FFF2-40B4-BE49-F238E27FC236}">
                    <a16:creationId xmlns:a16="http://schemas.microsoft.com/office/drawing/2014/main" id="{B378EDE4-5F5D-F4B8-E418-193E5A004901}"/>
                  </a:ext>
                </a:extLst>
              </p:cNvPr>
              <p:cNvSpPr/>
              <p:nvPr/>
            </p:nvSpPr>
            <p:spPr>
              <a:xfrm>
                <a:off x="7204436" y="3097022"/>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1" name="object 137">
                <a:extLst>
                  <a:ext uri="{FF2B5EF4-FFF2-40B4-BE49-F238E27FC236}">
                    <a16:creationId xmlns:a16="http://schemas.microsoft.com/office/drawing/2014/main" id="{7E8F6175-9399-DB82-72F1-5E192325B885}"/>
                  </a:ext>
                </a:extLst>
              </p:cNvPr>
              <p:cNvSpPr/>
              <p:nvPr/>
            </p:nvSpPr>
            <p:spPr>
              <a:xfrm>
                <a:off x="7347586" y="3097022"/>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2" name="object 138">
                <a:extLst>
                  <a:ext uri="{FF2B5EF4-FFF2-40B4-BE49-F238E27FC236}">
                    <a16:creationId xmlns:a16="http://schemas.microsoft.com/office/drawing/2014/main" id="{5A8F5B43-BE01-E742-1045-9D9BB93BC46D}"/>
                  </a:ext>
                </a:extLst>
              </p:cNvPr>
              <p:cNvSpPr/>
              <p:nvPr/>
            </p:nvSpPr>
            <p:spPr>
              <a:xfrm>
                <a:off x="7449153" y="3097022"/>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3" name="object 139">
                <a:extLst>
                  <a:ext uri="{FF2B5EF4-FFF2-40B4-BE49-F238E27FC236}">
                    <a16:creationId xmlns:a16="http://schemas.microsoft.com/office/drawing/2014/main" id="{BCFE07E5-6545-8BA9-E131-347EA6A10BB1}"/>
                  </a:ext>
                </a:extLst>
              </p:cNvPr>
              <p:cNvSpPr/>
              <p:nvPr/>
            </p:nvSpPr>
            <p:spPr>
              <a:xfrm>
                <a:off x="7527934" y="3097023"/>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4" name="object 140">
                <a:extLst>
                  <a:ext uri="{FF2B5EF4-FFF2-40B4-BE49-F238E27FC236}">
                    <a16:creationId xmlns:a16="http://schemas.microsoft.com/office/drawing/2014/main" id="{19457220-E154-79E6-3CD2-8694E9ED34F5}"/>
                  </a:ext>
                </a:extLst>
              </p:cNvPr>
              <p:cNvSpPr/>
              <p:nvPr/>
            </p:nvSpPr>
            <p:spPr>
              <a:xfrm>
                <a:off x="7592303" y="3097023"/>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5" name="object 141">
                <a:extLst>
                  <a:ext uri="{FF2B5EF4-FFF2-40B4-BE49-F238E27FC236}">
                    <a16:creationId xmlns:a16="http://schemas.microsoft.com/office/drawing/2014/main" id="{B75ED048-DD15-5156-9257-BA2B39551090}"/>
                  </a:ext>
                </a:extLst>
              </p:cNvPr>
              <p:cNvSpPr/>
              <p:nvPr/>
            </p:nvSpPr>
            <p:spPr>
              <a:xfrm>
                <a:off x="7646726" y="3097023"/>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6" name="object 142">
                <a:extLst>
                  <a:ext uri="{FF2B5EF4-FFF2-40B4-BE49-F238E27FC236}">
                    <a16:creationId xmlns:a16="http://schemas.microsoft.com/office/drawing/2014/main" id="{8EE8B6C7-EFBF-C222-730E-D1A784830B94}"/>
                  </a:ext>
                </a:extLst>
              </p:cNvPr>
              <p:cNvSpPr/>
              <p:nvPr/>
            </p:nvSpPr>
            <p:spPr>
              <a:xfrm>
                <a:off x="7693870" y="3097024"/>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7" name="object 143">
                <a:extLst>
                  <a:ext uri="{FF2B5EF4-FFF2-40B4-BE49-F238E27FC236}">
                    <a16:creationId xmlns:a16="http://schemas.microsoft.com/office/drawing/2014/main" id="{521DFB0C-0869-FCA0-8FC6-9F2EDBB03D57}"/>
                  </a:ext>
                </a:extLst>
              </p:cNvPr>
              <p:cNvSpPr/>
              <p:nvPr/>
            </p:nvSpPr>
            <p:spPr>
              <a:xfrm>
                <a:off x="7735452" y="3097024"/>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8" name="object 144">
                <a:extLst>
                  <a:ext uri="{FF2B5EF4-FFF2-40B4-BE49-F238E27FC236}">
                    <a16:creationId xmlns:a16="http://schemas.microsoft.com/office/drawing/2014/main" id="{FC66B50C-494A-3845-F2EA-40FF9B6B96AB}"/>
                  </a:ext>
                </a:extLst>
              </p:cNvPr>
              <p:cNvSpPr/>
              <p:nvPr/>
            </p:nvSpPr>
            <p:spPr>
              <a:xfrm>
                <a:off x="7772650" y="3097025"/>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49" name="object 145">
                <a:extLst>
                  <a:ext uri="{FF2B5EF4-FFF2-40B4-BE49-F238E27FC236}">
                    <a16:creationId xmlns:a16="http://schemas.microsoft.com/office/drawing/2014/main" id="{8ACBBD9B-CF42-A337-C8C2-25690F6A1566}"/>
                  </a:ext>
                </a:extLst>
              </p:cNvPr>
              <p:cNvSpPr/>
              <p:nvPr/>
            </p:nvSpPr>
            <p:spPr>
              <a:xfrm>
                <a:off x="8017367" y="3097025"/>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0" name="object 146">
                <a:extLst>
                  <a:ext uri="{FF2B5EF4-FFF2-40B4-BE49-F238E27FC236}">
                    <a16:creationId xmlns:a16="http://schemas.microsoft.com/office/drawing/2014/main" id="{069DFE28-F3E7-2E7E-7AA9-35C03C42DEC0}"/>
                  </a:ext>
                </a:extLst>
              </p:cNvPr>
              <p:cNvSpPr/>
              <p:nvPr/>
            </p:nvSpPr>
            <p:spPr>
              <a:xfrm>
                <a:off x="8160517" y="3097025"/>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1" name="object 147">
                <a:extLst>
                  <a:ext uri="{FF2B5EF4-FFF2-40B4-BE49-F238E27FC236}">
                    <a16:creationId xmlns:a16="http://schemas.microsoft.com/office/drawing/2014/main" id="{F10CDEAC-4126-36FD-AB88-D308593861D0}"/>
                  </a:ext>
                </a:extLst>
              </p:cNvPr>
              <p:cNvSpPr/>
              <p:nvPr/>
            </p:nvSpPr>
            <p:spPr>
              <a:xfrm>
                <a:off x="8262084" y="3097026"/>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2" name="object 148">
                <a:extLst>
                  <a:ext uri="{FF2B5EF4-FFF2-40B4-BE49-F238E27FC236}">
                    <a16:creationId xmlns:a16="http://schemas.microsoft.com/office/drawing/2014/main" id="{A9ABD2B7-D37F-8809-6467-DE96CDA88E15}"/>
                  </a:ext>
                </a:extLst>
              </p:cNvPr>
              <p:cNvSpPr/>
              <p:nvPr/>
            </p:nvSpPr>
            <p:spPr>
              <a:xfrm>
                <a:off x="8340865" y="3097026"/>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3" name="object 149">
                <a:extLst>
                  <a:ext uri="{FF2B5EF4-FFF2-40B4-BE49-F238E27FC236}">
                    <a16:creationId xmlns:a16="http://schemas.microsoft.com/office/drawing/2014/main" id="{F02076E3-AE6F-A940-DF23-7DDCDF3C5C83}"/>
                  </a:ext>
                </a:extLst>
              </p:cNvPr>
              <p:cNvSpPr/>
              <p:nvPr/>
            </p:nvSpPr>
            <p:spPr>
              <a:xfrm>
                <a:off x="8405234" y="3097027"/>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4" name="object 150">
                <a:extLst>
                  <a:ext uri="{FF2B5EF4-FFF2-40B4-BE49-F238E27FC236}">
                    <a16:creationId xmlns:a16="http://schemas.microsoft.com/office/drawing/2014/main" id="{277DE582-643F-A0B0-C25E-3EF42D183B1A}"/>
                  </a:ext>
                </a:extLst>
              </p:cNvPr>
              <p:cNvSpPr/>
              <p:nvPr/>
            </p:nvSpPr>
            <p:spPr>
              <a:xfrm>
                <a:off x="8459657" y="3097027"/>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5" name="object 151">
                <a:extLst>
                  <a:ext uri="{FF2B5EF4-FFF2-40B4-BE49-F238E27FC236}">
                    <a16:creationId xmlns:a16="http://schemas.microsoft.com/office/drawing/2014/main" id="{147AE88E-0803-B2C1-B336-235CD53D5CBC}"/>
                  </a:ext>
                </a:extLst>
              </p:cNvPr>
              <p:cNvSpPr/>
              <p:nvPr/>
            </p:nvSpPr>
            <p:spPr>
              <a:xfrm>
                <a:off x="8506801" y="3097027"/>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6" name="object 152">
                <a:extLst>
                  <a:ext uri="{FF2B5EF4-FFF2-40B4-BE49-F238E27FC236}">
                    <a16:creationId xmlns:a16="http://schemas.microsoft.com/office/drawing/2014/main" id="{A1E191A7-CAC5-C993-5FCA-DBC9820FB81B}"/>
                  </a:ext>
                </a:extLst>
              </p:cNvPr>
              <p:cNvSpPr/>
              <p:nvPr/>
            </p:nvSpPr>
            <p:spPr>
              <a:xfrm>
                <a:off x="8548384" y="3097028"/>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sp>
            <p:nvSpPr>
              <p:cNvPr id="157" name="object 153">
                <a:extLst>
                  <a:ext uri="{FF2B5EF4-FFF2-40B4-BE49-F238E27FC236}">
                    <a16:creationId xmlns:a16="http://schemas.microsoft.com/office/drawing/2014/main" id="{F9218499-5D01-F25D-1A7C-EEB9F32C11F4}"/>
                  </a:ext>
                </a:extLst>
              </p:cNvPr>
              <p:cNvSpPr/>
              <p:nvPr/>
            </p:nvSpPr>
            <p:spPr>
              <a:xfrm>
                <a:off x="8585582" y="3097028"/>
                <a:ext cx="0" cy="16510"/>
              </a:xfrm>
              <a:custGeom>
                <a:avLst/>
                <a:gdLst/>
                <a:ahLst/>
                <a:cxnLst/>
                <a:rect l="l" t="t" r="r" b="b"/>
                <a:pathLst>
                  <a:path h="16510">
                    <a:moveTo>
                      <a:pt x="0" y="0"/>
                    </a:moveTo>
                    <a:lnTo>
                      <a:pt x="0" y="16256"/>
                    </a:lnTo>
                  </a:path>
                </a:pathLst>
              </a:custGeom>
              <a:ln w="3175">
                <a:solidFill>
                  <a:srgbClr val="252525"/>
                </a:solidFill>
              </a:ln>
            </p:spPr>
            <p:txBody>
              <a:bodyPr wrap="square" lIns="0" tIns="0" rIns="0" bIns="0" rtlCol="0"/>
              <a:lstStyle/>
              <a:p>
                <a:endParaRPr/>
              </a:p>
            </p:txBody>
          </p:sp>
        </p:grpSp>
        <p:sp>
          <p:nvSpPr>
            <p:cNvPr id="16" name="object 154">
              <a:extLst>
                <a:ext uri="{FF2B5EF4-FFF2-40B4-BE49-F238E27FC236}">
                  <a16:creationId xmlns:a16="http://schemas.microsoft.com/office/drawing/2014/main" id="{80E43F6F-9287-72E6-4B56-8D076ECF0E32}"/>
                </a:ext>
              </a:extLst>
            </p:cNvPr>
            <p:cNvSpPr txBox="1"/>
            <p:nvPr/>
          </p:nvSpPr>
          <p:spPr>
            <a:xfrm>
              <a:off x="4049706" y="5839372"/>
              <a:ext cx="206865" cy="106372"/>
            </a:xfrm>
            <a:prstGeom prst="rect">
              <a:avLst/>
            </a:prstGeom>
          </p:spPr>
          <p:txBody>
            <a:bodyPr vert="horz" wrap="square" lIns="0" tIns="13970" rIns="0" bIns="0" rtlCol="0">
              <a:spAutoFit/>
            </a:bodyPr>
            <a:lstStyle/>
            <a:p>
              <a:pPr marL="38100">
                <a:lnSpc>
                  <a:spcPct val="100000"/>
                </a:lnSpc>
                <a:spcBef>
                  <a:spcPts val="110"/>
                </a:spcBef>
              </a:pPr>
              <a:r>
                <a:rPr sz="975" spc="7" baseline="-34188" dirty="0">
                  <a:solidFill>
                    <a:srgbClr val="252525"/>
                  </a:solidFill>
                  <a:latin typeface="Times New Roman"/>
                  <a:cs typeface="Times New Roman"/>
                </a:rPr>
                <a:t>10</a:t>
              </a:r>
              <a:r>
                <a:rPr sz="975" spc="22" baseline="-34188" dirty="0">
                  <a:solidFill>
                    <a:srgbClr val="252525"/>
                  </a:solidFill>
                  <a:latin typeface="Times New Roman"/>
                  <a:cs typeface="Times New Roman"/>
                </a:rPr>
                <a:t> </a:t>
              </a:r>
              <a:r>
                <a:rPr sz="500" spc="10" dirty="0">
                  <a:solidFill>
                    <a:srgbClr val="252525"/>
                  </a:solidFill>
                  <a:latin typeface="Times New Roman"/>
                  <a:cs typeface="Times New Roman"/>
                </a:rPr>
                <a:t>-1</a:t>
              </a:r>
              <a:endParaRPr sz="500">
                <a:latin typeface="Times New Roman"/>
                <a:cs typeface="Times New Roman"/>
              </a:endParaRPr>
            </a:p>
          </p:txBody>
        </p:sp>
        <p:sp>
          <p:nvSpPr>
            <p:cNvPr id="17" name="object 155">
              <a:extLst>
                <a:ext uri="{FF2B5EF4-FFF2-40B4-BE49-F238E27FC236}">
                  <a16:creationId xmlns:a16="http://schemas.microsoft.com/office/drawing/2014/main" id="{6CB2BBF3-4252-C1BF-C7DA-41D2704A6E65}"/>
                </a:ext>
              </a:extLst>
            </p:cNvPr>
            <p:cNvSpPr txBox="1"/>
            <p:nvPr/>
          </p:nvSpPr>
          <p:spPr>
            <a:xfrm>
              <a:off x="4749034" y="5880928"/>
              <a:ext cx="188157" cy="106372"/>
            </a:xfrm>
            <a:prstGeom prst="rect">
              <a:avLst/>
            </a:prstGeom>
          </p:spPr>
          <p:txBody>
            <a:bodyPr vert="horz" wrap="square" lIns="0" tIns="13970" rIns="0" bIns="0" rtlCol="0">
              <a:spAutoFit/>
            </a:bodyPr>
            <a:lstStyle/>
            <a:p>
              <a:pPr marL="38100">
                <a:lnSpc>
                  <a:spcPct val="100000"/>
                </a:lnSpc>
                <a:spcBef>
                  <a:spcPts val="110"/>
                </a:spcBef>
              </a:pPr>
              <a:r>
                <a:rPr sz="650" spc="5" dirty="0">
                  <a:solidFill>
                    <a:srgbClr val="252525"/>
                  </a:solidFill>
                  <a:latin typeface="Times New Roman"/>
                  <a:cs typeface="Times New Roman"/>
                </a:rPr>
                <a:t>10</a:t>
              </a:r>
              <a:r>
                <a:rPr sz="650" spc="15" dirty="0">
                  <a:solidFill>
                    <a:srgbClr val="252525"/>
                  </a:solidFill>
                  <a:latin typeface="Times New Roman"/>
                  <a:cs typeface="Times New Roman"/>
                </a:rPr>
                <a:t> </a:t>
              </a:r>
              <a:r>
                <a:rPr sz="750" spc="15" baseline="38888" dirty="0">
                  <a:solidFill>
                    <a:srgbClr val="252525"/>
                  </a:solidFill>
                  <a:latin typeface="Times New Roman"/>
                  <a:cs typeface="Times New Roman"/>
                </a:rPr>
                <a:t>0</a:t>
              </a:r>
              <a:endParaRPr sz="750" baseline="38888">
                <a:latin typeface="Times New Roman"/>
                <a:cs typeface="Times New Roman"/>
              </a:endParaRPr>
            </a:p>
          </p:txBody>
        </p:sp>
        <p:sp>
          <p:nvSpPr>
            <p:cNvPr id="18" name="object 156">
              <a:extLst>
                <a:ext uri="{FF2B5EF4-FFF2-40B4-BE49-F238E27FC236}">
                  <a16:creationId xmlns:a16="http://schemas.microsoft.com/office/drawing/2014/main" id="{0FE648F4-43A1-1FE5-5CEB-A16A85C5BA01}"/>
                </a:ext>
              </a:extLst>
            </p:cNvPr>
            <p:cNvSpPr txBox="1"/>
            <p:nvPr/>
          </p:nvSpPr>
          <p:spPr>
            <a:xfrm>
              <a:off x="5173739" y="5855203"/>
              <a:ext cx="518619" cy="291105"/>
            </a:xfrm>
            <a:prstGeom prst="rect">
              <a:avLst/>
            </a:prstGeom>
          </p:spPr>
          <p:txBody>
            <a:bodyPr vert="horz" wrap="square" lIns="0" tIns="44450" rIns="0" bIns="0" rtlCol="0">
              <a:spAutoFit/>
            </a:bodyPr>
            <a:lstStyle/>
            <a:p>
              <a:pPr marL="266700">
                <a:lnSpc>
                  <a:spcPct val="100000"/>
                </a:lnSpc>
                <a:spcBef>
                  <a:spcPts val="350"/>
                </a:spcBef>
              </a:pPr>
              <a:r>
                <a:rPr sz="650" spc="5" dirty="0">
                  <a:solidFill>
                    <a:srgbClr val="252525"/>
                  </a:solidFill>
                  <a:latin typeface="Times New Roman"/>
                  <a:cs typeface="Times New Roman"/>
                </a:rPr>
                <a:t>10</a:t>
              </a:r>
              <a:r>
                <a:rPr sz="650" spc="15" dirty="0">
                  <a:solidFill>
                    <a:srgbClr val="252525"/>
                  </a:solidFill>
                  <a:latin typeface="Times New Roman"/>
                  <a:cs typeface="Times New Roman"/>
                </a:rPr>
                <a:t> </a:t>
              </a:r>
              <a:r>
                <a:rPr sz="750" spc="15" baseline="38888" dirty="0">
                  <a:solidFill>
                    <a:srgbClr val="252525"/>
                  </a:solidFill>
                  <a:latin typeface="Times New Roman"/>
                  <a:cs typeface="Times New Roman"/>
                </a:rPr>
                <a:t>1</a:t>
              </a:r>
              <a:endParaRPr sz="750" baseline="38888" dirty="0">
                <a:latin typeface="Times New Roman"/>
                <a:cs typeface="Times New Roman"/>
              </a:endParaRPr>
            </a:p>
            <a:p>
              <a:pPr marL="38100">
                <a:lnSpc>
                  <a:spcPct val="100000"/>
                </a:lnSpc>
                <a:spcBef>
                  <a:spcPts val="295"/>
                </a:spcBef>
              </a:pPr>
              <a:r>
                <a:rPr sz="700" spc="10" dirty="0">
                  <a:solidFill>
                    <a:srgbClr val="252525"/>
                  </a:solidFill>
                  <a:latin typeface="Times New Roman"/>
                  <a:cs typeface="Times New Roman"/>
                </a:rPr>
                <a:t>distance</a:t>
              </a:r>
              <a:r>
                <a:rPr sz="700" spc="-35" dirty="0">
                  <a:solidFill>
                    <a:srgbClr val="252525"/>
                  </a:solidFill>
                  <a:latin typeface="Times New Roman"/>
                  <a:cs typeface="Times New Roman"/>
                </a:rPr>
                <a:t> </a:t>
              </a:r>
              <a:r>
                <a:rPr sz="700" spc="10" dirty="0">
                  <a:solidFill>
                    <a:srgbClr val="252525"/>
                  </a:solidFill>
                  <a:latin typeface="Times New Roman"/>
                  <a:cs typeface="Times New Roman"/>
                </a:rPr>
                <a:t>[m]</a:t>
              </a:r>
              <a:endParaRPr sz="700" dirty="0">
                <a:latin typeface="Times New Roman"/>
                <a:cs typeface="Times New Roman"/>
              </a:endParaRPr>
            </a:p>
          </p:txBody>
        </p:sp>
        <p:sp>
          <p:nvSpPr>
            <p:cNvPr id="19" name="object 157">
              <a:extLst>
                <a:ext uri="{FF2B5EF4-FFF2-40B4-BE49-F238E27FC236}">
                  <a16:creationId xmlns:a16="http://schemas.microsoft.com/office/drawing/2014/main" id="{0FD0F274-39DA-A326-BA86-B4DB639F5531}"/>
                </a:ext>
              </a:extLst>
            </p:cNvPr>
            <p:cNvSpPr txBox="1"/>
            <p:nvPr/>
          </p:nvSpPr>
          <p:spPr>
            <a:xfrm>
              <a:off x="6115900" y="5880928"/>
              <a:ext cx="188157" cy="106372"/>
            </a:xfrm>
            <a:prstGeom prst="rect">
              <a:avLst/>
            </a:prstGeom>
          </p:spPr>
          <p:txBody>
            <a:bodyPr vert="horz" wrap="square" lIns="0" tIns="13970" rIns="0" bIns="0" rtlCol="0">
              <a:spAutoFit/>
            </a:bodyPr>
            <a:lstStyle/>
            <a:p>
              <a:pPr marL="38100">
                <a:lnSpc>
                  <a:spcPct val="100000"/>
                </a:lnSpc>
                <a:spcBef>
                  <a:spcPts val="110"/>
                </a:spcBef>
              </a:pPr>
              <a:r>
                <a:rPr sz="650" spc="5" dirty="0">
                  <a:solidFill>
                    <a:srgbClr val="252525"/>
                  </a:solidFill>
                  <a:latin typeface="Times New Roman"/>
                  <a:cs typeface="Times New Roman"/>
                </a:rPr>
                <a:t>10</a:t>
              </a:r>
              <a:r>
                <a:rPr sz="650" spc="15" dirty="0">
                  <a:solidFill>
                    <a:srgbClr val="252525"/>
                  </a:solidFill>
                  <a:latin typeface="Times New Roman"/>
                  <a:cs typeface="Times New Roman"/>
                </a:rPr>
                <a:t> </a:t>
              </a:r>
              <a:r>
                <a:rPr sz="750" spc="15" baseline="38888" dirty="0">
                  <a:solidFill>
                    <a:srgbClr val="252525"/>
                  </a:solidFill>
                  <a:latin typeface="Times New Roman"/>
                  <a:cs typeface="Times New Roman"/>
                </a:rPr>
                <a:t>2</a:t>
              </a:r>
              <a:endParaRPr sz="750" baseline="38888">
                <a:latin typeface="Times New Roman"/>
                <a:cs typeface="Times New Roman"/>
              </a:endParaRPr>
            </a:p>
          </p:txBody>
        </p:sp>
        <p:sp>
          <p:nvSpPr>
            <p:cNvPr id="20" name="object 158">
              <a:extLst>
                <a:ext uri="{FF2B5EF4-FFF2-40B4-BE49-F238E27FC236}">
                  <a16:creationId xmlns:a16="http://schemas.microsoft.com/office/drawing/2014/main" id="{84ACE622-2A93-43C9-3BBD-217DB5073C37}"/>
                </a:ext>
              </a:extLst>
            </p:cNvPr>
            <p:cNvSpPr txBox="1"/>
            <p:nvPr/>
          </p:nvSpPr>
          <p:spPr>
            <a:xfrm>
              <a:off x="6801100" y="5880928"/>
              <a:ext cx="188157" cy="106372"/>
            </a:xfrm>
            <a:prstGeom prst="rect">
              <a:avLst/>
            </a:prstGeom>
          </p:spPr>
          <p:txBody>
            <a:bodyPr vert="horz" wrap="square" lIns="0" tIns="13970" rIns="0" bIns="0" rtlCol="0">
              <a:spAutoFit/>
            </a:bodyPr>
            <a:lstStyle/>
            <a:p>
              <a:pPr marL="38100">
                <a:lnSpc>
                  <a:spcPct val="100000"/>
                </a:lnSpc>
                <a:spcBef>
                  <a:spcPts val="110"/>
                </a:spcBef>
              </a:pPr>
              <a:r>
                <a:rPr sz="650" spc="5" dirty="0">
                  <a:solidFill>
                    <a:srgbClr val="252525"/>
                  </a:solidFill>
                  <a:latin typeface="Times New Roman"/>
                  <a:cs typeface="Times New Roman"/>
                </a:rPr>
                <a:t>10</a:t>
              </a:r>
              <a:r>
                <a:rPr sz="650" spc="15" dirty="0">
                  <a:solidFill>
                    <a:srgbClr val="252525"/>
                  </a:solidFill>
                  <a:latin typeface="Times New Roman"/>
                  <a:cs typeface="Times New Roman"/>
                </a:rPr>
                <a:t> </a:t>
              </a:r>
              <a:r>
                <a:rPr sz="750" spc="15" baseline="38888" dirty="0">
                  <a:solidFill>
                    <a:srgbClr val="252525"/>
                  </a:solidFill>
                  <a:latin typeface="Times New Roman"/>
                  <a:cs typeface="Times New Roman"/>
                </a:rPr>
                <a:t>3</a:t>
              </a:r>
              <a:endParaRPr sz="750" baseline="38888">
                <a:latin typeface="Times New Roman"/>
                <a:cs typeface="Times New Roman"/>
              </a:endParaRPr>
            </a:p>
          </p:txBody>
        </p:sp>
        <p:grpSp>
          <p:nvGrpSpPr>
            <p:cNvPr id="21" name="object 159">
              <a:extLst>
                <a:ext uri="{FF2B5EF4-FFF2-40B4-BE49-F238E27FC236}">
                  <a16:creationId xmlns:a16="http://schemas.microsoft.com/office/drawing/2014/main" id="{6BB5F8F2-672B-4F9A-6552-BD675FA76BE7}"/>
                </a:ext>
              </a:extLst>
            </p:cNvPr>
            <p:cNvGrpSpPr/>
            <p:nvPr/>
          </p:nvGrpSpPr>
          <p:grpSpPr>
            <a:xfrm>
              <a:off x="4161678" y="3849876"/>
              <a:ext cx="2740030" cy="2005578"/>
              <a:chOff x="5332272" y="3095441"/>
              <a:chExt cx="3255010" cy="2382520"/>
            </a:xfrm>
          </p:grpSpPr>
          <p:sp>
            <p:nvSpPr>
              <p:cNvPr id="58" name="object 160">
                <a:extLst>
                  <a:ext uri="{FF2B5EF4-FFF2-40B4-BE49-F238E27FC236}">
                    <a16:creationId xmlns:a16="http://schemas.microsoft.com/office/drawing/2014/main" id="{7331E162-AA4E-9E95-AA87-521EE50EE449}"/>
                  </a:ext>
                </a:extLst>
              </p:cNvPr>
              <p:cNvSpPr/>
              <p:nvPr/>
            </p:nvSpPr>
            <p:spPr>
              <a:xfrm>
                <a:off x="5333859" y="3097028"/>
                <a:ext cx="0" cy="2379345"/>
              </a:xfrm>
              <a:custGeom>
                <a:avLst/>
                <a:gdLst/>
                <a:ahLst/>
                <a:cxnLst/>
                <a:rect l="l" t="t" r="r" b="b"/>
                <a:pathLst>
                  <a:path h="2379345">
                    <a:moveTo>
                      <a:pt x="0" y="2378766"/>
                    </a:moveTo>
                    <a:lnTo>
                      <a:pt x="0" y="0"/>
                    </a:lnTo>
                  </a:path>
                </a:pathLst>
              </a:custGeom>
              <a:ln w="3175">
                <a:solidFill>
                  <a:srgbClr val="252525"/>
                </a:solidFill>
              </a:ln>
            </p:spPr>
            <p:txBody>
              <a:bodyPr wrap="square" lIns="0" tIns="0" rIns="0" bIns="0" rtlCol="0"/>
              <a:lstStyle/>
              <a:p>
                <a:endParaRPr/>
              </a:p>
            </p:txBody>
          </p:sp>
          <p:sp>
            <p:nvSpPr>
              <p:cNvPr id="59" name="object 161">
                <a:extLst>
                  <a:ext uri="{FF2B5EF4-FFF2-40B4-BE49-F238E27FC236}">
                    <a16:creationId xmlns:a16="http://schemas.microsoft.com/office/drawing/2014/main" id="{3F7783F5-F473-7684-9498-16EFB707918A}"/>
                  </a:ext>
                </a:extLst>
              </p:cNvPr>
              <p:cNvSpPr/>
              <p:nvPr/>
            </p:nvSpPr>
            <p:spPr>
              <a:xfrm>
                <a:off x="8585584" y="3097029"/>
                <a:ext cx="0" cy="2379345"/>
              </a:xfrm>
              <a:custGeom>
                <a:avLst/>
                <a:gdLst/>
                <a:ahLst/>
                <a:cxnLst/>
                <a:rect l="l" t="t" r="r" b="b"/>
                <a:pathLst>
                  <a:path h="2379345">
                    <a:moveTo>
                      <a:pt x="0" y="2378766"/>
                    </a:moveTo>
                    <a:lnTo>
                      <a:pt x="0" y="0"/>
                    </a:lnTo>
                  </a:path>
                </a:pathLst>
              </a:custGeom>
              <a:ln w="3175">
                <a:solidFill>
                  <a:srgbClr val="252525"/>
                </a:solidFill>
              </a:ln>
            </p:spPr>
            <p:txBody>
              <a:bodyPr wrap="square" lIns="0" tIns="0" rIns="0" bIns="0" rtlCol="0"/>
              <a:lstStyle/>
              <a:p>
                <a:endParaRPr/>
              </a:p>
            </p:txBody>
          </p:sp>
          <p:sp>
            <p:nvSpPr>
              <p:cNvPr id="60" name="object 162">
                <a:extLst>
                  <a:ext uri="{FF2B5EF4-FFF2-40B4-BE49-F238E27FC236}">
                    <a16:creationId xmlns:a16="http://schemas.microsoft.com/office/drawing/2014/main" id="{ECD74E15-627B-FEA9-FFED-03ECB7097F43}"/>
                  </a:ext>
                </a:extLst>
              </p:cNvPr>
              <p:cNvSpPr/>
              <p:nvPr/>
            </p:nvSpPr>
            <p:spPr>
              <a:xfrm>
                <a:off x="5333859" y="5475795"/>
                <a:ext cx="33020" cy="0"/>
              </a:xfrm>
              <a:custGeom>
                <a:avLst/>
                <a:gdLst/>
                <a:ahLst/>
                <a:cxnLst/>
                <a:rect l="l" t="t" r="r" b="b"/>
                <a:pathLst>
                  <a:path w="33020">
                    <a:moveTo>
                      <a:pt x="0" y="0"/>
                    </a:moveTo>
                    <a:lnTo>
                      <a:pt x="32517" y="0"/>
                    </a:lnTo>
                  </a:path>
                </a:pathLst>
              </a:custGeom>
              <a:ln w="3175">
                <a:solidFill>
                  <a:srgbClr val="252525"/>
                </a:solidFill>
              </a:ln>
            </p:spPr>
            <p:txBody>
              <a:bodyPr wrap="square" lIns="0" tIns="0" rIns="0" bIns="0" rtlCol="0"/>
              <a:lstStyle/>
              <a:p>
                <a:endParaRPr/>
              </a:p>
            </p:txBody>
          </p:sp>
          <p:sp>
            <p:nvSpPr>
              <p:cNvPr id="61" name="object 163">
                <a:extLst>
                  <a:ext uri="{FF2B5EF4-FFF2-40B4-BE49-F238E27FC236}">
                    <a16:creationId xmlns:a16="http://schemas.microsoft.com/office/drawing/2014/main" id="{8E60C2CE-CE56-39DD-A15E-0BE5D846A68A}"/>
                  </a:ext>
                </a:extLst>
              </p:cNvPr>
              <p:cNvSpPr/>
              <p:nvPr/>
            </p:nvSpPr>
            <p:spPr>
              <a:xfrm>
                <a:off x="5333859" y="5109832"/>
                <a:ext cx="33020" cy="0"/>
              </a:xfrm>
              <a:custGeom>
                <a:avLst/>
                <a:gdLst/>
                <a:ahLst/>
                <a:cxnLst/>
                <a:rect l="l" t="t" r="r" b="b"/>
                <a:pathLst>
                  <a:path w="33020">
                    <a:moveTo>
                      <a:pt x="0" y="0"/>
                    </a:moveTo>
                    <a:lnTo>
                      <a:pt x="32517" y="0"/>
                    </a:lnTo>
                  </a:path>
                </a:pathLst>
              </a:custGeom>
              <a:ln w="3175">
                <a:solidFill>
                  <a:srgbClr val="252525"/>
                </a:solidFill>
              </a:ln>
            </p:spPr>
            <p:txBody>
              <a:bodyPr wrap="square" lIns="0" tIns="0" rIns="0" bIns="0" rtlCol="0"/>
              <a:lstStyle/>
              <a:p>
                <a:endParaRPr/>
              </a:p>
            </p:txBody>
          </p:sp>
          <p:sp>
            <p:nvSpPr>
              <p:cNvPr id="62" name="object 164">
                <a:extLst>
                  <a:ext uri="{FF2B5EF4-FFF2-40B4-BE49-F238E27FC236}">
                    <a16:creationId xmlns:a16="http://schemas.microsoft.com/office/drawing/2014/main" id="{72B33CE1-D148-F58C-868C-954371194062}"/>
                  </a:ext>
                </a:extLst>
              </p:cNvPr>
              <p:cNvSpPr/>
              <p:nvPr/>
            </p:nvSpPr>
            <p:spPr>
              <a:xfrm>
                <a:off x="5333859" y="4743868"/>
                <a:ext cx="33020" cy="0"/>
              </a:xfrm>
              <a:custGeom>
                <a:avLst/>
                <a:gdLst/>
                <a:ahLst/>
                <a:cxnLst/>
                <a:rect l="l" t="t" r="r" b="b"/>
                <a:pathLst>
                  <a:path w="33020">
                    <a:moveTo>
                      <a:pt x="0" y="0"/>
                    </a:moveTo>
                    <a:lnTo>
                      <a:pt x="32517" y="0"/>
                    </a:lnTo>
                  </a:path>
                </a:pathLst>
              </a:custGeom>
              <a:ln w="3175">
                <a:solidFill>
                  <a:srgbClr val="252525"/>
                </a:solidFill>
              </a:ln>
            </p:spPr>
            <p:txBody>
              <a:bodyPr wrap="square" lIns="0" tIns="0" rIns="0" bIns="0" rtlCol="0"/>
              <a:lstStyle/>
              <a:p>
                <a:endParaRPr/>
              </a:p>
            </p:txBody>
          </p:sp>
          <p:sp>
            <p:nvSpPr>
              <p:cNvPr id="63" name="object 165">
                <a:extLst>
                  <a:ext uri="{FF2B5EF4-FFF2-40B4-BE49-F238E27FC236}">
                    <a16:creationId xmlns:a16="http://schemas.microsoft.com/office/drawing/2014/main" id="{46F6CA0F-E0C9-E494-220A-EE433AFA107D}"/>
                  </a:ext>
                </a:extLst>
              </p:cNvPr>
              <p:cNvSpPr/>
              <p:nvPr/>
            </p:nvSpPr>
            <p:spPr>
              <a:xfrm>
                <a:off x="5333859" y="4377904"/>
                <a:ext cx="33020" cy="0"/>
              </a:xfrm>
              <a:custGeom>
                <a:avLst/>
                <a:gdLst/>
                <a:ahLst/>
                <a:cxnLst/>
                <a:rect l="l" t="t" r="r" b="b"/>
                <a:pathLst>
                  <a:path w="33020">
                    <a:moveTo>
                      <a:pt x="0" y="0"/>
                    </a:moveTo>
                    <a:lnTo>
                      <a:pt x="32517" y="0"/>
                    </a:lnTo>
                  </a:path>
                </a:pathLst>
              </a:custGeom>
              <a:ln w="3175">
                <a:solidFill>
                  <a:srgbClr val="252525"/>
                </a:solidFill>
              </a:ln>
            </p:spPr>
            <p:txBody>
              <a:bodyPr wrap="square" lIns="0" tIns="0" rIns="0" bIns="0" rtlCol="0"/>
              <a:lstStyle/>
              <a:p>
                <a:endParaRPr/>
              </a:p>
            </p:txBody>
          </p:sp>
          <p:sp>
            <p:nvSpPr>
              <p:cNvPr id="64" name="object 166">
                <a:extLst>
                  <a:ext uri="{FF2B5EF4-FFF2-40B4-BE49-F238E27FC236}">
                    <a16:creationId xmlns:a16="http://schemas.microsoft.com/office/drawing/2014/main" id="{C7721A0B-966A-09E7-E768-5E693FE5B4B3}"/>
                  </a:ext>
                </a:extLst>
              </p:cNvPr>
              <p:cNvSpPr/>
              <p:nvPr/>
            </p:nvSpPr>
            <p:spPr>
              <a:xfrm>
                <a:off x="5333859" y="4011941"/>
                <a:ext cx="33020" cy="0"/>
              </a:xfrm>
              <a:custGeom>
                <a:avLst/>
                <a:gdLst/>
                <a:ahLst/>
                <a:cxnLst/>
                <a:rect l="l" t="t" r="r" b="b"/>
                <a:pathLst>
                  <a:path w="33020">
                    <a:moveTo>
                      <a:pt x="0" y="0"/>
                    </a:moveTo>
                    <a:lnTo>
                      <a:pt x="32517" y="0"/>
                    </a:lnTo>
                  </a:path>
                </a:pathLst>
              </a:custGeom>
              <a:ln w="3175">
                <a:solidFill>
                  <a:srgbClr val="252525"/>
                </a:solidFill>
              </a:ln>
            </p:spPr>
            <p:txBody>
              <a:bodyPr wrap="square" lIns="0" tIns="0" rIns="0" bIns="0" rtlCol="0"/>
              <a:lstStyle/>
              <a:p>
                <a:endParaRPr/>
              </a:p>
            </p:txBody>
          </p:sp>
          <p:sp>
            <p:nvSpPr>
              <p:cNvPr id="65" name="object 167">
                <a:extLst>
                  <a:ext uri="{FF2B5EF4-FFF2-40B4-BE49-F238E27FC236}">
                    <a16:creationId xmlns:a16="http://schemas.microsoft.com/office/drawing/2014/main" id="{9127D546-46D6-4455-4452-088F3CD748C2}"/>
                  </a:ext>
                </a:extLst>
              </p:cNvPr>
              <p:cNvSpPr/>
              <p:nvPr/>
            </p:nvSpPr>
            <p:spPr>
              <a:xfrm>
                <a:off x="5333859" y="3645977"/>
                <a:ext cx="33020" cy="0"/>
              </a:xfrm>
              <a:custGeom>
                <a:avLst/>
                <a:gdLst/>
                <a:ahLst/>
                <a:cxnLst/>
                <a:rect l="l" t="t" r="r" b="b"/>
                <a:pathLst>
                  <a:path w="33020">
                    <a:moveTo>
                      <a:pt x="0" y="0"/>
                    </a:moveTo>
                    <a:lnTo>
                      <a:pt x="32517" y="0"/>
                    </a:lnTo>
                  </a:path>
                </a:pathLst>
              </a:custGeom>
              <a:ln w="3175">
                <a:solidFill>
                  <a:srgbClr val="252525"/>
                </a:solidFill>
              </a:ln>
            </p:spPr>
            <p:txBody>
              <a:bodyPr wrap="square" lIns="0" tIns="0" rIns="0" bIns="0" rtlCol="0"/>
              <a:lstStyle/>
              <a:p>
                <a:endParaRPr/>
              </a:p>
            </p:txBody>
          </p:sp>
          <p:sp>
            <p:nvSpPr>
              <p:cNvPr id="66" name="object 168">
                <a:extLst>
                  <a:ext uri="{FF2B5EF4-FFF2-40B4-BE49-F238E27FC236}">
                    <a16:creationId xmlns:a16="http://schemas.microsoft.com/office/drawing/2014/main" id="{9B819756-FE1F-3EE2-EC0E-C231ABF17E69}"/>
                  </a:ext>
                </a:extLst>
              </p:cNvPr>
              <p:cNvSpPr/>
              <p:nvPr/>
            </p:nvSpPr>
            <p:spPr>
              <a:xfrm>
                <a:off x="5333859" y="3280014"/>
                <a:ext cx="33020" cy="0"/>
              </a:xfrm>
              <a:custGeom>
                <a:avLst/>
                <a:gdLst/>
                <a:ahLst/>
                <a:cxnLst/>
                <a:rect l="l" t="t" r="r" b="b"/>
                <a:pathLst>
                  <a:path w="33020">
                    <a:moveTo>
                      <a:pt x="0" y="0"/>
                    </a:moveTo>
                    <a:lnTo>
                      <a:pt x="32517" y="0"/>
                    </a:lnTo>
                  </a:path>
                </a:pathLst>
              </a:custGeom>
              <a:ln w="3175">
                <a:solidFill>
                  <a:srgbClr val="252525"/>
                </a:solidFill>
              </a:ln>
            </p:spPr>
            <p:txBody>
              <a:bodyPr wrap="square" lIns="0" tIns="0" rIns="0" bIns="0" rtlCol="0"/>
              <a:lstStyle/>
              <a:p>
                <a:endParaRPr/>
              </a:p>
            </p:txBody>
          </p:sp>
          <p:sp>
            <p:nvSpPr>
              <p:cNvPr id="67" name="object 169">
                <a:extLst>
                  <a:ext uri="{FF2B5EF4-FFF2-40B4-BE49-F238E27FC236}">
                    <a16:creationId xmlns:a16="http://schemas.microsoft.com/office/drawing/2014/main" id="{3DF05A4D-76AF-0032-22D4-683F5B904D09}"/>
                  </a:ext>
                </a:extLst>
              </p:cNvPr>
              <p:cNvSpPr/>
              <p:nvPr/>
            </p:nvSpPr>
            <p:spPr>
              <a:xfrm>
                <a:off x="8553067" y="5475798"/>
                <a:ext cx="33020" cy="0"/>
              </a:xfrm>
              <a:custGeom>
                <a:avLst/>
                <a:gdLst/>
                <a:ahLst/>
                <a:cxnLst/>
                <a:rect l="l" t="t" r="r" b="b"/>
                <a:pathLst>
                  <a:path w="33020">
                    <a:moveTo>
                      <a:pt x="32517" y="0"/>
                    </a:moveTo>
                    <a:lnTo>
                      <a:pt x="0" y="0"/>
                    </a:lnTo>
                  </a:path>
                </a:pathLst>
              </a:custGeom>
              <a:ln w="3175">
                <a:solidFill>
                  <a:srgbClr val="252525"/>
                </a:solidFill>
              </a:ln>
            </p:spPr>
            <p:txBody>
              <a:bodyPr wrap="square" lIns="0" tIns="0" rIns="0" bIns="0" rtlCol="0"/>
              <a:lstStyle/>
              <a:p>
                <a:endParaRPr/>
              </a:p>
            </p:txBody>
          </p:sp>
          <p:sp>
            <p:nvSpPr>
              <p:cNvPr id="68" name="object 170">
                <a:extLst>
                  <a:ext uri="{FF2B5EF4-FFF2-40B4-BE49-F238E27FC236}">
                    <a16:creationId xmlns:a16="http://schemas.microsoft.com/office/drawing/2014/main" id="{B4219E3C-14F6-E004-EF2E-52BF64C6BF31}"/>
                  </a:ext>
                </a:extLst>
              </p:cNvPr>
              <p:cNvSpPr/>
              <p:nvPr/>
            </p:nvSpPr>
            <p:spPr>
              <a:xfrm>
                <a:off x="8553067" y="5109834"/>
                <a:ext cx="33020" cy="0"/>
              </a:xfrm>
              <a:custGeom>
                <a:avLst/>
                <a:gdLst/>
                <a:ahLst/>
                <a:cxnLst/>
                <a:rect l="l" t="t" r="r" b="b"/>
                <a:pathLst>
                  <a:path w="33020">
                    <a:moveTo>
                      <a:pt x="32517" y="0"/>
                    </a:moveTo>
                    <a:lnTo>
                      <a:pt x="0" y="0"/>
                    </a:lnTo>
                  </a:path>
                </a:pathLst>
              </a:custGeom>
              <a:ln w="3175">
                <a:solidFill>
                  <a:srgbClr val="252525"/>
                </a:solidFill>
              </a:ln>
            </p:spPr>
            <p:txBody>
              <a:bodyPr wrap="square" lIns="0" tIns="0" rIns="0" bIns="0" rtlCol="0"/>
              <a:lstStyle/>
              <a:p>
                <a:endParaRPr/>
              </a:p>
            </p:txBody>
          </p:sp>
          <p:sp>
            <p:nvSpPr>
              <p:cNvPr id="69" name="object 171">
                <a:extLst>
                  <a:ext uri="{FF2B5EF4-FFF2-40B4-BE49-F238E27FC236}">
                    <a16:creationId xmlns:a16="http://schemas.microsoft.com/office/drawing/2014/main" id="{124F70F8-2CA4-914B-2A94-61C50A6B027C}"/>
                  </a:ext>
                </a:extLst>
              </p:cNvPr>
              <p:cNvSpPr/>
              <p:nvPr/>
            </p:nvSpPr>
            <p:spPr>
              <a:xfrm>
                <a:off x="8553067" y="4743871"/>
                <a:ext cx="33020" cy="0"/>
              </a:xfrm>
              <a:custGeom>
                <a:avLst/>
                <a:gdLst/>
                <a:ahLst/>
                <a:cxnLst/>
                <a:rect l="l" t="t" r="r" b="b"/>
                <a:pathLst>
                  <a:path w="33020">
                    <a:moveTo>
                      <a:pt x="32517" y="0"/>
                    </a:moveTo>
                    <a:lnTo>
                      <a:pt x="0" y="0"/>
                    </a:lnTo>
                  </a:path>
                </a:pathLst>
              </a:custGeom>
              <a:ln w="3175">
                <a:solidFill>
                  <a:srgbClr val="252525"/>
                </a:solidFill>
              </a:ln>
            </p:spPr>
            <p:txBody>
              <a:bodyPr wrap="square" lIns="0" tIns="0" rIns="0" bIns="0" rtlCol="0"/>
              <a:lstStyle/>
              <a:p>
                <a:endParaRPr/>
              </a:p>
            </p:txBody>
          </p:sp>
          <p:sp>
            <p:nvSpPr>
              <p:cNvPr id="70" name="object 172">
                <a:extLst>
                  <a:ext uri="{FF2B5EF4-FFF2-40B4-BE49-F238E27FC236}">
                    <a16:creationId xmlns:a16="http://schemas.microsoft.com/office/drawing/2014/main" id="{42F4CB19-B7BC-0255-BDA1-A5CD766D99CC}"/>
                  </a:ext>
                </a:extLst>
              </p:cNvPr>
              <p:cNvSpPr/>
              <p:nvPr/>
            </p:nvSpPr>
            <p:spPr>
              <a:xfrm>
                <a:off x="8553067" y="4377907"/>
                <a:ext cx="33020" cy="0"/>
              </a:xfrm>
              <a:custGeom>
                <a:avLst/>
                <a:gdLst/>
                <a:ahLst/>
                <a:cxnLst/>
                <a:rect l="l" t="t" r="r" b="b"/>
                <a:pathLst>
                  <a:path w="33020">
                    <a:moveTo>
                      <a:pt x="32517" y="0"/>
                    </a:moveTo>
                    <a:lnTo>
                      <a:pt x="0" y="0"/>
                    </a:lnTo>
                  </a:path>
                </a:pathLst>
              </a:custGeom>
              <a:ln w="3175">
                <a:solidFill>
                  <a:srgbClr val="252525"/>
                </a:solidFill>
              </a:ln>
            </p:spPr>
            <p:txBody>
              <a:bodyPr wrap="square" lIns="0" tIns="0" rIns="0" bIns="0" rtlCol="0"/>
              <a:lstStyle/>
              <a:p>
                <a:endParaRPr/>
              </a:p>
            </p:txBody>
          </p:sp>
          <p:sp>
            <p:nvSpPr>
              <p:cNvPr id="71" name="object 173">
                <a:extLst>
                  <a:ext uri="{FF2B5EF4-FFF2-40B4-BE49-F238E27FC236}">
                    <a16:creationId xmlns:a16="http://schemas.microsoft.com/office/drawing/2014/main" id="{AE6A4784-CA7F-4142-C700-E5CC0930D9AF}"/>
                  </a:ext>
                </a:extLst>
              </p:cNvPr>
              <p:cNvSpPr/>
              <p:nvPr/>
            </p:nvSpPr>
            <p:spPr>
              <a:xfrm>
                <a:off x="8553067" y="4011943"/>
                <a:ext cx="33020" cy="0"/>
              </a:xfrm>
              <a:custGeom>
                <a:avLst/>
                <a:gdLst/>
                <a:ahLst/>
                <a:cxnLst/>
                <a:rect l="l" t="t" r="r" b="b"/>
                <a:pathLst>
                  <a:path w="33020">
                    <a:moveTo>
                      <a:pt x="32517" y="0"/>
                    </a:moveTo>
                    <a:lnTo>
                      <a:pt x="0" y="0"/>
                    </a:lnTo>
                  </a:path>
                </a:pathLst>
              </a:custGeom>
              <a:ln w="3175">
                <a:solidFill>
                  <a:srgbClr val="252525"/>
                </a:solidFill>
              </a:ln>
            </p:spPr>
            <p:txBody>
              <a:bodyPr wrap="square" lIns="0" tIns="0" rIns="0" bIns="0" rtlCol="0"/>
              <a:lstStyle/>
              <a:p>
                <a:endParaRPr/>
              </a:p>
            </p:txBody>
          </p:sp>
          <p:sp>
            <p:nvSpPr>
              <p:cNvPr id="72" name="object 174">
                <a:extLst>
                  <a:ext uri="{FF2B5EF4-FFF2-40B4-BE49-F238E27FC236}">
                    <a16:creationId xmlns:a16="http://schemas.microsoft.com/office/drawing/2014/main" id="{E82372F0-7EC7-6EED-AB30-B3CAB9BA0451}"/>
                  </a:ext>
                </a:extLst>
              </p:cNvPr>
              <p:cNvSpPr/>
              <p:nvPr/>
            </p:nvSpPr>
            <p:spPr>
              <a:xfrm>
                <a:off x="8553067" y="3645980"/>
                <a:ext cx="33020" cy="0"/>
              </a:xfrm>
              <a:custGeom>
                <a:avLst/>
                <a:gdLst/>
                <a:ahLst/>
                <a:cxnLst/>
                <a:rect l="l" t="t" r="r" b="b"/>
                <a:pathLst>
                  <a:path w="33020">
                    <a:moveTo>
                      <a:pt x="32517" y="0"/>
                    </a:moveTo>
                    <a:lnTo>
                      <a:pt x="0" y="0"/>
                    </a:lnTo>
                  </a:path>
                </a:pathLst>
              </a:custGeom>
              <a:ln w="3175">
                <a:solidFill>
                  <a:srgbClr val="252525"/>
                </a:solidFill>
              </a:ln>
            </p:spPr>
            <p:txBody>
              <a:bodyPr wrap="square" lIns="0" tIns="0" rIns="0" bIns="0" rtlCol="0"/>
              <a:lstStyle/>
              <a:p>
                <a:endParaRPr/>
              </a:p>
            </p:txBody>
          </p:sp>
          <p:sp>
            <p:nvSpPr>
              <p:cNvPr id="73" name="object 175">
                <a:extLst>
                  <a:ext uri="{FF2B5EF4-FFF2-40B4-BE49-F238E27FC236}">
                    <a16:creationId xmlns:a16="http://schemas.microsoft.com/office/drawing/2014/main" id="{21BDA125-B39E-8867-4582-1BDF2744C5FC}"/>
                  </a:ext>
                </a:extLst>
              </p:cNvPr>
              <p:cNvSpPr/>
              <p:nvPr/>
            </p:nvSpPr>
            <p:spPr>
              <a:xfrm>
                <a:off x="8553067" y="3280016"/>
                <a:ext cx="33020" cy="0"/>
              </a:xfrm>
              <a:custGeom>
                <a:avLst/>
                <a:gdLst/>
                <a:ahLst/>
                <a:cxnLst/>
                <a:rect l="l" t="t" r="r" b="b"/>
                <a:pathLst>
                  <a:path w="33020">
                    <a:moveTo>
                      <a:pt x="32517" y="0"/>
                    </a:moveTo>
                    <a:lnTo>
                      <a:pt x="0" y="0"/>
                    </a:lnTo>
                  </a:path>
                </a:pathLst>
              </a:custGeom>
              <a:ln w="3175">
                <a:solidFill>
                  <a:srgbClr val="252525"/>
                </a:solidFill>
              </a:ln>
            </p:spPr>
            <p:txBody>
              <a:bodyPr wrap="square" lIns="0" tIns="0" rIns="0" bIns="0" rtlCol="0"/>
              <a:lstStyle/>
              <a:p>
                <a:endParaRPr/>
              </a:p>
            </p:txBody>
          </p:sp>
        </p:grpSp>
        <p:sp>
          <p:nvSpPr>
            <p:cNvPr id="22" name="object 176">
              <a:extLst>
                <a:ext uri="{FF2B5EF4-FFF2-40B4-BE49-F238E27FC236}">
                  <a16:creationId xmlns:a16="http://schemas.microsoft.com/office/drawing/2014/main" id="{92220750-650D-0C4A-931E-5B5D991BE180}"/>
                </a:ext>
              </a:extLst>
            </p:cNvPr>
            <p:cNvSpPr txBox="1"/>
            <p:nvPr/>
          </p:nvSpPr>
          <p:spPr>
            <a:xfrm>
              <a:off x="3935364" y="5769688"/>
              <a:ext cx="166914"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52525"/>
                  </a:solidFill>
                  <a:latin typeface="Times New Roman"/>
                  <a:cs typeface="Times New Roman"/>
                </a:rPr>
                <a:t>-180</a:t>
              </a:r>
              <a:endParaRPr sz="650" dirty="0">
                <a:latin typeface="Times New Roman"/>
                <a:cs typeface="Times New Roman"/>
              </a:endParaRPr>
            </a:p>
          </p:txBody>
        </p:sp>
        <p:sp>
          <p:nvSpPr>
            <p:cNvPr id="23" name="object 177">
              <a:extLst>
                <a:ext uri="{FF2B5EF4-FFF2-40B4-BE49-F238E27FC236}">
                  <a16:creationId xmlns:a16="http://schemas.microsoft.com/office/drawing/2014/main" id="{EC477BD4-3878-5A45-1D05-0CAD851837EA}"/>
                </a:ext>
              </a:extLst>
            </p:cNvPr>
            <p:cNvSpPr txBox="1"/>
            <p:nvPr/>
          </p:nvSpPr>
          <p:spPr>
            <a:xfrm>
              <a:off x="3928983" y="5461623"/>
              <a:ext cx="173295"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52525"/>
                  </a:solidFill>
                  <a:latin typeface="Times New Roman"/>
                  <a:cs typeface="Times New Roman"/>
                </a:rPr>
                <a:t>-160</a:t>
              </a:r>
              <a:endParaRPr sz="650" dirty="0">
                <a:latin typeface="Times New Roman"/>
                <a:cs typeface="Times New Roman"/>
              </a:endParaRPr>
            </a:p>
          </p:txBody>
        </p:sp>
        <p:sp>
          <p:nvSpPr>
            <p:cNvPr id="24" name="object 178">
              <a:extLst>
                <a:ext uri="{FF2B5EF4-FFF2-40B4-BE49-F238E27FC236}">
                  <a16:creationId xmlns:a16="http://schemas.microsoft.com/office/drawing/2014/main" id="{70C0493F-F385-D199-83D4-A83B7583553D}"/>
                </a:ext>
              </a:extLst>
            </p:cNvPr>
            <p:cNvSpPr txBox="1"/>
            <p:nvPr/>
          </p:nvSpPr>
          <p:spPr>
            <a:xfrm>
              <a:off x="3928983" y="5153558"/>
              <a:ext cx="173295"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52525"/>
                  </a:solidFill>
                  <a:latin typeface="Times New Roman"/>
                  <a:cs typeface="Times New Roman"/>
                </a:rPr>
                <a:t>-140</a:t>
              </a:r>
              <a:endParaRPr sz="650" dirty="0">
                <a:latin typeface="Times New Roman"/>
                <a:cs typeface="Times New Roman"/>
              </a:endParaRPr>
            </a:p>
          </p:txBody>
        </p:sp>
        <p:sp>
          <p:nvSpPr>
            <p:cNvPr id="25" name="object 179">
              <a:extLst>
                <a:ext uri="{FF2B5EF4-FFF2-40B4-BE49-F238E27FC236}">
                  <a16:creationId xmlns:a16="http://schemas.microsoft.com/office/drawing/2014/main" id="{087830E0-A6C9-FE0C-35A7-15D3F02CABD3}"/>
                </a:ext>
              </a:extLst>
            </p:cNvPr>
            <p:cNvSpPr txBox="1"/>
            <p:nvPr/>
          </p:nvSpPr>
          <p:spPr>
            <a:xfrm>
              <a:off x="3901930" y="4845495"/>
              <a:ext cx="200348"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52525"/>
                  </a:solidFill>
                  <a:latin typeface="Times New Roman"/>
                  <a:cs typeface="Times New Roman"/>
                </a:rPr>
                <a:t>-120</a:t>
              </a:r>
              <a:endParaRPr sz="650" dirty="0">
                <a:latin typeface="Times New Roman"/>
                <a:cs typeface="Times New Roman"/>
              </a:endParaRPr>
            </a:p>
          </p:txBody>
        </p:sp>
        <p:sp>
          <p:nvSpPr>
            <p:cNvPr id="26" name="object 180">
              <a:extLst>
                <a:ext uri="{FF2B5EF4-FFF2-40B4-BE49-F238E27FC236}">
                  <a16:creationId xmlns:a16="http://schemas.microsoft.com/office/drawing/2014/main" id="{71847817-A38A-979A-1B60-8023CC15563D}"/>
                </a:ext>
              </a:extLst>
            </p:cNvPr>
            <p:cNvSpPr txBox="1"/>
            <p:nvPr/>
          </p:nvSpPr>
          <p:spPr>
            <a:xfrm>
              <a:off x="3936622" y="4537431"/>
              <a:ext cx="165656"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52525"/>
                  </a:solidFill>
                  <a:latin typeface="Times New Roman"/>
                  <a:cs typeface="Times New Roman"/>
                </a:rPr>
                <a:t>-100</a:t>
              </a:r>
              <a:endParaRPr sz="650" dirty="0">
                <a:latin typeface="Times New Roman"/>
                <a:cs typeface="Times New Roman"/>
              </a:endParaRPr>
            </a:p>
          </p:txBody>
        </p:sp>
        <p:sp>
          <p:nvSpPr>
            <p:cNvPr id="27" name="object 181">
              <a:extLst>
                <a:ext uri="{FF2B5EF4-FFF2-40B4-BE49-F238E27FC236}">
                  <a16:creationId xmlns:a16="http://schemas.microsoft.com/office/drawing/2014/main" id="{83E03BC3-7647-F0FF-B60D-25B10183AA26}"/>
                </a:ext>
              </a:extLst>
            </p:cNvPr>
            <p:cNvSpPr txBox="1"/>
            <p:nvPr/>
          </p:nvSpPr>
          <p:spPr>
            <a:xfrm>
              <a:off x="3988628" y="4229366"/>
              <a:ext cx="124285"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52525"/>
                  </a:solidFill>
                  <a:latin typeface="Times New Roman"/>
                  <a:cs typeface="Times New Roman"/>
                </a:rPr>
                <a:t>-80</a:t>
              </a:r>
              <a:endParaRPr sz="650" dirty="0">
                <a:latin typeface="Times New Roman"/>
                <a:cs typeface="Times New Roman"/>
              </a:endParaRPr>
            </a:p>
          </p:txBody>
        </p:sp>
        <p:sp>
          <p:nvSpPr>
            <p:cNvPr id="28" name="object 182">
              <a:extLst>
                <a:ext uri="{FF2B5EF4-FFF2-40B4-BE49-F238E27FC236}">
                  <a16:creationId xmlns:a16="http://schemas.microsoft.com/office/drawing/2014/main" id="{E280FC35-46C8-7509-6443-8EE411A2B9AE}"/>
                </a:ext>
              </a:extLst>
            </p:cNvPr>
            <p:cNvSpPr txBox="1"/>
            <p:nvPr/>
          </p:nvSpPr>
          <p:spPr>
            <a:xfrm>
              <a:off x="3945099" y="3921303"/>
              <a:ext cx="167815" cy="114134"/>
            </a:xfrm>
            <a:prstGeom prst="rect">
              <a:avLst/>
            </a:prstGeom>
          </p:spPr>
          <p:txBody>
            <a:bodyPr vert="horz" wrap="square" lIns="0" tIns="13970" rIns="0" bIns="0" rtlCol="0">
              <a:spAutoFit/>
            </a:bodyPr>
            <a:lstStyle/>
            <a:p>
              <a:pPr marL="12700">
                <a:lnSpc>
                  <a:spcPct val="100000"/>
                </a:lnSpc>
                <a:spcBef>
                  <a:spcPts val="110"/>
                </a:spcBef>
              </a:pPr>
              <a:r>
                <a:rPr sz="650" dirty="0">
                  <a:solidFill>
                    <a:srgbClr val="252525"/>
                  </a:solidFill>
                  <a:latin typeface="Times New Roman"/>
                  <a:cs typeface="Times New Roman"/>
                </a:rPr>
                <a:t>-60</a:t>
              </a:r>
              <a:endParaRPr sz="650" dirty="0">
                <a:latin typeface="Times New Roman"/>
                <a:cs typeface="Times New Roman"/>
              </a:endParaRPr>
            </a:p>
          </p:txBody>
        </p:sp>
        <p:sp>
          <p:nvSpPr>
            <p:cNvPr id="29" name="object 183">
              <a:extLst>
                <a:ext uri="{FF2B5EF4-FFF2-40B4-BE49-F238E27FC236}">
                  <a16:creationId xmlns:a16="http://schemas.microsoft.com/office/drawing/2014/main" id="{F9BEA95D-E67B-BC46-821E-ED3437EBB693}"/>
                </a:ext>
              </a:extLst>
            </p:cNvPr>
            <p:cNvSpPr txBox="1"/>
            <p:nvPr/>
          </p:nvSpPr>
          <p:spPr>
            <a:xfrm>
              <a:off x="3822186" y="4621376"/>
              <a:ext cx="107722" cy="416835"/>
            </a:xfrm>
            <a:prstGeom prst="rect">
              <a:avLst/>
            </a:prstGeom>
          </p:spPr>
          <p:txBody>
            <a:bodyPr vert="vert270" wrap="square" lIns="0" tIns="5715" rIns="0" bIns="0" rtlCol="0">
              <a:spAutoFit/>
            </a:bodyPr>
            <a:lstStyle/>
            <a:p>
              <a:pPr marL="12700">
                <a:lnSpc>
                  <a:spcPct val="100000"/>
                </a:lnSpc>
                <a:spcBef>
                  <a:spcPts val="45"/>
                </a:spcBef>
              </a:pPr>
              <a:r>
                <a:rPr sz="700" spc="-5" dirty="0">
                  <a:solidFill>
                    <a:srgbClr val="252525"/>
                  </a:solidFill>
                  <a:latin typeface="Times New Roman"/>
                  <a:cs typeface="Times New Roman"/>
                </a:rPr>
                <a:t>P</a:t>
              </a:r>
              <a:r>
                <a:rPr sz="700" dirty="0">
                  <a:solidFill>
                    <a:srgbClr val="252525"/>
                  </a:solidFill>
                  <a:latin typeface="Times New Roman"/>
                  <a:cs typeface="Times New Roman"/>
                </a:rPr>
                <a:t>G</a:t>
              </a:r>
              <a:r>
                <a:rPr sz="700" spc="5" dirty="0">
                  <a:solidFill>
                    <a:srgbClr val="252525"/>
                  </a:solidFill>
                  <a:latin typeface="Times New Roman"/>
                  <a:cs typeface="Times New Roman"/>
                </a:rPr>
                <a:t> </a:t>
              </a:r>
              <a:r>
                <a:rPr sz="700" dirty="0">
                  <a:solidFill>
                    <a:srgbClr val="252525"/>
                  </a:solidFill>
                  <a:latin typeface="Times New Roman"/>
                  <a:cs typeface="Times New Roman"/>
                </a:rPr>
                <a:t>[dB]</a:t>
              </a:r>
              <a:endParaRPr sz="700" dirty="0">
                <a:latin typeface="Times New Roman"/>
                <a:cs typeface="Times New Roman"/>
              </a:endParaRPr>
            </a:p>
          </p:txBody>
        </p:sp>
        <p:grpSp>
          <p:nvGrpSpPr>
            <p:cNvPr id="30" name="object 184">
              <a:extLst>
                <a:ext uri="{FF2B5EF4-FFF2-40B4-BE49-F238E27FC236}">
                  <a16:creationId xmlns:a16="http://schemas.microsoft.com/office/drawing/2014/main" id="{9E026344-D84B-E3C0-694C-DBA36BD6454D}"/>
                </a:ext>
              </a:extLst>
            </p:cNvPr>
            <p:cNvGrpSpPr/>
            <p:nvPr/>
          </p:nvGrpSpPr>
          <p:grpSpPr>
            <a:xfrm>
              <a:off x="4056493" y="4031002"/>
              <a:ext cx="3005693" cy="1363600"/>
              <a:chOff x="5207317" y="3310608"/>
              <a:chExt cx="3570604" cy="1619885"/>
            </a:xfrm>
          </p:grpSpPr>
          <p:sp>
            <p:nvSpPr>
              <p:cNvPr id="53" name="object 185">
                <a:extLst>
                  <a:ext uri="{FF2B5EF4-FFF2-40B4-BE49-F238E27FC236}">
                    <a16:creationId xmlns:a16="http://schemas.microsoft.com/office/drawing/2014/main" id="{85D5F1F1-E768-DA02-BC50-A40C2F4BAB51}"/>
                  </a:ext>
                </a:extLst>
              </p:cNvPr>
              <p:cNvSpPr/>
              <p:nvPr/>
            </p:nvSpPr>
            <p:spPr>
              <a:xfrm>
                <a:off x="5333860" y="3316323"/>
                <a:ext cx="3251835" cy="1464310"/>
              </a:xfrm>
              <a:custGeom>
                <a:avLst/>
                <a:gdLst/>
                <a:ahLst/>
                <a:cxnLst/>
                <a:rect l="l" t="t" r="r" b="b"/>
                <a:pathLst>
                  <a:path w="3251834" h="1464310">
                    <a:moveTo>
                      <a:pt x="0" y="0"/>
                    </a:moveTo>
                    <a:lnTo>
                      <a:pt x="33650" y="15149"/>
                    </a:lnTo>
                    <a:lnTo>
                      <a:pt x="64367" y="28977"/>
                    </a:lnTo>
                    <a:lnTo>
                      <a:pt x="92630" y="41697"/>
                    </a:lnTo>
                    <a:lnTo>
                      <a:pt x="118790" y="53478"/>
                    </a:lnTo>
                    <a:lnTo>
                      <a:pt x="143151" y="64444"/>
                    </a:lnTo>
                    <a:lnTo>
                      <a:pt x="165934" y="74702"/>
                    </a:lnTo>
                    <a:lnTo>
                      <a:pt x="187341" y="84335"/>
                    </a:lnTo>
                    <a:lnTo>
                      <a:pt x="207518" y="93422"/>
                    </a:lnTo>
                    <a:lnTo>
                      <a:pt x="226609" y="102014"/>
                    </a:lnTo>
                    <a:lnTo>
                      <a:pt x="244718" y="110165"/>
                    </a:lnTo>
                    <a:lnTo>
                      <a:pt x="261942" y="117918"/>
                    </a:lnTo>
                    <a:lnTo>
                      <a:pt x="278364" y="125315"/>
                    </a:lnTo>
                    <a:lnTo>
                      <a:pt x="294060" y="132380"/>
                    </a:lnTo>
                    <a:lnTo>
                      <a:pt x="309085" y="139143"/>
                    </a:lnTo>
                    <a:lnTo>
                      <a:pt x="323498" y="145633"/>
                    </a:lnTo>
                    <a:lnTo>
                      <a:pt x="337344" y="151863"/>
                    </a:lnTo>
                    <a:lnTo>
                      <a:pt x="350670" y="157862"/>
                    </a:lnTo>
                    <a:lnTo>
                      <a:pt x="363509" y="163644"/>
                    </a:lnTo>
                    <a:lnTo>
                      <a:pt x="375899" y="169219"/>
                    </a:lnTo>
                    <a:lnTo>
                      <a:pt x="387865" y="174610"/>
                    </a:lnTo>
                    <a:lnTo>
                      <a:pt x="399441" y="179821"/>
                    </a:lnTo>
                    <a:lnTo>
                      <a:pt x="410652" y="184868"/>
                    </a:lnTo>
                    <a:lnTo>
                      <a:pt x="421515" y="189755"/>
                    </a:lnTo>
                    <a:lnTo>
                      <a:pt x="432055" y="194500"/>
                    </a:lnTo>
                    <a:lnTo>
                      <a:pt x="442289" y="199107"/>
                    </a:lnTo>
                    <a:lnTo>
                      <a:pt x="452237" y="203587"/>
                    </a:lnTo>
                    <a:lnTo>
                      <a:pt x="461908" y="207942"/>
                    </a:lnTo>
                    <a:lnTo>
                      <a:pt x="471323" y="212180"/>
                    </a:lnTo>
                    <a:lnTo>
                      <a:pt x="480495" y="216308"/>
                    </a:lnTo>
                    <a:lnTo>
                      <a:pt x="489432" y="220331"/>
                    </a:lnTo>
                    <a:lnTo>
                      <a:pt x="498151" y="224258"/>
                    </a:lnTo>
                    <a:lnTo>
                      <a:pt x="506660" y="228088"/>
                    </a:lnTo>
                    <a:lnTo>
                      <a:pt x="514964" y="231826"/>
                    </a:lnTo>
                    <a:lnTo>
                      <a:pt x="523082" y="235481"/>
                    </a:lnTo>
                    <a:lnTo>
                      <a:pt x="531017" y="239051"/>
                    </a:lnTo>
                    <a:lnTo>
                      <a:pt x="538775" y="242546"/>
                    </a:lnTo>
                    <a:lnTo>
                      <a:pt x="546369" y="245965"/>
                    </a:lnTo>
                    <a:lnTo>
                      <a:pt x="553800" y="249308"/>
                    </a:lnTo>
                    <a:lnTo>
                      <a:pt x="561079" y="252585"/>
                    </a:lnTo>
                    <a:lnTo>
                      <a:pt x="568212" y="255799"/>
                    </a:lnTo>
                    <a:lnTo>
                      <a:pt x="575207" y="258945"/>
                    </a:lnTo>
                    <a:lnTo>
                      <a:pt x="582062" y="262033"/>
                    </a:lnTo>
                    <a:lnTo>
                      <a:pt x="588784" y="265058"/>
                    </a:lnTo>
                    <a:lnTo>
                      <a:pt x="595384" y="268028"/>
                    </a:lnTo>
                    <a:lnTo>
                      <a:pt x="601862" y="270944"/>
                    </a:lnTo>
                    <a:lnTo>
                      <a:pt x="608223" y="273809"/>
                    </a:lnTo>
                    <a:lnTo>
                      <a:pt x="614475" y="276624"/>
                    </a:lnTo>
                    <a:lnTo>
                      <a:pt x="620613" y="279385"/>
                    </a:lnTo>
                    <a:lnTo>
                      <a:pt x="626651" y="282104"/>
                    </a:lnTo>
                    <a:lnTo>
                      <a:pt x="632584" y="284776"/>
                    </a:lnTo>
                    <a:lnTo>
                      <a:pt x="638420" y="287402"/>
                    </a:lnTo>
                    <a:lnTo>
                      <a:pt x="644160" y="289987"/>
                    </a:lnTo>
                    <a:lnTo>
                      <a:pt x="649807" y="292529"/>
                    </a:lnTo>
                    <a:lnTo>
                      <a:pt x="655367" y="295034"/>
                    </a:lnTo>
                    <a:lnTo>
                      <a:pt x="660842" y="297496"/>
                    </a:lnTo>
                    <a:lnTo>
                      <a:pt x="666234" y="299921"/>
                    </a:lnTo>
                    <a:lnTo>
                      <a:pt x="671542" y="302313"/>
                    </a:lnTo>
                    <a:lnTo>
                      <a:pt x="676774" y="304666"/>
                    </a:lnTo>
                    <a:lnTo>
                      <a:pt x="681926" y="306986"/>
                    </a:lnTo>
                    <a:lnTo>
                      <a:pt x="687007" y="309277"/>
                    </a:lnTo>
                    <a:lnTo>
                      <a:pt x="692013" y="311530"/>
                    </a:lnTo>
                    <a:lnTo>
                      <a:pt x="696951" y="313753"/>
                    </a:lnTo>
                    <a:lnTo>
                      <a:pt x="701822" y="315943"/>
                    </a:lnTo>
                    <a:lnTo>
                      <a:pt x="706627" y="318108"/>
                    </a:lnTo>
                    <a:lnTo>
                      <a:pt x="711364" y="320239"/>
                    </a:lnTo>
                    <a:lnTo>
                      <a:pt x="716042" y="322345"/>
                    </a:lnTo>
                    <a:lnTo>
                      <a:pt x="720657" y="324422"/>
                    </a:lnTo>
                    <a:lnTo>
                      <a:pt x="725210" y="326474"/>
                    </a:lnTo>
                    <a:lnTo>
                      <a:pt x="729708" y="328500"/>
                    </a:lnTo>
                    <a:lnTo>
                      <a:pt x="734151" y="330497"/>
                    </a:lnTo>
                    <a:lnTo>
                      <a:pt x="738535" y="332473"/>
                    </a:lnTo>
                    <a:lnTo>
                      <a:pt x="742865" y="334424"/>
                    </a:lnTo>
                    <a:lnTo>
                      <a:pt x="747145" y="336349"/>
                    </a:lnTo>
                    <a:lnTo>
                      <a:pt x="751375" y="338254"/>
                    </a:lnTo>
                    <a:lnTo>
                      <a:pt x="755554" y="340134"/>
                    </a:lnTo>
                    <a:lnTo>
                      <a:pt x="759682" y="341992"/>
                    </a:lnTo>
                    <a:lnTo>
                      <a:pt x="763765" y="343830"/>
                    </a:lnTo>
                    <a:lnTo>
                      <a:pt x="767801" y="345646"/>
                    </a:lnTo>
                    <a:lnTo>
                      <a:pt x="771787" y="347442"/>
                    </a:lnTo>
                    <a:lnTo>
                      <a:pt x="775735" y="349217"/>
                    </a:lnTo>
                    <a:lnTo>
                      <a:pt x="779633" y="350974"/>
                    </a:lnTo>
                    <a:lnTo>
                      <a:pt x="783493" y="352711"/>
                    </a:lnTo>
                    <a:lnTo>
                      <a:pt x="787311" y="354431"/>
                    </a:lnTo>
                    <a:lnTo>
                      <a:pt x="791088" y="356131"/>
                    </a:lnTo>
                    <a:lnTo>
                      <a:pt x="794822" y="357813"/>
                    </a:lnTo>
                    <a:lnTo>
                      <a:pt x="798518" y="359474"/>
                    </a:lnTo>
                    <a:lnTo>
                      <a:pt x="802177" y="361123"/>
                    </a:lnTo>
                    <a:lnTo>
                      <a:pt x="805798" y="362751"/>
                    </a:lnTo>
                    <a:lnTo>
                      <a:pt x="809381" y="364366"/>
                    </a:lnTo>
                    <a:lnTo>
                      <a:pt x="812931" y="365964"/>
                    </a:lnTo>
                    <a:lnTo>
                      <a:pt x="816443" y="367546"/>
                    </a:lnTo>
                    <a:lnTo>
                      <a:pt x="819921" y="369111"/>
                    </a:lnTo>
                    <a:lnTo>
                      <a:pt x="823366" y="370663"/>
                    </a:lnTo>
                    <a:lnTo>
                      <a:pt x="826777" y="372199"/>
                    </a:lnTo>
                    <a:lnTo>
                      <a:pt x="830154" y="373718"/>
                    </a:lnTo>
                    <a:lnTo>
                      <a:pt x="833503" y="375224"/>
                    </a:lnTo>
                    <a:lnTo>
                      <a:pt x="836817" y="376717"/>
                    </a:lnTo>
                    <a:lnTo>
                      <a:pt x="840103" y="378194"/>
                    </a:lnTo>
                    <a:lnTo>
                      <a:pt x="843354" y="379662"/>
                    </a:lnTo>
                    <a:lnTo>
                      <a:pt x="846581" y="381110"/>
                    </a:lnTo>
                    <a:lnTo>
                      <a:pt x="849774" y="382549"/>
                    </a:lnTo>
                    <a:lnTo>
                      <a:pt x="852942" y="383975"/>
                    </a:lnTo>
                    <a:lnTo>
                      <a:pt x="856080" y="385389"/>
                    </a:lnTo>
                    <a:lnTo>
                      <a:pt x="859189" y="386790"/>
                    </a:lnTo>
                    <a:lnTo>
                      <a:pt x="862273" y="388179"/>
                    </a:lnTo>
                    <a:lnTo>
                      <a:pt x="865332" y="389555"/>
                    </a:lnTo>
                    <a:lnTo>
                      <a:pt x="868361" y="390918"/>
                    </a:lnTo>
                    <a:lnTo>
                      <a:pt x="871365" y="392269"/>
                    </a:lnTo>
                    <a:lnTo>
                      <a:pt x="874344" y="393612"/>
                    </a:lnTo>
                    <a:lnTo>
                      <a:pt x="877298" y="394942"/>
                    </a:lnTo>
                    <a:lnTo>
                      <a:pt x="880231" y="396259"/>
                    </a:lnTo>
                    <a:lnTo>
                      <a:pt x="883134" y="397568"/>
                    </a:lnTo>
                    <a:lnTo>
                      <a:pt x="886017" y="398864"/>
                    </a:lnTo>
                    <a:lnTo>
                      <a:pt x="888874" y="400152"/>
                    </a:lnTo>
                    <a:lnTo>
                      <a:pt x="891711" y="401428"/>
                    </a:lnTo>
                    <a:lnTo>
                      <a:pt x="894526" y="402695"/>
                    </a:lnTo>
                    <a:lnTo>
                      <a:pt x="897316" y="403953"/>
                    </a:lnTo>
                    <a:lnTo>
                      <a:pt x="900085" y="405199"/>
                    </a:lnTo>
                    <a:lnTo>
                      <a:pt x="902834" y="406437"/>
                    </a:lnTo>
                    <a:lnTo>
                      <a:pt x="905561" y="407662"/>
                    </a:lnTo>
                    <a:lnTo>
                      <a:pt x="908263" y="408879"/>
                    </a:lnTo>
                    <a:lnTo>
                      <a:pt x="910948" y="410091"/>
                    </a:lnTo>
                    <a:lnTo>
                      <a:pt x="913613" y="411287"/>
                    </a:lnTo>
                    <a:lnTo>
                      <a:pt x="916260" y="412478"/>
                    </a:lnTo>
                    <a:lnTo>
                      <a:pt x="918882" y="413661"/>
                    </a:lnTo>
                    <a:lnTo>
                      <a:pt x="921488" y="414832"/>
                    </a:lnTo>
                    <a:lnTo>
                      <a:pt x="924077" y="415998"/>
                    </a:lnTo>
                    <a:lnTo>
                      <a:pt x="926645" y="417152"/>
                    </a:lnTo>
                    <a:lnTo>
                      <a:pt x="929191" y="418302"/>
                    </a:lnTo>
                    <a:lnTo>
                      <a:pt x="931721" y="419443"/>
                    </a:lnTo>
                    <a:lnTo>
                      <a:pt x="934235" y="420571"/>
                    </a:lnTo>
                    <a:lnTo>
                      <a:pt x="936731" y="421696"/>
                    </a:lnTo>
                    <a:lnTo>
                      <a:pt x="939207" y="422812"/>
                    </a:lnTo>
                    <a:lnTo>
                      <a:pt x="941670" y="423919"/>
                    </a:lnTo>
                    <a:lnTo>
                      <a:pt x="944112" y="425018"/>
                    </a:lnTo>
                    <a:lnTo>
                      <a:pt x="946537" y="426109"/>
                    </a:lnTo>
                    <a:lnTo>
                      <a:pt x="948949" y="427196"/>
                    </a:lnTo>
                    <a:lnTo>
                      <a:pt x="951341" y="428274"/>
                    </a:lnTo>
                    <a:lnTo>
                      <a:pt x="953720" y="429344"/>
                    </a:lnTo>
                    <a:lnTo>
                      <a:pt x="956082" y="430405"/>
                    </a:lnTo>
                    <a:lnTo>
                      <a:pt x="958428" y="431462"/>
                    </a:lnTo>
                    <a:lnTo>
                      <a:pt x="960756" y="432511"/>
                    </a:lnTo>
                    <a:lnTo>
                      <a:pt x="963072" y="433556"/>
                    </a:lnTo>
                    <a:lnTo>
                      <a:pt x="965372" y="434588"/>
                    </a:lnTo>
                    <a:lnTo>
                      <a:pt x="967658" y="435620"/>
                    </a:lnTo>
                    <a:lnTo>
                      <a:pt x="969928" y="436639"/>
                    </a:lnTo>
                    <a:lnTo>
                      <a:pt x="972186" y="437655"/>
                    </a:lnTo>
                    <a:lnTo>
                      <a:pt x="974426" y="438666"/>
                    </a:lnTo>
                    <a:lnTo>
                      <a:pt x="976654" y="439668"/>
                    </a:lnTo>
                    <a:lnTo>
                      <a:pt x="978865" y="440663"/>
                    </a:lnTo>
                    <a:lnTo>
                      <a:pt x="981068" y="441653"/>
                    </a:lnTo>
                    <a:lnTo>
                      <a:pt x="983254" y="442639"/>
                    </a:lnTo>
                    <a:lnTo>
                      <a:pt x="985423" y="443616"/>
                    </a:lnTo>
                    <a:lnTo>
                      <a:pt x="987584" y="444590"/>
                    </a:lnTo>
                    <a:lnTo>
                      <a:pt x="989732" y="445555"/>
                    </a:lnTo>
                    <a:lnTo>
                      <a:pt x="991864" y="446515"/>
                    </a:lnTo>
                    <a:lnTo>
                      <a:pt x="993983" y="447472"/>
                    </a:lnTo>
                    <a:lnTo>
                      <a:pt x="996093" y="448420"/>
                    </a:lnTo>
                    <a:lnTo>
                      <a:pt x="998187" y="449360"/>
                    </a:lnTo>
                    <a:lnTo>
                      <a:pt x="1000272" y="450300"/>
                    </a:lnTo>
                    <a:lnTo>
                      <a:pt x="1002341" y="451231"/>
                    </a:lnTo>
                    <a:lnTo>
                      <a:pt x="1004401" y="452158"/>
                    </a:lnTo>
                    <a:lnTo>
                      <a:pt x="1006444" y="453081"/>
                    </a:lnTo>
                    <a:lnTo>
                      <a:pt x="1008479" y="453996"/>
                    </a:lnTo>
                    <a:lnTo>
                      <a:pt x="1010506" y="454906"/>
                    </a:lnTo>
                    <a:lnTo>
                      <a:pt x="1012515" y="455812"/>
                    </a:lnTo>
                    <a:lnTo>
                      <a:pt x="1014517" y="456714"/>
                    </a:lnTo>
                    <a:lnTo>
                      <a:pt x="1016505" y="457608"/>
                    </a:lnTo>
                    <a:lnTo>
                      <a:pt x="1018482" y="458497"/>
                    </a:lnTo>
                    <a:lnTo>
                      <a:pt x="1020450" y="459382"/>
                    </a:lnTo>
                    <a:lnTo>
                      <a:pt x="1022405" y="460263"/>
                    </a:lnTo>
                    <a:lnTo>
                      <a:pt x="1024352" y="461140"/>
                    </a:lnTo>
                    <a:lnTo>
                      <a:pt x="1026286" y="462013"/>
                    </a:lnTo>
                    <a:lnTo>
                      <a:pt x="1028207" y="462877"/>
                    </a:lnTo>
                    <a:lnTo>
                      <a:pt x="1030125" y="463737"/>
                    </a:lnTo>
                    <a:lnTo>
                      <a:pt x="1032026" y="464597"/>
                    </a:lnTo>
                    <a:lnTo>
                      <a:pt x="1033918" y="465449"/>
                    </a:lnTo>
                    <a:lnTo>
                      <a:pt x="1035802" y="466296"/>
                    </a:lnTo>
                    <a:lnTo>
                      <a:pt x="1037673" y="467140"/>
                    </a:lnTo>
                    <a:lnTo>
                      <a:pt x="1039540" y="467979"/>
                    </a:lnTo>
                    <a:lnTo>
                      <a:pt x="1041391" y="468814"/>
                    </a:lnTo>
                    <a:lnTo>
                      <a:pt x="1043237" y="469640"/>
                    </a:lnTo>
                    <a:lnTo>
                      <a:pt x="1045070" y="470467"/>
                    </a:lnTo>
                    <a:lnTo>
                      <a:pt x="1046895" y="471289"/>
                    </a:lnTo>
                    <a:lnTo>
                      <a:pt x="1048708" y="472107"/>
                    </a:lnTo>
                    <a:lnTo>
                      <a:pt x="1050516" y="472917"/>
                    </a:lnTo>
                    <a:lnTo>
                      <a:pt x="1052312" y="473726"/>
                    </a:lnTo>
                    <a:lnTo>
                      <a:pt x="1054100" y="474532"/>
                    </a:lnTo>
                    <a:lnTo>
                      <a:pt x="1055879" y="475333"/>
                    </a:lnTo>
                    <a:lnTo>
                      <a:pt x="1057649" y="476130"/>
                    </a:lnTo>
                    <a:lnTo>
                      <a:pt x="1059407" y="476923"/>
                    </a:lnTo>
                    <a:lnTo>
                      <a:pt x="1061161" y="477712"/>
                    </a:lnTo>
                    <a:lnTo>
                      <a:pt x="1062902" y="478496"/>
                    </a:lnTo>
                    <a:lnTo>
                      <a:pt x="1064639" y="479277"/>
                    </a:lnTo>
                    <a:lnTo>
                      <a:pt x="1066364" y="480053"/>
                    </a:lnTo>
                    <a:lnTo>
                      <a:pt x="1068084" y="480829"/>
                    </a:lnTo>
                    <a:lnTo>
                      <a:pt x="1069792" y="481597"/>
                    </a:lnTo>
                    <a:lnTo>
                      <a:pt x="1071495" y="482365"/>
                    </a:lnTo>
                    <a:lnTo>
                      <a:pt x="1073186" y="483124"/>
                    </a:lnTo>
                    <a:lnTo>
                      <a:pt x="1074873" y="483883"/>
                    </a:lnTo>
                    <a:lnTo>
                      <a:pt x="1076551" y="484638"/>
                    </a:lnTo>
                    <a:lnTo>
                      <a:pt x="1078221" y="485389"/>
                    </a:lnTo>
                    <a:lnTo>
                      <a:pt x="1079883" y="486140"/>
                    </a:lnTo>
                    <a:lnTo>
                      <a:pt x="1081536" y="486883"/>
                    </a:lnTo>
                    <a:lnTo>
                      <a:pt x="1083181" y="487626"/>
                    </a:lnTo>
                    <a:lnTo>
                      <a:pt x="1084817" y="488360"/>
                    </a:lnTo>
                    <a:lnTo>
                      <a:pt x="1086449" y="489094"/>
                    </a:lnTo>
                    <a:lnTo>
                      <a:pt x="1088073" y="489828"/>
                    </a:lnTo>
                    <a:lnTo>
                      <a:pt x="1089688" y="490554"/>
                    </a:lnTo>
                    <a:lnTo>
                      <a:pt x="1091295" y="491280"/>
                    </a:lnTo>
                    <a:lnTo>
                      <a:pt x="1092898" y="491997"/>
                    </a:lnTo>
                    <a:lnTo>
                      <a:pt x="1094492" y="492715"/>
                    </a:lnTo>
                    <a:lnTo>
                      <a:pt x="1096078" y="493432"/>
                    </a:lnTo>
                    <a:lnTo>
                      <a:pt x="1097656" y="494141"/>
                    </a:lnTo>
                    <a:lnTo>
                      <a:pt x="1099229" y="494850"/>
                    </a:lnTo>
                    <a:lnTo>
                      <a:pt x="1100799" y="495555"/>
                    </a:lnTo>
                    <a:lnTo>
                      <a:pt x="1102355" y="496255"/>
                    </a:lnTo>
                    <a:lnTo>
                      <a:pt x="1103908" y="496956"/>
                    </a:lnTo>
                    <a:lnTo>
                      <a:pt x="1105452" y="497652"/>
                    </a:lnTo>
                    <a:lnTo>
                      <a:pt x="1106992" y="498345"/>
                    </a:lnTo>
                    <a:lnTo>
                      <a:pt x="1108523" y="499033"/>
                    </a:lnTo>
                    <a:lnTo>
                      <a:pt x="1110046" y="499721"/>
                    </a:lnTo>
                    <a:lnTo>
                      <a:pt x="1111565" y="500405"/>
                    </a:lnTo>
                    <a:lnTo>
                      <a:pt x="1113080" y="501084"/>
                    </a:lnTo>
                    <a:lnTo>
                      <a:pt x="1114582" y="501760"/>
                    </a:lnTo>
                    <a:lnTo>
                      <a:pt x="1116084" y="502435"/>
                    </a:lnTo>
                    <a:lnTo>
                      <a:pt x="1117577" y="503106"/>
                    </a:lnTo>
                    <a:lnTo>
                      <a:pt x="1119063" y="503778"/>
                    </a:lnTo>
                    <a:lnTo>
                      <a:pt x="1120544" y="504445"/>
                    </a:lnTo>
                    <a:lnTo>
                      <a:pt x="1122017" y="505108"/>
                    </a:lnTo>
                    <a:lnTo>
                      <a:pt x="1123485" y="505766"/>
                    </a:lnTo>
                    <a:lnTo>
                      <a:pt x="1124945" y="506425"/>
                    </a:lnTo>
                    <a:lnTo>
                      <a:pt x="1126401" y="507079"/>
                    </a:lnTo>
                    <a:lnTo>
                      <a:pt x="1127853" y="507734"/>
                    </a:lnTo>
                    <a:lnTo>
                      <a:pt x="1129296" y="508384"/>
                    </a:lnTo>
                    <a:lnTo>
                      <a:pt x="1130735" y="509030"/>
                    </a:lnTo>
                    <a:lnTo>
                      <a:pt x="1132166" y="509676"/>
                    </a:lnTo>
                    <a:lnTo>
                      <a:pt x="1133593" y="510318"/>
                    </a:lnTo>
                    <a:lnTo>
                      <a:pt x="1135015" y="510960"/>
                    </a:lnTo>
                    <a:lnTo>
                      <a:pt x="1136429" y="511594"/>
                    </a:lnTo>
                    <a:lnTo>
                      <a:pt x="1137839" y="512231"/>
                    </a:lnTo>
                    <a:lnTo>
                      <a:pt x="1139240" y="512861"/>
                    </a:lnTo>
                    <a:lnTo>
                      <a:pt x="1140642" y="513490"/>
                    </a:lnTo>
                    <a:lnTo>
                      <a:pt x="1142035" y="514119"/>
                    </a:lnTo>
                    <a:lnTo>
                      <a:pt x="1143419" y="514744"/>
                    </a:lnTo>
                    <a:lnTo>
                      <a:pt x="1144804" y="515365"/>
                    </a:lnTo>
                    <a:lnTo>
                      <a:pt x="1146180" y="515986"/>
                    </a:lnTo>
                    <a:lnTo>
                      <a:pt x="1147548" y="516603"/>
                    </a:lnTo>
                    <a:lnTo>
                      <a:pt x="1148916" y="517215"/>
                    </a:lnTo>
                    <a:lnTo>
                      <a:pt x="1150275" y="517828"/>
                    </a:lnTo>
                    <a:lnTo>
                      <a:pt x="1151630" y="518440"/>
                    </a:lnTo>
                    <a:lnTo>
                      <a:pt x="1152981" y="519049"/>
                    </a:lnTo>
                    <a:lnTo>
                      <a:pt x="1154324" y="519653"/>
                    </a:lnTo>
                    <a:lnTo>
                      <a:pt x="1155667" y="520257"/>
                    </a:lnTo>
                    <a:lnTo>
                      <a:pt x="1157001" y="520857"/>
                    </a:lnTo>
                    <a:lnTo>
                      <a:pt x="1158331" y="521457"/>
                    </a:lnTo>
                    <a:lnTo>
                      <a:pt x="1159657" y="522053"/>
                    </a:lnTo>
                    <a:lnTo>
                      <a:pt x="1160974" y="522644"/>
                    </a:lnTo>
                    <a:lnTo>
                      <a:pt x="1163601" y="523827"/>
                    </a:lnTo>
                    <a:lnTo>
                      <a:pt x="1164906" y="524415"/>
                    </a:lnTo>
                    <a:lnTo>
                      <a:pt x="1166207" y="525002"/>
                    </a:lnTo>
                    <a:lnTo>
                      <a:pt x="1167499" y="525585"/>
                    </a:lnTo>
                    <a:lnTo>
                      <a:pt x="1168791" y="526164"/>
                    </a:lnTo>
                    <a:lnTo>
                      <a:pt x="1170079" y="526743"/>
                    </a:lnTo>
                    <a:lnTo>
                      <a:pt x="1171359" y="527322"/>
                    </a:lnTo>
                    <a:lnTo>
                      <a:pt x="1172634" y="527897"/>
                    </a:lnTo>
                    <a:lnTo>
                      <a:pt x="1173910" y="528467"/>
                    </a:lnTo>
                    <a:lnTo>
                      <a:pt x="1175177" y="529038"/>
                    </a:lnTo>
                    <a:lnTo>
                      <a:pt x="1176440" y="529608"/>
                    </a:lnTo>
                    <a:lnTo>
                      <a:pt x="1177699" y="530175"/>
                    </a:lnTo>
                    <a:lnTo>
                      <a:pt x="1180204" y="531299"/>
                    </a:lnTo>
                    <a:lnTo>
                      <a:pt x="1181446" y="531861"/>
                    </a:lnTo>
                    <a:lnTo>
                      <a:pt x="1182688" y="532419"/>
                    </a:lnTo>
                    <a:lnTo>
                      <a:pt x="1183925" y="532977"/>
                    </a:lnTo>
                    <a:lnTo>
                      <a:pt x="1185159" y="533531"/>
                    </a:lnTo>
                    <a:lnTo>
                      <a:pt x="1186384" y="534085"/>
                    </a:lnTo>
                    <a:lnTo>
                      <a:pt x="1187609" y="534635"/>
                    </a:lnTo>
                    <a:lnTo>
                      <a:pt x="1188830" y="535184"/>
                    </a:lnTo>
                    <a:lnTo>
                      <a:pt x="1191255" y="536275"/>
                    </a:lnTo>
                    <a:lnTo>
                      <a:pt x="1192464" y="536820"/>
                    </a:lnTo>
                    <a:lnTo>
                      <a:pt x="1193664" y="537362"/>
                    </a:lnTo>
                    <a:lnTo>
                      <a:pt x="1194864" y="537903"/>
                    </a:lnTo>
                    <a:lnTo>
                      <a:pt x="1196059" y="538440"/>
                    </a:lnTo>
                    <a:lnTo>
                      <a:pt x="1197251" y="538977"/>
                    </a:lnTo>
                    <a:lnTo>
                      <a:pt x="1199617" y="540042"/>
                    </a:lnTo>
                    <a:lnTo>
                      <a:pt x="1200796" y="540571"/>
                    </a:lnTo>
                    <a:lnTo>
                      <a:pt x="1201971" y="541104"/>
                    </a:lnTo>
                    <a:lnTo>
                      <a:pt x="1203142" y="541628"/>
                    </a:lnTo>
                    <a:lnTo>
                      <a:pt x="1205475" y="542677"/>
                    </a:lnTo>
                    <a:lnTo>
                      <a:pt x="1206633" y="543201"/>
                    </a:lnTo>
                    <a:lnTo>
                      <a:pt x="1207791" y="543722"/>
                    </a:lnTo>
                    <a:lnTo>
                      <a:pt x="1208940" y="544238"/>
                    </a:lnTo>
                    <a:lnTo>
                      <a:pt x="1210090" y="544754"/>
                    </a:lnTo>
                    <a:lnTo>
                      <a:pt x="1211231" y="545270"/>
                    </a:lnTo>
                    <a:lnTo>
                      <a:pt x="1213510" y="546298"/>
                    </a:lnTo>
                    <a:lnTo>
                      <a:pt x="1214643" y="546805"/>
                    </a:lnTo>
                    <a:lnTo>
                      <a:pt x="1215775" y="547313"/>
                    </a:lnTo>
                    <a:lnTo>
                      <a:pt x="1216900" y="547821"/>
                    </a:lnTo>
                    <a:lnTo>
                      <a:pt x="1219140" y="548832"/>
                    </a:lnTo>
                    <a:lnTo>
                      <a:pt x="1220256" y="549335"/>
                    </a:lnTo>
                    <a:lnTo>
                      <a:pt x="1221368" y="549834"/>
                    </a:lnTo>
                    <a:lnTo>
                      <a:pt x="1222476" y="550334"/>
                    </a:lnTo>
                    <a:lnTo>
                      <a:pt x="1224683" y="551328"/>
                    </a:lnTo>
                    <a:lnTo>
                      <a:pt x="1225782" y="551819"/>
                    </a:lnTo>
                    <a:lnTo>
                      <a:pt x="1226877" y="552314"/>
                    </a:lnTo>
                    <a:lnTo>
                      <a:pt x="1227968" y="552805"/>
                    </a:lnTo>
                    <a:lnTo>
                      <a:pt x="1230142" y="553782"/>
                    </a:lnTo>
                    <a:lnTo>
                      <a:pt x="1231224" y="554269"/>
                    </a:lnTo>
                    <a:lnTo>
                      <a:pt x="1233377" y="555238"/>
                    </a:lnTo>
                    <a:lnTo>
                      <a:pt x="1234447" y="555720"/>
                    </a:lnTo>
                    <a:lnTo>
                      <a:pt x="1235516" y="556203"/>
                    </a:lnTo>
                    <a:lnTo>
                      <a:pt x="1236578" y="556681"/>
                    </a:lnTo>
                    <a:lnTo>
                      <a:pt x="1238701" y="557638"/>
                    </a:lnTo>
                    <a:lnTo>
                      <a:pt x="1239754" y="558112"/>
                    </a:lnTo>
                    <a:lnTo>
                      <a:pt x="1241856" y="559056"/>
                    </a:lnTo>
                    <a:lnTo>
                      <a:pt x="1242905" y="559530"/>
                    </a:lnTo>
                    <a:lnTo>
                      <a:pt x="1243946" y="560000"/>
                    </a:lnTo>
                    <a:lnTo>
                      <a:pt x="1244986" y="560465"/>
                    </a:lnTo>
                    <a:lnTo>
                      <a:pt x="1247059" y="561397"/>
                    </a:lnTo>
                    <a:lnTo>
                      <a:pt x="1248087" y="561862"/>
                    </a:lnTo>
                    <a:lnTo>
                      <a:pt x="1250143" y="562785"/>
                    </a:lnTo>
                    <a:lnTo>
                      <a:pt x="1251163" y="563247"/>
                    </a:lnTo>
                    <a:lnTo>
                      <a:pt x="1252182" y="563704"/>
                    </a:lnTo>
                    <a:lnTo>
                      <a:pt x="1253197" y="564161"/>
                    </a:lnTo>
                    <a:lnTo>
                      <a:pt x="1255220" y="565072"/>
                    </a:lnTo>
                    <a:lnTo>
                      <a:pt x="1256227" y="565525"/>
                    </a:lnTo>
                    <a:lnTo>
                      <a:pt x="1258232" y="566431"/>
                    </a:lnTo>
                    <a:lnTo>
                      <a:pt x="1259231" y="566880"/>
                    </a:lnTo>
                    <a:lnTo>
                      <a:pt x="1261220" y="567774"/>
                    </a:lnTo>
                    <a:lnTo>
                      <a:pt x="1262210" y="568218"/>
                    </a:lnTo>
                    <a:lnTo>
                      <a:pt x="1264186" y="569108"/>
                    </a:lnTo>
                    <a:lnTo>
                      <a:pt x="1265168" y="569548"/>
                    </a:lnTo>
                    <a:lnTo>
                      <a:pt x="1267123" y="570429"/>
                    </a:lnTo>
                    <a:lnTo>
                      <a:pt x="1268097" y="570870"/>
                    </a:lnTo>
                    <a:lnTo>
                      <a:pt x="1269066" y="571306"/>
                    </a:lnTo>
                    <a:lnTo>
                      <a:pt x="1270035" y="571742"/>
                    </a:lnTo>
                    <a:lnTo>
                      <a:pt x="1271965" y="572611"/>
                    </a:lnTo>
                    <a:lnTo>
                      <a:pt x="1272926" y="573043"/>
                    </a:lnTo>
                    <a:lnTo>
                      <a:pt x="1274839" y="573903"/>
                    </a:lnTo>
                    <a:lnTo>
                      <a:pt x="1275792" y="574335"/>
                    </a:lnTo>
                    <a:lnTo>
                      <a:pt x="1277692" y="575187"/>
                    </a:lnTo>
                    <a:lnTo>
                      <a:pt x="1278636" y="575615"/>
                    </a:lnTo>
                    <a:lnTo>
                      <a:pt x="1280520" y="576462"/>
                    </a:lnTo>
                    <a:lnTo>
                      <a:pt x="1281456" y="576882"/>
                    </a:lnTo>
                    <a:lnTo>
                      <a:pt x="1283323" y="577725"/>
                    </a:lnTo>
                    <a:lnTo>
                      <a:pt x="1284255" y="578145"/>
                    </a:lnTo>
                    <a:lnTo>
                      <a:pt x="1286109" y="578979"/>
                    </a:lnTo>
                    <a:lnTo>
                      <a:pt x="1287032" y="579395"/>
                    </a:lnTo>
                    <a:lnTo>
                      <a:pt x="1288870" y="580221"/>
                    </a:lnTo>
                    <a:lnTo>
                      <a:pt x="1289785" y="580632"/>
                    </a:lnTo>
                    <a:lnTo>
                      <a:pt x="1291610" y="581455"/>
                    </a:lnTo>
                    <a:lnTo>
                      <a:pt x="1292520" y="581866"/>
                    </a:lnTo>
                    <a:lnTo>
                      <a:pt x="1294329" y="582680"/>
                    </a:lnTo>
                    <a:lnTo>
                      <a:pt x="1295231" y="583087"/>
                    </a:lnTo>
                    <a:lnTo>
                      <a:pt x="1297027" y="583892"/>
                    </a:lnTo>
                    <a:lnTo>
                      <a:pt x="1297924" y="584295"/>
                    </a:lnTo>
                    <a:lnTo>
                      <a:pt x="1300593" y="585499"/>
                    </a:lnTo>
                    <a:lnTo>
                      <a:pt x="1301478" y="585898"/>
                    </a:lnTo>
                    <a:lnTo>
                      <a:pt x="1303245" y="586695"/>
                    </a:lnTo>
                    <a:lnTo>
                      <a:pt x="1304126" y="587089"/>
                    </a:lnTo>
                    <a:lnTo>
                      <a:pt x="1305875" y="587878"/>
                    </a:lnTo>
                    <a:lnTo>
                      <a:pt x="1306748" y="588272"/>
                    </a:lnTo>
                    <a:lnTo>
                      <a:pt x="1308489" y="589052"/>
                    </a:lnTo>
                    <a:lnTo>
                      <a:pt x="1309354" y="589443"/>
                    </a:lnTo>
                    <a:lnTo>
                      <a:pt x="1311082" y="590219"/>
                    </a:lnTo>
                    <a:lnTo>
                      <a:pt x="1311943" y="590609"/>
                    </a:lnTo>
                    <a:lnTo>
                      <a:pt x="1314510" y="591763"/>
                    </a:lnTo>
                    <a:lnTo>
                      <a:pt x="1315362" y="592149"/>
                    </a:lnTo>
                    <a:lnTo>
                      <a:pt x="1317057" y="592912"/>
                    </a:lnTo>
                    <a:lnTo>
                      <a:pt x="1317905" y="593290"/>
                    </a:lnTo>
                    <a:lnTo>
                      <a:pt x="1319591" y="594049"/>
                    </a:lnTo>
                    <a:lnTo>
                      <a:pt x="1320431" y="594427"/>
                    </a:lnTo>
                    <a:lnTo>
                      <a:pt x="1322935" y="595555"/>
                    </a:lnTo>
                    <a:lnTo>
                      <a:pt x="1323766" y="595933"/>
                    </a:lnTo>
                    <a:lnTo>
                      <a:pt x="1325424" y="596680"/>
                    </a:lnTo>
                    <a:lnTo>
                      <a:pt x="1326250" y="597049"/>
                    </a:lnTo>
                    <a:lnTo>
                      <a:pt x="1327895" y="597791"/>
                    </a:lnTo>
                    <a:lnTo>
                      <a:pt x="1328717" y="598161"/>
                    </a:lnTo>
                    <a:lnTo>
                      <a:pt x="1331168" y="599260"/>
                    </a:lnTo>
                    <a:lnTo>
                      <a:pt x="1331977" y="599629"/>
                    </a:lnTo>
                    <a:lnTo>
                      <a:pt x="1333597" y="600355"/>
                    </a:lnTo>
                    <a:lnTo>
                      <a:pt x="1334407" y="600720"/>
                    </a:lnTo>
                    <a:lnTo>
                      <a:pt x="1336815" y="601806"/>
                    </a:lnTo>
                    <a:lnTo>
                      <a:pt x="1337616" y="602163"/>
                    </a:lnTo>
                    <a:lnTo>
                      <a:pt x="1339207" y="602885"/>
                    </a:lnTo>
                    <a:lnTo>
                      <a:pt x="1340004" y="603241"/>
                    </a:lnTo>
                    <a:lnTo>
                      <a:pt x="1342374" y="604307"/>
                    </a:lnTo>
                    <a:lnTo>
                      <a:pt x="1343163" y="604663"/>
                    </a:lnTo>
                    <a:lnTo>
                      <a:pt x="1344732" y="605368"/>
                    </a:lnTo>
                    <a:lnTo>
                      <a:pt x="1345513" y="605721"/>
                    </a:lnTo>
                    <a:lnTo>
                      <a:pt x="1347850" y="606774"/>
                    </a:lnTo>
                    <a:lnTo>
                      <a:pt x="1348622" y="607122"/>
                    </a:lnTo>
                    <a:lnTo>
                      <a:pt x="1350938" y="608162"/>
                    </a:lnTo>
                    <a:lnTo>
                      <a:pt x="1351706" y="608511"/>
                    </a:lnTo>
                    <a:lnTo>
                      <a:pt x="1353237" y="609199"/>
                    </a:lnTo>
                    <a:lnTo>
                      <a:pt x="1354001" y="609543"/>
                    </a:lnTo>
                    <a:lnTo>
                      <a:pt x="1356283" y="610570"/>
                    </a:lnTo>
                    <a:lnTo>
                      <a:pt x="1357039" y="610910"/>
                    </a:lnTo>
                    <a:lnTo>
                      <a:pt x="1359300" y="611926"/>
                    </a:lnTo>
                    <a:lnTo>
                      <a:pt x="1360051" y="612265"/>
                    </a:lnTo>
                    <a:lnTo>
                      <a:pt x="1361545" y="612937"/>
                    </a:lnTo>
                    <a:lnTo>
                      <a:pt x="1362292" y="613272"/>
                    </a:lnTo>
                    <a:lnTo>
                      <a:pt x="1364520" y="614275"/>
                    </a:lnTo>
                    <a:lnTo>
                      <a:pt x="1365258" y="614611"/>
                    </a:lnTo>
                    <a:lnTo>
                      <a:pt x="1367469" y="615605"/>
                    </a:lnTo>
                    <a:lnTo>
                      <a:pt x="1368199" y="615932"/>
                    </a:lnTo>
                    <a:lnTo>
                      <a:pt x="1370390" y="616922"/>
                    </a:lnTo>
                    <a:lnTo>
                      <a:pt x="1371120" y="617249"/>
                    </a:lnTo>
                    <a:lnTo>
                      <a:pt x="1373293" y="618227"/>
                    </a:lnTo>
                    <a:lnTo>
                      <a:pt x="1374011" y="618550"/>
                    </a:lnTo>
                    <a:lnTo>
                      <a:pt x="1376167" y="619519"/>
                    </a:lnTo>
                    <a:lnTo>
                      <a:pt x="1376885" y="619842"/>
                    </a:lnTo>
                    <a:lnTo>
                      <a:pt x="1378311" y="620484"/>
                    </a:lnTo>
                    <a:lnTo>
                      <a:pt x="1379020" y="620803"/>
                    </a:lnTo>
                    <a:lnTo>
                      <a:pt x="1381143" y="621759"/>
                    </a:lnTo>
                    <a:lnTo>
                      <a:pt x="1381853" y="622078"/>
                    </a:lnTo>
                    <a:lnTo>
                      <a:pt x="1383959" y="623026"/>
                    </a:lnTo>
                    <a:lnTo>
                      <a:pt x="1384659" y="623341"/>
                    </a:lnTo>
                    <a:lnTo>
                      <a:pt x="1386749" y="624285"/>
                    </a:lnTo>
                    <a:lnTo>
                      <a:pt x="1387445" y="624596"/>
                    </a:lnTo>
                    <a:lnTo>
                      <a:pt x="1389518" y="625531"/>
                    </a:lnTo>
                    <a:lnTo>
                      <a:pt x="1390206" y="625842"/>
                    </a:lnTo>
                    <a:lnTo>
                      <a:pt x="1392950" y="627075"/>
                    </a:lnTo>
                    <a:lnTo>
                      <a:pt x="1393630" y="627381"/>
                    </a:lnTo>
                    <a:lnTo>
                      <a:pt x="1395669" y="628300"/>
                    </a:lnTo>
                    <a:lnTo>
                      <a:pt x="1396349" y="628606"/>
                    </a:lnTo>
                    <a:lnTo>
                      <a:pt x="1398371" y="629517"/>
                    </a:lnTo>
                    <a:lnTo>
                      <a:pt x="1399043" y="629819"/>
                    </a:lnTo>
                    <a:lnTo>
                      <a:pt x="1401052" y="630721"/>
                    </a:lnTo>
                    <a:lnTo>
                      <a:pt x="1401715" y="631023"/>
                    </a:lnTo>
                    <a:lnTo>
                      <a:pt x="1403708" y="631921"/>
                    </a:lnTo>
                    <a:lnTo>
                      <a:pt x="1404371" y="632218"/>
                    </a:lnTo>
                    <a:lnTo>
                      <a:pt x="1406347" y="633108"/>
                    </a:lnTo>
                    <a:lnTo>
                      <a:pt x="1407006" y="633402"/>
                    </a:lnTo>
                    <a:lnTo>
                      <a:pt x="1409620" y="634580"/>
                    </a:lnTo>
                    <a:lnTo>
                      <a:pt x="1410270" y="634874"/>
                    </a:lnTo>
                    <a:lnTo>
                      <a:pt x="1412217" y="635751"/>
                    </a:lnTo>
                    <a:lnTo>
                      <a:pt x="1412863" y="636040"/>
                    </a:lnTo>
                    <a:lnTo>
                      <a:pt x="1414794" y="636909"/>
                    </a:lnTo>
                    <a:lnTo>
                      <a:pt x="1415435" y="637198"/>
                    </a:lnTo>
                    <a:lnTo>
                      <a:pt x="1417991" y="638348"/>
                    </a:lnTo>
                    <a:lnTo>
                      <a:pt x="1418624" y="638633"/>
                    </a:lnTo>
                    <a:lnTo>
                      <a:pt x="1420525" y="639489"/>
                    </a:lnTo>
                    <a:lnTo>
                      <a:pt x="1421154" y="639774"/>
                    </a:lnTo>
                    <a:lnTo>
                      <a:pt x="1423668" y="640903"/>
                    </a:lnTo>
                    <a:lnTo>
                      <a:pt x="1424293" y="641188"/>
                    </a:lnTo>
                    <a:lnTo>
                      <a:pt x="1426164" y="642027"/>
                    </a:lnTo>
                    <a:lnTo>
                      <a:pt x="1426785" y="642308"/>
                    </a:lnTo>
                    <a:lnTo>
                      <a:pt x="1429256" y="643420"/>
                    </a:lnTo>
                    <a:lnTo>
                      <a:pt x="1429873" y="643697"/>
                    </a:lnTo>
                    <a:lnTo>
                      <a:pt x="1431715" y="644528"/>
                    </a:lnTo>
                    <a:lnTo>
                      <a:pt x="1432328" y="644800"/>
                    </a:lnTo>
                    <a:lnTo>
                      <a:pt x="1434761" y="645900"/>
                    </a:lnTo>
                    <a:lnTo>
                      <a:pt x="1435365" y="646172"/>
                    </a:lnTo>
                    <a:lnTo>
                      <a:pt x="1437178" y="646986"/>
                    </a:lnTo>
                    <a:lnTo>
                      <a:pt x="1437782" y="647259"/>
                    </a:lnTo>
                    <a:lnTo>
                      <a:pt x="1440178" y="648337"/>
                    </a:lnTo>
                    <a:lnTo>
                      <a:pt x="1440774" y="648606"/>
                    </a:lnTo>
                    <a:lnTo>
                      <a:pt x="1443153" y="649675"/>
                    </a:lnTo>
                    <a:lnTo>
                      <a:pt x="1443744" y="649944"/>
                    </a:lnTo>
                    <a:lnTo>
                      <a:pt x="1446102" y="651005"/>
                    </a:lnTo>
                    <a:lnTo>
                      <a:pt x="1446690" y="651270"/>
                    </a:lnTo>
                    <a:lnTo>
                      <a:pt x="1448444" y="652058"/>
                    </a:lnTo>
                    <a:lnTo>
                      <a:pt x="1449027" y="652318"/>
                    </a:lnTo>
                    <a:lnTo>
                      <a:pt x="1451351" y="653367"/>
                    </a:lnTo>
                    <a:lnTo>
                      <a:pt x="1451930" y="653627"/>
                    </a:lnTo>
                    <a:lnTo>
                      <a:pt x="1454234" y="654664"/>
                    </a:lnTo>
                    <a:lnTo>
                      <a:pt x="1454804" y="654924"/>
                    </a:lnTo>
                    <a:lnTo>
                      <a:pt x="1457091" y="655952"/>
                    </a:lnTo>
                    <a:lnTo>
                      <a:pt x="1457658" y="656208"/>
                    </a:lnTo>
                    <a:lnTo>
                      <a:pt x="1459927" y="657227"/>
                    </a:lnTo>
                    <a:lnTo>
                      <a:pt x="1460490" y="657483"/>
                    </a:lnTo>
                    <a:lnTo>
                      <a:pt x="1462739" y="658494"/>
                    </a:lnTo>
                    <a:lnTo>
                      <a:pt x="1463301" y="658746"/>
                    </a:lnTo>
                    <a:lnTo>
                      <a:pt x="1465529" y="659748"/>
                    </a:lnTo>
                    <a:lnTo>
                      <a:pt x="1466087" y="660000"/>
                    </a:lnTo>
                    <a:lnTo>
                      <a:pt x="1468298" y="660994"/>
                    </a:lnTo>
                    <a:lnTo>
                      <a:pt x="1468852" y="661246"/>
                    </a:lnTo>
                    <a:lnTo>
                      <a:pt x="1471046" y="662232"/>
                    </a:lnTo>
                    <a:lnTo>
                      <a:pt x="1471596" y="662480"/>
                    </a:lnTo>
                    <a:lnTo>
                      <a:pt x="1473774" y="663461"/>
                    </a:lnTo>
                    <a:lnTo>
                      <a:pt x="1474315" y="663705"/>
                    </a:lnTo>
                    <a:lnTo>
                      <a:pt x="1476480" y="664678"/>
                    </a:lnTo>
                    <a:lnTo>
                      <a:pt x="1477017" y="664921"/>
                    </a:lnTo>
                    <a:lnTo>
                      <a:pt x="1479698" y="666130"/>
                    </a:lnTo>
                    <a:lnTo>
                      <a:pt x="1480231" y="666369"/>
                    </a:lnTo>
                    <a:lnTo>
                      <a:pt x="1482358" y="667325"/>
                    </a:lnTo>
                    <a:lnTo>
                      <a:pt x="1482887" y="667564"/>
                    </a:lnTo>
                    <a:lnTo>
                      <a:pt x="1484997" y="668512"/>
                    </a:lnTo>
                    <a:lnTo>
                      <a:pt x="1485526" y="668752"/>
                    </a:lnTo>
                    <a:lnTo>
                      <a:pt x="1487620" y="669696"/>
                    </a:lnTo>
                    <a:lnTo>
                      <a:pt x="1488144" y="669931"/>
                    </a:lnTo>
                    <a:lnTo>
                      <a:pt x="1490741" y="671097"/>
                    </a:lnTo>
                    <a:lnTo>
                      <a:pt x="1491257" y="671332"/>
                    </a:lnTo>
                    <a:lnTo>
                      <a:pt x="1493317" y="672259"/>
                    </a:lnTo>
                    <a:lnTo>
                      <a:pt x="1493834" y="672490"/>
                    </a:lnTo>
                    <a:lnTo>
                      <a:pt x="1496389" y="673643"/>
                    </a:lnTo>
                    <a:lnTo>
                      <a:pt x="1496896" y="673870"/>
                    </a:lnTo>
                    <a:lnTo>
                      <a:pt x="1498927" y="674785"/>
                    </a:lnTo>
                    <a:lnTo>
                      <a:pt x="1499431" y="675011"/>
                    </a:lnTo>
                    <a:lnTo>
                      <a:pt x="1501948" y="676144"/>
                    </a:lnTo>
                    <a:lnTo>
                      <a:pt x="1502452" y="676370"/>
                    </a:lnTo>
                    <a:lnTo>
                      <a:pt x="1504449" y="677268"/>
                    </a:lnTo>
                    <a:lnTo>
                      <a:pt x="1504944" y="677495"/>
                    </a:lnTo>
                    <a:lnTo>
                      <a:pt x="1507424" y="678611"/>
                    </a:lnTo>
                    <a:lnTo>
                      <a:pt x="1507915" y="678833"/>
                    </a:lnTo>
                    <a:lnTo>
                      <a:pt x="1510373" y="679936"/>
                    </a:lnTo>
                    <a:lnTo>
                      <a:pt x="1510864" y="680159"/>
                    </a:lnTo>
                    <a:lnTo>
                      <a:pt x="1512815" y="681036"/>
                    </a:lnTo>
                    <a:lnTo>
                      <a:pt x="1513298" y="681254"/>
                    </a:lnTo>
                    <a:lnTo>
                      <a:pt x="1515719" y="682345"/>
                    </a:lnTo>
                    <a:lnTo>
                      <a:pt x="1516201" y="682559"/>
                    </a:lnTo>
                    <a:lnTo>
                      <a:pt x="1518601" y="683641"/>
                    </a:lnTo>
                    <a:lnTo>
                      <a:pt x="1519079" y="683855"/>
                    </a:lnTo>
                    <a:lnTo>
                      <a:pt x="1521459" y="684929"/>
                    </a:lnTo>
                    <a:lnTo>
                      <a:pt x="1521933" y="685143"/>
                    </a:lnTo>
                    <a:lnTo>
                      <a:pt x="1524295" y="686204"/>
                    </a:lnTo>
                    <a:lnTo>
                      <a:pt x="1524765" y="686418"/>
                    </a:lnTo>
                    <a:lnTo>
                      <a:pt x="1527110" y="687471"/>
                    </a:lnTo>
                    <a:lnTo>
                      <a:pt x="1527576" y="687681"/>
                    </a:lnTo>
                    <a:lnTo>
                      <a:pt x="1529900" y="688726"/>
                    </a:lnTo>
                    <a:lnTo>
                      <a:pt x="1530362" y="688935"/>
                    </a:lnTo>
                    <a:lnTo>
                      <a:pt x="1532670" y="689976"/>
                    </a:lnTo>
                    <a:lnTo>
                      <a:pt x="1533127" y="690181"/>
                    </a:lnTo>
                    <a:lnTo>
                      <a:pt x="1535418" y="691209"/>
                    </a:lnTo>
                    <a:lnTo>
                      <a:pt x="1535871" y="691415"/>
                    </a:lnTo>
                    <a:lnTo>
                      <a:pt x="1538141" y="692439"/>
                    </a:lnTo>
                    <a:lnTo>
                      <a:pt x="1538594" y="692640"/>
                    </a:lnTo>
                    <a:lnTo>
                      <a:pt x="1540847" y="693655"/>
                    </a:lnTo>
                    <a:lnTo>
                      <a:pt x="1541296" y="693857"/>
                    </a:lnTo>
                    <a:lnTo>
                      <a:pt x="1543977" y="695065"/>
                    </a:lnTo>
                    <a:lnTo>
                      <a:pt x="1544422" y="695266"/>
                    </a:lnTo>
                    <a:lnTo>
                      <a:pt x="1546637" y="696265"/>
                    </a:lnTo>
                    <a:lnTo>
                      <a:pt x="1547082" y="696462"/>
                    </a:lnTo>
                    <a:lnTo>
                      <a:pt x="1549281" y="697452"/>
                    </a:lnTo>
                    <a:lnTo>
                      <a:pt x="1549717" y="697649"/>
                    </a:lnTo>
                    <a:lnTo>
                      <a:pt x="1552335" y="698828"/>
                    </a:lnTo>
                    <a:lnTo>
                      <a:pt x="1552772" y="699025"/>
                    </a:lnTo>
                    <a:lnTo>
                      <a:pt x="1554937" y="699999"/>
                    </a:lnTo>
                    <a:lnTo>
                      <a:pt x="1555369" y="700192"/>
                    </a:lnTo>
                    <a:lnTo>
                      <a:pt x="1557945" y="701354"/>
                    </a:lnTo>
                    <a:lnTo>
                      <a:pt x="1558373" y="701547"/>
                    </a:lnTo>
                    <a:lnTo>
                      <a:pt x="1560504" y="702503"/>
                    </a:lnTo>
                    <a:lnTo>
                      <a:pt x="1560928" y="702696"/>
                    </a:lnTo>
                    <a:lnTo>
                      <a:pt x="1563467" y="703837"/>
                    </a:lnTo>
                    <a:lnTo>
                      <a:pt x="1563886" y="704026"/>
                    </a:lnTo>
                    <a:lnTo>
                      <a:pt x="1566399" y="705159"/>
                    </a:lnTo>
                    <a:lnTo>
                      <a:pt x="1566819" y="705348"/>
                    </a:lnTo>
                    <a:lnTo>
                      <a:pt x="1568900" y="706283"/>
                    </a:lnTo>
                    <a:lnTo>
                      <a:pt x="1569315" y="706472"/>
                    </a:lnTo>
                    <a:lnTo>
                      <a:pt x="1571791" y="707588"/>
                    </a:lnTo>
                    <a:lnTo>
                      <a:pt x="1572202" y="707773"/>
                    </a:lnTo>
                    <a:lnTo>
                      <a:pt x="1574661" y="708876"/>
                    </a:lnTo>
                    <a:lnTo>
                      <a:pt x="1575068" y="709061"/>
                    </a:lnTo>
                    <a:lnTo>
                      <a:pt x="1577506" y="710160"/>
                    </a:lnTo>
                    <a:lnTo>
                      <a:pt x="1577913" y="710340"/>
                    </a:lnTo>
                    <a:lnTo>
                      <a:pt x="1580329" y="711431"/>
                    </a:lnTo>
                    <a:lnTo>
                      <a:pt x="1580732" y="711611"/>
                    </a:lnTo>
                    <a:lnTo>
                      <a:pt x="1583128" y="712690"/>
                    </a:lnTo>
                    <a:lnTo>
                      <a:pt x="1583527" y="712870"/>
                    </a:lnTo>
                    <a:lnTo>
                      <a:pt x="1585906" y="713940"/>
                    </a:lnTo>
                    <a:lnTo>
                      <a:pt x="1586304" y="714120"/>
                    </a:lnTo>
                    <a:lnTo>
                      <a:pt x="1588666" y="715182"/>
                    </a:lnTo>
                    <a:lnTo>
                      <a:pt x="1589057" y="715358"/>
                    </a:lnTo>
                    <a:lnTo>
                      <a:pt x="1591398" y="716415"/>
                    </a:lnTo>
                    <a:lnTo>
                      <a:pt x="1591788" y="716587"/>
                    </a:lnTo>
                    <a:lnTo>
                      <a:pt x="1594113" y="717636"/>
                    </a:lnTo>
                    <a:lnTo>
                      <a:pt x="1594499" y="717808"/>
                    </a:lnTo>
                    <a:lnTo>
                      <a:pt x="1597192" y="719020"/>
                    </a:lnTo>
                    <a:lnTo>
                      <a:pt x="1597574" y="719192"/>
                    </a:lnTo>
                    <a:lnTo>
                      <a:pt x="1599861" y="720224"/>
                    </a:lnTo>
                    <a:lnTo>
                      <a:pt x="1600243" y="720392"/>
                    </a:lnTo>
                    <a:lnTo>
                      <a:pt x="1602512" y="721416"/>
                    </a:lnTo>
                    <a:lnTo>
                      <a:pt x="1602890" y="721584"/>
                    </a:lnTo>
                    <a:lnTo>
                      <a:pt x="1605517" y="722767"/>
                    </a:lnTo>
                    <a:lnTo>
                      <a:pt x="1605890" y="722935"/>
                    </a:lnTo>
                    <a:lnTo>
                      <a:pt x="1608122" y="723942"/>
                    </a:lnTo>
                    <a:lnTo>
                      <a:pt x="1608496" y="724109"/>
                    </a:lnTo>
                    <a:lnTo>
                      <a:pt x="1611080" y="725276"/>
                    </a:lnTo>
                    <a:lnTo>
                      <a:pt x="1611449" y="725439"/>
                    </a:lnTo>
                    <a:lnTo>
                      <a:pt x="1613648" y="726429"/>
                    </a:lnTo>
                    <a:lnTo>
                      <a:pt x="1614013" y="726593"/>
                    </a:lnTo>
                    <a:lnTo>
                      <a:pt x="1616560" y="727743"/>
                    </a:lnTo>
                    <a:lnTo>
                      <a:pt x="1616925" y="727902"/>
                    </a:lnTo>
                    <a:lnTo>
                      <a:pt x="1619451" y="729039"/>
                    </a:lnTo>
                    <a:lnTo>
                      <a:pt x="1619807" y="729202"/>
                    </a:lnTo>
                    <a:lnTo>
                      <a:pt x="1622312" y="730331"/>
                    </a:lnTo>
                    <a:lnTo>
                      <a:pt x="1622669" y="730490"/>
                    </a:lnTo>
                    <a:lnTo>
                      <a:pt x="1625157" y="731611"/>
                    </a:lnTo>
                    <a:lnTo>
                      <a:pt x="1625510" y="731770"/>
                    </a:lnTo>
                    <a:lnTo>
                      <a:pt x="1627624" y="732722"/>
                    </a:lnTo>
                    <a:lnTo>
                      <a:pt x="1627972" y="732878"/>
                    </a:lnTo>
                    <a:lnTo>
                      <a:pt x="1630423" y="733981"/>
                    </a:lnTo>
                    <a:lnTo>
                      <a:pt x="1630771" y="734136"/>
                    </a:lnTo>
                    <a:lnTo>
                      <a:pt x="1633544" y="735386"/>
                    </a:lnTo>
                    <a:lnTo>
                      <a:pt x="1633888" y="735542"/>
                    </a:lnTo>
                    <a:lnTo>
                      <a:pt x="1636297" y="736624"/>
                    </a:lnTo>
                    <a:lnTo>
                      <a:pt x="1636641" y="736779"/>
                    </a:lnTo>
                    <a:lnTo>
                      <a:pt x="1639028" y="737853"/>
                    </a:lnTo>
                    <a:lnTo>
                      <a:pt x="1639368" y="738009"/>
                    </a:lnTo>
                    <a:lnTo>
                      <a:pt x="1641739" y="739074"/>
                    </a:lnTo>
                    <a:lnTo>
                      <a:pt x="1642079" y="739229"/>
                    </a:lnTo>
                    <a:lnTo>
                      <a:pt x="1644428" y="740287"/>
                    </a:lnTo>
                    <a:lnTo>
                      <a:pt x="1644764" y="740438"/>
                    </a:lnTo>
                    <a:lnTo>
                      <a:pt x="1647432" y="741638"/>
                    </a:lnTo>
                    <a:lnTo>
                      <a:pt x="1647764" y="741789"/>
                    </a:lnTo>
                    <a:lnTo>
                      <a:pt x="1650080" y="742829"/>
                    </a:lnTo>
                    <a:lnTo>
                      <a:pt x="1650407" y="742976"/>
                    </a:lnTo>
                    <a:lnTo>
                      <a:pt x="1653034" y="744159"/>
                    </a:lnTo>
                    <a:lnTo>
                      <a:pt x="1653361" y="744306"/>
                    </a:lnTo>
                    <a:lnTo>
                      <a:pt x="1655639" y="745334"/>
                    </a:lnTo>
                    <a:lnTo>
                      <a:pt x="1655962" y="745480"/>
                    </a:lnTo>
                    <a:lnTo>
                      <a:pt x="1658547" y="746643"/>
                    </a:lnTo>
                    <a:lnTo>
                      <a:pt x="1658870" y="746785"/>
                    </a:lnTo>
                    <a:lnTo>
                      <a:pt x="1661434" y="747939"/>
                    </a:lnTo>
                    <a:lnTo>
                      <a:pt x="1661753" y="748086"/>
                    </a:lnTo>
                    <a:lnTo>
                      <a:pt x="1664295" y="749227"/>
                    </a:lnTo>
                    <a:lnTo>
                      <a:pt x="1664610" y="749370"/>
                    </a:lnTo>
                    <a:lnTo>
                      <a:pt x="1666817" y="750364"/>
                    </a:lnTo>
                    <a:lnTo>
                      <a:pt x="1667132" y="750507"/>
                    </a:lnTo>
                    <a:lnTo>
                      <a:pt x="1669636" y="751635"/>
                    </a:lnTo>
                    <a:lnTo>
                      <a:pt x="1669947" y="751773"/>
                    </a:lnTo>
                    <a:lnTo>
                      <a:pt x="1672431" y="752894"/>
                    </a:lnTo>
                    <a:lnTo>
                      <a:pt x="1672741" y="753032"/>
                    </a:lnTo>
                    <a:lnTo>
                      <a:pt x="1675511" y="754278"/>
                    </a:lnTo>
                    <a:lnTo>
                      <a:pt x="1675817" y="754417"/>
                    </a:lnTo>
                    <a:lnTo>
                      <a:pt x="1678263" y="755516"/>
                    </a:lnTo>
                    <a:lnTo>
                      <a:pt x="1678565" y="755654"/>
                    </a:lnTo>
                    <a:lnTo>
                      <a:pt x="1680990" y="756745"/>
                    </a:lnTo>
                    <a:lnTo>
                      <a:pt x="1681292" y="756879"/>
                    </a:lnTo>
                    <a:lnTo>
                      <a:pt x="1683696" y="757966"/>
                    </a:lnTo>
                    <a:lnTo>
                      <a:pt x="1683999" y="758100"/>
                    </a:lnTo>
                    <a:lnTo>
                      <a:pt x="1686684" y="759308"/>
                    </a:lnTo>
                    <a:lnTo>
                      <a:pt x="1686982" y="759443"/>
                    </a:lnTo>
                    <a:lnTo>
                      <a:pt x="1689348" y="760508"/>
                    </a:lnTo>
                    <a:lnTo>
                      <a:pt x="1689642" y="760638"/>
                    </a:lnTo>
                    <a:lnTo>
                      <a:pt x="1692285" y="761830"/>
                    </a:lnTo>
                    <a:lnTo>
                      <a:pt x="1692579" y="761960"/>
                    </a:lnTo>
                    <a:lnTo>
                      <a:pt x="1694908" y="763009"/>
                    </a:lnTo>
                    <a:lnTo>
                      <a:pt x="1695197" y="763139"/>
                    </a:lnTo>
                    <a:lnTo>
                      <a:pt x="1697798" y="764313"/>
                    </a:lnTo>
                    <a:lnTo>
                      <a:pt x="1698088" y="764443"/>
                    </a:lnTo>
                    <a:lnTo>
                      <a:pt x="1700664" y="765601"/>
                    </a:lnTo>
                    <a:lnTo>
                      <a:pt x="1700954" y="765731"/>
                    </a:lnTo>
                    <a:lnTo>
                      <a:pt x="1703228" y="766755"/>
                    </a:lnTo>
                    <a:lnTo>
                      <a:pt x="1703513" y="766885"/>
                    </a:lnTo>
                    <a:lnTo>
                      <a:pt x="1706052" y="768026"/>
                    </a:lnTo>
                    <a:lnTo>
                      <a:pt x="1706333" y="768152"/>
                    </a:lnTo>
                    <a:lnTo>
                      <a:pt x="1708854" y="769289"/>
                    </a:lnTo>
                    <a:lnTo>
                      <a:pt x="1709135" y="769415"/>
                    </a:lnTo>
                    <a:lnTo>
                      <a:pt x="1711636" y="770539"/>
                    </a:lnTo>
                    <a:lnTo>
                      <a:pt x="1711913" y="770665"/>
                    </a:lnTo>
                    <a:lnTo>
                      <a:pt x="1714666" y="771907"/>
                    </a:lnTo>
                    <a:lnTo>
                      <a:pt x="1714942" y="772029"/>
                    </a:lnTo>
                    <a:lnTo>
                      <a:pt x="1717401" y="773136"/>
                    </a:lnTo>
                    <a:lnTo>
                      <a:pt x="1717674" y="773258"/>
                    </a:lnTo>
                    <a:lnTo>
                      <a:pt x="1720116" y="774357"/>
                    </a:lnTo>
                    <a:lnTo>
                      <a:pt x="1720384" y="774479"/>
                    </a:lnTo>
                    <a:lnTo>
                      <a:pt x="1722810" y="775570"/>
                    </a:lnTo>
                    <a:lnTo>
                      <a:pt x="1723078" y="775691"/>
                    </a:lnTo>
                    <a:lnTo>
                      <a:pt x="1725747" y="776895"/>
                    </a:lnTo>
                    <a:lnTo>
                      <a:pt x="1726015" y="777013"/>
                    </a:lnTo>
                    <a:lnTo>
                      <a:pt x="1728398" y="778087"/>
                    </a:lnTo>
                    <a:lnTo>
                      <a:pt x="1728663" y="778204"/>
                    </a:lnTo>
                    <a:lnTo>
                      <a:pt x="1731289" y="779392"/>
                    </a:lnTo>
                    <a:lnTo>
                      <a:pt x="1731553" y="779509"/>
                    </a:lnTo>
                    <a:lnTo>
                      <a:pt x="1734159" y="780679"/>
                    </a:lnTo>
                    <a:lnTo>
                      <a:pt x="1734419" y="780797"/>
                    </a:lnTo>
                    <a:lnTo>
                      <a:pt x="1737008" y="781963"/>
                    </a:lnTo>
                    <a:lnTo>
                      <a:pt x="1737264" y="782077"/>
                    </a:lnTo>
                    <a:lnTo>
                      <a:pt x="1739828" y="783234"/>
                    </a:lnTo>
                    <a:lnTo>
                      <a:pt x="1740084" y="783348"/>
                    </a:lnTo>
                    <a:lnTo>
                      <a:pt x="1742630" y="784493"/>
                    </a:lnTo>
                    <a:lnTo>
                      <a:pt x="1742886" y="784611"/>
                    </a:lnTo>
                    <a:lnTo>
                      <a:pt x="1745408" y="785743"/>
                    </a:lnTo>
                    <a:lnTo>
                      <a:pt x="1745660" y="785861"/>
                    </a:lnTo>
                    <a:lnTo>
                      <a:pt x="1748169" y="786985"/>
                    </a:lnTo>
                    <a:lnTo>
                      <a:pt x="1748416" y="787098"/>
                    </a:lnTo>
                    <a:lnTo>
                      <a:pt x="1750904" y="788219"/>
                    </a:lnTo>
                    <a:lnTo>
                      <a:pt x="1751152" y="788332"/>
                    </a:lnTo>
                    <a:lnTo>
                      <a:pt x="1753619" y="789439"/>
                    </a:lnTo>
                    <a:lnTo>
                      <a:pt x="1753862" y="789553"/>
                    </a:lnTo>
                    <a:lnTo>
                      <a:pt x="1756556" y="790761"/>
                    </a:lnTo>
                    <a:lnTo>
                      <a:pt x="1756799" y="790874"/>
                    </a:lnTo>
                    <a:lnTo>
                      <a:pt x="1759229" y="791965"/>
                    </a:lnTo>
                    <a:lnTo>
                      <a:pt x="1759468" y="792074"/>
                    </a:lnTo>
                    <a:lnTo>
                      <a:pt x="1762120" y="793270"/>
                    </a:lnTo>
                    <a:lnTo>
                      <a:pt x="1762359" y="793375"/>
                    </a:lnTo>
                    <a:lnTo>
                      <a:pt x="1764990" y="794558"/>
                    </a:lnTo>
                    <a:lnTo>
                      <a:pt x="1765225" y="794667"/>
                    </a:lnTo>
                    <a:lnTo>
                      <a:pt x="1767595" y="795732"/>
                    </a:lnTo>
                    <a:lnTo>
                      <a:pt x="1767834" y="795842"/>
                    </a:lnTo>
                    <a:lnTo>
                      <a:pt x="1770423" y="797004"/>
                    </a:lnTo>
                    <a:lnTo>
                      <a:pt x="1770654" y="797113"/>
                    </a:lnTo>
                    <a:lnTo>
                      <a:pt x="1773222" y="798266"/>
                    </a:lnTo>
                    <a:lnTo>
                      <a:pt x="1773457" y="798371"/>
                    </a:lnTo>
                    <a:lnTo>
                      <a:pt x="1776004" y="799517"/>
                    </a:lnTo>
                    <a:lnTo>
                      <a:pt x="1776234" y="799622"/>
                    </a:lnTo>
                    <a:lnTo>
                      <a:pt x="1778991" y="800863"/>
                    </a:lnTo>
                    <a:lnTo>
                      <a:pt x="1779217" y="800964"/>
                    </a:lnTo>
                    <a:lnTo>
                      <a:pt x="1781727" y="802093"/>
                    </a:lnTo>
                    <a:lnTo>
                      <a:pt x="1781953" y="802197"/>
                    </a:lnTo>
                    <a:lnTo>
                      <a:pt x="1784441" y="803318"/>
                    </a:lnTo>
                    <a:lnTo>
                      <a:pt x="1784664" y="803418"/>
                    </a:lnTo>
                    <a:lnTo>
                      <a:pt x="1787357" y="804631"/>
                    </a:lnTo>
                    <a:lnTo>
                      <a:pt x="1787580" y="804731"/>
                    </a:lnTo>
                    <a:lnTo>
                      <a:pt x="1790026" y="805831"/>
                    </a:lnTo>
                    <a:lnTo>
                      <a:pt x="1790248" y="805931"/>
                    </a:lnTo>
                    <a:lnTo>
                      <a:pt x="1792900" y="807123"/>
                    </a:lnTo>
                    <a:lnTo>
                      <a:pt x="1793118" y="807224"/>
                    </a:lnTo>
                    <a:lnTo>
                      <a:pt x="1795749" y="808407"/>
                    </a:lnTo>
                    <a:lnTo>
                      <a:pt x="1795967" y="808503"/>
                    </a:lnTo>
                    <a:lnTo>
                      <a:pt x="1798573" y="809678"/>
                    </a:lnTo>
                    <a:lnTo>
                      <a:pt x="1798787" y="809774"/>
                    </a:lnTo>
                    <a:lnTo>
                      <a:pt x="1801375" y="810941"/>
                    </a:lnTo>
                    <a:lnTo>
                      <a:pt x="1801589" y="811037"/>
                    </a:lnTo>
                    <a:lnTo>
                      <a:pt x="1804157" y="812191"/>
                    </a:lnTo>
                    <a:lnTo>
                      <a:pt x="1804371" y="812287"/>
                    </a:lnTo>
                    <a:lnTo>
                      <a:pt x="1806914" y="813433"/>
                    </a:lnTo>
                    <a:lnTo>
                      <a:pt x="1807128" y="813529"/>
                    </a:lnTo>
                    <a:lnTo>
                      <a:pt x="1809654" y="814666"/>
                    </a:lnTo>
                    <a:lnTo>
                      <a:pt x="1809863" y="814763"/>
                    </a:lnTo>
                    <a:lnTo>
                      <a:pt x="1812368" y="815887"/>
                    </a:lnTo>
                    <a:lnTo>
                      <a:pt x="1812578" y="815983"/>
                    </a:lnTo>
                    <a:lnTo>
                      <a:pt x="1815272" y="817196"/>
                    </a:lnTo>
                    <a:lnTo>
                      <a:pt x="1815477" y="817288"/>
                    </a:lnTo>
                    <a:lnTo>
                      <a:pt x="1818150" y="818492"/>
                    </a:lnTo>
                    <a:lnTo>
                      <a:pt x="1818356" y="818585"/>
                    </a:lnTo>
                    <a:lnTo>
                      <a:pt x="1820802" y="819688"/>
                    </a:lnTo>
                    <a:lnTo>
                      <a:pt x="1821007" y="819776"/>
                    </a:lnTo>
                    <a:lnTo>
                      <a:pt x="1823638" y="820963"/>
                    </a:lnTo>
                    <a:lnTo>
                      <a:pt x="1823840" y="821051"/>
                    </a:lnTo>
                    <a:lnTo>
                      <a:pt x="1826449" y="822226"/>
                    </a:lnTo>
                    <a:lnTo>
                      <a:pt x="1826647" y="822318"/>
                    </a:lnTo>
                    <a:lnTo>
                      <a:pt x="1829240" y="823485"/>
                    </a:lnTo>
                    <a:lnTo>
                      <a:pt x="1829437" y="823573"/>
                    </a:lnTo>
                    <a:lnTo>
                      <a:pt x="1832005" y="824731"/>
                    </a:lnTo>
                    <a:lnTo>
                      <a:pt x="1832202" y="824819"/>
                    </a:lnTo>
                    <a:lnTo>
                      <a:pt x="1834946" y="826052"/>
                    </a:lnTo>
                    <a:lnTo>
                      <a:pt x="1835143" y="826140"/>
                    </a:lnTo>
                    <a:lnTo>
                      <a:pt x="1837669" y="827277"/>
                    </a:lnTo>
                    <a:lnTo>
                      <a:pt x="1837862" y="827365"/>
                    </a:lnTo>
                    <a:lnTo>
                      <a:pt x="1840371" y="828494"/>
                    </a:lnTo>
                    <a:lnTo>
                      <a:pt x="1840564" y="828582"/>
                    </a:lnTo>
                    <a:lnTo>
                      <a:pt x="1843245" y="829790"/>
                    </a:lnTo>
                    <a:lnTo>
                      <a:pt x="1843434" y="829874"/>
                    </a:lnTo>
                    <a:lnTo>
                      <a:pt x="1846094" y="831070"/>
                    </a:lnTo>
                    <a:lnTo>
                      <a:pt x="1846283" y="831158"/>
                    </a:lnTo>
                    <a:lnTo>
                      <a:pt x="1848922" y="832345"/>
                    </a:lnTo>
                    <a:lnTo>
                      <a:pt x="1849111" y="832429"/>
                    </a:lnTo>
                    <a:lnTo>
                      <a:pt x="1851725" y="833608"/>
                    </a:lnTo>
                    <a:lnTo>
                      <a:pt x="1851913" y="833692"/>
                    </a:lnTo>
                    <a:lnTo>
                      <a:pt x="1854506" y="834858"/>
                    </a:lnTo>
                    <a:lnTo>
                      <a:pt x="1854691" y="834942"/>
                    </a:lnTo>
                    <a:lnTo>
                      <a:pt x="1857267" y="836100"/>
                    </a:lnTo>
                    <a:lnTo>
                      <a:pt x="1857452" y="836184"/>
                    </a:lnTo>
                    <a:lnTo>
                      <a:pt x="1860007" y="837334"/>
                    </a:lnTo>
                    <a:lnTo>
                      <a:pt x="1860188" y="837417"/>
                    </a:lnTo>
                    <a:lnTo>
                      <a:pt x="1862906" y="838638"/>
                    </a:lnTo>
                    <a:lnTo>
                      <a:pt x="1863087" y="838722"/>
                    </a:lnTo>
                    <a:lnTo>
                      <a:pt x="1865600" y="839855"/>
                    </a:lnTo>
                    <a:lnTo>
                      <a:pt x="1865781" y="839935"/>
                    </a:lnTo>
                    <a:lnTo>
                      <a:pt x="1868453" y="841139"/>
                    </a:lnTo>
                    <a:lnTo>
                      <a:pt x="1868629" y="841218"/>
                    </a:lnTo>
                    <a:lnTo>
                      <a:pt x="1871285" y="842410"/>
                    </a:lnTo>
                    <a:lnTo>
                      <a:pt x="1871462" y="842490"/>
                    </a:lnTo>
                    <a:lnTo>
                      <a:pt x="1874092" y="843677"/>
                    </a:lnTo>
                    <a:lnTo>
                      <a:pt x="1874264" y="843752"/>
                    </a:lnTo>
                    <a:lnTo>
                      <a:pt x="1876878" y="844927"/>
                    </a:lnTo>
                    <a:lnTo>
                      <a:pt x="1877050" y="845007"/>
                    </a:lnTo>
                    <a:lnTo>
                      <a:pt x="1879639" y="846173"/>
                    </a:lnTo>
                    <a:lnTo>
                      <a:pt x="1879811" y="846249"/>
                    </a:lnTo>
                    <a:lnTo>
                      <a:pt x="1882383" y="847407"/>
                    </a:lnTo>
                    <a:lnTo>
                      <a:pt x="1882555" y="847486"/>
                    </a:lnTo>
                    <a:lnTo>
                      <a:pt x="1885274" y="848707"/>
                    </a:lnTo>
                    <a:lnTo>
                      <a:pt x="1885442" y="848787"/>
                    </a:lnTo>
                    <a:lnTo>
                      <a:pt x="1887972" y="849924"/>
                    </a:lnTo>
                    <a:lnTo>
                      <a:pt x="1888140" y="849999"/>
                    </a:lnTo>
                    <a:lnTo>
                      <a:pt x="1890817" y="851203"/>
                    </a:lnTo>
                    <a:lnTo>
                      <a:pt x="1890985" y="851279"/>
                    </a:lnTo>
                    <a:lnTo>
                      <a:pt x="1893640" y="852475"/>
                    </a:lnTo>
                    <a:lnTo>
                      <a:pt x="1893804" y="852550"/>
                    </a:lnTo>
                    <a:lnTo>
                      <a:pt x="1896439" y="853737"/>
                    </a:lnTo>
                    <a:lnTo>
                      <a:pt x="1896603" y="853809"/>
                    </a:lnTo>
                    <a:lnTo>
                      <a:pt x="1899217" y="854988"/>
                    </a:lnTo>
                    <a:lnTo>
                      <a:pt x="1899380" y="855059"/>
                    </a:lnTo>
                    <a:lnTo>
                      <a:pt x="1901973" y="856225"/>
                    </a:lnTo>
                    <a:lnTo>
                      <a:pt x="1902137" y="856301"/>
                    </a:lnTo>
                    <a:lnTo>
                      <a:pt x="1904868" y="857530"/>
                    </a:lnTo>
                    <a:lnTo>
                      <a:pt x="1905028" y="857601"/>
                    </a:lnTo>
                    <a:lnTo>
                      <a:pt x="1907583" y="858751"/>
                    </a:lnTo>
                    <a:lnTo>
                      <a:pt x="1907742" y="858822"/>
                    </a:lnTo>
                    <a:lnTo>
                      <a:pt x="1910432" y="860035"/>
                    </a:lnTo>
                    <a:lnTo>
                      <a:pt x="1910591" y="860106"/>
                    </a:lnTo>
                    <a:lnTo>
                      <a:pt x="1913260" y="861306"/>
                    </a:lnTo>
                    <a:lnTo>
                      <a:pt x="1913415" y="861377"/>
                    </a:lnTo>
                    <a:lnTo>
                      <a:pt x="1916063" y="862569"/>
                    </a:lnTo>
                    <a:lnTo>
                      <a:pt x="1916218" y="862640"/>
                    </a:lnTo>
                    <a:lnTo>
                      <a:pt x="1918844" y="863823"/>
                    </a:lnTo>
                    <a:lnTo>
                      <a:pt x="1919000" y="863890"/>
                    </a:lnTo>
                    <a:lnTo>
                      <a:pt x="1921605" y="865065"/>
                    </a:lnTo>
                    <a:lnTo>
                      <a:pt x="1921761" y="865136"/>
                    </a:lnTo>
                    <a:lnTo>
                      <a:pt x="1924345" y="866298"/>
                    </a:lnTo>
                    <a:lnTo>
                      <a:pt x="1924496" y="866365"/>
                    </a:lnTo>
                    <a:lnTo>
                      <a:pt x="1927215" y="867590"/>
                    </a:lnTo>
                    <a:lnTo>
                      <a:pt x="1927366" y="867658"/>
                    </a:lnTo>
                    <a:lnTo>
                      <a:pt x="1929909" y="868803"/>
                    </a:lnTo>
                    <a:lnTo>
                      <a:pt x="1930060" y="868870"/>
                    </a:lnTo>
                    <a:lnTo>
                      <a:pt x="1932732" y="870074"/>
                    </a:lnTo>
                    <a:lnTo>
                      <a:pt x="1932884" y="870141"/>
                    </a:lnTo>
                    <a:lnTo>
                      <a:pt x="1935535" y="871337"/>
                    </a:lnTo>
                    <a:lnTo>
                      <a:pt x="1935682" y="871404"/>
                    </a:lnTo>
                    <a:lnTo>
                      <a:pt x="1938313" y="872587"/>
                    </a:lnTo>
                    <a:lnTo>
                      <a:pt x="1938460" y="872654"/>
                    </a:lnTo>
                    <a:lnTo>
                      <a:pt x="1941216" y="873892"/>
                    </a:lnTo>
                    <a:lnTo>
                      <a:pt x="1941363" y="873959"/>
                    </a:lnTo>
                    <a:lnTo>
                      <a:pt x="1943952" y="875125"/>
                    </a:lnTo>
                    <a:lnTo>
                      <a:pt x="1944095" y="875188"/>
                    </a:lnTo>
                    <a:lnTo>
                      <a:pt x="1946809" y="876409"/>
                    </a:lnTo>
                    <a:lnTo>
                      <a:pt x="1946952" y="876476"/>
                    </a:lnTo>
                    <a:lnTo>
                      <a:pt x="1949503" y="877622"/>
                    </a:lnTo>
                    <a:lnTo>
                      <a:pt x="1949641" y="877684"/>
                    </a:lnTo>
                    <a:lnTo>
                      <a:pt x="1952314" y="878889"/>
                    </a:lnTo>
                    <a:lnTo>
                      <a:pt x="1952453" y="878951"/>
                    </a:lnTo>
                    <a:lnTo>
                      <a:pt x="1955104" y="880143"/>
                    </a:lnTo>
                    <a:lnTo>
                      <a:pt x="1955243" y="880206"/>
                    </a:lnTo>
                    <a:lnTo>
                      <a:pt x="1958008" y="881452"/>
                    </a:lnTo>
                    <a:lnTo>
                      <a:pt x="1958146" y="881515"/>
                    </a:lnTo>
                    <a:lnTo>
                      <a:pt x="1960756" y="882690"/>
                    </a:lnTo>
                    <a:lnTo>
                      <a:pt x="1960890" y="882748"/>
                    </a:lnTo>
                    <a:lnTo>
                      <a:pt x="1963613" y="883978"/>
                    </a:lnTo>
                    <a:lnTo>
                      <a:pt x="1963748" y="884036"/>
                    </a:lnTo>
                    <a:lnTo>
                      <a:pt x="1966315" y="885194"/>
                    </a:lnTo>
                    <a:lnTo>
                      <a:pt x="1966450" y="885253"/>
                    </a:lnTo>
                    <a:lnTo>
                      <a:pt x="1969131" y="886461"/>
                    </a:lnTo>
                    <a:lnTo>
                      <a:pt x="1969265" y="886520"/>
                    </a:lnTo>
                    <a:lnTo>
                      <a:pt x="1971925" y="887716"/>
                    </a:lnTo>
                    <a:lnTo>
                      <a:pt x="1972055" y="887779"/>
                    </a:lnTo>
                    <a:lnTo>
                      <a:pt x="1974694" y="888966"/>
                    </a:lnTo>
                    <a:lnTo>
                      <a:pt x="1974829" y="889025"/>
                    </a:lnTo>
                    <a:lnTo>
                      <a:pt x="1977577" y="890262"/>
                    </a:lnTo>
                    <a:lnTo>
                      <a:pt x="1977707" y="890321"/>
                    </a:lnTo>
                    <a:lnTo>
                      <a:pt x="1980304" y="891491"/>
                    </a:lnTo>
                    <a:lnTo>
                      <a:pt x="1983136" y="892767"/>
                    </a:lnTo>
                    <a:lnTo>
                      <a:pt x="1983266" y="892821"/>
                    </a:lnTo>
                    <a:lnTo>
                      <a:pt x="1985952" y="894030"/>
                    </a:lnTo>
                    <a:lnTo>
                      <a:pt x="1988738" y="895288"/>
                    </a:lnTo>
                    <a:lnTo>
                      <a:pt x="1988868" y="895343"/>
                    </a:lnTo>
                    <a:lnTo>
                      <a:pt x="1991507" y="896534"/>
                    </a:lnTo>
                    <a:lnTo>
                      <a:pt x="1994377" y="897826"/>
                    </a:lnTo>
                    <a:lnTo>
                      <a:pt x="1997104" y="899051"/>
                    </a:lnTo>
                    <a:lnTo>
                      <a:pt x="1999928" y="900323"/>
                    </a:lnTo>
                    <a:lnTo>
                      <a:pt x="2002731" y="901585"/>
                    </a:lnTo>
                    <a:lnTo>
                      <a:pt x="2005512" y="902840"/>
                    </a:lnTo>
                    <a:lnTo>
                      <a:pt x="2008273" y="904082"/>
                    </a:lnTo>
                    <a:lnTo>
                      <a:pt x="2011131" y="905365"/>
                    </a:lnTo>
                    <a:lnTo>
                      <a:pt x="2013963" y="906641"/>
                    </a:lnTo>
                    <a:lnTo>
                      <a:pt x="2016661" y="907857"/>
                    </a:lnTo>
                    <a:lnTo>
                      <a:pt x="2019564" y="909162"/>
                    </a:lnTo>
                    <a:lnTo>
                      <a:pt x="2022333" y="910408"/>
                    </a:lnTo>
                    <a:lnTo>
                      <a:pt x="2025077" y="911646"/>
                    </a:lnTo>
                    <a:lnTo>
                      <a:pt x="2027914" y="912921"/>
                    </a:lnTo>
                    <a:lnTo>
                      <a:pt x="2030729" y="914192"/>
                    </a:lnTo>
                    <a:lnTo>
                      <a:pt x="2033523" y="915447"/>
                    </a:lnTo>
                    <a:lnTo>
                      <a:pt x="2036293" y="916693"/>
                    </a:lnTo>
                    <a:lnTo>
                      <a:pt x="2039041" y="917931"/>
                    </a:lnTo>
                    <a:lnTo>
                      <a:pt x="2041877" y="919210"/>
                    </a:lnTo>
                    <a:lnTo>
                      <a:pt x="2044693" y="920477"/>
                    </a:lnTo>
                    <a:lnTo>
                      <a:pt x="2047487" y="921732"/>
                    </a:lnTo>
                    <a:lnTo>
                      <a:pt x="2050256" y="922982"/>
                    </a:lnTo>
                    <a:lnTo>
                      <a:pt x="2053109" y="924266"/>
                    </a:lnTo>
                    <a:lnTo>
                      <a:pt x="2055836" y="925491"/>
                    </a:lnTo>
                    <a:lnTo>
                      <a:pt x="2058643" y="926758"/>
                    </a:lnTo>
                    <a:lnTo>
                      <a:pt x="2061429" y="928012"/>
                    </a:lnTo>
                    <a:lnTo>
                      <a:pt x="2064299" y="929300"/>
                    </a:lnTo>
                    <a:lnTo>
                      <a:pt x="2067039" y="930538"/>
                    </a:lnTo>
                    <a:lnTo>
                      <a:pt x="2069863" y="931809"/>
                    </a:lnTo>
                    <a:lnTo>
                      <a:pt x="2072662" y="933067"/>
                    </a:lnTo>
                    <a:lnTo>
                      <a:pt x="2075439" y="934318"/>
                    </a:lnTo>
                    <a:lnTo>
                      <a:pt x="2078292" y="935601"/>
                    </a:lnTo>
                    <a:lnTo>
                      <a:pt x="2081028" y="936835"/>
                    </a:lnTo>
                    <a:lnTo>
                      <a:pt x="2083835" y="938098"/>
                    </a:lnTo>
                    <a:lnTo>
                      <a:pt x="2086625" y="939352"/>
                    </a:lnTo>
                    <a:lnTo>
                      <a:pt x="2089482" y="940640"/>
                    </a:lnTo>
                    <a:lnTo>
                      <a:pt x="2092226" y="941873"/>
                    </a:lnTo>
                    <a:lnTo>
                      <a:pt x="2095042" y="943145"/>
                    </a:lnTo>
                    <a:lnTo>
                      <a:pt x="2097836" y="944399"/>
                    </a:lnTo>
                    <a:lnTo>
                      <a:pt x="2100605" y="945649"/>
                    </a:lnTo>
                    <a:lnTo>
                      <a:pt x="2103450" y="946925"/>
                    </a:lnTo>
                    <a:lnTo>
                      <a:pt x="2106265" y="948196"/>
                    </a:lnTo>
                    <a:lnTo>
                      <a:pt x="2109064" y="949454"/>
                    </a:lnTo>
                    <a:lnTo>
                      <a:pt x="2111837" y="950705"/>
                    </a:lnTo>
                    <a:lnTo>
                      <a:pt x="2114590" y="951942"/>
                    </a:lnTo>
                    <a:lnTo>
                      <a:pt x="2117405" y="953209"/>
                    </a:lnTo>
                    <a:lnTo>
                      <a:pt x="2120204" y="954468"/>
                    </a:lnTo>
                    <a:lnTo>
                      <a:pt x="2122977" y="955718"/>
                    </a:lnTo>
                    <a:lnTo>
                      <a:pt x="2125818" y="956998"/>
                    </a:lnTo>
                    <a:lnTo>
                      <a:pt x="2128633" y="958265"/>
                    </a:lnTo>
                    <a:lnTo>
                      <a:pt x="2131428" y="959523"/>
                    </a:lnTo>
                    <a:lnTo>
                      <a:pt x="2134197" y="960769"/>
                    </a:lnTo>
                    <a:lnTo>
                      <a:pt x="2137029" y="962045"/>
                    </a:lnTo>
                    <a:lnTo>
                      <a:pt x="2139840" y="963312"/>
                    </a:lnTo>
                    <a:lnTo>
                      <a:pt x="2142630" y="964566"/>
                    </a:lnTo>
                    <a:lnTo>
                      <a:pt x="2145395" y="965812"/>
                    </a:lnTo>
                    <a:lnTo>
                      <a:pt x="2148223" y="967083"/>
                    </a:lnTo>
                    <a:lnTo>
                      <a:pt x="2151026" y="968346"/>
                    </a:lnTo>
                    <a:lnTo>
                      <a:pt x="2153808" y="969596"/>
                    </a:lnTo>
                    <a:lnTo>
                      <a:pt x="2156564" y="970838"/>
                    </a:lnTo>
                    <a:lnTo>
                      <a:pt x="2159380" y="972105"/>
                    </a:lnTo>
                    <a:lnTo>
                      <a:pt x="2162174" y="973364"/>
                    </a:lnTo>
                    <a:lnTo>
                      <a:pt x="2164948" y="974610"/>
                    </a:lnTo>
                    <a:lnTo>
                      <a:pt x="2167771" y="975885"/>
                    </a:lnTo>
                    <a:lnTo>
                      <a:pt x="2170574" y="977144"/>
                    </a:lnTo>
                    <a:lnTo>
                      <a:pt x="2173356" y="978398"/>
                    </a:lnTo>
                    <a:lnTo>
                      <a:pt x="2176188" y="979674"/>
                    </a:lnTo>
                    <a:lnTo>
                      <a:pt x="2179003" y="980941"/>
                    </a:lnTo>
                    <a:lnTo>
                      <a:pt x="2181789" y="982195"/>
                    </a:lnTo>
                    <a:lnTo>
                      <a:pt x="2184559" y="983441"/>
                    </a:lnTo>
                    <a:lnTo>
                      <a:pt x="2187374" y="984708"/>
                    </a:lnTo>
                    <a:lnTo>
                      <a:pt x="2190173" y="985967"/>
                    </a:lnTo>
                    <a:lnTo>
                      <a:pt x="2192946" y="987217"/>
                    </a:lnTo>
                    <a:lnTo>
                      <a:pt x="2195766" y="988488"/>
                    </a:lnTo>
                    <a:lnTo>
                      <a:pt x="2198568" y="989747"/>
                    </a:lnTo>
                    <a:lnTo>
                      <a:pt x="2201346" y="990997"/>
                    </a:lnTo>
                    <a:lnTo>
                      <a:pt x="2204170" y="992268"/>
                    </a:lnTo>
                    <a:lnTo>
                      <a:pt x="2206972" y="993531"/>
                    </a:lnTo>
                    <a:lnTo>
                      <a:pt x="2209750" y="994781"/>
                    </a:lnTo>
                    <a:lnTo>
                      <a:pt x="2212511" y="996023"/>
                    </a:lnTo>
                    <a:lnTo>
                      <a:pt x="2215314" y="997286"/>
                    </a:lnTo>
                    <a:lnTo>
                      <a:pt x="2218163" y="998569"/>
                    </a:lnTo>
                    <a:lnTo>
                      <a:pt x="2220919" y="999811"/>
                    </a:lnTo>
                    <a:lnTo>
                      <a:pt x="2223722" y="1001074"/>
                    </a:lnTo>
                    <a:lnTo>
                      <a:pt x="2226504" y="1002324"/>
                    </a:lnTo>
                    <a:lnTo>
                      <a:pt x="2229328" y="1003595"/>
                    </a:lnTo>
                    <a:lnTo>
                      <a:pt x="2232126" y="1004854"/>
                    </a:lnTo>
                    <a:lnTo>
                      <a:pt x="2234908" y="1006104"/>
                    </a:lnTo>
                    <a:lnTo>
                      <a:pt x="2237723" y="1007375"/>
                    </a:lnTo>
                    <a:lnTo>
                      <a:pt x="2240522" y="1008634"/>
                    </a:lnTo>
                    <a:lnTo>
                      <a:pt x="2243295" y="1009884"/>
                    </a:lnTo>
                    <a:lnTo>
                      <a:pt x="2246111" y="1011151"/>
                    </a:lnTo>
                    <a:lnTo>
                      <a:pt x="2248905" y="1012406"/>
                    </a:lnTo>
                    <a:lnTo>
                      <a:pt x="2251674" y="1013656"/>
                    </a:lnTo>
                    <a:lnTo>
                      <a:pt x="2254481" y="1014919"/>
                    </a:lnTo>
                    <a:lnTo>
                      <a:pt x="2257326" y="1016198"/>
                    </a:lnTo>
                    <a:lnTo>
                      <a:pt x="2260091" y="1017444"/>
                    </a:lnTo>
                    <a:lnTo>
                      <a:pt x="2262890" y="1018703"/>
                    </a:lnTo>
                    <a:lnTo>
                      <a:pt x="2265667" y="1019953"/>
                    </a:lnTo>
                    <a:lnTo>
                      <a:pt x="2268483" y="1021220"/>
                    </a:lnTo>
                    <a:lnTo>
                      <a:pt x="2271273" y="1022479"/>
                    </a:lnTo>
                    <a:lnTo>
                      <a:pt x="2274096" y="1023750"/>
                    </a:lnTo>
                    <a:lnTo>
                      <a:pt x="2276903" y="1025013"/>
                    </a:lnTo>
                    <a:lnTo>
                      <a:pt x="2279681" y="1026263"/>
                    </a:lnTo>
                    <a:lnTo>
                      <a:pt x="2282496" y="1027530"/>
                    </a:lnTo>
                    <a:lnTo>
                      <a:pt x="2285291" y="1028789"/>
                    </a:lnTo>
                    <a:lnTo>
                      <a:pt x="2288060" y="1030035"/>
                    </a:lnTo>
                    <a:lnTo>
                      <a:pt x="2290863" y="1031297"/>
                    </a:lnTo>
                    <a:lnTo>
                      <a:pt x="2293645" y="1032548"/>
                    </a:lnTo>
                    <a:lnTo>
                      <a:pt x="2296456" y="1033815"/>
                    </a:lnTo>
                    <a:lnTo>
                      <a:pt x="2299242" y="1035069"/>
                    </a:lnTo>
                    <a:lnTo>
                      <a:pt x="2302061" y="1036340"/>
                    </a:lnTo>
                    <a:lnTo>
                      <a:pt x="2304860" y="1037599"/>
                    </a:lnTo>
                    <a:lnTo>
                      <a:pt x="2307633" y="1038849"/>
                    </a:lnTo>
                    <a:lnTo>
                      <a:pt x="2310440" y="1040108"/>
                    </a:lnTo>
                    <a:lnTo>
                      <a:pt x="2313222" y="1041362"/>
                    </a:lnTo>
                    <a:lnTo>
                      <a:pt x="2316033" y="1042629"/>
                    </a:lnTo>
                    <a:lnTo>
                      <a:pt x="2318819" y="1043883"/>
                    </a:lnTo>
                    <a:lnTo>
                      <a:pt x="2321635" y="1045150"/>
                    </a:lnTo>
                    <a:lnTo>
                      <a:pt x="2324429" y="1046409"/>
                    </a:lnTo>
                    <a:lnTo>
                      <a:pt x="2327249" y="1047676"/>
                    </a:lnTo>
                    <a:lnTo>
                      <a:pt x="2330047" y="1048935"/>
                    </a:lnTo>
                    <a:lnTo>
                      <a:pt x="2332821" y="1050185"/>
                    </a:lnTo>
                    <a:lnTo>
                      <a:pt x="2335623" y="1051448"/>
                    </a:lnTo>
                    <a:lnTo>
                      <a:pt x="2338401" y="1052698"/>
                    </a:lnTo>
                    <a:lnTo>
                      <a:pt x="2341204" y="1053961"/>
                    </a:lnTo>
                    <a:lnTo>
                      <a:pt x="2344032" y="1055232"/>
                    </a:lnTo>
                    <a:lnTo>
                      <a:pt x="2346792" y="1056474"/>
                    </a:lnTo>
                    <a:lnTo>
                      <a:pt x="2349620" y="1057749"/>
                    </a:lnTo>
                    <a:lnTo>
                      <a:pt x="2352427" y="1059012"/>
                    </a:lnTo>
                    <a:lnTo>
                      <a:pt x="2355213" y="1060266"/>
                    </a:lnTo>
                    <a:lnTo>
                      <a:pt x="2358020" y="1061529"/>
                    </a:lnTo>
                    <a:lnTo>
                      <a:pt x="2360806" y="1062784"/>
                    </a:lnTo>
                    <a:lnTo>
                      <a:pt x="2363613" y="1064046"/>
                    </a:lnTo>
                    <a:lnTo>
                      <a:pt x="2366395" y="1065301"/>
                    </a:lnTo>
                    <a:lnTo>
                      <a:pt x="2369202" y="1066564"/>
                    </a:lnTo>
                    <a:lnTo>
                      <a:pt x="2371988" y="1067818"/>
                    </a:lnTo>
                    <a:lnTo>
                      <a:pt x="2374791" y="1069081"/>
                    </a:lnTo>
                    <a:lnTo>
                      <a:pt x="2377573" y="1070331"/>
                    </a:lnTo>
                    <a:lnTo>
                      <a:pt x="2380375" y="1071594"/>
                    </a:lnTo>
                    <a:lnTo>
                      <a:pt x="2383199" y="1072865"/>
                    </a:lnTo>
                    <a:lnTo>
                      <a:pt x="2385998" y="1074124"/>
                    </a:lnTo>
                    <a:lnTo>
                      <a:pt x="2388771" y="1075374"/>
                    </a:lnTo>
                    <a:lnTo>
                      <a:pt x="2391570" y="1076632"/>
                    </a:lnTo>
                    <a:lnTo>
                      <a:pt x="2394381" y="1077899"/>
                    </a:lnTo>
                    <a:lnTo>
                      <a:pt x="2397175" y="1079154"/>
                    </a:lnTo>
                    <a:lnTo>
                      <a:pt x="2399944" y="1080404"/>
                    </a:lnTo>
                    <a:lnTo>
                      <a:pt x="2402768" y="1081675"/>
                    </a:lnTo>
                    <a:lnTo>
                      <a:pt x="2405575" y="1082938"/>
                    </a:lnTo>
                    <a:lnTo>
                      <a:pt x="2408357" y="1084188"/>
                    </a:lnTo>
                    <a:lnTo>
                      <a:pt x="2411156" y="1085451"/>
                    </a:lnTo>
                    <a:lnTo>
                      <a:pt x="2413929" y="1086697"/>
                    </a:lnTo>
                    <a:lnTo>
                      <a:pt x="2416761" y="1087972"/>
                    </a:lnTo>
                    <a:lnTo>
                      <a:pt x="2419530" y="1089218"/>
                    </a:lnTo>
                    <a:lnTo>
                      <a:pt x="2422354" y="1090490"/>
                    </a:lnTo>
                    <a:lnTo>
                      <a:pt x="2425153" y="1091752"/>
                    </a:lnTo>
                    <a:lnTo>
                      <a:pt x="2427930" y="1093003"/>
                    </a:lnTo>
                    <a:lnTo>
                      <a:pt x="2430725" y="1094257"/>
                    </a:lnTo>
                    <a:lnTo>
                      <a:pt x="2433527" y="1095520"/>
                    </a:lnTo>
                    <a:lnTo>
                      <a:pt x="2436313" y="1096774"/>
                    </a:lnTo>
                    <a:lnTo>
                      <a:pt x="2439112" y="1098033"/>
                    </a:lnTo>
                    <a:lnTo>
                      <a:pt x="2441919" y="1099300"/>
                    </a:lnTo>
                    <a:lnTo>
                      <a:pt x="2444709" y="1100554"/>
                    </a:lnTo>
                    <a:lnTo>
                      <a:pt x="2447512" y="1101817"/>
                    </a:lnTo>
                    <a:lnTo>
                      <a:pt x="2450323" y="1103084"/>
                    </a:lnTo>
                    <a:lnTo>
                      <a:pt x="2453113" y="1104339"/>
                    </a:lnTo>
                    <a:lnTo>
                      <a:pt x="2455916" y="1105601"/>
                    </a:lnTo>
                    <a:lnTo>
                      <a:pt x="2458698" y="1106852"/>
                    </a:lnTo>
                    <a:lnTo>
                      <a:pt x="2461492" y="1108110"/>
                    </a:lnTo>
                    <a:lnTo>
                      <a:pt x="2464295" y="1109373"/>
                    </a:lnTo>
                    <a:lnTo>
                      <a:pt x="2467106" y="1110636"/>
                    </a:lnTo>
                    <a:lnTo>
                      <a:pt x="2469896" y="1111894"/>
                    </a:lnTo>
                    <a:lnTo>
                      <a:pt x="2472699" y="1113157"/>
                    </a:lnTo>
                    <a:lnTo>
                      <a:pt x="2475477" y="1114407"/>
                    </a:lnTo>
                    <a:lnTo>
                      <a:pt x="2478301" y="1115679"/>
                    </a:lnTo>
                    <a:lnTo>
                      <a:pt x="2481099" y="1116937"/>
                    </a:lnTo>
                    <a:lnTo>
                      <a:pt x="2483873" y="1118187"/>
                    </a:lnTo>
                    <a:lnTo>
                      <a:pt x="2486692" y="1119454"/>
                    </a:lnTo>
                    <a:lnTo>
                      <a:pt x="2489487" y="1120713"/>
                    </a:lnTo>
                    <a:lnTo>
                      <a:pt x="2492285" y="1121972"/>
                    </a:lnTo>
                    <a:lnTo>
                      <a:pt x="2495067" y="1123226"/>
                    </a:lnTo>
                    <a:lnTo>
                      <a:pt x="2497857" y="1124480"/>
                    </a:lnTo>
                    <a:lnTo>
                      <a:pt x="2500651" y="1125739"/>
                    </a:lnTo>
                    <a:lnTo>
                      <a:pt x="2503454" y="1127002"/>
                    </a:lnTo>
                    <a:lnTo>
                      <a:pt x="2506265" y="1128265"/>
                    </a:lnTo>
                    <a:lnTo>
                      <a:pt x="2509056" y="1129523"/>
                    </a:lnTo>
                    <a:lnTo>
                      <a:pt x="2511850" y="1130782"/>
                    </a:lnTo>
                    <a:lnTo>
                      <a:pt x="2514653" y="1132040"/>
                    </a:lnTo>
                    <a:lnTo>
                      <a:pt x="2517460" y="1133307"/>
                    </a:lnTo>
                    <a:lnTo>
                      <a:pt x="2520246" y="1134562"/>
                    </a:lnTo>
                    <a:lnTo>
                      <a:pt x="2523040" y="1135816"/>
                    </a:lnTo>
                    <a:lnTo>
                      <a:pt x="2525839" y="1137075"/>
                    </a:lnTo>
                    <a:lnTo>
                      <a:pt x="2528641" y="1138338"/>
                    </a:lnTo>
                    <a:lnTo>
                      <a:pt x="2531448" y="1139605"/>
                    </a:lnTo>
                    <a:lnTo>
                      <a:pt x="2534234" y="1140859"/>
                    </a:lnTo>
                    <a:lnTo>
                      <a:pt x="2537025" y="1142113"/>
                    </a:lnTo>
                    <a:lnTo>
                      <a:pt x="2539819" y="1143372"/>
                    </a:lnTo>
                    <a:lnTo>
                      <a:pt x="2542622" y="1144631"/>
                    </a:lnTo>
                    <a:lnTo>
                      <a:pt x="2545425" y="1145894"/>
                    </a:lnTo>
                    <a:lnTo>
                      <a:pt x="2548232" y="1147161"/>
                    </a:lnTo>
                    <a:lnTo>
                      <a:pt x="2551018" y="1148411"/>
                    </a:lnTo>
                    <a:lnTo>
                      <a:pt x="2553808" y="1149669"/>
                    </a:lnTo>
                    <a:lnTo>
                      <a:pt x="2556602" y="1150924"/>
                    </a:lnTo>
                    <a:lnTo>
                      <a:pt x="2559422" y="1152195"/>
                    </a:lnTo>
                    <a:lnTo>
                      <a:pt x="2562195" y="1153445"/>
                    </a:lnTo>
                    <a:lnTo>
                      <a:pt x="2564998" y="1154704"/>
                    </a:lnTo>
                    <a:lnTo>
                      <a:pt x="2567801" y="1155967"/>
                    </a:lnTo>
                    <a:lnTo>
                      <a:pt x="2570608" y="1157229"/>
                    </a:lnTo>
                    <a:lnTo>
                      <a:pt x="2573389" y="1158484"/>
                    </a:lnTo>
                    <a:lnTo>
                      <a:pt x="2576201" y="1159751"/>
                    </a:lnTo>
                    <a:lnTo>
                      <a:pt x="2578987" y="1161005"/>
                    </a:lnTo>
                    <a:lnTo>
                      <a:pt x="2581777" y="1162260"/>
                    </a:lnTo>
                    <a:lnTo>
                      <a:pt x="2584592" y="1163527"/>
                    </a:lnTo>
                    <a:lnTo>
                      <a:pt x="2587387" y="1164785"/>
                    </a:lnTo>
                    <a:lnTo>
                      <a:pt x="2590177" y="1166044"/>
                    </a:lnTo>
                    <a:lnTo>
                      <a:pt x="2592971" y="1167298"/>
                    </a:lnTo>
                    <a:lnTo>
                      <a:pt x="2595765" y="1168557"/>
                    </a:lnTo>
                    <a:lnTo>
                      <a:pt x="2598564" y="1169815"/>
                    </a:lnTo>
                    <a:lnTo>
                      <a:pt x="2601358" y="1171074"/>
                    </a:lnTo>
                    <a:lnTo>
                      <a:pt x="2604153" y="1172333"/>
                    </a:lnTo>
                    <a:lnTo>
                      <a:pt x="2606972" y="1173604"/>
                    </a:lnTo>
                    <a:lnTo>
                      <a:pt x="2609767" y="1174862"/>
                    </a:lnTo>
                    <a:lnTo>
                      <a:pt x="2612561" y="1176121"/>
                    </a:lnTo>
                    <a:lnTo>
                      <a:pt x="2615356" y="1177375"/>
                    </a:lnTo>
                    <a:lnTo>
                      <a:pt x="2618150" y="1178634"/>
                    </a:lnTo>
                    <a:lnTo>
                      <a:pt x="2620944" y="1179893"/>
                    </a:lnTo>
                    <a:lnTo>
                      <a:pt x="2623734" y="1181147"/>
                    </a:lnTo>
                    <a:lnTo>
                      <a:pt x="2626546" y="1182414"/>
                    </a:lnTo>
                    <a:lnTo>
                      <a:pt x="2629336" y="1183668"/>
                    </a:lnTo>
                    <a:lnTo>
                      <a:pt x="2632147" y="1184935"/>
                    </a:lnTo>
                    <a:lnTo>
                      <a:pt x="2634929" y="1186190"/>
                    </a:lnTo>
                    <a:lnTo>
                      <a:pt x="2637736" y="1187453"/>
                    </a:lnTo>
                    <a:lnTo>
                      <a:pt x="2640539" y="1188711"/>
                    </a:lnTo>
                    <a:lnTo>
                      <a:pt x="2643316" y="1189966"/>
                    </a:lnTo>
                    <a:lnTo>
                      <a:pt x="2646115" y="1191224"/>
                    </a:lnTo>
                    <a:lnTo>
                      <a:pt x="2648930" y="1192491"/>
                    </a:lnTo>
                    <a:lnTo>
                      <a:pt x="2651725" y="1193750"/>
                    </a:lnTo>
                    <a:lnTo>
                      <a:pt x="2654515" y="1195004"/>
                    </a:lnTo>
                    <a:lnTo>
                      <a:pt x="2657317" y="1196267"/>
                    </a:lnTo>
                    <a:lnTo>
                      <a:pt x="2660103" y="1197522"/>
                    </a:lnTo>
                    <a:lnTo>
                      <a:pt x="2662902" y="1198780"/>
                    </a:lnTo>
                    <a:lnTo>
                      <a:pt x="2665696" y="1200039"/>
                    </a:lnTo>
                    <a:lnTo>
                      <a:pt x="2668508" y="1201306"/>
                    </a:lnTo>
                    <a:lnTo>
                      <a:pt x="2671298" y="1202560"/>
                    </a:lnTo>
                    <a:lnTo>
                      <a:pt x="2674101" y="1203823"/>
                    </a:lnTo>
                    <a:lnTo>
                      <a:pt x="2676899" y="1205082"/>
                    </a:lnTo>
                    <a:lnTo>
                      <a:pt x="2679694" y="1206340"/>
                    </a:lnTo>
                    <a:lnTo>
                      <a:pt x="2682484" y="1207595"/>
                    </a:lnTo>
                    <a:lnTo>
                      <a:pt x="2685287" y="1208857"/>
                    </a:lnTo>
                    <a:lnTo>
                      <a:pt x="2688089" y="1210120"/>
                    </a:lnTo>
                    <a:lnTo>
                      <a:pt x="2690884" y="1211375"/>
                    </a:lnTo>
                    <a:lnTo>
                      <a:pt x="2693670" y="1212633"/>
                    </a:lnTo>
                    <a:lnTo>
                      <a:pt x="2696472" y="1213892"/>
                    </a:lnTo>
                    <a:lnTo>
                      <a:pt x="2699271" y="1215150"/>
                    </a:lnTo>
                    <a:lnTo>
                      <a:pt x="2702078" y="1216417"/>
                    </a:lnTo>
                    <a:lnTo>
                      <a:pt x="2704864" y="1217672"/>
                    </a:lnTo>
                    <a:lnTo>
                      <a:pt x="2707663" y="1218930"/>
                    </a:lnTo>
                    <a:lnTo>
                      <a:pt x="2710470" y="1220193"/>
                    </a:lnTo>
                    <a:lnTo>
                      <a:pt x="2713256" y="1221448"/>
                    </a:lnTo>
                    <a:lnTo>
                      <a:pt x="2716050" y="1222706"/>
                    </a:lnTo>
                    <a:lnTo>
                      <a:pt x="2718857" y="1223969"/>
                    </a:lnTo>
                    <a:lnTo>
                      <a:pt x="2721655" y="1225232"/>
                    </a:lnTo>
                    <a:lnTo>
                      <a:pt x="2724450" y="1226486"/>
                    </a:lnTo>
                    <a:lnTo>
                      <a:pt x="2727253" y="1227749"/>
                    </a:lnTo>
                    <a:lnTo>
                      <a:pt x="2730047" y="1229008"/>
                    </a:lnTo>
                    <a:lnTo>
                      <a:pt x="2732837" y="1230266"/>
                    </a:lnTo>
                    <a:lnTo>
                      <a:pt x="2735636" y="1231525"/>
                    </a:lnTo>
                    <a:lnTo>
                      <a:pt x="2738426" y="1232779"/>
                    </a:lnTo>
                    <a:lnTo>
                      <a:pt x="2741225" y="1234042"/>
                    </a:lnTo>
                    <a:lnTo>
                      <a:pt x="2744032" y="1235305"/>
                    </a:lnTo>
                    <a:lnTo>
                      <a:pt x="2746834" y="1236564"/>
                    </a:lnTo>
                    <a:lnTo>
                      <a:pt x="2749625" y="1237822"/>
                    </a:lnTo>
                    <a:lnTo>
                      <a:pt x="2752423" y="1239081"/>
                    </a:lnTo>
                    <a:lnTo>
                      <a:pt x="2755217" y="1240339"/>
                    </a:lnTo>
                    <a:lnTo>
                      <a:pt x="2758016" y="1241598"/>
                    </a:lnTo>
                    <a:lnTo>
                      <a:pt x="2760806" y="1242852"/>
                    </a:lnTo>
                    <a:lnTo>
                      <a:pt x="2763601" y="1244115"/>
                    </a:lnTo>
                    <a:lnTo>
                      <a:pt x="2766403" y="1245374"/>
                    </a:lnTo>
                    <a:lnTo>
                      <a:pt x="2769198" y="1246632"/>
                    </a:lnTo>
                    <a:lnTo>
                      <a:pt x="2772001" y="1247895"/>
                    </a:lnTo>
                    <a:lnTo>
                      <a:pt x="2774791" y="1249150"/>
                    </a:lnTo>
                    <a:lnTo>
                      <a:pt x="2777602" y="1250417"/>
                    </a:lnTo>
                    <a:lnTo>
                      <a:pt x="2780388" y="1251671"/>
                    </a:lnTo>
                    <a:lnTo>
                      <a:pt x="2783195" y="1252934"/>
                    </a:lnTo>
                    <a:lnTo>
                      <a:pt x="2785993" y="1254192"/>
                    </a:lnTo>
                    <a:lnTo>
                      <a:pt x="2788779" y="1255447"/>
                    </a:lnTo>
                    <a:lnTo>
                      <a:pt x="2791586" y="1256714"/>
                    </a:lnTo>
                    <a:lnTo>
                      <a:pt x="2794385" y="1257972"/>
                    </a:lnTo>
                    <a:lnTo>
                      <a:pt x="2797171" y="1259227"/>
                    </a:lnTo>
                    <a:lnTo>
                      <a:pt x="2799974" y="1260485"/>
                    </a:lnTo>
                    <a:lnTo>
                      <a:pt x="2802768" y="1261744"/>
                    </a:lnTo>
                    <a:lnTo>
                      <a:pt x="2805567" y="1263003"/>
                    </a:lnTo>
                    <a:lnTo>
                      <a:pt x="2808365" y="1264265"/>
                    </a:lnTo>
                    <a:lnTo>
                      <a:pt x="2811168" y="1265528"/>
                    </a:lnTo>
                    <a:lnTo>
                      <a:pt x="2813958" y="1266783"/>
                    </a:lnTo>
                    <a:lnTo>
                      <a:pt x="2816753" y="1268041"/>
                    </a:lnTo>
                    <a:lnTo>
                      <a:pt x="2819551" y="1269300"/>
                    </a:lnTo>
                    <a:lnTo>
                      <a:pt x="2822350" y="1270558"/>
                    </a:lnTo>
                    <a:lnTo>
                      <a:pt x="2825148" y="1271821"/>
                    </a:lnTo>
                    <a:lnTo>
                      <a:pt x="2827939" y="1273076"/>
                    </a:lnTo>
                    <a:lnTo>
                      <a:pt x="2830741" y="1274338"/>
                    </a:lnTo>
                    <a:lnTo>
                      <a:pt x="2833536" y="1275597"/>
                    </a:lnTo>
                    <a:lnTo>
                      <a:pt x="2836343" y="1276860"/>
                    </a:lnTo>
                    <a:lnTo>
                      <a:pt x="2839133" y="1278119"/>
                    </a:lnTo>
                    <a:lnTo>
                      <a:pt x="2841932" y="1279377"/>
                    </a:lnTo>
                    <a:lnTo>
                      <a:pt x="2844726" y="1280632"/>
                    </a:lnTo>
                    <a:lnTo>
                      <a:pt x="2847533" y="1281899"/>
                    </a:lnTo>
                    <a:lnTo>
                      <a:pt x="2850327" y="1283157"/>
                    </a:lnTo>
                    <a:lnTo>
                      <a:pt x="2853122" y="1284412"/>
                    </a:lnTo>
                    <a:lnTo>
                      <a:pt x="2855916" y="1285670"/>
                    </a:lnTo>
                    <a:lnTo>
                      <a:pt x="2858710" y="1286929"/>
                    </a:lnTo>
                    <a:lnTo>
                      <a:pt x="2861517" y="1288192"/>
                    </a:lnTo>
                    <a:lnTo>
                      <a:pt x="2864308" y="1289450"/>
                    </a:lnTo>
                    <a:lnTo>
                      <a:pt x="2867110" y="1290713"/>
                    </a:lnTo>
                    <a:lnTo>
                      <a:pt x="2869905" y="1291967"/>
                    </a:lnTo>
                    <a:lnTo>
                      <a:pt x="2872703" y="1293230"/>
                    </a:lnTo>
                    <a:lnTo>
                      <a:pt x="2875502" y="1294489"/>
                    </a:lnTo>
                    <a:lnTo>
                      <a:pt x="2878296" y="1295747"/>
                    </a:lnTo>
                    <a:lnTo>
                      <a:pt x="2881095" y="1297006"/>
                    </a:lnTo>
                    <a:lnTo>
                      <a:pt x="2883885" y="1298265"/>
                    </a:lnTo>
                    <a:lnTo>
                      <a:pt x="2886688" y="1299523"/>
                    </a:lnTo>
                    <a:lnTo>
                      <a:pt x="2889486" y="1300782"/>
                    </a:lnTo>
                    <a:lnTo>
                      <a:pt x="2892281" y="1302040"/>
                    </a:lnTo>
                    <a:lnTo>
                      <a:pt x="2895075" y="1303299"/>
                    </a:lnTo>
                    <a:lnTo>
                      <a:pt x="2897878" y="1304562"/>
                    </a:lnTo>
                    <a:lnTo>
                      <a:pt x="2900672" y="1305820"/>
                    </a:lnTo>
                    <a:lnTo>
                      <a:pt x="2903467" y="1307079"/>
                    </a:lnTo>
                    <a:lnTo>
                      <a:pt x="2906270" y="1308338"/>
                    </a:lnTo>
                    <a:lnTo>
                      <a:pt x="2909064" y="1309596"/>
                    </a:lnTo>
                    <a:lnTo>
                      <a:pt x="2911858" y="1310855"/>
                    </a:lnTo>
                    <a:lnTo>
                      <a:pt x="2914661" y="1312118"/>
                    </a:lnTo>
                    <a:lnTo>
                      <a:pt x="2917455" y="1313376"/>
                    </a:lnTo>
                    <a:lnTo>
                      <a:pt x="2920254" y="1314635"/>
                    </a:lnTo>
                    <a:lnTo>
                      <a:pt x="2923053" y="1315893"/>
                    </a:lnTo>
                    <a:lnTo>
                      <a:pt x="2925843" y="1317152"/>
                    </a:lnTo>
                    <a:lnTo>
                      <a:pt x="2928641" y="1318411"/>
                    </a:lnTo>
                    <a:lnTo>
                      <a:pt x="2931444" y="1319673"/>
                    </a:lnTo>
                    <a:lnTo>
                      <a:pt x="2934239" y="1320932"/>
                    </a:lnTo>
                    <a:lnTo>
                      <a:pt x="2937037" y="1322191"/>
                    </a:lnTo>
                    <a:lnTo>
                      <a:pt x="2939836" y="1323449"/>
                    </a:lnTo>
                    <a:lnTo>
                      <a:pt x="2942634" y="1324708"/>
                    </a:lnTo>
                    <a:lnTo>
                      <a:pt x="2945429" y="1325967"/>
                    </a:lnTo>
                    <a:lnTo>
                      <a:pt x="2948223" y="1327225"/>
                    </a:lnTo>
                    <a:lnTo>
                      <a:pt x="2951022" y="1328488"/>
                    </a:lnTo>
                    <a:lnTo>
                      <a:pt x="2953816" y="1329742"/>
                    </a:lnTo>
                    <a:lnTo>
                      <a:pt x="2956623" y="1331005"/>
                    </a:lnTo>
                    <a:lnTo>
                      <a:pt x="2959413" y="1332264"/>
                    </a:lnTo>
                    <a:lnTo>
                      <a:pt x="2962212" y="1333522"/>
                    </a:lnTo>
                    <a:lnTo>
                      <a:pt x="2965006" y="1334781"/>
                    </a:lnTo>
                    <a:lnTo>
                      <a:pt x="2967805" y="1336040"/>
                    </a:lnTo>
                    <a:lnTo>
                      <a:pt x="2970603" y="1337298"/>
                    </a:lnTo>
                    <a:lnTo>
                      <a:pt x="2973402" y="1338561"/>
                    </a:lnTo>
                    <a:lnTo>
                      <a:pt x="2976200" y="1339820"/>
                    </a:lnTo>
                    <a:lnTo>
                      <a:pt x="2978995" y="1341078"/>
                    </a:lnTo>
                    <a:lnTo>
                      <a:pt x="2981789" y="1342337"/>
                    </a:lnTo>
                    <a:lnTo>
                      <a:pt x="2984592" y="1343600"/>
                    </a:lnTo>
                    <a:lnTo>
                      <a:pt x="2987386" y="1344858"/>
                    </a:lnTo>
                    <a:lnTo>
                      <a:pt x="2990181" y="1346117"/>
                    </a:lnTo>
                    <a:lnTo>
                      <a:pt x="2992979" y="1347375"/>
                    </a:lnTo>
                    <a:lnTo>
                      <a:pt x="2995782" y="1348634"/>
                    </a:lnTo>
                    <a:lnTo>
                      <a:pt x="2998577" y="1349893"/>
                    </a:lnTo>
                    <a:lnTo>
                      <a:pt x="3001371" y="1351151"/>
                    </a:lnTo>
                    <a:lnTo>
                      <a:pt x="3004174" y="1352414"/>
                    </a:lnTo>
                    <a:lnTo>
                      <a:pt x="3006964" y="1353668"/>
                    </a:lnTo>
                    <a:lnTo>
                      <a:pt x="3009767" y="1354931"/>
                    </a:lnTo>
                    <a:lnTo>
                      <a:pt x="3012565" y="1356190"/>
                    </a:lnTo>
                    <a:lnTo>
                      <a:pt x="3015360" y="1357448"/>
                    </a:lnTo>
                    <a:lnTo>
                      <a:pt x="3018154" y="1358707"/>
                    </a:lnTo>
                    <a:lnTo>
                      <a:pt x="3020957" y="1359970"/>
                    </a:lnTo>
                    <a:lnTo>
                      <a:pt x="3023747" y="1361224"/>
                    </a:lnTo>
                    <a:lnTo>
                      <a:pt x="3026546" y="1362483"/>
                    </a:lnTo>
                    <a:lnTo>
                      <a:pt x="3029348" y="1363746"/>
                    </a:lnTo>
                    <a:lnTo>
                      <a:pt x="3032139" y="1365004"/>
                    </a:lnTo>
                    <a:lnTo>
                      <a:pt x="3034937" y="1366263"/>
                    </a:lnTo>
                    <a:lnTo>
                      <a:pt x="3037736" y="1367522"/>
                    </a:lnTo>
                    <a:lnTo>
                      <a:pt x="3040534" y="1368784"/>
                    </a:lnTo>
                    <a:lnTo>
                      <a:pt x="3043329" y="1370043"/>
                    </a:lnTo>
                    <a:lnTo>
                      <a:pt x="3046127" y="1371302"/>
                    </a:lnTo>
                    <a:lnTo>
                      <a:pt x="3048922" y="1372560"/>
                    </a:lnTo>
                    <a:lnTo>
                      <a:pt x="3051720" y="1373819"/>
                    </a:lnTo>
                    <a:lnTo>
                      <a:pt x="3054523" y="1375082"/>
                    </a:lnTo>
                    <a:lnTo>
                      <a:pt x="3057322" y="1376340"/>
                    </a:lnTo>
                    <a:lnTo>
                      <a:pt x="3060112" y="1377595"/>
                    </a:lnTo>
                    <a:lnTo>
                      <a:pt x="3062915" y="1378857"/>
                    </a:lnTo>
                    <a:lnTo>
                      <a:pt x="3065705" y="1380116"/>
                    </a:lnTo>
                    <a:lnTo>
                      <a:pt x="3068503" y="1381375"/>
                    </a:lnTo>
                    <a:lnTo>
                      <a:pt x="3071306" y="1382633"/>
                    </a:lnTo>
                    <a:lnTo>
                      <a:pt x="3074100" y="1383896"/>
                    </a:lnTo>
                    <a:lnTo>
                      <a:pt x="3076899" y="1385155"/>
                    </a:lnTo>
                    <a:lnTo>
                      <a:pt x="3079693" y="1386409"/>
                    </a:lnTo>
                    <a:lnTo>
                      <a:pt x="3082492" y="1387672"/>
                    </a:lnTo>
                    <a:lnTo>
                      <a:pt x="3085291" y="1388930"/>
                    </a:lnTo>
                    <a:lnTo>
                      <a:pt x="3088085" y="1390189"/>
                    </a:lnTo>
                    <a:lnTo>
                      <a:pt x="3090879" y="1391448"/>
                    </a:lnTo>
                    <a:lnTo>
                      <a:pt x="3093682" y="1392706"/>
                    </a:lnTo>
                    <a:lnTo>
                      <a:pt x="3096477" y="1393965"/>
                    </a:lnTo>
                    <a:lnTo>
                      <a:pt x="3099275" y="1395228"/>
                    </a:lnTo>
                    <a:lnTo>
                      <a:pt x="3102074" y="1396486"/>
                    </a:lnTo>
                    <a:lnTo>
                      <a:pt x="3104872" y="1397745"/>
                    </a:lnTo>
                    <a:lnTo>
                      <a:pt x="3107671" y="1399003"/>
                    </a:lnTo>
                    <a:lnTo>
                      <a:pt x="3110461" y="1400262"/>
                    </a:lnTo>
                    <a:lnTo>
                      <a:pt x="3113264" y="1401525"/>
                    </a:lnTo>
                    <a:lnTo>
                      <a:pt x="3116058" y="1402783"/>
                    </a:lnTo>
                    <a:lnTo>
                      <a:pt x="3118857" y="1404042"/>
                    </a:lnTo>
                    <a:lnTo>
                      <a:pt x="3121655" y="1405301"/>
                    </a:lnTo>
                    <a:lnTo>
                      <a:pt x="3124450" y="1406559"/>
                    </a:lnTo>
                    <a:lnTo>
                      <a:pt x="3127248" y="1407818"/>
                    </a:lnTo>
                    <a:lnTo>
                      <a:pt x="3130047" y="1409081"/>
                    </a:lnTo>
                    <a:lnTo>
                      <a:pt x="3132841" y="1410335"/>
                    </a:lnTo>
                    <a:lnTo>
                      <a:pt x="3135636" y="1411594"/>
                    </a:lnTo>
                    <a:lnTo>
                      <a:pt x="3138438" y="1412857"/>
                    </a:lnTo>
                    <a:lnTo>
                      <a:pt x="3141233" y="1414115"/>
                    </a:lnTo>
                    <a:lnTo>
                      <a:pt x="3144031" y="1415374"/>
                    </a:lnTo>
                    <a:lnTo>
                      <a:pt x="3146830" y="1416632"/>
                    </a:lnTo>
                    <a:lnTo>
                      <a:pt x="3149624" y="1417891"/>
                    </a:lnTo>
                    <a:lnTo>
                      <a:pt x="3152423" y="1419154"/>
                    </a:lnTo>
                    <a:lnTo>
                      <a:pt x="3155217" y="1420412"/>
                    </a:lnTo>
                    <a:lnTo>
                      <a:pt x="3158016" y="1421671"/>
                    </a:lnTo>
                    <a:lnTo>
                      <a:pt x="3160815" y="1422930"/>
                    </a:lnTo>
                    <a:lnTo>
                      <a:pt x="3163609" y="1424188"/>
                    </a:lnTo>
                    <a:lnTo>
                      <a:pt x="3166408" y="1425447"/>
                    </a:lnTo>
                    <a:lnTo>
                      <a:pt x="3169202" y="1426705"/>
                    </a:lnTo>
                    <a:lnTo>
                      <a:pt x="3172000" y="1427968"/>
                    </a:lnTo>
                    <a:lnTo>
                      <a:pt x="3174799" y="1429227"/>
                    </a:lnTo>
                    <a:lnTo>
                      <a:pt x="3177593" y="1430485"/>
                    </a:lnTo>
                    <a:lnTo>
                      <a:pt x="3180392" y="1431744"/>
                    </a:lnTo>
                    <a:lnTo>
                      <a:pt x="3183191" y="1433003"/>
                    </a:lnTo>
                    <a:lnTo>
                      <a:pt x="3185989" y="1434261"/>
                    </a:lnTo>
                    <a:lnTo>
                      <a:pt x="3188788" y="1435524"/>
                    </a:lnTo>
                    <a:lnTo>
                      <a:pt x="3191582" y="1436783"/>
                    </a:lnTo>
                    <a:lnTo>
                      <a:pt x="3194381" y="1438041"/>
                    </a:lnTo>
                    <a:lnTo>
                      <a:pt x="3197175" y="1439300"/>
                    </a:lnTo>
                    <a:lnTo>
                      <a:pt x="3199974" y="1440558"/>
                    </a:lnTo>
                    <a:lnTo>
                      <a:pt x="3202772" y="1441817"/>
                    </a:lnTo>
                    <a:lnTo>
                      <a:pt x="3205567" y="1443076"/>
                    </a:lnTo>
                    <a:lnTo>
                      <a:pt x="3208365" y="1444338"/>
                    </a:lnTo>
                    <a:lnTo>
                      <a:pt x="3211164" y="1445597"/>
                    </a:lnTo>
                    <a:lnTo>
                      <a:pt x="3213962" y="1446856"/>
                    </a:lnTo>
                    <a:lnTo>
                      <a:pt x="3216761" y="1448114"/>
                    </a:lnTo>
                    <a:lnTo>
                      <a:pt x="3219555" y="1449373"/>
                    </a:lnTo>
                    <a:lnTo>
                      <a:pt x="3222350" y="1450631"/>
                    </a:lnTo>
                    <a:lnTo>
                      <a:pt x="3225148" y="1451890"/>
                    </a:lnTo>
                    <a:lnTo>
                      <a:pt x="3227947" y="1453153"/>
                    </a:lnTo>
                    <a:lnTo>
                      <a:pt x="3230741" y="1454412"/>
                    </a:lnTo>
                    <a:lnTo>
                      <a:pt x="3233540" y="1455670"/>
                    </a:lnTo>
                    <a:lnTo>
                      <a:pt x="3236334" y="1456929"/>
                    </a:lnTo>
                    <a:lnTo>
                      <a:pt x="3239137" y="1458187"/>
                    </a:lnTo>
                    <a:lnTo>
                      <a:pt x="3241936" y="1459450"/>
                    </a:lnTo>
                    <a:lnTo>
                      <a:pt x="3244730" y="1460705"/>
                    </a:lnTo>
                    <a:lnTo>
                      <a:pt x="3247529" y="1461967"/>
                    </a:lnTo>
                    <a:lnTo>
                      <a:pt x="3250323" y="1463226"/>
                    </a:lnTo>
                    <a:lnTo>
                      <a:pt x="3251724" y="1463855"/>
                    </a:lnTo>
                  </a:path>
                </a:pathLst>
              </a:custGeom>
              <a:ln w="11189">
                <a:solidFill>
                  <a:srgbClr val="000000"/>
                </a:solidFill>
              </a:ln>
            </p:spPr>
            <p:txBody>
              <a:bodyPr wrap="square" lIns="0" tIns="0" rIns="0" bIns="0" rtlCol="0"/>
              <a:lstStyle/>
              <a:p>
                <a:endParaRPr/>
              </a:p>
            </p:txBody>
          </p:sp>
          <p:sp>
            <p:nvSpPr>
              <p:cNvPr id="54" name="object 186">
                <a:extLst>
                  <a:ext uri="{FF2B5EF4-FFF2-40B4-BE49-F238E27FC236}">
                    <a16:creationId xmlns:a16="http://schemas.microsoft.com/office/drawing/2014/main" id="{0931214A-9101-04F9-EBD3-959C154FD7F7}"/>
                  </a:ext>
                </a:extLst>
              </p:cNvPr>
              <p:cNvSpPr/>
              <p:nvPr/>
            </p:nvSpPr>
            <p:spPr>
              <a:xfrm>
                <a:off x="5709142" y="3478346"/>
                <a:ext cx="25400" cy="25400"/>
              </a:xfrm>
              <a:custGeom>
                <a:avLst/>
                <a:gdLst/>
                <a:ahLst/>
                <a:cxnLst/>
                <a:rect l="l" t="t" r="r" b="b"/>
                <a:pathLst>
                  <a:path w="25400" h="25400">
                    <a:moveTo>
                      <a:pt x="0" y="25172"/>
                    </a:moveTo>
                    <a:lnTo>
                      <a:pt x="25174" y="25172"/>
                    </a:lnTo>
                    <a:lnTo>
                      <a:pt x="25174" y="0"/>
                    </a:lnTo>
                    <a:lnTo>
                      <a:pt x="0" y="0"/>
                    </a:lnTo>
                    <a:lnTo>
                      <a:pt x="0" y="25172"/>
                    </a:lnTo>
                    <a:close/>
                  </a:path>
                </a:pathLst>
              </a:custGeom>
              <a:ln w="27971">
                <a:solidFill>
                  <a:srgbClr val="D95218"/>
                </a:solidFill>
              </a:ln>
            </p:spPr>
            <p:txBody>
              <a:bodyPr wrap="square" lIns="0" tIns="0" rIns="0" bIns="0" rtlCol="0"/>
              <a:lstStyle/>
              <a:p>
                <a:endParaRPr/>
              </a:p>
            </p:txBody>
          </p:sp>
          <p:sp>
            <p:nvSpPr>
              <p:cNvPr id="55" name="object 187">
                <a:extLst>
                  <a:ext uri="{FF2B5EF4-FFF2-40B4-BE49-F238E27FC236}">
                    <a16:creationId xmlns:a16="http://schemas.microsoft.com/office/drawing/2014/main" id="{33B57E63-2ACD-B2B4-9C26-BCED2E27FEFC}"/>
                  </a:ext>
                </a:extLst>
              </p:cNvPr>
              <p:cNvSpPr/>
              <p:nvPr/>
            </p:nvSpPr>
            <p:spPr>
              <a:xfrm>
                <a:off x="5333861" y="3490932"/>
                <a:ext cx="3251835" cy="0"/>
              </a:xfrm>
              <a:custGeom>
                <a:avLst/>
                <a:gdLst/>
                <a:ahLst/>
                <a:cxnLst/>
                <a:rect l="l" t="t" r="r" b="b"/>
                <a:pathLst>
                  <a:path w="3251834">
                    <a:moveTo>
                      <a:pt x="0" y="0"/>
                    </a:moveTo>
                    <a:lnTo>
                      <a:pt x="3251724" y="0"/>
                    </a:lnTo>
                  </a:path>
                </a:pathLst>
              </a:custGeom>
              <a:ln w="5592">
                <a:solidFill>
                  <a:srgbClr val="D95218"/>
                </a:solidFill>
                <a:prstDash val="sysDash"/>
              </a:ln>
            </p:spPr>
            <p:txBody>
              <a:bodyPr wrap="square" lIns="0" tIns="0" rIns="0" bIns="0" rtlCol="0"/>
              <a:lstStyle/>
              <a:p>
                <a:endParaRPr/>
              </a:p>
            </p:txBody>
          </p:sp>
          <p:sp>
            <p:nvSpPr>
              <p:cNvPr id="56" name="object 188">
                <a:extLst>
                  <a:ext uri="{FF2B5EF4-FFF2-40B4-BE49-F238E27FC236}">
                    <a16:creationId xmlns:a16="http://schemas.microsoft.com/office/drawing/2014/main" id="{474E8EE5-C11F-0487-CD72-3B2A6D824227}"/>
                  </a:ext>
                </a:extLst>
              </p:cNvPr>
              <p:cNvSpPr/>
              <p:nvPr/>
            </p:nvSpPr>
            <p:spPr>
              <a:xfrm>
                <a:off x="5333861" y="4918192"/>
                <a:ext cx="3243580" cy="0"/>
              </a:xfrm>
              <a:custGeom>
                <a:avLst/>
                <a:gdLst/>
                <a:ahLst/>
                <a:cxnLst/>
                <a:rect l="l" t="t" r="r" b="b"/>
                <a:pathLst>
                  <a:path w="3243579">
                    <a:moveTo>
                      <a:pt x="0" y="0"/>
                    </a:moveTo>
                    <a:lnTo>
                      <a:pt x="3243329" y="0"/>
                    </a:lnTo>
                  </a:path>
                </a:pathLst>
              </a:custGeom>
              <a:ln w="5592">
                <a:solidFill>
                  <a:srgbClr val="D95218"/>
                </a:solidFill>
                <a:prstDash val="dot"/>
              </a:ln>
            </p:spPr>
            <p:txBody>
              <a:bodyPr wrap="square" lIns="0" tIns="0" rIns="0" bIns="0" rtlCol="0"/>
              <a:lstStyle/>
              <a:p>
                <a:endParaRPr/>
              </a:p>
            </p:txBody>
          </p:sp>
          <p:sp>
            <p:nvSpPr>
              <p:cNvPr id="57" name="object 189">
                <a:extLst>
                  <a:ext uri="{FF2B5EF4-FFF2-40B4-BE49-F238E27FC236}">
                    <a16:creationId xmlns:a16="http://schemas.microsoft.com/office/drawing/2014/main" id="{EA999D00-C5BE-B338-9D8C-A568BFA18C69}"/>
                  </a:ext>
                </a:extLst>
              </p:cNvPr>
              <p:cNvSpPr/>
              <p:nvPr/>
            </p:nvSpPr>
            <p:spPr>
              <a:xfrm>
                <a:off x="5212079" y="4925567"/>
                <a:ext cx="3561079" cy="0"/>
              </a:xfrm>
              <a:custGeom>
                <a:avLst/>
                <a:gdLst/>
                <a:ahLst/>
                <a:cxnLst/>
                <a:rect l="l" t="t" r="r" b="b"/>
                <a:pathLst>
                  <a:path w="3561079">
                    <a:moveTo>
                      <a:pt x="0" y="0"/>
                    </a:moveTo>
                    <a:lnTo>
                      <a:pt x="3560838" y="0"/>
                    </a:lnTo>
                  </a:path>
                </a:pathLst>
              </a:custGeom>
              <a:ln w="9525">
                <a:solidFill>
                  <a:srgbClr val="000000"/>
                </a:solidFill>
                <a:prstDash val="sysDash"/>
              </a:ln>
            </p:spPr>
            <p:txBody>
              <a:bodyPr wrap="square" lIns="0" tIns="0" rIns="0" bIns="0" rtlCol="0"/>
              <a:lstStyle/>
              <a:p>
                <a:endParaRPr/>
              </a:p>
            </p:txBody>
          </p:sp>
        </p:grpSp>
        <p:sp>
          <p:nvSpPr>
            <p:cNvPr id="31" name="object 190">
              <a:extLst>
                <a:ext uri="{FF2B5EF4-FFF2-40B4-BE49-F238E27FC236}">
                  <a16:creationId xmlns:a16="http://schemas.microsoft.com/office/drawing/2014/main" id="{F85D0199-5C70-460A-76D7-3011870FF047}"/>
                </a:ext>
              </a:extLst>
            </p:cNvPr>
            <p:cNvSpPr txBox="1"/>
            <p:nvPr/>
          </p:nvSpPr>
          <p:spPr>
            <a:xfrm>
              <a:off x="4807524" y="5386321"/>
              <a:ext cx="292847" cy="182101"/>
            </a:xfrm>
            <a:prstGeom prst="rect">
              <a:avLst/>
            </a:prstGeom>
          </p:spPr>
          <p:txBody>
            <a:bodyPr vert="horz" wrap="square" lIns="0" tIns="12700" rIns="0" bIns="0" rtlCol="0">
              <a:spAutoFit/>
            </a:bodyPr>
            <a:lstStyle/>
            <a:p>
              <a:pPr marL="12700">
                <a:lnSpc>
                  <a:spcPct val="100000"/>
                </a:lnSpc>
                <a:spcBef>
                  <a:spcPts val="100"/>
                </a:spcBef>
              </a:pPr>
              <a:r>
                <a:rPr sz="1100" spc="5" dirty="0">
                  <a:latin typeface="Times New Roman"/>
                  <a:cs typeface="Times New Roman"/>
                </a:rPr>
                <a:t>l</a:t>
              </a:r>
              <a:r>
                <a:rPr sz="1100" dirty="0">
                  <a:latin typeface="Times New Roman"/>
                  <a:cs typeface="Times New Roman"/>
                </a:rPr>
                <a:t>e</a:t>
              </a:r>
              <a:r>
                <a:rPr sz="1100" spc="-15" dirty="0">
                  <a:latin typeface="Times New Roman"/>
                  <a:cs typeface="Times New Roman"/>
                </a:rPr>
                <a:t>v</a:t>
              </a:r>
              <a:r>
                <a:rPr sz="1100" dirty="0">
                  <a:latin typeface="Times New Roman"/>
                  <a:cs typeface="Times New Roman"/>
                </a:rPr>
                <a:t>el</a:t>
              </a:r>
            </a:p>
          </p:txBody>
        </p:sp>
        <p:grpSp>
          <p:nvGrpSpPr>
            <p:cNvPr id="32" name="object 191">
              <a:extLst>
                <a:ext uri="{FF2B5EF4-FFF2-40B4-BE49-F238E27FC236}">
                  <a16:creationId xmlns:a16="http://schemas.microsoft.com/office/drawing/2014/main" id="{01BF44BC-1F69-0321-0ABD-FCE6F9C2AA3E}"/>
                </a:ext>
              </a:extLst>
            </p:cNvPr>
            <p:cNvGrpSpPr/>
            <p:nvPr/>
          </p:nvGrpSpPr>
          <p:grpSpPr>
            <a:xfrm>
              <a:off x="4438075" y="4199537"/>
              <a:ext cx="108511" cy="1180255"/>
              <a:chOff x="5660617" y="3510819"/>
              <a:chExt cx="128905" cy="1402080"/>
            </a:xfrm>
          </p:grpSpPr>
          <p:sp>
            <p:nvSpPr>
              <p:cNvPr id="50" name="object 192">
                <a:extLst>
                  <a:ext uri="{FF2B5EF4-FFF2-40B4-BE49-F238E27FC236}">
                    <a16:creationId xmlns:a16="http://schemas.microsoft.com/office/drawing/2014/main" id="{A318E216-1C2C-4A0E-0523-717C2E8549C3}"/>
                  </a:ext>
                </a:extLst>
              </p:cNvPr>
              <p:cNvSpPr/>
              <p:nvPr/>
            </p:nvSpPr>
            <p:spPr>
              <a:xfrm>
                <a:off x="5724905" y="3525107"/>
                <a:ext cx="0" cy="1373505"/>
              </a:xfrm>
              <a:custGeom>
                <a:avLst/>
                <a:gdLst/>
                <a:ahLst/>
                <a:cxnLst/>
                <a:rect l="l" t="t" r="r" b="b"/>
                <a:pathLst>
                  <a:path h="1373504">
                    <a:moveTo>
                      <a:pt x="0" y="0"/>
                    </a:moveTo>
                    <a:lnTo>
                      <a:pt x="0" y="1373200"/>
                    </a:lnTo>
                  </a:path>
                </a:pathLst>
              </a:custGeom>
              <a:ln w="28575">
                <a:solidFill>
                  <a:srgbClr val="C00000"/>
                </a:solidFill>
              </a:ln>
            </p:spPr>
            <p:txBody>
              <a:bodyPr wrap="square" lIns="0" tIns="0" rIns="0" bIns="0" rtlCol="0"/>
              <a:lstStyle/>
              <a:p>
                <a:endParaRPr/>
              </a:p>
            </p:txBody>
          </p:sp>
          <p:sp>
            <p:nvSpPr>
              <p:cNvPr id="51" name="object 193">
                <a:extLst>
                  <a:ext uri="{FF2B5EF4-FFF2-40B4-BE49-F238E27FC236}">
                    <a16:creationId xmlns:a16="http://schemas.microsoft.com/office/drawing/2014/main" id="{FCBAB7EC-1F55-FE67-F9DA-9B6D4DD5F52F}"/>
                  </a:ext>
                </a:extLst>
              </p:cNvPr>
              <p:cNvSpPr/>
              <p:nvPr/>
            </p:nvSpPr>
            <p:spPr>
              <a:xfrm>
                <a:off x="5674906" y="4812583"/>
                <a:ext cx="100330" cy="85725"/>
              </a:xfrm>
              <a:custGeom>
                <a:avLst/>
                <a:gdLst/>
                <a:ahLst/>
                <a:cxnLst/>
                <a:rect l="l" t="t" r="r" b="b"/>
                <a:pathLst>
                  <a:path w="100329" h="85725">
                    <a:moveTo>
                      <a:pt x="100012" y="0"/>
                    </a:moveTo>
                    <a:lnTo>
                      <a:pt x="49999" y="85725"/>
                    </a:lnTo>
                    <a:lnTo>
                      <a:pt x="0" y="0"/>
                    </a:lnTo>
                  </a:path>
                </a:pathLst>
              </a:custGeom>
              <a:ln w="28575">
                <a:solidFill>
                  <a:srgbClr val="C00000"/>
                </a:solidFill>
              </a:ln>
            </p:spPr>
            <p:txBody>
              <a:bodyPr wrap="square" lIns="0" tIns="0" rIns="0" bIns="0" rtlCol="0"/>
              <a:lstStyle/>
              <a:p>
                <a:endParaRPr/>
              </a:p>
            </p:txBody>
          </p:sp>
          <p:sp>
            <p:nvSpPr>
              <p:cNvPr id="52" name="object 194">
                <a:extLst>
                  <a:ext uri="{FF2B5EF4-FFF2-40B4-BE49-F238E27FC236}">
                    <a16:creationId xmlns:a16="http://schemas.microsoft.com/office/drawing/2014/main" id="{23902714-53C1-4FC2-BEAD-86DC6F5845F7}"/>
                  </a:ext>
                </a:extLst>
              </p:cNvPr>
              <p:cNvSpPr/>
              <p:nvPr/>
            </p:nvSpPr>
            <p:spPr>
              <a:xfrm>
                <a:off x="5674904" y="3525109"/>
                <a:ext cx="100330" cy="85725"/>
              </a:xfrm>
              <a:custGeom>
                <a:avLst/>
                <a:gdLst/>
                <a:ahLst/>
                <a:cxnLst/>
                <a:rect l="l" t="t" r="r" b="b"/>
                <a:pathLst>
                  <a:path w="100329" h="85725">
                    <a:moveTo>
                      <a:pt x="0" y="85725"/>
                    </a:moveTo>
                    <a:lnTo>
                      <a:pt x="49999" y="0"/>
                    </a:lnTo>
                    <a:lnTo>
                      <a:pt x="100012" y="85725"/>
                    </a:lnTo>
                  </a:path>
                </a:pathLst>
              </a:custGeom>
              <a:ln w="28575">
                <a:solidFill>
                  <a:srgbClr val="C00000"/>
                </a:solidFill>
              </a:ln>
            </p:spPr>
            <p:txBody>
              <a:bodyPr wrap="square" lIns="0" tIns="0" rIns="0" bIns="0" rtlCol="0"/>
              <a:lstStyle/>
              <a:p>
                <a:endParaRPr/>
              </a:p>
            </p:txBody>
          </p:sp>
        </p:grpSp>
        <p:sp>
          <p:nvSpPr>
            <p:cNvPr id="33" name="object 195">
              <a:extLst>
                <a:ext uri="{FF2B5EF4-FFF2-40B4-BE49-F238E27FC236}">
                  <a16:creationId xmlns:a16="http://schemas.microsoft.com/office/drawing/2014/main" id="{3DF2DCF4-4928-2AF9-6BBF-FF51BE536640}"/>
                </a:ext>
              </a:extLst>
            </p:cNvPr>
            <p:cNvSpPr txBox="1"/>
            <p:nvPr/>
          </p:nvSpPr>
          <p:spPr>
            <a:xfrm>
              <a:off x="4503129" y="4731845"/>
              <a:ext cx="643008"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DR~80dB</a:t>
              </a:r>
              <a:endParaRPr sz="1200" dirty="0">
                <a:latin typeface="Times New Roman"/>
                <a:cs typeface="Times New Roman"/>
              </a:endParaRPr>
            </a:p>
          </p:txBody>
        </p:sp>
        <p:grpSp>
          <p:nvGrpSpPr>
            <p:cNvPr id="34" name="object 196">
              <a:extLst>
                <a:ext uri="{FF2B5EF4-FFF2-40B4-BE49-F238E27FC236}">
                  <a16:creationId xmlns:a16="http://schemas.microsoft.com/office/drawing/2014/main" id="{0A24940F-F992-3B23-A980-98EA786EB56D}"/>
                </a:ext>
              </a:extLst>
            </p:cNvPr>
            <p:cNvGrpSpPr/>
            <p:nvPr/>
          </p:nvGrpSpPr>
          <p:grpSpPr>
            <a:xfrm>
              <a:off x="3994861" y="4646169"/>
              <a:ext cx="3048456" cy="733382"/>
              <a:chOff x="5134102" y="4041394"/>
              <a:chExt cx="3621404" cy="871219"/>
            </a:xfrm>
          </p:grpSpPr>
          <p:sp>
            <p:nvSpPr>
              <p:cNvPr id="42" name="object 197">
                <a:extLst>
                  <a:ext uri="{FF2B5EF4-FFF2-40B4-BE49-F238E27FC236}">
                    <a16:creationId xmlns:a16="http://schemas.microsoft.com/office/drawing/2014/main" id="{18D0A703-4783-B2FE-A6F7-E30962F6ADAD}"/>
                  </a:ext>
                </a:extLst>
              </p:cNvPr>
              <p:cNvSpPr/>
              <p:nvPr/>
            </p:nvSpPr>
            <p:spPr>
              <a:xfrm>
                <a:off x="5187696" y="4427220"/>
                <a:ext cx="3561079" cy="0"/>
              </a:xfrm>
              <a:custGeom>
                <a:avLst/>
                <a:gdLst/>
                <a:ahLst/>
                <a:cxnLst/>
                <a:rect l="l" t="t" r="r" b="b"/>
                <a:pathLst>
                  <a:path w="3561079">
                    <a:moveTo>
                      <a:pt x="0" y="0"/>
                    </a:moveTo>
                    <a:lnTo>
                      <a:pt x="3560838" y="0"/>
                    </a:lnTo>
                  </a:path>
                </a:pathLst>
              </a:custGeom>
              <a:ln w="12700">
                <a:solidFill>
                  <a:srgbClr val="00B8FF"/>
                </a:solidFill>
                <a:prstDash val="sysDash"/>
              </a:ln>
            </p:spPr>
            <p:txBody>
              <a:bodyPr wrap="square" lIns="0" tIns="0" rIns="0" bIns="0" rtlCol="0"/>
              <a:lstStyle/>
              <a:p>
                <a:endParaRPr/>
              </a:p>
            </p:txBody>
          </p:sp>
          <p:sp>
            <p:nvSpPr>
              <p:cNvPr id="43" name="object 198">
                <a:extLst>
                  <a:ext uri="{FF2B5EF4-FFF2-40B4-BE49-F238E27FC236}">
                    <a16:creationId xmlns:a16="http://schemas.microsoft.com/office/drawing/2014/main" id="{360F39FE-F478-442F-265E-C7BE7CF8C6D6}"/>
                  </a:ext>
                </a:extLst>
              </p:cNvPr>
              <p:cNvSpPr/>
              <p:nvPr/>
            </p:nvSpPr>
            <p:spPr>
              <a:xfrm>
                <a:off x="6933438" y="4064603"/>
                <a:ext cx="0" cy="833755"/>
              </a:xfrm>
              <a:custGeom>
                <a:avLst/>
                <a:gdLst/>
                <a:ahLst/>
                <a:cxnLst/>
                <a:rect l="l" t="t" r="r" b="b"/>
                <a:pathLst>
                  <a:path h="833754">
                    <a:moveTo>
                      <a:pt x="0" y="0"/>
                    </a:moveTo>
                    <a:lnTo>
                      <a:pt x="0" y="833348"/>
                    </a:lnTo>
                  </a:path>
                </a:pathLst>
              </a:custGeom>
              <a:ln w="28575">
                <a:solidFill>
                  <a:srgbClr val="92D050"/>
                </a:solidFill>
              </a:ln>
            </p:spPr>
            <p:txBody>
              <a:bodyPr wrap="square" lIns="0" tIns="0" rIns="0" bIns="0" rtlCol="0"/>
              <a:lstStyle/>
              <a:p>
                <a:endParaRPr/>
              </a:p>
            </p:txBody>
          </p:sp>
          <p:sp>
            <p:nvSpPr>
              <p:cNvPr id="44" name="object 199">
                <a:extLst>
                  <a:ext uri="{FF2B5EF4-FFF2-40B4-BE49-F238E27FC236}">
                    <a16:creationId xmlns:a16="http://schemas.microsoft.com/office/drawing/2014/main" id="{077CA1E9-CC30-F8AE-B8F0-266F91A32CEF}"/>
                  </a:ext>
                </a:extLst>
              </p:cNvPr>
              <p:cNvSpPr/>
              <p:nvPr/>
            </p:nvSpPr>
            <p:spPr>
              <a:xfrm>
                <a:off x="6883438" y="4812234"/>
                <a:ext cx="100330" cy="85725"/>
              </a:xfrm>
              <a:custGeom>
                <a:avLst/>
                <a:gdLst/>
                <a:ahLst/>
                <a:cxnLst/>
                <a:rect l="l" t="t" r="r" b="b"/>
                <a:pathLst>
                  <a:path w="100329" h="85725">
                    <a:moveTo>
                      <a:pt x="100012" y="0"/>
                    </a:moveTo>
                    <a:lnTo>
                      <a:pt x="49999" y="85724"/>
                    </a:lnTo>
                    <a:lnTo>
                      <a:pt x="0" y="0"/>
                    </a:lnTo>
                  </a:path>
                </a:pathLst>
              </a:custGeom>
              <a:ln w="28575">
                <a:solidFill>
                  <a:srgbClr val="92D050"/>
                </a:solidFill>
              </a:ln>
            </p:spPr>
            <p:txBody>
              <a:bodyPr wrap="square" lIns="0" tIns="0" rIns="0" bIns="0" rtlCol="0"/>
              <a:lstStyle/>
              <a:p>
                <a:endParaRPr/>
              </a:p>
            </p:txBody>
          </p:sp>
          <p:sp>
            <p:nvSpPr>
              <p:cNvPr id="45" name="object 200">
                <a:extLst>
                  <a:ext uri="{FF2B5EF4-FFF2-40B4-BE49-F238E27FC236}">
                    <a16:creationId xmlns:a16="http://schemas.microsoft.com/office/drawing/2014/main" id="{260639AC-1B7C-34D3-FB70-45A58AD131E7}"/>
                  </a:ext>
                </a:extLst>
              </p:cNvPr>
              <p:cNvSpPr/>
              <p:nvPr/>
            </p:nvSpPr>
            <p:spPr>
              <a:xfrm>
                <a:off x="6883437" y="4064605"/>
                <a:ext cx="100330" cy="85725"/>
              </a:xfrm>
              <a:custGeom>
                <a:avLst/>
                <a:gdLst/>
                <a:ahLst/>
                <a:cxnLst/>
                <a:rect l="l" t="t" r="r" b="b"/>
                <a:pathLst>
                  <a:path w="100329" h="85725">
                    <a:moveTo>
                      <a:pt x="0" y="85725"/>
                    </a:moveTo>
                    <a:lnTo>
                      <a:pt x="49999" y="0"/>
                    </a:lnTo>
                    <a:lnTo>
                      <a:pt x="100012" y="85725"/>
                    </a:lnTo>
                  </a:path>
                </a:pathLst>
              </a:custGeom>
              <a:ln w="28575">
                <a:solidFill>
                  <a:srgbClr val="92D050"/>
                </a:solidFill>
              </a:ln>
            </p:spPr>
            <p:txBody>
              <a:bodyPr wrap="square" lIns="0" tIns="0" rIns="0" bIns="0" rtlCol="0"/>
              <a:lstStyle/>
              <a:p>
                <a:endParaRPr/>
              </a:p>
            </p:txBody>
          </p:sp>
          <p:sp>
            <p:nvSpPr>
              <p:cNvPr id="46" name="object 201">
                <a:extLst>
                  <a:ext uri="{FF2B5EF4-FFF2-40B4-BE49-F238E27FC236}">
                    <a16:creationId xmlns:a16="http://schemas.microsoft.com/office/drawing/2014/main" id="{4FB3A51F-4455-137C-0D9E-C8A11EF2C6D5}"/>
                  </a:ext>
                </a:extLst>
              </p:cNvPr>
              <p:cNvSpPr/>
              <p:nvPr/>
            </p:nvSpPr>
            <p:spPr>
              <a:xfrm>
                <a:off x="7782306" y="4456271"/>
                <a:ext cx="0" cy="441959"/>
              </a:xfrm>
              <a:custGeom>
                <a:avLst/>
                <a:gdLst/>
                <a:ahLst/>
                <a:cxnLst/>
                <a:rect l="l" t="t" r="r" b="b"/>
                <a:pathLst>
                  <a:path h="441960">
                    <a:moveTo>
                      <a:pt x="0" y="0"/>
                    </a:moveTo>
                    <a:lnTo>
                      <a:pt x="0" y="441833"/>
                    </a:lnTo>
                  </a:path>
                </a:pathLst>
              </a:custGeom>
              <a:ln w="28575">
                <a:solidFill>
                  <a:srgbClr val="00B8FF"/>
                </a:solidFill>
              </a:ln>
            </p:spPr>
            <p:txBody>
              <a:bodyPr wrap="square" lIns="0" tIns="0" rIns="0" bIns="0" rtlCol="0"/>
              <a:lstStyle/>
              <a:p>
                <a:endParaRPr/>
              </a:p>
            </p:txBody>
          </p:sp>
          <p:sp>
            <p:nvSpPr>
              <p:cNvPr id="47" name="object 202">
                <a:extLst>
                  <a:ext uri="{FF2B5EF4-FFF2-40B4-BE49-F238E27FC236}">
                    <a16:creationId xmlns:a16="http://schemas.microsoft.com/office/drawing/2014/main" id="{8DE8A3CF-2094-E4FC-D295-A134A3BBEC78}"/>
                  </a:ext>
                </a:extLst>
              </p:cNvPr>
              <p:cNvSpPr/>
              <p:nvPr/>
            </p:nvSpPr>
            <p:spPr>
              <a:xfrm>
                <a:off x="7732306" y="4812384"/>
                <a:ext cx="100330" cy="85725"/>
              </a:xfrm>
              <a:custGeom>
                <a:avLst/>
                <a:gdLst/>
                <a:ahLst/>
                <a:cxnLst/>
                <a:rect l="l" t="t" r="r" b="b"/>
                <a:pathLst>
                  <a:path w="100329" h="85725">
                    <a:moveTo>
                      <a:pt x="100012" y="0"/>
                    </a:moveTo>
                    <a:lnTo>
                      <a:pt x="49999" y="85724"/>
                    </a:lnTo>
                    <a:lnTo>
                      <a:pt x="0" y="0"/>
                    </a:lnTo>
                  </a:path>
                </a:pathLst>
              </a:custGeom>
              <a:ln w="28575">
                <a:solidFill>
                  <a:srgbClr val="00B8FF"/>
                </a:solidFill>
              </a:ln>
            </p:spPr>
            <p:txBody>
              <a:bodyPr wrap="square" lIns="0" tIns="0" rIns="0" bIns="0" rtlCol="0"/>
              <a:lstStyle/>
              <a:p>
                <a:endParaRPr/>
              </a:p>
            </p:txBody>
          </p:sp>
          <p:sp>
            <p:nvSpPr>
              <p:cNvPr id="48" name="object 203">
                <a:extLst>
                  <a:ext uri="{FF2B5EF4-FFF2-40B4-BE49-F238E27FC236}">
                    <a16:creationId xmlns:a16="http://schemas.microsoft.com/office/drawing/2014/main" id="{EBEE7BBE-562B-505C-5BCD-C73EB155F2BE}"/>
                  </a:ext>
                </a:extLst>
              </p:cNvPr>
              <p:cNvSpPr/>
              <p:nvPr/>
            </p:nvSpPr>
            <p:spPr>
              <a:xfrm>
                <a:off x="7732304" y="4456273"/>
                <a:ext cx="100330" cy="85725"/>
              </a:xfrm>
              <a:custGeom>
                <a:avLst/>
                <a:gdLst/>
                <a:ahLst/>
                <a:cxnLst/>
                <a:rect l="l" t="t" r="r" b="b"/>
                <a:pathLst>
                  <a:path w="100329" h="85725">
                    <a:moveTo>
                      <a:pt x="0" y="85725"/>
                    </a:moveTo>
                    <a:lnTo>
                      <a:pt x="49999" y="0"/>
                    </a:lnTo>
                    <a:lnTo>
                      <a:pt x="100012" y="85725"/>
                    </a:lnTo>
                  </a:path>
                </a:pathLst>
              </a:custGeom>
              <a:ln w="28575">
                <a:solidFill>
                  <a:srgbClr val="00B8FF"/>
                </a:solidFill>
              </a:ln>
            </p:spPr>
            <p:txBody>
              <a:bodyPr wrap="square" lIns="0" tIns="0" rIns="0" bIns="0" rtlCol="0"/>
              <a:lstStyle/>
              <a:p>
                <a:endParaRPr/>
              </a:p>
            </p:txBody>
          </p:sp>
          <p:sp>
            <p:nvSpPr>
              <p:cNvPr id="49" name="object 204">
                <a:extLst>
                  <a:ext uri="{FF2B5EF4-FFF2-40B4-BE49-F238E27FC236}">
                    <a16:creationId xmlns:a16="http://schemas.microsoft.com/office/drawing/2014/main" id="{923D6347-38F2-6D66-4E68-7F4AC83DD197}"/>
                  </a:ext>
                </a:extLst>
              </p:cNvPr>
              <p:cNvSpPr/>
              <p:nvPr/>
            </p:nvSpPr>
            <p:spPr>
              <a:xfrm>
                <a:off x="5140452" y="4047744"/>
                <a:ext cx="3561079" cy="0"/>
              </a:xfrm>
              <a:custGeom>
                <a:avLst/>
                <a:gdLst/>
                <a:ahLst/>
                <a:cxnLst/>
                <a:rect l="l" t="t" r="r" b="b"/>
                <a:pathLst>
                  <a:path w="3561079">
                    <a:moveTo>
                      <a:pt x="0" y="0"/>
                    </a:moveTo>
                    <a:lnTo>
                      <a:pt x="3560838" y="0"/>
                    </a:lnTo>
                  </a:path>
                </a:pathLst>
              </a:custGeom>
              <a:ln w="12700">
                <a:solidFill>
                  <a:srgbClr val="92D050"/>
                </a:solidFill>
                <a:prstDash val="sysDash"/>
              </a:ln>
            </p:spPr>
            <p:txBody>
              <a:bodyPr wrap="square" lIns="0" tIns="0" rIns="0" bIns="0" rtlCol="0"/>
              <a:lstStyle/>
              <a:p>
                <a:endParaRPr/>
              </a:p>
            </p:txBody>
          </p:sp>
        </p:grpSp>
        <p:sp>
          <p:nvSpPr>
            <p:cNvPr id="35" name="object 205">
              <a:extLst>
                <a:ext uri="{FF2B5EF4-FFF2-40B4-BE49-F238E27FC236}">
                  <a16:creationId xmlns:a16="http://schemas.microsoft.com/office/drawing/2014/main" id="{1FB7AF1D-485E-B0D5-3A09-8F4DCB0EC461}"/>
                </a:ext>
              </a:extLst>
            </p:cNvPr>
            <p:cNvSpPr txBox="1"/>
            <p:nvPr/>
          </p:nvSpPr>
          <p:spPr>
            <a:xfrm>
              <a:off x="4583062" y="4906054"/>
              <a:ext cx="910334" cy="495007"/>
            </a:xfrm>
            <a:prstGeom prst="rect">
              <a:avLst/>
            </a:prstGeom>
          </p:spPr>
          <p:txBody>
            <a:bodyPr vert="horz" wrap="square" lIns="0" tIns="12700" rIns="0" bIns="0" rtlCol="0">
              <a:spAutoFit/>
            </a:bodyPr>
            <a:lstStyle/>
            <a:p>
              <a:pPr marL="575310">
                <a:lnSpc>
                  <a:spcPct val="100000"/>
                </a:lnSpc>
                <a:spcBef>
                  <a:spcPts val="100"/>
                </a:spcBef>
              </a:pPr>
              <a:r>
                <a:rPr sz="1200" dirty="0">
                  <a:latin typeface="Times New Roman"/>
                  <a:cs typeface="Times New Roman"/>
                </a:rPr>
                <a:t>50dB</a:t>
              </a:r>
            </a:p>
            <a:p>
              <a:pPr marL="12700">
                <a:lnSpc>
                  <a:spcPct val="100000"/>
                </a:lnSpc>
                <a:spcBef>
                  <a:spcPts val="1000"/>
                </a:spcBef>
              </a:pPr>
              <a:r>
                <a:rPr sz="1100" spc="-5" dirty="0">
                  <a:latin typeface="Times New Roman"/>
                  <a:cs typeface="Times New Roman"/>
                </a:rPr>
                <a:t>Ave.</a:t>
              </a:r>
              <a:r>
                <a:rPr sz="1100" spc="-30" dirty="0">
                  <a:latin typeface="Times New Roman"/>
                  <a:cs typeface="Times New Roman"/>
                </a:rPr>
                <a:t> </a:t>
              </a:r>
              <a:r>
                <a:rPr sz="1100" dirty="0">
                  <a:latin typeface="Times New Roman"/>
                  <a:cs typeface="Times New Roman"/>
                </a:rPr>
                <a:t>noise</a:t>
              </a:r>
            </a:p>
          </p:txBody>
        </p:sp>
        <p:sp>
          <p:nvSpPr>
            <p:cNvPr id="36" name="object 206">
              <a:extLst>
                <a:ext uri="{FF2B5EF4-FFF2-40B4-BE49-F238E27FC236}">
                  <a16:creationId xmlns:a16="http://schemas.microsoft.com/office/drawing/2014/main" id="{1448FE95-27C1-49D6-7364-A6E79E41C682}"/>
                </a:ext>
              </a:extLst>
            </p:cNvPr>
            <p:cNvSpPr txBox="1"/>
            <p:nvPr/>
          </p:nvSpPr>
          <p:spPr>
            <a:xfrm>
              <a:off x="5816638" y="5064670"/>
              <a:ext cx="348457"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30dB</a:t>
              </a:r>
            </a:p>
          </p:txBody>
        </p:sp>
        <p:sp>
          <p:nvSpPr>
            <p:cNvPr id="37" name="object 207">
              <a:extLst>
                <a:ext uri="{FF2B5EF4-FFF2-40B4-BE49-F238E27FC236}">
                  <a16:creationId xmlns:a16="http://schemas.microsoft.com/office/drawing/2014/main" id="{CAB927E3-3AB1-5E42-F55A-A5B9B50E3CDB}"/>
                </a:ext>
              </a:extLst>
            </p:cNvPr>
            <p:cNvSpPr txBox="1"/>
            <p:nvPr/>
          </p:nvSpPr>
          <p:spPr>
            <a:xfrm>
              <a:off x="4278247" y="3834396"/>
              <a:ext cx="915460" cy="336631"/>
            </a:xfrm>
            <a:prstGeom prst="rect">
              <a:avLst/>
            </a:prstGeom>
          </p:spPr>
          <p:txBody>
            <a:bodyPr vert="horz" wrap="square" lIns="0" tIns="13335" rIns="0" bIns="0" rtlCol="0">
              <a:spAutoFit/>
            </a:bodyPr>
            <a:lstStyle/>
            <a:p>
              <a:pPr algn="ctr">
                <a:lnSpc>
                  <a:spcPct val="100000"/>
                </a:lnSpc>
                <a:spcBef>
                  <a:spcPts val="105"/>
                </a:spcBef>
              </a:pPr>
              <a:r>
                <a:rPr sz="1050" spc="-5" dirty="0">
                  <a:latin typeface="Times New Roman"/>
                  <a:cs typeface="Times New Roman"/>
                </a:rPr>
                <a:t>Calibration</a:t>
              </a:r>
              <a:r>
                <a:rPr sz="1050" spc="-65" dirty="0">
                  <a:latin typeface="Times New Roman"/>
                  <a:cs typeface="Times New Roman"/>
                </a:rPr>
                <a:t> </a:t>
              </a:r>
              <a:r>
                <a:rPr sz="1050" dirty="0">
                  <a:latin typeface="Times New Roman"/>
                  <a:cs typeface="Times New Roman"/>
                </a:rPr>
                <a:t>point</a:t>
              </a:r>
            </a:p>
            <a:p>
              <a:pPr marL="635" algn="ctr">
                <a:lnSpc>
                  <a:spcPct val="100000"/>
                </a:lnSpc>
                <a:spcBef>
                  <a:spcPts val="10"/>
                </a:spcBef>
              </a:pPr>
              <a:r>
                <a:rPr sz="1050" spc="-5" dirty="0">
                  <a:latin typeface="MS PGothic"/>
                  <a:cs typeface="MS PGothic"/>
                </a:rPr>
                <a:t>（</a:t>
              </a:r>
              <a:r>
                <a:rPr sz="1050" spc="-5" dirty="0">
                  <a:latin typeface="Times New Roman"/>
                  <a:cs typeface="Times New Roman"/>
                </a:rPr>
                <a:t>Maximum</a:t>
              </a:r>
              <a:r>
                <a:rPr sz="1050" spc="-5" dirty="0">
                  <a:latin typeface="MS PGothic"/>
                  <a:cs typeface="MS PGothic"/>
                </a:rPr>
                <a:t>）</a:t>
              </a:r>
              <a:endParaRPr sz="1050" dirty="0">
                <a:latin typeface="MS PGothic"/>
                <a:cs typeface="MS PGothic"/>
              </a:endParaRPr>
            </a:p>
          </p:txBody>
        </p:sp>
        <p:pic>
          <p:nvPicPr>
            <p:cNvPr id="38" name="object 209">
              <a:extLst>
                <a:ext uri="{FF2B5EF4-FFF2-40B4-BE49-F238E27FC236}">
                  <a16:creationId xmlns:a16="http://schemas.microsoft.com/office/drawing/2014/main" id="{761812A4-CF2E-0090-362F-CF0EB06F1D03}"/>
                </a:ext>
              </a:extLst>
            </p:cNvPr>
            <p:cNvPicPr/>
            <p:nvPr/>
          </p:nvPicPr>
          <p:blipFill>
            <a:blip r:embed="rId4" cstate="print">
              <a:extLst>
                <a:ext uri="{28A0092B-C50C-407E-A947-70E740481C1C}">
                  <a14:useLocalDpi xmlns:a14="http://schemas.microsoft.com/office/drawing/2010/main"/>
                </a:ext>
              </a:extLst>
            </a:blip>
            <a:stretch>
              <a:fillRect/>
            </a:stretch>
          </p:blipFill>
          <p:spPr>
            <a:xfrm>
              <a:off x="5194639" y="4361951"/>
              <a:ext cx="1015072" cy="545012"/>
            </a:xfrm>
            <a:prstGeom prst="rect">
              <a:avLst/>
            </a:prstGeom>
          </p:spPr>
        </p:pic>
        <p:sp>
          <p:nvSpPr>
            <p:cNvPr id="39" name="object 210">
              <a:extLst>
                <a:ext uri="{FF2B5EF4-FFF2-40B4-BE49-F238E27FC236}">
                  <a16:creationId xmlns:a16="http://schemas.microsoft.com/office/drawing/2014/main" id="{52F10EF2-781C-250C-5862-69CE366A4E4A}"/>
                </a:ext>
              </a:extLst>
            </p:cNvPr>
            <p:cNvSpPr txBox="1"/>
            <p:nvPr/>
          </p:nvSpPr>
          <p:spPr>
            <a:xfrm>
              <a:off x="5321331" y="5397664"/>
              <a:ext cx="368830" cy="196849"/>
            </a:xfrm>
            <a:prstGeom prst="rect">
              <a:avLst/>
            </a:prstGeom>
          </p:spPr>
          <p:txBody>
            <a:bodyPr vert="horz" wrap="square" lIns="0" tIns="12065" rIns="0" bIns="0" rtlCol="0">
              <a:spAutoFit/>
            </a:bodyPr>
            <a:lstStyle/>
            <a:p>
              <a:pPr marL="12700">
                <a:lnSpc>
                  <a:spcPct val="100000"/>
                </a:lnSpc>
                <a:spcBef>
                  <a:spcPts val="95"/>
                </a:spcBef>
              </a:pPr>
              <a:r>
                <a:rPr dirty="0">
                  <a:solidFill>
                    <a:srgbClr val="FF0000"/>
                  </a:solidFill>
                  <a:latin typeface="Times New Roman"/>
                  <a:cs typeface="Times New Roman"/>
                </a:rPr>
                <a:t>10</a:t>
              </a:r>
              <a:r>
                <a:rPr spc="-80" dirty="0">
                  <a:solidFill>
                    <a:srgbClr val="FF0000"/>
                  </a:solidFill>
                  <a:latin typeface="Times New Roman"/>
                  <a:cs typeface="Times New Roman"/>
                </a:rPr>
                <a:t> </a:t>
              </a:r>
              <a:r>
                <a:rPr spc="-5" dirty="0">
                  <a:solidFill>
                    <a:srgbClr val="FF0000"/>
                  </a:solidFill>
                  <a:latin typeface="Times New Roman"/>
                  <a:cs typeface="Times New Roman"/>
                </a:rPr>
                <a:t>m</a:t>
              </a:r>
              <a:endParaRPr dirty="0">
                <a:latin typeface="Times New Roman"/>
                <a:cs typeface="Times New Roman"/>
              </a:endParaRPr>
            </a:p>
          </p:txBody>
        </p:sp>
        <p:sp>
          <p:nvSpPr>
            <p:cNvPr id="40" name="object 211">
              <a:extLst>
                <a:ext uri="{FF2B5EF4-FFF2-40B4-BE49-F238E27FC236}">
                  <a16:creationId xmlns:a16="http://schemas.microsoft.com/office/drawing/2014/main" id="{4590E10B-4418-5ADD-0D36-24448C35D0EE}"/>
                </a:ext>
              </a:extLst>
            </p:cNvPr>
            <p:cNvSpPr txBox="1"/>
            <p:nvPr/>
          </p:nvSpPr>
          <p:spPr>
            <a:xfrm>
              <a:off x="5998878" y="5389303"/>
              <a:ext cx="453286" cy="196849"/>
            </a:xfrm>
            <a:prstGeom prst="rect">
              <a:avLst/>
            </a:prstGeom>
          </p:spPr>
          <p:txBody>
            <a:bodyPr vert="horz" wrap="square" lIns="0" tIns="12065" rIns="0" bIns="0" rtlCol="0">
              <a:spAutoFit/>
            </a:bodyPr>
            <a:lstStyle/>
            <a:p>
              <a:pPr marL="12700">
                <a:lnSpc>
                  <a:spcPct val="100000"/>
                </a:lnSpc>
                <a:spcBef>
                  <a:spcPts val="95"/>
                </a:spcBef>
              </a:pPr>
              <a:r>
                <a:rPr dirty="0">
                  <a:solidFill>
                    <a:srgbClr val="FF0000"/>
                  </a:solidFill>
                  <a:latin typeface="Times New Roman"/>
                  <a:cs typeface="Times New Roman"/>
                </a:rPr>
                <a:t>100</a:t>
              </a:r>
              <a:r>
                <a:rPr spc="-85" dirty="0">
                  <a:solidFill>
                    <a:srgbClr val="FF0000"/>
                  </a:solidFill>
                  <a:latin typeface="Times New Roman"/>
                  <a:cs typeface="Times New Roman"/>
                </a:rPr>
                <a:t> </a:t>
              </a:r>
              <a:r>
                <a:rPr spc="-5" dirty="0">
                  <a:solidFill>
                    <a:srgbClr val="FF0000"/>
                  </a:solidFill>
                  <a:latin typeface="Times New Roman"/>
                  <a:cs typeface="Times New Roman"/>
                </a:rPr>
                <a:t>m</a:t>
              </a:r>
              <a:endParaRPr dirty="0">
                <a:latin typeface="Times New Roman"/>
                <a:cs typeface="Times New Roman"/>
              </a:endParaRPr>
            </a:p>
          </p:txBody>
        </p:sp>
        <p:sp>
          <p:nvSpPr>
            <p:cNvPr id="41" name="object 212">
              <a:extLst>
                <a:ext uri="{FF2B5EF4-FFF2-40B4-BE49-F238E27FC236}">
                  <a16:creationId xmlns:a16="http://schemas.microsoft.com/office/drawing/2014/main" id="{93B6BE23-2285-FB67-E896-EFFB76560E2E}"/>
                </a:ext>
              </a:extLst>
            </p:cNvPr>
            <p:cNvSpPr txBox="1"/>
            <p:nvPr/>
          </p:nvSpPr>
          <p:spPr>
            <a:xfrm>
              <a:off x="4257322" y="5398175"/>
              <a:ext cx="444199" cy="196849"/>
            </a:xfrm>
            <a:prstGeom prst="rect">
              <a:avLst/>
            </a:prstGeom>
          </p:spPr>
          <p:txBody>
            <a:bodyPr vert="horz" wrap="square" lIns="0" tIns="12065" rIns="0" bIns="0" rtlCol="0">
              <a:spAutoFit/>
            </a:bodyPr>
            <a:lstStyle/>
            <a:p>
              <a:pPr marL="12700">
                <a:lnSpc>
                  <a:spcPct val="100000"/>
                </a:lnSpc>
                <a:spcBef>
                  <a:spcPts val="95"/>
                </a:spcBef>
              </a:pPr>
              <a:r>
                <a:rPr dirty="0">
                  <a:solidFill>
                    <a:srgbClr val="FF0000"/>
                  </a:solidFill>
                  <a:latin typeface="Times New Roman"/>
                  <a:cs typeface="Times New Roman"/>
                </a:rPr>
                <a:t>30</a:t>
              </a:r>
              <a:r>
                <a:rPr spc="-80" dirty="0">
                  <a:solidFill>
                    <a:srgbClr val="FF0000"/>
                  </a:solidFill>
                  <a:latin typeface="Times New Roman"/>
                  <a:cs typeface="Times New Roman"/>
                </a:rPr>
                <a:t> </a:t>
              </a:r>
              <a:r>
                <a:rPr spc="-5" dirty="0">
                  <a:solidFill>
                    <a:srgbClr val="FF0000"/>
                  </a:solidFill>
                  <a:latin typeface="Times New Roman"/>
                  <a:cs typeface="Times New Roman"/>
                </a:rPr>
                <a:t>cm</a:t>
              </a:r>
              <a:endParaRPr dirty="0">
                <a:latin typeface="Times New Roman"/>
                <a:cs typeface="Times New Roman"/>
              </a:endParaRPr>
            </a:p>
          </p:txBody>
        </p:sp>
      </p:grpSp>
      <p:sp>
        <p:nvSpPr>
          <p:cNvPr id="158" name="object 279">
            <a:extLst>
              <a:ext uri="{FF2B5EF4-FFF2-40B4-BE49-F238E27FC236}">
                <a16:creationId xmlns:a16="http://schemas.microsoft.com/office/drawing/2014/main" id="{D01DE9EC-1300-3EC5-5648-4EBC58CAF181}"/>
              </a:ext>
            </a:extLst>
          </p:cNvPr>
          <p:cNvSpPr txBox="1"/>
          <p:nvPr/>
        </p:nvSpPr>
        <p:spPr>
          <a:xfrm>
            <a:off x="3912669" y="2521302"/>
            <a:ext cx="2674620" cy="182742"/>
          </a:xfrm>
          <a:prstGeom prst="rect">
            <a:avLst/>
          </a:prstGeom>
        </p:spPr>
        <p:txBody>
          <a:bodyPr vert="horz" wrap="square" lIns="0" tIns="13335" rIns="0" bIns="0" rtlCol="0">
            <a:spAutoFit/>
          </a:bodyPr>
          <a:lstStyle/>
          <a:p>
            <a:pPr marR="154940" algn="r">
              <a:lnSpc>
                <a:spcPct val="100000"/>
              </a:lnSpc>
              <a:spcBef>
                <a:spcPts val="105"/>
              </a:spcBef>
              <a:tabLst>
                <a:tab pos="1132840" algn="l"/>
              </a:tabLst>
            </a:pPr>
            <a:r>
              <a:rPr sz="1100" dirty="0">
                <a:latin typeface="Times New Roman"/>
                <a:cs typeface="Times New Roman"/>
              </a:rPr>
              <a:t>Tx</a:t>
            </a:r>
            <a:r>
              <a:rPr sz="1100" spc="-15" dirty="0">
                <a:latin typeface="Times New Roman"/>
                <a:cs typeface="Times New Roman"/>
              </a:rPr>
              <a:t> </a:t>
            </a:r>
            <a:r>
              <a:rPr sz="1100" dirty="0">
                <a:latin typeface="Times New Roman"/>
                <a:cs typeface="Times New Roman"/>
              </a:rPr>
              <a:t>Ant.</a:t>
            </a:r>
            <a:r>
              <a:rPr sz="1100" spc="-10" dirty="0">
                <a:latin typeface="Times New Roman"/>
                <a:cs typeface="Times New Roman"/>
              </a:rPr>
              <a:t> </a:t>
            </a:r>
            <a:r>
              <a:rPr sz="1100" dirty="0">
                <a:latin typeface="Times New Roman"/>
                <a:cs typeface="Times New Roman"/>
              </a:rPr>
              <a:t>26 dBi	</a:t>
            </a:r>
            <a:r>
              <a:rPr sz="1100" spc="-5" dirty="0">
                <a:latin typeface="Times New Roman"/>
                <a:cs typeface="Times New Roman"/>
              </a:rPr>
              <a:t>Rx</a:t>
            </a:r>
            <a:r>
              <a:rPr sz="1100" spc="-15" dirty="0">
                <a:latin typeface="Times New Roman"/>
                <a:cs typeface="Times New Roman"/>
              </a:rPr>
              <a:t> </a:t>
            </a:r>
            <a:r>
              <a:rPr sz="1100" dirty="0">
                <a:latin typeface="Times New Roman"/>
                <a:cs typeface="Times New Roman"/>
              </a:rPr>
              <a:t>Ant.</a:t>
            </a:r>
            <a:r>
              <a:rPr sz="1100" spc="-20" dirty="0">
                <a:latin typeface="Times New Roman"/>
                <a:cs typeface="Times New Roman"/>
              </a:rPr>
              <a:t> </a:t>
            </a:r>
            <a:r>
              <a:rPr sz="1100" dirty="0">
                <a:latin typeface="Times New Roman"/>
                <a:cs typeface="Times New Roman"/>
              </a:rPr>
              <a:t>26</a:t>
            </a:r>
            <a:r>
              <a:rPr sz="1100" spc="-30" dirty="0">
                <a:latin typeface="Times New Roman"/>
                <a:cs typeface="Times New Roman"/>
              </a:rPr>
              <a:t> </a:t>
            </a:r>
            <a:r>
              <a:rPr sz="1100" spc="-5" dirty="0" err="1">
                <a:latin typeface="Times New Roman"/>
                <a:cs typeface="Times New Roman"/>
              </a:rPr>
              <a:t>dBi</a:t>
            </a:r>
            <a:endParaRPr sz="950" dirty="0">
              <a:latin typeface="Times New Roman"/>
              <a:cs typeface="Times New Roman"/>
            </a:endParaRPr>
          </a:p>
        </p:txBody>
      </p:sp>
      <p:pic>
        <p:nvPicPr>
          <p:cNvPr id="159" name="object 277">
            <a:extLst>
              <a:ext uri="{FF2B5EF4-FFF2-40B4-BE49-F238E27FC236}">
                <a16:creationId xmlns:a16="http://schemas.microsoft.com/office/drawing/2014/main" id="{F7EFA27B-C04E-D95F-6D47-8C0286CEC553}"/>
              </a:ext>
            </a:extLst>
          </p:cNvPr>
          <p:cNvPicPr/>
          <p:nvPr/>
        </p:nvPicPr>
        <p:blipFill>
          <a:blip r:embed="rId5" cstate="print">
            <a:extLst>
              <a:ext uri="{28A0092B-C50C-407E-A947-70E740481C1C}">
                <a14:useLocalDpi xmlns:a14="http://schemas.microsoft.com/office/drawing/2010/main"/>
              </a:ext>
            </a:extLst>
          </a:blip>
          <a:stretch>
            <a:fillRect/>
          </a:stretch>
        </p:blipFill>
        <p:spPr>
          <a:xfrm>
            <a:off x="4456386" y="1935145"/>
            <a:ext cx="542543" cy="565403"/>
          </a:xfrm>
          <a:prstGeom prst="rect">
            <a:avLst/>
          </a:prstGeom>
        </p:spPr>
      </p:pic>
      <p:pic>
        <p:nvPicPr>
          <p:cNvPr id="160" name="object 278">
            <a:extLst>
              <a:ext uri="{FF2B5EF4-FFF2-40B4-BE49-F238E27FC236}">
                <a16:creationId xmlns:a16="http://schemas.microsoft.com/office/drawing/2014/main" id="{96A5CA5A-7E47-31F4-3FEB-08187639CB36}"/>
              </a:ext>
            </a:extLst>
          </p:cNvPr>
          <p:cNvPicPr/>
          <p:nvPr/>
        </p:nvPicPr>
        <p:blipFill>
          <a:blip r:embed="rId6" cstate="print"/>
          <a:stretch>
            <a:fillRect/>
          </a:stretch>
        </p:blipFill>
        <p:spPr>
          <a:xfrm>
            <a:off x="5657839" y="1942234"/>
            <a:ext cx="544067" cy="566927"/>
          </a:xfrm>
          <a:prstGeom prst="rect">
            <a:avLst/>
          </a:prstGeom>
        </p:spPr>
      </p:pic>
      <p:grpSp>
        <p:nvGrpSpPr>
          <p:cNvPr id="161" name="object 280">
            <a:extLst>
              <a:ext uri="{FF2B5EF4-FFF2-40B4-BE49-F238E27FC236}">
                <a16:creationId xmlns:a16="http://schemas.microsoft.com/office/drawing/2014/main" id="{AB93FCFF-CB6B-EFCC-8AB5-4CB8D6853B1D}"/>
              </a:ext>
            </a:extLst>
          </p:cNvPr>
          <p:cNvGrpSpPr/>
          <p:nvPr/>
        </p:nvGrpSpPr>
        <p:grpSpPr>
          <a:xfrm>
            <a:off x="4899769" y="1663148"/>
            <a:ext cx="968375" cy="216535"/>
            <a:chOff x="6295453" y="1053083"/>
            <a:chExt cx="968375" cy="216535"/>
          </a:xfrm>
        </p:grpSpPr>
        <p:sp>
          <p:nvSpPr>
            <p:cNvPr id="162" name="object 281">
              <a:extLst>
                <a:ext uri="{FF2B5EF4-FFF2-40B4-BE49-F238E27FC236}">
                  <a16:creationId xmlns:a16="http://schemas.microsoft.com/office/drawing/2014/main" id="{B35AEF1F-EB4A-813F-327D-ACD0C3BDAE94}"/>
                </a:ext>
              </a:extLst>
            </p:cNvPr>
            <p:cNvSpPr/>
            <p:nvPr/>
          </p:nvSpPr>
          <p:spPr>
            <a:xfrm>
              <a:off x="6312788" y="1196339"/>
              <a:ext cx="931544" cy="0"/>
            </a:xfrm>
            <a:custGeom>
              <a:avLst/>
              <a:gdLst/>
              <a:ahLst/>
              <a:cxnLst/>
              <a:rect l="l" t="t" r="r" b="b"/>
              <a:pathLst>
                <a:path w="931545">
                  <a:moveTo>
                    <a:pt x="0" y="0"/>
                  </a:moveTo>
                  <a:lnTo>
                    <a:pt x="931392" y="0"/>
                  </a:lnTo>
                </a:path>
              </a:pathLst>
            </a:custGeom>
            <a:ln w="12700">
              <a:solidFill>
                <a:srgbClr val="000000"/>
              </a:solidFill>
            </a:ln>
          </p:spPr>
          <p:txBody>
            <a:bodyPr wrap="square" lIns="0" tIns="0" rIns="0" bIns="0" rtlCol="0"/>
            <a:lstStyle/>
            <a:p>
              <a:endParaRPr/>
            </a:p>
          </p:txBody>
        </p:sp>
        <p:sp>
          <p:nvSpPr>
            <p:cNvPr id="163" name="object 282">
              <a:extLst>
                <a:ext uri="{FF2B5EF4-FFF2-40B4-BE49-F238E27FC236}">
                  <a16:creationId xmlns:a16="http://schemas.microsoft.com/office/drawing/2014/main" id="{FE44760B-FFF9-387B-7A6E-CF0DA12F62D8}"/>
                </a:ext>
              </a:extLst>
            </p:cNvPr>
            <p:cNvSpPr/>
            <p:nvPr/>
          </p:nvSpPr>
          <p:spPr>
            <a:xfrm>
              <a:off x="7167978" y="1151887"/>
              <a:ext cx="76200" cy="88900"/>
            </a:xfrm>
            <a:custGeom>
              <a:avLst/>
              <a:gdLst/>
              <a:ahLst/>
              <a:cxnLst/>
              <a:rect l="l" t="t" r="r" b="b"/>
              <a:pathLst>
                <a:path w="76200" h="88900">
                  <a:moveTo>
                    <a:pt x="0" y="0"/>
                  </a:moveTo>
                  <a:lnTo>
                    <a:pt x="76200" y="44450"/>
                  </a:lnTo>
                  <a:lnTo>
                    <a:pt x="0" y="88900"/>
                  </a:lnTo>
                </a:path>
              </a:pathLst>
            </a:custGeom>
            <a:ln w="12700">
              <a:solidFill>
                <a:srgbClr val="000000"/>
              </a:solidFill>
            </a:ln>
          </p:spPr>
          <p:txBody>
            <a:bodyPr wrap="square" lIns="0" tIns="0" rIns="0" bIns="0" rtlCol="0"/>
            <a:lstStyle/>
            <a:p>
              <a:endParaRPr/>
            </a:p>
          </p:txBody>
        </p:sp>
        <p:sp>
          <p:nvSpPr>
            <p:cNvPr id="164" name="object 283">
              <a:extLst>
                <a:ext uri="{FF2B5EF4-FFF2-40B4-BE49-F238E27FC236}">
                  <a16:creationId xmlns:a16="http://schemas.microsoft.com/office/drawing/2014/main" id="{35D4C2F7-B7EF-FFBF-7E03-82C9137FEC7D}"/>
                </a:ext>
              </a:extLst>
            </p:cNvPr>
            <p:cNvSpPr/>
            <p:nvPr/>
          </p:nvSpPr>
          <p:spPr>
            <a:xfrm>
              <a:off x="6312791" y="1151887"/>
              <a:ext cx="76200" cy="88900"/>
            </a:xfrm>
            <a:custGeom>
              <a:avLst/>
              <a:gdLst/>
              <a:ahLst/>
              <a:cxnLst/>
              <a:rect l="l" t="t" r="r" b="b"/>
              <a:pathLst>
                <a:path w="76200" h="88900">
                  <a:moveTo>
                    <a:pt x="76200" y="88900"/>
                  </a:moveTo>
                  <a:lnTo>
                    <a:pt x="0" y="44450"/>
                  </a:lnTo>
                  <a:lnTo>
                    <a:pt x="76200" y="0"/>
                  </a:lnTo>
                </a:path>
              </a:pathLst>
            </a:custGeom>
            <a:ln w="12700">
              <a:solidFill>
                <a:srgbClr val="000000"/>
              </a:solidFill>
            </a:ln>
          </p:spPr>
          <p:txBody>
            <a:bodyPr wrap="square" lIns="0" tIns="0" rIns="0" bIns="0" rtlCol="0"/>
            <a:lstStyle/>
            <a:p>
              <a:endParaRPr/>
            </a:p>
          </p:txBody>
        </p:sp>
        <p:sp>
          <p:nvSpPr>
            <p:cNvPr id="165" name="object 284">
              <a:extLst>
                <a:ext uri="{FF2B5EF4-FFF2-40B4-BE49-F238E27FC236}">
                  <a16:creationId xmlns:a16="http://schemas.microsoft.com/office/drawing/2014/main" id="{902ACC01-FCEF-ADFA-8C31-507F2D04F99B}"/>
                </a:ext>
              </a:extLst>
            </p:cNvPr>
            <p:cNvSpPr/>
            <p:nvPr/>
          </p:nvSpPr>
          <p:spPr>
            <a:xfrm>
              <a:off x="6300215" y="1053083"/>
              <a:ext cx="0" cy="216535"/>
            </a:xfrm>
            <a:custGeom>
              <a:avLst/>
              <a:gdLst/>
              <a:ahLst/>
              <a:cxnLst/>
              <a:rect l="l" t="t" r="r" b="b"/>
              <a:pathLst>
                <a:path h="216534">
                  <a:moveTo>
                    <a:pt x="0" y="0"/>
                  </a:moveTo>
                  <a:lnTo>
                    <a:pt x="0" y="216027"/>
                  </a:lnTo>
                </a:path>
              </a:pathLst>
            </a:custGeom>
            <a:ln w="9525">
              <a:solidFill>
                <a:srgbClr val="000000"/>
              </a:solidFill>
            </a:ln>
          </p:spPr>
          <p:txBody>
            <a:bodyPr wrap="square" lIns="0" tIns="0" rIns="0" bIns="0" rtlCol="0"/>
            <a:lstStyle/>
            <a:p>
              <a:endParaRPr/>
            </a:p>
          </p:txBody>
        </p:sp>
        <p:sp>
          <p:nvSpPr>
            <p:cNvPr id="166" name="object 285">
              <a:extLst>
                <a:ext uri="{FF2B5EF4-FFF2-40B4-BE49-F238E27FC236}">
                  <a16:creationId xmlns:a16="http://schemas.microsoft.com/office/drawing/2014/main" id="{E3A5F27B-44C4-9ADA-7B7C-ABF671319A8A}"/>
                </a:ext>
              </a:extLst>
            </p:cNvPr>
            <p:cNvSpPr/>
            <p:nvPr/>
          </p:nvSpPr>
          <p:spPr>
            <a:xfrm>
              <a:off x="7258811" y="1053083"/>
              <a:ext cx="0" cy="216535"/>
            </a:xfrm>
            <a:custGeom>
              <a:avLst/>
              <a:gdLst/>
              <a:ahLst/>
              <a:cxnLst/>
              <a:rect l="l" t="t" r="r" b="b"/>
              <a:pathLst>
                <a:path h="216534">
                  <a:moveTo>
                    <a:pt x="0" y="0"/>
                  </a:moveTo>
                  <a:lnTo>
                    <a:pt x="0" y="216027"/>
                  </a:lnTo>
                </a:path>
              </a:pathLst>
            </a:custGeom>
            <a:ln w="9525">
              <a:solidFill>
                <a:srgbClr val="000000"/>
              </a:solidFill>
            </a:ln>
          </p:spPr>
          <p:txBody>
            <a:bodyPr wrap="square" lIns="0" tIns="0" rIns="0" bIns="0" rtlCol="0"/>
            <a:lstStyle/>
            <a:p>
              <a:endParaRPr/>
            </a:p>
          </p:txBody>
        </p:sp>
      </p:grpSp>
      <p:sp>
        <p:nvSpPr>
          <p:cNvPr id="167" name="object 286">
            <a:extLst>
              <a:ext uri="{FF2B5EF4-FFF2-40B4-BE49-F238E27FC236}">
                <a16:creationId xmlns:a16="http://schemas.microsoft.com/office/drawing/2014/main" id="{AB32CEC2-61A9-1797-7D84-F15AC2779287}"/>
              </a:ext>
            </a:extLst>
          </p:cNvPr>
          <p:cNvSpPr txBox="1"/>
          <p:nvPr/>
        </p:nvSpPr>
        <p:spPr>
          <a:xfrm>
            <a:off x="5150781" y="1543904"/>
            <a:ext cx="43116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0.3</a:t>
            </a:r>
            <a:r>
              <a:rPr sz="1400" spc="-80" dirty="0">
                <a:latin typeface="Times New Roman"/>
                <a:cs typeface="Times New Roman"/>
              </a:rPr>
              <a:t> </a:t>
            </a:r>
            <a:r>
              <a:rPr sz="1400" dirty="0">
                <a:latin typeface="Times New Roman"/>
                <a:cs typeface="Times New Roman"/>
              </a:rPr>
              <a:t>m</a:t>
            </a:r>
          </a:p>
        </p:txBody>
      </p:sp>
      <p:sp>
        <p:nvSpPr>
          <p:cNvPr id="169" name="TextBox 168">
            <a:extLst>
              <a:ext uri="{FF2B5EF4-FFF2-40B4-BE49-F238E27FC236}">
                <a16:creationId xmlns:a16="http://schemas.microsoft.com/office/drawing/2014/main" id="{09D7AFD2-E92D-CA9F-4D5F-668EAF5A1380}"/>
              </a:ext>
            </a:extLst>
          </p:cNvPr>
          <p:cNvSpPr txBox="1"/>
          <p:nvPr/>
        </p:nvSpPr>
        <p:spPr>
          <a:xfrm>
            <a:off x="1384695" y="3522190"/>
            <a:ext cx="1982787" cy="276999"/>
          </a:xfrm>
          <a:prstGeom prst="rect">
            <a:avLst/>
          </a:prstGeom>
          <a:noFill/>
        </p:spPr>
        <p:txBody>
          <a:bodyPr wrap="square">
            <a:spAutoFit/>
          </a:bodyPr>
          <a:lstStyle/>
          <a:p>
            <a:pPr marR="136525" algn="r">
              <a:lnSpc>
                <a:spcPct val="100000"/>
              </a:lnSpc>
              <a:spcBef>
                <a:spcPts val="1295"/>
              </a:spcBef>
            </a:pPr>
            <a:r>
              <a:rPr lang="en-IN" sz="1200" spc="-15" dirty="0">
                <a:latin typeface="Times New Roman"/>
                <a:cs typeface="Times New Roman"/>
              </a:rPr>
              <a:t>Averaging</a:t>
            </a:r>
            <a:r>
              <a:rPr lang="en-IN" sz="1200" spc="5" dirty="0">
                <a:latin typeface="Times New Roman"/>
                <a:cs typeface="Times New Roman"/>
              </a:rPr>
              <a:t> </a:t>
            </a:r>
            <a:r>
              <a:rPr lang="en-IN" sz="1200" dirty="0">
                <a:latin typeface="Times New Roman"/>
                <a:cs typeface="Times New Roman"/>
              </a:rPr>
              <a:t>1000</a:t>
            </a:r>
            <a:r>
              <a:rPr lang="en-IN" sz="1200" spc="-15" dirty="0">
                <a:latin typeface="Times New Roman"/>
                <a:cs typeface="Times New Roman"/>
              </a:rPr>
              <a:t> </a:t>
            </a:r>
            <a:r>
              <a:rPr lang="en-IN" sz="1200" spc="-5" dirty="0">
                <a:latin typeface="Times New Roman"/>
                <a:cs typeface="Times New Roman"/>
              </a:rPr>
              <a:t>snapshots</a:t>
            </a:r>
            <a:endParaRPr lang="en-IN" sz="1200" dirty="0">
              <a:latin typeface="Times New Roman"/>
              <a:cs typeface="Times New Roman"/>
            </a:endParaRPr>
          </a:p>
        </p:txBody>
      </p:sp>
      <p:sp>
        <p:nvSpPr>
          <p:cNvPr id="172" name="object 219">
            <a:extLst>
              <a:ext uri="{FF2B5EF4-FFF2-40B4-BE49-F238E27FC236}">
                <a16:creationId xmlns:a16="http://schemas.microsoft.com/office/drawing/2014/main" id="{D0948E34-C919-EFFB-0968-A8DDF1FE85A7}"/>
              </a:ext>
            </a:extLst>
          </p:cNvPr>
          <p:cNvSpPr txBox="1"/>
          <p:nvPr/>
        </p:nvSpPr>
        <p:spPr>
          <a:xfrm>
            <a:off x="4684448" y="4449748"/>
            <a:ext cx="8001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-4</a:t>
            </a:r>
            <a:endParaRPr sz="500">
              <a:latin typeface="Times New Roman"/>
              <a:cs typeface="Times New Roman"/>
            </a:endParaRPr>
          </a:p>
        </p:txBody>
      </p:sp>
      <p:sp>
        <p:nvSpPr>
          <p:cNvPr id="173" name="object 220">
            <a:extLst>
              <a:ext uri="{FF2B5EF4-FFF2-40B4-BE49-F238E27FC236}">
                <a16:creationId xmlns:a16="http://schemas.microsoft.com/office/drawing/2014/main" id="{7658C82F-7643-3FFC-B44D-477CEC88A4F8}"/>
              </a:ext>
            </a:extLst>
          </p:cNvPr>
          <p:cNvSpPr txBox="1"/>
          <p:nvPr/>
        </p:nvSpPr>
        <p:spPr>
          <a:xfrm>
            <a:off x="5747849" y="4449748"/>
            <a:ext cx="58419"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2</a:t>
            </a:r>
            <a:endParaRPr sz="500">
              <a:latin typeface="Times New Roman"/>
              <a:cs typeface="Times New Roman"/>
            </a:endParaRPr>
          </a:p>
        </p:txBody>
      </p:sp>
      <p:sp>
        <p:nvSpPr>
          <p:cNvPr id="174" name="object 221">
            <a:extLst>
              <a:ext uri="{FF2B5EF4-FFF2-40B4-BE49-F238E27FC236}">
                <a16:creationId xmlns:a16="http://schemas.microsoft.com/office/drawing/2014/main" id="{04C56004-5B9E-818C-4D4B-8904C440D6AD}"/>
              </a:ext>
            </a:extLst>
          </p:cNvPr>
          <p:cNvSpPr txBox="1"/>
          <p:nvPr/>
        </p:nvSpPr>
        <p:spPr>
          <a:xfrm>
            <a:off x="6097521" y="4449748"/>
            <a:ext cx="58419"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4</a:t>
            </a:r>
            <a:endParaRPr sz="500">
              <a:latin typeface="Times New Roman"/>
              <a:cs typeface="Times New Roman"/>
            </a:endParaRPr>
          </a:p>
        </p:txBody>
      </p:sp>
      <p:sp>
        <p:nvSpPr>
          <p:cNvPr id="175" name="object 222">
            <a:extLst>
              <a:ext uri="{FF2B5EF4-FFF2-40B4-BE49-F238E27FC236}">
                <a16:creationId xmlns:a16="http://schemas.microsoft.com/office/drawing/2014/main" id="{69D5DF46-8E74-EC04-DED9-5DA086CDB0EB}"/>
              </a:ext>
            </a:extLst>
          </p:cNvPr>
          <p:cNvSpPr txBox="1"/>
          <p:nvPr/>
        </p:nvSpPr>
        <p:spPr>
          <a:xfrm>
            <a:off x="5034124" y="4413248"/>
            <a:ext cx="523240" cy="267335"/>
          </a:xfrm>
          <a:prstGeom prst="rect">
            <a:avLst/>
          </a:prstGeom>
        </p:spPr>
        <p:txBody>
          <a:bodyPr vert="horz" wrap="square" lIns="0" tIns="50800" rIns="0" bIns="0" rtlCol="0">
            <a:spAutoFit/>
          </a:bodyPr>
          <a:lstStyle/>
          <a:p>
            <a:pPr marL="12700">
              <a:lnSpc>
                <a:spcPct val="100000"/>
              </a:lnSpc>
              <a:spcBef>
                <a:spcPts val="400"/>
              </a:spcBef>
              <a:tabLst>
                <a:tab pos="376555" algn="l"/>
              </a:tabLst>
            </a:pPr>
            <a:r>
              <a:rPr sz="500" spc="5" dirty="0">
                <a:solidFill>
                  <a:srgbClr val="252525"/>
                </a:solidFill>
                <a:latin typeface="Times New Roman"/>
                <a:cs typeface="Times New Roman"/>
              </a:rPr>
              <a:t>-2	0</a:t>
            </a:r>
            <a:endParaRPr sz="500">
              <a:latin typeface="Times New Roman"/>
              <a:cs typeface="Times New Roman"/>
            </a:endParaRPr>
          </a:p>
          <a:p>
            <a:pPr marL="176530">
              <a:lnSpc>
                <a:spcPct val="100000"/>
              </a:lnSpc>
              <a:spcBef>
                <a:spcPts val="335"/>
              </a:spcBef>
            </a:pPr>
            <a:r>
              <a:rPr sz="550" dirty="0">
                <a:solidFill>
                  <a:srgbClr val="252525"/>
                </a:solidFill>
                <a:latin typeface="Times New Roman"/>
                <a:cs typeface="Times New Roman"/>
              </a:rPr>
              <a:t>Fre</a:t>
            </a:r>
            <a:r>
              <a:rPr sz="550" spc="5" dirty="0">
                <a:solidFill>
                  <a:srgbClr val="252525"/>
                </a:solidFill>
                <a:latin typeface="Times New Roman"/>
                <a:cs typeface="Times New Roman"/>
              </a:rPr>
              <a:t>q</a:t>
            </a:r>
            <a:r>
              <a:rPr sz="550" dirty="0">
                <a:solidFill>
                  <a:srgbClr val="252525"/>
                </a:solidFill>
                <a:latin typeface="Times New Roman"/>
                <a:cs typeface="Times New Roman"/>
              </a:rPr>
              <a:t> </a:t>
            </a:r>
            <a:r>
              <a:rPr sz="550" spc="5" dirty="0">
                <a:solidFill>
                  <a:srgbClr val="252525"/>
                </a:solidFill>
                <a:latin typeface="Times New Roman"/>
                <a:cs typeface="Times New Roman"/>
              </a:rPr>
              <a:t>[GHz]</a:t>
            </a:r>
            <a:endParaRPr sz="550">
              <a:latin typeface="Times New Roman"/>
              <a:cs typeface="Times New Roman"/>
            </a:endParaRPr>
          </a:p>
        </p:txBody>
      </p:sp>
      <p:graphicFrame>
        <p:nvGraphicFramePr>
          <p:cNvPr id="176" name="object 223">
            <a:extLst>
              <a:ext uri="{FF2B5EF4-FFF2-40B4-BE49-F238E27FC236}">
                <a16:creationId xmlns:a16="http://schemas.microsoft.com/office/drawing/2014/main" id="{23BE83C4-5512-6FCA-A794-473B1C6CD380}"/>
              </a:ext>
            </a:extLst>
          </p:cNvPr>
          <p:cNvGraphicFramePr>
            <a:graphicFrameLocks noGrp="1"/>
          </p:cNvGraphicFramePr>
          <p:nvPr/>
        </p:nvGraphicFramePr>
        <p:xfrm>
          <a:off x="4732878" y="3001839"/>
          <a:ext cx="1482724" cy="1456452"/>
        </p:xfrm>
        <a:graphic>
          <a:graphicData uri="http://schemas.openxmlformats.org/drawingml/2006/table">
            <a:tbl>
              <a:tblPr firstRow="1" bandRow="1">
                <a:tableStyleId>{2D5ABB26-0587-4C30-8999-92F81FD0307C}</a:tableStyleId>
              </a:tblPr>
              <a:tblGrid>
                <a:gridCol w="359410">
                  <a:extLst>
                    <a:ext uri="{9D8B030D-6E8A-4147-A177-3AD203B41FA5}">
                      <a16:colId xmlns:a16="http://schemas.microsoft.com/office/drawing/2014/main" val="20000"/>
                    </a:ext>
                  </a:extLst>
                </a:gridCol>
                <a:gridCol w="359410">
                  <a:extLst>
                    <a:ext uri="{9D8B030D-6E8A-4147-A177-3AD203B41FA5}">
                      <a16:colId xmlns:a16="http://schemas.microsoft.com/office/drawing/2014/main" val="20001"/>
                    </a:ext>
                  </a:extLst>
                </a:gridCol>
                <a:gridCol w="414020">
                  <a:extLst>
                    <a:ext uri="{9D8B030D-6E8A-4147-A177-3AD203B41FA5}">
                      <a16:colId xmlns:a16="http://schemas.microsoft.com/office/drawing/2014/main" val="20002"/>
                    </a:ext>
                  </a:extLst>
                </a:gridCol>
                <a:gridCol w="349884">
                  <a:extLst>
                    <a:ext uri="{9D8B030D-6E8A-4147-A177-3AD203B41FA5}">
                      <a16:colId xmlns:a16="http://schemas.microsoft.com/office/drawing/2014/main" val="20003"/>
                    </a:ext>
                  </a:extLst>
                </a:gridCol>
              </a:tblGrid>
              <a:tr h="242742">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5778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0"/>
                  </a:ext>
                </a:extLst>
              </a:tr>
              <a:tr h="242742">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5778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1"/>
                  </a:ext>
                </a:extLst>
              </a:tr>
              <a:tr h="242742">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5778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2"/>
                  </a:ext>
                </a:extLst>
              </a:tr>
              <a:tr h="242742">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5778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3"/>
                  </a:ext>
                </a:extLst>
              </a:tr>
              <a:tr h="242742">
                <a:tc>
                  <a:txBody>
                    <a:bodyPr/>
                    <a:lstStyle/>
                    <a:p>
                      <a:pPr marL="88265">
                        <a:lnSpc>
                          <a:spcPts val="1205"/>
                        </a:lnSpc>
                        <a:spcBef>
                          <a:spcPts val="605"/>
                        </a:spcBef>
                      </a:pPr>
                      <a:r>
                        <a:rPr sz="1400" spc="-10" dirty="0">
                          <a:solidFill>
                            <a:srgbClr val="FF0000"/>
                          </a:solidFill>
                          <a:latin typeface="Times New Roman"/>
                          <a:cs typeface="Times New Roman"/>
                        </a:rPr>
                        <a:t>w</a:t>
                      </a:r>
                      <a:r>
                        <a:rPr sz="1400" spc="5" dirty="0">
                          <a:solidFill>
                            <a:srgbClr val="FF0000"/>
                          </a:solidFill>
                          <a:latin typeface="Times New Roman"/>
                          <a:cs typeface="Times New Roman"/>
                        </a:rPr>
                        <a:t>/o</a:t>
                      </a:r>
                      <a:endParaRPr sz="1400">
                        <a:latin typeface="Times New Roman"/>
                        <a:cs typeface="Times New Roman"/>
                      </a:endParaRPr>
                    </a:p>
                  </a:txBody>
                  <a:tcPr marL="0" marR="0" marT="76835"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L="49530">
                        <a:lnSpc>
                          <a:spcPts val="1205"/>
                        </a:lnSpc>
                        <a:spcBef>
                          <a:spcPts val="605"/>
                        </a:spcBef>
                      </a:pPr>
                      <a:r>
                        <a:rPr sz="1400" dirty="0">
                          <a:solidFill>
                            <a:srgbClr val="FF0000"/>
                          </a:solidFill>
                          <a:latin typeface="Times New Roman"/>
                          <a:cs typeface="Times New Roman"/>
                        </a:rPr>
                        <a:t>a</a:t>
                      </a:r>
                      <a:r>
                        <a:rPr sz="1400" spc="5" dirty="0">
                          <a:solidFill>
                            <a:srgbClr val="FF0000"/>
                          </a:solidFill>
                          <a:latin typeface="Times New Roman"/>
                          <a:cs typeface="Times New Roman"/>
                        </a:rPr>
                        <a:t>v</a:t>
                      </a:r>
                      <a:r>
                        <a:rPr sz="1400" dirty="0">
                          <a:solidFill>
                            <a:srgbClr val="FF0000"/>
                          </a:solidFill>
                          <a:latin typeface="Times New Roman"/>
                          <a:cs typeface="Times New Roman"/>
                        </a:rPr>
                        <a:t>er</a:t>
                      </a:r>
                      <a:endParaRPr sz="1400">
                        <a:latin typeface="Times New Roman"/>
                        <a:cs typeface="Times New Roman"/>
                      </a:endParaRPr>
                    </a:p>
                  </a:txBody>
                  <a:tcPr marL="0" marR="0" marT="76835"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L="7620">
                        <a:lnSpc>
                          <a:spcPts val="1205"/>
                        </a:lnSpc>
                        <a:spcBef>
                          <a:spcPts val="605"/>
                        </a:spcBef>
                      </a:pPr>
                      <a:r>
                        <a:rPr sz="1400" dirty="0">
                          <a:solidFill>
                            <a:srgbClr val="FF0000"/>
                          </a:solidFill>
                          <a:latin typeface="Times New Roman"/>
                          <a:cs typeface="Times New Roman"/>
                        </a:rPr>
                        <a:t>a</a:t>
                      </a:r>
                      <a:r>
                        <a:rPr sz="1400" spc="5" dirty="0">
                          <a:solidFill>
                            <a:srgbClr val="FF0000"/>
                          </a:solidFill>
                          <a:latin typeface="Times New Roman"/>
                          <a:cs typeface="Times New Roman"/>
                        </a:rPr>
                        <a:t>ging</a:t>
                      </a:r>
                      <a:endParaRPr sz="1400">
                        <a:latin typeface="Times New Roman"/>
                        <a:cs typeface="Times New Roman"/>
                      </a:endParaRPr>
                    </a:p>
                  </a:txBody>
                  <a:tcPr marL="0" marR="0" marT="76835"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4"/>
                  </a:ext>
                </a:extLst>
              </a:tr>
              <a:tr h="242742">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317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5778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a:lnSpc>
                          <a:spcPct val="100000"/>
                        </a:lnSpc>
                      </a:pPr>
                      <a:endParaRPr sz="1000" dirty="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5"/>
                  </a:ext>
                </a:extLst>
              </a:tr>
            </a:tbl>
          </a:graphicData>
        </a:graphic>
      </p:graphicFrame>
      <p:sp>
        <p:nvSpPr>
          <p:cNvPr id="177" name="object 224">
            <a:extLst>
              <a:ext uri="{FF2B5EF4-FFF2-40B4-BE49-F238E27FC236}">
                <a16:creationId xmlns:a16="http://schemas.microsoft.com/office/drawing/2014/main" id="{68EACF7D-2052-730A-815A-34F4CB48CAC2}"/>
              </a:ext>
            </a:extLst>
          </p:cNvPr>
          <p:cNvSpPr txBox="1"/>
          <p:nvPr/>
        </p:nvSpPr>
        <p:spPr>
          <a:xfrm>
            <a:off x="4534558" y="4378995"/>
            <a:ext cx="145415"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-100</a:t>
            </a:r>
            <a:endParaRPr sz="500">
              <a:latin typeface="Times New Roman"/>
              <a:cs typeface="Times New Roman"/>
            </a:endParaRPr>
          </a:p>
        </p:txBody>
      </p:sp>
      <p:sp>
        <p:nvSpPr>
          <p:cNvPr id="178" name="object 225">
            <a:extLst>
              <a:ext uri="{FF2B5EF4-FFF2-40B4-BE49-F238E27FC236}">
                <a16:creationId xmlns:a16="http://schemas.microsoft.com/office/drawing/2014/main" id="{6C3745AA-ABE8-3D8A-057E-C6902E237C89}"/>
              </a:ext>
            </a:extLst>
          </p:cNvPr>
          <p:cNvSpPr txBox="1"/>
          <p:nvPr/>
        </p:nvSpPr>
        <p:spPr>
          <a:xfrm>
            <a:off x="4579002" y="4136274"/>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-80</a:t>
            </a:r>
            <a:endParaRPr sz="500">
              <a:latin typeface="Times New Roman"/>
              <a:cs typeface="Times New Roman"/>
            </a:endParaRPr>
          </a:p>
        </p:txBody>
      </p:sp>
      <p:sp>
        <p:nvSpPr>
          <p:cNvPr id="179" name="object 226">
            <a:extLst>
              <a:ext uri="{FF2B5EF4-FFF2-40B4-BE49-F238E27FC236}">
                <a16:creationId xmlns:a16="http://schemas.microsoft.com/office/drawing/2014/main" id="{032D4E69-889E-2332-5E9E-E38BEE7AC16B}"/>
              </a:ext>
            </a:extLst>
          </p:cNvPr>
          <p:cNvSpPr txBox="1"/>
          <p:nvPr/>
        </p:nvSpPr>
        <p:spPr>
          <a:xfrm>
            <a:off x="4579002" y="3893553"/>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-60</a:t>
            </a:r>
            <a:endParaRPr sz="500">
              <a:latin typeface="Times New Roman"/>
              <a:cs typeface="Times New Roman"/>
            </a:endParaRPr>
          </a:p>
        </p:txBody>
      </p:sp>
      <p:sp>
        <p:nvSpPr>
          <p:cNvPr id="180" name="object 227">
            <a:extLst>
              <a:ext uri="{FF2B5EF4-FFF2-40B4-BE49-F238E27FC236}">
                <a16:creationId xmlns:a16="http://schemas.microsoft.com/office/drawing/2014/main" id="{37427745-8739-4AF5-1AFB-86C4FC01A354}"/>
              </a:ext>
            </a:extLst>
          </p:cNvPr>
          <p:cNvSpPr txBox="1"/>
          <p:nvPr/>
        </p:nvSpPr>
        <p:spPr>
          <a:xfrm>
            <a:off x="4579002" y="3650831"/>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-40</a:t>
            </a:r>
            <a:endParaRPr sz="500">
              <a:latin typeface="Times New Roman"/>
              <a:cs typeface="Times New Roman"/>
            </a:endParaRPr>
          </a:p>
        </p:txBody>
      </p:sp>
      <p:sp>
        <p:nvSpPr>
          <p:cNvPr id="181" name="object 228">
            <a:extLst>
              <a:ext uri="{FF2B5EF4-FFF2-40B4-BE49-F238E27FC236}">
                <a16:creationId xmlns:a16="http://schemas.microsoft.com/office/drawing/2014/main" id="{7A5D4472-0932-473F-27A8-25A64301627A}"/>
              </a:ext>
            </a:extLst>
          </p:cNvPr>
          <p:cNvSpPr txBox="1"/>
          <p:nvPr/>
        </p:nvSpPr>
        <p:spPr>
          <a:xfrm>
            <a:off x="4579002" y="3408110"/>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182" name="object 229">
            <a:extLst>
              <a:ext uri="{FF2B5EF4-FFF2-40B4-BE49-F238E27FC236}">
                <a16:creationId xmlns:a16="http://schemas.microsoft.com/office/drawing/2014/main" id="{A5D3A4CD-8AE3-36AB-3B55-B0E46975CC99}"/>
              </a:ext>
            </a:extLst>
          </p:cNvPr>
          <p:cNvSpPr txBox="1"/>
          <p:nvPr/>
        </p:nvSpPr>
        <p:spPr>
          <a:xfrm>
            <a:off x="4652204" y="3165388"/>
            <a:ext cx="58419"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0</a:t>
            </a:r>
            <a:endParaRPr sz="500">
              <a:latin typeface="Times New Roman"/>
              <a:cs typeface="Times New Roman"/>
            </a:endParaRPr>
          </a:p>
        </p:txBody>
      </p:sp>
      <p:sp>
        <p:nvSpPr>
          <p:cNvPr id="183" name="object 230">
            <a:extLst>
              <a:ext uri="{FF2B5EF4-FFF2-40B4-BE49-F238E27FC236}">
                <a16:creationId xmlns:a16="http://schemas.microsoft.com/office/drawing/2014/main" id="{E48407DC-D068-0736-31BE-FEDDCA02B2FF}"/>
              </a:ext>
            </a:extLst>
          </p:cNvPr>
          <p:cNvSpPr txBox="1"/>
          <p:nvPr/>
        </p:nvSpPr>
        <p:spPr>
          <a:xfrm>
            <a:off x="4607760" y="2922667"/>
            <a:ext cx="90805"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184" name="object 231">
            <a:extLst>
              <a:ext uri="{FF2B5EF4-FFF2-40B4-BE49-F238E27FC236}">
                <a16:creationId xmlns:a16="http://schemas.microsoft.com/office/drawing/2014/main" id="{6B5A7DA1-437D-4EC3-D2BB-64DE23C9CA51}"/>
              </a:ext>
            </a:extLst>
          </p:cNvPr>
          <p:cNvSpPr txBox="1"/>
          <p:nvPr/>
        </p:nvSpPr>
        <p:spPr>
          <a:xfrm>
            <a:off x="4404740" y="3573294"/>
            <a:ext cx="105410" cy="461009"/>
          </a:xfrm>
          <a:prstGeom prst="rect">
            <a:avLst/>
          </a:prstGeom>
        </p:spPr>
        <p:txBody>
          <a:bodyPr vert="vert270" wrap="square" lIns="0" tIns="6985" rIns="0" bIns="0" rtlCol="0">
            <a:spAutoFit/>
          </a:bodyPr>
          <a:lstStyle/>
          <a:p>
            <a:pPr marL="12700">
              <a:lnSpc>
                <a:spcPct val="100000"/>
              </a:lnSpc>
              <a:spcBef>
                <a:spcPts val="55"/>
              </a:spcBef>
            </a:pPr>
            <a:r>
              <a:rPr sz="550" dirty="0">
                <a:solidFill>
                  <a:srgbClr val="252525"/>
                </a:solidFill>
                <a:latin typeface="Times New Roman"/>
                <a:cs typeface="Times New Roman"/>
              </a:rPr>
              <a:t>Path</a:t>
            </a:r>
            <a:r>
              <a:rPr sz="550" spc="-20" dirty="0">
                <a:solidFill>
                  <a:srgbClr val="252525"/>
                </a:solidFill>
                <a:latin typeface="Times New Roman"/>
                <a:cs typeface="Times New Roman"/>
              </a:rPr>
              <a:t> </a:t>
            </a:r>
            <a:r>
              <a:rPr sz="550" dirty="0">
                <a:solidFill>
                  <a:srgbClr val="252525"/>
                </a:solidFill>
                <a:latin typeface="Times New Roman"/>
                <a:cs typeface="Times New Roman"/>
              </a:rPr>
              <a:t>Gain</a:t>
            </a:r>
            <a:r>
              <a:rPr sz="550" spc="-20" dirty="0">
                <a:solidFill>
                  <a:srgbClr val="252525"/>
                </a:solidFill>
                <a:latin typeface="Times New Roman"/>
                <a:cs typeface="Times New Roman"/>
              </a:rPr>
              <a:t> </a:t>
            </a:r>
            <a:r>
              <a:rPr sz="550" spc="5" dirty="0">
                <a:solidFill>
                  <a:srgbClr val="252525"/>
                </a:solidFill>
                <a:latin typeface="Times New Roman"/>
                <a:cs typeface="Times New Roman"/>
              </a:rPr>
              <a:t>[dB]</a:t>
            </a:r>
            <a:endParaRPr sz="550">
              <a:latin typeface="Times New Roman"/>
              <a:cs typeface="Times New Roman"/>
            </a:endParaRPr>
          </a:p>
        </p:txBody>
      </p:sp>
      <p:sp>
        <p:nvSpPr>
          <p:cNvPr id="185" name="object 232">
            <a:extLst>
              <a:ext uri="{FF2B5EF4-FFF2-40B4-BE49-F238E27FC236}">
                <a16:creationId xmlns:a16="http://schemas.microsoft.com/office/drawing/2014/main" id="{5DF9C08A-09CE-78AE-21C2-975831CAD29A}"/>
              </a:ext>
            </a:extLst>
          </p:cNvPr>
          <p:cNvSpPr txBox="1"/>
          <p:nvPr/>
        </p:nvSpPr>
        <p:spPr>
          <a:xfrm>
            <a:off x="4862228" y="2844825"/>
            <a:ext cx="862330" cy="111760"/>
          </a:xfrm>
          <a:prstGeom prst="rect">
            <a:avLst/>
          </a:prstGeom>
        </p:spPr>
        <p:txBody>
          <a:bodyPr vert="horz" wrap="square" lIns="0" tIns="14604" rIns="0" bIns="0" rtlCol="0">
            <a:spAutoFit/>
          </a:bodyPr>
          <a:lstStyle/>
          <a:p>
            <a:pPr marL="12700">
              <a:lnSpc>
                <a:spcPct val="100000"/>
              </a:lnSpc>
              <a:spcBef>
                <a:spcPts val="114"/>
              </a:spcBef>
            </a:pPr>
            <a:r>
              <a:rPr sz="550" spc="5" dirty="0">
                <a:latin typeface="Times New Roman"/>
                <a:cs typeface="Times New Roman"/>
              </a:rPr>
              <a:t>Channel</a:t>
            </a:r>
            <a:r>
              <a:rPr sz="550" spc="-15" dirty="0">
                <a:latin typeface="Times New Roman"/>
                <a:cs typeface="Times New Roman"/>
              </a:rPr>
              <a:t> </a:t>
            </a:r>
            <a:r>
              <a:rPr sz="550" spc="5" dirty="0">
                <a:latin typeface="Times New Roman"/>
                <a:cs typeface="Times New Roman"/>
              </a:rPr>
              <a:t>transfer</a:t>
            </a:r>
            <a:r>
              <a:rPr sz="550" spc="-15" dirty="0">
                <a:latin typeface="Times New Roman"/>
                <a:cs typeface="Times New Roman"/>
              </a:rPr>
              <a:t> </a:t>
            </a:r>
            <a:r>
              <a:rPr sz="550" spc="5" dirty="0">
                <a:latin typeface="Times New Roman"/>
                <a:cs typeface="Times New Roman"/>
              </a:rPr>
              <a:t>function</a:t>
            </a:r>
            <a:r>
              <a:rPr sz="550" spc="-15" dirty="0">
                <a:latin typeface="Times New Roman"/>
                <a:cs typeface="Times New Roman"/>
              </a:rPr>
              <a:t> </a:t>
            </a:r>
            <a:r>
              <a:rPr sz="550" spc="5" dirty="0">
                <a:latin typeface="Times New Roman"/>
                <a:cs typeface="Times New Roman"/>
              </a:rPr>
              <a:t>(1)</a:t>
            </a:r>
            <a:endParaRPr sz="550">
              <a:latin typeface="Times New Roman"/>
              <a:cs typeface="Times New Roman"/>
            </a:endParaRPr>
          </a:p>
        </p:txBody>
      </p:sp>
      <p:sp>
        <p:nvSpPr>
          <p:cNvPr id="186" name="object 233">
            <a:extLst>
              <a:ext uri="{FF2B5EF4-FFF2-40B4-BE49-F238E27FC236}">
                <a16:creationId xmlns:a16="http://schemas.microsoft.com/office/drawing/2014/main" id="{90B7D749-E8A6-02C3-C319-9281B302664D}"/>
              </a:ext>
            </a:extLst>
          </p:cNvPr>
          <p:cNvSpPr/>
          <p:nvPr/>
        </p:nvSpPr>
        <p:spPr>
          <a:xfrm>
            <a:off x="4733750" y="3219524"/>
            <a:ext cx="1397635" cy="85090"/>
          </a:xfrm>
          <a:custGeom>
            <a:avLst/>
            <a:gdLst/>
            <a:ahLst/>
            <a:cxnLst/>
            <a:rect l="l" t="t" r="r" b="b"/>
            <a:pathLst>
              <a:path w="1397635" h="85089">
                <a:moveTo>
                  <a:pt x="0" y="20696"/>
                </a:moveTo>
                <a:lnTo>
                  <a:pt x="1092" y="16031"/>
                </a:lnTo>
                <a:lnTo>
                  <a:pt x="2185" y="34146"/>
                </a:lnTo>
                <a:lnTo>
                  <a:pt x="3278" y="29767"/>
                </a:lnTo>
                <a:lnTo>
                  <a:pt x="4371" y="28470"/>
                </a:lnTo>
                <a:lnTo>
                  <a:pt x="5464" y="14104"/>
                </a:lnTo>
                <a:lnTo>
                  <a:pt x="6556" y="21002"/>
                </a:lnTo>
                <a:lnTo>
                  <a:pt x="7649" y="25719"/>
                </a:lnTo>
                <a:lnTo>
                  <a:pt x="8742" y="26258"/>
                </a:lnTo>
                <a:lnTo>
                  <a:pt x="9835" y="31777"/>
                </a:lnTo>
                <a:lnTo>
                  <a:pt x="10928" y="20722"/>
                </a:lnTo>
                <a:lnTo>
                  <a:pt x="12020" y="24359"/>
                </a:lnTo>
                <a:lnTo>
                  <a:pt x="13113" y="24749"/>
                </a:lnTo>
                <a:lnTo>
                  <a:pt x="14206" y="22976"/>
                </a:lnTo>
                <a:lnTo>
                  <a:pt x="15299" y="24987"/>
                </a:lnTo>
                <a:lnTo>
                  <a:pt x="16392" y="18400"/>
                </a:lnTo>
                <a:lnTo>
                  <a:pt x="17482" y="23912"/>
                </a:lnTo>
                <a:lnTo>
                  <a:pt x="18575" y="43445"/>
                </a:lnTo>
                <a:lnTo>
                  <a:pt x="19668" y="11769"/>
                </a:lnTo>
                <a:lnTo>
                  <a:pt x="20760" y="17464"/>
                </a:lnTo>
                <a:lnTo>
                  <a:pt x="21853" y="34199"/>
                </a:lnTo>
                <a:lnTo>
                  <a:pt x="22946" y="32648"/>
                </a:lnTo>
                <a:lnTo>
                  <a:pt x="24039" y="32008"/>
                </a:lnTo>
                <a:lnTo>
                  <a:pt x="25132" y="39959"/>
                </a:lnTo>
                <a:lnTo>
                  <a:pt x="26224" y="32711"/>
                </a:lnTo>
                <a:lnTo>
                  <a:pt x="27317" y="27628"/>
                </a:lnTo>
                <a:lnTo>
                  <a:pt x="28410" y="29387"/>
                </a:lnTo>
                <a:lnTo>
                  <a:pt x="29503" y="22811"/>
                </a:lnTo>
                <a:lnTo>
                  <a:pt x="30596" y="24992"/>
                </a:lnTo>
                <a:lnTo>
                  <a:pt x="31688" y="34782"/>
                </a:lnTo>
                <a:lnTo>
                  <a:pt x="32781" y="31173"/>
                </a:lnTo>
                <a:lnTo>
                  <a:pt x="33874" y="14692"/>
                </a:lnTo>
                <a:lnTo>
                  <a:pt x="34967" y="31464"/>
                </a:lnTo>
                <a:lnTo>
                  <a:pt x="36060" y="25159"/>
                </a:lnTo>
                <a:lnTo>
                  <a:pt x="37153" y="17383"/>
                </a:lnTo>
                <a:lnTo>
                  <a:pt x="38245" y="29918"/>
                </a:lnTo>
                <a:lnTo>
                  <a:pt x="39338" y="32551"/>
                </a:lnTo>
                <a:lnTo>
                  <a:pt x="40431" y="32081"/>
                </a:lnTo>
                <a:lnTo>
                  <a:pt x="41524" y="34782"/>
                </a:lnTo>
                <a:lnTo>
                  <a:pt x="42617" y="25253"/>
                </a:lnTo>
                <a:lnTo>
                  <a:pt x="43709" y="44049"/>
                </a:lnTo>
                <a:lnTo>
                  <a:pt x="44802" y="42017"/>
                </a:lnTo>
                <a:lnTo>
                  <a:pt x="45895" y="24550"/>
                </a:lnTo>
                <a:lnTo>
                  <a:pt x="46988" y="29354"/>
                </a:lnTo>
                <a:lnTo>
                  <a:pt x="48081" y="11160"/>
                </a:lnTo>
                <a:lnTo>
                  <a:pt x="49173" y="20016"/>
                </a:lnTo>
                <a:lnTo>
                  <a:pt x="50266" y="35914"/>
                </a:lnTo>
                <a:lnTo>
                  <a:pt x="51359" y="30313"/>
                </a:lnTo>
                <a:lnTo>
                  <a:pt x="52449" y="29071"/>
                </a:lnTo>
                <a:lnTo>
                  <a:pt x="53542" y="28755"/>
                </a:lnTo>
                <a:lnTo>
                  <a:pt x="54635" y="34578"/>
                </a:lnTo>
                <a:lnTo>
                  <a:pt x="55728" y="26671"/>
                </a:lnTo>
                <a:lnTo>
                  <a:pt x="56821" y="18682"/>
                </a:lnTo>
                <a:lnTo>
                  <a:pt x="57913" y="22746"/>
                </a:lnTo>
                <a:lnTo>
                  <a:pt x="59006" y="39112"/>
                </a:lnTo>
                <a:lnTo>
                  <a:pt x="60099" y="16611"/>
                </a:lnTo>
                <a:lnTo>
                  <a:pt x="61192" y="37086"/>
                </a:lnTo>
                <a:lnTo>
                  <a:pt x="62285" y="28326"/>
                </a:lnTo>
                <a:lnTo>
                  <a:pt x="63377" y="8772"/>
                </a:lnTo>
                <a:lnTo>
                  <a:pt x="64470" y="13204"/>
                </a:lnTo>
                <a:lnTo>
                  <a:pt x="65563" y="21980"/>
                </a:lnTo>
                <a:lnTo>
                  <a:pt x="66656" y="21567"/>
                </a:lnTo>
                <a:lnTo>
                  <a:pt x="67749" y="23402"/>
                </a:lnTo>
                <a:lnTo>
                  <a:pt x="68842" y="34021"/>
                </a:lnTo>
                <a:lnTo>
                  <a:pt x="69934" y="36714"/>
                </a:lnTo>
                <a:lnTo>
                  <a:pt x="71027" y="23065"/>
                </a:lnTo>
                <a:lnTo>
                  <a:pt x="72120" y="26435"/>
                </a:lnTo>
                <a:lnTo>
                  <a:pt x="73213" y="33987"/>
                </a:lnTo>
                <a:lnTo>
                  <a:pt x="74306" y="38686"/>
                </a:lnTo>
                <a:lnTo>
                  <a:pt x="75398" y="27134"/>
                </a:lnTo>
                <a:lnTo>
                  <a:pt x="76491" y="22050"/>
                </a:lnTo>
                <a:lnTo>
                  <a:pt x="77584" y="14415"/>
                </a:lnTo>
                <a:lnTo>
                  <a:pt x="78677" y="15743"/>
                </a:lnTo>
                <a:lnTo>
                  <a:pt x="79770" y="17799"/>
                </a:lnTo>
                <a:lnTo>
                  <a:pt x="80862" y="25133"/>
                </a:lnTo>
                <a:lnTo>
                  <a:pt x="81955" y="24249"/>
                </a:lnTo>
                <a:lnTo>
                  <a:pt x="83048" y="24948"/>
                </a:lnTo>
                <a:lnTo>
                  <a:pt x="84141" y="37854"/>
                </a:lnTo>
                <a:lnTo>
                  <a:pt x="85234" y="14731"/>
                </a:lnTo>
                <a:lnTo>
                  <a:pt x="86327" y="15205"/>
                </a:lnTo>
                <a:lnTo>
                  <a:pt x="87419" y="28093"/>
                </a:lnTo>
                <a:lnTo>
                  <a:pt x="88510" y="6142"/>
                </a:lnTo>
                <a:lnTo>
                  <a:pt x="89602" y="38317"/>
                </a:lnTo>
                <a:lnTo>
                  <a:pt x="90695" y="18994"/>
                </a:lnTo>
                <a:lnTo>
                  <a:pt x="91788" y="23018"/>
                </a:lnTo>
                <a:lnTo>
                  <a:pt x="92881" y="28739"/>
                </a:lnTo>
                <a:lnTo>
                  <a:pt x="93974" y="27855"/>
                </a:lnTo>
                <a:lnTo>
                  <a:pt x="95066" y="37504"/>
                </a:lnTo>
                <a:lnTo>
                  <a:pt x="96159" y="29871"/>
                </a:lnTo>
                <a:lnTo>
                  <a:pt x="97252" y="26825"/>
                </a:lnTo>
                <a:lnTo>
                  <a:pt x="98345" y="33820"/>
                </a:lnTo>
                <a:lnTo>
                  <a:pt x="99438" y="17854"/>
                </a:lnTo>
                <a:lnTo>
                  <a:pt x="100531" y="16721"/>
                </a:lnTo>
                <a:lnTo>
                  <a:pt x="101623" y="19119"/>
                </a:lnTo>
                <a:lnTo>
                  <a:pt x="102716" y="10817"/>
                </a:lnTo>
                <a:lnTo>
                  <a:pt x="103809" y="19535"/>
                </a:lnTo>
                <a:lnTo>
                  <a:pt x="104902" y="14687"/>
                </a:lnTo>
                <a:lnTo>
                  <a:pt x="105995" y="29218"/>
                </a:lnTo>
                <a:lnTo>
                  <a:pt x="107087" y="31247"/>
                </a:lnTo>
                <a:lnTo>
                  <a:pt x="108180" y="23522"/>
                </a:lnTo>
                <a:lnTo>
                  <a:pt x="109273" y="39653"/>
                </a:lnTo>
                <a:lnTo>
                  <a:pt x="110366" y="23332"/>
                </a:lnTo>
                <a:lnTo>
                  <a:pt x="111459" y="34894"/>
                </a:lnTo>
                <a:lnTo>
                  <a:pt x="112551" y="31532"/>
                </a:lnTo>
                <a:lnTo>
                  <a:pt x="113644" y="34902"/>
                </a:lnTo>
                <a:lnTo>
                  <a:pt x="114737" y="21585"/>
                </a:lnTo>
                <a:lnTo>
                  <a:pt x="115830" y="28185"/>
                </a:lnTo>
                <a:lnTo>
                  <a:pt x="116923" y="26543"/>
                </a:lnTo>
                <a:lnTo>
                  <a:pt x="118016" y="31720"/>
                </a:lnTo>
                <a:lnTo>
                  <a:pt x="119108" y="30444"/>
                </a:lnTo>
                <a:lnTo>
                  <a:pt x="120201" y="26258"/>
                </a:lnTo>
                <a:lnTo>
                  <a:pt x="121294" y="21964"/>
                </a:lnTo>
                <a:lnTo>
                  <a:pt x="122387" y="33409"/>
                </a:lnTo>
                <a:lnTo>
                  <a:pt x="123477" y="23258"/>
                </a:lnTo>
                <a:lnTo>
                  <a:pt x="124570" y="19898"/>
                </a:lnTo>
                <a:lnTo>
                  <a:pt x="125663" y="30277"/>
                </a:lnTo>
                <a:lnTo>
                  <a:pt x="126755" y="21389"/>
                </a:lnTo>
                <a:lnTo>
                  <a:pt x="127848" y="19901"/>
                </a:lnTo>
                <a:lnTo>
                  <a:pt x="128941" y="18494"/>
                </a:lnTo>
                <a:lnTo>
                  <a:pt x="130034" y="28807"/>
                </a:lnTo>
                <a:lnTo>
                  <a:pt x="131127" y="36095"/>
                </a:lnTo>
                <a:lnTo>
                  <a:pt x="132219" y="28109"/>
                </a:lnTo>
                <a:lnTo>
                  <a:pt x="133312" y="25604"/>
                </a:lnTo>
                <a:lnTo>
                  <a:pt x="134405" y="32868"/>
                </a:lnTo>
                <a:lnTo>
                  <a:pt x="135498" y="22333"/>
                </a:lnTo>
                <a:lnTo>
                  <a:pt x="136591" y="25125"/>
                </a:lnTo>
                <a:lnTo>
                  <a:pt x="137684" y="26773"/>
                </a:lnTo>
                <a:lnTo>
                  <a:pt x="138776" y="24853"/>
                </a:lnTo>
                <a:lnTo>
                  <a:pt x="139869" y="45314"/>
                </a:lnTo>
                <a:lnTo>
                  <a:pt x="140962" y="26932"/>
                </a:lnTo>
                <a:lnTo>
                  <a:pt x="142055" y="23881"/>
                </a:lnTo>
                <a:lnTo>
                  <a:pt x="143148" y="33592"/>
                </a:lnTo>
                <a:lnTo>
                  <a:pt x="144240" y="35151"/>
                </a:lnTo>
                <a:lnTo>
                  <a:pt x="145333" y="35276"/>
                </a:lnTo>
                <a:lnTo>
                  <a:pt x="146426" y="27230"/>
                </a:lnTo>
                <a:lnTo>
                  <a:pt x="147519" y="27460"/>
                </a:lnTo>
                <a:lnTo>
                  <a:pt x="148612" y="15696"/>
                </a:lnTo>
                <a:lnTo>
                  <a:pt x="149704" y="22254"/>
                </a:lnTo>
                <a:lnTo>
                  <a:pt x="150797" y="29199"/>
                </a:lnTo>
                <a:lnTo>
                  <a:pt x="151890" y="16645"/>
                </a:lnTo>
                <a:lnTo>
                  <a:pt x="152983" y="28391"/>
                </a:lnTo>
                <a:lnTo>
                  <a:pt x="154076" y="29014"/>
                </a:lnTo>
                <a:lnTo>
                  <a:pt x="155169" y="24623"/>
                </a:lnTo>
                <a:lnTo>
                  <a:pt x="156261" y="25376"/>
                </a:lnTo>
                <a:lnTo>
                  <a:pt x="157354" y="20157"/>
                </a:lnTo>
                <a:lnTo>
                  <a:pt x="158444" y="30392"/>
                </a:lnTo>
                <a:lnTo>
                  <a:pt x="159537" y="16266"/>
                </a:lnTo>
                <a:lnTo>
                  <a:pt x="160630" y="15168"/>
                </a:lnTo>
                <a:lnTo>
                  <a:pt x="161723" y="26794"/>
                </a:lnTo>
                <a:lnTo>
                  <a:pt x="162816" y="22199"/>
                </a:lnTo>
                <a:lnTo>
                  <a:pt x="163908" y="33203"/>
                </a:lnTo>
                <a:lnTo>
                  <a:pt x="165001" y="26639"/>
                </a:lnTo>
                <a:lnTo>
                  <a:pt x="166094" y="27947"/>
                </a:lnTo>
                <a:lnTo>
                  <a:pt x="167187" y="28386"/>
                </a:lnTo>
                <a:lnTo>
                  <a:pt x="168280" y="19148"/>
                </a:lnTo>
                <a:lnTo>
                  <a:pt x="169373" y="19877"/>
                </a:lnTo>
                <a:lnTo>
                  <a:pt x="170465" y="19509"/>
                </a:lnTo>
                <a:lnTo>
                  <a:pt x="171558" y="16708"/>
                </a:lnTo>
                <a:lnTo>
                  <a:pt x="172651" y="35287"/>
                </a:lnTo>
                <a:lnTo>
                  <a:pt x="173744" y="23737"/>
                </a:lnTo>
                <a:lnTo>
                  <a:pt x="174837" y="27045"/>
                </a:lnTo>
                <a:lnTo>
                  <a:pt x="175929" y="31809"/>
                </a:lnTo>
                <a:lnTo>
                  <a:pt x="177022" y="24372"/>
                </a:lnTo>
                <a:lnTo>
                  <a:pt x="178115" y="33132"/>
                </a:lnTo>
                <a:lnTo>
                  <a:pt x="179208" y="19103"/>
                </a:lnTo>
                <a:lnTo>
                  <a:pt x="180301" y="20364"/>
                </a:lnTo>
                <a:lnTo>
                  <a:pt x="181393" y="34994"/>
                </a:lnTo>
                <a:lnTo>
                  <a:pt x="182486" y="47791"/>
                </a:lnTo>
                <a:lnTo>
                  <a:pt x="183579" y="24561"/>
                </a:lnTo>
                <a:lnTo>
                  <a:pt x="184672" y="14946"/>
                </a:lnTo>
                <a:lnTo>
                  <a:pt x="185765" y="18567"/>
                </a:lnTo>
                <a:lnTo>
                  <a:pt x="186858" y="34771"/>
                </a:lnTo>
                <a:lnTo>
                  <a:pt x="187950" y="47048"/>
                </a:lnTo>
                <a:lnTo>
                  <a:pt x="189043" y="40388"/>
                </a:lnTo>
                <a:lnTo>
                  <a:pt x="190136" y="15027"/>
                </a:lnTo>
                <a:lnTo>
                  <a:pt x="191229" y="25980"/>
                </a:lnTo>
                <a:lnTo>
                  <a:pt x="192322" y="30222"/>
                </a:lnTo>
                <a:lnTo>
                  <a:pt x="193412" y="33922"/>
                </a:lnTo>
                <a:lnTo>
                  <a:pt x="194505" y="31992"/>
                </a:lnTo>
                <a:lnTo>
                  <a:pt x="195597" y="10352"/>
                </a:lnTo>
                <a:lnTo>
                  <a:pt x="196690" y="6322"/>
                </a:lnTo>
                <a:lnTo>
                  <a:pt x="197783" y="18465"/>
                </a:lnTo>
                <a:lnTo>
                  <a:pt x="198876" y="27719"/>
                </a:lnTo>
                <a:lnTo>
                  <a:pt x="199969" y="25983"/>
                </a:lnTo>
                <a:lnTo>
                  <a:pt x="201062" y="14771"/>
                </a:lnTo>
                <a:lnTo>
                  <a:pt x="202154" y="23183"/>
                </a:lnTo>
                <a:lnTo>
                  <a:pt x="203247" y="39475"/>
                </a:lnTo>
                <a:lnTo>
                  <a:pt x="204340" y="21441"/>
                </a:lnTo>
                <a:lnTo>
                  <a:pt x="205433" y="4165"/>
                </a:lnTo>
                <a:lnTo>
                  <a:pt x="206526" y="33263"/>
                </a:lnTo>
                <a:lnTo>
                  <a:pt x="207618" y="24843"/>
                </a:lnTo>
                <a:lnTo>
                  <a:pt x="208711" y="19569"/>
                </a:lnTo>
                <a:lnTo>
                  <a:pt x="209804" y="23575"/>
                </a:lnTo>
                <a:lnTo>
                  <a:pt x="210897" y="27562"/>
                </a:lnTo>
                <a:lnTo>
                  <a:pt x="211990" y="34335"/>
                </a:lnTo>
                <a:lnTo>
                  <a:pt x="213082" y="25081"/>
                </a:lnTo>
                <a:lnTo>
                  <a:pt x="214175" y="34123"/>
                </a:lnTo>
                <a:lnTo>
                  <a:pt x="215268" y="22063"/>
                </a:lnTo>
                <a:lnTo>
                  <a:pt x="216361" y="19561"/>
                </a:lnTo>
                <a:lnTo>
                  <a:pt x="217454" y="2452"/>
                </a:lnTo>
                <a:lnTo>
                  <a:pt x="218547" y="20191"/>
                </a:lnTo>
                <a:lnTo>
                  <a:pt x="219639" y="24663"/>
                </a:lnTo>
                <a:lnTo>
                  <a:pt x="220732" y="25366"/>
                </a:lnTo>
                <a:lnTo>
                  <a:pt x="221825" y="26305"/>
                </a:lnTo>
                <a:lnTo>
                  <a:pt x="222918" y="22602"/>
                </a:lnTo>
                <a:lnTo>
                  <a:pt x="224011" y="34369"/>
                </a:lnTo>
                <a:lnTo>
                  <a:pt x="225103" y="17349"/>
                </a:lnTo>
                <a:lnTo>
                  <a:pt x="226196" y="26216"/>
                </a:lnTo>
                <a:lnTo>
                  <a:pt x="227289" y="26723"/>
                </a:lnTo>
                <a:lnTo>
                  <a:pt x="228379" y="19035"/>
                </a:lnTo>
                <a:lnTo>
                  <a:pt x="229472" y="29087"/>
                </a:lnTo>
                <a:lnTo>
                  <a:pt x="230565" y="13738"/>
                </a:lnTo>
                <a:lnTo>
                  <a:pt x="231658" y="34481"/>
                </a:lnTo>
                <a:lnTo>
                  <a:pt x="232750" y="27769"/>
                </a:lnTo>
                <a:lnTo>
                  <a:pt x="233843" y="20118"/>
                </a:lnTo>
                <a:lnTo>
                  <a:pt x="234936" y="17835"/>
                </a:lnTo>
                <a:lnTo>
                  <a:pt x="236029" y="28687"/>
                </a:lnTo>
                <a:lnTo>
                  <a:pt x="237122" y="29892"/>
                </a:lnTo>
                <a:lnTo>
                  <a:pt x="238215" y="29042"/>
                </a:lnTo>
                <a:lnTo>
                  <a:pt x="239307" y="27390"/>
                </a:lnTo>
                <a:lnTo>
                  <a:pt x="240400" y="35718"/>
                </a:lnTo>
                <a:lnTo>
                  <a:pt x="241493" y="23776"/>
                </a:lnTo>
                <a:lnTo>
                  <a:pt x="242586" y="26851"/>
                </a:lnTo>
                <a:lnTo>
                  <a:pt x="243679" y="24011"/>
                </a:lnTo>
                <a:lnTo>
                  <a:pt x="244771" y="32672"/>
                </a:lnTo>
                <a:lnTo>
                  <a:pt x="245864" y="25722"/>
                </a:lnTo>
                <a:lnTo>
                  <a:pt x="246957" y="30616"/>
                </a:lnTo>
                <a:lnTo>
                  <a:pt x="248050" y="14326"/>
                </a:lnTo>
                <a:lnTo>
                  <a:pt x="249143" y="21700"/>
                </a:lnTo>
                <a:lnTo>
                  <a:pt x="250236" y="26054"/>
                </a:lnTo>
                <a:lnTo>
                  <a:pt x="251328" y="39727"/>
                </a:lnTo>
                <a:lnTo>
                  <a:pt x="252421" y="34445"/>
                </a:lnTo>
                <a:lnTo>
                  <a:pt x="253514" y="21470"/>
                </a:lnTo>
                <a:lnTo>
                  <a:pt x="254607" y="38111"/>
                </a:lnTo>
                <a:lnTo>
                  <a:pt x="255700" y="38955"/>
                </a:lnTo>
                <a:lnTo>
                  <a:pt x="256792" y="33600"/>
                </a:lnTo>
                <a:lnTo>
                  <a:pt x="257885" y="21663"/>
                </a:lnTo>
                <a:lnTo>
                  <a:pt x="258978" y="20931"/>
                </a:lnTo>
                <a:lnTo>
                  <a:pt x="260071" y="19033"/>
                </a:lnTo>
                <a:lnTo>
                  <a:pt x="261164" y="15218"/>
                </a:lnTo>
                <a:lnTo>
                  <a:pt x="262256" y="24940"/>
                </a:lnTo>
                <a:lnTo>
                  <a:pt x="263347" y="28566"/>
                </a:lnTo>
                <a:lnTo>
                  <a:pt x="264439" y="27191"/>
                </a:lnTo>
                <a:lnTo>
                  <a:pt x="265532" y="27994"/>
                </a:lnTo>
                <a:lnTo>
                  <a:pt x="266625" y="17137"/>
                </a:lnTo>
                <a:lnTo>
                  <a:pt x="267718" y="11907"/>
                </a:lnTo>
                <a:lnTo>
                  <a:pt x="268811" y="11996"/>
                </a:lnTo>
                <a:lnTo>
                  <a:pt x="269904" y="27058"/>
                </a:lnTo>
                <a:lnTo>
                  <a:pt x="270996" y="20790"/>
                </a:lnTo>
                <a:lnTo>
                  <a:pt x="272089" y="31950"/>
                </a:lnTo>
                <a:lnTo>
                  <a:pt x="273182" y="12386"/>
                </a:lnTo>
                <a:lnTo>
                  <a:pt x="274275" y="21880"/>
                </a:lnTo>
                <a:lnTo>
                  <a:pt x="275368" y="21365"/>
                </a:lnTo>
                <a:lnTo>
                  <a:pt x="276460" y="7269"/>
                </a:lnTo>
                <a:lnTo>
                  <a:pt x="277553" y="23753"/>
                </a:lnTo>
                <a:lnTo>
                  <a:pt x="278646" y="14739"/>
                </a:lnTo>
                <a:lnTo>
                  <a:pt x="279739" y="21757"/>
                </a:lnTo>
                <a:lnTo>
                  <a:pt x="280832" y="42428"/>
                </a:lnTo>
                <a:lnTo>
                  <a:pt x="281924" y="24040"/>
                </a:lnTo>
                <a:lnTo>
                  <a:pt x="283017" y="14802"/>
                </a:lnTo>
                <a:lnTo>
                  <a:pt x="284110" y="19629"/>
                </a:lnTo>
                <a:lnTo>
                  <a:pt x="285203" y="51608"/>
                </a:lnTo>
                <a:lnTo>
                  <a:pt x="286296" y="39232"/>
                </a:lnTo>
                <a:lnTo>
                  <a:pt x="287389" y="40702"/>
                </a:lnTo>
                <a:lnTo>
                  <a:pt x="288481" y="31848"/>
                </a:lnTo>
                <a:lnTo>
                  <a:pt x="289574" y="21846"/>
                </a:lnTo>
                <a:lnTo>
                  <a:pt x="290667" y="15186"/>
                </a:lnTo>
                <a:lnTo>
                  <a:pt x="291760" y="27353"/>
                </a:lnTo>
                <a:lnTo>
                  <a:pt x="292853" y="16818"/>
                </a:lnTo>
                <a:lnTo>
                  <a:pt x="293945" y="26514"/>
                </a:lnTo>
                <a:lnTo>
                  <a:pt x="295038" y="25212"/>
                </a:lnTo>
                <a:lnTo>
                  <a:pt x="296131" y="27024"/>
                </a:lnTo>
                <a:lnTo>
                  <a:pt x="297224" y="30530"/>
                </a:lnTo>
                <a:lnTo>
                  <a:pt x="298314" y="56903"/>
                </a:lnTo>
                <a:lnTo>
                  <a:pt x="299407" y="8432"/>
                </a:lnTo>
                <a:lnTo>
                  <a:pt x="300500" y="18978"/>
                </a:lnTo>
                <a:lnTo>
                  <a:pt x="301593" y="29620"/>
                </a:lnTo>
                <a:lnTo>
                  <a:pt x="302685" y="21397"/>
                </a:lnTo>
                <a:lnTo>
                  <a:pt x="303778" y="28668"/>
                </a:lnTo>
                <a:lnTo>
                  <a:pt x="304871" y="26971"/>
                </a:lnTo>
                <a:lnTo>
                  <a:pt x="305964" y="17963"/>
                </a:lnTo>
                <a:lnTo>
                  <a:pt x="307057" y="22837"/>
                </a:lnTo>
                <a:lnTo>
                  <a:pt x="308149" y="34696"/>
                </a:lnTo>
                <a:lnTo>
                  <a:pt x="309242" y="34183"/>
                </a:lnTo>
                <a:lnTo>
                  <a:pt x="310335" y="23133"/>
                </a:lnTo>
                <a:lnTo>
                  <a:pt x="311428" y="26467"/>
                </a:lnTo>
                <a:lnTo>
                  <a:pt x="312521" y="24317"/>
                </a:lnTo>
                <a:lnTo>
                  <a:pt x="313613" y="27369"/>
                </a:lnTo>
                <a:lnTo>
                  <a:pt x="314706" y="31542"/>
                </a:lnTo>
                <a:lnTo>
                  <a:pt x="315799" y="26145"/>
                </a:lnTo>
                <a:lnTo>
                  <a:pt x="316892" y="30580"/>
                </a:lnTo>
                <a:lnTo>
                  <a:pt x="317985" y="21627"/>
                </a:lnTo>
                <a:lnTo>
                  <a:pt x="319078" y="23870"/>
                </a:lnTo>
                <a:lnTo>
                  <a:pt x="320170" y="28323"/>
                </a:lnTo>
                <a:lnTo>
                  <a:pt x="321263" y="16478"/>
                </a:lnTo>
                <a:lnTo>
                  <a:pt x="322356" y="29876"/>
                </a:lnTo>
                <a:lnTo>
                  <a:pt x="323449" y="12266"/>
                </a:lnTo>
                <a:lnTo>
                  <a:pt x="324542" y="16740"/>
                </a:lnTo>
                <a:lnTo>
                  <a:pt x="325634" y="19987"/>
                </a:lnTo>
                <a:lnTo>
                  <a:pt x="326727" y="24934"/>
                </a:lnTo>
                <a:lnTo>
                  <a:pt x="327820" y="23251"/>
                </a:lnTo>
                <a:lnTo>
                  <a:pt x="328913" y="24568"/>
                </a:lnTo>
                <a:lnTo>
                  <a:pt x="330006" y="25463"/>
                </a:lnTo>
                <a:lnTo>
                  <a:pt x="331098" y="36670"/>
                </a:lnTo>
                <a:lnTo>
                  <a:pt x="332191" y="21933"/>
                </a:lnTo>
                <a:lnTo>
                  <a:pt x="333281" y="25884"/>
                </a:lnTo>
                <a:lnTo>
                  <a:pt x="334374" y="25031"/>
                </a:lnTo>
                <a:lnTo>
                  <a:pt x="335467" y="21689"/>
                </a:lnTo>
                <a:lnTo>
                  <a:pt x="336560" y="23337"/>
                </a:lnTo>
                <a:lnTo>
                  <a:pt x="337653" y="23434"/>
                </a:lnTo>
                <a:lnTo>
                  <a:pt x="338746" y="17582"/>
                </a:lnTo>
                <a:lnTo>
                  <a:pt x="339838" y="18549"/>
                </a:lnTo>
                <a:lnTo>
                  <a:pt x="340931" y="21229"/>
                </a:lnTo>
                <a:lnTo>
                  <a:pt x="342024" y="27599"/>
                </a:lnTo>
                <a:lnTo>
                  <a:pt x="343117" y="26726"/>
                </a:lnTo>
                <a:lnTo>
                  <a:pt x="344210" y="39899"/>
                </a:lnTo>
                <a:lnTo>
                  <a:pt x="345302" y="23298"/>
                </a:lnTo>
                <a:lnTo>
                  <a:pt x="346395" y="21229"/>
                </a:lnTo>
                <a:lnTo>
                  <a:pt x="347488" y="22898"/>
                </a:lnTo>
                <a:lnTo>
                  <a:pt x="348581" y="26943"/>
                </a:lnTo>
                <a:lnTo>
                  <a:pt x="349674" y="13102"/>
                </a:lnTo>
                <a:lnTo>
                  <a:pt x="350767" y="30127"/>
                </a:lnTo>
                <a:lnTo>
                  <a:pt x="351859" y="17783"/>
                </a:lnTo>
                <a:lnTo>
                  <a:pt x="352952" y="26229"/>
                </a:lnTo>
                <a:lnTo>
                  <a:pt x="354045" y="24887"/>
                </a:lnTo>
                <a:lnTo>
                  <a:pt x="355138" y="31913"/>
                </a:lnTo>
                <a:lnTo>
                  <a:pt x="356231" y="28383"/>
                </a:lnTo>
                <a:lnTo>
                  <a:pt x="357323" y="23386"/>
                </a:lnTo>
                <a:lnTo>
                  <a:pt x="358416" y="26673"/>
                </a:lnTo>
                <a:lnTo>
                  <a:pt x="359509" y="28417"/>
                </a:lnTo>
                <a:lnTo>
                  <a:pt x="360602" y="26480"/>
                </a:lnTo>
                <a:lnTo>
                  <a:pt x="361695" y="31260"/>
                </a:lnTo>
                <a:lnTo>
                  <a:pt x="362787" y="33474"/>
                </a:lnTo>
                <a:lnTo>
                  <a:pt x="363880" y="28444"/>
                </a:lnTo>
                <a:lnTo>
                  <a:pt x="364973" y="16130"/>
                </a:lnTo>
                <a:lnTo>
                  <a:pt x="366066" y="17686"/>
                </a:lnTo>
                <a:lnTo>
                  <a:pt x="367156" y="19809"/>
                </a:lnTo>
                <a:lnTo>
                  <a:pt x="368249" y="29259"/>
                </a:lnTo>
                <a:lnTo>
                  <a:pt x="369342" y="25429"/>
                </a:lnTo>
                <a:lnTo>
                  <a:pt x="370435" y="32408"/>
                </a:lnTo>
                <a:lnTo>
                  <a:pt x="371527" y="16172"/>
                </a:lnTo>
                <a:lnTo>
                  <a:pt x="372620" y="26893"/>
                </a:lnTo>
                <a:lnTo>
                  <a:pt x="373713" y="19600"/>
                </a:lnTo>
                <a:lnTo>
                  <a:pt x="374806" y="32863"/>
                </a:lnTo>
                <a:lnTo>
                  <a:pt x="375899" y="34811"/>
                </a:lnTo>
                <a:lnTo>
                  <a:pt x="376991" y="16661"/>
                </a:lnTo>
                <a:lnTo>
                  <a:pt x="378084" y="17137"/>
                </a:lnTo>
                <a:lnTo>
                  <a:pt x="379177" y="24404"/>
                </a:lnTo>
                <a:lnTo>
                  <a:pt x="380270" y="39298"/>
                </a:lnTo>
                <a:lnTo>
                  <a:pt x="381363" y="26673"/>
                </a:lnTo>
                <a:lnTo>
                  <a:pt x="382455" y="29398"/>
                </a:lnTo>
                <a:lnTo>
                  <a:pt x="383548" y="22092"/>
                </a:lnTo>
                <a:lnTo>
                  <a:pt x="384641" y="26977"/>
                </a:lnTo>
                <a:lnTo>
                  <a:pt x="385734" y="28300"/>
                </a:lnTo>
                <a:lnTo>
                  <a:pt x="386827" y="19365"/>
                </a:lnTo>
                <a:lnTo>
                  <a:pt x="387920" y="33676"/>
                </a:lnTo>
                <a:lnTo>
                  <a:pt x="389012" y="42122"/>
                </a:lnTo>
                <a:lnTo>
                  <a:pt x="390105" y="15479"/>
                </a:lnTo>
                <a:lnTo>
                  <a:pt x="391198" y="23855"/>
                </a:lnTo>
                <a:lnTo>
                  <a:pt x="392291" y="29720"/>
                </a:lnTo>
                <a:lnTo>
                  <a:pt x="393384" y="18209"/>
                </a:lnTo>
                <a:lnTo>
                  <a:pt x="394476" y="28331"/>
                </a:lnTo>
                <a:lnTo>
                  <a:pt x="395569" y="31704"/>
                </a:lnTo>
                <a:lnTo>
                  <a:pt x="396662" y="16653"/>
                </a:lnTo>
                <a:lnTo>
                  <a:pt x="397755" y="28917"/>
                </a:lnTo>
                <a:lnTo>
                  <a:pt x="398848" y="28972"/>
                </a:lnTo>
                <a:lnTo>
                  <a:pt x="399940" y="17602"/>
                </a:lnTo>
                <a:lnTo>
                  <a:pt x="401033" y="26982"/>
                </a:lnTo>
                <a:lnTo>
                  <a:pt x="402124" y="33448"/>
                </a:lnTo>
                <a:lnTo>
                  <a:pt x="403216" y="26856"/>
                </a:lnTo>
                <a:lnTo>
                  <a:pt x="404309" y="8890"/>
                </a:lnTo>
                <a:lnTo>
                  <a:pt x="405402" y="15040"/>
                </a:lnTo>
                <a:lnTo>
                  <a:pt x="406495" y="28496"/>
                </a:lnTo>
                <a:lnTo>
                  <a:pt x="407588" y="20000"/>
                </a:lnTo>
                <a:lnTo>
                  <a:pt x="408680" y="46360"/>
                </a:lnTo>
                <a:lnTo>
                  <a:pt x="409773" y="38288"/>
                </a:lnTo>
                <a:lnTo>
                  <a:pt x="410866" y="27408"/>
                </a:lnTo>
                <a:lnTo>
                  <a:pt x="411959" y="16849"/>
                </a:lnTo>
                <a:lnTo>
                  <a:pt x="413052" y="38071"/>
                </a:lnTo>
                <a:lnTo>
                  <a:pt x="414144" y="8587"/>
                </a:lnTo>
                <a:lnTo>
                  <a:pt x="415237" y="46290"/>
                </a:lnTo>
                <a:lnTo>
                  <a:pt x="416330" y="28114"/>
                </a:lnTo>
                <a:lnTo>
                  <a:pt x="417423" y="28436"/>
                </a:lnTo>
                <a:lnTo>
                  <a:pt x="418516" y="22001"/>
                </a:lnTo>
                <a:lnTo>
                  <a:pt x="419609" y="18714"/>
                </a:lnTo>
                <a:lnTo>
                  <a:pt x="420701" y="29327"/>
                </a:lnTo>
                <a:lnTo>
                  <a:pt x="421794" y="20981"/>
                </a:lnTo>
                <a:lnTo>
                  <a:pt x="422887" y="26618"/>
                </a:lnTo>
                <a:lnTo>
                  <a:pt x="423980" y="20450"/>
                </a:lnTo>
                <a:lnTo>
                  <a:pt x="425073" y="30669"/>
                </a:lnTo>
                <a:lnTo>
                  <a:pt x="426165" y="31885"/>
                </a:lnTo>
                <a:lnTo>
                  <a:pt x="427258" y="28538"/>
                </a:lnTo>
                <a:lnTo>
                  <a:pt x="428351" y="21901"/>
                </a:lnTo>
                <a:lnTo>
                  <a:pt x="429444" y="24223"/>
                </a:lnTo>
                <a:lnTo>
                  <a:pt x="430537" y="20892"/>
                </a:lnTo>
                <a:lnTo>
                  <a:pt x="431629" y="18102"/>
                </a:lnTo>
                <a:lnTo>
                  <a:pt x="432722" y="20115"/>
                </a:lnTo>
                <a:lnTo>
                  <a:pt x="433815" y="23086"/>
                </a:lnTo>
                <a:lnTo>
                  <a:pt x="434908" y="43678"/>
                </a:lnTo>
                <a:lnTo>
                  <a:pt x="436001" y="27003"/>
                </a:lnTo>
                <a:lnTo>
                  <a:pt x="437091" y="19289"/>
                </a:lnTo>
                <a:lnTo>
                  <a:pt x="438184" y="31215"/>
                </a:lnTo>
                <a:lnTo>
                  <a:pt x="439277" y="30737"/>
                </a:lnTo>
                <a:lnTo>
                  <a:pt x="440369" y="24558"/>
                </a:lnTo>
                <a:lnTo>
                  <a:pt x="441462" y="29746"/>
                </a:lnTo>
                <a:lnTo>
                  <a:pt x="442555" y="28650"/>
                </a:lnTo>
                <a:lnTo>
                  <a:pt x="443648" y="22782"/>
                </a:lnTo>
                <a:lnTo>
                  <a:pt x="444741" y="23671"/>
                </a:lnTo>
                <a:lnTo>
                  <a:pt x="445833" y="26435"/>
                </a:lnTo>
                <a:lnTo>
                  <a:pt x="446926" y="36390"/>
                </a:lnTo>
                <a:lnTo>
                  <a:pt x="448019" y="32185"/>
                </a:lnTo>
                <a:lnTo>
                  <a:pt x="449112" y="32666"/>
                </a:lnTo>
                <a:lnTo>
                  <a:pt x="450205" y="19624"/>
                </a:lnTo>
                <a:lnTo>
                  <a:pt x="451298" y="30384"/>
                </a:lnTo>
                <a:lnTo>
                  <a:pt x="452390" y="27191"/>
                </a:lnTo>
                <a:lnTo>
                  <a:pt x="453483" y="28046"/>
                </a:lnTo>
                <a:lnTo>
                  <a:pt x="454576" y="24082"/>
                </a:lnTo>
                <a:lnTo>
                  <a:pt x="455669" y="34536"/>
                </a:lnTo>
                <a:lnTo>
                  <a:pt x="456762" y="34915"/>
                </a:lnTo>
                <a:lnTo>
                  <a:pt x="457854" y="25240"/>
                </a:lnTo>
                <a:lnTo>
                  <a:pt x="458947" y="22665"/>
                </a:lnTo>
                <a:lnTo>
                  <a:pt x="460040" y="30086"/>
                </a:lnTo>
                <a:lnTo>
                  <a:pt x="461133" y="30559"/>
                </a:lnTo>
                <a:lnTo>
                  <a:pt x="462226" y="14543"/>
                </a:lnTo>
                <a:lnTo>
                  <a:pt x="463318" y="26629"/>
                </a:lnTo>
                <a:lnTo>
                  <a:pt x="464411" y="34745"/>
                </a:lnTo>
                <a:lnTo>
                  <a:pt x="465504" y="31071"/>
                </a:lnTo>
                <a:lnTo>
                  <a:pt x="466597" y="31542"/>
                </a:lnTo>
                <a:lnTo>
                  <a:pt x="467690" y="31877"/>
                </a:lnTo>
                <a:lnTo>
                  <a:pt x="468783" y="19796"/>
                </a:lnTo>
                <a:lnTo>
                  <a:pt x="469875" y="3770"/>
                </a:lnTo>
                <a:lnTo>
                  <a:pt x="470968" y="31058"/>
                </a:lnTo>
                <a:lnTo>
                  <a:pt x="472058" y="33012"/>
                </a:lnTo>
                <a:lnTo>
                  <a:pt x="473151" y="28221"/>
                </a:lnTo>
                <a:lnTo>
                  <a:pt x="474244" y="19315"/>
                </a:lnTo>
                <a:lnTo>
                  <a:pt x="475337" y="26020"/>
                </a:lnTo>
                <a:lnTo>
                  <a:pt x="476430" y="22118"/>
                </a:lnTo>
                <a:lnTo>
                  <a:pt x="477522" y="15756"/>
                </a:lnTo>
                <a:lnTo>
                  <a:pt x="478615" y="31346"/>
                </a:lnTo>
                <a:lnTo>
                  <a:pt x="479708" y="17179"/>
                </a:lnTo>
                <a:lnTo>
                  <a:pt x="480801" y="37914"/>
                </a:lnTo>
                <a:lnTo>
                  <a:pt x="481894" y="23303"/>
                </a:lnTo>
                <a:lnTo>
                  <a:pt x="482986" y="18105"/>
                </a:lnTo>
                <a:lnTo>
                  <a:pt x="484079" y="15312"/>
                </a:lnTo>
                <a:lnTo>
                  <a:pt x="485172" y="40098"/>
                </a:lnTo>
                <a:lnTo>
                  <a:pt x="486265" y="21608"/>
                </a:lnTo>
                <a:lnTo>
                  <a:pt x="487358" y="12922"/>
                </a:lnTo>
                <a:lnTo>
                  <a:pt x="488451" y="12867"/>
                </a:lnTo>
                <a:lnTo>
                  <a:pt x="489543" y="17328"/>
                </a:lnTo>
                <a:lnTo>
                  <a:pt x="490636" y="34225"/>
                </a:lnTo>
                <a:lnTo>
                  <a:pt x="491729" y="29505"/>
                </a:lnTo>
                <a:lnTo>
                  <a:pt x="492822" y="26838"/>
                </a:lnTo>
                <a:lnTo>
                  <a:pt x="493915" y="27175"/>
                </a:lnTo>
                <a:lnTo>
                  <a:pt x="495007" y="33148"/>
                </a:lnTo>
                <a:lnTo>
                  <a:pt x="496100" y="22029"/>
                </a:lnTo>
                <a:lnTo>
                  <a:pt x="497193" y="14088"/>
                </a:lnTo>
                <a:lnTo>
                  <a:pt x="498286" y="31181"/>
                </a:lnTo>
                <a:lnTo>
                  <a:pt x="499379" y="29068"/>
                </a:lnTo>
                <a:lnTo>
                  <a:pt x="500472" y="13445"/>
                </a:lnTo>
                <a:lnTo>
                  <a:pt x="501564" y="39734"/>
                </a:lnTo>
                <a:lnTo>
                  <a:pt x="502657" y="29108"/>
                </a:lnTo>
                <a:lnTo>
                  <a:pt x="503750" y="31053"/>
                </a:lnTo>
                <a:lnTo>
                  <a:pt x="504843" y="25612"/>
                </a:lnTo>
                <a:lnTo>
                  <a:pt x="505936" y="27936"/>
                </a:lnTo>
                <a:lnTo>
                  <a:pt x="507026" y="26435"/>
                </a:lnTo>
                <a:lnTo>
                  <a:pt x="508119" y="31592"/>
                </a:lnTo>
                <a:lnTo>
                  <a:pt x="509211" y="37590"/>
                </a:lnTo>
                <a:lnTo>
                  <a:pt x="510304" y="19059"/>
                </a:lnTo>
                <a:lnTo>
                  <a:pt x="511397" y="22406"/>
                </a:lnTo>
                <a:lnTo>
                  <a:pt x="512490" y="29542"/>
                </a:lnTo>
                <a:lnTo>
                  <a:pt x="513583" y="21153"/>
                </a:lnTo>
                <a:lnTo>
                  <a:pt x="514675" y="31414"/>
                </a:lnTo>
                <a:lnTo>
                  <a:pt x="515768" y="19822"/>
                </a:lnTo>
                <a:lnTo>
                  <a:pt x="516861" y="18539"/>
                </a:lnTo>
                <a:lnTo>
                  <a:pt x="517954" y="21412"/>
                </a:lnTo>
                <a:lnTo>
                  <a:pt x="519047" y="24754"/>
                </a:lnTo>
                <a:lnTo>
                  <a:pt x="520140" y="34068"/>
                </a:lnTo>
                <a:lnTo>
                  <a:pt x="521232" y="18779"/>
                </a:lnTo>
                <a:lnTo>
                  <a:pt x="522325" y="29657"/>
                </a:lnTo>
                <a:lnTo>
                  <a:pt x="523418" y="15286"/>
                </a:lnTo>
                <a:lnTo>
                  <a:pt x="524511" y="20602"/>
                </a:lnTo>
                <a:lnTo>
                  <a:pt x="525604" y="23732"/>
                </a:lnTo>
                <a:lnTo>
                  <a:pt x="526696" y="23520"/>
                </a:lnTo>
                <a:lnTo>
                  <a:pt x="527789" y="25081"/>
                </a:lnTo>
                <a:lnTo>
                  <a:pt x="528882" y="33950"/>
                </a:lnTo>
                <a:lnTo>
                  <a:pt x="529975" y="22584"/>
                </a:lnTo>
                <a:lnTo>
                  <a:pt x="531068" y="30426"/>
                </a:lnTo>
                <a:lnTo>
                  <a:pt x="532160" y="39426"/>
                </a:lnTo>
                <a:lnTo>
                  <a:pt x="533253" y="25978"/>
                </a:lnTo>
                <a:lnTo>
                  <a:pt x="534346" y="28451"/>
                </a:lnTo>
                <a:lnTo>
                  <a:pt x="535439" y="39766"/>
                </a:lnTo>
                <a:lnTo>
                  <a:pt x="536532" y="16659"/>
                </a:lnTo>
                <a:lnTo>
                  <a:pt x="537625" y="24035"/>
                </a:lnTo>
                <a:lnTo>
                  <a:pt x="538717" y="12041"/>
                </a:lnTo>
                <a:lnTo>
                  <a:pt x="539810" y="25225"/>
                </a:lnTo>
                <a:lnTo>
                  <a:pt x="540903" y="12739"/>
                </a:lnTo>
                <a:lnTo>
                  <a:pt x="541993" y="18507"/>
                </a:lnTo>
                <a:lnTo>
                  <a:pt x="543086" y="24310"/>
                </a:lnTo>
                <a:lnTo>
                  <a:pt x="544179" y="36706"/>
                </a:lnTo>
                <a:lnTo>
                  <a:pt x="545272" y="42828"/>
                </a:lnTo>
                <a:lnTo>
                  <a:pt x="546364" y="28321"/>
                </a:lnTo>
                <a:lnTo>
                  <a:pt x="547457" y="13740"/>
                </a:lnTo>
                <a:lnTo>
                  <a:pt x="548550" y="30203"/>
                </a:lnTo>
                <a:lnTo>
                  <a:pt x="549643" y="43630"/>
                </a:lnTo>
                <a:lnTo>
                  <a:pt x="550736" y="5530"/>
                </a:lnTo>
                <a:lnTo>
                  <a:pt x="551829" y="26982"/>
                </a:lnTo>
                <a:lnTo>
                  <a:pt x="552921" y="26109"/>
                </a:lnTo>
                <a:lnTo>
                  <a:pt x="554014" y="16086"/>
                </a:lnTo>
                <a:lnTo>
                  <a:pt x="555107" y="35530"/>
                </a:lnTo>
                <a:lnTo>
                  <a:pt x="556200" y="28964"/>
                </a:lnTo>
                <a:lnTo>
                  <a:pt x="557293" y="32306"/>
                </a:lnTo>
                <a:lnTo>
                  <a:pt x="558385" y="25588"/>
                </a:lnTo>
                <a:lnTo>
                  <a:pt x="559478" y="27670"/>
                </a:lnTo>
                <a:lnTo>
                  <a:pt x="560571" y="24929"/>
                </a:lnTo>
                <a:lnTo>
                  <a:pt x="561664" y="49234"/>
                </a:lnTo>
                <a:lnTo>
                  <a:pt x="562757" y="42187"/>
                </a:lnTo>
                <a:lnTo>
                  <a:pt x="563849" y="24351"/>
                </a:lnTo>
                <a:lnTo>
                  <a:pt x="564942" y="36330"/>
                </a:lnTo>
                <a:lnTo>
                  <a:pt x="566035" y="19161"/>
                </a:lnTo>
                <a:lnTo>
                  <a:pt x="567128" y="39290"/>
                </a:lnTo>
                <a:lnTo>
                  <a:pt x="568221" y="32912"/>
                </a:lnTo>
                <a:lnTo>
                  <a:pt x="569314" y="35143"/>
                </a:lnTo>
                <a:lnTo>
                  <a:pt x="570406" y="17498"/>
                </a:lnTo>
                <a:lnTo>
                  <a:pt x="571499" y="18489"/>
                </a:lnTo>
                <a:lnTo>
                  <a:pt x="572592" y="30601"/>
                </a:lnTo>
                <a:lnTo>
                  <a:pt x="573685" y="34515"/>
                </a:lnTo>
                <a:lnTo>
                  <a:pt x="574778" y="28161"/>
                </a:lnTo>
                <a:lnTo>
                  <a:pt x="575870" y="18852"/>
                </a:lnTo>
                <a:lnTo>
                  <a:pt x="576961" y="29280"/>
                </a:lnTo>
                <a:lnTo>
                  <a:pt x="578053" y="13641"/>
                </a:lnTo>
                <a:lnTo>
                  <a:pt x="579146" y="18554"/>
                </a:lnTo>
                <a:lnTo>
                  <a:pt x="580239" y="22756"/>
                </a:lnTo>
                <a:lnTo>
                  <a:pt x="581332" y="26603"/>
                </a:lnTo>
                <a:lnTo>
                  <a:pt x="582425" y="29939"/>
                </a:lnTo>
                <a:lnTo>
                  <a:pt x="583517" y="24887"/>
                </a:lnTo>
                <a:lnTo>
                  <a:pt x="584610" y="33827"/>
                </a:lnTo>
                <a:lnTo>
                  <a:pt x="585703" y="16499"/>
                </a:lnTo>
                <a:lnTo>
                  <a:pt x="586796" y="36916"/>
                </a:lnTo>
                <a:lnTo>
                  <a:pt x="587889" y="23376"/>
                </a:lnTo>
                <a:lnTo>
                  <a:pt x="588982" y="24255"/>
                </a:lnTo>
                <a:lnTo>
                  <a:pt x="590074" y="12982"/>
                </a:lnTo>
                <a:lnTo>
                  <a:pt x="591167" y="28642"/>
                </a:lnTo>
                <a:lnTo>
                  <a:pt x="592260" y="18044"/>
                </a:lnTo>
                <a:lnTo>
                  <a:pt x="593353" y="22968"/>
                </a:lnTo>
                <a:lnTo>
                  <a:pt x="594446" y="16394"/>
                </a:lnTo>
                <a:lnTo>
                  <a:pt x="595538" y="30086"/>
                </a:lnTo>
                <a:lnTo>
                  <a:pt x="596631" y="32010"/>
                </a:lnTo>
                <a:lnTo>
                  <a:pt x="597724" y="15973"/>
                </a:lnTo>
                <a:lnTo>
                  <a:pt x="598817" y="29866"/>
                </a:lnTo>
                <a:lnTo>
                  <a:pt x="599910" y="10093"/>
                </a:lnTo>
                <a:lnTo>
                  <a:pt x="601003" y="26796"/>
                </a:lnTo>
                <a:lnTo>
                  <a:pt x="602095" y="21313"/>
                </a:lnTo>
                <a:lnTo>
                  <a:pt x="603188" y="26284"/>
                </a:lnTo>
                <a:lnTo>
                  <a:pt x="604281" y="6926"/>
                </a:lnTo>
                <a:lnTo>
                  <a:pt x="605374" y="42286"/>
                </a:lnTo>
                <a:lnTo>
                  <a:pt x="606467" y="34157"/>
                </a:lnTo>
                <a:lnTo>
                  <a:pt x="607559" y="20847"/>
                </a:lnTo>
                <a:lnTo>
                  <a:pt x="608652" y="19995"/>
                </a:lnTo>
                <a:lnTo>
                  <a:pt x="609745" y="29793"/>
                </a:lnTo>
                <a:lnTo>
                  <a:pt x="610838" y="31568"/>
                </a:lnTo>
                <a:lnTo>
                  <a:pt x="611928" y="33668"/>
                </a:lnTo>
                <a:lnTo>
                  <a:pt x="613021" y="48667"/>
                </a:lnTo>
                <a:lnTo>
                  <a:pt x="614114" y="29343"/>
                </a:lnTo>
                <a:lnTo>
                  <a:pt x="615206" y="34191"/>
                </a:lnTo>
                <a:lnTo>
                  <a:pt x="616299" y="18497"/>
                </a:lnTo>
                <a:lnTo>
                  <a:pt x="617392" y="42998"/>
                </a:lnTo>
                <a:lnTo>
                  <a:pt x="618485" y="39055"/>
                </a:lnTo>
                <a:lnTo>
                  <a:pt x="619578" y="28339"/>
                </a:lnTo>
                <a:lnTo>
                  <a:pt x="620671" y="49744"/>
                </a:lnTo>
                <a:lnTo>
                  <a:pt x="621763" y="24589"/>
                </a:lnTo>
                <a:lnTo>
                  <a:pt x="622856" y="28817"/>
                </a:lnTo>
                <a:lnTo>
                  <a:pt x="623949" y="37854"/>
                </a:lnTo>
                <a:lnTo>
                  <a:pt x="625042" y="22777"/>
                </a:lnTo>
                <a:lnTo>
                  <a:pt x="626135" y="30467"/>
                </a:lnTo>
                <a:lnTo>
                  <a:pt x="627227" y="41881"/>
                </a:lnTo>
                <a:lnTo>
                  <a:pt x="628320" y="33312"/>
                </a:lnTo>
                <a:lnTo>
                  <a:pt x="629413" y="28234"/>
                </a:lnTo>
                <a:lnTo>
                  <a:pt x="630506" y="17647"/>
                </a:lnTo>
                <a:lnTo>
                  <a:pt x="631599" y="31396"/>
                </a:lnTo>
                <a:lnTo>
                  <a:pt x="632691" y="44232"/>
                </a:lnTo>
                <a:lnTo>
                  <a:pt x="633784" y="32502"/>
                </a:lnTo>
                <a:lnTo>
                  <a:pt x="634877" y="31775"/>
                </a:lnTo>
                <a:lnTo>
                  <a:pt x="635970" y="16698"/>
                </a:lnTo>
                <a:lnTo>
                  <a:pt x="637063" y="18667"/>
                </a:lnTo>
                <a:lnTo>
                  <a:pt x="638156" y="37365"/>
                </a:lnTo>
                <a:lnTo>
                  <a:pt x="639248" y="22550"/>
                </a:lnTo>
                <a:lnTo>
                  <a:pt x="640341" y="18926"/>
                </a:lnTo>
                <a:lnTo>
                  <a:pt x="641434" y="19927"/>
                </a:lnTo>
                <a:lnTo>
                  <a:pt x="642527" y="25706"/>
                </a:lnTo>
                <a:lnTo>
                  <a:pt x="643620" y="27806"/>
                </a:lnTo>
                <a:lnTo>
                  <a:pt x="644712" y="15105"/>
                </a:lnTo>
                <a:lnTo>
                  <a:pt x="645805" y="26961"/>
                </a:lnTo>
                <a:lnTo>
                  <a:pt x="646895" y="46841"/>
                </a:lnTo>
                <a:lnTo>
                  <a:pt x="647988" y="26435"/>
                </a:lnTo>
                <a:lnTo>
                  <a:pt x="649081" y="24673"/>
                </a:lnTo>
                <a:lnTo>
                  <a:pt x="650174" y="24074"/>
                </a:lnTo>
                <a:lnTo>
                  <a:pt x="651267" y="4756"/>
                </a:lnTo>
                <a:lnTo>
                  <a:pt x="652360" y="19904"/>
                </a:lnTo>
                <a:lnTo>
                  <a:pt x="653452" y="11533"/>
                </a:lnTo>
                <a:lnTo>
                  <a:pt x="654545" y="28530"/>
                </a:lnTo>
                <a:lnTo>
                  <a:pt x="655638" y="13502"/>
                </a:lnTo>
                <a:lnTo>
                  <a:pt x="656731" y="32967"/>
                </a:lnTo>
                <a:lnTo>
                  <a:pt x="657824" y="27238"/>
                </a:lnTo>
                <a:lnTo>
                  <a:pt x="658916" y="25831"/>
                </a:lnTo>
                <a:lnTo>
                  <a:pt x="660009" y="23598"/>
                </a:lnTo>
                <a:lnTo>
                  <a:pt x="661102" y="26234"/>
                </a:lnTo>
                <a:lnTo>
                  <a:pt x="662195" y="18868"/>
                </a:lnTo>
                <a:lnTo>
                  <a:pt x="663288" y="25144"/>
                </a:lnTo>
                <a:lnTo>
                  <a:pt x="664380" y="22531"/>
                </a:lnTo>
                <a:lnTo>
                  <a:pt x="665473" y="27868"/>
                </a:lnTo>
                <a:lnTo>
                  <a:pt x="666566" y="26137"/>
                </a:lnTo>
                <a:lnTo>
                  <a:pt x="667659" y="26846"/>
                </a:lnTo>
                <a:lnTo>
                  <a:pt x="668752" y="22074"/>
                </a:lnTo>
                <a:lnTo>
                  <a:pt x="669845" y="31213"/>
                </a:lnTo>
                <a:lnTo>
                  <a:pt x="670937" y="33498"/>
                </a:lnTo>
                <a:lnTo>
                  <a:pt x="672030" y="26940"/>
                </a:lnTo>
                <a:lnTo>
                  <a:pt x="673123" y="25572"/>
                </a:lnTo>
                <a:lnTo>
                  <a:pt x="674216" y="37765"/>
                </a:lnTo>
                <a:lnTo>
                  <a:pt x="675309" y="36246"/>
                </a:lnTo>
                <a:lnTo>
                  <a:pt x="676401" y="26676"/>
                </a:lnTo>
                <a:lnTo>
                  <a:pt x="677494" y="28517"/>
                </a:lnTo>
                <a:lnTo>
                  <a:pt x="678587" y="33519"/>
                </a:lnTo>
                <a:lnTo>
                  <a:pt x="679680" y="35234"/>
                </a:lnTo>
                <a:lnTo>
                  <a:pt x="680773" y="21553"/>
                </a:lnTo>
                <a:lnTo>
                  <a:pt x="681863" y="31116"/>
                </a:lnTo>
                <a:lnTo>
                  <a:pt x="682956" y="20787"/>
                </a:lnTo>
                <a:lnTo>
                  <a:pt x="684048" y="26292"/>
                </a:lnTo>
                <a:lnTo>
                  <a:pt x="685141" y="35085"/>
                </a:lnTo>
                <a:lnTo>
                  <a:pt x="686234" y="34262"/>
                </a:lnTo>
                <a:lnTo>
                  <a:pt x="687327" y="28684"/>
                </a:lnTo>
                <a:lnTo>
                  <a:pt x="688420" y="19896"/>
                </a:lnTo>
                <a:lnTo>
                  <a:pt x="689513" y="34081"/>
                </a:lnTo>
                <a:lnTo>
                  <a:pt x="690605" y="25920"/>
                </a:lnTo>
                <a:lnTo>
                  <a:pt x="691698" y="25742"/>
                </a:lnTo>
                <a:lnTo>
                  <a:pt x="692791" y="20829"/>
                </a:lnTo>
                <a:lnTo>
                  <a:pt x="693884" y="12956"/>
                </a:lnTo>
                <a:lnTo>
                  <a:pt x="694977" y="27105"/>
                </a:lnTo>
                <a:lnTo>
                  <a:pt x="696069" y="34442"/>
                </a:lnTo>
                <a:lnTo>
                  <a:pt x="697162" y="32415"/>
                </a:lnTo>
                <a:lnTo>
                  <a:pt x="698255" y="15129"/>
                </a:lnTo>
                <a:lnTo>
                  <a:pt x="699348" y="19608"/>
                </a:lnTo>
                <a:lnTo>
                  <a:pt x="700441" y="24079"/>
                </a:lnTo>
                <a:lnTo>
                  <a:pt x="701534" y="26948"/>
                </a:lnTo>
                <a:lnTo>
                  <a:pt x="702626" y="35174"/>
                </a:lnTo>
                <a:lnTo>
                  <a:pt x="703719" y="13738"/>
                </a:lnTo>
                <a:lnTo>
                  <a:pt x="704812" y="18295"/>
                </a:lnTo>
                <a:lnTo>
                  <a:pt x="705905" y="33788"/>
                </a:lnTo>
                <a:lnTo>
                  <a:pt x="706998" y="31511"/>
                </a:lnTo>
                <a:lnTo>
                  <a:pt x="708090" y="50058"/>
                </a:lnTo>
                <a:lnTo>
                  <a:pt x="709183" y="31032"/>
                </a:lnTo>
                <a:lnTo>
                  <a:pt x="710276" y="34784"/>
                </a:lnTo>
                <a:lnTo>
                  <a:pt x="711369" y="28483"/>
                </a:lnTo>
                <a:lnTo>
                  <a:pt x="712462" y="35781"/>
                </a:lnTo>
                <a:lnTo>
                  <a:pt x="713554" y="18667"/>
                </a:lnTo>
                <a:lnTo>
                  <a:pt x="714647" y="21786"/>
                </a:lnTo>
                <a:lnTo>
                  <a:pt x="715740" y="31098"/>
                </a:lnTo>
                <a:lnTo>
                  <a:pt x="716830" y="23149"/>
                </a:lnTo>
                <a:lnTo>
                  <a:pt x="717923" y="21993"/>
                </a:lnTo>
                <a:lnTo>
                  <a:pt x="719016" y="39436"/>
                </a:lnTo>
                <a:lnTo>
                  <a:pt x="720109" y="26271"/>
                </a:lnTo>
                <a:lnTo>
                  <a:pt x="721202" y="31179"/>
                </a:lnTo>
                <a:lnTo>
                  <a:pt x="722294" y="36165"/>
                </a:lnTo>
                <a:lnTo>
                  <a:pt x="723387" y="24362"/>
                </a:lnTo>
                <a:lnTo>
                  <a:pt x="724480" y="34735"/>
                </a:lnTo>
                <a:lnTo>
                  <a:pt x="725573" y="26124"/>
                </a:lnTo>
                <a:lnTo>
                  <a:pt x="726666" y="28415"/>
                </a:lnTo>
                <a:lnTo>
                  <a:pt x="727758" y="34418"/>
                </a:lnTo>
                <a:lnTo>
                  <a:pt x="728851" y="9865"/>
                </a:lnTo>
                <a:lnTo>
                  <a:pt x="729944" y="18643"/>
                </a:lnTo>
                <a:lnTo>
                  <a:pt x="731037" y="35883"/>
                </a:lnTo>
                <a:lnTo>
                  <a:pt x="732130" y="14308"/>
                </a:lnTo>
                <a:lnTo>
                  <a:pt x="733222" y="38372"/>
                </a:lnTo>
                <a:lnTo>
                  <a:pt x="734315" y="26441"/>
                </a:lnTo>
                <a:lnTo>
                  <a:pt x="735408" y="26809"/>
                </a:lnTo>
                <a:lnTo>
                  <a:pt x="736501" y="25669"/>
                </a:lnTo>
                <a:lnTo>
                  <a:pt x="737594" y="42652"/>
                </a:lnTo>
                <a:lnTo>
                  <a:pt x="738687" y="47589"/>
                </a:lnTo>
                <a:lnTo>
                  <a:pt x="739779" y="32363"/>
                </a:lnTo>
                <a:lnTo>
                  <a:pt x="740872" y="44031"/>
                </a:lnTo>
                <a:lnTo>
                  <a:pt x="741965" y="32198"/>
                </a:lnTo>
                <a:lnTo>
                  <a:pt x="743058" y="5906"/>
                </a:lnTo>
                <a:lnTo>
                  <a:pt x="744151" y="18115"/>
                </a:lnTo>
                <a:lnTo>
                  <a:pt x="745243" y="32068"/>
                </a:lnTo>
                <a:lnTo>
                  <a:pt x="746336" y="28700"/>
                </a:lnTo>
                <a:lnTo>
                  <a:pt x="747429" y="10519"/>
                </a:lnTo>
                <a:lnTo>
                  <a:pt x="748522" y="38307"/>
                </a:lnTo>
                <a:lnTo>
                  <a:pt x="749615" y="13160"/>
                </a:lnTo>
                <a:lnTo>
                  <a:pt x="750708" y="24427"/>
                </a:lnTo>
                <a:lnTo>
                  <a:pt x="751798" y="12054"/>
                </a:lnTo>
                <a:lnTo>
                  <a:pt x="752891" y="16295"/>
                </a:lnTo>
                <a:lnTo>
                  <a:pt x="753983" y="25612"/>
                </a:lnTo>
                <a:lnTo>
                  <a:pt x="755076" y="27026"/>
                </a:lnTo>
                <a:lnTo>
                  <a:pt x="756169" y="13414"/>
                </a:lnTo>
                <a:lnTo>
                  <a:pt x="757262" y="27356"/>
                </a:lnTo>
                <a:lnTo>
                  <a:pt x="758355" y="23520"/>
                </a:lnTo>
                <a:lnTo>
                  <a:pt x="759447" y="40312"/>
                </a:lnTo>
                <a:lnTo>
                  <a:pt x="760540" y="24181"/>
                </a:lnTo>
                <a:lnTo>
                  <a:pt x="761633" y="34863"/>
                </a:lnTo>
                <a:lnTo>
                  <a:pt x="762726" y="2604"/>
                </a:lnTo>
                <a:lnTo>
                  <a:pt x="763819" y="18207"/>
                </a:lnTo>
                <a:lnTo>
                  <a:pt x="764911" y="25332"/>
                </a:lnTo>
                <a:lnTo>
                  <a:pt x="766004" y="24608"/>
                </a:lnTo>
                <a:lnTo>
                  <a:pt x="767097" y="27162"/>
                </a:lnTo>
                <a:lnTo>
                  <a:pt x="768190" y="16326"/>
                </a:lnTo>
                <a:lnTo>
                  <a:pt x="769283" y="20578"/>
                </a:lnTo>
                <a:lnTo>
                  <a:pt x="770376" y="36283"/>
                </a:lnTo>
                <a:lnTo>
                  <a:pt x="771468" y="22699"/>
                </a:lnTo>
                <a:lnTo>
                  <a:pt x="772561" y="45688"/>
                </a:lnTo>
                <a:lnTo>
                  <a:pt x="773654" y="36416"/>
                </a:lnTo>
                <a:lnTo>
                  <a:pt x="774747" y="32918"/>
                </a:lnTo>
                <a:lnTo>
                  <a:pt x="775840" y="30954"/>
                </a:lnTo>
                <a:lnTo>
                  <a:pt x="776932" y="29327"/>
                </a:lnTo>
                <a:lnTo>
                  <a:pt x="778025" y="21038"/>
                </a:lnTo>
                <a:lnTo>
                  <a:pt x="779118" y="38683"/>
                </a:lnTo>
                <a:lnTo>
                  <a:pt x="780211" y="36406"/>
                </a:lnTo>
                <a:lnTo>
                  <a:pt x="781304" y="29759"/>
                </a:lnTo>
                <a:lnTo>
                  <a:pt x="782396" y="39504"/>
                </a:lnTo>
                <a:lnTo>
                  <a:pt x="783489" y="23104"/>
                </a:lnTo>
                <a:lnTo>
                  <a:pt x="784582" y="9049"/>
                </a:lnTo>
                <a:lnTo>
                  <a:pt x="785675" y="41345"/>
                </a:lnTo>
                <a:lnTo>
                  <a:pt x="786765" y="27874"/>
                </a:lnTo>
                <a:lnTo>
                  <a:pt x="787858" y="36453"/>
                </a:lnTo>
                <a:lnTo>
                  <a:pt x="788951" y="22952"/>
                </a:lnTo>
                <a:lnTo>
                  <a:pt x="790044" y="22045"/>
                </a:lnTo>
                <a:lnTo>
                  <a:pt x="791136" y="23828"/>
                </a:lnTo>
                <a:lnTo>
                  <a:pt x="792229" y="12151"/>
                </a:lnTo>
                <a:lnTo>
                  <a:pt x="793322" y="22380"/>
                </a:lnTo>
                <a:lnTo>
                  <a:pt x="794415" y="29709"/>
                </a:lnTo>
                <a:lnTo>
                  <a:pt x="795508" y="43317"/>
                </a:lnTo>
                <a:lnTo>
                  <a:pt x="796600" y="31006"/>
                </a:lnTo>
                <a:lnTo>
                  <a:pt x="797693" y="21033"/>
                </a:lnTo>
                <a:lnTo>
                  <a:pt x="798786" y="23384"/>
                </a:lnTo>
                <a:lnTo>
                  <a:pt x="799879" y="43181"/>
                </a:lnTo>
                <a:lnTo>
                  <a:pt x="800972" y="41484"/>
                </a:lnTo>
                <a:lnTo>
                  <a:pt x="802065" y="10456"/>
                </a:lnTo>
                <a:lnTo>
                  <a:pt x="803157" y="38670"/>
                </a:lnTo>
                <a:lnTo>
                  <a:pt x="804250" y="7585"/>
                </a:lnTo>
                <a:lnTo>
                  <a:pt x="805343" y="16133"/>
                </a:lnTo>
                <a:lnTo>
                  <a:pt x="806436" y="20338"/>
                </a:lnTo>
                <a:lnTo>
                  <a:pt x="807529" y="40213"/>
                </a:lnTo>
                <a:lnTo>
                  <a:pt x="808621" y="14812"/>
                </a:lnTo>
                <a:lnTo>
                  <a:pt x="809714" y="13604"/>
                </a:lnTo>
                <a:lnTo>
                  <a:pt x="810807" y="29487"/>
                </a:lnTo>
                <a:lnTo>
                  <a:pt x="811900" y="30792"/>
                </a:lnTo>
                <a:lnTo>
                  <a:pt x="812993" y="30590"/>
                </a:lnTo>
                <a:lnTo>
                  <a:pt x="814085" y="25470"/>
                </a:lnTo>
                <a:lnTo>
                  <a:pt x="815178" y="29079"/>
                </a:lnTo>
                <a:lnTo>
                  <a:pt x="816271" y="45113"/>
                </a:lnTo>
                <a:lnTo>
                  <a:pt x="817364" y="15678"/>
                </a:lnTo>
                <a:lnTo>
                  <a:pt x="818457" y="38239"/>
                </a:lnTo>
                <a:lnTo>
                  <a:pt x="819550" y="18026"/>
                </a:lnTo>
                <a:lnTo>
                  <a:pt x="820642" y="30120"/>
                </a:lnTo>
                <a:lnTo>
                  <a:pt x="821733" y="30342"/>
                </a:lnTo>
                <a:lnTo>
                  <a:pt x="822825" y="20811"/>
                </a:lnTo>
                <a:lnTo>
                  <a:pt x="823918" y="21577"/>
                </a:lnTo>
                <a:lnTo>
                  <a:pt x="825011" y="30384"/>
                </a:lnTo>
                <a:lnTo>
                  <a:pt x="826104" y="28708"/>
                </a:lnTo>
                <a:lnTo>
                  <a:pt x="827197" y="24479"/>
                </a:lnTo>
                <a:lnTo>
                  <a:pt x="828289" y="20753"/>
                </a:lnTo>
                <a:lnTo>
                  <a:pt x="829382" y="31628"/>
                </a:lnTo>
                <a:lnTo>
                  <a:pt x="830475" y="24464"/>
                </a:lnTo>
                <a:lnTo>
                  <a:pt x="831568" y="24676"/>
                </a:lnTo>
                <a:lnTo>
                  <a:pt x="832661" y="19059"/>
                </a:lnTo>
                <a:lnTo>
                  <a:pt x="833753" y="13013"/>
                </a:lnTo>
                <a:lnTo>
                  <a:pt x="834846" y="43066"/>
                </a:lnTo>
                <a:lnTo>
                  <a:pt x="835939" y="15009"/>
                </a:lnTo>
                <a:lnTo>
                  <a:pt x="837032" y="22346"/>
                </a:lnTo>
                <a:lnTo>
                  <a:pt x="838125" y="22864"/>
                </a:lnTo>
                <a:lnTo>
                  <a:pt x="839218" y="18986"/>
                </a:lnTo>
                <a:lnTo>
                  <a:pt x="840310" y="23060"/>
                </a:lnTo>
                <a:lnTo>
                  <a:pt x="841403" y="19647"/>
                </a:lnTo>
                <a:lnTo>
                  <a:pt x="842496" y="33459"/>
                </a:lnTo>
                <a:lnTo>
                  <a:pt x="843589" y="20604"/>
                </a:lnTo>
                <a:lnTo>
                  <a:pt x="844682" y="20202"/>
                </a:lnTo>
                <a:lnTo>
                  <a:pt x="845774" y="27942"/>
                </a:lnTo>
                <a:lnTo>
                  <a:pt x="846867" y="15171"/>
                </a:lnTo>
                <a:lnTo>
                  <a:pt x="847960" y="23185"/>
                </a:lnTo>
                <a:lnTo>
                  <a:pt x="849053" y="14012"/>
                </a:lnTo>
                <a:lnTo>
                  <a:pt x="850146" y="29537"/>
                </a:lnTo>
                <a:lnTo>
                  <a:pt x="851239" y="25810"/>
                </a:lnTo>
                <a:lnTo>
                  <a:pt x="852331" y="20777"/>
                </a:lnTo>
                <a:lnTo>
                  <a:pt x="853424" y="24621"/>
                </a:lnTo>
                <a:lnTo>
                  <a:pt x="854517" y="23206"/>
                </a:lnTo>
                <a:lnTo>
                  <a:pt x="855610" y="20583"/>
                </a:lnTo>
                <a:lnTo>
                  <a:pt x="856700" y="16860"/>
                </a:lnTo>
                <a:lnTo>
                  <a:pt x="857793" y="44797"/>
                </a:lnTo>
                <a:lnTo>
                  <a:pt x="858886" y="19736"/>
                </a:lnTo>
                <a:lnTo>
                  <a:pt x="859978" y="25342"/>
                </a:lnTo>
                <a:lnTo>
                  <a:pt x="861071" y="30993"/>
                </a:lnTo>
                <a:lnTo>
                  <a:pt x="862164" y="13181"/>
                </a:lnTo>
                <a:lnTo>
                  <a:pt x="863257" y="26762"/>
                </a:lnTo>
                <a:lnTo>
                  <a:pt x="864350" y="38518"/>
                </a:lnTo>
                <a:lnTo>
                  <a:pt x="865442" y="38286"/>
                </a:lnTo>
                <a:lnTo>
                  <a:pt x="866535" y="26475"/>
                </a:lnTo>
                <a:lnTo>
                  <a:pt x="867628" y="37525"/>
                </a:lnTo>
                <a:lnTo>
                  <a:pt x="868721" y="30572"/>
                </a:lnTo>
                <a:lnTo>
                  <a:pt x="869814" y="17399"/>
                </a:lnTo>
                <a:lnTo>
                  <a:pt x="870907" y="24106"/>
                </a:lnTo>
                <a:lnTo>
                  <a:pt x="871999" y="37632"/>
                </a:lnTo>
                <a:lnTo>
                  <a:pt x="873092" y="31260"/>
                </a:lnTo>
                <a:lnTo>
                  <a:pt x="874185" y="44219"/>
                </a:lnTo>
                <a:lnTo>
                  <a:pt x="875278" y="21015"/>
                </a:lnTo>
                <a:lnTo>
                  <a:pt x="876371" y="27672"/>
                </a:lnTo>
                <a:lnTo>
                  <a:pt x="877463" y="26964"/>
                </a:lnTo>
                <a:lnTo>
                  <a:pt x="878556" y="24466"/>
                </a:lnTo>
                <a:lnTo>
                  <a:pt x="879649" y="27706"/>
                </a:lnTo>
                <a:lnTo>
                  <a:pt x="880742" y="24770"/>
                </a:lnTo>
                <a:lnTo>
                  <a:pt x="881835" y="18633"/>
                </a:lnTo>
                <a:lnTo>
                  <a:pt x="882927" y="33906"/>
                </a:lnTo>
                <a:lnTo>
                  <a:pt x="884020" y="39353"/>
                </a:lnTo>
                <a:lnTo>
                  <a:pt x="885113" y="37232"/>
                </a:lnTo>
                <a:lnTo>
                  <a:pt x="886206" y="25586"/>
                </a:lnTo>
                <a:lnTo>
                  <a:pt x="887299" y="33838"/>
                </a:lnTo>
                <a:lnTo>
                  <a:pt x="888392" y="36529"/>
                </a:lnTo>
                <a:lnTo>
                  <a:pt x="889484" y="15411"/>
                </a:lnTo>
                <a:lnTo>
                  <a:pt x="890577" y="28854"/>
                </a:lnTo>
                <a:lnTo>
                  <a:pt x="891667" y="37018"/>
                </a:lnTo>
                <a:lnTo>
                  <a:pt x="892760" y="51344"/>
                </a:lnTo>
                <a:lnTo>
                  <a:pt x="893853" y="37818"/>
                </a:lnTo>
                <a:lnTo>
                  <a:pt x="894946" y="23120"/>
                </a:lnTo>
                <a:lnTo>
                  <a:pt x="896039" y="36429"/>
                </a:lnTo>
                <a:lnTo>
                  <a:pt x="897131" y="26143"/>
                </a:lnTo>
                <a:lnTo>
                  <a:pt x="898224" y="40744"/>
                </a:lnTo>
                <a:lnTo>
                  <a:pt x="899317" y="16044"/>
                </a:lnTo>
                <a:lnTo>
                  <a:pt x="900410" y="27756"/>
                </a:lnTo>
                <a:lnTo>
                  <a:pt x="901503" y="12182"/>
                </a:lnTo>
                <a:lnTo>
                  <a:pt x="902596" y="28423"/>
                </a:lnTo>
                <a:lnTo>
                  <a:pt x="903688" y="28650"/>
                </a:lnTo>
                <a:lnTo>
                  <a:pt x="904781" y="21679"/>
                </a:lnTo>
                <a:lnTo>
                  <a:pt x="905874" y="8100"/>
                </a:lnTo>
                <a:lnTo>
                  <a:pt x="906967" y="31874"/>
                </a:lnTo>
                <a:lnTo>
                  <a:pt x="908060" y="31249"/>
                </a:lnTo>
                <a:lnTo>
                  <a:pt x="909152" y="40121"/>
                </a:lnTo>
                <a:lnTo>
                  <a:pt x="910245" y="25000"/>
                </a:lnTo>
                <a:lnTo>
                  <a:pt x="911338" y="24061"/>
                </a:lnTo>
                <a:lnTo>
                  <a:pt x="912431" y="14789"/>
                </a:lnTo>
                <a:lnTo>
                  <a:pt x="913524" y="25816"/>
                </a:lnTo>
                <a:lnTo>
                  <a:pt x="914616" y="39601"/>
                </a:lnTo>
                <a:lnTo>
                  <a:pt x="915709" y="22762"/>
                </a:lnTo>
                <a:lnTo>
                  <a:pt x="916802" y="14185"/>
                </a:lnTo>
                <a:lnTo>
                  <a:pt x="917895" y="20390"/>
                </a:lnTo>
                <a:lnTo>
                  <a:pt x="918988" y="14820"/>
                </a:lnTo>
                <a:lnTo>
                  <a:pt x="920081" y="36170"/>
                </a:lnTo>
                <a:lnTo>
                  <a:pt x="921173" y="7470"/>
                </a:lnTo>
                <a:lnTo>
                  <a:pt x="922266" y="9023"/>
                </a:lnTo>
                <a:lnTo>
                  <a:pt x="923359" y="14609"/>
                </a:lnTo>
                <a:lnTo>
                  <a:pt x="924452" y="3226"/>
                </a:lnTo>
                <a:lnTo>
                  <a:pt x="925545" y="13824"/>
                </a:lnTo>
                <a:lnTo>
                  <a:pt x="926635" y="38529"/>
                </a:lnTo>
                <a:lnTo>
                  <a:pt x="927728" y="21802"/>
                </a:lnTo>
                <a:lnTo>
                  <a:pt x="928820" y="18871"/>
                </a:lnTo>
                <a:lnTo>
                  <a:pt x="929913" y="24380"/>
                </a:lnTo>
                <a:lnTo>
                  <a:pt x="931006" y="12736"/>
                </a:lnTo>
                <a:lnTo>
                  <a:pt x="932099" y="46713"/>
                </a:lnTo>
                <a:lnTo>
                  <a:pt x="933192" y="11847"/>
                </a:lnTo>
                <a:lnTo>
                  <a:pt x="934284" y="15597"/>
                </a:lnTo>
                <a:lnTo>
                  <a:pt x="935377" y="29589"/>
                </a:lnTo>
                <a:lnTo>
                  <a:pt x="936470" y="27460"/>
                </a:lnTo>
                <a:lnTo>
                  <a:pt x="937563" y="13319"/>
                </a:lnTo>
                <a:lnTo>
                  <a:pt x="938656" y="31720"/>
                </a:lnTo>
                <a:lnTo>
                  <a:pt x="939749" y="31338"/>
                </a:lnTo>
                <a:lnTo>
                  <a:pt x="940841" y="30266"/>
                </a:lnTo>
                <a:lnTo>
                  <a:pt x="941934" y="24874"/>
                </a:lnTo>
                <a:lnTo>
                  <a:pt x="943027" y="44138"/>
                </a:lnTo>
                <a:lnTo>
                  <a:pt x="944120" y="40218"/>
                </a:lnTo>
                <a:lnTo>
                  <a:pt x="945213" y="7363"/>
                </a:lnTo>
                <a:lnTo>
                  <a:pt x="946305" y="28765"/>
                </a:lnTo>
                <a:lnTo>
                  <a:pt x="947398" y="14645"/>
                </a:lnTo>
                <a:lnTo>
                  <a:pt x="948491" y="28938"/>
                </a:lnTo>
                <a:lnTo>
                  <a:pt x="949584" y="30172"/>
                </a:lnTo>
                <a:lnTo>
                  <a:pt x="950677" y="15171"/>
                </a:lnTo>
                <a:lnTo>
                  <a:pt x="951770" y="31451"/>
                </a:lnTo>
                <a:lnTo>
                  <a:pt x="952862" y="55460"/>
                </a:lnTo>
                <a:lnTo>
                  <a:pt x="953955" y="22612"/>
                </a:lnTo>
                <a:lnTo>
                  <a:pt x="955048" y="30789"/>
                </a:lnTo>
                <a:lnTo>
                  <a:pt x="956141" y="3378"/>
                </a:lnTo>
                <a:lnTo>
                  <a:pt x="957234" y="19326"/>
                </a:lnTo>
                <a:lnTo>
                  <a:pt x="958326" y="16727"/>
                </a:lnTo>
                <a:lnTo>
                  <a:pt x="959419" y="27949"/>
                </a:lnTo>
                <a:lnTo>
                  <a:pt x="960512" y="25915"/>
                </a:lnTo>
                <a:lnTo>
                  <a:pt x="961602" y="38775"/>
                </a:lnTo>
                <a:lnTo>
                  <a:pt x="962695" y="16954"/>
                </a:lnTo>
                <a:lnTo>
                  <a:pt x="963788" y="20863"/>
                </a:lnTo>
                <a:lnTo>
                  <a:pt x="964881" y="21679"/>
                </a:lnTo>
                <a:lnTo>
                  <a:pt x="965973" y="29092"/>
                </a:lnTo>
                <a:lnTo>
                  <a:pt x="967066" y="45544"/>
                </a:lnTo>
                <a:lnTo>
                  <a:pt x="968159" y="24215"/>
                </a:lnTo>
                <a:lnTo>
                  <a:pt x="969252" y="30413"/>
                </a:lnTo>
                <a:lnTo>
                  <a:pt x="970345" y="39277"/>
                </a:lnTo>
                <a:lnTo>
                  <a:pt x="971438" y="32392"/>
                </a:lnTo>
                <a:lnTo>
                  <a:pt x="972530" y="25314"/>
                </a:lnTo>
                <a:lnTo>
                  <a:pt x="973623" y="24019"/>
                </a:lnTo>
                <a:lnTo>
                  <a:pt x="974716" y="19109"/>
                </a:lnTo>
                <a:lnTo>
                  <a:pt x="975809" y="39470"/>
                </a:lnTo>
                <a:lnTo>
                  <a:pt x="976902" y="26754"/>
                </a:lnTo>
                <a:lnTo>
                  <a:pt x="977994" y="27115"/>
                </a:lnTo>
                <a:lnTo>
                  <a:pt x="979087" y="12626"/>
                </a:lnTo>
                <a:lnTo>
                  <a:pt x="980180" y="43840"/>
                </a:lnTo>
                <a:lnTo>
                  <a:pt x="981273" y="27361"/>
                </a:lnTo>
                <a:lnTo>
                  <a:pt x="982366" y="16397"/>
                </a:lnTo>
                <a:lnTo>
                  <a:pt x="983458" y="20970"/>
                </a:lnTo>
                <a:lnTo>
                  <a:pt x="984551" y="32734"/>
                </a:lnTo>
                <a:lnTo>
                  <a:pt x="985644" y="35859"/>
                </a:lnTo>
                <a:lnTo>
                  <a:pt x="986737" y="34424"/>
                </a:lnTo>
                <a:lnTo>
                  <a:pt x="987830" y="27874"/>
                </a:lnTo>
                <a:lnTo>
                  <a:pt x="988923" y="25606"/>
                </a:lnTo>
                <a:lnTo>
                  <a:pt x="990015" y="17229"/>
                </a:lnTo>
                <a:lnTo>
                  <a:pt x="991108" y="26082"/>
                </a:lnTo>
                <a:lnTo>
                  <a:pt x="992201" y="22228"/>
                </a:lnTo>
                <a:lnTo>
                  <a:pt x="993294" y="17616"/>
                </a:lnTo>
                <a:lnTo>
                  <a:pt x="994387" y="50868"/>
                </a:lnTo>
                <a:lnTo>
                  <a:pt x="995479" y="26637"/>
                </a:lnTo>
                <a:lnTo>
                  <a:pt x="996570" y="26307"/>
                </a:lnTo>
                <a:lnTo>
                  <a:pt x="997662" y="34884"/>
                </a:lnTo>
                <a:lnTo>
                  <a:pt x="998755" y="28851"/>
                </a:lnTo>
                <a:lnTo>
                  <a:pt x="999848" y="48104"/>
                </a:lnTo>
                <a:lnTo>
                  <a:pt x="1000941" y="44109"/>
                </a:lnTo>
                <a:lnTo>
                  <a:pt x="1002034" y="14439"/>
                </a:lnTo>
                <a:lnTo>
                  <a:pt x="1003127" y="25421"/>
                </a:lnTo>
                <a:lnTo>
                  <a:pt x="1004219" y="23162"/>
                </a:lnTo>
                <a:lnTo>
                  <a:pt x="1005312" y="23363"/>
                </a:lnTo>
                <a:lnTo>
                  <a:pt x="1006405" y="34081"/>
                </a:lnTo>
                <a:lnTo>
                  <a:pt x="1007498" y="15134"/>
                </a:lnTo>
                <a:lnTo>
                  <a:pt x="1008591" y="29754"/>
                </a:lnTo>
                <a:lnTo>
                  <a:pt x="1009683" y="24140"/>
                </a:lnTo>
                <a:lnTo>
                  <a:pt x="1010776" y="23614"/>
                </a:lnTo>
                <a:lnTo>
                  <a:pt x="1011869" y="42187"/>
                </a:lnTo>
                <a:lnTo>
                  <a:pt x="1012962" y="41363"/>
                </a:lnTo>
                <a:lnTo>
                  <a:pt x="1014055" y="43361"/>
                </a:lnTo>
                <a:lnTo>
                  <a:pt x="1015147" y="27476"/>
                </a:lnTo>
                <a:lnTo>
                  <a:pt x="1016240" y="37289"/>
                </a:lnTo>
                <a:lnTo>
                  <a:pt x="1017333" y="28172"/>
                </a:lnTo>
                <a:lnTo>
                  <a:pt x="1018426" y="35114"/>
                </a:lnTo>
                <a:lnTo>
                  <a:pt x="1019519" y="18439"/>
                </a:lnTo>
                <a:lnTo>
                  <a:pt x="1020612" y="37901"/>
                </a:lnTo>
                <a:lnTo>
                  <a:pt x="1021704" y="14993"/>
                </a:lnTo>
                <a:lnTo>
                  <a:pt x="1022797" y="21590"/>
                </a:lnTo>
                <a:lnTo>
                  <a:pt x="1023890" y="30546"/>
                </a:lnTo>
                <a:lnTo>
                  <a:pt x="1024983" y="11808"/>
                </a:lnTo>
                <a:lnTo>
                  <a:pt x="1026076" y="12224"/>
                </a:lnTo>
                <a:lnTo>
                  <a:pt x="1027168" y="26171"/>
                </a:lnTo>
                <a:lnTo>
                  <a:pt x="1028261" y="14716"/>
                </a:lnTo>
                <a:lnTo>
                  <a:pt x="1029354" y="19143"/>
                </a:lnTo>
                <a:lnTo>
                  <a:pt x="1030447" y="42132"/>
                </a:lnTo>
                <a:lnTo>
                  <a:pt x="1031537" y="18055"/>
                </a:lnTo>
                <a:lnTo>
                  <a:pt x="1032630" y="23428"/>
                </a:lnTo>
                <a:lnTo>
                  <a:pt x="1033723" y="36923"/>
                </a:lnTo>
                <a:lnTo>
                  <a:pt x="1034815" y="21867"/>
                </a:lnTo>
                <a:lnTo>
                  <a:pt x="1035908" y="21700"/>
                </a:lnTo>
                <a:lnTo>
                  <a:pt x="1037001" y="22424"/>
                </a:lnTo>
                <a:lnTo>
                  <a:pt x="1038094" y="22539"/>
                </a:lnTo>
                <a:lnTo>
                  <a:pt x="1039187" y="25363"/>
                </a:lnTo>
                <a:lnTo>
                  <a:pt x="1040280" y="26281"/>
                </a:lnTo>
                <a:lnTo>
                  <a:pt x="1041372" y="22712"/>
                </a:lnTo>
                <a:lnTo>
                  <a:pt x="1042465" y="27173"/>
                </a:lnTo>
                <a:lnTo>
                  <a:pt x="1043558" y="25865"/>
                </a:lnTo>
                <a:lnTo>
                  <a:pt x="1044651" y="27740"/>
                </a:lnTo>
                <a:lnTo>
                  <a:pt x="1045744" y="26456"/>
                </a:lnTo>
                <a:lnTo>
                  <a:pt x="1046836" y="10895"/>
                </a:lnTo>
                <a:lnTo>
                  <a:pt x="1047929" y="23227"/>
                </a:lnTo>
                <a:lnTo>
                  <a:pt x="1049022" y="13612"/>
                </a:lnTo>
                <a:lnTo>
                  <a:pt x="1050115" y="35234"/>
                </a:lnTo>
                <a:lnTo>
                  <a:pt x="1051208" y="11272"/>
                </a:lnTo>
                <a:lnTo>
                  <a:pt x="1052301" y="26723"/>
                </a:lnTo>
                <a:lnTo>
                  <a:pt x="1053393" y="28781"/>
                </a:lnTo>
                <a:lnTo>
                  <a:pt x="1054486" y="23149"/>
                </a:lnTo>
                <a:lnTo>
                  <a:pt x="1055579" y="35399"/>
                </a:lnTo>
                <a:lnTo>
                  <a:pt x="1056672" y="36827"/>
                </a:lnTo>
                <a:lnTo>
                  <a:pt x="1057765" y="17657"/>
                </a:lnTo>
                <a:lnTo>
                  <a:pt x="1058857" y="34413"/>
                </a:lnTo>
                <a:lnTo>
                  <a:pt x="1059950" y="34437"/>
                </a:lnTo>
                <a:lnTo>
                  <a:pt x="1061043" y="21117"/>
                </a:lnTo>
                <a:lnTo>
                  <a:pt x="1062136" y="11913"/>
                </a:lnTo>
                <a:lnTo>
                  <a:pt x="1063229" y="20259"/>
                </a:lnTo>
                <a:lnTo>
                  <a:pt x="1064321" y="33718"/>
                </a:lnTo>
                <a:lnTo>
                  <a:pt x="1065414" y="42171"/>
                </a:lnTo>
                <a:lnTo>
                  <a:pt x="1066504" y="3394"/>
                </a:lnTo>
                <a:lnTo>
                  <a:pt x="1067597" y="38139"/>
                </a:lnTo>
                <a:lnTo>
                  <a:pt x="1068690" y="26605"/>
                </a:lnTo>
                <a:lnTo>
                  <a:pt x="1069783" y="13220"/>
                </a:lnTo>
                <a:lnTo>
                  <a:pt x="1070876" y="22526"/>
                </a:lnTo>
                <a:lnTo>
                  <a:pt x="1071969" y="14648"/>
                </a:lnTo>
                <a:lnTo>
                  <a:pt x="1073061" y="45879"/>
                </a:lnTo>
                <a:lnTo>
                  <a:pt x="1074154" y="26443"/>
                </a:lnTo>
                <a:lnTo>
                  <a:pt x="1075247" y="30065"/>
                </a:lnTo>
                <a:lnTo>
                  <a:pt x="1076340" y="31011"/>
                </a:lnTo>
                <a:lnTo>
                  <a:pt x="1077433" y="22599"/>
                </a:lnTo>
                <a:lnTo>
                  <a:pt x="1078525" y="20060"/>
                </a:lnTo>
                <a:lnTo>
                  <a:pt x="1079618" y="34826"/>
                </a:lnTo>
                <a:lnTo>
                  <a:pt x="1080711" y="19247"/>
                </a:lnTo>
                <a:lnTo>
                  <a:pt x="1081804" y="31725"/>
                </a:lnTo>
                <a:lnTo>
                  <a:pt x="1082897" y="23551"/>
                </a:lnTo>
                <a:lnTo>
                  <a:pt x="1083989" y="20756"/>
                </a:lnTo>
                <a:lnTo>
                  <a:pt x="1085082" y="24022"/>
                </a:lnTo>
                <a:lnTo>
                  <a:pt x="1086175" y="25439"/>
                </a:lnTo>
                <a:lnTo>
                  <a:pt x="1087268" y="25439"/>
                </a:lnTo>
                <a:lnTo>
                  <a:pt x="1088361" y="18460"/>
                </a:lnTo>
                <a:lnTo>
                  <a:pt x="1089454" y="17372"/>
                </a:lnTo>
                <a:lnTo>
                  <a:pt x="1090546" y="33911"/>
                </a:lnTo>
                <a:lnTo>
                  <a:pt x="1091639" y="19875"/>
                </a:lnTo>
                <a:lnTo>
                  <a:pt x="1092732" y="33592"/>
                </a:lnTo>
                <a:lnTo>
                  <a:pt x="1093825" y="12802"/>
                </a:lnTo>
                <a:lnTo>
                  <a:pt x="1094918" y="16201"/>
                </a:lnTo>
                <a:lnTo>
                  <a:pt x="1096010" y="40370"/>
                </a:lnTo>
                <a:lnTo>
                  <a:pt x="1097103" y="24699"/>
                </a:lnTo>
                <a:lnTo>
                  <a:pt x="1098196" y="20968"/>
                </a:lnTo>
                <a:lnTo>
                  <a:pt x="1099289" y="38103"/>
                </a:lnTo>
                <a:lnTo>
                  <a:pt x="1100382" y="36024"/>
                </a:lnTo>
                <a:lnTo>
                  <a:pt x="1101472" y="24166"/>
                </a:lnTo>
                <a:lnTo>
                  <a:pt x="1102565" y="38194"/>
                </a:lnTo>
                <a:lnTo>
                  <a:pt x="1103658" y="14256"/>
                </a:lnTo>
                <a:lnTo>
                  <a:pt x="1104750" y="22291"/>
                </a:lnTo>
                <a:lnTo>
                  <a:pt x="1105843" y="31900"/>
                </a:lnTo>
                <a:lnTo>
                  <a:pt x="1106936" y="24519"/>
                </a:lnTo>
                <a:lnTo>
                  <a:pt x="1108029" y="29338"/>
                </a:lnTo>
                <a:lnTo>
                  <a:pt x="1109122" y="31113"/>
                </a:lnTo>
                <a:lnTo>
                  <a:pt x="1110214" y="16408"/>
                </a:lnTo>
                <a:lnTo>
                  <a:pt x="1111307" y="31445"/>
                </a:lnTo>
                <a:lnTo>
                  <a:pt x="1112400" y="28836"/>
                </a:lnTo>
                <a:lnTo>
                  <a:pt x="1113493" y="60901"/>
                </a:lnTo>
                <a:lnTo>
                  <a:pt x="1114586" y="44080"/>
                </a:lnTo>
                <a:lnTo>
                  <a:pt x="1115678" y="15341"/>
                </a:lnTo>
                <a:lnTo>
                  <a:pt x="1116771" y="23834"/>
                </a:lnTo>
                <a:lnTo>
                  <a:pt x="1117864" y="41214"/>
                </a:lnTo>
                <a:lnTo>
                  <a:pt x="1118957" y="25599"/>
                </a:lnTo>
                <a:lnTo>
                  <a:pt x="1120050" y="1412"/>
                </a:lnTo>
                <a:lnTo>
                  <a:pt x="1121143" y="22892"/>
                </a:lnTo>
                <a:lnTo>
                  <a:pt x="1122235" y="32405"/>
                </a:lnTo>
                <a:lnTo>
                  <a:pt x="1123328" y="17399"/>
                </a:lnTo>
                <a:lnTo>
                  <a:pt x="1124421" y="3875"/>
                </a:lnTo>
                <a:lnTo>
                  <a:pt x="1125514" y="23109"/>
                </a:lnTo>
                <a:lnTo>
                  <a:pt x="1126607" y="18499"/>
                </a:lnTo>
                <a:lnTo>
                  <a:pt x="1127699" y="26184"/>
                </a:lnTo>
                <a:lnTo>
                  <a:pt x="1128792" y="37616"/>
                </a:lnTo>
                <a:lnTo>
                  <a:pt x="1129885" y="21859"/>
                </a:lnTo>
                <a:lnTo>
                  <a:pt x="1130978" y="25314"/>
                </a:lnTo>
                <a:lnTo>
                  <a:pt x="1132071" y="34549"/>
                </a:lnTo>
                <a:lnTo>
                  <a:pt x="1133163" y="21166"/>
                </a:lnTo>
                <a:lnTo>
                  <a:pt x="1134256" y="37935"/>
                </a:lnTo>
                <a:lnTo>
                  <a:pt x="1135349" y="15699"/>
                </a:lnTo>
                <a:lnTo>
                  <a:pt x="1136439" y="24255"/>
                </a:lnTo>
                <a:lnTo>
                  <a:pt x="1137532" y="41369"/>
                </a:lnTo>
                <a:lnTo>
                  <a:pt x="1138625" y="18426"/>
                </a:lnTo>
                <a:lnTo>
                  <a:pt x="1139718" y="38746"/>
                </a:lnTo>
                <a:lnTo>
                  <a:pt x="1140811" y="20942"/>
                </a:lnTo>
                <a:lnTo>
                  <a:pt x="1141903" y="26250"/>
                </a:lnTo>
                <a:lnTo>
                  <a:pt x="1142996" y="31503"/>
                </a:lnTo>
                <a:lnTo>
                  <a:pt x="1144089" y="31641"/>
                </a:lnTo>
                <a:lnTo>
                  <a:pt x="1145182" y="36997"/>
                </a:lnTo>
                <a:lnTo>
                  <a:pt x="1146275" y="21886"/>
                </a:lnTo>
                <a:lnTo>
                  <a:pt x="1147367" y="31767"/>
                </a:lnTo>
                <a:lnTo>
                  <a:pt x="1148460" y="29900"/>
                </a:lnTo>
                <a:lnTo>
                  <a:pt x="1149553" y="29903"/>
                </a:lnTo>
                <a:lnTo>
                  <a:pt x="1150646" y="36204"/>
                </a:lnTo>
                <a:lnTo>
                  <a:pt x="1151739" y="42114"/>
                </a:lnTo>
                <a:lnTo>
                  <a:pt x="1152832" y="35457"/>
                </a:lnTo>
                <a:lnTo>
                  <a:pt x="1153924" y="28556"/>
                </a:lnTo>
                <a:lnTo>
                  <a:pt x="1155017" y="26838"/>
                </a:lnTo>
                <a:lnTo>
                  <a:pt x="1156110" y="30684"/>
                </a:lnTo>
                <a:lnTo>
                  <a:pt x="1157203" y="4005"/>
                </a:lnTo>
                <a:lnTo>
                  <a:pt x="1158296" y="32884"/>
                </a:lnTo>
                <a:lnTo>
                  <a:pt x="1159388" y="26409"/>
                </a:lnTo>
                <a:lnTo>
                  <a:pt x="1160481" y="14527"/>
                </a:lnTo>
                <a:lnTo>
                  <a:pt x="1161574" y="22158"/>
                </a:lnTo>
                <a:lnTo>
                  <a:pt x="1162667" y="24158"/>
                </a:lnTo>
                <a:lnTo>
                  <a:pt x="1163760" y="29082"/>
                </a:lnTo>
                <a:lnTo>
                  <a:pt x="1164852" y="39460"/>
                </a:lnTo>
                <a:lnTo>
                  <a:pt x="1165945" y="22236"/>
                </a:lnTo>
                <a:lnTo>
                  <a:pt x="1167038" y="26697"/>
                </a:lnTo>
                <a:lnTo>
                  <a:pt x="1168131" y="15181"/>
                </a:lnTo>
                <a:lnTo>
                  <a:pt x="1169224" y="48366"/>
                </a:lnTo>
                <a:lnTo>
                  <a:pt x="1170317" y="14086"/>
                </a:lnTo>
                <a:lnTo>
                  <a:pt x="1171407" y="28266"/>
                </a:lnTo>
                <a:lnTo>
                  <a:pt x="1172500" y="19101"/>
                </a:lnTo>
                <a:lnTo>
                  <a:pt x="1173592" y="31398"/>
                </a:lnTo>
                <a:lnTo>
                  <a:pt x="1174685" y="20471"/>
                </a:lnTo>
                <a:lnTo>
                  <a:pt x="1175778" y="28969"/>
                </a:lnTo>
                <a:lnTo>
                  <a:pt x="1176871" y="14161"/>
                </a:lnTo>
                <a:lnTo>
                  <a:pt x="1177964" y="16690"/>
                </a:lnTo>
                <a:lnTo>
                  <a:pt x="1179056" y="39204"/>
                </a:lnTo>
                <a:lnTo>
                  <a:pt x="1180149" y="20301"/>
                </a:lnTo>
                <a:lnTo>
                  <a:pt x="1181242" y="7619"/>
                </a:lnTo>
                <a:lnTo>
                  <a:pt x="1182335" y="36801"/>
                </a:lnTo>
                <a:lnTo>
                  <a:pt x="1183428" y="18774"/>
                </a:lnTo>
                <a:lnTo>
                  <a:pt x="1184520" y="30716"/>
                </a:lnTo>
                <a:lnTo>
                  <a:pt x="1185613" y="18936"/>
                </a:lnTo>
                <a:lnTo>
                  <a:pt x="1186706" y="45720"/>
                </a:lnTo>
                <a:lnTo>
                  <a:pt x="1187799" y="29942"/>
                </a:lnTo>
                <a:lnTo>
                  <a:pt x="1188892" y="31330"/>
                </a:lnTo>
                <a:lnTo>
                  <a:pt x="1189985" y="22129"/>
                </a:lnTo>
                <a:lnTo>
                  <a:pt x="1191077" y="33495"/>
                </a:lnTo>
                <a:lnTo>
                  <a:pt x="1192170" y="38916"/>
                </a:lnTo>
                <a:lnTo>
                  <a:pt x="1193263" y="25157"/>
                </a:lnTo>
                <a:lnTo>
                  <a:pt x="1194356" y="3333"/>
                </a:lnTo>
                <a:lnTo>
                  <a:pt x="1195449" y="22769"/>
                </a:lnTo>
                <a:lnTo>
                  <a:pt x="1196541" y="32337"/>
                </a:lnTo>
                <a:lnTo>
                  <a:pt x="1197634" y="19271"/>
                </a:lnTo>
                <a:lnTo>
                  <a:pt x="1198727" y="22116"/>
                </a:lnTo>
                <a:lnTo>
                  <a:pt x="1199820" y="20419"/>
                </a:lnTo>
                <a:lnTo>
                  <a:pt x="1200913" y="24804"/>
                </a:lnTo>
                <a:lnTo>
                  <a:pt x="1202006" y="39993"/>
                </a:lnTo>
                <a:lnTo>
                  <a:pt x="1203098" y="12592"/>
                </a:lnTo>
                <a:lnTo>
                  <a:pt x="1204191" y="46509"/>
                </a:lnTo>
                <a:lnTo>
                  <a:pt x="1205284" y="16277"/>
                </a:lnTo>
                <a:lnTo>
                  <a:pt x="1206374" y="40312"/>
                </a:lnTo>
                <a:lnTo>
                  <a:pt x="1207467" y="21261"/>
                </a:lnTo>
                <a:lnTo>
                  <a:pt x="1208560" y="21974"/>
                </a:lnTo>
                <a:lnTo>
                  <a:pt x="1209653" y="22341"/>
                </a:lnTo>
                <a:lnTo>
                  <a:pt x="1210745" y="29061"/>
                </a:lnTo>
                <a:lnTo>
                  <a:pt x="1211838" y="28904"/>
                </a:lnTo>
                <a:lnTo>
                  <a:pt x="1212931" y="12394"/>
                </a:lnTo>
                <a:lnTo>
                  <a:pt x="1214024" y="27468"/>
                </a:lnTo>
                <a:lnTo>
                  <a:pt x="1215117" y="11102"/>
                </a:lnTo>
                <a:lnTo>
                  <a:pt x="1216209" y="44956"/>
                </a:lnTo>
                <a:lnTo>
                  <a:pt x="1217302" y="42896"/>
                </a:lnTo>
                <a:lnTo>
                  <a:pt x="1218395" y="47498"/>
                </a:lnTo>
                <a:lnTo>
                  <a:pt x="1219488" y="34073"/>
                </a:lnTo>
                <a:lnTo>
                  <a:pt x="1220581" y="5289"/>
                </a:lnTo>
                <a:lnTo>
                  <a:pt x="1221674" y="50871"/>
                </a:lnTo>
                <a:lnTo>
                  <a:pt x="1222766" y="6299"/>
                </a:lnTo>
                <a:lnTo>
                  <a:pt x="1223859" y="28862"/>
                </a:lnTo>
                <a:lnTo>
                  <a:pt x="1224952" y="33746"/>
                </a:lnTo>
                <a:lnTo>
                  <a:pt x="1226045" y="2729"/>
                </a:lnTo>
                <a:lnTo>
                  <a:pt x="1227138" y="19637"/>
                </a:lnTo>
                <a:lnTo>
                  <a:pt x="1228230" y="5038"/>
                </a:lnTo>
                <a:lnTo>
                  <a:pt x="1229323" y="31262"/>
                </a:lnTo>
                <a:lnTo>
                  <a:pt x="1230416" y="2212"/>
                </a:lnTo>
                <a:lnTo>
                  <a:pt x="1231509" y="26631"/>
                </a:lnTo>
                <a:lnTo>
                  <a:pt x="1232602" y="38453"/>
                </a:lnTo>
                <a:lnTo>
                  <a:pt x="1233694" y="34191"/>
                </a:lnTo>
                <a:lnTo>
                  <a:pt x="1234787" y="16664"/>
                </a:lnTo>
                <a:lnTo>
                  <a:pt x="1235880" y="34873"/>
                </a:lnTo>
                <a:lnTo>
                  <a:pt x="1236973" y="29822"/>
                </a:lnTo>
                <a:lnTo>
                  <a:pt x="1238066" y="25711"/>
                </a:lnTo>
                <a:lnTo>
                  <a:pt x="1239159" y="25036"/>
                </a:lnTo>
                <a:lnTo>
                  <a:pt x="1240251" y="42556"/>
                </a:lnTo>
                <a:lnTo>
                  <a:pt x="1241342" y="14920"/>
                </a:lnTo>
                <a:lnTo>
                  <a:pt x="1242434" y="44216"/>
                </a:lnTo>
                <a:lnTo>
                  <a:pt x="1243527" y="27568"/>
                </a:lnTo>
                <a:lnTo>
                  <a:pt x="1244620" y="27884"/>
                </a:lnTo>
                <a:lnTo>
                  <a:pt x="1245713" y="18897"/>
                </a:lnTo>
                <a:lnTo>
                  <a:pt x="1246806" y="35266"/>
                </a:lnTo>
                <a:lnTo>
                  <a:pt x="1247898" y="29354"/>
                </a:lnTo>
                <a:lnTo>
                  <a:pt x="1248991" y="30135"/>
                </a:lnTo>
                <a:lnTo>
                  <a:pt x="1250084" y="24194"/>
                </a:lnTo>
                <a:lnTo>
                  <a:pt x="1251177" y="27168"/>
                </a:lnTo>
                <a:lnTo>
                  <a:pt x="1252270" y="40584"/>
                </a:lnTo>
                <a:lnTo>
                  <a:pt x="1253363" y="43311"/>
                </a:lnTo>
                <a:lnTo>
                  <a:pt x="1254455" y="39300"/>
                </a:lnTo>
                <a:lnTo>
                  <a:pt x="1255548" y="28318"/>
                </a:lnTo>
                <a:lnTo>
                  <a:pt x="1256641" y="21744"/>
                </a:lnTo>
                <a:lnTo>
                  <a:pt x="1257734" y="21815"/>
                </a:lnTo>
                <a:lnTo>
                  <a:pt x="1258827" y="32413"/>
                </a:lnTo>
                <a:lnTo>
                  <a:pt x="1259919" y="34842"/>
                </a:lnTo>
                <a:lnTo>
                  <a:pt x="1261012" y="3380"/>
                </a:lnTo>
                <a:lnTo>
                  <a:pt x="1262105" y="28870"/>
                </a:lnTo>
                <a:lnTo>
                  <a:pt x="1263198" y="38097"/>
                </a:lnTo>
                <a:lnTo>
                  <a:pt x="1264291" y="33542"/>
                </a:lnTo>
                <a:lnTo>
                  <a:pt x="1265383" y="31095"/>
                </a:lnTo>
                <a:lnTo>
                  <a:pt x="1266476" y="10433"/>
                </a:lnTo>
                <a:lnTo>
                  <a:pt x="1267569" y="18175"/>
                </a:lnTo>
                <a:lnTo>
                  <a:pt x="1268662" y="28310"/>
                </a:lnTo>
                <a:lnTo>
                  <a:pt x="1269755" y="19174"/>
                </a:lnTo>
                <a:lnTo>
                  <a:pt x="1270848" y="0"/>
                </a:lnTo>
                <a:lnTo>
                  <a:pt x="1271940" y="48737"/>
                </a:lnTo>
                <a:lnTo>
                  <a:pt x="1273033" y="26046"/>
                </a:lnTo>
                <a:lnTo>
                  <a:pt x="1274126" y="21967"/>
                </a:lnTo>
                <a:lnTo>
                  <a:pt x="1275219" y="47380"/>
                </a:lnTo>
                <a:lnTo>
                  <a:pt x="1276309" y="21057"/>
                </a:lnTo>
                <a:lnTo>
                  <a:pt x="1277402" y="26244"/>
                </a:lnTo>
                <a:lnTo>
                  <a:pt x="1278495" y="23128"/>
                </a:lnTo>
                <a:lnTo>
                  <a:pt x="1279587" y="45262"/>
                </a:lnTo>
                <a:lnTo>
                  <a:pt x="1280680" y="18560"/>
                </a:lnTo>
                <a:lnTo>
                  <a:pt x="1281773" y="12951"/>
                </a:lnTo>
                <a:lnTo>
                  <a:pt x="1282866" y="21533"/>
                </a:lnTo>
                <a:lnTo>
                  <a:pt x="1283959" y="8349"/>
                </a:lnTo>
                <a:lnTo>
                  <a:pt x="1285051" y="34926"/>
                </a:lnTo>
                <a:lnTo>
                  <a:pt x="1286144" y="34680"/>
                </a:lnTo>
                <a:lnTo>
                  <a:pt x="1287237" y="24683"/>
                </a:lnTo>
                <a:lnTo>
                  <a:pt x="1288330" y="19585"/>
                </a:lnTo>
                <a:lnTo>
                  <a:pt x="1289423" y="24934"/>
                </a:lnTo>
                <a:lnTo>
                  <a:pt x="1290516" y="42022"/>
                </a:lnTo>
                <a:lnTo>
                  <a:pt x="1291608" y="16379"/>
                </a:lnTo>
                <a:lnTo>
                  <a:pt x="1292701" y="22976"/>
                </a:lnTo>
                <a:lnTo>
                  <a:pt x="1293794" y="22225"/>
                </a:lnTo>
                <a:lnTo>
                  <a:pt x="1294887" y="36685"/>
                </a:lnTo>
                <a:lnTo>
                  <a:pt x="1295980" y="16324"/>
                </a:lnTo>
                <a:lnTo>
                  <a:pt x="1297072" y="25102"/>
                </a:lnTo>
                <a:lnTo>
                  <a:pt x="1298165" y="5815"/>
                </a:lnTo>
                <a:lnTo>
                  <a:pt x="1299258" y="23975"/>
                </a:lnTo>
                <a:lnTo>
                  <a:pt x="1300351" y="13534"/>
                </a:lnTo>
                <a:lnTo>
                  <a:pt x="1301444" y="15882"/>
                </a:lnTo>
                <a:lnTo>
                  <a:pt x="1302537" y="32779"/>
                </a:lnTo>
                <a:lnTo>
                  <a:pt x="1303629" y="20811"/>
                </a:lnTo>
                <a:lnTo>
                  <a:pt x="1304722" y="18531"/>
                </a:lnTo>
                <a:lnTo>
                  <a:pt x="1305815" y="19441"/>
                </a:lnTo>
                <a:lnTo>
                  <a:pt x="1306908" y="52625"/>
                </a:lnTo>
                <a:lnTo>
                  <a:pt x="1308001" y="40545"/>
                </a:lnTo>
                <a:lnTo>
                  <a:pt x="1309093" y="23991"/>
                </a:lnTo>
                <a:lnTo>
                  <a:pt x="1310186" y="25125"/>
                </a:lnTo>
                <a:lnTo>
                  <a:pt x="1311276" y="34866"/>
                </a:lnTo>
                <a:lnTo>
                  <a:pt x="1312369" y="28143"/>
                </a:lnTo>
                <a:lnTo>
                  <a:pt x="1313462" y="24472"/>
                </a:lnTo>
                <a:lnTo>
                  <a:pt x="1314555" y="9052"/>
                </a:lnTo>
                <a:lnTo>
                  <a:pt x="1315648" y="23478"/>
                </a:lnTo>
                <a:lnTo>
                  <a:pt x="1316740" y="12321"/>
                </a:lnTo>
                <a:lnTo>
                  <a:pt x="1317833" y="39651"/>
                </a:lnTo>
                <a:lnTo>
                  <a:pt x="1318926" y="24409"/>
                </a:lnTo>
                <a:lnTo>
                  <a:pt x="1320019" y="13555"/>
                </a:lnTo>
                <a:lnTo>
                  <a:pt x="1321112" y="20798"/>
                </a:lnTo>
                <a:lnTo>
                  <a:pt x="1322205" y="21185"/>
                </a:lnTo>
                <a:lnTo>
                  <a:pt x="1323297" y="24934"/>
                </a:lnTo>
                <a:lnTo>
                  <a:pt x="1324390" y="24364"/>
                </a:lnTo>
                <a:lnTo>
                  <a:pt x="1325483" y="24733"/>
                </a:lnTo>
                <a:lnTo>
                  <a:pt x="1326576" y="22403"/>
                </a:lnTo>
                <a:lnTo>
                  <a:pt x="1327669" y="9983"/>
                </a:lnTo>
                <a:lnTo>
                  <a:pt x="1328761" y="24461"/>
                </a:lnTo>
                <a:lnTo>
                  <a:pt x="1329854" y="22751"/>
                </a:lnTo>
                <a:lnTo>
                  <a:pt x="1330947" y="23036"/>
                </a:lnTo>
                <a:lnTo>
                  <a:pt x="1332040" y="13450"/>
                </a:lnTo>
                <a:lnTo>
                  <a:pt x="1333133" y="8882"/>
                </a:lnTo>
                <a:lnTo>
                  <a:pt x="1334225" y="25151"/>
                </a:lnTo>
                <a:lnTo>
                  <a:pt x="1335318" y="22989"/>
                </a:lnTo>
                <a:lnTo>
                  <a:pt x="1336411" y="22369"/>
                </a:lnTo>
                <a:lnTo>
                  <a:pt x="1337504" y="22798"/>
                </a:lnTo>
                <a:lnTo>
                  <a:pt x="1338597" y="18586"/>
                </a:lnTo>
                <a:lnTo>
                  <a:pt x="1339690" y="15594"/>
                </a:lnTo>
                <a:lnTo>
                  <a:pt x="1340782" y="43131"/>
                </a:lnTo>
                <a:lnTo>
                  <a:pt x="1341875" y="40987"/>
                </a:lnTo>
                <a:lnTo>
                  <a:pt x="1342968" y="25601"/>
                </a:lnTo>
                <a:lnTo>
                  <a:pt x="1344061" y="28828"/>
                </a:lnTo>
                <a:lnTo>
                  <a:pt x="1345154" y="23478"/>
                </a:lnTo>
                <a:lnTo>
                  <a:pt x="1346244" y="8139"/>
                </a:lnTo>
                <a:lnTo>
                  <a:pt x="1347337" y="55447"/>
                </a:lnTo>
                <a:lnTo>
                  <a:pt x="1348429" y="43223"/>
                </a:lnTo>
                <a:lnTo>
                  <a:pt x="1349522" y="43630"/>
                </a:lnTo>
                <a:lnTo>
                  <a:pt x="1350615" y="9023"/>
                </a:lnTo>
                <a:lnTo>
                  <a:pt x="1351708" y="28368"/>
                </a:lnTo>
                <a:lnTo>
                  <a:pt x="1352801" y="3917"/>
                </a:lnTo>
                <a:lnTo>
                  <a:pt x="1353894" y="22275"/>
                </a:lnTo>
                <a:lnTo>
                  <a:pt x="1354986" y="52921"/>
                </a:lnTo>
                <a:lnTo>
                  <a:pt x="1356079" y="27931"/>
                </a:lnTo>
                <a:lnTo>
                  <a:pt x="1357172" y="22801"/>
                </a:lnTo>
                <a:lnTo>
                  <a:pt x="1358265" y="34248"/>
                </a:lnTo>
                <a:lnTo>
                  <a:pt x="1359358" y="21642"/>
                </a:lnTo>
                <a:lnTo>
                  <a:pt x="1360450" y="53070"/>
                </a:lnTo>
                <a:lnTo>
                  <a:pt x="1361543" y="16572"/>
                </a:lnTo>
                <a:lnTo>
                  <a:pt x="1362636" y="20547"/>
                </a:lnTo>
                <a:lnTo>
                  <a:pt x="1363729" y="23441"/>
                </a:lnTo>
                <a:lnTo>
                  <a:pt x="1364822" y="9538"/>
                </a:lnTo>
                <a:lnTo>
                  <a:pt x="1365914" y="27724"/>
                </a:lnTo>
                <a:lnTo>
                  <a:pt x="1367007" y="33880"/>
                </a:lnTo>
                <a:lnTo>
                  <a:pt x="1368100" y="37700"/>
                </a:lnTo>
                <a:lnTo>
                  <a:pt x="1369193" y="38584"/>
                </a:lnTo>
                <a:lnTo>
                  <a:pt x="1370286" y="39266"/>
                </a:lnTo>
                <a:lnTo>
                  <a:pt x="1371379" y="12577"/>
                </a:lnTo>
                <a:lnTo>
                  <a:pt x="1372471" y="31477"/>
                </a:lnTo>
                <a:lnTo>
                  <a:pt x="1373564" y="45254"/>
                </a:lnTo>
                <a:lnTo>
                  <a:pt x="1374657" y="36468"/>
                </a:lnTo>
                <a:lnTo>
                  <a:pt x="1375750" y="19551"/>
                </a:lnTo>
                <a:lnTo>
                  <a:pt x="1376843" y="9667"/>
                </a:lnTo>
                <a:lnTo>
                  <a:pt x="1377935" y="30457"/>
                </a:lnTo>
                <a:lnTo>
                  <a:pt x="1379028" y="19519"/>
                </a:lnTo>
                <a:lnTo>
                  <a:pt x="1380121" y="23713"/>
                </a:lnTo>
                <a:lnTo>
                  <a:pt x="1381211" y="40103"/>
                </a:lnTo>
                <a:lnTo>
                  <a:pt x="1382304" y="30169"/>
                </a:lnTo>
                <a:lnTo>
                  <a:pt x="1383397" y="28768"/>
                </a:lnTo>
                <a:lnTo>
                  <a:pt x="1384490" y="47971"/>
                </a:lnTo>
                <a:lnTo>
                  <a:pt x="1385582" y="39334"/>
                </a:lnTo>
                <a:lnTo>
                  <a:pt x="1386675" y="19213"/>
                </a:lnTo>
                <a:lnTo>
                  <a:pt x="1387768" y="47171"/>
                </a:lnTo>
                <a:lnTo>
                  <a:pt x="1388861" y="27293"/>
                </a:lnTo>
                <a:lnTo>
                  <a:pt x="1389954" y="15942"/>
                </a:lnTo>
                <a:lnTo>
                  <a:pt x="1391047" y="26987"/>
                </a:lnTo>
                <a:lnTo>
                  <a:pt x="1392139" y="84877"/>
                </a:lnTo>
                <a:lnTo>
                  <a:pt x="1393232" y="45048"/>
                </a:lnTo>
                <a:lnTo>
                  <a:pt x="1394325" y="30245"/>
                </a:lnTo>
                <a:lnTo>
                  <a:pt x="1395418" y="24744"/>
                </a:lnTo>
                <a:lnTo>
                  <a:pt x="1396511" y="4105"/>
                </a:lnTo>
                <a:lnTo>
                  <a:pt x="1397603" y="8947"/>
                </a:lnTo>
              </a:path>
            </a:pathLst>
          </a:custGeom>
          <a:ln w="3175">
            <a:solidFill>
              <a:srgbClr val="0071BC"/>
            </a:solidFill>
          </a:ln>
        </p:spPr>
        <p:txBody>
          <a:bodyPr wrap="square" lIns="0" tIns="0" rIns="0" bIns="0" rtlCol="0"/>
          <a:lstStyle/>
          <a:p>
            <a:endParaRPr/>
          </a:p>
        </p:txBody>
      </p:sp>
      <p:grpSp>
        <p:nvGrpSpPr>
          <p:cNvPr id="282" name="Group 281">
            <a:extLst>
              <a:ext uri="{FF2B5EF4-FFF2-40B4-BE49-F238E27FC236}">
                <a16:creationId xmlns:a16="http://schemas.microsoft.com/office/drawing/2014/main" id="{5FF2965C-82E5-0BB4-107E-271407328E55}"/>
              </a:ext>
            </a:extLst>
          </p:cNvPr>
          <p:cNvGrpSpPr/>
          <p:nvPr/>
        </p:nvGrpSpPr>
        <p:grpSpPr>
          <a:xfrm>
            <a:off x="6872891" y="2904375"/>
            <a:ext cx="1951582" cy="1840187"/>
            <a:chOff x="6174450" y="3079271"/>
            <a:chExt cx="1951582" cy="1840187"/>
          </a:xfrm>
        </p:grpSpPr>
        <p:grpSp>
          <p:nvGrpSpPr>
            <p:cNvPr id="187" name="object 234">
              <a:extLst>
                <a:ext uri="{FF2B5EF4-FFF2-40B4-BE49-F238E27FC236}">
                  <a16:creationId xmlns:a16="http://schemas.microsoft.com/office/drawing/2014/main" id="{D739A4D6-0508-1656-918F-CE0C4CCDF05F}"/>
                </a:ext>
              </a:extLst>
            </p:cNvPr>
            <p:cNvGrpSpPr/>
            <p:nvPr/>
          </p:nvGrpSpPr>
          <p:grpSpPr>
            <a:xfrm>
              <a:off x="6505906" y="3239603"/>
              <a:ext cx="1398905" cy="1456690"/>
              <a:chOff x="2927036" y="3173301"/>
              <a:chExt cx="1398905" cy="1456690"/>
            </a:xfrm>
          </p:grpSpPr>
          <p:sp>
            <p:nvSpPr>
              <p:cNvPr id="188" name="object 235">
                <a:extLst>
                  <a:ext uri="{FF2B5EF4-FFF2-40B4-BE49-F238E27FC236}">
                    <a16:creationId xmlns:a16="http://schemas.microsoft.com/office/drawing/2014/main" id="{4A7AEEBB-6F98-34B7-4622-FD138E3A9207}"/>
                  </a:ext>
                </a:extLst>
              </p:cNvPr>
              <p:cNvSpPr/>
              <p:nvPr/>
            </p:nvSpPr>
            <p:spPr>
              <a:xfrm>
                <a:off x="3189292" y="3173301"/>
                <a:ext cx="0" cy="1456690"/>
              </a:xfrm>
              <a:custGeom>
                <a:avLst/>
                <a:gdLst/>
                <a:ahLst/>
                <a:cxnLst/>
                <a:rect l="l" t="t" r="r" b="b"/>
                <a:pathLst>
                  <a:path h="1456689">
                    <a:moveTo>
                      <a:pt x="0" y="1456456"/>
                    </a:moveTo>
                    <a:lnTo>
                      <a:pt x="0" y="0"/>
                    </a:lnTo>
                  </a:path>
                </a:pathLst>
              </a:custGeom>
              <a:ln w="3175">
                <a:solidFill>
                  <a:srgbClr val="252525"/>
                </a:solidFill>
              </a:ln>
            </p:spPr>
            <p:txBody>
              <a:bodyPr wrap="square" lIns="0" tIns="0" rIns="0" bIns="0" rtlCol="0"/>
              <a:lstStyle/>
              <a:p>
                <a:endParaRPr/>
              </a:p>
            </p:txBody>
          </p:sp>
          <p:sp>
            <p:nvSpPr>
              <p:cNvPr id="189" name="object 236">
                <a:extLst>
                  <a:ext uri="{FF2B5EF4-FFF2-40B4-BE49-F238E27FC236}">
                    <a16:creationId xmlns:a16="http://schemas.microsoft.com/office/drawing/2014/main" id="{4A555568-C838-5B0B-FB4C-FF6BB89D800F}"/>
                  </a:ext>
                </a:extLst>
              </p:cNvPr>
              <p:cNvSpPr/>
              <p:nvPr/>
            </p:nvSpPr>
            <p:spPr>
              <a:xfrm>
                <a:off x="3626385" y="3173301"/>
                <a:ext cx="0" cy="1456690"/>
              </a:xfrm>
              <a:custGeom>
                <a:avLst/>
                <a:gdLst/>
                <a:ahLst/>
                <a:cxnLst/>
                <a:rect l="l" t="t" r="r" b="b"/>
                <a:pathLst>
                  <a:path h="1456689">
                    <a:moveTo>
                      <a:pt x="0" y="1456456"/>
                    </a:moveTo>
                    <a:lnTo>
                      <a:pt x="0" y="0"/>
                    </a:lnTo>
                  </a:path>
                </a:pathLst>
              </a:custGeom>
              <a:ln w="3175">
                <a:solidFill>
                  <a:srgbClr val="252525"/>
                </a:solidFill>
              </a:ln>
            </p:spPr>
            <p:txBody>
              <a:bodyPr wrap="square" lIns="0" tIns="0" rIns="0" bIns="0" rtlCol="0"/>
              <a:lstStyle/>
              <a:p>
                <a:endParaRPr/>
              </a:p>
            </p:txBody>
          </p:sp>
          <p:sp>
            <p:nvSpPr>
              <p:cNvPr id="190" name="object 237">
                <a:extLst>
                  <a:ext uri="{FF2B5EF4-FFF2-40B4-BE49-F238E27FC236}">
                    <a16:creationId xmlns:a16="http://schemas.microsoft.com/office/drawing/2014/main" id="{C190DB30-0395-22EB-B41B-917B3FF7DE53}"/>
                  </a:ext>
                </a:extLst>
              </p:cNvPr>
              <p:cNvSpPr/>
              <p:nvPr/>
            </p:nvSpPr>
            <p:spPr>
              <a:xfrm>
                <a:off x="4063478" y="3173301"/>
                <a:ext cx="0" cy="1456690"/>
              </a:xfrm>
              <a:custGeom>
                <a:avLst/>
                <a:gdLst/>
                <a:ahLst/>
                <a:cxnLst/>
                <a:rect l="l" t="t" r="r" b="b"/>
                <a:pathLst>
                  <a:path h="1456689">
                    <a:moveTo>
                      <a:pt x="0" y="1456456"/>
                    </a:moveTo>
                    <a:lnTo>
                      <a:pt x="0" y="0"/>
                    </a:lnTo>
                  </a:path>
                </a:pathLst>
              </a:custGeom>
              <a:ln w="3175">
                <a:solidFill>
                  <a:srgbClr val="252525"/>
                </a:solidFill>
              </a:ln>
            </p:spPr>
            <p:txBody>
              <a:bodyPr wrap="square" lIns="0" tIns="0" rIns="0" bIns="0" rtlCol="0"/>
              <a:lstStyle/>
              <a:p>
                <a:endParaRPr/>
              </a:p>
            </p:txBody>
          </p:sp>
          <p:sp>
            <p:nvSpPr>
              <p:cNvPr id="191" name="object 238">
                <a:extLst>
                  <a:ext uri="{FF2B5EF4-FFF2-40B4-BE49-F238E27FC236}">
                    <a16:creationId xmlns:a16="http://schemas.microsoft.com/office/drawing/2014/main" id="{EF8C310E-FB76-7144-3A08-92DA2DA634C4}"/>
                  </a:ext>
                </a:extLst>
              </p:cNvPr>
              <p:cNvSpPr/>
              <p:nvPr/>
            </p:nvSpPr>
            <p:spPr>
              <a:xfrm>
                <a:off x="2927036" y="4629758"/>
                <a:ext cx="1398905" cy="0"/>
              </a:xfrm>
              <a:custGeom>
                <a:avLst/>
                <a:gdLst/>
                <a:ahLst/>
                <a:cxnLst/>
                <a:rect l="l" t="t" r="r" b="b"/>
                <a:pathLst>
                  <a:path w="1398904">
                    <a:moveTo>
                      <a:pt x="1398696" y="0"/>
                    </a:moveTo>
                    <a:lnTo>
                      <a:pt x="0" y="0"/>
                    </a:lnTo>
                  </a:path>
                </a:pathLst>
              </a:custGeom>
              <a:ln w="3175">
                <a:solidFill>
                  <a:srgbClr val="252525"/>
                </a:solidFill>
              </a:ln>
            </p:spPr>
            <p:txBody>
              <a:bodyPr wrap="square" lIns="0" tIns="0" rIns="0" bIns="0" rtlCol="0"/>
              <a:lstStyle/>
              <a:p>
                <a:endParaRPr/>
              </a:p>
            </p:txBody>
          </p:sp>
          <p:sp>
            <p:nvSpPr>
              <p:cNvPr id="192" name="object 239">
                <a:extLst>
                  <a:ext uri="{FF2B5EF4-FFF2-40B4-BE49-F238E27FC236}">
                    <a16:creationId xmlns:a16="http://schemas.microsoft.com/office/drawing/2014/main" id="{F2608697-A4BC-CBF5-C341-D87FF8EB8063}"/>
                  </a:ext>
                </a:extLst>
              </p:cNvPr>
              <p:cNvSpPr/>
              <p:nvPr/>
            </p:nvSpPr>
            <p:spPr>
              <a:xfrm>
                <a:off x="2927036" y="4387015"/>
                <a:ext cx="1398905" cy="0"/>
              </a:xfrm>
              <a:custGeom>
                <a:avLst/>
                <a:gdLst/>
                <a:ahLst/>
                <a:cxnLst/>
                <a:rect l="l" t="t" r="r" b="b"/>
                <a:pathLst>
                  <a:path w="1398904">
                    <a:moveTo>
                      <a:pt x="1398696" y="0"/>
                    </a:moveTo>
                    <a:lnTo>
                      <a:pt x="0" y="0"/>
                    </a:lnTo>
                  </a:path>
                </a:pathLst>
              </a:custGeom>
              <a:ln w="3175">
                <a:solidFill>
                  <a:srgbClr val="252525"/>
                </a:solidFill>
              </a:ln>
            </p:spPr>
            <p:txBody>
              <a:bodyPr wrap="square" lIns="0" tIns="0" rIns="0" bIns="0" rtlCol="0"/>
              <a:lstStyle/>
              <a:p>
                <a:endParaRPr/>
              </a:p>
            </p:txBody>
          </p:sp>
          <p:sp>
            <p:nvSpPr>
              <p:cNvPr id="193" name="object 240">
                <a:extLst>
                  <a:ext uri="{FF2B5EF4-FFF2-40B4-BE49-F238E27FC236}">
                    <a16:creationId xmlns:a16="http://schemas.microsoft.com/office/drawing/2014/main" id="{83861358-136E-4521-3C70-76AE5CF8B1AB}"/>
                  </a:ext>
                </a:extLst>
              </p:cNvPr>
              <p:cNvSpPr/>
              <p:nvPr/>
            </p:nvSpPr>
            <p:spPr>
              <a:xfrm>
                <a:off x="2927036" y="4144272"/>
                <a:ext cx="1398905" cy="0"/>
              </a:xfrm>
              <a:custGeom>
                <a:avLst/>
                <a:gdLst/>
                <a:ahLst/>
                <a:cxnLst/>
                <a:rect l="l" t="t" r="r" b="b"/>
                <a:pathLst>
                  <a:path w="1398904">
                    <a:moveTo>
                      <a:pt x="1398696" y="0"/>
                    </a:moveTo>
                    <a:lnTo>
                      <a:pt x="0" y="0"/>
                    </a:lnTo>
                  </a:path>
                </a:pathLst>
              </a:custGeom>
              <a:ln w="3175">
                <a:solidFill>
                  <a:srgbClr val="252525"/>
                </a:solidFill>
              </a:ln>
            </p:spPr>
            <p:txBody>
              <a:bodyPr wrap="square" lIns="0" tIns="0" rIns="0" bIns="0" rtlCol="0"/>
              <a:lstStyle/>
              <a:p>
                <a:endParaRPr/>
              </a:p>
            </p:txBody>
          </p:sp>
          <p:sp>
            <p:nvSpPr>
              <p:cNvPr id="194" name="object 241">
                <a:extLst>
                  <a:ext uri="{FF2B5EF4-FFF2-40B4-BE49-F238E27FC236}">
                    <a16:creationId xmlns:a16="http://schemas.microsoft.com/office/drawing/2014/main" id="{A4BBD883-B6CC-AA4D-4719-8BBBF771773D}"/>
                  </a:ext>
                </a:extLst>
              </p:cNvPr>
              <p:cNvSpPr/>
              <p:nvPr/>
            </p:nvSpPr>
            <p:spPr>
              <a:xfrm>
                <a:off x="2927036" y="3901529"/>
                <a:ext cx="1398905" cy="0"/>
              </a:xfrm>
              <a:custGeom>
                <a:avLst/>
                <a:gdLst/>
                <a:ahLst/>
                <a:cxnLst/>
                <a:rect l="l" t="t" r="r" b="b"/>
                <a:pathLst>
                  <a:path w="1398904">
                    <a:moveTo>
                      <a:pt x="1398696" y="0"/>
                    </a:moveTo>
                    <a:lnTo>
                      <a:pt x="0" y="0"/>
                    </a:lnTo>
                  </a:path>
                </a:pathLst>
              </a:custGeom>
              <a:ln w="3175">
                <a:solidFill>
                  <a:srgbClr val="252525"/>
                </a:solidFill>
              </a:ln>
            </p:spPr>
            <p:txBody>
              <a:bodyPr wrap="square" lIns="0" tIns="0" rIns="0" bIns="0" rtlCol="0"/>
              <a:lstStyle/>
              <a:p>
                <a:endParaRPr/>
              </a:p>
            </p:txBody>
          </p:sp>
          <p:sp>
            <p:nvSpPr>
              <p:cNvPr id="195" name="object 242">
                <a:extLst>
                  <a:ext uri="{FF2B5EF4-FFF2-40B4-BE49-F238E27FC236}">
                    <a16:creationId xmlns:a16="http://schemas.microsoft.com/office/drawing/2014/main" id="{A2B70638-1E02-70FB-ACEF-7E675301A3F5}"/>
                  </a:ext>
                </a:extLst>
              </p:cNvPr>
              <p:cNvSpPr/>
              <p:nvPr/>
            </p:nvSpPr>
            <p:spPr>
              <a:xfrm>
                <a:off x="2927036" y="3658786"/>
                <a:ext cx="1398905" cy="0"/>
              </a:xfrm>
              <a:custGeom>
                <a:avLst/>
                <a:gdLst/>
                <a:ahLst/>
                <a:cxnLst/>
                <a:rect l="l" t="t" r="r" b="b"/>
                <a:pathLst>
                  <a:path w="1398904">
                    <a:moveTo>
                      <a:pt x="1398696" y="0"/>
                    </a:moveTo>
                    <a:lnTo>
                      <a:pt x="0" y="0"/>
                    </a:lnTo>
                  </a:path>
                </a:pathLst>
              </a:custGeom>
              <a:ln w="3175">
                <a:solidFill>
                  <a:srgbClr val="252525"/>
                </a:solidFill>
              </a:ln>
            </p:spPr>
            <p:txBody>
              <a:bodyPr wrap="square" lIns="0" tIns="0" rIns="0" bIns="0" rtlCol="0"/>
              <a:lstStyle/>
              <a:p>
                <a:endParaRPr/>
              </a:p>
            </p:txBody>
          </p:sp>
          <p:sp>
            <p:nvSpPr>
              <p:cNvPr id="196" name="object 243">
                <a:extLst>
                  <a:ext uri="{FF2B5EF4-FFF2-40B4-BE49-F238E27FC236}">
                    <a16:creationId xmlns:a16="http://schemas.microsoft.com/office/drawing/2014/main" id="{E12DB766-3F5A-AF48-0B7F-5AD3A8D28B97}"/>
                  </a:ext>
                </a:extLst>
              </p:cNvPr>
              <p:cNvSpPr/>
              <p:nvPr/>
            </p:nvSpPr>
            <p:spPr>
              <a:xfrm>
                <a:off x="2927036" y="3416044"/>
                <a:ext cx="1398905" cy="0"/>
              </a:xfrm>
              <a:custGeom>
                <a:avLst/>
                <a:gdLst/>
                <a:ahLst/>
                <a:cxnLst/>
                <a:rect l="l" t="t" r="r" b="b"/>
                <a:pathLst>
                  <a:path w="1398904">
                    <a:moveTo>
                      <a:pt x="1398696" y="0"/>
                    </a:moveTo>
                    <a:lnTo>
                      <a:pt x="0" y="0"/>
                    </a:lnTo>
                  </a:path>
                </a:pathLst>
              </a:custGeom>
              <a:ln w="3175">
                <a:solidFill>
                  <a:srgbClr val="252525"/>
                </a:solidFill>
              </a:ln>
            </p:spPr>
            <p:txBody>
              <a:bodyPr wrap="square" lIns="0" tIns="0" rIns="0" bIns="0" rtlCol="0"/>
              <a:lstStyle/>
              <a:p>
                <a:endParaRPr/>
              </a:p>
            </p:txBody>
          </p:sp>
          <p:sp>
            <p:nvSpPr>
              <p:cNvPr id="197" name="object 244">
                <a:extLst>
                  <a:ext uri="{FF2B5EF4-FFF2-40B4-BE49-F238E27FC236}">
                    <a16:creationId xmlns:a16="http://schemas.microsoft.com/office/drawing/2014/main" id="{F467B753-AFBC-09EC-AB68-4E675126B188}"/>
                  </a:ext>
                </a:extLst>
              </p:cNvPr>
              <p:cNvSpPr/>
              <p:nvPr/>
            </p:nvSpPr>
            <p:spPr>
              <a:xfrm>
                <a:off x="2927036" y="3173301"/>
                <a:ext cx="1398905" cy="0"/>
              </a:xfrm>
              <a:custGeom>
                <a:avLst/>
                <a:gdLst/>
                <a:ahLst/>
                <a:cxnLst/>
                <a:rect l="l" t="t" r="r" b="b"/>
                <a:pathLst>
                  <a:path w="1398904">
                    <a:moveTo>
                      <a:pt x="1398696" y="0"/>
                    </a:moveTo>
                    <a:lnTo>
                      <a:pt x="0" y="0"/>
                    </a:lnTo>
                  </a:path>
                </a:pathLst>
              </a:custGeom>
              <a:ln w="3175">
                <a:solidFill>
                  <a:srgbClr val="252525"/>
                </a:solidFill>
              </a:ln>
            </p:spPr>
            <p:txBody>
              <a:bodyPr wrap="square" lIns="0" tIns="0" rIns="0" bIns="0" rtlCol="0"/>
              <a:lstStyle/>
              <a:p>
                <a:endParaRPr/>
              </a:p>
            </p:txBody>
          </p:sp>
          <p:sp>
            <p:nvSpPr>
              <p:cNvPr id="198" name="object 245">
                <a:extLst>
                  <a:ext uri="{FF2B5EF4-FFF2-40B4-BE49-F238E27FC236}">
                    <a16:creationId xmlns:a16="http://schemas.microsoft.com/office/drawing/2014/main" id="{1230BDB6-062D-6453-2C34-A36DA8A450C2}"/>
                  </a:ext>
                </a:extLst>
              </p:cNvPr>
              <p:cNvSpPr/>
              <p:nvPr/>
            </p:nvSpPr>
            <p:spPr>
              <a:xfrm>
                <a:off x="2927036" y="4629758"/>
                <a:ext cx="1398905" cy="0"/>
              </a:xfrm>
              <a:custGeom>
                <a:avLst/>
                <a:gdLst/>
                <a:ahLst/>
                <a:cxnLst/>
                <a:rect l="l" t="t" r="r" b="b"/>
                <a:pathLst>
                  <a:path w="1398904">
                    <a:moveTo>
                      <a:pt x="0" y="0"/>
                    </a:moveTo>
                    <a:lnTo>
                      <a:pt x="1398696" y="0"/>
                    </a:lnTo>
                  </a:path>
                </a:pathLst>
              </a:custGeom>
              <a:ln w="3175">
                <a:solidFill>
                  <a:srgbClr val="252525"/>
                </a:solidFill>
              </a:ln>
            </p:spPr>
            <p:txBody>
              <a:bodyPr wrap="square" lIns="0" tIns="0" rIns="0" bIns="0" rtlCol="0"/>
              <a:lstStyle/>
              <a:p>
                <a:endParaRPr/>
              </a:p>
            </p:txBody>
          </p:sp>
          <p:sp>
            <p:nvSpPr>
              <p:cNvPr id="199" name="object 246">
                <a:extLst>
                  <a:ext uri="{FF2B5EF4-FFF2-40B4-BE49-F238E27FC236}">
                    <a16:creationId xmlns:a16="http://schemas.microsoft.com/office/drawing/2014/main" id="{3869652E-3C65-2414-ABCB-7AEE0CEC1100}"/>
                  </a:ext>
                </a:extLst>
              </p:cNvPr>
              <p:cNvSpPr/>
              <p:nvPr/>
            </p:nvSpPr>
            <p:spPr>
              <a:xfrm>
                <a:off x="3189292" y="4615193"/>
                <a:ext cx="0" cy="14604"/>
              </a:xfrm>
              <a:custGeom>
                <a:avLst/>
                <a:gdLst/>
                <a:ahLst/>
                <a:cxnLst/>
                <a:rect l="l" t="t" r="r" b="b"/>
                <a:pathLst>
                  <a:path h="14604">
                    <a:moveTo>
                      <a:pt x="0" y="14564"/>
                    </a:moveTo>
                    <a:lnTo>
                      <a:pt x="0" y="0"/>
                    </a:lnTo>
                  </a:path>
                </a:pathLst>
              </a:custGeom>
              <a:ln w="3175">
                <a:solidFill>
                  <a:srgbClr val="252525"/>
                </a:solidFill>
              </a:ln>
            </p:spPr>
            <p:txBody>
              <a:bodyPr wrap="square" lIns="0" tIns="0" rIns="0" bIns="0" rtlCol="0"/>
              <a:lstStyle/>
              <a:p>
                <a:endParaRPr/>
              </a:p>
            </p:txBody>
          </p:sp>
          <p:sp>
            <p:nvSpPr>
              <p:cNvPr id="200" name="object 247">
                <a:extLst>
                  <a:ext uri="{FF2B5EF4-FFF2-40B4-BE49-F238E27FC236}">
                    <a16:creationId xmlns:a16="http://schemas.microsoft.com/office/drawing/2014/main" id="{2ECC5C38-0A45-1B0D-8E92-1E5B78AA26B0}"/>
                  </a:ext>
                </a:extLst>
              </p:cNvPr>
              <p:cNvSpPr/>
              <p:nvPr/>
            </p:nvSpPr>
            <p:spPr>
              <a:xfrm>
                <a:off x="3626385" y="4615193"/>
                <a:ext cx="0" cy="14604"/>
              </a:xfrm>
              <a:custGeom>
                <a:avLst/>
                <a:gdLst/>
                <a:ahLst/>
                <a:cxnLst/>
                <a:rect l="l" t="t" r="r" b="b"/>
                <a:pathLst>
                  <a:path h="14604">
                    <a:moveTo>
                      <a:pt x="0" y="14564"/>
                    </a:moveTo>
                    <a:lnTo>
                      <a:pt x="0" y="0"/>
                    </a:lnTo>
                  </a:path>
                </a:pathLst>
              </a:custGeom>
              <a:ln w="3175">
                <a:solidFill>
                  <a:srgbClr val="252525"/>
                </a:solidFill>
              </a:ln>
            </p:spPr>
            <p:txBody>
              <a:bodyPr wrap="square" lIns="0" tIns="0" rIns="0" bIns="0" rtlCol="0"/>
              <a:lstStyle/>
              <a:p>
                <a:endParaRPr/>
              </a:p>
            </p:txBody>
          </p:sp>
          <p:sp>
            <p:nvSpPr>
              <p:cNvPr id="201" name="object 248">
                <a:extLst>
                  <a:ext uri="{FF2B5EF4-FFF2-40B4-BE49-F238E27FC236}">
                    <a16:creationId xmlns:a16="http://schemas.microsoft.com/office/drawing/2014/main" id="{8CF30766-28AC-4297-334E-2D17E295E506}"/>
                  </a:ext>
                </a:extLst>
              </p:cNvPr>
              <p:cNvSpPr/>
              <p:nvPr/>
            </p:nvSpPr>
            <p:spPr>
              <a:xfrm>
                <a:off x="4063478" y="4615193"/>
                <a:ext cx="0" cy="14604"/>
              </a:xfrm>
              <a:custGeom>
                <a:avLst/>
                <a:gdLst/>
                <a:ahLst/>
                <a:cxnLst/>
                <a:rect l="l" t="t" r="r" b="b"/>
                <a:pathLst>
                  <a:path h="14604">
                    <a:moveTo>
                      <a:pt x="0" y="14564"/>
                    </a:moveTo>
                    <a:lnTo>
                      <a:pt x="0" y="0"/>
                    </a:lnTo>
                  </a:path>
                </a:pathLst>
              </a:custGeom>
              <a:ln w="3175">
                <a:solidFill>
                  <a:srgbClr val="252525"/>
                </a:solidFill>
              </a:ln>
            </p:spPr>
            <p:txBody>
              <a:bodyPr wrap="square" lIns="0" tIns="0" rIns="0" bIns="0" rtlCol="0"/>
              <a:lstStyle/>
              <a:p>
                <a:endParaRPr/>
              </a:p>
            </p:txBody>
          </p:sp>
        </p:grpSp>
        <p:sp>
          <p:nvSpPr>
            <p:cNvPr id="202" name="object 249">
              <a:extLst>
                <a:ext uri="{FF2B5EF4-FFF2-40B4-BE49-F238E27FC236}">
                  <a16:creationId xmlns:a16="http://schemas.microsoft.com/office/drawing/2014/main" id="{71CDDC15-37DB-41D4-44A2-B6D4C02E4557}"/>
                </a:ext>
              </a:extLst>
            </p:cNvPr>
            <p:cNvSpPr txBox="1"/>
            <p:nvPr/>
          </p:nvSpPr>
          <p:spPr>
            <a:xfrm>
              <a:off x="6696639" y="4689842"/>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-50</a:t>
              </a:r>
              <a:endParaRPr sz="500">
                <a:latin typeface="Times New Roman"/>
                <a:cs typeface="Times New Roman"/>
              </a:endParaRPr>
            </a:p>
          </p:txBody>
        </p:sp>
        <p:sp>
          <p:nvSpPr>
            <p:cNvPr id="203" name="object 250">
              <a:extLst>
                <a:ext uri="{FF2B5EF4-FFF2-40B4-BE49-F238E27FC236}">
                  <a16:creationId xmlns:a16="http://schemas.microsoft.com/office/drawing/2014/main" id="{CA98D934-CD44-E0AC-F9D2-A2E61F30BB3B}"/>
                </a:ext>
              </a:extLst>
            </p:cNvPr>
            <p:cNvSpPr txBox="1"/>
            <p:nvPr/>
          </p:nvSpPr>
          <p:spPr>
            <a:xfrm>
              <a:off x="7585199" y="4689842"/>
              <a:ext cx="90805"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50</a:t>
              </a:r>
              <a:endParaRPr sz="500">
                <a:latin typeface="Times New Roman"/>
                <a:cs typeface="Times New Roman"/>
              </a:endParaRPr>
            </a:p>
          </p:txBody>
        </p:sp>
        <p:sp>
          <p:nvSpPr>
            <p:cNvPr id="204" name="object 251">
              <a:extLst>
                <a:ext uri="{FF2B5EF4-FFF2-40B4-BE49-F238E27FC236}">
                  <a16:creationId xmlns:a16="http://schemas.microsoft.com/office/drawing/2014/main" id="{FA395144-0AC6-9AB4-B7ED-56547CB6EBC0}"/>
                </a:ext>
              </a:extLst>
            </p:cNvPr>
            <p:cNvSpPr txBox="1"/>
            <p:nvPr/>
          </p:nvSpPr>
          <p:spPr>
            <a:xfrm>
              <a:off x="6991249" y="4654028"/>
              <a:ext cx="327025" cy="265430"/>
            </a:xfrm>
            <a:prstGeom prst="rect">
              <a:avLst/>
            </a:prstGeom>
          </p:spPr>
          <p:txBody>
            <a:bodyPr vert="horz" wrap="square" lIns="0" tIns="50165" rIns="0" bIns="0" rtlCol="0">
              <a:spAutoFit/>
            </a:bodyPr>
            <a:lstStyle/>
            <a:p>
              <a:pPr marL="191135">
                <a:lnSpc>
                  <a:spcPct val="100000"/>
                </a:lnSpc>
                <a:spcBef>
                  <a:spcPts val="395"/>
                </a:spcBef>
              </a:pPr>
              <a:r>
                <a:rPr sz="500" spc="5" dirty="0">
                  <a:solidFill>
                    <a:srgbClr val="252525"/>
                  </a:solidFill>
                  <a:latin typeface="Times New Roman"/>
                  <a:cs typeface="Times New Roman"/>
                </a:rPr>
                <a:t>0</a:t>
              </a:r>
              <a:endParaRPr sz="500">
                <a:latin typeface="Times New Roman"/>
                <a:cs typeface="Times New Roman"/>
              </a:endParaRPr>
            </a:p>
            <a:p>
              <a:pPr marL="12700">
                <a:lnSpc>
                  <a:spcPct val="100000"/>
                </a:lnSpc>
                <a:spcBef>
                  <a:spcPts val="330"/>
                </a:spcBef>
              </a:pPr>
              <a:r>
                <a:rPr sz="550" dirty="0">
                  <a:solidFill>
                    <a:srgbClr val="252525"/>
                  </a:solidFill>
                  <a:latin typeface="Times New Roman"/>
                  <a:cs typeface="Times New Roman"/>
                </a:rPr>
                <a:t>Dela</a:t>
              </a:r>
              <a:r>
                <a:rPr sz="550" spc="5" dirty="0">
                  <a:solidFill>
                    <a:srgbClr val="252525"/>
                  </a:solidFill>
                  <a:latin typeface="Times New Roman"/>
                  <a:cs typeface="Times New Roman"/>
                </a:rPr>
                <a:t>y</a:t>
              </a:r>
              <a:r>
                <a:rPr sz="550" dirty="0">
                  <a:solidFill>
                    <a:srgbClr val="252525"/>
                  </a:solidFill>
                  <a:latin typeface="Times New Roman"/>
                  <a:cs typeface="Times New Roman"/>
                </a:rPr>
                <a:t> </a:t>
              </a:r>
              <a:r>
                <a:rPr sz="550" spc="5" dirty="0">
                  <a:solidFill>
                    <a:srgbClr val="252525"/>
                  </a:solidFill>
                  <a:latin typeface="Times New Roman"/>
                  <a:cs typeface="Times New Roman"/>
                </a:rPr>
                <a:t>[ns]</a:t>
              </a:r>
              <a:endParaRPr sz="550">
                <a:latin typeface="Times New Roman"/>
                <a:cs typeface="Times New Roman"/>
              </a:endParaRPr>
            </a:p>
          </p:txBody>
        </p:sp>
        <p:sp>
          <p:nvSpPr>
            <p:cNvPr id="205" name="object 252">
              <a:extLst>
                <a:ext uri="{FF2B5EF4-FFF2-40B4-BE49-F238E27FC236}">
                  <a16:creationId xmlns:a16="http://schemas.microsoft.com/office/drawing/2014/main" id="{7655075C-6906-8E5E-F42F-9C1F93C0C404}"/>
                </a:ext>
              </a:extLst>
            </p:cNvPr>
            <p:cNvSpPr txBox="1"/>
            <p:nvPr/>
          </p:nvSpPr>
          <p:spPr>
            <a:xfrm>
              <a:off x="6306714" y="4615887"/>
              <a:ext cx="145415"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-100</a:t>
              </a:r>
              <a:endParaRPr sz="500">
                <a:latin typeface="Times New Roman"/>
                <a:cs typeface="Times New Roman"/>
              </a:endParaRPr>
            </a:p>
          </p:txBody>
        </p:sp>
        <p:sp>
          <p:nvSpPr>
            <p:cNvPr id="206" name="object 253">
              <a:extLst>
                <a:ext uri="{FF2B5EF4-FFF2-40B4-BE49-F238E27FC236}">
                  <a16:creationId xmlns:a16="http://schemas.microsoft.com/office/drawing/2014/main" id="{50E8ED3E-5144-6CB7-9250-0AA218B91EFA}"/>
                </a:ext>
              </a:extLst>
            </p:cNvPr>
            <p:cNvSpPr txBox="1"/>
            <p:nvPr/>
          </p:nvSpPr>
          <p:spPr>
            <a:xfrm>
              <a:off x="6351158" y="4373166"/>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-80</a:t>
              </a:r>
              <a:endParaRPr sz="500">
                <a:latin typeface="Times New Roman"/>
                <a:cs typeface="Times New Roman"/>
              </a:endParaRPr>
            </a:p>
          </p:txBody>
        </p:sp>
        <p:sp>
          <p:nvSpPr>
            <p:cNvPr id="207" name="object 254">
              <a:extLst>
                <a:ext uri="{FF2B5EF4-FFF2-40B4-BE49-F238E27FC236}">
                  <a16:creationId xmlns:a16="http://schemas.microsoft.com/office/drawing/2014/main" id="{133969EE-2F33-C530-2B1D-7F7028733D12}"/>
                </a:ext>
              </a:extLst>
            </p:cNvPr>
            <p:cNvSpPr txBox="1"/>
            <p:nvPr/>
          </p:nvSpPr>
          <p:spPr>
            <a:xfrm>
              <a:off x="6351158" y="4130445"/>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-60</a:t>
              </a:r>
              <a:endParaRPr sz="500">
                <a:latin typeface="Times New Roman"/>
                <a:cs typeface="Times New Roman"/>
              </a:endParaRPr>
            </a:p>
          </p:txBody>
        </p:sp>
        <p:sp>
          <p:nvSpPr>
            <p:cNvPr id="208" name="object 255">
              <a:extLst>
                <a:ext uri="{FF2B5EF4-FFF2-40B4-BE49-F238E27FC236}">
                  <a16:creationId xmlns:a16="http://schemas.microsoft.com/office/drawing/2014/main" id="{41A59F84-4164-E165-1E07-07E89F2EADAE}"/>
                </a:ext>
              </a:extLst>
            </p:cNvPr>
            <p:cNvSpPr txBox="1"/>
            <p:nvPr/>
          </p:nvSpPr>
          <p:spPr>
            <a:xfrm>
              <a:off x="6351158" y="3887723"/>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-40</a:t>
              </a:r>
              <a:endParaRPr sz="500">
                <a:latin typeface="Times New Roman"/>
                <a:cs typeface="Times New Roman"/>
              </a:endParaRPr>
            </a:p>
          </p:txBody>
        </p:sp>
        <p:sp>
          <p:nvSpPr>
            <p:cNvPr id="209" name="object 256">
              <a:extLst>
                <a:ext uri="{FF2B5EF4-FFF2-40B4-BE49-F238E27FC236}">
                  <a16:creationId xmlns:a16="http://schemas.microsoft.com/office/drawing/2014/main" id="{9E121016-CCF2-2BBB-3E60-92A864D379C1}"/>
                </a:ext>
              </a:extLst>
            </p:cNvPr>
            <p:cNvSpPr txBox="1"/>
            <p:nvPr/>
          </p:nvSpPr>
          <p:spPr>
            <a:xfrm>
              <a:off x="6351158" y="3645002"/>
              <a:ext cx="113030"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210" name="object 257">
              <a:extLst>
                <a:ext uri="{FF2B5EF4-FFF2-40B4-BE49-F238E27FC236}">
                  <a16:creationId xmlns:a16="http://schemas.microsoft.com/office/drawing/2014/main" id="{C8D0536F-2EEE-994B-6AFE-E8CDCCA15477}"/>
                </a:ext>
              </a:extLst>
            </p:cNvPr>
            <p:cNvSpPr txBox="1"/>
            <p:nvPr/>
          </p:nvSpPr>
          <p:spPr>
            <a:xfrm>
              <a:off x="6424361" y="3402280"/>
              <a:ext cx="58419"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0</a:t>
              </a:r>
              <a:endParaRPr sz="500">
                <a:latin typeface="Times New Roman"/>
                <a:cs typeface="Times New Roman"/>
              </a:endParaRPr>
            </a:p>
          </p:txBody>
        </p:sp>
        <p:sp>
          <p:nvSpPr>
            <p:cNvPr id="211" name="object 258">
              <a:extLst>
                <a:ext uri="{FF2B5EF4-FFF2-40B4-BE49-F238E27FC236}">
                  <a16:creationId xmlns:a16="http://schemas.microsoft.com/office/drawing/2014/main" id="{72E4278E-F70C-FFCB-75DC-9609365458B5}"/>
                </a:ext>
              </a:extLst>
            </p:cNvPr>
            <p:cNvSpPr txBox="1"/>
            <p:nvPr/>
          </p:nvSpPr>
          <p:spPr>
            <a:xfrm>
              <a:off x="6379916" y="3159559"/>
              <a:ext cx="90805" cy="104139"/>
            </a:xfrm>
            <a:prstGeom prst="rect">
              <a:avLst/>
            </a:prstGeom>
          </p:spPr>
          <p:txBody>
            <a:bodyPr vert="horz" wrap="square" lIns="0" tIns="14605" rIns="0" bIns="0" rtlCol="0">
              <a:spAutoFit/>
            </a:bodyPr>
            <a:lstStyle/>
            <a:p>
              <a:pPr marL="12700">
                <a:lnSpc>
                  <a:spcPct val="100000"/>
                </a:lnSpc>
                <a:spcBef>
                  <a:spcPts val="115"/>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212" name="object 259">
              <a:extLst>
                <a:ext uri="{FF2B5EF4-FFF2-40B4-BE49-F238E27FC236}">
                  <a16:creationId xmlns:a16="http://schemas.microsoft.com/office/drawing/2014/main" id="{2D9CD418-206B-86EE-657B-B55C77CF8417}"/>
                </a:ext>
              </a:extLst>
            </p:cNvPr>
            <p:cNvSpPr txBox="1"/>
            <p:nvPr/>
          </p:nvSpPr>
          <p:spPr>
            <a:xfrm>
              <a:off x="6174450" y="3845291"/>
              <a:ext cx="105410" cy="359410"/>
            </a:xfrm>
            <a:prstGeom prst="rect">
              <a:avLst/>
            </a:prstGeom>
          </p:spPr>
          <p:txBody>
            <a:bodyPr vert="vert270" wrap="square" lIns="0" tIns="6985" rIns="0" bIns="0" rtlCol="0">
              <a:spAutoFit/>
            </a:bodyPr>
            <a:lstStyle/>
            <a:p>
              <a:pPr marL="12700">
                <a:lnSpc>
                  <a:spcPct val="100000"/>
                </a:lnSpc>
                <a:spcBef>
                  <a:spcPts val="55"/>
                </a:spcBef>
              </a:pPr>
              <a:r>
                <a:rPr sz="550" spc="-5" dirty="0">
                  <a:solidFill>
                    <a:srgbClr val="252525"/>
                  </a:solidFill>
                  <a:latin typeface="Times New Roman"/>
                  <a:cs typeface="Times New Roman"/>
                </a:rPr>
                <a:t>Powe</a:t>
              </a:r>
              <a:r>
                <a:rPr sz="550" dirty="0">
                  <a:solidFill>
                    <a:srgbClr val="252525"/>
                  </a:solidFill>
                  <a:latin typeface="Times New Roman"/>
                  <a:cs typeface="Times New Roman"/>
                </a:rPr>
                <a:t>r [dB]</a:t>
              </a:r>
              <a:endParaRPr sz="550">
                <a:latin typeface="Times New Roman"/>
                <a:cs typeface="Times New Roman"/>
              </a:endParaRPr>
            </a:p>
          </p:txBody>
        </p:sp>
        <p:sp>
          <p:nvSpPr>
            <p:cNvPr id="213" name="object 260">
              <a:extLst>
                <a:ext uri="{FF2B5EF4-FFF2-40B4-BE49-F238E27FC236}">
                  <a16:creationId xmlns:a16="http://schemas.microsoft.com/office/drawing/2014/main" id="{0BB1F2F5-1329-7B41-3870-CC5FF6887060}"/>
                </a:ext>
              </a:extLst>
            </p:cNvPr>
            <p:cNvSpPr txBox="1"/>
            <p:nvPr/>
          </p:nvSpPr>
          <p:spPr>
            <a:xfrm>
              <a:off x="6621313" y="3079271"/>
              <a:ext cx="882650" cy="111760"/>
            </a:xfrm>
            <a:prstGeom prst="rect">
              <a:avLst/>
            </a:prstGeom>
          </p:spPr>
          <p:txBody>
            <a:bodyPr vert="horz" wrap="square" lIns="0" tIns="14604" rIns="0" bIns="0" rtlCol="0">
              <a:spAutoFit/>
            </a:bodyPr>
            <a:lstStyle/>
            <a:p>
              <a:pPr marL="12700">
                <a:lnSpc>
                  <a:spcPct val="100000"/>
                </a:lnSpc>
                <a:spcBef>
                  <a:spcPts val="114"/>
                </a:spcBef>
              </a:pPr>
              <a:r>
                <a:rPr sz="550" spc="5" dirty="0">
                  <a:latin typeface="Times New Roman"/>
                  <a:cs typeface="Times New Roman"/>
                </a:rPr>
                <a:t>Channel</a:t>
              </a:r>
              <a:r>
                <a:rPr sz="550" spc="-15" dirty="0">
                  <a:latin typeface="Times New Roman"/>
                  <a:cs typeface="Times New Roman"/>
                </a:rPr>
                <a:t> </a:t>
              </a:r>
              <a:r>
                <a:rPr sz="550" spc="5" dirty="0">
                  <a:latin typeface="Times New Roman"/>
                  <a:cs typeface="Times New Roman"/>
                </a:rPr>
                <a:t>impulse</a:t>
              </a:r>
              <a:r>
                <a:rPr sz="550" spc="-10" dirty="0">
                  <a:latin typeface="Times New Roman"/>
                  <a:cs typeface="Times New Roman"/>
                </a:rPr>
                <a:t> </a:t>
              </a:r>
              <a:r>
                <a:rPr sz="550" spc="5" dirty="0">
                  <a:latin typeface="Times New Roman"/>
                  <a:cs typeface="Times New Roman"/>
                </a:rPr>
                <a:t>response</a:t>
              </a:r>
              <a:r>
                <a:rPr sz="550" spc="-15" dirty="0">
                  <a:latin typeface="Times New Roman"/>
                  <a:cs typeface="Times New Roman"/>
                </a:rPr>
                <a:t> </a:t>
              </a:r>
              <a:r>
                <a:rPr sz="550" spc="5" dirty="0">
                  <a:latin typeface="Times New Roman"/>
                  <a:cs typeface="Times New Roman"/>
                </a:rPr>
                <a:t>(1)</a:t>
              </a:r>
              <a:endParaRPr sz="550">
                <a:latin typeface="Times New Roman"/>
                <a:cs typeface="Times New Roman"/>
              </a:endParaRPr>
            </a:p>
          </p:txBody>
        </p:sp>
        <p:sp>
          <p:nvSpPr>
            <p:cNvPr id="214" name="object 261">
              <a:extLst>
                <a:ext uri="{FF2B5EF4-FFF2-40B4-BE49-F238E27FC236}">
                  <a16:creationId xmlns:a16="http://schemas.microsoft.com/office/drawing/2014/main" id="{911AEBAC-C25C-EF10-DD21-69CD0AF193F9}"/>
                </a:ext>
              </a:extLst>
            </p:cNvPr>
            <p:cNvSpPr/>
            <p:nvPr/>
          </p:nvSpPr>
          <p:spPr>
            <a:xfrm>
              <a:off x="7168200" y="3482778"/>
              <a:ext cx="735330" cy="1213485"/>
            </a:xfrm>
            <a:custGeom>
              <a:avLst/>
              <a:gdLst/>
              <a:ahLst/>
              <a:cxnLst/>
              <a:rect l="l" t="t" r="r" b="b"/>
              <a:pathLst>
                <a:path w="735329" h="1213485">
                  <a:moveTo>
                    <a:pt x="0" y="1213455"/>
                  </a:moveTo>
                  <a:lnTo>
                    <a:pt x="993" y="606259"/>
                  </a:lnTo>
                  <a:lnTo>
                    <a:pt x="2086" y="555958"/>
                  </a:lnTo>
                  <a:lnTo>
                    <a:pt x="3179" y="718187"/>
                  </a:lnTo>
                  <a:lnTo>
                    <a:pt x="4271" y="619867"/>
                  </a:lnTo>
                  <a:lnTo>
                    <a:pt x="5364" y="596051"/>
                  </a:lnTo>
                  <a:lnTo>
                    <a:pt x="6457" y="635124"/>
                  </a:lnTo>
                  <a:lnTo>
                    <a:pt x="7550" y="706739"/>
                  </a:lnTo>
                  <a:lnTo>
                    <a:pt x="8643" y="527054"/>
                  </a:lnTo>
                  <a:lnTo>
                    <a:pt x="9735" y="564446"/>
                  </a:lnTo>
                  <a:lnTo>
                    <a:pt x="10828" y="854158"/>
                  </a:lnTo>
                  <a:lnTo>
                    <a:pt x="11921" y="658943"/>
                  </a:lnTo>
                  <a:lnTo>
                    <a:pt x="13014" y="551678"/>
                  </a:lnTo>
                  <a:lnTo>
                    <a:pt x="14107" y="739647"/>
                  </a:lnTo>
                  <a:lnTo>
                    <a:pt x="15200" y="643087"/>
                  </a:lnTo>
                  <a:lnTo>
                    <a:pt x="16292" y="579397"/>
                  </a:lnTo>
                  <a:lnTo>
                    <a:pt x="17385" y="691466"/>
                  </a:lnTo>
                  <a:lnTo>
                    <a:pt x="18478" y="590733"/>
                  </a:lnTo>
                  <a:lnTo>
                    <a:pt x="19571" y="674020"/>
                  </a:lnTo>
                  <a:lnTo>
                    <a:pt x="20664" y="581981"/>
                  </a:lnTo>
                  <a:lnTo>
                    <a:pt x="21756" y="576790"/>
                  </a:lnTo>
                  <a:lnTo>
                    <a:pt x="22849" y="578736"/>
                  </a:lnTo>
                  <a:lnTo>
                    <a:pt x="23939" y="662590"/>
                  </a:lnTo>
                  <a:lnTo>
                    <a:pt x="25032" y="565635"/>
                  </a:lnTo>
                  <a:lnTo>
                    <a:pt x="26125" y="596778"/>
                  </a:lnTo>
                  <a:lnTo>
                    <a:pt x="27218" y="657620"/>
                  </a:lnTo>
                  <a:lnTo>
                    <a:pt x="28311" y="681579"/>
                  </a:lnTo>
                  <a:lnTo>
                    <a:pt x="29404" y="650029"/>
                  </a:lnTo>
                  <a:lnTo>
                    <a:pt x="30496" y="641939"/>
                  </a:lnTo>
                  <a:lnTo>
                    <a:pt x="31589" y="603299"/>
                  </a:lnTo>
                  <a:lnTo>
                    <a:pt x="32682" y="574155"/>
                  </a:lnTo>
                  <a:lnTo>
                    <a:pt x="33775" y="556131"/>
                  </a:lnTo>
                  <a:lnTo>
                    <a:pt x="34868" y="616470"/>
                  </a:lnTo>
                  <a:lnTo>
                    <a:pt x="35960" y="864175"/>
                  </a:lnTo>
                  <a:lnTo>
                    <a:pt x="37053" y="0"/>
                  </a:lnTo>
                  <a:lnTo>
                    <a:pt x="38146" y="589004"/>
                  </a:lnTo>
                  <a:lnTo>
                    <a:pt x="39239" y="617736"/>
                  </a:lnTo>
                  <a:lnTo>
                    <a:pt x="40332" y="643751"/>
                  </a:lnTo>
                  <a:lnTo>
                    <a:pt x="41424" y="706287"/>
                  </a:lnTo>
                  <a:lnTo>
                    <a:pt x="42517" y="656396"/>
                  </a:lnTo>
                  <a:lnTo>
                    <a:pt x="43610" y="602340"/>
                  </a:lnTo>
                  <a:lnTo>
                    <a:pt x="44703" y="596200"/>
                  </a:lnTo>
                  <a:lnTo>
                    <a:pt x="45796" y="598428"/>
                  </a:lnTo>
                  <a:lnTo>
                    <a:pt x="46889" y="656004"/>
                  </a:lnTo>
                  <a:lnTo>
                    <a:pt x="47981" y="560717"/>
                  </a:lnTo>
                  <a:lnTo>
                    <a:pt x="49074" y="630316"/>
                  </a:lnTo>
                  <a:lnTo>
                    <a:pt x="50167" y="563376"/>
                  </a:lnTo>
                  <a:lnTo>
                    <a:pt x="51260" y="570502"/>
                  </a:lnTo>
                  <a:lnTo>
                    <a:pt x="52353" y="637164"/>
                  </a:lnTo>
                  <a:lnTo>
                    <a:pt x="53445" y="540876"/>
                  </a:lnTo>
                  <a:lnTo>
                    <a:pt x="54538" y="543789"/>
                  </a:lnTo>
                  <a:lnTo>
                    <a:pt x="55631" y="532208"/>
                  </a:lnTo>
                  <a:lnTo>
                    <a:pt x="56724" y="829599"/>
                  </a:lnTo>
                  <a:lnTo>
                    <a:pt x="57817" y="624022"/>
                  </a:lnTo>
                  <a:lnTo>
                    <a:pt x="58907" y="605556"/>
                  </a:lnTo>
                  <a:lnTo>
                    <a:pt x="60000" y="614666"/>
                  </a:lnTo>
                  <a:lnTo>
                    <a:pt x="61092" y="549421"/>
                  </a:lnTo>
                  <a:lnTo>
                    <a:pt x="62185" y="671269"/>
                  </a:lnTo>
                  <a:lnTo>
                    <a:pt x="63278" y="587979"/>
                  </a:lnTo>
                  <a:lnTo>
                    <a:pt x="64371" y="665577"/>
                  </a:lnTo>
                  <a:lnTo>
                    <a:pt x="65464" y="520389"/>
                  </a:lnTo>
                  <a:lnTo>
                    <a:pt x="66557" y="566689"/>
                  </a:lnTo>
                  <a:lnTo>
                    <a:pt x="67649" y="807794"/>
                  </a:lnTo>
                  <a:lnTo>
                    <a:pt x="68742" y="521061"/>
                  </a:lnTo>
                  <a:lnTo>
                    <a:pt x="69835" y="570366"/>
                  </a:lnTo>
                  <a:lnTo>
                    <a:pt x="70928" y="731128"/>
                  </a:lnTo>
                  <a:lnTo>
                    <a:pt x="72021" y="623478"/>
                  </a:lnTo>
                  <a:lnTo>
                    <a:pt x="73113" y="604962"/>
                  </a:lnTo>
                  <a:lnTo>
                    <a:pt x="74206" y="558837"/>
                  </a:lnTo>
                  <a:lnTo>
                    <a:pt x="75299" y="641397"/>
                  </a:lnTo>
                  <a:lnTo>
                    <a:pt x="76392" y="604144"/>
                  </a:lnTo>
                  <a:lnTo>
                    <a:pt x="77485" y="601738"/>
                  </a:lnTo>
                  <a:lnTo>
                    <a:pt x="78577" y="632243"/>
                  </a:lnTo>
                  <a:lnTo>
                    <a:pt x="79670" y="574000"/>
                  </a:lnTo>
                  <a:lnTo>
                    <a:pt x="80763" y="737105"/>
                  </a:lnTo>
                  <a:lnTo>
                    <a:pt x="81856" y="557919"/>
                  </a:lnTo>
                  <a:lnTo>
                    <a:pt x="82949" y="644938"/>
                  </a:lnTo>
                  <a:lnTo>
                    <a:pt x="84042" y="767981"/>
                  </a:lnTo>
                  <a:lnTo>
                    <a:pt x="85134" y="726055"/>
                  </a:lnTo>
                  <a:lnTo>
                    <a:pt x="86227" y="599066"/>
                  </a:lnTo>
                  <a:lnTo>
                    <a:pt x="87320" y="592294"/>
                  </a:lnTo>
                  <a:lnTo>
                    <a:pt x="88413" y="743287"/>
                  </a:lnTo>
                  <a:lnTo>
                    <a:pt x="89506" y="664018"/>
                  </a:lnTo>
                  <a:lnTo>
                    <a:pt x="90598" y="636617"/>
                  </a:lnTo>
                  <a:lnTo>
                    <a:pt x="91691" y="687319"/>
                  </a:lnTo>
                  <a:lnTo>
                    <a:pt x="92784" y="590785"/>
                  </a:lnTo>
                  <a:lnTo>
                    <a:pt x="93874" y="644070"/>
                  </a:lnTo>
                  <a:lnTo>
                    <a:pt x="94967" y="622014"/>
                  </a:lnTo>
                  <a:lnTo>
                    <a:pt x="96060" y="743551"/>
                  </a:lnTo>
                  <a:lnTo>
                    <a:pt x="97153" y="665828"/>
                  </a:lnTo>
                  <a:lnTo>
                    <a:pt x="98246" y="612684"/>
                  </a:lnTo>
                  <a:lnTo>
                    <a:pt x="99338" y="604497"/>
                  </a:lnTo>
                  <a:lnTo>
                    <a:pt x="100431" y="581612"/>
                  </a:lnTo>
                  <a:lnTo>
                    <a:pt x="101524" y="611620"/>
                  </a:lnTo>
                  <a:lnTo>
                    <a:pt x="102617" y="552982"/>
                  </a:lnTo>
                  <a:lnTo>
                    <a:pt x="103710" y="546050"/>
                  </a:lnTo>
                  <a:lnTo>
                    <a:pt x="104802" y="714688"/>
                  </a:lnTo>
                  <a:lnTo>
                    <a:pt x="105895" y="649563"/>
                  </a:lnTo>
                  <a:lnTo>
                    <a:pt x="106988" y="607088"/>
                  </a:lnTo>
                  <a:lnTo>
                    <a:pt x="108081" y="608252"/>
                  </a:lnTo>
                  <a:lnTo>
                    <a:pt x="109174" y="723430"/>
                  </a:lnTo>
                  <a:lnTo>
                    <a:pt x="110266" y="592053"/>
                  </a:lnTo>
                  <a:lnTo>
                    <a:pt x="111359" y="556282"/>
                  </a:lnTo>
                  <a:lnTo>
                    <a:pt x="112452" y="635783"/>
                  </a:lnTo>
                  <a:lnTo>
                    <a:pt x="113545" y="584185"/>
                  </a:lnTo>
                  <a:lnTo>
                    <a:pt x="114638" y="581351"/>
                  </a:lnTo>
                  <a:lnTo>
                    <a:pt x="115731" y="568580"/>
                  </a:lnTo>
                  <a:lnTo>
                    <a:pt x="116823" y="588065"/>
                  </a:lnTo>
                  <a:lnTo>
                    <a:pt x="117916" y="591305"/>
                  </a:lnTo>
                  <a:lnTo>
                    <a:pt x="119009" y="551293"/>
                  </a:lnTo>
                  <a:lnTo>
                    <a:pt x="120102" y="614705"/>
                  </a:lnTo>
                  <a:lnTo>
                    <a:pt x="121195" y="609457"/>
                  </a:lnTo>
                  <a:lnTo>
                    <a:pt x="122287" y="584080"/>
                  </a:lnTo>
                  <a:lnTo>
                    <a:pt x="123380" y="639980"/>
                  </a:lnTo>
                  <a:lnTo>
                    <a:pt x="124473" y="601830"/>
                  </a:lnTo>
                  <a:lnTo>
                    <a:pt x="125566" y="527694"/>
                  </a:lnTo>
                  <a:lnTo>
                    <a:pt x="126659" y="544142"/>
                  </a:lnTo>
                  <a:lnTo>
                    <a:pt x="127751" y="681951"/>
                  </a:lnTo>
                  <a:lnTo>
                    <a:pt x="128842" y="561499"/>
                  </a:lnTo>
                  <a:lnTo>
                    <a:pt x="129935" y="545914"/>
                  </a:lnTo>
                  <a:lnTo>
                    <a:pt x="131027" y="580974"/>
                  </a:lnTo>
                  <a:lnTo>
                    <a:pt x="132120" y="596022"/>
                  </a:lnTo>
                  <a:lnTo>
                    <a:pt x="133213" y="630705"/>
                  </a:lnTo>
                  <a:lnTo>
                    <a:pt x="134306" y="664230"/>
                  </a:lnTo>
                  <a:lnTo>
                    <a:pt x="135399" y="551576"/>
                  </a:lnTo>
                  <a:lnTo>
                    <a:pt x="136491" y="636461"/>
                  </a:lnTo>
                  <a:lnTo>
                    <a:pt x="137584" y="576157"/>
                  </a:lnTo>
                  <a:lnTo>
                    <a:pt x="138677" y="705139"/>
                  </a:lnTo>
                  <a:lnTo>
                    <a:pt x="139770" y="645727"/>
                  </a:lnTo>
                  <a:lnTo>
                    <a:pt x="140863" y="651383"/>
                  </a:lnTo>
                  <a:lnTo>
                    <a:pt x="141955" y="525121"/>
                  </a:lnTo>
                  <a:lnTo>
                    <a:pt x="143048" y="695271"/>
                  </a:lnTo>
                  <a:lnTo>
                    <a:pt x="144141" y="562228"/>
                  </a:lnTo>
                  <a:lnTo>
                    <a:pt x="145234" y="725297"/>
                  </a:lnTo>
                  <a:lnTo>
                    <a:pt x="146327" y="579185"/>
                  </a:lnTo>
                  <a:lnTo>
                    <a:pt x="147420" y="729519"/>
                  </a:lnTo>
                  <a:lnTo>
                    <a:pt x="148512" y="632674"/>
                  </a:lnTo>
                  <a:lnTo>
                    <a:pt x="149605" y="619258"/>
                  </a:lnTo>
                  <a:lnTo>
                    <a:pt x="150698" y="630666"/>
                  </a:lnTo>
                  <a:lnTo>
                    <a:pt x="151791" y="713611"/>
                  </a:lnTo>
                  <a:lnTo>
                    <a:pt x="152884" y="634965"/>
                  </a:lnTo>
                  <a:lnTo>
                    <a:pt x="153976" y="624822"/>
                  </a:lnTo>
                  <a:lnTo>
                    <a:pt x="155069" y="1143224"/>
                  </a:lnTo>
                  <a:lnTo>
                    <a:pt x="156162" y="710745"/>
                  </a:lnTo>
                  <a:lnTo>
                    <a:pt x="157255" y="589613"/>
                  </a:lnTo>
                  <a:lnTo>
                    <a:pt x="158348" y="556107"/>
                  </a:lnTo>
                  <a:lnTo>
                    <a:pt x="159440" y="627541"/>
                  </a:lnTo>
                  <a:lnTo>
                    <a:pt x="160533" y="656736"/>
                  </a:lnTo>
                  <a:lnTo>
                    <a:pt x="161626" y="666296"/>
                  </a:lnTo>
                  <a:lnTo>
                    <a:pt x="162719" y="685881"/>
                  </a:lnTo>
                  <a:lnTo>
                    <a:pt x="163809" y="587935"/>
                  </a:lnTo>
                  <a:lnTo>
                    <a:pt x="164902" y="634037"/>
                  </a:lnTo>
                  <a:lnTo>
                    <a:pt x="165995" y="606306"/>
                  </a:lnTo>
                  <a:lnTo>
                    <a:pt x="167088" y="618235"/>
                  </a:lnTo>
                  <a:lnTo>
                    <a:pt x="168180" y="572899"/>
                  </a:lnTo>
                  <a:lnTo>
                    <a:pt x="169273" y="586463"/>
                  </a:lnTo>
                  <a:lnTo>
                    <a:pt x="170366" y="557846"/>
                  </a:lnTo>
                  <a:lnTo>
                    <a:pt x="171459" y="627636"/>
                  </a:lnTo>
                  <a:lnTo>
                    <a:pt x="172552" y="621164"/>
                  </a:lnTo>
                  <a:lnTo>
                    <a:pt x="173644" y="746532"/>
                  </a:lnTo>
                  <a:lnTo>
                    <a:pt x="174737" y="604955"/>
                  </a:lnTo>
                  <a:lnTo>
                    <a:pt x="175830" y="613939"/>
                  </a:lnTo>
                  <a:lnTo>
                    <a:pt x="176923" y="553422"/>
                  </a:lnTo>
                  <a:lnTo>
                    <a:pt x="178016" y="528157"/>
                  </a:lnTo>
                  <a:lnTo>
                    <a:pt x="179109" y="593149"/>
                  </a:lnTo>
                  <a:lnTo>
                    <a:pt x="180201" y="621187"/>
                  </a:lnTo>
                  <a:lnTo>
                    <a:pt x="181294" y="696175"/>
                  </a:lnTo>
                  <a:lnTo>
                    <a:pt x="182387" y="518490"/>
                  </a:lnTo>
                  <a:lnTo>
                    <a:pt x="183480" y="725814"/>
                  </a:lnTo>
                  <a:lnTo>
                    <a:pt x="184573" y="649210"/>
                  </a:lnTo>
                  <a:lnTo>
                    <a:pt x="185665" y="692185"/>
                  </a:lnTo>
                  <a:lnTo>
                    <a:pt x="186758" y="529242"/>
                  </a:lnTo>
                  <a:lnTo>
                    <a:pt x="187851" y="677668"/>
                  </a:lnTo>
                  <a:lnTo>
                    <a:pt x="188944" y="631657"/>
                  </a:lnTo>
                  <a:lnTo>
                    <a:pt x="190037" y="653530"/>
                  </a:lnTo>
                  <a:lnTo>
                    <a:pt x="191129" y="607399"/>
                  </a:lnTo>
                  <a:lnTo>
                    <a:pt x="192222" y="760097"/>
                  </a:lnTo>
                  <a:lnTo>
                    <a:pt x="193315" y="721869"/>
                  </a:lnTo>
                  <a:lnTo>
                    <a:pt x="194408" y="605977"/>
                  </a:lnTo>
                  <a:lnTo>
                    <a:pt x="195501" y="677111"/>
                  </a:lnTo>
                  <a:lnTo>
                    <a:pt x="196594" y="709100"/>
                  </a:lnTo>
                  <a:lnTo>
                    <a:pt x="197686" y="556073"/>
                  </a:lnTo>
                  <a:lnTo>
                    <a:pt x="198777" y="554478"/>
                  </a:lnTo>
                  <a:lnTo>
                    <a:pt x="199869" y="707581"/>
                  </a:lnTo>
                  <a:lnTo>
                    <a:pt x="200962" y="734153"/>
                  </a:lnTo>
                  <a:lnTo>
                    <a:pt x="202055" y="777366"/>
                  </a:lnTo>
                  <a:lnTo>
                    <a:pt x="203148" y="594893"/>
                  </a:lnTo>
                  <a:lnTo>
                    <a:pt x="204241" y="604201"/>
                  </a:lnTo>
                  <a:lnTo>
                    <a:pt x="205333" y="572946"/>
                  </a:lnTo>
                  <a:lnTo>
                    <a:pt x="206426" y="618672"/>
                  </a:lnTo>
                  <a:lnTo>
                    <a:pt x="207519" y="777601"/>
                  </a:lnTo>
                  <a:lnTo>
                    <a:pt x="208612" y="608772"/>
                  </a:lnTo>
                  <a:lnTo>
                    <a:pt x="209705" y="693448"/>
                  </a:lnTo>
                  <a:lnTo>
                    <a:pt x="210797" y="632849"/>
                  </a:lnTo>
                  <a:lnTo>
                    <a:pt x="211890" y="568666"/>
                  </a:lnTo>
                  <a:lnTo>
                    <a:pt x="212983" y="615063"/>
                  </a:lnTo>
                  <a:lnTo>
                    <a:pt x="214076" y="579206"/>
                  </a:lnTo>
                  <a:lnTo>
                    <a:pt x="215169" y="546315"/>
                  </a:lnTo>
                  <a:lnTo>
                    <a:pt x="216262" y="611194"/>
                  </a:lnTo>
                  <a:lnTo>
                    <a:pt x="217354" y="600274"/>
                  </a:lnTo>
                  <a:lnTo>
                    <a:pt x="218447" y="532252"/>
                  </a:lnTo>
                  <a:lnTo>
                    <a:pt x="219540" y="556719"/>
                  </a:lnTo>
                  <a:lnTo>
                    <a:pt x="220633" y="788544"/>
                  </a:lnTo>
                  <a:lnTo>
                    <a:pt x="221726" y="667227"/>
                  </a:lnTo>
                  <a:lnTo>
                    <a:pt x="222818" y="684095"/>
                  </a:lnTo>
                  <a:lnTo>
                    <a:pt x="223911" y="638631"/>
                  </a:lnTo>
                  <a:lnTo>
                    <a:pt x="225004" y="505144"/>
                  </a:lnTo>
                  <a:lnTo>
                    <a:pt x="226097" y="804565"/>
                  </a:lnTo>
                  <a:lnTo>
                    <a:pt x="227190" y="584405"/>
                  </a:lnTo>
                  <a:lnTo>
                    <a:pt x="228282" y="637611"/>
                  </a:lnTo>
                  <a:lnTo>
                    <a:pt x="229375" y="733648"/>
                  </a:lnTo>
                  <a:lnTo>
                    <a:pt x="230468" y="644718"/>
                  </a:lnTo>
                  <a:lnTo>
                    <a:pt x="231561" y="598784"/>
                  </a:lnTo>
                  <a:lnTo>
                    <a:pt x="232654" y="594574"/>
                  </a:lnTo>
                  <a:lnTo>
                    <a:pt x="233744" y="583743"/>
                  </a:lnTo>
                  <a:lnTo>
                    <a:pt x="234837" y="671818"/>
                  </a:lnTo>
                  <a:lnTo>
                    <a:pt x="235930" y="688501"/>
                  </a:lnTo>
                  <a:lnTo>
                    <a:pt x="237022" y="709328"/>
                  </a:lnTo>
                  <a:lnTo>
                    <a:pt x="238115" y="657583"/>
                  </a:lnTo>
                  <a:lnTo>
                    <a:pt x="239208" y="582294"/>
                  </a:lnTo>
                  <a:lnTo>
                    <a:pt x="240301" y="625740"/>
                  </a:lnTo>
                  <a:lnTo>
                    <a:pt x="241394" y="613821"/>
                  </a:lnTo>
                  <a:lnTo>
                    <a:pt x="242486" y="575810"/>
                  </a:lnTo>
                  <a:lnTo>
                    <a:pt x="243579" y="738083"/>
                  </a:lnTo>
                  <a:lnTo>
                    <a:pt x="244672" y="715190"/>
                  </a:lnTo>
                  <a:lnTo>
                    <a:pt x="245765" y="558434"/>
                  </a:lnTo>
                  <a:lnTo>
                    <a:pt x="246858" y="560500"/>
                  </a:lnTo>
                  <a:lnTo>
                    <a:pt x="247951" y="550169"/>
                  </a:lnTo>
                  <a:lnTo>
                    <a:pt x="249043" y="621274"/>
                  </a:lnTo>
                  <a:lnTo>
                    <a:pt x="250136" y="764532"/>
                  </a:lnTo>
                  <a:lnTo>
                    <a:pt x="251229" y="525558"/>
                  </a:lnTo>
                  <a:lnTo>
                    <a:pt x="252322" y="625952"/>
                  </a:lnTo>
                  <a:lnTo>
                    <a:pt x="253415" y="634426"/>
                  </a:lnTo>
                  <a:lnTo>
                    <a:pt x="254507" y="541786"/>
                  </a:lnTo>
                  <a:lnTo>
                    <a:pt x="255600" y="669075"/>
                  </a:lnTo>
                  <a:lnTo>
                    <a:pt x="256693" y="566930"/>
                  </a:lnTo>
                  <a:lnTo>
                    <a:pt x="257786" y="756737"/>
                  </a:lnTo>
                  <a:lnTo>
                    <a:pt x="258879" y="625910"/>
                  </a:lnTo>
                  <a:lnTo>
                    <a:pt x="259971" y="617736"/>
                  </a:lnTo>
                  <a:lnTo>
                    <a:pt x="261064" y="592550"/>
                  </a:lnTo>
                  <a:lnTo>
                    <a:pt x="262157" y="652251"/>
                  </a:lnTo>
                  <a:lnTo>
                    <a:pt x="263250" y="634949"/>
                  </a:lnTo>
                  <a:lnTo>
                    <a:pt x="264343" y="619388"/>
                  </a:lnTo>
                  <a:lnTo>
                    <a:pt x="265436" y="601048"/>
                  </a:lnTo>
                  <a:lnTo>
                    <a:pt x="266528" y="530014"/>
                  </a:lnTo>
                  <a:lnTo>
                    <a:pt x="267621" y="554632"/>
                  </a:lnTo>
                  <a:lnTo>
                    <a:pt x="268711" y="593512"/>
                  </a:lnTo>
                  <a:lnTo>
                    <a:pt x="269804" y="638633"/>
                  </a:lnTo>
                  <a:lnTo>
                    <a:pt x="270897" y="608124"/>
                  </a:lnTo>
                  <a:lnTo>
                    <a:pt x="271990" y="632381"/>
                  </a:lnTo>
                  <a:lnTo>
                    <a:pt x="273083" y="972240"/>
                  </a:lnTo>
                  <a:lnTo>
                    <a:pt x="274175" y="567539"/>
                  </a:lnTo>
                  <a:lnTo>
                    <a:pt x="275268" y="592074"/>
                  </a:lnTo>
                  <a:lnTo>
                    <a:pt x="276361" y="564495"/>
                  </a:lnTo>
                  <a:lnTo>
                    <a:pt x="277454" y="545920"/>
                  </a:lnTo>
                  <a:lnTo>
                    <a:pt x="278547" y="534864"/>
                  </a:lnTo>
                  <a:lnTo>
                    <a:pt x="279640" y="520300"/>
                  </a:lnTo>
                  <a:lnTo>
                    <a:pt x="280732" y="552789"/>
                  </a:lnTo>
                  <a:lnTo>
                    <a:pt x="281825" y="530531"/>
                  </a:lnTo>
                  <a:lnTo>
                    <a:pt x="282918" y="627269"/>
                  </a:lnTo>
                  <a:lnTo>
                    <a:pt x="284011" y="695501"/>
                  </a:lnTo>
                  <a:lnTo>
                    <a:pt x="285104" y="732976"/>
                  </a:lnTo>
                  <a:lnTo>
                    <a:pt x="286196" y="776262"/>
                  </a:lnTo>
                  <a:lnTo>
                    <a:pt x="287289" y="584833"/>
                  </a:lnTo>
                  <a:lnTo>
                    <a:pt x="288382" y="721500"/>
                  </a:lnTo>
                  <a:lnTo>
                    <a:pt x="289475" y="538891"/>
                  </a:lnTo>
                  <a:lnTo>
                    <a:pt x="290568" y="607161"/>
                  </a:lnTo>
                  <a:lnTo>
                    <a:pt x="291660" y="594388"/>
                  </a:lnTo>
                  <a:lnTo>
                    <a:pt x="292753" y="771804"/>
                  </a:lnTo>
                  <a:lnTo>
                    <a:pt x="293846" y="564799"/>
                  </a:lnTo>
                  <a:lnTo>
                    <a:pt x="294939" y="577792"/>
                  </a:lnTo>
                  <a:lnTo>
                    <a:pt x="296032" y="615532"/>
                  </a:lnTo>
                  <a:lnTo>
                    <a:pt x="297125" y="607211"/>
                  </a:lnTo>
                  <a:lnTo>
                    <a:pt x="298217" y="588863"/>
                  </a:lnTo>
                  <a:lnTo>
                    <a:pt x="299310" y="632732"/>
                  </a:lnTo>
                  <a:lnTo>
                    <a:pt x="300403" y="755728"/>
                  </a:lnTo>
                  <a:lnTo>
                    <a:pt x="301496" y="648494"/>
                  </a:lnTo>
                  <a:lnTo>
                    <a:pt x="302589" y="577661"/>
                  </a:lnTo>
                  <a:lnTo>
                    <a:pt x="303679" y="588696"/>
                  </a:lnTo>
                  <a:lnTo>
                    <a:pt x="304772" y="628287"/>
                  </a:lnTo>
                  <a:lnTo>
                    <a:pt x="305864" y="650737"/>
                  </a:lnTo>
                  <a:lnTo>
                    <a:pt x="306957" y="727870"/>
                  </a:lnTo>
                  <a:lnTo>
                    <a:pt x="308050" y="733002"/>
                  </a:lnTo>
                  <a:lnTo>
                    <a:pt x="309143" y="558243"/>
                  </a:lnTo>
                  <a:lnTo>
                    <a:pt x="310236" y="586227"/>
                  </a:lnTo>
                  <a:lnTo>
                    <a:pt x="311328" y="867661"/>
                  </a:lnTo>
                  <a:lnTo>
                    <a:pt x="312421" y="623875"/>
                  </a:lnTo>
                  <a:lnTo>
                    <a:pt x="313514" y="583014"/>
                  </a:lnTo>
                  <a:lnTo>
                    <a:pt x="314607" y="550336"/>
                  </a:lnTo>
                  <a:lnTo>
                    <a:pt x="315700" y="660229"/>
                  </a:lnTo>
                  <a:lnTo>
                    <a:pt x="316793" y="623593"/>
                  </a:lnTo>
                  <a:lnTo>
                    <a:pt x="317885" y="584104"/>
                  </a:lnTo>
                  <a:lnTo>
                    <a:pt x="318978" y="656142"/>
                  </a:lnTo>
                  <a:lnTo>
                    <a:pt x="320071" y="662329"/>
                  </a:lnTo>
                  <a:lnTo>
                    <a:pt x="321164" y="673058"/>
                  </a:lnTo>
                  <a:lnTo>
                    <a:pt x="322257" y="615767"/>
                  </a:lnTo>
                  <a:lnTo>
                    <a:pt x="323349" y="594430"/>
                  </a:lnTo>
                  <a:lnTo>
                    <a:pt x="324442" y="574586"/>
                  </a:lnTo>
                  <a:lnTo>
                    <a:pt x="325535" y="590505"/>
                  </a:lnTo>
                  <a:lnTo>
                    <a:pt x="326628" y="565981"/>
                  </a:lnTo>
                  <a:lnTo>
                    <a:pt x="327721" y="496570"/>
                  </a:lnTo>
                  <a:lnTo>
                    <a:pt x="328814" y="706316"/>
                  </a:lnTo>
                  <a:lnTo>
                    <a:pt x="329906" y="539971"/>
                  </a:lnTo>
                  <a:lnTo>
                    <a:pt x="330999" y="560241"/>
                  </a:lnTo>
                  <a:lnTo>
                    <a:pt x="332092" y="705458"/>
                  </a:lnTo>
                  <a:lnTo>
                    <a:pt x="333185" y="570902"/>
                  </a:lnTo>
                  <a:lnTo>
                    <a:pt x="334278" y="559776"/>
                  </a:lnTo>
                  <a:lnTo>
                    <a:pt x="335370" y="605219"/>
                  </a:lnTo>
                  <a:lnTo>
                    <a:pt x="336463" y="602975"/>
                  </a:lnTo>
                  <a:lnTo>
                    <a:pt x="337556" y="662347"/>
                  </a:lnTo>
                  <a:lnTo>
                    <a:pt x="338646" y="583918"/>
                  </a:lnTo>
                  <a:lnTo>
                    <a:pt x="339739" y="621632"/>
                  </a:lnTo>
                  <a:lnTo>
                    <a:pt x="340832" y="597845"/>
                  </a:lnTo>
                  <a:lnTo>
                    <a:pt x="341925" y="607392"/>
                  </a:lnTo>
                  <a:lnTo>
                    <a:pt x="343017" y="975893"/>
                  </a:lnTo>
                  <a:lnTo>
                    <a:pt x="344110" y="662912"/>
                  </a:lnTo>
                  <a:lnTo>
                    <a:pt x="345203" y="703784"/>
                  </a:lnTo>
                  <a:lnTo>
                    <a:pt x="346296" y="559138"/>
                  </a:lnTo>
                  <a:lnTo>
                    <a:pt x="347389" y="634243"/>
                  </a:lnTo>
                  <a:lnTo>
                    <a:pt x="348482" y="581905"/>
                  </a:lnTo>
                  <a:lnTo>
                    <a:pt x="349574" y="594592"/>
                  </a:lnTo>
                  <a:lnTo>
                    <a:pt x="350667" y="636910"/>
                  </a:lnTo>
                  <a:lnTo>
                    <a:pt x="351760" y="785098"/>
                  </a:lnTo>
                  <a:lnTo>
                    <a:pt x="352853" y="657531"/>
                  </a:lnTo>
                  <a:lnTo>
                    <a:pt x="353946" y="693085"/>
                  </a:lnTo>
                  <a:lnTo>
                    <a:pt x="355038" y="565513"/>
                  </a:lnTo>
                  <a:lnTo>
                    <a:pt x="356131" y="805511"/>
                  </a:lnTo>
                  <a:lnTo>
                    <a:pt x="357224" y="550517"/>
                  </a:lnTo>
                  <a:lnTo>
                    <a:pt x="358317" y="658470"/>
                  </a:lnTo>
                  <a:lnTo>
                    <a:pt x="359410" y="606510"/>
                  </a:lnTo>
                  <a:lnTo>
                    <a:pt x="360502" y="609230"/>
                  </a:lnTo>
                  <a:lnTo>
                    <a:pt x="361595" y="590591"/>
                  </a:lnTo>
                  <a:lnTo>
                    <a:pt x="362688" y="566054"/>
                  </a:lnTo>
                  <a:lnTo>
                    <a:pt x="363781" y="596564"/>
                  </a:lnTo>
                  <a:lnTo>
                    <a:pt x="364874" y="656046"/>
                  </a:lnTo>
                  <a:lnTo>
                    <a:pt x="365967" y="624534"/>
                  </a:lnTo>
                  <a:lnTo>
                    <a:pt x="367059" y="530579"/>
                  </a:lnTo>
                  <a:lnTo>
                    <a:pt x="368152" y="520857"/>
                  </a:lnTo>
                  <a:lnTo>
                    <a:pt x="369245" y="695265"/>
                  </a:lnTo>
                  <a:lnTo>
                    <a:pt x="370338" y="606218"/>
                  </a:lnTo>
                  <a:lnTo>
                    <a:pt x="371431" y="558541"/>
                  </a:lnTo>
                  <a:lnTo>
                    <a:pt x="372523" y="725380"/>
                  </a:lnTo>
                  <a:lnTo>
                    <a:pt x="373614" y="659359"/>
                  </a:lnTo>
                  <a:lnTo>
                    <a:pt x="374706" y="563659"/>
                  </a:lnTo>
                  <a:lnTo>
                    <a:pt x="375799" y="789872"/>
                  </a:lnTo>
                  <a:lnTo>
                    <a:pt x="376892" y="621797"/>
                  </a:lnTo>
                  <a:lnTo>
                    <a:pt x="377985" y="637227"/>
                  </a:lnTo>
                  <a:lnTo>
                    <a:pt x="379078" y="563889"/>
                  </a:lnTo>
                  <a:lnTo>
                    <a:pt x="380171" y="640772"/>
                  </a:lnTo>
                  <a:lnTo>
                    <a:pt x="381263" y="607596"/>
                  </a:lnTo>
                  <a:lnTo>
                    <a:pt x="382356" y="537330"/>
                  </a:lnTo>
                  <a:lnTo>
                    <a:pt x="383449" y="607347"/>
                  </a:lnTo>
                  <a:lnTo>
                    <a:pt x="384542" y="692190"/>
                  </a:lnTo>
                  <a:lnTo>
                    <a:pt x="385635" y="680596"/>
                  </a:lnTo>
                  <a:lnTo>
                    <a:pt x="386727" y="613636"/>
                  </a:lnTo>
                  <a:lnTo>
                    <a:pt x="387820" y="564268"/>
                  </a:lnTo>
                  <a:lnTo>
                    <a:pt x="388913" y="540761"/>
                  </a:lnTo>
                  <a:lnTo>
                    <a:pt x="390006" y="621836"/>
                  </a:lnTo>
                  <a:lnTo>
                    <a:pt x="391099" y="640597"/>
                  </a:lnTo>
                  <a:lnTo>
                    <a:pt x="392191" y="686717"/>
                  </a:lnTo>
                  <a:lnTo>
                    <a:pt x="393284" y="658124"/>
                  </a:lnTo>
                  <a:lnTo>
                    <a:pt x="394377" y="663540"/>
                  </a:lnTo>
                  <a:lnTo>
                    <a:pt x="395470" y="590863"/>
                  </a:lnTo>
                  <a:lnTo>
                    <a:pt x="396563" y="562417"/>
                  </a:lnTo>
                  <a:lnTo>
                    <a:pt x="397656" y="836565"/>
                  </a:lnTo>
                  <a:lnTo>
                    <a:pt x="398748" y="575781"/>
                  </a:lnTo>
                  <a:lnTo>
                    <a:pt x="399841" y="588408"/>
                  </a:lnTo>
                  <a:lnTo>
                    <a:pt x="400934" y="632452"/>
                  </a:lnTo>
                  <a:lnTo>
                    <a:pt x="402027" y="549306"/>
                  </a:lnTo>
                  <a:lnTo>
                    <a:pt x="403120" y="578699"/>
                  </a:lnTo>
                  <a:lnTo>
                    <a:pt x="404212" y="615741"/>
                  </a:lnTo>
                  <a:lnTo>
                    <a:pt x="405305" y="630779"/>
                  </a:lnTo>
                  <a:lnTo>
                    <a:pt x="406398" y="539780"/>
                  </a:lnTo>
                  <a:lnTo>
                    <a:pt x="407491" y="627008"/>
                  </a:lnTo>
                  <a:lnTo>
                    <a:pt x="408581" y="597751"/>
                  </a:lnTo>
                  <a:lnTo>
                    <a:pt x="409674" y="612221"/>
                  </a:lnTo>
                  <a:lnTo>
                    <a:pt x="410767" y="688239"/>
                  </a:lnTo>
                  <a:lnTo>
                    <a:pt x="411859" y="820623"/>
                  </a:lnTo>
                  <a:lnTo>
                    <a:pt x="412952" y="564252"/>
                  </a:lnTo>
                  <a:lnTo>
                    <a:pt x="414045" y="613871"/>
                  </a:lnTo>
                  <a:lnTo>
                    <a:pt x="415138" y="603111"/>
                  </a:lnTo>
                  <a:lnTo>
                    <a:pt x="416231" y="566002"/>
                  </a:lnTo>
                  <a:lnTo>
                    <a:pt x="417324" y="587903"/>
                  </a:lnTo>
                  <a:lnTo>
                    <a:pt x="418416" y="728777"/>
                  </a:lnTo>
                  <a:lnTo>
                    <a:pt x="419509" y="653462"/>
                  </a:lnTo>
                  <a:lnTo>
                    <a:pt x="420602" y="695017"/>
                  </a:lnTo>
                  <a:lnTo>
                    <a:pt x="421695" y="624568"/>
                  </a:lnTo>
                  <a:lnTo>
                    <a:pt x="422788" y="619148"/>
                  </a:lnTo>
                  <a:lnTo>
                    <a:pt x="423880" y="531700"/>
                  </a:lnTo>
                  <a:lnTo>
                    <a:pt x="424973" y="642566"/>
                  </a:lnTo>
                  <a:lnTo>
                    <a:pt x="426066" y="656924"/>
                  </a:lnTo>
                  <a:lnTo>
                    <a:pt x="427159" y="716874"/>
                  </a:lnTo>
                  <a:lnTo>
                    <a:pt x="428252" y="593509"/>
                  </a:lnTo>
                  <a:lnTo>
                    <a:pt x="429345" y="668416"/>
                  </a:lnTo>
                  <a:lnTo>
                    <a:pt x="430437" y="614954"/>
                  </a:lnTo>
                  <a:lnTo>
                    <a:pt x="431530" y="669603"/>
                  </a:lnTo>
                  <a:lnTo>
                    <a:pt x="432623" y="606829"/>
                  </a:lnTo>
                  <a:lnTo>
                    <a:pt x="433716" y="543043"/>
                  </a:lnTo>
                  <a:lnTo>
                    <a:pt x="434809" y="611199"/>
                  </a:lnTo>
                  <a:lnTo>
                    <a:pt x="435901" y="562474"/>
                  </a:lnTo>
                  <a:lnTo>
                    <a:pt x="436994" y="660697"/>
                  </a:lnTo>
                  <a:lnTo>
                    <a:pt x="438087" y="711749"/>
                  </a:lnTo>
                  <a:lnTo>
                    <a:pt x="439180" y="542243"/>
                  </a:lnTo>
                  <a:lnTo>
                    <a:pt x="440273" y="574785"/>
                  </a:lnTo>
                  <a:lnTo>
                    <a:pt x="441365" y="578655"/>
                  </a:lnTo>
                  <a:lnTo>
                    <a:pt x="442458" y="658059"/>
                  </a:lnTo>
                  <a:lnTo>
                    <a:pt x="443548" y="620944"/>
                  </a:lnTo>
                  <a:lnTo>
                    <a:pt x="444641" y="654542"/>
                  </a:lnTo>
                  <a:lnTo>
                    <a:pt x="445734" y="697480"/>
                  </a:lnTo>
                  <a:lnTo>
                    <a:pt x="446827" y="548150"/>
                  </a:lnTo>
                  <a:lnTo>
                    <a:pt x="447920" y="625876"/>
                  </a:lnTo>
                  <a:lnTo>
                    <a:pt x="449013" y="516623"/>
                  </a:lnTo>
                  <a:lnTo>
                    <a:pt x="450105" y="693668"/>
                  </a:lnTo>
                  <a:lnTo>
                    <a:pt x="451198" y="685839"/>
                  </a:lnTo>
                  <a:lnTo>
                    <a:pt x="452291" y="722956"/>
                  </a:lnTo>
                  <a:lnTo>
                    <a:pt x="453384" y="675730"/>
                  </a:lnTo>
                  <a:lnTo>
                    <a:pt x="454477" y="762270"/>
                  </a:lnTo>
                  <a:lnTo>
                    <a:pt x="455569" y="552496"/>
                  </a:lnTo>
                  <a:lnTo>
                    <a:pt x="456662" y="627204"/>
                  </a:lnTo>
                  <a:lnTo>
                    <a:pt x="457755" y="556008"/>
                  </a:lnTo>
                  <a:lnTo>
                    <a:pt x="458848" y="511409"/>
                  </a:lnTo>
                  <a:lnTo>
                    <a:pt x="459941" y="546545"/>
                  </a:lnTo>
                  <a:lnTo>
                    <a:pt x="461033" y="550830"/>
                  </a:lnTo>
                  <a:lnTo>
                    <a:pt x="462126" y="639298"/>
                  </a:lnTo>
                  <a:lnTo>
                    <a:pt x="463219" y="619579"/>
                  </a:lnTo>
                  <a:lnTo>
                    <a:pt x="464312" y="575674"/>
                  </a:lnTo>
                  <a:lnTo>
                    <a:pt x="465405" y="694528"/>
                  </a:lnTo>
                  <a:lnTo>
                    <a:pt x="466498" y="632211"/>
                  </a:lnTo>
                  <a:lnTo>
                    <a:pt x="467590" y="610613"/>
                  </a:lnTo>
                  <a:lnTo>
                    <a:pt x="468683" y="599612"/>
                  </a:lnTo>
                  <a:lnTo>
                    <a:pt x="469776" y="617257"/>
                  </a:lnTo>
                  <a:lnTo>
                    <a:pt x="470869" y="634314"/>
                  </a:lnTo>
                  <a:lnTo>
                    <a:pt x="471962" y="599126"/>
                  </a:lnTo>
                  <a:lnTo>
                    <a:pt x="473054" y="599696"/>
                  </a:lnTo>
                  <a:lnTo>
                    <a:pt x="474147" y="651509"/>
                  </a:lnTo>
                  <a:lnTo>
                    <a:pt x="475240" y="572831"/>
                  </a:lnTo>
                  <a:lnTo>
                    <a:pt x="476333" y="531669"/>
                  </a:lnTo>
                  <a:lnTo>
                    <a:pt x="477426" y="619948"/>
                  </a:lnTo>
                  <a:lnTo>
                    <a:pt x="478516" y="639962"/>
                  </a:lnTo>
                  <a:lnTo>
                    <a:pt x="479609" y="627366"/>
                  </a:lnTo>
                  <a:lnTo>
                    <a:pt x="480702" y="656514"/>
                  </a:lnTo>
                  <a:lnTo>
                    <a:pt x="481794" y="562947"/>
                  </a:lnTo>
                  <a:lnTo>
                    <a:pt x="482887" y="538128"/>
                  </a:lnTo>
                  <a:lnTo>
                    <a:pt x="483980" y="704799"/>
                  </a:lnTo>
                  <a:lnTo>
                    <a:pt x="485073" y="609774"/>
                  </a:lnTo>
                  <a:lnTo>
                    <a:pt x="486166" y="639151"/>
                  </a:lnTo>
                  <a:lnTo>
                    <a:pt x="487258" y="663430"/>
                  </a:lnTo>
                  <a:lnTo>
                    <a:pt x="488351" y="593740"/>
                  </a:lnTo>
                  <a:lnTo>
                    <a:pt x="489444" y="643280"/>
                  </a:lnTo>
                  <a:lnTo>
                    <a:pt x="490537" y="577755"/>
                  </a:lnTo>
                  <a:lnTo>
                    <a:pt x="491630" y="564278"/>
                  </a:lnTo>
                  <a:lnTo>
                    <a:pt x="492722" y="620220"/>
                  </a:lnTo>
                  <a:lnTo>
                    <a:pt x="493815" y="666863"/>
                  </a:lnTo>
                  <a:lnTo>
                    <a:pt x="494908" y="596082"/>
                  </a:lnTo>
                  <a:lnTo>
                    <a:pt x="496001" y="662154"/>
                  </a:lnTo>
                  <a:lnTo>
                    <a:pt x="497094" y="764835"/>
                  </a:lnTo>
                  <a:lnTo>
                    <a:pt x="498187" y="781128"/>
                  </a:lnTo>
                  <a:lnTo>
                    <a:pt x="499279" y="582496"/>
                  </a:lnTo>
                  <a:lnTo>
                    <a:pt x="500372" y="699203"/>
                  </a:lnTo>
                  <a:lnTo>
                    <a:pt x="501465" y="735016"/>
                  </a:lnTo>
                  <a:lnTo>
                    <a:pt x="502558" y="576233"/>
                  </a:lnTo>
                  <a:lnTo>
                    <a:pt x="503651" y="741331"/>
                  </a:lnTo>
                  <a:lnTo>
                    <a:pt x="504743" y="590586"/>
                  </a:lnTo>
                  <a:lnTo>
                    <a:pt x="505836" y="566509"/>
                  </a:lnTo>
                  <a:lnTo>
                    <a:pt x="506929" y="545441"/>
                  </a:lnTo>
                  <a:lnTo>
                    <a:pt x="508022" y="652895"/>
                  </a:lnTo>
                  <a:lnTo>
                    <a:pt x="509115" y="545867"/>
                  </a:lnTo>
                  <a:lnTo>
                    <a:pt x="510207" y="634058"/>
                  </a:lnTo>
                  <a:lnTo>
                    <a:pt x="511300" y="620834"/>
                  </a:lnTo>
                  <a:lnTo>
                    <a:pt x="512393" y="590236"/>
                  </a:lnTo>
                  <a:lnTo>
                    <a:pt x="513483" y="626984"/>
                  </a:lnTo>
                  <a:lnTo>
                    <a:pt x="514576" y="602157"/>
                  </a:lnTo>
                  <a:lnTo>
                    <a:pt x="515669" y="617851"/>
                  </a:lnTo>
                  <a:lnTo>
                    <a:pt x="516762" y="588641"/>
                  </a:lnTo>
                  <a:lnTo>
                    <a:pt x="517855" y="594901"/>
                  </a:lnTo>
                  <a:lnTo>
                    <a:pt x="518947" y="558003"/>
                  </a:lnTo>
                  <a:lnTo>
                    <a:pt x="520040" y="668743"/>
                  </a:lnTo>
                  <a:lnTo>
                    <a:pt x="521133" y="642605"/>
                  </a:lnTo>
                  <a:lnTo>
                    <a:pt x="522226" y="597005"/>
                  </a:lnTo>
                  <a:lnTo>
                    <a:pt x="523319" y="520480"/>
                  </a:lnTo>
                  <a:lnTo>
                    <a:pt x="524411" y="642271"/>
                  </a:lnTo>
                  <a:lnTo>
                    <a:pt x="525504" y="651051"/>
                  </a:lnTo>
                  <a:lnTo>
                    <a:pt x="526597" y="577617"/>
                  </a:lnTo>
                  <a:lnTo>
                    <a:pt x="527690" y="645427"/>
                  </a:lnTo>
                  <a:lnTo>
                    <a:pt x="528783" y="615688"/>
                  </a:lnTo>
                  <a:lnTo>
                    <a:pt x="529876" y="639264"/>
                  </a:lnTo>
                  <a:lnTo>
                    <a:pt x="530968" y="590549"/>
                  </a:lnTo>
                  <a:lnTo>
                    <a:pt x="532061" y="678523"/>
                  </a:lnTo>
                  <a:lnTo>
                    <a:pt x="533154" y="560152"/>
                  </a:lnTo>
                  <a:lnTo>
                    <a:pt x="534247" y="583458"/>
                  </a:lnTo>
                  <a:lnTo>
                    <a:pt x="535340" y="623245"/>
                  </a:lnTo>
                  <a:lnTo>
                    <a:pt x="536432" y="543022"/>
                  </a:lnTo>
                  <a:lnTo>
                    <a:pt x="537525" y="597949"/>
                  </a:lnTo>
                  <a:lnTo>
                    <a:pt x="538618" y="614394"/>
                  </a:lnTo>
                  <a:lnTo>
                    <a:pt x="539711" y="638014"/>
                  </a:lnTo>
                  <a:lnTo>
                    <a:pt x="540804" y="621258"/>
                  </a:lnTo>
                  <a:lnTo>
                    <a:pt x="541896" y="644959"/>
                  </a:lnTo>
                  <a:lnTo>
                    <a:pt x="542989" y="677715"/>
                  </a:lnTo>
                  <a:lnTo>
                    <a:pt x="544082" y="592932"/>
                  </a:lnTo>
                  <a:lnTo>
                    <a:pt x="545175" y="595267"/>
                  </a:lnTo>
                  <a:lnTo>
                    <a:pt x="546268" y="753416"/>
                  </a:lnTo>
                  <a:lnTo>
                    <a:pt x="547361" y="591462"/>
                  </a:lnTo>
                  <a:lnTo>
                    <a:pt x="548451" y="512942"/>
                  </a:lnTo>
                  <a:lnTo>
                    <a:pt x="549544" y="601681"/>
                  </a:lnTo>
                  <a:lnTo>
                    <a:pt x="550636" y="616949"/>
                  </a:lnTo>
                  <a:lnTo>
                    <a:pt x="551729" y="659829"/>
                  </a:lnTo>
                  <a:lnTo>
                    <a:pt x="552822" y="533570"/>
                  </a:lnTo>
                  <a:lnTo>
                    <a:pt x="553915" y="663307"/>
                  </a:lnTo>
                  <a:lnTo>
                    <a:pt x="555008" y="617545"/>
                  </a:lnTo>
                  <a:lnTo>
                    <a:pt x="556100" y="690556"/>
                  </a:lnTo>
                  <a:lnTo>
                    <a:pt x="557193" y="624121"/>
                  </a:lnTo>
                  <a:lnTo>
                    <a:pt x="558286" y="670859"/>
                  </a:lnTo>
                  <a:lnTo>
                    <a:pt x="559379" y="511043"/>
                  </a:lnTo>
                  <a:lnTo>
                    <a:pt x="560472" y="600044"/>
                  </a:lnTo>
                  <a:lnTo>
                    <a:pt x="561564" y="521521"/>
                  </a:lnTo>
                  <a:lnTo>
                    <a:pt x="562657" y="590808"/>
                  </a:lnTo>
                  <a:lnTo>
                    <a:pt x="563750" y="551641"/>
                  </a:lnTo>
                  <a:lnTo>
                    <a:pt x="564843" y="615819"/>
                  </a:lnTo>
                  <a:lnTo>
                    <a:pt x="565936" y="650541"/>
                  </a:lnTo>
                  <a:lnTo>
                    <a:pt x="567029" y="616896"/>
                  </a:lnTo>
                  <a:lnTo>
                    <a:pt x="568121" y="598601"/>
                  </a:lnTo>
                  <a:lnTo>
                    <a:pt x="569214" y="607977"/>
                  </a:lnTo>
                  <a:lnTo>
                    <a:pt x="570307" y="669585"/>
                  </a:lnTo>
                  <a:lnTo>
                    <a:pt x="571400" y="702283"/>
                  </a:lnTo>
                  <a:lnTo>
                    <a:pt x="572493" y="537722"/>
                  </a:lnTo>
                  <a:lnTo>
                    <a:pt x="573585" y="715930"/>
                  </a:lnTo>
                  <a:lnTo>
                    <a:pt x="574678" y="573205"/>
                  </a:lnTo>
                  <a:lnTo>
                    <a:pt x="575771" y="551578"/>
                  </a:lnTo>
                  <a:lnTo>
                    <a:pt x="576864" y="583207"/>
                  </a:lnTo>
                  <a:lnTo>
                    <a:pt x="577957" y="640602"/>
                  </a:lnTo>
                  <a:lnTo>
                    <a:pt x="579050" y="588871"/>
                  </a:lnTo>
                  <a:lnTo>
                    <a:pt x="580142" y="574999"/>
                  </a:lnTo>
                  <a:lnTo>
                    <a:pt x="581235" y="629631"/>
                  </a:lnTo>
                  <a:lnTo>
                    <a:pt x="582328" y="566498"/>
                  </a:lnTo>
                  <a:lnTo>
                    <a:pt x="583418" y="645014"/>
                  </a:lnTo>
                  <a:lnTo>
                    <a:pt x="584511" y="589867"/>
                  </a:lnTo>
                  <a:lnTo>
                    <a:pt x="585604" y="593031"/>
                  </a:lnTo>
                  <a:lnTo>
                    <a:pt x="586697" y="523542"/>
                  </a:lnTo>
                  <a:lnTo>
                    <a:pt x="587789" y="709712"/>
                  </a:lnTo>
                  <a:lnTo>
                    <a:pt x="588882" y="726157"/>
                  </a:lnTo>
                  <a:lnTo>
                    <a:pt x="589975" y="557864"/>
                  </a:lnTo>
                  <a:lnTo>
                    <a:pt x="591068" y="770776"/>
                  </a:lnTo>
                  <a:lnTo>
                    <a:pt x="592161" y="601534"/>
                  </a:lnTo>
                  <a:lnTo>
                    <a:pt x="593253" y="672197"/>
                  </a:lnTo>
                  <a:lnTo>
                    <a:pt x="594346" y="876535"/>
                  </a:lnTo>
                  <a:lnTo>
                    <a:pt x="595439" y="573103"/>
                  </a:lnTo>
                  <a:lnTo>
                    <a:pt x="596532" y="584548"/>
                  </a:lnTo>
                  <a:lnTo>
                    <a:pt x="597625" y="586753"/>
                  </a:lnTo>
                  <a:lnTo>
                    <a:pt x="598718" y="552684"/>
                  </a:lnTo>
                  <a:lnTo>
                    <a:pt x="599810" y="608777"/>
                  </a:lnTo>
                  <a:lnTo>
                    <a:pt x="600903" y="547036"/>
                  </a:lnTo>
                  <a:lnTo>
                    <a:pt x="601996" y="599735"/>
                  </a:lnTo>
                  <a:lnTo>
                    <a:pt x="603089" y="596958"/>
                  </a:lnTo>
                  <a:lnTo>
                    <a:pt x="604182" y="825818"/>
                  </a:lnTo>
                  <a:lnTo>
                    <a:pt x="605274" y="579565"/>
                  </a:lnTo>
                  <a:lnTo>
                    <a:pt x="606367" y="582077"/>
                  </a:lnTo>
                  <a:lnTo>
                    <a:pt x="607460" y="594749"/>
                  </a:lnTo>
                  <a:lnTo>
                    <a:pt x="608553" y="599877"/>
                  </a:lnTo>
                  <a:lnTo>
                    <a:pt x="609646" y="570272"/>
                  </a:lnTo>
                  <a:lnTo>
                    <a:pt x="610738" y="580124"/>
                  </a:lnTo>
                  <a:lnTo>
                    <a:pt x="611831" y="525354"/>
                  </a:lnTo>
                  <a:lnTo>
                    <a:pt x="612924" y="638973"/>
                  </a:lnTo>
                  <a:lnTo>
                    <a:pt x="614017" y="693448"/>
                  </a:lnTo>
                  <a:lnTo>
                    <a:pt x="615110" y="718613"/>
                  </a:lnTo>
                  <a:lnTo>
                    <a:pt x="616203" y="569882"/>
                  </a:lnTo>
                  <a:lnTo>
                    <a:pt x="617295" y="611426"/>
                  </a:lnTo>
                  <a:lnTo>
                    <a:pt x="618386" y="536938"/>
                  </a:lnTo>
                  <a:lnTo>
                    <a:pt x="619478" y="573867"/>
                  </a:lnTo>
                  <a:lnTo>
                    <a:pt x="620571" y="594393"/>
                  </a:lnTo>
                  <a:lnTo>
                    <a:pt x="621664" y="560267"/>
                  </a:lnTo>
                  <a:lnTo>
                    <a:pt x="622757" y="549455"/>
                  </a:lnTo>
                  <a:lnTo>
                    <a:pt x="623850" y="586857"/>
                  </a:lnTo>
                  <a:lnTo>
                    <a:pt x="624942" y="579886"/>
                  </a:lnTo>
                  <a:lnTo>
                    <a:pt x="626035" y="609381"/>
                  </a:lnTo>
                  <a:lnTo>
                    <a:pt x="627128" y="572128"/>
                  </a:lnTo>
                  <a:lnTo>
                    <a:pt x="628221" y="652463"/>
                  </a:lnTo>
                  <a:lnTo>
                    <a:pt x="629314" y="600836"/>
                  </a:lnTo>
                  <a:lnTo>
                    <a:pt x="630407" y="688665"/>
                  </a:lnTo>
                  <a:lnTo>
                    <a:pt x="631499" y="620327"/>
                  </a:lnTo>
                  <a:lnTo>
                    <a:pt x="632592" y="604110"/>
                  </a:lnTo>
                  <a:lnTo>
                    <a:pt x="633685" y="582289"/>
                  </a:lnTo>
                  <a:lnTo>
                    <a:pt x="634778" y="597121"/>
                  </a:lnTo>
                  <a:lnTo>
                    <a:pt x="635871" y="548916"/>
                  </a:lnTo>
                  <a:lnTo>
                    <a:pt x="636963" y="584311"/>
                  </a:lnTo>
                  <a:lnTo>
                    <a:pt x="638056" y="571759"/>
                  </a:lnTo>
                  <a:lnTo>
                    <a:pt x="639149" y="577188"/>
                  </a:lnTo>
                  <a:lnTo>
                    <a:pt x="640242" y="715101"/>
                  </a:lnTo>
                  <a:lnTo>
                    <a:pt x="641335" y="610956"/>
                  </a:lnTo>
                  <a:lnTo>
                    <a:pt x="642427" y="556897"/>
                  </a:lnTo>
                  <a:lnTo>
                    <a:pt x="643520" y="570886"/>
                  </a:lnTo>
                  <a:lnTo>
                    <a:pt x="644613" y="564493"/>
                  </a:lnTo>
                  <a:lnTo>
                    <a:pt x="645706" y="549450"/>
                  </a:lnTo>
                  <a:lnTo>
                    <a:pt x="646799" y="583003"/>
                  </a:lnTo>
                  <a:lnTo>
                    <a:pt x="647892" y="785560"/>
                  </a:lnTo>
                  <a:lnTo>
                    <a:pt x="648984" y="543313"/>
                  </a:lnTo>
                  <a:lnTo>
                    <a:pt x="650077" y="620965"/>
                  </a:lnTo>
                  <a:lnTo>
                    <a:pt x="651170" y="581806"/>
                  </a:lnTo>
                  <a:lnTo>
                    <a:pt x="652263" y="601338"/>
                  </a:lnTo>
                  <a:lnTo>
                    <a:pt x="653353" y="696408"/>
                  </a:lnTo>
                  <a:lnTo>
                    <a:pt x="654446" y="622322"/>
                  </a:lnTo>
                  <a:lnTo>
                    <a:pt x="655539" y="577128"/>
                  </a:lnTo>
                  <a:lnTo>
                    <a:pt x="656631" y="596375"/>
                  </a:lnTo>
                  <a:lnTo>
                    <a:pt x="657724" y="684861"/>
                  </a:lnTo>
                  <a:lnTo>
                    <a:pt x="658817" y="638422"/>
                  </a:lnTo>
                  <a:lnTo>
                    <a:pt x="659910" y="567827"/>
                  </a:lnTo>
                  <a:lnTo>
                    <a:pt x="661003" y="601213"/>
                  </a:lnTo>
                  <a:lnTo>
                    <a:pt x="662095" y="533978"/>
                  </a:lnTo>
                  <a:lnTo>
                    <a:pt x="663188" y="578746"/>
                  </a:lnTo>
                  <a:lnTo>
                    <a:pt x="664281" y="564401"/>
                  </a:lnTo>
                  <a:lnTo>
                    <a:pt x="665374" y="577509"/>
                  </a:lnTo>
                  <a:lnTo>
                    <a:pt x="666467" y="639572"/>
                  </a:lnTo>
                  <a:lnTo>
                    <a:pt x="667560" y="735944"/>
                  </a:lnTo>
                  <a:lnTo>
                    <a:pt x="668652" y="730539"/>
                  </a:lnTo>
                  <a:lnTo>
                    <a:pt x="669745" y="600556"/>
                  </a:lnTo>
                  <a:lnTo>
                    <a:pt x="670838" y="572991"/>
                  </a:lnTo>
                  <a:lnTo>
                    <a:pt x="671931" y="555244"/>
                  </a:lnTo>
                  <a:lnTo>
                    <a:pt x="673024" y="567780"/>
                  </a:lnTo>
                  <a:lnTo>
                    <a:pt x="674116" y="595178"/>
                  </a:lnTo>
                  <a:lnTo>
                    <a:pt x="675209" y="792416"/>
                  </a:lnTo>
                  <a:lnTo>
                    <a:pt x="676302" y="624404"/>
                  </a:lnTo>
                  <a:lnTo>
                    <a:pt x="677395" y="802703"/>
                  </a:lnTo>
                  <a:lnTo>
                    <a:pt x="678488" y="583565"/>
                  </a:lnTo>
                  <a:lnTo>
                    <a:pt x="679581" y="644499"/>
                  </a:lnTo>
                  <a:lnTo>
                    <a:pt x="680673" y="602337"/>
                  </a:lnTo>
                  <a:lnTo>
                    <a:pt x="681766" y="553301"/>
                  </a:lnTo>
                  <a:lnTo>
                    <a:pt x="682859" y="717551"/>
                  </a:lnTo>
                  <a:lnTo>
                    <a:pt x="683952" y="629092"/>
                  </a:lnTo>
                  <a:lnTo>
                    <a:pt x="685045" y="613704"/>
                  </a:lnTo>
                  <a:lnTo>
                    <a:pt x="686137" y="676329"/>
                  </a:lnTo>
                  <a:lnTo>
                    <a:pt x="687230" y="678983"/>
                  </a:lnTo>
                  <a:lnTo>
                    <a:pt x="688320" y="623112"/>
                  </a:lnTo>
                  <a:lnTo>
                    <a:pt x="689413" y="650837"/>
                  </a:lnTo>
                  <a:lnTo>
                    <a:pt x="690506" y="567210"/>
                  </a:lnTo>
                  <a:lnTo>
                    <a:pt x="691599" y="824153"/>
                  </a:lnTo>
                  <a:lnTo>
                    <a:pt x="692692" y="553246"/>
                  </a:lnTo>
                  <a:lnTo>
                    <a:pt x="693784" y="669713"/>
                  </a:lnTo>
                  <a:lnTo>
                    <a:pt x="694877" y="719871"/>
                  </a:lnTo>
                  <a:lnTo>
                    <a:pt x="695970" y="572162"/>
                  </a:lnTo>
                  <a:lnTo>
                    <a:pt x="697063" y="682306"/>
                  </a:lnTo>
                  <a:lnTo>
                    <a:pt x="698156" y="613364"/>
                  </a:lnTo>
                  <a:lnTo>
                    <a:pt x="699249" y="637606"/>
                  </a:lnTo>
                  <a:lnTo>
                    <a:pt x="700341" y="611646"/>
                  </a:lnTo>
                  <a:lnTo>
                    <a:pt x="701434" y="698333"/>
                  </a:lnTo>
                  <a:lnTo>
                    <a:pt x="702527" y="668100"/>
                  </a:lnTo>
                  <a:lnTo>
                    <a:pt x="703620" y="636672"/>
                  </a:lnTo>
                  <a:lnTo>
                    <a:pt x="704713" y="666186"/>
                  </a:lnTo>
                  <a:lnTo>
                    <a:pt x="705805" y="620264"/>
                  </a:lnTo>
                  <a:lnTo>
                    <a:pt x="706898" y="712575"/>
                  </a:lnTo>
                  <a:lnTo>
                    <a:pt x="707991" y="901883"/>
                  </a:lnTo>
                  <a:lnTo>
                    <a:pt x="709084" y="686906"/>
                  </a:lnTo>
                  <a:lnTo>
                    <a:pt x="710177" y="674783"/>
                  </a:lnTo>
                  <a:lnTo>
                    <a:pt x="711269" y="610561"/>
                  </a:lnTo>
                  <a:lnTo>
                    <a:pt x="712362" y="652788"/>
                  </a:lnTo>
                  <a:lnTo>
                    <a:pt x="713455" y="747350"/>
                  </a:lnTo>
                  <a:lnTo>
                    <a:pt x="714548" y="677955"/>
                  </a:lnTo>
                  <a:lnTo>
                    <a:pt x="715641" y="645374"/>
                  </a:lnTo>
                  <a:lnTo>
                    <a:pt x="716734" y="605825"/>
                  </a:lnTo>
                  <a:lnTo>
                    <a:pt x="717826" y="664620"/>
                  </a:lnTo>
                  <a:lnTo>
                    <a:pt x="718919" y="649038"/>
                  </a:lnTo>
                  <a:lnTo>
                    <a:pt x="720012" y="614637"/>
                  </a:lnTo>
                  <a:lnTo>
                    <a:pt x="721105" y="558756"/>
                  </a:lnTo>
                  <a:lnTo>
                    <a:pt x="722198" y="559038"/>
                  </a:lnTo>
                  <a:lnTo>
                    <a:pt x="723288" y="553803"/>
                  </a:lnTo>
                  <a:lnTo>
                    <a:pt x="724381" y="562984"/>
                  </a:lnTo>
                  <a:lnTo>
                    <a:pt x="725473" y="725202"/>
                  </a:lnTo>
                  <a:lnTo>
                    <a:pt x="726566" y="542709"/>
                  </a:lnTo>
                  <a:lnTo>
                    <a:pt x="727659" y="808887"/>
                  </a:lnTo>
                  <a:lnTo>
                    <a:pt x="728752" y="588008"/>
                  </a:lnTo>
                  <a:lnTo>
                    <a:pt x="729845" y="597654"/>
                  </a:lnTo>
                  <a:lnTo>
                    <a:pt x="730938" y="571989"/>
                  </a:lnTo>
                  <a:lnTo>
                    <a:pt x="732030" y="643539"/>
                  </a:lnTo>
                  <a:lnTo>
                    <a:pt x="733123" y="657379"/>
                  </a:lnTo>
                  <a:lnTo>
                    <a:pt x="734216" y="582334"/>
                  </a:lnTo>
                  <a:lnTo>
                    <a:pt x="735309" y="549444"/>
                  </a:lnTo>
                </a:path>
              </a:pathLst>
            </a:custGeom>
            <a:ln w="3175">
              <a:solidFill>
                <a:srgbClr val="0071BC"/>
              </a:solidFill>
            </a:ln>
          </p:spPr>
          <p:txBody>
            <a:bodyPr wrap="square" lIns="0" tIns="0" rIns="0" bIns="0" rtlCol="0"/>
            <a:lstStyle/>
            <a:p>
              <a:endParaRPr/>
            </a:p>
          </p:txBody>
        </p:sp>
        <p:grpSp>
          <p:nvGrpSpPr>
            <p:cNvPr id="215" name="object 262">
              <a:extLst>
                <a:ext uri="{FF2B5EF4-FFF2-40B4-BE49-F238E27FC236}">
                  <a16:creationId xmlns:a16="http://schemas.microsoft.com/office/drawing/2014/main" id="{A7B57D69-C34F-77BE-F838-2A540CEF649C}"/>
                </a:ext>
              </a:extLst>
            </p:cNvPr>
            <p:cNvGrpSpPr/>
            <p:nvPr/>
          </p:nvGrpSpPr>
          <p:grpSpPr>
            <a:xfrm>
              <a:off x="6505905" y="3239603"/>
              <a:ext cx="1398905" cy="1456917"/>
              <a:chOff x="2927035" y="3173301"/>
              <a:chExt cx="1398905" cy="1456917"/>
            </a:xfrm>
          </p:grpSpPr>
          <p:sp>
            <p:nvSpPr>
              <p:cNvPr id="216" name="object 263">
                <a:extLst>
                  <a:ext uri="{FF2B5EF4-FFF2-40B4-BE49-F238E27FC236}">
                    <a16:creationId xmlns:a16="http://schemas.microsoft.com/office/drawing/2014/main" id="{45249F5A-B636-219E-03D7-67C680CB9243}"/>
                  </a:ext>
                </a:extLst>
              </p:cNvPr>
              <p:cNvSpPr/>
              <p:nvPr/>
            </p:nvSpPr>
            <p:spPr>
              <a:xfrm>
                <a:off x="2927036" y="3173301"/>
                <a:ext cx="14604" cy="1456690"/>
              </a:xfrm>
              <a:custGeom>
                <a:avLst/>
                <a:gdLst/>
                <a:ahLst/>
                <a:cxnLst/>
                <a:rect l="l" t="t" r="r" b="b"/>
                <a:pathLst>
                  <a:path w="14605" h="1456689">
                    <a:moveTo>
                      <a:pt x="0" y="1456456"/>
                    </a:moveTo>
                    <a:lnTo>
                      <a:pt x="0" y="0"/>
                    </a:lnTo>
                  </a:path>
                  <a:path w="14605" h="1456689">
                    <a:moveTo>
                      <a:pt x="0" y="1456456"/>
                    </a:moveTo>
                    <a:lnTo>
                      <a:pt x="14562" y="1456456"/>
                    </a:lnTo>
                  </a:path>
                </a:pathLst>
              </a:custGeom>
              <a:ln w="3175">
                <a:solidFill>
                  <a:srgbClr val="252525"/>
                </a:solidFill>
              </a:ln>
            </p:spPr>
            <p:txBody>
              <a:bodyPr wrap="square" lIns="0" tIns="0" rIns="0" bIns="0" rtlCol="0"/>
              <a:lstStyle/>
              <a:p>
                <a:endParaRPr/>
              </a:p>
            </p:txBody>
          </p:sp>
          <p:sp>
            <p:nvSpPr>
              <p:cNvPr id="217" name="object 264">
                <a:extLst>
                  <a:ext uri="{FF2B5EF4-FFF2-40B4-BE49-F238E27FC236}">
                    <a16:creationId xmlns:a16="http://schemas.microsoft.com/office/drawing/2014/main" id="{22146698-490E-FBE4-5F8B-ABEA2C224556}"/>
                  </a:ext>
                </a:extLst>
              </p:cNvPr>
              <p:cNvSpPr/>
              <p:nvPr/>
            </p:nvSpPr>
            <p:spPr>
              <a:xfrm>
                <a:off x="2927036" y="4387015"/>
                <a:ext cx="14604" cy="0"/>
              </a:xfrm>
              <a:custGeom>
                <a:avLst/>
                <a:gdLst/>
                <a:ahLst/>
                <a:cxnLst/>
                <a:rect l="l" t="t" r="r" b="b"/>
                <a:pathLst>
                  <a:path w="14605">
                    <a:moveTo>
                      <a:pt x="0" y="0"/>
                    </a:moveTo>
                    <a:lnTo>
                      <a:pt x="14562" y="0"/>
                    </a:lnTo>
                  </a:path>
                </a:pathLst>
              </a:custGeom>
              <a:ln w="3175">
                <a:solidFill>
                  <a:srgbClr val="252525"/>
                </a:solidFill>
              </a:ln>
            </p:spPr>
            <p:txBody>
              <a:bodyPr wrap="square" lIns="0" tIns="0" rIns="0" bIns="0" rtlCol="0"/>
              <a:lstStyle/>
              <a:p>
                <a:endParaRPr/>
              </a:p>
            </p:txBody>
          </p:sp>
          <p:sp>
            <p:nvSpPr>
              <p:cNvPr id="218" name="object 265">
                <a:extLst>
                  <a:ext uri="{FF2B5EF4-FFF2-40B4-BE49-F238E27FC236}">
                    <a16:creationId xmlns:a16="http://schemas.microsoft.com/office/drawing/2014/main" id="{66DACC86-F16D-D92E-AB30-E7AA11BE917A}"/>
                  </a:ext>
                </a:extLst>
              </p:cNvPr>
              <p:cNvSpPr/>
              <p:nvPr/>
            </p:nvSpPr>
            <p:spPr>
              <a:xfrm>
                <a:off x="2927036" y="4144273"/>
                <a:ext cx="14604" cy="0"/>
              </a:xfrm>
              <a:custGeom>
                <a:avLst/>
                <a:gdLst/>
                <a:ahLst/>
                <a:cxnLst/>
                <a:rect l="l" t="t" r="r" b="b"/>
                <a:pathLst>
                  <a:path w="14605">
                    <a:moveTo>
                      <a:pt x="0" y="0"/>
                    </a:moveTo>
                    <a:lnTo>
                      <a:pt x="14562" y="0"/>
                    </a:lnTo>
                  </a:path>
                </a:pathLst>
              </a:custGeom>
              <a:ln w="3175">
                <a:solidFill>
                  <a:srgbClr val="252525"/>
                </a:solidFill>
              </a:ln>
            </p:spPr>
            <p:txBody>
              <a:bodyPr wrap="square" lIns="0" tIns="0" rIns="0" bIns="0" rtlCol="0"/>
              <a:lstStyle/>
              <a:p>
                <a:endParaRPr/>
              </a:p>
            </p:txBody>
          </p:sp>
          <p:sp>
            <p:nvSpPr>
              <p:cNvPr id="219" name="object 266">
                <a:extLst>
                  <a:ext uri="{FF2B5EF4-FFF2-40B4-BE49-F238E27FC236}">
                    <a16:creationId xmlns:a16="http://schemas.microsoft.com/office/drawing/2014/main" id="{6B4FDCA4-46CE-0FD0-BA36-FE602011E963}"/>
                  </a:ext>
                </a:extLst>
              </p:cNvPr>
              <p:cNvSpPr/>
              <p:nvPr/>
            </p:nvSpPr>
            <p:spPr>
              <a:xfrm>
                <a:off x="2927036" y="3901530"/>
                <a:ext cx="14604" cy="0"/>
              </a:xfrm>
              <a:custGeom>
                <a:avLst/>
                <a:gdLst/>
                <a:ahLst/>
                <a:cxnLst/>
                <a:rect l="l" t="t" r="r" b="b"/>
                <a:pathLst>
                  <a:path w="14605">
                    <a:moveTo>
                      <a:pt x="0" y="0"/>
                    </a:moveTo>
                    <a:lnTo>
                      <a:pt x="14562" y="0"/>
                    </a:lnTo>
                  </a:path>
                </a:pathLst>
              </a:custGeom>
              <a:ln w="3175">
                <a:solidFill>
                  <a:srgbClr val="252525"/>
                </a:solidFill>
              </a:ln>
            </p:spPr>
            <p:txBody>
              <a:bodyPr wrap="square" lIns="0" tIns="0" rIns="0" bIns="0" rtlCol="0"/>
              <a:lstStyle/>
              <a:p>
                <a:endParaRPr/>
              </a:p>
            </p:txBody>
          </p:sp>
          <p:sp>
            <p:nvSpPr>
              <p:cNvPr id="220" name="object 267">
                <a:extLst>
                  <a:ext uri="{FF2B5EF4-FFF2-40B4-BE49-F238E27FC236}">
                    <a16:creationId xmlns:a16="http://schemas.microsoft.com/office/drawing/2014/main" id="{0486C678-2FC1-DA90-29C5-5675DE84C852}"/>
                  </a:ext>
                </a:extLst>
              </p:cNvPr>
              <p:cNvSpPr/>
              <p:nvPr/>
            </p:nvSpPr>
            <p:spPr>
              <a:xfrm>
                <a:off x="2927036" y="3658787"/>
                <a:ext cx="14604" cy="0"/>
              </a:xfrm>
              <a:custGeom>
                <a:avLst/>
                <a:gdLst/>
                <a:ahLst/>
                <a:cxnLst/>
                <a:rect l="l" t="t" r="r" b="b"/>
                <a:pathLst>
                  <a:path w="14605">
                    <a:moveTo>
                      <a:pt x="0" y="0"/>
                    </a:moveTo>
                    <a:lnTo>
                      <a:pt x="14562" y="0"/>
                    </a:lnTo>
                  </a:path>
                </a:pathLst>
              </a:custGeom>
              <a:ln w="3175">
                <a:solidFill>
                  <a:srgbClr val="252525"/>
                </a:solidFill>
              </a:ln>
            </p:spPr>
            <p:txBody>
              <a:bodyPr wrap="square" lIns="0" tIns="0" rIns="0" bIns="0" rtlCol="0"/>
              <a:lstStyle/>
              <a:p>
                <a:endParaRPr/>
              </a:p>
            </p:txBody>
          </p:sp>
          <p:sp>
            <p:nvSpPr>
              <p:cNvPr id="221" name="object 268">
                <a:extLst>
                  <a:ext uri="{FF2B5EF4-FFF2-40B4-BE49-F238E27FC236}">
                    <a16:creationId xmlns:a16="http://schemas.microsoft.com/office/drawing/2014/main" id="{1F9303F7-7622-7662-C697-BFC65D01C21B}"/>
                  </a:ext>
                </a:extLst>
              </p:cNvPr>
              <p:cNvSpPr/>
              <p:nvPr/>
            </p:nvSpPr>
            <p:spPr>
              <a:xfrm>
                <a:off x="2927036" y="3416044"/>
                <a:ext cx="14604" cy="0"/>
              </a:xfrm>
              <a:custGeom>
                <a:avLst/>
                <a:gdLst/>
                <a:ahLst/>
                <a:cxnLst/>
                <a:rect l="l" t="t" r="r" b="b"/>
                <a:pathLst>
                  <a:path w="14605">
                    <a:moveTo>
                      <a:pt x="0" y="0"/>
                    </a:moveTo>
                    <a:lnTo>
                      <a:pt x="14562" y="0"/>
                    </a:lnTo>
                  </a:path>
                </a:pathLst>
              </a:custGeom>
              <a:ln w="3175">
                <a:solidFill>
                  <a:srgbClr val="252525"/>
                </a:solidFill>
              </a:ln>
            </p:spPr>
            <p:txBody>
              <a:bodyPr wrap="square" lIns="0" tIns="0" rIns="0" bIns="0" rtlCol="0"/>
              <a:lstStyle/>
              <a:p>
                <a:endParaRPr/>
              </a:p>
            </p:txBody>
          </p:sp>
          <p:sp>
            <p:nvSpPr>
              <p:cNvPr id="222" name="object 269">
                <a:extLst>
                  <a:ext uri="{FF2B5EF4-FFF2-40B4-BE49-F238E27FC236}">
                    <a16:creationId xmlns:a16="http://schemas.microsoft.com/office/drawing/2014/main" id="{9C2E013C-5CDE-3CC7-61EA-0975D2364E8A}"/>
                  </a:ext>
                </a:extLst>
              </p:cNvPr>
              <p:cNvSpPr/>
              <p:nvPr/>
            </p:nvSpPr>
            <p:spPr>
              <a:xfrm>
                <a:off x="2927036" y="3173301"/>
                <a:ext cx="14604" cy="0"/>
              </a:xfrm>
              <a:custGeom>
                <a:avLst/>
                <a:gdLst/>
                <a:ahLst/>
                <a:cxnLst/>
                <a:rect l="l" t="t" r="r" b="b"/>
                <a:pathLst>
                  <a:path w="14605">
                    <a:moveTo>
                      <a:pt x="0" y="0"/>
                    </a:moveTo>
                    <a:lnTo>
                      <a:pt x="14562" y="0"/>
                    </a:lnTo>
                  </a:path>
                </a:pathLst>
              </a:custGeom>
              <a:ln w="3175">
                <a:solidFill>
                  <a:srgbClr val="252525"/>
                </a:solidFill>
              </a:ln>
            </p:spPr>
            <p:txBody>
              <a:bodyPr wrap="square" lIns="0" tIns="0" rIns="0" bIns="0" rtlCol="0"/>
              <a:lstStyle/>
              <a:p>
                <a:endParaRPr/>
              </a:p>
            </p:txBody>
          </p:sp>
          <p:sp>
            <p:nvSpPr>
              <p:cNvPr id="223" name="object 270">
                <a:extLst>
                  <a:ext uri="{FF2B5EF4-FFF2-40B4-BE49-F238E27FC236}">
                    <a16:creationId xmlns:a16="http://schemas.microsoft.com/office/drawing/2014/main" id="{645F37DD-695B-6635-552A-BDB363C97A41}"/>
                  </a:ext>
                </a:extLst>
              </p:cNvPr>
              <p:cNvSpPr/>
              <p:nvPr/>
            </p:nvSpPr>
            <p:spPr>
              <a:xfrm>
                <a:off x="2927035" y="3922193"/>
                <a:ext cx="662305" cy="708025"/>
              </a:xfrm>
              <a:custGeom>
                <a:avLst/>
                <a:gdLst/>
                <a:ahLst/>
                <a:cxnLst/>
                <a:rect l="l" t="t" r="r" b="b"/>
                <a:pathLst>
                  <a:path w="662304" h="708025">
                    <a:moveTo>
                      <a:pt x="0" y="246279"/>
                    </a:moveTo>
                    <a:lnTo>
                      <a:pt x="1092" y="152998"/>
                    </a:lnTo>
                    <a:lnTo>
                      <a:pt x="2185" y="164414"/>
                    </a:lnTo>
                    <a:lnTo>
                      <a:pt x="3278" y="45874"/>
                    </a:lnTo>
                    <a:lnTo>
                      <a:pt x="4371" y="75944"/>
                    </a:lnTo>
                    <a:lnTo>
                      <a:pt x="5464" y="96986"/>
                    </a:lnTo>
                    <a:lnTo>
                      <a:pt x="6556" y="39303"/>
                    </a:lnTo>
                    <a:lnTo>
                      <a:pt x="7649" y="86665"/>
                    </a:lnTo>
                    <a:lnTo>
                      <a:pt x="8742" y="380982"/>
                    </a:lnTo>
                    <a:lnTo>
                      <a:pt x="9835" y="76462"/>
                    </a:lnTo>
                    <a:lnTo>
                      <a:pt x="10928" y="124886"/>
                    </a:lnTo>
                    <a:lnTo>
                      <a:pt x="12020" y="116736"/>
                    </a:lnTo>
                    <a:lnTo>
                      <a:pt x="13113" y="208777"/>
                    </a:lnTo>
                    <a:lnTo>
                      <a:pt x="14206" y="85852"/>
                    </a:lnTo>
                    <a:lnTo>
                      <a:pt x="15299" y="155731"/>
                    </a:lnTo>
                    <a:lnTo>
                      <a:pt x="16392" y="55899"/>
                    </a:lnTo>
                    <a:lnTo>
                      <a:pt x="17482" y="235786"/>
                    </a:lnTo>
                    <a:lnTo>
                      <a:pt x="18575" y="212592"/>
                    </a:lnTo>
                    <a:lnTo>
                      <a:pt x="19668" y="27481"/>
                    </a:lnTo>
                    <a:lnTo>
                      <a:pt x="20760" y="122392"/>
                    </a:lnTo>
                    <a:lnTo>
                      <a:pt x="21853" y="139218"/>
                    </a:lnTo>
                    <a:lnTo>
                      <a:pt x="22946" y="180856"/>
                    </a:lnTo>
                    <a:lnTo>
                      <a:pt x="24039" y="119586"/>
                    </a:lnTo>
                    <a:lnTo>
                      <a:pt x="25132" y="0"/>
                    </a:lnTo>
                    <a:lnTo>
                      <a:pt x="26224" y="52142"/>
                    </a:lnTo>
                    <a:lnTo>
                      <a:pt x="27317" y="192466"/>
                    </a:lnTo>
                    <a:lnTo>
                      <a:pt x="28410" y="53172"/>
                    </a:lnTo>
                    <a:lnTo>
                      <a:pt x="29503" y="122794"/>
                    </a:lnTo>
                    <a:lnTo>
                      <a:pt x="30596" y="114761"/>
                    </a:lnTo>
                    <a:lnTo>
                      <a:pt x="31688" y="240731"/>
                    </a:lnTo>
                    <a:lnTo>
                      <a:pt x="32781" y="93843"/>
                    </a:lnTo>
                    <a:lnTo>
                      <a:pt x="33874" y="134754"/>
                    </a:lnTo>
                    <a:lnTo>
                      <a:pt x="34967" y="71769"/>
                    </a:lnTo>
                    <a:lnTo>
                      <a:pt x="36060" y="141718"/>
                    </a:lnTo>
                    <a:lnTo>
                      <a:pt x="37153" y="218397"/>
                    </a:lnTo>
                    <a:lnTo>
                      <a:pt x="38245" y="70106"/>
                    </a:lnTo>
                    <a:lnTo>
                      <a:pt x="39338" y="132228"/>
                    </a:lnTo>
                    <a:lnTo>
                      <a:pt x="40431" y="118362"/>
                    </a:lnTo>
                    <a:lnTo>
                      <a:pt x="41524" y="309166"/>
                    </a:lnTo>
                    <a:lnTo>
                      <a:pt x="42617" y="157171"/>
                    </a:lnTo>
                    <a:lnTo>
                      <a:pt x="43709" y="86877"/>
                    </a:lnTo>
                    <a:lnTo>
                      <a:pt x="44802" y="112382"/>
                    </a:lnTo>
                    <a:lnTo>
                      <a:pt x="45895" y="89829"/>
                    </a:lnTo>
                    <a:lnTo>
                      <a:pt x="46988" y="102064"/>
                    </a:lnTo>
                    <a:lnTo>
                      <a:pt x="48081" y="94473"/>
                    </a:lnTo>
                    <a:lnTo>
                      <a:pt x="49173" y="233388"/>
                    </a:lnTo>
                    <a:lnTo>
                      <a:pt x="50266" y="304417"/>
                    </a:lnTo>
                    <a:lnTo>
                      <a:pt x="51359" y="100485"/>
                    </a:lnTo>
                    <a:lnTo>
                      <a:pt x="52449" y="83755"/>
                    </a:lnTo>
                    <a:lnTo>
                      <a:pt x="53542" y="177308"/>
                    </a:lnTo>
                    <a:lnTo>
                      <a:pt x="54635" y="71463"/>
                    </a:lnTo>
                    <a:lnTo>
                      <a:pt x="55728" y="86469"/>
                    </a:lnTo>
                    <a:lnTo>
                      <a:pt x="56821" y="80651"/>
                    </a:lnTo>
                    <a:lnTo>
                      <a:pt x="57913" y="131028"/>
                    </a:lnTo>
                    <a:lnTo>
                      <a:pt x="59006" y="124575"/>
                    </a:lnTo>
                    <a:lnTo>
                      <a:pt x="60099" y="174440"/>
                    </a:lnTo>
                    <a:lnTo>
                      <a:pt x="61192" y="221906"/>
                    </a:lnTo>
                    <a:lnTo>
                      <a:pt x="62285" y="66107"/>
                    </a:lnTo>
                    <a:lnTo>
                      <a:pt x="63377" y="174118"/>
                    </a:lnTo>
                    <a:lnTo>
                      <a:pt x="64470" y="80228"/>
                    </a:lnTo>
                    <a:lnTo>
                      <a:pt x="65563" y="163146"/>
                    </a:lnTo>
                    <a:lnTo>
                      <a:pt x="66656" y="30274"/>
                    </a:lnTo>
                    <a:lnTo>
                      <a:pt x="67749" y="187082"/>
                    </a:lnTo>
                    <a:lnTo>
                      <a:pt x="68842" y="143993"/>
                    </a:lnTo>
                    <a:lnTo>
                      <a:pt x="69934" y="125485"/>
                    </a:lnTo>
                    <a:lnTo>
                      <a:pt x="71027" y="135136"/>
                    </a:lnTo>
                    <a:lnTo>
                      <a:pt x="72120" y="23711"/>
                    </a:lnTo>
                    <a:lnTo>
                      <a:pt x="73213" y="108279"/>
                    </a:lnTo>
                    <a:lnTo>
                      <a:pt x="74306" y="140227"/>
                    </a:lnTo>
                    <a:lnTo>
                      <a:pt x="75398" y="51990"/>
                    </a:lnTo>
                    <a:lnTo>
                      <a:pt x="76491" y="156397"/>
                    </a:lnTo>
                    <a:lnTo>
                      <a:pt x="77584" y="95940"/>
                    </a:lnTo>
                    <a:lnTo>
                      <a:pt x="78677" y="192335"/>
                    </a:lnTo>
                    <a:lnTo>
                      <a:pt x="79770" y="61257"/>
                    </a:lnTo>
                    <a:lnTo>
                      <a:pt x="80862" y="78609"/>
                    </a:lnTo>
                    <a:lnTo>
                      <a:pt x="81955" y="99496"/>
                    </a:lnTo>
                    <a:lnTo>
                      <a:pt x="83048" y="31064"/>
                    </a:lnTo>
                    <a:lnTo>
                      <a:pt x="84141" y="135097"/>
                    </a:lnTo>
                    <a:lnTo>
                      <a:pt x="85234" y="57552"/>
                    </a:lnTo>
                    <a:lnTo>
                      <a:pt x="86327" y="146762"/>
                    </a:lnTo>
                    <a:lnTo>
                      <a:pt x="87419" y="198517"/>
                    </a:lnTo>
                    <a:lnTo>
                      <a:pt x="88510" y="154107"/>
                    </a:lnTo>
                    <a:lnTo>
                      <a:pt x="89602" y="102880"/>
                    </a:lnTo>
                    <a:lnTo>
                      <a:pt x="90695" y="37938"/>
                    </a:lnTo>
                    <a:lnTo>
                      <a:pt x="91788" y="157566"/>
                    </a:lnTo>
                    <a:lnTo>
                      <a:pt x="92881" y="6931"/>
                    </a:lnTo>
                    <a:lnTo>
                      <a:pt x="93974" y="84532"/>
                    </a:lnTo>
                    <a:lnTo>
                      <a:pt x="95066" y="99243"/>
                    </a:lnTo>
                    <a:lnTo>
                      <a:pt x="96159" y="51193"/>
                    </a:lnTo>
                    <a:lnTo>
                      <a:pt x="97252" y="230130"/>
                    </a:lnTo>
                    <a:lnTo>
                      <a:pt x="98345" y="121735"/>
                    </a:lnTo>
                    <a:lnTo>
                      <a:pt x="99438" y="246933"/>
                    </a:lnTo>
                    <a:lnTo>
                      <a:pt x="100531" y="73630"/>
                    </a:lnTo>
                    <a:lnTo>
                      <a:pt x="101623" y="88187"/>
                    </a:lnTo>
                    <a:lnTo>
                      <a:pt x="102716" y="201733"/>
                    </a:lnTo>
                    <a:lnTo>
                      <a:pt x="103809" y="14180"/>
                    </a:lnTo>
                    <a:lnTo>
                      <a:pt x="104902" y="29435"/>
                    </a:lnTo>
                    <a:lnTo>
                      <a:pt x="105995" y="24398"/>
                    </a:lnTo>
                    <a:lnTo>
                      <a:pt x="107087" y="103029"/>
                    </a:lnTo>
                    <a:lnTo>
                      <a:pt x="108180" y="90334"/>
                    </a:lnTo>
                    <a:lnTo>
                      <a:pt x="109273" y="36047"/>
                    </a:lnTo>
                    <a:lnTo>
                      <a:pt x="110366" y="147910"/>
                    </a:lnTo>
                    <a:lnTo>
                      <a:pt x="111459" y="69839"/>
                    </a:lnTo>
                    <a:lnTo>
                      <a:pt x="112551" y="161384"/>
                    </a:lnTo>
                    <a:lnTo>
                      <a:pt x="113644" y="132508"/>
                    </a:lnTo>
                    <a:lnTo>
                      <a:pt x="114737" y="185942"/>
                    </a:lnTo>
                    <a:lnTo>
                      <a:pt x="115830" y="54111"/>
                    </a:lnTo>
                    <a:lnTo>
                      <a:pt x="116923" y="449626"/>
                    </a:lnTo>
                    <a:lnTo>
                      <a:pt x="118016" y="182804"/>
                    </a:lnTo>
                    <a:lnTo>
                      <a:pt x="119108" y="67797"/>
                    </a:lnTo>
                    <a:lnTo>
                      <a:pt x="120201" y="80944"/>
                    </a:lnTo>
                    <a:lnTo>
                      <a:pt x="121294" y="65621"/>
                    </a:lnTo>
                    <a:lnTo>
                      <a:pt x="122387" y="71745"/>
                    </a:lnTo>
                    <a:lnTo>
                      <a:pt x="123477" y="31822"/>
                    </a:lnTo>
                    <a:lnTo>
                      <a:pt x="124570" y="159875"/>
                    </a:lnTo>
                    <a:lnTo>
                      <a:pt x="125663" y="243215"/>
                    </a:lnTo>
                    <a:lnTo>
                      <a:pt x="126755" y="60339"/>
                    </a:lnTo>
                    <a:lnTo>
                      <a:pt x="127848" y="92773"/>
                    </a:lnTo>
                    <a:lnTo>
                      <a:pt x="128941" y="158324"/>
                    </a:lnTo>
                    <a:lnTo>
                      <a:pt x="130034" y="189538"/>
                    </a:lnTo>
                    <a:lnTo>
                      <a:pt x="131127" y="210257"/>
                    </a:lnTo>
                    <a:lnTo>
                      <a:pt x="132219" y="61992"/>
                    </a:lnTo>
                    <a:lnTo>
                      <a:pt x="133312" y="101311"/>
                    </a:lnTo>
                    <a:lnTo>
                      <a:pt x="134405" y="98704"/>
                    </a:lnTo>
                    <a:lnTo>
                      <a:pt x="135498" y="71852"/>
                    </a:lnTo>
                    <a:lnTo>
                      <a:pt x="136591" y="172136"/>
                    </a:lnTo>
                    <a:lnTo>
                      <a:pt x="137684" y="43942"/>
                    </a:lnTo>
                    <a:lnTo>
                      <a:pt x="138776" y="52824"/>
                    </a:lnTo>
                    <a:lnTo>
                      <a:pt x="139869" y="230580"/>
                    </a:lnTo>
                    <a:lnTo>
                      <a:pt x="140962" y="246096"/>
                    </a:lnTo>
                    <a:lnTo>
                      <a:pt x="142055" y="26733"/>
                    </a:lnTo>
                    <a:lnTo>
                      <a:pt x="143148" y="36474"/>
                    </a:lnTo>
                    <a:lnTo>
                      <a:pt x="144240" y="108886"/>
                    </a:lnTo>
                    <a:lnTo>
                      <a:pt x="145333" y="55643"/>
                    </a:lnTo>
                    <a:lnTo>
                      <a:pt x="146426" y="72427"/>
                    </a:lnTo>
                    <a:lnTo>
                      <a:pt x="147519" y="93958"/>
                    </a:lnTo>
                    <a:lnTo>
                      <a:pt x="148612" y="260901"/>
                    </a:lnTo>
                    <a:lnTo>
                      <a:pt x="149704" y="145671"/>
                    </a:lnTo>
                    <a:lnTo>
                      <a:pt x="150797" y="121612"/>
                    </a:lnTo>
                    <a:lnTo>
                      <a:pt x="151890" y="33208"/>
                    </a:lnTo>
                    <a:lnTo>
                      <a:pt x="152983" y="197654"/>
                    </a:lnTo>
                    <a:lnTo>
                      <a:pt x="154076" y="48727"/>
                    </a:lnTo>
                    <a:lnTo>
                      <a:pt x="155169" y="108156"/>
                    </a:lnTo>
                    <a:lnTo>
                      <a:pt x="156261" y="84490"/>
                    </a:lnTo>
                    <a:lnTo>
                      <a:pt x="157354" y="101141"/>
                    </a:lnTo>
                    <a:lnTo>
                      <a:pt x="158444" y="394780"/>
                    </a:lnTo>
                    <a:lnTo>
                      <a:pt x="159537" y="45053"/>
                    </a:lnTo>
                    <a:lnTo>
                      <a:pt x="160630" y="40898"/>
                    </a:lnTo>
                    <a:lnTo>
                      <a:pt x="161723" y="78230"/>
                    </a:lnTo>
                    <a:lnTo>
                      <a:pt x="162816" y="121926"/>
                    </a:lnTo>
                    <a:lnTo>
                      <a:pt x="163908" y="304412"/>
                    </a:lnTo>
                    <a:lnTo>
                      <a:pt x="165001" y="66374"/>
                    </a:lnTo>
                    <a:lnTo>
                      <a:pt x="166094" y="158604"/>
                    </a:lnTo>
                    <a:lnTo>
                      <a:pt x="167187" y="98489"/>
                    </a:lnTo>
                    <a:lnTo>
                      <a:pt x="168280" y="38926"/>
                    </a:lnTo>
                    <a:lnTo>
                      <a:pt x="169373" y="72273"/>
                    </a:lnTo>
                    <a:lnTo>
                      <a:pt x="170465" y="130129"/>
                    </a:lnTo>
                    <a:lnTo>
                      <a:pt x="171558" y="241091"/>
                    </a:lnTo>
                    <a:lnTo>
                      <a:pt x="172651" y="57586"/>
                    </a:lnTo>
                    <a:lnTo>
                      <a:pt x="173744" y="81226"/>
                    </a:lnTo>
                    <a:lnTo>
                      <a:pt x="174837" y="117502"/>
                    </a:lnTo>
                    <a:lnTo>
                      <a:pt x="175929" y="76412"/>
                    </a:lnTo>
                    <a:lnTo>
                      <a:pt x="177022" y="59071"/>
                    </a:lnTo>
                    <a:lnTo>
                      <a:pt x="178115" y="136760"/>
                    </a:lnTo>
                    <a:lnTo>
                      <a:pt x="179208" y="34683"/>
                    </a:lnTo>
                    <a:lnTo>
                      <a:pt x="180301" y="147538"/>
                    </a:lnTo>
                    <a:lnTo>
                      <a:pt x="181393" y="29097"/>
                    </a:lnTo>
                    <a:lnTo>
                      <a:pt x="182486" y="101562"/>
                    </a:lnTo>
                    <a:lnTo>
                      <a:pt x="183579" y="271891"/>
                    </a:lnTo>
                    <a:lnTo>
                      <a:pt x="184672" y="120104"/>
                    </a:lnTo>
                    <a:lnTo>
                      <a:pt x="185765" y="153793"/>
                    </a:lnTo>
                    <a:lnTo>
                      <a:pt x="186858" y="62808"/>
                    </a:lnTo>
                    <a:lnTo>
                      <a:pt x="187950" y="496021"/>
                    </a:lnTo>
                    <a:lnTo>
                      <a:pt x="189043" y="119633"/>
                    </a:lnTo>
                    <a:lnTo>
                      <a:pt x="190136" y="183142"/>
                    </a:lnTo>
                    <a:lnTo>
                      <a:pt x="191229" y="88561"/>
                    </a:lnTo>
                    <a:lnTo>
                      <a:pt x="192322" y="131766"/>
                    </a:lnTo>
                    <a:lnTo>
                      <a:pt x="193412" y="216912"/>
                    </a:lnTo>
                    <a:lnTo>
                      <a:pt x="194505" y="53548"/>
                    </a:lnTo>
                    <a:lnTo>
                      <a:pt x="195597" y="142356"/>
                    </a:lnTo>
                    <a:lnTo>
                      <a:pt x="196690" y="143723"/>
                    </a:lnTo>
                    <a:lnTo>
                      <a:pt x="197783" y="140528"/>
                    </a:lnTo>
                    <a:lnTo>
                      <a:pt x="198876" y="142220"/>
                    </a:lnTo>
                    <a:lnTo>
                      <a:pt x="199969" y="101583"/>
                    </a:lnTo>
                    <a:lnTo>
                      <a:pt x="201062" y="82544"/>
                    </a:lnTo>
                    <a:lnTo>
                      <a:pt x="202154" y="34301"/>
                    </a:lnTo>
                    <a:lnTo>
                      <a:pt x="203247" y="105714"/>
                    </a:lnTo>
                    <a:lnTo>
                      <a:pt x="204340" y="140672"/>
                    </a:lnTo>
                    <a:lnTo>
                      <a:pt x="205433" y="80539"/>
                    </a:lnTo>
                    <a:lnTo>
                      <a:pt x="206526" y="118595"/>
                    </a:lnTo>
                    <a:lnTo>
                      <a:pt x="207618" y="155600"/>
                    </a:lnTo>
                    <a:lnTo>
                      <a:pt x="208711" y="135298"/>
                    </a:lnTo>
                    <a:lnTo>
                      <a:pt x="209804" y="168588"/>
                    </a:lnTo>
                    <a:lnTo>
                      <a:pt x="210897" y="130239"/>
                    </a:lnTo>
                    <a:lnTo>
                      <a:pt x="211990" y="84764"/>
                    </a:lnTo>
                    <a:lnTo>
                      <a:pt x="213082" y="68903"/>
                    </a:lnTo>
                    <a:lnTo>
                      <a:pt x="214175" y="89374"/>
                    </a:lnTo>
                    <a:lnTo>
                      <a:pt x="215268" y="199458"/>
                    </a:lnTo>
                    <a:lnTo>
                      <a:pt x="216361" y="146814"/>
                    </a:lnTo>
                    <a:lnTo>
                      <a:pt x="217454" y="161752"/>
                    </a:lnTo>
                    <a:lnTo>
                      <a:pt x="218547" y="259767"/>
                    </a:lnTo>
                    <a:lnTo>
                      <a:pt x="219639" y="159812"/>
                    </a:lnTo>
                    <a:lnTo>
                      <a:pt x="220732" y="100312"/>
                    </a:lnTo>
                    <a:lnTo>
                      <a:pt x="221825" y="61597"/>
                    </a:lnTo>
                    <a:lnTo>
                      <a:pt x="222918" y="46376"/>
                    </a:lnTo>
                    <a:lnTo>
                      <a:pt x="224011" y="157893"/>
                    </a:lnTo>
                    <a:lnTo>
                      <a:pt x="225103" y="329927"/>
                    </a:lnTo>
                    <a:lnTo>
                      <a:pt x="226196" y="75623"/>
                    </a:lnTo>
                    <a:lnTo>
                      <a:pt x="227289" y="80112"/>
                    </a:lnTo>
                    <a:lnTo>
                      <a:pt x="228379" y="139058"/>
                    </a:lnTo>
                    <a:lnTo>
                      <a:pt x="229472" y="58067"/>
                    </a:lnTo>
                    <a:lnTo>
                      <a:pt x="230565" y="160325"/>
                    </a:lnTo>
                    <a:lnTo>
                      <a:pt x="231658" y="214154"/>
                    </a:lnTo>
                    <a:lnTo>
                      <a:pt x="232750" y="53781"/>
                    </a:lnTo>
                    <a:lnTo>
                      <a:pt x="233843" y="176165"/>
                    </a:lnTo>
                    <a:lnTo>
                      <a:pt x="234936" y="66596"/>
                    </a:lnTo>
                    <a:lnTo>
                      <a:pt x="236029" y="308428"/>
                    </a:lnTo>
                    <a:lnTo>
                      <a:pt x="237122" y="176074"/>
                    </a:lnTo>
                    <a:lnTo>
                      <a:pt x="238215" y="28538"/>
                    </a:lnTo>
                    <a:lnTo>
                      <a:pt x="239307" y="10354"/>
                    </a:lnTo>
                    <a:lnTo>
                      <a:pt x="240400" y="72114"/>
                    </a:lnTo>
                    <a:lnTo>
                      <a:pt x="241493" y="106577"/>
                    </a:lnTo>
                    <a:lnTo>
                      <a:pt x="242586" y="22926"/>
                    </a:lnTo>
                    <a:lnTo>
                      <a:pt x="243679" y="125712"/>
                    </a:lnTo>
                    <a:lnTo>
                      <a:pt x="244771" y="137764"/>
                    </a:lnTo>
                    <a:lnTo>
                      <a:pt x="245864" y="228582"/>
                    </a:lnTo>
                    <a:lnTo>
                      <a:pt x="246957" y="153526"/>
                    </a:lnTo>
                    <a:lnTo>
                      <a:pt x="248050" y="72472"/>
                    </a:lnTo>
                    <a:lnTo>
                      <a:pt x="249143" y="60033"/>
                    </a:lnTo>
                    <a:lnTo>
                      <a:pt x="250236" y="184062"/>
                    </a:lnTo>
                    <a:lnTo>
                      <a:pt x="251328" y="150872"/>
                    </a:lnTo>
                    <a:lnTo>
                      <a:pt x="252421" y="93299"/>
                    </a:lnTo>
                    <a:lnTo>
                      <a:pt x="253514" y="11800"/>
                    </a:lnTo>
                    <a:lnTo>
                      <a:pt x="254607" y="278381"/>
                    </a:lnTo>
                    <a:lnTo>
                      <a:pt x="255700" y="209805"/>
                    </a:lnTo>
                    <a:lnTo>
                      <a:pt x="256792" y="78734"/>
                    </a:lnTo>
                    <a:lnTo>
                      <a:pt x="257885" y="222354"/>
                    </a:lnTo>
                    <a:lnTo>
                      <a:pt x="258978" y="65979"/>
                    </a:lnTo>
                    <a:lnTo>
                      <a:pt x="260071" y="170674"/>
                    </a:lnTo>
                    <a:lnTo>
                      <a:pt x="261164" y="202816"/>
                    </a:lnTo>
                    <a:lnTo>
                      <a:pt x="262256" y="126570"/>
                    </a:lnTo>
                    <a:lnTo>
                      <a:pt x="263347" y="95025"/>
                    </a:lnTo>
                    <a:lnTo>
                      <a:pt x="264439" y="63608"/>
                    </a:lnTo>
                    <a:lnTo>
                      <a:pt x="265532" y="73654"/>
                    </a:lnTo>
                    <a:lnTo>
                      <a:pt x="266625" y="57638"/>
                    </a:lnTo>
                    <a:lnTo>
                      <a:pt x="267718" y="95331"/>
                    </a:lnTo>
                    <a:lnTo>
                      <a:pt x="268811" y="422024"/>
                    </a:lnTo>
                    <a:lnTo>
                      <a:pt x="269904" y="99590"/>
                    </a:lnTo>
                    <a:lnTo>
                      <a:pt x="270996" y="184598"/>
                    </a:lnTo>
                    <a:lnTo>
                      <a:pt x="272089" y="133795"/>
                    </a:lnTo>
                    <a:lnTo>
                      <a:pt x="273182" y="71452"/>
                    </a:lnTo>
                    <a:lnTo>
                      <a:pt x="274275" y="88516"/>
                    </a:lnTo>
                    <a:lnTo>
                      <a:pt x="275368" y="151115"/>
                    </a:lnTo>
                    <a:lnTo>
                      <a:pt x="276460" y="146084"/>
                    </a:lnTo>
                    <a:lnTo>
                      <a:pt x="277553" y="188533"/>
                    </a:lnTo>
                    <a:lnTo>
                      <a:pt x="278646" y="38586"/>
                    </a:lnTo>
                    <a:lnTo>
                      <a:pt x="279739" y="97480"/>
                    </a:lnTo>
                    <a:lnTo>
                      <a:pt x="280832" y="74153"/>
                    </a:lnTo>
                    <a:lnTo>
                      <a:pt x="281924" y="81234"/>
                    </a:lnTo>
                    <a:lnTo>
                      <a:pt x="283017" y="103818"/>
                    </a:lnTo>
                    <a:lnTo>
                      <a:pt x="284110" y="127069"/>
                    </a:lnTo>
                    <a:lnTo>
                      <a:pt x="285203" y="52286"/>
                    </a:lnTo>
                    <a:lnTo>
                      <a:pt x="286296" y="276141"/>
                    </a:lnTo>
                    <a:lnTo>
                      <a:pt x="287389" y="81349"/>
                    </a:lnTo>
                    <a:lnTo>
                      <a:pt x="288481" y="184067"/>
                    </a:lnTo>
                    <a:lnTo>
                      <a:pt x="289574" y="151348"/>
                    </a:lnTo>
                    <a:lnTo>
                      <a:pt x="290667" y="44700"/>
                    </a:lnTo>
                    <a:lnTo>
                      <a:pt x="291760" y="282338"/>
                    </a:lnTo>
                    <a:lnTo>
                      <a:pt x="292853" y="63853"/>
                    </a:lnTo>
                    <a:lnTo>
                      <a:pt x="293945" y="219517"/>
                    </a:lnTo>
                    <a:lnTo>
                      <a:pt x="295038" y="155665"/>
                    </a:lnTo>
                    <a:lnTo>
                      <a:pt x="296131" y="90449"/>
                    </a:lnTo>
                    <a:lnTo>
                      <a:pt x="297224" y="37499"/>
                    </a:lnTo>
                    <a:lnTo>
                      <a:pt x="298314" y="152972"/>
                    </a:lnTo>
                    <a:lnTo>
                      <a:pt x="299407" y="8320"/>
                    </a:lnTo>
                    <a:lnTo>
                      <a:pt x="300500" y="56025"/>
                    </a:lnTo>
                    <a:lnTo>
                      <a:pt x="301593" y="61171"/>
                    </a:lnTo>
                    <a:lnTo>
                      <a:pt x="302685" y="48086"/>
                    </a:lnTo>
                    <a:lnTo>
                      <a:pt x="303778" y="37773"/>
                    </a:lnTo>
                    <a:lnTo>
                      <a:pt x="304871" y="89568"/>
                    </a:lnTo>
                    <a:lnTo>
                      <a:pt x="305964" y="93932"/>
                    </a:lnTo>
                    <a:lnTo>
                      <a:pt x="307057" y="36134"/>
                    </a:lnTo>
                    <a:lnTo>
                      <a:pt x="308149" y="238189"/>
                    </a:lnTo>
                    <a:lnTo>
                      <a:pt x="309242" y="125843"/>
                    </a:lnTo>
                    <a:lnTo>
                      <a:pt x="310335" y="136015"/>
                    </a:lnTo>
                    <a:lnTo>
                      <a:pt x="311428" y="128934"/>
                    </a:lnTo>
                    <a:lnTo>
                      <a:pt x="312521" y="63265"/>
                    </a:lnTo>
                    <a:lnTo>
                      <a:pt x="313613" y="194869"/>
                    </a:lnTo>
                    <a:lnTo>
                      <a:pt x="314706" y="93383"/>
                    </a:lnTo>
                    <a:lnTo>
                      <a:pt x="315799" y="171046"/>
                    </a:lnTo>
                    <a:lnTo>
                      <a:pt x="316892" y="132848"/>
                    </a:lnTo>
                    <a:lnTo>
                      <a:pt x="317985" y="39222"/>
                    </a:lnTo>
                    <a:lnTo>
                      <a:pt x="319078" y="165709"/>
                    </a:lnTo>
                    <a:lnTo>
                      <a:pt x="320170" y="88339"/>
                    </a:lnTo>
                    <a:lnTo>
                      <a:pt x="321263" y="72710"/>
                    </a:lnTo>
                    <a:lnTo>
                      <a:pt x="322356" y="108645"/>
                    </a:lnTo>
                    <a:lnTo>
                      <a:pt x="323449" y="385950"/>
                    </a:lnTo>
                    <a:lnTo>
                      <a:pt x="324542" y="250758"/>
                    </a:lnTo>
                    <a:lnTo>
                      <a:pt x="325634" y="214339"/>
                    </a:lnTo>
                    <a:lnTo>
                      <a:pt x="326727" y="68110"/>
                    </a:lnTo>
                    <a:lnTo>
                      <a:pt x="327820" y="123576"/>
                    </a:lnTo>
                    <a:lnTo>
                      <a:pt x="328913" y="232172"/>
                    </a:lnTo>
                    <a:lnTo>
                      <a:pt x="330006" y="253593"/>
                    </a:lnTo>
                    <a:lnTo>
                      <a:pt x="331098" y="62389"/>
                    </a:lnTo>
                    <a:lnTo>
                      <a:pt x="332191" y="110868"/>
                    </a:lnTo>
                    <a:lnTo>
                      <a:pt x="333281" y="240655"/>
                    </a:lnTo>
                    <a:lnTo>
                      <a:pt x="334374" y="187992"/>
                    </a:lnTo>
                    <a:lnTo>
                      <a:pt x="335467" y="121686"/>
                    </a:lnTo>
                    <a:lnTo>
                      <a:pt x="336560" y="69875"/>
                    </a:lnTo>
                    <a:lnTo>
                      <a:pt x="337653" y="192613"/>
                    </a:lnTo>
                    <a:lnTo>
                      <a:pt x="338746" y="72710"/>
                    </a:lnTo>
                    <a:lnTo>
                      <a:pt x="339838" y="237629"/>
                    </a:lnTo>
                    <a:lnTo>
                      <a:pt x="340931" y="67219"/>
                    </a:lnTo>
                    <a:lnTo>
                      <a:pt x="342024" y="103920"/>
                    </a:lnTo>
                    <a:lnTo>
                      <a:pt x="343117" y="107950"/>
                    </a:lnTo>
                    <a:lnTo>
                      <a:pt x="344210" y="108483"/>
                    </a:lnTo>
                    <a:lnTo>
                      <a:pt x="345302" y="75903"/>
                    </a:lnTo>
                    <a:lnTo>
                      <a:pt x="346395" y="107239"/>
                    </a:lnTo>
                    <a:lnTo>
                      <a:pt x="347488" y="98136"/>
                    </a:lnTo>
                    <a:lnTo>
                      <a:pt x="348581" y="141812"/>
                    </a:lnTo>
                    <a:lnTo>
                      <a:pt x="349674" y="116249"/>
                    </a:lnTo>
                    <a:lnTo>
                      <a:pt x="350767" y="90650"/>
                    </a:lnTo>
                    <a:lnTo>
                      <a:pt x="351859" y="144636"/>
                    </a:lnTo>
                    <a:lnTo>
                      <a:pt x="352952" y="33561"/>
                    </a:lnTo>
                    <a:lnTo>
                      <a:pt x="354045" y="167322"/>
                    </a:lnTo>
                    <a:lnTo>
                      <a:pt x="355138" y="60266"/>
                    </a:lnTo>
                    <a:lnTo>
                      <a:pt x="356231" y="99237"/>
                    </a:lnTo>
                    <a:lnTo>
                      <a:pt x="357323" y="128866"/>
                    </a:lnTo>
                    <a:lnTo>
                      <a:pt x="358416" y="219812"/>
                    </a:lnTo>
                    <a:lnTo>
                      <a:pt x="359509" y="112732"/>
                    </a:lnTo>
                    <a:lnTo>
                      <a:pt x="360602" y="114531"/>
                    </a:lnTo>
                    <a:lnTo>
                      <a:pt x="361695" y="226501"/>
                    </a:lnTo>
                    <a:lnTo>
                      <a:pt x="362787" y="146960"/>
                    </a:lnTo>
                    <a:lnTo>
                      <a:pt x="363880" y="34180"/>
                    </a:lnTo>
                    <a:lnTo>
                      <a:pt x="364973" y="130369"/>
                    </a:lnTo>
                    <a:lnTo>
                      <a:pt x="366066" y="24493"/>
                    </a:lnTo>
                    <a:lnTo>
                      <a:pt x="367156" y="62685"/>
                    </a:lnTo>
                    <a:lnTo>
                      <a:pt x="368249" y="216371"/>
                    </a:lnTo>
                    <a:lnTo>
                      <a:pt x="369342" y="161729"/>
                    </a:lnTo>
                    <a:lnTo>
                      <a:pt x="370435" y="304263"/>
                    </a:lnTo>
                    <a:lnTo>
                      <a:pt x="371527" y="125438"/>
                    </a:lnTo>
                    <a:lnTo>
                      <a:pt x="372620" y="36785"/>
                    </a:lnTo>
                    <a:lnTo>
                      <a:pt x="373713" y="98427"/>
                    </a:lnTo>
                    <a:lnTo>
                      <a:pt x="374806" y="143145"/>
                    </a:lnTo>
                    <a:lnTo>
                      <a:pt x="375899" y="137534"/>
                    </a:lnTo>
                    <a:lnTo>
                      <a:pt x="376991" y="106666"/>
                    </a:lnTo>
                    <a:lnTo>
                      <a:pt x="378084" y="70644"/>
                    </a:lnTo>
                    <a:lnTo>
                      <a:pt x="379177" y="194174"/>
                    </a:lnTo>
                    <a:lnTo>
                      <a:pt x="380270" y="128382"/>
                    </a:lnTo>
                    <a:lnTo>
                      <a:pt x="381363" y="123652"/>
                    </a:lnTo>
                    <a:lnTo>
                      <a:pt x="382455" y="371234"/>
                    </a:lnTo>
                    <a:lnTo>
                      <a:pt x="383548" y="131933"/>
                    </a:lnTo>
                    <a:lnTo>
                      <a:pt x="384641" y="53831"/>
                    </a:lnTo>
                    <a:lnTo>
                      <a:pt x="385734" y="100095"/>
                    </a:lnTo>
                    <a:lnTo>
                      <a:pt x="386827" y="116540"/>
                    </a:lnTo>
                    <a:lnTo>
                      <a:pt x="387920" y="67321"/>
                    </a:lnTo>
                    <a:lnTo>
                      <a:pt x="389012" y="117748"/>
                    </a:lnTo>
                    <a:lnTo>
                      <a:pt x="390105" y="248065"/>
                    </a:lnTo>
                    <a:lnTo>
                      <a:pt x="391198" y="65085"/>
                    </a:lnTo>
                    <a:lnTo>
                      <a:pt x="392291" y="58135"/>
                    </a:lnTo>
                    <a:lnTo>
                      <a:pt x="393384" y="166979"/>
                    </a:lnTo>
                    <a:lnTo>
                      <a:pt x="394476" y="125257"/>
                    </a:lnTo>
                    <a:lnTo>
                      <a:pt x="395569" y="110549"/>
                    </a:lnTo>
                    <a:lnTo>
                      <a:pt x="396662" y="59615"/>
                    </a:lnTo>
                    <a:lnTo>
                      <a:pt x="397755" y="230922"/>
                    </a:lnTo>
                    <a:lnTo>
                      <a:pt x="398848" y="55201"/>
                    </a:lnTo>
                    <a:lnTo>
                      <a:pt x="399940" y="164407"/>
                    </a:lnTo>
                    <a:lnTo>
                      <a:pt x="401033" y="88145"/>
                    </a:lnTo>
                    <a:lnTo>
                      <a:pt x="402124" y="104354"/>
                    </a:lnTo>
                    <a:lnTo>
                      <a:pt x="403216" y="22806"/>
                    </a:lnTo>
                    <a:lnTo>
                      <a:pt x="404309" y="123495"/>
                    </a:lnTo>
                    <a:lnTo>
                      <a:pt x="405402" y="47113"/>
                    </a:lnTo>
                    <a:lnTo>
                      <a:pt x="406495" y="98905"/>
                    </a:lnTo>
                    <a:lnTo>
                      <a:pt x="407588" y="158829"/>
                    </a:lnTo>
                    <a:lnTo>
                      <a:pt x="408680" y="88851"/>
                    </a:lnTo>
                    <a:lnTo>
                      <a:pt x="409773" y="96340"/>
                    </a:lnTo>
                    <a:lnTo>
                      <a:pt x="410866" y="154792"/>
                    </a:lnTo>
                    <a:lnTo>
                      <a:pt x="411959" y="83718"/>
                    </a:lnTo>
                    <a:lnTo>
                      <a:pt x="413052" y="232070"/>
                    </a:lnTo>
                    <a:lnTo>
                      <a:pt x="414144" y="54762"/>
                    </a:lnTo>
                    <a:lnTo>
                      <a:pt x="415237" y="121547"/>
                    </a:lnTo>
                    <a:lnTo>
                      <a:pt x="416330" y="109396"/>
                    </a:lnTo>
                    <a:lnTo>
                      <a:pt x="417423" y="173334"/>
                    </a:lnTo>
                    <a:lnTo>
                      <a:pt x="418516" y="232810"/>
                    </a:lnTo>
                    <a:lnTo>
                      <a:pt x="419609" y="72820"/>
                    </a:lnTo>
                    <a:lnTo>
                      <a:pt x="420701" y="64319"/>
                    </a:lnTo>
                    <a:lnTo>
                      <a:pt x="421794" y="102587"/>
                    </a:lnTo>
                    <a:lnTo>
                      <a:pt x="422887" y="260990"/>
                    </a:lnTo>
                    <a:lnTo>
                      <a:pt x="423980" y="89607"/>
                    </a:lnTo>
                    <a:lnTo>
                      <a:pt x="425073" y="154363"/>
                    </a:lnTo>
                    <a:lnTo>
                      <a:pt x="426165" y="110810"/>
                    </a:lnTo>
                    <a:lnTo>
                      <a:pt x="427258" y="78823"/>
                    </a:lnTo>
                    <a:lnTo>
                      <a:pt x="428351" y="90883"/>
                    </a:lnTo>
                    <a:lnTo>
                      <a:pt x="429444" y="116466"/>
                    </a:lnTo>
                    <a:lnTo>
                      <a:pt x="430537" y="18800"/>
                    </a:lnTo>
                    <a:lnTo>
                      <a:pt x="431629" y="53703"/>
                    </a:lnTo>
                    <a:lnTo>
                      <a:pt x="432722" y="119497"/>
                    </a:lnTo>
                    <a:lnTo>
                      <a:pt x="433815" y="205378"/>
                    </a:lnTo>
                    <a:lnTo>
                      <a:pt x="434908" y="116511"/>
                    </a:lnTo>
                    <a:lnTo>
                      <a:pt x="436001" y="87259"/>
                    </a:lnTo>
                    <a:lnTo>
                      <a:pt x="437091" y="79231"/>
                    </a:lnTo>
                    <a:lnTo>
                      <a:pt x="438184" y="87013"/>
                    </a:lnTo>
                    <a:lnTo>
                      <a:pt x="439277" y="59317"/>
                    </a:lnTo>
                    <a:lnTo>
                      <a:pt x="440369" y="182132"/>
                    </a:lnTo>
                    <a:lnTo>
                      <a:pt x="441462" y="171328"/>
                    </a:lnTo>
                    <a:lnTo>
                      <a:pt x="442555" y="94630"/>
                    </a:lnTo>
                    <a:lnTo>
                      <a:pt x="443648" y="170436"/>
                    </a:lnTo>
                    <a:lnTo>
                      <a:pt x="444741" y="102357"/>
                    </a:lnTo>
                    <a:lnTo>
                      <a:pt x="445833" y="125446"/>
                    </a:lnTo>
                    <a:lnTo>
                      <a:pt x="446926" y="82712"/>
                    </a:lnTo>
                    <a:lnTo>
                      <a:pt x="448019" y="126497"/>
                    </a:lnTo>
                    <a:lnTo>
                      <a:pt x="449112" y="125386"/>
                    </a:lnTo>
                    <a:lnTo>
                      <a:pt x="450205" y="87094"/>
                    </a:lnTo>
                    <a:lnTo>
                      <a:pt x="451298" y="184039"/>
                    </a:lnTo>
                    <a:lnTo>
                      <a:pt x="452390" y="146424"/>
                    </a:lnTo>
                    <a:lnTo>
                      <a:pt x="453483" y="82761"/>
                    </a:lnTo>
                    <a:lnTo>
                      <a:pt x="454576" y="291926"/>
                    </a:lnTo>
                    <a:lnTo>
                      <a:pt x="455669" y="34970"/>
                    </a:lnTo>
                    <a:lnTo>
                      <a:pt x="456762" y="87774"/>
                    </a:lnTo>
                    <a:lnTo>
                      <a:pt x="457854" y="109121"/>
                    </a:lnTo>
                    <a:lnTo>
                      <a:pt x="458947" y="103664"/>
                    </a:lnTo>
                    <a:lnTo>
                      <a:pt x="460040" y="86880"/>
                    </a:lnTo>
                    <a:lnTo>
                      <a:pt x="461133" y="169466"/>
                    </a:lnTo>
                    <a:lnTo>
                      <a:pt x="462226" y="42490"/>
                    </a:lnTo>
                    <a:lnTo>
                      <a:pt x="463318" y="47482"/>
                    </a:lnTo>
                    <a:lnTo>
                      <a:pt x="464411" y="91973"/>
                    </a:lnTo>
                    <a:lnTo>
                      <a:pt x="465504" y="80766"/>
                    </a:lnTo>
                    <a:lnTo>
                      <a:pt x="466597" y="38390"/>
                    </a:lnTo>
                    <a:lnTo>
                      <a:pt x="467690" y="153385"/>
                    </a:lnTo>
                    <a:lnTo>
                      <a:pt x="468783" y="106938"/>
                    </a:lnTo>
                    <a:lnTo>
                      <a:pt x="469875" y="57826"/>
                    </a:lnTo>
                    <a:lnTo>
                      <a:pt x="470968" y="230993"/>
                    </a:lnTo>
                    <a:lnTo>
                      <a:pt x="472058" y="132064"/>
                    </a:lnTo>
                    <a:lnTo>
                      <a:pt x="473151" y="10367"/>
                    </a:lnTo>
                    <a:lnTo>
                      <a:pt x="474244" y="106130"/>
                    </a:lnTo>
                    <a:lnTo>
                      <a:pt x="475337" y="131057"/>
                    </a:lnTo>
                    <a:lnTo>
                      <a:pt x="476430" y="214823"/>
                    </a:lnTo>
                    <a:lnTo>
                      <a:pt x="477522" y="91631"/>
                    </a:lnTo>
                    <a:lnTo>
                      <a:pt x="478615" y="124405"/>
                    </a:lnTo>
                    <a:lnTo>
                      <a:pt x="479708" y="143221"/>
                    </a:lnTo>
                    <a:lnTo>
                      <a:pt x="480801" y="52863"/>
                    </a:lnTo>
                    <a:lnTo>
                      <a:pt x="481894" y="151330"/>
                    </a:lnTo>
                    <a:lnTo>
                      <a:pt x="482986" y="22139"/>
                    </a:lnTo>
                    <a:lnTo>
                      <a:pt x="484079" y="238932"/>
                    </a:lnTo>
                    <a:lnTo>
                      <a:pt x="485172" y="250965"/>
                    </a:lnTo>
                    <a:lnTo>
                      <a:pt x="486265" y="143718"/>
                    </a:lnTo>
                    <a:lnTo>
                      <a:pt x="487358" y="111812"/>
                    </a:lnTo>
                    <a:lnTo>
                      <a:pt x="488451" y="46541"/>
                    </a:lnTo>
                    <a:lnTo>
                      <a:pt x="489543" y="293268"/>
                    </a:lnTo>
                    <a:lnTo>
                      <a:pt x="490636" y="118203"/>
                    </a:lnTo>
                    <a:lnTo>
                      <a:pt x="491729" y="79035"/>
                    </a:lnTo>
                    <a:lnTo>
                      <a:pt x="492822" y="185375"/>
                    </a:lnTo>
                    <a:lnTo>
                      <a:pt x="493915" y="192939"/>
                    </a:lnTo>
                    <a:lnTo>
                      <a:pt x="495007" y="141231"/>
                    </a:lnTo>
                    <a:lnTo>
                      <a:pt x="496100" y="101978"/>
                    </a:lnTo>
                    <a:lnTo>
                      <a:pt x="497193" y="97946"/>
                    </a:lnTo>
                    <a:lnTo>
                      <a:pt x="498286" y="173653"/>
                    </a:lnTo>
                    <a:lnTo>
                      <a:pt x="499379" y="134877"/>
                    </a:lnTo>
                    <a:lnTo>
                      <a:pt x="500472" y="136810"/>
                    </a:lnTo>
                    <a:lnTo>
                      <a:pt x="501564" y="117311"/>
                    </a:lnTo>
                    <a:lnTo>
                      <a:pt x="502657" y="213176"/>
                    </a:lnTo>
                    <a:lnTo>
                      <a:pt x="503750" y="137406"/>
                    </a:lnTo>
                    <a:lnTo>
                      <a:pt x="504843" y="116061"/>
                    </a:lnTo>
                    <a:lnTo>
                      <a:pt x="505936" y="50607"/>
                    </a:lnTo>
                    <a:lnTo>
                      <a:pt x="507026" y="40864"/>
                    </a:lnTo>
                    <a:lnTo>
                      <a:pt x="508119" y="22981"/>
                    </a:lnTo>
                    <a:lnTo>
                      <a:pt x="509211" y="63464"/>
                    </a:lnTo>
                    <a:lnTo>
                      <a:pt x="510304" y="76078"/>
                    </a:lnTo>
                    <a:lnTo>
                      <a:pt x="511397" y="141122"/>
                    </a:lnTo>
                    <a:lnTo>
                      <a:pt x="512490" y="135"/>
                    </a:lnTo>
                    <a:lnTo>
                      <a:pt x="513583" y="129148"/>
                    </a:lnTo>
                    <a:lnTo>
                      <a:pt x="514675" y="143844"/>
                    </a:lnTo>
                    <a:lnTo>
                      <a:pt x="515768" y="97579"/>
                    </a:lnTo>
                    <a:lnTo>
                      <a:pt x="516861" y="197317"/>
                    </a:lnTo>
                    <a:lnTo>
                      <a:pt x="517954" y="108068"/>
                    </a:lnTo>
                    <a:lnTo>
                      <a:pt x="519047" y="73996"/>
                    </a:lnTo>
                    <a:lnTo>
                      <a:pt x="520140" y="79540"/>
                    </a:lnTo>
                    <a:lnTo>
                      <a:pt x="521232" y="73029"/>
                    </a:lnTo>
                    <a:lnTo>
                      <a:pt x="522325" y="89766"/>
                    </a:lnTo>
                    <a:lnTo>
                      <a:pt x="523418" y="145684"/>
                    </a:lnTo>
                    <a:lnTo>
                      <a:pt x="524511" y="37263"/>
                    </a:lnTo>
                    <a:lnTo>
                      <a:pt x="525604" y="118982"/>
                    </a:lnTo>
                    <a:lnTo>
                      <a:pt x="526696" y="54553"/>
                    </a:lnTo>
                    <a:lnTo>
                      <a:pt x="527789" y="145156"/>
                    </a:lnTo>
                    <a:lnTo>
                      <a:pt x="528882" y="113240"/>
                    </a:lnTo>
                    <a:lnTo>
                      <a:pt x="529975" y="203391"/>
                    </a:lnTo>
                    <a:lnTo>
                      <a:pt x="531068" y="88979"/>
                    </a:lnTo>
                    <a:lnTo>
                      <a:pt x="532160" y="33961"/>
                    </a:lnTo>
                    <a:lnTo>
                      <a:pt x="533253" y="62068"/>
                    </a:lnTo>
                    <a:lnTo>
                      <a:pt x="534346" y="150765"/>
                    </a:lnTo>
                    <a:lnTo>
                      <a:pt x="535439" y="31563"/>
                    </a:lnTo>
                    <a:lnTo>
                      <a:pt x="536532" y="34387"/>
                    </a:lnTo>
                    <a:lnTo>
                      <a:pt x="537625" y="206189"/>
                    </a:lnTo>
                    <a:lnTo>
                      <a:pt x="538717" y="46149"/>
                    </a:lnTo>
                    <a:lnTo>
                      <a:pt x="539810" y="158199"/>
                    </a:lnTo>
                    <a:lnTo>
                      <a:pt x="540903" y="112589"/>
                    </a:lnTo>
                    <a:lnTo>
                      <a:pt x="541993" y="88713"/>
                    </a:lnTo>
                    <a:lnTo>
                      <a:pt x="543086" y="106083"/>
                    </a:lnTo>
                    <a:lnTo>
                      <a:pt x="544179" y="241722"/>
                    </a:lnTo>
                    <a:lnTo>
                      <a:pt x="545272" y="18949"/>
                    </a:lnTo>
                    <a:lnTo>
                      <a:pt x="546364" y="135340"/>
                    </a:lnTo>
                    <a:lnTo>
                      <a:pt x="547457" y="91385"/>
                    </a:lnTo>
                    <a:lnTo>
                      <a:pt x="548550" y="100205"/>
                    </a:lnTo>
                    <a:lnTo>
                      <a:pt x="549643" y="127373"/>
                    </a:lnTo>
                    <a:lnTo>
                      <a:pt x="550736" y="77900"/>
                    </a:lnTo>
                    <a:lnTo>
                      <a:pt x="551829" y="12796"/>
                    </a:lnTo>
                    <a:lnTo>
                      <a:pt x="552921" y="38364"/>
                    </a:lnTo>
                    <a:lnTo>
                      <a:pt x="554014" y="150817"/>
                    </a:lnTo>
                    <a:lnTo>
                      <a:pt x="555107" y="121215"/>
                    </a:lnTo>
                    <a:lnTo>
                      <a:pt x="556200" y="117125"/>
                    </a:lnTo>
                    <a:lnTo>
                      <a:pt x="557293" y="79056"/>
                    </a:lnTo>
                    <a:lnTo>
                      <a:pt x="558385" y="305406"/>
                    </a:lnTo>
                    <a:lnTo>
                      <a:pt x="559478" y="54090"/>
                    </a:lnTo>
                    <a:lnTo>
                      <a:pt x="560571" y="205849"/>
                    </a:lnTo>
                    <a:lnTo>
                      <a:pt x="561664" y="102618"/>
                    </a:lnTo>
                    <a:lnTo>
                      <a:pt x="562757" y="181575"/>
                    </a:lnTo>
                    <a:lnTo>
                      <a:pt x="563849" y="34866"/>
                    </a:lnTo>
                    <a:lnTo>
                      <a:pt x="564942" y="314806"/>
                    </a:lnTo>
                    <a:lnTo>
                      <a:pt x="566035" y="255627"/>
                    </a:lnTo>
                    <a:lnTo>
                      <a:pt x="567128" y="51125"/>
                    </a:lnTo>
                    <a:lnTo>
                      <a:pt x="568221" y="28535"/>
                    </a:lnTo>
                    <a:lnTo>
                      <a:pt x="569314" y="95297"/>
                    </a:lnTo>
                    <a:lnTo>
                      <a:pt x="570406" y="79757"/>
                    </a:lnTo>
                    <a:lnTo>
                      <a:pt x="571499" y="82434"/>
                    </a:lnTo>
                    <a:lnTo>
                      <a:pt x="572592" y="115729"/>
                    </a:lnTo>
                    <a:lnTo>
                      <a:pt x="573685" y="82628"/>
                    </a:lnTo>
                    <a:lnTo>
                      <a:pt x="574778" y="112680"/>
                    </a:lnTo>
                    <a:lnTo>
                      <a:pt x="575870" y="189360"/>
                    </a:lnTo>
                    <a:lnTo>
                      <a:pt x="576961" y="73970"/>
                    </a:lnTo>
                    <a:lnTo>
                      <a:pt x="578053" y="104979"/>
                    </a:lnTo>
                    <a:lnTo>
                      <a:pt x="579146" y="60384"/>
                    </a:lnTo>
                    <a:lnTo>
                      <a:pt x="580239" y="97642"/>
                    </a:lnTo>
                    <a:lnTo>
                      <a:pt x="581332" y="65686"/>
                    </a:lnTo>
                    <a:lnTo>
                      <a:pt x="582425" y="145324"/>
                    </a:lnTo>
                    <a:lnTo>
                      <a:pt x="583517" y="18703"/>
                    </a:lnTo>
                    <a:lnTo>
                      <a:pt x="584610" y="68435"/>
                    </a:lnTo>
                    <a:lnTo>
                      <a:pt x="585703" y="202912"/>
                    </a:lnTo>
                    <a:lnTo>
                      <a:pt x="586796" y="135118"/>
                    </a:lnTo>
                    <a:lnTo>
                      <a:pt x="587889" y="46729"/>
                    </a:lnTo>
                    <a:lnTo>
                      <a:pt x="588982" y="274326"/>
                    </a:lnTo>
                    <a:lnTo>
                      <a:pt x="590074" y="62052"/>
                    </a:lnTo>
                    <a:lnTo>
                      <a:pt x="591167" y="191962"/>
                    </a:lnTo>
                    <a:lnTo>
                      <a:pt x="592260" y="63767"/>
                    </a:lnTo>
                    <a:lnTo>
                      <a:pt x="593353" y="164561"/>
                    </a:lnTo>
                    <a:lnTo>
                      <a:pt x="594446" y="71944"/>
                    </a:lnTo>
                    <a:lnTo>
                      <a:pt x="595538" y="83773"/>
                    </a:lnTo>
                    <a:lnTo>
                      <a:pt x="596631" y="151291"/>
                    </a:lnTo>
                    <a:lnTo>
                      <a:pt x="597724" y="78962"/>
                    </a:lnTo>
                    <a:lnTo>
                      <a:pt x="598817" y="218991"/>
                    </a:lnTo>
                    <a:lnTo>
                      <a:pt x="599910" y="179954"/>
                    </a:lnTo>
                    <a:lnTo>
                      <a:pt x="601003" y="55316"/>
                    </a:lnTo>
                    <a:lnTo>
                      <a:pt x="602095" y="88503"/>
                    </a:lnTo>
                    <a:lnTo>
                      <a:pt x="603188" y="125634"/>
                    </a:lnTo>
                    <a:lnTo>
                      <a:pt x="604281" y="112440"/>
                    </a:lnTo>
                    <a:lnTo>
                      <a:pt x="605374" y="85036"/>
                    </a:lnTo>
                    <a:lnTo>
                      <a:pt x="606467" y="99541"/>
                    </a:lnTo>
                    <a:lnTo>
                      <a:pt x="607559" y="103907"/>
                    </a:lnTo>
                    <a:lnTo>
                      <a:pt x="608652" y="12200"/>
                    </a:lnTo>
                    <a:lnTo>
                      <a:pt x="609745" y="59066"/>
                    </a:lnTo>
                    <a:lnTo>
                      <a:pt x="610838" y="78031"/>
                    </a:lnTo>
                    <a:lnTo>
                      <a:pt x="611928" y="67546"/>
                    </a:lnTo>
                    <a:lnTo>
                      <a:pt x="613021" y="100254"/>
                    </a:lnTo>
                    <a:lnTo>
                      <a:pt x="614114" y="107550"/>
                    </a:lnTo>
                    <a:lnTo>
                      <a:pt x="615206" y="62130"/>
                    </a:lnTo>
                    <a:lnTo>
                      <a:pt x="616299" y="47563"/>
                    </a:lnTo>
                    <a:lnTo>
                      <a:pt x="617392" y="36029"/>
                    </a:lnTo>
                    <a:lnTo>
                      <a:pt x="618485" y="176782"/>
                    </a:lnTo>
                    <a:lnTo>
                      <a:pt x="619578" y="33715"/>
                    </a:lnTo>
                    <a:lnTo>
                      <a:pt x="620671" y="161899"/>
                    </a:lnTo>
                    <a:lnTo>
                      <a:pt x="621763" y="61696"/>
                    </a:lnTo>
                    <a:lnTo>
                      <a:pt x="622856" y="129028"/>
                    </a:lnTo>
                    <a:lnTo>
                      <a:pt x="623949" y="230935"/>
                    </a:lnTo>
                    <a:lnTo>
                      <a:pt x="625042" y="85904"/>
                    </a:lnTo>
                    <a:lnTo>
                      <a:pt x="626135" y="176929"/>
                    </a:lnTo>
                    <a:lnTo>
                      <a:pt x="627227" y="84626"/>
                    </a:lnTo>
                    <a:lnTo>
                      <a:pt x="628320" y="85554"/>
                    </a:lnTo>
                    <a:lnTo>
                      <a:pt x="629413" y="100840"/>
                    </a:lnTo>
                    <a:lnTo>
                      <a:pt x="630506" y="225962"/>
                    </a:lnTo>
                    <a:lnTo>
                      <a:pt x="631599" y="139660"/>
                    </a:lnTo>
                    <a:lnTo>
                      <a:pt x="632691" y="186034"/>
                    </a:lnTo>
                    <a:lnTo>
                      <a:pt x="633784" y="153981"/>
                    </a:lnTo>
                    <a:lnTo>
                      <a:pt x="634877" y="125312"/>
                    </a:lnTo>
                    <a:lnTo>
                      <a:pt x="635970" y="306420"/>
                    </a:lnTo>
                    <a:lnTo>
                      <a:pt x="637063" y="130110"/>
                    </a:lnTo>
                    <a:lnTo>
                      <a:pt x="638156" y="19198"/>
                    </a:lnTo>
                    <a:lnTo>
                      <a:pt x="639248" y="144008"/>
                    </a:lnTo>
                    <a:lnTo>
                      <a:pt x="640341" y="117619"/>
                    </a:lnTo>
                    <a:lnTo>
                      <a:pt x="641434" y="138847"/>
                    </a:lnTo>
                    <a:lnTo>
                      <a:pt x="642527" y="99052"/>
                    </a:lnTo>
                    <a:lnTo>
                      <a:pt x="643620" y="179719"/>
                    </a:lnTo>
                    <a:lnTo>
                      <a:pt x="644712" y="243607"/>
                    </a:lnTo>
                    <a:lnTo>
                      <a:pt x="645805" y="92847"/>
                    </a:lnTo>
                    <a:lnTo>
                      <a:pt x="646895" y="143616"/>
                    </a:lnTo>
                    <a:lnTo>
                      <a:pt x="647988" y="32912"/>
                    </a:lnTo>
                    <a:lnTo>
                      <a:pt x="649081" y="101204"/>
                    </a:lnTo>
                    <a:lnTo>
                      <a:pt x="650174" y="154706"/>
                    </a:lnTo>
                    <a:lnTo>
                      <a:pt x="651267" y="155550"/>
                    </a:lnTo>
                    <a:lnTo>
                      <a:pt x="652360" y="143260"/>
                    </a:lnTo>
                    <a:lnTo>
                      <a:pt x="653452" y="18060"/>
                    </a:lnTo>
                    <a:lnTo>
                      <a:pt x="654545" y="76305"/>
                    </a:lnTo>
                    <a:lnTo>
                      <a:pt x="655638" y="188254"/>
                    </a:lnTo>
                    <a:lnTo>
                      <a:pt x="656731" y="135769"/>
                    </a:lnTo>
                    <a:lnTo>
                      <a:pt x="657824" y="150564"/>
                    </a:lnTo>
                    <a:lnTo>
                      <a:pt x="658916" y="88809"/>
                    </a:lnTo>
                    <a:lnTo>
                      <a:pt x="660009" y="100437"/>
                    </a:lnTo>
                    <a:lnTo>
                      <a:pt x="661102" y="48486"/>
                    </a:lnTo>
                    <a:lnTo>
                      <a:pt x="662103" y="707738"/>
                    </a:lnTo>
                  </a:path>
                </a:pathLst>
              </a:custGeom>
              <a:ln w="3175">
                <a:solidFill>
                  <a:srgbClr val="0071BC"/>
                </a:solidFill>
              </a:ln>
            </p:spPr>
            <p:txBody>
              <a:bodyPr wrap="square" lIns="0" tIns="0" rIns="0" bIns="0" rtlCol="0"/>
              <a:lstStyle/>
              <a:p>
                <a:endParaRPr/>
              </a:p>
            </p:txBody>
          </p:sp>
          <p:sp>
            <p:nvSpPr>
              <p:cNvPr id="224" name="object 271">
                <a:extLst>
                  <a:ext uri="{FF2B5EF4-FFF2-40B4-BE49-F238E27FC236}">
                    <a16:creationId xmlns:a16="http://schemas.microsoft.com/office/drawing/2014/main" id="{BF2E3EDB-52E3-9894-6735-76848D7535B6}"/>
                  </a:ext>
                </a:extLst>
              </p:cNvPr>
              <p:cNvSpPr/>
              <p:nvPr/>
            </p:nvSpPr>
            <p:spPr>
              <a:xfrm>
                <a:off x="2927035" y="4043318"/>
                <a:ext cx="1398905" cy="0"/>
              </a:xfrm>
              <a:custGeom>
                <a:avLst/>
                <a:gdLst/>
                <a:ahLst/>
                <a:cxnLst/>
                <a:rect l="l" t="t" r="r" b="b"/>
                <a:pathLst>
                  <a:path w="1398904">
                    <a:moveTo>
                      <a:pt x="0" y="0"/>
                    </a:moveTo>
                    <a:lnTo>
                      <a:pt x="1398696" y="0"/>
                    </a:lnTo>
                  </a:path>
                </a:pathLst>
              </a:custGeom>
              <a:ln w="6973">
                <a:solidFill>
                  <a:srgbClr val="FF0000"/>
                </a:solidFill>
              </a:ln>
            </p:spPr>
            <p:txBody>
              <a:bodyPr wrap="square" lIns="0" tIns="0" rIns="0" bIns="0" rtlCol="0"/>
              <a:lstStyle/>
              <a:p>
                <a:endParaRPr/>
              </a:p>
            </p:txBody>
          </p:sp>
          <p:sp>
            <p:nvSpPr>
              <p:cNvPr id="225" name="object 272">
                <a:extLst>
                  <a:ext uri="{FF2B5EF4-FFF2-40B4-BE49-F238E27FC236}">
                    <a16:creationId xmlns:a16="http://schemas.microsoft.com/office/drawing/2014/main" id="{C08F1CC2-4C1A-BEAF-C0E8-D7EBBF578053}"/>
                  </a:ext>
                </a:extLst>
              </p:cNvPr>
              <p:cNvSpPr/>
              <p:nvPr/>
            </p:nvSpPr>
            <p:spPr>
              <a:xfrm>
                <a:off x="3838194" y="3438239"/>
                <a:ext cx="0" cy="570230"/>
              </a:xfrm>
              <a:custGeom>
                <a:avLst/>
                <a:gdLst/>
                <a:ahLst/>
                <a:cxnLst/>
                <a:rect l="l" t="t" r="r" b="b"/>
                <a:pathLst>
                  <a:path h="570229">
                    <a:moveTo>
                      <a:pt x="0" y="0"/>
                    </a:moveTo>
                    <a:lnTo>
                      <a:pt x="0" y="569671"/>
                    </a:lnTo>
                  </a:path>
                </a:pathLst>
              </a:custGeom>
              <a:ln w="28575">
                <a:solidFill>
                  <a:srgbClr val="C00000"/>
                </a:solidFill>
              </a:ln>
            </p:spPr>
            <p:txBody>
              <a:bodyPr wrap="square" lIns="0" tIns="0" rIns="0" bIns="0" rtlCol="0"/>
              <a:lstStyle/>
              <a:p>
                <a:endParaRPr/>
              </a:p>
            </p:txBody>
          </p:sp>
          <p:sp>
            <p:nvSpPr>
              <p:cNvPr id="226" name="object 273">
                <a:extLst>
                  <a:ext uri="{FF2B5EF4-FFF2-40B4-BE49-F238E27FC236}">
                    <a16:creationId xmlns:a16="http://schemas.microsoft.com/office/drawing/2014/main" id="{F0CC6FB4-2A0A-88E4-D51D-0283FD8E0D26}"/>
                  </a:ext>
                </a:extLst>
              </p:cNvPr>
              <p:cNvSpPr/>
              <p:nvPr/>
            </p:nvSpPr>
            <p:spPr>
              <a:xfrm>
                <a:off x="3788194" y="3922193"/>
                <a:ext cx="100330" cy="85725"/>
              </a:xfrm>
              <a:custGeom>
                <a:avLst/>
                <a:gdLst/>
                <a:ahLst/>
                <a:cxnLst/>
                <a:rect l="l" t="t" r="r" b="b"/>
                <a:pathLst>
                  <a:path w="100329" h="85725">
                    <a:moveTo>
                      <a:pt x="100012" y="0"/>
                    </a:moveTo>
                    <a:lnTo>
                      <a:pt x="49999" y="85724"/>
                    </a:lnTo>
                    <a:lnTo>
                      <a:pt x="0" y="0"/>
                    </a:lnTo>
                  </a:path>
                </a:pathLst>
              </a:custGeom>
              <a:ln w="28575">
                <a:solidFill>
                  <a:srgbClr val="C00000"/>
                </a:solidFill>
              </a:ln>
            </p:spPr>
            <p:txBody>
              <a:bodyPr wrap="square" lIns="0" tIns="0" rIns="0" bIns="0" rtlCol="0"/>
              <a:lstStyle/>
              <a:p>
                <a:endParaRPr/>
              </a:p>
            </p:txBody>
          </p:sp>
          <p:sp>
            <p:nvSpPr>
              <p:cNvPr id="227" name="object 274">
                <a:extLst>
                  <a:ext uri="{FF2B5EF4-FFF2-40B4-BE49-F238E27FC236}">
                    <a16:creationId xmlns:a16="http://schemas.microsoft.com/office/drawing/2014/main" id="{EC264598-5F8E-C732-7160-1E11D958A725}"/>
                  </a:ext>
                </a:extLst>
              </p:cNvPr>
              <p:cNvSpPr/>
              <p:nvPr/>
            </p:nvSpPr>
            <p:spPr>
              <a:xfrm>
                <a:off x="3788192" y="3438241"/>
                <a:ext cx="100330" cy="85725"/>
              </a:xfrm>
              <a:custGeom>
                <a:avLst/>
                <a:gdLst/>
                <a:ahLst/>
                <a:cxnLst/>
                <a:rect l="l" t="t" r="r" b="b"/>
                <a:pathLst>
                  <a:path w="100329" h="85725">
                    <a:moveTo>
                      <a:pt x="0" y="85725"/>
                    </a:moveTo>
                    <a:lnTo>
                      <a:pt x="49999" y="0"/>
                    </a:lnTo>
                    <a:lnTo>
                      <a:pt x="100012" y="85725"/>
                    </a:lnTo>
                  </a:path>
                </a:pathLst>
              </a:custGeom>
              <a:ln w="28575">
                <a:solidFill>
                  <a:srgbClr val="C00000"/>
                </a:solidFill>
              </a:ln>
            </p:spPr>
            <p:txBody>
              <a:bodyPr wrap="square" lIns="0" tIns="0" rIns="0" bIns="0" rtlCol="0"/>
              <a:lstStyle/>
              <a:p>
                <a:endParaRPr/>
              </a:p>
            </p:txBody>
          </p:sp>
        </p:grpSp>
        <p:sp>
          <p:nvSpPr>
            <p:cNvPr id="228" name="object 276">
              <a:extLst>
                <a:ext uri="{FF2B5EF4-FFF2-40B4-BE49-F238E27FC236}">
                  <a16:creationId xmlns:a16="http://schemas.microsoft.com/office/drawing/2014/main" id="{E9378530-4479-88E7-51CC-8D98470B508A}"/>
                </a:ext>
              </a:extLst>
            </p:cNvPr>
            <p:cNvSpPr txBox="1"/>
            <p:nvPr/>
          </p:nvSpPr>
          <p:spPr>
            <a:xfrm>
              <a:off x="7472617" y="3684765"/>
              <a:ext cx="65341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D</a:t>
              </a:r>
              <a:r>
                <a:rPr sz="1200" dirty="0">
                  <a:latin typeface="Times New Roman"/>
                  <a:cs typeface="Times New Roman"/>
                </a:rPr>
                <a:t>R</a:t>
              </a:r>
              <a:r>
                <a:rPr sz="1200" spc="-5" dirty="0">
                  <a:latin typeface="Times New Roman"/>
                  <a:cs typeface="Times New Roman"/>
                </a:rPr>
                <a:t>=</a:t>
              </a:r>
              <a:r>
                <a:rPr sz="1200" dirty="0">
                  <a:latin typeface="Times New Roman"/>
                  <a:cs typeface="Times New Roman"/>
                </a:rPr>
                <a:t>52dB</a:t>
              </a:r>
              <a:endParaRPr sz="1200">
                <a:latin typeface="Times New Roman"/>
                <a:cs typeface="Times New Roman"/>
              </a:endParaRPr>
            </a:p>
          </p:txBody>
        </p:sp>
      </p:grpSp>
      <p:grpSp>
        <p:nvGrpSpPr>
          <p:cNvPr id="229" name="Group 228">
            <a:extLst>
              <a:ext uri="{FF2B5EF4-FFF2-40B4-BE49-F238E27FC236}">
                <a16:creationId xmlns:a16="http://schemas.microsoft.com/office/drawing/2014/main" id="{82D285AD-49BA-5A12-F7B3-C1BA35AD3EBE}"/>
              </a:ext>
            </a:extLst>
          </p:cNvPr>
          <p:cNvGrpSpPr/>
          <p:nvPr/>
        </p:nvGrpSpPr>
        <p:grpSpPr>
          <a:xfrm>
            <a:off x="6845214" y="4724870"/>
            <a:ext cx="1979259" cy="1728754"/>
            <a:chOff x="6184264" y="4628692"/>
            <a:chExt cx="1979259" cy="1728754"/>
          </a:xfrm>
        </p:grpSpPr>
        <p:sp>
          <p:nvSpPr>
            <p:cNvPr id="230" name="object 31">
              <a:extLst>
                <a:ext uri="{FF2B5EF4-FFF2-40B4-BE49-F238E27FC236}">
                  <a16:creationId xmlns:a16="http://schemas.microsoft.com/office/drawing/2014/main" id="{D59B9386-565E-CE7A-3033-6769E41C5CDE}"/>
                </a:ext>
              </a:extLst>
            </p:cNvPr>
            <p:cNvSpPr txBox="1"/>
            <p:nvPr/>
          </p:nvSpPr>
          <p:spPr>
            <a:xfrm>
              <a:off x="6711152" y="6252671"/>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-50</a:t>
              </a:r>
              <a:endParaRPr sz="500">
                <a:latin typeface="Times New Roman"/>
                <a:cs typeface="Times New Roman"/>
              </a:endParaRPr>
            </a:p>
          </p:txBody>
        </p:sp>
        <p:sp>
          <p:nvSpPr>
            <p:cNvPr id="231" name="object 32">
              <a:extLst>
                <a:ext uri="{FF2B5EF4-FFF2-40B4-BE49-F238E27FC236}">
                  <a16:creationId xmlns:a16="http://schemas.microsoft.com/office/drawing/2014/main" id="{B8B1FA5D-29C2-CD70-856B-691E559046BD}"/>
                </a:ext>
              </a:extLst>
            </p:cNvPr>
            <p:cNvSpPr txBox="1"/>
            <p:nvPr/>
          </p:nvSpPr>
          <p:spPr>
            <a:xfrm>
              <a:off x="7607640" y="6252671"/>
              <a:ext cx="91440"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50</a:t>
              </a:r>
              <a:endParaRPr sz="500">
                <a:latin typeface="Times New Roman"/>
                <a:cs typeface="Times New Roman"/>
              </a:endParaRPr>
            </a:p>
          </p:txBody>
        </p:sp>
        <p:grpSp>
          <p:nvGrpSpPr>
            <p:cNvPr id="232" name="Group 231">
              <a:extLst>
                <a:ext uri="{FF2B5EF4-FFF2-40B4-BE49-F238E27FC236}">
                  <a16:creationId xmlns:a16="http://schemas.microsoft.com/office/drawing/2014/main" id="{81EE8F50-06A0-D098-3A05-ED6B01DFE6D3}"/>
                </a:ext>
              </a:extLst>
            </p:cNvPr>
            <p:cNvGrpSpPr/>
            <p:nvPr/>
          </p:nvGrpSpPr>
          <p:grpSpPr>
            <a:xfrm>
              <a:off x="6184264" y="4628692"/>
              <a:ext cx="1746884" cy="1654186"/>
              <a:chOff x="6184264" y="4628692"/>
              <a:chExt cx="1746884" cy="1654186"/>
            </a:xfrm>
          </p:grpSpPr>
          <p:grpSp>
            <p:nvGrpSpPr>
              <p:cNvPr id="234" name="object 16">
                <a:extLst>
                  <a:ext uri="{FF2B5EF4-FFF2-40B4-BE49-F238E27FC236}">
                    <a16:creationId xmlns:a16="http://schemas.microsoft.com/office/drawing/2014/main" id="{68EDADD8-E130-E898-A712-866F534F2211}"/>
                  </a:ext>
                </a:extLst>
              </p:cNvPr>
              <p:cNvGrpSpPr/>
              <p:nvPr/>
            </p:nvGrpSpPr>
            <p:grpSpPr>
              <a:xfrm>
                <a:off x="6517638" y="4789297"/>
                <a:ext cx="1413510" cy="1470660"/>
                <a:chOff x="2933755" y="5052581"/>
                <a:chExt cx="1413510" cy="1470660"/>
              </a:xfrm>
            </p:grpSpPr>
            <p:sp>
              <p:nvSpPr>
                <p:cNvPr id="268" name="object 17">
                  <a:extLst>
                    <a:ext uri="{FF2B5EF4-FFF2-40B4-BE49-F238E27FC236}">
                      <a16:creationId xmlns:a16="http://schemas.microsoft.com/office/drawing/2014/main" id="{E38830A0-3E2D-48ED-9887-5E5F989D81FE}"/>
                    </a:ext>
                  </a:extLst>
                </p:cNvPr>
                <p:cNvSpPr/>
                <p:nvPr/>
              </p:nvSpPr>
              <p:spPr>
                <a:xfrm>
                  <a:off x="3199322" y="5053533"/>
                  <a:ext cx="0" cy="1468755"/>
                </a:xfrm>
                <a:custGeom>
                  <a:avLst/>
                  <a:gdLst/>
                  <a:ahLst/>
                  <a:cxnLst/>
                  <a:rect l="l" t="t" r="r" b="b"/>
                  <a:pathLst>
                    <a:path h="1468754">
                      <a:moveTo>
                        <a:pt x="0" y="1468583"/>
                      </a:moveTo>
                      <a:lnTo>
                        <a:pt x="0" y="0"/>
                      </a:lnTo>
                    </a:path>
                  </a:pathLst>
                </a:custGeom>
                <a:ln w="3175">
                  <a:solidFill>
                    <a:srgbClr val="252525"/>
                  </a:solidFill>
                </a:ln>
              </p:spPr>
              <p:txBody>
                <a:bodyPr wrap="square" lIns="0" tIns="0" rIns="0" bIns="0" rtlCol="0"/>
                <a:lstStyle/>
                <a:p>
                  <a:endParaRPr/>
                </a:p>
              </p:txBody>
            </p:sp>
            <p:sp>
              <p:nvSpPr>
                <p:cNvPr id="269" name="object 18">
                  <a:extLst>
                    <a:ext uri="{FF2B5EF4-FFF2-40B4-BE49-F238E27FC236}">
                      <a16:creationId xmlns:a16="http://schemas.microsoft.com/office/drawing/2014/main" id="{942BD36A-510C-E03A-C962-C720FE375CC1}"/>
                    </a:ext>
                  </a:extLst>
                </p:cNvPr>
                <p:cNvSpPr/>
                <p:nvPr/>
              </p:nvSpPr>
              <p:spPr>
                <a:xfrm>
                  <a:off x="3640346" y="5053533"/>
                  <a:ext cx="0" cy="1468755"/>
                </a:xfrm>
                <a:custGeom>
                  <a:avLst/>
                  <a:gdLst/>
                  <a:ahLst/>
                  <a:cxnLst/>
                  <a:rect l="l" t="t" r="r" b="b"/>
                  <a:pathLst>
                    <a:path h="1468754">
                      <a:moveTo>
                        <a:pt x="0" y="1468583"/>
                      </a:moveTo>
                      <a:lnTo>
                        <a:pt x="0" y="0"/>
                      </a:lnTo>
                    </a:path>
                  </a:pathLst>
                </a:custGeom>
                <a:ln w="3175">
                  <a:solidFill>
                    <a:srgbClr val="252525"/>
                  </a:solidFill>
                </a:ln>
              </p:spPr>
              <p:txBody>
                <a:bodyPr wrap="square" lIns="0" tIns="0" rIns="0" bIns="0" rtlCol="0"/>
                <a:lstStyle/>
                <a:p>
                  <a:endParaRPr/>
                </a:p>
              </p:txBody>
            </p:sp>
            <p:sp>
              <p:nvSpPr>
                <p:cNvPr id="270" name="object 19">
                  <a:extLst>
                    <a:ext uri="{FF2B5EF4-FFF2-40B4-BE49-F238E27FC236}">
                      <a16:creationId xmlns:a16="http://schemas.microsoft.com/office/drawing/2014/main" id="{2B5DF515-01F4-D3CA-404F-E2A56B2FCC27}"/>
                    </a:ext>
                  </a:extLst>
                </p:cNvPr>
                <p:cNvSpPr/>
                <p:nvPr/>
              </p:nvSpPr>
              <p:spPr>
                <a:xfrm>
                  <a:off x="4081370" y="5053534"/>
                  <a:ext cx="0" cy="1468755"/>
                </a:xfrm>
                <a:custGeom>
                  <a:avLst/>
                  <a:gdLst/>
                  <a:ahLst/>
                  <a:cxnLst/>
                  <a:rect l="l" t="t" r="r" b="b"/>
                  <a:pathLst>
                    <a:path h="1468754">
                      <a:moveTo>
                        <a:pt x="0" y="1468583"/>
                      </a:moveTo>
                      <a:lnTo>
                        <a:pt x="0" y="0"/>
                      </a:lnTo>
                    </a:path>
                  </a:pathLst>
                </a:custGeom>
                <a:ln w="3175">
                  <a:solidFill>
                    <a:srgbClr val="252525"/>
                  </a:solidFill>
                </a:ln>
              </p:spPr>
              <p:txBody>
                <a:bodyPr wrap="square" lIns="0" tIns="0" rIns="0" bIns="0" rtlCol="0"/>
                <a:lstStyle/>
                <a:p>
                  <a:endParaRPr/>
                </a:p>
              </p:txBody>
            </p:sp>
            <p:sp>
              <p:nvSpPr>
                <p:cNvPr id="271" name="object 20">
                  <a:extLst>
                    <a:ext uri="{FF2B5EF4-FFF2-40B4-BE49-F238E27FC236}">
                      <a16:creationId xmlns:a16="http://schemas.microsoft.com/office/drawing/2014/main" id="{51E81785-BAB9-E4E4-61CE-9A3C0CFC9E9C}"/>
                    </a:ext>
                  </a:extLst>
                </p:cNvPr>
                <p:cNvSpPr/>
                <p:nvPr/>
              </p:nvSpPr>
              <p:spPr>
                <a:xfrm>
                  <a:off x="2934708" y="6522117"/>
                  <a:ext cx="1411605" cy="0"/>
                </a:xfrm>
                <a:custGeom>
                  <a:avLst/>
                  <a:gdLst/>
                  <a:ahLst/>
                  <a:cxnLst/>
                  <a:rect l="l" t="t" r="r" b="b"/>
                  <a:pathLst>
                    <a:path w="1411604">
                      <a:moveTo>
                        <a:pt x="1411276" y="0"/>
                      </a:moveTo>
                      <a:lnTo>
                        <a:pt x="0" y="0"/>
                      </a:lnTo>
                    </a:path>
                  </a:pathLst>
                </a:custGeom>
                <a:ln w="3175">
                  <a:solidFill>
                    <a:srgbClr val="252525"/>
                  </a:solidFill>
                </a:ln>
              </p:spPr>
              <p:txBody>
                <a:bodyPr wrap="square" lIns="0" tIns="0" rIns="0" bIns="0" rtlCol="0"/>
                <a:lstStyle/>
                <a:p>
                  <a:endParaRPr/>
                </a:p>
              </p:txBody>
            </p:sp>
            <p:sp>
              <p:nvSpPr>
                <p:cNvPr id="272" name="object 21">
                  <a:extLst>
                    <a:ext uri="{FF2B5EF4-FFF2-40B4-BE49-F238E27FC236}">
                      <a16:creationId xmlns:a16="http://schemas.microsoft.com/office/drawing/2014/main" id="{2836265E-37BF-A161-8961-B98318FB923E}"/>
                    </a:ext>
                  </a:extLst>
                </p:cNvPr>
                <p:cNvSpPr/>
                <p:nvPr/>
              </p:nvSpPr>
              <p:spPr>
                <a:xfrm>
                  <a:off x="2934708" y="6277353"/>
                  <a:ext cx="1411605" cy="0"/>
                </a:xfrm>
                <a:custGeom>
                  <a:avLst/>
                  <a:gdLst/>
                  <a:ahLst/>
                  <a:cxnLst/>
                  <a:rect l="l" t="t" r="r" b="b"/>
                  <a:pathLst>
                    <a:path w="1411604">
                      <a:moveTo>
                        <a:pt x="1411276" y="0"/>
                      </a:moveTo>
                      <a:lnTo>
                        <a:pt x="0" y="0"/>
                      </a:lnTo>
                    </a:path>
                  </a:pathLst>
                </a:custGeom>
                <a:ln w="3175">
                  <a:solidFill>
                    <a:srgbClr val="252525"/>
                  </a:solidFill>
                </a:ln>
              </p:spPr>
              <p:txBody>
                <a:bodyPr wrap="square" lIns="0" tIns="0" rIns="0" bIns="0" rtlCol="0"/>
                <a:lstStyle/>
                <a:p>
                  <a:endParaRPr/>
                </a:p>
              </p:txBody>
            </p:sp>
            <p:sp>
              <p:nvSpPr>
                <p:cNvPr id="273" name="object 22">
                  <a:extLst>
                    <a:ext uri="{FF2B5EF4-FFF2-40B4-BE49-F238E27FC236}">
                      <a16:creationId xmlns:a16="http://schemas.microsoft.com/office/drawing/2014/main" id="{20AD7240-92AC-DC80-4638-EC914568CC02}"/>
                    </a:ext>
                  </a:extLst>
                </p:cNvPr>
                <p:cNvSpPr/>
                <p:nvPr/>
              </p:nvSpPr>
              <p:spPr>
                <a:xfrm>
                  <a:off x="2934708" y="6032590"/>
                  <a:ext cx="1411605" cy="0"/>
                </a:xfrm>
                <a:custGeom>
                  <a:avLst/>
                  <a:gdLst/>
                  <a:ahLst/>
                  <a:cxnLst/>
                  <a:rect l="l" t="t" r="r" b="b"/>
                  <a:pathLst>
                    <a:path w="1411604">
                      <a:moveTo>
                        <a:pt x="1411276" y="0"/>
                      </a:moveTo>
                      <a:lnTo>
                        <a:pt x="0" y="0"/>
                      </a:lnTo>
                    </a:path>
                  </a:pathLst>
                </a:custGeom>
                <a:ln w="3175">
                  <a:solidFill>
                    <a:srgbClr val="252525"/>
                  </a:solidFill>
                </a:ln>
              </p:spPr>
              <p:txBody>
                <a:bodyPr wrap="square" lIns="0" tIns="0" rIns="0" bIns="0" rtlCol="0"/>
                <a:lstStyle/>
                <a:p>
                  <a:endParaRPr/>
                </a:p>
              </p:txBody>
            </p:sp>
            <p:sp>
              <p:nvSpPr>
                <p:cNvPr id="274" name="object 23">
                  <a:extLst>
                    <a:ext uri="{FF2B5EF4-FFF2-40B4-BE49-F238E27FC236}">
                      <a16:creationId xmlns:a16="http://schemas.microsoft.com/office/drawing/2014/main" id="{0F720890-D33A-EFC3-41C5-292A0913D213}"/>
                    </a:ext>
                  </a:extLst>
                </p:cNvPr>
                <p:cNvSpPr/>
                <p:nvPr/>
              </p:nvSpPr>
              <p:spPr>
                <a:xfrm>
                  <a:off x="2934708" y="5787826"/>
                  <a:ext cx="1411605" cy="0"/>
                </a:xfrm>
                <a:custGeom>
                  <a:avLst/>
                  <a:gdLst/>
                  <a:ahLst/>
                  <a:cxnLst/>
                  <a:rect l="l" t="t" r="r" b="b"/>
                  <a:pathLst>
                    <a:path w="1411604">
                      <a:moveTo>
                        <a:pt x="1411276" y="0"/>
                      </a:moveTo>
                      <a:lnTo>
                        <a:pt x="0" y="0"/>
                      </a:lnTo>
                    </a:path>
                  </a:pathLst>
                </a:custGeom>
                <a:ln w="3175">
                  <a:solidFill>
                    <a:srgbClr val="252525"/>
                  </a:solidFill>
                </a:ln>
              </p:spPr>
              <p:txBody>
                <a:bodyPr wrap="square" lIns="0" tIns="0" rIns="0" bIns="0" rtlCol="0"/>
                <a:lstStyle/>
                <a:p>
                  <a:endParaRPr/>
                </a:p>
              </p:txBody>
            </p:sp>
            <p:sp>
              <p:nvSpPr>
                <p:cNvPr id="275" name="object 24">
                  <a:extLst>
                    <a:ext uri="{FF2B5EF4-FFF2-40B4-BE49-F238E27FC236}">
                      <a16:creationId xmlns:a16="http://schemas.microsoft.com/office/drawing/2014/main" id="{8DBD08CA-BF73-7FD9-5AE5-8D282CA3A0C7}"/>
                    </a:ext>
                  </a:extLst>
                </p:cNvPr>
                <p:cNvSpPr/>
                <p:nvPr/>
              </p:nvSpPr>
              <p:spPr>
                <a:xfrm>
                  <a:off x="2934708" y="5543062"/>
                  <a:ext cx="1411605" cy="0"/>
                </a:xfrm>
                <a:custGeom>
                  <a:avLst/>
                  <a:gdLst/>
                  <a:ahLst/>
                  <a:cxnLst/>
                  <a:rect l="l" t="t" r="r" b="b"/>
                  <a:pathLst>
                    <a:path w="1411604">
                      <a:moveTo>
                        <a:pt x="1411276" y="0"/>
                      </a:moveTo>
                      <a:lnTo>
                        <a:pt x="0" y="0"/>
                      </a:lnTo>
                    </a:path>
                  </a:pathLst>
                </a:custGeom>
                <a:ln w="3175">
                  <a:solidFill>
                    <a:srgbClr val="252525"/>
                  </a:solidFill>
                </a:ln>
              </p:spPr>
              <p:txBody>
                <a:bodyPr wrap="square" lIns="0" tIns="0" rIns="0" bIns="0" rtlCol="0"/>
                <a:lstStyle/>
                <a:p>
                  <a:endParaRPr/>
                </a:p>
              </p:txBody>
            </p:sp>
            <p:sp>
              <p:nvSpPr>
                <p:cNvPr id="276" name="object 25">
                  <a:extLst>
                    <a:ext uri="{FF2B5EF4-FFF2-40B4-BE49-F238E27FC236}">
                      <a16:creationId xmlns:a16="http://schemas.microsoft.com/office/drawing/2014/main" id="{4F56EC6B-82F5-12AF-8B8D-1881DFFC6051}"/>
                    </a:ext>
                  </a:extLst>
                </p:cNvPr>
                <p:cNvSpPr/>
                <p:nvPr/>
              </p:nvSpPr>
              <p:spPr>
                <a:xfrm>
                  <a:off x="2934708" y="5298298"/>
                  <a:ext cx="1411605" cy="0"/>
                </a:xfrm>
                <a:custGeom>
                  <a:avLst/>
                  <a:gdLst/>
                  <a:ahLst/>
                  <a:cxnLst/>
                  <a:rect l="l" t="t" r="r" b="b"/>
                  <a:pathLst>
                    <a:path w="1411604">
                      <a:moveTo>
                        <a:pt x="1411276" y="0"/>
                      </a:moveTo>
                      <a:lnTo>
                        <a:pt x="0" y="0"/>
                      </a:lnTo>
                    </a:path>
                  </a:pathLst>
                </a:custGeom>
                <a:ln w="3175">
                  <a:solidFill>
                    <a:srgbClr val="252525"/>
                  </a:solidFill>
                </a:ln>
              </p:spPr>
              <p:txBody>
                <a:bodyPr wrap="square" lIns="0" tIns="0" rIns="0" bIns="0" rtlCol="0"/>
                <a:lstStyle/>
                <a:p>
                  <a:endParaRPr/>
                </a:p>
              </p:txBody>
            </p:sp>
            <p:sp>
              <p:nvSpPr>
                <p:cNvPr id="277" name="object 26">
                  <a:extLst>
                    <a:ext uri="{FF2B5EF4-FFF2-40B4-BE49-F238E27FC236}">
                      <a16:creationId xmlns:a16="http://schemas.microsoft.com/office/drawing/2014/main" id="{2651F3E5-98E1-5485-353F-430127183660}"/>
                    </a:ext>
                  </a:extLst>
                </p:cNvPr>
                <p:cNvSpPr/>
                <p:nvPr/>
              </p:nvSpPr>
              <p:spPr>
                <a:xfrm>
                  <a:off x="2934708" y="5053535"/>
                  <a:ext cx="1411605" cy="0"/>
                </a:xfrm>
                <a:custGeom>
                  <a:avLst/>
                  <a:gdLst/>
                  <a:ahLst/>
                  <a:cxnLst/>
                  <a:rect l="l" t="t" r="r" b="b"/>
                  <a:pathLst>
                    <a:path w="1411604">
                      <a:moveTo>
                        <a:pt x="1411276" y="0"/>
                      </a:moveTo>
                      <a:lnTo>
                        <a:pt x="0" y="0"/>
                      </a:lnTo>
                    </a:path>
                  </a:pathLst>
                </a:custGeom>
                <a:ln w="3175">
                  <a:solidFill>
                    <a:srgbClr val="252525"/>
                  </a:solidFill>
                </a:ln>
              </p:spPr>
              <p:txBody>
                <a:bodyPr wrap="square" lIns="0" tIns="0" rIns="0" bIns="0" rtlCol="0"/>
                <a:lstStyle/>
                <a:p>
                  <a:endParaRPr/>
                </a:p>
              </p:txBody>
            </p:sp>
            <p:sp>
              <p:nvSpPr>
                <p:cNvPr id="278" name="object 27">
                  <a:extLst>
                    <a:ext uri="{FF2B5EF4-FFF2-40B4-BE49-F238E27FC236}">
                      <a16:creationId xmlns:a16="http://schemas.microsoft.com/office/drawing/2014/main" id="{16B1443A-7516-7AB7-6BC3-D2660FD4FBD5}"/>
                    </a:ext>
                  </a:extLst>
                </p:cNvPr>
                <p:cNvSpPr/>
                <p:nvPr/>
              </p:nvSpPr>
              <p:spPr>
                <a:xfrm>
                  <a:off x="2934708" y="6522118"/>
                  <a:ext cx="1411605" cy="0"/>
                </a:xfrm>
                <a:custGeom>
                  <a:avLst/>
                  <a:gdLst/>
                  <a:ahLst/>
                  <a:cxnLst/>
                  <a:rect l="l" t="t" r="r" b="b"/>
                  <a:pathLst>
                    <a:path w="1411604">
                      <a:moveTo>
                        <a:pt x="0" y="0"/>
                      </a:moveTo>
                      <a:lnTo>
                        <a:pt x="1411276" y="0"/>
                      </a:lnTo>
                    </a:path>
                  </a:pathLst>
                </a:custGeom>
                <a:ln w="3175">
                  <a:solidFill>
                    <a:srgbClr val="252525"/>
                  </a:solidFill>
                </a:ln>
              </p:spPr>
              <p:txBody>
                <a:bodyPr wrap="square" lIns="0" tIns="0" rIns="0" bIns="0" rtlCol="0"/>
                <a:lstStyle/>
                <a:p>
                  <a:endParaRPr/>
                </a:p>
              </p:txBody>
            </p:sp>
            <p:sp>
              <p:nvSpPr>
                <p:cNvPr id="279" name="object 28">
                  <a:extLst>
                    <a:ext uri="{FF2B5EF4-FFF2-40B4-BE49-F238E27FC236}">
                      <a16:creationId xmlns:a16="http://schemas.microsoft.com/office/drawing/2014/main" id="{DEE184EA-355C-DE51-CF90-1E96AF02DFFD}"/>
                    </a:ext>
                  </a:extLst>
                </p:cNvPr>
                <p:cNvSpPr/>
                <p:nvPr/>
              </p:nvSpPr>
              <p:spPr>
                <a:xfrm>
                  <a:off x="3199322" y="6507433"/>
                  <a:ext cx="0" cy="15240"/>
                </a:xfrm>
                <a:custGeom>
                  <a:avLst/>
                  <a:gdLst/>
                  <a:ahLst/>
                  <a:cxnLst/>
                  <a:rect l="l" t="t" r="r" b="b"/>
                  <a:pathLst>
                    <a:path h="15240">
                      <a:moveTo>
                        <a:pt x="0" y="14685"/>
                      </a:moveTo>
                      <a:lnTo>
                        <a:pt x="0" y="0"/>
                      </a:lnTo>
                    </a:path>
                  </a:pathLst>
                </a:custGeom>
                <a:ln w="3175">
                  <a:solidFill>
                    <a:srgbClr val="252525"/>
                  </a:solidFill>
                </a:ln>
              </p:spPr>
              <p:txBody>
                <a:bodyPr wrap="square" lIns="0" tIns="0" rIns="0" bIns="0" rtlCol="0"/>
                <a:lstStyle/>
                <a:p>
                  <a:endParaRPr/>
                </a:p>
              </p:txBody>
            </p:sp>
            <p:sp>
              <p:nvSpPr>
                <p:cNvPr id="280" name="object 29">
                  <a:extLst>
                    <a:ext uri="{FF2B5EF4-FFF2-40B4-BE49-F238E27FC236}">
                      <a16:creationId xmlns:a16="http://schemas.microsoft.com/office/drawing/2014/main" id="{25B0FBD4-642D-EBE7-3D7B-C66613891285}"/>
                    </a:ext>
                  </a:extLst>
                </p:cNvPr>
                <p:cNvSpPr/>
                <p:nvPr/>
              </p:nvSpPr>
              <p:spPr>
                <a:xfrm>
                  <a:off x="3640346" y="6507433"/>
                  <a:ext cx="0" cy="15240"/>
                </a:xfrm>
                <a:custGeom>
                  <a:avLst/>
                  <a:gdLst/>
                  <a:ahLst/>
                  <a:cxnLst/>
                  <a:rect l="l" t="t" r="r" b="b"/>
                  <a:pathLst>
                    <a:path h="15240">
                      <a:moveTo>
                        <a:pt x="0" y="14685"/>
                      </a:moveTo>
                      <a:lnTo>
                        <a:pt x="0" y="0"/>
                      </a:lnTo>
                    </a:path>
                  </a:pathLst>
                </a:custGeom>
                <a:ln w="3175">
                  <a:solidFill>
                    <a:srgbClr val="252525"/>
                  </a:solidFill>
                </a:ln>
              </p:spPr>
              <p:txBody>
                <a:bodyPr wrap="square" lIns="0" tIns="0" rIns="0" bIns="0" rtlCol="0"/>
                <a:lstStyle/>
                <a:p>
                  <a:endParaRPr/>
                </a:p>
              </p:txBody>
            </p:sp>
            <p:sp>
              <p:nvSpPr>
                <p:cNvPr id="281" name="object 30">
                  <a:extLst>
                    <a:ext uri="{FF2B5EF4-FFF2-40B4-BE49-F238E27FC236}">
                      <a16:creationId xmlns:a16="http://schemas.microsoft.com/office/drawing/2014/main" id="{B41988AC-AACC-04B1-F0E7-68B0A4331792}"/>
                    </a:ext>
                  </a:extLst>
                </p:cNvPr>
                <p:cNvSpPr/>
                <p:nvPr/>
              </p:nvSpPr>
              <p:spPr>
                <a:xfrm>
                  <a:off x="4081369" y="6507433"/>
                  <a:ext cx="0" cy="15240"/>
                </a:xfrm>
                <a:custGeom>
                  <a:avLst/>
                  <a:gdLst/>
                  <a:ahLst/>
                  <a:cxnLst/>
                  <a:rect l="l" t="t" r="r" b="b"/>
                  <a:pathLst>
                    <a:path h="15240">
                      <a:moveTo>
                        <a:pt x="0" y="14685"/>
                      </a:moveTo>
                      <a:lnTo>
                        <a:pt x="0" y="0"/>
                      </a:lnTo>
                    </a:path>
                  </a:pathLst>
                </a:custGeom>
                <a:ln w="3175">
                  <a:solidFill>
                    <a:srgbClr val="252525"/>
                  </a:solidFill>
                </a:ln>
              </p:spPr>
              <p:txBody>
                <a:bodyPr wrap="square" lIns="0" tIns="0" rIns="0" bIns="0" rtlCol="0"/>
                <a:lstStyle/>
                <a:p>
                  <a:endParaRPr/>
                </a:p>
              </p:txBody>
            </p:sp>
          </p:grpSp>
          <p:grpSp>
            <p:nvGrpSpPr>
              <p:cNvPr id="235" name="object 34">
                <a:extLst>
                  <a:ext uri="{FF2B5EF4-FFF2-40B4-BE49-F238E27FC236}">
                    <a16:creationId xmlns:a16="http://schemas.microsoft.com/office/drawing/2014/main" id="{E3716A32-7AB3-6B67-4721-24C6CF9D408B}"/>
                  </a:ext>
                </a:extLst>
              </p:cNvPr>
              <p:cNvGrpSpPr/>
              <p:nvPr/>
            </p:nvGrpSpPr>
            <p:grpSpPr>
              <a:xfrm>
                <a:off x="6517707" y="4789374"/>
                <a:ext cx="1412240" cy="1470660"/>
                <a:chOff x="2933824" y="5052658"/>
                <a:chExt cx="1412240" cy="1470660"/>
              </a:xfrm>
            </p:grpSpPr>
            <p:sp>
              <p:nvSpPr>
                <p:cNvPr id="245" name="object 35">
                  <a:extLst>
                    <a:ext uri="{FF2B5EF4-FFF2-40B4-BE49-F238E27FC236}">
                      <a16:creationId xmlns:a16="http://schemas.microsoft.com/office/drawing/2014/main" id="{68C1739E-7284-4F55-E49E-C181B68041F3}"/>
                    </a:ext>
                  </a:extLst>
                </p:cNvPr>
                <p:cNvSpPr/>
                <p:nvPr/>
              </p:nvSpPr>
              <p:spPr>
                <a:xfrm>
                  <a:off x="2934706" y="5053536"/>
                  <a:ext cx="15240" cy="1468755"/>
                </a:xfrm>
                <a:custGeom>
                  <a:avLst/>
                  <a:gdLst/>
                  <a:ahLst/>
                  <a:cxnLst/>
                  <a:rect l="l" t="t" r="r" b="b"/>
                  <a:pathLst>
                    <a:path w="15239" h="1468754">
                      <a:moveTo>
                        <a:pt x="0" y="1468583"/>
                      </a:moveTo>
                      <a:lnTo>
                        <a:pt x="0" y="0"/>
                      </a:lnTo>
                    </a:path>
                    <a:path w="15239" h="1468754">
                      <a:moveTo>
                        <a:pt x="0" y="1468583"/>
                      </a:moveTo>
                      <a:lnTo>
                        <a:pt x="14693" y="1468583"/>
                      </a:lnTo>
                    </a:path>
                  </a:pathLst>
                </a:custGeom>
                <a:ln w="3175">
                  <a:solidFill>
                    <a:srgbClr val="252525"/>
                  </a:solidFill>
                </a:ln>
              </p:spPr>
              <p:txBody>
                <a:bodyPr wrap="square" lIns="0" tIns="0" rIns="0" bIns="0" rtlCol="0"/>
                <a:lstStyle/>
                <a:p>
                  <a:endParaRPr/>
                </a:p>
              </p:txBody>
            </p:sp>
            <p:sp>
              <p:nvSpPr>
                <p:cNvPr id="246" name="object 36">
                  <a:extLst>
                    <a:ext uri="{FF2B5EF4-FFF2-40B4-BE49-F238E27FC236}">
                      <a16:creationId xmlns:a16="http://schemas.microsoft.com/office/drawing/2014/main" id="{4964C538-5582-67EC-204F-8F0810A236BA}"/>
                    </a:ext>
                  </a:extLst>
                </p:cNvPr>
                <p:cNvSpPr/>
                <p:nvPr/>
              </p:nvSpPr>
              <p:spPr>
                <a:xfrm>
                  <a:off x="2934706" y="6277356"/>
                  <a:ext cx="15240" cy="0"/>
                </a:xfrm>
                <a:custGeom>
                  <a:avLst/>
                  <a:gdLst/>
                  <a:ahLst/>
                  <a:cxnLst/>
                  <a:rect l="l" t="t" r="r" b="b"/>
                  <a:pathLst>
                    <a:path w="15239">
                      <a:moveTo>
                        <a:pt x="0" y="0"/>
                      </a:moveTo>
                      <a:lnTo>
                        <a:pt x="14693" y="0"/>
                      </a:lnTo>
                    </a:path>
                  </a:pathLst>
                </a:custGeom>
                <a:ln w="3175">
                  <a:solidFill>
                    <a:srgbClr val="252525"/>
                  </a:solidFill>
                </a:ln>
              </p:spPr>
              <p:txBody>
                <a:bodyPr wrap="square" lIns="0" tIns="0" rIns="0" bIns="0" rtlCol="0"/>
                <a:lstStyle/>
                <a:p>
                  <a:endParaRPr/>
                </a:p>
              </p:txBody>
            </p:sp>
            <p:sp>
              <p:nvSpPr>
                <p:cNvPr id="247" name="object 37">
                  <a:extLst>
                    <a:ext uri="{FF2B5EF4-FFF2-40B4-BE49-F238E27FC236}">
                      <a16:creationId xmlns:a16="http://schemas.microsoft.com/office/drawing/2014/main" id="{5422FF11-5362-8458-8B50-0B3680226F65}"/>
                    </a:ext>
                  </a:extLst>
                </p:cNvPr>
                <p:cNvSpPr/>
                <p:nvPr/>
              </p:nvSpPr>
              <p:spPr>
                <a:xfrm>
                  <a:off x="2934706" y="6032592"/>
                  <a:ext cx="15240" cy="0"/>
                </a:xfrm>
                <a:custGeom>
                  <a:avLst/>
                  <a:gdLst/>
                  <a:ahLst/>
                  <a:cxnLst/>
                  <a:rect l="l" t="t" r="r" b="b"/>
                  <a:pathLst>
                    <a:path w="15239">
                      <a:moveTo>
                        <a:pt x="0" y="0"/>
                      </a:moveTo>
                      <a:lnTo>
                        <a:pt x="14693" y="0"/>
                      </a:lnTo>
                    </a:path>
                  </a:pathLst>
                </a:custGeom>
                <a:ln w="3175">
                  <a:solidFill>
                    <a:srgbClr val="252525"/>
                  </a:solidFill>
                </a:ln>
              </p:spPr>
              <p:txBody>
                <a:bodyPr wrap="square" lIns="0" tIns="0" rIns="0" bIns="0" rtlCol="0"/>
                <a:lstStyle/>
                <a:p>
                  <a:endParaRPr/>
                </a:p>
              </p:txBody>
            </p:sp>
            <p:sp>
              <p:nvSpPr>
                <p:cNvPr id="248" name="object 38">
                  <a:extLst>
                    <a:ext uri="{FF2B5EF4-FFF2-40B4-BE49-F238E27FC236}">
                      <a16:creationId xmlns:a16="http://schemas.microsoft.com/office/drawing/2014/main" id="{CD802163-646D-1C17-36FE-637A1D5448E8}"/>
                    </a:ext>
                  </a:extLst>
                </p:cNvPr>
                <p:cNvSpPr/>
                <p:nvPr/>
              </p:nvSpPr>
              <p:spPr>
                <a:xfrm>
                  <a:off x="2934706" y="5787828"/>
                  <a:ext cx="15240" cy="0"/>
                </a:xfrm>
                <a:custGeom>
                  <a:avLst/>
                  <a:gdLst/>
                  <a:ahLst/>
                  <a:cxnLst/>
                  <a:rect l="l" t="t" r="r" b="b"/>
                  <a:pathLst>
                    <a:path w="15239">
                      <a:moveTo>
                        <a:pt x="0" y="0"/>
                      </a:moveTo>
                      <a:lnTo>
                        <a:pt x="14693" y="0"/>
                      </a:lnTo>
                    </a:path>
                  </a:pathLst>
                </a:custGeom>
                <a:ln w="3175">
                  <a:solidFill>
                    <a:srgbClr val="252525"/>
                  </a:solidFill>
                </a:ln>
              </p:spPr>
              <p:txBody>
                <a:bodyPr wrap="square" lIns="0" tIns="0" rIns="0" bIns="0" rtlCol="0"/>
                <a:lstStyle/>
                <a:p>
                  <a:endParaRPr/>
                </a:p>
              </p:txBody>
            </p:sp>
            <p:sp>
              <p:nvSpPr>
                <p:cNvPr id="249" name="object 39">
                  <a:extLst>
                    <a:ext uri="{FF2B5EF4-FFF2-40B4-BE49-F238E27FC236}">
                      <a16:creationId xmlns:a16="http://schemas.microsoft.com/office/drawing/2014/main" id="{EF3B90FD-57B5-E800-6E71-9DE7E27AEA54}"/>
                    </a:ext>
                  </a:extLst>
                </p:cNvPr>
                <p:cNvSpPr/>
                <p:nvPr/>
              </p:nvSpPr>
              <p:spPr>
                <a:xfrm>
                  <a:off x="2934706" y="5543065"/>
                  <a:ext cx="15240" cy="0"/>
                </a:xfrm>
                <a:custGeom>
                  <a:avLst/>
                  <a:gdLst/>
                  <a:ahLst/>
                  <a:cxnLst/>
                  <a:rect l="l" t="t" r="r" b="b"/>
                  <a:pathLst>
                    <a:path w="15239">
                      <a:moveTo>
                        <a:pt x="0" y="0"/>
                      </a:moveTo>
                      <a:lnTo>
                        <a:pt x="14693" y="0"/>
                      </a:lnTo>
                    </a:path>
                  </a:pathLst>
                </a:custGeom>
                <a:ln w="3175">
                  <a:solidFill>
                    <a:srgbClr val="252525"/>
                  </a:solidFill>
                </a:ln>
              </p:spPr>
              <p:txBody>
                <a:bodyPr wrap="square" lIns="0" tIns="0" rIns="0" bIns="0" rtlCol="0"/>
                <a:lstStyle/>
                <a:p>
                  <a:endParaRPr/>
                </a:p>
              </p:txBody>
            </p:sp>
            <p:sp>
              <p:nvSpPr>
                <p:cNvPr id="250" name="object 40">
                  <a:extLst>
                    <a:ext uri="{FF2B5EF4-FFF2-40B4-BE49-F238E27FC236}">
                      <a16:creationId xmlns:a16="http://schemas.microsoft.com/office/drawing/2014/main" id="{0B33CC41-1AC9-DC67-084D-675DA2DC7BE7}"/>
                    </a:ext>
                  </a:extLst>
                </p:cNvPr>
                <p:cNvSpPr/>
                <p:nvPr/>
              </p:nvSpPr>
              <p:spPr>
                <a:xfrm>
                  <a:off x="2934706" y="5298301"/>
                  <a:ext cx="15240" cy="0"/>
                </a:xfrm>
                <a:custGeom>
                  <a:avLst/>
                  <a:gdLst/>
                  <a:ahLst/>
                  <a:cxnLst/>
                  <a:rect l="l" t="t" r="r" b="b"/>
                  <a:pathLst>
                    <a:path w="15239">
                      <a:moveTo>
                        <a:pt x="0" y="0"/>
                      </a:moveTo>
                      <a:lnTo>
                        <a:pt x="14693" y="0"/>
                      </a:lnTo>
                    </a:path>
                  </a:pathLst>
                </a:custGeom>
                <a:ln w="3175">
                  <a:solidFill>
                    <a:srgbClr val="252525"/>
                  </a:solidFill>
                </a:ln>
              </p:spPr>
              <p:txBody>
                <a:bodyPr wrap="square" lIns="0" tIns="0" rIns="0" bIns="0" rtlCol="0"/>
                <a:lstStyle/>
                <a:p>
                  <a:endParaRPr/>
                </a:p>
              </p:txBody>
            </p:sp>
            <p:sp>
              <p:nvSpPr>
                <p:cNvPr id="251" name="object 41">
                  <a:extLst>
                    <a:ext uri="{FF2B5EF4-FFF2-40B4-BE49-F238E27FC236}">
                      <a16:creationId xmlns:a16="http://schemas.microsoft.com/office/drawing/2014/main" id="{4BBBAC3B-63D6-B78C-C3C1-6B1C855BCEDB}"/>
                    </a:ext>
                  </a:extLst>
                </p:cNvPr>
                <p:cNvSpPr/>
                <p:nvPr/>
              </p:nvSpPr>
              <p:spPr>
                <a:xfrm>
                  <a:off x="2934706" y="5053537"/>
                  <a:ext cx="15240" cy="0"/>
                </a:xfrm>
                <a:custGeom>
                  <a:avLst/>
                  <a:gdLst/>
                  <a:ahLst/>
                  <a:cxnLst/>
                  <a:rect l="l" t="t" r="r" b="b"/>
                  <a:pathLst>
                    <a:path w="15239">
                      <a:moveTo>
                        <a:pt x="0" y="0"/>
                      </a:moveTo>
                      <a:lnTo>
                        <a:pt x="14693" y="0"/>
                      </a:lnTo>
                    </a:path>
                  </a:pathLst>
                </a:custGeom>
                <a:ln w="3175">
                  <a:solidFill>
                    <a:srgbClr val="252525"/>
                  </a:solidFill>
                </a:ln>
              </p:spPr>
              <p:txBody>
                <a:bodyPr wrap="square" lIns="0" tIns="0" rIns="0" bIns="0" rtlCol="0"/>
                <a:lstStyle/>
                <a:p>
                  <a:endParaRPr/>
                </a:p>
              </p:txBody>
            </p:sp>
            <p:sp>
              <p:nvSpPr>
                <p:cNvPr id="252" name="object 42">
                  <a:extLst>
                    <a:ext uri="{FF2B5EF4-FFF2-40B4-BE49-F238E27FC236}">
                      <a16:creationId xmlns:a16="http://schemas.microsoft.com/office/drawing/2014/main" id="{ECF3AC7E-2D36-741B-9D9C-61A09956957D}"/>
                    </a:ext>
                  </a:extLst>
                </p:cNvPr>
                <p:cNvSpPr/>
                <p:nvPr/>
              </p:nvSpPr>
              <p:spPr>
                <a:xfrm>
                  <a:off x="2934704" y="6172164"/>
                  <a:ext cx="15240" cy="350520"/>
                </a:xfrm>
                <a:custGeom>
                  <a:avLst/>
                  <a:gdLst/>
                  <a:ahLst/>
                  <a:cxnLst/>
                  <a:rect l="l" t="t" r="r" b="b"/>
                  <a:pathLst>
                    <a:path w="15239" h="350520">
                      <a:moveTo>
                        <a:pt x="0" y="35786"/>
                      </a:moveTo>
                      <a:lnTo>
                        <a:pt x="1102" y="171789"/>
                      </a:lnTo>
                      <a:lnTo>
                        <a:pt x="2205" y="182212"/>
                      </a:lnTo>
                      <a:lnTo>
                        <a:pt x="3307" y="178758"/>
                      </a:lnTo>
                      <a:lnTo>
                        <a:pt x="4410" y="245348"/>
                      </a:lnTo>
                      <a:lnTo>
                        <a:pt x="5513" y="190828"/>
                      </a:lnTo>
                      <a:lnTo>
                        <a:pt x="6615" y="187293"/>
                      </a:lnTo>
                      <a:lnTo>
                        <a:pt x="7718" y="211325"/>
                      </a:lnTo>
                      <a:lnTo>
                        <a:pt x="8821" y="105832"/>
                      </a:lnTo>
                      <a:lnTo>
                        <a:pt x="9923" y="116028"/>
                      </a:lnTo>
                      <a:lnTo>
                        <a:pt x="11026" y="187962"/>
                      </a:lnTo>
                      <a:lnTo>
                        <a:pt x="12129" y="168415"/>
                      </a:lnTo>
                      <a:lnTo>
                        <a:pt x="13231" y="71045"/>
                      </a:lnTo>
                      <a:lnTo>
                        <a:pt x="14334" y="0"/>
                      </a:lnTo>
                      <a:lnTo>
                        <a:pt x="14922" y="350131"/>
                      </a:lnTo>
                    </a:path>
                  </a:pathLst>
                </a:custGeom>
                <a:ln w="3175">
                  <a:solidFill>
                    <a:srgbClr val="0071BC"/>
                  </a:solidFill>
                </a:ln>
              </p:spPr>
              <p:txBody>
                <a:bodyPr wrap="square" lIns="0" tIns="0" rIns="0" bIns="0" rtlCol="0"/>
                <a:lstStyle/>
                <a:p>
                  <a:endParaRPr/>
                </a:p>
              </p:txBody>
            </p:sp>
            <p:sp>
              <p:nvSpPr>
                <p:cNvPr id="253" name="object 43">
                  <a:extLst>
                    <a:ext uri="{FF2B5EF4-FFF2-40B4-BE49-F238E27FC236}">
                      <a16:creationId xmlns:a16="http://schemas.microsoft.com/office/drawing/2014/main" id="{6CFA5EA9-D9CD-79DA-24D2-8B19647E60D7}"/>
                    </a:ext>
                  </a:extLst>
                </p:cNvPr>
                <p:cNvSpPr/>
                <p:nvPr/>
              </p:nvSpPr>
              <p:spPr>
                <a:xfrm>
                  <a:off x="2950771" y="6190703"/>
                  <a:ext cx="29209" cy="332105"/>
                </a:xfrm>
                <a:custGeom>
                  <a:avLst/>
                  <a:gdLst/>
                  <a:ahLst/>
                  <a:cxnLst/>
                  <a:rect l="l" t="t" r="r" b="b"/>
                  <a:pathLst>
                    <a:path w="29210" h="332104">
                      <a:moveTo>
                        <a:pt x="0" y="331593"/>
                      </a:moveTo>
                      <a:lnTo>
                        <a:pt x="472" y="102993"/>
                      </a:lnTo>
                      <a:lnTo>
                        <a:pt x="1574" y="129596"/>
                      </a:lnTo>
                      <a:lnTo>
                        <a:pt x="2677" y="130722"/>
                      </a:lnTo>
                      <a:lnTo>
                        <a:pt x="3777" y="70629"/>
                      </a:lnTo>
                      <a:lnTo>
                        <a:pt x="4880" y="59824"/>
                      </a:lnTo>
                      <a:lnTo>
                        <a:pt x="5982" y="258183"/>
                      </a:lnTo>
                      <a:lnTo>
                        <a:pt x="7085" y="122823"/>
                      </a:lnTo>
                      <a:lnTo>
                        <a:pt x="8188" y="120742"/>
                      </a:lnTo>
                      <a:lnTo>
                        <a:pt x="9290" y="12275"/>
                      </a:lnTo>
                      <a:lnTo>
                        <a:pt x="10393" y="98112"/>
                      </a:lnTo>
                      <a:lnTo>
                        <a:pt x="11495" y="64451"/>
                      </a:lnTo>
                      <a:lnTo>
                        <a:pt x="12598" y="106180"/>
                      </a:lnTo>
                      <a:lnTo>
                        <a:pt x="13701" y="24670"/>
                      </a:lnTo>
                      <a:lnTo>
                        <a:pt x="14803" y="267609"/>
                      </a:lnTo>
                      <a:lnTo>
                        <a:pt x="15906" y="176171"/>
                      </a:lnTo>
                      <a:lnTo>
                        <a:pt x="17009" y="161449"/>
                      </a:lnTo>
                      <a:lnTo>
                        <a:pt x="18111" y="118317"/>
                      </a:lnTo>
                      <a:lnTo>
                        <a:pt x="19214" y="58888"/>
                      </a:lnTo>
                      <a:lnTo>
                        <a:pt x="20317" y="22719"/>
                      </a:lnTo>
                      <a:lnTo>
                        <a:pt x="21419" y="124552"/>
                      </a:lnTo>
                      <a:lnTo>
                        <a:pt x="22522" y="189703"/>
                      </a:lnTo>
                      <a:lnTo>
                        <a:pt x="23625" y="58121"/>
                      </a:lnTo>
                      <a:lnTo>
                        <a:pt x="24727" y="144633"/>
                      </a:lnTo>
                      <a:lnTo>
                        <a:pt x="25830" y="24377"/>
                      </a:lnTo>
                      <a:lnTo>
                        <a:pt x="26932" y="0"/>
                      </a:lnTo>
                      <a:lnTo>
                        <a:pt x="28035" y="181861"/>
                      </a:lnTo>
                      <a:lnTo>
                        <a:pt x="28948" y="331593"/>
                      </a:lnTo>
                    </a:path>
                  </a:pathLst>
                </a:custGeom>
                <a:ln w="3175">
                  <a:solidFill>
                    <a:srgbClr val="0071BC"/>
                  </a:solidFill>
                </a:ln>
              </p:spPr>
              <p:txBody>
                <a:bodyPr wrap="square" lIns="0" tIns="0" rIns="0" bIns="0" rtlCol="0"/>
                <a:lstStyle/>
                <a:p>
                  <a:endParaRPr/>
                </a:p>
              </p:txBody>
            </p:sp>
            <p:sp>
              <p:nvSpPr>
                <p:cNvPr id="254" name="object 44">
                  <a:extLst>
                    <a:ext uri="{FF2B5EF4-FFF2-40B4-BE49-F238E27FC236}">
                      <a16:creationId xmlns:a16="http://schemas.microsoft.com/office/drawing/2014/main" id="{B146768E-3F90-F463-4974-F4C638B699D2}"/>
                    </a:ext>
                  </a:extLst>
                </p:cNvPr>
                <p:cNvSpPr/>
                <p:nvPr/>
              </p:nvSpPr>
              <p:spPr>
                <a:xfrm>
                  <a:off x="2980035" y="6175463"/>
                  <a:ext cx="23495" cy="347345"/>
                </a:xfrm>
                <a:custGeom>
                  <a:avLst/>
                  <a:gdLst/>
                  <a:ahLst/>
                  <a:cxnLst/>
                  <a:rect l="l" t="t" r="r" b="b"/>
                  <a:pathLst>
                    <a:path w="23494" h="347345">
                      <a:moveTo>
                        <a:pt x="0" y="346833"/>
                      </a:moveTo>
                      <a:lnTo>
                        <a:pt x="976" y="106935"/>
                      </a:lnTo>
                      <a:lnTo>
                        <a:pt x="2078" y="124924"/>
                      </a:lnTo>
                      <a:lnTo>
                        <a:pt x="3181" y="100372"/>
                      </a:lnTo>
                      <a:lnTo>
                        <a:pt x="4283" y="57904"/>
                      </a:lnTo>
                      <a:lnTo>
                        <a:pt x="5386" y="92423"/>
                      </a:lnTo>
                      <a:lnTo>
                        <a:pt x="6489" y="86741"/>
                      </a:lnTo>
                      <a:lnTo>
                        <a:pt x="7591" y="91558"/>
                      </a:lnTo>
                      <a:lnTo>
                        <a:pt x="8694" y="279051"/>
                      </a:lnTo>
                      <a:lnTo>
                        <a:pt x="9797" y="24464"/>
                      </a:lnTo>
                      <a:lnTo>
                        <a:pt x="10899" y="120186"/>
                      </a:lnTo>
                      <a:lnTo>
                        <a:pt x="12002" y="243750"/>
                      </a:lnTo>
                      <a:lnTo>
                        <a:pt x="13105" y="173672"/>
                      </a:lnTo>
                      <a:lnTo>
                        <a:pt x="14207" y="109002"/>
                      </a:lnTo>
                      <a:lnTo>
                        <a:pt x="15310" y="71733"/>
                      </a:lnTo>
                      <a:lnTo>
                        <a:pt x="16413" y="58194"/>
                      </a:lnTo>
                      <a:lnTo>
                        <a:pt x="17515" y="125008"/>
                      </a:lnTo>
                      <a:lnTo>
                        <a:pt x="18618" y="144445"/>
                      </a:lnTo>
                      <a:lnTo>
                        <a:pt x="19720" y="19328"/>
                      </a:lnTo>
                      <a:lnTo>
                        <a:pt x="20823" y="0"/>
                      </a:lnTo>
                      <a:lnTo>
                        <a:pt x="21926" y="19750"/>
                      </a:lnTo>
                      <a:lnTo>
                        <a:pt x="23020" y="346833"/>
                      </a:lnTo>
                    </a:path>
                  </a:pathLst>
                </a:custGeom>
                <a:ln w="3175">
                  <a:solidFill>
                    <a:srgbClr val="0071BC"/>
                  </a:solidFill>
                </a:ln>
              </p:spPr>
              <p:txBody>
                <a:bodyPr wrap="square" lIns="0" tIns="0" rIns="0" bIns="0" rtlCol="0"/>
                <a:lstStyle/>
                <a:p>
                  <a:endParaRPr/>
                </a:p>
              </p:txBody>
            </p:sp>
            <p:sp>
              <p:nvSpPr>
                <p:cNvPr id="255" name="object 45">
                  <a:extLst>
                    <a:ext uri="{FF2B5EF4-FFF2-40B4-BE49-F238E27FC236}">
                      <a16:creationId xmlns:a16="http://schemas.microsoft.com/office/drawing/2014/main" id="{56F68CBD-FBA6-68C0-5714-0C31E5FD0439}"/>
                    </a:ext>
                  </a:extLst>
                </p:cNvPr>
                <p:cNvSpPr/>
                <p:nvPr/>
              </p:nvSpPr>
              <p:spPr>
                <a:xfrm>
                  <a:off x="3003069" y="6223281"/>
                  <a:ext cx="10160" cy="299085"/>
                </a:xfrm>
                <a:custGeom>
                  <a:avLst/>
                  <a:gdLst/>
                  <a:ahLst/>
                  <a:cxnLst/>
                  <a:rect l="l" t="t" r="r" b="b"/>
                  <a:pathLst>
                    <a:path w="10160" h="299084">
                      <a:moveTo>
                        <a:pt x="0" y="299016"/>
                      </a:moveTo>
                      <a:lnTo>
                        <a:pt x="1097" y="0"/>
                      </a:lnTo>
                      <a:lnTo>
                        <a:pt x="2197" y="61295"/>
                      </a:lnTo>
                      <a:lnTo>
                        <a:pt x="3300" y="10670"/>
                      </a:lnTo>
                      <a:lnTo>
                        <a:pt x="4402" y="31736"/>
                      </a:lnTo>
                      <a:lnTo>
                        <a:pt x="5505" y="154203"/>
                      </a:lnTo>
                      <a:lnTo>
                        <a:pt x="6607" y="46873"/>
                      </a:lnTo>
                      <a:lnTo>
                        <a:pt x="7710" y="121212"/>
                      </a:lnTo>
                      <a:lnTo>
                        <a:pt x="8813" y="10454"/>
                      </a:lnTo>
                      <a:lnTo>
                        <a:pt x="9902" y="299016"/>
                      </a:lnTo>
                    </a:path>
                  </a:pathLst>
                </a:custGeom>
                <a:ln w="3175">
                  <a:solidFill>
                    <a:srgbClr val="0071BC"/>
                  </a:solidFill>
                </a:ln>
              </p:spPr>
              <p:txBody>
                <a:bodyPr wrap="square" lIns="0" tIns="0" rIns="0" bIns="0" rtlCol="0"/>
                <a:lstStyle/>
                <a:p>
                  <a:endParaRPr/>
                </a:p>
              </p:txBody>
            </p:sp>
            <p:sp>
              <p:nvSpPr>
                <p:cNvPr id="256" name="object 46">
                  <a:extLst>
                    <a:ext uri="{FF2B5EF4-FFF2-40B4-BE49-F238E27FC236}">
                      <a16:creationId xmlns:a16="http://schemas.microsoft.com/office/drawing/2014/main" id="{380FD368-9A4D-D677-F294-D7C2EEE37C6F}"/>
                    </a:ext>
                  </a:extLst>
                </p:cNvPr>
                <p:cNvSpPr/>
                <p:nvPr/>
              </p:nvSpPr>
              <p:spPr>
                <a:xfrm>
                  <a:off x="3013001" y="6174422"/>
                  <a:ext cx="128905" cy="347980"/>
                </a:xfrm>
                <a:custGeom>
                  <a:avLst/>
                  <a:gdLst/>
                  <a:ahLst/>
                  <a:cxnLst/>
                  <a:rect l="l" t="t" r="r" b="b"/>
                  <a:pathLst>
                    <a:path w="128905" h="347979">
                      <a:moveTo>
                        <a:pt x="0" y="347874"/>
                      </a:moveTo>
                      <a:lnTo>
                        <a:pt x="1086" y="70521"/>
                      </a:lnTo>
                      <a:lnTo>
                        <a:pt x="2189" y="271287"/>
                      </a:lnTo>
                      <a:lnTo>
                        <a:pt x="3292" y="38583"/>
                      </a:lnTo>
                      <a:lnTo>
                        <a:pt x="4394" y="36316"/>
                      </a:lnTo>
                      <a:lnTo>
                        <a:pt x="5497" y="211768"/>
                      </a:lnTo>
                      <a:lnTo>
                        <a:pt x="6600" y="142608"/>
                      </a:lnTo>
                      <a:lnTo>
                        <a:pt x="7702" y="119184"/>
                      </a:lnTo>
                      <a:lnTo>
                        <a:pt x="8805" y="157982"/>
                      </a:lnTo>
                      <a:lnTo>
                        <a:pt x="9907" y="107011"/>
                      </a:lnTo>
                      <a:lnTo>
                        <a:pt x="11010" y="106813"/>
                      </a:lnTo>
                      <a:lnTo>
                        <a:pt x="12113" y="172064"/>
                      </a:lnTo>
                      <a:lnTo>
                        <a:pt x="13215" y="60884"/>
                      </a:lnTo>
                      <a:lnTo>
                        <a:pt x="14318" y="162994"/>
                      </a:lnTo>
                      <a:lnTo>
                        <a:pt x="15421" y="51355"/>
                      </a:lnTo>
                      <a:lnTo>
                        <a:pt x="16523" y="135056"/>
                      </a:lnTo>
                      <a:lnTo>
                        <a:pt x="17626" y="71198"/>
                      </a:lnTo>
                      <a:lnTo>
                        <a:pt x="18729" y="84023"/>
                      </a:lnTo>
                      <a:lnTo>
                        <a:pt x="19831" y="286642"/>
                      </a:lnTo>
                      <a:lnTo>
                        <a:pt x="20934" y="255765"/>
                      </a:lnTo>
                      <a:lnTo>
                        <a:pt x="22037" y="71127"/>
                      </a:lnTo>
                      <a:lnTo>
                        <a:pt x="23137" y="151237"/>
                      </a:lnTo>
                      <a:lnTo>
                        <a:pt x="24239" y="259630"/>
                      </a:lnTo>
                      <a:lnTo>
                        <a:pt x="25342" y="171571"/>
                      </a:lnTo>
                      <a:lnTo>
                        <a:pt x="26444" y="75997"/>
                      </a:lnTo>
                      <a:lnTo>
                        <a:pt x="27547" y="188136"/>
                      </a:lnTo>
                      <a:lnTo>
                        <a:pt x="28650" y="237979"/>
                      </a:lnTo>
                      <a:lnTo>
                        <a:pt x="29752" y="164476"/>
                      </a:lnTo>
                      <a:lnTo>
                        <a:pt x="30855" y="212773"/>
                      </a:lnTo>
                      <a:lnTo>
                        <a:pt x="31958" y="140419"/>
                      </a:lnTo>
                      <a:lnTo>
                        <a:pt x="33060" y="47696"/>
                      </a:lnTo>
                      <a:lnTo>
                        <a:pt x="34163" y="160623"/>
                      </a:lnTo>
                      <a:lnTo>
                        <a:pt x="35266" y="4890"/>
                      </a:lnTo>
                      <a:lnTo>
                        <a:pt x="36368" y="68736"/>
                      </a:lnTo>
                      <a:lnTo>
                        <a:pt x="37471" y="160355"/>
                      </a:lnTo>
                      <a:lnTo>
                        <a:pt x="38573" y="192806"/>
                      </a:lnTo>
                      <a:lnTo>
                        <a:pt x="39676" y="51033"/>
                      </a:lnTo>
                      <a:lnTo>
                        <a:pt x="40779" y="36137"/>
                      </a:lnTo>
                      <a:lnTo>
                        <a:pt x="41881" y="132686"/>
                      </a:lnTo>
                      <a:lnTo>
                        <a:pt x="42984" y="50854"/>
                      </a:lnTo>
                      <a:lnTo>
                        <a:pt x="44087" y="114786"/>
                      </a:lnTo>
                      <a:lnTo>
                        <a:pt x="45189" y="145972"/>
                      </a:lnTo>
                      <a:lnTo>
                        <a:pt x="46292" y="204586"/>
                      </a:lnTo>
                      <a:lnTo>
                        <a:pt x="47395" y="89646"/>
                      </a:lnTo>
                      <a:lnTo>
                        <a:pt x="48497" y="191667"/>
                      </a:lnTo>
                      <a:lnTo>
                        <a:pt x="49600" y="85731"/>
                      </a:lnTo>
                      <a:lnTo>
                        <a:pt x="50703" y="76358"/>
                      </a:lnTo>
                      <a:lnTo>
                        <a:pt x="51805" y="58107"/>
                      </a:lnTo>
                      <a:lnTo>
                        <a:pt x="52908" y="135515"/>
                      </a:lnTo>
                      <a:lnTo>
                        <a:pt x="54010" y="204370"/>
                      </a:lnTo>
                      <a:lnTo>
                        <a:pt x="55113" y="203473"/>
                      </a:lnTo>
                      <a:lnTo>
                        <a:pt x="56216" y="61256"/>
                      </a:lnTo>
                      <a:lnTo>
                        <a:pt x="57318" y="127663"/>
                      </a:lnTo>
                      <a:lnTo>
                        <a:pt x="58418" y="147367"/>
                      </a:lnTo>
                      <a:lnTo>
                        <a:pt x="59521" y="198113"/>
                      </a:lnTo>
                      <a:lnTo>
                        <a:pt x="60624" y="59075"/>
                      </a:lnTo>
                      <a:lnTo>
                        <a:pt x="61726" y="0"/>
                      </a:lnTo>
                      <a:lnTo>
                        <a:pt x="62829" y="202400"/>
                      </a:lnTo>
                      <a:lnTo>
                        <a:pt x="63932" y="113560"/>
                      </a:lnTo>
                      <a:lnTo>
                        <a:pt x="65034" y="118770"/>
                      </a:lnTo>
                      <a:lnTo>
                        <a:pt x="66137" y="77750"/>
                      </a:lnTo>
                      <a:lnTo>
                        <a:pt x="67240" y="84315"/>
                      </a:lnTo>
                      <a:lnTo>
                        <a:pt x="68342" y="72801"/>
                      </a:lnTo>
                      <a:lnTo>
                        <a:pt x="69445" y="65672"/>
                      </a:lnTo>
                      <a:lnTo>
                        <a:pt x="70547" y="187989"/>
                      </a:lnTo>
                      <a:lnTo>
                        <a:pt x="71650" y="109621"/>
                      </a:lnTo>
                      <a:lnTo>
                        <a:pt x="72753" y="212746"/>
                      </a:lnTo>
                      <a:lnTo>
                        <a:pt x="73855" y="251536"/>
                      </a:lnTo>
                      <a:lnTo>
                        <a:pt x="74958" y="40977"/>
                      </a:lnTo>
                      <a:lnTo>
                        <a:pt x="76061" y="68852"/>
                      </a:lnTo>
                      <a:lnTo>
                        <a:pt x="77163" y="216923"/>
                      </a:lnTo>
                      <a:lnTo>
                        <a:pt x="78266" y="184097"/>
                      </a:lnTo>
                      <a:lnTo>
                        <a:pt x="79369" y="195018"/>
                      </a:lnTo>
                      <a:lnTo>
                        <a:pt x="80471" y="121644"/>
                      </a:lnTo>
                      <a:lnTo>
                        <a:pt x="81574" y="149705"/>
                      </a:lnTo>
                      <a:lnTo>
                        <a:pt x="82677" y="88101"/>
                      </a:lnTo>
                      <a:lnTo>
                        <a:pt x="83779" y="101648"/>
                      </a:lnTo>
                      <a:lnTo>
                        <a:pt x="84882" y="91183"/>
                      </a:lnTo>
                      <a:lnTo>
                        <a:pt x="85984" y="344276"/>
                      </a:lnTo>
                      <a:lnTo>
                        <a:pt x="87087" y="12534"/>
                      </a:lnTo>
                      <a:lnTo>
                        <a:pt x="88190" y="44408"/>
                      </a:lnTo>
                      <a:lnTo>
                        <a:pt x="89292" y="132765"/>
                      </a:lnTo>
                      <a:lnTo>
                        <a:pt x="90395" y="114499"/>
                      </a:lnTo>
                      <a:lnTo>
                        <a:pt x="91498" y="139605"/>
                      </a:lnTo>
                      <a:lnTo>
                        <a:pt x="92600" y="99486"/>
                      </a:lnTo>
                      <a:lnTo>
                        <a:pt x="93700" y="107356"/>
                      </a:lnTo>
                      <a:lnTo>
                        <a:pt x="94803" y="168143"/>
                      </a:lnTo>
                      <a:lnTo>
                        <a:pt x="95906" y="303719"/>
                      </a:lnTo>
                      <a:lnTo>
                        <a:pt x="97008" y="137656"/>
                      </a:lnTo>
                      <a:lnTo>
                        <a:pt x="98111" y="97722"/>
                      </a:lnTo>
                      <a:lnTo>
                        <a:pt x="99214" y="48481"/>
                      </a:lnTo>
                      <a:lnTo>
                        <a:pt x="100316" y="145711"/>
                      </a:lnTo>
                      <a:lnTo>
                        <a:pt x="101419" y="37012"/>
                      </a:lnTo>
                      <a:lnTo>
                        <a:pt x="102521" y="70207"/>
                      </a:lnTo>
                      <a:lnTo>
                        <a:pt x="103624" y="183491"/>
                      </a:lnTo>
                      <a:lnTo>
                        <a:pt x="104727" y="196631"/>
                      </a:lnTo>
                      <a:lnTo>
                        <a:pt x="105829" y="163091"/>
                      </a:lnTo>
                      <a:lnTo>
                        <a:pt x="106932" y="219006"/>
                      </a:lnTo>
                      <a:lnTo>
                        <a:pt x="108035" y="81700"/>
                      </a:lnTo>
                      <a:lnTo>
                        <a:pt x="109137" y="37798"/>
                      </a:lnTo>
                      <a:lnTo>
                        <a:pt x="110240" y="168929"/>
                      </a:lnTo>
                      <a:lnTo>
                        <a:pt x="111343" y="147230"/>
                      </a:lnTo>
                      <a:lnTo>
                        <a:pt x="112445" y="252952"/>
                      </a:lnTo>
                      <a:lnTo>
                        <a:pt x="113548" y="46446"/>
                      </a:lnTo>
                      <a:lnTo>
                        <a:pt x="114651" y="83988"/>
                      </a:lnTo>
                      <a:lnTo>
                        <a:pt x="115753" y="74080"/>
                      </a:lnTo>
                      <a:lnTo>
                        <a:pt x="116856" y="152566"/>
                      </a:lnTo>
                      <a:lnTo>
                        <a:pt x="117958" y="50514"/>
                      </a:lnTo>
                      <a:lnTo>
                        <a:pt x="119061" y="81012"/>
                      </a:lnTo>
                      <a:lnTo>
                        <a:pt x="120164" y="104348"/>
                      </a:lnTo>
                      <a:lnTo>
                        <a:pt x="121266" y="60981"/>
                      </a:lnTo>
                      <a:lnTo>
                        <a:pt x="122369" y="104198"/>
                      </a:lnTo>
                      <a:lnTo>
                        <a:pt x="123472" y="144372"/>
                      </a:lnTo>
                      <a:lnTo>
                        <a:pt x="124574" y="105192"/>
                      </a:lnTo>
                      <a:lnTo>
                        <a:pt x="125677" y="18841"/>
                      </a:lnTo>
                      <a:lnTo>
                        <a:pt x="126780" y="89385"/>
                      </a:lnTo>
                      <a:lnTo>
                        <a:pt x="127882" y="168162"/>
                      </a:lnTo>
                      <a:lnTo>
                        <a:pt x="128845" y="347874"/>
                      </a:lnTo>
                    </a:path>
                  </a:pathLst>
                </a:custGeom>
                <a:ln w="3175">
                  <a:solidFill>
                    <a:srgbClr val="0071BC"/>
                  </a:solidFill>
                </a:ln>
              </p:spPr>
              <p:txBody>
                <a:bodyPr wrap="square" lIns="0" tIns="0" rIns="0" bIns="0" rtlCol="0"/>
                <a:lstStyle/>
                <a:p>
                  <a:endParaRPr/>
                </a:p>
              </p:txBody>
            </p:sp>
            <p:sp>
              <p:nvSpPr>
                <p:cNvPr id="257" name="object 47">
                  <a:extLst>
                    <a:ext uri="{FF2B5EF4-FFF2-40B4-BE49-F238E27FC236}">
                      <a16:creationId xmlns:a16="http://schemas.microsoft.com/office/drawing/2014/main" id="{B21A3114-5C2F-3BD1-CD01-6A860DC16724}"/>
                    </a:ext>
                  </a:extLst>
                </p:cNvPr>
                <p:cNvSpPr/>
                <p:nvPr/>
              </p:nvSpPr>
              <p:spPr>
                <a:xfrm>
                  <a:off x="3142121" y="6189796"/>
                  <a:ext cx="37465" cy="332740"/>
                </a:xfrm>
                <a:custGeom>
                  <a:avLst/>
                  <a:gdLst/>
                  <a:ahLst/>
                  <a:cxnLst/>
                  <a:rect l="l" t="t" r="r" b="b"/>
                  <a:pathLst>
                    <a:path w="37464" h="332740">
                      <a:moveTo>
                        <a:pt x="0" y="332500"/>
                      </a:moveTo>
                      <a:lnTo>
                        <a:pt x="965" y="149299"/>
                      </a:lnTo>
                      <a:lnTo>
                        <a:pt x="2068" y="0"/>
                      </a:lnTo>
                      <a:lnTo>
                        <a:pt x="3170" y="167945"/>
                      </a:lnTo>
                      <a:lnTo>
                        <a:pt x="4273" y="90429"/>
                      </a:lnTo>
                      <a:lnTo>
                        <a:pt x="5376" y="83377"/>
                      </a:lnTo>
                      <a:lnTo>
                        <a:pt x="6478" y="50838"/>
                      </a:lnTo>
                      <a:lnTo>
                        <a:pt x="7581" y="93810"/>
                      </a:lnTo>
                      <a:lnTo>
                        <a:pt x="8683" y="85523"/>
                      </a:lnTo>
                      <a:lnTo>
                        <a:pt x="9786" y="84257"/>
                      </a:lnTo>
                      <a:lnTo>
                        <a:pt x="10889" y="80627"/>
                      </a:lnTo>
                      <a:lnTo>
                        <a:pt x="11991" y="111572"/>
                      </a:lnTo>
                      <a:lnTo>
                        <a:pt x="13094" y="111251"/>
                      </a:lnTo>
                      <a:lnTo>
                        <a:pt x="14197" y="201501"/>
                      </a:lnTo>
                      <a:lnTo>
                        <a:pt x="15299" y="99064"/>
                      </a:lnTo>
                      <a:lnTo>
                        <a:pt x="16402" y="107987"/>
                      </a:lnTo>
                      <a:lnTo>
                        <a:pt x="17505" y="129833"/>
                      </a:lnTo>
                      <a:lnTo>
                        <a:pt x="18607" y="108574"/>
                      </a:lnTo>
                      <a:lnTo>
                        <a:pt x="19710" y="31053"/>
                      </a:lnTo>
                      <a:lnTo>
                        <a:pt x="20813" y="92802"/>
                      </a:lnTo>
                      <a:lnTo>
                        <a:pt x="21915" y="161834"/>
                      </a:lnTo>
                      <a:lnTo>
                        <a:pt x="23018" y="80139"/>
                      </a:lnTo>
                      <a:lnTo>
                        <a:pt x="24120" y="160642"/>
                      </a:lnTo>
                      <a:lnTo>
                        <a:pt x="25223" y="74206"/>
                      </a:lnTo>
                      <a:lnTo>
                        <a:pt x="26326" y="142935"/>
                      </a:lnTo>
                      <a:lnTo>
                        <a:pt x="27428" y="156827"/>
                      </a:lnTo>
                      <a:lnTo>
                        <a:pt x="28531" y="13312"/>
                      </a:lnTo>
                      <a:lnTo>
                        <a:pt x="29634" y="144366"/>
                      </a:lnTo>
                      <a:lnTo>
                        <a:pt x="30736" y="171629"/>
                      </a:lnTo>
                      <a:lnTo>
                        <a:pt x="31839" y="47213"/>
                      </a:lnTo>
                      <a:lnTo>
                        <a:pt x="32942" y="232919"/>
                      </a:lnTo>
                      <a:lnTo>
                        <a:pt x="34044" y="100971"/>
                      </a:lnTo>
                      <a:lnTo>
                        <a:pt x="35144" y="78805"/>
                      </a:lnTo>
                      <a:lnTo>
                        <a:pt x="36247" y="151361"/>
                      </a:lnTo>
                      <a:lnTo>
                        <a:pt x="37289" y="332500"/>
                      </a:lnTo>
                    </a:path>
                  </a:pathLst>
                </a:custGeom>
                <a:ln w="3175">
                  <a:solidFill>
                    <a:srgbClr val="0071BC"/>
                  </a:solidFill>
                </a:ln>
              </p:spPr>
              <p:txBody>
                <a:bodyPr wrap="square" lIns="0" tIns="0" rIns="0" bIns="0" rtlCol="0"/>
                <a:lstStyle/>
                <a:p>
                  <a:endParaRPr/>
                </a:p>
              </p:txBody>
            </p:sp>
            <p:sp>
              <p:nvSpPr>
                <p:cNvPr id="258" name="object 48">
                  <a:extLst>
                    <a:ext uri="{FF2B5EF4-FFF2-40B4-BE49-F238E27FC236}">
                      <a16:creationId xmlns:a16="http://schemas.microsoft.com/office/drawing/2014/main" id="{90971D8C-5C2E-62BF-5BCA-0E53061F8FD7}"/>
                    </a:ext>
                  </a:extLst>
                </p:cNvPr>
                <p:cNvSpPr/>
                <p:nvPr/>
              </p:nvSpPr>
              <p:spPr>
                <a:xfrm>
                  <a:off x="3179508" y="6179986"/>
                  <a:ext cx="28575" cy="342900"/>
                </a:xfrm>
                <a:custGeom>
                  <a:avLst/>
                  <a:gdLst/>
                  <a:ahLst/>
                  <a:cxnLst/>
                  <a:rect l="l" t="t" r="r" b="b"/>
                  <a:pathLst>
                    <a:path w="28575" h="342900">
                      <a:moveTo>
                        <a:pt x="0" y="342311"/>
                      </a:moveTo>
                      <a:lnTo>
                        <a:pt x="1065" y="31391"/>
                      </a:lnTo>
                      <a:lnTo>
                        <a:pt x="2168" y="77373"/>
                      </a:lnTo>
                      <a:lnTo>
                        <a:pt x="3270" y="70753"/>
                      </a:lnTo>
                      <a:lnTo>
                        <a:pt x="4373" y="116152"/>
                      </a:lnTo>
                      <a:lnTo>
                        <a:pt x="5476" y="82016"/>
                      </a:lnTo>
                      <a:lnTo>
                        <a:pt x="6578" y="119253"/>
                      </a:lnTo>
                      <a:lnTo>
                        <a:pt x="7681" y="95418"/>
                      </a:lnTo>
                      <a:lnTo>
                        <a:pt x="8784" y="86989"/>
                      </a:lnTo>
                      <a:lnTo>
                        <a:pt x="9886" y="176372"/>
                      </a:lnTo>
                      <a:lnTo>
                        <a:pt x="10989" y="60465"/>
                      </a:lnTo>
                      <a:lnTo>
                        <a:pt x="12092" y="128686"/>
                      </a:lnTo>
                      <a:lnTo>
                        <a:pt x="13194" y="74834"/>
                      </a:lnTo>
                      <a:lnTo>
                        <a:pt x="14297" y="56713"/>
                      </a:lnTo>
                      <a:lnTo>
                        <a:pt x="15400" y="10332"/>
                      </a:lnTo>
                      <a:lnTo>
                        <a:pt x="16502" y="165253"/>
                      </a:lnTo>
                      <a:lnTo>
                        <a:pt x="17605" y="0"/>
                      </a:lnTo>
                      <a:lnTo>
                        <a:pt x="18707" y="178779"/>
                      </a:lnTo>
                      <a:lnTo>
                        <a:pt x="19810" y="58645"/>
                      </a:lnTo>
                      <a:lnTo>
                        <a:pt x="20913" y="96014"/>
                      </a:lnTo>
                      <a:lnTo>
                        <a:pt x="22015" y="114314"/>
                      </a:lnTo>
                      <a:lnTo>
                        <a:pt x="23118" y="36179"/>
                      </a:lnTo>
                      <a:lnTo>
                        <a:pt x="24221" y="112015"/>
                      </a:lnTo>
                      <a:lnTo>
                        <a:pt x="25323" y="97981"/>
                      </a:lnTo>
                      <a:lnTo>
                        <a:pt x="26426" y="77985"/>
                      </a:lnTo>
                      <a:lnTo>
                        <a:pt x="27529" y="138305"/>
                      </a:lnTo>
                      <a:lnTo>
                        <a:pt x="28096" y="342311"/>
                      </a:lnTo>
                    </a:path>
                  </a:pathLst>
                </a:custGeom>
                <a:ln w="3175">
                  <a:solidFill>
                    <a:srgbClr val="0071BC"/>
                  </a:solidFill>
                </a:ln>
              </p:spPr>
              <p:txBody>
                <a:bodyPr wrap="square" lIns="0" tIns="0" rIns="0" bIns="0" rtlCol="0"/>
                <a:lstStyle/>
                <a:p>
                  <a:endParaRPr/>
                </a:p>
              </p:txBody>
            </p:sp>
            <p:sp>
              <p:nvSpPr>
                <p:cNvPr id="259" name="object 49">
                  <a:extLst>
                    <a:ext uri="{FF2B5EF4-FFF2-40B4-BE49-F238E27FC236}">
                      <a16:creationId xmlns:a16="http://schemas.microsoft.com/office/drawing/2014/main" id="{E1E0FF1E-08EC-DE51-BA29-338CC9F026FA}"/>
                    </a:ext>
                  </a:extLst>
                </p:cNvPr>
                <p:cNvSpPr/>
                <p:nvPr/>
              </p:nvSpPr>
              <p:spPr>
                <a:xfrm>
                  <a:off x="3208589" y="6203636"/>
                  <a:ext cx="31750" cy="318770"/>
                </a:xfrm>
                <a:custGeom>
                  <a:avLst/>
                  <a:gdLst/>
                  <a:ahLst/>
                  <a:cxnLst/>
                  <a:rect l="l" t="t" r="r" b="b"/>
                  <a:pathLst>
                    <a:path w="31750" h="318770">
                      <a:moveTo>
                        <a:pt x="0" y="318661"/>
                      </a:moveTo>
                      <a:lnTo>
                        <a:pt x="651" y="41391"/>
                      </a:lnTo>
                      <a:lnTo>
                        <a:pt x="1754" y="164597"/>
                      </a:lnTo>
                      <a:lnTo>
                        <a:pt x="2856" y="118528"/>
                      </a:lnTo>
                      <a:lnTo>
                        <a:pt x="3959" y="156025"/>
                      </a:lnTo>
                      <a:lnTo>
                        <a:pt x="5062" y="34871"/>
                      </a:lnTo>
                      <a:lnTo>
                        <a:pt x="6164" y="84990"/>
                      </a:lnTo>
                      <a:lnTo>
                        <a:pt x="7267" y="77468"/>
                      </a:lnTo>
                      <a:lnTo>
                        <a:pt x="8370" y="145395"/>
                      </a:lnTo>
                      <a:lnTo>
                        <a:pt x="9472" y="105442"/>
                      </a:lnTo>
                      <a:lnTo>
                        <a:pt x="10575" y="168328"/>
                      </a:lnTo>
                      <a:lnTo>
                        <a:pt x="11677" y="0"/>
                      </a:lnTo>
                      <a:lnTo>
                        <a:pt x="12780" y="50501"/>
                      </a:lnTo>
                      <a:lnTo>
                        <a:pt x="13883" y="97601"/>
                      </a:lnTo>
                      <a:lnTo>
                        <a:pt x="14985" y="68770"/>
                      </a:lnTo>
                      <a:lnTo>
                        <a:pt x="16088" y="31894"/>
                      </a:lnTo>
                      <a:lnTo>
                        <a:pt x="17188" y="33403"/>
                      </a:lnTo>
                      <a:lnTo>
                        <a:pt x="18291" y="90403"/>
                      </a:lnTo>
                      <a:lnTo>
                        <a:pt x="19393" y="49902"/>
                      </a:lnTo>
                      <a:lnTo>
                        <a:pt x="20496" y="85594"/>
                      </a:lnTo>
                      <a:lnTo>
                        <a:pt x="21599" y="134621"/>
                      </a:lnTo>
                      <a:lnTo>
                        <a:pt x="22701" y="230317"/>
                      </a:lnTo>
                      <a:lnTo>
                        <a:pt x="23804" y="12819"/>
                      </a:lnTo>
                      <a:lnTo>
                        <a:pt x="24907" y="68037"/>
                      </a:lnTo>
                      <a:lnTo>
                        <a:pt x="26009" y="58835"/>
                      </a:lnTo>
                      <a:lnTo>
                        <a:pt x="27112" y="92976"/>
                      </a:lnTo>
                      <a:lnTo>
                        <a:pt x="28214" y="156234"/>
                      </a:lnTo>
                      <a:lnTo>
                        <a:pt x="29317" y="185861"/>
                      </a:lnTo>
                      <a:lnTo>
                        <a:pt x="30420" y="48413"/>
                      </a:lnTo>
                      <a:lnTo>
                        <a:pt x="31406" y="318661"/>
                      </a:lnTo>
                    </a:path>
                  </a:pathLst>
                </a:custGeom>
                <a:ln w="3175">
                  <a:solidFill>
                    <a:srgbClr val="0071BC"/>
                  </a:solidFill>
                </a:ln>
              </p:spPr>
              <p:txBody>
                <a:bodyPr wrap="square" lIns="0" tIns="0" rIns="0" bIns="0" rtlCol="0"/>
                <a:lstStyle/>
                <a:p>
                  <a:endParaRPr/>
                </a:p>
              </p:txBody>
            </p:sp>
            <p:sp>
              <p:nvSpPr>
                <p:cNvPr id="260" name="object 50">
                  <a:extLst>
                    <a:ext uri="{FF2B5EF4-FFF2-40B4-BE49-F238E27FC236}">
                      <a16:creationId xmlns:a16="http://schemas.microsoft.com/office/drawing/2014/main" id="{5A49F0B9-5F94-73D9-2901-9EACEFBDBCD3}"/>
                    </a:ext>
                  </a:extLst>
                </p:cNvPr>
                <p:cNvSpPr/>
                <p:nvPr/>
              </p:nvSpPr>
              <p:spPr>
                <a:xfrm>
                  <a:off x="3240232" y="6177782"/>
                  <a:ext cx="122555" cy="344805"/>
                </a:xfrm>
                <a:custGeom>
                  <a:avLst/>
                  <a:gdLst/>
                  <a:ahLst/>
                  <a:cxnLst/>
                  <a:rect l="l" t="t" r="r" b="b"/>
                  <a:pathLst>
                    <a:path w="122554" h="344804">
                      <a:moveTo>
                        <a:pt x="0" y="344515"/>
                      </a:moveTo>
                      <a:lnTo>
                        <a:pt x="981" y="83572"/>
                      </a:lnTo>
                      <a:lnTo>
                        <a:pt x="2083" y="161813"/>
                      </a:lnTo>
                      <a:lnTo>
                        <a:pt x="3186" y="106903"/>
                      </a:lnTo>
                      <a:lnTo>
                        <a:pt x="4289" y="33505"/>
                      </a:lnTo>
                      <a:lnTo>
                        <a:pt x="5391" y="141165"/>
                      </a:lnTo>
                      <a:lnTo>
                        <a:pt x="6494" y="112092"/>
                      </a:lnTo>
                      <a:lnTo>
                        <a:pt x="7597" y="124660"/>
                      </a:lnTo>
                      <a:lnTo>
                        <a:pt x="8699" y="62914"/>
                      </a:lnTo>
                      <a:lnTo>
                        <a:pt x="9802" y="98671"/>
                      </a:lnTo>
                      <a:lnTo>
                        <a:pt x="10905" y="85030"/>
                      </a:lnTo>
                      <a:lnTo>
                        <a:pt x="12007" y="13997"/>
                      </a:lnTo>
                      <a:lnTo>
                        <a:pt x="13110" y="181007"/>
                      </a:lnTo>
                      <a:lnTo>
                        <a:pt x="14213" y="47173"/>
                      </a:lnTo>
                      <a:lnTo>
                        <a:pt x="15315" y="70600"/>
                      </a:lnTo>
                      <a:lnTo>
                        <a:pt x="16418" y="196529"/>
                      </a:lnTo>
                      <a:lnTo>
                        <a:pt x="17520" y="134693"/>
                      </a:lnTo>
                      <a:lnTo>
                        <a:pt x="18623" y="123761"/>
                      </a:lnTo>
                      <a:lnTo>
                        <a:pt x="19726" y="195899"/>
                      </a:lnTo>
                      <a:lnTo>
                        <a:pt x="20828" y="33967"/>
                      </a:lnTo>
                      <a:lnTo>
                        <a:pt x="21931" y="118019"/>
                      </a:lnTo>
                      <a:lnTo>
                        <a:pt x="23034" y="124647"/>
                      </a:lnTo>
                      <a:lnTo>
                        <a:pt x="24136" y="76687"/>
                      </a:lnTo>
                      <a:lnTo>
                        <a:pt x="25239" y="60214"/>
                      </a:lnTo>
                      <a:lnTo>
                        <a:pt x="26342" y="106307"/>
                      </a:lnTo>
                      <a:lnTo>
                        <a:pt x="27444" y="157713"/>
                      </a:lnTo>
                      <a:lnTo>
                        <a:pt x="28547" y="103024"/>
                      </a:lnTo>
                      <a:lnTo>
                        <a:pt x="29649" y="155482"/>
                      </a:lnTo>
                      <a:lnTo>
                        <a:pt x="30752" y="34718"/>
                      </a:lnTo>
                      <a:lnTo>
                        <a:pt x="31855" y="0"/>
                      </a:lnTo>
                      <a:lnTo>
                        <a:pt x="32957" y="158875"/>
                      </a:lnTo>
                      <a:lnTo>
                        <a:pt x="34057" y="63889"/>
                      </a:lnTo>
                      <a:lnTo>
                        <a:pt x="35160" y="135252"/>
                      </a:lnTo>
                      <a:lnTo>
                        <a:pt x="36263" y="127052"/>
                      </a:lnTo>
                      <a:lnTo>
                        <a:pt x="37365" y="122137"/>
                      </a:lnTo>
                      <a:lnTo>
                        <a:pt x="38468" y="102270"/>
                      </a:lnTo>
                      <a:lnTo>
                        <a:pt x="39571" y="56744"/>
                      </a:lnTo>
                      <a:lnTo>
                        <a:pt x="40673" y="76653"/>
                      </a:lnTo>
                      <a:lnTo>
                        <a:pt x="41776" y="125773"/>
                      </a:lnTo>
                      <a:lnTo>
                        <a:pt x="42879" y="42499"/>
                      </a:lnTo>
                      <a:lnTo>
                        <a:pt x="43981" y="112587"/>
                      </a:lnTo>
                      <a:lnTo>
                        <a:pt x="45084" y="109692"/>
                      </a:lnTo>
                      <a:lnTo>
                        <a:pt x="46186" y="78467"/>
                      </a:lnTo>
                      <a:lnTo>
                        <a:pt x="47289" y="181571"/>
                      </a:lnTo>
                      <a:lnTo>
                        <a:pt x="48392" y="173221"/>
                      </a:lnTo>
                      <a:lnTo>
                        <a:pt x="49494" y="72727"/>
                      </a:lnTo>
                      <a:lnTo>
                        <a:pt x="50597" y="63961"/>
                      </a:lnTo>
                      <a:lnTo>
                        <a:pt x="51700" y="96412"/>
                      </a:lnTo>
                      <a:lnTo>
                        <a:pt x="52802" y="55924"/>
                      </a:lnTo>
                      <a:lnTo>
                        <a:pt x="53905" y="7145"/>
                      </a:lnTo>
                      <a:lnTo>
                        <a:pt x="55008" y="78715"/>
                      </a:lnTo>
                      <a:lnTo>
                        <a:pt x="56110" y="108690"/>
                      </a:lnTo>
                      <a:lnTo>
                        <a:pt x="57213" y="102671"/>
                      </a:lnTo>
                      <a:lnTo>
                        <a:pt x="58316" y="76790"/>
                      </a:lnTo>
                      <a:lnTo>
                        <a:pt x="59418" y="45362"/>
                      </a:lnTo>
                      <a:lnTo>
                        <a:pt x="60521" y="135180"/>
                      </a:lnTo>
                      <a:lnTo>
                        <a:pt x="61623" y="56589"/>
                      </a:lnTo>
                      <a:lnTo>
                        <a:pt x="62726" y="107095"/>
                      </a:lnTo>
                      <a:lnTo>
                        <a:pt x="63829" y="93746"/>
                      </a:lnTo>
                      <a:lnTo>
                        <a:pt x="64931" y="73861"/>
                      </a:lnTo>
                      <a:lnTo>
                        <a:pt x="66034" y="52209"/>
                      </a:lnTo>
                      <a:lnTo>
                        <a:pt x="67137" y="22819"/>
                      </a:lnTo>
                      <a:lnTo>
                        <a:pt x="68239" y="77239"/>
                      </a:lnTo>
                      <a:lnTo>
                        <a:pt x="69339" y="33455"/>
                      </a:lnTo>
                      <a:lnTo>
                        <a:pt x="70442" y="20947"/>
                      </a:lnTo>
                      <a:lnTo>
                        <a:pt x="71545" y="68005"/>
                      </a:lnTo>
                      <a:lnTo>
                        <a:pt x="72647" y="97656"/>
                      </a:lnTo>
                      <a:lnTo>
                        <a:pt x="73750" y="167328"/>
                      </a:lnTo>
                      <a:lnTo>
                        <a:pt x="74853" y="124128"/>
                      </a:lnTo>
                      <a:lnTo>
                        <a:pt x="75955" y="172230"/>
                      </a:lnTo>
                      <a:lnTo>
                        <a:pt x="77058" y="101116"/>
                      </a:lnTo>
                      <a:lnTo>
                        <a:pt x="78160" y="99776"/>
                      </a:lnTo>
                      <a:lnTo>
                        <a:pt x="79263" y="165098"/>
                      </a:lnTo>
                      <a:lnTo>
                        <a:pt x="80366" y="164755"/>
                      </a:lnTo>
                      <a:lnTo>
                        <a:pt x="81468" y="116442"/>
                      </a:lnTo>
                      <a:lnTo>
                        <a:pt x="82571" y="33943"/>
                      </a:lnTo>
                      <a:lnTo>
                        <a:pt x="83674" y="87065"/>
                      </a:lnTo>
                      <a:lnTo>
                        <a:pt x="84776" y="47930"/>
                      </a:lnTo>
                      <a:lnTo>
                        <a:pt x="85879" y="146549"/>
                      </a:lnTo>
                      <a:lnTo>
                        <a:pt x="86982" y="188213"/>
                      </a:lnTo>
                      <a:lnTo>
                        <a:pt x="88084" y="93232"/>
                      </a:lnTo>
                      <a:lnTo>
                        <a:pt x="89187" y="141838"/>
                      </a:lnTo>
                      <a:lnTo>
                        <a:pt x="90290" y="60955"/>
                      </a:lnTo>
                      <a:lnTo>
                        <a:pt x="91392" y="167405"/>
                      </a:lnTo>
                      <a:lnTo>
                        <a:pt x="92495" y="52813"/>
                      </a:lnTo>
                      <a:lnTo>
                        <a:pt x="93597" y="107169"/>
                      </a:lnTo>
                      <a:lnTo>
                        <a:pt x="94700" y="93019"/>
                      </a:lnTo>
                      <a:lnTo>
                        <a:pt x="95803" y="59199"/>
                      </a:lnTo>
                      <a:lnTo>
                        <a:pt x="96905" y="86211"/>
                      </a:lnTo>
                      <a:lnTo>
                        <a:pt x="98008" y="26695"/>
                      </a:lnTo>
                      <a:lnTo>
                        <a:pt x="99111" y="104762"/>
                      </a:lnTo>
                      <a:lnTo>
                        <a:pt x="100213" y="157040"/>
                      </a:lnTo>
                      <a:lnTo>
                        <a:pt x="101316" y="36414"/>
                      </a:lnTo>
                      <a:lnTo>
                        <a:pt x="102419" y="102961"/>
                      </a:lnTo>
                      <a:lnTo>
                        <a:pt x="103521" y="94094"/>
                      </a:lnTo>
                      <a:lnTo>
                        <a:pt x="104621" y="153497"/>
                      </a:lnTo>
                      <a:lnTo>
                        <a:pt x="105724" y="101411"/>
                      </a:lnTo>
                      <a:lnTo>
                        <a:pt x="106827" y="78122"/>
                      </a:lnTo>
                      <a:lnTo>
                        <a:pt x="107929" y="233209"/>
                      </a:lnTo>
                      <a:lnTo>
                        <a:pt x="109032" y="38438"/>
                      </a:lnTo>
                      <a:lnTo>
                        <a:pt x="110134" y="101413"/>
                      </a:lnTo>
                      <a:lnTo>
                        <a:pt x="111237" y="301339"/>
                      </a:lnTo>
                      <a:lnTo>
                        <a:pt x="112340" y="123585"/>
                      </a:lnTo>
                      <a:lnTo>
                        <a:pt x="113442" y="203922"/>
                      </a:lnTo>
                      <a:lnTo>
                        <a:pt x="114545" y="169664"/>
                      </a:lnTo>
                      <a:lnTo>
                        <a:pt x="115648" y="81280"/>
                      </a:lnTo>
                      <a:lnTo>
                        <a:pt x="116750" y="112276"/>
                      </a:lnTo>
                      <a:lnTo>
                        <a:pt x="117853" y="237459"/>
                      </a:lnTo>
                      <a:lnTo>
                        <a:pt x="118956" y="67061"/>
                      </a:lnTo>
                      <a:lnTo>
                        <a:pt x="120058" y="326415"/>
                      </a:lnTo>
                      <a:lnTo>
                        <a:pt x="121161" y="84510"/>
                      </a:lnTo>
                      <a:lnTo>
                        <a:pt x="122074" y="344515"/>
                      </a:lnTo>
                    </a:path>
                  </a:pathLst>
                </a:custGeom>
                <a:ln w="3175">
                  <a:solidFill>
                    <a:srgbClr val="0071BC"/>
                  </a:solidFill>
                </a:ln>
              </p:spPr>
              <p:txBody>
                <a:bodyPr wrap="square" lIns="0" tIns="0" rIns="0" bIns="0" rtlCol="0"/>
                <a:lstStyle/>
                <a:p>
                  <a:endParaRPr/>
                </a:p>
              </p:txBody>
            </p:sp>
            <p:sp>
              <p:nvSpPr>
                <p:cNvPr id="261" name="object 51">
                  <a:extLst>
                    <a:ext uri="{FF2B5EF4-FFF2-40B4-BE49-F238E27FC236}">
                      <a16:creationId xmlns:a16="http://schemas.microsoft.com/office/drawing/2014/main" id="{590E844B-473C-2F59-753B-542771673AD0}"/>
                    </a:ext>
                  </a:extLst>
                </p:cNvPr>
                <p:cNvSpPr/>
                <p:nvPr/>
              </p:nvSpPr>
              <p:spPr>
                <a:xfrm>
                  <a:off x="3362727" y="5298314"/>
                  <a:ext cx="300990" cy="1224280"/>
                </a:xfrm>
                <a:custGeom>
                  <a:avLst/>
                  <a:gdLst/>
                  <a:ahLst/>
                  <a:cxnLst/>
                  <a:rect l="l" t="t" r="r" b="b"/>
                  <a:pathLst>
                    <a:path w="300989" h="1224279">
                      <a:moveTo>
                        <a:pt x="0" y="1223983"/>
                      </a:moveTo>
                      <a:lnTo>
                        <a:pt x="873" y="1019819"/>
                      </a:lnTo>
                      <a:lnTo>
                        <a:pt x="1975" y="1059913"/>
                      </a:lnTo>
                      <a:lnTo>
                        <a:pt x="3078" y="966082"/>
                      </a:lnTo>
                      <a:lnTo>
                        <a:pt x="4181" y="1004450"/>
                      </a:lnTo>
                      <a:lnTo>
                        <a:pt x="5283" y="1091914"/>
                      </a:lnTo>
                      <a:lnTo>
                        <a:pt x="6386" y="1029094"/>
                      </a:lnTo>
                      <a:lnTo>
                        <a:pt x="7488" y="917450"/>
                      </a:lnTo>
                      <a:lnTo>
                        <a:pt x="8588" y="970021"/>
                      </a:lnTo>
                      <a:lnTo>
                        <a:pt x="9691" y="974989"/>
                      </a:lnTo>
                      <a:lnTo>
                        <a:pt x="10794" y="967258"/>
                      </a:lnTo>
                      <a:lnTo>
                        <a:pt x="11896" y="904439"/>
                      </a:lnTo>
                      <a:lnTo>
                        <a:pt x="12999" y="1023987"/>
                      </a:lnTo>
                      <a:lnTo>
                        <a:pt x="14102" y="949139"/>
                      </a:lnTo>
                      <a:lnTo>
                        <a:pt x="15204" y="1063607"/>
                      </a:lnTo>
                      <a:lnTo>
                        <a:pt x="16307" y="941683"/>
                      </a:lnTo>
                      <a:lnTo>
                        <a:pt x="17410" y="1113557"/>
                      </a:lnTo>
                      <a:lnTo>
                        <a:pt x="18512" y="1044827"/>
                      </a:lnTo>
                      <a:lnTo>
                        <a:pt x="19615" y="914110"/>
                      </a:lnTo>
                      <a:lnTo>
                        <a:pt x="20718" y="979154"/>
                      </a:lnTo>
                      <a:lnTo>
                        <a:pt x="21820" y="1026299"/>
                      </a:lnTo>
                      <a:lnTo>
                        <a:pt x="22923" y="861317"/>
                      </a:lnTo>
                      <a:lnTo>
                        <a:pt x="24025" y="888084"/>
                      </a:lnTo>
                      <a:lnTo>
                        <a:pt x="25128" y="980357"/>
                      </a:lnTo>
                      <a:lnTo>
                        <a:pt x="26231" y="906851"/>
                      </a:lnTo>
                      <a:lnTo>
                        <a:pt x="27333" y="918995"/>
                      </a:lnTo>
                      <a:lnTo>
                        <a:pt x="28436" y="971838"/>
                      </a:lnTo>
                      <a:lnTo>
                        <a:pt x="29539" y="979666"/>
                      </a:lnTo>
                      <a:lnTo>
                        <a:pt x="30641" y="1021617"/>
                      </a:lnTo>
                      <a:lnTo>
                        <a:pt x="31744" y="1037995"/>
                      </a:lnTo>
                      <a:lnTo>
                        <a:pt x="32847" y="993490"/>
                      </a:lnTo>
                      <a:lnTo>
                        <a:pt x="33949" y="1002702"/>
                      </a:lnTo>
                      <a:lnTo>
                        <a:pt x="35052" y="1129670"/>
                      </a:lnTo>
                      <a:lnTo>
                        <a:pt x="36155" y="936621"/>
                      </a:lnTo>
                      <a:lnTo>
                        <a:pt x="37257" y="933486"/>
                      </a:lnTo>
                      <a:lnTo>
                        <a:pt x="38360" y="965950"/>
                      </a:lnTo>
                      <a:lnTo>
                        <a:pt x="39462" y="989158"/>
                      </a:lnTo>
                      <a:lnTo>
                        <a:pt x="40565" y="1011703"/>
                      </a:lnTo>
                      <a:lnTo>
                        <a:pt x="41668" y="1140580"/>
                      </a:lnTo>
                      <a:lnTo>
                        <a:pt x="42770" y="1119516"/>
                      </a:lnTo>
                      <a:lnTo>
                        <a:pt x="43870" y="978893"/>
                      </a:lnTo>
                      <a:lnTo>
                        <a:pt x="44973" y="1058830"/>
                      </a:lnTo>
                      <a:lnTo>
                        <a:pt x="46076" y="1078512"/>
                      </a:lnTo>
                      <a:lnTo>
                        <a:pt x="47178" y="1061743"/>
                      </a:lnTo>
                      <a:lnTo>
                        <a:pt x="48281" y="963981"/>
                      </a:lnTo>
                      <a:lnTo>
                        <a:pt x="49384" y="921708"/>
                      </a:lnTo>
                      <a:lnTo>
                        <a:pt x="50486" y="1001732"/>
                      </a:lnTo>
                      <a:lnTo>
                        <a:pt x="51589" y="984493"/>
                      </a:lnTo>
                      <a:lnTo>
                        <a:pt x="52692" y="1004761"/>
                      </a:lnTo>
                      <a:lnTo>
                        <a:pt x="53794" y="926475"/>
                      </a:lnTo>
                      <a:lnTo>
                        <a:pt x="54897" y="973457"/>
                      </a:lnTo>
                      <a:lnTo>
                        <a:pt x="55999" y="965209"/>
                      </a:lnTo>
                      <a:lnTo>
                        <a:pt x="57102" y="920720"/>
                      </a:lnTo>
                      <a:lnTo>
                        <a:pt x="58205" y="1000390"/>
                      </a:lnTo>
                      <a:lnTo>
                        <a:pt x="59307" y="993619"/>
                      </a:lnTo>
                      <a:lnTo>
                        <a:pt x="60410" y="945063"/>
                      </a:lnTo>
                      <a:lnTo>
                        <a:pt x="61513" y="956053"/>
                      </a:lnTo>
                      <a:lnTo>
                        <a:pt x="62615" y="952744"/>
                      </a:lnTo>
                      <a:lnTo>
                        <a:pt x="63718" y="1040645"/>
                      </a:lnTo>
                      <a:lnTo>
                        <a:pt x="64821" y="1048687"/>
                      </a:lnTo>
                      <a:lnTo>
                        <a:pt x="65923" y="964751"/>
                      </a:lnTo>
                      <a:lnTo>
                        <a:pt x="67026" y="905643"/>
                      </a:lnTo>
                      <a:lnTo>
                        <a:pt x="68129" y="1037434"/>
                      </a:lnTo>
                      <a:lnTo>
                        <a:pt x="69231" y="1036579"/>
                      </a:lnTo>
                      <a:lnTo>
                        <a:pt x="70334" y="966254"/>
                      </a:lnTo>
                      <a:lnTo>
                        <a:pt x="71436" y="1072063"/>
                      </a:lnTo>
                      <a:lnTo>
                        <a:pt x="72539" y="977301"/>
                      </a:lnTo>
                      <a:lnTo>
                        <a:pt x="73642" y="954149"/>
                      </a:lnTo>
                      <a:lnTo>
                        <a:pt x="74744" y="978137"/>
                      </a:lnTo>
                      <a:lnTo>
                        <a:pt x="75847" y="982471"/>
                      </a:lnTo>
                      <a:lnTo>
                        <a:pt x="76950" y="996917"/>
                      </a:lnTo>
                      <a:lnTo>
                        <a:pt x="78052" y="932178"/>
                      </a:lnTo>
                      <a:lnTo>
                        <a:pt x="79152" y="976228"/>
                      </a:lnTo>
                      <a:lnTo>
                        <a:pt x="80255" y="877672"/>
                      </a:lnTo>
                      <a:lnTo>
                        <a:pt x="81358" y="921837"/>
                      </a:lnTo>
                      <a:lnTo>
                        <a:pt x="82460" y="1011785"/>
                      </a:lnTo>
                      <a:lnTo>
                        <a:pt x="83563" y="1038776"/>
                      </a:lnTo>
                      <a:lnTo>
                        <a:pt x="84666" y="977781"/>
                      </a:lnTo>
                      <a:lnTo>
                        <a:pt x="85768" y="957089"/>
                      </a:lnTo>
                      <a:lnTo>
                        <a:pt x="86871" y="919583"/>
                      </a:lnTo>
                      <a:lnTo>
                        <a:pt x="87973" y="1097535"/>
                      </a:lnTo>
                      <a:lnTo>
                        <a:pt x="89076" y="955570"/>
                      </a:lnTo>
                      <a:lnTo>
                        <a:pt x="90179" y="914189"/>
                      </a:lnTo>
                      <a:lnTo>
                        <a:pt x="91281" y="1029595"/>
                      </a:lnTo>
                      <a:lnTo>
                        <a:pt x="92384" y="1193425"/>
                      </a:lnTo>
                      <a:lnTo>
                        <a:pt x="93487" y="962003"/>
                      </a:lnTo>
                      <a:lnTo>
                        <a:pt x="94589" y="947774"/>
                      </a:lnTo>
                      <a:lnTo>
                        <a:pt x="95692" y="1018461"/>
                      </a:lnTo>
                      <a:lnTo>
                        <a:pt x="96795" y="941182"/>
                      </a:lnTo>
                      <a:lnTo>
                        <a:pt x="97897" y="1001038"/>
                      </a:lnTo>
                      <a:lnTo>
                        <a:pt x="99000" y="1049673"/>
                      </a:lnTo>
                      <a:lnTo>
                        <a:pt x="100102" y="957714"/>
                      </a:lnTo>
                      <a:lnTo>
                        <a:pt x="101205" y="1030547"/>
                      </a:lnTo>
                      <a:lnTo>
                        <a:pt x="102308" y="948507"/>
                      </a:lnTo>
                      <a:lnTo>
                        <a:pt x="103410" y="991784"/>
                      </a:lnTo>
                      <a:lnTo>
                        <a:pt x="104513" y="948520"/>
                      </a:lnTo>
                      <a:lnTo>
                        <a:pt x="105616" y="1013414"/>
                      </a:lnTo>
                      <a:lnTo>
                        <a:pt x="106718" y="980736"/>
                      </a:lnTo>
                      <a:lnTo>
                        <a:pt x="107821" y="981235"/>
                      </a:lnTo>
                      <a:lnTo>
                        <a:pt x="108924" y="954737"/>
                      </a:lnTo>
                      <a:lnTo>
                        <a:pt x="110026" y="903268"/>
                      </a:lnTo>
                      <a:lnTo>
                        <a:pt x="111129" y="946318"/>
                      </a:lnTo>
                      <a:lnTo>
                        <a:pt x="112232" y="987808"/>
                      </a:lnTo>
                      <a:lnTo>
                        <a:pt x="113334" y="944053"/>
                      </a:lnTo>
                      <a:lnTo>
                        <a:pt x="114434" y="971485"/>
                      </a:lnTo>
                      <a:lnTo>
                        <a:pt x="115537" y="981240"/>
                      </a:lnTo>
                      <a:lnTo>
                        <a:pt x="116639" y="996698"/>
                      </a:lnTo>
                      <a:lnTo>
                        <a:pt x="117742" y="1002330"/>
                      </a:lnTo>
                      <a:lnTo>
                        <a:pt x="118845" y="906034"/>
                      </a:lnTo>
                      <a:lnTo>
                        <a:pt x="119947" y="963939"/>
                      </a:lnTo>
                      <a:lnTo>
                        <a:pt x="121050" y="1058766"/>
                      </a:lnTo>
                      <a:lnTo>
                        <a:pt x="122153" y="993524"/>
                      </a:lnTo>
                      <a:lnTo>
                        <a:pt x="123255" y="1096894"/>
                      </a:lnTo>
                      <a:lnTo>
                        <a:pt x="124358" y="1032759"/>
                      </a:lnTo>
                      <a:lnTo>
                        <a:pt x="125461" y="975553"/>
                      </a:lnTo>
                      <a:lnTo>
                        <a:pt x="126563" y="960941"/>
                      </a:lnTo>
                      <a:lnTo>
                        <a:pt x="127666" y="1070077"/>
                      </a:lnTo>
                      <a:lnTo>
                        <a:pt x="128769" y="1009818"/>
                      </a:lnTo>
                      <a:lnTo>
                        <a:pt x="129871" y="953893"/>
                      </a:lnTo>
                      <a:lnTo>
                        <a:pt x="130974" y="1000490"/>
                      </a:lnTo>
                      <a:lnTo>
                        <a:pt x="132076" y="1019304"/>
                      </a:lnTo>
                      <a:lnTo>
                        <a:pt x="133179" y="926285"/>
                      </a:lnTo>
                      <a:lnTo>
                        <a:pt x="134282" y="929507"/>
                      </a:lnTo>
                      <a:lnTo>
                        <a:pt x="135384" y="906899"/>
                      </a:lnTo>
                      <a:lnTo>
                        <a:pt x="136487" y="1138858"/>
                      </a:lnTo>
                      <a:lnTo>
                        <a:pt x="137590" y="924783"/>
                      </a:lnTo>
                      <a:lnTo>
                        <a:pt x="138692" y="964487"/>
                      </a:lnTo>
                      <a:lnTo>
                        <a:pt x="139795" y="1017129"/>
                      </a:lnTo>
                      <a:lnTo>
                        <a:pt x="140898" y="965602"/>
                      </a:lnTo>
                      <a:lnTo>
                        <a:pt x="142000" y="915657"/>
                      </a:lnTo>
                      <a:lnTo>
                        <a:pt x="143103" y="940726"/>
                      </a:lnTo>
                      <a:lnTo>
                        <a:pt x="144206" y="988952"/>
                      </a:lnTo>
                      <a:lnTo>
                        <a:pt x="145308" y="1006119"/>
                      </a:lnTo>
                      <a:lnTo>
                        <a:pt x="146411" y="914212"/>
                      </a:lnTo>
                      <a:lnTo>
                        <a:pt x="147513" y="913414"/>
                      </a:lnTo>
                      <a:lnTo>
                        <a:pt x="148616" y="960564"/>
                      </a:lnTo>
                      <a:lnTo>
                        <a:pt x="149716" y="995944"/>
                      </a:lnTo>
                      <a:lnTo>
                        <a:pt x="150819" y="994033"/>
                      </a:lnTo>
                      <a:lnTo>
                        <a:pt x="151921" y="949683"/>
                      </a:lnTo>
                      <a:lnTo>
                        <a:pt x="153024" y="952179"/>
                      </a:lnTo>
                      <a:lnTo>
                        <a:pt x="154127" y="996398"/>
                      </a:lnTo>
                      <a:lnTo>
                        <a:pt x="155229" y="1092971"/>
                      </a:lnTo>
                      <a:lnTo>
                        <a:pt x="156332" y="1007440"/>
                      </a:lnTo>
                      <a:lnTo>
                        <a:pt x="157435" y="922133"/>
                      </a:lnTo>
                      <a:lnTo>
                        <a:pt x="158537" y="996258"/>
                      </a:lnTo>
                      <a:lnTo>
                        <a:pt x="159640" y="1014733"/>
                      </a:lnTo>
                      <a:lnTo>
                        <a:pt x="160743" y="995731"/>
                      </a:lnTo>
                      <a:lnTo>
                        <a:pt x="161845" y="1013662"/>
                      </a:lnTo>
                      <a:lnTo>
                        <a:pt x="162948" y="861971"/>
                      </a:lnTo>
                      <a:lnTo>
                        <a:pt x="164050" y="992725"/>
                      </a:lnTo>
                      <a:lnTo>
                        <a:pt x="165153" y="955330"/>
                      </a:lnTo>
                      <a:lnTo>
                        <a:pt x="166256" y="1056415"/>
                      </a:lnTo>
                      <a:lnTo>
                        <a:pt x="167358" y="1066336"/>
                      </a:lnTo>
                      <a:lnTo>
                        <a:pt x="168461" y="934295"/>
                      </a:lnTo>
                      <a:lnTo>
                        <a:pt x="169564" y="938008"/>
                      </a:lnTo>
                      <a:lnTo>
                        <a:pt x="170666" y="976099"/>
                      </a:lnTo>
                      <a:lnTo>
                        <a:pt x="171769" y="986740"/>
                      </a:lnTo>
                      <a:lnTo>
                        <a:pt x="172872" y="902002"/>
                      </a:lnTo>
                      <a:lnTo>
                        <a:pt x="173974" y="934034"/>
                      </a:lnTo>
                      <a:lnTo>
                        <a:pt x="175077" y="919599"/>
                      </a:lnTo>
                      <a:lnTo>
                        <a:pt x="176180" y="1019265"/>
                      </a:lnTo>
                      <a:lnTo>
                        <a:pt x="177282" y="931092"/>
                      </a:lnTo>
                      <a:lnTo>
                        <a:pt x="178385" y="1161003"/>
                      </a:lnTo>
                      <a:lnTo>
                        <a:pt x="179487" y="968234"/>
                      </a:lnTo>
                      <a:lnTo>
                        <a:pt x="180590" y="988127"/>
                      </a:lnTo>
                      <a:lnTo>
                        <a:pt x="181693" y="970382"/>
                      </a:lnTo>
                      <a:lnTo>
                        <a:pt x="182795" y="1012718"/>
                      </a:lnTo>
                      <a:lnTo>
                        <a:pt x="183898" y="967748"/>
                      </a:lnTo>
                      <a:lnTo>
                        <a:pt x="184998" y="958784"/>
                      </a:lnTo>
                      <a:lnTo>
                        <a:pt x="186101" y="942337"/>
                      </a:lnTo>
                      <a:lnTo>
                        <a:pt x="187203" y="934897"/>
                      </a:lnTo>
                      <a:lnTo>
                        <a:pt x="188306" y="923696"/>
                      </a:lnTo>
                      <a:lnTo>
                        <a:pt x="189409" y="1038256"/>
                      </a:lnTo>
                      <a:lnTo>
                        <a:pt x="190511" y="887266"/>
                      </a:lnTo>
                      <a:lnTo>
                        <a:pt x="191614" y="967509"/>
                      </a:lnTo>
                      <a:lnTo>
                        <a:pt x="192717" y="916662"/>
                      </a:lnTo>
                      <a:lnTo>
                        <a:pt x="193819" y="942166"/>
                      </a:lnTo>
                      <a:lnTo>
                        <a:pt x="194922" y="942917"/>
                      </a:lnTo>
                      <a:lnTo>
                        <a:pt x="196024" y="926488"/>
                      </a:lnTo>
                      <a:lnTo>
                        <a:pt x="197127" y="903228"/>
                      </a:lnTo>
                      <a:lnTo>
                        <a:pt x="198230" y="970156"/>
                      </a:lnTo>
                      <a:lnTo>
                        <a:pt x="199332" y="929898"/>
                      </a:lnTo>
                      <a:lnTo>
                        <a:pt x="200435" y="987312"/>
                      </a:lnTo>
                      <a:lnTo>
                        <a:pt x="201538" y="914133"/>
                      </a:lnTo>
                      <a:lnTo>
                        <a:pt x="202640" y="988741"/>
                      </a:lnTo>
                      <a:lnTo>
                        <a:pt x="203743" y="905483"/>
                      </a:lnTo>
                      <a:lnTo>
                        <a:pt x="204846" y="949087"/>
                      </a:lnTo>
                      <a:lnTo>
                        <a:pt x="205948" y="1058352"/>
                      </a:lnTo>
                      <a:lnTo>
                        <a:pt x="207051" y="1013757"/>
                      </a:lnTo>
                      <a:lnTo>
                        <a:pt x="208153" y="989260"/>
                      </a:lnTo>
                      <a:lnTo>
                        <a:pt x="209256" y="1055935"/>
                      </a:lnTo>
                      <a:lnTo>
                        <a:pt x="210359" y="949598"/>
                      </a:lnTo>
                      <a:lnTo>
                        <a:pt x="211461" y="1017725"/>
                      </a:lnTo>
                      <a:lnTo>
                        <a:pt x="212564" y="1056156"/>
                      </a:lnTo>
                      <a:lnTo>
                        <a:pt x="213667" y="983874"/>
                      </a:lnTo>
                      <a:lnTo>
                        <a:pt x="214769" y="1050411"/>
                      </a:lnTo>
                      <a:lnTo>
                        <a:pt x="215872" y="949938"/>
                      </a:lnTo>
                      <a:lnTo>
                        <a:pt x="216975" y="966130"/>
                      </a:lnTo>
                      <a:lnTo>
                        <a:pt x="218077" y="872156"/>
                      </a:lnTo>
                      <a:lnTo>
                        <a:pt x="219180" y="987362"/>
                      </a:lnTo>
                      <a:lnTo>
                        <a:pt x="220280" y="1016293"/>
                      </a:lnTo>
                      <a:lnTo>
                        <a:pt x="221383" y="952957"/>
                      </a:lnTo>
                      <a:lnTo>
                        <a:pt x="222485" y="997589"/>
                      </a:lnTo>
                      <a:lnTo>
                        <a:pt x="223588" y="1039406"/>
                      </a:lnTo>
                      <a:lnTo>
                        <a:pt x="224690" y="1030059"/>
                      </a:lnTo>
                      <a:lnTo>
                        <a:pt x="225793" y="884031"/>
                      </a:lnTo>
                      <a:lnTo>
                        <a:pt x="226896" y="990924"/>
                      </a:lnTo>
                      <a:lnTo>
                        <a:pt x="227998" y="1058068"/>
                      </a:lnTo>
                      <a:lnTo>
                        <a:pt x="229101" y="993424"/>
                      </a:lnTo>
                      <a:lnTo>
                        <a:pt x="230204" y="971110"/>
                      </a:lnTo>
                      <a:lnTo>
                        <a:pt x="231306" y="1040297"/>
                      </a:lnTo>
                      <a:lnTo>
                        <a:pt x="232409" y="946342"/>
                      </a:lnTo>
                      <a:lnTo>
                        <a:pt x="233512" y="985277"/>
                      </a:lnTo>
                      <a:lnTo>
                        <a:pt x="234614" y="936645"/>
                      </a:lnTo>
                      <a:lnTo>
                        <a:pt x="235717" y="934596"/>
                      </a:lnTo>
                      <a:lnTo>
                        <a:pt x="236820" y="992295"/>
                      </a:lnTo>
                      <a:lnTo>
                        <a:pt x="237922" y="931176"/>
                      </a:lnTo>
                      <a:lnTo>
                        <a:pt x="239025" y="909221"/>
                      </a:lnTo>
                      <a:lnTo>
                        <a:pt x="240127" y="934628"/>
                      </a:lnTo>
                      <a:lnTo>
                        <a:pt x="241230" y="993384"/>
                      </a:lnTo>
                      <a:lnTo>
                        <a:pt x="242333" y="928759"/>
                      </a:lnTo>
                      <a:lnTo>
                        <a:pt x="243435" y="980003"/>
                      </a:lnTo>
                      <a:lnTo>
                        <a:pt x="244538" y="1006725"/>
                      </a:lnTo>
                      <a:lnTo>
                        <a:pt x="245641" y="916024"/>
                      </a:lnTo>
                      <a:lnTo>
                        <a:pt x="246743" y="871273"/>
                      </a:lnTo>
                      <a:lnTo>
                        <a:pt x="247846" y="1057097"/>
                      </a:lnTo>
                      <a:lnTo>
                        <a:pt x="248949" y="918558"/>
                      </a:lnTo>
                      <a:lnTo>
                        <a:pt x="250051" y="1007574"/>
                      </a:lnTo>
                      <a:lnTo>
                        <a:pt x="251154" y="994607"/>
                      </a:lnTo>
                      <a:lnTo>
                        <a:pt x="252257" y="978284"/>
                      </a:lnTo>
                      <a:lnTo>
                        <a:pt x="253359" y="1019078"/>
                      </a:lnTo>
                      <a:lnTo>
                        <a:pt x="254462" y="1026858"/>
                      </a:lnTo>
                      <a:lnTo>
                        <a:pt x="255562" y="983217"/>
                      </a:lnTo>
                      <a:lnTo>
                        <a:pt x="256664" y="861391"/>
                      </a:lnTo>
                      <a:lnTo>
                        <a:pt x="257767" y="1013728"/>
                      </a:lnTo>
                      <a:lnTo>
                        <a:pt x="258870" y="1044421"/>
                      </a:lnTo>
                      <a:lnTo>
                        <a:pt x="259972" y="931611"/>
                      </a:lnTo>
                      <a:lnTo>
                        <a:pt x="261075" y="902226"/>
                      </a:lnTo>
                      <a:lnTo>
                        <a:pt x="262178" y="1031968"/>
                      </a:lnTo>
                      <a:lnTo>
                        <a:pt x="263280" y="927828"/>
                      </a:lnTo>
                      <a:lnTo>
                        <a:pt x="264383" y="1044281"/>
                      </a:lnTo>
                      <a:lnTo>
                        <a:pt x="265486" y="1197960"/>
                      </a:lnTo>
                      <a:lnTo>
                        <a:pt x="266588" y="913366"/>
                      </a:lnTo>
                      <a:lnTo>
                        <a:pt x="267691" y="1028564"/>
                      </a:lnTo>
                      <a:lnTo>
                        <a:pt x="268794" y="954283"/>
                      </a:lnTo>
                      <a:lnTo>
                        <a:pt x="269896" y="1078965"/>
                      </a:lnTo>
                      <a:lnTo>
                        <a:pt x="270999" y="957822"/>
                      </a:lnTo>
                      <a:lnTo>
                        <a:pt x="272101" y="935764"/>
                      </a:lnTo>
                      <a:lnTo>
                        <a:pt x="273204" y="931527"/>
                      </a:lnTo>
                      <a:lnTo>
                        <a:pt x="274307" y="897652"/>
                      </a:lnTo>
                      <a:lnTo>
                        <a:pt x="275409" y="1001795"/>
                      </a:lnTo>
                      <a:lnTo>
                        <a:pt x="276512" y="912441"/>
                      </a:lnTo>
                      <a:lnTo>
                        <a:pt x="277615" y="0"/>
                      </a:lnTo>
                      <a:lnTo>
                        <a:pt x="278717" y="898833"/>
                      </a:lnTo>
                      <a:lnTo>
                        <a:pt x="279820" y="923546"/>
                      </a:lnTo>
                      <a:lnTo>
                        <a:pt x="280923" y="890538"/>
                      </a:lnTo>
                      <a:lnTo>
                        <a:pt x="282025" y="1028912"/>
                      </a:lnTo>
                      <a:lnTo>
                        <a:pt x="283128" y="930232"/>
                      </a:lnTo>
                      <a:lnTo>
                        <a:pt x="284230" y="949390"/>
                      </a:lnTo>
                      <a:lnTo>
                        <a:pt x="285333" y="965523"/>
                      </a:lnTo>
                      <a:lnTo>
                        <a:pt x="286436" y="970525"/>
                      </a:lnTo>
                      <a:lnTo>
                        <a:pt x="287538" y="936616"/>
                      </a:lnTo>
                      <a:lnTo>
                        <a:pt x="288641" y="985414"/>
                      </a:lnTo>
                      <a:lnTo>
                        <a:pt x="289744" y="958921"/>
                      </a:lnTo>
                      <a:lnTo>
                        <a:pt x="290844" y="1047682"/>
                      </a:lnTo>
                      <a:lnTo>
                        <a:pt x="291946" y="1037481"/>
                      </a:lnTo>
                      <a:lnTo>
                        <a:pt x="293049" y="869902"/>
                      </a:lnTo>
                      <a:lnTo>
                        <a:pt x="294152" y="961255"/>
                      </a:lnTo>
                      <a:lnTo>
                        <a:pt x="295254" y="1061994"/>
                      </a:lnTo>
                      <a:lnTo>
                        <a:pt x="296357" y="900368"/>
                      </a:lnTo>
                      <a:lnTo>
                        <a:pt x="297460" y="959485"/>
                      </a:lnTo>
                      <a:lnTo>
                        <a:pt x="298562" y="1179227"/>
                      </a:lnTo>
                      <a:lnTo>
                        <a:pt x="299665" y="916393"/>
                      </a:lnTo>
                      <a:lnTo>
                        <a:pt x="300765" y="1223983"/>
                      </a:lnTo>
                    </a:path>
                  </a:pathLst>
                </a:custGeom>
                <a:ln w="3175">
                  <a:solidFill>
                    <a:srgbClr val="0071BC"/>
                  </a:solidFill>
                </a:ln>
              </p:spPr>
              <p:txBody>
                <a:bodyPr wrap="square" lIns="0" tIns="0" rIns="0" bIns="0" rtlCol="0"/>
                <a:lstStyle/>
                <a:p>
                  <a:endParaRPr/>
                </a:p>
              </p:txBody>
            </p:sp>
            <p:sp>
              <p:nvSpPr>
                <p:cNvPr id="262" name="object 52">
                  <a:extLst>
                    <a:ext uri="{FF2B5EF4-FFF2-40B4-BE49-F238E27FC236}">
                      <a16:creationId xmlns:a16="http://schemas.microsoft.com/office/drawing/2014/main" id="{D88E4280-8C6D-60F6-BEFE-0C3C1A947247}"/>
                    </a:ext>
                  </a:extLst>
                </p:cNvPr>
                <p:cNvSpPr/>
                <p:nvPr/>
              </p:nvSpPr>
              <p:spPr>
                <a:xfrm>
                  <a:off x="3663497" y="6159527"/>
                  <a:ext cx="407670" cy="363220"/>
                </a:xfrm>
                <a:custGeom>
                  <a:avLst/>
                  <a:gdLst/>
                  <a:ahLst/>
                  <a:cxnLst/>
                  <a:rect l="l" t="t" r="r" b="b"/>
                  <a:pathLst>
                    <a:path w="407670" h="363220">
                      <a:moveTo>
                        <a:pt x="0" y="362771"/>
                      </a:moveTo>
                      <a:lnTo>
                        <a:pt x="1100" y="53757"/>
                      </a:lnTo>
                      <a:lnTo>
                        <a:pt x="2202" y="64034"/>
                      </a:lnTo>
                      <a:lnTo>
                        <a:pt x="3305" y="51698"/>
                      </a:lnTo>
                      <a:lnTo>
                        <a:pt x="4407" y="73922"/>
                      </a:lnTo>
                      <a:lnTo>
                        <a:pt x="5510" y="73020"/>
                      </a:lnTo>
                      <a:lnTo>
                        <a:pt x="6613" y="81726"/>
                      </a:lnTo>
                      <a:lnTo>
                        <a:pt x="7715" y="287106"/>
                      </a:lnTo>
                      <a:lnTo>
                        <a:pt x="8818" y="104029"/>
                      </a:lnTo>
                      <a:lnTo>
                        <a:pt x="9921" y="66748"/>
                      </a:lnTo>
                      <a:lnTo>
                        <a:pt x="11023" y="70249"/>
                      </a:lnTo>
                      <a:lnTo>
                        <a:pt x="12126" y="100942"/>
                      </a:lnTo>
                      <a:lnTo>
                        <a:pt x="13229" y="96828"/>
                      </a:lnTo>
                      <a:lnTo>
                        <a:pt x="14331" y="112827"/>
                      </a:lnTo>
                      <a:lnTo>
                        <a:pt x="15434" y="31140"/>
                      </a:lnTo>
                      <a:lnTo>
                        <a:pt x="16536" y="136649"/>
                      </a:lnTo>
                      <a:lnTo>
                        <a:pt x="17639" y="73302"/>
                      </a:lnTo>
                      <a:lnTo>
                        <a:pt x="18742" y="179072"/>
                      </a:lnTo>
                      <a:lnTo>
                        <a:pt x="19844" y="107230"/>
                      </a:lnTo>
                      <a:lnTo>
                        <a:pt x="20947" y="216366"/>
                      </a:lnTo>
                      <a:lnTo>
                        <a:pt x="22050" y="209010"/>
                      </a:lnTo>
                      <a:lnTo>
                        <a:pt x="23152" y="181927"/>
                      </a:lnTo>
                      <a:lnTo>
                        <a:pt x="24255" y="34033"/>
                      </a:lnTo>
                      <a:lnTo>
                        <a:pt x="25358" y="110676"/>
                      </a:lnTo>
                      <a:lnTo>
                        <a:pt x="26460" y="110723"/>
                      </a:lnTo>
                      <a:lnTo>
                        <a:pt x="27560" y="284902"/>
                      </a:lnTo>
                      <a:lnTo>
                        <a:pt x="28663" y="291631"/>
                      </a:lnTo>
                      <a:lnTo>
                        <a:pt x="29766" y="98163"/>
                      </a:lnTo>
                      <a:lnTo>
                        <a:pt x="30868" y="127421"/>
                      </a:lnTo>
                      <a:lnTo>
                        <a:pt x="31971" y="12086"/>
                      </a:lnTo>
                      <a:lnTo>
                        <a:pt x="33073" y="102175"/>
                      </a:lnTo>
                      <a:lnTo>
                        <a:pt x="34176" y="220411"/>
                      </a:lnTo>
                      <a:lnTo>
                        <a:pt x="35279" y="264674"/>
                      </a:lnTo>
                      <a:lnTo>
                        <a:pt x="36381" y="259752"/>
                      </a:lnTo>
                      <a:lnTo>
                        <a:pt x="37484" y="53609"/>
                      </a:lnTo>
                      <a:lnTo>
                        <a:pt x="38587" y="138487"/>
                      </a:lnTo>
                      <a:lnTo>
                        <a:pt x="39689" y="47746"/>
                      </a:lnTo>
                      <a:lnTo>
                        <a:pt x="40792" y="92038"/>
                      </a:lnTo>
                      <a:lnTo>
                        <a:pt x="41895" y="164431"/>
                      </a:lnTo>
                      <a:lnTo>
                        <a:pt x="42997" y="185988"/>
                      </a:lnTo>
                      <a:lnTo>
                        <a:pt x="44100" y="83928"/>
                      </a:lnTo>
                      <a:lnTo>
                        <a:pt x="45203" y="177616"/>
                      </a:lnTo>
                      <a:lnTo>
                        <a:pt x="46305" y="183169"/>
                      </a:lnTo>
                      <a:lnTo>
                        <a:pt x="47408" y="174782"/>
                      </a:lnTo>
                      <a:lnTo>
                        <a:pt x="48510" y="20873"/>
                      </a:lnTo>
                      <a:lnTo>
                        <a:pt x="49613" y="94060"/>
                      </a:lnTo>
                      <a:lnTo>
                        <a:pt x="50716" y="88231"/>
                      </a:lnTo>
                      <a:lnTo>
                        <a:pt x="51818" y="248108"/>
                      </a:lnTo>
                      <a:lnTo>
                        <a:pt x="52921" y="263799"/>
                      </a:lnTo>
                      <a:lnTo>
                        <a:pt x="54024" y="97292"/>
                      </a:lnTo>
                      <a:lnTo>
                        <a:pt x="55126" y="119327"/>
                      </a:lnTo>
                      <a:lnTo>
                        <a:pt x="56229" y="85557"/>
                      </a:lnTo>
                      <a:lnTo>
                        <a:pt x="57332" y="107842"/>
                      </a:lnTo>
                      <a:lnTo>
                        <a:pt x="58434" y="112574"/>
                      </a:lnTo>
                      <a:lnTo>
                        <a:pt x="59537" y="59689"/>
                      </a:lnTo>
                      <a:lnTo>
                        <a:pt x="60640" y="163925"/>
                      </a:lnTo>
                      <a:lnTo>
                        <a:pt x="61742" y="77278"/>
                      </a:lnTo>
                      <a:lnTo>
                        <a:pt x="62842" y="83224"/>
                      </a:lnTo>
                      <a:lnTo>
                        <a:pt x="63945" y="47656"/>
                      </a:lnTo>
                      <a:lnTo>
                        <a:pt x="65047" y="184709"/>
                      </a:lnTo>
                      <a:lnTo>
                        <a:pt x="66150" y="208884"/>
                      </a:lnTo>
                      <a:lnTo>
                        <a:pt x="67253" y="119371"/>
                      </a:lnTo>
                      <a:lnTo>
                        <a:pt x="68355" y="163395"/>
                      </a:lnTo>
                      <a:lnTo>
                        <a:pt x="69458" y="168180"/>
                      </a:lnTo>
                      <a:lnTo>
                        <a:pt x="70561" y="44292"/>
                      </a:lnTo>
                      <a:lnTo>
                        <a:pt x="71663" y="76593"/>
                      </a:lnTo>
                      <a:lnTo>
                        <a:pt x="72766" y="170440"/>
                      </a:lnTo>
                      <a:lnTo>
                        <a:pt x="73869" y="94782"/>
                      </a:lnTo>
                      <a:lnTo>
                        <a:pt x="74971" y="129000"/>
                      </a:lnTo>
                      <a:lnTo>
                        <a:pt x="76074" y="84186"/>
                      </a:lnTo>
                      <a:lnTo>
                        <a:pt x="77177" y="59853"/>
                      </a:lnTo>
                      <a:lnTo>
                        <a:pt x="78279" y="52054"/>
                      </a:lnTo>
                      <a:lnTo>
                        <a:pt x="79382" y="149133"/>
                      </a:lnTo>
                      <a:lnTo>
                        <a:pt x="80484" y="46190"/>
                      </a:lnTo>
                      <a:lnTo>
                        <a:pt x="81587" y="201775"/>
                      </a:lnTo>
                      <a:lnTo>
                        <a:pt x="82690" y="98392"/>
                      </a:lnTo>
                      <a:lnTo>
                        <a:pt x="83792" y="92312"/>
                      </a:lnTo>
                      <a:lnTo>
                        <a:pt x="84895" y="23634"/>
                      </a:lnTo>
                      <a:lnTo>
                        <a:pt x="85998" y="17733"/>
                      </a:lnTo>
                      <a:lnTo>
                        <a:pt x="87100" y="24762"/>
                      </a:lnTo>
                      <a:lnTo>
                        <a:pt x="88203" y="108625"/>
                      </a:lnTo>
                      <a:lnTo>
                        <a:pt x="89306" y="138682"/>
                      </a:lnTo>
                      <a:lnTo>
                        <a:pt x="90408" y="76366"/>
                      </a:lnTo>
                      <a:lnTo>
                        <a:pt x="91511" y="103744"/>
                      </a:lnTo>
                      <a:lnTo>
                        <a:pt x="92614" y="136359"/>
                      </a:lnTo>
                      <a:lnTo>
                        <a:pt x="93716" y="150628"/>
                      </a:lnTo>
                      <a:lnTo>
                        <a:pt x="94819" y="66523"/>
                      </a:lnTo>
                      <a:lnTo>
                        <a:pt x="95921" y="99141"/>
                      </a:lnTo>
                      <a:lnTo>
                        <a:pt x="97024" y="114364"/>
                      </a:lnTo>
                      <a:lnTo>
                        <a:pt x="98124" y="23386"/>
                      </a:lnTo>
                      <a:lnTo>
                        <a:pt x="99227" y="258802"/>
                      </a:lnTo>
                      <a:lnTo>
                        <a:pt x="100329" y="173182"/>
                      </a:lnTo>
                      <a:lnTo>
                        <a:pt x="101432" y="158285"/>
                      </a:lnTo>
                      <a:lnTo>
                        <a:pt x="102535" y="147902"/>
                      </a:lnTo>
                      <a:lnTo>
                        <a:pt x="103637" y="133282"/>
                      </a:lnTo>
                      <a:lnTo>
                        <a:pt x="104740" y="137184"/>
                      </a:lnTo>
                      <a:lnTo>
                        <a:pt x="105843" y="39759"/>
                      </a:lnTo>
                      <a:lnTo>
                        <a:pt x="106945" y="152658"/>
                      </a:lnTo>
                      <a:lnTo>
                        <a:pt x="108048" y="162614"/>
                      </a:lnTo>
                      <a:lnTo>
                        <a:pt x="109150" y="309707"/>
                      </a:lnTo>
                      <a:lnTo>
                        <a:pt x="110253" y="83145"/>
                      </a:lnTo>
                      <a:lnTo>
                        <a:pt x="111356" y="130814"/>
                      </a:lnTo>
                      <a:lnTo>
                        <a:pt x="112458" y="86809"/>
                      </a:lnTo>
                      <a:lnTo>
                        <a:pt x="113561" y="92423"/>
                      </a:lnTo>
                      <a:lnTo>
                        <a:pt x="114664" y="181935"/>
                      </a:lnTo>
                      <a:lnTo>
                        <a:pt x="115766" y="37653"/>
                      </a:lnTo>
                      <a:lnTo>
                        <a:pt x="116869" y="122432"/>
                      </a:lnTo>
                      <a:lnTo>
                        <a:pt x="117972" y="74301"/>
                      </a:lnTo>
                      <a:lnTo>
                        <a:pt x="119074" y="201931"/>
                      </a:lnTo>
                      <a:lnTo>
                        <a:pt x="120177" y="314297"/>
                      </a:lnTo>
                      <a:lnTo>
                        <a:pt x="121280" y="218233"/>
                      </a:lnTo>
                      <a:lnTo>
                        <a:pt x="122382" y="169691"/>
                      </a:lnTo>
                      <a:lnTo>
                        <a:pt x="123485" y="173930"/>
                      </a:lnTo>
                      <a:lnTo>
                        <a:pt x="124587" y="86804"/>
                      </a:lnTo>
                      <a:lnTo>
                        <a:pt x="125690" y="116426"/>
                      </a:lnTo>
                      <a:lnTo>
                        <a:pt x="126793" y="155292"/>
                      </a:lnTo>
                      <a:lnTo>
                        <a:pt x="127895" y="264289"/>
                      </a:lnTo>
                      <a:lnTo>
                        <a:pt x="128998" y="184108"/>
                      </a:lnTo>
                      <a:lnTo>
                        <a:pt x="130101" y="81502"/>
                      </a:lnTo>
                      <a:lnTo>
                        <a:pt x="131203" y="98611"/>
                      </a:lnTo>
                      <a:lnTo>
                        <a:pt x="132306" y="89847"/>
                      </a:lnTo>
                      <a:lnTo>
                        <a:pt x="133406" y="284667"/>
                      </a:lnTo>
                      <a:lnTo>
                        <a:pt x="134509" y="142057"/>
                      </a:lnTo>
                      <a:lnTo>
                        <a:pt x="135611" y="143639"/>
                      </a:lnTo>
                      <a:lnTo>
                        <a:pt x="136714" y="97757"/>
                      </a:lnTo>
                      <a:lnTo>
                        <a:pt x="137817" y="117072"/>
                      </a:lnTo>
                      <a:lnTo>
                        <a:pt x="138919" y="53393"/>
                      </a:lnTo>
                      <a:lnTo>
                        <a:pt x="140022" y="275329"/>
                      </a:lnTo>
                      <a:lnTo>
                        <a:pt x="141124" y="101469"/>
                      </a:lnTo>
                      <a:lnTo>
                        <a:pt x="142227" y="89172"/>
                      </a:lnTo>
                      <a:lnTo>
                        <a:pt x="143330" y="84784"/>
                      </a:lnTo>
                      <a:lnTo>
                        <a:pt x="144432" y="146481"/>
                      </a:lnTo>
                      <a:lnTo>
                        <a:pt x="145535" y="181519"/>
                      </a:lnTo>
                      <a:lnTo>
                        <a:pt x="146638" y="61472"/>
                      </a:lnTo>
                      <a:lnTo>
                        <a:pt x="147740" y="207093"/>
                      </a:lnTo>
                      <a:lnTo>
                        <a:pt x="148843" y="109679"/>
                      </a:lnTo>
                      <a:lnTo>
                        <a:pt x="149946" y="21419"/>
                      </a:lnTo>
                      <a:lnTo>
                        <a:pt x="151048" y="54371"/>
                      </a:lnTo>
                      <a:lnTo>
                        <a:pt x="152151" y="102858"/>
                      </a:lnTo>
                      <a:lnTo>
                        <a:pt x="153254" y="166859"/>
                      </a:lnTo>
                      <a:lnTo>
                        <a:pt x="154356" y="119250"/>
                      </a:lnTo>
                      <a:lnTo>
                        <a:pt x="155459" y="225531"/>
                      </a:lnTo>
                      <a:lnTo>
                        <a:pt x="156561" y="143544"/>
                      </a:lnTo>
                      <a:lnTo>
                        <a:pt x="157664" y="62257"/>
                      </a:lnTo>
                      <a:lnTo>
                        <a:pt x="158767" y="76527"/>
                      </a:lnTo>
                      <a:lnTo>
                        <a:pt x="159869" y="58208"/>
                      </a:lnTo>
                      <a:lnTo>
                        <a:pt x="160972" y="67322"/>
                      </a:lnTo>
                      <a:lnTo>
                        <a:pt x="162075" y="149479"/>
                      </a:lnTo>
                      <a:lnTo>
                        <a:pt x="163177" y="146665"/>
                      </a:lnTo>
                      <a:lnTo>
                        <a:pt x="164280" y="77399"/>
                      </a:lnTo>
                      <a:lnTo>
                        <a:pt x="165383" y="71881"/>
                      </a:lnTo>
                      <a:lnTo>
                        <a:pt x="166485" y="88695"/>
                      </a:lnTo>
                      <a:lnTo>
                        <a:pt x="167588" y="42290"/>
                      </a:lnTo>
                      <a:lnTo>
                        <a:pt x="168688" y="88853"/>
                      </a:lnTo>
                      <a:lnTo>
                        <a:pt x="169791" y="90232"/>
                      </a:lnTo>
                      <a:lnTo>
                        <a:pt x="170893" y="104082"/>
                      </a:lnTo>
                      <a:lnTo>
                        <a:pt x="171996" y="65545"/>
                      </a:lnTo>
                      <a:lnTo>
                        <a:pt x="173098" y="91031"/>
                      </a:lnTo>
                      <a:lnTo>
                        <a:pt x="174201" y="96280"/>
                      </a:lnTo>
                      <a:lnTo>
                        <a:pt x="175304" y="160426"/>
                      </a:lnTo>
                      <a:lnTo>
                        <a:pt x="176406" y="71048"/>
                      </a:lnTo>
                      <a:lnTo>
                        <a:pt x="177509" y="37642"/>
                      </a:lnTo>
                      <a:lnTo>
                        <a:pt x="178612" y="114119"/>
                      </a:lnTo>
                      <a:lnTo>
                        <a:pt x="179714" y="151153"/>
                      </a:lnTo>
                      <a:lnTo>
                        <a:pt x="180817" y="124273"/>
                      </a:lnTo>
                      <a:lnTo>
                        <a:pt x="181920" y="55473"/>
                      </a:lnTo>
                      <a:lnTo>
                        <a:pt x="183022" y="101922"/>
                      </a:lnTo>
                      <a:lnTo>
                        <a:pt x="184125" y="78921"/>
                      </a:lnTo>
                      <a:lnTo>
                        <a:pt x="185228" y="129712"/>
                      </a:lnTo>
                      <a:lnTo>
                        <a:pt x="186330" y="167993"/>
                      </a:lnTo>
                      <a:lnTo>
                        <a:pt x="187433" y="181716"/>
                      </a:lnTo>
                      <a:lnTo>
                        <a:pt x="188535" y="105102"/>
                      </a:lnTo>
                      <a:lnTo>
                        <a:pt x="189638" y="80242"/>
                      </a:lnTo>
                      <a:lnTo>
                        <a:pt x="190741" y="164317"/>
                      </a:lnTo>
                      <a:lnTo>
                        <a:pt x="191843" y="117850"/>
                      </a:lnTo>
                      <a:lnTo>
                        <a:pt x="192946" y="120313"/>
                      </a:lnTo>
                      <a:lnTo>
                        <a:pt x="194049" y="111027"/>
                      </a:lnTo>
                      <a:lnTo>
                        <a:pt x="195151" y="73645"/>
                      </a:lnTo>
                      <a:lnTo>
                        <a:pt x="196254" y="88626"/>
                      </a:lnTo>
                      <a:lnTo>
                        <a:pt x="197357" y="128452"/>
                      </a:lnTo>
                      <a:lnTo>
                        <a:pt x="198459" y="133082"/>
                      </a:lnTo>
                      <a:lnTo>
                        <a:pt x="199562" y="73695"/>
                      </a:lnTo>
                      <a:lnTo>
                        <a:pt x="200664" y="119988"/>
                      </a:lnTo>
                      <a:lnTo>
                        <a:pt x="201767" y="57153"/>
                      </a:lnTo>
                      <a:lnTo>
                        <a:pt x="202870" y="75527"/>
                      </a:lnTo>
                      <a:lnTo>
                        <a:pt x="203970" y="149363"/>
                      </a:lnTo>
                      <a:lnTo>
                        <a:pt x="205072" y="100301"/>
                      </a:lnTo>
                      <a:lnTo>
                        <a:pt x="206175" y="56757"/>
                      </a:lnTo>
                      <a:lnTo>
                        <a:pt x="207278" y="53074"/>
                      </a:lnTo>
                      <a:lnTo>
                        <a:pt x="208380" y="171286"/>
                      </a:lnTo>
                      <a:lnTo>
                        <a:pt x="209483" y="0"/>
                      </a:lnTo>
                      <a:lnTo>
                        <a:pt x="210586" y="64841"/>
                      </a:lnTo>
                      <a:lnTo>
                        <a:pt x="211688" y="174381"/>
                      </a:lnTo>
                      <a:lnTo>
                        <a:pt x="212791" y="255330"/>
                      </a:lnTo>
                      <a:lnTo>
                        <a:pt x="213894" y="175270"/>
                      </a:lnTo>
                      <a:lnTo>
                        <a:pt x="214996" y="22872"/>
                      </a:lnTo>
                      <a:lnTo>
                        <a:pt x="216099" y="95990"/>
                      </a:lnTo>
                      <a:lnTo>
                        <a:pt x="217201" y="311318"/>
                      </a:lnTo>
                      <a:lnTo>
                        <a:pt x="218304" y="48972"/>
                      </a:lnTo>
                      <a:lnTo>
                        <a:pt x="219407" y="91118"/>
                      </a:lnTo>
                      <a:lnTo>
                        <a:pt x="220509" y="65912"/>
                      </a:lnTo>
                      <a:lnTo>
                        <a:pt x="221612" y="114623"/>
                      </a:lnTo>
                      <a:lnTo>
                        <a:pt x="222715" y="80690"/>
                      </a:lnTo>
                      <a:lnTo>
                        <a:pt x="223817" y="186752"/>
                      </a:lnTo>
                      <a:lnTo>
                        <a:pt x="224920" y="78952"/>
                      </a:lnTo>
                      <a:lnTo>
                        <a:pt x="226023" y="151696"/>
                      </a:lnTo>
                      <a:lnTo>
                        <a:pt x="227125" y="169374"/>
                      </a:lnTo>
                      <a:lnTo>
                        <a:pt x="228228" y="25930"/>
                      </a:lnTo>
                      <a:lnTo>
                        <a:pt x="229331" y="97403"/>
                      </a:lnTo>
                      <a:lnTo>
                        <a:pt x="230433" y="97735"/>
                      </a:lnTo>
                      <a:lnTo>
                        <a:pt x="231536" y="123880"/>
                      </a:lnTo>
                      <a:lnTo>
                        <a:pt x="232638" y="78243"/>
                      </a:lnTo>
                      <a:lnTo>
                        <a:pt x="233741" y="155654"/>
                      </a:lnTo>
                      <a:lnTo>
                        <a:pt x="234844" y="80205"/>
                      </a:lnTo>
                      <a:lnTo>
                        <a:pt x="235946" y="157976"/>
                      </a:lnTo>
                      <a:lnTo>
                        <a:pt x="237049" y="59170"/>
                      </a:lnTo>
                      <a:lnTo>
                        <a:pt x="238152" y="140079"/>
                      </a:lnTo>
                      <a:lnTo>
                        <a:pt x="239252" y="60784"/>
                      </a:lnTo>
                      <a:lnTo>
                        <a:pt x="240354" y="98751"/>
                      </a:lnTo>
                      <a:lnTo>
                        <a:pt x="241457" y="148614"/>
                      </a:lnTo>
                      <a:lnTo>
                        <a:pt x="242560" y="113782"/>
                      </a:lnTo>
                      <a:lnTo>
                        <a:pt x="243662" y="165520"/>
                      </a:lnTo>
                      <a:lnTo>
                        <a:pt x="244765" y="111085"/>
                      </a:lnTo>
                      <a:lnTo>
                        <a:pt x="245868" y="143317"/>
                      </a:lnTo>
                      <a:lnTo>
                        <a:pt x="246970" y="210532"/>
                      </a:lnTo>
                      <a:lnTo>
                        <a:pt x="248073" y="112440"/>
                      </a:lnTo>
                      <a:lnTo>
                        <a:pt x="249175" y="136899"/>
                      </a:lnTo>
                      <a:lnTo>
                        <a:pt x="250278" y="147040"/>
                      </a:lnTo>
                      <a:lnTo>
                        <a:pt x="251381" y="57612"/>
                      </a:lnTo>
                      <a:lnTo>
                        <a:pt x="252483" y="109859"/>
                      </a:lnTo>
                      <a:lnTo>
                        <a:pt x="253586" y="79187"/>
                      </a:lnTo>
                      <a:lnTo>
                        <a:pt x="254689" y="146265"/>
                      </a:lnTo>
                      <a:lnTo>
                        <a:pt x="255791" y="270749"/>
                      </a:lnTo>
                      <a:lnTo>
                        <a:pt x="256894" y="61662"/>
                      </a:lnTo>
                      <a:lnTo>
                        <a:pt x="257997" y="299074"/>
                      </a:lnTo>
                      <a:lnTo>
                        <a:pt x="259099" y="137762"/>
                      </a:lnTo>
                      <a:lnTo>
                        <a:pt x="260202" y="233230"/>
                      </a:lnTo>
                      <a:lnTo>
                        <a:pt x="261305" y="90174"/>
                      </a:lnTo>
                      <a:lnTo>
                        <a:pt x="262407" y="263646"/>
                      </a:lnTo>
                      <a:lnTo>
                        <a:pt x="263510" y="85778"/>
                      </a:lnTo>
                      <a:lnTo>
                        <a:pt x="264612" y="64282"/>
                      </a:lnTo>
                      <a:lnTo>
                        <a:pt x="265715" y="86533"/>
                      </a:lnTo>
                      <a:lnTo>
                        <a:pt x="266818" y="71159"/>
                      </a:lnTo>
                      <a:lnTo>
                        <a:pt x="267920" y="131750"/>
                      </a:lnTo>
                      <a:lnTo>
                        <a:pt x="269023" y="181236"/>
                      </a:lnTo>
                      <a:lnTo>
                        <a:pt x="270126" y="89356"/>
                      </a:lnTo>
                      <a:lnTo>
                        <a:pt x="271228" y="212709"/>
                      </a:lnTo>
                      <a:lnTo>
                        <a:pt x="272331" y="187179"/>
                      </a:lnTo>
                      <a:lnTo>
                        <a:pt x="273434" y="87397"/>
                      </a:lnTo>
                      <a:lnTo>
                        <a:pt x="274534" y="135151"/>
                      </a:lnTo>
                      <a:lnTo>
                        <a:pt x="275636" y="274000"/>
                      </a:lnTo>
                      <a:lnTo>
                        <a:pt x="276739" y="299237"/>
                      </a:lnTo>
                      <a:lnTo>
                        <a:pt x="277842" y="136388"/>
                      </a:lnTo>
                      <a:lnTo>
                        <a:pt x="278944" y="140733"/>
                      </a:lnTo>
                      <a:lnTo>
                        <a:pt x="280047" y="134616"/>
                      </a:lnTo>
                      <a:lnTo>
                        <a:pt x="281149" y="190636"/>
                      </a:lnTo>
                      <a:lnTo>
                        <a:pt x="282252" y="44975"/>
                      </a:lnTo>
                      <a:lnTo>
                        <a:pt x="283355" y="152666"/>
                      </a:lnTo>
                      <a:lnTo>
                        <a:pt x="284457" y="66170"/>
                      </a:lnTo>
                      <a:lnTo>
                        <a:pt x="285560" y="43311"/>
                      </a:lnTo>
                      <a:lnTo>
                        <a:pt x="286663" y="150085"/>
                      </a:lnTo>
                      <a:lnTo>
                        <a:pt x="287765" y="230941"/>
                      </a:lnTo>
                      <a:lnTo>
                        <a:pt x="288868" y="91866"/>
                      </a:lnTo>
                      <a:lnTo>
                        <a:pt x="289971" y="53615"/>
                      </a:lnTo>
                      <a:lnTo>
                        <a:pt x="291073" y="140670"/>
                      </a:lnTo>
                      <a:lnTo>
                        <a:pt x="292176" y="105102"/>
                      </a:lnTo>
                      <a:lnTo>
                        <a:pt x="293278" y="100881"/>
                      </a:lnTo>
                      <a:lnTo>
                        <a:pt x="294381" y="70494"/>
                      </a:lnTo>
                      <a:lnTo>
                        <a:pt x="295484" y="89143"/>
                      </a:lnTo>
                      <a:lnTo>
                        <a:pt x="296586" y="134840"/>
                      </a:lnTo>
                      <a:lnTo>
                        <a:pt x="297689" y="140061"/>
                      </a:lnTo>
                      <a:lnTo>
                        <a:pt x="298792" y="120748"/>
                      </a:lnTo>
                      <a:lnTo>
                        <a:pt x="299894" y="134213"/>
                      </a:lnTo>
                      <a:lnTo>
                        <a:pt x="300997" y="48674"/>
                      </a:lnTo>
                      <a:lnTo>
                        <a:pt x="302100" y="75361"/>
                      </a:lnTo>
                      <a:lnTo>
                        <a:pt x="303202" y="1452"/>
                      </a:lnTo>
                      <a:lnTo>
                        <a:pt x="304305" y="85554"/>
                      </a:lnTo>
                      <a:lnTo>
                        <a:pt x="305408" y="57904"/>
                      </a:lnTo>
                      <a:lnTo>
                        <a:pt x="306510" y="109321"/>
                      </a:lnTo>
                      <a:lnTo>
                        <a:pt x="307613" y="138081"/>
                      </a:lnTo>
                      <a:lnTo>
                        <a:pt x="308715" y="7933"/>
                      </a:lnTo>
                      <a:lnTo>
                        <a:pt x="309815" y="20291"/>
                      </a:lnTo>
                      <a:lnTo>
                        <a:pt x="310918" y="139947"/>
                      </a:lnTo>
                      <a:lnTo>
                        <a:pt x="312021" y="18535"/>
                      </a:lnTo>
                      <a:lnTo>
                        <a:pt x="313123" y="79527"/>
                      </a:lnTo>
                      <a:lnTo>
                        <a:pt x="314226" y="96444"/>
                      </a:lnTo>
                      <a:lnTo>
                        <a:pt x="315329" y="209601"/>
                      </a:lnTo>
                      <a:lnTo>
                        <a:pt x="316431" y="228397"/>
                      </a:lnTo>
                      <a:lnTo>
                        <a:pt x="317534" y="109147"/>
                      </a:lnTo>
                      <a:lnTo>
                        <a:pt x="318637" y="134764"/>
                      </a:lnTo>
                      <a:lnTo>
                        <a:pt x="319739" y="58134"/>
                      </a:lnTo>
                      <a:lnTo>
                        <a:pt x="320842" y="142573"/>
                      </a:lnTo>
                      <a:lnTo>
                        <a:pt x="321945" y="68385"/>
                      </a:lnTo>
                      <a:lnTo>
                        <a:pt x="323047" y="210012"/>
                      </a:lnTo>
                      <a:lnTo>
                        <a:pt x="324150" y="148561"/>
                      </a:lnTo>
                      <a:lnTo>
                        <a:pt x="325252" y="167175"/>
                      </a:lnTo>
                      <a:lnTo>
                        <a:pt x="326355" y="90780"/>
                      </a:lnTo>
                      <a:lnTo>
                        <a:pt x="327458" y="72556"/>
                      </a:lnTo>
                      <a:lnTo>
                        <a:pt x="328560" y="173026"/>
                      </a:lnTo>
                      <a:lnTo>
                        <a:pt x="329663" y="88821"/>
                      </a:lnTo>
                      <a:lnTo>
                        <a:pt x="330766" y="141150"/>
                      </a:lnTo>
                      <a:lnTo>
                        <a:pt x="331868" y="128001"/>
                      </a:lnTo>
                      <a:lnTo>
                        <a:pt x="332971" y="94411"/>
                      </a:lnTo>
                      <a:lnTo>
                        <a:pt x="334074" y="95104"/>
                      </a:lnTo>
                      <a:lnTo>
                        <a:pt x="335176" y="125164"/>
                      </a:lnTo>
                      <a:lnTo>
                        <a:pt x="336279" y="37278"/>
                      </a:lnTo>
                      <a:lnTo>
                        <a:pt x="337382" y="142273"/>
                      </a:lnTo>
                      <a:lnTo>
                        <a:pt x="338484" y="82243"/>
                      </a:lnTo>
                      <a:lnTo>
                        <a:pt x="339587" y="169852"/>
                      </a:lnTo>
                      <a:lnTo>
                        <a:pt x="340689" y="197639"/>
                      </a:lnTo>
                      <a:lnTo>
                        <a:pt x="341792" y="139844"/>
                      </a:lnTo>
                      <a:lnTo>
                        <a:pt x="342895" y="136377"/>
                      </a:lnTo>
                      <a:lnTo>
                        <a:pt x="343997" y="68559"/>
                      </a:lnTo>
                      <a:lnTo>
                        <a:pt x="345097" y="34375"/>
                      </a:lnTo>
                      <a:lnTo>
                        <a:pt x="346200" y="229396"/>
                      </a:lnTo>
                      <a:lnTo>
                        <a:pt x="347303" y="112753"/>
                      </a:lnTo>
                      <a:lnTo>
                        <a:pt x="348405" y="56346"/>
                      </a:lnTo>
                      <a:lnTo>
                        <a:pt x="349508" y="100116"/>
                      </a:lnTo>
                      <a:lnTo>
                        <a:pt x="350611" y="68767"/>
                      </a:lnTo>
                      <a:lnTo>
                        <a:pt x="351713" y="128718"/>
                      </a:lnTo>
                      <a:lnTo>
                        <a:pt x="352816" y="222315"/>
                      </a:lnTo>
                      <a:lnTo>
                        <a:pt x="353919" y="184936"/>
                      </a:lnTo>
                      <a:lnTo>
                        <a:pt x="355021" y="110441"/>
                      </a:lnTo>
                      <a:lnTo>
                        <a:pt x="356124" y="177450"/>
                      </a:lnTo>
                      <a:lnTo>
                        <a:pt x="357226" y="103831"/>
                      </a:lnTo>
                      <a:lnTo>
                        <a:pt x="358329" y="77017"/>
                      </a:lnTo>
                      <a:lnTo>
                        <a:pt x="359432" y="111129"/>
                      </a:lnTo>
                      <a:lnTo>
                        <a:pt x="360534" y="219852"/>
                      </a:lnTo>
                      <a:lnTo>
                        <a:pt x="361637" y="51822"/>
                      </a:lnTo>
                      <a:lnTo>
                        <a:pt x="362740" y="117017"/>
                      </a:lnTo>
                      <a:lnTo>
                        <a:pt x="363842" y="107417"/>
                      </a:lnTo>
                      <a:lnTo>
                        <a:pt x="364945" y="114401"/>
                      </a:lnTo>
                      <a:lnTo>
                        <a:pt x="366048" y="69400"/>
                      </a:lnTo>
                      <a:lnTo>
                        <a:pt x="367150" y="140451"/>
                      </a:lnTo>
                      <a:lnTo>
                        <a:pt x="368253" y="116719"/>
                      </a:lnTo>
                      <a:lnTo>
                        <a:pt x="369356" y="222030"/>
                      </a:lnTo>
                      <a:lnTo>
                        <a:pt x="370458" y="65804"/>
                      </a:lnTo>
                      <a:lnTo>
                        <a:pt x="371561" y="72200"/>
                      </a:lnTo>
                      <a:lnTo>
                        <a:pt x="372663" y="64947"/>
                      </a:lnTo>
                      <a:lnTo>
                        <a:pt x="373766" y="130574"/>
                      </a:lnTo>
                      <a:lnTo>
                        <a:pt x="374869" y="172960"/>
                      </a:lnTo>
                      <a:lnTo>
                        <a:pt x="375971" y="126983"/>
                      </a:lnTo>
                      <a:lnTo>
                        <a:pt x="377074" y="163777"/>
                      </a:lnTo>
                      <a:lnTo>
                        <a:pt x="378177" y="132214"/>
                      </a:lnTo>
                      <a:lnTo>
                        <a:pt x="379279" y="251731"/>
                      </a:lnTo>
                      <a:lnTo>
                        <a:pt x="380379" y="173603"/>
                      </a:lnTo>
                      <a:lnTo>
                        <a:pt x="381482" y="189903"/>
                      </a:lnTo>
                      <a:lnTo>
                        <a:pt x="382585" y="91373"/>
                      </a:lnTo>
                      <a:lnTo>
                        <a:pt x="383687" y="209008"/>
                      </a:lnTo>
                      <a:lnTo>
                        <a:pt x="384790" y="318524"/>
                      </a:lnTo>
                      <a:lnTo>
                        <a:pt x="385892" y="102007"/>
                      </a:lnTo>
                      <a:lnTo>
                        <a:pt x="386995" y="146188"/>
                      </a:lnTo>
                      <a:lnTo>
                        <a:pt x="388098" y="101572"/>
                      </a:lnTo>
                      <a:lnTo>
                        <a:pt x="389200" y="166023"/>
                      </a:lnTo>
                      <a:lnTo>
                        <a:pt x="390303" y="143686"/>
                      </a:lnTo>
                      <a:lnTo>
                        <a:pt x="391406" y="246139"/>
                      </a:lnTo>
                      <a:lnTo>
                        <a:pt x="392508" y="61886"/>
                      </a:lnTo>
                      <a:lnTo>
                        <a:pt x="393611" y="140090"/>
                      </a:lnTo>
                      <a:lnTo>
                        <a:pt x="394714" y="76648"/>
                      </a:lnTo>
                      <a:lnTo>
                        <a:pt x="395816" y="187055"/>
                      </a:lnTo>
                      <a:lnTo>
                        <a:pt x="396919" y="90015"/>
                      </a:lnTo>
                      <a:lnTo>
                        <a:pt x="398022" y="341011"/>
                      </a:lnTo>
                      <a:lnTo>
                        <a:pt x="399124" y="136868"/>
                      </a:lnTo>
                      <a:lnTo>
                        <a:pt x="400227" y="62123"/>
                      </a:lnTo>
                      <a:lnTo>
                        <a:pt x="401329" y="128842"/>
                      </a:lnTo>
                      <a:lnTo>
                        <a:pt x="402432" y="159163"/>
                      </a:lnTo>
                      <a:lnTo>
                        <a:pt x="403535" y="146631"/>
                      </a:lnTo>
                      <a:lnTo>
                        <a:pt x="404637" y="121177"/>
                      </a:lnTo>
                      <a:lnTo>
                        <a:pt x="405740" y="101603"/>
                      </a:lnTo>
                      <a:lnTo>
                        <a:pt x="406843" y="149096"/>
                      </a:lnTo>
                      <a:lnTo>
                        <a:pt x="407555" y="362771"/>
                      </a:lnTo>
                    </a:path>
                  </a:pathLst>
                </a:custGeom>
                <a:ln w="3175">
                  <a:solidFill>
                    <a:srgbClr val="0071BC"/>
                  </a:solidFill>
                </a:ln>
              </p:spPr>
              <p:txBody>
                <a:bodyPr wrap="square" lIns="0" tIns="0" rIns="0" bIns="0" rtlCol="0"/>
                <a:lstStyle/>
                <a:p>
                  <a:endParaRPr/>
                </a:p>
              </p:txBody>
            </p:sp>
            <p:sp>
              <p:nvSpPr>
                <p:cNvPr id="263" name="object 53">
                  <a:extLst>
                    <a:ext uri="{FF2B5EF4-FFF2-40B4-BE49-F238E27FC236}">
                      <a16:creationId xmlns:a16="http://schemas.microsoft.com/office/drawing/2014/main" id="{3978C78C-B132-41B2-B6CE-14807CF1A361}"/>
                    </a:ext>
                  </a:extLst>
                </p:cNvPr>
                <p:cNvSpPr/>
                <p:nvPr/>
              </p:nvSpPr>
              <p:spPr>
                <a:xfrm>
                  <a:off x="4071799" y="6168678"/>
                  <a:ext cx="273685" cy="353695"/>
                </a:xfrm>
                <a:custGeom>
                  <a:avLst/>
                  <a:gdLst/>
                  <a:ahLst/>
                  <a:cxnLst/>
                  <a:rect l="l" t="t" r="r" b="b"/>
                  <a:pathLst>
                    <a:path w="273685" h="353695">
                      <a:moveTo>
                        <a:pt x="0" y="353620"/>
                      </a:moveTo>
                      <a:lnTo>
                        <a:pt x="743" y="109057"/>
                      </a:lnTo>
                      <a:lnTo>
                        <a:pt x="1846" y="57804"/>
                      </a:lnTo>
                      <a:lnTo>
                        <a:pt x="2949" y="169812"/>
                      </a:lnTo>
                      <a:lnTo>
                        <a:pt x="4051" y="120843"/>
                      </a:lnTo>
                      <a:lnTo>
                        <a:pt x="5154" y="101524"/>
                      </a:lnTo>
                      <a:lnTo>
                        <a:pt x="6257" y="170292"/>
                      </a:lnTo>
                      <a:lnTo>
                        <a:pt x="7359" y="105466"/>
                      </a:lnTo>
                      <a:lnTo>
                        <a:pt x="8462" y="250418"/>
                      </a:lnTo>
                      <a:lnTo>
                        <a:pt x="9565" y="143776"/>
                      </a:lnTo>
                      <a:lnTo>
                        <a:pt x="10667" y="75596"/>
                      </a:lnTo>
                      <a:lnTo>
                        <a:pt x="11770" y="196827"/>
                      </a:lnTo>
                      <a:lnTo>
                        <a:pt x="12872" y="197813"/>
                      </a:lnTo>
                      <a:lnTo>
                        <a:pt x="13975" y="63104"/>
                      </a:lnTo>
                      <a:lnTo>
                        <a:pt x="15078" y="62376"/>
                      </a:lnTo>
                      <a:lnTo>
                        <a:pt x="16180" y="92054"/>
                      </a:lnTo>
                      <a:lnTo>
                        <a:pt x="17283" y="128586"/>
                      </a:lnTo>
                      <a:lnTo>
                        <a:pt x="18386" y="61271"/>
                      </a:lnTo>
                      <a:lnTo>
                        <a:pt x="19488" y="49610"/>
                      </a:lnTo>
                      <a:lnTo>
                        <a:pt x="20591" y="83258"/>
                      </a:lnTo>
                      <a:lnTo>
                        <a:pt x="21694" y="96942"/>
                      </a:lnTo>
                      <a:lnTo>
                        <a:pt x="22796" y="219169"/>
                      </a:lnTo>
                      <a:lnTo>
                        <a:pt x="23899" y="48341"/>
                      </a:lnTo>
                      <a:lnTo>
                        <a:pt x="25002" y="111032"/>
                      </a:lnTo>
                      <a:lnTo>
                        <a:pt x="26104" y="137532"/>
                      </a:lnTo>
                      <a:lnTo>
                        <a:pt x="27207" y="78942"/>
                      </a:lnTo>
                      <a:lnTo>
                        <a:pt x="28309" y="130772"/>
                      </a:lnTo>
                      <a:lnTo>
                        <a:pt x="29412" y="183554"/>
                      </a:lnTo>
                      <a:lnTo>
                        <a:pt x="30515" y="98141"/>
                      </a:lnTo>
                      <a:lnTo>
                        <a:pt x="31617" y="51279"/>
                      </a:lnTo>
                      <a:lnTo>
                        <a:pt x="32720" y="94672"/>
                      </a:lnTo>
                      <a:lnTo>
                        <a:pt x="33823" y="124099"/>
                      </a:lnTo>
                      <a:lnTo>
                        <a:pt x="34925" y="108002"/>
                      </a:lnTo>
                      <a:lnTo>
                        <a:pt x="36025" y="230973"/>
                      </a:lnTo>
                      <a:lnTo>
                        <a:pt x="37128" y="103541"/>
                      </a:lnTo>
                      <a:lnTo>
                        <a:pt x="38231" y="98350"/>
                      </a:lnTo>
                      <a:lnTo>
                        <a:pt x="39333" y="124307"/>
                      </a:lnTo>
                      <a:lnTo>
                        <a:pt x="40436" y="26924"/>
                      </a:lnTo>
                      <a:lnTo>
                        <a:pt x="41538" y="177350"/>
                      </a:lnTo>
                      <a:lnTo>
                        <a:pt x="42641" y="279051"/>
                      </a:lnTo>
                      <a:lnTo>
                        <a:pt x="43744" y="62453"/>
                      </a:lnTo>
                      <a:lnTo>
                        <a:pt x="44846" y="137176"/>
                      </a:lnTo>
                      <a:lnTo>
                        <a:pt x="45949" y="57925"/>
                      </a:lnTo>
                      <a:lnTo>
                        <a:pt x="47052" y="261334"/>
                      </a:lnTo>
                      <a:lnTo>
                        <a:pt x="48154" y="170540"/>
                      </a:lnTo>
                      <a:lnTo>
                        <a:pt x="49257" y="37305"/>
                      </a:lnTo>
                      <a:lnTo>
                        <a:pt x="50360" y="145619"/>
                      </a:lnTo>
                      <a:lnTo>
                        <a:pt x="51462" y="155693"/>
                      </a:lnTo>
                      <a:lnTo>
                        <a:pt x="52565" y="104216"/>
                      </a:lnTo>
                      <a:lnTo>
                        <a:pt x="53668" y="66835"/>
                      </a:lnTo>
                      <a:lnTo>
                        <a:pt x="54770" y="191986"/>
                      </a:lnTo>
                      <a:lnTo>
                        <a:pt x="55873" y="102344"/>
                      </a:lnTo>
                      <a:lnTo>
                        <a:pt x="56975" y="89430"/>
                      </a:lnTo>
                      <a:lnTo>
                        <a:pt x="58078" y="116205"/>
                      </a:lnTo>
                      <a:lnTo>
                        <a:pt x="59181" y="61071"/>
                      </a:lnTo>
                      <a:lnTo>
                        <a:pt x="60283" y="217273"/>
                      </a:lnTo>
                      <a:lnTo>
                        <a:pt x="61386" y="253624"/>
                      </a:lnTo>
                      <a:lnTo>
                        <a:pt x="62489" y="98199"/>
                      </a:lnTo>
                      <a:lnTo>
                        <a:pt x="63591" y="66742"/>
                      </a:lnTo>
                      <a:lnTo>
                        <a:pt x="64694" y="60378"/>
                      </a:lnTo>
                      <a:lnTo>
                        <a:pt x="65797" y="152896"/>
                      </a:lnTo>
                      <a:lnTo>
                        <a:pt x="66899" y="198440"/>
                      </a:lnTo>
                      <a:lnTo>
                        <a:pt x="68002" y="215694"/>
                      </a:lnTo>
                      <a:lnTo>
                        <a:pt x="69105" y="146937"/>
                      </a:lnTo>
                      <a:lnTo>
                        <a:pt x="70207" y="179886"/>
                      </a:lnTo>
                      <a:lnTo>
                        <a:pt x="71307" y="38412"/>
                      </a:lnTo>
                      <a:lnTo>
                        <a:pt x="72410" y="114944"/>
                      </a:lnTo>
                      <a:lnTo>
                        <a:pt x="73512" y="118623"/>
                      </a:lnTo>
                      <a:lnTo>
                        <a:pt x="74615" y="81035"/>
                      </a:lnTo>
                      <a:lnTo>
                        <a:pt x="75718" y="193159"/>
                      </a:lnTo>
                      <a:lnTo>
                        <a:pt x="76820" y="115725"/>
                      </a:lnTo>
                      <a:lnTo>
                        <a:pt x="77923" y="0"/>
                      </a:lnTo>
                      <a:lnTo>
                        <a:pt x="79026" y="104635"/>
                      </a:lnTo>
                      <a:lnTo>
                        <a:pt x="80128" y="113165"/>
                      </a:lnTo>
                      <a:lnTo>
                        <a:pt x="81231" y="82430"/>
                      </a:lnTo>
                      <a:lnTo>
                        <a:pt x="82334" y="92860"/>
                      </a:lnTo>
                      <a:lnTo>
                        <a:pt x="83436" y="135455"/>
                      </a:lnTo>
                      <a:lnTo>
                        <a:pt x="84539" y="111999"/>
                      </a:lnTo>
                      <a:lnTo>
                        <a:pt x="85642" y="143016"/>
                      </a:lnTo>
                      <a:lnTo>
                        <a:pt x="86744" y="180838"/>
                      </a:lnTo>
                      <a:lnTo>
                        <a:pt x="87847" y="62637"/>
                      </a:lnTo>
                      <a:lnTo>
                        <a:pt x="88949" y="146924"/>
                      </a:lnTo>
                      <a:lnTo>
                        <a:pt x="90052" y="84471"/>
                      </a:lnTo>
                      <a:lnTo>
                        <a:pt x="91155" y="153892"/>
                      </a:lnTo>
                      <a:lnTo>
                        <a:pt x="92257" y="84850"/>
                      </a:lnTo>
                      <a:lnTo>
                        <a:pt x="93360" y="25883"/>
                      </a:lnTo>
                      <a:lnTo>
                        <a:pt x="94463" y="110207"/>
                      </a:lnTo>
                      <a:lnTo>
                        <a:pt x="95565" y="115960"/>
                      </a:lnTo>
                      <a:lnTo>
                        <a:pt x="96668" y="206935"/>
                      </a:lnTo>
                      <a:lnTo>
                        <a:pt x="97771" y="115129"/>
                      </a:lnTo>
                      <a:lnTo>
                        <a:pt x="98873" y="203497"/>
                      </a:lnTo>
                      <a:lnTo>
                        <a:pt x="99976" y="193644"/>
                      </a:lnTo>
                      <a:lnTo>
                        <a:pt x="101079" y="123181"/>
                      </a:lnTo>
                      <a:lnTo>
                        <a:pt x="102181" y="119448"/>
                      </a:lnTo>
                      <a:lnTo>
                        <a:pt x="103284" y="129659"/>
                      </a:lnTo>
                      <a:lnTo>
                        <a:pt x="104386" y="172377"/>
                      </a:lnTo>
                      <a:lnTo>
                        <a:pt x="105489" y="78378"/>
                      </a:lnTo>
                      <a:lnTo>
                        <a:pt x="106589" y="180079"/>
                      </a:lnTo>
                      <a:lnTo>
                        <a:pt x="107692" y="167716"/>
                      </a:lnTo>
                      <a:lnTo>
                        <a:pt x="108794" y="77529"/>
                      </a:lnTo>
                      <a:lnTo>
                        <a:pt x="109897" y="88884"/>
                      </a:lnTo>
                      <a:lnTo>
                        <a:pt x="111000" y="59038"/>
                      </a:lnTo>
                      <a:lnTo>
                        <a:pt x="112102" y="255786"/>
                      </a:lnTo>
                      <a:lnTo>
                        <a:pt x="113205" y="101698"/>
                      </a:lnTo>
                      <a:lnTo>
                        <a:pt x="114308" y="79704"/>
                      </a:lnTo>
                      <a:lnTo>
                        <a:pt x="115410" y="135020"/>
                      </a:lnTo>
                      <a:lnTo>
                        <a:pt x="116513" y="87822"/>
                      </a:lnTo>
                      <a:lnTo>
                        <a:pt x="117616" y="219359"/>
                      </a:lnTo>
                      <a:lnTo>
                        <a:pt x="118718" y="95713"/>
                      </a:lnTo>
                      <a:lnTo>
                        <a:pt x="119821" y="121125"/>
                      </a:lnTo>
                      <a:lnTo>
                        <a:pt x="120923" y="124616"/>
                      </a:lnTo>
                      <a:lnTo>
                        <a:pt x="122026" y="65493"/>
                      </a:lnTo>
                      <a:lnTo>
                        <a:pt x="123129" y="108701"/>
                      </a:lnTo>
                      <a:lnTo>
                        <a:pt x="124231" y="132955"/>
                      </a:lnTo>
                      <a:lnTo>
                        <a:pt x="125334" y="297900"/>
                      </a:lnTo>
                      <a:lnTo>
                        <a:pt x="126437" y="158622"/>
                      </a:lnTo>
                      <a:lnTo>
                        <a:pt x="127539" y="121235"/>
                      </a:lnTo>
                      <a:lnTo>
                        <a:pt x="128642" y="100493"/>
                      </a:lnTo>
                      <a:lnTo>
                        <a:pt x="129745" y="112529"/>
                      </a:lnTo>
                      <a:lnTo>
                        <a:pt x="130847" y="88586"/>
                      </a:lnTo>
                      <a:lnTo>
                        <a:pt x="131950" y="271714"/>
                      </a:lnTo>
                      <a:lnTo>
                        <a:pt x="133052" y="123743"/>
                      </a:lnTo>
                      <a:lnTo>
                        <a:pt x="134155" y="130405"/>
                      </a:lnTo>
                      <a:lnTo>
                        <a:pt x="135258" y="157997"/>
                      </a:lnTo>
                      <a:lnTo>
                        <a:pt x="136360" y="71259"/>
                      </a:lnTo>
                      <a:lnTo>
                        <a:pt x="137463" y="95824"/>
                      </a:lnTo>
                      <a:lnTo>
                        <a:pt x="138566" y="42660"/>
                      </a:lnTo>
                      <a:lnTo>
                        <a:pt x="139668" y="32838"/>
                      </a:lnTo>
                      <a:lnTo>
                        <a:pt x="140771" y="64433"/>
                      </a:lnTo>
                      <a:lnTo>
                        <a:pt x="141871" y="314864"/>
                      </a:lnTo>
                      <a:lnTo>
                        <a:pt x="142974" y="54427"/>
                      </a:lnTo>
                      <a:lnTo>
                        <a:pt x="144076" y="101152"/>
                      </a:lnTo>
                      <a:lnTo>
                        <a:pt x="145179" y="150486"/>
                      </a:lnTo>
                      <a:lnTo>
                        <a:pt x="146282" y="115024"/>
                      </a:lnTo>
                      <a:lnTo>
                        <a:pt x="147384" y="157568"/>
                      </a:lnTo>
                      <a:lnTo>
                        <a:pt x="148487" y="125639"/>
                      </a:lnTo>
                      <a:lnTo>
                        <a:pt x="149589" y="94582"/>
                      </a:lnTo>
                      <a:lnTo>
                        <a:pt x="150692" y="138919"/>
                      </a:lnTo>
                      <a:lnTo>
                        <a:pt x="151795" y="103069"/>
                      </a:lnTo>
                      <a:lnTo>
                        <a:pt x="152897" y="125992"/>
                      </a:lnTo>
                      <a:lnTo>
                        <a:pt x="154000" y="179364"/>
                      </a:lnTo>
                      <a:lnTo>
                        <a:pt x="155103" y="124518"/>
                      </a:lnTo>
                      <a:lnTo>
                        <a:pt x="156205" y="112234"/>
                      </a:lnTo>
                      <a:lnTo>
                        <a:pt x="157308" y="202158"/>
                      </a:lnTo>
                      <a:lnTo>
                        <a:pt x="158411" y="187525"/>
                      </a:lnTo>
                      <a:lnTo>
                        <a:pt x="159513" y="176348"/>
                      </a:lnTo>
                      <a:lnTo>
                        <a:pt x="160616" y="37381"/>
                      </a:lnTo>
                      <a:lnTo>
                        <a:pt x="161719" y="112740"/>
                      </a:lnTo>
                      <a:lnTo>
                        <a:pt x="162821" y="100522"/>
                      </a:lnTo>
                      <a:lnTo>
                        <a:pt x="163924" y="85771"/>
                      </a:lnTo>
                      <a:lnTo>
                        <a:pt x="165026" y="326779"/>
                      </a:lnTo>
                      <a:lnTo>
                        <a:pt x="166129" y="125346"/>
                      </a:lnTo>
                      <a:lnTo>
                        <a:pt x="167232" y="24739"/>
                      </a:lnTo>
                      <a:lnTo>
                        <a:pt x="168334" y="35045"/>
                      </a:lnTo>
                      <a:lnTo>
                        <a:pt x="169437" y="178223"/>
                      </a:lnTo>
                      <a:lnTo>
                        <a:pt x="170540" y="137817"/>
                      </a:lnTo>
                      <a:lnTo>
                        <a:pt x="171642" y="82992"/>
                      </a:lnTo>
                      <a:lnTo>
                        <a:pt x="172745" y="110328"/>
                      </a:lnTo>
                      <a:lnTo>
                        <a:pt x="173848" y="207381"/>
                      </a:lnTo>
                      <a:lnTo>
                        <a:pt x="174950" y="37144"/>
                      </a:lnTo>
                      <a:lnTo>
                        <a:pt x="176053" y="116281"/>
                      </a:lnTo>
                      <a:lnTo>
                        <a:pt x="177153" y="149658"/>
                      </a:lnTo>
                      <a:lnTo>
                        <a:pt x="178256" y="53103"/>
                      </a:lnTo>
                      <a:lnTo>
                        <a:pt x="179358" y="5318"/>
                      </a:lnTo>
                      <a:lnTo>
                        <a:pt x="180461" y="60056"/>
                      </a:lnTo>
                      <a:lnTo>
                        <a:pt x="181563" y="71417"/>
                      </a:lnTo>
                      <a:lnTo>
                        <a:pt x="182666" y="172678"/>
                      </a:lnTo>
                      <a:lnTo>
                        <a:pt x="183769" y="69582"/>
                      </a:lnTo>
                      <a:lnTo>
                        <a:pt x="184871" y="12676"/>
                      </a:lnTo>
                      <a:lnTo>
                        <a:pt x="185974" y="94748"/>
                      </a:lnTo>
                      <a:lnTo>
                        <a:pt x="187077" y="127542"/>
                      </a:lnTo>
                      <a:lnTo>
                        <a:pt x="188179" y="151432"/>
                      </a:lnTo>
                      <a:lnTo>
                        <a:pt x="189282" y="61393"/>
                      </a:lnTo>
                      <a:lnTo>
                        <a:pt x="190385" y="34312"/>
                      </a:lnTo>
                      <a:lnTo>
                        <a:pt x="191487" y="191408"/>
                      </a:lnTo>
                      <a:lnTo>
                        <a:pt x="192590" y="219032"/>
                      </a:lnTo>
                      <a:lnTo>
                        <a:pt x="193693" y="146088"/>
                      </a:lnTo>
                      <a:lnTo>
                        <a:pt x="194795" y="253337"/>
                      </a:lnTo>
                      <a:lnTo>
                        <a:pt x="195898" y="169606"/>
                      </a:lnTo>
                      <a:lnTo>
                        <a:pt x="197000" y="68854"/>
                      </a:lnTo>
                      <a:lnTo>
                        <a:pt x="198103" y="92552"/>
                      </a:lnTo>
                      <a:lnTo>
                        <a:pt x="199206" y="256638"/>
                      </a:lnTo>
                      <a:lnTo>
                        <a:pt x="200308" y="135882"/>
                      </a:lnTo>
                      <a:lnTo>
                        <a:pt x="201411" y="94514"/>
                      </a:lnTo>
                      <a:lnTo>
                        <a:pt x="202514" y="201050"/>
                      </a:lnTo>
                      <a:lnTo>
                        <a:pt x="203616" y="95067"/>
                      </a:lnTo>
                      <a:lnTo>
                        <a:pt x="204719" y="94427"/>
                      </a:lnTo>
                      <a:lnTo>
                        <a:pt x="205822" y="201504"/>
                      </a:lnTo>
                      <a:lnTo>
                        <a:pt x="206924" y="234308"/>
                      </a:lnTo>
                      <a:lnTo>
                        <a:pt x="208027" y="181442"/>
                      </a:lnTo>
                      <a:lnTo>
                        <a:pt x="209130" y="160505"/>
                      </a:lnTo>
                      <a:lnTo>
                        <a:pt x="210232" y="143325"/>
                      </a:lnTo>
                      <a:lnTo>
                        <a:pt x="211335" y="99236"/>
                      </a:lnTo>
                      <a:lnTo>
                        <a:pt x="212435" y="142128"/>
                      </a:lnTo>
                      <a:lnTo>
                        <a:pt x="213537" y="190053"/>
                      </a:lnTo>
                      <a:lnTo>
                        <a:pt x="214640" y="179354"/>
                      </a:lnTo>
                      <a:lnTo>
                        <a:pt x="215743" y="101619"/>
                      </a:lnTo>
                      <a:lnTo>
                        <a:pt x="216845" y="235205"/>
                      </a:lnTo>
                      <a:lnTo>
                        <a:pt x="217948" y="78950"/>
                      </a:lnTo>
                      <a:lnTo>
                        <a:pt x="219051" y="84458"/>
                      </a:lnTo>
                      <a:lnTo>
                        <a:pt x="220153" y="130002"/>
                      </a:lnTo>
                      <a:lnTo>
                        <a:pt x="221256" y="265280"/>
                      </a:lnTo>
                      <a:lnTo>
                        <a:pt x="222359" y="119986"/>
                      </a:lnTo>
                      <a:lnTo>
                        <a:pt x="223461" y="100865"/>
                      </a:lnTo>
                      <a:lnTo>
                        <a:pt x="224564" y="42351"/>
                      </a:lnTo>
                      <a:lnTo>
                        <a:pt x="225666" y="82106"/>
                      </a:lnTo>
                      <a:lnTo>
                        <a:pt x="226769" y="98558"/>
                      </a:lnTo>
                      <a:lnTo>
                        <a:pt x="227872" y="149075"/>
                      </a:lnTo>
                      <a:lnTo>
                        <a:pt x="228974" y="54084"/>
                      </a:lnTo>
                      <a:lnTo>
                        <a:pt x="230077" y="47226"/>
                      </a:lnTo>
                      <a:lnTo>
                        <a:pt x="231180" y="235223"/>
                      </a:lnTo>
                      <a:lnTo>
                        <a:pt x="232282" y="122691"/>
                      </a:lnTo>
                      <a:lnTo>
                        <a:pt x="233385" y="85098"/>
                      </a:lnTo>
                      <a:lnTo>
                        <a:pt x="234488" y="290953"/>
                      </a:lnTo>
                      <a:lnTo>
                        <a:pt x="235590" y="192278"/>
                      </a:lnTo>
                      <a:lnTo>
                        <a:pt x="236693" y="86820"/>
                      </a:lnTo>
                      <a:lnTo>
                        <a:pt x="237796" y="61978"/>
                      </a:lnTo>
                      <a:lnTo>
                        <a:pt x="238898" y="54978"/>
                      </a:lnTo>
                      <a:lnTo>
                        <a:pt x="240001" y="62476"/>
                      </a:lnTo>
                      <a:lnTo>
                        <a:pt x="241103" y="149223"/>
                      </a:lnTo>
                      <a:lnTo>
                        <a:pt x="242206" y="111952"/>
                      </a:lnTo>
                      <a:lnTo>
                        <a:pt x="243309" y="155129"/>
                      </a:lnTo>
                      <a:lnTo>
                        <a:pt x="244411" y="63059"/>
                      </a:lnTo>
                      <a:lnTo>
                        <a:pt x="245514" y="62845"/>
                      </a:lnTo>
                      <a:lnTo>
                        <a:pt x="246617" y="111886"/>
                      </a:lnTo>
                      <a:lnTo>
                        <a:pt x="247717" y="262873"/>
                      </a:lnTo>
                      <a:lnTo>
                        <a:pt x="248819" y="120394"/>
                      </a:lnTo>
                      <a:lnTo>
                        <a:pt x="249922" y="101820"/>
                      </a:lnTo>
                      <a:lnTo>
                        <a:pt x="251025" y="136369"/>
                      </a:lnTo>
                      <a:lnTo>
                        <a:pt x="252127" y="239078"/>
                      </a:lnTo>
                      <a:lnTo>
                        <a:pt x="253230" y="124162"/>
                      </a:lnTo>
                      <a:lnTo>
                        <a:pt x="254333" y="182900"/>
                      </a:lnTo>
                      <a:lnTo>
                        <a:pt x="255435" y="129907"/>
                      </a:lnTo>
                      <a:lnTo>
                        <a:pt x="256538" y="171666"/>
                      </a:lnTo>
                      <a:lnTo>
                        <a:pt x="257640" y="77929"/>
                      </a:lnTo>
                      <a:lnTo>
                        <a:pt x="258743" y="174384"/>
                      </a:lnTo>
                      <a:lnTo>
                        <a:pt x="259846" y="181141"/>
                      </a:lnTo>
                      <a:lnTo>
                        <a:pt x="260948" y="38172"/>
                      </a:lnTo>
                      <a:lnTo>
                        <a:pt x="262051" y="124331"/>
                      </a:lnTo>
                      <a:lnTo>
                        <a:pt x="263154" y="190267"/>
                      </a:lnTo>
                      <a:lnTo>
                        <a:pt x="264256" y="24565"/>
                      </a:lnTo>
                      <a:lnTo>
                        <a:pt x="265359" y="41510"/>
                      </a:lnTo>
                      <a:lnTo>
                        <a:pt x="266462" y="116405"/>
                      </a:lnTo>
                      <a:lnTo>
                        <a:pt x="267564" y="111063"/>
                      </a:lnTo>
                      <a:lnTo>
                        <a:pt x="268667" y="135433"/>
                      </a:lnTo>
                      <a:lnTo>
                        <a:pt x="269770" y="77225"/>
                      </a:lnTo>
                      <a:lnTo>
                        <a:pt x="270872" y="75203"/>
                      </a:lnTo>
                      <a:lnTo>
                        <a:pt x="271975" y="226921"/>
                      </a:lnTo>
                      <a:lnTo>
                        <a:pt x="273077" y="226048"/>
                      </a:lnTo>
                    </a:path>
                  </a:pathLst>
                </a:custGeom>
                <a:ln w="3175">
                  <a:solidFill>
                    <a:srgbClr val="0071BC"/>
                  </a:solidFill>
                </a:ln>
              </p:spPr>
              <p:txBody>
                <a:bodyPr wrap="square" lIns="0" tIns="0" rIns="0" bIns="0" rtlCol="0"/>
                <a:lstStyle/>
                <a:p>
                  <a:endParaRPr/>
                </a:p>
              </p:txBody>
            </p:sp>
            <p:sp>
              <p:nvSpPr>
                <p:cNvPr id="264" name="object 54">
                  <a:extLst>
                    <a:ext uri="{FF2B5EF4-FFF2-40B4-BE49-F238E27FC236}">
                      <a16:creationId xmlns:a16="http://schemas.microsoft.com/office/drawing/2014/main" id="{CB82EBDC-D38D-7562-3FAE-78040E4F5BA4}"/>
                    </a:ext>
                  </a:extLst>
                </p:cNvPr>
                <p:cNvSpPr/>
                <p:nvPr/>
              </p:nvSpPr>
              <p:spPr>
                <a:xfrm>
                  <a:off x="2934703" y="6290406"/>
                  <a:ext cx="1411605" cy="0"/>
                </a:xfrm>
                <a:custGeom>
                  <a:avLst/>
                  <a:gdLst/>
                  <a:ahLst/>
                  <a:cxnLst/>
                  <a:rect l="l" t="t" r="r" b="b"/>
                  <a:pathLst>
                    <a:path w="1411604">
                      <a:moveTo>
                        <a:pt x="0" y="0"/>
                      </a:moveTo>
                      <a:lnTo>
                        <a:pt x="1411276" y="0"/>
                      </a:lnTo>
                    </a:path>
                  </a:pathLst>
                </a:custGeom>
                <a:ln w="7031">
                  <a:solidFill>
                    <a:srgbClr val="FF0000"/>
                  </a:solidFill>
                </a:ln>
              </p:spPr>
              <p:txBody>
                <a:bodyPr wrap="square" lIns="0" tIns="0" rIns="0" bIns="0" rtlCol="0"/>
                <a:lstStyle/>
                <a:p>
                  <a:endParaRPr/>
                </a:p>
              </p:txBody>
            </p:sp>
            <p:sp>
              <p:nvSpPr>
                <p:cNvPr id="265" name="object 55">
                  <a:extLst>
                    <a:ext uri="{FF2B5EF4-FFF2-40B4-BE49-F238E27FC236}">
                      <a16:creationId xmlns:a16="http://schemas.microsoft.com/office/drawing/2014/main" id="{E0B3A3B1-5BEB-65CE-01E6-CAC46D0E7EF9}"/>
                    </a:ext>
                  </a:extLst>
                </p:cNvPr>
                <p:cNvSpPr/>
                <p:nvPr/>
              </p:nvSpPr>
              <p:spPr>
                <a:xfrm>
                  <a:off x="3847338" y="5329523"/>
                  <a:ext cx="0" cy="919480"/>
                </a:xfrm>
                <a:custGeom>
                  <a:avLst/>
                  <a:gdLst/>
                  <a:ahLst/>
                  <a:cxnLst/>
                  <a:rect l="l" t="t" r="r" b="b"/>
                  <a:pathLst>
                    <a:path h="919479">
                      <a:moveTo>
                        <a:pt x="0" y="0"/>
                      </a:moveTo>
                      <a:lnTo>
                        <a:pt x="0" y="918933"/>
                      </a:lnTo>
                    </a:path>
                  </a:pathLst>
                </a:custGeom>
                <a:ln w="28575">
                  <a:solidFill>
                    <a:srgbClr val="C00000"/>
                  </a:solidFill>
                </a:ln>
              </p:spPr>
              <p:txBody>
                <a:bodyPr wrap="square" lIns="0" tIns="0" rIns="0" bIns="0" rtlCol="0"/>
                <a:lstStyle/>
                <a:p>
                  <a:endParaRPr/>
                </a:p>
              </p:txBody>
            </p:sp>
            <p:sp>
              <p:nvSpPr>
                <p:cNvPr id="266" name="object 56">
                  <a:extLst>
                    <a:ext uri="{FF2B5EF4-FFF2-40B4-BE49-F238E27FC236}">
                      <a16:creationId xmlns:a16="http://schemas.microsoft.com/office/drawing/2014/main" id="{E142183B-68E0-2770-942E-D1476707E57A}"/>
                    </a:ext>
                  </a:extLst>
                </p:cNvPr>
                <p:cNvSpPr/>
                <p:nvPr/>
              </p:nvSpPr>
              <p:spPr>
                <a:xfrm>
                  <a:off x="3797338" y="6162733"/>
                  <a:ext cx="100330" cy="85725"/>
                </a:xfrm>
                <a:custGeom>
                  <a:avLst/>
                  <a:gdLst/>
                  <a:ahLst/>
                  <a:cxnLst/>
                  <a:rect l="l" t="t" r="r" b="b"/>
                  <a:pathLst>
                    <a:path w="100329" h="85725">
                      <a:moveTo>
                        <a:pt x="100012" y="0"/>
                      </a:moveTo>
                      <a:lnTo>
                        <a:pt x="49999" y="85725"/>
                      </a:lnTo>
                      <a:lnTo>
                        <a:pt x="0" y="0"/>
                      </a:lnTo>
                    </a:path>
                  </a:pathLst>
                </a:custGeom>
                <a:ln w="28575">
                  <a:solidFill>
                    <a:srgbClr val="C00000"/>
                  </a:solidFill>
                </a:ln>
              </p:spPr>
              <p:txBody>
                <a:bodyPr wrap="square" lIns="0" tIns="0" rIns="0" bIns="0" rtlCol="0"/>
                <a:lstStyle/>
                <a:p>
                  <a:endParaRPr/>
                </a:p>
              </p:txBody>
            </p:sp>
            <p:sp>
              <p:nvSpPr>
                <p:cNvPr id="267" name="object 57">
                  <a:extLst>
                    <a:ext uri="{FF2B5EF4-FFF2-40B4-BE49-F238E27FC236}">
                      <a16:creationId xmlns:a16="http://schemas.microsoft.com/office/drawing/2014/main" id="{ABBC1C08-2F54-8FF9-1C97-9F9EC4C77952}"/>
                    </a:ext>
                  </a:extLst>
                </p:cNvPr>
                <p:cNvSpPr/>
                <p:nvPr/>
              </p:nvSpPr>
              <p:spPr>
                <a:xfrm>
                  <a:off x="3797336" y="5329525"/>
                  <a:ext cx="100330" cy="85725"/>
                </a:xfrm>
                <a:custGeom>
                  <a:avLst/>
                  <a:gdLst/>
                  <a:ahLst/>
                  <a:cxnLst/>
                  <a:rect l="l" t="t" r="r" b="b"/>
                  <a:pathLst>
                    <a:path w="100329" h="85725">
                      <a:moveTo>
                        <a:pt x="0" y="85725"/>
                      </a:moveTo>
                      <a:lnTo>
                        <a:pt x="49999" y="0"/>
                      </a:lnTo>
                      <a:lnTo>
                        <a:pt x="100012" y="85725"/>
                      </a:lnTo>
                    </a:path>
                  </a:pathLst>
                </a:custGeom>
                <a:ln w="28575">
                  <a:solidFill>
                    <a:srgbClr val="C00000"/>
                  </a:solidFill>
                </a:ln>
              </p:spPr>
              <p:txBody>
                <a:bodyPr wrap="square" lIns="0" tIns="0" rIns="0" bIns="0" rtlCol="0"/>
                <a:lstStyle/>
                <a:p>
                  <a:endParaRPr/>
                </a:p>
              </p:txBody>
            </p:sp>
          </p:grpSp>
          <p:sp>
            <p:nvSpPr>
              <p:cNvPr id="236" name="object 58">
                <a:extLst>
                  <a:ext uri="{FF2B5EF4-FFF2-40B4-BE49-F238E27FC236}">
                    <a16:creationId xmlns:a16="http://schemas.microsoft.com/office/drawing/2014/main" id="{CD58D309-0770-1DB9-5DF0-37F033E3BF47}"/>
                  </a:ext>
                </a:extLst>
              </p:cNvPr>
              <p:cNvSpPr txBox="1"/>
              <p:nvPr/>
            </p:nvSpPr>
            <p:spPr>
              <a:xfrm>
                <a:off x="6317719" y="6178103"/>
                <a:ext cx="146685"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-100</a:t>
                </a:r>
                <a:endParaRPr sz="500">
                  <a:latin typeface="Times New Roman"/>
                  <a:cs typeface="Times New Roman"/>
                </a:endParaRPr>
              </a:p>
            </p:txBody>
          </p:sp>
          <p:sp>
            <p:nvSpPr>
              <p:cNvPr id="237" name="object 59">
                <a:extLst>
                  <a:ext uri="{FF2B5EF4-FFF2-40B4-BE49-F238E27FC236}">
                    <a16:creationId xmlns:a16="http://schemas.microsoft.com/office/drawing/2014/main" id="{3F3D84F5-6FC2-27E7-FCB2-41C7632B7CFF}"/>
                  </a:ext>
                </a:extLst>
              </p:cNvPr>
              <p:cNvSpPr txBox="1"/>
              <p:nvPr/>
            </p:nvSpPr>
            <p:spPr>
              <a:xfrm>
                <a:off x="6362563" y="5933364"/>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-80</a:t>
                </a:r>
                <a:endParaRPr sz="500">
                  <a:latin typeface="Times New Roman"/>
                  <a:cs typeface="Times New Roman"/>
                </a:endParaRPr>
              </a:p>
            </p:txBody>
          </p:sp>
          <p:sp>
            <p:nvSpPr>
              <p:cNvPr id="238" name="object 60">
                <a:extLst>
                  <a:ext uri="{FF2B5EF4-FFF2-40B4-BE49-F238E27FC236}">
                    <a16:creationId xmlns:a16="http://schemas.microsoft.com/office/drawing/2014/main" id="{70495D83-A026-56CF-196C-A7A334D5742C}"/>
                  </a:ext>
                </a:extLst>
              </p:cNvPr>
              <p:cNvSpPr txBox="1"/>
              <p:nvPr/>
            </p:nvSpPr>
            <p:spPr>
              <a:xfrm>
                <a:off x="6362563" y="5688624"/>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-60</a:t>
                </a:r>
                <a:endParaRPr sz="500">
                  <a:latin typeface="Times New Roman"/>
                  <a:cs typeface="Times New Roman"/>
                </a:endParaRPr>
              </a:p>
            </p:txBody>
          </p:sp>
          <p:sp>
            <p:nvSpPr>
              <p:cNvPr id="239" name="object 61">
                <a:extLst>
                  <a:ext uri="{FF2B5EF4-FFF2-40B4-BE49-F238E27FC236}">
                    <a16:creationId xmlns:a16="http://schemas.microsoft.com/office/drawing/2014/main" id="{CF5B1293-C275-30CD-6809-0BCB187EFB36}"/>
                  </a:ext>
                </a:extLst>
              </p:cNvPr>
              <p:cNvSpPr txBox="1"/>
              <p:nvPr/>
            </p:nvSpPr>
            <p:spPr>
              <a:xfrm>
                <a:off x="6362563" y="5443885"/>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-40</a:t>
                </a:r>
                <a:endParaRPr sz="500">
                  <a:latin typeface="Times New Roman"/>
                  <a:cs typeface="Times New Roman"/>
                </a:endParaRPr>
              </a:p>
            </p:txBody>
          </p:sp>
          <p:sp>
            <p:nvSpPr>
              <p:cNvPr id="240" name="object 62">
                <a:extLst>
                  <a:ext uri="{FF2B5EF4-FFF2-40B4-BE49-F238E27FC236}">
                    <a16:creationId xmlns:a16="http://schemas.microsoft.com/office/drawing/2014/main" id="{D0085261-EDBB-817D-50BE-5B9E4C099895}"/>
                  </a:ext>
                </a:extLst>
              </p:cNvPr>
              <p:cNvSpPr txBox="1"/>
              <p:nvPr/>
            </p:nvSpPr>
            <p:spPr>
              <a:xfrm>
                <a:off x="6362563" y="5199145"/>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241" name="object 63">
                <a:extLst>
                  <a:ext uri="{FF2B5EF4-FFF2-40B4-BE49-F238E27FC236}">
                    <a16:creationId xmlns:a16="http://schemas.microsoft.com/office/drawing/2014/main" id="{2A8BC0D7-8B14-2712-8E6B-DB1B0E1E257E}"/>
                  </a:ext>
                </a:extLst>
              </p:cNvPr>
              <p:cNvSpPr txBox="1"/>
              <p:nvPr/>
            </p:nvSpPr>
            <p:spPr>
              <a:xfrm>
                <a:off x="6436424" y="4954405"/>
                <a:ext cx="58419"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0</a:t>
                </a:r>
                <a:endParaRPr sz="500">
                  <a:latin typeface="Times New Roman"/>
                  <a:cs typeface="Times New Roman"/>
                </a:endParaRPr>
              </a:p>
            </p:txBody>
          </p:sp>
          <p:sp>
            <p:nvSpPr>
              <p:cNvPr id="242" name="object 64">
                <a:extLst>
                  <a:ext uri="{FF2B5EF4-FFF2-40B4-BE49-F238E27FC236}">
                    <a16:creationId xmlns:a16="http://schemas.microsoft.com/office/drawing/2014/main" id="{1B57B1A4-AB32-DA5C-2C9D-C54A11D2F480}"/>
                  </a:ext>
                </a:extLst>
              </p:cNvPr>
              <p:cNvSpPr txBox="1"/>
              <p:nvPr/>
            </p:nvSpPr>
            <p:spPr>
              <a:xfrm>
                <a:off x="6391580" y="4709665"/>
                <a:ext cx="91440"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243" name="object 65">
                <a:extLst>
                  <a:ext uri="{FF2B5EF4-FFF2-40B4-BE49-F238E27FC236}">
                    <a16:creationId xmlns:a16="http://schemas.microsoft.com/office/drawing/2014/main" id="{F27DC41B-E43E-42FB-6792-5C991F4F7A7F}"/>
                  </a:ext>
                </a:extLst>
              </p:cNvPr>
              <p:cNvSpPr txBox="1"/>
              <p:nvPr/>
            </p:nvSpPr>
            <p:spPr>
              <a:xfrm>
                <a:off x="6184264" y="5401086"/>
                <a:ext cx="106045" cy="361950"/>
              </a:xfrm>
              <a:prstGeom prst="rect">
                <a:avLst/>
              </a:prstGeom>
            </p:spPr>
            <p:txBody>
              <a:bodyPr vert="vert270" wrap="square" lIns="0" tIns="7620" rIns="0" bIns="0" rtlCol="0">
                <a:spAutoFit/>
              </a:bodyPr>
              <a:lstStyle/>
              <a:p>
                <a:pPr marL="12700">
                  <a:lnSpc>
                    <a:spcPct val="100000"/>
                  </a:lnSpc>
                  <a:spcBef>
                    <a:spcPts val="60"/>
                  </a:spcBef>
                </a:pPr>
                <a:r>
                  <a:rPr sz="550" spc="-5" dirty="0">
                    <a:solidFill>
                      <a:srgbClr val="252525"/>
                    </a:solidFill>
                    <a:latin typeface="Times New Roman"/>
                    <a:cs typeface="Times New Roman"/>
                  </a:rPr>
                  <a:t>Powe</a:t>
                </a:r>
                <a:r>
                  <a:rPr sz="550" dirty="0">
                    <a:solidFill>
                      <a:srgbClr val="252525"/>
                    </a:solidFill>
                    <a:latin typeface="Times New Roman"/>
                    <a:cs typeface="Times New Roman"/>
                  </a:rPr>
                  <a:t>r</a:t>
                </a:r>
                <a:r>
                  <a:rPr sz="550" spc="5" dirty="0">
                    <a:solidFill>
                      <a:srgbClr val="252525"/>
                    </a:solidFill>
                    <a:latin typeface="Times New Roman"/>
                    <a:cs typeface="Times New Roman"/>
                  </a:rPr>
                  <a:t> </a:t>
                </a:r>
                <a:r>
                  <a:rPr sz="550" dirty="0">
                    <a:solidFill>
                      <a:srgbClr val="252525"/>
                    </a:solidFill>
                    <a:latin typeface="Times New Roman"/>
                    <a:cs typeface="Times New Roman"/>
                  </a:rPr>
                  <a:t>[dB]</a:t>
                </a:r>
                <a:endParaRPr sz="550">
                  <a:latin typeface="Times New Roman"/>
                  <a:cs typeface="Times New Roman"/>
                </a:endParaRPr>
              </a:p>
            </p:txBody>
          </p:sp>
          <p:sp>
            <p:nvSpPr>
              <p:cNvPr id="244" name="object 66">
                <a:extLst>
                  <a:ext uri="{FF2B5EF4-FFF2-40B4-BE49-F238E27FC236}">
                    <a16:creationId xmlns:a16="http://schemas.microsoft.com/office/drawing/2014/main" id="{EEEB1465-4C69-AA29-2D53-6AA0E1202AA2}"/>
                  </a:ext>
                </a:extLst>
              </p:cNvPr>
              <p:cNvSpPr txBox="1"/>
              <p:nvPr/>
            </p:nvSpPr>
            <p:spPr>
              <a:xfrm>
                <a:off x="6562605" y="4628692"/>
                <a:ext cx="998855" cy="113030"/>
              </a:xfrm>
              <a:prstGeom prst="rect">
                <a:avLst/>
              </a:prstGeom>
            </p:spPr>
            <p:txBody>
              <a:bodyPr vert="horz" wrap="square" lIns="0" tIns="15240" rIns="0" bIns="0" rtlCol="0">
                <a:spAutoFit/>
              </a:bodyPr>
              <a:lstStyle/>
              <a:p>
                <a:pPr marL="12700">
                  <a:lnSpc>
                    <a:spcPct val="100000"/>
                  </a:lnSpc>
                  <a:spcBef>
                    <a:spcPts val="120"/>
                  </a:spcBef>
                </a:pPr>
                <a:r>
                  <a:rPr sz="550" spc="10" dirty="0">
                    <a:latin typeface="Times New Roman"/>
                    <a:cs typeface="Times New Roman"/>
                  </a:rPr>
                  <a:t>Channel</a:t>
                </a:r>
                <a:r>
                  <a:rPr sz="550" dirty="0">
                    <a:latin typeface="Times New Roman"/>
                    <a:cs typeface="Times New Roman"/>
                  </a:rPr>
                  <a:t> </a:t>
                </a:r>
                <a:r>
                  <a:rPr sz="550" spc="5" dirty="0">
                    <a:latin typeface="Times New Roman"/>
                    <a:cs typeface="Times New Roman"/>
                  </a:rPr>
                  <a:t>impulse response</a:t>
                </a:r>
                <a:r>
                  <a:rPr sz="550" dirty="0">
                    <a:latin typeface="Times New Roman"/>
                    <a:cs typeface="Times New Roman"/>
                  </a:rPr>
                  <a:t> </a:t>
                </a:r>
                <a:r>
                  <a:rPr sz="550" spc="5" dirty="0">
                    <a:latin typeface="Times New Roman"/>
                    <a:cs typeface="Times New Roman"/>
                  </a:rPr>
                  <a:t>(1000)</a:t>
                </a:r>
                <a:endParaRPr sz="550">
                  <a:latin typeface="Times New Roman"/>
                  <a:cs typeface="Times New Roman"/>
                </a:endParaRPr>
              </a:p>
            </p:txBody>
          </p:sp>
        </p:grpSp>
        <p:sp>
          <p:nvSpPr>
            <p:cNvPr id="233" name="object 275">
              <a:extLst>
                <a:ext uri="{FF2B5EF4-FFF2-40B4-BE49-F238E27FC236}">
                  <a16:creationId xmlns:a16="http://schemas.microsoft.com/office/drawing/2014/main" id="{8A67A58B-E367-4C5B-C824-36AAAB5DE9DD}"/>
                </a:ext>
              </a:extLst>
            </p:cNvPr>
            <p:cNvSpPr txBox="1"/>
            <p:nvPr/>
          </p:nvSpPr>
          <p:spPr>
            <a:xfrm>
              <a:off x="7510108" y="5415627"/>
              <a:ext cx="65341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D</a:t>
              </a:r>
              <a:r>
                <a:rPr sz="1200" dirty="0">
                  <a:latin typeface="Times New Roman"/>
                  <a:cs typeface="Times New Roman"/>
                </a:rPr>
                <a:t>R</a:t>
              </a:r>
              <a:r>
                <a:rPr sz="1200" spc="-5" dirty="0">
                  <a:latin typeface="Times New Roman"/>
                  <a:cs typeface="Times New Roman"/>
                </a:rPr>
                <a:t>=</a:t>
              </a:r>
              <a:r>
                <a:rPr sz="1200" dirty="0">
                  <a:latin typeface="Times New Roman"/>
                  <a:cs typeface="Times New Roman"/>
                </a:rPr>
                <a:t>81dB</a:t>
              </a:r>
              <a:endParaRPr sz="1200">
                <a:latin typeface="Times New Roman"/>
                <a:cs typeface="Times New Roman"/>
              </a:endParaRPr>
            </a:p>
          </p:txBody>
        </p:sp>
      </p:grpSp>
      <p:sp>
        <p:nvSpPr>
          <p:cNvPr id="283" name="object 2">
            <a:extLst>
              <a:ext uri="{FF2B5EF4-FFF2-40B4-BE49-F238E27FC236}">
                <a16:creationId xmlns:a16="http://schemas.microsoft.com/office/drawing/2014/main" id="{F8A79A42-DA6C-ED01-73F4-A2DEFB32AD01}"/>
              </a:ext>
            </a:extLst>
          </p:cNvPr>
          <p:cNvSpPr txBox="1"/>
          <p:nvPr/>
        </p:nvSpPr>
        <p:spPr>
          <a:xfrm>
            <a:off x="4607628" y="6269456"/>
            <a:ext cx="80645"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-4</a:t>
            </a:r>
            <a:endParaRPr sz="500">
              <a:latin typeface="Times New Roman"/>
              <a:cs typeface="Times New Roman"/>
            </a:endParaRPr>
          </a:p>
        </p:txBody>
      </p:sp>
      <p:sp>
        <p:nvSpPr>
          <p:cNvPr id="284" name="object 3">
            <a:extLst>
              <a:ext uri="{FF2B5EF4-FFF2-40B4-BE49-F238E27FC236}">
                <a16:creationId xmlns:a16="http://schemas.microsoft.com/office/drawing/2014/main" id="{ADB9B5C6-EC13-CF3E-2C14-4A7CCF11562D}"/>
              </a:ext>
            </a:extLst>
          </p:cNvPr>
          <p:cNvSpPr txBox="1"/>
          <p:nvPr/>
        </p:nvSpPr>
        <p:spPr>
          <a:xfrm>
            <a:off x="5680590" y="6269456"/>
            <a:ext cx="58419"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2</a:t>
            </a:r>
            <a:endParaRPr sz="500">
              <a:latin typeface="Times New Roman"/>
              <a:cs typeface="Times New Roman"/>
            </a:endParaRPr>
          </a:p>
        </p:txBody>
      </p:sp>
      <p:sp>
        <p:nvSpPr>
          <p:cNvPr id="285" name="object 4">
            <a:extLst>
              <a:ext uri="{FF2B5EF4-FFF2-40B4-BE49-F238E27FC236}">
                <a16:creationId xmlns:a16="http://schemas.microsoft.com/office/drawing/2014/main" id="{37517C96-93B9-9AA4-53A8-CE1B98398E6F}"/>
              </a:ext>
            </a:extLst>
          </p:cNvPr>
          <p:cNvSpPr txBox="1"/>
          <p:nvPr/>
        </p:nvSpPr>
        <p:spPr>
          <a:xfrm>
            <a:off x="6033408" y="6269456"/>
            <a:ext cx="58419"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4</a:t>
            </a:r>
            <a:endParaRPr sz="500">
              <a:latin typeface="Times New Roman"/>
              <a:cs typeface="Times New Roman"/>
            </a:endParaRPr>
          </a:p>
        </p:txBody>
      </p:sp>
      <p:graphicFrame>
        <p:nvGraphicFramePr>
          <p:cNvPr id="286" name="object 6">
            <a:extLst>
              <a:ext uri="{FF2B5EF4-FFF2-40B4-BE49-F238E27FC236}">
                <a16:creationId xmlns:a16="http://schemas.microsoft.com/office/drawing/2014/main" id="{A27D2D04-F256-371B-7A7E-D2AD91894D20}"/>
              </a:ext>
            </a:extLst>
          </p:cNvPr>
          <p:cNvGraphicFramePr>
            <a:graphicFrameLocks noGrp="1"/>
          </p:cNvGraphicFramePr>
          <p:nvPr/>
        </p:nvGraphicFramePr>
        <p:xfrm>
          <a:off x="4656377" y="4809384"/>
          <a:ext cx="1569084" cy="1468580"/>
        </p:xfrm>
        <a:graphic>
          <a:graphicData uri="http://schemas.openxmlformats.org/drawingml/2006/table">
            <a:tbl>
              <a:tblPr firstRow="1" bandRow="1">
                <a:tableStyleId>{2D5ABB26-0587-4C30-8999-92F81FD0307C}</a:tableStyleId>
              </a:tblPr>
              <a:tblGrid>
                <a:gridCol w="37147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435610">
                  <a:extLst>
                    <a:ext uri="{9D8B030D-6E8A-4147-A177-3AD203B41FA5}">
                      <a16:colId xmlns:a16="http://schemas.microsoft.com/office/drawing/2014/main" val="20002"/>
                    </a:ext>
                  </a:extLst>
                </a:gridCol>
                <a:gridCol w="380999">
                  <a:extLst>
                    <a:ext uri="{9D8B030D-6E8A-4147-A177-3AD203B41FA5}">
                      <a16:colId xmlns:a16="http://schemas.microsoft.com/office/drawing/2014/main" val="20003"/>
                    </a:ext>
                  </a:extLst>
                </a:gridCol>
              </a:tblGrid>
              <a:tr h="244706">
                <a:tc>
                  <a:txBody>
                    <a:bodyPr/>
                    <a:lstStyle/>
                    <a:p>
                      <a:pPr marR="1206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6350">
                      <a:solidFill>
                        <a:srgbClr val="0071BC"/>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6350">
                      <a:solidFill>
                        <a:srgbClr val="0071BC"/>
                      </a:solidFill>
                      <a:prstDash val="solid"/>
                    </a:lnB>
                  </a:tcPr>
                </a:tc>
                <a:tc>
                  <a:txBody>
                    <a:bodyPr/>
                    <a:lstStyle/>
                    <a:p>
                      <a:pPr marR="7620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6350">
                      <a:solidFill>
                        <a:srgbClr val="0071BC"/>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6350">
                      <a:solidFill>
                        <a:srgbClr val="0071BC"/>
                      </a:solidFill>
                      <a:prstDash val="solid"/>
                    </a:lnB>
                  </a:tcPr>
                </a:tc>
                <a:extLst>
                  <a:ext uri="{0D108BD9-81ED-4DB2-BD59-A6C34878D82A}">
                    <a16:rowId xmlns:a16="http://schemas.microsoft.com/office/drawing/2014/main" val="10000"/>
                  </a:ext>
                </a:extLst>
              </a:tr>
              <a:tr h="244821">
                <a:tc>
                  <a:txBody>
                    <a:bodyPr/>
                    <a:lstStyle/>
                    <a:p>
                      <a:pPr marR="1206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6350">
                      <a:solidFill>
                        <a:srgbClr val="0071BC"/>
                      </a:solidFill>
                      <a:prstDash val="solid"/>
                    </a:lnT>
                    <a:lnB w="3175">
                      <a:solidFill>
                        <a:srgbClr val="252525"/>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6350">
                      <a:solidFill>
                        <a:srgbClr val="0071BC"/>
                      </a:solidFill>
                      <a:prstDash val="solid"/>
                    </a:lnT>
                    <a:lnB w="3175">
                      <a:solidFill>
                        <a:srgbClr val="252525"/>
                      </a:solidFill>
                      <a:prstDash val="solid"/>
                    </a:lnB>
                  </a:tcPr>
                </a:tc>
                <a:tc>
                  <a:txBody>
                    <a:bodyPr/>
                    <a:lstStyle/>
                    <a:p>
                      <a:pPr marR="7620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6350">
                      <a:solidFill>
                        <a:srgbClr val="0071BC"/>
                      </a:solidFill>
                      <a:prstDash val="solid"/>
                    </a:lnT>
                    <a:lnB w="3175">
                      <a:solidFill>
                        <a:srgbClr val="252525"/>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6350">
                      <a:solidFill>
                        <a:srgbClr val="0071BC"/>
                      </a:solidFill>
                      <a:prstDash val="solid"/>
                    </a:lnT>
                    <a:lnB w="3175">
                      <a:solidFill>
                        <a:srgbClr val="252525"/>
                      </a:solidFill>
                      <a:prstDash val="solid"/>
                    </a:lnB>
                  </a:tcPr>
                </a:tc>
                <a:extLst>
                  <a:ext uri="{0D108BD9-81ED-4DB2-BD59-A6C34878D82A}">
                    <a16:rowId xmlns:a16="http://schemas.microsoft.com/office/drawing/2014/main" val="10001"/>
                  </a:ext>
                </a:extLst>
              </a:tr>
              <a:tr h="244763">
                <a:tc>
                  <a:txBody>
                    <a:bodyPr/>
                    <a:lstStyle/>
                    <a:p>
                      <a:pPr marR="1206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7620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2"/>
                  </a:ext>
                </a:extLst>
              </a:tr>
              <a:tr h="244763">
                <a:tc>
                  <a:txBody>
                    <a:bodyPr/>
                    <a:lstStyle/>
                    <a:p>
                      <a:pPr marR="12065">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7620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3"/>
                  </a:ext>
                </a:extLst>
              </a:tr>
              <a:tr h="244763">
                <a:tc>
                  <a:txBody>
                    <a:bodyPr/>
                    <a:lstStyle/>
                    <a:p>
                      <a:pPr marL="113664" marR="12065">
                        <a:lnSpc>
                          <a:spcPts val="1600"/>
                        </a:lnSpc>
                        <a:spcBef>
                          <a:spcPts val="225"/>
                        </a:spcBef>
                      </a:pPr>
                      <a:r>
                        <a:rPr sz="1400" spc="-5" dirty="0">
                          <a:solidFill>
                            <a:srgbClr val="FF0000"/>
                          </a:solidFill>
                          <a:latin typeface="Times New Roman"/>
                          <a:cs typeface="Times New Roman"/>
                        </a:rPr>
                        <a:t>w/</a:t>
                      </a:r>
                      <a:endParaRPr sz="1400">
                        <a:latin typeface="Times New Roman"/>
                        <a:cs typeface="Times New Roman"/>
                      </a:endParaRPr>
                    </a:p>
                  </a:txBody>
                  <a:tcPr marL="0" marR="0" marT="28575"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21590">
                        <a:lnSpc>
                          <a:spcPts val="1600"/>
                        </a:lnSpc>
                        <a:spcBef>
                          <a:spcPts val="225"/>
                        </a:spcBef>
                      </a:pPr>
                      <a:r>
                        <a:rPr sz="1400" spc="5" dirty="0">
                          <a:solidFill>
                            <a:srgbClr val="FF0000"/>
                          </a:solidFill>
                          <a:latin typeface="Times New Roman"/>
                          <a:cs typeface="Times New Roman"/>
                        </a:rPr>
                        <a:t>1000</a:t>
                      </a:r>
                      <a:endParaRPr sz="1400">
                        <a:latin typeface="Times New Roman"/>
                        <a:cs typeface="Times New Roman"/>
                      </a:endParaRPr>
                    </a:p>
                  </a:txBody>
                  <a:tcPr marL="0" marR="0" marT="28575"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L="29209">
                        <a:lnSpc>
                          <a:spcPts val="1600"/>
                        </a:lnSpc>
                        <a:spcBef>
                          <a:spcPts val="225"/>
                        </a:spcBef>
                      </a:pPr>
                      <a:r>
                        <a:rPr sz="1400" spc="5" dirty="0">
                          <a:solidFill>
                            <a:srgbClr val="FF0000"/>
                          </a:solidFill>
                          <a:latin typeface="Times New Roman"/>
                          <a:cs typeface="Times New Roman"/>
                        </a:rPr>
                        <a:t>sn</a:t>
                      </a:r>
                      <a:r>
                        <a:rPr sz="1400" dirty="0">
                          <a:solidFill>
                            <a:srgbClr val="FF0000"/>
                          </a:solidFill>
                          <a:latin typeface="Times New Roman"/>
                          <a:cs typeface="Times New Roman"/>
                        </a:rPr>
                        <a:t>a</a:t>
                      </a:r>
                      <a:r>
                        <a:rPr sz="1400" spc="5" dirty="0">
                          <a:solidFill>
                            <a:srgbClr val="FF0000"/>
                          </a:solidFill>
                          <a:latin typeface="Times New Roman"/>
                          <a:cs typeface="Times New Roman"/>
                        </a:rPr>
                        <a:t>ps</a:t>
                      </a:r>
                      <a:endParaRPr sz="1400">
                        <a:latin typeface="Times New Roman"/>
                        <a:cs typeface="Times New Roman"/>
                      </a:endParaRPr>
                    </a:p>
                  </a:txBody>
                  <a:tcPr marL="0" marR="0" marT="28575"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L="75565">
                        <a:lnSpc>
                          <a:spcPts val="1600"/>
                        </a:lnSpc>
                        <a:spcBef>
                          <a:spcPts val="225"/>
                        </a:spcBef>
                      </a:pPr>
                      <a:r>
                        <a:rPr sz="1400" spc="5" dirty="0">
                          <a:solidFill>
                            <a:srgbClr val="FF0000"/>
                          </a:solidFill>
                          <a:latin typeface="Times New Roman"/>
                          <a:cs typeface="Times New Roman"/>
                        </a:rPr>
                        <a:t>hots</a:t>
                      </a:r>
                      <a:endParaRPr sz="1400">
                        <a:latin typeface="Times New Roman"/>
                        <a:cs typeface="Times New Roman"/>
                      </a:endParaRPr>
                    </a:p>
                  </a:txBody>
                  <a:tcPr marL="0" marR="0" marT="28575"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4"/>
                  </a:ext>
                </a:extLst>
              </a:tr>
              <a:tr h="244764">
                <a:tc>
                  <a:txBody>
                    <a:bodyPr/>
                    <a:lstStyle/>
                    <a:p>
                      <a:pPr marL="113664">
                        <a:lnSpc>
                          <a:spcPts val="1660"/>
                        </a:lnSpc>
                      </a:pPr>
                      <a:r>
                        <a:rPr sz="1400" dirty="0">
                          <a:solidFill>
                            <a:srgbClr val="FF0000"/>
                          </a:solidFill>
                          <a:latin typeface="Times New Roman"/>
                          <a:cs typeface="Times New Roman"/>
                        </a:rPr>
                        <a:t>a</a:t>
                      </a:r>
                      <a:r>
                        <a:rPr sz="1400" spc="5" dirty="0">
                          <a:solidFill>
                            <a:srgbClr val="FF0000"/>
                          </a:solidFill>
                          <a:latin typeface="Times New Roman"/>
                          <a:cs typeface="Times New Roman"/>
                        </a:rPr>
                        <a:t>ve</a:t>
                      </a:r>
                      <a:endParaRPr sz="14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L="8890">
                        <a:lnSpc>
                          <a:spcPts val="1660"/>
                        </a:lnSpc>
                      </a:pPr>
                      <a:r>
                        <a:rPr sz="1400" dirty="0">
                          <a:solidFill>
                            <a:srgbClr val="FF0000"/>
                          </a:solidFill>
                          <a:latin typeface="Times New Roman"/>
                          <a:cs typeface="Times New Roman"/>
                        </a:rPr>
                        <a:t>ra</a:t>
                      </a:r>
                      <a:r>
                        <a:rPr sz="1400" spc="5" dirty="0">
                          <a:solidFill>
                            <a:srgbClr val="FF0000"/>
                          </a:solidFill>
                          <a:latin typeface="Times New Roman"/>
                          <a:cs typeface="Times New Roman"/>
                        </a:rPr>
                        <a:t>gin</a:t>
                      </a:r>
                      <a:endParaRPr sz="14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L="24765" marR="76200">
                        <a:lnSpc>
                          <a:spcPts val="1660"/>
                        </a:lnSpc>
                      </a:pPr>
                      <a:r>
                        <a:rPr sz="1400" spc="5" dirty="0">
                          <a:solidFill>
                            <a:srgbClr val="FF0000"/>
                          </a:solidFill>
                          <a:latin typeface="Times New Roman"/>
                          <a:cs typeface="Times New Roman"/>
                        </a:rPr>
                        <a:t>g</a:t>
                      </a:r>
                      <a:endParaRPr sz="14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tc>
                  <a:txBody>
                    <a:bodyPr/>
                    <a:lstStyle/>
                    <a:p>
                      <a:pPr marR="21590">
                        <a:lnSpc>
                          <a:spcPct val="100000"/>
                        </a:lnSpc>
                      </a:pPr>
                      <a:endParaRPr sz="1000">
                        <a:latin typeface="Times New Roman"/>
                        <a:cs typeface="Times New Roman"/>
                      </a:endParaRPr>
                    </a:p>
                  </a:txBody>
                  <a:tcPr marL="0" marR="0" marT="0" marB="0">
                    <a:lnL w="3175">
                      <a:solidFill>
                        <a:srgbClr val="252525"/>
                      </a:solidFill>
                      <a:prstDash val="solid"/>
                    </a:lnL>
                    <a:lnR w="3175">
                      <a:solidFill>
                        <a:srgbClr val="252525"/>
                      </a:solidFill>
                      <a:prstDash val="solid"/>
                    </a:lnR>
                    <a:lnT w="3175">
                      <a:solidFill>
                        <a:srgbClr val="252525"/>
                      </a:solidFill>
                      <a:prstDash val="solid"/>
                    </a:lnT>
                    <a:lnB w="3175">
                      <a:solidFill>
                        <a:srgbClr val="252525"/>
                      </a:solidFill>
                      <a:prstDash val="solid"/>
                    </a:lnB>
                  </a:tcPr>
                </a:tc>
                <a:extLst>
                  <a:ext uri="{0D108BD9-81ED-4DB2-BD59-A6C34878D82A}">
                    <a16:rowId xmlns:a16="http://schemas.microsoft.com/office/drawing/2014/main" val="10005"/>
                  </a:ext>
                </a:extLst>
              </a:tr>
            </a:tbl>
          </a:graphicData>
        </a:graphic>
      </p:graphicFrame>
      <p:grpSp>
        <p:nvGrpSpPr>
          <p:cNvPr id="287" name="Group 286">
            <a:extLst>
              <a:ext uri="{FF2B5EF4-FFF2-40B4-BE49-F238E27FC236}">
                <a16:creationId xmlns:a16="http://schemas.microsoft.com/office/drawing/2014/main" id="{F006AF89-45C0-67E1-6282-22084D652B37}"/>
              </a:ext>
            </a:extLst>
          </p:cNvPr>
          <p:cNvGrpSpPr/>
          <p:nvPr/>
        </p:nvGrpSpPr>
        <p:grpSpPr>
          <a:xfrm>
            <a:off x="4456386" y="5953377"/>
            <a:ext cx="158508" cy="349514"/>
            <a:chOff x="4458002" y="5933359"/>
            <a:chExt cx="158508" cy="349514"/>
          </a:xfrm>
        </p:grpSpPr>
        <p:sp>
          <p:nvSpPr>
            <p:cNvPr id="288" name="object 7">
              <a:extLst>
                <a:ext uri="{FF2B5EF4-FFF2-40B4-BE49-F238E27FC236}">
                  <a16:creationId xmlns:a16="http://schemas.microsoft.com/office/drawing/2014/main" id="{EED9889A-3395-3AFE-7A91-4485FAA4EB75}"/>
                </a:ext>
              </a:extLst>
            </p:cNvPr>
            <p:cNvSpPr txBox="1"/>
            <p:nvPr/>
          </p:nvSpPr>
          <p:spPr>
            <a:xfrm>
              <a:off x="4458002" y="6178098"/>
              <a:ext cx="146685"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-100</a:t>
              </a:r>
              <a:endParaRPr sz="500">
                <a:latin typeface="Times New Roman"/>
                <a:cs typeface="Times New Roman"/>
              </a:endParaRPr>
            </a:p>
          </p:txBody>
        </p:sp>
        <p:sp>
          <p:nvSpPr>
            <p:cNvPr id="289" name="object 8">
              <a:extLst>
                <a:ext uri="{FF2B5EF4-FFF2-40B4-BE49-F238E27FC236}">
                  <a16:creationId xmlns:a16="http://schemas.microsoft.com/office/drawing/2014/main" id="{94F8EACC-A58C-5667-3EC8-90E74C41B4D7}"/>
                </a:ext>
              </a:extLst>
            </p:cNvPr>
            <p:cNvSpPr txBox="1"/>
            <p:nvPr/>
          </p:nvSpPr>
          <p:spPr>
            <a:xfrm>
              <a:off x="4502846" y="5933359"/>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-80</a:t>
              </a:r>
              <a:endParaRPr sz="500">
                <a:latin typeface="Times New Roman"/>
                <a:cs typeface="Times New Roman"/>
              </a:endParaRPr>
            </a:p>
          </p:txBody>
        </p:sp>
      </p:grpSp>
      <p:grpSp>
        <p:nvGrpSpPr>
          <p:cNvPr id="290" name="Group 289">
            <a:extLst>
              <a:ext uri="{FF2B5EF4-FFF2-40B4-BE49-F238E27FC236}">
                <a16:creationId xmlns:a16="http://schemas.microsoft.com/office/drawing/2014/main" id="{0863154B-1199-A0E3-A5C7-5073F676C781}"/>
              </a:ext>
            </a:extLst>
          </p:cNvPr>
          <p:cNvGrpSpPr/>
          <p:nvPr/>
        </p:nvGrpSpPr>
        <p:grpSpPr>
          <a:xfrm>
            <a:off x="4325401" y="4651171"/>
            <a:ext cx="1367597" cy="1199350"/>
            <a:chOff x="4327017" y="4631153"/>
            <a:chExt cx="1367597" cy="1199350"/>
          </a:xfrm>
        </p:grpSpPr>
        <p:sp>
          <p:nvSpPr>
            <p:cNvPr id="291" name="object 9">
              <a:extLst>
                <a:ext uri="{FF2B5EF4-FFF2-40B4-BE49-F238E27FC236}">
                  <a16:creationId xmlns:a16="http://schemas.microsoft.com/office/drawing/2014/main" id="{50934181-5008-7CD5-77F8-2FB22F5AA11B}"/>
                </a:ext>
              </a:extLst>
            </p:cNvPr>
            <p:cNvSpPr txBox="1"/>
            <p:nvPr/>
          </p:nvSpPr>
          <p:spPr>
            <a:xfrm>
              <a:off x="4502846" y="5688619"/>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-60</a:t>
              </a:r>
              <a:endParaRPr sz="500">
                <a:latin typeface="Times New Roman"/>
                <a:cs typeface="Times New Roman"/>
              </a:endParaRPr>
            </a:p>
          </p:txBody>
        </p:sp>
        <p:sp>
          <p:nvSpPr>
            <p:cNvPr id="292" name="object 10">
              <a:extLst>
                <a:ext uri="{FF2B5EF4-FFF2-40B4-BE49-F238E27FC236}">
                  <a16:creationId xmlns:a16="http://schemas.microsoft.com/office/drawing/2014/main" id="{F869EE6A-C9E3-608D-32EA-C1074AB97BFC}"/>
                </a:ext>
              </a:extLst>
            </p:cNvPr>
            <p:cNvSpPr txBox="1"/>
            <p:nvPr/>
          </p:nvSpPr>
          <p:spPr>
            <a:xfrm>
              <a:off x="4502846" y="5443879"/>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-40</a:t>
              </a:r>
              <a:endParaRPr sz="500">
                <a:latin typeface="Times New Roman"/>
                <a:cs typeface="Times New Roman"/>
              </a:endParaRPr>
            </a:p>
          </p:txBody>
        </p:sp>
        <p:sp>
          <p:nvSpPr>
            <p:cNvPr id="293" name="object 11">
              <a:extLst>
                <a:ext uri="{FF2B5EF4-FFF2-40B4-BE49-F238E27FC236}">
                  <a16:creationId xmlns:a16="http://schemas.microsoft.com/office/drawing/2014/main" id="{FDC3F8D5-B172-C811-3C6A-B277B1FEC840}"/>
                </a:ext>
              </a:extLst>
            </p:cNvPr>
            <p:cNvSpPr txBox="1"/>
            <p:nvPr/>
          </p:nvSpPr>
          <p:spPr>
            <a:xfrm>
              <a:off x="4502846" y="5199140"/>
              <a:ext cx="113664"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294" name="object 12">
              <a:extLst>
                <a:ext uri="{FF2B5EF4-FFF2-40B4-BE49-F238E27FC236}">
                  <a16:creationId xmlns:a16="http://schemas.microsoft.com/office/drawing/2014/main" id="{5979D7A3-8F96-A279-9307-A8AAB18F8728}"/>
                </a:ext>
              </a:extLst>
            </p:cNvPr>
            <p:cNvSpPr txBox="1"/>
            <p:nvPr/>
          </p:nvSpPr>
          <p:spPr>
            <a:xfrm>
              <a:off x="4576707" y="4954400"/>
              <a:ext cx="58419"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0</a:t>
              </a:r>
              <a:endParaRPr sz="500">
                <a:latin typeface="Times New Roman"/>
                <a:cs typeface="Times New Roman"/>
              </a:endParaRPr>
            </a:p>
          </p:txBody>
        </p:sp>
        <p:sp>
          <p:nvSpPr>
            <p:cNvPr id="295" name="object 13">
              <a:extLst>
                <a:ext uri="{FF2B5EF4-FFF2-40B4-BE49-F238E27FC236}">
                  <a16:creationId xmlns:a16="http://schemas.microsoft.com/office/drawing/2014/main" id="{FA5CF11A-221D-F9ED-5AFB-1C4A993C5D79}"/>
                </a:ext>
              </a:extLst>
            </p:cNvPr>
            <p:cNvSpPr txBox="1"/>
            <p:nvPr/>
          </p:nvSpPr>
          <p:spPr>
            <a:xfrm>
              <a:off x="4531863" y="4709660"/>
              <a:ext cx="91440" cy="104775"/>
            </a:xfrm>
            <a:prstGeom prst="rect">
              <a:avLst/>
            </a:prstGeom>
          </p:spPr>
          <p:txBody>
            <a:bodyPr vert="horz" wrap="square" lIns="0" tIns="15240" rIns="0" bIns="0" rtlCol="0">
              <a:spAutoFit/>
            </a:bodyPr>
            <a:lstStyle/>
            <a:p>
              <a:pPr marL="12700">
                <a:lnSpc>
                  <a:spcPct val="100000"/>
                </a:lnSpc>
                <a:spcBef>
                  <a:spcPts val="120"/>
                </a:spcBef>
              </a:pPr>
              <a:r>
                <a:rPr sz="500" spc="5" dirty="0">
                  <a:solidFill>
                    <a:srgbClr val="252525"/>
                  </a:solidFill>
                  <a:latin typeface="Times New Roman"/>
                  <a:cs typeface="Times New Roman"/>
                </a:rPr>
                <a:t>20</a:t>
              </a:r>
              <a:endParaRPr sz="500">
                <a:latin typeface="Times New Roman"/>
                <a:cs typeface="Times New Roman"/>
              </a:endParaRPr>
            </a:p>
          </p:txBody>
        </p:sp>
        <p:sp>
          <p:nvSpPr>
            <p:cNvPr id="296" name="object 14">
              <a:extLst>
                <a:ext uri="{FF2B5EF4-FFF2-40B4-BE49-F238E27FC236}">
                  <a16:creationId xmlns:a16="http://schemas.microsoft.com/office/drawing/2014/main" id="{0A23EAB4-6980-BC24-DF68-62DCF3CB869E}"/>
                </a:ext>
              </a:extLst>
            </p:cNvPr>
            <p:cNvSpPr txBox="1"/>
            <p:nvPr/>
          </p:nvSpPr>
          <p:spPr>
            <a:xfrm>
              <a:off x="4327017" y="5365683"/>
              <a:ext cx="106045" cy="464820"/>
            </a:xfrm>
            <a:prstGeom prst="rect">
              <a:avLst/>
            </a:prstGeom>
          </p:spPr>
          <p:txBody>
            <a:bodyPr vert="vert270" wrap="square" lIns="0" tIns="7620" rIns="0" bIns="0" rtlCol="0">
              <a:spAutoFit/>
            </a:bodyPr>
            <a:lstStyle/>
            <a:p>
              <a:pPr marL="12700">
                <a:lnSpc>
                  <a:spcPct val="100000"/>
                </a:lnSpc>
                <a:spcBef>
                  <a:spcPts val="60"/>
                </a:spcBef>
              </a:pPr>
              <a:r>
                <a:rPr sz="550" spc="5" dirty="0">
                  <a:solidFill>
                    <a:srgbClr val="252525"/>
                  </a:solidFill>
                  <a:latin typeface="Times New Roman"/>
                  <a:cs typeface="Times New Roman"/>
                </a:rPr>
                <a:t>Path</a:t>
              </a:r>
              <a:r>
                <a:rPr sz="550" spc="-25" dirty="0">
                  <a:solidFill>
                    <a:srgbClr val="252525"/>
                  </a:solidFill>
                  <a:latin typeface="Times New Roman"/>
                  <a:cs typeface="Times New Roman"/>
                </a:rPr>
                <a:t> </a:t>
              </a:r>
              <a:r>
                <a:rPr sz="550" spc="5" dirty="0">
                  <a:solidFill>
                    <a:srgbClr val="252525"/>
                  </a:solidFill>
                  <a:latin typeface="Times New Roman"/>
                  <a:cs typeface="Times New Roman"/>
                </a:rPr>
                <a:t>Gain</a:t>
              </a:r>
              <a:r>
                <a:rPr sz="550" spc="-20" dirty="0">
                  <a:solidFill>
                    <a:srgbClr val="252525"/>
                  </a:solidFill>
                  <a:latin typeface="Times New Roman"/>
                  <a:cs typeface="Times New Roman"/>
                </a:rPr>
                <a:t> </a:t>
              </a:r>
              <a:r>
                <a:rPr sz="550" spc="5" dirty="0">
                  <a:solidFill>
                    <a:srgbClr val="252525"/>
                  </a:solidFill>
                  <a:latin typeface="Times New Roman"/>
                  <a:cs typeface="Times New Roman"/>
                </a:rPr>
                <a:t>[dB]</a:t>
              </a:r>
              <a:endParaRPr sz="550">
                <a:latin typeface="Times New Roman"/>
                <a:cs typeface="Times New Roman"/>
              </a:endParaRPr>
            </a:p>
          </p:txBody>
        </p:sp>
        <p:sp>
          <p:nvSpPr>
            <p:cNvPr id="297" name="object 15">
              <a:extLst>
                <a:ext uri="{FF2B5EF4-FFF2-40B4-BE49-F238E27FC236}">
                  <a16:creationId xmlns:a16="http://schemas.microsoft.com/office/drawing/2014/main" id="{2093E906-A6FA-D9E8-CBDC-976DD3D21474}"/>
                </a:ext>
              </a:extLst>
            </p:cNvPr>
            <p:cNvSpPr txBox="1"/>
            <p:nvPr/>
          </p:nvSpPr>
          <p:spPr>
            <a:xfrm>
              <a:off x="4716079" y="4631153"/>
              <a:ext cx="978535" cy="113030"/>
            </a:xfrm>
            <a:prstGeom prst="rect">
              <a:avLst/>
            </a:prstGeom>
          </p:spPr>
          <p:txBody>
            <a:bodyPr vert="horz" wrap="square" lIns="0" tIns="15240" rIns="0" bIns="0" rtlCol="0">
              <a:spAutoFit/>
            </a:bodyPr>
            <a:lstStyle/>
            <a:p>
              <a:pPr marL="12700">
                <a:lnSpc>
                  <a:spcPct val="100000"/>
                </a:lnSpc>
                <a:spcBef>
                  <a:spcPts val="120"/>
                </a:spcBef>
              </a:pPr>
              <a:r>
                <a:rPr sz="550" spc="10" dirty="0">
                  <a:latin typeface="Times New Roman"/>
                  <a:cs typeface="Times New Roman"/>
                </a:rPr>
                <a:t>Channel</a:t>
              </a:r>
              <a:r>
                <a:rPr sz="550" dirty="0">
                  <a:latin typeface="Times New Roman"/>
                  <a:cs typeface="Times New Roman"/>
                </a:rPr>
                <a:t> </a:t>
              </a:r>
              <a:r>
                <a:rPr sz="550" spc="5" dirty="0">
                  <a:latin typeface="Times New Roman"/>
                  <a:cs typeface="Times New Roman"/>
                </a:rPr>
                <a:t>transfer</a:t>
              </a:r>
              <a:r>
                <a:rPr sz="550" dirty="0">
                  <a:latin typeface="Times New Roman"/>
                  <a:cs typeface="Times New Roman"/>
                </a:rPr>
                <a:t> </a:t>
              </a:r>
              <a:r>
                <a:rPr sz="550" spc="5" dirty="0">
                  <a:latin typeface="Times New Roman"/>
                  <a:cs typeface="Times New Roman"/>
                </a:rPr>
                <a:t>function</a:t>
              </a:r>
              <a:r>
                <a:rPr sz="550" dirty="0">
                  <a:latin typeface="Times New Roman"/>
                  <a:cs typeface="Times New Roman"/>
                </a:rPr>
                <a:t> </a:t>
              </a:r>
              <a:r>
                <a:rPr sz="550" spc="5" dirty="0">
                  <a:latin typeface="Times New Roman"/>
                  <a:cs typeface="Times New Roman"/>
                </a:rPr>
                <a:t>(1000)</a:t>
              </a:r>
              <a:endParaRPr sz="550">
                <a:latin typeface="Times New Roman"/>
                <a:cs typeface="Times New Roman"/>
              </a:endParaRPr>
            </a:p>
          </p:txBody>
        </p:sp>
      </p:grpSp>
      <p:sp>
        <p:nvSpPr>
          <p:cNvPr id="299" name="TextBox 298">
            <a:extLst>
              <a:ext uri="{FF2B5EF4-FFF2-40B4-BE49-F238E27FC236}">
                <a16:creationId xmlns:a16="http://schemas.microsoft.com/office/drawing/2014/main" id="{61D53C48-DF39-521B-0459-615E3DDD4CC1}"/>
              </a:ext>
            </a:extLst>
          </p:cNvPr>
          <p:cNvSpPr txBox="1"/>
          <p:nvPr/>
        </p:nvSpPr>
        <p:spPr>
          <a:xfrm>
            <a:off x="6433786" y="1943782"/>
            <a:ext cx="2525795" cy="461665"/>
          </a:xfrm>
          <a:prstGeom prst="rect">
            <a:avLst/>
          </a:prstGeom>
          <a:noFill/>
        </p:spPr>
        <p:txBody>
          <a:bodyPr wrap="square">
            <a:spAutoFit/>
          </a:bodyPr>
          <a:lstStyle/>
          <a:p>
            <a:pPr marL="183515" marR="5080" indent="-171450">
              <a:lnSpc>
                <a:spcPct val="100000"/>
              </a:lnSpc>
              <a:buFont typeface="Arial" panose="020B0604020202020204" pitchFamily="34" charset="0"/>
              <a:buChar char="•"/>
            </a:pPr>
            <a:r>
              <a:rPr lang="en-IN" sz="1200" spc="-5" dirty="0">
                <a:latin typeface="Times New Roman"/>
                <a:cs typeface="Times New Roman"/>
              </a:rPr>
              <a:t>B</a:t>
            </a:r>
            <a:r>
              <a:rPr lang="en-IN" sz="1200" spc="5" dirty="0">
                <a:latin typeface="Times New Roman"/>
                <a:cs typeface="Times New Roman"/>
              </a:rPr>
              <a:t>2</a:t>
            </a:r>
            <a:r>
              <a:rPr lang="en-IN" sz="1200" dirty="0">
                <a:latin typeface="Times New Roman"/>
                <a:cs typeface="Times New Roman"/>
              </a:rPr>
              <a:t>B</a:t>
            </a:r>
            <a:r>
              <a:rPr lang="en-IN" sz="1200" spc="-75" dirty="0">
                <a:latin typeface="Times New Roman"/>
                <a:cs typeface="Times New Roman"/>
              </a:rPr>
              <a:t> </a:t>
            </a:r>
            <a:r>
              <a:rPr lang="en-IN" sz="1200" spc="-165" dirty="0">
                <a:latin typeface="Times New Roman"/>
                <a:cs typeface="Times New Roman"/>
              </a:rPr>
              <a:t>A</a:t>
            </a:r>
            <a:r>
              <a:rPr lang="en-IN" sz="1200" spc="-10" dirty="0">
                <a:latin typeface="Times New Roman"/>
                <a:cs typeface="Times New Roman"/>
              </a:rPr>
              <a:t>T</a:t>
            </a:r>
            <a:r>
              <a:rPr lang="en-IN" sz="1200" dirty="0">
                <a:latin typeface="Times New Roman"/>
                <a:cs typeface="Times New Roman"/>
              </a:rPr>
              <a:t>T</a:t>
            </a:r>
            <a:r>
              <a:rPr lang="en-IN" sz="1200" spc="-35" dirty="0">
                <a:latin typeface="Times New Roman"/>
                <a:cs typeface="Times New Roman"/>
              </a:rPr>
              <a:t> </a:t>
            </a:r>
            <a:r>
              <a:rPr lang="en-IN" sz="1200" spc="5" dirty="0">
                <a:latin typeface="Times New Roman"/>
                <a:cs typeface="Times New Roman"/>
              </a:rPr>
              <a:t>l</a:t>
            </a:r>
            <a:r>
              <a:rPr lang="en-IN" sz="1200" dirty="0">
                <a:latin typeface="Times New Roman"/>
                <a:cs typeface="Times New Roman"/>
              </a:rPr>
              <a:t>e</a:t>
            </a:r>
            <a:r>
              <a:rPr lang="en-IN" sz="1200" spc="5" dirty="0">
                <a:latin typeface="Times New Roman"/>
                <a:cs typeface="Times New Roman"/>
              </a:rPr>
              <a:t>v</a:t>
            </a:r>
            <a:r>
              <a:rPr lang="en-IN" sz="1200" dirty="0">
                <a:latin typeface="Times New Roman"/>
                <a:cs typeface="Times New Roman"/>
              </a:rPr>
              <a:t>el</a:t>
            </a:r>
            <a:r>
              <a:rPr lang="en-IN" sz="1200" spc="-20" dirty="0">
                <a:latin typeface="Times New Roman"/>
                <a:cs typeface="Times New Roman"/>
              </a:rPr>
              <a:t> </a:t>
            </a:r>
            <a:r>
              <a:rPr lang="en-IN" sz="1200" dirty="0">
                <a:latin typeface="Times New Roman"/>
                <a:cs typeface="Times New Roman"/>
              </a:rPr>
              <a:t>=</a:t>
            </a:r>
            <a:r>
              <a:rPr lang="en-IN" sz="1200" spc="-5" dirty="0">
                <a:latin typeface="Times New Roman"/>
                <a:cs typeface="Times New Roman"/>
              </a:rPr>
              <a:t> </a:t>
            </a:r>
            <a:r>
              <a:rPr lang="en-IN" sz="1200" spc="5" dirty="0">
                <a:latin typeface="Times New Roman"/>
                <a:cs typeface="Times New Roman"/>
              </a:rPr>
              <a:t>20</a:t>
            </a:r>
            <a:r>
              <a:rPr lang="en-IN" sz="1200" dirty="0">
                <a:latin typeface="Times New Roman"/>
                <a:cs typeface="Times New Roman"/>
              </a:rPr>
              <a:t>+</a:t>
            </a:r>
            <a:r>
              <a:rPr lang="en-IN" sz="1200" spc="5" dirty="0">
                <a:latin typeface="Times New Roman"/>
                <a:cs typeface="Times New Roman"/>
              </a:rPr>
              <a:t>26</a:t>
            </a:r>
            <a:r>
              <a:rPr lang="en-IN" sz="1200" spc="-10" dirty="0">
                <a:latin typeface="Times New Roman"/>
                <a:cs typeface="Times New Roman"/>
              </a:rPr>
              <a:t>*</a:t>
            </a:r>
            <a:r>
              <a:rPr lang="en-IN" sz="1200" dirty="0">
                <a:latin typeface="Times New Roman"/>
                <a:cs typeface="Times New Roman"/>
              </a:rPr>
              <a:t>2</a:t>
            </a:r>
            <a:r>
              <a:rPr lang="en-IN" sz="1200" spc="-35" dirty="0">
                <a:latin typeface="Times New Roman"/>
                <a:cs typeface="Times New Roman"/>
              </a:rPr>
              <a:t> </a:t>
            </a:r>
            <a:r>
              <a:rPr lang="en-IN" sz="1200" dirty="0">
                <a:latin typeface="Times New Roman"/>
                <a:cs typeface="Times New Roman"/>
              </a:rPr>
              <a:t>=</a:t>
            </a:r>
            <a:r>
              <a:rPr lang="en-IN" sz="1200" spc="-5" dirty="0">
                <a:latin typeface="Times New Roman"/>
                <a:cs typeface="Times New Roman"/>
              </a:rPr>
              <a:t> </a:t>
            </a:r>
            <a:r>
              <a:rPr lang="en-IN" sz="1200" spc="5" dirty="0">
                <a:latin typeface="Times New Roman"/>
                <a:cs typeface="Times New Roman"/>
              </a:rPr>
              <a:t>7</a:t>
            </a:r>
            <a:r>
              <a:rPr lang="en-IN" sz="1200" dirty="0">
                <a:latin typeface="Times New Roman"/>
                <a:cs typeface="Times New Roman"/>
              </a:rPr>
              <a:t>2</a:t>
            </a:r>
            <a:r>
              <a:rPr lang="en-IN" sz="1200" spc="-25" dirty="0">
                <a:latin typeface="Times New Roman"/>
                <a:cs typeface="Times New Roman"/>
              </a:rPr>
              <a:t> </a:t>
            </a:r>
            <a:r>
              <a:rPr lang="en-IN" sz="1200" spc="5" dirty="0">
                <a:latin typeface="Times New Roman"/>
                <a:cs typeface="Times New Roman"/>
              </a:rPr>
              <a:t>dB  </a:t>
            </a:r>
          </a:p>
          <a:p>
            <a:pPr marL="183515" marR="5080" indent="-171450">
              <a:lnSpc>
                <a:spcPct val="100000"/>
              </a:lnSpc>
              <a:buFont typeface="Arial" panose="020B0604020202020204" pitchFamily="34" charset="0"/>
              <a:buChar char="•"/>
            </a:pPr>
            <a:r>
              <a:rPr lang="en-IN" sz="1200" spc="-5" dirty="0">
                <a:latin typeface="Times New Roman"/>
                <a:cs typeface="Times New Roman"/>
              </a:rPr>
              <a:t>FSPL</a:t>
            </a:r>
            <a:r>
              <a:rPr lang="en-IN" sz="1200" spc="-75" dirty="0">
                <a:latin typeface="Times New Roman"/>
                <a:cs typeface="Times New Roman"/>
              </a:rPr>
              <a:t> </a:t>
            </a:r>
            <a:r>
              <a:rPr lang="en-IN" sz="1200" dirty="0">
                <a:latin typeface="Times New Roman"/>
                <a:cs typeface="Times New Roman"/>
              </a:rPr>
              <a:t>@</a:t>
            </a:r>
            <a:r>
              <a:rPr lang="en-IN" sz="1200" spc="-15" dirty="0">
                <a:latin typeface="Times New Roman"/>
                <a:cs typeface="Times New Roman"/>
              </a:rPr>
              <a:t> </a:t>
            </a:r>
            <a:r>
              <a:rPr lang="en-IN" sz="1200" dirty="0">
                <a:latin typeface="Times New Roman"/>
                <a:cs typeface="Times New Roman"/>
              </a:rPr>
              <a:t>0.3</a:t>
            </a:r>
            <a:r>
              <a:rPr lang="en-IN" sz="1200" spc="-15" dirty="0">
                <a:latin typeface="Times New Roman"/>
                <a:cs typeface="Times New Roman"/>
              </a:rPr>
              <a:t> </a:t>
            </a:r>
            <a:r>
              <a:rPr lang="en-IN" sz="1200" dirty="0">
                <a:latin typeface="Times New Roman"/>
                <a:cs typeface="Times New Roman"/>
              </a:rPr>
              <a:t>m</a:t>
            </a:r>
            <a:r>
              <a:rPr lang="en-IN" sz="1200" spc="-5" dirty="0">
                <a:latin typeface="Times New Roman"/>
                <a:cs typeface="Times New Roman"/>
              </a:rPr>
              <a:t> </a:t>
            </a:r>
            <a:r>
              <a:rPr lang="en-IN" sz="1200" dirty="0">
                <a:latin typeface="Times New Roman"/>
                <a:cs typeface="Times New Roman"/>
              </a:rPr>
              <a:t>=</a:t>
            </a:r>
            <a:r>
              <a:rPr lang="en-IN" sz="1200" spc="-10" dirty="0">
                <a:latin typeface="Times New Roman"/>
                <a:cs typeface="Times New Roman"/>
              </a:rPr>
              <a:t> </a:t>
            </a:r>
            <a:r>
              <a:rPr lang="en-IN" sz="1200" dirty="0">
                <a:latin typeface="Times New Roman"/>
                <a:cs typeface="Times New Roman"/>
              </a:rPr>
              <a:t>71.5</a:t>
            </a:r>
            <a:r>
              <a:rPr lang="en-IN" sz="1200" spc="-25" dirty="0">
                <a:latin typeface="Times New Roman"/>
                <a:cs typeface="Times New Roman"/>
              </a:rPr>
              <a:t> </a:t>
            </a:r>
            <a:r>
              <a:rPr lang="en-IN" sz="1200" spc="5" dirty="0">
                <a:latin typeface="Times New Roman"/>
                <a:cs typeface="Times New Roman"/>
              </a:rPr>
              <a:t>dB</a:t>
            </a:r>
            <a:endParaRPr lang="en-IN" sz="1200" dirty="0">
              <a:latin typeface="Times New Roman"/>
              <a:cs typeface="Times New Roman"/>
            </a:endParaRPr>
          </a:p>
        </p:txBody>
      </p:sp>
      <p:sp>
        <p:nvSpPr>
          <p:cNvPr id="300" name="object 208">
            <a:extLst>
              <a:ext uri="{FF2B5EF4-FFF2-40B4-BE49-F238E27FC236}">
                <a16:creationId xmlns:a16="http://schemas.microsoft.com/office/drawing/2014/main" id="{A123E5DF-D8DD-AA23-0638-97CA285B88F8}"/>
              </a:ext>
            </a:extLst>
          </p:cNvPr>
          <p:cNvSpPr txBox="1"/>
          <p:nvPr/>
        </p:nvSpPr>
        <p:spPr>
          <a:xfrm>
            <a:off x="537226" y="6029542"/>
            <a:ext cx="3836057" cy="443711"/>
          </a:xfrm>
          <a:prstGeom prst="rect">
            <a:avLst/>
          </a:prstGeom>
        </p:spPr>
        <p:txBody>
          <a:bodyPr vert="horz" wrap="square" lIns="0" tIns="12700" rIns="0" bIns="0" rtlCol="0">
            <a:spAutoFit/>
          </a:bodyPr>
          <a:lstStyle/>
          <a:p>
            <a:pPr marL="88265" marR="5080" indent="-76200">
              <a:lnSpc>
                <a:spcPct val="100000"/>
              </a:lnSpc>
              <a:spcBef>
                <a:spcPts val="100"/>
              </a:spcBef>
            </a:pPr>
            <a:r>
              <a:rPr sz="1400" spc="-20" dirty="0">
                <a:solidFill>
                  <a:srgbClr val="FF0000"/>
                </a:solidFill>
                <a:latin typeface="Times New Roman"/>
                <a:cs typeface="Times New Roman"/>
              </a:rPr>
              <a:t>Targeted</a:t>
            </a:r>
            <a:r>
              <a:rPr sz="1400" spc="-35" dirty="0">
                <a:solidFill>
                  <a:srgbClr val="FF0000"/>
                </a:solidFill>
                <a:latin typeface="Times New Roman"/>
                <a:cs typeface="Times New Roman"/>
              </a:rPr>
              <a:t> </a:t>
            </a:r>
            <a:r>
              <a:rPr sz="1400" dirty="0">
                <a:solidFill>
                  <a:srgbClr val="FF0000"/>
                </a:solidFill>
                <a:latin typeface="Times New Roman"/>
                <a:cs typeface="Times New Roman"/>
              </a:rPr>
              <a:t>distance</a:t>
            </a:r>
            <a:r>
              <a:rPr sz="1400" spc="-30" dirty="0">
                <a:solidFill>
                  <a:srgbClr val="FF0000"/>
                </a:solidFill>
                <a:latin typeface="Times New Roman"/>
                <a:cs typeface="Times New Roman"/>
              </a:rPr>
              <a:t> </a:t>
            </a:r>
            <a:r>
              <a:rPr sz="1400" dirty="0">
                <a:solidFill>
                  <a:srgbClr val="FF0000"/>
                </a:solidFill>
                <a:latin typeface="Times New Roman"/>
                <a:cs typeface="Times New Roman"/>
              </a:rPr>
              <a:t>of</a:t>
            </a:r>
            <a:r>
              <a:rPr sz="1400" spc="-25" dirty="0">
                <a:solidFill>
                  <a:srgbClr val="FF0000"/>
                </a:solidFill>
                <a:latin typeface="Times New Roman"/>
                <a:cs typeface="Times New Roman"/>
              </a:rPr>
              <a:t> </a:t>
            </a:r>
            <a:r>
              <a:rPr sz="1400" dirty="0">
                <a:solidFill>
                  <a:srgbClr val="FF0000"/>
                </a:solidFill>
                <a:latin typeface="Times New Roman"/>
                <a:cs typeface="Times New Roman"/>
              </a:rPr>
              <a:t>30</a:t>
            </a:r>
            <a:r>
              <a:rPr sz="1400" spc="-5" dirty="0">
                <a:solidFill>
                  <a:srgbClr val="FF0000"/>
                </a:solidFill>
                <a:latin typeface="Times New Roman"/>
                <a:cs typeface="Times New Roman"/>
              </a:rPr>
              <a:t> cm~100</a:t>
            </a:r>
            <a:r>
              <a:rPr sz="1400" spc="-10" dirty="0">
                <a:solidFill>
                  <a:srgbClr val="FF0000"/>
                </a:solidFill>
                <a:latin typeface="Times New Roman"/>
                <a:cs typeface="Times New Roman"/>
              </a:rPr>
              <a:t> </a:t>
            </a:r>
            <a:r>
              <a:rPr sz="1400" dirty="0">
                <a:solidFill>
                  <a:srgbClr val="FF0000"/>
                </a:solidFill>
                <a:latin typeface="Times New Roman"/>
                <a:cs typeface="Times New Roman"/>
              </a:rPr>
              <a:t>m</a:t>
            </a:r>
            <a:r>
              <a:rPr lang="en-IN" sz="1400" dirty="0">
                <a:solidFill>
                  <a:srgbClr val="FF0000"/>
                </a:solidFill>
                <a:latin typeface="Times New Roman"/>
                <a:cs typeface="Times New Roman"/>
              </a:rPr>
              <a:t> </a:t>
            </a:r>
            <a:r>
              <a:rPr sz="1400" spc="-5" dirty="0">
                <a:solidFill>
                  <a:srgbClr val="FF0000"/>
                </a:solidFill>
                <a:latin typeface="Times New Roman"/>
                <a:cs typeface="Times New Roman"/>
              </a:rPr>
              <a:t>(Indoor/Outdoor)</a:t>
            </a:r>
            <a:r>
              <a:rPr sz="1400" spc="-15" dirty="0">
                <a:solidFill>
                  <a:srgbClr val="FF0000"/>
                </a:solidFill>
                <a:latin typeface="Times New Roman"/>
                <a:cs typeface="Times New Roman"/>
              </a:rPr>
              <a:t> </a:t>
            </a:r>
            <a:r>
              <a:rPr sz="1400" dirty="0">
                <a:solidFill>
                  <a:srgbClr val="FF0000"/>
                </a:solidFill>
                <a:latin typeface="Times New Roman"/>
                <a:cs typeface="Times New Roman"/>
              </a:rPr>
              <a:t>can</a:t>
            </a:r>
            <a:r>
              <a:rPr sz="1400" spc="-10" dirty="0">
                <a:solidFill>
                  <a:srgbClr val="FF0000"/>
                </a:solidFill>
                <a:latin typeface="Times New Roman"/>
                <a:cs typeface="Times New Roman"/>
              </a:rPr>
              <a:t> </a:t>
            </a:r>
            <a:r>
              <a:rPr sz="1400" dirty="0">
                <a:solidFill>
                  <a:srgbClr val="FF0000"/>
                </a:solidFill>
                <a:latin typeface="Times New Roman"/>
                <a:cs typeface="Times New Roman"/>
              </a:rPr>
              <a:t>be</a:t>
            </a:r>
            <a:r>
              <a:rPr sz="1400" spc="-10" dirty="0">
                <a:solidFill>
                  <a:srgbClr val="FF0000"/>
                </a:solidFill>
                <a:latin typeface="Times New Roman"/>
                <a:cs typeface="Times New Roman"/>
              </a:rPr>
              <a:t> </a:t>
            </a:r>
            <a:r>
              <a:rPr sz="1400" dirty="0">
                <a:solidFill>
                  <a:srgbClr val="FF0000"/>
                </a:solidFill>
                <a:latin typeface="Times New Roman"/>
                <a:cs typeface="Times New Roman"/>
              </a:rPr>
              <a:t>covered</a:t>
            </a:r>
            <a:endParaRPr sz="1400" dirty="0">
              <a:latin typeface="Times New Roman"/>
              <a:cs typeface="Times New Roman"/>
            </a:endParaRPr>
          </a:p>
        </p:txBody>
      </p:sp>
    </p:spTree>
    <p:extLst>
      <p:ext uri="{BB962C8B-B14F-4D97-AF65-F5344CB8AC3E}">
        <p14:creationId xmlns:p14="http://schemas.microsoft.com/office/powerpoint/2010/main" val="353024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AFEB93-E31C-2702-61D7-12D26A201C15}"/>
              </a:ext>
            </a:extLst>
          </p:cNvPr>
          <p:cNvSpPr>
            <a:spLocks noGrp="1"/>
          </p:cNvSpPr>
          <p:nvPr>
            <p:ph type="title"/>
          </p:nvPr>
        </p:nvSpPr>
        <p:spPr>
          <a:xfrm>
            <a:off x="689438" y="593725"/>
            <a:ext cx="7772400" cy="1066800"/>
          </a:xfrm>
        </p:spPr>
        <p:txBody>
          <a:bodyPr/>
          <a:lstStyle/>
          <a:p>
            <a:r>
              <a:rPr lang="en-IN" dirty="0"/>
              <a:t>Measurement Scenario</a:t>
            </a:r>
          </a:p>
        </p:txBody>
      </p:sp>
      <p:sp>
        <p:nvSpPr>
          <p:cNvPr id="7" name="Content Placeholder 6">
            <a:extLst>
              <a:ext uri="{FF2B5EF4-FFF2-40B4-BE49-F238E27FC236}">
                <a16:creationId xmlns:a16="http://schemas.microsoft.com/office/drawing/2014/main" id="{D4F957F5-DAB2-6A07-87A5-128E24EBB1C6}"/>
              </a:ext>
            </a:extLst>
          </p:cNvPr>
          <p:cNvSpPr>
            <a:spLocks noGrp="1"/>
          </p:cNvSpPr>
          <p:nvPr>
            <p:ph idx="1"/>
          </p:nvPr>
        </p:nvSpPr>
        <p:spPr>
          <a:xfrm>
            <a:off x="685800" y="1660525"/>
            <a:ext cx="7772400" cy="4114800"/>
          </a:xfrm>
        </p:spPr>
        <p:txBody>
          <a:bodyPr/>
          <a:lstStyle/>
          <a:p>
            <a:r>
              <a:rPr lang="en-IN" sz="2800" dirty="0"/>
              <a:t>Medium Sized Indoor Space</a:t>
            </a:r>
          </a:p>
          <a:p>
            <a:pPr lvl="1"/>
            <a:r>
              <a:rPr lang="en-IN" sz="2400" dirty="0"/>
              <a:t>Conference Room</a:t>
            </a:r>
          </a:p>
          <a:p>
            <a:pPr lvl="2"/>
            <a:r>
              <a:rPr lang="en-IN" sz="2000" dirty="0"/>
              <a:t>Capacity ~ 20 people</a:t>
            </a:r>
          </a:p>
        </p:txBody>
      </p:sp>
      <p:sp>
        <p:nvSpPr>
          <p:cNvPr id="3" name="Date Placeholder 2">
            <a:extLst>
              <a:ext uri="{FF2B5EF4-FFF2-40B4-BE49-F238E27FC236}">
                <a16:creationId xmlns:a16="http://schemas.microsoft.com/office/drawing/2014/main" id="{6AF2FC90-2DA8-673A-CB27-84F91625A8E3}"/>
              </a:ext>
            </a:extLst>
          </p:cNvPr>
          <p:cNvSpPr>
            <a:spLocks noGrp="1"/>
          </p:cNvSpPr>
          <p:nvPr>
            <p:ph type="dt" sz="half" idx="10"/>
          </p:nvPr>
        </p:nvSpPr>
        <p:spPr/>
        <p:txBody>
          <a:bodyPr/>
          <a:lstStyle/>
          <a:p>
            <a:r>
              <a:rPr lang="en-US" altLang="ja-JP"/>
              <a:t>November 2022</a:t>
            </a:r>
            <a:endParaRPr lang="en-IN" altLang="en-US" dirty="0"/>
          </a:p>
        </p:txBody>
      </p:sp>
      <p:sp>
        <p:nvSpPr>
          <p:cNvPr id="4" name="Footer Placeholder 3">
            <a:extLst>
              <a:ext uri="{FF2B5EF4-FFF2-40B4-BE49-F238E27FC236}">
                <a16:creationId xmlns:a16="http://schemas.microsoft.com/office/drawing/2014/main" id="{BE43A2A4-C434-8164-CE6A-F13CDA41E2E0}"/>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5" name="Slide Number Placeholder 4">
            <a:extLst>
              <a:ext uri="{FF2B5EF4-FFF2-40B4-BE49-F238E27FC236}">
                <a16:creationId xmlns:a16="http://schemas.microsoft.com/office/drawing/2014/main" id="{39C51917-28EE-D7F5-D247-B736EFB2C1DC}"/>
              </a:ext>
            </a:extLst>
          </p:cNvPr>
          <p:cNvSpPr>
            <a:spLocks noGrp="1"/>
          </p:cNvSpPr>
          <p:nvPr>
            <p:ph type="sldNum" sz="quarter" idx="12"/>
          </p:nvPr>
        </p:nvSpPr>
        <p:spPr/>
        <p:txBody>
          <a:bodyPr/>
          <a:lstStyle/>
          <a:p>
            <a:r>
              <a:rPr lang="en-IN" altLang="en-US"/>
              <a:t>Slide </a:t>
            </a:r>
            <a:fld id="{F5CEB43F-9969-49B4-91B4-AA0E54745821}" type="slidenum">
              <a:rPr lang="en-IN" altLang="en-US" smtClean="0"/>
              <a:pPr/>
              <a:t>8</a:t>
            </a:fld>
            <a:endParaRPr lang="en-IN" altLang="en-US"/>
          </a:p>
        </p:txBody>
      </p:sp>
      <p:graphicFrame>
        <p:nvGraphicFramePr>
          <p:cNvPr id="8" name="表 5">
            <a:extLst>
              <a:ext uri="{FF2B5EF4-FFF2-40B4-BE49-F238E27FC236}">
                <a16:creationId xmlns:a16="http://schemas.microsoft.com/office/drawing/2014/main" id="{430D18AF-5A08-6DAC-8CEF-D5556C0623BB}"/>
              </a:ext>
            </a:extLst>
          </p:cNvPr>
          <p:cNvGraphicFramePr>
            <a:graphicFrameLocks noGrp="1"/>
          </p:cNvGraphicFramePr>
          <p:nvPr/>
        </p:nvGraphicFramePr>
        <p:xfrm>
          <a:off x="5004048" y="2340492"/>
          <a:ext cx="4098611" cy="3840480"/>
        </p:xfrm>
        <a:graphic>
          <a:graphicData uri="http://schemas.openxmlformats.org/drawingml/2006/table">
            <a:tbl>
              <a:tblPr firstRow="1" firstCol="1" bandRow="1"/>
              <a:tblGrid>
                <a:gridCol w="1729835">
                  <a:extLst>
                    <a:ext uri="{9D8B030D-6E8A-4147-A177-3AD203B41FA5}">
                      <a16:colId xmlns:a16="http://schemas.microsoft.com/office/drawing/2014/main" val="20000"/>
                    </a:ext>
                  </a:extLst>
                </a:gridCol>
                <a:gridCol w="2368776">
                  <a:extLst>
                    <a:ext uri="{9D8B030D-6E8A-4147-A177-3AD203B41FA5}">
                      <a16:colId xmlns:a16="http://schemas.microsoft.com/office/drawing/2014/main" val="20001"/>
                    </a:ext>
                  </a:extLst>
                </a:gridCol>
              </a:tblGrid>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Parameter*</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Value*</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0">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AP height, H</a:t>
                      </a:r>
                      <a:r>
                        <a:rPr lang="en-US" sz="1200" baseline="-25000">
                          <a:effectLst/>
                          <a:latin typeface="Times New Roman" panose="02020603050405020304" pitchFamily="18" charset="0"/>
                          <a:ea typeface="ＭＳ 明朝" panose="02020609040205080304" pitchFamily="17" charset="-128"/>
                        </a:rPr>
                        <a:t>tx</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2.1 m</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AP position</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Above the LCD TV (Details in Slide )</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STA height, H</a:t>
                      </a:r>
                      <a:r>
                        <a:rPr lang="en-US" sz="1200" baseline="-25000">
                          <a:effectLst/>
                          <a:latin typeface="Times New Roman" panose="02020603050405020304" pitchFamily="18" charset="0"/>
                          <a:ea typeface="ＭＳ 明朝" panose="02020609040205080304" pitchFamily="17" charset="-128"/>
                        </a:rPr>
                        <a:t>rx</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0.9 m (15 cm from conference table)</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Room height</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2.8 m</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Room width</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6.0 m</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Room length</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7.8 m</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Floor material</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Concrete</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Floor </a:t>
                      </a:r>
                      <a:r>
                        <a:rPr lang="en-GB" sz="1200" dirty="0">
                          <a:effectLst/>
                          <a:latin typeface="Times New Roman" panose="02020603050405020304" pitchFamily="18" charset="0"/>
                          <a:ea typeface="ＭＳ 明朝" panose="02020609040205080304" pitchFamily="17" charset="-128"/>
                          <a:sym typeface="Symbol" panose="05050102010706020507" pitchFamily="18" charset="2"/>
                        </a:rPr>
                        <a:t></a:t>
                      </a:r>
                      <a:r>
                        <a:rPr lang="en-GB" sz="1200" baseline="-25000" dirty="0">
                          <a:effectLst/>
                          <a:latin typeface="Times New Roman" panose="02020603050405020304" pitchFamily="18" charset="0"/>
                          <a:ea typeface="ＭＳ 明朝" panose="02020609040205080304" pitchFamily="17" charset="-128"/>
                        </a:rPr>
                        <a:t>rf</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4 + 0.2j</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 Floor roughness standard deviation </a:t>
                      </a:r>
                      <a:r>
                        <a:rPr lang="en-US" sz="1200" dirty="0" err="1">
                          <a:effectLst/>
                          <a:latin typeface="Times New Roman" panose="02020603050405020304" pitchFamily="18" charset="0"/>
                          <a:ea typeface="ＭＳ 明朝" panose="02020609040205080304" pitchFamily="17" charset="-128"/>
                        </a:rPr>
                        <a:t>σ</a:t>
                      </a:r>
                      <a:r>
                        <a:rPr lang="en-US" sz="1200" baseline="-25000" dirty="0" err="1">
                          <a:effectLst/>
                          <a:latin typeface="Times New Roman" panose="02020603050405020304" pitchFamily="18" charset="0"/>
                          <a:ea typeface="ＭＳ 明朝" panose="02020609040205080304" pitchFamily="17" charset="-128"/>
                        </a:rPr>
                        <a:t>f</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0.1 mm</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Walls material</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Concrete</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Walls </a:t>
                      </a:r>
                      <a:r>
                        <a:rPr lang="en-GB" sz="1200">
                          <a:effectLst/>
                          <a:latin typeface="Times New Roman" panose="02020603050405020304" pitchFamily="18" charset="0"/>
                          <a:ea typeface="ＭＳ 明朝" panose="02020609040205080304" pitchFamily="17" charset="-128"/>
                          <a:sym typeface="Symbol" panose="05050102010706020507" pitchFamily="18" charset="2"/>
                        </a:rPr>
                        <a:t></a:t>
                      </a:r>
                      <a:r>
                        <a:rPr lang="en-GB" sz="1200" baseline="-25000">
                          <a:effectLst/>
                          <a:latin typeface="Times New Roman" panose="02020603050405020304" pitchFamily="18" charset="0"/>
                          <a:ea typeface="ＭＳ 明朝" panose="02020609040205080304" pitchFamily="17" charset="-128"/>
                        </a:rPr>
                        <a:t>rw</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4 + 0.2j</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Walls roughness standard deviation σ</a:t>
                      </a:r>
                      <a:r>
                        <a:rPr lang="en-US" sz="1200" baseline="-25000">
                          <a:effectLst/>
                          <a:latin typeface="Times New Roman" panose="02020603050405020304" pitchFamily="18" charset="0"/>
                          <a:ea typeface="ＭＳ 明朝" panose="02020609040205080304" pitchFamily="17" charset="-128"/>
                        </a:rPr>
                        <a:t>w</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0.2 mm</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Ceiling material</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Plasterboard</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Ceiling </a:t>
                      </a:r>
                      <a:r>
                        <a:rPr lang="en-GB" sz="1200">
                          <a:effectLst/>
                          <a:latin typeface="Times New Roman" panose="02020603050405020304" pitchFamily="18" charset="0"/>
                          <a:ea typeface="ＭＳ 明朝" panose="02020609040205080304" pitchFamily="17" charset="-128"/>
                          <a:sym typeface="Symbol" panose="05050102010706020507" pitchFamily="18" charset="2"/>
                        </a:rPr>
                        <a:t></a:t>
                      </a:r>
                      <a:r>
                        <a:rPr lang="en-GB" sz="1200" baseline="-25000">
                          <a:effectLst/>
                          <a:latin typeface="Times New Roman" panose="02020603050405020304" pitchFamily="18" charset="0"/>
                          <a:ea typeface="ＭＳ 明朝" panose="02020609040205080304" pitchFamily="17" charset="-128"/>
                        </a:rPr>
                        <a:t>rc</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ＭＳ 明朝" panose="02020609040205080304" pitchFamily="17" charset="-128"/>
                        </a:rPr>
                        <a:t>6.25+0.3j</a:t>
                      </a:r>
                      <a:endParaRPr lang="ja-JP" sz="160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0">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Ceiling roughness standard deviation </a:t>
                      </a:r>
                      <a:r>
                        <a:rPr lang="en-US" sz="1200" dirty="0" err="1">
                          <a:effectLst/>
                          <a:latin typeface="Times New Roman" panose="02020603050405020304" pitchFamily="18" charset="0"/>
                          <a:ea typeface="ＭＳ 明朝" panose="02020609040205080304" pitchFamily="17" charset="-128"/>
                        </a:rPr>
                        <a:t>σ</a:t>
                      </a:r>
                      <a:r>
                        <a:rPr lang="en-US" sz="1200" baseline="-25000" dirty="0" err="1">
                          <a:effectLst/>
                          <a:latin typeface="Times New Roman" panose="02020603050405020304" pitchFamily="18" charset="0"/>
                          <a:ea typeface="ＭＳ 明朝" panose="02020609040205080304" pitchFamily="17" charset="-128"/>
                        </a:rPr>
                        <a:t>c</a:t>
                      </a:r>
                      <a:r>
                        <a:rPr lang="en-US" sz="1200" dirty="0">
                          <a:effectLst/>
                          <a:latin typeface="Times New Roman" panose="02020603050405020304" pitchFamily="18" charset="0"/>
                          <a:ea typeface="ＭＳ 明朝" panose="02020609040205080304" pitchFamily="17" charset="-128"/>
                        </a:rPr>
                        <a:t> </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ＭＳ 明朝" panose="02020609040205080304" pitchFamily="17" charset="-128"/>
                        </a:rPr>
                        <a:t>0.2 mm</a:t>
                      </a:r>
                      <a:endParaRPr lang="ja-JP" sz="1600" dirty="0">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10" name="Picture 9" descr="Graphical user interface, application&#10;&#10;Description automatically generated">
            <a:extLst>
              <a:ext uri="{FF2B5EF4-FFF2-40B4-BE49-F238E27FC236}">
                <a16:creationId xmlns:a16="http://schemas.microsoft.com/office/drawing/2014/main" id="{6F2C1307-B915-C8A3-DEFE-9FE711E681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027" y="3157161"/>
            <a:ext cx="4279025" cy="2820987"/>
          </a:xfrm>
          <a:prstGeom prst="rect">
            <a:avLst/>
          </a:prstGeom>
        </p:spPr>
      </p:pic>
    </p:spTree>
    <p:extLst>
      <p:ext uri="{BB962C8B-B14F-4D97-AF65-F5344CB8AC3E}">
        <p14:creationId xmlns:p14="http://schemas.microsoft.com/office/powerpoint/2010/main" val="318931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1031-6B81-F5B6-1DAE-9D35299D3B0E}"/>
              </a:ext>
            </a:extLst>
          </p:cNvPr>
          <p:cNvSpPr>
            <a:spLocks noGrp="1"/>
          </p:cNvSpPr>
          <p:nvPr>
            <p:ph type="title"/>
          </p:nvPr>
        </p:nvSpPr>
        <p:spPr>
          <a:xfrm>
            <a:off x="699445" y="548441"/>
            <a:ext cx="7772400" cy="1066800"/>
          </a:xfrm>
        </p:spPr>
        <p:txBody>
          <a:bodyPr/>
          <a:lstStyle/>
          <a:p>
            <a:r>
              <a:rPr lang="en-IN" dirty="0"/>
              <a:t>Directional Measurement</a:t>
            </a:r>
          </a:p>
        </p:txBody>
      </p:sp>
      <p:sp>
        <p:nvSpPr>
          <p:cNvPr id="3" name="Content Placeholder 2">
            <a:extLst>
              <a:ext uri="{FF2B5EF4-FFF2-40B4-BE49-F238E27FC236}">
                <a16:creationId xmlns:a16="http://schemas.microsoft.com/office/drawing/2014/main" id="{4BAA8831-8E35-9459-51FD-D892DDC7BF33}"/>
              </a:ext>
            </a:extLst>
          </p:cNvPr>
          <p:cNvSpPr>
            <a:spLocks noGrp="1"/>
          </p:cNvSpPr>
          <p:nvPr>
            <p:ph idx="1"/>
          </p:nvPr>
        </p:nvSpPr>
        <p:spPr>
          <a:xfrm>
            <a:off x="323528" y="1606335"/>
            <a:ext cx="7772400" cy="4114800"/>
          </a:xfrm>
        </p:spPr>
        <p:txBody>
          <a:bodyPr/>
          <a:lstStyle/>
          <a:p>
            <a:r>
              <a:rPr lang="en-IN" sz="2000" dirty="0"/>
              <a:t>Antenna Scanning</a:t>
            </a:r>
          </a:p>
          <a:p>
            <a:pPr lvl="1"/>
            <a:r>
              <a:rPr lang="en-IN" sz="1800" dirty="0"/>
              <a:t>Double-directional pan/tilt</a:t>
            </a:r>
          </a:p>
          <a:p>
            <a:pPr lvl="1"/>
            <a:r>
              <a:rPr lang="en-IN" sz="1800" dirty="0"/>
              <a:t>Measurement time/point ~ 1.5 sec</a:t>
            </a:r>
          </a:p>
        </p:txBody>
      </p:sp>
      <p:sp>
        <p:nvSpPr>
          <p:cNvPr id="4" name="Date Placeholder 3">
            <a:extLst>
              <a:ext uri="{FF2B5EF4-FFF2-40B4-BE49-F238E27FC236}">
                <a16:creationId xmlns:a16="http://schemas.microsoft.com/office/drawing/2014/main" id="{CE59947C-83D9-E908-1E2D-84FB93930367}"/>
              </a:ext>
            </a:extLst>
          </p:cNvPr>
          <p:cNvSpPr>
            <a:spLocks noGrp="1"/>
          </p:cNvSpPr>
          <p:nvPr>
            <p:ph type="dt" sz="half" idx="10"/>
          </p:nvPr>
        </p:nvSpPr>
        <p:spPr/>
        <p:txBody>
          <a:bodyPr/>
          <a:lstStyle/>
          <a:p>
            <a:r>
              <a:rPr lang="en-US" altLang="ja-JP"/>
              <a:t>November 2022</a:t>
            </a:r>
            <a:endParaRPr lang="en-IN" altLang="en-US" dirty="0"/>
          </a:p>
        </p:txBody>
      </p:sp>
      <p:sp>
        <p:nvSpPr>
          <p:cNvPr id="5" name="Footer Placeholder 4">
            <a:extLst>
              <a:ext uri="{FF2B5EF4-FFF2-40B4-BE49-F238E27FC236}">
                <a16:creationId xmlns:a16="http://schemas.microsoft.com/office/drawing/2014/main" id="{734F1CE0-2BDF-DD15-ACD8-1419DB2E3EDA}"/>
              </a:ext>
            </a:extLst>
          </p:cNvPr>
          <p:cNvSpPr>
            <a:spLocks noGrp="1"/>
          </p:cNvSpPr>
          <p:nvPr>
            <p:ph type="ftr" sz="quarter" idx="11"/>
          </p:nvPr>
        </p:nvSpPr>
        <p:spPr/>
        <p:txBody>
          <a:bodyPr/>
          <a:lstStyle/>
          <a:p>
            <a:r>
              <a:rPr lang="en-IN" altLang="en-US"/>
              <a:t>Anirban Ghosh et al., Niigata University</a:t>
            </a:r>
            <a:endParaRPr lang="en-IN" altLang="en-US" dirty="0"/>
          </a:p>
        </p:txBody>
      </p:sp>
      <p:sp>
        <p:nvSpPr>
          <p:cNvPr id="6" name="Slide Number Placeholder 5">
            <a:extLst>
              <a:ext uri="{FF2B5EF4-FFF2-40B4-BE49-F238E27FC236}">
                <a16:creationId xmlns:a16="http://schemas.microsoft.com/office/drawing/2014/main" id="{7EFD6F21-ADC1-B701-303A-B4A712276EDB}"/>
              </a:ext>
            </a:extLst>
          </p:cNvPr>
          <p:cNvSpPr>
            <a:spLocks noGrp="1"/>
          </p:cNvSpPr>
          <p:nvPr>
            <p:ph type="sldNum" sz="quarter" idx="12"/>
          </p:nvPr>
        </p:nvSpPr>
        <p:spPr/>
        <p:txBody>
          <a:bodyPr/>
          <a:lstStyle/>
          <a:p>
            <a:r>
              <a:rPr lang="en-IN" altLang="en-US"/>
              <a:t>Slide </a:t>
            </a:r>
            <a:fld id="{3D21607A-B9C4-4B0F-BDC2-47DDDA763EFE}" type="slidenum">
              <a:rPr lang="en-IN" altLang="en-US" smtClean="0"/>
              <a:pPr/>
              <a:t>9</a:t>
            </a:fld>
            <a:endParaRPr lang="en-IN" altLang="en-US"/>
          </a:p>
        </p:txBody>
      </p:sp>
      <p:pic>
        <p:nvPicPr>
          <p:cNvPr id="7" name="object 9">
            <a:extLst>
              <a:ext uri="{FF2B5EF4-FFF2-40B4-BE49-F238E27FC236}">
                <a16:creationId xmlns:a16="http://schemas.microsoft.com/office/drawing/2014/main" id="{CEA7AE39-5824-D731-4352-27FB3378E424}"/>
              </a:ext>
            </a:extLst>
          </p:cNvPr>
          <p:cNvPicPr/>
          <p:nvPr/>
        </p:nvPicPr>
        <p:blipFill>
          <a:blip r:embed="rId3" cstate="print"/>
          <a:stretch>
            <a:fillRect/>
          </a:stretch>
        </p:blipFill>
        <p:spPr>
          <a:xfrm>
            <a:off x="6117337" y="1415241"/>
            <a:ext cx="3026663" cy="2267711"/>
          </a:xfrm>
          <a:prstGeom prst="rect">
            <a:avLst/>
          </a:prstGeom>
        </p:spPr>
      </p:pic>
      <p:pic>
        <p:nvPicPr>
          <p:cNvPr id="8" name="object 5">
            <a:extLst>
              <a:ext uri="{FF2B5EF4-FFF2-40B4-BE49-F238E27FC236}">
                <a16:creationId xmlns:a16="http://schemas.microsoft.com/office/drawing/2014/main" id="{B05A6481-21FC-A2D7-2D73-7D15754FBC81}"/>
              </a:ext>
            </a:extLst>
          </p:cNvPr>
          <p:cNvPicPr/>
          <p:nvPr/>
        </p:nvPicPr>
        <p:blipFill>
          <a:blip r:embed="rId4" cstate="print">
            <a:extLst>
              <a:ext uri="{28A0092B-C50C-407E-A947-70E740481C1C}">
                <a14:useLocalDpi xmlns:a14="http://schemas.microsoft.com/office/drawing/2010/main"/>
              </a:ext>
            </a:extLst>
          </a:blip>
          <a:stretch>
            <a:fillRect/>
          </a:stretch>
        </p:blipFill>
        <p:spPr>
          <a:xfrm>
            <a:off x="6095363" y="3779404"/>
            <a:ext cx="2982521" cy="2695959"/>
          </a:xfrm>
          <a:prstGeom prst="rect">
            <a:avLst/>
          </a:prstGeom>
        </p:spPr>
      </p:pic>
      <p:grpSp>
        <p:nvGrpSpPr>
          <p:cNvPr id="9" name="object 6">
            <a:extLst>
              <a:ext uri="{FF2B5EF4-FFF2-40B4-BE49-F238E27FC236}">
                <a16:creationId xmlns:a16="http://schemas.microsoft.com/office/drawing/2014/main" id="{15E2DC87-8155-19A7-57B5-1CB6B3F08D4C}"/>
              </a:ext>
            </a:extLst>
          </p:cNvPr>
          <p:cNvGrpSpPr/>
          <p:nvPr/>
        </p:nvGrpSpPr>
        <p:grpSpPr>
          <a:xfrm>
            <a:off x="843242" y="2654946"/>
            <a:ext cx="4754381" cy="3785610"/>
            <a:chOff x="323088" y="2560320"/>
            <a:chExt cx="4912360" cy="4089400"/>
          </a:xfrm>
        </p:grpSpPr>
        <p:pic>
          <p:nvPicPr>
            <p:cNvPr id="10" name="object 7">
              <a:extLst>
                <a:ext uri="{FF2B5EF4-FFF2-40B4-BE49-F238E27FC236}">
                  <a16:creationId xmlns:a16="http://schemas.microsoft.com/office/drawing/2014/main" id="{5BE43D2C-5C9E-E3CB-618F-ABF5FBBF7A41}"/>
                </a:ext>
              </a:extLst>
            </p:cNvPr>
            <p:cNvPicPr/>
            <p:nvPr/>
          </p:nvPicPr>
          <p:blipFill>
            <a:blip r:embed="rId5" cstate="print">
              <a:extLst>
                <a:ext uri="{28A0092B-C50C-407E-A947-70E740481C1C}">
                  <a14:useLocalDpi xmlns:a14="http://schemas.microsoft.com/office/drawing/2010/main"/>
                </a:ext>
              </a:extLst>
            </a:blip>
            <a:stretch>
              <a:fillRect/>
            </a:stretch>
          </p:blipFill>
          <p:spPr>
            <a:xfrm>
              <a:off x="323088" y="4212332"/>
              <a:ext cx="4911883" cy="2436879"/>
            </a:xfrm>
            <a:prstGeom prst="rect">
              <a:avLst/>
            </a:prstGeom>
          </p:spPr>
        </p:pic>
        <p:pic>
          <p:nvPicPr>
            <p:cNvPr id="11" name="object 8">
              <a:extLst>
                <a:ext uri="{FF2B5EF4-FFF2-40B4-BE49-F238E27FC236}">
                  <a16:creationId xmlns:a16="http://schemas.microsoft.com/office/drawing/2014/main" id="{85B65FBD-2BAE-AE3A-7B7F-3CEBC2DC1B0C}"/>
                </a:ext>
              </a:extLst>
            </p:cNvPr>
            <p:cNvPicPr/>
            <p:nvPr/>
          </p:nvPicPr>
          <p:blipFill>
            <a:blip r:embed="rId6" cstate="print">
              <a:extLst>
                <a:ext uri="{28A0092B-C50C-407E-A947-70E740481C1C}">
                  <a14:useLocalDpi xmlns:a14="http://schemas.microsoft.com/office/drawing/2010/main"/>
                </a:ext>
              </a:extLst>
            </a:blip>
            <a:stretch>
              <a:fillRect/>
            </a:stretch>
          </p:blipFill>
          <p:spPr>
            <a:xfrm>
              <a:off x="684276" y="2560320"/>
              <a:ext cx="4541519" cy="1737359"/>
            </a:xfrm>
            <a:prstGeom prst="rect">
              <a:avLst/>
            </a:prstGeom>
          </p:spPr>
        </p:pic>
      </p:grpSp>
    </p:spTree>
    <p:extLst>
      <p:ext uri="{BB962C8B-B14F-4D97-AF65-F5344CB8AC3E}">
        <p14:creationId xmlns:p14="http://schemas.microsoft.com/office/powerpoint/2010/main" val="3229175139"/>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624</TotalTime>
  <Words>5205</Words>
  <Application>Microsoft Macintosh PowerPoint</Application>
  <PresentationFormat>画面に合わせる (4:3)</PresentationFormat>
  <Paragraphs>859</Paragraphs>
  <Slides>23</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Arial MT</vt:lpstr>
      <vt:lpstr>MS PGothic</vt:lpstr>
      <vt:lpstr>MS Gothic</vt:lpstr>
      <vt:lpstr>Arial</vt:lpstr>
      <vt:lpstr>Calibri</vt:lpstr>
      <vt:lpstr>Cambria Math</vt:lpstr>
      <vt:lpstr>Times New Roman</vt:lpstr>
      <vt:lpstr>Wingdings</vt:lpstr>
      <vt:lpstr>Office テーマ</vt:lpstr>
      <vt:lpstr>PowerPoint プレゼンテーション</vt:lpstr>
      <vt:lpstr>Measurement and Characterization of 300 GHz Channel in a Conference Room</vt:lpstr>
      <vt:lpstr>Motivation </vt:lpstr>
      <vt:lpstr>Outline</vt:lpstr>
      <vt:lpstr>Sounder Architecture and Sounding Signal</vt:lpstr>
      <vt:lpstr>System Parameter and Link Budget</vt:lpstr>
      <vt:lpstr>Dynamic Range</vt:lpstr>
      <vt:lpstr>Measurement Scenario</vt:lpstr>
      <vt:lpstr>Directional Measurement</vt:lpstr>
      <vt:lpstr>Post – Processing of Measurement Data</vt:lpstr>
      <vt:lpstr>Omnidirectional Power Delay Profile</vt:lpstr>
      <vt:lpstr>Angular Delay Power Spectrum</vt:lpstr>
      <vt:lpstr>Angular Power Spectrum – Rx1</vt:lpstr>
      <vt:lpstr>Angular Power Spectrum – Rx2</vt:lpstr>
      <vt:lpstr>Angular Power Spectrum – Rx3</vt:lpstr>
      <vt:lpstr>Angular Power Spectrum – Rx4</vt:lpstr>
      <vt:lpstr>Angular Power Spectrum – Rx5</vt:lpstr>
      <vt:lpstr>Definitions used for Large Scale Parameter Calculation</vt:lpstr>
      <vt:lpstr>Evaluated Large Scale Parameter – Angle Domain Parameters</vt:lpstr>
      <vt:lpstr>Evaluated Large Scale Parameters – Power and Delay Domain</vt:lpstr>
      <vt:lpstr>Cross-correlation between parameters</vt:lpstr>
      <vt:lpstr>Conclusion</vt:lpstr>
      <vt:lpstr>Future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Shigenobu Sasaki</dc:creator>
  <cp:keywords/>
  <dc:description>&lt;doc#&gt;</dc:description>
  <cp:lastModifiedBy>Shigenobu Sasaki</cp:lastModifiedBy>
  <cp:revision>39</cp:revision>
  <cp:lastPrinted>1998-02-10T13:28:06Z</cp:lastPrinted>
  <dcterms:created xsi:type="dcterms:W3CDTF">2022-10-24T05:43:49Z</dcterms:created>
  <dcterms:modified xsi:type="dcterms:W3CDTF">2022-11-09T08:40:42Z</dcterms:modified>
</cp:coreProperties>
</file>