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handoutMasterIdLst>
    <p:handoutMasterId r:id="rId26"/>
  </p:handoutMasterIdLst>
  <p:sldIdLst>
    <p:sldId id="287" r:id="rId2"/>
    <p:sldId id="370" r:id="rId3"/>
    <p:sldId id="346" r:id="rId4"/>
    <p:sldId id="379" r:id="rId5"/>
    <p:sldId id="386" r:id="rId6"/>
    <p:sldId id="423" r:id="rId7"/>
    <p:sldId id="427" r:id="rId8"/>
    <p:sldId id="425" r:id="rId9"/>
    <p:sldId id="433" r:id="rId10"/>
    <p:sldId id="432" r:id="rId11"/>
    <p:sldId id="434" r:id="rId12"/>
    <p:sldId id="435" r:id="rId13"/>
    <p:sldId id="439" r:id="rId14"/>
    <p:sldId id="438" r:id="rId15"/>
    <p:sldId id="444" r:id="rId16"/>
    <p:sldId id="445" r:id="rId17"/>
    <p:sldId id="446" r:id="rId18"/>
    <p:sldId id="447" r:id="rId19"/>
    <p:sldId id="387" r:id="rId20"/>
    <p:sldId id="440" r:id="rId21"/>
    <p:sldId id="443" r:id="rId22"/>
    <p:sldId id="442" r:id="rId23"/>
    <p:sldId id="359" r:id="rId24"/>
  </p:sldIdLst>
  <p:sldSz cx="12190413" cy="6859588"/>
  <p:notesSz cx="6934200" cy="9280525"/>
  <p:defaultTextStyle>
    <a:defPPr>
      <a:defRPr lang="en-US"/>
    </a:defPPr>
    <a:lvl1pPr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1pPr>
    <a:lvl2pPr marL="4977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2pPr>
    <a:lvl3pPr marL="995599"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3pPr>
    <a:lvl4pPr marL="1493398"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4pPr>
    <a:lvl5pPr marL="1991197" algn="l" rtl="0" fontAlgn="base">
      <a:spcBef>
        <a:spcPct val="0"/>
      </a:spcBef>
      <a:spcAft>
        <a:spcPct val="0"/>
      </a:spcAft>
      <a:defRPr sz="1300" kern="1200">
        <a:solidFill>
          <a:schemeClr val="tx1"/>
        </a:solidFill>
        <a:latin typeface="Times New Roman" charset="0"/>
        <a:ea typeface="ＭＳ Ｐゴシック" charset="0"/>
        <a:cs typeface="ＭＳ Ｐゴシック" charset="0"/>
      </a:defRPr>
    </a:lvl5pPr>
    <a:lvl6pPr marL="2488997" algn="l" defTabSz="497799" rtl="0" eaLnBrk="1" latinLnBrk="0" hangingPunct="1">
      <a:defRPr sz="1300" kern="1200">
        <a:solidFill>
          <a:schemeClr val="tx1"/>
        </a:solidFill>
        <a:latin typeface="Times New Roman" charset="0"/>
        <a:ea typeface="ＭＳ Ｐゴシック" charset="0"/>
        <a:cs typeface="ＭＳ Ｐゴシック" charset="0"/>
      </a:defRPr>
    </a:lvl6pPr>
    <a:lvl7pPr marL="2986796" algn="l" defTabSz="497799" rtl="0" eaLnBrk="1" latinLnBrk="0" hangingPunct="1">
      <a:defRPr sz="1300" kern="1200">
        <a:solidFill>
          <a:schemeClr val="tx1"/>
        </a:solidFill>
        <a:latin typeface="Times New Roman" charset="0"/>
        <a:ea typeface="ＭＳ Ｐゴシック" charset="0"/>
        <a:cs typeface="ＭＳ Ｐゴシック" charset="0"/>
      </a:defRPr>
    </a:lvl7pPr>
    <a:lvl8pPr marL="3484596" algn="l" defTabSz="497799" rtl="0" eaLnBrk="1" latinLnBrk="0" hangingPunct="1">
      <a:defRPr sz="1300" kern="1200">
        <a:solidFill>
          <a:schemeClr val="tx1"/>
        </a:solidFill>
        <a:latin typeface="Times New Roman" charset="0"/>
        <a:ea typeface="ＭＳ Ｐゴシック" charset="0"/>
        <a:cs typeface="ＭＳ Ｐゴシック" charset="0"/>
      </a:defRPr>
    </a:lvl8pPr>
    <a:lvl9pPr marL="3982395" algn="l" defTabSz="497799" rtl="0" eaLnBrk="1" latinLnBrk="0" hangingPunct="1">
      <a:defRPr sz="13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Cover Page" id="{7E367D55-C77A-3F4F-941C-92F6A234F7F7}">
          <p14:sldIdLst>
            <p14:sldId id="287"/>
            <p14:sldId id="370"/>
          </p14:sldIdLst>
        </p14:section>
        <p14:section name="Presentation" id="{423C3B5B-A901-8240-AD93-EF2BDAB31CDF}">
          <p14:sldIdLst>
            <p14:sldId id="346"/>
            <p14:sldId id="379"/>
            <p14:sldId id="386"/>
            <p14:sldId id="423"/>
            <p14:sldId id="427"/>
            <p14:sldId id="425"/>
            <p14:sldId id="433"/>
            <p14:sldId id="432"/>
            <p14:sldId id="434"/>
            <p14:sldId id="435"/>
            <p14:sldId id="439"/>
            <p14:sldId id="438"/>
            <p14:sldId id="444"/>
            <p14:sldId id="445"/>
            <p14:sldId id="446"/>
            <p14:sldId id="447"/>
            <p14:sldId id="387"/>
            <p14:sldId id="440"/>
            <p14:sldId id="443"/>
            <p14:sldId id="442"/>
            <p14:sldId id="3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61">
          <p15:clr>
            <a:srgbClr val="A4A3A4"/>
          </p15:clr>
        </p15:guide>
        <p15:guide id="4" pos="384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y Verso" initials="BV"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5" autoAdjust="0"/>
    <p:restoredTop sz="96424" autoAdjust="0"/>
  </p:normalViewPr>
  <p:slideViewPr>
    <p:cSldViewPr>
      <p:cViewPr varScale="1">
        <p:scale>
          <a:sx n="108" d="100"/>
          <a:sy n="108" d="100"/>
        </p:scale>
        <p:origin x="498" y="108"/>
      </p:cViewPr>
      <p:guideLst>
        <p:guide orient="horz" pos="2160"/>
        <p:guide pos="2880"/>
        <p:guide orient="horz" pos="2161"/>
        <p:guide pos="3840"/>
      </p:guideLst>
    </p:cSldViewPr>
  </p:slideViewPr>
  <p:outlineViewPr>
    <p:cViewPr>
      <p:scale>
        <a:sx n="33" d="100"/>
        <a:sy n="33" d="100"/>
      </p:scale>
      <p:origin x="0" y="245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312"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dirty="0"/>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dirty="0"/>
              <a:t>Page </a:t>
            </a:r>
            <a:fld id="{A02D7F57-CF25-5744-BB38-A746692E5220}" type="slidenum">
              <a:rPr lang="en-US"/>
              <a:pPr>
                <a:defRPr/>
              </a:pPr>
              <a:t>‹#›</a:t>
            </a:fld>
            <a:endParaRPr lang="en-US" dirty="0"/>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dirty="0"/>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dirty="0"/>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dirty="0"/>
              <a:t>&lt;month year&gt;</a:t>
            </a:r>
          </a:p>
        </p:txBody>
      </p:sp>
      <p:sp>
        <p:nvSpPr>
          <p:cNvPr id="14340" name="Rectangle 4"/>
          <p:cNvSpPr>
            <a:spLocks noGrp="1" noRot="1" noChangeAspect="1" noChangeArrowheads="1" noTextEdit="1"/>
          </p:cNvSpPr>
          <p:nvPr>
            <p:ph type="sldImg" idx="2"/>
          </p:nvPr>
        </p:nvSpPr>
        <p:spPr bwMode="auto">
          <a:xfrm>
            <a:off x="385763" y="701675"/>
            <a:ext cx="6162675"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dirty="0"/>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dirty="0"/>
              <a:t>Page </a:t>
            </a:r>
            <a:fld id="{44150747-EEFC-F243-90C1-8A0124CC47EF}" type="slidenum">
              <a:rPr lang="en-US"/>
              <a:pPr>
                <a:defRPr/>
              </a:pPr>
              <a:t>‹#›</a:t>
            </a:fld>
            <a:endParaRPr lang="en-US" dirty="0"/>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dirty="0"/>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65" charset="-128"/>
        <a:cs typeface="ＭＳ Ｐゴシック" pitchFamily="-65" charset="-128"/>
      </a:defRPr>
    </a:lvl1pPr>
    <a:lvl2pPr marL="1244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2pPr>
    <a:lvl3pPr marL="24890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3pPr>
    <a:lvl4pPr marL="373350"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4pPr>
    <a:lvl5pPr marL="497799" algn="l" defTabSz="1016340" rtl="0" eaLnBrk="0" fontAlgn="base" hangingPunct="0">
      <a:spcBef>
        <a:spcPct val="30000"/>
      </a:spcBef>
      <a:spcAft>
        <a:spcPct val="0"/>
      </a:spcAft>
      <a:defRPr sz="1300" kern="1200">
        <a:solidFill>
          <a:schemeClr val="tx1"/>
        </a:solidFill>
        <a:latin typeface="Times New Roman" pitchFamily="-109" charset="0"/>
        <a:ea typeface="ＭＳ Ｐゴシック" pitchFamily="-109" charset="-128"/>
        <a:cs typeface="+mn-cs"/>
      </a:defRPr>
    </a:lvl5pPr>
    <a:lvl6pPr marL="2488997" algn="l" defTabSz="497799" rtl="0" eaLnBrk="1" latinLnBrk="0" hangingPunct="1">
      <a:defRPr sz="1300" kern="1200">
        <a:solidFill>
          <a:schemeClr val="tx1"/>
        </a:solidFill>
        <a:latin typeface="+mn-lt"/>
        <a:ea typeface="+mn-ea"/>
        <a:cs typeface="+mn-cs"/>
      </a:defRPr>
    </a:lvl6pPr>
    <a:lvl7pPr marL="2986796" algn="l" defTabSz="497799" rtl="0" eaLnBrk="1" latinLnBrk="0" hangingPunct="1">
      <a:defRPr sz="1300" kern="1200">
        <a:solidFill>
          <a:schemeClr val="tx1"/>
        </a:solidFill>
        <a:latin typeface="+mn-lt"/>
        <a:ea typeface="+mn-ea"/>
        <a:cs typeface="+mn-cs"/>
      </a:defRPr>
    </a:lvl7pPr>
    <a:lvl8pPr marL="3484596" algn="l" defTabSz="497799" rtl="0" eaLnBrk="1" latinLnBrk="0" hangingPunct="1">
      <a:defRPr sz="1300" kern="1200">
        <a:solidFill>
          <a:schemeClr val="tx1"/>
        </a:solidFill>
        <a:latin typeface="+mn-lt"/>
        <a:ea typeface="+mn-ea"/>
        <a:cs typeface="+mn-cs"/>
      </a:defRPr>
    </a:lvl8pPr>
    <a:lvl9pPr marL="3982395" algn="l" defTabSz="49779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&lt;month year&gt;</a:t>
            </a:r>
          </a:p>
        </p:txBody>
      </p:sp>
      <p:sp>
        <p:nvSpPr>
          <p:cNvPr id="163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Page </a:t>
            </a:r>
            <a:fld id="{866C5DAD-7524-994C-A6BA-A3A5EEF4EA53}" type="slidenum">
              <a:rPr lang="en-US"/>
              <a:pPr/>
              <a:t>1</a:t>
            </a:fld>
            <a:endParaRPr lang="en-US" dirty="0"/>
          </a:p>
        </p:txBody>
      </p:sp>
      <p:sp>
        <p:nvSpPr>
          <p:cNvPr id="16388" name="Rectangle 2"/>
          <p:cNvSpPr>
            <a:spLocks noGrp="1" noRot="1" noChangeAspect="1" noChangeArrowheads="1" noTextEdit="1"/>
          </p:cNvSpPr>
          <p:nvPr>
            <p:ph type="sldImg"/>
          </p:nvPr>
        </p:nvSpPr>
        <p:spPr>
          <a:xfrm>
            <a:off x="385763" y="701675"/>
            <a:ext cx="6162675" cy="3468688"/>
          </a:xfrm>
          <a:ln/>
        </p:spPr>
      </p:sp>
      <p:sp>
        <p:nvSpPr>
          <p:cNvPr id="16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60363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736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282" y="685959"/>
            <a:ext cx="10361851" cy="106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282" y="1981659"/>
            <a:ext cx="10361851" cy="4115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0251" tIns="50126" rIns="100251" bIns="50126"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1" name="Rectangle 7"/>
          <p:cNvSpPr>
            <a:spLocks noChangeArrowheads="1"/>
          </p:cNvSpPr>
          <p:nvPr/>
        </p:nvSpPr>
        <p:spPr bwMode="auto">
          <a:xfrm>
            <a:off x="6399967" y="382085"/>
            <a:ext cx="5282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500" b="1" dirty="0"/>
              <a:t>doc.: &lt;</a:t>
            </a:r>
            <a:r>
              <a:rPr lang="en-US" sz="1500" b="1" dirty="0" smtClean="0"/>
              <a:t>15-22-</a:t>
            </a:r>
            <a:r>
              <a:rPr lang="en-IE" sz="1500" b="1" i="0" kern="1200" dirty="0" smtClean="0">
                <a:solidFill>
                  <a:schemeClr val="tx1"/>
                </a:solidFill>
                <a:effectLst/>
                <a:latin typeface="Times New Roman" charset="0"/>
                <a:ea typeface="ＭＳ Ｐゴシック" charset="0"/>
                <a:cs typeface="ＭＳ Ｐゴシック" charset="0"/>
              </a:rPr>
              <a:t>0565</a:t>
            </a:r>
            <a:r>
              <a:rPr lang="en-IE" sz="1500" b="1" kern="1200" dirty="0" smtClean="0">
                <a:solidFill>
                  <a:schemeClr val="tx1"/>
                </a:solidFill>
                <a:latin typeface="Times New Roman" charset="0"/>
                <a:ea typeface="ＭＳ Ｐゴシック" charset="0"/>
                <a:cs typeface="ＭＳ Ｐゴシック" charset="0"/>
              </a:rPr>
              <a:t>-01-04ab</a:t>
            </a:r>
            <a:r>
              <a:rPr lang="en-US" sz="1500" b="1" dirty="0"/>
              <a:t>&gt;</a:t>
            </a:r>
          </a:p>
        </p:txBody>
      </p:sp>
      <p:sp>
        <p:nvSpPr>
          <p:cNvPr id="1033" name="Rectangle 9"/>
          <p:cNvSpPr>
            <a:spLocks noChangeArrowheads="1"/>
          </p:cNvSpPr>
          <p:nvPr/>
        </p:nvSpPr>
        <p:spPr bwMode="auto">
          <a:xfrm>
            <a:off x="507933"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ltLang="zh-CN" dirty="0"/>
              <a:t>Submission</a:t>
            </a:r>
            <a:endParaRPr lang="en-US" dirty="0"/>
          </a:p>
        </p:txBody>
      </p:sp>
      <p:sp>
        <p:nvSpPr>
          <p:cNvPr id="1034" name="Line 10"/>
          <p:cNvSpPr>
            <a:spLocks noChangeShapeType="1"/>
          </p:cNvSpPr>
          <p:nvPr/>
        </p:nvSpPr>
        <p:spPr bwMode="auto">
          <a:xfrm>
            <a:off x="507934" y="6376877"/>
            <a:ext cx="1107295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1" name="Rectangle 9"/>
          <p:cNvSpPr>
            <a:spLocks noChangeArrowheads="1"/>
          </p:cNvSpPr>
          <p:nvPr userDrawn="1"/>
        </p:nvSpPr>
        <p:spPr bwMode="auto">
          <a:xfrm>
            <a:off x="507935" y="279465"/>
            <a:ext cx="203173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altLang="zh-CN" sz="1500" dirty="0" smtClean="0"/>
              <a:t>December</a:t>
            </a:r>
            <a:r>
              <a:rPr lang="en-US" altLang="zh-CN" sz="1500" baseline="0" dirty="0" smtClean="0"/>
              <a:t> </a:t>
            </a:r>
            <a:r>
              <a:rPr lang="en-US" sz="1500" baseline="0" dirty="0" smtClean="0"/>
              <a:t>2022</a:t>
            </a:r>
            <a:endParaRPr lang="en-US" sz="1500" dirty="0"/>
          </a:p>
        </p:txBody>
      </p:sp>
      <p:sp>
        <p:nvSpPr>
          <p:cNvPr id="15" name="Rectangle 7"/>
          <p:cNvSpPr>
            <a:spLocks noChangeArrowheads="1"/>
          </p:cNvSpPr>
          <p:nvPr userDrawn="1"/>
        </p:nvSpPr>
        <p:spPr bwMode="auto">
          <a:xfrm>
            <a:off x="6298381" y="6472367"/>
            <a:ext cx="52825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algn="r">
              <a:defRPr/>
            </a:pPr>
            <a:r>
              <a:rPr lang="en-US" dirty="0"/>
              <a:t>Wei</a:t>
            </a:r>
            <a:r>
              <a:rPr lang="en-US" baseline="0" dirty="0"/>
              <a:t> Lin </a:t>
            </a:r>
            <a:r>
              <a:rPr lang="en-US" dirty="0"/>
              <a:t>(</a:t>
            </a:r>
            <a:r>
              <a:rPr lang="en-US" altLang="zh-CN" dirty="0"/>
              <a:t>Huawei</a:t>
            </a:r>
            <a:r>
              <a:rPr lang="en-US" dirty="0"/>
              <a:t>)</a:t>
            </a:r>
          </a:p>
        </p:txBody>
      </p:sp>
      <p:sp>
        <p:nvSpPr>
          <p:cNvPr id="16" name="Line 10"/>
          <p:cNvSpPr>
            <a:spLocks noChangeShapeType="1"/>
          </p:cNvSpPr>
          <p:nvPr userDrawn="1"/>
        </p:nvSpPr>
        <p:spPr bwMode="auto">
          <a:xfrm>
            <a:off x="507935" y="612917"/>
            <a:ext cx="1117454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9560" tIns="49780" rIns="99560" bIns="49780" anchor="ctr"/>
          <a:lstStyle/>
          <a:p>
            <a:endParaRPr lang="en-US" dirty="0"/>
          </a:p>
        </p:txBody>
      </p:sp>
      <p:sp>
        <p:nvSpPr>
          <p:cNvPr id="17" name="Rectangle 9"/>
          <p:cNvSpPr>
            <a:spLocks noChangeArrowheads="1"/>
          </p:cNvSpPr>
          <p:nvPr userDrawn="1"/>
        </p:nvSpPr>
        <p:spPr bwMode="auto">
          <a:xfrm>
            <a:off x="5621135" y="6476914"/>
            <a:ext cx="94814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algn="l" defTabSz="995599" rtl="0" eaLnBrk="0" fontAlgn="base" latinLnBrk="0" hangingPunct="0">
              <a:lnSpc>
                <a:spcPct val="100000"/>
              </a:lnSpc>
              <a:spcBef>
                <a:spcPct val="0"/>
              </a:spcBef>
              <a:spcAft>
                <a:spcPct val="0"/>
              </a:spcAft>
              <a:buClrTx/>
              <a:buSzTx/>
              <a:buFontTx/>
              <a:buNone/>
              <a:tabLst/>
              <a:defRPr/>
            </a:pPr>
            <a:r>
              <a:rPr lang="en-US" dirty="0"/>
              <a:t>Slide </a:t>
            </a:r>
            <a:fld id="{AD8365B0-1DCB-374B-8D2E-32E02956BE58}" type="slidenum">
              <a:rPr lang="en-US" smtClean="0"/>
              <a:pPr marL="0" marR="0" lvl="0" indent="0" algn="l" defTabSz="995599" rtl="0" eaLnBrk="0" fontAlgn="base" latinLnBrk="0" hangingPunct="0">
                <a:lnSpc>
                  <a:spcPct val="100000"/>
                </a:lnSpc>
                <a:spcBef>
                  <a:spcPct val="0"/>
                </a:spcBef>
                <a:spcAft>
                  <a:spcPct val="0"/>
                </a:spcAft>
                <a:buClrTx/>
                <a:buSzTx/>
                <a:buFontTx/>
                <a:buNone/>
                <a:tabLst/>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hf hdr="0"/>
  <p:txStyles>
    <p:title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p:titleStyle>
    <p:bodyStyle>
      <a:lvl1pPr marL="373350" indent="-373350" algn="l" rtl="0" eaLnBrk="0" fontAlgn="base" hangingPunct="0">
        <a:spcBef>
          <a:spcPct val="20000"/>
        </a:spcBef>
        <a:spcAft>
          <a:spcPct val="0"/>
        </a:spcAft>
        <a:buChar char="•"/>
        <a:defRPr sz="3500">
          <a:solidFill>
            <a:schemeClr val="tx1"/>
          </a:solidFill>
          <a:latin typeface="+mn-lt"/>
          <a:ea typeface="ＭＳ Ｐゴシック" pitchFamily="-65" charset="-128"/>
          <a:cs typeface="ＭＳ Ｐゴシック" pitchFamily="-65" charset="-128"/>
        </a:defRPr>
      </a:lvl1pPr>
      <a:lvl2pPr marL="808924" indent="-311125" algn="l" rtl="0" eaLnBrk="0" fontAlgn="base" hangingPunct="0">
        <a:spcBef>
          <a:spcPct val="20000"/>
        </a:spcBef>
        <a:spcAft>
          <a:spcPct val="0"/>
        </a:spcAft>
        <a:buChar char="–"/>
        <a:defRPr sz="3000">
          <a:solidFill>
            <a:schemeClr val="tx1"/>
          </a:solidFill>
          <a:latin typeface="+mn-lt"/>
          <a:ea typeface="ＭＳ Ｐゴシック" pitchFamily="-109" charset="-128"/>
        </a:defRPr>
      </a:lvl2pPr>
      <a:lvl3pPr marL="1182273" indent="-248900" algn="l" rtl="0" eaLnBrk="0" fontAlgn="base" hangingPunct="0">
        <a:spcBef>
          <a:spcPct val="20000"/>
        </a:spcBef>
        <a:spcAft>
          <a:spcPct val="0"/>
        </a:spcAft>
        <a:buChar char="•"/>
        <a:defRPr sz="2600">
          <a:solidFill>
            <a:schemeClr val="tx1"/>
          </a:solidFill>
          <a:latin typeface="+mn-lt"/>
          <a:ea typeface="ＭＳ Ｐゴシック" pitchFamily="-109" charset="-128"/>
        </a:defRPr>
      </a:lvl3pPr>
      <a:lvl4pPr marL="155562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4pPr>
      <a:lvl5pPr marL="1928973"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5pPr>
      <a:lvl6pPr marL="2426772"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6pPr>
      <a:lvl7pPr marL="29245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7pPr>
      <a:lvl8pPr marL="3422371"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8pPr>
      <a:lvl9pPr marL="3920170" indent="-248900" algn="l" rtl="0" eaLnBrk="0" fontAlgn="base" hangingPunct="0">
        <a:spcBef>
          <a:spcPct val="20000"/>
        </a:spcBef>
        <a:spcAft>
          <a:spcPct val="0"/>
        </a:spcAft>
        <a:buChar char="•"/>
        <a:defRPr sz="2200">
          <a:solidFill>
            <a:schemeClr val="tx1"/>
          </a:solidFill>
          <a:latin typeface="+mn-lt"/>
          <a:ea typeface="ＭＳ Ｐゴシック" pitchFamily="-109" charset="-128"/>
        </a:defRPr>
      </a:lvl9pPr>
    </p:bodyStyle>
    <p:otherStyle>
      <a:defPPr>
        <a:defRPr lang="en-US"/>
      </a:defPPr>
      <a:lvl1pPr marL="0" algn="l" defTabSz="497799" rtl="0" eaLnBrk="1" latinLnBrk="0" hangingPunct="1">
        <a:defRPr sz="2000" kern="1200">
          <a:solidFill>
            <a:schemeClr val="tx1"/>
          </a:solidFill>
          <a:latin typeface="+mn-lt"/>
          <a:ea typeface="+mn-ea"/>
          <a:cs typeface="+mn-cs"/>
        </a:defRPr>
      </a:lvl1pPr>
      <a:lvl2pPr marL="497799" algn="l" defTabSz="497799" rtl="0" eaLnBrk="1" latinLnBrk="0" hangingPunct="1">
        <a:defRPr sz="2000" kern="1200">
          <a:solidFill>
            <a:schemeClr val="tx1"/>
          </a:solidFill>
          <a:latin typeface="+mn-lt"/>
          <a:ea typeface="+mn-ea"/>
          <a:cs typeface="+mn-cs"/>
        </a:defRPr>
      </a:lvl2pPr>
      <a:lvl3pPr marL="995599" algn="l" defTabSz="497799" rtl="0" eaLnBrk="1" latinLnBrk="0" hangingPunct="1">
        <a:defRPr sz="2000" kern="1200">
          <a:solidFill>
            <a:schemeClr val="tx1"/>
          </a:solidFill>
          <a:latin typeface="+mn-lt"/>
          <a:ea typeface="+mn-ea"/>
          <a:cs typeface="+mn-cs"/>
        </a:defRPr>
      </a:lvl3pPr>
      <a:lvl4pPr marL="1493398" algn="l" defTabSz="497799" rtl="0" eaLnBrk="1" latinLnBrk="0" hangingPunct="1">
        <a:defRPr sz="2000" kern="1200">
          <a:solidFill>
            <a:schemeClr val="tx1"/>
          </a:solidFill>
          <a:latin typeface="+mn-lt"/>
          <a:ea typeface="+mn-ea"/>
          <a:cs typeface="+mn-cs"/>
        </a:defRPr>
      </a:lvl4pPr>
      <a:lvl5pPr marL="1991197" algn="l" defTabSz="497799" rtl="0" eaLnBrk="1" latinLnBrk="0" hangingPunct="1">
        <a:defRPr sz="2000" kern="1200">
          <a:solidFill>
            <a:schemeClr val="tx1"/>
          </a:solidFill>
          <a:latin typeface="+mn-lt"/>
          <a:ea typeface="+mn-ea"/>
          <a:cs typeface="+mn-cs"/>
        </a:defRPr>
      </a:lvl5pPr>
      <a:lvl6pPr marL="2488997" algn="l" defTabSz="497799" rtl="0" eaLnBrk="1" latinLnBrk="0" hangingPunct="1">
        <a:defRPr sz="2000" kern="1200">
          <a:solidFill>
            <a:schemeClr val="tx1"/>
          </a:solidFill>
          <a:latin typeface="+mn-lt"/>
          <a:ea typeface="+mn-ea"/>
          <a:cs typeface="+mn-cs"/>
        </a:defRPr>
      </a:lvl6pPr>
      <a:lvl7pPr marL="2986796" algn="l" defTabSz="497799" rtl="0" eaLnBrk="1" latinLnBrk="0" hangingPunct="1">
        <a:defRPr sz="2000" kern="1200">
          <a:solidFill>
            <a:schemeClr val="tx1"/>
          </a:solidFill>
          <a:latin typeface="+mn-lt"/>
          <a:ea typeface="+mn-ea"/>
          <a:cs typeface="+mn-cs"/>
        </a:defRPr>
      </a:lvl7pPr>
      <a:lvl8pPr marL="3484596" algn="l" defTabSz="497799" rtl="0" eaLnBrk="1" latinLnBrk="0" hangingPunct="1">
        <a:defRPr sz="2000" kern="1200">
          <a:solidFill>
            <a:schemeClr val="tx1"/>
          </a:solidFill>
          <a:latin typeface="+mn-lt"/>
          <a:ea typeface="+mn-ea"/>
          <a:cs typeface="+mn-cs"/>
        </a:defRPr>
      </a:lvl8pPr>
      <a:lvl9pPr marL="3982395" algn="l" defTabSz="497799"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03175" y="838397"/>
            <a:ext cx="11784066" cy="4886458"/>
          </a:xfrm>
          <a:prstGeom prst="rect">
            <a:avLst/>
          </a:prstGeom>
          <a:noFill/>
          <a:ln w="12700">
            <a:noFill/>
            <a:miter lim="800000"/>
            <a:headEnd type="none" w="sm" len="sm"/>
            <a:tailEnd type="none" w="sm" len="sm"/>
          </a:ln>
          <a:effectLst/>
        </p:spPr>
        <p:txBody>
          <a:bodyPr lIns="99560" tIns="49780" rIns="99560" bIns="49780">
            <a:spAutoFit/>
          </a:bodyPr>
          <a:lstStyle/>
          <a:p>
            <a:pPr algn="ctr" eaLnBrk="0" hangingPunct="0">
              <a:defRPr/>
            </a:pPr>
            <a:r>
              <a:rPr lang="en-US" sz="20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Personal Area Networks (WPANs)</a:t>
            </a:r>
            <a:endParaRPr lang="en-US" sz="1700" b="1" dirty="0">
              <a:solidFill>
                <a:schemeClr val="tx2"/>
              </a:solidFill>
              <a:latin typeface="Times New Roman" pitchFamily="18" charset="0"/>
              <a:ea typeface="ＭＳ Ｐゴシック" pitchFamily="-65" charset="-128"/>
              <a:cs typeface="+mn-cs"/>
            </a:endParaRPr>
          </a:p>
          <a:p>
            <a:pPr eaLnBrk="0" hangingPunct="0">
              <a:defRPr/>
            </a:pP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Submission Title: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smtClean="0">
                <a:solidFill>
                  <a:srgbClr val="FF0000"/>
                </a:solidFill>
                <a:latin typeface="Times New Roman" pitchFamily="18" charset="0"/>
                <a:ea typeface="ＭＳ Ｐゴシック" pitchFamily="-65" charset="-128"/>
                <a:cs typeface="+mn-cs"/>
              </a:rPr>
              <a:t>Efficient 11n-648 Based LDPC Codes for 15.4ab</a:t>
            </a:r>
            <a:r>
              <a:rPr lang="en-US" sz="1700" dirty="0" smtClean="0">
                <a:solidFill>
                  <a:schemeClr val="tx2"/>
                </a:solidFill>
                <a:latin typeface="Times New Roman" pitchFamily="18" charset="0"/>
                <a:ea typeface="ＭＳ Ｐゴシック" pitchFamily="-65" charset="-128"/>
                <a:cs typeface="+mn-cs"/>
              </a:rPr>
              <a:t>]</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Date Submitted: </a:t>
            </a:r>
            <a:r>
              <a:rPr lang="en-US" sz="1700" dirty="0" smtClean="0">
                <a:solidFill>
                  <a:schemeClr val="tx2"/>
                </a:solidFill>
                <a:latin typeface="Times New Roman" pitchFamily="18" charset="0"/>
                <a:ea typeface="ＭＳ Ｐゴシック" pitchFamily="-65" charset="-128"/>
                <a:cs typeface="+mn-cs"/>
              </a:rPr>
              <a:t>[22</a:t>
            </a:r>
            <a:r>
              <a:rPr lang="en-US" sz="1700" dirty="0" smtClean="0">
                <a:latin typeface="Times New Roman" pitchFamily="18" charset="0"/>
                <a:ea typeface="ＭＳ Ｐゴシック" pitchFamily="-65" charset="-128"/>
                <a:cs typeface="+mn-cs"/>
              </a:rPr>
              <a:t>th Dec</a:t>
            </a:r>
            <a:r>
              <a:rPr lang="en-US" altLang="zh-CN" sz="1700" dirty="0" smtClean="0">
                <a:latin typeface="Times New Roman" pitchFamily="18" charset="0"/>
                <a:ea typeface="ＭＳ Ｐゴシック" pitchFamily="-65" charset="-128"/>
                <a:cs typeface="+mn-cs"/>
              </a:rPr>
              <a:t>. </a:t>
            </a:r>
            <a:r>
              <a:rPr lang="en-US" sz="1700" dirty="0" smtClean="0">
                <a:latin typeface="Times New Roman" pitchFamily="18" charset="0"/>
                <a:ea typeface="ＭＳ Ｐゴシック" pitchFamily="-65" charset="-128"/>
                <a:cs typeface="+mn-cs"/>
              </a:rPr>
              <a:t>2022</a:t>
            </a:r>
            <a:r>
              <a:rPr lang="en-US" sz="1700" dirty="0">
                <a:solidFill>
                  <a:schemeClr val="tx2"/>
                </a:solidFill>
                <a:latin typeface="Times New Roman" pitchFamily="18" charset="0"/>
                <a:ea typeface="ＭＳ Ｐゴシック" pitchFamily="-65" charset="-128"/>
                <a:cs typeface="+mn-cs"/>
              </a:rPr>
              <a:t>]	</a:t>
            </a:r>
          </a:p>
          <a:p>
            <a:pPr eaLnBrk="0" hangingPunct="0">
              <a:defRPr/>
            </a:pPr>
            <a:r>
              <a:rPr lang="en-US" sz="1700" b="1" dirty="0">
                <a:solidFill>
                  <a:schemeClr val="tx2"/>
                </a:solidFill>
                <a:latin typeface="Times New Roman" pitchFamily="18" charset="0"/>
                <a:ea typeface="ＭＳ Ｐゴシック" pitchFamily="-65" charset="-128"/>
                <a:cs typeface="+mn-cs"/>
              </a:rPr>
              <a:t>Source: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a:solidFill>
                  <a:schemeClr val="tx2"/>
                </a:solidFill>
                <a:latin typeface="Times New Roman" pitchFamily="18" charset="0"/>
                <a:ea typeface="ＭＳ Ｐゴシック" pitchFamily="-65" charset="-128"/>
              </a:rPr>
              <a:t>Wei Lin, </a:t>
            </a:r>
            <a:r>
              <a:rPr lang="en-US" altLang="zh-CN" sz="1700" dirty="0" err="1">
                <a:solidFill>
                  <a:schemeClr val="tx2"/>
                </a:solidFill>
                <a:latin typeface="Times New Roman" pitchFamily="18" charset="0"/>
                <a:ea typeface="ＭＳ Ｐゴシック" pitchFamily="-65" charset="-128"/>
              </a:rPr>
              <a:t>Xun</a:t>
            </a:r>
            <a:r>
              <a:rPr lang="en-US" altLang="zh-CN" sz="1700" dirty="0">
                <a:solidFill>
                  <a:schemeClr val="tx2"/>
                </a:solidFill>
                <a:latin typeface="Times New Roman" pitchFamily="18" charset="0"/>
                <a:ea typeface="ＭＳ Ｐゴシック" pitchFamily="-65" charset="-128"/>
              </a:rPr>
              <a:t> </a:t>
            </a:r>
            <a:r>
              <a:rPr lang="en-US" altLang="zh-CN" sz="1700" dirty="0" smtClean="0">
                <a:solidFill>
                  <a:schemeClr val="tx2"/>
                </a:solidFill>
                <a:latin typeface="Times New Roman" pitchFamily="18" charset="0"/>
                <a:ea typeface="ＭＳ Ｐゴシック" pitchFamily="-65" charset="-128"/>
              </a:rPr>
              <a:t>Yang, Bin Qian, </a:t>
            </a:r>
            <a:r>
              <a:rPr lang="en-US" altLang="zh-CN" sz="1700" dirty="0" err="1" smtClean="0">
                <a:solidFill>
                  <a:schemeClr val="tx2"/>
                </a:solidFill>
                <a:latin typeface="Times New Roman" pitchFamily="18" charset="0"/>
                <a:ea typeface="ＭＳ Ｐゴシック" pitchFamily="-65" charset="-128"/>
              </a:rPr>
              <a:t>Chenchen</a:t>
            </a:r>
            <a:r>
              <a:rPr lang="en-US" altLang="zh-CN" sz="1700" dirty="0" smtClean="0">
                <a:solidFill>
                  <a:schemeClr val="tx2"/>
                </a:solidFill>
                <a:latin typeface="Times New Roman" pitchFamily="18" charset="0"/>
                <a:ea typeface="ＭＳ Ｐゴシック" pitchFamily="-65" charset="-128"/>
              </a:rPr>
              <a:t> Liu, Li Sun, </a:t>
            </a:r>
            <a:r>
              <a:rPr lang="en-US" altLang="zh-CN" sz="1700" dirty="0">
                <a:solidFill>
                  <a:schemeClr val="tx2"/>
                </a:solidFill>
                <a:latin typeface="Times New Roman" pitchFamily="18" charset="0"/>
                <a:ea typeface="ＭＳ Ｐゴシック" pitchFamily="-65" charset="-128"/>
              </a:rPr>
              <a:t>Rani Keren</a:t>
            </a:r>
            <a:r>
              <a:rPr lang="en-US" altLang="zh-CN" sz="1700" dirty="0" smtClean="0">
                <a:solidFill>
                  <a:schemeClr val="tx2"/>
                </a:solidFill>
                <a:latin typeface="Times New Roman" pitchFamily="18" charset="0"/>
                <a:ea typeface="ＭＳ Ｐゴシック" pitchFamily="-65" charset="-128"/>
              </a:rPr>
              <a:t>, Shimi Shilo, </a:t>
            </a:r>
            <a:r>
              <a:rPr lang="en-US" altLang="zh-CN" sz="1700" dirty="0">
                <a:solidFill>
                  <a:schemeClr val="tx2"/>
                </a:solidFill>
                <a:latin typeface="Times New Roman" pitchFamily="18" charset="0"/>
                <a:ea typeface="ＭＳ Ｐゴシック" pitchFamily="-65" charset="-128"/>
              </a:rPr>
              <a:t>Lei </a:t>
            </a:r>
            <a:r>
              <a:rPr lang="en-US" altLang="zh-CN" sz="1700" dirty="0" smtClean="0">
                <a:solidFill>
                  <a:schemeClr val="tx2"/>
                </a:solidFill>
                <a:latin typeface="Times New Roman" pitchFamily="18" charset="0"/>
                <a:ea typeface="ＭＳ Ｐゴシック" pitchFamily="-65" charset="-128"/>
              </a:rPr>
              <a:t>Huang, </a:t>
            </a:r>
            <a:r>
              <a:rPr lang="en-US" altLang="zh-CN" sz="1700" dirty="0">
                <a:solidFill>
                  <a:schemeClr val="tx2"/>
                </a:solidFill>
                <a:latin typeface="Times New Roman" pitchFamily="18" charset="0"/>
                <a:ea typeface="ＭＳ Ｐゴシック" pitchFamily="-65" charset="-128"/>
              </a:rPr>
              <a:t>Edward </a:t>
            </a:r>
            <a:r>
              <a:rPr lang="en-US" altLang="zh-CN" sz="1700" dirty="0" smtClean="0">
                <a:solidFill>
                  <a:schemeClr val="tx2"/>
                </a:solidFill>
                <a:latin typeface="Times New Roman" pitchFamily="18" charset="0"/>
                <a:ea typeface="ＭＳ Ｐゴシック" pitchFamily="-65" charset="-128"/>
              </a:rPr>
              <a:t>Au</a:t>
            </a:r>
            <a:r>
              <a:rPr lang="en-US" sz="1700" dirty="0" smtClean="0">
                <a:solidFill>
                  <a:schemeClr val="tx2"/>
                </a:solidFill>
                <a:latin typeface="Times New Roman" pitchFamily="18" charset="0"/>
                <a:ea typeface="ＭＳ Ｐゴシック" pitchFamily="-65" charset="-128"/>
                <a:cs typeface="+mn-cs"/>
              </a:rPr>
              <a:t>] </a:t>
            </a:r>
            <a:r>
              <a:rPr lang="en-US" sz="1700" dirty="0">
                <a:solidFill>
                  <a:schemeClr val="tx2"/>
                </a:solidFill>
                <a:latin typeface="Times New Roman" pitchFamily="18" charset="0"/>
                <a:ea typeface="ＭＳ Ｐゴシック" pitchFamily="-65" charset="-128"/>
                <a:cs typeface="+mn-cs"/>
              </a:rPr>
              <a:t>Company [</a:t>
            </a:r>
            <a:r>
              <a:rPr lang="en-US" altLang="zh-CN" sz="1700" dirty="0">
                <a:solidFill>
                  <a:srgbClr val="FF0000"/>
                </a:solidFill>
                <a:latin typeface="Times New Roman" pitchFamily="18" charset="0"/>
                <a:ea typeface="ＭＳ Ｐゴシック" pitchFamily="-65" charset="-128"/>
                <a:cs typeface="+mn-cs"/>
              </a:rPr>
              <a:t>Huawei</a:t>
            </a:r>
            <a:r>
              <a:rPr lang="en-US" sz="1700" dirty="0">
                <a:solidFill>
                  <a:schemeClr val="tx2"/>
                </a:solidFill>
                <a:latin typeface="Times New Roman" pitchFamily="18" charset="0"/>
                <a:ea typeface="ＭＳ Ｐゴシック" pitchFamily="-65" charset="-128"/>
                <a:cs typeface="+mn-cs"/>
              </a:rPr>
              <a:t>]</a:t>
            </a:r>
          </a:p>
          <a:p>
            <a:pPr eaLnBrk="0" hangingPunct="0">
              <a:defRPr/>
            </a:pPr>
            <a:r>
              <a:rPr lang="en-US" sz="1700" dirty="0">
                <a:solidFill>
                  <a:schemeClr val="tx2"/>
                </a:solidFill>
                <a:latin typeface="Times New Roman" pitchFamily="18" charset="0"/>
                <a:ea typeface="ＭＳ Ｐゴシック" pitchFamily="-65" charset="-128"/>
                <a:cs typeface="+mn-cs"/>
              </a:rPr>
              <a:t>Address [</a:t>
            </a:r>
            <a:r>
              <a:rPr lang="en-US" altLang="zh-CN" sz="1700" dirty="0">
                <a:solidFill>
                  <a:srgbClr val="FF0000"/>
                </a:solidFill>
                <a:latin typeface="Times New Roman" pitchFamily="18" charset="0"/>
                <a:ea typeface="ＭＳ Ｐゴシック" pitchFamily="-65" charset="-128"/>
                <a:cs typeface="+mn-cs"/>
              </a:rPr>
              <a:t>Huawei base</a:t>
            </a:r>
            <a:r>
              <a:rPr lang="en-US" sz="1700" dirty="0">
                <a:solidFill>
                  <a:srgbClr val="FF0000"/>
                </a:solidFill>
                <a:latin typeface="Times New Roman" pitchFamily="18" charset="0"/>
                <a:ea typeface="ＭＳ Ｐゴシック" pitchFamily="-65" charset="-128"/>
                <a:cs typeface="+mn-cs"/>
              </a:rPr>
              <a:t>, </a:t>
            </a:r>
            <a:r>
              <a:rPr lang="en-US" altLang="zh-CN" sz="1700" dirty="0">
                <a:solidFill>
                  <a:srgbClr val="FF0000"/>
                </a:solidFill>
                <a:latin typeface="Times New Roman" pitchFamily="18" charset="0"/>
                <a:ea typeface="ＭＳ Ｐゴシック" pitchFamily="-65" charset="-128"/>
                <a:cs typeface="+mn-cs"/>
              </a:rPr>
              <a:t>Shenzhen</a:t>
            </a:r>
            <a:r>
              <a:rPr lang="en-US" sz="1700" dirty="0">
                <a:solidFill>
                  <a:srgbClr val="FF0000"/>
                </a:solidFill>
                <a:latin typeface="Times New Roman" pitchFamily="18" charset="0"/>
                <a:ea typeface="ＭＳ Ｐゴシック" pitchFamily="-65" charset="-128"/>
                <a:cs typeface="+mn-cs"/>
              </a:rPr>
              <a:t>, </a:t>
            </a:r>
            <a:r>
              <a:rPr lang="en-US" altLang="zh-CN" sz="1700" dirty="0" smtClean="0">
                <a:solidFill>
                  <a:srgbClr val="FF0000"/>
                </a:solidFill>
                <a:latin typeface="Times New Roman" pitchFamily="18" charset="0"/>
                <a:ea typeface="ＭＳ Ｐゴシック" pitchFamily="-65" charset="-128"/>
                <a:cs typeface="+mn-cs"/>
              </a:rPr>
              <a:t>CHINA &amp; Huawei Israel &amp; </a:t>
            </a:r>
            <a:r>
              <a:rPr lang="en-US" altLang="zh-CN" sz="1700" dirty="0">
                <a:solidFill>
                  <a:srgbClr val="FF0000"/>
                </a:solidFill>
                <a:latin typeface="Times New Roman" pitchFamily="18" charset="0"/>
                <a:ea typeface="ＭＳ Ｐゴシック" pitchFamily="-65" charset="-128"/>
                <a:cs typeface="+mn-cs"/>
              </a:rPr>
              <a:t>Huawei Singapore</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dirty="0">
                <a:solidFill>
                  <a:schemeClr val="tx2"/>
                </a:solidFill>
                <a:latin typeface="Times New Roman" pitchFamily="18" charset="0"/>
                <a:ea typeface="ＭＳ Ｐゴシック" pitchFamily="-65" charset="-128"/>
                <a:cs typeface="+mn-cs"/>
              </a:rPr>
              <a:t>E-Mail:[</a:t>
            </a:r>
            <a:r>
              <a:rPr lang="en-US" sz="1700" dirty="0">
                <a:solidFill>
                  <a:srgbClr val="FF0000"/>
                </a:solidFill>
                <a:latin typeface="Times New Roman" pitchFamily="18" charset="0"/>
                <a:ea typeface="ＭＳ Ｐゴシック" pitchFamily="-65" charset="-128"/>
                <a:cs typeface="+mn-cs"/>
              </a:rPr>
              <a:t>lin.linwei</a:t>
            </a:r>
            <a:r>
              <a:rPr lang="en-US" altLang="zh-CN" sz="1700" dirty="0">
                <a:solidFill>
                  <a:srgbClr val="FF0000"/>
                </a:solidFill>
                <a:latin typeface="Times New Roman" pitchFamily="18" charset="0"/>
                <a:ea typeface="ＭＳ Ｐゴシック" pitchFamily="-65" charset="-128"/>
                <a:cs typeface="+mn-cs"/>
              </a:rPr>
              <a:t>@huawei.com</a:t>
            </a:r>
            <a:r>
              <a:rPr lang="en-US" sz="1700" dirty="0">
                <a:solidFill>
                  <a:schemeClr val="tx2"/>
                </a:solidFill>
                <a:latin typeface="Times New Roman" pitchFamily="18" charset="0"/>
                <a:ea typeface="ＭＳ Ｐゴシック" pitchFamily="-65" charset="-128"/>
                <a:cs typeface="+mn-cs"/>
              </a:rPr>
              <a:t>]	</a:t>
            </a: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Re:</a:t>
            </a:r>
            <a:r>
              <a:rPr lang="en-US" sz="1700" dirty="0">
                <a:solidFill>
                  <a:schemeClr val="tx2"/>
                </a:solidFill>
                <a:latin typeface="Times New Roman" pitchFamily="18" charset="0"/>
                <a:ea typeface="ＭＳ Ｐゴシック" pitchFamily="-65" charset="-128"/>
                <a:cs typeface="+mn-cs"/>
              </a:rPr>
              <a:t> [</a:t>
            </a:r>
            <a:r>
              <a:rPr lang="en-US" altLang="en-US" sz="1800" b="1" dirty="0">
                <a:latin typeface="Times New Roman" panose="02020603050405020304" pitchFamily="18" charset="0"/>
              </a:rPr>
              <a:t>Study Group 4ab: UWB Next Generation</a:t>
            </a:r>
            <a:r>
              <a:rPr lang="en-US" sz="17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Abstract:</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r>
              <a:rPr lang="en-US" altLang="zh-CN" sz="1700" dirty="0" smtClean="0">
                <a:latin typeface="Times New Roman" pitchFamily="18" charset="0"/>
                <a:ea typeface="ＭＳ Ｐゴシック" pitchFamily="-65" charset="-128"/>
              </a:rPr>
              <a:t>Efficient 11n-648 Based LDPC Codes for 15.4ab</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spcBef>
                <a:spcPts val="653"/>
              </a:spcBef>
              <a:spcAft>
                <a:spcPts val="653"/>
              </a:spcAft>
              <a:defRPr/>
            </a:pPr>
            <a:r>
              <a:rPr lang="en-US" sz="1700" b="1" dirty="0">
                <a:solidFill>
                  <a:schemeClr val="tx2"/>
                </a:solidFill>
                <a:latin typeface="Times New Roman" pitchFamily="18" charset="0"/>
                <a:ea typeface="ＭＳ Ｐゴシック" pitchFamily="-65" charset="-128"/>
                <a:cs typeface="+mn-cs"/>
              </a:rPr>
              <a:t>Purpose:</a:t>
            </a:r>
            <a:r>
              <a:rPr lang="en-US" sz="1700" dirty="0">
                <a:solidFill>
                  <a:schemeClr val="tx2"/>
                </a:solidFill>
                <a:latin typeface="Times New Roman" pitchFamily="18" charset="0"/>
                <a:ea typeface="ＭＳ Ｐゴシック" pitchFamily="-65" charset="-128"/>
                <a:cs typeface="+mn-cs"/>
              </a:rPr>
              <a:t>	</a:t>
            </a:r>
            <a:r>
              <a:rPr lang="en-US" sz="1700" dirty="0" smtClean="0">
                <a:solidFill>
                  <a:schemeClr val="tx2"/>
                </a:solidFill>
                <a:latin typeface="Times New Roman" pitchFamily="18" charset="0"/>
                <a:ea typeface="ＭＳ Ｐゴシック" pitchFamily="-65" charset="-128"/>
                <a:cs typeface="+mn-cs"/>
              </a:rPr>
              <a:t>[]</a:t>
            </a:r>
            <a:endParaRPr lang="en-US" sz="1700"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Notice:</a:t>
            </a:r>
            <a:r>
              <a:rPr lang="en-US" sz="17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700" b="1" dirty="0">
              <a:solidFill>
                <a:schemeClr val="tx2"/>
              </a:solidFill>
              <a:latin typeface="Times New Roman" pitchFamily="18" charset="0"/>
              <a:ea typeface="ＭＳ Ｐゴシック" pitchFamily="-65" charset="-128"/>
              <a:cs typeface="+mn-cs"/>
            </a:endParaRPr>
          </a:p>
          <a:p>
            <a:pPr eaLnBrk="0" hangingPunct="0">
              <a:defRPr/>
            </a:pPr>
            <a:r>
              <a:rPr lang="en-US" sz="1700" b="1" dirty="0">
                <a:solidFill>
                  <a:schemeClr val="tx2"/>
                </a:solidFill>
                <a:latin typeface="Times New Roman" pitchFamily="18" charset="0"/>
                <a:ea typeface="ＭＳ Ｐゴシック" pitchFamily="-65" charset="-128"/>
                <a:cs typeface="+mn-cs"/>
              </a:rPr>
              <a:t>Release:</a:t>
            </a:r>
            <a:r>
              <a:rPr lang="en-US" sz="17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t>
            </a:r>
            <a:r>
              <a:rPr lang="en-US" altLang="zh-CN" sz="3600" dirty="0">
                <a:sym typeface="Wingdings" panose="05000000000000000000" pitchFamily="2" charset="2"/>
              </a:rPr>
              <a:t>AWGN, N = </a:t>
            </a:r>
            <a:r>
              <a:rPr lang="en-US" altLang="en-US" sz="3600" dirty="0" smtClean="0">
                <a:solidFill>
                  <a:schemeClr val="tx1"/>
                </a:solidFill>
              </a:rPr>
              <a:t>1944, </a:t>
            </a:r>
            <a:r>
              <a:rPr lang="en-US" altLang="en-US" sz="3600" dirty="0">
                <a:solidFill>
                  <a:schemeClr val="tx1"/>
                </a:solidFill>
              </a:rPr>
              <a:t>PER</a:t>
            </a:r>
            <a:endParaRPr lang="en-US" sz="3600" dirty="0"/>
          </a:p>
        </p:txBody>
      </p:sp>
      <p:sp>
        <p:nvSpPr>
          <p:cNvPr id="9" name="矩形 8"/>
          <p:cNvSpPr/>
          <p:nvPr/>
        </p:nvSpPr>
        <p:spPr>
          <a:xfrm>
            <a:off x="6933406" y="1524794"/>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Full </a:t>
            </a:r>
            <a:r>
              <a:rPr lang="en-US" altLang="zh-CN" sz="1600" dirty="0">
                <a:solidFill>
                  <a:srgbClr val="C00000"/>
                </a:solidFill>
                <a:latin typeface="Calibri" pitchFamily="34" charset="0"/>
                <a:ea typeface="宋体" pitchFamily="2" charset="-122"/>
              </a:rPr>
              <a:t>parity bits without puncturing</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Payload Size = </a:t>
            </a:r>
            <a:r>
              <a:rPr lang="en-US" altLang="zh-CN" sz="1600" dirty="0" smtClean="0">
                <a:solidFill>
                  <a:srgbClr val="C00000"/>
                </a:solidFill>
                <a:latin typeface="Calibri" pitchFamily="34" charset="0"/>
                <a:ea typeface="宋体" pitchFamily="2" charset="-122"/>
              </a:rPr>
              <a:t>121.5 Bytes (972 Bits</a:t>
            </a:r>
            <a:r>
              <a:rPr lang="en-US" altLang="zh-CN" sz="1600" dirty="0">
                <a:solidFill>
                  <a:srgbClr val="C00000"/>
                </a:solidFill>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Offset Min-Sum Decoder (Beta = 0.6)</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Number of Iterations: 10, 15, 20, 25, 30</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10000000 Packets were simulated, and at least 100 Error Packets Collected for each point</a:t>
            </a:r>
            <a:endParaRPr lang="en-US" altLang="zh-CN" sz="1600" dirty="0">
              <a:latin typeface="Calibri" pitchFamily="34" charset="0"/>
              <a:ea typeface="宋体" pitchFamily="2" charset="-122"/>
            </a:endParaRPr>
          </a:p>
        </p:txBody>
      </p:sp>
      <p:sp>
        <p:nvSpPr>
          <p:cNvPr id="10" name="矩形 9"/>
          <p:cNvSpPr/>
          <p:nvPr/>
        </p:nvSpPr>
        <p:spPr>
          <a:xfrm>
            <a:off x="6933406" y="4115594"/>
            <a:ext cx="4724400" cy="1941814"/>
          </a:xfrm>
          <a:prstGeom prst="rect">
            <a:avLst/>
          </a:prstGeom>
        </p:spPr>
        <p:txBody>
          <a:bodyPr wrap="square">
            <a:spAutoFit/>
          </a:bodyPr>
          <a:lstStyle/>
          <a:p>
            <a:pPr marL="354013" lvl="1" indent="-171450">
              <a:lnSpc>
                <a:spcPts val="1600"/>
              </a:lnSpc>
              <a:buClr>
                <a:srgbClr val="002060"/>
              </a:buClr>
              <a:buFontTx/>
              <a:buChar char="-"/>
              <a:defRPr/>
            </a:pPr>
            <a:r>
              <a:rPr lang="en-US" altLang="zh-CN" sz="1600" dirty="0">
                <a:latin typeface="Calibri" pitchFamily="34" charset="0"/>
                <a:ea typeface="宋体" pitchFamily="2" charset="-122"/>
              </a:rPr>
              <a:t>For </a:t>
            </a:r>
            <a:r>
              <a:rPr lang="en-US" altLang="zh-CN" sz="1600" dirty="0" smtClean="0">
                <a:latin typeface="Calibri" pitchFamily="34" charset="0"/>
                <a:ea typeface="宋体" pitchFamily="2" charset="-122"/>
              </a:rPr>
              <a:t>various number of iterations, </a:t>
            </a:r>
            <a:r>
              <a:rPr lang="en-US" altLang="zh-CN" sz="1600" dirty="0">
                <a:latin typeface="Calibri" pitchFamily="34" charset="0"/>
                <a:ea typeface="宋体" pitchFamily="2" charset="-122"/>
              </a:rPr>
              <a:t>the 11n-based </a:t>
            </a:r>
            <a:r>
              <a:rPr lang="en-US" altLang="zh-CN" sz="1600" dirty="0" smtClean="0">
                <a:latin typeface="Calibri" pitchFamily="34" charset="0"/>
                <a:ea typeface="宋体" pitchFamily="2" charset="-122"/>
              </a:rPr>
              <a:t>1944 LDPC </a:t>
            </a:r>
            <a:r>
              <a:rPr lang="en-US" altLang="zh-CN" sz="1600" dirty="0">
                <a:latin typeface="Calibri" pitchFamily="34" charset="0"/>
                <a:ea typeface="宋体" pitchFamily="2" charset="-122"/>
              </a:rPr>
              <a:t>code performs </a:t>
            </a:r>
            <a:r>
              <a:rPr lang="en-US" altLang="zh-CN" sz="1600" dirty="0" smtClean="0">
                <a:latin typeface="Calibri" pitchFamily="34" charset="0"/>
                <a:ea typeface="宋体" pitchFamily="2" charset="-122"/>
              </a:rPr>
              <a:t>very close (or identical, even slightly surpass) </a:t>
            </a:r>
            <a:r>
              <a:rPr lang="en-US" altLang="zh-CN" sz="1600" dirty="0">
                <a:latin typeface="Calibri" pitchFamily="34" charset="0"/>
                <a:ea typeface="宋体" pitchFamily="2" charset="-122"/>
              </a:rPr>
              <a:t>to 11n 1296 LDPC </a:t>
            </a:r>
            <a:r>
              <a:rPr lang="en-US" altLang="zh-CN" sz="1600" dirty="0" smtClean="0">
                <a:latin typeface="Calibri" pitchFamily="34" charset="0"/>
                <a:ea typeface="宋体" pitchFamily="2" charset="-122"/>
              </a:rPr>
              <a:t>code</a:t>
            </a:r>
          </a:p>
          <a:p>
            <a:pPr marL="354013" lvl="1" indent="-171450">
              <a:lnSpc>
                <a:spcPts val="1600"/>
              </a:lnSpc>
              <a:buClr>
                <a:srgbClr val="002060"/>
              </a:buClr>
              <a:buFontTx/>
              <a:buChar char="-"/>
              <a:defRPr/>
            </a:pPr>
            <a:endParaRPr lang="en-US" altLang="zh-CN" sz="16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No error floor was observed at PER = 10</a:t>
            </a:r>
            <a:r>
              <a:rPr lang="en-US" altLang="zh-CN" sz="1600" baseline="30000" dirty="0" smtClean="0">
                <a:latin typeface="Calibri" pitchFamily="34" charset="0"/>
                <a:ea typeface="宋体" pitchFamily="2" charset="-122"/>
              </a:rPr>
              <a:t>-5</a:t>
            </a:r>
          </a:p>
          <a:p>
            <a:pPr marL="354013" lvl="1" indent="-171450">
              <a:lnSpc>
                <a:spcPts val="1600"/>
              </a:lnSpc>
              <a:buClr>
                <a:srgbClr val="002060"/>
              </a:buClr>
              <a:buFontTx/>
              <a:buChar char="-"/>
              <a:defRPr/>
            </a:pPr>
            <a:endParaRPr lang="en-US" altLang="zh-CN" sz="1600" baseline="300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For </a:t>
            </a:r>
            <a:r>
              <a:rPr lang="en-US" altLang="zh-CN" sz="1600" dirty="0">
                <a:latin typeface="Calibri" pitchFamily="34" charset="0"/>
                <a:ea typeface="宋体" pitchFamily="2" charset="-122"/>
              </a:rPr>
              <a:t>number of iterations &gt;= </a:t>
            </a:r>
            <a:r>
              <a:rPr lang="en-US" altLang="zh-CN" sz="1600" dirty="0" smtClean="0">
                <a:latin typeface="Calibri" pitchFamily="34" charset="0"/>
                <a:ea typeface="宋体" pitchFamily="2" charset="-122"/>
              </a:rPr>
              <a:t>20, with the increase of iterations, performance improvement becomes </a:t>
            </a:r>
            <a:r>
              <a:rPr lang="en-US" altLang="zh-CN" sz="1600" dirty="0"/>
              <a:t>negligible</a:t>
            </a:r>
            <a:endParaRPr lang="en-US" altLang="zh-CN" sz="1600" dirty="0">
              <a:latin typeface="Calibri" pitchFamily="34" charset="0"/>
              <a:ea typeface="宋体" pitchFamily="2" charset="-122"/>
            </a:endParaRPr>
          </a:p>
        </p:txBody>
      </p:sp>
      <p:sp>
        <p:nvSpPr>
          <p:cNvPr id="11" name="矩形 10"/>
          <p:cNvSpPr/>
          <p:nvPr/>
        </p:nvSpPr>
        <p:spPr bwMode="auto">
          <a:xfrm>
            <a:off x="7103616" y="4039394"/>
            <a:ext cx="4495800" cy="2017853"/>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23" y="1448594"/>
            <a:ext cx="6239022" cy="4883014"/>
          </a:xfrm>
          <a:prstGeom prst="rect">
            <a:avLst/>
          </a:prstGeom>
        </p:spPr>
      </p:pic>
      <p:sp>
        <p:nvSpPr>
          <p:cNvPr id="8" name="矩形 7"/>
          <p:cNvSpPr/>
          <p:nvPr/>
        </p:nvSpPr>
        <p:spPr>
          <a:xfrm>
            <a:off x="3885406" y="1905794"/>
            <a:ext cx="243840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121.5 </a:t>
            </a:r>
            <a:r>
              <a:rPr lang="en-US" altLang="zh-CN" sz="1400" dirty="0" smtClean="0">
                <a:solidFill>
                  <a:srgbClr val="C00000"/>
                </a:solidFill>
                <a:latin typeface="Calibri" pitchFamily="34" charset="0"/>
                <a:ea typeface="宋体" pitchFamily="2" charset="-122"/>
              </a:rPr>
              <a:t>Bytes with full parity bits</a:t>
            </a:r>
            <a:endParaRPr lang="zh-CN" altLang="en-US" dirty="0"/>
          </a:p>
        </p:txBody>
      </p:sp>
      <p:sp>
        <p:nvSpPr>
          <p:cNvPr id="12" name="矩形 11"/>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spTree>
    <p:extLst>
      <p:ext uri="{BB962C8B-B14F-4D97-AF65-F5344CB8AC3E}">
        <p14:creationId xmlns:p14="http://schemas.microsoft.com/office/powerpoint/2010/main" val="2523783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62.4Mbps, N = </a:t>
            </a:r>
            <a:r>
              <a:rPr lang="en-US" altLang="en-US" sz="3600" dirty="0" smtClean="0">
                <a:solidFill>
                  <a:srgbClr val="C00000"/>
                </a:solidFill>
              </a:rPr>
              <a:t>1296</a:t>
            </a:r>
            <a:endParaRPr lang="en-US" sz="3600" dirty="0">
              <a:solidFill>
                <a:srgbClr val="C00000"/>
              </a:solidFill>
            </a:endParaRPr>
          </a:p>
        </p:txBody>
      </p:sp>
      <p:sp>
        <p:nvSpPr>
          <p:cNvPr id="6" name="矩形 5"/>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81 Bytes (648 Bits)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sp>
        <p:nvSpPr>
          <p:cNvPr id="8" name="矩形 7"/>
          <p:cNvSpPr/>
          <p:nvPr/>
        </p:nvSpPr>
        <p:spPr>
          <a:xfrm>
            <a:off x="4045226" y="1829594"/>
            <a:ext cx="220238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81 Bytes </a:t>
            </a:r>
            <a:r>
              <a:rPr lang="en-US" altLang="zh-CN" sz="1400" dirty="0" smtClean="0">
                <a:solidFill>
                  <a:srgbClr val="C00000"/>
                </a:solidFill>
                <a:latin typeface="Calibri" pitchFamily="34" charset="0"/>
                <a:ea typeface="宋体" pitchFamily="2" charset="-122"/>
              </a:rPr>
              <a:t>with full parity bits</a:t>
            </a:r>
            <a:endParaRPr lang="zh-CN" altLang="en-US" dirty="0"/>
          </a:p>
        </p:txBody>
      </p:sp>
      <p:sp>
        <p:nvSpPr>
          <p:cNvPr id="9" name="矩形 8"/>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59" y="1600994"/>
            <a:ext cx="6162657" cy="4727736"/>
          </a:xfrm>
          <a:prstGeom prst="rect">
            <a:avLst/>
          </a:prstGeom>
        </p:spPr>
      </p:pic>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3"/>
          <a:stretch>
            <a:fillRect/>
          </a:stretch>
        </p:blipFill>
        <p:spPr>
          <a:xfrm>
            <a:off x="6628606" y="3807817"/>
            <a:ext cx="4856325" cy="2136577"/>
          </a:xfrm>
          <a:prstGeom prst="rect">
            <a:avLst/>
          </a:prstGeom>
        </p:spPr>
      </p:pic>
      <p:sp>
        <p:nvSpPr>
          <p:cNvPr id="12" name="矩形 11"/>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81 Bytes</a:t>
            </a:r>
            <a:endParaRPr lang="zh-CN" altLang="en-US" b="1" dirty="0"/>
          </a:p>
        </p:txBody>
      </p:sp>
    </p:spTree>
    <p:extLst>
      <p:ext uri="{BB962C8B-B14F-4D97-AF65-F5344CB8AC3E}">
        <p14:creationId xmlns:p14="http://schemas.microsoft.com/office/powerpoint/2010/main" val="1632808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a:t>
            </a:r>
            <a:r>
              <a:rPr lang="en-US" altLang="zh-CN" sz="3600" dirty="0">
                <a:solidFill>
                  <a:srgbClr val="C00000"/>
                </a:solidFill>
                <a:sym typeface="Wingdings" panose="05000000000000000000" pitchFamily="2" charset="2"/>
              </a:rPr>
              <a:t>62.4Mbps</a:t>
            </a:r>
            <a:r>
              <a:rPr lang="en-US" altLang="zh-CN" sz="3600" dirty="0" smtClean="0">
                <a:solidFill>
                  <a:srgbClr val="C00000"/>
                </a:solidFill>
                <a:sym typeface="Wingdings" panose="05000000000000000000" pitchFamily="2" charset="2"/>
              </a:rPr>
              <a:t>, N = </a:t>
            </a:r>
            <a:r>
              <a:rPr lang="en-US" altLang="en-US" sz="3600" dirty="0" smtClean="0">
                <a:solidFill>
                  <a:srgbClr val="C00000"/>
                </a:solidFill>
              </a:rPr>
              <a:t>1944</a:t>
            </a:r>
            <a:endParaRPr lang="en-US" sz="3600" dirty="0">
              <a:solidFill>
                <a:srgbClr val="C00000"/>
              </a:solidFill>
            </a:endParaRPr>
          </a:p>
        </p:txBody>
      </p:sp>
      <p:sp>
        <p:nvSpPr>
          <p:cNvPr id="8" name="矩形 7"/>
          <p:cNvSpPr/>
          <p:nvPr/>
        </p:nvSpPr>
        <p:spPr>
          <a:xfrm>
            <a:off x="4045226" y="1829594"/>
            <a:ext cx="220238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81 Bytes </a:t>
            </a:r>
            <a:r>
              <a:rPr lang="en-US" altLang="zh-CN" sz="1400" dirty="0" smtClean="0">
                <a:solidFill>
                  <a:srgbClr val="C00000"/>
                </a:solidFill>
                <a:latin typeface="Calibri" pitchFamily="34" charset="0"/>
                <a:ea typeface="宋体" pitchFamily="2" charset="-122"/>
              </a:rPr>
              <a:t>with full parity bits</a:t>
            </a:r>
            <a:endParaRPr lang="zh-CN" altLang="en-US" dirty="0"/>
          </a:p>
        </p:txBody>
      </p:sp>
      <p:sp>
        <p:nvSpPr>
          <p:cNvPr id="9" name="矩形 8"/>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38" y="1600994"/>
            <a:ext cx="6119568" cy="4721778"/>
          </a:xfrm>
          <a:prstGeom prst="rect">
            <a:avLst/>
          </a:prstGeom>
        </p:spPr>
      </p:pic>
      <p:sp>
        <p:nvSpPr>
          <p:cNvPr id="10" name="矩形 9"/>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a:t>
            </a:r>
            <a:r>
              <a:rPr lang="en-US" altLang="zh-CN" sz="1600" dirty="0" smtClean="0">
                <a:solidFill>
                  <a:srgbClr val="C00000"/>
                </a:solidFill>
                <a:latin typeface="Calibri" pitchFamily="34" charset="0"/>
                <a:ea typeface="宋体" pitchFamily="2" charset="-122"/>
              </a:rPr>
              <a:t>121.5 Bytes (972 Bits</a:t>
            </a:r>
            <a:r>
              <a:rPr lang="en-US" altLang="zh-CN" sz="1600" dirty="0">
                <a:solidFill>
                  <a:srgbClr val="C00000"/>
                </a:solidFill>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3"/>
          <a:stretch>
            <a:fillRect/>
          </a:stretch>
        </p:blipFill>
        <p:spPr>
          <a:xfrm>
            <a:off x="6628606" y="3807817"/>
            <a:ext cx="4856325" cy="2136577"/>
          </a:xfrm>
          <a:prstGeom prst="rect">
            <a:avLst/>
          </a:prstGeom>
        </p:spPr>
      </p:pic>
      <p:sp>
        <p:nvSpPr>
          <p:cNvPr id="12" name="矩形 11"/>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121.5 Bytes</a:t>
            </a:r>
            <a:endParaRPr lang="zh-CN" altLang="en-US" b="1" dirty="0"/>
          </a:p>
        </p:txBody>
      </p:sp>
    </p:spTree>
    <p:extLst>
      <p:ext uri="{BB962C8B-B14F-4D97-AF65-F5344CB8AC3E}">
        <p14:creationId xmlns:p14="http://schemas.microsoft.com/office/powerpoint/2010/main" val="1606033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206" y="1524794"/>
            <a:ext cx="6149893" cy="4799641"/>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124.8Mbps, N = </a:t>
            </a:r>
            <a:r>
              <a:rPr lang="en-US" altLang="en-US" sz="3600" dirty="0" smtClean="0">
                <a:solidFill>
                  <a:srgbClr val="C00000"/>
                </a:solidFill>
              </a:rPr>
              <a:t>1296</a:t>
            </a:r>
            <a:endParaRPr lang="en-US" sz="3600" dirty="0">
              <a:solidFill>
                <a:srgbClr val="C00000"/>
              </a:solidFill>
            </a:endParaRPr>
          </a:p>
        </p:txBody>
      </p:sp>
      <p:sp>
        <p:nvSpPr>
          <p:cNvPr id="6" name="矩形 5"/>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81 Bytes (648 Bits)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0" name="Google Shape;291;p14"/>
          <p:cNvPicPr preferRelativeResize="0"/>
          <p:nvPr/>
        </p:nvPicPr>
        <p:blipFill rotWithShape="1">
          <a:blip r:embed="rId3">
            <a:alphaModFix/>
          </a:blip>
          <a:srcRect/>
          <a:stretch/>
        </p:blipFill>
        <p:spPr>
          <a:xfrm>
            <a:off x="6628606" y="3810794"/>
            <a:ext cx="4648200" cy="1973686"/>
          </a:xfrm>
          <a:prstGeom prst="rect">
            <a:avLst/>
          </a:prstGeom>
          <a:noFill/>
          <a:ln>
            <a:noFill/>
          </a:ln>
        </p:spPr>
      </p:pic>
      <p:sp>
        <p:nvSpPr>
          <p:cNvPr id="12" name="矩形 11"/>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81 Bytes</a:t>
            </a:r>
            <a:endParaRPr lang="zh-CN" altLang="en-US" b="1" dirty="0"/>
          </a:p>
        </p:txBody>
      </p:sp>
    </p:spTree>
    <p:extLst>
      <p:ext uri="{BB962C8B-B14F-4D97-AF65-F5344CB8AC3E}">
        <p14:creationId xmlns:p14="http://schemas.microsoft.com/office/powerpoint/2010/main" val="1793852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513" y="1524794"/>
            <a:ext cx="6149893" cy="4826872"/>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rPr>
              <a:t>Simulation Results </a:t>
            </a:r>
            <a:r>
              <a:rPr lang="en-US" altLang="zh-CN" sz="3600" dirty="0" smtClean="0">
                <a:solidFill>
                  <a:srgbClr val="C00000"/>
                </a:solidFill>
                <a:sym typeface="Wingdings" panose="05000000000000000000" pitchFamily="2" charset="2"/>
              </a:rPr>
              <a:t> CM1, 124.8Mbps, N = </a:t>
            </a:r>
            <a:r>
              <a:rPr lang="en-US" altLang="en-US" sz="3600" dirty="0" smtClean="0">
                <a:solidFill>
                  <a:srgbClr val="C00000"/>
                </a:solidFill>
              </a:rPr>
              <a:t>1944</a:t>
            </a:r>
            <a:endParaRPr lang="en-US" sz="3600" dirty="0">
              <a:solidFill>
                <a:srgbClr val="C00000"/>
              </a:solidFill>
            </a:endParaRPr>
          </a:p>
        </p:txBody>
      </p:sp>
      <p:sp>
        <p:nvSpPr>
          <p:cNvPr id="6" name="矩形 5"/>
          <p:cNvSpPr/>
          <p:nvPr/>
        </p:nvSpPr>
        <p:spPr>
          <a:xfrm>
            <a:off x="6879427" y="1677194"/>
            <a:ext cx="4832357" cy="1938992"/>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121.5 Bytes </a:t>
            </a:r>
            <a:r>
              <a:rPr lang="en-US" altLang="zh-CN" sz="1600" dirty="0" smtClean="0">
                <a:solidFill>
                  <a:srgbClr val="C00000"/>
                </a:solidFill>
                <a:latin typeface="Calibri" pitchFamily="34" charset="0"/>
                <a:ea typeface="宋体" pitchFamily="2" charset="-122"/>
              </a:rPr>
              <a:t>(972Bits</a:t>
            </a:r>
            <a:r>
              <a:rPr lang="en-US" altLang="zh-CN" sz="1600" dirty="0">
                <a:solidFill>
                  <a:srgbClr val="C00000"/>
                </a:solidFill>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10, 20,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sp>
        <p:nvSpPr>
          <p:cNvPr id="8" name="矩形 7"/>
          <p:cNvSpPr/>
          <p:nvPr/>
        </p:nvSpPr>
        <p:spPr>
          <a:xfrm>
            <a:off x="1370806" y="5258594"/>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121.5 Bytes</a:t>
            </a:r>
            <a:endParaRPr lang="zh-CN" altLang="en-US" b="1" dirty="0"/>
          </a:p>
        </p:txBody>
      </p:sp>
      <p:pic>
        <p:nvPicPr>
          <p:cNvPr id="10" name="Google Shape;291;p14"/>
          <p:cNvPicPr preferRelativeResize="0"/>
          <p:nvPr/>
        </p:nvPicPr>
        <p:blipFill rotWithShape="1">
          <a:blip r:embed="rId3">
            <a:alphaModFix/>
          </a:blip>
          <a:srcRect/>
          <a:stretch/>
        </p:blipFill>
        <p:spPr>
          <a:xfrm>
            <a:off x="6628606" y="3810794"/>
            <a:ext cx="4648200" cy="1973686"/>
          </a:xfrm>
          <a:prstGeom prst="rect">
            <a:avLst/>
          </a:prstGeom>
          <a:noFill/>
          <a:ln>
            <a:noFill/>
          </a:ln>
        </p:spPr>
      </p:pic>
    </p:spTree>
    <p:extLst>
      <p:ext uri="{BB962C8B-B14F-4D97-AF65-F5344CB8AC3E}">
        <p14:creationId xmlns:p14="http://schemas.microsoft.com/office/powerpoint/2010/main" val="1242526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sym typeface="Wingdings" panose="05000000000000000000" pitchFamily="2" charset="2"/>
              </a:rPr>
              <a:t>CM1 with </a:t>
            </a:r>
            <a:r>
              <a:rPr lang="en-US" altLang="zh-CN" sz="3600" dirty="0">
                <a:solidFill>
                  <a:srgbClr val="C00000"/>
                </a:solidFill>
                <a:latin typeface="Calibri" pitchFamily="34" charset="0"/>
                <a:ea typeface="宋体" pitchFamily="2" charset="-122"/>
              </a:rPr>
              <a:t>Residual </a:t>
            </a:r>
            <a:r>
              <a:rPr lang="en-US" altLang="zh-CN" sz="3600" dirty="0" smtClean="0">
                <a:solidFill>
                  <a:srgbClr val="C00000"/>
                </a:solidFill>
                <a:sym typeface="Wingdings" panose="05000000000000000000" pitchFamily="2" charset="2"/>
              </a:rPr>
              <a:t>CFO, 62.4Mbps, N = </a:t>
            </a:r>
            <a:r>
              <a:rPr lang="en-US" altLang="en-US" sz="3600" dirty="0" smtClean="0">
                <a:solidFill>
                  <a:srgbClr val="C00000"/>
                </a:solidFill>
              </a:rPr>
              <a:t>1296</a:t>
            </a:r>
            <a:endParaRPr lang="en-US" sz="3600" dirty="0">
              <a:solidFill>
                <a:srgbClr val="C00000"/>
              </a:solidFill>
            </a:endParaRPr>
          </a:p>
        </p:txBody>
      </p:sp>
      <p:sp>
        <p:nvSpPr>
          <p:cNvPr id="6" name="矩形 5"/>
          <p:cNvSpPr/>
          <p:nvPr/>
        </p:nvSpPr>
        <p:spPr>
          <a:xfrm>
            <a:off x="6879427" y="1677194"/>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Payload </a:t>
            </a:r>
            <a:r>
              <a:rPr lang="en-US" altLang="zh-CN" sz="1600" dirty="0">
                <a:latin typeface="Calibri" pitchFamily="34" charset="0"/>
                <a:ea typeface="宋体" pitchFamily="2" charset="-122"/>
              </a:rPr>
              <a:t>Size = 81 Bytes (648 Bits</a:t>
            </a:r>
            <a:r>
              <a:rPr lang="en-US" altLang="zh-CN" sz="1600" dirty="0" smtClean="0">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Residual CFO: 0.1, 1, 3, 4, 5 ppm </a:t>
            </a:r>
            <a:r>
              <a:rPr lang="en-US" altLang="zh-CN" sz="1600" dirty="0">
                <a:solidFill>
                  <a:srgbClr val="C00000"/>
                </a:solidFill>
                <a:latin typeface="Calibri" pitchFamily="34" charset="0"/>
                <a:ea typeface="宋体" pitchFamily="2" charset="-122"/>
              </a:rPr>
              <a:t>@Fc = 8GHz</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2"/>
          <a:stretch>
            <a:fillRect/>
          </a:stretch>
        </p:blipFill>
        <p:spPr>
          <a:xfrm>
            <a:off x="6628606" y="3807817"/>
            <a:ext cx="4856325" cy="2136577"/>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6" y="1711239"/>
            <a:ext cx="6700608" cy="4156955"/>
          </a:xfrm>
          <a:prstGeom prst="rect">
            <a:avLst/>
          </a:prstGeom>
        </p:spPr>
      </p:pic>
      <p:sp>
        <p:nvSpPr>
          <p:cNvPr id="12" name="矩形 11"/>
          <p:cNvSpPr/>
          <p:nvPr/>
        </p:nvSpPr>
        <p:spPr>
          <a:xfrm>
            <a:off x="989806" y="3304676"/>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81 Bytes</a:t>
            </a:r>
            <a:endParaRPr lang="zh-CN" altLang="en-US" b="1" dirty="0"/>
          </a:p>
        </p:txBody>
      </p:sp>
    </p:spTree>
    <p:extLst>
      <p:ext uri="{BB962C8B-B14F-4D97-AF65-F5344CB8AC3E}">
        <p14:creationId xmlns:p14="http://schemas.microsoft.com/office/powerpoint/2010/main" val="285280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 y="1712317"/>
            <a:ext cx="6750299" cy="4155877"/>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sym typeface="Wingdings" panose="05000000000000000000" pitchFamily="2" charset="2"/>
              </a:rPr>
              <a:t>CM1 with </a:t>
            </a:r>
            <a:r>
              <a:rPr lang="en-US" altLang="zh-CN" sz="3600" dirty="0">
                <a:solidFill>
                  <a:srgbClr val="C00000"/>
                </a:solidFill>
                <a:latin typeface="Calibri" pitchFamily="34" charset="0"/>
                <a:ea typeface="宋体" pitchFamily="2" charset="-122"/>
              </a:rPr>
              <a:t>Residual </a:t>
            </a:r>
            <a:r>
              <a:rPr lang="en-US" altLang="zh-CN" sz="3600" dirty="0" smtClean="0">
                <a:solidFill>
                  <a:srgbClr val="C00000"/>
                </a:solidFill>
                <a:sym typeface="Wingdings" panose="05000000000000000000" pitchFamily="2" charset="2"/>
              </a:rPr>
              <a:t>CFO, 62.4Mbps, N = </a:t>
            </a:r>
            <a:r>
              <a:rPr lang="en-US" altLang="en-US" sz="3600" dirty="0" smtClean="0">
                <a:solidFill>
                  <a:srgbClr val="C00000"/>
                </a:solidFill>
              </a:rPr>
              <a:t>1944</a:t>
            </a:r>
            <a:endParaRPr lang="en-US" sz="3600" dirty="0">
              <a:solidFill>
                <a:srgbClr val="C00000"/>
              </a:solidFill>
            </a:endParaRPr>
          </a:p>
        </p:txBody>
      </p:sp>
      <p:sp>
        <p:nvSpPr>
          <p:cNvPr id="6" name="矩形 5"/>
          <p:cNvSpPr/>
          <p:nvPr/>
        </p:nvSpPr>
        <p:spPr>
          <a:xfrm>
            <a:off x="6879427" y="1677194"/>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Payload </a:t>
            </a:r>
            <a:r>
              <a:rPr lang="en-US" altLang="zh-CN" sz="1600" dirty="0">
                <a:latin typeface="Calibri" pitchFamily="34" charset="0"/>
                <a:ea typeface="宋体" pitchFamily="2" charset="-122"/>
              </a:rPr>
              <a:t>Size = </a:t>
            </a:r>
            <a:r>
              <a:rPr lang="en-US" altLang="zh-CN" sz="1600" dirty="0" smtClean="0">
                <a:latin typeface="Calibri" pitchFamily="34" charset="0"/>
                <a:ea typeface="宋体" pitchFamily="2" charset="-122"/>
              </a:rPr>
              <a:t>121.5 Bytes (972 Bits)</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Residual CFO: 0.1, 1, 1.5, 2, 3 ppm </a:t>
            </a:r>
            <a:r>
              <a:rPr lang="en-US" altLang="zh-CN" sz="1600" dirty="0">
                <a:solidFill>
                  <a:srgbClr val="C00000"/>
                </a:solidFill>
                <a:latin typeface="Calibri" pitchFamily="34" charset="0"/>
                <a:ea typeface="宋体" pitchFamily="2" charset="-122"/>
              </a:rPr>
              <a:t>@Fc = 8GHz</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3"/>
          <a:stretch>
            <a:fillRect/>
          </a:stretch>
        </p:blipFill>
        <p:spPr>
          <a:xfrm>
            <a:off x="6628606" y="3807817"/>
            <a:ext cx="4856325" cy="2136577"/>
          </a:xfrm>
          <a:prstGeom prst="rect">
            <a:avLst/>
          </a:prstGeom>
        </p:spPr>
      </p:pic>
      <p:sp>
        <p:nvSpPr>
          <p:cNvPr id="12" name="矩形 11"/>
          <p:cNvSpPr/>
          <p:nvPr/>
        </p:nvSpPr>
        <p:spPr>
          <a:xfrm>
            <a:off x="989806" y="3304676"/>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121.5 Bytes</a:t>
            </a:r>
            <a:endParaRPr lang="zh-CN" altLang="en-US" b="1" dirty="0"/>
          </a:p>
        </p:txBody>
      </p:sp>
    </p:spTree>
    <p:extLst>
      <p:ext uri="{BB962C8B-B14F-4D97-AF65-F5344CB8AC3E}">
        <p14:creationId xmlns:p14="http://schemas.microsoft.com/office/powerpoint/2010/main" val="4059685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sym typeface="Wingdings" panose="05000000000000000000" pitchFamily="2" charset="2"/>
              </a:rPr>
              <a:t>CM1 with </a:t>
            </a:r>
            <a:r>
              <a:rPr lang="en-US" altLang="zh-CN" sz="3600" dirty="0">
                <a:solidFill>
                  <a:srgbClr val="C00000"/>
                </a:solidFill>
                <a:latin typeface="Calibri" pitchFamily="34" charset="0"/>
                <a:ea typeface="宋体" pitchFamily="2" charset="-122"/>
              </a:rPr>
              <a:t>Residual </a:t>
            </a:r>
            <a:r>
              <a:rPr lang="en-US" altLang="zh-CN" sz="3600" dirty="0" smtClean="0">
                <a:solidFill>
                  <a:srgbClr val="C00000"/>
                </a:solidFill>
                <a:sym typeface="Wingdings" panose="05000000000000000000" pitchFamily="2" charset="2"/>
              </a:rPr>
              <a:t>CFO, 124.8Mbps, N = </a:t>
            </a:r>
            <a:r>
              <a:rPr lang="en-US" altLang="en-US" sz="3600" dirty="0" smtClean="0">
                <a:solidFill>
                  <a:srgbClr val="C00000"/>
                </a:solidFill>
              </a:rPr>
              <a:t>1296</a:t>
            </a:r>
            <a:endParaRPr lang="en-US" sz="3600" dirty="0">
              <a:solidFill>
                <a:srgbClr val="C00000"/>
              </a:solidFill>
            </a:endParaRPr>
          </a:p>
        </p:txBody>
      </p:sp>
      <p:sp>
        <p:nvSpPr>
          <p:cNvPr id="6" name="矩形 5"/>
          <p:cNvSpPr/>
          <p:nvPr/>
        </p:nvSpPr>
        <p:spPr>
          <a:xfrm>
            <a:off x="6879427" y="1677194"/>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Payload </a:t>
            </a:r>
            <a:r>
              <a:rPr lang="en-US" altLang="zh-CN" sz="1600" dirty="0">
                <a:latin typeface="Calibri" pitchFamily="34" charset="0"/>
                <a:ea typeface="宋体" pitchFamily="2" charset="-122"/>
              </a:rPr>
              <a:t>Size = 81 Bytes (648 Bits</a:t>
            </a:r>
            <a:r>
              <a:rPr lang="en-US" altLang="zh-CN" sz="1600" dirty="0" smtClean="0">
                <a:latin typeface="Calibri" pitchFamily="34" charset="0"/>
                <a:ea typeface="宋体" pitchFamily="2" charset="-122"/>
              </a:rPr>
              <a:t>)</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Residual CFO: 0.1, 1, 3, 5, 10 ppm </a:t>
            </a:r>
            <a:r>
              <a:rPr lang="en-US" altLang="zh-CN" sz="1600" dirty="0">
                <a:solidFill>
                  <a:srgbClr val="C00000"/>
                </a:solidFill>
                <a:latin typeface="Calibri" pitchFamily="34" charset="0"/>
                <a:ea typeface="宋体" pitchFamily="2" charset="-122"/>
              </a:rPr>
              <a:t>@Fc = 8GHz</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2"/>
          <a:stretch>
            <a:fillRect/>
          </a:stretch>
        </p:blipFill>
        <p:spPr>
          <a:xfrm>
            <a:off x="6628606" y="3807817"/>
            <a:ext cx="4856325" cy="2136577"/>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6" y="1724106"/>
            <a:ext cx="6731150" cy="4144087"/>
          </a:xfrm>
          <a:prstGeom prst="rect">
            <a:avLst/>
          </a:prstGeom>
        </p:spPr>
      </p:pic>
      <p:sp>
        <p:nvSpPr>
          <p:cNvPr id="12" name="矩形 11"/>
          <p:cNvSpPr/>
          <p:nvPr/>
        </p:nvSpPr>
        <p:spPr>
          <a:xfrm>
            <a:off x="989806" y="3304676"/>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81 Bytes</a:t>
            </a:r>
            <a:endParaRPr lang="zh-CN" altLang="en-US" b="1" dirty="0"/>
          </a:p>
        </p:txBody>
      </p:sp>
    </p:spTree>
    <p:extLst>
      <p:ext uri="{BB962C8B-B14F-4D97-AF65-F5344CB8AC3E}">
        <p14:creationId xmlns:p14="http://schemas.microsoft.com/office/powerpoint/2010/main" val="2325033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 y="1712317"/>
            <a:ext cx="6698870" cy="4155877"/>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solidFill>
                  <a:srgbClr val="C00000"/>
                </a:solidFill>
                <a:sym typeface="Wingdings" panose="05000000000000000000" pitchFamily="2" charset="2"/>
              </a:rPr>
              <a:t>CM1 with </a:t>
            </a:r>
            <a:r>
              <a:rPr lang="en-US" altLang="zh-CN" sz="3600" dirty="0">
                <a:solidFill>
                  <a:srgbClr val="C00000"/>
                </a:solidFill>
                <a:latin typeface="Calibri" pitchFamily="34" charset="0"/>
                <a:ea typeface="宋体" pitchFamily="2" charset="-122"/>
              </a:rPr>
              <a:t>Residual </a:t>
            </a:r>
            <a:r>
              <a:rPr lang="en-US" altLang="zh-CN" sz="3600" dirty="0" smtClean="0">
                <a:solidFill>
                  <a:srgbClr val="C00000"/>
                </a:solidFill>
                <a:sym typeface="Wingdings" panose="05000000000000000000" pitchFamily="2" charset="2"/>
              </a:rPr>
              <a:t>CFO, 124.8Mbps, N = </a:t>
            </a:r>
            <a:r>
              <a:rPr lang="en-US" altLang="en-US" sz="3600" dirty="0" smtClean="0">
                <a:solidFill>
                  <a:srgbClr val="C00000"/>
                </a:solidFill>
              </a:rPr>
              <a:t>1944</a:t>
            </a:r>
            <a:endParaRPr lang="en-US" sz="3600" dirty="0">
              <a:solidFill>
                <a:srgbClr val="C00000"/>
              </a:solidFill>
            </a:endParaRPr>
          </a:p>
        </p:txBody>
      </p:sp>
      <p:sp>
        <p:nvSpPr>
          <p:cNvPr id="6" name="矩形 5"/>
          <p:cNvSpPr/>
          <p:nvPr/>
        </p:nvSpPr>
        <p:spPr>
          <a:xfrm>
            <a:off x="6879427" y="1677194"/>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972, N = 1944</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Payload </a:t>
            </a:r>
            <a:r>
              <a:rPr lang="en-US" altLang="zh-CN" sz="1600" dirty="0">
                <a:latin typeface="Calibri" pitchFamily="34" charset="0"/>
                <a:ea typeface="宋体" pitchFamily="2" charset="-122"/>
              </a:rPr>
              <a:t>Size = </a:t>
            </a:r>
            <a:r>
              <a:rPr lang="en-US" altLang="zh-CN" sz="1600" dirty="0" smtClean="0">
                <a:latin typeface="Calibri" pitchFamily="34" charset="0"/>
                <a:ea typeface="宋体" pitchFamily="2" charset="-122"/>
              </a:rPr>
              <a:t>121.5 Bytes (972 Bits)</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Residual CFO: 0.1, 1, 3, 5, 7 ppm </a:t>
            </a:r>
            <a:r>
              <a:rPr lang="en-US" altLang="zh-CN" sz="1600" dirty="0">
                <a:solidFill>
                  <a:srgbClr val="C00000"/>
                </a:solidFill>
                <a:latin typeface="Calibri" pitchFamily="34" charset="0"/>
                <a:ea typeface="宋体" pitchFamily="2" charset="-122"/>
              </a:rPr>
              <a:t>@Fc = 8GHz</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Layered BP Decoder with 30 iterations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Perfect </a:t>
            </a:r>
            <a:r>
              <a:rPr lang="en-US" altLang="zh-CN" sz="1600" dirty="0">
                <a:latin typeface="Calibri" pitchFamily="34" charset="0"/>
                <a:ea typeface="宋体" pitchFamily="2" charset="-122"/>
              </a:rPr>
              <a:t>channel </a:t>
            </a:r>
            <a:r>
              <a:rPr lang="en-US" altLang="zh-CN" sz="1600" dirty="0" smtClean="0">
                <a:latin typeface="Calibri" pitchFamily="34" charset="0"/>
                <a:ea typeface="宋体" pitchFamily="2" charset="-122"/>
              </a:rPr>
              <a:t>estimation </a:t>
            </a:r>
            <a:r>
              <a:rPr lang="en-US" altLang="zh-CN" sz="1600" dirty="0">
                <a:latin typeface="Calibri" pitchFamily="34" charset="0"/>
                <a:ea typeface="宋体" pitchFamily="2" charset="-122"/>
              </a:rPr>
              <a:t>at the rake </a:t>
            </a:r>
            <a:r>
              <a:rPr lang="en-US" altLang="zh-CN" sz="1600" dirty="0" smtClean="0">
                <a:latin typeface="Calibri" pitchFamily="34" charset="0"/>
                <a:ea typeface="宋体" pitchFamily="2" charset="-122"/>
              </a:rPr>
              <a:t>receiver</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Perfect </a:t>
            </a:r>
            <a:r>
              <a:rPr lang="en-US" altLang="zh-CN" sz="1600" dirty="0" smtClean="0">
                <a:latin typeface="Calibri" pitchFamily="34" charset="0"/>
                <a:ea typeface="宋体" pitchFamily="2" charset="-122"/>
              </a:rPr>
              <a:t>sync is </a:t>
            </a:r>
            <a:r>
              <a:rPr lang="en-US" altLang="zh-CN" sz="1600" dirty="0">
                <a:latin typeface="Calibri" pitchFamily="34" charset="0"/>
                <a:ea typeface="宋体" pitchFamily="2" charset="-122"/>
              </a:rPr>
              <a:t>applied</a:t>
            </a:r>
            <a:endParaRPr lang="en-US" altLang="zh-CN" sz="1600" dirty="0" smtClean="0">
              <a:latin typeface="Calibri" pitchFamily="34" charset="0"/>
              <a:ea typeface="宋体" pitchFamily="2" charset="-122"/>
            </a:endParaRPr>
          </a:p>
        </p:txBody>
      </p:sp>
      <p:pic>
        <p:nvPicPr>
          <p:cNvPr id="11" name="Picture 7">
            <a:extLst>
              <a:ext uri="{FF2B5EF4-FFF2-40B4-BE49-F238E27FC236}">
                <a16:creationId xmlns:a16="http://schemas.microsoft.com/office/drawing/2014/main" xmlns="" id="{9075CDB9-A9F5-793D-4D33-2B3F7F46438A}"/>
              </a:ext>
            </a:extLst>
          </p:cNvPr>
          <p:cNvPicPr>
            <a:picLocks noChangeAspect="1"/>
          </p:cNvPicPr>
          <p:nvPr/>
        </p:nvPicPr>
        <p:blipFill>
          <a:blip r:embed="rId3"/>
          <a:stretch>
            <a:fillRect/>
          </a:stretch>
        </p:blipFill>
        <p:spPr>
          <a:xfrm>
            <a:off x="6628606" y="3807817"/>
            <a:ext cx="4856325" cy="2136577"/>
          </a:xfrm>
          <a:prstGeom prst="rect">
            <a:avLst/>
          </a:prstGeom>
        </p:spPr>
      </p:pic>
      <p:sp>
        <p:nvSpPr>
          <p:cNvPr id="12" name="矩形 11"/>
          <p:cNvSpPr/>
          <p:nvPr/>
        </p:nvSpPr>
        <p:spPr>
          <a:xfrm>
            <a:off x="989806" y="3304676"/>
            <a:ext cx="1066800" cy="307777"/>
          </a:xfrm>
          <a:prstGeom prst="rect">
            <a:avLst/>
          </a:prstGeom>
        </p:spPr>
        <p:txBody>
          <a:bodyPr wrap="square">
            <a:spAutoFit/>
          </a:bodyPr>
          <a:lstStyle/>
          <a:p>
            <a:r>
              <a:rPr lang="en-US" altLang="zh-CN" sz="1400" b="1" dirty="0" smtClean="0">
                <a:solidFill>
                  <a:srgbClr val="C00000"/>
                </a:solidFill>
                <a:latin typeface="Calibri" pitchFamily="34" charset="0"/>
                <a:ea typeface="宋体" pitchFamily="2" charset="-122"/>
              </a:rPr>
              <a:t>121.5 Bytes</a:t>
            </a:r>
            <a:endParaRPr lang="zh-CN" altLang="en-US" b="1" dirty="0"/>
          </a:p>
        </p:txBody>
      </p:sp>
    </p:spTree>
    <p:extLst>
      <p:ext uri="{BB962C8B-B14F-4D97-AF65-F5344CB8AC3E}">
        <p14:creationId xmlns:p14="http://schemas.microsoft.com/office/powerpoint/2010/main" val="4210676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t>Summary and </a:t>
            </a:r>
            <a:r>
              <a:rPr lang="en-US" altLang="en-US" sz="3600" dirty="0" smtClean="0"/>
              <a:t>Recommendation</a:t>
            </a:r>
            <a:endParaRPr lang="en-US" sz="3600" dirty="0"/>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2000" dirty="0" smtClean="0"/>
              <a:t>The 11n-648 based LDPC </a:t>
            </a:r>
            <a:r>
              <a:rPr lang="en-US" altLang="zh-CN" sz="2000" dirty="0"/>
              <a:t>codes of </a:t>
            </a:r>
            <a:r>
              <a:rPr lang="en-US" altLang="zh-CN" sz="2000" dirty="0">
                <a:solidFill>
                  <a:srgbClr val="0070C0"/>
                </a:solidFill>
              </a:rPr>
              <a:t>three lengths </a:t>
            </a:r>
            <a:r>
              <a:rPr lang="en-US" altLang="zh-CN" sz="2000" dirty="0"/>
              <a:t>(short / medium / long) can be embedded into a </a:t>
            </a:r>
            <a:r>
              <a:rPr lang="en-US" altLang="zh-CN" sz="2000" dirty="0">
                <a:solidFill>
                  <a:srgbClr val="0070C0"/>
                </a:solidFill>
              </a:rPr>
              <a:t>single base matrix</a:t>
            </a:r>
            <a:r>
              <a:rPr lang="en-US" altLang="zh-CN" sz="2000" dirty="0"/>
              <a:t> with a </a:t>
            </a:r>
            <a:r>
              <a:rPr lang="en-US" altLang="zh-CN" sz="2000" dirty="0">
                <a:solidFill>
                  <a:srgbClr val="0070C0"/>
                </a:solidFill>
              </a:rPr>
              <a:t>single set of lifting factors </a:t>
            </a:r>
            <a:r>
              <a:rPr lang="en-US" altLang="zh-CN" sz="2000" dirty="0">
                <a:sym typeface="Wingdings" panose="05000000000000000000" pitchFamily="2" charset="2"/>
              </a:rPr>
              <a:t> Similar to 5G LDPC </a:t>
            </a:r>
            <a:r>
              <a:rPr lang="en-US" altLang="zh-CN" sz="2000" dirty="0" smtClean="0">
                <a:sym typeface="Wingdings" panose="05000000000000000000" pitchFamily="2" charset="2"/>
              </a:rPr>
              <a:t>codes</a:t>
            </a:r>
          </a:p>
          <a:p>
            <a:pPr algn="just"/>
            <a:endParaRPr lang="en-US" altLang="zh-CN" sz="2000" dirty="0">
              <a:sym typeface="Wingdings" panose="05000000000000000000" pitchFamily="2" charset="2"/>
            </a:endParaRPr>
          </a:p>
          <a:p>
            <a:pPr marL="373350" lvl="1" indent="-373350" algn="just">
              <a:buClr>
                <a:srgbClr val="002060"/>
              </a:buClr>
              <a:buFontTx/>
              <a:buChar char="•"/>
              <a:defRPr/>
            </a:pPr>
            <a:r>
              <a:rPr lang="en-US" altLang="zh-CN" sz="2000" dirty="0">
                <a:ea typeface="ＭＳ Ｐゴシック" pitchFamily="-65" charset="-128"/>
                <a:cs typeface="ＭＳ Ｐゴシック" pitchFamily="-65" charset="-128"/>
              </a:rPr>
              <a:t>The 11n-648 based LDPC decoder can </a:t>
            </a:r>
            <a:r>
              <a:rPr lang="en-US" altLang="zh-CN" sz="2000" dirty="0">
                <a:solidFill>
                  <a:srgbClr val="0070C0"/>
                </a:solidFill>
                <a:ea typeface="ＭＳ Ｐゴシック" pitchFamily="-65" charset="-128"/>
                <a:cs typeface="ＭＳ Ｐゴシック" pitchFamily="-65" charset="-128"/>
              </a:rPr>
              <a:t>fully reuse the 11n-648 short code decoder </a:t>
            </a:r>
            <a:r>
              <a:rPr lang="en-US" altLang="zh-CN" sz="2000" dirty="0">
                <a:ea typeface="ＭＳ Ｐゴシック" pitchFamily="-65" charset="-128"/>
                <a:cs typeface="ＭＳ Ｐゴシック" pitchFamily="-65" charset="-128"/>
              </a:rPr>
              <a:t>with a </a:t>
            </a:r>
            <a:r>
              <a:rPr lang="en-US" altLang="zh-CN" sz="2000" dirty="0">
                <a:solidFill>
                  <a:srgbClr val="0070C0"/>
                </a:solidFill>
                <a:ea typeface="ＭＳ Ｐゴシック" pitchFamily="-65" charset="-128"/>
                <a:cs typeface="ＭＳ Ｐゴシック" pitchFamily="-65" charset="-128"/>
              </a:rPr>
              <a:t>simple modulo operation </a:t>
            </a:r>
            <a:r>
              <a:rPr lang="en-US" altLang="zh-CN" sz="2000" dirty="0">
                <a:ea typeface="ＭＳ Ｐゴシック" pitchFamily="-65" charset="-128"/>
                <a:cs typeface="ＭＳ Ｐゴシック" pitchFamily="-65" charset="-128"/>
              </a:rPr>
              <a:t>at the addressing module if 1296 or 1944 code is </a:t>
            </a:r>
            <a:r>
              <a:rPr lang="en-US" altLang="zh-CN" sz="2000" dirty="0" smtClean="0">
                <a:ea typeface="ＭＳ Ｐゴシック" pitchFamily="-65" charset="-128"/>
                <a:cs typeface="ＭＳ Ｐゴシック" pitchFamily="-65" charset="-128"/>
              </a:rPr>
              <a:t>enabled, and the decoder </a:t>
            </a:r>
            <a:r>
              <a:rPr lang="en-US" altLang="zh-CN" sz="2000" dirty="0">
                <a:solidFill>
                  <a:srgbClr val="0070C0"/>
                </a:solidFill>
                <a:ea typeface="ＭＳ Ｐゴシック" pitchFamily="-65" charset="-128"/>
                <a:cs typeface="ＭＳ Ｐゴシック" pitchFamily="-65" charset="-128"/>
              </a:rPr>
              <a:t>area occupation </a:t>
            </a:r>
            <a:r>
              <a:rPr lang="en-US" altLang="zh-CN" sz="2000" dirty="0">
                <a:ea typeface="ＭＳ Ｐゴシック" pitchFamily="-65" charset="-128"/>
                <a:cs typeface="ＭＳ Ｐゴシック" pitchFamily="-65" charset="-128"/>
              </a:rPr>
              <a:t>can be significantly </a:t>
            </a:r>
            <a:r>
              <a:rPr lang="en-US" altLang="zh-CN" sz="2000" dirty="0">
                <a:solidFill>
                  <a:srgbClr val="0070C0"/>
                </a:solidFill>
                <a:ea typeface="ＭＳ Ｐゴシック" pitchFamily="-65" charset="-128"/>
                <a:cs typeface="ＭＳ Ｐゴシック" pitchFamily="-65" charset="-128"/>
              </a:rPr>
              <a:t>reduced</a:t>
            </a:r>
          </a:p>
          <a:p>
            <a:pPr algn="just"/>
            <a:endParaRPr lang="en-US" altLang="zh-CN" sz="2000" dirty="0">
              <a:sym typeface="Wingdings" panose="05000000000000000000" pitchFamily="2" charset="2"/>
            </a:endParaRPr>
          </a:p>
          <a:p>
            <a:pPr algn="just"/>
            <a:r>
              <a:rPr lang="en-US" altLang="zh-CN" sz="2000" b="1" u="sng" dirty="0" smtClean="0">
                <a:sym typeface="Wingdings" panose="05000000000000000000" pitchFamily="2" charset="2"/>
              </a:rPr>
              <a:t>Recommendation</a:t>
            </a:r>
            <a:r>
              <a:rPr lang="en-US" altLang="zh-CN" sz="2000" dirty="0" smtClean="0">
                <a:sym typeface="Wingdings" panose="05000000000000000000" pitchFamily="2" charset="2"/>
              </a:rPr>
              <a:t>: employ the </a:t>
            </a:r>
            <a:r>
              <a:rPr lang="en-US" altLang="zh-CN" sz="2000" dirty="0" smtClean="0">
                <a:sym typeface="Wingdings" panose="05000000000000000000" pitchFamily="2" charset="2"/>
              </a:rPr>
              <a:t>parity-check matrices in P6/P7 as the 15.4ab LDPC matrices </a:t>
            </a:r>
            <a:endParaRPr lang="en-US" altLang="zh-CN" sz="2000" dirty="0">
              <a:sym typeface="Wingdings" panose="05000000000000000000" pitchFamily="2" charset="2"/>
            </a:endParaRPr>
          </a:p>
        </p:txBody>
      </p:sp>
    </p:spTree>
    <p:extLst>
      <p:ext uri="{BB962C8B-B14F-4D97-AF65-F5344CB8AC3E}">
        <p14:creationId xmlns:p14="http://schemas.microsoft.com/office/powerpoint/2010/main" val="472121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6"/>
          <p:cNvSpPr txBox="1">
            <a:spLocks noChangeArrowheads="1"/>
          </p:cNvSpPr>
          <p:nvPr/>
        </p:nvSpPr>
        <p:spPr>
          <a:xfrm>
            <a:off x="406347" y="534194"/>
            <a:ext cx="11580893" cy="457306"/>
          </a:xfrm>
          <a:prstGeom prst="rect">
            <a:avLst/>
          </a:prstGeom>
        </p:spPr>
        <p:txBody>
          <a:bodyPr/>
          <a:lstStyle>
            <a:lvl1pPr algn="ctr" rtl="0" eaLnBrk="0" fontAlgn="base" hangingPunct="0">
              <a:spcBef>
                <a:spcPct val="0"/>
              </a:spcBef>
              <a:spcAft>
                <a:spcPct val="0"/>
              </a:spcAft>
              <a:defRPr sz="39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900">
                <a:solidFill>
                  <a:schemeClr val="tx2"/>
                </a:solidFill>
                <a:latin typeface="Times New Roman" pitchFamily="-109" charset="0"/>
                <a:ea typeface="ＭＳ Ｐゴシック" pitchFamily="-65" charset="-128"/>
                <a:cs typeface="ＭＳ Ｐゴシック" pitchFamily="-65" charset="-128"/>
              </a:defRPr>
            </a:lvl5pPr>
            <a:lvl6pPr marL="497799" algn="ctr" rtl="0" eaLnBrk="0" fontAlgn="base" hangingPunct="0">
              <a:spcBef>
                <a:spcPct val="0"/>
              </a:spcBef>
              <a:spcAft>
                <a:spcPct val="0"/>
              </a:spcAft>
              <a:defRPr sz="3900">
                <a:solidFill>
                  <a:schemeClr val="tx2"/>
                </a:solidFill>
                <a:latin typeface="Times New Roman" pitchFamily="-109" charset="0"/>
              </a:defRPr>
            </a:lvl6pPr>
            <a:lvl7pPr marL="995599" algn="ctr" rtl="0" eaLnBrk="0" fontAlgn="base" hangingPunct="0">
              <a:spcBef>
                <a:spcPct val="0"/>
              </a:spcBef>
              <a:spcAft>
                <a:spcPct val="0"/>
              </a:spcAft>
              <a:defRPr sz="3900">
                <a:solidFill>
                  <a:schemeClr val="tx2"/>
                </a:solidFill>
                <a:latin typeface="Times New Roman" pitchFamily="-109" charset="0"/>
              </a:defRPr>
            </a:lvl7pPr>
            <a:lvl8pPr marL="1493398" algn="ctr" rtl="0" eaLnBrk="0" fontAlgn="base" hangingPunct="0">
              <a:spcBef>
                <a:spcPct val="0"/>
              </a:spcBef>
              <a:spcAft>
                <a:spcPct val="0"/>
              </a:spcAft>
              <a:defRPr sz="3900">
                <a:solidFill>
                  <a:schemeClr val="tx2"/>
                </a:solidFill>
                <a:latin typeface="Times New Roman" pitchFamily="-109" charset="0"/>
              </a:defRPr>
            </a:lvl8pPr>
            <a:lvl9pPr marL="1991197" algn="ctr" rtl="0" eaLnBrk="0" fontAlgn="base" hangingPunct="0">
              <a:spcBef>
                <a:spcPct val="0"/>
              </a:spcBef>
              <a:spcAft>
                <a:spcPct val="0"/>
              </a:spcAft>
              <a:defRPr sz="3900">
                <a:solidFill>
                  <a:schemeClr val="tx2"/>
                </a:solidFill>
                <a:latin typeface="Times New Roman" pitchFamily="-109" charset="0"/>
              </a:defRPr>
            </a:lvl9pPr>
          </a:lstStyle>
          <a:p>
            <a:r>
              <a:rPr lang="en-US" altLang="zh-CN" sz="3500" b="1" kern="0" dirty="0">
                <a:solidFill>
                  <a:srgbClr val="000000"/>
                </a:solidFill>
              </a:rPr>
              <a:t>Technical Guidance </a:t>
            </a:r>
            <a:endParaRPr lang="en-US" sz="3500" b="1" kern="0" dirty="0">
              <a:solidFill>
                <a:srgbClr val="000000"/>
              </a:solidFill>
            </a:endParaRPr>
          </a:p>
        </p:txBody>
      </p:sp>
      <p:graphicFrame>
        <p:nvGraphicFramePr>
          <p:cNvPr id="6" name="Content Placeholder 4">
            <a:extLst>
              <a:ext uri="{FF2B5EF4-FFF2-40B4-BE49-F238E27FC236}">
                <a16:creationId xmlns:a16="http://schemas.microsoft.com/office/drawing/2014/main" xmlns="" id="{89077ED8-A5EB-4226-82A2-B634F48CEBD4}"/>
              </a:ext>
            </a:extLst>
          </p:cNvPr>
          <p:cNvGraphicFramePr>
            <a:graphicFrameLocks/>
          </p:cNvGraphicFramePr>
          <p:nvPr>
            <p:extLst>
              <p:ext uri="{D42A27DB-BD31-4B8C-83A1-F6EECF244321}">
                <p14:modId xmlns:p14="http://schemas.microsoft.com/office/powerpoint/2010/main" val="3899196092"/>
              </p:ext>
            </p:extLst>
          </p:nvPr>
        </p:nvGraphicFramePr>
        <p:xfrm>
          <a:off x="685006" y="1219994"/>
          <a:ext cx="10489458" cy="5032816"/>
        </p:xfrm>
        <a:graphic>
          <a:graphicData uri="http://schemas.openxmlformats.org/drawingml/2006/table">
            <a:tbl>
              <a:tblPr firstRow="1" firstCol="1" bandRow="1">
                <a:tableStyleId>{5C22544A-7EE6-4342-B048-85BDC9FD1C3A}</a:tableStyleId>
              </a:tblPr>
              <a:tblGrid>
                <a:gridCol w="5244729">
                  <a:extLst>
                    <a:ext uri="{9D8B030D-6E8A-4147-A177-3AD203B41FA5}">
                      <a16:colId xmlns:a16="http://schemas.microsoft.com/office/drawing/2014/main" xmlns="" val="113863163"/>
                    </a:ext>
                  </a:extLst>
                </a:gridCol>
                <a:gridCol w="5244729">
                  <a:extLst>
                    <a:ext uri="{9D8B030D-6E8A-4147-A177-3AD203B41FA5}">
                      <a16:colId xmlns:a16="http://schemas.microsoft.com/office/drawing/2014/main" xmlns="" val="479806086"/>
                    </a:ext>
                  </a:extLst>
                </a:gridCol>
              </a:tblGrid>
              <a:tr h="314551">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30986531"/>
                  </a:ext>
                </a:extLst>
              </a:tr>
              <a:tr h="314551">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81567932"/>
                  </a:ext>
                </a:extLst>
              </a:tr>
              <a:tr h="314551">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820307483"/>
                  </a:ext>
                </a:extLst>
              </a:tr>
              <a:tr h="314551">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6602030"/>
                  </a:ext>
                </a:extLst>
              </a:tr>
              <a:tr h="314551">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38494273"/>
                  </a:ext>
                </a:extLst>
              </a:tr>
              <a:tr h="314551">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New Channel</a:t>
                      </a:r>
                      <a:r>
                        <a:rPr lang="en-US" sz="900" b="0" baseline="0" dirty="0">
                          <a:effectLst/>
                        </a:rPr>
                        <a:t> Coding Schemes can </a:t>
                      </a:r>
                      <a:r>
                        <a:rPr lang="en-US" sz="900" b="0" dirty="0">
                          <a:effectLst/>
                        </a:rPr>
                        <a:t>provide improved link budgets</a:t>
                      </a:r>
                      <a:r>
                        <a:rPr lang="en-US" sz="900" b="0" baseline="0" dirty="0">
                          <a:effectLst/>
                        </a:rPr>
                        <a:t> and reduced air 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98167276"/>
                  </a:ext>
                </a:extLst>
              </a:tr>
              <a:tr h="314551">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07470706"/>
                  </a:ext>
                </a:extLst>
              </a:tr>
              <a:tr h="314551">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70662618"/>
                  </a:ext>
                </a:extLst>
              </a:tr>
              <a:tr h="314551">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3036709"/>
                  </a:ext>
                </a:extLst>
              </a:tr>
              <a:tr h="314551">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661296273"/>
                  </a:ext>
                </a:extLst>
              </a:tr>
              <a:tr h="314551">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87268290"/>
                  </a:ext>
                </a:extLst>
              </a:tr>
              <a:tr h="314551">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111501901"/>
                  </a:ext>
                </a:extLst>
              </a:tr>
              <a:tr h="314551">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13390514"/>
                  </a:ext>
                </a:extLst>
              </a:tr>
              <a:tr h="314551">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r>
                        <a:rPr lang="en-US" altLang="zh-CN" sz="900" b="0" dirty="0">
                          <a:effectLst/>
                        </a:rPr>
                        <a:t>New Channel</a:t>
                      </a:r>
                      <a:r>
                        <a:rPr lang="en-US" altLang="zh-CN" sz="900" b="0" baseline="0" dirty="0">
                          <a:effectLst/>
                        </a:rPr>
                        <a:t> Coding Schemes </a:t>
                      </a:r>
                      <a:r>
                        <a:rPr lang="en-US" sz="900" b="0" dirty="0">
                          <a:effectLst/>
                        </a:rPr>
                        <a:t>with</a:t>
                      </a:r>
                      <a:r>
                        <a:rPr lang="en-US" sz="900" b="0" baseline="0" dirty="0">
                          <a:effectLst/>
                        </a:rPr>
                        <a:t> higher rates can support high data rate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73551774"/>
                  </a:ext>
                </a:extLst>
              </a:tr>
              <a:tr h="314551">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534020965"/>
                  </a:ext>
                </a:extLst>
              </a:tr>
              <a:tr h="314551">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251965075"/>
                  </a:ext>
                </a:extLst>
              </a:tr>
            </a:tbl>
          </a:graphicData>
        </a:graphic>
      </p:graphicFrame>
    </p:spTree>
    <p:extLst>
      <p:ext uri="{BB962C8B-B14F-4D97-AF65-F5344CB8AC3E}">
        <p14:creationId xmlns:p14="http://schemas.microsoft.com/office/powerpoint/2010/main" val="30178102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sz="3500" dirty="0" smtClean="0">
                <a:latin typeface="Arial" charset="0"/>
              </a:rPr>
              <a:t>Appendix: Complexity Analysis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1600" dirty="0" smtClean="0"/>
              <a:t>Benefit of single matrix with least group of lifting factors have been widely discussed during the development of 5G</a:t>
            </a:r>
          </a:p>
          <a:p>
            <a:pPr lvl="1" defTabSz="914400"/>
            <a:r>
              <a:rPr lang="en-US" altLang="zh-CN" sz="1400" dirty="0" smtClean="0">
                <a:solidFill>
                  <a:srgbClr val="000000"/>
                </a:solidFill>
                <a:sym typeface="Wingdings" panose="05000000000000000000" pitchFamily="2" charset="2"/>
              </a:rPr>
              <a:t>Greatly </a:t>
            </a:r>
            <a:r>
              <a:rPr lang="en-US" altLang="zh-CN" sz="1400" dirty="0" smtClean="0">
                <a:solidFill>
                  <a:srgbClr val="0070C0"/>
                </a:solidFill>
                <a:sym typeface="Wingdings" panose="05000000000000000000" pitchFamily="2" charset="2"/>
              </a:rPr>
              <a:t>facilitate the decoder implementations </a:t>
            </a:r>
            <a:r>
              <a:rPr lang="en-US" altLang="zh-CN" sz="1400" dirty="0" smtClean="0">
                <a:solidFill>
                  <a:srgbClr val="000000"/>
                </a:solidFill>
                <a:sym typeface="Wingdings" panose="05000000000000000000" pitchFamily="2" charset="2"/>
              </a:rPr>
              <a:t> single interconnection network which determined by the base matrices (</a:t>
            </a:r>
            <a:r>
              <a:rPr lang="en-US" altLang="zh-CN" sz="1400" dirty="0">
                <a:solidFill>
                  <a:srgbClr val="000000"/>
                </a:solidFill>
                <a:sym typeface="Wingdings" panose="05000000000000000000" pitchFamily="2" charset="2"/>
              </a:rPr>
              <a:t>routing network</a:t>
            </a:r>
            <a:r>
              <a:rPr lang="en-US" altLang="zh-CN" sz="1400" dirty="0" smtClean="0">
                <a:solidFill>
                  <a:srgbClr val="000000"/>
                </a:solidFill>
                <a:sym typeface="Wingdings" panose="05000000000000000000" pitchFamily="2" charset="2"/>
              </a:rPr>
              <a:t>) and the corresponding lifting factors (shifting networks)</a:t>
            </a:r>
          </a:p>
          <a:p>
            <a:pPr lvl="1" defTabSz="914400"/>
            <a:r>
              <a:rPr lang="en-US" altLang="zh-CN" sz="1400" dirty="0" smtClean="0">
                <a:solidFill>
                  <a:srgbClr val="0070C0"/>
                </a:solidFill>
                <a:sym typeface="Wingdings" panose="05000000000000000000" pitchFamily="2" charset="2"/>
              </a:rPr>
              <a:t>Fewer number of base matrices and </a:t>
            </a:r>
            <a:r>
              <a:rPr lang="en-US" altLang="zh-CN" sz="1400" dirty="0" smtClean="0">
                <a:solidFill>
                  <a:srgbClr val="0070C0"/>
                </a:solidFill>
              </a:rPr>
              <a:t>set of </a:t>
            </a:r>
            <a:r>
              <a:rPr lang="en-US" altLang="zh-CN" sz="1400" dirty="0">
                <a:solidFill>
                  <a:srgbClr val="0070C0"/>
                </a:solidFill>
              </a:rPr>
              <a:t>lifting factors </a:t>
            </a:r>
            <a:r>
              <a:rPr lang="en-US" altLang="zh-CN" sz="1400" dirty="0" smtClean="0">
                <a:solidFill>
                  <a:srgbClr val="000000"/>
                </a:solidFill>
                <a:sym typeface="Wingdings" panose="05000000000000000000" pitchFamily="2" charset="2"/>
              </a:rPr>
              <a:t>need to be memorized  </a:t>
            </a:r>
            <a:r>
              <a:rPr lang="en-US" altLang="zh-CN" sz="1400" dirty="0" smtClean="0">
                <a:solidFill>
                  <a:srgbClr val="0070C0"/>
                </a:solidFill>
                <a:sym typeface="Wingdings" panose="05000000000000000000" pitchFamily="2" charset="2"/>
              </a:rPr>
              <a:t>power consumption </a:t>
            </a:r>
            <a:r>
              <a:rPr lang="en-US" altLang="zh-CN" sz="1400" dirty="0" smtClean="0">
                <a:solidFill>
                  <a:srgbClr val="000000"/>
                </a:solidFill>
                <a:sym typeface="Wingdings" panose="05000000000000000000" pitchFamily="2" charset="2"/>
              </a:rPr>
              <a:t>is reduced </a:t>
            </a:r>
          </a:p>
          <a:p>
            <a:pPr lvl="1" defTabSz="914400"/>
            <a:endParaRPr lang="en-US" altLang="zh-CN" sz="1400" dirty="0" smtClean="0">
              <a:solidFill>
                <a:srgbClr val="000000"/>
              </a:solidFill>
              <a:sym typeface="Wingdings" panose="05000000000000000000" pitchFamily="2" charset="2"/>
            </a:endParaRPr>
          </a:p>
          <a:p>
            <a:r>
              <a:rPr lang="en-US" altLang="zh-CN" sz="1600" dirty="0"/>
              <a:t>The hardware adjustment based on existing 11n-648 LDPC is very simple</a:t>
            </a:r>
          </a:p>
          <a:p>
            <a:pPr lvl="1"/>
            <a:r>
              <a:rPr lang="en-US" altLang="zh-CN" sz="1400" dirty="0">
                <a:ea typeface="ＭＳ Ｐゴシック" pitchFamily="-65" charset="-128"/>
                <a:cs typeface="ＭＳ Ｐゴシック" pitchFamily="-65" charset="-128"/>
              </a:rPr>
              <a:t>To implement the original three 11n rate-1/2 codes, </a:t>
            </a:r>
            <a:r>
              <a:rPr lang="en-US" altLang="zh-CN" sz="1400" dirty="0" smtClean="0">
                <a:solidFill>
                  <a:srgbClr val="0070C0"/>
                </a:solidFill>
                <a:ea typeface="ＭＳ Ｐゴシック" pitchFamily="-65" charset="-128"/>
                <a:cs typeface="ＭＳ Ｐゴシック" pitchFamily="-65" charset="-128"/>
              </a:rPr>
              <a:t>efforts </a:t>
            </a:r>
            <a:r>
              <a:rPr lang="en-US" altLang="zh-CN" sz="1400" dirty="0">
                <a:solidFill>
                  <a:srgbClr val="0070C0"/>
                </a:solidFill>
                <a:ea typeface="ＭＳ Ｐゴシック" pitchFamily="-65" charset="-128"/>
                <a:cs typeface="ＭＳ Ｐゴシック" pitchFamily="-65" charset="-128"/>
              </a:rPr>
              <a:t>have to be made </a:t>
            </a:r>
            <a:r>
              <a:rPr lang="en-US" altLang="zh-CN" sz="1400" dirty="0">
                <a:ea typeface="ＭＳ Ｐゴシック" pitchFamily="-65" charset="-128"/>
                <a:cs typeface="ＭＳ Ｐゴシック" pitchFamily="-65" charset="-128"/>
              </a:rPr>
              <a:t>to </a:t>
            </a:r>
            <a:r>
              <a:rPr lang="en-US" altLang="zh-CN" sz="1400" dirty="0" smtClean="0">
                <a:solidFill>
                  <a:srgbClr val="0070C0"/>
                </a:solidFill>
                <a:ea typeface="ＭＳ Ｐゴシック" pitchFamily="-65" charset="-128"/>
                <a:cs typeface="ＭＳ Ｐゴシック" pitchFamily="-65" charset="-128"/>
              </a:rPr>
              <a:t>decouple (pick out and rearrange) </a:t>
            </a:r>
            <a:r>
              <a:rPr lang="en-US" altLang="zh-CN" sz="1400" dirty="0">
                <a:ea typeface="ＭＳ Ｐゴシック" pitchFamily="-65" charset="-128"/>
                <a:cs typeface="ＭＳ Ｐゴシック" pitchFamily="-65" charset="-128"/>
              </a:rPr>
              <a:t>the </a:t>
            </a:r>
            <a:r>
              <a:rPr lang="en-US" altLang="zh-CN" sz="1400" dirty="0" smtClean="0">
                <a:solidFill>
                  <a:srgbClr val="0070C0"/>
                </a:solidFill>
                <a:ea typeface="ＭＳ Ｐゴシック" pitchFamily="-65" charset="-128"/>
                <a:cs typeface="ＭＳ Ｐゴシック" pitchFamily="-65" charset="-128"/>
              </a:rPr>
              <a:t>three </a:t>
            </a:r>
            <a:r>
              <a:rPr lang="en-US" altLang="zh-CN" sz="1400" dirty="0">
                <a:solidFill>
                  <a:srgbClr val="0070C0"/>
                </a:solidFill>
                <a:ea typeface="ＭＳ Ｐゴシック" pitchFamily="-65" charset="-128"/>
                <a:cs typeface="ＭＳ Ｐゴシック" pitchFamily="-65" charset="-128"/>
              </a:rPr>
              <a:t>H matrices </a:t>
            </a:r>
            <a:r>
              <a:rPr lang="en-US" altLang="zh-CN" sz="1400" dirty="0">
                <a:ea typeface="ＭＳ Ｐゴシック" pitchFamily="-65" charset="-128"/>
                <a:cs typeface="ＭＳ Ｐゴシック" pitchFamily="-65" charset="-128"/>
              </a:rPr>
              <a:t>from </a:t>
            </a:r>
            <a:r>
              <a:rPr lang="en-US" altLang="zh-CN" sz="1400" dirty="0" smtClean="0">
                <a:ea typeface="ＭＳ Ｐゴシック" pitchFamily="-65" charset="-128"/>
                <a:cs typeface="ＭＳ Ｐゴシック" pitchFamily="-65" charset="-128"/>
              </a:rPr>
              <a:t>the </a:t>
            </a:r>
            <a:r>
              <a:rPr lang="en-US" altLang="zh-CN" sz="1400" dirty="0" smtClean="0">
                <a:solidFill>
                  <a:srgbClr val="0070C0"/>
                </a:solidFill>
                <a:ea typeface="ＭＳ Ｐゴシック" pitchFamily="-65" charset="-128"/>
                <a:cs typeface="ＭＳ Ｐゴシック" pitchFamily="-65" charset="-128"/>
              </a:rPr>
              <a:t>full </a:t>
            </a:r>
            <a:r>
              <a:rPr lang="en-US" altLang="zh-CN" sz="1400" dirty="0">
                <a:solidFill>
                  <a:srgbClr val="0070C0"/>
                </a:solidFill>
                <a:ea typeface="ＭＳ Ｐゴシック" pitchFamily="-65" charset="-128"/>
                <a:cs typeface="ＭＳ Ｐゴシック" pitchFamily="-65" charset="-128"/>
              </a:rPr>
              <a:t>12 H matrices </a:t>
            </a:r>
            <a:r>
              <a:rPr lang="en-US" altLang="zh-CN" sz="1400" dirty="0" smtClean="0">
                <a:ea typeface="ＭＳ Ｐゴシック" pitchFamily="-65" charset="-128"/>
                <a:cs typeface="ＭＳ Ｐゴシック" pitchFamily="-65" charset="-128"/>
              </a:rPr>
              <a:t>inside 11n </a:t>
            </a:r>
            <a:r>
              <a:rPr lang="en-US" altLang="zh-CN" sz="1400" dirty="0">
                <a:ea typeface="ＭＳ Ｐゴシック" pitchFamily="-65" charset="-128"/>
                <a:cs typeface="ＭＳ Ｐゴシック" pitchFamily="-65" charset="-128"/>
              </a:rPr>
              <a:t>LDPC </a:t>
            </a:r>
            <a:r>
              <a:rPr lang="en-US" altLang="zh-CN" sz="1400" dirty="0" smtClean="0">
                <a:ea typeface="ＭＳ Ｐゴシック" pitchFamily="-65" charset="-128"/>
                <a:cs typeface="ＭＳ Ｐゴシック" pitchFamily="-65" charset="-128"/>
              </a:rPr>
              <a:t>decoder</a:t>
            </a:r>
          </a:p>
          <a:p>
            <a:pPr lvl="1"/>
            <a:r>
              <a:rPr lang="en-US" altLang="zh-CN" sz="1400" dirty="0" smtClean="0">
                <a:ea typeface="ＭＳ Ｐゴシック" pitchFamily="-65" charset="-128"/>
                <a:cs typeface="ＭＳ Ｐゴシック" pitchFamily="-65" charset="-128"/>
              </a:rPr>
              <a:t>The </a:t>
            </a:r>
            <a:r>
              <a:rPr lang="en-US" altLang="zh-CN" sz="1400" dirty="0">
                <a:ea typeface="ＭＳ Ｐゴシック" pitchFamily="-65" charset="-128"/>
                <a:cs typeface="ＭＳ Ｐゴシック" pitchFamily="-65" charset="-128"/>
              </a:rPr>
              <a:t>11n-648 based LDPC decoder can </a:t>
            </a:r>
            <a:r>
              <a:rPr lang="en-US" altLang="zh-CN" sz="1400" dirty="0">
                <a:solidFill>
                  <a:srgbClr val="0070C0"/>
                </a:solidFill>
                <a:ea typeface="ＭＳ Ｐゴシック" pitchFamily="-65" charset="-128"/>
                <a:cs typeface="ＭＳ Ｐゴシック" pitchFamily="-65" charset="-128"/>
              </a:rPr>
              <a:t>fully reuse the 11n-648 short code decoder </a:t>
            </a:r>
            <a:r>
              <a:rPr lang="en-US" altLang="zh-CN" sz="1400" dirty="0">
                <a:ea typeface="ＭＳ Ｐゴシック" pitchFamily="-65" charset="-128"/>
                <a:cs typeface="ＭＳ Ｐゴシック" pitchFamily="-65" charset="-128"/>
              </a:rPr>
              <a:t>with a </a:t>
            </a:r>
            <a:r>
              <a:rPr lang="en-US" altLang="zh-CN" sz="1400" dirty="0">
                <a:solidFill>
                  <a:srgbClr val="0070C0"/>
                </a:solidFill>
                <a:ea typeface="ＭＳ Ｐゴシック" pitchFamily="-65" charset="-128"/>
                <a:cs typeface="ＭＳ Ｐゴシック" pitchFamily="-65" charset="-128"/>
              </a:rPr>
              <a:t>simple modulo operation </a:t>
            </a:r>
            <a:r>
              <a:rPr lang="en-US" altLang="zh-CN" sz="1400" dirty="0">
                <a:ea typeface="ＭＳ Ｐゴシック" pitchFamily="-65" charset="-128"/>
                <a:cs typeface="ＭＳ Ｐゴシック" pitchFamily="-65" charset="-128"/>
              </a:rPr>
              <a:t>at the addressing module if 1296 or 1944 code is </a:t>
            </a:r>
            <a:r>
              <a:rPr lang="en-US" altLang="zh-CN" sz="1400" dirty="0" smtClean="0">
                <a:ea typeface="ＭＳ Ｐゴシック" pitchFamily="-65" charset="-128"/>
                <a:cs typeface="ＭＳ Ｐゴシック" pitchFamily="-65" charset="-128"/>
              </a:rPr>
              <a:t>enabled </a:t>
            </a:r>
            <a:r>
              <a:rPr lang="en-US" altLang="zh-CN" sz="1400" dirty="0" smtClean="0">
                <a:solidFill>
                  <a:srgbClr val="C00000"/>
                </a:solidFill>
                <a:ea typeface="ＭＳ Ｐゴシック" pitchFamily="-65" charset="-128"/>
                <a:cs typeface="ＭＳ Ｐゴシック" pitchFamily="-65" charset="-128"/>
                <a:sym typeface="Wingdings" panose="05000000000000000000" pitchFamily="2" charset="2"/>
              </a:rPr>
              <a:t> Efforts are similar to decoupling (</a:t>
            </a:r>
            <a:r>
              <a:rPr lang="en-US" altLang="zh-CN" sz="1400" dirty="0">
                <a:solidFill>
                  <a:srgbClr val="C00000"/>
                </a:solidFill>
                <a:ea typeface="ＭＳ Ｐゴシック" pitchFamily="-65" charset="-128"/>
                <a:cs typeface="ＭＳ Ｐゴシック" pitchFamily="-65" charset="-128"/>
              </a:rPr>
              <a:t>pick out and rearrange</a:t>
            </a:r>
            <a:r>
              <a:rPr lang="en-US" altLang="zh-CN" sz="1400" dirty="0" smtClean="0">
                <a:solidFill>
                  <a:srgbClr val="C00000"/>
                </a:solidFill>
                <a:ea typeface="ＭＳ Ｐゴシック" pitchFamily="-65" charset="-128"/>
                <a:cs typeface="ＭＳ Ｐゴシック" pitchFamily="-65" charset="-128"/>
                <a:sym typeface="Wingdings" panose="05000000000000000000" pitchFamily="2" charset="2"/>
              </a:rPr>
              <a:t>) the three 11n H matrices</a:t>
            </a:r>
            <a:endParaRPr lang="en-US" altLang="zh-CN" sz="1400" dirty="0" smtClean="0">
              <a:solidFill>
                <a:srgbClr val="C00000"/>
              </a:solidFill>
              <a:ea typeface="ＭＳ Ｐゴシック" pitchFamily="-65" charset="-128"/>
              <a:cs typeface="ＭＳ Ｐゴシック" pitchFamily="-65" charset="-128"/>
            </a:endParaRPr>
          </a:p>
          <a:p>
            <a:pPr lvl="1"/>
            <a:endParaRPr lang="en-US" altLang="zh-CN" sz="1600" dirty="0" smtClean="0">
              <a:solidFill>
                <a:srgbClr val="000000"/>
              </a:solidFill>
              <a:sym typeface="Wingdings" panose="05000000000000000000" pitchFamily="2" charset="2"/>
            </a:endParaRPr>
          </a:p>
          <a:p>
            <a:r>
              <a:rPr lang="en-US" altLang="zh-CN" sz="1600" dirty="0" smtClean="0"/>
              <a:t>To reduce 3 individual parity check matrices to single base matrix with single set of lifting factors, the </a:t>
            </a:r>
            <a:r>
              <a:rPr lang="en-US" altLang="zh-CN" sz="1600" dirty="0"/>
              <a:t>decoder </a:t>
            </a:r>
            <a:r>
              <a:rPr lang="en-US" altLang="zh-CN" sz="1600" dirty="0">
                <a:solidFill>
                  <a:srgbClr val="0070C0"/>
                </a:solidFill>
              </a:rPr>
              <a:t>area occupation </a:t>
            </a:r>
            <a:r>
              <a:rPr lang="en-US" altLang="zh-CN" sz="1600" dirty="0"/>
              <a:t>can be significantly </a:t>
            </a:r>
            <a:r>
              <a:rPr lang="en-US" altLang="zh-CN" sz="1600" dirty="0">
                <a:solidFill>
                  <a:srgbClr val="0070C0"/>
                </a:solidFill>
              </a:rPr>
              <a:t>reduced</a:t>
            </a:r>
            <a:endParaRPr lang="en-US" altLang="zh-CN" sz="1600" dirty="0" smtClean="0"/>
          </a:p>
          <a:p>
            <a:pPr lvl="1" defTabSz="914400"/>
            <a:r>
              <a:rPr lang="en-US" altLang="zh-CN" sz="1400" dirty="0" smtClean="0">
                <a:solidFill>
                  <a:srgbClr val="000000"/>
                </a:solidFill>
                <a:sym typeface="Wingdings" panose="05000000000000000000" pitchFamily="2" charset="2"/>
              </a:rPr>
              <a:t>The </a:t>
            </a:r>
            <a:r>
              <a:rPr lang="en-US" altLang="zh-CN" sz="1400" dirty="0" smtClean="0">
                <a:solidFill>
                  <a:srgbClr val="0070C0"/>
                </a:solidFill>
                <a:sym typeface="Wingdings" panose="05000000000000000000" pitchFamily="2" charset="2"/>
              </a:rPr>
              <a:t>memory for matrix descriptions </a:t>
            </a:r>
            <a:r>
              <a:rPr lang="en-US" altLang="zh-CN" sz="1400" dirty="0" smtClean="0">
                <a:solidFill>
                  <a:srgbClr val="000000"/>
                </a:solidFill>
                <a:sym typeface="Wingdings" panose="05000000000000000000" pitchFamily="2" charset="2"/>
              </a:rPr>
              <a:t>can be reduced to </a:t>
            </a:r>
            <a:r>
              <a:rPr lang="en-US" altLang="zh-CN" sz="1400" dirty="0" smtClean="0">
                <a:solidFill>
                  <a:srgbClr val="0070C0"/>
                </a:solidFill>
                <a:sym typeface="Wingdings" panose="05000000000000000000" pitchFamily="2" charset="2"/>
              </a:rPr>
              <a:t>1/3</a:t>
            </a:r>
            <a:r>
              <a:rPr lang="en-US" altLang="zh-CN" sz="1400" dirty="0" smtClean="0">
                <a:solidFill>
                  <a:srgbClr val="000000"/>
                </a:solidFill>
                <a:sym typeface="Wingdings" panose="05000000000000000000" pitchFamily="2" charset="2"/>
              </a:rPr>
              <a:t>  single base matrix and </a:t>
            </a:r>
            <a:r>
              <a:rPr lang="en-US" altLang="zh-CN" sz="1400" dirty="0"/>
              <a:t>single set of lifting factors</a:t>
            </a:r>
            <a:endParaRPr lang="en-US" altLang="zh-CN" sz="1400" dirty="0" smtClean="0">
              <a:solidFill>
                <a:srgbClr val="000000"/>
              </a:solidFill>
              <a:sym typeface="Wingdings" panose="05000000000000000000" pitchFamily="2" charset="2"/>
            </a:endParaRPr>
          </a:p>
          <a:p>
            <a:pPr lvl="1" defTabSz="914400"/>
            <a:r>
              <a:rPr lang="en-US" altLang="zh-CN" sz="1400" dirty="0" smtClean="0">
                <a:solidFill>
                  <a:srgbClr val="000000"/>
                </a:solidFill>
                <a:sym typeface="Wingdings" panose="05000000000000000000" pitchFamily="2" charset="2"/>
              </a:rPr>
              <a:t>The </a:t>
            </a:r>
            <a:r>
              <a:rPr lang="en-US" altLang="zh-CN" sz="1400" dirty="0">
                <a:solidFill>
                  <a:srgbClr val="0070C0"/>
                </a:solidFill>
                <a:sym typeface="Wingdings" panose="05000000000000000000" pitchFamily="2" charset="2"/>
              </a:rPr>
              <a:t>interconnection </a:t>
            </a:r>
            <a:r>
              <a:rPr lang="en-US" altLang="zh-CN" sz="1400" dirty="0" smtClean="0">
                <a:solidFill>
                  <a:srgbClr val="0070C0"/>
                </a:solidFill>
                <a:sym typeface="Wingdings" panose="05000000000000000000" pitchFamily="2" charset="2"/>
              </a:rPr>
              <a:t>networks </a:t>
            </a:r>
            <a:r>
              <a:rPr lang="en-US" altLang="zh-CN" sz="1400" dirty="0" smtClean="0">
                <a:solidFill>
                  <a:srgbClr val="000000"/>
                </a:solidFill>
                <a:sym typeface="Wingdings" panose="05000000000000000000" pitchFamily="2" charset="2"/>
              </a:rPr>
              <a:t>of the 3 lengths can be reused, instead of realizing 3 different </a:t>
            </a:r>
            <a:r>
              <a:rPr lang="en-US" altLang="zh-CN" sz="1400" dirty="0">
                <a:solidFill>
                  <a:srgbClr val="000000"/>
                </a:solidFill>
                <a:sym typeface="Wingdings" panose="05000000000000000000" pitchFamily="2" charset="2"/>
              </a:rPr>
              <a:t>interconnection </a:t>
            </a:r>
            <a:r>
              <a:rPr lang="en-US" altLang="zh-CN" sz="1400" dirty="0" smtClean="0">
                <a:solidFill>
                  <a:srgbClr val="000000"/>
                </a:solidFill>
                <a:sym typeface="Wingdings" panose="05000000000000000000" pitchFamily="2" charset="2"/>
              </a:rPr>
              <a:t>networks  </a:t>
            </a:r>
            <a:r>
              <a:rPr lang="en-US" altLang="zh-CN" sz="1400" dirty="0">
                <a:solidFill>
                  <a:srgbClr val="000000"/>
                </a:solidFill>
                <a:sym typeface="Wingdings" panose="05000000000000000000" pitchFamily="2" charset="2"/>
              </a:rPr>
              <a:t>The interconnection </a:t>
            </a:r>
            <a:r>
              <a:rPr lang="en-US" altLang="zh-CN" sz="1400" dirty="0" smtClean="0">
                <a:solidFill>
                  <a:srgbClr val="000000"/>
                </a:solidFill>
                <a:sym typeface="Wingdings" panose="05000000000000000000" pitchFamily="2" charset="2"/>
              </a:rPr>
              <a:t>networks include routing network (defined by the base matrix) and </a:t>
            </a:r>
            <a:r>
              <a:rPr lang="en-US" altLang="zh-CN" sz="1400" dirty="0">
                <a:solidFill>
                  <a:srgbClr val="000000"/>
                </a:solidFill>
                <a:sym typeface="Wingdings" panose="05000000000000000000" pitchFamily="2" charset="2"/>
              </a:rPr>
              <a:t>shift network </a:t>
            </a:r>
            <a:r>
              <a:rPr lang="en-US" altLang="zh-CN" sz="1400" dirty="0" smtClean="0">
                <a:solidFill>
                  <a:srgbClr val="000000"/>
                </a:solidFill>
                <a:sym typeface="Wingdings" panose="05000000000000000000" pitchFamily="2" charset="2"/>
              </a:rPr>
              <a:t>(</a:t>
            </a:r>
            <a:r>
              <a:rPr lang="en-US" altLang="zh-CN" sz="1400" dirty="0">
                <a:solidFill>
                  <a:srgbClr val="000000"/>
                </a:solidFill>
                <a:sym typeface="Wingdings" panose="05000000000000000000" pitchFamily="2" charset="2"/>
              </a:rPr>
              <a:t>defined by the </a:t>
            </a:r>
            <a:r>
              <a:rPr lang="en-US" altLang="zh-CN" sz="1400" dirty="0" smtClean="0">
                <a:solidFill>
                  <a:srgbClr val="000000"/>
                </a:solidFill>
                <a:sym typeface="Wingdings" panose="05000000000000000000" pitchFamily="2" charset="2"/>
              </a:rPr>
              <a:t>lifting factors)  The </a:t>
            </a:r>
            <a:r>
              <a:rPr lang="en-US" altLang="zh-CN" sz="1400" dirty="0" smtClean="0">
                <a:solidFill>
                  <a:srgbClr val="0070C0"/>
                </a:solidFill>
                <a:sym typeface="Wingdings" panose="05000000000000000000" pitchFamily="2" charset="2"/>
              </a:rPr>
              <a:t>area of interconnection </a:t>
            </a:r>
            <a:r>
              <a:rPr lang="en-US" altLang="zh-CN" sz="1400" dirty="0">
                <a:solidFill>
                  <a:srgbClr val="0070C0"/>
                </a:solidFill>
                <a:sym typeface="Wingdings" panose="05000000000000000000" pitchFamily="2" charset="2"/>
              </a:rPr>
              <a:t>networks </a:t>
            </a:r>
            <a:r>
              <a:rPr lang="en-US" altLang="zh-CN" sz="1400" dirty="0" smtClean="0">
                <a:solidFill>
                  <a:srgbClr val="000000"/>
                </a:solidFill>
                <a:sym typeface="Wingdings" panose="05000000000000000000" pitchFamily="2" charset="2"/>
              </a:rPr>
              <a:t>can be reduced to </a:t>
            </a:r>
            <a:r>
              <a:rPr lang="en-US" altLang="zh-CN" sz="1400" dirty="0" smtClean="0">
                <a:solidFill>
                  <a:srgbClr val="0070C0"/>
                </a:solidFill>
                <a:sym typeface="Wingdings" panose="05000000000000000000" pitchFamily="2" charset="2"/>
              </a:rPr>
              <a:t>1/3</a:t>
            </a:r>
          </a:p>
        </p:txBody>
      </p:sp>
      <p:sp>
        <p:nvSpPr>
          <p:cNvPr id="5" name="矩形 4"/>
          <p:cNvSpPr/>
          <p:nvPr/>
        </p:nvSpPr>
        <p:spPr>
          <a:xfrm>
            <a:off x="608806" y="5791994"/>
            <a:ext cx="6400800" cy="553998"/>
          </a:xfrm>
          <a:prstGeom prst="rect">
            <a:avLst/>
          </a:prstGeom>
        </p:spPr>
        <p:txBody>
          <a:bodyPr wrap="square">
            <a:spAutoFit/>
          </a:bodyPr>
          <a:lstStyle/>
          <a:p>
            <a:r>
              <a:rPr lang="en-US" altLang="zh-CN" sz="1000" dirty="0" smtClean="0"/>
              <a:t>[1</a:t>
            </a:r>
            <a:r>
              <a:rPr lang="en-US" altLang="zh-CN" sz="1000" dirty="0"/>
              <a:t>] R1-1609066_Decoder Architecture for Length-Compatible Quasi-Cyclic LDPC Codes</a:t>
            </a:r>
          </a:p>
          <a:p>
            <a:r>
              <a:rPr lang="en-US" altLang="zh-CN" sz="1000" dirty="0" smtClean="0"/>
              <a:t>[2] </a:t>
            </a:r>
            <a:r>
              <a:rPr lang="zh-CN" altLang="en-US" sz="1000" dirty="0" smtClean="0"/>
              <a:t>R</a:t>
            </a:r>
            <a:r>
              <a:rPr lang="zh-CN" altLang="en-US" sz="1000" dirty="0"/>
              <a:t>1-1608584_Complementary turbo and LDPC codes for NR, motivated by a survey of over 100 ASICs</a:t>
            </a:r>
          </a:p>
          <a:p>
            <a:r>
              <a:rPr lang="en-US" altLang="zh-CN" sz="1000" dirty="0" smtClean="0"/>
              <a:t>[3] R1-1608971 </a:t>
            </a:r>
            <a:r>
              <a:rPr lang="en-US" altLang="zh-CN" sz="1000" dirty="0"/>
              <a:t>Consideration on flexibility of LDPC codes for </a:t>
            </a:r>
            <a:r>
              <a:rPr lang="en-US" altLang="zh-CN" sz="1000" dirty="0" smtClean="0"/>
              <a:t>NR</a:t>
            </a:r>
          </a:p>
        </p:txBody>
      </p:sp>
    </p:spTree>
    <p:extLst>
      <p:ext uri="{BB962C8B-B14F-4D97-AF65-F5344CB8AC3E}">
        <p14:creationId xmlns:p14="http://schemas.microsoft.com/office/powerpoint/2010/main" val="2258555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sz="3500" dirty="0" smtClean="0">
                <a:latin typeface="Arial" charset="0"/>
              </a:rPr>
              <a:t>Appendix: </a:t>
            </a:r>
            <a:r>
              <a:rPr lang="en-US" altLang="zh-CN" sz="3500" dirty="0">
                <a:latin typeface="Arial" charset="0"/>
              </a:rPr>
              <a:t>Complexity Analysis</a:t>
            </a:r>
            <a:endParaRPr lang="en-US" sz="3500" dirty="0">
              <a:latin typeface="Arial" charset="0"/>
            </a:endParaRPr>
          </a:p>
        </p:txBody>
      </p:sp>
      <p:pic>
        <p:nvPicPr>
          <p:cNvPr id="1026" name="对象 1"/>
          <p:cNvPicPr>
            <a:picLocks noChangeArrowheads="1"/>
          </p:cNvPicPr>
          <p:nvPr/>
        </p:nvPicPr>
        <p:blipFill>
          <a:blip r:embed="rId2">
            <a:extLst>
              <a:ext uri="{28A0092B-C50C-407E-A947-70E740481C1C}">
                <a14:useLocalDpi xmlns:a14="http://schemas.microsoft.com/office/drawing/2010/main" val="0"/>
              </a:ext>
            </a:extLst>
          </a:blip>
          <a:srcRect r="-53" b="-95"/>
          <a:stretch>
            <a:fillRect/>
          </a:stretch>
        </p:blipFill>
        <p:spPr bwMode="auto">
          <a:xfrm>
            <a:off x="837406" y="2134394"/>
            <a:ext cx="4953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图片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406" y="2385347"/>
            <a:ext cx="4133131"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532606" y="6020594"/>
            <a:ext cx="3841116" cy="253916"/>
          </a:xfrm>
          <a:prstGeom prst="rect">
            <a:avLst/>
          </a:prstGeom>
        </p:spPr>
        <p:txBody>
          <a:bodyPr wrap="none">
            <a:spAutoFit/>
          </a:bodyPr>
          <a:lstStyle/>
          <a:p>
            <a:r>
              <a:rPr lang="en-US" altLang="zh-CN" sz="1050" dirty="0" smtClean="0"/>
              <a:t>[1] </a:t>
            </a:r>
            <a:r>
              <a:rPr lang="en-US" altLang="zh-CN" sz="1050" dirty="0"/>
              <a:t>R1-1608971 Consideration on flexibility of LDPC codes for NR</a:t>
            </a:r>
          </a:p>
        </p:txBody>
      </p:sp>
      <p:sp>
        <p:nvSpPr>
          <p:cNvPr id="4" name="矩形 3"/>
          <p:cNvSpPr/>
          <p:nvPr/>
        </p:nvSpPr>
        <p:spPr>
          <a:xfrm>
            <a:off x="7162006" y="5029994"/>
            <a:ext cx="3627916" cy="307777"/>
          </a:xfrm>
          <a:prstGeom prst="rect">
            <a:avLst/>
          </a:prstGeom>
        </p:spPr>
        <p:txBody>
          <a:bodyPr wrap="none">
            <a:spAutoFit/>
          </a:bodyPr>
          <a:lstStyle/>
          <a:p>
            <a:r>
              <a:rPr lang="en-GB" altLang="zh-CN" sz="1400" dirty="0" smtClean="0">
                <a:latin typeface="Times New Roman" panose="02020603050405020304" pitchFamily="18" charset="0"/>
                <a:ea typeface="宋体" panose="02010600030101010101" pitchFamily="2" charset="-122"/>
              </a:rPr>
              <a:t>Example of route </a:t>
            </a:r>
            <a:r>
              <a:rPr lang="en-GB" altLang="zh-CN" sz="1400" dirty="0">
                <a:latin typeface="Times New Roman" panose="02020603050405020304" pitchFamily="18" charset="0"/>
                <a:ea typeface="宋体" panose="02010600030101010101" pitchFamily="2" charset="-122"/>
              </a:rPr>
              <a:t>network of decoder for LDPC</a:t>
            </a:r>
            <a:endParaRPr lang="zh-CN" altLang="en-US" dirty="0"/>
          </a:p>
        </p:txBody>
      </p:sp>
      <p:sp>
        <p:nvSpPr>
          <p:cNvPr id="9" name="矩形 8"/>
          <p:cNvSpPr/>
          <p:nvPr/>
        </p:nvSpPr>
        <p:spPr>
          <a:xfrm>
            <a:off x="1499948" y="5014855"/>
            <a:ext cx="4061858" cy="523220"/>
          </a:xfrm>
          <a:prstGeom prst="rect">
            <a:avLst/>
          </a:prstGeom>
        </p:spPr>
        <p:txBody>
          <a:bodyPr wrap="square">
            <a:spAutoFit/>
          </a:bodyPr>
          <a:lstStyle/>
          <a:p>
            <a:r>
              <a:rPr lang="en-GB" altLang="zh-CN" sz="1400" dirty="0" smtClean="0">
                <a:latin typeface="Times New Roman" panose="02020603050405020304" pitchFamily="18" charset="0"/>
                <a:ea typeface="宋体" panose="02010600030101010101" pitchFamily="2" charset="-122"/>
              </a:rPr>
              <a:t>Example of </a:t>
            </a:r>
            <a:r>
              <a:rPr lang="en-US" altLang="zh-CN" sz="1400" dirty="0"/>
              <a:t>row paralleled </a:t>
            </a:r>
            <a:r>
              <a:rPr lang="en-US" altLang="zh-CN" sz="1400" dirty="0" smtClean="0"/>
              <a:t>layered LDPC decoder, and the interconnection networks are marked</a:t>
            </a:r>
            <a:endParaRPr lang="zh-CN" altLang="en-US" dirty="0"/>
          </a:p>
        </p:txBody>
      </p:sp>
      <p:sp>
        <p:nvSpPr>
          <p:cNvPr id="10" name="矩形 9"/>
          <p:cNvSpPr/>
          <p:nvPr/>
        </p:nvSpPr>
        <p:spPr bwMode="auto">
          <a:xfrm>
            <a:off x="1296000" y="2700000"/>
            <a:ext cx="4572000" cy="838200"/>
          </a:xfrm>
          <a:prstGeom prst="rect">
            <a:avLst/>
          </a:prstGeom>
          <a:solidFill>
            <a:srgbClr val="FFFF00">
              <a:alpha val="20000"/>
            </a:srgbClr>
          </a:solid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11" name="矩形 10"/>
          <p:cNvSpPr/>
          <p:nvPr/>
        </p:nvSpPr>
        <p:spPr bwMode="auto">
          <a:xfrm>
            <a:off x="1294606" y="3996000"/>
            <a:ext cx="4572000" cy="805394"/>
          </a:xfrm>
          <a:prstGeom prst="rect">
            <a:avLst/>
          </a:prstGeom>
          <a:solidFill>
            <a:srgbClr val="FFFF00">
              <a:alpha val="20000"/>
            </a:srgbClr>
          </a:solid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867351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sz="3500" dirty="0" smtClean="0">
                <a:latin typeface="Arial" charset="0"/>
              </a:rPr>
              <a:t>Appendix: Decoder Area</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1800" dirty="0" smtClean="0"/>
              <a:t>The LDPC decoder occupies a large portion of the baseband chip areas of 11n/11ad implementations</a:t>
            </a:r>
          </a:p>
          <a:p>
            <a:pPr lvl="1"/>
            <a:r>
              <a:rPr lang="en-US" altLang="zh-CN" sz="1600" dirty="0">
                <a:solidFill>
                  <a:srgbClr val="000000"/>
                </a:solidFill>
                <a:sym typeface="Wingdings" panose="05000000000000000000" pitchFamily="2" charset="2"/>
              </a:rPr>
              <a:t>For </a:t>
            </a:r>
            <a:r>
              <a:rPr lang="en-US" altLang="zh-CN" sz="1600" dirty="0">
                <a:solidFill>
                  <a:srgbClr val="0070C0"/>
                </a:solidFill>
                <a:sym typeface="Wingdings" panose="05000000000000000000" pitchFamily="2" charset="2"/>
              </a:rPr>
              <a:t>UWB devices</a:t>
            </a:r>
            <a:r>
              <a:rPr lang="en-US" altLang="zh-CN" sz="1600" dirty="0">
                <a:solidFill>
                  <a:srgbClr val="000000"/>
                </a:solidFill>
                <a:sym typeface="Wingdings" panose="05000000000000000000" pitchFamily="2" charset="2"/>
              </a:rPr>
              <a:t>, the </a:t>
            </a:r>
            <a:r>
              <a:rPr lang="en-US" altLang="zh-CN" sz="1600" dirty="0" smtClean="0">
                <a:solidFill>
                  <a:srgbClr val="000000"/>
                </a:solidFill>
                <a:sym typeface="Wingdings" panose="05000000000000000000" pitchFamily="2" charset="2"/>
              </a:rPr>
              <a:t>proportion of LDPC decoder </a:t>
            </a:r>
            <a:r>
              <a:rPr lang="en-US" altLang="zh-CN" sz="1600" dirty="0">
                <a:solidFill>
                  <a:srgbClr val="000000"/>
                </a:solidFill>
                <a:sym typeface="Wingdings" panose="05000000000000000000" pitchFamily="2" charset="2"/>
              </a:rPr>
              <a:t>would be </a:t>
            </a:r>
            <a:r>
              <a:rPr lang="en-US" altLang="zh-CN" sz="1600" dirty="0" smtClean="0">
                <a:solidFill>
                  <a:srgbClr val="000000"/>
                </a:solidFill>
                <a:sym typeface="Wingdings" panose="05000000000000000000" pitchFamily="2" charset="2"/>
              </a:rPr>
              <a:t>around </a:t>
            </a:r>
            <a:r>
              <a:rPr lang="en-US" altLang="zh-CN" sz="1600" dirty="0" smtClean="0">
                <a:solidFill>
                  <a:srgbClr val="0070C0"/>
                </a:solidFill>
                <a:sym typeface="Wingdings" panose="05000000000000000000" pitchFamily="2" charset="2"/>
              </a:rPr>
              <a:t>40</a:t>
            </a:r>
            <a:r>
              <a:rPr lang="en-US" altLang="zh-CN" sz="1600" dirty="0">
                <a:solidFill>
                  <a:srgbClr val="0070C0"/>
                </a:solidFill>
                <a:sym typeface="Wingdings" panose="05000000000000000000" pitchFamily="2" charset="2"/>
              </a:rPr>
              <a:t>%~50% </a:t>
            </a:r>
            <a:r>
              <a:rPr lang="en-US" altLang="zh-CN" sz="1600" dirty="0">
                <a:solidFill>
                  <a:srgbClr val="000000"/>
                </a:solidFill>
                <a:sym typeface="Wingdings" panose="05000000000000000000" pitchFamily="2" charset="2"/>
              </a:rPr>
              <a:t>because of very simple baseband PHY designs  Reduction on the LDPC decoder area would also greatly reduce the UWB baseband area </a:t>
            </a:r>
          </a:p>
          <a:p>
            <a:pPr lvl="2"/>
            <a:r>
              <a:rPr lang="en-US" altLang="zh-CN" sz="1600" dirty="0" smtClean="0">
                <a:solidFill>
                  <a:srgbClr val="000000"/>
                </a:solidFill>
                <a:sym typeface="Wingdings" panose="05000000000000000000" pitchFamily="2" charset="2"/>
              </a:rPr>
              <a:t>At </a:t>
            </a:r>
            <a:r>
              <a:rPr lang="en-US" altLang="zh-CN" sz="1600" dirty="0" smtClean="0">
                <a:solidFill>
                  <a:srgbClr val="0070C0"/>
                </a:solidFill>
                <a:sym typeface="Wingdings" panose="05000000000000000000" pitchFamily="2" charset="2"/>
              </a:rPr>
              <a:t>11n/ad baseband chips</a:t>
            </a:r>
            <a:r>
              <a:rPr lang="en-US" altLang="zh-CN" sz="1600" dirty="0" smtClean="0">
                <a:solidFill>
                  <a:srgbClr val="000000"/>
                </a:solidFill>
                <a:sym typeface="Wingdings" panose="05000000000000000000" pitchFamily="2" charset="2"/>
              </a:rPr>
              <a:t>, the LDPC decoder occupies around </a:t>
            </a:r>
            <a:r>
              <a:rPr lang="en-US" altLang="zh-CN" sz="1600" dirty="0" smtClean="0">
                <a:solidFill>
                  <a:srgbClr val="0070C0"/>
                </a:solidFill>
                <a:sym typeface="Wingdings" panose="05000000000000000000" pitchFamily="2" charset="2"/>
              </a:rPr>
              <a:t>30%~40% of area</a:t>
            </a:r>
          </a:p>
          <a:p>
            <a:pPr lvl="1" defTabSz="914400"/>
            <a:endParaRPr lang="en-US" altLang="zh-CN" sz="1600" dirty="0" smtClean="0">
              <a:solidFill>
                <a:srgbClr val="000000"/>
              </a:solidFill>
              <a:sym typeface="Wingdings" panose="05000000000000000000" pitchFamily="2" charset="2"/>
            </a:endParaRPr>
          </a:p>
          <a:p>
            <a:r>
              <a:rPr lang="en-US" altLang="zh-CN" sz="1800" dirty="0" smtClean="0"/>
              <a:t>Inside an LDPC decoder, around 40%~60% percent of area would be dedicated to memory part, and the interconnection network (</a:t>
            </a:r>
            <a:r>
              <a:rPr lang="en-US" altLang="zh-CN" sz="1800" dirty="0">
                <a:solidFill>
                  <a:srgbClr val="000000"/>
                </a:solidFill>
                <a:sym typeface="Wingdings" panose="05000000000000000000" pitchFamily="2" charset="2"/>
              </a:rPr>
              <a:t>routing </a:t>
            </a:r>
            <a:r>
              <a:rPr lang="en-US" altLang="zh-CN" sz="1800" dirty="0" smtClean="0">
                <a:solidFill>
                  <a:srgbClr val="000000"/>
                </a:solidFill>
                <a:sym typeface="Wingdings" panose="05000000000000000000" pitchFamily="2" charset="2"/>
              </a:rPr>
              <a:t>networks and shift networks</a:t>
            </a:r>
            <a:r>
              <a:rPr lang="en-US" altLang="zh-CN" sz="1800" dirty="0" smtClean="0"/>
              <a:t>) occupies a large amount of the rest area (can be estimated to around 30% of the whole area)</a:t>
            </a:r>
          </a:p>
          <a:p>
            <a:pPr lvl="1" defTabSz="914400"/>
            <a:r>
              <a:rPr lang="en-US" altLang="zh-CN" sz="1600" dirty="0" smtClean="0">
                <a:solidFill>
                  <a:srgbClr val="000000"/>
                </a:solidFill>
                <a:sym typeface="Wingdings" panose="05000000000000000000" pitchFamily="2" charset="2"/>
              </a:rPr>
              <a:t>For 3 different code implementations, the </a:t>
            </a:r>
            <a:r>
              <a:rPr lang="en-US" altLang="zh-CN" sz="1600" dirty="0"/>
              <a:t>interconnection </a:t>
            </a:r>
            <a:r>
              <a:rPr lang="en-US" altLang="zh-CN" sz="1600" dirty="0" smtClean="0"/>
              <a:t>networks can’t be reused </a:t>
            </a:r>
            <a:r>
              <a:rPr lang="en-US" altLang="zh-CN" sz="1600" dirty="0" smtClean="0">
                <a:sym typeface="Wingdings" panose="05000000000000000000" pitchFamily="2" charset="2"/>
              </a:rPr>
              <a:t> 100% +</a:t>
            </a:r>
            <a:r>
              <a:rPr lang="en-US" altLang="zh-CN" sz="1600" dirty="0">
                <a:sym typeface="Wingdings" panose="05000000000000000000" pitchFamily="2" charset="2"/>
              </a:rPr>
              <a:t> 30%</a:t>
            </a:r>
            <a:r>
              <a:rPr lang="en-US" altLang="zh-CN" sz="1600" dirty="0" smtClean="0">
                <a:sym typeface="Wingdings" panose="05000000000000000000" pitchFamily="2" charset="2"/>
              </a:rPr>
              <a:t> +30% = 160%</a:t>
            </a:r>
            <a:endParaRPr lang="en-US" altLang="zh-CN" sz="1600" dirty="0" smtClean="0">
              <a:solidFill>
                <a:srgbClr val="000000"/>
              </a:solidFill>
              <a:sym typeface="Wingdings" panose="05000000000000000000" pitchFamily="2" charset="2"/>
            </a:endParaRPr>
          </a:p>
          <a:p>
            <a:pPr lvl="1" defTabSz="914400"/>
            <a:r>
              <a:rPr lang="en-US" altLang="zh-CN" sz="1600" dirty="0">
                <a:solidFill>
                  <a:srgbClr val="000000"/>
                </a:solidFill>
                <a:sym typeface="Wingdings" panose="05000000000000000000" pitchFamily="2" charset="2"/>
              </a:rPr>
              <a:t>For </a:t>
            </a:r>
            <a:r>
              <a:rPr lang="en-US" altLang="zh-CN" sz="1600" dirty="0" smtClean="0">
                <a:solidFill>
                  <a:srgbClr val="000000"/>
                </a:solidFill>
                <a:sym typeface="Wingdings" panose="05000000000000000000" pitchFamily="2" charset="2"/>
              </a:rPr>
              <a:t>single base matrix implementations</a:t>
            </a:r>
            <a:r>
              <a:rPr lang="en-US" altLang="zh-CN" sz="1600" dirty="0">
                <a:solidFill>
                  <a:srgbClr val="000000"/>
                </a:solidFill>
                <a:sym typeface="Wingdings" panose="05000000000000000000" pitchFamily="2" charset="2"/>
              </a:rPr>
              <a:t>, </a:t>
            </a:r>
            <a:r>
              <a:rPr lang="en-US" altLang="zh-CN" sz="1600" dirty="0" smtClean="0"/>
              <a:t>interconnection </a:t>
            </a:r>
            <a:r>
              <a:rPr lang="en-US" altLang="zh-CN" sz="1600" dirty="0"/>
              <a:t>networks </a:t>
            </a:r>
            <a:r>
              <a:rPr lang="en-US" altLang="zh-CN" sz="1600" dirty="0" smtClean="0"/>
              <a:t>can be fully reused </a:t>
            </a:r>
            <a:r>
              <a:rPr lang="en-US" altLang="zh-CN" sz="1600" dirty="0" smtClean="0">
                <a:sym typeface="Wingdings" panose="05000000000000000000" pitchFamily="2" charset="2"/>
              </a:rPr>
              <a:t> 100%/160%  </a:t>
            </a:r>
            <a:r>
              <a:rPr lang="en-US" altLang="zh-CN" sz="1600" dirty="0" smtClean="0">
                <a:solidFill>
                  <a:srgbClr val="0070C0"/>
                </a:solidFill>
                <a:sym typeface="Wingdings" panose="05000000000000000000" pitchFamily="2" charset="2"/>
              </a:rPr>
              <a:t>around 37.5% decoder area </a:t>
            </a:r>
            <a:r>
              <a:rPr lang="en-US" altLang="zh-CN" sz="1600" smtClean="0">
                <a:solidFill>
                  <a:srgbClr val="0070C0"/>
                </a:solidFill>
                <a:sym typeface="Wingdings" panose="05000000000000000000" pitchFamily="2" charset="2"/>
              </a:rPr>
              <a:t>can be reduced </a:t>
            </a:r>
            <a:r>
              <a:rPr lang="en-US" altLang="zh-CN" sz="1600" dirty="0" smtClean="0">
                <a:sym typeface="Wingdings" panose="05000000000000000000" pitchFamily="2" charset="2"/>
              </a:rPr>
              <a:t>compared with </a:t>
            </a:r>
            <a:r>
              <a:rPr lang="en-US" altLang="zh-CN" sz="1600" dirty="0">
                <a:solidFill>
                  <a:srgbClr val="000000"/>
                </a:solidFill>
                <a:sym typeface="Wingdings" panose="05000000000000000000" pitchFamily="2" charset="2"/>
              </a:rPr>
              <a:t>3 different </a:t>
            </a:r>
            <a:r>
              <a:rPr lang="en-US" altLang="zh-CN" sz="1600" dirty="0" smtClean="0">
                <a:solidFill>
                  <a:srgbClr val="000000"/>
                </a:solidFill>
                <a:sym typeface="Wingdings" panose="05000000000000000000" pitchFamily="2" charset="2"/>
              </a:rPr>
              <a:t>codes implementation (</a:t>
            </a:r>
            <a:r>
              <a:rPr lang="en-US" altLang="zh-CN" sz="1600" dirty="0" smtClean="0">
                <a:solidFill>
                  <a:srgbClr val="0070C0"/>
                </a:solidFill>
                <a:sym typeface="Wingdings" panose="05000000000000000000" pitchFamily="2" charset="2"/>
              </a:rPr>
              <a:t>The specific value varies depend on the specific implementation of 11n LDPC decoder</a:t>
            </a:r>
            <a:r>
              <a:rPr lang="en-US" altLang="zh-CN" sz="1600" dirty="0">
                <a:solidFill>
                  <a:srgbClr val="0070C0"/>
                </a:solidFill>
                <a:sym typeface="Wingdings" panose="05000000000000000000" pitchFamily="2" charset="2"/>
              </a:rPr>
              <a:t>,</a:t>
            </a:r>
            <a:r>
              <a:rPr lang="zh-CN" altLang="en-US" sz="1600" dirty="0" smtClean="0">
                <a:solidFill>
                  <a:srgbClr val="0070C0"/>
                </a:solidFill>
                <a:sym typeface="Wingdings" panose="05000000000000000000" pitchFamily="2" charset="2"/>
              </a:rPr>
              <a:t> </a:t>
            </a:r>
            <a:r>
              <a:rPr lang="en-US" altLang="zh-CN" sz="1600" dirty="0" smtClean="0">
                <a:solidFill>
                  <a:srgbClr val="0070C0"/>
                </a:solidFill>
                <a:sym typeface="Wingdings" panose="05000000000000000000" pitchFamily="2" charset="2"/>
              </a:rPr>
              <a:t>e.g., 20%</a:t>
            </a:r>
            <a:r>
              <a:rPr lang="en-US" altLang="zh-CN" sz="1600" dirty="0" smtClean="0">
                <a:solidFill>
                  <a:srgbClr val="000000"/>
                </a:solidFill>
                <a:sym typeface="Wingdings" panose="05000000000000000000" pitchFamily="2" charset="2"/>
              </a:rPr>
              <a:t>)</a:t>
            </a:r>
          </a:p>
        </p:txBody>
      </p:sp>
      <p:sp>
        <p:nvSpPr>
          <p:cNvPr id="2" name="矩形 1"/>
          <p:cNvSpPr/>
          <p:nvPr/>
        </p:nvSpPr>
        <p:spPr>
          <a:xfrm>
            <a:off x="227806" y="5182394"/>
            <a:ext cx="11658599" cy="1169551"/>
          </a:xfrm>
          <a:prstGeom prst="rect">
            <a:avLst/>
          </a:prstGeom>
        </p:spPr>
        <p:txBody>
          <a:bodyPr wrap="square">
            <a:spAutoFit/>
          </a:bodyPr>
          <a:lstStyle/>
          <a:p>
            <a:r>
              <a:rPr lang="en-US" altLang="zh-CN" sz="1000" dirty="0" smtClean="0"/>
              <a:t>[1] </a:t>
            </a:r>
            <a:r>
              <a:rPr lang="zh-CN" altLang="en-US" sz="1000" dirty="0" smtClean="0"/>
              <a:t>J</a:t>
            </a:r>
            <a:r>
              <a:rPr lang="zh-CN" altLang="en-US" sz="1000" dirty="0"/>
              <a:t>. Jin and C.-Y. Tsui, "An Energy Efficient Layered Decoding Architecture for LDPC Decoder," in IEEE Transactions on Very Large Scale Integration (VLSI) Systems, vol. 18, no. 8, pp. 1185-1195, Aug. 2010</a:t>
            </a:r>
            <a:r>
              <a:rPr lang="zh-CN" altLang="en-US" sz="1000" dirty="0" smtClean="0"/>
              <a:t>.</a:t>
            </a:r>
            <a:endParaRPr lang="en-US" altLang="zh-CN" sz="1000" dirty="0" smtClean="0"/>
          </a:p>
          <a:p>
            <a:r>
              <a:rPr lang="en-US" altLang="zh-CN" sz="1000" dirty="0" smtClean="0"/>
              <a:t>[2] I</a:t>
            </a:r>
            <a:r>
              <a:rPr lang="en-US" altLang="zh-CN" sz="1000" dirty="0"/>
              <a:t>. </a:t>
            </a:r>
            <a:r>
              <a:rPr lang="en-US" altLang="zh-CN" sz="1000" dirty="0" err="1"/>
              <a:t>Tsatsaragkos</a:t>
            </a:r>
            <a:r>
              <a:rPr lang="en-US" altLang="zh-CN" sz="1000" dirty="0"/>
              <a:t> and V. </a:t>
            </a:r>
            <a:r>
              <a:rPr lang="en-US" altLang="zh-CN" sz="1000" dirty="0" err="1"/>
              <a:t>Paliouras</a:t>
            </a:r>
            <a:r>
              <a:rPr lang="en-US" altLang="zh-CN" sz="1000" dirty="0"/>
              <a:t>, "A Reconfigurable LDPC Decoder Optimized for 802.11n/ac Applications," in IEEE Transactions on Very Large Scale Integration (VLSI) Systems, vol. 26, no. 1, pp. 182-195, Jan. 2018</a:t>
            </a:r>
            <a:r>
              <a:rPr lang="en-US" altLang="zh-CN" sz="1000" dirty="0" smtClean="0"/>
              <a:t>.</a:t>
            </a:r>
          </a:p>
          <a:p>
            <a:r>
              <a:rPr lang="en-US" altLang="zh-CN" sz="1000" dirty="0" smtClean="0"/>
              <a:t>[3] A</a:t>
            </a:r>
            <a:r>
              <a:rPr lang="en-US" altLang="zh-CN" sz="1000" dirty="0"/>
              <a:t>. </a:t>
            </a:r>
            <a:r>
              <a:rPr lang="en-US" altLang="zh-CN" sz="1000" dirty="0" err="1"/>
              <a:t>Verma</a:t>
            </a:r>
            <a:r>
              <a:rPr lang="en-US" altLang="zh-CN" sz="1000" dirty="0"/>
              <a:t> and R. Shrestha, "Low Computational-Complexity SOMS-Algorithm and High-Throughput Decoder Architecture for QC-LDPC Codes," in IEEE Transactions on Vehicular Technology, 2022</a:t>
            </a:r>
            <a:r>
              <a:rPr lang="en-US" altLang="zh-CN" sz="1000" dirty="0" smtClean="0"/>
              <a:t>.</a:t>
            </a:r>
          </a:p>
          <a:p>
            <a:r>
              <a:rPr lang="en-US" altLang="zh-CN" sz="1000" dirty="0" smtClean="0"/>
              <a:t>[4] J</a:t>
            </a:r>
            <a:r>
              <a:rPr lang="en-US" altLang="zh-CN" sz="1000" dirty="0"/>
              <a:t>. -Y. Lee and H. -J. </a:t>
            </a:r>
            <a:r>
              <a:rPr lang="en-US" altLang="zh-CN" sz="1000" dirty="0" err="1"/>
              <a:t>Ryu</a:t>
            </a:r>
            <a:r>
              <a:rPr lang="en-US" altLang="zh-CN" sz="1000" dirty="0"/>
              <a:t>, "A 1-Gb/s flexible LDPC decoder supporting multiple code rates and block lengths," in IEEE Transactions on Consumer Electronics, vol. 54, no. 2, pp. 417-424, May 2008.</a:t>
            </a:r>
            <a:endParaRPr lang="en-US" altLang="zh-CN" sz="1000" dirty="0" smtClean="0"/>
          </a:p>
          <a:p>
            <a:r>
              <a:rPr lang="en-US" altLang="zh-CN" sz="1000" dirty="0" smtClean="0"/>
              <a:t>[5] Y</a:t>
            </a:r>
            <a:r>
              <a:rPr lang="en-US" altLang="zh-CN" sz="1000" dirty="0"/>
              <a:t>. Sun, J. R. </a:t>
            </a:r>
            <a:r>
              <a:rPr lang="en-US" altLang="zh-CN" sz="1000" dirty="0" err="1"/>
              <a:t>Cavallaro</a:t>
            </a:r>
            <a:r>
              <a:rPr lang="en-US" altLang="zh-CN" sz="1000" dirty="0"/>
              <a:t> and T. Ly, "Scalable and low power LDPC decoder design using high level algorithmic synthesis," 2009 IEEE International SOC Conference (SOCC), 2009, pp. 267-270</a:t>
            </a:r>
            <a:r>
              <a:rPr lang="en-US" altLang="zh-CN" sz="1000" dirty="0" smtClean="0"/>
              <a:t>.</a:t>
            </a:r>
          </a:p>
          <a:p>
            <a:r>
              <a:rPr lang="en-US" altLang="zh-CN" sz="1000" dirty="0" smtClean="0"/>
              <a:t>[6] </a:t>
            </a:r>
            <a:r>
              <a:rPr lang="en-US" altLang="zh-CN" sz="1000" dirty="0"/>
              <a:t>H. Cui, F. </a:t>
            </a:r>
            <a:r>
              <a:rPr lang="en-US" altLang="zh-CN" sz="1000" dirty="0" err="1"/>
              <a:t>Ghaffari</a:t>
            </a:r>
            <a:r>
              <a:rPr lang="en-US" altLang="zh-CN" sz="1000" dirty="0"/>
              <a:t>, K. Le, D. </a:t>
            </a:r>
            <a:r>
              <a:rPr lang="en-US" altLang="zh-CN" sz="1000" dirty="0" err="1"/>
              <a:t>Declercq</a:t>
            </a:r>
            <a:r>
              <a:rPr lang="en-US" altLang="zh-CN" sz="1000" dirty="0"/>
              <a:t>, J. Lin and Z. Wang, "Design of High-Performance and Area-Efficient Decoder for 5G LDPC Codes," in </a:t>
            </a:r>
            <a:r>
              <a:rPr lang="en-US" altLang="zh-CN" sz="1000" i="1" dirty="0"/>
              <a:t>IEEE Transactions on Circuits and Systems I: Regular Papers</a:t>
            </a:r>
            <a:r>
              <a:rPr lang="en-US" altLang="zh-CN" sz="1000" dirty="0"/>
              <a:t>, vol. 68, no. 2, pp. 879-891, Feb. </a:t>
            </a:r>
            <a:r>
              <a:rPr lang="en-US" altLang="zh-CN" sz="1000" dirty="0" smtClean="0"/>
              <a:t>2021.</a:t>
            </a:r>
            <a:endParaRPr lang="zh-CN" altLang="en-US" sz="1000" dirty="0"/>
          </a:p>
        </p:txBody>
      </p:sp>
    </p:spTree>
    <p:extLst>
      <p:ext uri="{BB962C8B-B14F-4D97-AF65-F5344CB8AC3E}">
        <p14:creationId xmlns:p14="http://schemas.microsoft.com/office/powerpoint/2010/main" val="86606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972489"/>
            <a:ext cx="12190413" cy="654530"/>
          </a:xfrm>
          <a:prstGeom prst="rect">
            <a:avLst/>
          </a:prstGeom>
          <a:noFill/>
        </p:spPr>
        <p:txBody>
          <a:bodyPr wrap="square" lIns="99560" tIns="49780" rIns="99560" bIns="49780" rtlCol="0">
            <a:spAutoFit/>
          </a:bodyPr>
          <a:lstStyle/>
          <a:p>
            <a:pPr algn="ctr"/>
            <a:r>
              <a:rPr lang="en-IE" sz="3600" b="1" dirty="0"/>
              <a:t>Than</a:t>
            </a:r>
            <a:r>
              <a:rPr lang="en-US" sz="3600" b="1" dirty="0"/>
              <a:t>k You</a:t>
            </a:r>
            <a:endParaRPr lang="en-IE" sz="3600" b="1" dirty="0"/>
          </a:p>
        </p:txBody>
      </p:sp>
    </p:spTree>
    <p:extLst>
      <p:ext uri="{BB962C8B-B14F-4D97-AF65-F5344CB8AC3E}">
        <p14:creationId xmlns:p14="http://schemas.microsoft.com/office/powerpoint/2010/main" val="2145405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a:t>Related Submissions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pPr marL="457200" indent="-457200">
              <a:buFont typeface="Arial" panose="020B0604020202020204" pitchFamily="34" charset="0"/>
              <a:buChar char="•"/>
            </a:pPr>
            <a:r>
              <a:rPr lang="en-US" altLang="zh-CN" sz="1800" dirty="0"/>
              <a:t>[1] 15-21-0506-02-04ab-Advanced Coding for Data Communications in 802.15.4ab, Carlos Aldana, et al</a:t>
            </a:r>
          </a:p>
          <a:p>
            <a:pPr marL="457200" indent="-457200">
              <a:buFont typeface="Arial" panose="020B0604020202020204" pitchFamily="34" charset="0"/>
              <a:buChar char="•"/>
            </a:pPr>
            <a:r>
              <a:rPr lang="en-US" altLang="zh-CN" sz="1800" dirty="0"/>
              <a:t>[2] 15-21-0592-00-04ab-high-data-rates, </a:t>
            </a:r>
            <a:r>
              <a:rPr lang="pl-PL" altLang="zh-CN" sz="1800" dirty="0"/>
              <a:t>C.</a:t>
            </a:r>
            <a:r>
              <a:rPr lang="en-US" altLang="zh-CN" sz="1800" dirty="0"/>
              <a:t> </a:t>
            </a:r>
            <a:r>
              <a:rPr lang="pl-PL" altLang="zh-CN" sz="1800" dirty="0" smtClean="0"/>
              <a:t>Murray</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[3] </a:t>
            </a:r>
            <a:r>
              <a:rPr lang="en-US" altLang="zh-CN" sz="1800" dirty="0"/>
              <a:t>15-22-0181-01-04ab-new-data-rates, </a:t>
            </a:r>
            <a:r>
              <a:rPr lang="pl-PL" altLang="zh-CN" sz="1800" dirty="0"/>
              <a:t>C.</a:t>
            </a:r>
            <a:r>
              <a:rPr lang="en-US" altLang="zh-CN" sz="1800" dirty="0"/>
              <a:t> </a:t>
            </a:r>
            <a:r>
              <a:rPr lang="pl-PL" altLang="zh-CN" sz="1800" dirty="0"/>
              <a:t>Murray</a:t>
            </a:r>
            <a:r>
              <a:rPr lang="en-US" altLang="zh-CN" sz="1800" dirty="0"/>
              <a:t>, et al</a:t>
            </a:r>
          </a:p>
          <a:p>
            <a:pPr marL="457200" indent="-457200">
              <a:buFont typeface="Arial" panose="020B0604020202020204" pitchFamily="34" charset="0"/>
              <a:buChar char="•"/>
            </a:pPr>
            <a:r>
              <a:rPr lang="en-US" altLang="zh-CN" sz="1800" dirty="0" smtClean="0"/>
              <a:t>[4] </a:t>
            </a:r>
            <a:r>
              <a:rPr lang="en-US" altLang="zh-CN" sz="1800" dirty="0"/>
              <a:t>15-22-0050-00-04ab-</a:t>
            </a:r>
            <a:r>
              <a:rPr lang="en-US" altLang="zh-CN" sz="1800" dirty="0">
                <a:solidFill>
                  <a:srgbClr val="FF0000"/>
                </a:solidFill>
                <a:latin typeface="Times New Roman" pitchFamily="18" charset="0"/>
              </a:rPr>
              <a:t> </a:t>
            </a:r>
            <a:r>
              <a:rPr lang="en-US" altLang="zh-CN" sz="1800" dirty="0"/>
              <a:t>Channel Coding Considerations </a:t>
            </a:r>
            <a:r>
              <a:rPr lang="en-US" altLang="en-US" sz="1800" dirty="0"/>
              <a:t>for 802.15.4ab, Wei Lin</a:t>
            </a:r>
            <a:r>
              <a:rPr lang="en-US" altLang="zh-CN" sz="1800" dirty="0"/>
              <a:t>, et al</a:t>
            </a:r>
          </a:p>
          <a:p>
            <a:pPr marL="457200" indent="-457200">
              <a:buFont typeface="Arial" panose="020B0604020202020204" pitchFamily="34" charset="0"/>
              <a:buChar char="•"/>
            </a:pPr>
            <a:r>
              <a:rPr lang="en-US" altLang="zh-CN" sz="1800" dirty="0" smtClean="0"/>
              <a:t>[5] </a:t>
            </a:r>
            <a:r>
              <a:rPr lang="en-US" altLang="zh-CN" sz="1800" dirty="0"/>
              <a:t>15-22-0154-00-04ab-further-considerations-of-advanced-channel-coding-on-15-4ab</a:t>
            </a:r>
            <a:r>
              <a:rPr lang="en-US" altLang="en-US" sz="1800" dirty="0"/>
              <a:t>, Wei Lin</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smtClean="0"/>
              <a:t>[6] 15-22-0265-01-04ab-discussion-on-advanced-channel-coding-for-15-4ab</a:t>
            </a:r>
            <a:r>
              <a:rPr lang="en-US" altLang="en-US" sz="1800" dirty="0" smtClean="0"/>
              <a:t>, </a:t>
            </a:r>
            <a:r>
              <a:rPr lang="en-US" altLang="en-US" sz="1800" dirty="0"/>
              <a:t>Wei Lin</a:t>
            </a:r>
            <a:r>
              <a:rPr lang="en-US" altLang="zh-CN" sz="1800" dirty="0"/>
              <a:t>, et al</a:t>
            </a:r>
            <a:endParaRPr lang="en-US" altLang="zh-CN" sz="1800" dirty="0" smtClean="0"/>
          </a:p>
          <a:p>
            <a:pPr marL="457200" indent="-457200">
              <a:buFont typeface="Arial" panose="020B0604020202020204" pitchFamily="34" charset="0"/>
              <a:buChar char="•"/>
            </a:pPr>
            <a:r>
              <a:rPr lang="en-US" altLang="zh-CN" sz="1800" dirty="0" smtClean="0"/>
              <a:t>[7</a:t>
            </a:r>
            <a:r>
              <a:rPr lang="en-US" altLang="zh-CN" sz="1800" dirty="0"/>
              <a:t>] </a:t>
            </a:r>
            <a:r>
              <a:rPr lang="en-US" altLang="zh-CN" sz="1800" dirty="0" smtClean="0"/>
              <a:t>15-22-0274-00-04ab-high-data-rates-and-coding, </a:t>
            </a:r>
            <a:r>
              <a:rPr lang="en-US" altLang="zh-CN" sz="1800" dirty="0"/>
              <a:t>Carlos </a:t>
            </a:r>
            <a:r>
              <a:rPr lang="en-US" altLang="zh-CN" sz="1800" dirty="0" smtClean="0"/>
              <a:t>Aldana, </a:t>
            </a:r>
            <a:r>
              <a:rPr lang="en-US" altLang="zh-CN" sz="1800" dirty="0"/>
              <a:t>et al</a:t>
            </a:r>
            <a:endParaRPr lang="en-US" altLang="zh-CN" sz="1800" dirty="0" smtClean="0"/>
          </a:p>
          <a:p>
            <a:pPr marL="457200" indent="-457200">
              <a:buFont typeface="Arial" panose="020B0604020202020204" pitchFamily="34" charset="0"/>
              <a:buChar char="•"/>
            </a:pPr>
            <a:r>
              <a:rPr lang="en-US" altLang="zh-CN" sz="1800" dirty="0"/>
              <a:t>[8] </a:t>
            </a:r>
            <a:r>
              <a:rPr lang="en-US" altLang="zh-CN" sz="1800" dirty="0" smtClean="0"/>
              <a:t>15-22-0296-01-04ab-a-higher-data-rate-proposal-for-uwb, </a:t>
            </a:r>
            <a:r>
              <a:rPr lang="en-US" altLang="zh-CN" sz="1800" dirty="0"/>
              <a:t>Koorosh </a:t>
            </a:r>
            <a:r>
              <a:rPr lang="en-US" altLang="zh-CN" sz="1800" dirty="0" smtClean="0"/>
              <a:t>Akhavan, et al</a:t>
            </a:r>
          </a:p>
          <a:p>
            <a:pPr marL="457200" indent="-457200">
              <a:buFont typeface="Arial" panose="020B0604020202020204" pitchFamily="34" charset="0"/>
              <a:buChar char="•"/>
            </a:pPr>
            <a:r>
              <a:rPr lang="en-US" altLang="zh-CN" sz="1800" dirty="0" smtClean="0"/>
              <a:t>[9] 15-21-0506-03-04ab-advanced-coding-for-data-comm, </a:t>
            </a:r>
            <a:r>
              <a:rPr lang="en-US" altLang="zh-CN" sz="1800" dirty="0"/>
              <a:t>Carlos Aldana, et al</a:t>
            </a:r>
            <a:endParaRPr lang="en-US" altLang="zh-CN" sz="1800" dirty="0" smtClean="0"/>
          </a:p>
          <a:p>
            <a:pPr marL="457200" indent="-457200">
              <a:buFont typeface="Arial" panose="020B0604020202020204" pitchFamily="34" charset="0"/>
              <a:buChar char="•"/>
            </a:pPr>
            <a:r>
              <a:rPr lang="en-US" altLang="zh-CN" sz="1800" dirty="0" smtClean="0"/>
              <a:t>[10] 15-22-0391-01-04ab-preliminary-discussion-on-possible-ldpc-codes-for-15-4ab</a:t>
            </a:r>
            <a:r>
              <a:rPr lang="en-US" altLang="en-US" sz="1800" dirty="0" smtClean="0"/>
              <a:t>, </a:t>
            </a:r>
            <a:r>
              <a:rPr lang="en-US" altLang="en-US" sz="1800" dirty="0"/>
              <a:t>Wei Lin</a:t>
            </a:r>
            <a:r>
              <a:rPr lang="en-US" altLang="zh-CN" sz="1800" dirty="0"/>
              <a:t>, et </a:t>
            </a:r>
            <a:r>
              <a:rPr lang="en-US" altLang="zh-CN" sz="1800" dirty="0" smtClean="0"/>
              <a:t>al</a:t>
            </a:r>
          </a:p>
          <a:p>
            <a:pPr marL="457200" indent="-457200">
              <a:buFont typeface="Arial" panose="020B0604020202020204" pitchFamily="34" charset="0"/>
              <a:buChar char="•"/>
            </a:pPr>
            <a:r>
              <a:rPr lang="en-US" altLang="zh-CN" sz="1800" dirty="0"/>
              <a:t>[11] </a:t>
            </a:r>
            <a:r>
              <a:rPr lang="en-US" altLang="zh-CN" sz="1800" dirty="0" smtClean="0"/>
              <a:t>15-22-0506-01-04ab-new-results-on-possible-ldpc-codes-for-15.4ab</a:t>
            </a:r>
            <a:r>
              <a:rPr lang="en-US" altLang="en-US" sz="1800" dirty="0"/>
              <a:t>, Wei Lin</a:t>
            </a:r>
            <a:r>
              <a:rPr lang="en-US" altLang="zh-CN" sz="1800" dirty="0"/>
              <a:t>, et al</a:t>
            </a:r>
          </a:p>
          <a:p>
            <a:pPr marL="457200" indent="-457200">
              <a:buFont typeface="Arial" panose="020B0604020202020204" pitchFamily="34" charset="0"/>
              <a:buChar char="•"/>
            </a:pPr>
            <a:r>
              <a:rPr lang="en-US" altLang="zh-CN" sz="1800" dirty="0" smtClean="0"/>
              <a:t>[</a:t>
            </a:r>
            <a:r>
              <a:rPr lang="en-US" altLang="zh-CN" sz="1800" dirty="0"/>
              <a:t>12] 15-22-0517-00-04ab-new-data-rates-and-coding, Carlos Aldana, et al</a:t>
            </a:r>
          </a:p>
          <a:p>
            <a:pPr marL="457200" indent="-457200">
              <a:buFont typeface="Arial" panose="020B0604020202020204" pitchFamily="34" charset="0"/>
              <a:buChar char="•"/>
            </a:pPr>
            <a:r>
              <a:rPr lang="en-US" altLang="zh-CN" sz="1800" dirty="0" smtClean="0"/>
              <a:t>[13</a:t>
            </a:r>
            <a:r>
              <a:rPr lang="en-US" altLang="zh-CN" sz="1800" dirty="0"/>
              <a:t>] </a:t>
            </a:r>
            <a:r>
              <a:rPr lang="en-US" altLang="zh-CN" sz="1800" dirty="0" smtClean="0"/>
              <a:t>15-22-0649-00-04ab-coherent-phy-layer-proposal-for-15-4ab-tfd</a:t>
            </a:r>
            <a:r>
              <a:rPr lang="en-US" altLang="zh-CN" sz="1800" dirty="0"/>
              <a:t>, Carlos Aldana, et </a:t>
            </a:r>
            <a:r>
              <a:rPr lang="en-US" altLang="zh-CN" sz="1800" dirty="0" smtClean="0"/>
              <a:t>al</a:t>
            </a:r>
            <a:endParaRPr lang="en-US" altLang="zh-CN" sz="1800" dirty="0"/>
          </a:p>
        </p:txBody>
      </p:sp>
    </p:spTree>
    <p:extLst>
      <p:ext uri="{BB962C8B-B14F-4D97-AF65-F5344CB8AC3E}">
        <p14:creationId xmlns:p14="http://schemas.microsoft.com/office/powerpoint/2010/main" val="775381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Discussions on Advanced Channel Coding</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a:t>The consideration of </a:t>
            </a:r>
            <a:r>
              <a:rPr lang="en-US" altLang="zh-CN" sz="2000" dirty="0" smtClean="0"/>
              <a:t>introducing possible new </a:t>
            </a:r>
            <a:r>
              <a:rPr lang="en-US" altLang="zh-CN" sz="2000" dirty="0"/>
              <a:t>advanced coding schemes </a:t>
            </a:r>
            <a:r>
              <a:rPr lang="en-US" altLang="zh-CN" sz="2000" dirty="0" smtClean="0"/>
              <a:t>were extensively </a:t>
            </a:r>
            <a:r>
              <a:rPr lang="en-US" altLang="zh-CN" sz="2000" dirty="0"/>
              <a:t>discussed in [1</a:t>
            </a:r>
            <a:r>
              <a:rPr lang="en-US" altLang="zh-CN" sz="2000" dirty="0" smtClean="0"/>
              <a:t>]-[5]</a:t>
            </a:r>
            <a:endParaRPr lang="en-US" altLang="zh-CN" sz="2000" dirty="0"/>
          </a:p>
          <a:p>
            <a:pPr lvl="1" defTabSz="914400"/>
            <a:r>
              <a:rPr lang="en-US" altLang="zh-CN" sz="1600" dirty="0" smtClean="0">
                <a:solidFill>
                  <a:srgbClr val="000000"/>
                </a:solidFill>
              </a:rPr>
              <a:t>Some initial discussions on the new advanced coding can be found in [1]-[5], where </a:t>
            </a:r>
            <a:r>
              <a:rPr lang="en-US" altLang="zh-CN" sz="1600" dirty="0">
                <a:solidFill>
                  <a:srgbClr val="000000"/>
                </a:solidFill>
              </a:rPr>
              <a:t>extensive </a:t>
            </a:r>
            <a:r>
              <a:rPr lang="en-US" altLang="zh-CN" sz="1600" dirty="0" smtClean="0">
                <a:solidFill>
                  <a:srgbClr val="000000"/>
                </a:solidFill>
              </a:rPr>
              <a:t>comparisons </a:t>
            </a:r>
            <a:r>
              <a:rPr lang="en-US" altLang="zh-CN" sz="1600" dirty="0">
                <a:solidFill>
                  <a:srgbClr val="000000"/>
                </a:solidFill>
              </a:rPr>
              <a:t>of </a:t>
            </a:r>
            <a:r>
              <a:rPr lang="en-US" altLang="zh-CN" sz="1600" dirty="0" smtClean="0">
                <a:solidFill>
                  <a:srgbClr val="000000"/>
                </a:solidFill>
              </a:rPr>
              <a:t>BCC, Turbo</a:t>
            </a:r>
            <a:r>
              <a:rPr lang="en-US" altLang="zh-CN" sz="1600" dirty="0">
                <a:solidFill>
                  <a:srgbClr val="000000"/>
                </a:solidFill>
              </a:rPr>
              <a:t>, Polar, </a:t>
            </a:r>
            <a:r>
              <a:rPr lang="en-US" altLang="zh-CN" sz="1600" dirty="0" smtClean="0">
                <a:solidFill>
                  <a:srgbClr val="000000"/>
                </a:solidFill>
              </a:rPr>
              <a:t>LDPC codes can be found in terms of performance, complexity, etc.</a:t>
            </a:r>
          </a:p>
          <a:p>
            <a:pPr lvl="1"/>
            <a:endParaRPr lang="en-US" altLang="zh-CN" sz="1600" dirty="0" smtClean="0"/>
          </a:p>
          <a:p>
            <a:r>
              <a:rPr lang="en-US" altLang="zh-CN" sz="2000" dirty="0" smtClean="0"/>
              <a:t>Most participants agreed to converge to </a:t>
            </a:r>
            <a:r>
              <a:rPr lang="en-US" altLang="zh-CN" sz="2000" dirty="0"/>
              <a:t>LDPC </a:t>
            </a:r>
            <a:r>
              <a:rPr lang="en-US" altLang="zh-CN" sz="2000" dirty="0" smtClean="0"/>
              <a:t>codes during </a:t>
            </a:r>
            <a:r>
              <a:rPr lang="en-US" altLang="zh-CN" sz="2000" dirty="0"/>
              <a:t>the May IEEE </a:t>
            </a:r>
            <a:r>
              <a:rPr lang="en-US" altLang="zh-CN" sz="2000" dirty="0" smtClean="0"/>
              <a:t>Meeting [6]-[10]</a:t>
            </a:r>
          </a:p>
          <a:p>
            <a:pPr lvl="1" defTabSz="914400"/>
            <a:r>
              <a:rPr lang="en-US" altLang="zh-CN" sz="1600" dirty="0" smtClean="0">
                <a:solidFill>
                  <a:srgbClr val="000000"/>
                </a:solidFill>
              </a:rPr>
              <a:t>In [7], some </a:t>
            </a:r>
            <a:r>
              <a:rPr lang="en-US" altLang="zh-CN" sz="1600" dirty="0" smtClean="0"/>
              <a:t>c</a:t>
            </a:r>
            <a:r>
              <a:rPr lang="en-US" altLang="en-US" sz="1600" dirty="0" smtClean="0"/>
              <a:t>onsensus among some co-authors were achieved, including to converge the selection of new advanced codes for 15.4ab to LDPC codes </a:t>
            </a:r>
            <a:r>
              <a:rPr lang="en-US" altLang="en-US" sz="1600" dirty="0" smtClean="0">
                <a:sym typeface="Wingdings" panose="05000000000000000000" pitchFamily="2" charset="2"/>
              </a:rPr>
              <a:t> </a:t>
            </a:r>
            <a:r>
              <a:rPr lang="en-US" altLang="zh-CN" sz="1600" dirty="0"/>
              <a:t>Primary candidate is the 802.11n LDPC code</a:t>
            </a:r>
            <a:endParaRPr lang="en-US" altLang="en-US" sz="1600" dirty="0" smtClean="0"/>
          </a:p>
          <a:p>
            <a:pPr lvl="1" defTabSz="914400"/>
            <a:r>
              <a:rPr lang="en-US" altLang="zh-CN" sz="1600" dirty="0" smtClean="0">
                <a:solidFill>
                  <a:srgbClr val="000000"/>
                </a:solidFill>
              </a:rPr>
              <a:t>In [6], we also suggested to </a:t>
            </a:r>
            <a:r>
              <a:rPr lang="en-US" altLang="zh-CN" sz="1600" dirty="0"/>
              <a:t>further converge </a:t>
            </a:r>
            <a:r>
              <a:rPr lang="en-US" altLang="zh-CN" sz="1600" dirty="0" smtClean="0"/>
              <a:t>the candidates </a:t>
            </a:r>
            <a:r>
              <a:rPr lang="en-US" altLang="zh-CN" sz="1600" dirty="0"/>
              <a:t>to LDPC </a:t>
            </a:r>
            <a:r>
              <a:rPr lang="en-US" altLang="zh-CN" sz="1600" dirty="0" smtClean="0"/>
              <a:t>codes after extensive evaluations, and also </a:t>
            </a:r>
            <a:r>
              <a:rPr lang="en-US" altLang="zh-CN" sz="1600" dirty="0">
                <a:solidFill>
                  <a:srgbClr val="000000"/>
                </a:solidFill>
              </a:rPr>
              <a:t>LDPC codes have been widely employed in current wireless </a:t>
            </a:r>
            <a:r>
              <a:rPr lang="en-US" altLang="zh-CN" sz="1600" dirty="0" smtClean="0">
                <a:solidFill>
                  <a:srgbClr val="000000"/>
                </a:solidFill>
              </a:rPr>
              <a:t>standards.</a:t>
            </a:r>
          </a:p>
          <a:p>
            <a:pPr lvl="1" defTabSz="914400"/>
            <a:r>
              <a:rPr lang="en-US" altLang="zh-CN" sz="1600" dirty="0" smtClean="0"/>
              <a:t>[9] provided further simulation results of short (e.g., 30 bytes) and very short </a:t>
            </a:r>
            <a:r>
              <a:rPr lang="en-US" altLang="zh-CN" sz="1600" dirty="0"/>
              <a:t>(e.g., </a:t>
            </a:r>
            <a:r>
              <a:rPr lang="en-US" altLang="zh-CN" sz="1600" dirty="0" smtClean="0"/>
              <a:t>10~5 </a:t>
            </a:r>
            <a:r>
              <a:rPr lang="en-US" altLang="zh-CN" sz="1600" dirty="0"/>
              <a:t>bytes) </a:t>
            </a:r>
            <a:r>
              <a:rPr lang="en-US" altLang="zh-CN" sz="1600" dirty="0" smtClean="0"/>
              <a:t>payloads with 11n LDPC codes, and showed that 11n LDPC can perform well at lower effective coding rates</a:t>
            </a:r>
            <a:endParaRPr lang="en-US" altLang="zh-CN" sz="1600" dirty="0">
              <a:solidFill>
                <a:srgbClr val="0070C0"/>
              </a:solidFill>
            </a:endParaRPr>
          </a:p>
          <a:p>
            <a:pPr lvl="1" defTabSz="914400"/>
            <a:r>
              <a:rPr lang="en-US" altLang="zh-CN" sz="1600" dirty="0" smtClean="0"/>
              <a:t>In [10] [11], a set of Raptor-Like LDPC codes which </a:t>
            </a:r>
            <a:r>
              <a:rPr lang="en-US" altLang="zh-CN" sz="1600" dirty="0">
                <a:solidFill>
                  <a:srgbClr val="000000"/>
                </a:solidFill>
                <a:sym typeface="Wingdings" panose="05000000000000000000" pitchFamily="2" charset="2"/>
              </a:rPr>
              <a:t>share a single base </a:t>
            </a:r>
            <a:r>
              <a:rPr lang="en-US" altLang="zh-CN" sz="1600" dirty="0" smtClean="0">
                <a:solidFill>
                  <a:srgbClr val="000000"/>
                </a:solidFill>
                <a:sym typeface="Wingdings" panose="05000000000000000000" pitchFamily="2" charset="2"/>
              </a:rPr>
              <a:t>matrix and single set of lifting factors were proposed</a:t>
            </a:r>
            <a:r>
              <a:rPr lang="en-US" altLang="zh-CN" sz="1600" dirty="0" smtClean="0"/>
              <a:t>, and extensive simulation results can be found therein</a:t>
            </a:r>
          </a:p>
          <a:p>
            <a:pPr lvl="1" defTabSz="914400"/>
            <a:r>
              <a:rPr lang="en-US" altLang="zh-CN" sz="1600" dirty="0" smtClean="0">
                <a:solidFill>
                  <a:srgbClr val="C00000"/>
                </a:solidFill>
              </a:rPr>
              <a:t>In [12] [13], some consensus were achieved </a:t>
            </a:r>
            <a:r>
              <a:rPr lang="en-US" altLang="zh-CN" sz="1600" dirty="0" smtClean="0">
                <a:solidFill>
                  <a:srgbClr val="C00000"/>
                </a:solidFill>
                <a:sym typeface="Wingdings" panose="05000000000000000000" pitchFamily="2" charset="2"/>
              </a:rPr>
              <a:t> the candidate LDPC codes for 15.4ab were converged to original 11n LDPC codes (R = 1/2) or the 11n-Based LDPC codes</a:t>
            </a:r>
            <a:endParaRPr lang="en-US" altLang="zh-CN" sz="1600" dirty="0" smtClean="0">
              <a:solidFill>
                <a:srgbClr val="C00000"/>
              </a:solidFill>
            </a:endParaRPr>
          </a:p>
        </p:txBody>
      </p:sp>
    </p:spTree>
    <p:extLst>
      <p:ext uri="{BB962C8B-B14F-4D97-AF65-F5344CB8AC3E}">
        <p14:creationId xmlns:p14="http://schemas.microsoft.com/office/powerpoint/2010/main" val="2073388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406347" y="685959"/>
            <a:ext cx="11580893" cy="457306"/>
          </a:xfrm>
        </p:spPr>
        <p:txBody>
          <a:bodyPr/>
          <a:lstStyle/>
          <a:p>
            <a:r>
              <a:rPr lang="en-US" altLang="zh-CN" sz="3600" dirty="0" smtClean="0"/>
              <a:t>The Targets of New UWB LDPC Codes</a:t>
            </a:r>
            <a:endParaRPr lang="en-US" sz="3500" dirty="0">
              <a:latin typeface="Arial" charset="0"/>
            </a:endParaRPr>
          </a:p>
        </p:txBody>
      </p:sp>
      <p:sp>
        <p:nvSpPr>
          <p:cNvPr id="10243" name="Rectangle 1027"/>
          <p:cNvSpPr>
            <a:spLocks noGrp="1" noChangeArrowheads="1"/>
          </p:cNvSpPr>
          <p:nvPr>
            <p:ph type="body" idx="1"/>
          </p:nvPr>
        </p:nvSpPr>
        <p:spPr>
          <a:xfrm>
            <a:off x="507935" y="1372394"/>
            <a:ext cx="11479306" cy="4876799"/>
          </a:xfrm>
        </p:spPr>
        <p:txBody>
          <a:bodyPr/>
          <a:lstStyle/>
          <a:p>
            <a:r>
              <a:rPr lang="en-US" altLang="zh-CN" sz="2000" dirty="0" smtClean="0"/>
              <a:t>Low Complexity is very important for UWB applications</a:t>
            </a:r>
          </a:p>
          <a:p>
            <a:pPr lvl="1" defTabSz="914400"/>
            <a:r>
              <a:rPr lang="en-US" altLang="zh-CN" sz="1600" dirty="0" smtClean="0">
                <a:solidFill>
                  <a:srgbClr val="000000"/>
                </a:solidFill>
                <a:sym typeface="Wingdings" panose="05000000000000000000" pitchFamily="2" charset="2"/>
              </a:rPr>
              <a:t>It </a:t>
            </a:r>
            <a:r>
              <a:rPr lang="en-US" altLang="zh-CN" sz="1600" dirty="0">
                <a:solidFill>
                  <a:srgbClr val="000000"/>
                </a:solidFill>
                <a:sym typeface="Wingdings" panose="05000000000000000000" pitchFamily="2" charset="2"/>
              </a:rPr>
              <a:t>is beneficial for the candidate LDPC </a:t>
            </a:r>
            <a:r>
              <a:rPr lang="en-US" altLang="zh-CN" sz="1600" dirty="0" smtClean="0">
                <a:solidFill>
                  <a:srgbClr val="000000"/>
                </a:solidFill>
                <a:sym typeface="Wingdings" panose="05000000000000000000" pitchFamily="2" charset="2"/>
              </a:rPr>
              <a:t>codes to share a single base matrix, and possible different lifting coefficients for corresponding code lengths  similar to NR LDPC</a:t>
            </a:r>
          </a:p>
          <a:p>
            <a:pPr lvl="1" defTabSz="914400"/>
            <a:endParaRPr lang="en-US" altLang="zh-CN" sz="1600" dirty="0">
              <a:solidFill>
                <a:srgbClr val="000000"/>
              </a:solidFill>
              <a:sym typeface="Wingdings" panose="05000000000000000000" pitchFamily="2" charset="2"/>
            </a:endParaRPr>
          </a:p>
          <a:p>
            <a:r>
              <a:rPr lang="en-US" altLang="zh-CN" sz="2000" dirty="0"/>
              <a:t>The </a:t>
            </a:r>
            <a:r>
              <a:rPr lang="en-US" altLang="zh-CN" sz="2000" dirty="0" smtClean="0"/>
              <a:t>11n LDPC </a:t>
            </a:r>
            <a:r>
              <a:rPr lang="en-US" altLang="zh-CN" sz="2000" dirty="0"/>
              <a:t>codes </a:t>
            </a:r>
            <a:r>
              <a:rPr lang="en-US" altLang="zh-CN" sz="2000" dirty="0" smtClean="0">
                <a:solidFill>
                  <a:srgbClr val="000000"/>
                </a:solidFill>
              </a:rPr>
              <a:t>have </a:t>
            </a:r>
            <a:r>
              <a:rPr lang="en-US" altLang="zh-CN" sz="2000" dirty="0">
                <a:solidFill>
                  <a:srgbClr val="000000"/>
                </a:solidFill>
              </a:rPr>
              <a:t>been widely </a:t>
            </a:r>
            <a:r>
              <a:rPr lang="en-US" altLang="zh-CN" sz="2000" dirty="0" smtClean="0">
                <a:solidFill>
                  <a:srgbClr val="000000"/>
                </a:solidFill>
              </a:rPr>
              <a:t>implemented in industry</a:t>
            </a:r>
            <a:endParaRPr lang="en-US" altLang="zh-CN" sz="2000" dirty="0" smtClean="0"/>
          </a:p>
          <a:p>
            <a:pPr lvl="1" algn="just">
              <a:defRPr/>
            </a:pPr>
            <a:r>
              <a:rPr lang="en-US" altLang="zh-CN" sz="1600" dirty="0" smtClean="0">
                <a:ea typeface="Times New Roman" panose="02020603050405020304" pitchFamily="18" charset="0"/>
              </a:rPr>
              <a:t>The </a:t>
            </a:r>
            <a:r>
              <a:rPr lang="en-US" altLang="zh-CN" sz="1600" dirty="0">
                <a:ea typeface="Times New Roman" panose="02020603050405020304" pitchFamily="18" charset="0"/>
              </a:rPr>
              <a:t>primary candidate is the 802.11n LDPC code with block lengths {648,1296,1944} [12]</a:t>
            </a:r>
            <a:endParaRPr lang="en-US" altLang="zh-CN" sz="1600" dirty="0">
              <a:ea typeface="DengXian" panose="02010600030101010101" pitchFamily="2" charset="-122"/>
            </a:endParaRPr>
          </a:p>
          <a:p>
            <a:pPr lvl="1" algn="just">
              <a:defRPr/>
            </a:pPr>
            <a:r>
              <a:rPr lang="en-US" altLang="zh-CN" sz="1600" dirty="0" smtClean="0">
                <a:solidFill>
                  <a:srgbClr val="000000"/>
                </a:solidFill>
              </a:rPr>
              <a:t>This </a:t>
            </a:r>
            <a:r>
              <a:rPr lang="en-US" altLang="zh-CN" sz="1600" dirty="0">
                <a:solidFill>
                  <a:srgbClr val="000000"/>
                </a:solidFill>
              </a:rPr>
              <a:t>scheme is well-known, field-tested, and supported by available implementations of known implementation loss, complexity, energy consumption, and </a:t>
            </a:r>
            <a:r>
              <a:rPr lang="en-US" altLang="zh-CN" sz="1600" dirty="0" smtClean="0">
                <a:solidFill>
                  <a:srgbClr val="000000"/>
                </a:solidFill>
              </a:rPr>
              <a:t>latency [12]</a:t>
            </a:r>
          </a:p>
          <a:p>
            <a:pPr lvl="1" algn="just">
              <a:defRPr/>
            </a:pPr>
            <a:r>
              <a:rPr lang="en-US" altLang="zh-CN" sz="1600" dirty="0" smtClean="0">
                <a:highlight>
                  <a:srgbClr val="FFFFFF"/>
                </a:highlight>
                <a:ea typeface="Times New Roman" panose="02020603050405020304" pitchFamily="18" charset="0"/>
              </a:rPr>
              <a:t>802.11n </a:t>
            </a:r>
            <a:r>
              <a:rPr lang="en-US" altLang="zh-CN" sz="1600" dirty="0">
                <a:highlight>
                  <a:srgbClr val="FFFFFF"/>
                </a:highlight>
                <a:ea typeface="Times New Roman" panose="02020603050405020304" pitchFamily="18" charset="0"/>
              </a:rPr>
              <a:t>based LDPC codes are subject to further </a:t>
            </a:r>
            <a:r>
              <a:rPr lang="en-US" altLang="zh-CN" sz="1600" dirty="0" smtClean="0">
                <a:highlight>
                  <a:srgbClr val="FFFFFF"/>
                </a:highlight>
                <a:ea typeface="Times New Roman" panose="02020603050405020304" pitchFamily="18" charset="0"/>
              </a:rPr>
              <a:t>study [12]</a:t>
            </a:r>
          </a:p>
          <a:p>
            <a:pPr lvl="1" algn="just">
              <a:defRPr/>
            </a:pPr>
            <a:endParaRPr lang="en-US" altLang="zh-CN" sz="1600" dirty="0">
              <a:highlight>
                <a:srgbClr val="FFFFFF"/>
              </a:highlight>
              <a:ea typeface="Times New Roman" panose="02020603050405020304" pitchFamily="18" charset="0"/>
            </a:endParaRPr>
          </a:p>
          <a:p>
            <a:r>
              <a:rPr lang="en-US" altLang="zh-CN" sz="2000" dirty="0" smtClean="0">
                <a:ea typeface="Times New Roman" panose="02020603050405020304" pitchFamily="18" charset="0"/>
              </a:rPr>
              <a:t>Further results of 11n-648 based LDPC codes are provided in this proposal</a:t>
            </a:r>
          </a:p>
          <a:p>
            <a:pPr lvl="1" algn="just">
              <a:defRPr/>
            </a:pPr>
            <a:r>
              <a:rPr lang="en-US" altLang="zh-CN" sz="1600" dirty="0" smtClean="0">
                <a:ea typeface="Times New Roman" panose="02020603050405020304" pitchFamily="18" charset="0"/>
              </a:rPr>
              <a:t>Both </a:t>
            </a:r>
            <a:r>
              <a:rPr lang="en-US" altLang="zh-CN" sz="1600" dirty="0" smtClean="0">
                <a:solidFill>
                  <a:srgbClr val="C00000"/>
                </a:solidFill>
                <a:ea typeface="Times New Roman" panose="02020603050405020304" pitchFamily="18" charset="0"/>
              </a:rPr>
              <a:t>11n-648 based medium (1296) and long (1944) code </a:t>
            </a:r>
            <a:r>
              <a:rPr lang="en-US" altLang="zh-CN" sz="1600" dirty="0" smtClean="0">
                <a:ea typeface="Times New Roman" panose="02020603050405020304" pitchFamily="18" charset="0"/>
              </a:rPr>
              <a:t>performs </a:t>
            </a:r>
            <a:r>
              <a:rPr lang="en-US" altLang="zh-CN" sz="1600" dirty="0" smtClean="0">
                <a:solidFill>
                  <a:srgbClr val="C00000"/>
                </a:solidFill>
                <a:ea typeface="Times New Roman" panose="02020603050405020304" pitchFamily="18" charset="0"/>
              </a:rPr>
              <a:t>very </a:t>
            </a:r>
            <a:r>
              <a:rPr lang="en-US" altLang="zh-CN" sz="1600" dirty="0">
                <a:solidFill>
                  <a:srgbClr val="C00000"/>
                </a:solidFill>
                <a:ea typeface="Times New Roman" panose="02020603050405020304" pitchFamily="18" charset="0"/>
              </a:rPr>
              <a:t>close </a:t>
            </a:r>
            <a:r>
              <a:rPr lang="en-US" altLang="zh-CN" sz="1600" dirty="0">
                <a:ea typeface="Times New Roman" panose="02020603050405020304" pitchFamily="18" charset="0"/>
              </a:rPr>
              <a:t>to </a:t>
            </a:r>
            <a:r>
              <a:rPr lang="en-US" altLang="zh-CN" sz="1600" dirty="0" smtClean="0">
                <a:ea typeface="Times New Roman" panose="02020603050405020304" pitchFamily="18" charset="0"/>
              </a:rPr>
              <a:t>the </a:t>
            </a:r>
            <a:r>
              <a:rPr lang="en-US" altLang="zh-CN" sz="1600" dirty="0">
                <a:solidFill>
                  <a:srgbClr val="C00000"/>
                </a:solidFill>
                <a:ea typeface="Times New Roman" panose="02020603050405020304" pitchFamily="18" charset="0"/>
              </a:rPr>
              <a:t>default 11n LDPC </a:t>
            </a:r>
            <a:r>
              <a:rPr lang="en-US" altLang="zh-CN" sz="1600" dirty="0" smtClean="0">
                <a:solidFill>
                  <a:srgbClr val="C00000"/>
                </a:solidFill>
                <a:ea typeface="Times New Roman" panose="02020603050405020304" pitchFamily="18" charset="0"/>
              </a:rPr>
              <a:t>codes </a:t>
            </a:r>
            <a:r>
              <a:rPr lang="en-US" altLang="zh-CN" sz="1600" dirty="0" smtClean="0">
                <a:ea typeface="Times New Roman" panose="02020603050405020304" pitchFamily="18" charset="0"/>
              </a:rPr>
              <a:t>under </a:t>
            </a:r>
            <a:r>
              <a:rPr lang="en-US" altLang="zh-CN" sz="1600" dirty="0" smtClean="0">
                <a:solidFill>
                  <a:srgbClr val="C00000"/>
                </a:solidFill>
                <a:ea typeface="Times New Roman" panose="02020603050405020304" pitchFamily="18" charset="0"/>
              </a:rPr>
              <a:t>various number of iterations </a:t>
            </a:r>
            <a:r>
              <a:rPr lang="en-US" altLang="zh-CN" sz="1600" dirty="0" smtClean="0">
                <a:ea typeface="Times New Roman" panose="02020603050405020304" pitchFamily="18" charset="0"/>
              </a:rPr>
              <a:t>(even very slightly surpass with large number of iterations)</a:t>
            </a:r>
            <a:endParaRPr lang="en-US" altLang="zh-CN" sz="1600" dirty="0">
              <a:ea typeface="Times New Roman" panose="02020603050405020304" pitchFamily="18" charset="0"/>
            </a:endParaRPr>
          </a:p>
          <a:p>
            <a:pPr lvl="1" algn="just">
              <a:defRPr/>
            </a:pPr>
            <a:r>
              <a:rPr lang="en-US" altLang="zh-CN" sz="1600" dirty="0" smtClean="0">
                <a:ea typeface="ＭＳ Ｐゴシック" pitchFamily="-65" charset="-128"/>
                <a:cs typeface="ＭＳ Ｐゴシック" pitchFamily="-65" charset="-128"/>
              </a:rPr>
              <a:t>The </a:t>
            </a:r>
            <a:r>
              <a:rPr lang="en-US" altLang="zh-CN" sz="1600" dirty="0">
                <a:ea typeface="ＭＳ Ｐゴシック" pitchFamily="-65" charset="-128"/>
                <a:cs typeface="ＭＳ Ｐゴシック" pitchFamily="-65" charset="-128"/>
              </a:rPr>
              <a:t>11n-648 based LDPC decoder can </a:t>
            </a:r>
            <a:r>
              <a:rPr lang="en-US" altLang="zh-CN" sz="1600" dirty="0">
                <a:solidFill>
                  <a:srgbClr val="0070C0"/>
                </a:solidFill>
                <a:ea typeface="ＭＳ Ｐゴシック" pitchFamily="-65" charset="-128"/>
                <a:cs typeface="ＭＳ Ｐゴシック" pitchFamily="-65" charset="-128"/>
              </a:rPr>
              <a:t>fully reuse the 11n-648 short </a:t>
            </a:r>
            <a:r>
              <a:rPr lang="en-US" altLang="zh-CN" sz="1600" dirty="0" smtClean="0">
                <a:solidFill>
                  <a:srgbClr val="0070C0"/>
                </a:solidFill>
                <a:ea typeface="ＭＳ Ｐゴシック" pitchFamily="-65" charset="-128"/>
                <a:cs typeface="ＭＳ Ｐゴシック" pitchFamily="-65" charset="-128"/>
              </a:rPr>
              <a:t>decoder </a:t>
            </a:r>
            <a:r>
              <a:rPr lang="en-US" altLang="zh-CN" sz="1600" dirty="0">
                <a:ea typeface="ＭＳ Ｐゴシック" pitchFamily="-65" charset="-128"/>
                <a:cs typeface="ＭＳ Ｐゴシック" pitchFamily="-65" charset="-128"/>
              </a:rPr>
              <a:t>with a </a:t>
            </a:r>
            <a:r>
              <a:rPr lang="en-US" altLang="zh-CN" sz="1600" dirty="0">
                <a:solidFill>
                  <a:srgbClr val="0070C0"/>
                </a:solidFill>
                <a:ea typeface="ＭＳ Ｐゴシック" pitchFamily="-65" charset="-128"/>
                <a:cs typeface="ＭＳ Ｐゴシック" pitchFamily="-65" charset="-128"/>
              </a:rPr>
              <a:t>simple modulo operation </a:t>
            </a:r>
            <a:r>
              <a:rPr lang="en-US" altLang="zh-CN" sz="1600" dirty="0">
                <a:ea typeface="ＭＳ Ｐゴシック" pitchFamily="-65" charset="-128"/>
                <a:cs typeface="ＭＳ Ｐゴシック" pitchFamily="-65" charset="-128"/>
              </a:rPr>
              <a:t>at the addressing module if 1296 or 1944 code is enabled, and </a:t>
            </a:r>
            <a:r>
              <a:rPr lang="en-US" altLang="zh-CN" sz="1600" dirty="0" smtClean="0">
                <a:ea typeface="ＭＳ Ｐゴシック" pitchFamily="-65" charset="-128"/>
                <a:cs typeface="ＭＳ Ｐゴシック" pitchFamily="-65" charset="-128"/>
              </a:rPr>
              <a:t>the decoder </a:t>
            </a:r>
            <a:r>
              <a:rPr lang="en-US" altLang="zh-CN" sz="1600" dirty="0">
                <a:solidFill>
                  <a:srgbClr val="0070C0"/>
                </a:solidFill>
                <a:ea typeface="ＭＳ Ｐゴシック" pitchFamily="-65" charset="-128"/>
                <a:cs typeface="ＭＳ Ｐゴシック" pitchFamily="-65" charset="-128"/>
              </a:rPr>
              <a:t>area occupation </a:t>
            </a:r>
            <a:r>
              <a:rPr lang="en-US" altLang="zh-CN" sz="1600" dirty="0">
                <a:ea typeface="ＭＳ Ｐゴシック" pitchFamily="-65" charset="-128"/>
                <a:cs typeface="ＭＳ Ｐゴシック" pitchFamily="-65" charset="-128"/>
              </a:rPr>
              <a:t>can be significantly </a:t>
            </a:r>
            <a:r>
              <a:rPr lang="en-US" altLang="zh-CN" sz="1600" dirty="0" smtClean="0">
                <a:solidFill>
                  <a:srgbClr val="0070C0"/>
                </a:solidFill>
                <a:ea typeface="ＭＳ Ｐゴシック" pitchFamily="-65" charset="-128"/>
                <a:cs typeface="ＭＳ Ｐゴシック" pitchFamily="-65" charset="-128"/>
              </a:rPr>
              <a:t>reduced</a:t>
            </a:r>
            <a:endParaRPr lang="en-US" altLang="zh-CN" sz="1600" dirty="0">
              <a:solidFill>
                <a:srgbClr val="0070C0"/>
              </a:solidFill>
              <a:ea typeface="ＭＳ Ｐゴシック" pitchFamily="-65" charset="-128"/>
              <a:cs typeface="ＭＳ Ｐゴシック" pitchFamily="-65" charset="-128"/>
            </a:endParaRPr>
          </a:p>
        </p:txBody>
      </p:sp>
    </p:spTree>
    <p:extLst>
      <p:ext uri="{BB962C8B-B14F-4D97-AF65-F5344CB8AC3E}">
        <p14:creationId xmlns:p14="http://schemas.microsoft.com/office/powerpoint/2010/main" val="1320609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a:t>
            </a:r>
            <a:r>
              <a:rPr lang="en-US" altLang="en-US" sz="3600" dirty="0" smtClean="0">
                <a:solidFill>
                  <a:schemeClr val="tx1"/>
                </a:solidFill>
                <a:sym typeface="Wingdings" panose="05000000000000000000" pitchFamily="2" charset="2"/>
              </a:rPr>
              <a:t> Single Base Matrix</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a:t>
            </a:r>
            <a:r>
              <a:rPr lang="en-US" altLang="zh-CN" sz="1800" dirty="0" smtClean="0"/>
              <a:t>maximally </a:t>
            </a:r>
            <a:r>
              <a:rPr lang="en-US" altLang="zh-CN" sz="1800" dirty="0" smtClean="0">
                <a:solidFill>
                  <a:srgbClr val="0070C0"/>
                </a:solidFill>
              </a:rPr>
              <a:t>reuse the existing 11n LDPC </a:t>
            </a:r>
            <a:r>
              <a:rPr lang="en-US" altLang="zh-CN" sz="1800" dirty="0" smtClean="0"/>
              <a:t>codes,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solidFill>
                  <a:srgbClr val="000000"/>
                </a:solidFill>
                <a:sym typeface="Wingdings" panose="05000000000000000000" pitchFamily="2" charset="2"/>
              </a:rPr>
              <a:t>The </a:t>
            </a:r>
            <a:r>
              <a:rPr lang="en-US" altLang="zh-CN" sz="1600" dirty="0">
                <a:solidFill>
                  <a:srgbClr val="000000"/>
                </a:solidFill>
                <a:sym typeface="Wingdings" panose="05000000000000000000" pitchFamily="2" charset="2"/>
              </a:rPr>
              <a:t>11n LDPC of different lengths </a:t>
            </a:r>
            <a:r>
              <a:rPr lang="en-US" altLang="zh-CN" sz="1600" dirty="0" smtClean="0">
                <a:solidFill>
                  <a:srgbClr val="000000"/>
                </a:solidFill>
                <a:sym typeface="Wingdings" panose="05000000000000000000" pitchFamily="2" charset="2"/>
              </a:rPr>
              <a:t>don‘t </a:t>
            </a:r>
            <a:r>
              <a:rPr lang="en-US" altLang="zh-CN" sz="1600" dirty="0">
                <a:solidFill>
                  <a:srgbClr val="000000"/>
                </a:solidFill>
                <a:sym typeface="Wingdings" panose="05000000000000000000" pitchFamily="2" charset="2"/>
              </a:rPr>
              <a:t>share the same base </a:t>
            </a:r>
            <a:r>
              <a:rPr lang="en-US" altLang="zh-CN" sz="1600" dirty="0" smtClean="0">
                <a:solidFill>
                  <a:srgbClr val="000000"/>
                </a:solidFill>
                <a:sym typeface="Wingdings" panose="05000000000000000000" pitchFamily="2" charset="2"/>
              </a:rPr>
              <a:t>matrix, neither the same set of lifting factors </a:t>
            </a:r>
          </a:p>
          <a:p>
            <a:pPr lvl="1" algn="just">
              <a:defRPr/>
            </a:pPr>
            <a:r>
              <a:rPr lang="en-US" altLang="zh-CN" sz="1600" dirty="0" smtClean="0">
                <a:solidFill>
                  <a:srgbClr val="000000"/>
                </a:solidFill>
                <a:sym typeface="Wingdings" panose="05000000000000000000" pitchFamily="2" charset="2"/>
              </a:rPr>
              <a:t>We can consider to </a:t>
            </a:r>
            <a:r>
              <a:rPr lang="en-US" altLang="zh-CN" sz="1600" dirty="0" smtClean="0">
                <a:solidFill>
                  <a:srgbClr val="C00000"/>
                </a:solidFill>
                <a:sym typeface="Wingdings" panose="05000000000000000000" pitchFamily="2" charset="2"/>
              </a:rPr>
              <a:t>fully reuse the rate-1/2, length-648 11n LDPC matrix</a:t>
            </a:r>
            <a:r>
              <a:rPr lang="en-US" altLang="zh-CN" sz="1600" dirty="0" smtClean="0">
                <a:solidFill>
                  <a:srgbClr val="000000"/>
                </a:solidFill>
                <a:sym typeface="Wingdings" panose="05000000000000000000" pitchFamily="2" charset="2"/>
              </a:rPr>
              <a:t>, and the </a:t>
            </a:r>
            <a:r>
              <a:rPr lang="en-US" altLang="zh-CN" sz="1600" dirty="0" smtClean="0">
                <a:solidFill>
                  <a:srgbClr val="0070C0"/>
                </a:solidFill>
                <a:sym typeface="Wingdings" panose="05000000000000000000" pitchFamily="2" charset="2"/>
              </a:rPr>
              <a:t>1296 and 1944 matrices </a:t>
            </a:r>
            <a:r>
              <a:rPr lang="en-US" altLang="zh-CN" sz="1600" dirty="0" smtClean="0">
                <a:solidFill>
                  <a:srgbClr val="000000"/>
                </a:solidFill>
                <a:sym typeface="Wingdings" panose="05000000000000000000" pitchFamily="2" charset="2"/>
              </a:rPr>
              <a:t>can be obtained conveniently based on the </a:t>
            </a:r>
            <a:r>
              <a:rPr lang="en-US" altLang="zh-CN" sz="1600" dirty="0" smtClean="0">
                <a:solidFill>
                  <a:srgbClr val="0070C0"/>
                </a:solidFill>
                <a:sym typeface="Wingdings" panose="05000000000000000000" pitchFamily="2" charset="2"/>
              </a:rPr>
              <a:t>same base matrix of 11n short LDPC code</a:t>
            </a:r>
            <a:endParaRPr lang="en-US" altLang="zh-CN" sz="1600" dirty="0">
              <a:solidFill>
                <a:srgbClr val="0070C0"/>
              </a:solidFill>
              <a:sym typeface="Wingdings" panose="05000000000000000000" pitchFamily="2" charset="2"/>
            </a:endParaRPr>
          </a:p>
          <a:p>
            <a:pPr lvl="1" algn="just">
              <a:defRPr/>
            </a:pPr>
            <a:r>
              <a:rPr lang="en-US" altLang="zh-CN" sz="1600" dirty="0" smtClean="0"/>
              <a:t>The set of 11n-648 Based LDPC </a:t>
            </a:r>
            <a:r>
              <a:rPr lang="en-US" altLang="zh-CN" sz="1600" dirty="0"/>
              <a:t>codes of three lengths (short / medium / long) </a:t>
            </a:r>
            <a:r>
              <a:rPr lang="en-US" altLang="zh-CN" sz="1600" dirty="0" smtClean="0"/>
              <a:t>can also </a:t>
            </a:r>
            <a:r>
              <a:rPr lang="en-US" altLang="zh-CN" sz="1600" dirty="0"/>
              <a:t>be embedded into a </a:t>
            </a:r>
            <a:r>
              <a:rPr lang="en-US" altLang="zh-CN" sz="1600" dirty="0">
                <a:solidFill>
                  <a:srgbClr val="0070C0"/>
                </a:solidFill>
              </a:rPr>
              <a:t>single base matrix </a:t>
            </a:r>
            <a:r>
              <a:rPr lang="en-US" altLang="zh-CN" sz="1600" dirty="0"/>
              <a:t>with a </a:t>
            </a:r>
            <a:r>
              <a:rPr lang="en-US" altLang="zh-CN" sz="1600" dirty="0">
                <a:solidFill>
                  <a:srgbClr val="0070C0"/>
                </a:solidFill>
              </a:rPr>
              <a:t>single set of lifting </a:t>
            </a:r>
            <a:r>
              <a:rPr lang="en-US" altLang="zh-CN" sz="1600" dirty="0" smtClean="0">
                <a:solidFill>
                  <a:srgbClr val="0070C0"/>
                </a:solidFill>
              </a:rPr>
              <a:t>factors</a:t>
            </a:r>
            <a:endParaRPr lang="en-US" altLang="zh-CN" sz="1600" i="1" dirty="0">
              <a:solidFill>
                <a:srgbClr val="0070C0"/>
              </a:solidFill>
            </a:endParaRP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7" name="矩形 6"/>
          <p:cNvSpPr/>
          <p:nvPr/>
        </p:nvSpPr>
        <p:spPr>
          <a:xfrm>
            <a:off x="685006" y="5824287"/>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24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18" name="矩形 17"/>
          <p:cNvSpPr/>
          <p:nvPr/>
        </p:nvSpPr>
        <p:spPr>
          <a:xfrm>
            <a:off x="4619977" y="4039394"/>
            <a:ext cx="3101349" cy="307777"/>
          </a:xfrm>
          <a:prstGeom prst="rect">
            <a:avLst/>
          </a:prstGeom>
        </p:spPr>
        <p:txBody>
          <a:bodyPr wrap="square">
            <a:spAutoFit/>
          </a:bodyPr>
          <a:lstStyle/>
          <a:p>
            <a:r>
              <a:rPr lang="en-US" altLang="zh-CN" sz="1400" b="1" dirty="0" smtClean="0">
                <a:solidFill>
                  <a:srgbClr val="C00000"/>
                </a:solidFill>
              </a:rPr>
              <a:t>Single Base Matrix for all lengths</a:t>
            </a:r>
            <a:endParaRPr lang="zh-CN" altLang="en-US" sz="1400" b="1" dirty="0">
              <a:solidFill>
                <a:srgbClr val="C00000"/>
              </a:solidFill>
            </a:endParaRPr>
          </a:p>
        </p:txBody>
      </p:sp>
      <p:sp>
        <p:nvSpPr>
          <p:cNvPr id="10" name="矩形 9"/>
          <p:cNvSpPr/>
          <p:nvPr/>
        </p:nvSpPr>
        <p:spPr bwMode="auto">
          <a:xfrm>
            <a:off x="124004" y="4496594"/>
            <a:ext cx="4142402" cy="1258469"/>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0" name="矩形 19"/>
          <p:cNvSpPr/>
          <p:nvPr/>
        </p:nvSpPr>
        <p:spPr bwMode="auto">
          <a:xfrm>
            <a:off x="4391204" y="4496594"/>
            <a:ext cx="3728160" cy="1258469"/>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1" name="矩形 20"/>
          <p:cNvSpPr/>
          <p:nvPr/>
        </p:nvSpPr>
        <p:spPr bwMode="auto">
          <a:xfrm>
            <a:off x="8282155" y="4496594"/>
            <a:ext cx="3756651" cy="1258469"/>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22" name="矩形 21"/>
          <p:cNvSpPr/>
          <p:nvPr/>
        </p:nvSpPr>
        <p:spPr>
          <a:xfrm>
            <a:off x="4418806" y="5824286"/>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52</a:t>
            </a:r>
            <a:r>
              <a:rPr lang="en-US" altLang="zh-CN" sz="1200" dirty="0" smtClean="0">
                <a:solidFill>
                  <a:srgbClr val="0000FF"/>
                </a:solidFill>
              </a:rPr>
              <a:t> = </a:t>
            </a:r>
            <a:r>
              <a:rPr lang="en-US" altLang="zh-CN" sz="1200" dirty="0" smtClean="0">
                <a:solidFill>
                  <a:srgbClr val="C00000"/>
                </a:solidFill>
              </a:rPr>
              <a:t>1248 </a:t>
            </a:r>
            <a:r>
              <a:rPr lang="en-US" altLang="zh-CN" sz="1200" dirty="0" smtClean="0">
                <a:solidFill>
                  <a:srgbClr val="0000FF"/>
                </a:solidFill>
              </a:rPr>
              <a:t>bits</a:t>
            </a:r>
            <a:endParaRPr lang="zh-CN" altLang="en-US" sz="1200" dirty="0">
              <a:solidFill>
                <a:srgbClr val="0000FF"/>
              </a:solidFill>
            </a:endParaRPr>
          </a:p>
        </p:txBody>
      </p:sp>
      <p:sp>
        <p:nvSpPr>
          <p:cNvPr id="23" name="矩形 22"/>
          <p:cNvSpPr/>
          <p:nvPr/>
        </p:nvSpPr>
        <p:spPr>
          <a:xfrm>
            <a:off x="8228806" y="5823599"/>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pic>
        <p:nvPicPr>
          <p:cNvPr id="24" name="图片 23"/>
          <p:cNvPicPr>
            <a:picLocks noChangeAspect="1"/>
          </p:cNvPicPr>
          <p:nvPr/>
        </p:nvPicPr>
        <p:blipFill>
          <a:blip r:embed="rId2"/>
          <a:stretch>
            <a:fillRect/>
          </a:stretch>
        </p:blipFill>
        <p:spPr>
          <a:xfrm>
            <a:off x="258637" y="4651883"/>
            <a:ext cx="3873136" cy="947889"/>
          </a:xfrm>
          <a:prstGeom prst="rect">
            <a:avLst/>
          </a:prstGeom>
        </p:spPr>
      </p:pic>
      <p:pic>
        <p:nvPicPr>
          <p:cNvPr id="27" name="图片 26"/>
          <p:cNvPicPr>
            <a:picLocks noChangeAspect="1"/>
          </p:cNvPicPr>
          <p:nvPr/>
        </p:nvPicPr>
        <p:blipFill>
          <a:blip r:embed="rId3"/>
          <a:stretch>
            <a:fillRect/>
          </a:stretch>
        </p:blipFill>
        <p:spPr>
          <a:xfrm>
            <a:off x="4475738" y="4695992"/>
            <a:ext cx="3559092" cy="886185"/>
          </a:xfrm>
          <a:prstGeom prst="rect">
            <a:avLst/>
          </a:prstGeom>
        </p:spPr>
      </p:pic>
      <p:pic>
        <p:nvPicPr>
          <p:cNvPr id="28" name="图片 27"/>
          <p:cNvPicPr>
            <a:picLocks noChangeAspect="1"/>
          </p:cNvPicPr>
          <p:nvPr/>
        </p:nvPicPr>
        <p:blipFill>
          <a:blip r:embed="rId4"/>
          <a:stretch>
            <a:fillRect/>
          </a:stretch>
        </p:blipFill>
        <p:spPr>
          <a:xfrm>
            <a:off x="8319401" y="4695992"/>
            <a:ext cx="3643205" cy="886185"/>
          </a:xfrm>
          <a:prstGeom prst="rect">
            <a:avLst/>
          </a:prstGeom>
        </p:spPr>
      </p:pic>
      <p:cxnSp>
        <p:nvCxnSpPr>
          <p:cNvPr id="37" name="直接箭头连接符 36"/>
          <p:cNvCxnSpPr/>
          <p:nvPr/>
        </p:nvCxnSpPr>
        <p:spPr bwMode="auto">
          <a:xfrm>
            <a:off x="79876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cxnSp>
        <p:nvCxnSpPr>
          <p:cNvPr id="33" name="直接箭头连接符 32"/>
          <p:cNvCxnSpPr/>
          <p:nvPr/>
        </p:nvCxnSpPr>
        <p:spPr bwMode="auto">
          <a:xfrm>
            <a:off x="4101407" y="5106194"/>
            <a:ext cx="469799" cy="0"/>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sp>
        <p:nvSpPr>
          <p:cNvPr id="29" name="矩形 28"/>
          <p:cNvSpPr/>
          <p:nvPr/>
        </p:nvSpPr>
        <p:spPr>
          <a:xfrm>
            <a:off x="1203782" y="4184259"/>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Tree>
    <p:extLst>
      <p:ext uri="{BB962C8B-B14F-4D97-AF65-F5344CB8AC3E}">
        <p14:creationId xmlns:p14="http://schemas.microsoft.com/office/powerpoint/2010/main" val="3418988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a:stretch>
            <a:fillRect/>
          </a:stretch>
        </p:blipFill>
        <p:spPr>
          <a:xfrm>
            <a:off x="6591585" y="4765520"/>
            <a:ext cx="5066221" cy="1232324"/>
          </a:xfrm>
          <a:prstGeom prst="rect">
            <a:avLst/>
          </a:prstGeom>
        </p:spPr>
      </p:pic>
      <p:pic>
        <p:nvPicPr>
          <p:cNvPr id="48" name="图片 47"/>
          <p:cNvPicPr>
            <a:picLocks noChangeAspect="1"/>
          </p:cNvPicPr>
          <p:nvPr/>
        </p:nvPicPr>
        <p:blipFill>
          <a:blip r:embed="rId3"/>
          <a:stretch>
            <a:fillRect/>
          </a:stretch>
        </p:blipFill>
        <p:spPr>
          <a:xfrm>
            <a:off x="6591585" y="2857105"/>
            <a:ext cx="5066221" cy="1261448"/>
          </a:xfrm>
          <a:prstGeom prst="rect">
            <a:avLst/>
          </a:prstGeom>
        </p:spPr>
      </p:pic>
      <p:pic>
        <p:nvPicPr>
          <p:cNvPr id="47" name="图片 46"/>
          <p:cNvPicPr>
            <a:picLocks noChangeAspect="1"/>
          </p:cNvPicPr>
          <p:nvPr/>
        </p:nvPicPr>
        <p:blipFill>
          <a:blip r:embed="rId4"/>
          <a:stretch>
            <a:fillRect/>
          </a:stretch>
        </p:blipFill>
        <p:spPr>
          <a:xfrm>
            <a:off x="831448" y="2860703"/>
            <a:ext cx="5139657" cy="1257850"/>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en-US" sz="3600" dirty="0" smtClean="0">
                <a:solidFill>
                  <a:schemeClr val="tx1"/>
                </a:solidFill>
              </a:rPr>
              <a:t>11n-648 Based LDPC </a:t>
            </a:r>
            <a:r>
              <a:rPr lang="en-US" altLang="en-US" sz="3600" dirty="0" smtClean="0">
                <a:solidFill>
                  <a:schemeClr val="tx1"/>
                </a:solidFill>
                <a:sym typeface="Wingdings" panose="05000000000000000000" pitchFamily="2" charset="2"/>
              </a:rPr>
              <a:t> Single Set of Lifting Factors</a:t>
            </a:r>
            <a:endParaRPr lang="en-US" sz="3600" dirty="0">
              <a:solidFill>
                <a:schemeClr val="tx1"/>
              </a:solidFill>
            </a:endParaRPr>
          </a:p>
        </p:txBody>
      </p:sp>
      <p:sp>
        <p:nvSpPr>
          <p:cNvPr id="10243" name="Rectangle 1027"/>
          <p:cNvSpPr>
            <a:spLocks noGrp="1" noChangeArrowheads="1"/>
          </p:cNvSpPr>
          <p:nvPr>
            <p:ph type="body" idx="1"/>
          </p:nvPr>
        </p:nvSpPr>
        <p:spPr>
          <a:xfrm>
            <a:off x="507935" y="1372394"/>
            <a:ext cx="10997471" cy="4876799"/>
          </a:xfrm>
        </p:spPr>
        <p:txBody>
          <a:bodyPr/>
          <a:lstStyle/>
          <a:p>
            <a:pPr algn="just"/>
            <a:r>
              <a:rPr lang="en-US" altLang="zh-CN" sz="1800" dirty="0" smtClean="0"/>
              <a:t>If we want </a:t>
            </a:r>
            <a:r>
              <a:rPr lang="en-US" altLang="zh-CN" sz="1800" dirty="0"/>
              <a:t>to maximally </a:t>
            </a:r>
            <a:r>
              <a:rPr lang="en-US" altLang="zh-CN" sz="1800" dirty="0" smtClean="0">
                <a:solidFill>
                  <a:srgbClr val="0070C0"/>
                </a:solidFill>
              </a:rPr>
              <a:t>reuse the existing 11n LDPC </a:t>
            </a:r>
            <a:r>
              <a:rPr lang="en-US" altLang="zh-CN" sz="1800" dirty="0" smtClean="0"/>
              <a:t>codes, </a:t>
            </a:r>
            <a:r>
              <a:rPr lang="en-US" altLang="zh-CN" sz="1800" dirty="0" smtClean="0">
                <a:solidFill>
                  <a:srgbClr val="0070C0"/>
                </a:solidFill>
              </a:rPr>
              <a:t>facilitate the implementation </a:t>
            </a:r>
            <a:r>
              <a:rPr lang="en-US" altLang="zh-CN" sz="1800" dirty="0" smtClean="0"/>
              <a:t>and </a:t>
            </a:r>
            <a:r>
              <a:rPr lang="en-US" altLang="zh-CN" sz="1800" dirty="0" smtClean="0">
                <a:solidFill>
                  <a:srgbClr val="0070C0"/>
                </a:solidFill>
              </a:rPr>
              <a:t>save the area on chip</a:t>
            </a:r>
            <a:r>
              <a:rPr lang="en-US" altLang="zh-CN" sz="1800" dirty="0" smtClean="0"/>
              <a:t>, an alternative UWB LDPC solution can be considered</a:t>
            </a:r>
          </a:p>
          <a:p>
            <a:pPr lvl="1" algn="just">
              <a:defRPr/>
            </a:pPr>
            <a:r>
              <a:rPr lang="en-US" altLang="zh-CN" sz="1600" dirty="0" smtClean="0"/>
              <a:t>Lifting </a:t>
            </a:r>
            <a:r>
              <a:rPr lang="en-US" altLang="zh-CN" sz="1600" dirty="0"/>
              <a:t>factors </a:t>
            </a:r>
            <a:r>
              <a:rPr lang="en-US" altLang="zh-CN" sz="1600" dirty="0" smtClean="0"/>
              <a:t>of </a:t>
            </a:r>
            <a:r>
              <a:rPr lang="en-US" altLang="zh-CN" sz="1600" dirty="0" smtClean="0">
                <a:sym typeface="Wingdings" panose="05000000000000000000" pitchFamily="2" charset="2"/>
              </a:rPr>
              <a:t>different lengths can be conveniently obtained by </a:t>
            </a:r>
            <a:r>
              <a:rPr lang="en-US" altLang="zh-CN" sz="1600" dirty="0" smtClean="0">
                <a:solidFill>
                  <a:srgbClr val="0070C0"/>
                </a:solidFill>
                <a:sym typeface="Wingdings" panose="05000000000000000000" pitchFamily="2" charset="2"/>
              </a:rPr>
              <a:t>modulo operations </a:t>
            </a:r>
            <a:r>
              <a:rPr lang="en-US" altLang="zh-CN" sz="1600" dirty="0" smtClean="0">
                <a:sym typeface="Wingdings" panose="05000000000000000000" pitchFamily="2" charset="2"/>
              </a:rPr>
              <a:t>(widely</a:t>
            </a:r>
            <a:r>
              <a:rPr lang="zh-CN" altLang="en-US" sz="1600" dirty="0">
                <a:sym typeface="Wingdings" panose="05000000000000000000" pitchFamily="2" charset="2"/>
              </a:rPr>
              <a:t> </a:t>
            </a:r>
            <a:r>
              <a:rPr lang="en-US" altLang="zh-CN" sz="1600" dirty="0" smtClean="0">
                <a:sym typeface="Wingdings" panose="05000000000000000000" pitchFamily="2" charset="2"/>
              </a:rPr>
              <a:t>optimized in 5G LDPC decoders)  the short code is exactly the 11n-684 LDPC code of rate-1/2</a:t>
            </a:r>
            <a:endParaRPr lang="en-US" altLang="zh-CN" sz="1600" dirty="0" smtClean="0">
              <a:solidFill>
                <a:srgbClr val="000000"/>
              </a:solidFill>
            </a:endParaRPr>
          </a:p>
          <a:p>
            <a:pPr lvl="1" algn="just">
              <a:defRPr/>
            </a:pPr>
            <a:endParaRPr lang="en-US" altLang="zh-CN" sz="1600" dirty="0">
              <a:solidFill>
                <a:srgbClr val="000000"/>
              </a:solidFill>
              <a:latin typeface="Arial" panose="020B0604020202020204" pitchFamily="34" charset="0"/>
            </a:endParaRPr>
          </a:p>
          <a:p>
            <a:pPr lvl="1" algn="just">
              <a:defRPr/>
            </a:pPr>
            <a:endParaRPr lang="en-US" altLang="zh-CN" sz="1600" dirty="0" smtClean="0">
              <a:solidFill>
                <a:srgbClr val="000000"/>
              </a:solidFill>
            </a:endParaRPr>
          </a:p>
          <a:p>
            <a:pPr lvl="1" algn="just">
              <a:defRPr/>
            </a:pPr>
            <a:endParaRPr lang="en-US" altLang="zh-CN" sz="1600" dirty="0" smtClean="0">
              <a:solidFill>
                <a:srgbClr val="000000"/>
              </a:solidFill>
            </a:endParaRPr>
          </a:p>
        </p:txBody>
      </p:sp>
      <p:sp>
        <p:nvSpPr>
          <p:cNvPr id="17" name="矩形 16"/>
          <p:cNvSpPr/>
          <p:nvPr/>
        </p:nvSpPr>
        <p:spPr>
          <a:xfrm>
            <a:off x="1953961" y="4270278"/>
            <a:ext cx="32766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a:t>
            </a:r>
            <a:r>
              <a:rPr lang="en-US" altLang="zh-CN" sz="1200" dirty="0" smtClean="0">
                <a:solidFill>
                  <a:srgbClr val="0000FF"/>
                </a:solidFill>
              </a:rPr>
              <a:t>, n = 20 x </a:t>
            </a:r>
            <a:r>
              <a:rPr lang="en-US" altLang="zh-CN" sz="1200" dirty="0" smtClean="0">
                <a:solidFill>
                  <a:srgbClr val="C00000"/>
                </a:solidFill>
              </a:rPr>
              <a:t>27</a:t>
            </a:r>
            <a:r>
              <a:rPr lang="en-US" altLang="zh-CN" sz="1200" dirty="0" smtClean="0">
                <a:solidFill>
                  <a:srgbClr val="0000FF"/>
                </a:solidFill>
              </a:rPr>
              <a:t> = </a:t>
            </a:r>
            <a:r>
              <a:rPr lang="en-US" altLang="zh-CN" sz="1200" dirty="0" smtClean="0">
                <a:solidFill>
                  <a:srgbClr val="C00000"/>
                </a:solidFill>
              </a:rPr>
              <a:t>648 </a:t>
            </a:r>
            <a:r>
              <a:rPr lang="en-US" altLang="zh-CN" sz="1200" dirty="0" smtClean="0">
                <a:solidFill>
                  <a:srgbClr val="0000FF"/>
                </a:solidFill>
              </a:rPr>
              <a:t>bits</a:t>
            </a:r>
            <a:endParaRPr lang="zh-CN" altLang="en-US" sz="1200" dirty="0">
              <a:solidFill>
                <a:srgbClr val="0000FF"/>
              </a:solidFill>
            </a:endParaRPr>
          </a:p>
        </p:txBody>
      </p:sp>
      <p:sp>
        <p:nvSpPr>
          <p:cNvPr id="30" name="矩形 29"/>
          <p:cNvSpPr/>
          <p:nvPr/>
        </p:nvSpPr>
        <p:spPr bwMode="auto">
          <a:xfrm>
            <a:off x="734762" y="2784320"/>
            <a:ext cx="5281702" cy="1461727"/>
          </a:xfrm>
          <a:prstGeom prst="rect">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1" name="矩形 30"/>
          <p:cNvSpPr/>
          <p:nvPr/>
        </p:nvSpPr>
        <p:spPr bwMode="auto">
          <a:xfrm>
            <a:off x="6546227" y="2784320"/>
            <a:ext cx="5186006" cy="1461727"/>
          </a:xfrm>
          <a:prstGeom prst="rect">
            <a:avLst/>
          </a:prstGeom>
          <a:no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2" name="矩形 31"/>
          <p:cNvSpPr/>
          <p:nvPr/>
        </p:nvSpPr>
        <p:spPr bwMode="auto">
          <a:xfrm>
            <a:off x="6552406" y="4674282"/>
            <a:ext cx="5179826" cy="1438565"/>
          </a:xfrm>
          <a:prstGeom prst="rect">
            <a:avLst/>
          </a:prstGeom>
          <a:no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4" name="矩形 33"/>
          <p:cNvSpPr/>
          <p:nvPr/>
        </p:nvSpPr>
        <p:spPr>
          <a:xfrm>
            <a:off x="7059361" y="4270278"/>
            <a:ext cx="3787149"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27x2</a:t>
            </a:r>
            <a:r>
              <a:rPr lang="en-US" altLang="zh-CN" sz="1200" dirty="0" smtClean="0">
                <a:solidFill>
                  <a:srgbClr val="C00000"/>
                </a:solidFill>
              </a:rPr>
              <a:t> = 54</a:t>
            </a:r>
            <a:r>
              <a:rPr lang="en-US" altLang="zh-CN" sz="1200" dirty="0" smtClean="0">
                <a:solidFill>
                  <a:srgbClr val="0000FF"/>
                </a:solidFill>
              </a:rPr>
              <a:t>, n = 24 x </a:t>
            </a:r>
            <a:r>
              <a:rPr lang="en-US" altLang="zh-CN" sz="1200" dirty="0" smtClean="0">
                <a:solidFill>
                  <a:srgbClr val="C00000"/>
                </a:solidFill>
              </a:rPr>
              <a:t>54 </a:t>
            </a:r>
            <a:r>
              <a:rPr lang="en-US" altLang="zh-CN" sz="1200" dirty="0" smtClean="0">
                <a:solidFill>
                  <a:srgbClr val="0000FF"/>
                </a:solidFill>
              </a:rPr>
              <a:t>= </a:t>
            </a:r>
            <a:r>
              <a:rPr lang="en-US" altLang="zh-CN" sz="1200" dirty="0" smtClean="0">
                <a:solidFill>
                  <a:srgbClr val="C00000"/>
                </a:solidFill>
              </a:rPr>
              <a:t>1296 </a:t>
            </a:r>
            <a:r>
              <a:rPr lang="en-US" altLang="zh-CN" sz="1200" dirty="0" smtClean="0">
                <a:solidFill>
                  <a:srgbClr val="0000FF"/>
                </a:solidFill>
              </a:rPr>
              <a:t>bits</a:t>
            </a:r>
            <a:endParaRPr lang="zh-CN" altLang="en-US" sz="1200" dirty="0">
              <a:solidFill>
                <a:srgbClr val="0000FF"/>
              </a:solidFill>
            </a:endParaRPr>
          </a:p>
        </p:txBody>
      </p:sp>
      <p:sp>
        <p:nvSpPr>
          <p:cNvPr id="35" name="矩形 34"/>
          <p:cNvSpPr/>
          <p:nvPr/>
        </p:nvSpPr>
        <p:spPr>
          <a:xfrm>
            <a:off x="6983161" y="6124595"/>
            <a:ext cx="3886200" cy="276999"/>
          </a:xfrm>
          <a:prstGeom prst="rect">
            <a:avLst/>
          </a:prstGeom>
        </p:spPr>
        <p:txBody>
          <a:bodyPr wrap="square">
            <a:spAutoFit/>
          </a:bodyPr>
          <a:lstStyle/>
          <a:p>
            <a:r>
              <a:rPr lang="en-US" altLang="zh-CN" sz="1200" dirty="0" smtClean="0">
                <a:solidFill>
                  <a:srgbClr val="0000FF"/>
                </a:solidFill>
              </a:rPr>
              <a:t>Size: 12x24, Lifting = </a:t>
            </a:r>
            <a:r>
              <a:rPr lang="en-US" altLang="zh-CN" sz="1200" b="1" dirty="0" smtClean="0">
                <a:solidFill>
                  <a:srgbClr val="C00000"/>
                </a:solidFill>
              </a:rPr>
              <a:t>27x3</a:t>
            </a:r>
            <a:r>
              <a:rPr lang="en-US" altLang="zh-CN" sz="1200" dirty="0" smtClean="0">
                <a:solidFill>
                  <a:srgbClr val="C00000"/>
                </a:solidFill>
              </a:rPr>
              <a:t> = 81</a:t>
            </a:r>
            <a:r>
              <a:rPr lang="en-US" altLang="zh-CN" sz="1200" dirty="0" smtClean="0">
                <a:solidFill>
                  <a:srgbClr val="0000FF"/>
                </a:solidFill>
              </a:rPr>
              <a:t>, n = 24 x </a:t>
            </a:r>
            <a:r>
              <a:rPr lang="en-US" altLang="zh-CN" sz="1200" dirty="0" smtClean="0">
                <a:solidFill>
                  <a:srgbClr val="C00000"/>
                </a:solidFill>
              </a:rPr>
              <a:t>81 </a:t>
            </a:r>
            <a:r>
              <a:rPr lang="en-US" altLang="zh-CN" sz="1200" dirty="0" smtClean="0">
                <a:solidFill>
                  <a:srgbClr val="0000FF"/>
                </a:solidFill>
              </a:rPr>
              <a:t>= </a:t>
            </a:r>
            <a:r>
              <a:rPr lang="en-US" altLang="zh-CN" sz="1200" dirty="0" smtClean="0">
                <a:solidFill>
                  <a:srgbClr val="C00000"/>
                </a:solidFill>
              </a:rPr>
              <a:t>1944 </a:t>
            </a:r>
            <a:r>
              <a:rPr lang="en-US" altLang="zh-CN" sz="1200" dirty="0" smtClean="0">
                <a:solidFill>
                  <a:srgbClr val="0000FF"/>
                </a:solidFill>
              </a:rPr>
              <a:t>bits</a:t>
            </a:r>
            <a:endParaRPr lang="zh-CN" altLang="en-US" sz="1200" dirty="0">
              <a:solidFill>
                <a:srgbClr val="0000FF"/>
              </a:solidFill>
            </a:endParaRPr>
          </a:p>
        </p:txBody>
      </p:sp>
      <p:sp>
        <p:nvSpPr>
          <p:cNvPr id="36" name="矩形 35"/>
          <p:cNvSpPr/>
          <p:nvPr/>
        </p:nvSpPr>
        <p:spPr>
          <a:xfrm>
            <a:off x="734761" y="4613120"/>
            <a:ext cx="5517777" cy="1528624"/>
          </a:xfrm>
          <a:prstGeom prst="rect">
            <a:avLst/>
          </a:prstGeom>
        </p:spPr>
        <p:txBody>
          <a:bodyPr wrap="square">
            <a:spAutoFit/>
          </a:bodyPr>
          <a:lstStyle/>
          <a:p>
            <a:pPr marL="182563" lvl="1">
              <a:lnSpc>
                <a:spcPts val="1600"/>
              </a:lnSpc>
              <a:buClr>
                <a:srgbClr val="002060"/>
              </a:buClr>
              <a:defRPr/>
            </a:pPr>
            <a:r>
              <a:rPr lang="en-US" altLang="zh-CN" sz="1400" b="1" dirty="0" smtClean="0">
                <a:latin typeface="Calibri" pitchFamily="34" charset="0"/>
                <a:ea typeface="宋体" pitchFamily="2" charset="-122"/>
              </a:rPr>
              <a:t>Examples for embedded lifting factors:</a:t>
            </a:r>
          </a:p>
          <a:p>
            <a:pPr marL="354013" lvl="1" indent="-171450">
              <a:lnSpc>
                <a:spcPts val="1600"/>
              </a:lnSpc>
              <a:buClr>
                <a:srgbClr val="002060"/>
              </a:buClr>
              <a:buFontTx/>
              <a:buChar char="-"/>
              <a:defRPr/>
            </a:pPr>
            <a:r>
              <a:rPr lang="en-US" altLang="zh-CN" sz="1400" b="1" dirty="0" smtClean="0">
                <a:solidFill>
                  <a:srgbClr val="C00000"/>
                </a:solidFill>
                <a:latin typeface="Calibri" pitchFamily="34" charset="0"/>
                <a:ea typeface="宋体" pitchFamily="2" charset="-122"/>
              </a:rPr>
              <a:t>Case A: 0 (0 % 27 = 0) </a:t>
            </a:r>
            <a:r>
              <a:rPr lang="en-US" altLang="zh-CN" sz="1400" b="1" dirty="0">
                <a:solidFill>
                  <a:srgbClr val="C00000"/>
                </a:solidFill>
                <a:latin typeface="Calibri" pitchFamily="34" charset="0"/>
                <a:ea typeface="宋体" pitchFamily="2" charset="-122"/>
                <a:sym typeface="Wingdings" panose="05000000000000000000" pitchFamily="2" charset="2"/>
              </a:rPr>
              <a:t> </a:t>
            </a:r>
            <a:r>
              <a:rPr lang="en-US" altLang="zh-CN" sz="1400" b="1" dirty="0" smtClean="0">
                <a:solidFill>
                  <a:srgbClr val="C00000"/>
                </a:solidFill>
                <a:latin typeface="Calibri" pitchFamily="34" charset="0"/>
                <a:ea typeface="宋体" pitchFamily="2" charset="-122"/>
                <a:sym typeface="Wingdings" panose="05000000000000000000" pitchFamily="2" charset="2"/>
              </a:rPr>
              <a:t>0 (0 % 54 = 0)  0 (long)</a:t>
            </a:r>
            <a:endParaRPr lang="en-US" altLang="zh-CN" sz="1400" b="1" dirty="0" smtClean="0">
              <a:solidFill>
                <a:srgbClr val="C00000"/>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smtClean="0">
                <a:solidFill>
                  <a:srgbClr val="0000FF"/>
                </a:solidFill>
                <a:latin typeface="Calibri" pitchFamily="34" charset="0"/>
                <a:ea typeface="宋体" pitchFamily="2" charset="-122"/>
              </a:rPr>
              <a:t>Case B: 17 (</a:t>
            </a:r>
            <a:r>
              <a:rPr lang="en-US" altLang="zh-CN" sz="1400" b="1" dirty="0" smtClean="0">
                <a:solidFill>
                  <a:srgbClr val="0000FF"/>
                </a:solidFill>
                <a:latin typeface="Calibri" pitchFamily="34" charset="0"/>
                <a:ea typeface="宋体" pitchFamily="2" charset="-122"/>
                <a:sym typeface="Wingdings" panose="05000000000000000000" pitchFamily="2" charset="2"/>
              </a:rPr>
              <a:t>44 % 27 = 17</a:t>
            </a:r>
            <a:r>
              <a:rPr lang="en-US" altLang="zh-CN" sz="1400" b="1" dirty="0" smtClean="0">
                <a:solidFill>
                  <a:srgbClr val="0000FF"/>
                </a:solidFill>
                <a:latin typeface="Calibri" pitchFamily="34" charset="0"/>
                <a:ea typeface="宋体" pitchFamily="2" charset="-122"/>
              </a:rPr>
              <a:t>)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(44 % 54 = 44) </a:t>
            </a:r>
            <a:r>
              <a:rPr lang="en-US" altLang="zh-CN" sz="1400" b="1" dirty="0">
                <a:solidFill>
                  <a:srgbClr val="0000FF"/>
                </a:solidFill>
                <a:latin typeface="Calibri" pitchFamily="34" charset="0"/>
                <a:ea typeface="宋体" pitchFamily="2" charset="-122"/>
                <a:sym typeface="Wingdings" panose="05000000000000000000" pitchFamily="2" charset="2"/>
              </a:rPr>
              <a:t> </a:t>
            </a:r>
            <a:r>
              <a:rPr lang="en-US" altLang="zh-CN" sz="1400" b="1" dirty="0" smtClean="0">
                <a:solidFill>
                  <a:srgbClr val="0000FF"/>
                </a:solidFill>
                <a:latin typeface="Calibri" pitchFamily="34" charset="0"/>
                <a:ea typeface="宋体" pitchFamily="2" charset="-122"/>
                <a:sym typeface="Wingdings" panose="05000000000000000000" pitchFamily="2" charset="2"/>
              </a:rPr>
              <a:t>44 (long</a:t>
            </a:r>
            <a:r>
              <a:rPr lang="en-US" altLang="zh-CN" sz="1400" b="1" dirty="0">
                <a:solidFill>
                  <a:srgbClr val="0000FF"/>
                </a:solidFill>
                <a:latin typeface="Calibri" pitchFamily="34" charset="0"/>
                <a:ea typeface="宋体" pitchFamily="2" charset="-122"/>
                <a:sym typeface="Wingdings" panose="05000000000000000000" pitchFamily="2" charset="2"/>
              </a:rPr>
              <a:t>)</a:t>
            </a:r>
            <a:endParaRPr lang="en-US" altLang="zh-CN" sz="1400" b="1" dirty="0">
              <a:solidFill>
                <a:srgbClr val="0000FF"/>
              </a:solidFill>
              <a:latin typeface="Calibri" pitchFamily="34" charset="0"/>
              <a:ea typeface="宋体" pitchFamily="2" charset="-122"/>
            </a:endParaRPr>
          </a:p>
          <a:p>
            <a:pPr marL="354013" lvl="1" indent="-171450">
              <a:lnSpc>
                <a:spcPts val="1600"/>
              </a:lnSpc>
              <a:buClr>
                <a:srgbClr val="002060"/>
              </a:buClr>
              <a:buFontTx/>
              <a:buChar char="-"/>
              <a:defRPr/>
            </a:pPr>
            <a:r>
              <a:rPr lang="en-US" altLang="zh-CN" sz="1400" b="1" dirty="0">
                <a:solidFill>
                  <a:srgbClr val="00B050"/>
                </a:solidFill>
                <a:latin typeface="Calibri" pitchFamily="34" charset="0"/>
                <a:ea typeface="宋体" pitchFamily="2" charset="-122"/>
              </a:rPr>
              <a:t>Case </a:t>
            </a:r>
            <a:r>
              <a:rPr lang="en-US" altLang="zh-CN" sz="1400" b="1" dirty="0" smtClean="0">
                <a:solidFill>
                  <a:srgbClr val="00B050"/>
                </a:solidFill>
                <a:latin typeface="Calibri" pitchFamily="34" charset="0"/>
                <a:ea typeface="宋体" pitchFamily="2" charset="-122"/>
              </a:rPr>
              <a:t>C: 23 (</a:t>
            </a:r>
            <a:r>
              <a:rPr lang="en-US" altLang="zh-CN" sz="1400" b="1" dirty="0" smtClean="0">
                <a:solidFill>
                  <a:srgbClr val="00B050"/>
                </a:solidFill>
                <a:latin typeface="Calibri" pitchFamily="34" charset="0"/>
                <a:ea typeface="宋体" pitchFamily="2" charset="-122"/>
                <a:sym typeface="Wingdings" panose="05000000000000000000" pitchFamily="2" charset="2"/>
              </a:rPr>
              <a:t>23 % 27 = 23</a:t>
            </a:r>
            <a:r>
              <a:rPr lang="en-US" altLang="zh-CN" sz="1400" b="1" dirty="0" smtClean="0">
                <a:solidFill>
                  <a:srgbClr val="00B050"/>
                </a:solidFill>
                <a:latin typeface="Calibri" pitchFamily="34" charset="0"/>
                <a:ea typeface="宋体" pitchFamily="2" charset="-122"/>
              </a:rPr>
              <a:t>) </a:t>
            </a:r>
            <a:r>
              <a:rPr lang="en-US" altLang="zh-CN" sz="1400" b="1" dirty="0">
                <a:solidFill>
                  <a:srgbClr val="00B050"/>
                </a:solidFill>
                <a:latin typeface="Calibri" pitchFamily="34" charset="0"/>
                <a:ea typeface="宋体" pitchFamily="2" charset="-122"/>
                <a:sym typeface="Wingdings" panose="05000000000000000000" pitchFamily="2" charset="2"/>
              </a:rPr>
              <a:t> </a:t>
            </a:r>
            <a:r>
              <a:rPr lang="en-US" altLang="zh-CN" sz="1400" b="1" dirty="0" smtClean="0">
                <a:solidFill>
                  <a:srgbClr val="00B050"/>
                </a:solidFill>
                <a:latin typeface="Calibri" pitchFamily="34" charset="0"/>
                <a:ea typeface="宋体" pitchFamily="2" charset="-122"/>
                <a:sym typeface="Wingdings" panose="05000000000000000000" pitchFamily="2" charset="2"/>
              </a:rPr>
              <a:t>23 (77 % 54 = 23) </a:t>
            </a:r>
            <a:r>
              <a:rPr lang="en-US" altLang="zh-CN" sz="1400" b="1" dirty="0">
                <a:solidFill>
                  <a:srgbClr val="00B050"/>
                </a:solidFill>
                <a:latin typeface="Calibri" pitchFamily="34" charset="0"/>
                <a:ea typeface="宋体" pitchFamily="2" charset="-122"/>
                <a:sym typeface="Wingdings" panose="05000000000000000000" pitchFamily="2" charset="2"/>
              </a:rPr>
              <a:t> 7</a:t>
            </a:r>
            <a:r>
              <a:rPr lang="en-US" altLang="zh-CN" sz="1400" b="1" dirty="0" smtClean="0">
                <a:solidFill>
                  <a:srgbClr val="00B050"/>
                </a:solidFill>
                <a:latin typeface="Calibri" pitchFamily="34" charset="0"/>
                <a:ea typeface="宋体" pitchFamily="2" charset="-122"/>
                <a:sym typeface="Wingdings" panose="05000000000000000000" pitchFamily="2" charset="2"/>
              </a:rPr>
              <a:t>7 </a:t>
            </a:r>
            <a:r>
              <a:rPr lang="en-US" altLang="zh-CN" sz="1400" b="1" dirty="0">
                <a:solidFill>
                  <a:srgbClr val="00B050"/>
                </a:solidFill>
                <a:latin typeface="Calibri" pitchFamily="34" charset="0"/>
                <a:ea typeface="宋体" pitchFamily="2" charset="-122"/>
                <a:sym typeface="Wingdings" panose="05000000000000000000" pitchFamily="2" charset="2"/>
              </a:rPr>
              <a:t>(long)</a:t>
            </a:r>
            <a:endParaRPr lang="en-US" altLang="zh-CN" sz="1400" b="1" dirty="0">
              <a:solidFill>
                <a:srgbClr val="00B050"/>
              </a:solidFill>
              <a:latin typeface="Calibri" pitchFamily="34" charset="0"/>
              <a:ea typeface="宋体" pitchFamily="2" charset="-122"/>
            </a:endParaRPr>
          </a:p>
          <a:p>
            <a:pPr marL="182563" lvl="1">
              <a:lnSpc>
                <a:spcPts val="1600"/>
              </a:lnSpc>
              <a:buClr>
                <a:srgbClr val="002060"/>
              </a:buClr>
              <a:defRPr/>
            </a:pPr>
            <a:endParaRPr lang="en-US" altLang="zh-CN" sz="1400" b="1" dirty="0" smtClean="0">
              <a:solidFill>
                <a:srgbClr val="C00000"/>
              </a:solidFill>
              <a:latin typeface="Calibri" pitchFamily="34" charset="0"/>
              <a:ea typeface="宋体" pitchFamily="2" charset="-122"/>
            </a:endParaRP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rPr>
              <a:t>All with one base matrix and one group of lifting coefficients</a:t>
            </a:r>
          </a:p>
          <a:p>
            <a:pPr marL="182563" lvl="1">
              <a:lnSpc>
                <a:spcPts val="1600"/>
              </a:lnSpc>
              <a:buClr>
                <a:srgbClr val="002060"/>
              </a:buClr>
              <a:defRPr/>
            </a:pPr>
            <a:r>
              <a:rPr lang="en-US" altLang="zh-CN" sz="1400" b="1" dirty="0" smtClean="0">
                <a:solidFill>
                  <a:srgbClr val="C00000"/>
                </a:solidFill>
                <a:latin typeface="Calibri" pitchFamily="34" charset="0"/>
                <a:ea typeface="宋体" pitchFamily="2" charset="-122"/>
                <a:sym typeface="Wingdings" panose="05000000000000000000" pitchFamily="2" charset="2"/>
              </a:rPr>
              <a:t> Reduces the implementation complexity of 3 lengths</a:t>
            </a:r>
            <a:endParaRPr lang="en-US" altLang="zh-CN" sz="1400" b="1" dirty="0">
              <a:solidFill>
                <a:srgbClr val="C00000"/>
              </a:solidFill>
              <a:latin typeface="Calibri" pitchFamily="34" charset="0"/>
              <a:ea typeface="宋体" pitchFamily="2" charset="-122"/>
            </a:endParaRPr>
          </a:p>
        </p:txBody>
      </p:sp>
      <p:sp>
        <p:nvSpPr>
          <p:cNvPr id="38" name="椭圆 37"/>
          <p:cNvSpPr/>
          <p:nvPr/>
        </p:nvSpPr>
        <p:spPr bwMode="auto">
          <a:xfrm>
            <a:off x="837406"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39" name="椭圆 38"/>
          <p:cNvSpPr/>
          <p:nvPr/>
        </p:nvSpPr>
        <p:spPr bwMode="auto">
          <a:xfrm>
            <a:off x="6588000" y="285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0" name="椭圆 39"/>
          <p:cNvSpPr/>
          <p:nvPr/>
        </p:nvSpPr>
        <p:spPr bwMode="auto">
          <a:xfrm>
            <a:off x="6624000" y="4742526"/>
            <a:ext cx="190500" cy="152400"/>
          </a:xfrm>
          <a:prstGeom prst="ellipse">
            <a:avLst/>
          </a:prstGeom>
          <a:noFill/>
          <a:ln w="1905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1" name="椭圆 40"/>
          <p:cNvSpPr/>
          <p:nvPr/>
        </p:nvSpPr>
        <p:spPr bwMode="auto">
          <a:xfrm>
            <a:off x="1692000"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2" name="椭圆 41"/>
          <p:cNvSpPr/>
          <p:nvPr/>
        </p:nvSpPr>
        <p:spPr bwMode="auto">
          <a:xfrm>
            <a:off x="7428706" y="2960526"/>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3" name="椭圆 42"/>
          <p:cNvSpPr/>
          <p:nvPr/>
        </p:nvSpPr>
        <p:spPr bwMode="auto">
          <a:xfrm>
            <a:off x="7452000" y="4841720"/>
            <a:ext cx="190500" cy="152400"/>
          </a:xfrm>
          <a:prstGeom prst="ellipse">
            <a:avLst/>
          </a:prstGeom>
          <a:noFill/>
          <a:ln w="1905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4" name="椭圆 43"/>
          <p:cNvSpPr/>
          <p:nvPr/>
        </p:nvSpPr>
        <p:spPr bwMode="auto">
          <a:xfrm>
            <a:off x="828000" y="3271696"/>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5" name="椭圆 44"/>
          <p:cNvSpPr/>
          <p:nvPr/>
        </p:nvSpPr>
        <p:spPr bwMode="auto">
          <a:xfrm>
            <a:off x="6588000" y="327371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46" name="椭圆 45"/>
          <p:cNvSpPr/>
          <p:nvPr/>
        </p:nvSpPr>
        <p:spPr bwMode="auto">
          <a:xfrm>
            <a:off x="6606000" y="5157447"/>
            <a:ext cx="190500" cy="152400"/>
          </a:xfrm>
          <a:prstGeom prst="ellipse">
            <a:avLst/>
          </a:prstGeom>
          <a:noFill/>
          <a:ln w="1905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0" name="矩形 49"/>
          <p:cNvSpPr/>
          <p:nvPr/>
        </p:nvSpPr>
        <p:spPr>
          <a:xfrm>
            <a:off x="2365264" y="2532316"/>
            <a:ext cx="2072024" cy="307777"/>
          </a:xfrm>
          <a:prstGeom prst="rect">
            <a:avLst/>
          </a:prstGeom>
        </p:spPr>
        <p:txBody>
          <a:bodyPr wrap="square">
            <a:spAutoFit/>
          </a:bodyPr>
          <a:lstStyle/>
          <a:p>
            <a:r>
              <a:rPr lang="en-US" altLang="zh-CN" sz="1400" b="1" dirty="0" smtClean="0">
                <a:solidFill>
                  <a:srgbClr val="C00000"/>
                </a:solidFill>
              </a:rPr>
              <a:t>11n-648 LDPC (R = 1/2)</a:t>
            </a:r>
            <a:endParaRPr lang="zh-CN" altLang="en-US" sz="1400" b="1" dirty="0">
              <a:solidFill>
                <a:srgbClr val="C00000"/>
              </a:solidFill>
            </a:endParaRPr>
          </a:p>
        </p:txBody>
      </p:sp>
      <p:sp>
        <p:nvSpPr>
          <p:cNvPr id="3" name="右箭头 2"/>
          <p:cNvSpPr/>
          <p:nvPr/>
        </p:nvSpPr>
        <p:spPr bwMode="auto">
          <a:xfrm>
            <a:off x="6171406" y="3424096"/>
            <a:ext cx="228600"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51" name="右箭头 50"/>
          <p:cNvSpPr/>
          <p:nvPr/>
        </p:nvSpPr>
        <p:spPr bwMode="auto">
          <a:xfrm rot="5400000">
            <a:off x="10842397" y="4360670"/>
            <a:ext cx="342349" cy="23429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011181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t>
            </a:r>
            <a:r>
              <a:rPr lang="en-US" altLang="en-US" sz="3600" dirty="0">
                <a:solidFill>
                  <a:schemeClr val="tx1"/>
                </a:solidFill>
              </a:rPr>
              <a:t>11n-648 Based LDPC Codes</a:t>
            </a:r>
            <a:r>
              <a:rPr lang="en-US" altLang="zh-CN" sz="3600" dirty="0" smtClean="0">
                <a:sym typeface="Wingdings" panose="05000000000000000000" pitchFamily="2" charset="2"/>
              </a:rPr>
              <a:t> </a:t>
            </a:r>
            <a:endParaRPr lang="en-US" sz="3600" dirty="0"/>
          </a:p>
        </p:txBody>
      </p:sp>
      <p:pic>
        <p:nvPicPr>
          <p:cNvPr id="12" name="图片 11"/>
          <p:cNvPicPr/>
          <p:nvPr/>
        </p:nvPicPr>
        <p:blipFill>
          <a:blip r:embed="rId2"/>
          <a:stretch>
            <a:fillRect/>
          </a:stretch>
        </p:blipFill>
        <p:spPr>
          <a:xfrm>
            <a:off x="531852" y="1714076"/>
            <a:ext cx="5562600" cy="4224701"/>
          </a:xfrm>
          <a:prstGeom prst="rect">
            <a:avLst/>
          </a:prstGeom>
        </p:spPr>
      </p:pic>
      <p:sp>
        <p:nvSpPr>
          <p:cNvPr id="13" name="矩形 12"/>
          <p:cNvSpPr/>
          <p:nvPr/>
        </p:nvSpPr>
        <p:spPr>
          <a:xfrm>
            <a:off x="6400006" y="3384232"/>
            <a:ext cx="5562599" cy="2554545"/>
          </a:xfrm>
          <a:prstGeom prst="rect">
            <a:avLst/>
          </a:prstGeom>
        </p:spPr>
        <p:txBody>
          <a:bodyPr wrap="square">
            <a:spAutoFit/>
          </a:bodyPr>
          <a:lstStyle/>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1296 and 1944 11n-648 Based LDPC Codes performs </a:t>
            </a:r>
            <a:r>
              <a:rPr lang="en-US" altLang="zh-CN" sz="1800" dirty="0" smtClean="0">
                <a:solidFill>
                  <a:srgbClr val="C00000"/>
                </a:solidFill>
                <a:latin typeface="Calibri" pitchFamily="34" charset="0"/>
                <a:ea typeface="宋体" pitchFamily="2" charset="-122"/>
              </a:rPr>
              <a:t>very close </a:t>
            </a:r>
            <a:r>
              <a:rPr lang="en-US" altLang="zh-CN" sz="1800" dirty="0" smtClean="0">
                <a:latin typeface="Calibri" pitchFamily="34" charset="0"/>
                <a:ea typeface="宋体" pitchFamily="2" charset="-122"/>
              </a:rPr>
              <a:t>to the default 11n LDPC codes</a:t>
            </a:r>
          </a:p>
          <a:p>
            <a:pPr marL="354013" lvl="1" indent="-171450">
              <a:lnSpc>
                <a:spcPts val="1600"/>
              </a:lnSpc>
              <a:buClr>
                <a:srgbClr val="002060"/>
              </a:buClr>
              <a:buFontTx/>
              <a:buChar char="-"/>
              <a:defRPr/>
            </a:pPr>
            <a:endParaRPr lang="en-US" altLang="zh-CN" sz="18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648, 1296, </a:t>
            </a:r>
            <a:r>
              <a:rPr lang="en-US" altLang="zh-CN" sz="1800" dirty="0">
                <a:latin typeface="Calibri" pitchFamily="34" charset="0"/>
                <a:ea typeface="宋体" pitchFamily="2" charset="-122"/>
              </a:rPr>
              <a:t>1944 11n-648 Based LDPC Codes </a:t>
            </a:r>
            <a:r>
              <a:rPr lang="en-US" altLang="zh-CN" sz="1800" dirty="0" smtClean="0">
                <a:latin typeface="Calibri" pitchFamily="34" charset="0"/>
                <a:ea typeface="宋体" pitchFamily="2" charset="-122"/>
              </a:rPr>
              <a:t> share the </a:t>
            </a:r>
            <a:r>
              <a:rPr lang="en-US" altLang="zh-CN" sz="1800" dirty="0" smtClean="0">
                <a:solidFill>
                  <a:srgbClr val="C00000"/>
                </a:solidFill>
                <a:latin typeface="Calibri" pitchFamily="34" charset="0"/>
                <a:ea typeface="宋体" pitchFamily="2" charset="-122"/>
              </a:rPr>
              <a:t>same base matrix</a:t>
            </a:r>
            <a:r>
              <a:rPr lang="en-US" altLang="zh-CN" sz="1800" dirty="0" smtClean="0">
                <a:latin typeface="Calibri" pitchFamily="34" charset="0"/>
                <a:ea typeface="宋体" pitchFamily="2" charset="-122"/>
              </a:rPr>
              <a:t>, and the </a:t>
            </a:r>
            <a:r>
              <a:rPr lang="en-US" altLang="zh-CN" sz="1800" dirty="0" smtClean="0">
                <a:solidFill>
                  <a:srgbClr val="C00000"/>
                </a:solidFill>
                <a:latin typeface="Calibri" pitchFamily="34" charset="0"/>
                <a:ea typeface="宋体" pitchFamily="2" charset="-122"/>
              </a:rPr>
              <a:t>same set of lifting factors</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The decoder can </a:t>
            </a:r>
            <a:r>
              <a:rPr lang="en-US" altLang="zh-CN" sz="1800" dirty="0" smtClean="0">
                <a:solidFill>
                  <a:srgbClr val="C00000"/>
                </a:solidFill>
                <a:latin typeface="Calibri" pitchFamily="34" charset="0"/>
                <a:ea typeface="宋体" pitchFamily="2" charset="-122"/>
              </a:rPr>
              <a:t>fully reuse the 11n-648 short code decoder </a:t>
            </a:r>
            <a:r>
              <a:rPr lang="en-US" altLang="zh-CN" sz="1800" dirty="0" smtClean="0">
                <a:latin typeface="Calibri" pitchFamily="34" charset="0"/>
                <a:ea typeface="宋体" pitchFamily="2" charset="-122"/>
              </a:rPr>
              <a:t>with a </a:t>
            </a:r>
            <a:r>
              <a:rPr lang="en-US" altLang="zh-CN" sz="1800" dirty="0" smtClean="0">
                <a:solidFill>
                  <a:srgbClr val="C00000"/>
                </a:solidFill>
                <a:latin typeface="Calibri" pitchFamily="34" charset="0"/>
                <a:ea typeface="宋体" pitchFamily="2" charset="-122"/>
              </a:rPr>
              <a:t>simple modulo operation </a:t>
            </a:r>
            <a:r>
              <a:rPr lang="en-US" altLang="zh-CN" sz="1800" dirty="0" smtClean="0">
                <a:latin typeface="Calibri" pitchFamily="34" charset="0"/>
                <a:ea typeface="宋体" pitchFamily="2" charset="-122"/>
              </a:rPr>
              <a:t>at the </a:t>
            </a:r>
            <a:r>
              <a:rPr lang="en-US" altLang="zh-CN" sz="1800" dirty="0">
                <a:latin typeface="Calibri" pitchFamily="34" charset="0"/>
                <a:ea typeface="宋体" pitchFamily="2" charset="-122"/>
              </a:rPr>
              <a:t>addressing module if </a:t>
            </a:r>
            <a:r>
              <a:rPr lang="en-US" altLang="zh-CN" sz="1800" dirty="0" smtClean="0">
                <a:latin typeface="Calibri" pitchFamily="34" charset="0"/>
                <a:ea typeface="宋体" pitchFamily="2" charset="-122"/>
              </a:rPr>
              <a:t>1296 or 1944 code is enabled</a:t>
            </a:r>
          </a:p>
          <a:p>
            <a:pPr marL="354013" lvl="1" indent="-171450">
              <a:lnSpc>
                <a:spcPts val="1600"/>
              </a:lnSpc>
              <a:buClr>
                <a:srgbClr val="002060"/>
              </a:buClr>
              <a:buFontTx/>
              <a:buChar char="-"/>
              <a:defRPr/>
            </a:pPr>
            <a:endParaRPr lang="en-US" altLang="zh-CN" sz="18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800" dirty="0" smtClean="0">
                <a:latin typeface="Calibri" pitchFamily="34" charset="0"/>
                <a:ea typeface="宋体" pitchFamily="2" charset="-122"/>
              </a:rPr>
              <a:t>Decoder </a:t>
            </a:r>
            <a:r>
              <a:rPr lang="en-US" altLang="zh-CN" sz="1800" dirty="0" smtClean="0">
                <a:solidFill>
                  <a:srgbClr val="C00000"/>
                </a:solidFill>
                <a:latin typeface="Calibri" pitchFamily="34" charset="0"/>
                <a:ea typeface="宋体" pitchFamily="2" charset="-122"/>
              </a:rPr>
              <a:t>area occupation </a:t>
            </a:r>
            <a:r>
              <a:rPr lang="en-US" altLang="zh-CN" sz="1800" dirty="0" smtClean="0">
                <a:latin typeface="Calibri" pitchFamily="34" charset="0"/>
                <a:ea typeface="宋体" pitchFamily="2" charset="-122"/>
              </a:rPr>
              <a:t>can be significantly </a:t>
            </a:r>
            <a:r>
              <a:rPr lang="en-US" altLang="zh-CN" sz="1800" dirty="0" smtClean="0">
                <a:solidFill>
                  <a:srgbClr val="C00000"/>
                </a:solidFill>
                <a:latin typeface="Calibri" pitchFamily="34" charset="0"/>
                <a:ea typeface="宋体" pitchFamily="2" charset="-122"/>
              </a:rPr>
              <a:t>reduced</a:t>
            </a:r>
          </a:p>
        </p:txBody>
      </p:sp>
      <p:sp>
        <p:nvSpPr>
          <p:cNvPr id="2" name="矩形 1"/>
          <p:cNvSpPr/>
          <p:nvPr/>
        </p:nvSpPr>
        <p:spPr>
          <a:xfrm>
            <a:off x="1446252" y="5944394"/>
            <a:ext cx="4039354" cy="297517"/>
          </a:xfrm>
          <a:prstGeom prst="rect">
            <a:avLst/>
          </a:prstGeom>
        </p:spPr>
        <p:txBody>
          <a:bodyPr wrap="square">
            <a:spAutoFit/>
          </a:bodyPr>
          <a:lstStyle/>
          <a:p>
            <a:pPr marL="182563" lvl="1">
              <a:lnSpc>
                <a:spcPts val="1600"/>
              </a:lnSpc>
              <a:buClr>
                <a:srgbClr val="002060"/>
              </a:buClr>
              <a:defRPr/>
            </a:pPr>
            <a:r>
              <a:rPr lang="en-US" altLang="zh-CN" sz="1200" dirty="0" smtClean="0">
                <a:latin typeface="Calibri" pitchFamily="34" charset="0"/>
                <a:ea typeface="宋体" pitchFamily="2" charset="-122"/>
              </a:rPr>
              <a:t>Layered Normalized Min-Sum Decoder with (Alpha = 0.75)</a:t>
            </a:r>
            <a:endParaRPr lang="en-US" altLang="zh-CN" sz="1200" dirty="0">
              <a:latin typeface="Calibri" pitchFamily="34" charset="0"/>
              <a:ea typeface="宋体" pitchFamily="2" charset="-122"/>
            </a:endParaRPr>
          </a:p>
        </p:txBody>
      </p:sp>
      <p:sp>
        <p:nvSpPr>
          <p:cNvPr id="7" name="矩形 6"/>
          <p:cNvSpPr/>
          <p:nvPr/>
        </p:nvSpPr>
        <p:spPr>
          <a:xfrm>
            <a:off x="6552406" y="1804531"/>
            <a:ext cx="5060957" cy="132343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a:t>
            </a:r>
            <a:endParaRPr lang="en-US" altLang="zh-CN" sz="1600" b="1" dirty="0" smtClean="0">
              <a:solidFill>
                <a:srgbClr val="C00000"/>
              </a:solidFill>
              <a:latin typeface="Calibri" pitchFamily="34" charset="0"/>
              <a:ea typeface="宋体" pitchFamily="2" charset="-122"/>
            </a:endParaRP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Payload Size = 81 Bytes (648 Bits) for N = 1296 code</a:t>
            </a:r>
          </a:p>
          <a:p>
            <a:pPr marL="354013" lvl="1" indent="-171450">
              <a:lnSpc>
                <a:spcPts val="2400"/>
              </a:lnSpc>
              <a:buClr>
                <a:srgbClr val="002060"/>
              </a:buClr>
              <a:buFontTx/>
              <a:buChar char="-"/>
              <a:defRPr/>
            </a:pPr>
            <a:r>
              <a:rPr lang="en-US" altLang="zh-CN" sz="1600" dirty="0">
                <a:latin typeface="Calibri" pitchFamily="34" charset="0"/>
                <a:ea typeface="宋体" pitchFamily="2" charset="-122"/>
              </a:rPr>
              <a:t>Payload Size = </a:t>
            </a:r>
            <a:r>
              <a:rPr lang="en-US" altLang="zh-CN" sz="1600" dirty="0" smtClean="0">
                <a:latin typeface="Calibri" pitchFamily="34" charset="0"/>
                <a:ea typeface="宋体" pitchFamily="2" charset="-122"/>
              </a:rPr>
              <a:t>121.5 Bytes (972 Bits) </a:t>
            </a:r>
            <a:r>
              <a:rPr lang="en-US" altLang="zh-CN" sz="1600" dirty="0">
                <a:latin typeface="Calibri" pitchFamily="34" charset="0"/>
                <a:ea typeface="宋体" pitchFamily="2" charset="-122"/>
              </a:rPr>
              <a:t>for N = </a:t>
            </a:r>
            <a:r>
              <a:rPr lang="en-US" altLang="zh-CN" sz="1600" dirty="0" smtClean="0">
                <a:latin typeface="Calibri" pitchFamily="34" charset="0"/>
                <a:ea typeface="宋体" pitchFamily="2" charset="-122"/>
              </a:rPr>
              <a:t>1944 code</a:t>
            </a:r>
            <a:endParaRPr lang="en-US" altLang="zh-CN" sz="1600" dirty="0">
              <a:latin typeface="Calibri" pitchFamily="34" charset="0"/>
              <a:ea typeface="宋体" pitchFamily="2" charset="-122"/>
            </a:endParaRPr>
          </a:p>
        </p:txBody>
      </p:sp>
    </p:spTree>
    <p:extLst>
      <p:ext uri="{BB962C8B-B14F-4D97-AF65-F5344CB8AC3E}">
        <p14:creationId xmlns:p14="http://schemas.microsoft.com/office/powerpoint/2010/main" val="177716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84" y="1414753"/>
            <a:ext cx="6239022" cy="4910641"/>
          </a:xfrm>
          <a:prstGeom prst="rect">
            <a:avLst/>
          </a:prstGeom>
        </p:spPr>
      </p:pic>
      <p:sp>
        <p:nvSpPr>
          <p:cNvPr id="10242" name="Rectangle 1026"/>
          <p:cNvSpPr>
            <a:spLocks noGrp="1" noChangeArrowheads="1"/>
          </p:cNvSpPr>
          <p:nvPr>
            <p:ph type="title"/>
          </p:nvPr>
        </p:nvSpPr>
        <p:spPr>
          <a:xfrm>
            <a:off x="304006" y="762794"/>
            <a:ext cx="11580893" cy="457306"/>
          </a:xfrm>
        </p:spPr>
        <p:txBody>
          <a:bodyPr/>
          <a:lstStyle/>
          <a:p>
            <a:r>
              <a:rPr lang="en-US" altLang="zh-CN" sz="3600" dirty="0" smtClean="0"/>
              <a:t>Simulation Results </a:t>
            </a:r>
            <a:r>
              <a:rPr lang="en-US" altLang="zh-CN" sz="3600" dirty="0" smtClean="0">
                <a:sym typeface="Wingdings" panose="05000000000000000000" pitchFamily="2" charset="2"/>
              </a:rPr>
              <a:t> AWGN, N = </a:t>
            </a:r>
            <a:r>
              <a:rPr lang="en-US" altLang="en-US" sz="3600" dirty="0" smtClean="0">
                <a:solidFill>
                  <a:schemeClr val="tx1"/>
                </a:solidFill>
              </a:rPr>
              <a:t>1296, PER</a:t>
            </a:r>
            <a:endParaRPr lang="en-US" sz="3600" dirty="0"/>
          </a:p>
        </p:txBody>
      </p:sp>
      <p:sp>
        <p:nvSpPr>
          <p:cNvPr id="6" name="矩形 5"/>
          <p:cNvSpPr/>
          <p:nvPr/>
        </p:nvSpPr>
        <p:spPr>
          <a:xfrm>
            <a:off x="6879427" y="1506362"/>
            <a:ext cx="4832357" cy="2246769"/>
          </a:xfrm>
          <a:prstGeom prst="rect">
            <a:avLst/>
          </a:prstGeom>
        </p:spPr>
        <p:txBody>
          <a:bodyPr wrap="square">
            <a:spAutoFit/>
          </a:bodyPr>
          <a:lstStyle/>
          <a:p>
            <a:pPr marL="182563" lvl="1">
              <a:lnSpc>
                <a:spcPts val="2400"/>
              </a:lnSpc>
              <a:buClr>
                <a:srgbClr val="002060"/>
              </a:buClr>
              <a:defRPr/>
            </a:pPr>
            <a:r>
              <a:rPr lang="en-US" altLang="zh-CN" sz="1600" dirty="0" smtClean="0">
                <a:latin typeface="Calibri" pitchFamily="34" charset="0"/>
                <a:ea typeface="宋体" pitchFamily="2" charset="-122"/>
              </a:rPr>
              <a:t>Simulations Settings: </a:t>
            </a:r>
            <a:r>
              <a:rPr lang="en-US" altLang="zh-CN" sz="1600" b="1" dirty="0" smtClean="0">
                <a:solidFill>
                  <a:srgbClr val="C00000"/>
                </a:solidFill>
                <a:latin typeface="Calibri" pitchFamily="34" charset="0"/>
                <a:ea typeface="宋体" pitchFamily="2" charset="-122"/>
              </a:rPr>
              <a:t>K = 648, N = 1296</a:t>
            </a:r>
          </a:p>
          <a:p>
            <a:pPr marL="354013" lvl="1" indent="-171450">
              <a:lnSpc>
                <a:spcPts val="2400"/>
              </a:lnSpc>
              <a:buClr>
                <a:srgbClr val="002060"/>
              </a:buClr>
              <a:buFontTx/>
              <a:buChar char="-"/>
              <a:defRPr/>
            </a:pPr>
            <a:r>
              <a:rPr lang="en-US" altLang="zh-CN" sz="1600" dirty="0">
                <a:solidFill>
                  <a:srgbClr val="C00000"/>
                </a:solidFill>
                <a:latin typeface="Calibri" pitchFamily="34" charset="0"/>
                <a:ea typeface="宋体" pitchFamily="2" charset="-122"/>
              </a:rPr>
              <a:t>Full parity bits without puncturing</a:t>
            </a:r>
          </a:p>
          <a:p>
            <a:pPr marL="354013" lvl="1" indent="-171450">
              <a:lnSpc>
                <a:spcPts val="2400"/>
              </a:lnSpc>
              <a:buClr>
                <a:srgbClr val="002060"/>
              </a:buClr>
              <a:buFontTx/>
              <a:buChar char="-"/>
              <a:defRPr/>
            </a:pPr>
            <a:r>
              <a:rPr lang="en-US" altLang="zh-CN" sz="1600" dirty="0" smtClean="0">
                <a:solidFill>
                  <a:srgbClr val="C00000"/>
                </a:solidFill>
                <a:latin typeface="Calibri" pitchFamily="34" charset="0"/>
                <a:ea typeface="宋体" pitchFamily="2" charset="-122"/>
              </a:rPr>
              <a:t>Payload </a:t>
            </a:r>
            <a:r>
              <a:rPr lang="en-US" altLang="zh-CN" sz="1600" dirty="0">
                <a:solidFill>
                  <a:srgbClr val="C00000"/>
                </a:solidFill>
                <a:latin typeface="Calibri" pitchFamily="34" charset="0"/>
                <a:ea typeface="宋体" pitchFamily="2" charset="-122"/>
              </a:rPr>
              <a:t>Size = 81 Bytes (648 Bits)</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Offset Min-Sum Decoder (Beta = 0.6)</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Number of Iterations: 10, 15, 20, 25, 30</a:t>
            </a:r>
          </a:p>
          <a:p>
            <a:pPr marL="354013" lvl="1" indent="-171450">
              <a:lnSpc>
                <a:spcPts val="2400"/>
              </a:lnSpc>
              <a:buClr>
                <a:srgbClr val="002060"/>
              </a:buClr>
              <a:buFontTx/>
              <a:buChar char="-"/>
              <a:defRPr/>
            </a:pPr>
            <a:r>
              <a:rPr lang="en-US" altLang="zh-CN" sz="1600" dirty="0" smtClean="0">
                <a:latin typeface="Calibri" pitchFamily="34" charset="0"/>
                <a:ea typeface="宋体" pitchFamily="2" charset="-122"/>
              </a:rPr>
              <a:t>10000000 Packets were simulated, and at least 100 Error Packets Collected for each point</a:t>
            </a:r>
            <a:endParaRPr lang="en-US" altLang="zh-CN" sz="1600" dirty="0">
              <a:latin typeface="Calibri" pitchFamily="34" charset="0"/>
              <a:ea typeface="宋体" pitchFamily="2" charset="-122"/>
            </a:endParaRPr>
          </a:p>
        </p:txBody>
      </p:sp>
      <p:sp>
        <p:nvSpPr>
          <p:cNvPr id="5" name="矩形 4"/>
          <p:cNvSpPr/>
          <p:nvPr/>
        </p:nvSpPr>
        <p:spPr>
          <a:xfrm>
            <a:off x="6933406" y="4115594"/>
            <a:ext cx="4724400" cy="1941814"/>
          </a:xfrm>
          <a:prstGeom prst="rect">
            <a:avLst/>
          </a:prstGeom>
        </p:spPr>
        <p:txBody>
          <a:bodyPr wrap="square">
            <a:spAutoFit/>
          </a:bodyPr>
          <a:lstStyle/>
          <a:p>
            <a:pPr marL="354013" lvl="1" indent="-171450">
              <a:lnSpc>
                <a:spcPts val="1600"/>
              </a:lnSpc>
              <a:buClr>
                <a:srgbClr val="002060"/>
              </a:buClr>
              <a:buFontTx/>
              <a:buChar char="-"/>
              <a:defRPr/>
            </a:pPr>
            <a:r>
              <a:rPr lang="en-US" altLang="zh-CN" sz="1600" dirty="0">
                <a:latin typeface="Calibri" pitchFamily="34" charset="0"/>
                <a:ea typeface="宋体" pitchFamily="2" charset="-122"/>
              </a:rPr>
              <a:t>For </a:t>
            </a:r>
            <a:r>
              <a:rPr lang="en-US" altLang="zh-CN" sz="1600" dirty="0" smtClean="0">
                <a:latin typeface="Calibri" pitchFamily="34" charset="0"/>
                <a:ea typeface="宋体" pitchFamily="2" charset="-122"/>
              </a:rPr>
              <a:t>various number of iterations, </a:t>
            </a:r>
            <a:r>
              <a:rPr lang="en-US" altLang="zh-CN" sz="1600" dirty="0">
                <a:latin typeface="Calibri" pitchFamily="34" charset="0"/>
                <a:ea typeface="宋体" pitchFamily="2" charset="-122"/>
              </a:rPr>
              <a:t>the 11n-based 1296 LDPC code performs </a:t>
            </a:r>
            <a:r>
              <a:rPr lang="en-US" altLang="zh-CN" sz="1600" dirty="0" smtClean="0">
                <a:latin typeface="Calibri" pitchFamily="34" charset="0"/>
                <a:ea typeface="宋体" pitchFamily="2" charset="-122"/>
              </a:rPr>
              <a:t>very close (or identical) </a:t>
            </a:r>
            <a:r>
              <a:rPr lang="en-US" altLang="zh-CN" sz="1600" dirty="0">
                <a:latin typeface="Calibri" pitchFamily="34" charset="0"/>
                <a:ea typeface="宋体" pitchFamily="2" charset="-122"/>
              </a:rPr>
              <a:t>to 11n 1296 LDPC </a:t>
            </a:r>
            <a:r>
              <a:rPr lang="en-US" altLang="zh-CN" sz="1600" dirty="0" smtClean="0">
                <a:latin typeface="Calibri" pitchFamily="34" charset="0"/>
                <a:ea typeface="宋体" pitchFamily="2" charset="-122"/>
              </a:rPr>
              <a:t>code</a:t>
            </a:r>
          </a:p>
          <a:p>
            <a:pPr marL="354013" lvl="1" indent="-171450">
              <a:lnSpc>
                <a:spcPts val="1600"/>
              </a:lnSpc>
              <a:buClr>
                <a:srgbClr val="002060"/>
              </a:buClr>
              <a:buFontTx/>
              <a:buChar char="-"/>
              <a:defRPr/>
            </a:pPr>
            <a:endParaRPr lang="en-US" altLang="zh-CN" sz="1600" dirty="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No error floor was observed at PER = 10</a:t>
            </a:r>
            <a:r>
              <a:rPr lang="en-US" altLang="zh-CN" sz="1600" baseline="30000" dirty="0" smtClean="0">
                <a:latin typeface="Calibri" pitchFamily="34" charset="0"/>
                <a:ea typeface="宋体" pitchFamily="2" charset="-122"/>
              </a:rPr>
              <a:t>-5</a:t>
            </a:r>
          </a:p>
          <a:p>
            <a:pPr marL="354013" lvl="1" indent="-171450">
              <a:lnSpc>
                <a:spcPts val="1600"/>
              </a:lnSpc>
              <a:buClr>
                <a:srgbClr val="002060"/>
              </a:buClr>
              <a:buFontTx/>
              <a:buChar char="-"/>
              <a:defRPr/>
            </a:pPr>
            <a:endParaRPr lang="en-US" altLang="zh-CN" sz="1600" baseline="30000" dirty="0" smtClean="0">
              <a:latin typeface="Calibri" pitchFamily="34" charset="0"/>
              <a:ea typeface="宋体" pitchFamily="2" charset="-122"/>
            </a:endParaRPr>
          </a:p>
          <a:p>
            <a:pPr marL="354013" lvl="1" indent="-171450">
              <a:lnSpc>
                <a:spcPts val="1600"/>
              </a:lnSpc>
              <a:buClr>
                <a:srgbClr val="002060"/>
              </a:buClr>
              <a:buFontTx/>
              <a:buChar char="-"/>
              <a:defRPr/>
            </a:pPr>
            <a:r>
              <a:rPr lang="en-US" altLang="zh-CN" sz="1600" dirty="0" smtClean="0">
                <a:latin typeface="Calibri" pitchFamily="34" charset="0"/>
                <a:ea typeface="宋体" pitchFamily="2" charset="-122"/>
              </a:rPr>
              <a:t>For </a:t>
            </a:r>
            <a:r>
              <a:rPr lang="en-US" altLang="zh-CN" sz="1600" dirty="0">
                <a:latin typeface="Calibri" pitchFamily="34" charset="0"/>
                <a:ea typeface="宋体" pitchFamily="2" charset="-122"/>
              </a:rPr>
              <a:t>number of iterations &gt;= </a:t>
            </a:r>
            <a:r>
              <a:rPr lang="en-US" altLang="zh-CN" sz="1600" dirty="0" smtClean="0">
                <a:latin typeface="Calibri" pitchFamily="34" charset="0"/>
                <a:ea typeface="宋体" pitchFamily="2" charset="-122"/>
              </a:rPr>
              <a:t>20, with the increase of iterations, performance improvement becomes </a:t>
            </a:r>
            <a:r>
              <a:rPr lang="en-US" altLang="zh-CN" sz="1600" dirty="0" smtClean="0"/>
              <a:t>negligible</a:t>
            </a:r>
            <a:endParaRPr lang="en-US" altLang="zh-CN" sz="1600" dirty="0">
              <a:latin typeface="Calibri" pitchFamily="34" charset="0"/>
              <a:ea typeface="宋体" pitchFamily="2" charset="-122"/>
            </a:endParaRPr>
          </a:p>
        </p:txBody>
      </p:sp>
      <p:sp>
        <p:nvSpPr>
          <p:cNvPr id="7" name="矩形 6"/>
          <p:cNvSpPr/>
          <p:nvPr/>
        </p:nvSpPr>
        <p:spPr bwMode="auto">
          <a:xfrm>
            <a:off x="7103616" y="4039394"/>
            <a:ext cx="4495800" cy="2017853"/>
          </a:xfrm>
          <a:prstGeom prst="rect">
            <a:avLst/>
          </a:prstGeom>
          <a:noFill/>
          <a:ln w="28575"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a:ln>
                <a:noFill/>
              </a:ln>
              <a:solidFill>
                <a:schemeClr val="tx1"/>
              </a:solidFill>
              <a:effectLst/>
              <a:latin typeface="Times New Roman" pitchFamily="-109" charset="0"/>
            </a:endParaRPr>
          </a:p>
        </p:txBody>
      </p:sp>
      <p:sp>
        <p:nvSpPr>
          <p:cNvPr id="8" name="矩形 7"/>
          <p:cNvSpPr/>
          <p:nvPr/>
        </p:nvSpPr>
        <p:spPr>
          <a:xfrm>
            <a:off x="4045226" y="1829594"/>
            <a:ext cx="2202380" cy="307777"/>
          </a:xfrm>
          <a:prstGeom prst="rect">
            <a:avLst/>
          </a:prstGeom>
        </p:spPr>
        <p:txBody>
          <a:bodyPr wrap="square">
            <a:spAutoFit/>
          </a:bodyPr>
          <a:lstStyle/>
          <a:p>
            <a:r>
              <a:rPr lang="en-US" altLang="zh-CN" sz="1400" dirty="0">
                <a:solidFill>
                  <a:srgbClr val="C00000"/>
                </a:solidFill>
                <a:latin typeface="Calibri" pitchFamily="34" charset="0"/>
                <a:ea typeface="宋体" pitchFamily="2" charset="-122"/>
              </a:rPr>
              <a:t>81 Bytes </a:t>
            </a:r>
            <a:r>
              <a:rPr lang="en-US" altLang="zh-CN" sz="1400" dirty="0" smtClean="0">
                <a:solidFill>
                  <a:srgbClr val="C00000"/>
                </a:solidFill>
                <a:latin typeface="Calibri" pitchFamily="34" charset="0"/>
                <a:ea typeface="宋体" pitchFamily="2" charset="-122"/>
              </a:rPr>
              <a:t>with full parity bits</a:t>
            </a:r>
            <a:endParaRPr lang="zh-CN" altLang="en-US" dirty="0"/>
          </a:p>
        </p:txBody>
      </p:sp>
      <p:sp>
        <p:nvSpPr>
          <p:cNvPr id="9" name="矩形 8"/>
          <p:cNvSpPr/>
          <p:nvPr/>
        </p:nvSpPr>
        <p:spPr>
          <a:xfrm>
            <a:off x="4121426" y="5410994"/>
            <a:ext cx="2202380" cy="307777"/>
          </a:xfrm>
          <a:prstGeom prst="rect">
            <a:avLst/>
          </a:prstGeom>
        </p:spPr>
        <p:txBody>
          <a:bodyPr wrap="square">
            <a:spAutoFit/>
          </a:bodyPr>
          <a:lstStyle/>
          <a:p>
            <a:r>
              <a:rPr lang="en-US" altLang="zh-CN" sz="1400" dirty="0" smtClean="0">
                <a:solidFill>
                  <a:srgbClr val="C00000"/>
                </a:solidFill>
                <a:latin typeface="Calibri" pitchFamily="34" charset="0"/>
                <a:ea typeface="宋体" pitchFamily="2" charset="-122"/>
              </a:rPr>
              <a:t>SNR at 1% PER are marked</a:t>
            </a:r>
            <a:endParaRPr lang="zh-CN" altLang="en-US" dirty="0"/>
          </a:p>
        </p:txBody>
      </p:sp>
    </p:spTree>
    <p:extLst>
      <p:ext uri="{BB962C8B-B14F-4D97-AF65-F5344CB8AC3E}">
        <p14:creationId xmlns:p14="http://schemas.microsoft.com/office/powerpoint/2010/main" val="2481077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138733</TotalTime>
  <Words>3080</Words>
  <Application>Microsoft Office PowerPoint</Application>
  <PresentationFormat>自定义</PresentationFormat>
  <Paragraphs>265</Paragraphs>
  <Slides>23</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ＭＳ Ｐゴシック</vt:lpstr>
      <vt:lpstr>DengXian</vt:lpstr>
      <vt:lpstr>宋体</vt:lpstr>
      <vt:lpstr>Arial</vt:lpstr>
      <vt:lpstr>Calibri</vt:lpstr>
      <vt:lpstr>Times New Roman</vt:lpstr>
      <vt:lpstr>Wingdings</vt:lpstr>
      <vt:lpstr>Default Design</vt:lpstr>
      <vt:lpstr>PowerPoint 演示文稿</vt:lpstr>
      <vt:lpstr>PowerPoint 演示文稿</vt:lpstr>
      <vt:lpstr>Related Submissions</vt:lpstr>
      <vt:lpstr>Discussions on Advanced Channel Coding</vt:lpstr>
      <vt:lpstr>The Targets of New UWB LDPC Codes</vt:lpstr>
      <vt:lpstr>11n-648 Based LDPC  Single Base Matrix</vt:lpstr>
      <vt:lpstr>11n-648 Based LDPC  Single Set of Lifting Factors</vt:lpstr>
      <vt:lpstr>Simulation Results  11n-648 Based LDPC Codes </vt:lpstr>
      <vt:lpstr>Simulation Results  AWGN, N = 1296, PER</vt:lpstr>
      <vt:lpstr>Simulation Results  AWGN, N = 1944, PER</vt:lpstr>
      <vt:lpstr>Simulation Results  CM1, 62.4Mbps, N = 1296</vt:lpstr>
      <vt:lpstr>Simulation Results  CM1, 62.4Mbps, N = 1944</vt:lpstr>
      <vt:lpstr>Simulation Results  CM1, 124.8Mbps, N = 1296</vt:lpstr>
      <vt:lpstr>Simulation Results  CM1, 124.8Mbps, N = 1944</vt:lpstr>
      <vt:lpstr>CM1 with Residual CFO, 62.4Mbps, N = 1296</vt:lpstr>
      <vt:lpstr>CM1 with Residual CFO, 62.4Mbps, N = 1944</vt:lpstr>
      <vt:lpstr>CM1 with Residual CFO, 124.8Mbps, N = 1296</vt:lpstr>
      <vt:lpstr>CM1 with Residual CFO, 124.8Mbps, N = 1944</vt:lpstr>
      <vt:lpstr>Summary and Recommendation</vt:lpstr>
      <vt:lpstr>Appendix: Complexity Analysis</vt:lpstr>
      <vt:lpstr>Appendix: Complexity Analysis</vt:lpstr>
      <vt:lpstr>Appendix: Decoder Area</vt:lpstr>
      <vt:lpstr>PowerPoint 演示文稿</vt:lpstr>
    </vt:vector>
  </TitlesOfParts>
  <Company>Decawave Ltd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Localisation architecture review and proposal for TG12 ULI</dc:title>
  <dc:subject>IEEE 802.15 &lt;TG12 ULI&gt;</dc:subject>
  <dc:creator>Billy Verso</dc:creator>
  <dc:description>&lt;15-16-xxxx-00-0012&gt;</dc:description>
  <cp:lastModifiedBy>Linwei (XD)</cp:lastModifiedBy>
  <cp:revision>2054</cp:revision>
  <cp:lastPrinted>2015-07-14T16:02:16Z</cp:lastPrinted>
  <dcterms:created xsi:type="dcterms:W3CDTF">2009-07-12T16:25:16Z</dcterms:created>
  <dcterms:modified xsi:type="dcterms:W3CDTF">2022-12-22T09:37:21Z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(3)JpKEcnw9SeNqJKTVd94/1m0F4q65gC2+Nu+oHLQgDD/bwc3Vv9ZuHTVeqduOSHWkNllkx/ba
wSpv8AigEthMeC4M73UnQbS7c4/iycH4P0n9dE6NOdxaYiYAa1IQqLUhOMnCHE8SSvcEwLz/
H1HVrs6I0cSJm1KoS9fbRTj7JmFeU4gQjRIOMAT72cq245I06r/Dr5re/CxxHqhZtshl9M/M
w+n7HjJgA5zypKsyZa</vt:lpwstr>
  </property>
  <property fmtid="{D5CDD505-2E9C-101B-9397-08002B2CF9AE}" pid="3" name="_2015_ms_pID_7253431">
    <vt:lpwstr>CqkvtIzmtHHMhcCppq0jh9t8avXFP0ij7cUwWKWSwKxcVj92getN2W
ROeVhox5y/xh7XXcAGTsYQZhzl5612odJa8cPGlPBsgObxsQl7uMs9/JB5Fx8cgxPtp2fcHh
FzCLIqqHHqawv6XTYuxFMsQbUYmIQohwBdac4IvqIJxi1Mrfd4XlZcnMM12qxOuapN4MHe+g
HS3zUGJzf4EOsPh60ybOnTwCenmpqXCSPW7h</vt:lpwstr>
  </property>
  <property fmtid="{D5CDD505-2E9C-101B-9397-08002B2CF9AE}" pid="4" name="_2015_ms_pID_7253432">
    <vt:lpwstr>FCfg0a1RXGu5vrTcD579C4g=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1651751348</vt:lpwstr>
  </property>
</Properties>
</file>