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19"/>
  </p:notesMasterIdLst>
  <p:handoutMasterIdLst>
    <p:handoutMasterId r:id="rId20"/>
  </p:handoutMasterIdLst>
  <p:sldIdLst>
    <p:sldId id="359" r:id="rId2"/>
    <p:sldId id="360" r:id="rId3"/>
    <p:sldId id="389" r:id="rId4"/>
    <p:sldId id="391" r:id="rId5"/>
    <p:sldId id="392" r:id="rId6"/>
    <p:sldId id="399" r:id="rId7"/>
    <p:sldId id="400" r:id="rId8"/>
    <p:sldId id="393" r:id="rId9"/>
    <p:sldId id="394" r:id="rId10"/>
    <p:sldId id="406" r:id="rId11"/>
    <p:sldId id="395" r:id="rId12"/>
    <p:sldId id="390" r:id="rId13"/>
    <p:sldId id="404" r:id="rId14"/>
    <p:sldId id="401" r:id="rId15"/>
    <p:sldId id="397" r:id="rId16"/>
    <p:sldId id="402" r:id="rId17"/>
    <p:sldId id="398"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作者"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B14F"/>
    <a:srgbClr val="26D5BC"/>
    <a:srgbClr val="BED8EF"/>
    <a:srgbClr val="6F2AA1"/>
    <a:srgbClr val="FFFF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05" autoAdjust="0"/>
    <p:restoredTop sz="95156" autoAdjust="0"/>
  </p:normalViewPr>
  <p:slideViewPr>
    <p:cSldViewPr>
      <p:cViewPr varScale="1">
        <p:scale>
          <a:sx n="110" d="100"/>
          <a:sy n="110" d="100"/>
        </p:scale>
        <p:origin x="1602" y="11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howGuides="1">
      <p:cViewPr varScale="1">
        <p:scale>
          <a:sx n="87" d="100"/>
          <a:sy n="87" d="100"/>
        </p:scale>
        <p:origin x="3822" y="96"/>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smtClean="0"/>
              <a:t>&lt;November 2021&gt;</a:t>
            </a:r>
            <a:endParaRPr lang="en-US" altLang="en-US" dirty="0"/>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dirty="0" smtClean="0"/>
              <a:t>&lt;</a:t>
            </a:r>
            <a:r>
              <a:rPr lang="en-US" altLang="en-US" dirty="0" err="1" smtClean="0"/>
              <a:t>Xiaohui</a:t>
            </a:r>
            <a:r>
              <a:rPr lang="en-US" altLang="en-US" dirty="0" smtClean="0"/>
              <a:t> Peng&gt;, &lt;Huawei&gt;</a:t>
            </a:r>
            <a:endParaRPr lang="en-US" altLang="en-US" dirty="0"/>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07/12/10</a:t>
            </a:r>
          </a:p>
        </p:txBody>
      </p:sp>
      <p:sp>
        <p:nvSpPr>
          <p:cNvPr id="5123" name="Rectangle 11">
            <a:extLst>
              <a:ext uri="{FF2B5EF4-FFF2-40B4-BE49-F238E27FC236}">
                <a16:creationId xmlns=""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extLst>
      <p:ext uri="{BB962C8B-B14F-4D97-AF65-F5344CB8AC3E}">
        <p14:creationId xmlns:p14="http://schemas.microsoft.com/office/powerpoint/2010/main" val="728061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dirty="0" smtClean="0"/>
              <a:t>Feb 2022</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err="1" smtClean="0"/>
              <a:t>Xiaohui</a:t>
            </a:r>
            <a:r>
              <a:rPr lang="en-US" altLang="en-US" dirty="0" smtClean="0"/>
              <a:t> Peng,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November 2021</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dirty="0" smtClean="0"/>
              <a:t>September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dirty="0" smtClean="0"/>
              <a:t>Bin Qian, Chenchen Liu,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dirty="0"/>
              <a:t>Slide </a:t>
            </a:r>
            <a:fld id="{7FFA85FD-E192-4C2D-9860-28C59D48001D}" type="slidenum">
              <a:rPr lang="en-US" altLang="en-US"/>
              <a:pPr/>
              <a:t>‹#›</a:t>
            </a:fld>
            <a:endParaRPr lang="en-US" altLang="en-US" dirty="0"/>
          </a:p>
        </p:txBody>
      </p:sp>
    </p:spTree>
    <p:extLst>
      <p:ext uri="{BB962C8B-B14F-4D97-AF65-F5344CB8AC3E}">
        <p14:creationId xmlns:p14="http://schemas.microsoft.com/office/powerpoint/2010/main" val="29460412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dirty="0" smtClean="0"/>
              <a:t>November 2021</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smtClean="0"/>
              <a:t>November 2021</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smtClean="0"/>
              <a:t>November 2021</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dirty="0" smtClean="0"/>
              <a:t>Sep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dirty="0" smtClean="0"/>
              <a:t>Bin Qian, Chenchen Liu, Huawei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November 2021</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Xiaohui Peng, Huawei</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dirty="0" smtClean="0"/>
              <a:t>September 2022</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Bin Qian, Chenchen Liu, Huawei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t>doc.</a:t>
            </a:r>
            <a:r>
              <a:rPr lang="en-US" altLang="en-US" sz="1400" b="1" baseline="0" dirty="0" smtClean="0"/>
              <a:t> IEEE </a:t>
            </a:r>
            <a:r>
              <a:rPr lang="en-US" altLang="en-US" sz="1400" b="1" baseline="0" dirty="0" smtClean="0"/>
              <a:t>15-</a:t>
            </a:r>
            <a:r>
              <a:rPr lang="en-US" altLang="zh-CN" sz="1400" b="1" baseline="0" dirty="0" smtClean="0"/>
              <a:t>22</a:t>
            </a:r>
            <a:r>
              <a:rPr lang="en-US" altLang="en-US" sz="1400" b="1" baseline="0" dirty="0" smtClean="0"/>
              <a:t>-0564-</a:t>
            </a:r>
            <a:r>
              <a:rPr lang="en-US" altLang="zh-CN" sz="1400" b="1" baseline="0" dirty="0" smtClean="0"/>
              <a:t>00</a:t>
            </a:r>
            <a:r>
              <a:rPr lang="en-US" altLang="en-US" sz="1400" b="1" baseline="0" dirty="0" smtClean="0"/>
              <a:t>-04ab</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xml"/><Relationship Id="rId1" Type="http://schemas.openxmlformats.org/officeDocument/2006/relationships/tags" Target="../tags/tag1.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xml"/><Relationship Id="rId1" Type="http://schemas.openxmlformats.org/officeDocument/2006/relationships/tags" Target="../tags/tag3.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xml"/><Relationship Id="rId1" Type="http://schemas.openxmlformats.org/officeDocument/2006/relationships/tags" Target="../tags/tag5.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xml"/><Relationship Id="rId1" Type="http://schemas.openxmlformats.org/officeDocument/2006/relationships/tags" Target="../tags/tag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a16="http://schemas.microsoft.com/office/drawing/2014/main" xmlns="" id="{11B74706-8CE8-446F-ADD5-944A55CFBC25}"/>
              </a:ext>
            </a:extLst>
          </p:cNvPr>
          <p:cNvSpPr>
            <a:spLocks noChangeArrowheads="1"/>
          </p:cNvSpPr>
          <p:nvPr/>
        </p:nvSpPr>
        <p:spPr bwMode="auto">
          <a:xfrm>
            <a:off x="395536" y="908720"/>
            <a:ext cx="8424936" cy="3880166"/>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just" eaLnBrk="1" hangingPunct="1">
              <a:spcBef>
                <a:spcPct val="0"/>
              </a:spcBef>
              <a:buClrTx/>
              <a:buFontTx/>
              <a:buNone/>
              <a:defRPr/>
            </a:pPr>
            <a:r>
              <a:rPr lang="en-US" altLang="en-US" sz="1800" b="1" u="sng" dirty="0">
                <a:effectLst>
                  <a:outerShdw blurRad="38100" dist="38100" dir="2700000" algn="tl">
                    <a:srgbClr val="C0C0C0"/>
                  </a:outerShdw>
                </a:effectLst>
                <a:latin typeface="+mj-lt"/>
              </a:rPr>
              <a:t>Project: IEEE P802.15 Working Group for Wireless Specialty Networks (WSN)</a:t>
            </a:r>
          </a:p>
          <a:p>
            <a:pPr algn="just" eaLnBrk="1" hangingPunct="1">
              <a:spcBef>
                <a:spcPct val="0"/>
              </a:spcBef>
              <a:buClrTx/>
              <a:buFontTx/>
              <a:buNone/>
              <a:defRPr/>
            </a:pPr>
            <a:endParaRPr lang="en-US" altLang="en-US" sz="2000" dirty="0">
              <a:latin typeface="+mj-lt"/>
            </a:endParaRPr>
          </a:p>
          <a:p>
            <a:pPr algn="just" eaLnBrk="1" hangingPunct="1">
              <a:spcBef>
                <a:spcPct val="0"/>
              </a:spcBef>
              <a:buClrTx/>
              <a:buFontTx/>
              <a:buNone/>
              <a:defRPr/>
            </a:pPr>
            <a:r>
              <a:rPr lang="en-US" altLang="en-US" sz="1600" b="1" dirty="0" smtClean="0">
                <a:latin typeface="+mj-lt"/>
              </a:rPr>
              <a:t>Submission Title: Configuration of PHR Data Rate</a:t>
            </a:r>
            <a:endParaRPr lang="en-US" altLang="en-US" sz="1600" b="1" dirty="0">
              <a:latin typeface="+mj-lt"/>
            </a:endParaRPr>
          </a:p>
          <a:p>
            <a:pPr algn="just" eaLnBrk="1" hangingPunct="1">
              <a:spcBef>
                <a:spcPct val="0"/>
              </a:spcBef>
              <a:buClrTx/>
              <a:buFontTx/>
              <a:buNone/>
              <a:defRPr/>
            </a:pPr>
            <a:r>
              <a:rPr lang="en-US" altLang="en-US" sz="1600" b="1" dirty="0" smtClean="0">
                <a:latin typeface="+mj-lt"/>
              </a:rPr>
              <a:t>Source</a:t>
            </a:r>
            <a:r>
              <a:rPr lang="en-US" altLang="en-US" sz="1600" b="1" dirty="0">
                <a:latin typeface="+mj-lt"/>
              </a:rPr>
              <a:t>:</a:t>
            </a:r>
            <a:r>
              <a:rPr lang="en-US" altLang="en-US" sz="1600" dirty="0">
                <a:latin typeface="+mj-lt"/>
              </a:rPr>
              <a:t> 	</a:t>
            </a:r>
            <a:r>
              <a:rPr lang="en-US" altLang="en-US" sz="1600" dirty="0" smtClean="0">
                <a:latin typeface="+mj-lt"/>
              </a:rPr>
              <a:t>Bin Qian, </a:t>
            </a:r>
            <a:r>
              <a:rPr lang="en-US" altLang="en-US" sz="1600" dirty="0">
                <a:latin typeface="+mj-lt"/>
              </a:rPr>
              <a:t>Chenchen </a:t>
            </a:r>
            <a:r>
              <a:rPr lang="en-US" altLang="en-US" sz="1600" dirty="0" smtClean="0">
                <a:latin typeface="+mj-lt"/>
              </a:rPr>
              <a:t>Liu, </a:t>
            </a:r>
            <a:r>
              <a:rPr lang="en-US" altLang="en-US" sz="1600" dirty="0">
                <a:latin typeface="+mj-lt"/>
              </a:rPr>
              <a:t>Lei Huang, </a:t>
            </a:r>
            <a:r>
              <a:rPr lang="en-US" altLang="en-US" sz="1600" dirty="0" smtClean="0">
                <a:latin typeface="+mj-lt"/>
              </a:rPr>
              <a:t>Wei Lin, David </a:t>
            </a:r>
            <a:r>
              <a:rPr lang="en-US" altLang="en-US" sz="1600" dirty="0" err="1">
                <a:latin typeface="+mj-lt"/>
              </a:rPr>
              <a:t>Xun</a:t>
            </a:r>
            <a:r>
              <a:rPr lang="en-US" altLang="en-US" sz="1600" dirty="0">
                <a:latin typeface="+mj-lt"/>
              </a:rPr>
              <a:t> </a:t>
            </a:r>
            <a:r>
              <a:rPr lang="en-US" altLang="en-US" sz="1600" dirty="0" smtClean="0">
                <a:latin typeface="+mj-lt"/>
              </a:rPr>
              <a:t>Yang (</a:t>
            </a:r>
            <a:r>
              <a:rPr lang="en-US" altLang="en-US" sz="1600" dirty="0">
                <a:latin typeface="+mj-lt"/>
              </a:rPr>
              <a:t>Huawei Technologies)</a:t>
            </a:r>
          </a:p>
          <a:p>
            <a:pPr algn="just" eaLnBrk="1" hangingPunct="1">
              <a:spcBef>
                <a:spcPct val="0"/>
              </a:spcBef>
              <a:buClrTx/>
              <a:buFontTx/>
              <a:buNone/>
              <a:defRPr/>
            </a:pPr>
            <a:r>
              <a:rPr lang="en-US" altLang="en-US" sz="1600" b="1" dirty="0">
                <a:latin typeface="+mj-lt"/>
              </a:rPr>
              <a:t>Address : </a:t>
            </a:r>
            <a:r>
              <a:rPr lang="en-US" altLang="en-US" sz="1600" dirty="0">
                <a:latin typeface="+mj-lt"/>
                <a:cs typeface="Times New Roman" panose="02020603050405020304" pitchFamily="18" charset="0"/>
              </a:rPr>
              <a:t>[</a:t>
            </a:r>
            <a:r>
              <a:rPr lang="en-US" altLang="en-US" sz="1600" dirty="0">
                <a:solidFill>
                  <a:schemeClr val="tx1"/>
                </a:solidFill>
                <a:latin typeface="+mj-lt"/>
                <a:cs typeface="Times New Roman" panose="02020603050405020304" pitchFamily="18" charset="0"/>
              </a:rPr>
              <a:t>Huawei </a:t>
            </a:r>
            <a:r>
              <a:rPr lang="en-US" altLang="en-US" sz="1600" dirty="0" err="1">
                <a:solidFill>
                  <a:schemeClr val="tx1"/>
                </a:solidFill>
                <a:latin typeface="+mj-lt"/>
                <a:cs typeface="Times New Roman" panose="02020603050405020304" pitchFamily="18" charset="0"/>
              </a:rPr>
              <a:t>Bantian</a:t>
            </a:r>
            <a:r>
              <a:rPr lang="en-US" altLang="en-US" sz="1600" dirty="0">
                <a:solidFill>
                  <a:schemeClr val="tx1"/>
                </a:solidFill>
                <a:latin typeface="+mj-lt"/>
                <a:cs typeface="Times New Roman" panose="02020603050405020304" pitchFamily="18" charset="0"/>
              </a:rPr>
              <a:t> Base, </a:t>
            </a:r>
            <a:r>
              <a:rPr lang="en-US" altLang="en-US" sz="1600" dirty="0" err="1">
                <a:solidFill>
                  <a:schemeClr val="tx1"/>
                </a:solidFill>
                <a:latin typeface="+mj-lt"/>
                <a:cs typeface="Times New Roman" panose="02020603050405020304" pitchFamily="18" charset="0"/>
              </a:rPr>
              <a:t>Longgang</a:t>
            </a:r>
            <a:r>
              <a:rPr lang="en-US" altLang="en-US" sz="1600" dirty="0">
                <a:solidFill>
                  <a:schemeClr val="tx1"/>
                </a:solidFill>
                <a:latin typeface="+mj-lt"/>
                <a:cs typeface="Times New Roman" panose="02020603050405020304" pitchFamily="18" charset="0"/>
              </a:rPr>
              <a:t> District, Shenzhen, 518129 China]</a:t>
            </a:r>
          </a:p>
          <a:p>
            <a:pPr algn="just" eaLnBrk="1" hangingPunct="1">
              <a:spcBef>
                <a:spcPct val="0"/>
              </a:spcBef>
              <a:buClrTx/>
              <a:buFontTx/>
              <a:buNone/>
              <a:defRPr/>
            </a:pPr>
            <a:r>
              <a:rPr lang="en-US" altLang="en-US" sz="1600" b="1" dirty="0">
                <a:latin typeface="+mj-lt"/>
              </a:rPr>
              <a:t>E-Mail</a:t>
            </a:r>
            <a:r>
              <a:rPr lang="en-US" altLang="en-US" sz="1600" dirty="0">
                <a:latin typeface="+mj-lt"/>
              </a:rPr>
              <a:t>:    </a:t>
            </a:r>
            <a:r>
              <a:rPr lang="en-US" altLang="en-US" sz="1600" dirty="0" smtClean="0">
                <a:latin typeface="+mj-lt"/>
              </a:rPr>
              <a:t>[qianbin14@huawei.com</a:t>
            </a:r>
            <a:r>
              <a:rPr lang="en-US" altLang="en-US" sz="1600" dirty="0">
                <a:latin typeface="+mj-lt"/>
              </a:rPr>
              <a:t>]	</a:t>
            </a:r>
          </a:p>
          <a:p>
            <a:pPr algn="just" eaLnBrk="1" hangingPunct="1">
              <a:spcBef>
                <a:spcPct val="0"/>
              </a:spcBef>
              <a:buClrTx/>
              <a:buFontTx/>
              <a:buNone/>
              <a:defRPr/>
            </a:pPr>
            <a:r>
              <a:rPr lang="en-US" altLang="en-US" sz="1600" b="1" dirty="0">
                <a:latin typeface="+mj-lt"/>
              </a:rPr>
              <a:t>Re:</a:t>
            </a:r>
            <a:r>
              <a:rPr lang="en-US" altLang="en-US" sz="1600" dirty="0">
                <a:latin typeface="+mj-lt"/>
              </a:rPr>
              <a:t> 	</a:t>
            </a:r>
            <a:r>
              <a:rPr lang="en-US" altLang="en-US" sz="1600" b="1" dirty="0">
                <a:solidFill>
                  <a:srgbClr val="FF0000"/>
                </a:solidFill>
                <a:latin typeface="+mj-lt"/>
              </a:rPr>
              <a:t>Task Group 4ab: UWB Next Generation for 802.15.4</a:t>
            </a:r>
          </a:p>
          <a:p>
            <a:pPr algn="just" eaLnBrk="1" hangingPunct="1">
              <a:spcBef>
                <a:spcPct val="0"/>
              </a:spcBef>
              <a:buClrTx/>
              <a:defRPr/>
            </a:pPr>
            <a:r>
              <a:rPr lang="en-US" altLang="en-US" sz="1600" b="1" dirty="0">
                <a:latin typeface="+mj-lt"/>
              </a:rPr>
              <a:t>Abstract: </a:t>
            </a:r>
            <a:r>
              <a:rPr lang="en-US" altLang="en-US" sz="1600" dirty="0">
                <a:solidFill>
                  <a:srgbClr val="FF0000"/>
                </a:solidFill>
                <a:latin typeface="+mj-lt"/>
              </a:rPr>
              <a:t> </a:t>
            </a:r>
            <a:r>
              <a:rPr lang="en-US" altLang="en-US" sz="1600" dirty="0" smtClean="0">
                <a:solidFill>
                  <a:schemeClr val="tx1"/>
                </a:solidFill>
                <a:latin typeface="+mj-lt"/>
                <a:cs typeface="Times New Roman" panose="02020603050405020304" pitchFamily="18" charset="0"/>
              </a:rPr>
              <a:t>[UWB, PHR data rate</a:t>
            </a:r>
            <a:r>
              <a:rPr lang="en-US" altLang="en-US" sz="1600" dirty="0" smtClean="0">
                <a:solidFill>
                  <a:schemeClr val="tx2"/>
                </a:solidFill>
                <a:latin typeface="+mj-lt"/>
                <a:cs typeface="Times New Roman" panose="02020603050405020304" pitchFamily="18" charset="0"/>
              </a:rPr>
              <a:t>]</a:t>
            </a:r>
            <a:endParaRPr lang="en-US" altLang="en-US" sz="1600" dirty="0">
              <a:solidFill>
                <a:schemeClr val="tx2"/>
              </a:solidFill>
              <a:latin typeface="+mj-lt"/>
              <a:cs typeface="Times New Roman" panose="02020603050405020304" pitchFamily="18" charset="0"/>
            </a:endParaRPr>
          </a:p>
          <a:p>
            <a:pPr algn="just" eaLnBrk="1" hangingPunct="1">
              <a:spcBef>
                <a:spcPct val="0"/>
              </a:spcBef>
              <a:buClrTx/>
              <a:buFontTx/>
              <a:buNone/>
              <a:defRPr/>
            </a:pPr>
            <a:r>
              <a:rPr lang="en-US" altLang="en-US" sz="1600" b="1" dirty="0">
                <a:latin typeface="+mj-lt"/>
              </a:rPr>
              <a:t>Purpose: </a:t>
            </a:r>
            <a:r>
              <a:rPr lang="en-US" altLang="en-US" sz="1600" dirty="0">
                <a:latin typeface="+mj-lt"/>
              </a:rPr>
              <a:t> </a:t>
            </a:r>
          </a:p>
          <a:p>
            <a:pPr algn="just" eaLnBrk="1" hangingPunct="1">
              <a:spcBef>
                <a:spcPct val="0"/>
              </a:spcBef>
              <a:buClrTx/>
              <a:buFontTx/>
              <a:buNone/>
              <a:defRPr/>
            </a:pPr>
            <a:r>
              <a:rPr lang="en-US" altLang="en-US" sz="1600" b="1" dirty="0">
                <a:latin typeface="+mj-lt"/>
              </a:rPr>
              <a:t>Notice:</a:t>
            </a:r>
            <a:r>
              <a:rPr lang="en-US" altLang="en-US" sz="1600" dirty="0">
                <a:latin typeface="+mj-lt"/>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1" hangingPunct="1">
              <a:spcBef>
                <a:spcPct val="0"/>
              </a:spcBef>
              <a:buClrTx/>
              <a:buFontTx/>
              <a:buNone/>
              <a:defRPr/>
            </a:pPr>
            <a:r>
              <a:rPr lang="en-US" altLang="en-US" sz="1600" b="1" dirty="0">
                <a:latin typeface="+mj-lt"/>
              </a:rPr>
              <a:t>Release:</a:t>
            </a:r>
            <a:r>
              <a:rPr lang="en-US" altLang="en-US" sz="1600" dirty="0">
                <a:latin typeface="+mj-lt"/>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1325306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02628" y="429125"/>
            <a:ext cx="7772400" cy="1066800"/>
          </a:xfrm>
        </p:spPr>
        <p:txBody>
          <a:bodyPr/>
          <a:lstStyle/>
          <a:p>
            <a:r>
              <a:rPr lang="en-US" altLang="zh-CN" sz="2800" dirty="0" smtClean="0"/>
              <a:t>Further Considerations</a:t>
            </a:r>
            <a:endParaRPr lang="zh-CN" altLang="en-US" sz="2800" dirty="0"/>
          </a:p>
        </p:txBody>
      </p:sp>
      <p:sp>
        <p:nvSpPr>
          <p:cNvPr id="3" name="内容占位符 2"/>
          <p:cNvSpPr>
            <a:spLocks noGrp="1"/>
          </p:cNvSpPr>
          <p:nvPr>
            <p:ph idx="1"/>
          </p:nvPr>
        </p:nvSpPr>
        <p:spPr>
          <a:xfrm>
            <a:off x="719456" y="1495925"/>
            <a:ext cx="7772400" cy="4903204"/>
          </a:xfrm>
        </p:spPr>
        <p:txBody>
          <a:bodyPr/>
          <a:lstStyle/>
          <a:p>
            <a:pPr algn="just">
              <a:lnSpc>
                <a:spcPct val="160000"/>
              </a:lnSpc>
              <a:buFont typeface="Wingdings" panose="05000000000000000000" pitchFamily="2" charset="2"/>
              <a:buChar char="n"/>
            </a:pPr>
            <a:endParaRPr lang="en-US" altLang="zh-CN" sz="1600" dirty="0" smtClean="0">
              <a:latin typeface="+mj-lt"/>
            </a:endParaRPr>
          </a:p>
          <a:p>
            <a:pPr algn="just">
              <a:lnSpc>
                <a:spcPct val="160000"/>
              </a:lnSpc>
              <a:buFont typeface="Wingdings" panose="05000000000000000000" pitchFamily="2" charset="2"/>
              <a:buChar char="n"/>
            </a:pPr>
            <a:endParaRPr lang="en-US" altLang="zh-CN" sz="1600" dirty="0">
              <a:latin typeface="+mj-lt"/>
            </a:endParaRPr>
          </a:p>
          <a:p>
            <a:pPr algn="just">
              <a:lnSpc>
                <a:spcPct val="160000"/>
              </a:lnSpc>
              <a:buFont typeface="Wingdings" panose="05000000000000000000" pitchFamily="2" charset="2"/>
              <a:buChar char="n"/>
            </a:pPr>
            <a:endParaRPr lang="en-US" altLang="zh-CN" sz="1600" dirty="0">
              <a:latin typeface="+mj-lt"/>
            </a:endParaRPr>
          </a:p>
        </p:txBody>
      </p:sp>
      <p:sp>
        <p:nvSpPr>
          <p:cNvPr id="4" name="日期占位符 3"/>
          <p:cNvSpPr>
            <a:spLocks noGrp="1"/>
          </p:cNvSpPr>
          <p:nvPr>
            <p:ph type="dt" sz="half" idx="10"/>
          </p:nvPr>
        </p:nvSpPr>
        <p:spPr/>
        <p:txBody>
          <a:bodyPr/>
          <a:lstStyle/>
          <a:p>
            <a:r>
              <a:rPr lang="en-US" altLang="zh-CN" dirty="0" smtClean="0"/>
              <a:t>November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a:t>
            </a:r>
            <a:r>
              <a:rPr lang="en-US" altLang="en-US" dirty="0" smtClean="0"/>
              <a:t>et al</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10</a:t>
            </a:fld>
            <a:endParaRPr lang="en-US" altLang="en-US" dirty="0"/>
          </a:p>
        </p:txBody>
      </p:sp>
      <p:sp>
        <p:nvSpPr>
          <p:cNvPr id="10" name="内容占位符 2"/>
          <p:cNvSpPr txBox="1">
            <a:spLocks/>
          </p:cNvSpPr>
          <p:nvPr/>
        </p:nvSpPr>
        <p:spPr bwMode="auto">
          <a:xfrm>
            <a:off x="864069" y="1400509"/>
            <a:ext cx="7772400" cy="5083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60000"/>
              </a:lnSpc>
              <a:buFont typeface="Wingdings" panose="05000000000000000000" pitchFamily="2" charset="2"/>
              <a:buChar char="n"/>
            </a:pPr>
            <a:r>
              <a:rPr lang="en-US" altLang="zh-CN" sz="1600" kern="0" dirty="0" smtClean="0">
                <a:latin typeface="+mj-lt"/>
              </a:rPr>
              <a:t>Pros: by </a:t>
            </a:r>
            <a:r>
              <a:rPr lang="en-US" altLang="zh-CN" sz="1600" kern="0" dirty="0">
                <a:latin typeface="+mj-lt"/>
              </a:rPr>
              <a:t>introducing more SFD sequences to indicate the PHR data rate, it is easy to achieve the matching of PHR data rate and PSDU data rate</a:t>
            </a:r>
          </a:p>
          <a:p>
            <a:pPr lvl="1" algn="just">
              <a:lnSpc>
                <a:spcPct val="160000"/>
              </a:lnSpc>
              <a:buFont typeface="Wingdings" panose="05000000000000000000" pitchFamily="2" charset="2"/>
              <a:buChar char="Ø"/>
            </a:pPr>
            <a:r>
              <a:rPr lang="en-US" altLang="zh-CN" sz="1400" kern="0" dirty="0">
                <a:latin typeface="+mj-lt"/>
              </a:rPr>
              <a:t>Avoid PHR becoming the performance bottleneck</a:t>
            </a:r>
          </a:p>
          <a:p>
            <a:pPr lvl="1" algn="just">
              <a:lnSpc>
                <a:spcPct val="160000"/>
              </a:lnSpc>
              <a:buFont typeface="Wingdings" panose="05000000000000000000" pitchFamily="2" charset="2"/>
              <a:buChar char="Ø"/>
            </a:pPr>
            <a:r>
              <a:rPr lang="en-US" altLang="zh-CN" sz="1400" kern="0" dirty="0">
                <a:latin typeface="+mj-lt"/>
              </a:rPr>
              <a:t>Avoid PHR lasting too long</a:t>
            </a:r>
          </a:p>
          <a:p>
            <a:pPr algn="just">
              <a:lnSpc>
                <a:spcPct val="160000"/>
              </a:lnSpc>
              <a:buFont typeface="Wingdings" panose="05000000000000000000" pitchFamily="2" charset="2"/>
              <a:buChar char="n"/>
            </a:pPr>
            <a:r>
              <a:rPr lang="en-US" altLang="zh-CN" sz="1600" kern="0" dirty="0" smtClean="0">
                <a:latin typeface="+mj-lt"/>
              </a:rPr>
              <a:t>Cons: additional complexity is introduced by SFD detection at the receiver</a:t>
            </a:r>
          </a:p>
          <a:p>
            <a:pPr algn="just">
              <a:lnSpc>
                <a:spcPct val="160000"/>
              </a:lnSpc>
              <a:buFont typeface="Wingdings" panose="05000000000000000000" pitchFamily="2" charset="2"/>
              <a:buChar char="n"/>
            </a:pPr>
            <a:endParaRPr lang="en-US" altLang="zh-CN" sz="1600" kern="0" dirty="0" smtClean="0">
              <a:latin typeface="+mj-lt"/>
            </a:endParaRPr>
          </a:p>
          <a:p>
            <a:pPr algn="just">
              <a:lnSpc>
                <a:spcPct val="160000"/>
              </a:lnSpc>
              <a:buFont typeface="Wingdings" panose="05000000000000000000" pitchFamily="2" charset="2"/>
              <a:buChar char="n"/>
            </a:pPr>
            <a:endParaRPr lang="en-US" altLang="zh-CN" sz="1600" kern="0" dirty="0" smtClean="0">
              <a:latin typeface="+mj-lt"/>
            </a:endParaRPr>
          </a:p>
          <a:p>
            <a:pPr algn="just">
              <a:lnSpc>
                <a:spcPct val="160000"/>
              </a:lnSpc>
              <a:buFont typeface="Wingdings" panose="05000000000000000000" pitchFamily="2" charset="2"/>
              <a:buChar char="n"/>
            </a:pPr>
            <a:r>
              <a:rPr lang="en-US" altLang="zh-CN" sz="1600" kern="0" dirty="0" smtClean="0">
                <a:latin typeface="+mj-lt"/>
              </a:rPr>
              <a:t>The PHR data rate, the PSDU data rate, the number of repeated preamble symbols and the SFD length need to be jointly optimized such that no part will become the performance bottleneck</a:t>
            </a:r>
          </a:p>
          <a:p>
            <a:pPr lvl="1" algn="just">
              <a:lnSpc>
                <a:spcPct val="160000"/>
              </a:lnSpc>
              <a:buFont typeface="Wingdings" panose="05000000000000000000" pitchFamily="2" charset="2"/>
              <a:buChar char="Ø"/>
            </a:pPr>
            <a:endParaRPr lang="en-US" altLang="zh-CN" sz="1200" kern="0" dirty="0" smtClean="0">
              <a:latin typeface="+mj-lt"/>
            </a:endParaRPr>
          </a:p>
          <a:p>
            <a:pPr lvl="1" algn="just">
              <a:lnSpc>
                <a:spcPct val="160000"/>
              </a:lnSpc>
              <a:buFont typeface="Wingdings" panose="05000000000000000000" pitchFamily="2" charset="2"/>
              <a:buChar char="Ø"/>
            </a:pPr>
            <a:endParaRPr lang="en-US" altLang="zh-CN" sz="1200" kern="0" dirty="0">
              <a:latin typeface="+mj-lt"/>
            </a:endParaRPr>
          </a:p>
        </p:txBody>
      </p:sp>
      <p:pic>
        <p:nvPicPr>
          <p:cNvPr id="8" name="图片 7"/>
          <p:cNvPicPr>
            <a:picLocks noChangeAspect="1"/>
          </p:cNvPicPr>
          <p:nvPr/>
        </p:nvPicPr>
        <p:blipFill>
          <a:blip r:embed="rId2"/>
          <a:stretch>
            <a:fillRect/>
          </a:stretch>
        </p:blipFill>
        <p:spPr>
          <a:xfrm>
            <a:off x="1331640" y="3573016"/>
            <a:ext cx="6695238" cy="590476"/>
          </a:xfrm>
          <a:prstGeom prst="rect">
            <a:avLst/>
          </a:prstGeom>
        </p:spPr>
      </p:pic>
    </p:spTree>
    <p:extLst>
      <p:ext uri="{BB962C8B-B14F-4D97-AF65-F5344CB8AC3E}">
        <p14:creationId xmlns:p14="http://schemas.microsoft.com/office/powerpoint/2010/main" val="1172523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02628" y="429125"/>
            <a:ext cx="7772400" cy="1066800"/>
          </a:xfrm>
        </p:spPr>
        <p:txBody>
          <a:bodyPr/>
          <a:lstStyle/>
          <a:p>
            <a:r>
              <a:rPr lang="en-US" altLang="zh-CN" sz="2800" dirty="0" smtClean="0"/>
              <a:t>Summary</a:t>
            </a:r>
            <a:endParaRPr lang="zh-CN" altLang="en-US" sz="2800" dirty="0"/>
          </a:p>
        </p:txBody>
      </p:sp>
      <p:sp>
        <p:nvSpPr>
          <p:cNvPr id="3" name="内容占位符 2"/>
          <p:cNvSpPr>
            <a:spLocks noGrp="1"/>
          </p:cNvSpPr>
          <p:nvPr>
            <p:ph idx="1"/>
          </p:nvPr>
        </p:nvSpPr>
        <p:spPr>
          <a:xfrm>
            <a:off x="719456" y="1495925"/>
            <a:ext cx="7772400" cy="4903204"/>
          </a:xfrm>
        </p:spPr>
        <p:txBody>
          <a:bodyPr/>
          <a:lstStyle/>
          <a:p>
            <a:pPr algn="just">
              <a:lnSpc>
                <a:spcPct val="160000"/>
              </a:lnSpc>
              <a:buFont typeface="Wingdings" panose="05000000000000000000" pitchFamily="2" charset="2"/>
              <a:buChar char="n"/>
            </a:pPr>
            <a:endParaRPr lang="en-US" altLang="zh-CN" sz="1600" dirty="0" smtClean="0">
              <a:latin typeface="+mj-lt"/>
            </a:endParaRPr>
          </a:p>
          <a:p>
            <a:pPr algn="just">
              <a:lnSpc>
                <a:spcPct val="160000"/>
              </a:lnSpc>
              <a:buFont typeface="Wingdings" panose="05000000000000000000" pitchFamily="2" charset="2"/>
              <a:buChar char="n"/>
            </a:pPr>
            <a:endParaRPr lang="en-US" altLang="zh-CN" sz="1600" dirty="0">
              <a:latin typeface="+mj-lt"/>
            </a:endParaRPr>
          </a:p>
          <a:p>
            <a:pPr algn="just">
              <a:lnSpc>
                <a:spcPct val="160000"/>
              </a:lnSpc>
              <a:buFont typeface="Wingdings" panose="05000000000000000000" pitchFamily="2" charset="2"/>
              <a:buChar char="n"/>
            </a:pPr>
            <a:endParaRPr lang="en-US" altLang="zh-CN" sz="1600" dirty="0">
              <a:latin typeface="+mj-lt"/>
            </a:endParaRPr>
          </a:p>
        </p:txBody>
      </p:sp>
      <p:sp>
        <p:nvSpPr>
          <p:cNvPr id="4" name="日期占位符 3"/>
          <p:cNvSpPr>
            <a:spLocks noGrp="1"/>
          </p:cNvSpPr>
          <p:nvPr>
            <p:ph type="dt" sz="half" idx="10"/>
          </p:nvPr>
        </p:nvSpPr>
        <p:spPr/>
        <p:txBody>
          <a:bodyPr/>
          <a:lstStyle/>
          <a:p>
            <a:r>
              <a:rPr lang="en-US" altLang="zh-CN" dirty="0" smtClean="0"/>
              <a:t>November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a:t>
            </a:r>
            <a:r>
              <a:rPr lang="en-US" altLang="en-US" dirty="0" smtClean="0"/>
              <a:t>et al</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11</a:t>
            </a:fld>
            <a:endParaRPr lang="en-US" altLang="en-US" dirty="0"/>
          </a:p>
        </p:txBody>
      </p:sp>
      <p:sp>
        <p:nvSpPr>
          <p:cNvPr id="10" name="内容占位符 2"/>
          <p:cNvSpPr txBox="1">
            <a:spLocks/>
          </p:cNvSpPr>
          <p:nvPr/>
        </p:nvSpPr>
        <p:spPr bwMode="auto">
          <a:xfrm>
            <a:off x="864069" y="1400509"/>
            <a:ext cx="7772400" cy="5083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60000"/>
              </a:lnSpc>
              <a:buFont typeface="Wingdings" panose="05000000000000000000" pitchFamily="2" charset="2"/>
              <a:buChar char="n"/>
            </a:pPr>
            <a:r>
              <a:rPr lang="en-US" altLang="zh-CN" sz="1600" kern="0" dirty="0" smtClean="0">
                <a:latin typeface="+mj-lt"/>
              </a:rPr>
              <a:t>This submission proposes an optional dynamic </a:t>
            </a:r>
            <a:r>
              <a:rPr lang="en-US" altLang="zh-CN" sz="1600" kern="0" dirty="0">
                <a:latin typeface="+mj-lt"/>
              </a:rPr>
              <a:t>PHR data rate configuration </a:t>
            </a:r>
            <a:r>
              <a:rPr lang="en-US" altLang="zh-CN" sz="1600" kern="0" dirty="0" smtClean="0">
                <a:latin typeface="+mj-lt"/>
              </a:rPr>
              <a:t>method as </a:t>
            </a:r>
            <a:r>
              <a:rPr lang="en-US" altLang="zh-CN" sz="1600" kern="0" dirty="0">
                <a:latin typeface="+mj-lt"/>
              </a:rPr>
              <a:t>a complement to the existing OOB </a:t>
            </a:r>
            <a:r>
              <a:rPr lang="en-US" altLang="zh-CN" sz="1600" kern="0" dirty="0" smtClean="0">
                <a:latin typeface="+mj-lt"/>
              </a:rPr>
              <a:t>method</a:t>
            </a:r>
          </a:p>
          <a:p>
            <a:pPr lvl="1" algn="just">
              <a:lnSpc>
                <a:spcPct val="160000"/>
              </a:lnSpc>
              <a:buFont typeface="Wingdings" panose="05000000000000000000" pitchFamily="2" charset="2"/>
              <a:buChar char="Ø"/>
            </a:pPr>
            <a:r>
              <a:rPr lang="en-US" altLang="zh-CN" sz="1400" kern="0" dirty="0" smtClean="0">
                <a:latin typeface="+mj-lt"/>
              </a:rPr>
              <a:t>The SFD indication is signaled by OOB method</a:t>
            </a:r>
          </a:p>
          <a:p>
            <a:pPr lvl="1" algn="just">
              <a:lnSpc>
                <a:spcPct val="160000"/>
              </a:lnSpc>
              <a:buFont typeface="Wingdings" panose="05000000000000000000" pitchFamily="2" charset="2"/>
              <a:buChar char="Ø"/>
            </a:pPr>
            <a:r>
              <a:rPr lang="en-US" altLang="zh-CN" sz="1400" kern="0" dirty="0" smtClean="0">
                <a:latin typeface="+mj-lt"/>
              </a:rPr>
              <a:t>Legacy SFD is used to indicate the OOB configuration of PHR data rate</a:t>
            </a:r>
            <a:endParaRPr lang="en-US" altLang="zh-CN" sz="1600" kern="0" dirty="0" smtClean="0">
              <a:latin typeface="+mj-lt"/>
            </a:endParaRPr>
          </a:p>
          <a:p>
            <a:pPr algn="just">
              <a:lnSpc>
                <a:spcPct val="160000"/>
              </a:lnSpc>
              <a:buFont typeface="Wingdings" panose="05000000000000000000" pitchFamily="2" charset="2"/>
              <a:buChar char="n"/>
            </a:pPr>
            <a:r>
              <a:rPr lang="en-US" altLang="zh-CN" sz="1600" kern="0" dirty="0" smtClean="0">
                <a:latin typeface="+mj-lt"/>
              </a:rPr>
              <a:t>The joint optimization </a:t>
            </a:r>
            <a:r>
              <a:rPr lang="en-US" altLang="zh-CN" sz="1600" kern="0" dirty="0">
                <a:latin typeface="+mj-lt"/>
              </a:rPr>
              <a:t>of t</a:t>
            </a:r>
            <a:r>
              <a:rPr lang="en-US" altLang="zh-CN" sz="1600" kern="0" dirty="0" smtClean="0">
                <a:latin typeface="+mj-lt"/>
              </a:rPr>
              <a:t>he </a:t>
            </a:r>
            <a:r>
              <a:rPr lang="en-US" altLang="zh-CN" sz="1600" kern="0" dirty="0">
                <a:latin typeface="+mj-lt"/>
              </a:rPr>
              <a:t>PHR data rate, the PSDU data rate, the number of repeated preamble symbols and the SFD length </a:t>
            </a:r>
            <a:r>
              <a:rPr lang="en-US" altLang="zh-CN" sz="1600" kern="0" dirty="0" smtClean="0">
                <a:latin typeface="+mj-lt"/>
              </a:rPr>
              <a:t>need further investigation</a:t>
            </a:r>
            <a:endParaRPr lang="en-US" altLang="zh-CN" sz="1600" kern="0" dirty="0">
              <a:latin typeface="+mj-lt"/>
            </a:endParaRPr>
          </a:p>
          <a:p>
            <a:pPr algn="just">
              <a:lnSpc>
                <a:spcPct val="160000"/>
              </a:lnSpc>
              <a:buFont typeface="Wingdings" panose="05000000000000000000" pitchFamily="2" charset="2"/>
              <a:buChar char="n"/>
            </a:pPr>
            <a:endParaRPr lang="en-US" altLang="zh-CN" sz="1600" kern="0" dirty="0" smtClean="0">
              <a:latin typeface="+mj-lt"/>
            </a:endParaRPr>
          </a:p>
          <a:p>
            <a:pPr algn="just">
              <a:lnSpc>
                <a:spcPct val="160000"/>
              </a:lnSpc>
              <a:buFont typeface="Wingdings" panose="05000000000000000000" pitchFamily="2" charset="2"/>
              <a:buChar char="n"/>
            </a:pPr>
            <a:endParaRPr lang="en-US" altLang="zh-CN" sz="1600" kern="0" dirty="0" smtClean="0">
              <a:latin typeface="+mj-lt"/>
            </a:endParaRPr>
          </a:p>
          <a:p>
            <a:pPr lvl="1" algn="just">
              <a:lnSpc>
                <a:spcPct val="160000"/>
              </a:lnSpc>
              <a:buFont typeface="Wingdings" panose="05000000000000000000" pitchFamily="2" charset="2"/>
              <a:buChar char="Ø"/>
            </a:pPr>
            <a:endParaRPr lang="en-US" altLang="zh-CN" sz="1200" kern="0" dirty="0" smtClean="0">
              <a:latin typeface="+mj-lt"/>
            </a:endParaRPr>
          </a:p>
          <a:p>
            <a:pPr lvl="1" algn="just">
              <a:lnSpc>
                <a:spcPct val="160000"/>
              </a:lnSpc>
              <a:buFont typeface="Wingdings" panose="05000000000000000000" pitchFamily="2" charset="2"/>
              <a:buChar char="Ø"/>
            </a:pPr>
            <a:endParaRPr lang="en-US" altLang="zh-CN" sz="1200" kern="0" dirty="0">
              <a:latin typeface="+mj-lt"/>
            </a:endParaRPr>
          </a:p>
        </p:txBody>
      </p:sp>
    </p:spTree>
    <p:extLst>
      <p:ext uri="{BB962C8B-B14F-4D97-AF65-F5344CB8AC3E}">
        <p14:creationId xmlns:p14="http://schemas.microsoft.com/office/powerpoint/2010/main" val="2307652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650115" y="959768"/>
            <a:ext cx="7772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2800" kern="0" dirty="0" smtClean="0">
                <a:solidFill>
                  <a:schemeClr val="tx1"/>
                </a:solidFill>
              </a:rPr>
              <a:t>References</a:t>
            </a:r>
            <a:endParaRPr lang="en-US" altLang="en-US" sz="2800" kern="0" dirty="0">
              <a:solidFill>
                <a:schemeClr val="tx1"/>
              </a:solidFill>
            </a:endParaRPr>
          </a:p>
        </p:txBody>
      </p:sp>
      <p:sp>
        <p:nvSpPr>
          <p:cNvPr id="7" name="Rectangle 2"/>
          <p:cNvSpPr txBox="1">
            <a:spLocks noChangeArrowheads="1"/>
          </p:cNvSpPr>
          <p:nvPr/>
        </p:nvSpPr>
        <p:spPr bwMode="auto">
          <a:xfrm>
            <a:off x="1115616" y="1355102"/>
            <a:ext cx="7772400"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indent="0" algn="just">
              <a:lnSpc>
                <a:spcPct val="130000"/>
              </a:lnSpc>
              <a:buNone/>
            </a:pPr>
            <a:r>
              <a:rPr lang="en-US" altLang="zh-CN" sz="1800" dirty="0">
                <a:latin typeface="+mj-lt"/>
                <a:ea typeface="+mj-ea"/>
                <a:cs typeface="Calibri" panose="020F0502020204030204" pitchFamily="34" charset="0"/>
              </a:rPr>
              <a:t>[1] IEEE </a:t>
            </a:r>
            <a:r>
              <a:rPr lang="en-US" altLang="zh-CN" sz="1800" dirty="0" smtClean="0">
                <a:latin typeface="+mj-lt"/>
                <a:ea typeface="+mj-ea"/>
                <a:cs typeface="Calibri" panose="020F0502020204030204" pitchFamily="34" charset="0"/>
              </a:rPr>
              <a:t>15-22-0475-01-04ab-phr-content-and-rate</a:t>
            </a:r>
          </a:p>
          <a:p>
            <a:pPr marL="0" indent="0" algn="just">
              <a:lnSpc>
                <a:spcPct val="130000"/>
              </a:lnSpc>
              <a:buNone/>
            </a:pPr>
            <a:r>
              <a:rPr lang="en-US" altLang="zh-CN" sz="1800" dirty="0">
                <a:latin typeface="+mj-lt"/>
                <a:ea typeface="+mj-ea"/>
                <a:cs typeface="Calibri" panose="020F0502020204030204" pitchFamily="34" charset="0"/>
              </a:rPr>
              <a:t>[2] IEEE</a:t>
            </a:r>
            <a:r>
              <a:rPr lang="en-US" altLang="zh-CN" sz="1800" dirty="0" smtClean="0"/>
              <a:t> </a:t>
            </a:r>
            <a:r>
              <a:rPr lang="en-US" altLang="zh-CN" sz="1800" dirty="0">
                <a:latin typeface="+mj-lt"/>
                <a:ea typeface="+mj-ea"/>
                <a:cs typeface="Calibri" panose="020F0502020204030204" pitchFamily="34" charset="0"/>
              </a:rPr>
              <a:t>15-22-1476-01-04ab-a-phy-header-proposal</a:t>
            </a:r>
          </a:p>
          <a:p>
            <a:pPr marL="0" indent="0" algn="just">
              <a:buNone/>
            </a:pPr>
            <a:endParaRPr lang="zh-CN" altLang="en-US" sz="1800" b="1" dirty="0">
              <a:latin typeface="+mj-lt"/>
              <a:ea typeface="+mj-ea"/>
              <a:cs typeface="Calibri" panose="020F0502020204030204" pitchFamily="34" charset="0"/>
            </a:endParaRPr>
          </a:p>
          <a:p>
            <a:pPr marL="0" indent="0" algn="just">
              <a:lnSpc>
                <a:spcPct val="200000"/>
              </a:lnSpc>
              <a:buNone/>
            </a:pPr>
            <a:endParaRPr lang="en-US" altLang="zh-CN" sz="1800" b="1" dirty="0" smtClean="0">
              <a:latin typeface="+mj-lt"/>
              <a:ea typeface="+mj-ea"/>
              <a:cs typeface="Calibri" panose="020F0502020204030204" pitchFamily="34" charset="0"/>
            </a:endParaRPr>
          </a:p>
          <a:p>
            <a:pPr marL="0" indent="0" algn="just">
              <a:lnSpc>
                <a:spcPct val="200000"/>
              </a:lnSpc>
              <a:buNone/>
            </a:pPr>
            <a:endParaRPr lang="en-US" altLang="zh-CN" sz="1800" b="1" dirty="0" smtClean="0">
              <a:latin typeface="+mj-lt"/>
              <a:ea typeface="+mj-ea"/>
              <a:cs typeface="Calibri" panose="020F0502020204030204" pitchFamily="34" charset="0"/>
            </a:endParaRPr>
          </a:p>
        </p:txBody>
      </p:sp>
      <p:sp>
        <p:nvSpPr>
          <p:cNvPr id="2" name="日期占位符 1"/>
          <p:cNvSpPr>
            <a:spLocks noGrp="1"/>
          </p:cNvSpPr>
          <p:nvPr>
            <p:ph type="dt" sz="half" idx="10"/>
          </p:nvPr>
        </p:nvSpPr>
        <p:spPr/>
        <p:txBody>
          <a:bodyPr/>
          <a:lstStyle/>
          <a:p>
            <a:r>
              <a:rPr lang="en-US" altLang="zh-CN" dirty="0" smtClean="0"/>
              <a:t>November 2022</a:t>
            </a:r>
            <a:endParaRPr lang="en-US" altLang="en-US" dirty="0"/>
          </a:p>
        </p:txBody>
      </p:sp>
      <p:sp>
        <p:nvSpPr>
          <p:cNvPr id="3" name="灯片编号占位符 2"/>
          <p:cNvSpPr>
            <a:spLocks noGrp="1"/>
          </p:cNvSpPr>
          <p:nvPr>
            <p:ph type="sldNum" sz="quarter" idx="12"/>
          </p:nvPr>
        </p:nvSpPr>
        <p:spPr/>
        <p:txBody>
          <a:bodyPr/>
          <a:lstStyle/>
          <a:p>
            <a:r>
              <a:rPr lang="en-US" altLang="en-US" smtClean="0"/>
              <a:t>Slide </a:t>
            </a:r>
            <a:fld id="{7FFA85FD-E192-4C2D-9860-28C59D48001D}" type="slidenum">
              <a:rPr lang="en-US" altLang="en-US" smtClean="0"/>
              <a:pPr/>
              <a:t>12</a:t>
            </a:fld>
            <a:endParaRPr lang="en-US" altLang="en-US" dirty="0"/>
          </a:p>
        </p:txBody>
      </p:sp>
      <p:sp>
        <p:nvSpPr>
          <p:cNvPr id="9" name="页脚占位符 4"/>
          <p:cNvSpPr>
            <a:spLocks noGrp="1"/>
          </p:cNvSpPr>
          <p:nvPr>
            <p:ph type="ftr" sz="quarter" idx="11"/>
          </p:nvPr>
        </p:nvSpPr>
        <p:spPr>
          <a:xfrm>
            <a:off x="5486400" y="6475413"/>
            <a:ext cx="3124200" cy="184666"/>
          </a:xfrm>
        </p:spPr>
        <p:txBody>
          <a:bodyPr/>
          <a:lstStyle/>
          <a:p>
            <a:r>
              <a:rPr lang="en-US" altLang="en-US" dirty="0"/>
              <a:t>Bin Qian, </a:t>
            </a:r>
            <a:r>
              <a:rPr lang="en-US" altLang="en-US" dirty="0" smtClean="0"/>
              <a:t>et al</a:t>
            </a:r>
            <a:endParaRPr lang="en-US" altLang="en-US" dirty="0"/>
          </a:p>
        </p:txBody>
      </p:sp>
    </p:spTree>
    <p:extLst>
      <p:ext uri="{BB962C8B-B14F-4D97-AF65-F5344CB8AC3E}">
        <p14:creationId xmlns:p14="http://schemas.microsoft.com/office/powerpoint/2010/main" val="23137731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320" y="2880727"/>
            <a:ext cx="7772400" cy="1066800"/>
          </a:xfrm>
        </p:spPr>
        <p:txBody>
          <a:bodyPr/>
          <a:lstStyle/>
          <a:p>
            <a:r>
              <a:rPr lang="en-US" altLang="zh-CN" sz="2800" dirty="0" smtClean="0"/>
              <a:t>Appendix</a:t>
            </a:r>
            <a:endParaRPr lang="zh-CN" altLang="en-US" sz="2800" dirty="0"/>
          </a:p>
        </p:txBody>
      </p:sp>
      <p:sp>
        <p:nvSpPr>
          <p:cNvPr id="3" name="内容占位符 2"/>
          <p:cNvSpPr>
            <a:spLocks noGrp="1"/>
          </p:cNvSpPr>
          <p:nvPr>
            <p:ph idx="1"/>
          </p:nvPr>
        </p:nvSpPr>
        <p:spPr>
          <a:xfrm>
            <a:off x="719456" y="1495925"/>
            <a:ext cx="7772400" cy="4903204"/>
          </a:xfrm>
        </p:spPr>
        <p:txBody>
          <a:bodyPr/>
          <a:lstStyle/>
          <a:p>
            <a:pPr algn="just">
              <a:lnSpc>
                <a:spcPct val="160000"/>
              </a:lnSpc>
              <a:buFont typeface="Wingdings" panose="05000000000000000000" pitchFamily="2" charset="2"/>
              <a:buChar char="n"/>
            </a:pPr>
            <a:endParaRPr lang="en-US" altLang="zh-CN" sz="1600" dirty="0" smtClean="0">
              <a:latin typeface="+mj-lt"/>
            </a:endParaRPr>
          </a:p>
          <a:p>
            <a:pPr algn="just">
              <a:lnSpc>
                <a:spcPct val="160000"/>
              </a:lnSpc>
              <a:buFont typeface="Wingdings" panose="05000000000000000000" pitchFamily="2" charset="2"/>
              <a:buChar char="n"/>
            </a:pPr>
            <a:endParaRPr lang="en-US" altLang="zh-CN" sz="1600" dirty="0">
              <a:latin typeface="+mj-lt"/>
            </a:endParaRPr>
          </a:p>
          <a:p>
            <a:pPr algn="just">
              <a:lnSpc>
                <a:spcPct val="160000"/>
              </a:lnSpc>
              <a:buFont typeface="Wingdings" panose="05000000000000000000" pitchFamily="2" charset="2"/>
              <a:buChar char="n"/>
            </a:pPr>
            <a:endParaRPr lang="en-US" altLang="zh-CN" sz="1600" dirty="0">
              <a:latin typeface="+mj-lt"/>
            </a:endParaRPr>
          </a:p>
        </p:txBody>
      </p:sp>
      <p:sp>
        <p:nvSpPr>
          <p:cNvPr id="4" name="日期占位符 3"/>
          <p:cNvSpPr>
            <a:spLocks noGrp="1"/>
          </p:cNvSpPr>
          <p:nvPr>
            <p:ph type="dt" sz="half" idx="10"/>
          </p:nvPr>
        </p:nvSpPr>
        <p:spPr/>
        <p:txBody>
          <a:bodyPr/>
          <a:lstStyle/>
          <a:p>
            <a:r>
              <a:rPr lang="en-US" altLang="zh-CN" dirty="0" smtClean="0"/>
              <a:t>November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a:t>
            </a:r>
            <a:r>
              <a:rPr lang="en-US" altLang="en-US" dirty="0" smtClean="0"/>
              <a:t>et al</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13</a:t>
            </a:fld>
            <a:endParaRPr lang="en-US" altLang="en-US" dirty="0"/>
          </a:p>
        </p:txBody>
      </p:sp>
      <p:sp>
        <p:nvSpPr>
          <p:cNvPr id="10" name="内容占位符 2"/>
          <p:cNvSpPr txBox="1">
            <a:spLocks/>
          </p:cNvSpPr>
          <p:nvPr/>
        </p:nvSpPr>
        <p:spPr bwMode="auto">
          <a:xfrm>
            <a:off x="899592" y="1196753"/>
            <a:ext cx="7772400" cy="5083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60000"/>
              </a:lnSpc>
              <a:buFont typeface="Wingdings" panose="05000000000000000000" pitchFamily="2" charset="2"/>
              <a:buChar char="n"/>
            </a:pPr>
            <a:endParaRPr lang="zh-CN" altLang="zh-CN" sz="1600" dirty="0"/>
          </a:p>
          <a:p>
            <a:pPr algn="just">
              <a:lnSpc>
                <a:spcPct val="160000"/>
              </a:lnSpc>
              <a:buFont typeface="Wingdings" panose="05000000000000000000" pitchFamily="2" charset="2"/>
              <a:buChar char="n"/>
            </a:pPr>
            <a:endParaRPr lang="en-US" altLang="zh-CN" sz="1600" dirty="0"/>
          </a:p>
          <a:p>
            <a:pPr marL="0" indent="0" algn="just">
              <a:lnSpc>
                <a:spcPct val="160000"/>
              </a:lnSpc>
              <a:buNone/>
            </a:pPr>
            <a:endParaRPr lang="en-US" altLang="zh-CN" sz="1600" kern="0" dirty="0" smtClean="0">
              <a:latin typeface="+mj-lt"/>
            </a:endParaRPr>
          </a:p>
        </p:txBody>
      </p:sp>
    </p:spTree>
    <p:extLst>
      <p:ext uri="{BB962C8B-B14F-4D97-AF65-F5344CB8AC3E}">
        <p14:creationId xmlns:p14="http://schemas.microsoft.com/office/powerpoint/2010/main" val="1230844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02628" y="429125"/>
            <a:ext cx="7772400" cy="1066800"/>
          </a:xfrm>
        </p:spPr>
        <p:txBody>
          <a:bodyPr/>
          <a:lstStyle/>
          <a:p>
            <a:r>
              <a:rPr lang="en-US" altLang="zh-CN" sz="2800" dirty="0" smtClean="0"/>
              <a:t>SFD Sequences Characteristics</a:t>
            </a:r>
            <a:endParaRPr lang="zh-CN" altLang="en-US" sz="2800" dirty="0"/>
          </a:p>
        </p:txBody>
      </p:sp>
      <p:sp>
        <p:nvSpPr>
          <p:cNvPr id="3" name="内容占位符 2"/>
          <p:cNvSpPr>
            <a:spLocks noGrp="1"/>
          </p:cNvSpPr>
          <p:nvPr>
            <p:ph idx="1"/>
          </p:nvPr>
        </p:nvSpPr>
        <p:spPr>
          <a:xfrm>
            <a:off x="719456" y="1495925"/>
            <a:ext cx="7772400" cy="4903204"/>
          </a:xfrm>
        </p:spPr>
        <p:txBody>
          <a:bodyPr/>
          <a:lstStyle/>
          <a:p>
            <a:pPr algn="just">
              <a:lnSpc>
                <a:spcPct val="160000"/>
              </a:lnSpc>
              <a:buFont typeface="Wingdings" panose="05000000000000000000" pitchFamily="2" charset="2"/>
              <a:buChar char="n"/>
            </a:pPr>
            <a:endParaRPr lang="en-US" altLang="zh-CN" sz="1600" dirty="0" smtClean="0">
              <a:latin typeface="+mj-lt"/>
            </a:endParaRPr>
          </a:p>
          <a:p>
            <a:pPr algn="just">
              <a:lnSpc>
                <a:spcPct val="160000"/>
              </a:lnSpc>
              <a:buFont typeface="Wingdings" panose="05000000000000000000" pitchFamily="2" charset="2"/>
              <a:buChar char="n"/>
            </a:pPr>
            <a:endParaRPr lang="en-US" altLang="zh-CN" sz="1600" dirty="0">
              <a:latin typeface="+mj-lt"/>
            </a:endParaRPr>
          </a:p>
          <a:p>
            <a:pPr algn="just">
              <a:lnSpc>
                <a:spcPct val="160000"/>
              </a:lnSpc>
              <a:buFont typeface="Wingdings" panose="05000000000000000000" pitchFamily="2" charset="2"/>
              <a:buChar char="n"/>
            </a:pPr>
            <a:endParaRPr lang="en-US" altLang="zh-CN" sz="1600" dirty="0">
              <a:latin typeface="+mj-lt"/>
            </a:endParaRPr>
          </a:p>
        </p:txBody>
      </p:sp>
      <p:sp>
        <p:nvSpPr>
          <p:cNvPr id="4" name="日期占位符 3"/>
          <p:cNvSpPr>
            <a:spLocks noGrp="1"/>
          </p:cNvSpPr>
          <p:nvPr>
            <p:ph type="dt" sz="half" idx="10"/>
          </p:nvPr>
        </p:nvSpPr>
        <p:spPr/>
        <p:txBody>
          <a:bodyPr/>
          <a:lstStyle/>
          <a:p>
            <a:r>
              <a:rPr lang="en-US" altLang="zh-CN" dirty="0" smtClean="0"/>
              <a:t>November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a:t>
            </a:r>
            <a:r>
              <a:rPr lang="en-US" altLang="en-US" dirty="0" smtClean="0"/>
              <a:t>et al</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14</a:t>
            </a:fld>
            <a:endParaRPr lang="en-US" altLang="en-US" dirty="0"/>
          </a:p>
        </p:txBody>
      </p:sp>
      <p:sp>
        <p:nvSpPr>
          <p:cNvPr id="10" name="内容占位符 2"/>
          <p:cNvSpPr txBox="1">
            <a:spLocks/>
          </p:cNvSpPr>
          <p:nvPr/>
        </p:nvSpPr>
        <p:spPr bwMode="auto">
          <a:xfrm>
            <a:off x="899592" y="1196753"/>
            <a:ext cx="7772400" cy="5083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60000"/>
              </a:lnSpc>
              <a:buFont typeface="Wingdings" panose="05000000000000000000" pitchFamily="2" charset="2"/>
              <a:buChar char="n"/>
            </a:pPr>
            <a:r>
              <a:rPr lang="en-US" altLang="zh-CN" sz="1600" kern="0" dirty="0" smtClean="0">
                <a:latin typeface="+mj-lt"/>
              </a:rPr>
              <a:t>RMS of </a:t>
            </a:r>
            <a:r>
              <a:rPr lang="en-US" altLang="zh-CN" sz="1600" kern="0" dirty="0" err="1" smtClean="0">
                <a:latin typeface="+mj-lt"/>
              </a:rPr>
              <a:t>sidelobes</a:t>
            </a:r>
            <a:r>
              <a:rPr lang="en-US" altLang="zh-CN" sz="1600" kern="0" dirty="0" smtClean="0">
                <a:latin typeface="+mj-lt"/>
              </a:rPr>
              <a:t> and maximum positive </a:t>
            </a:r>
            <a:r>
              <a:rPr lang="en-US" altLang="zh-CN" sz="1600" kern="0" dirty="0" err="1" smtClean="0">
                <a:latin typeface="+mj-lt"/>
              </a:rPr>
              <a:t>sidelobe</a:t>
            </a:r>
            <a:r>
              <a:rPr lang="en-US" altLang="zh-CN" sz="1600" kern="0" dirty="0" smtClean="0">
                <a:latin typeface="+mj-lt"/>
              </a:rPr>
              <a:t> of SFD sequence set with length 4, where a, b, c, d denote the SFD sequence</a:t>
            </a:r>
            <a:r>
              <a:rPr lang="en-US" altLang="zh-CN" sz="1600" kern="0" dirty="0">
                <a:latin typeface="+mj-lt"/>
              </a:rPr>
              <a:t> [</a:t>
            </a:r>
            <a:r>
              <a:rPr lang="en-US" altLang="zh-CN" sz="1600" kern="0" dirty="0">
                <a:latin typeface="+mj-lt"/>
                <a:sym typeface="+mn-ea"/>
              </a:rPr>
              <a:t>-1, -1, 1, -1</a:t>
            </a:r>
            <a:r>
              <a:rPr lang="en-US" altLang="zh-CN" sz="1600" kern="0" dirty="0">
                <a:latin typeface="+mj-lt"/>
              </a:rPr>
              <a:t>], [-1, -1, -1, -1], [-1, -1, 1, 1], [-1, 1, 1, -1]</a:t>
            </a:r>
            <a:endParaRPr lang="zh-CN" altLang="zh-CN" sz="1600" kern="0" dirty="0">
              <a:latin typeface="+mj-lt"/>
            </a:endParaRPr>
          </a:p>
          <a:p>
            <a:pPr algn="just">
              <a:lnSpc>
                <a:spcPct val="160000"/>
              </a:lnSpc>
              <a:buFont typeface="Wingdings" panose="05000000000000000000" pitchFamily="2" charset="2"/>
              <a:buChar char="n"/>
            </a:pPr>
            <a:endParaRPr lang="zh-CN" altLang="zh-CN" sz="1600" dirty="0"/>
          </a:p>
          <a:p>
            <a:pPr algn="just">
              <a:lnSpc>
                <a:spcPct val="160000"/>
              </a:lnSpc>
              <a:buFont typeface="Wingdings" panose="05000000000000000000" pitchFamily="2" charset="2"/>
              <a:buChar char="n"/>
            </a:pPr>
            <a:endParaRPr lang="en-US" altLang="zh-CN" sz="1600" dirty="0"/>
          </a:p>
          <a:p>
            <a:pPr marL="0" indent="0" algn="just">
              <a:lnSpc>
                <a:spcPct val="160000"/>
              </a:lnSpc>
              <a:buNone/>
            </a:pPr>
            <a:endParaRPr lang="en-US" altLang="zh-CN" sz="1600" kern="0" dirty="0" smtClean="0">
              <a:latin typeface="+mj-lt"/>
            </a:endParaRPr>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3178612677"/>
              </p:ext>
            </p:extLst>
          </p:nvPr>
        </p:nvGraphicFramePr>
        <p:xfrm>
          <a:off x="1728918" y="2636912"/>
          <a:ext cx="6264001" cy="1544714"/>
        </p:xfrm>
        <a:graphic>
          <a:graphicData uri="http://schemas.openxmlformats.org/drawingml/2006/table">
            <a:tbl>
              <a:tblPr firstRow="1" firstCol="1" bandRow="1">
                <a:tableStyleId>{C083E6E3-FA7D-4D7B-A595-EF9225AFEA82}</a:tableStyleId>
              </a:tblPr>
              <a:tblGrid>
                <a:gridCol w="1314564">
                  <a:extLst>
                    <a:ext uri="{9D8B030D-6E8A-4147-A177-3AD203B41FA5}">
                      <a16:colId xmlns="" xmlns:a16="http://schemas.microsoft.com/office/drawing/2014/main" val="20000"/>
                    </a:ext>
                  </a:extLst>
                </a:gridCol>
                <a:gridCol w="1236793">
                  <a:extLst>
                    <a:ext uri="{9D8B030D-6E8A-4147-A177-3AD203B41FA5}">
                      <a16:colId xmlns="" xmlns:a16="http://schemas.microsoft.com/office/drawing/2014/main" val="20001"/>
                    </a:ext>
                  </a:extLst>
                </a:gridCol>
                <a:gridCol w="1237548">
                  <a:extLst>
                    <a:ext uri="{9D8B030D-6E8A-4147-A177-3AD203B41FA5}">
                      <a16:colId xmlns="" xmlns:a16="http://schemas.microsoft.com/office/drawing/2014/main" val="20002"/>
                    </a:ext>
                  </a:extLst>
                </a:gridCol>
                <a:gridCol w="1237548">
                  <a:extLst>
                    <a:ext uri="{9D8B030D-6E8A-4147-A177-3AD203B41FA5}">
                      <a16:colId xmlns="" xmlns:a16="http://schemas.microsoft.com/office/drawing/2014/main" val="20003"/>
                    </a:ext>
                  </a:extLst>
                </a:gridCol>
                <a:gridCol w="1237548">
                  <a:extLst>
                    <a:ext uri="{9D8B030D-6E8A-4147-A177-3AD203B41FA5}">
                      <a16:colId xmlns="" xmlns:a16="http://schemas.microsoft.com/office/drawing/2014/main" val="20004"/>
                    </a:ext>
                  </a:extLst>
                </a:gridCol>
              </a:tblGrid>
              <a:tr h="321310">
                <a:tc>
                  <a:txBody>
                    <a:bodyPr/>
                    <a:lstStyle/>
                    <a:p>
                      <a:pPr algn="ctr"/>
                      <a:r>
                        <a:rPr lang="en-US" altLang="zh-CN" sz="1050" kern="1800" dirty="0">
                          <a:effectLst/>
                        </a:rPr>
                        <a:t>RMS</a:t>
                      </a:r>
                      <a:endParaRPr lang="en-US" altLang="zh-CN" sz="1050" b="1" kern="1800" dirty="0">
                        <a:solidFill>
                          <a:schemeClr val="tx1"/>
                        </a:solidFill>
                        <a:effectLst/>
                        <a:ea typeface="宋体" panose="02010600030101010101" pitchFamily="2" charset="-122"/>
                        <a:cs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kern="1800" dirty="0">
                          <a:solidFill>
                            <a:schemeClr val="tx1"/>
                          </a:solidFill>
                          <a:effectLst/>
                        </a:rPr>
                        <a:t>x = a</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kern="1800" dirty="0">
                          <a:solidFill>
                            <a:schemeClr val="tx1"/>
                          </a:solidFill>
                          <a:effectLst/>
                        </a:rPr>
                        <a:t>x = b</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kern="1800">
                          <a:solidFill>
                            <a:schemeClr val="tx1"/>
                          </a:solidFill>
                          <a:effectLst/>
                        </a:rPr>
                        <a:t>x = c</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kern="1800" dirty="0">
                          <a:solidFill>
                            <a:schemeClr val="tx1"/>
                          </a:solidFill>
                          <a:effectLst/>
                        </a:rPr>
                        <a:t>x = d</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305851">
                <a:tc>
                  <a:txBody>
                    <a:bodyPr/>
                    <a:lstStyle/>
                    <a:p>
                      <a:pPr algn="ctr"/>
                      <a:r>
                        <a:rPr lang="en-US" sz="1000" kern="1800" dirty="0" smtClean="0">
                          <a:effectLst/>
                        </a:rPr>
                        <a:t>Preamble + a &amp; x</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kern="1800" dirty="0">
                          <a:solidFill>
                            <a:schemeClr val="tx1"/>
                          </a:solidFill>
                          <a:effectLst/>
                          <a:latin typeface="+mn-lt"/>
                          <a:ea typeface="+mn-ea"/>
                          <a:cs typeface="+mn-cs"/>
                          <a:sym typeface="+mn-ea"/>
                        </a:rPr>
                        <a:t>1.0690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kern="1800">
                          <a:solidFill>
                            <a:schemeClr val="tx1"/>
                          </a:solidFill>
                          <a:effectLst/>
                          <a:latin typeface="+mn-lt"/>
                          <a:ea typeface="+mn-ea"/>
                          <a:cs typeface="+mn-cs"/>
                        </a:rPr>
                        <a:t>1.6330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kern="1800" dirty="0">
                          <a:solidFill>
                            <a:schemeClr val="tx1"/>
                          </a:solidFill>
                          <a:effectLst/>
                          <a:latin typeface="+mn-lt"/>
                          <a:ea typeface="+mn-ea"/>
                          <a:cs typeface="+mn-cs"/>
                        </a:rPr>
                        <a:t>1.4606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kern="1800" dirty="0">
                          <a:solidFill>
                            <a:schemeClr val="tx1"/>
                          </a:solidFill>
                          <a:effectLst/>
                          <a:latin typeface="+mn-lt"/>
                          <a:ea typeface="+mn-ea"/>
                          <a:cs typeface="+mn-cs"/>
                        </a:rPr>
                        <a:t>1.4606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305851">
                <a:tc>
                  <a:txBody>
                    <a:bodyPr/>
                    <a:lstStyle/>
                    <a:p>
                      <a:pPr algn="ctr"/>
                      <a:r>
                        <a:rPr lang="en-US" altLang="zh-CN" sz="1000" kern="1800" dirty="0" smtClean="0">
                          <a:effectLst/>
                        </a:rPr>
                        <a:t>Preamble + b &amp; x</a:t>
                      </a:r>
                      <a:endParaRPr lang="zh-CN" alt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050" kern="1800" dirty="0">
                          <a:solidFill>
                            <a:schemeClr val="tx1"/>
                          </a:solidFill>
                          <a:effectLst/>
                          <a:latin typeface="+mn-lt"/>
                          <a:ea typeface="+mn-ea"/>
                          <a:cs typeface="+mn-cs"/>
                        </a:rPr>
                        <a:t>1.1547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kern="1800" dirty="0">
                          <a:solidFill>
                            <a:schemeClr val="tx1"/>
                          </a:solidFill>
                          <a:effectLst/>
                          <a:latin typeface="+mn-lt"/>
                          <a:ea typeface="+mn-ea"/>
                          <a:cs typeface="+mn-cs"/>
                        </a:rPr>
                        <a:t>1.9272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kern="1800" dirty="0">
                          <a:solidFill>
                            <a:schemeClr val="tx1"/>
                          </a:solidFill>
                          <a:effectLst/>
                          <a:latin typeface="+mn-lt"/>
                          <a:ea typeface="+mn-ea"/>
                          <a:cs typeface="+mn-cs"/>
                        </a:rPr>
                        <a:t>1.5492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kern="1800">
                          <a:solidFill>
                            <a:schemeClr val="tx1"/>
                          </a:solidFill>
                          <a:effectLst/>
                          <a:latin typeface="+mn-lt"/>
                          <a:ea typeface="+mn-ea"/>
                          <a:cs typeface="+mn-cs"/>
                        </a:rPr>
                        <a:t>0.8944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305851">
                <a:tc>
                  <a:txBody>
                    <a:bodyPr/>
                    <a:lstStyle/>
                    <a:p>
                      <a:pPr algn="ctr"/>
                      <a:r>
                        <a:rPr lang="en-US" altLang="zh-CN" sz="1000" kern="1800" dirty="0" smtClean="0">
                          <a:effectLst/>
                        </a:rPr>
                        <a:t>Preamble + c &amp; x</a:t>
                      </a:r>
                      <a:endParaRPr lang="zh-CN" alt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050" kern="1800">
                          <a:solidFill>
                            <a:schemeClr val="tx1"/>
                          </a:solidFill>
                          <a:effectLst/>
                          <a:latin typeface="+mn-lt"/>
                          <a:ea typeface="+mn-ea"/>
                          <a:cs typeface="+mn-cs"/>
                        </a:rPr>
                        <a:t>1.2649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kern="1800" dirty="0">
                          <a:solidFill>
                            <a:schemeClr val="tx1"/>
                          </a:solidFill>
                          <a:effectLst/>
                          <a:latin typeface="+mn-lt"/>
                          <a:ea typeface="+mn-ea"/>
                          <a:cs typeface="+mn-cs"/>
                        </a:rPr>
                        <a:t>1.6330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050" kern="1800" dirty="0">
                          <a:solidFill>
                            <a:schemeClr val="tx1"/>
                          </a:solidFill>
                          <a:effectLst/>
                          <a:latin typeface="+mn-lt"/>
                          <a:ea typeface="+mn-ea"/>
                          <a:cs typeface="+mn-cs"/>
                        </a:rPr>
                        <a:t>1.5119</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kern="1800" dirty="0">
                          <a:solidFill>
                            <a:schemeClr val="tx1"/>
                          </a:solidFill>
                          <a:effectLst/>
                          <a:latin typeface="+mn-lt"/>
                          <a:ea typeface="+mn-ea"/>
                          <a:cs typeface="+mn-cs"/>
                        </a:rPr>
                        <a:t>1.4606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r h="305851">
                <a:tc>
                  <a:txBody>
                    <a:bodyPr/>
                    <a:lstStyle/>
                    <a:p>
                      <a:pPr algn="ctr"/>
                      <a:r>
                        <a:rPr lang="en-US" altLang="zh-CN" sz="1000" kern="1800" dirty="0" smtClean="0">
                          <a:effectLst/>
                        </a:rPr>
                        <a:t>Preamble + d &amp; x</a:t>
                      </a:r>
                      <a:endParaRPr lang="zh-CN" alt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kern="1800">
                          <a:solidFill>
                            <a:schemeClr val="tx1"/>
                          </a:solidFill>
                          <a:effectLst/>
                          <a:latin typeface="+mn-lt"/>
                          <a:ea typeface="+mn-ea"/>
                          <a:cs typeface="+mn-cs"/>
                        </a:rPr>
                        <a:t>1.5492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kern="1800" dirty="0">
                          <a:solidFill>
                            <a:schemeClr val="tx1"/>
                          </a:solidFill>
                          <a:effectLst/>
                          <a:latin typeface="+mn-lt"/>
                          <a:ea typeface="+mn-ea"/>
                          <a:cs typeface="+mn-cs"/>
                        </a:rPr>
                        <a:t>1.7127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kern="1800" dirty="0">
                          <a:solidFill>
                            <a:schemeClr val="tx1"/>
                          </a:solidFill>
                          <a:effectLst/>
                          <a:latin typeface="+mn-lt"/>
                          <a:ea typeface="+mn-ea"/>
                          <a:cs typeface="+mn-cs"/>
                        </a:rPr>
                        <a:t>1.3663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kern="1800" dirty="0">
                          <a:solidFill>
                            <a:schemeClr val="tx1"/>
                          </a:solidFill>
                          <a:effectLst/>
                          <a:latin typeface="+mn-lt"/>
                          <a:ea typeface="+mn-ea"/>
                          <a:cs typeface="+mn-cs"/>
                        </a:rPr>
                        <a:t>1.1952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4"/>
                  </a:ext>
                </a:extLst>
              </a:tr>
            </a:tbl>
          </a:graphicData>
        </a:graphic>
      </p:graphicFrame>
      <p:graphicFrame>
        <p:nvGraphicFramePr>
          <p:cNvPr id="9" name="表格 8"/>
          <p:cNvGraphicFramePr>
            <a:graphicFrameLocks noGrp="1"/>
          </p:cNvGraphicFramePr>
          <p:nvPr>
            <p:custDataLst>
              <p:tags r:id="rId2"/>
            </p:custDataLst>
            <p:extLst>
              <p:ext uri="{D42A27DB-BD31-4B8C-83A1-F6EECF244321}">
                <p14:modId xmlns:p14="http://schemas.microsoft.com/office/powerpoint/2010/main" val="2640432846"/>
              </p:ext>
            </p:extLst>
          </p:nvPr>
        </p:nvGraphicFramePr>
        <p:xfrm>
          <a:off x="1728918" y="4696822"/>
          <a:ext cx="6238800" cy="1533924"/>
        </p:xfrm>
        <a:graphic>
          <a:graphicData uri="http://schemas.openxmlformats.org/drawingml/2006/table">
            <a:tbl>
              <a:tblPr firstRow="1" firstCol="1" bandRow="1">
                <a:tableStyleId>{C083E6E3-FA7D-4D7B-A595-EF9225AFEA82}</a:tableStyleId>
              </a:tblPr>
              <a:tblGrid>
                <a:gridCol w="1309276">
                  <a:extLst>
                    <a:ext uri="{9D8B030D-6E8A-4147-A177-3AD203B41FA5}">
                      <a16:colId xmlns="" xmlns:a16="http://schemas.microsoft.com/office/drawing/2014/main" val="20000"/>
                    </a:ext>
                  </a:extLst>
                </a:gridCol>
                <a:gridCol w="1231817">
                  <a:extLst>
                    <a:ext uri="{9D8B030D-6E8A-4147-A177-3AD203B41FA5}">
                      <a16:colId xmlns="" xmlns:a16="http://schemas.microsoft.com/office/drawing/2014/main" val="20001"/>
                    </a:ext>
                  </a:extLst>
                </a:gridCol>
                <a:gridCol w="1232569">
                  <a:extLst>
                    <a:ext uri="{9D8B030D-6E8A-4147-A177-3AD203B41FA5}">
                      <a16:colId xmlns="" xmlns:a16="http://schemas.microsoft.com/office/drawing/2014/main" val="20002"/>
                    </a:ext>
                  </a:extLst>
                </a:gridCol>
                <a:gridCol w="1232569">
                  <a:extLst>
                    <a:ext uri="{9D8B030D-6E8A-4147-A177-3AD203B41FA5}">
                      <a16:colId xmlns="" xmlns:a16="http://schemas.microsoft.com/office/drawing/2014/main" val="20003"/>
                    </a:ext>
                  </a:extLst>
                </a:gridCol>
                <a:gridCol w="1232569">
                  <a:extLst>
                    <a:ext uri="{9D8B030D-6E8A-4147-A177-3AD203B41FA5}">
                      <a16:colId xmlns="" xmlns:a16="http://schemas.microsoft.com/office/drawing/2014/main" val="20004"/>
                    </a:ext>
                  </a:extLst>
                </a:gridCol>
              </a:tblGrid>
              <a:tr h="318645">
                <a:tc>
                  <a:txBody>
                    <a:bodyPr/>
                    <a:lstStyle/>
                    <a:p>
                      <a:pPr algn="ctr"/>
                      <a:r>
                        <a:rPr lang="en-US" altLang="zh-CN" sz="1050" b="1" kern="0" dirty="0" smtClean="0">
                          <a:solidFill>
                            <a:schemeClr val="tx1"/>
                          </a:solidFill>
                          <a:latin typeface="+mn-lt"/>
                          <a:ea typeface="+mn-ea"/>
                          <a:cs typeface="+mn-cs"/>
                        </a:rPr>
                        <a:t>maximum positive </a:t>
                      </a:r>
                      <a:r>
                        <a:rPr lang="en-US" altLang="zh-CN" sz="1050" b="1" kern="0" dirty="0" err="1" smtClean="0">
                          <a:solidFill>
                            <a:schemeClr val="tx1"/>
                          </a:solidFill>
                          <a:latin typeface="+mn-lt"/>
                          <a:ea typeface="+mn-ea"/>
                          <a:cs typeface="+mn-cs"/>
                        </a:rPr>
                        <a:t>sidelobe</a:t>
                      </a:r>
                      <a:r>
                        <a:rPr lang="en-US" altLang="zh-CN" sz="1050" b="1" kern="0" dirty="0" smtClean="0">
                          <a:solidFill>
                            <a:schemeClr val="tx1"/>
                          </a:solidFill>
                          <a:latin typeface="+mn-lt"/>
                          <a:ea typeface="+mn-ea"/>
                          <a:cs typeface="+mn-cs"/>
                        </a:rPr>
                        <a:t> </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kern="1800" dirty="0">
                          <a:solidFill>
                            <a:schemeClr val="tx1"/>
                          </a:solidFill>
                          <a:effectLst/>
                        </a:rPr>
                        <a:t>x = a</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kern="1800" dirty="0">
                          <a:solidFill>
                            <a:schemeClr val="tx1"/>
                          </a:solidFill>
                          <a:effectLst/>
                        </a:rPr>
                        <a:t>x = b</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kern="1800" dirty="0">
                          <a:solidFill>
                            <a:schemeClr val="tx1"/>
                          </a:solidFill>
                          <a:effectLst/>
                        </a:rPr>
                        <a:t>x = c</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kern="1800" dirty="0">
                          <a:solidFill>
                            <a:schemeClr val="tx1"/>
                          </a:solidFill>
                          <a:effectLst/>
                        </a:rPr>
                        <a:t>x = d</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303471">
                <a:tc>
                  <a:txBody>
                    <a:bodyPr/>
                    <a:lstStyle/>
                    <a:p>
                      <a:pPr algn="ctr"/>
                      <a:r>
                        <a:rPr lang="en-US" sz="1000" kern="1800" dirty="0" smtClean="0">
                          <a:effectLst/>
                        </a:rPr>
                        <a:t>Preamble + a &amp; x</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kern="1800" dirty="0">
                          <a:solidFill>
                            <a:schemeClr val="tx1"/>
                          </a:solidFill>
                          <a:effectLst/>
                          <a:latin typeface="+mn-lt"/>
                          <a:ea typeface="+mn-ea"/>
                          <a:cs typeface="+mn-cs"/>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kern="1800" dirty="0">
                          <a:solidFill>
                            <a:schemeClr val="tx1"/>
                          </a:solidFill>
                          <a:effectLst/>
                          <a:latin typeface="+mn-lt"/>
                          <a:ea typeface="+mn-ea"/>
                          <a:cs typeface="+mn-cs"/>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050" kern="1800">
                          <a:solidFill>
                            <a:schemeClr val="tx1"/>
                          </a:solidFill>
                          <a:effectLst/>
                          <a:latin typeface="+mn-lt"/>
                          <a:ea typeface="+mn-ea"/>
                          <a:cs typeface="+mn-cs"/>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kern="1800">
                          <a:solidFill>
                            <a:schemeClr val="tx1"/>
                          </a:solidFill>
                          <a:effectLst/>
                          <a:latin typeface="+mn-lt"/>
                          <a:ea typeface="+mn-ea"/>
                          <a:cs typeface="+mn-cs"/>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303471">
                <a:tc>
                  <a:txBody>
                    <a:bodyPr/>
                    <a:lstStyle/>
                    <a:p>
                      <a:pPr algn="ctr"/>
                      <a:r>
                        <a:rPr lang="en-US" altLang="zh-CN" sz="1000" kern="1800" dirty="0" smtClean="0">
                          <a:effectLst/>
                        </a:rPr>
                        <a:t>Preamble + b &amp; x</a:t>
                      </a:r>
                      <a:endParaRPr lang="zh-CN" alt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050" kern="1800">
                          <a:solidFill>
                            <a:schemeClr val="tx1"/>
                          </a:solidFill>
                          <a:effectLst/>
                          <a:latin typeface="+mn-lt"/>
                          <a:ea typeface="+mn-ea"/>
                          <a:cs typeface="+mn-cs"/>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050" kern="1800" dirty="0">
                          <a:solidFill>
                            <a:schemeClr val="tx1"/>
                          </a:solidFill>
                          <a:effectLst/>
                          <a:latin typeface="+mn-lt"/>
                          <a:ea typeface="+mn-ea"/>
                          <a:cs typeface="+mn-cs"/>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kern="1800" dirty="0">
                          <a:solidFill>
                            <a:schemeClr val="tx1"/>
                          </a:solidFill>
                          <a:effectLst/>
                          <a:latin typeface="+mn-lt"/>
                          <a:ea typeface="+mn-ea"/>
                          <a:cs typeface="+mn-cs"/>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050" kern="1800">
                          <a:solidFill>
                            <a:schemeClr val="tx1"/>
                          </a:solidFill>
                          <a:effectLst/>
                          <a:latin typeface="+mn-lt"/>
                          <a:ea typeface="+mn-ea"/>
                          <a:cs typeface="+mn-cs"/>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303471">
                <a:tc>
                  <a:txBody>
                    <a:bodyPr/>
                    <a:lstStyle/>
                    <a:p>
                      <a:pPr algn="ctr"/>
                      <a:r>
                        <a:rPr lang="en-US" altLang="zh-CN" sz="1000" kern="1800" dirty="0" smtClean="0">
                          <a:effectLst/>
                        </a:rPr>
                        <a:t>Preamble + c &amp; x</a:t>
                      </a:r>
                      <a:endParaRPr lang="zh-CN" alt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050" kern="1800">
                          <a:solidFill>
                            <a:schemeClr val="tx1"/>
                          </a:solidFill>
                          <a:effectLst/>
                          <a:latin typeface="+mn-lt"/>
                          <a:ea typeface="+mn-ea"/>
                          <a:cs typeface="+mn-cs"/>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altLang="zh-CN" sz="1050" kern="1800" dirty="0">
                          <a:solidFill>
                            <a:schemeClr val="tx1"/>
                          </a:solidFill>
                          <a:effectLst/>
                          <a:latin typeface="+mn-lt"/>
                          <a:ea typeface="+mn-ea"/>
                          <a:cs typeface="+mn-cs"/>
                        </a:rPr>
                        <a:t>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kern="1800" dirty="0">
                          <a:solidFill>
                            <a:schemeClr val="tx1"/>
                          </a:solidFill>
                          <a:effectLst/>
                          <a:latin typeface="+mn-lt"/>
                          <a:ea typeface="+mn-ea"/>
                          <a:cs typeface="+mn-cs"/>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kern="1800" dirty="0">
                          <a:solidFill>
                            <a:schemeClr val="tx1"/>
                          </a:solidFill>
                          <a:effectLst/>
                          <a:latin typeface="+mn-lt"/>
                          <a:ea typeface="+mn-ea"/>
                          <a:cs typeface="+mn-cs"/>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r h="303471">
                <a:tc>
                  <a:txBody>
                    <a:bodyPr/>
                    <a:lstStyle/>
                    <a:p>
                      <a:pPr algn="ctr"/>
                      <a:r>
                        <a:rPr lang="en-US" altLang="zh-CN" sz="1000" kern="1800" dirty="0" smtClean="0">
                          <a:effectLst/>
                        </a:rPr>
                        <a:t>Preamble + d &amp; x</a:t>
                      </a:r>
                      <a:endParaRPr lang="zh-CN" alt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kern="1800">
                          <a:solidFill>
                            <a:schemeClr val="tx1"/>
                          </a:solidFill>
                          <a:effectLst/>
                          <a:latin typeface="+mn-lt"/>
                          <a:ea typeface="+mn-ea"/>
                          <a:cs typeface="+mn-cs"/>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kern="1800">
                          <a:solidFill>
                            <a:schemeClr val="tx1"/>
                          </a:solidFill>
                          <a:effectLst/>
                          <a:latin typeface="+mn-lt"/>
                          <a:ea typeface="+mn-ea"/>
                          <a:cs typeface="+mn-cs"/>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kern="1800" dirty="0">
                          <a:solidFill>
                            <a:schemeClr val="tx1"/>
                          </a:solidFill>
                          <a:effectLst/>
                          <a:latin typeface="+mn-lt"/>
                          <a:ea typeface="+mn-ea"/>
                          <a:cs typeface="+mn-cs"/>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latinLnBrk="0" hangingPunct="1"/>
                      <a:r>
                        <a:rPr lang="en-US" sz="1050" kern="1800" dirty="0">
                          <a:solidFill>
                            <a:schemeClr val="tx1"/>
                          </a:solidFill>
                          <a:effectLst/>
                          <a:latin typeface="+mn-lt"/>
                          <a:ea typeface="+mn-ea"/>
                          <a:cs typeface="+mn-cs"/>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35958152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02628" y="429125"/>
            <a:ext cx="7772400" cy="1066800"/>
          </a:xfrm>
        </p:spPr>
        <p:txBody>
          <a:bodyPr/>
          <a:lstStyle/>
          <a:p>
            <a:r>
              <a:rPr lang="en-US" altLang="zh-CN" sz="2800" dirty="0"/>
              <a:t>SFD Sequences Characteristics</a:t>
            </a:r>
            <a:endParaRPr lang="zh-CN" altLang="en-US" sz="2800" dirty="0"/>
          </a:p>
        </p:txBody>
      </p:sp>
      <p:sp>
        <p:nvSpPr>
          <p:cNvPr id="3" name="内容占位符 2"/>
          <p:cNvSpPr>
            <a:spLocks noGrp="1"/>
          </p:cNvSpPr>
          <p:nvPr>
            <p:ph idx="1"/>
          </p:nvPr>
        </p:nvSpPr>
        <p:spPr>
          <a:xfrm>
            <a:off x="719456" y="1495925"/>
            <a:ext cx="7772400" cy="4903204"/>
          </a:xfrm>
        </p:spPr>
        <p:txBody>
          <a:bodyPr/>
          <a:lstStyle/>
          <a:p>
            <a:pPr algn="just">
              <a:lnSpc>
                <a:spcPct val="160000"/>
              </a:lnSpc>
              <a:buFont typeface="Wingdings" panose="05000000000000000000" pitchFamily="2" charset="2"/>
              <a:buChar char="n"/>
            </a:pPr>
            <a:endParaRPr lang="en-US" altLang="zh-CN" sz="1600" dirty="0" smtClean="0">
              <a:latin typeface="+mj-lt"/>
            </a:endParaRPr>
          </a:p>
          <a:p>
            <a:pPr algn="just">
              <a:lnSpc>
                <a:spcPct val="160000"/>
              </a:lnSpc>
              <a:buFont typeface="Wingdings" panose="05000000000000000000" pitchFamily="2" charset="2"/>
              <a:buChar char="n"/>
            </a:pPr>
            <a:endParaRPr lang="en-US" altLang="zh-CN" sz="1600" dirty="0">
              <a:latin typeface="+mj-lt"/>
            </a:endParaRPr>
          </a:p>
          <a:p>
            <a:pPr algn="just">
              <a:lnSpc>
                <a:spcPct val="160000"/>
              </a:lnSpc>
              <a:buFont typeface="Wingdings" panose="05000000000000000000" pitchFamily="2" charset="2"/>
              <a:buChar char="n"/>
            </a:pPr>
            <a:endParaRPr lang="en-US" altLang="zh-CN" sz="1600" dirty="0">
              <a:latin typeface="+mj-lt"/>
            </a:endParaRPr>
          </a:p>
        </p:txBody>
      </p:sp>
      <p:sp>
        <p:nvSpPr>
          <p:cNvPr id="4" name="日期占位符 3"/>
          <p:cNvSpPr>
            <a:spLocks noGrp="1"/>
          </p:cNvSpPr>
          <p:nvPr>
            <p:ph type="dt" sz="half" idx="10"/>
          </p:nvPr>
        </p:nvSpPr>
        <p:spPr/>
        <p:txBody>
          <a:bodyPr/>
          <a:lstStyle/>
          <a:p>
            <a:r>
              <a:rPr lang="en-US" altLang="zh-CN" dirty="0" smtClean="0"/>
              <a:t>November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a:t>
            </a:r>
            <a:r>
              <a:rPr lang="en-US" altLang="en-US" dirty="0" smtClean="0"/>
              <a:t>et al</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15</a:t>
            </a:fld>
            <a:endParaRPr lang="en-US" altLang="en-US" dirty="0"/>
          </a:p>
        </p:txBody>
      </p:sp>
      <p:sp>
        <p:nvSpPr>
          <p:cNvPr id="10" name="内容占位符 2"/>
          <p:cNvSpPr txBox="1">
            <a:spLocks/>
          </p:cNvSpPr>
          <p:nvPr/>
        </p:nvSpPr>
        <p:spPr bwMode="auto">
          <a:xfrm>
            <a:off x="899592" y="1196753"/>
            <a:ext cx="7772400" cy="5083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60000"/>
              </a:lnSpc>
              <a:buFont typeface="Wingdings" panose="05000000000000000000" pitchFamily="2" charset="2"/>
              <a:buChar char="n"/>
            </a:pPr>
            <a:r>
              <a:rPr lang="en-US" altLang="zh-CN" sz="1600" kern="0" dirty="0" smtClean="0">
                <a:latin typeface="+mj-lt"/>
              </a:rPr>
              <a:t>RMS of </a:t>
            </a:r>
            <a:r>
              <a:rPr lang="en-US" altLang="zh-CN" sz="1600" kern="0" dirty="0" err="1" smtClean="0">
                <a:latin typeface="+mj-lt"/>
              </a:rPr>
              <a:t>sidelobes</a:t>
            </a:r>
            <a:r>
              <a:rPr lang="en-US" altLang="zh-CN" sz="1600" kern="0" dirty="0" smtClean="0">
                <a:latin typeface="+mj-lt"/>
              </a:rPr>
              <a:t> and maximum positive </a:t>
            </a:r>
            <a:r>
              <a:rPr lang="en-US" altLang="zh-CN" sz="1600" kern="0" dirty="0" err="1" smtClean="0">
                <a:latin typeface="+mj-lt"/>
              </a:rPr>
              <a:t>sidelobe</a:t>
            </a:r>
            <a:r>
              <a:rPr lang="en-US" altLang="zh-CN" sz="1600" kern="0" dirty="0" smtClean="0">
                <a:latin typeface="+mj-lt"/>
              </a:rPr>
              <a:t> of SFD sequence set with length 8, where a, b, c, d denote the SFD sequence </a:t>
            </a:r>
            <a:r>
              <a:rPr lang="en-US" altLang="zh-CN" sz="1600" kern="0" dirty="0">
                <a:latin typeface="+mj-lt"/>
              </a:rPr>
              <a:t>[</a:t>
            </a:r>
            <a:r>
              <a:rPr lang="en-US" altLang="zh-CN" sz="1600" kern="0" dirty="0">
                <a:latin typeface="+mj-lt"/>
                <a:sym typeface="+mn-ea"/>
              </a:rPr>
              <a:t>-1, -1, -1, 1, -1, -1, 1, -1</a:t>
            </a:r>
            <a:r>
              <a:rPr lang="en-US" altLang="zh-CN" sz="1600" kern="0" dirty="0">
                <a:latin typeface="+mj-lt"/>
              </a:rPr>
              <a:t>], [-1, -1, -1, -1, 1, 1, 1, -1], [</a:t>
            </a:r>
            <a:r>
              <a:rPr lang="en-US" altLang="zh-CN" sz="1600" kern="0" dirty="0">
                <a:latin typeface="+mj-lt"/>
                <a:sym typeface="+mn-ea"/>
              </a:rPr>
              <a:t>-1, -1, 1, -1, 1, -1, 1, -1</a:t>
            </a:r>
            <a:r>
              <a:rPr lang="en-US" altLang="zh-CN" sz="1600" kern="0" dirty="0">
                <a:latin typeface="+mj-lt"/>
              </a:rPr>
              <a:t>] and [-1, -1, 1, 1, -1, -1, -1, -1]</a:t>
            </a:r>
            <a:endParaRPr lang="zh-CN" altLang="zh-CN" sz="1600" kern="0" dirty="0">
              <a:latin typeface="+mj-lt"/>
            </a:endParaRPr>
          </a:p>
          <a:p>
            <a:pPr algn="just">
              <a:lnSpc>
                <a:spcPct val="160000"/>
              </a:lnSpc>
              <a:buFont typeface="Wingdings" panose="05000000000000000000" pitchFamily="2" charset="2"/>
              <a:buChar char="n"/>
            </a:pPr>
            <a:endParaRPr lang="zh-CN" altLang="zh-CN" sz="1600" b="1" dirty="0"/>
          </a:p>
          <a:p>
            <a:pPr algn="just">
              <a:lnSpc>
                <a:spcPct val="160000"/>
              </a:lnSpc>
              <a:buFont typeface="Wingdings" panose="05000000000000000000" pitchFamily="2" charset="2"/>
              <a:buChar char="n"/>
            </a:pPr>
            <a:endParaRPr lang="zh-CN" altLang="zh-CN" sz="1600" b="1" dirty="0"/>
          </a:p>
          <a:p>
            <a:pPr marL="0" indent="0" algn="just">
              <a:lnSpc>
                <a:spcPct val="160000"/>
              </a:lnSpc>
              <a:buNone/>
            </a:pPr>
            <a:endParaRPr lang="zh-CN" altLang="zh-CN" sz="1600" dirty="0"/>
          </a:p>
          <a:p>
            <a:pPr algn="just">
              <a:lnSpc>
                <a:spcPct val="160000"/>
              </a:lnSpc>
              <a:buFont typeface="Wingdings" panose="05000000000000000000" pitchFamily="2" charset="2"/>
              <a:buChar char="n"/>
            </a:pPr>
            <a:endParaRPr lang="zh-CN" altLang="zh-CN" sz="1600" dirty="0"/>
          </a:p>
          <a:p>
            <a:pPr algn="just">
              <a:lnSpc>
                <a:spcPct val="160000"/>
              </a:lnSpc>
              <a:buFont typeface="Wingdings" panose="05000000000000000000" pitchFamily="2" charset="2"/>
              <a:buChar char="n"/>
            </a:pPr>
            <a:endParaRPr lang="en-US" altLang="zh-CN" sz="1600" dirty="0"/>
          </a:p>
          <a:p>
            <a:pPr marL="0" indent="0" algn="just">
              <a:lnSpc>
                <a:spcPct val="160000"/>
              </a:lnSpc>
              <a:buNone/>
            </a:pPr>
            <a:endParaRPr lang="en-US" altLang="zh-CN" sz="1600" kern="0" dirty="0" smtClean="0">
              <a:latin typeface="+mj-lt"/>
            </a:endParaRPr>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2959270833"/>
              </p:ext>
            </p:extLst>
          </p:nvPr>
        </p:nvGraphicFramePr>
        <p:xfrm>
          <a:off x="1743212" y="2636912"/>
          <a:ext cx="6264001" cy="1544714"/>
        </p:xfrm>
        <a:graphic>
          <a:graphicData uri="http://schemas.openxmlformats.org/drawingml/2006/table">
            <a:tbl>
              <a:tblPr firstRow="1" firstCol="1" bandRow="1">
                <a:tableStyleId>{C083E6E3-FA7D-4D7B-A595-EF9225AFEA82}</a:tableStyleId>
              </a:tblPr>
              <a:tblGrid>
                <a:gridCol w="1314564">
                  <a:extLst>
                    <a:ext uri="{9D8B030D-6E8A-4147-A177-3AD203B41FA5}">
                      <a16:colId xmlns="" xmlns:a16="http://schemas.microsoft.com/office/drawing/2014/main" val="20000"/>
                    </a:ext>
                  </a:extLst>
                </a:gridCol>
                <a:gridCol w="1236793">
                  <a:extLst>
                    <a:ext uri="{9D8B030D-6E8A-4147-A177-3AD203B41FA5}">
                      <a16:colId xmlns="" xmlns:a16="http://schemas.microsoft.com/office/drawing/2014/main" val="20001"/>
                    </a:ext>
                  </a:extLst>
                </a:gridCol>
                <a:gridCol w="1237548">
                  <a:extLst>
                    <a:ext uri="{9D8B030D-6E8A-4147-A177-3AD203B41FA5}">
                      <a16:colId xmlns="" xmlns:a16="http://schemas.microsoft.com/office/drawing/2014/main" val="20002"/>
                    </a:ext>
                  </a:extLst>
                </a:gridCol>
                <a:gridCol w="1237548">
                  <a:extLst>
                    <a:ext uri="{9D8B030D-6E8A-4147-A177-3AD203B41FA5}">
                      <a16:colId xmlns="" xmlns:a16="http://schemas.microsoft.com/office/drawing/2014/main" val="20003"/>
                    </a:ext>
                  </a:extLst>
                </a:gridCol>
                <a:gridCol w="1237548">
                  <a:extLst>
                    <a:ext uri="{9D8B030D-6E8A-4147-A177-3AD203B41FA5}">
                      <a16:colId xmlns="" xmlns:a16="http://schemas.microsoft.com/office/drawing/2014/main" val="20004"/>
                    </a:ext>
                  </a:extLst>
                </a:gridCol>
              </a:tblGrid>
              <a:tr h="321310">
                <a:tc>
                  <a:txBody>
                    <a:bodyPr/>
                    <a:lstStyle/>
                    <a:p>
                      <a:pPr algn="ctr"/>
                      <a:r>
                        <a:rPr lang="en-US" altLang="zh-CN" sz="1050" kern="1800" dirty="0">
                          <a:effectLst/>
                        </a:rPr>
                        <a:t>RMS</a:t>
                      </a:r>
                      <a:endParaRPr lang="en-US" altLang="zh-CN" sz="1050" b="1" kern="1800" dirty="0">
                        <a:solidFill>
                          <a:schemeClr val="tx1"/>
                        </a:solidFill>
                        <a:effectLst/>
                        <a:ea typeface="宋体" panose="02010600030101010101" pitchFamily="2" charset="-122"/>
                        <a:cs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dirty="0">
                          <a:effectLst/>
                        </a:rPr>
                        <a:t>x = a</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dirty="0">
                          <a:effectLst/>
                        </a:rPr>
                        <a:t>x = b</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a:effectLst/>
                        </a:rPr>
                        <a:t>x = c</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dirty="0">
                          <a:effectLst/>
                        </a:rPr>
                        <a:t>x = d</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305851">
                <a:tc>
                  <a:txBody>
                    <a:bodyPr/>
                    <a:lstStyle/>
                    <a:p>
                      <a:pPr algn="ctr"/>
                      <a:r>
                        <a:rPr lang="en-US" sz="1000" kern="1800" dirty="0" smtClean="0">
                          <a:effectLst/>
                        </a:rPr>
                        <a:t>Preamble + a &amp; x</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0" kern="1800" dirty="0">
                          <a:effectLst/>
                          <a:latin typeface="Arial" panose="020B0604020202020204" pitchFamily="34" charset="0"/>
                          <a:ea typeface="宋体" panose="02010600030101010101" pitchFamily="2" charset="-122"/>
                          <a:cs typeface="Arial" panose="020B0604020202020204" pitchFamily="34" charset="0"/>
                          <a:sym typeface="+mn-ea"/>
                        </a:rPr>
                        <a:t>1.6377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0" kern="1800" dirty="0">
                          <a:effectLst/>
                          <a:latin typeface="Arial" panose="020B0604020202020204" pitchFamily="34" charset="0"/>
                          <a:cs typeface="Arial" panose="020B0604020202020204" pitchFamily="34" charset="0"/>
                        </a:rPr>
                        <a:t>1.9344</a:t>
                      </a:r>
                      <a:endParaRPr lang="en-US" sz="1000" b="0" kern="18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0" kern="1800" dirty="0">
                          <a:effectLst/>
                          <a:latin typeface="Arial" panose="020B0604020202020204" pitchFamily="34" charset="0"/>
                          <a:cs typeface="Arial" panose="020B0604020202020204" pitchFamily="34" charset="0"/>
                        </a:rPr>
                        <a:t>1.6461</a:t>
                      </a:r>
                      <a:endParaRPr lang="en-US" sz="1000" b="0" kern="18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0" kern="1800" dirty="0">
                          <a:effectLst/>
                          <a:latin typeface="Arial" panose="020B0604020202020204" pitchFamily="34" charset="0"/>
                          <a:cs typeface="Arial" panose="020B0604020202020204" pitchFamily="34" charset="0"/>
                        </a:rPr>
                        <a:t>2.0000</a:t>
                      </a:r>
                      <a:endParaRPr lang="en-US" sz="1000" b="0" kern="18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305851">
                <a:tc>
                  <a:txBody>
                    <a:bodyPr/>
                    <a:lstStyle/>
                    <a:p>
                      <a:pPr algn="ctr"/>
                      <a:r>
                        <a:rPr lang="en-US" altLang="zh-CN" sz="1000" kern="1800" dirty="0" smtClean="0">
                          <a:effectLst/>
                        </a:rPr>
                        <a:t>Preamble + b &amp; x</a:t>
                      </a:r>
                      <a:endParaRPr lang="zh-CN" alt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50" b="0" kern="1800">
                          <a:effectLst/>
                          <a:latin typeface="Arial" panose="020B0604020202020204" pitchFamily="34" charset="0"/>
                          <a:ea typeface="宋体" panose="02010600030101010101" pitchFamily="2" charset="-122"/>
                          <a:cs typeface="Arial" panose="020B0604020202020204" pitchFamily="34" charset="0"/>
                        </a:rPr>
                        <a:t>1.8316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0" kern="1800" dirty="0">
                          <a:effectLst/>
                          <a:latin typeface="Arial" panose="020B0604020202020204" pitchFamily="34" charset="0"/>
                          <a:ea typeface="宋体" panose="02010600030101010101" pitchFamily="2" charset="-122"/>
                          <a:cs typeface="Arial" panose="020B0604020202020204" pitchFamily="34" charset="0"/>
                        </a:rPr>
                        <a:t>2.1292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0" kern="1800">
                          <a:effectLst/>
                          <a:latin typeface="Arial" panose="020B0604020202020204" pitchFamily="34" charset="0"/>
                          <a:cs typeface="Arial" panose="020B0604020202020204" pitchFamily="34" charset="0"/>
                        </a:rPr>
                        <a:t>1.5240</a:t>
                      </a:r>
                      <a:endParaRPr lang="en-US" sz="1000" b="0" kern="18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0" kern="1800">
                          <a:effectLst/>
                          <a:latin typeface="Arial" panose="020B0604020202020204" pitchFamily="34" charset="0"/>
                          <a:ea typeface="宋体" panose="02010600030101010101" pitchFamily="2" charset="-122"/>
                          <a:cs typeface="Arial" panose="020B0604020202020204" pitchFamily="34" charset="0"/>
                        </a:rPr>
                        <a:t>2.3280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305851">
                <a:tc>
                  <a:txBody>
                    <a:bodyPr/>
                    <a:lstStyle/>
                    <a:p>
                      <a:pPr algn="ctr"/>
                      <a:r>
                        <a:rPr lang="en-US" altLang="zh-CN" sz="1000" kern="1800" dirty="0" smtClean="0">
                          <a:effectLst/>
                        </a:rPr>
                        <a:t>Preamble + c &amp; x</a:t>
                      </a:r>
                      <a:endParaRPr lang="zh-CN" alt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50" b="0" kern="1800">
                          <a:effectLst/>
                          <a:latin typeface="Arial" panose="020B0604020202020204" pitchFamily="34" charset="0"/>
                          <a:ea typeface="宋体" panose="02010600030101010101" pitchFamily="2" charset="-122"/>
                          <a:cs typeface="Arial" panose="020B0604020202020204" pitchFamily="34" charset="0"/>
                        </a:rPr>
                        <a:t>2.0945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0" kern="1800">
                          <a:effectLst/>
                          <a:latin typeface="Arial" panose="020B0604020202020204" pitchFamily="34" charset="0"/>
                          <a:ea typeface="宋体" panose="02010600030101010101" pitchFamily="2" charset="-122"/>
                          <a:cs typeface="Arial" panose="020B0604020202020204" pitchFamily="34" charset="0"/>
                        </a:rPr>
                        <a:t>1.9008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50" b="0" kern="1800">
                          <a:effectLst/>
                          <a:latin typeface="Arial" panose="020B0604020202020204" pitchFamily="34" charset="0"/>
                          <a:ea typeface="宋体" panose="02010600030101010101" pitchFamily="2" charset="-122"/>
                          <a:cs typeface="Arial" panose="020B0604020202020204" pitchFamily="34" charset="0"/>
                        </a:rPr>
                        <a:t>2.0656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0" kern="1800">
                          <a:effectLst/>
                          <a:latin typeface="Arial" panose="020B0604020202020204" pitchFamily="34" charset="0"/>
                          <a:cs typeface="Arial" panose="020B0604020202020204" pitchFamily="34" charset="0"/>
                        </a:rPr>
                        <a:t>1.8316</a:t>
                      </a:r>
                      <a:endParaRPr lang="en-US" sz="1000" b="0" kern="18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r h="305851">
                <a:tc>
                  <a:txBody>
                    <a:bodyPr/>
                    <a:lstStyle/>
                    <a:p>
                      <a:pPr algn="ctr"/>
                      <a:r>
                        <a:rPr lang="en-US" altLang="zh-CN" sz="1000" kern="1800" dirty="0" smtClean="0">
                          <a:effectLst/>
                        </a:rPr>
                        <a:t>Preamble + d &amp; x</a:t>
                      </a:r>
                      <a:endParaRPr lang="zh-CN" alt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0" kern="1800">
                          <a:effectLst/>
                          <a:latin typeface="Arial" panose="020B0604020202020204" pitchFamily="34" charset="0"/>
                          <a:ea typeface="宋体" panose="02010600030101010101" pitchFamily="2" charset="-122"/>
                          <a:cs typeface="Arial" panose="020B0604020202020204" pitchFamily="34" charset="0"/>
                        </a:rPr>
                        <a:t>2.0635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0" kern="1800" dirty="0">
                          <a:effectLst/>
                          <a:latin typeface="Arial" panose="020B0604020202020204" pitchFamily="34" charset="0"/>
                          <a:ea typeface="宋体" panose="02010600030101010101" pitchFamily="2" charset="-122"/>
                          <a:cs typeface="Arial" panose="020B0604020202020204" pitchFamily="34" charset="0"/>
                        </a:rPr>
                        <a:t>2.1251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0" kern="1800">
                          <a:effectLst/>
                          <a:latin typeface="Arial" panose="020B0604020202020204" pitchFamily="34" charset="0"/>
                          <a:cs typeface="Arial" panose="020B0604020202020204" pitchFamily="34" charset="0"/>
                        </a:rPr>
                        <a:t>1.1914</a:t>
                      </a:r>
                      <a:endParaRPr lang="en-US" sz="1000" b="0" kern="18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0" kern="1800" dirty="0">
                          <a:effectLst/>
                          <a:latin typeface="Arial" panose="020B0604020202020204" pitchFamily="34" charset="0"/>
                          <a:cs typeface="Arial" panose="020B0604020202020204" pitchFamily="34" charset="0"/>
                        </a:rPr>
                        <a:t>1.9664</a:t>
                      </a:r>
                      <a:endParaRPr lang="en-US" sz="1000" b="0" kern="18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4"/>
                  </a:ext>
                </a:extLst>
              </a:tr>
            </a:tbl>
          </a:graphicData>
        </a:graphic>
      </p:graphicFrame>
      <p:graphicFrame>
        <p:nvGraphicFramePr>
          <p:cNvPr id="9" name="表格 8"/>
          <p:cNvGraphicFramePr>
            <a:graphicFrameLocks noGrp="1"/>
          </p:cNvGraphicFramePr>
          <p:nvPr>
            <p:custDataLst>
              <p:tags r:id="rId2"/>
            </p:custDataLst>
            <p:extLst>
              <p:ext uri="{D42A27DB-BD31-4B8C-83A1-F6EECF244321}">
                <p14:modId xmlns:p14="http://schemas.microsoft.com/office/powerpoint/2010/main" val="1223737044"/>
              </p:ext>
            </p:extLst>
          </p:nvPr>
        </p:nvGraphicFramePr>
        <p:xfrm>
          <a:off x="1741007" y="4480798"/>
          <a:ext cx="6238800" cy="1533924"/>
        </p:xfrm>
        <a:graphic>
          <a:graphicData uri="http://schemas.openxmlformats.org/drawingml/2006/table">
            <a:tbl>
              <a:tblPr firstRow="1" firstCol="1" bandRow="1">
                <a:tableStyleId>{C083E6E3-FA7D-4D7B-A595-EF9225AFEA82}</a:tableStyleId>
              </a:tblPr>
              <a:tblGrid>
                <a:gridCol w="1309276">
                  <a:extLst>
                    <a:ext uri="{9D8B030D-6E8A-4147-A177-3AD203B41FA5}">
                      <a16:colId xmlns="" xmlns:a16="http://schemas.microsoft.com/office/drawing/2014/main" val="20000"/>
                    </a:ext>
                  </a:extLst>
                </a:gridCol>
                <a:gridCol w="1231817">
                  <a:extLst>
                    <a:ext uri="{9D8B030D-6E8A-4147-A177-3AD203B41FA5}">
                      <a16:colId xmlns="" xmlns:a16="http://schemas.microsoft.com/office/drawing/2014/main" val="20001"/>
                    </a:ext>
                  </a:extLst>
                </a:gridCol>
                <a:gridCol w="1232569">
                  <a:extLst>
                    <a:ext uri="{9D8B030D-6E8A-4147-A177-3AD203B41FA5}">
                      <a16:colId xmlns="" xmlns:a16="http://schemas.microsoft.com/office/drawing/2014/main" val="20002"/>
                    </a:ext>
                  </a:extLst>
                </a:gridCol>
                <a:gridCol w="1232569">
                  <a:extLst>
                    <a:ext uri="{9D8B030D-6E8A-4147-A177-3AD203B41FA5}">
                      <a16:colId xmlns="" xmlns:a16="http://schemas.microsoft.com/office/drawing/2014/main" val="20003"/>
                    </a:ext>
                  </a:extLst>
                </a:gridCol>
                <a:gridCol w="1232569">
                  <a:extLst>
                    <a:ext uri="{9D8B030D-6E8A-4147-A177-3AD203B41FA5}">
                      <a16:colId xmlns="" xmlns:a16="http://schemas.microsoft.com/office/drawing/2014/main" val="20004"/>
                    </a:ext>
                  </a:extLst>
                </a:gridCol>
              </a:tblGrid>
              <a:tr h="318645">
                <a:tc>
                  <a:txBody>
                    <a:bodyPr/>
                    <a:lstStyle/>
                    <a:p>
                      <a:pPr algn="ctr"/>
                      <a:r>
                        <a:rPr lang="en-US" altLang="zh-CN" sz="1050" b="1" kern="0" dirty="0" smtClean="0">
                          <a:solidFill>
                            <a:schemeClr val="tx1"/>
                          </a:solidFill>
                          <a:latin typeface="+mn-lt"/>
                          <a:ea typeface="+mn-ea"/>
                          <a:cs typeface="+mn-cs"/>
                        </a:rPr>
                        <a:t>maximum positive </a:t>
                      </a:r>
                      <a:r>
                        <a:rPr lang="en-US" altLang="zh-CN" sz="1050" b="1" kern="0" dirty="0" err="1" smtClean="0">
                          <a:solidFill>
                            <a:schemeClr val="tx1"/>
                          </a:solidFill>
                          <a:latin typeface="+mn-lt"/>
                          <a:ea typeface="+mn-ea"/>
                          <a:cs typeface="+mn-cs"/>
                        </a:rPr>
                        <a:t>sidelobe</a:t>
                      </a:r>
                      <a:r>
                        <a:rPr lang="en-US" altLang="zh-CN" sz="1050" b="1" kern="0" dirty="0" smtClean="0">
                          <a:solidFill>
                            <a:schemeClr val="tx1"/>
                          </a:solidFill>
                          <a:latin typeface="+mn-lt"/>
                          <a:ea typeface="+mn-ea"/>
                          <a:cs typeface="+mn-cs"/>
                        </a:rPr>
                        <a:t> </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kern="1800" dirty="0">
                          <a:solidFill>
                            <a:schemeClr val="tx1"/>
                          </a:solidFill>
                          <a:effectLst/>
                        </a:rPr>
                        <a:t>x = a</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kern="1800" dirty="0">
                          <a:solidFill>
                            <a:schemeClr val="tx1"/>
                          </a:solidFill>
                          <a:effectLst/>
                        </a:rPr>
                        <a:t>x = b</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kern="1800" dirty="0">
                          <a:solidFill>
                            <a:schemeClr val="tx1"/>
                          </a:solidFill>
                          <a:effectLst/>
                        </a:rPr>
                        <a:t>x = c</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kern="1800" dirty="0">
                          <a:solidFill>
                            <a:schemeClr val="tx1"/>
                          </a:solidFill>
                          <a:effectLst/>
                        </a:rPr>
                        <a:t>x = d</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303471">
                <a:tc>
                  <a:txBody>
                    <a:bodyPr/>
                    <a:lstStyle/>
                    <a:p>
                      <a:pPr algn="ctr"/>
                      <a:r>
                        <a:rPr lang="en-US" sz="1000" kern="1800" dirty="0" smtClean="0">
                          <a:effectLst/>
                        </a:rPr>
                        <a:t>Preamble + a &amp; x</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0" kern="1800" dirty="0">
                          <a:effectLst/>
                          <a:latin typeface="Arial" panose="020B0604020202020204" pitchFamily="34" charset="0"/>
                          <a:ea typeface="宋体" panose="02010600030101010101" pitchFamily="2" charset="-122"/>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0" kern="1800">
                          <a:effectLst/>
                          <a:latin typeface="Arial" panose="020B0604020202020204" pitchFamily="34" charset="0"/>
                          <a:cs typeface="Arial" panose="020B0604020202020204" pitchFamily="34" charset="0"/>
                        </a:rPr>
                        <a:t>2</a:t>
                      </a:r>
                      <a:endParaRPr lang="en-US" sz="1000" b="0" kern="18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50" b="0" kern="1800">
                          <a:effectLst/>
                          <a:latin typeface="Arial" panose="020B0604020202020204" pitchFamily="34" charset="0"/>
                          <a:ea typeface="宋体" panose="02010600030101010101" pitchFamily="2" charset="-122"/>
                          <a:cs typeface="Arial" panose="020B0604020202020204" pitchFamily="34" charset="0"/>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0" kern="1800">
                          <a:effectLst/>
                          <a:latin typeface="Arial" panose="020B0604020202020204" pitchFamily="34" charset="0"/>
                          <a:cs typeface="Arial" panose="020B0604020202020204" pitchFamily="34" charset="0"/>
                        </a:rPr>
                        <a:t>4</a:t>
                      </a:r>
                      <a:endParaRPr lang="en-US" sz="1000" b="0" kern="18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303471">
                <a:tc>
                  <a:txBody>
                    <a:bodyPr/>
                    <a:lstStyle/>
                    <a:p>
                      <a:pPr algn="ctr"/>
                      <a:r>
                        <a:rPr lang="en-US" altLang="zh-CN" sz="1000" kern="1800" dirty="0" smtClean="0">
                          <a:effectLst/>
                        </a:rPr>
                        <a:t>Preamble + b &amp; x</a:t>
                      </a:r>
                      <a:endParaRPr lang="zh-CN" alt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50" b="0" kern="1800">
                          <a:effectLst/>
                          <a:latin typeface="Arial" panose="020B0604020202020204" pitchFamily="34" charset="0"/>
                          <a:ea typeface="宋体" panose="02010600030101010101" pitchFamily="2" charset="-122"/>
                          <a:cs typeface="Arial" panose="020B0604020202020204" pitchFamily="34"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50" b="0" kern="1800">
                          <a:effectLst/>
                          <a:latin typeface="Arial" panose="020B0604020202020204" pitchFamily="34" charset="0"/>
                          <a:ea typeface="宋体" panose="02010600030101010101" pitchFamily="2" charset="-122"/>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0" kern="1800">
                          <a:effectLst/>
                          <a:latin typeface="Arial" panose="020B0604020202020204" pitchFamily="34" charset="0"/>
                          <a:ea typeface="宋体" panose="02010600030101010101" pitchFamily="2" charset="-122"/>
                          <a:cs typeface="Arial" panose="020B0604020202020204" pitchFamily="34" charset="0"/>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50" b="0" kern="1800">
                          <a:effectLst/>
                          <a:latin typeface="Arial" panose="020B0604020202020204" pitchFamily="34" charset="0"/>
                          <a:ea typeface="宋体" panose="02010600030101010101" pitchFamily="2" charset="-122"/>
                          <a:cs typeface="Arial" panose="020B0604020202020204" pitchFamily="34" charset="0"/>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303471">
                <a:tc>
                  <a:txBody>
                    <a:bodyPr/>
                    <a:lstStyle/>
                    <a:p>
                      <a:pPr algn="ctr"/>
                      <a:r>
                        <a:rPr lang="en-US" altLang="zh-CN" sz="1000" kern="1800" dirty="0" smtClean="0">
                          <a:effectLst/>
                        </a:rPr>
                        <a:t>Preamble + c &amp; x</a:t>
                      </a:r>
                      <a:endParaRPr lang="zh-CN" alt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50" b="0" kern="1800">
                          <a:effectLst/>
                          <a:latin typeface="Arial" panose="020B0604020202020204" pitchFamily="34" charset="0"/>
                          <a:ea typeface="宋体" panose="02010600030101010101" pitchFamily="2" charset="-122"/>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50" b="0" kern="1800">
                          <a:effectLst/>
                          <a:latin typeface="Arial" panose="020B0604020202020204" pitchFamily="34" charset="0"/>
                          <a:ea typeface="宋体" panose="02010600030101010101" pitchFamily="2" charset="-122"/>
                          <a:cs typeface="Arial" panose="020B0604020202020204" pitchFamily="34" charset="0"/>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0" kern="1800">
                          <a:effectLst/>
                          <a:latin typeface="Arial" panose="020B0604020202020204" pitchFamily="34" charset="0"/>
                          <a:cs typeface="Arial" panose="020B0604020202020204" pitchFamily="34" charset="0"/>
                        </a:rPr>
                        <a:t>4</a:t>
                      </a:r>
                      <a:endParaRPr lang="en-US" sz="1000" b="0" kern="18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0" kern="1800">
                          <a:effectLst/>
                          <a:latin typeface="Arial" panose="020B0604020202020204" pitchFamily="34" charset="0"/>
                          <a:ea typeface="宋体" panose="02010600030101010101" pitchFamily="2" charset="-122"/>
                          <a:cs typeface="Arial" panose="020B0604020202020204" pitchFamily="34"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r h="303471">
                <a:tc>
                  <a:txBody>
                    <a:bodyPr/>
                    <a:lstStyle/>
                    <a:p>
                      <a:pPr algn="ctr"/>
                      <a:r>
                        <a:rPr lang="en-US" altLang="zh-CN" sz="1000" kern="1800" dirty="0" smtClean="0">
                          <a:effectLst/>
                        </a:rPr>
                        <a:t>Preamble + d &amp; x</a:t>
                      </a:r>
                      <a:endParaRPr lang="zh-CN" alt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0" kern="1800">
                          <a:effectLst/>
                          <a:latin typeface="Arial" panose="020B0604020202020204" pitchFamily="34" charset="0"/>
                          <a:ea typeface="宋体" panose="02010600030101010101" pitchFamily="2" charset="-122"/>
                          <a:cs typeface="Arial" panose="020B0604020202020204" pitchFamily="34" charset="0"/>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0" kern="1800">
                          <a:effectLst/>
                          <a:latin typeface="Arial" panose="020B0604020202020204" pitchFamily="34" charset="0"/>
                          <a:ea typeface="宋体" panose="02010600030101010101" pitchFamily="2" charset="-122"/>
                          <a:cs typeface="Arial" panose="020B0604020202020204" pitchFamily="34" charset="0"/>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0" kern="1800" dirty="0">
                          <a:effectLst/>
                          <a:latin typeface="Arial" panose="020B0604020202020204" pitchFamily="34" charset="0"/>
                          <a:cs typeface="Arial" panose="020B0604020202020204" pitchFamily="34" charset="0"/>
                        </a:rPr>
                        <a:t>2</a:t>
                      </a:r>
                      <a:endParaRPr lang="en-US" sz="1000" b="0" kern="18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0" kern="1800" dirty="0">
                          <a:effectLst/>
                          <a:latin typeface="Arial" panose="020B0604020202020204" pitchFamily="34" charset="0"/>
                          <a:ea typeface="宋体" panose="02010600030101010101" pitchFamily="2" charset="-122"/>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11509294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02628" y="429125"/>
            <a:ext cx="7772400" cy="1066800"/>
          </a:xfrm>
        </p:spPr>
        <p:txBody>
          <a:bodyPr/>
          <a:lstStyle/>
          <a:p>
            <a:r>
              <a:rPr lang="en-US" altLang="zh-CN" sz="2800" dirty="0"/>
              <a:t>SFD Sequences Characteristics</a:t>
            </a:r>
            <a:endParaRPr lang="zh-CN" altLang="en-US" sz="2800" dirty="0"/>
          </a:p>
        </p:txBody>
      </p:sp>
      <p:sp>
        <p:nvSpPr>
          <p:cNvPr id="3" name="内容占位符 2"/>
          <p:cNvSpPr>
            <a:spLocks noGrp="1"/>
          </p:cNvSpPr>
          <p:nvPr>
            <p:ph idx="1"/>
          </p:nvPr>
        </p:nvSpPr>
        <p:spPr>
          <a:xfrm>
            <a:off x="719456" y="1495925"/>
            <a:ext cx="7772400" cy="4903204"/>
          </a:xfrm>
        </p:spPr>
        <p:txBody>
          <a:bodyPr/>
          <a:lstStyle/>
          <a:p>
            <a:pPr algn="just">
              <a:lnSpc>
                <a:spcPct val="160000"/>
              </a:lnSpc>
              <a:buFont typeface="Wingdings" panose="05000000000000000000" pitchFamily="2" charset="2"/>
              <a:buChar char="n"/>
            </a:pPr>
            <a:endParaRPr lang="en-US" altLang="zh-CN" sz="1600" dirty="0" smtClean="0">
              <a:latin typeface="+mj-lt"/>
            </a:endParaRPr>
          </a:p>
          <a:p>
            <a:pPr algn="just">
              <a:lnSpc>
                <a:spcPct val="160000"/>
              </a:lnSpc>
              <a:buFont typeface="Wingdings" panose="05000000000000000000" pitchFamily="2" charset="2"/>
              <a:buChar char="n"/>
            </a:pPr>
            <a:endParaRPr lang="en-US" altLang="zh-CN" sz="1600" dirty="0">
              <a:latin typeface="+mj-lt"/>
            </a:endParaRPr>
          </a:p>
          <a:p>
            <a:pPr algn="just">
              <a:lnSpc>
                <a:spcPct val="160000"/>
              </a:lnSpc>
              <a:buFont typeface="Wingdings" panose="05000000000000000000" pitchFamily="2" charset="2"/>
              <a:buChar char="n"/>
            </a:pPr>
            <a:endParaRPr lang="en-US" altLang="zh-CN" sz="1600" dirty="0">
              <a:latin typeface="+mj-lt"/>
            </a:endParaRPr>
          </a:p>
        </p:txBody>
      </p:sp>
      <p:sp>
        <p:nvSpPr>
          <p:cNvPr id="4" name="日期占位符 3"/>
          <p:cNvSpPr>
            <a:spLocks noGrp="1"/>
          </p:cNvSpPr>
          <p:nvPr>
            <p:ph type="dt" sz="half" idx="10"/>
          </p:nvPr>
        </p:nvSpPr>
        <p:spPr/>
        <p:txBody>
          <a:bodyPr/>
          <a:lstStyle/>
          <a:p>
            <a:r>
              <a:rPr lang="en-US" altLang="zh-CN" dirty="0" smtClean="0"/>
              <a:t>November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a:t>
            </a:r>
            <a:r>
              <a:rPr lang="en-US" altLang="en-US" dirty="0" smtClean="0"/>
              <a:t>et al</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16</a:t>
            </a:fld>
            <a:endParaRPr lang="en-US" altLang="en-US" dirty="0"/>
          </a:p>
        </p:txBody>
      </p:sp>
      <p:sp>
        <p:nvSpPr>
          <p:cNvPr id="10" name="内容占位符 2"/>
          <p:cNvSpPr txBox="1">
            <a:spLocks/>
          </p:cNvSpPr>
          <p:nvPr/>
        </p:nvSpPr>
        <p:spPr bwMode="auto">
          <a:xfrm>
            <a:off x="899592" y="1196753"/>
            <a:ext cx="7772400" cy="5083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60000"/>
              </a:lnSpc>
              <a:buFont typeface="Wingdings" panose="05000000000000000000" pitchFamily="2" charset="2"/>
              <a:buChar char="n"/>
            </a:pPr>
            <a:r>
              <a:rPr lang="en-US" altLang="zh-CN" sz="1600" kern="0" dirty="0" smtClean="0">
                <a:latin typeface="+mj-lt"/>
              </a:rPr>
              <a:t>RMS of </a:t>
            </a:r>
            <a:r>
              <a:rPr lang="en-US" altLang="zh-CN" sz="1600" kern="0" dirty="0" err="1" smtClean="0">
                <a:latin typeface="+mj-lt"/>
              </a:rPr>
              <a:t>sidelobes</a:t>
            </a:r>
            <a:r>
              <a:rPr lang="en-US" altLang="zh-CN" sz="1600" kern="0" dirty="0" smtClean="0">
                <a:latin typeface="+mj-lt"/>
              </a:rPr>
              <a:t> and maximum positive </a:t>
            </a:r>
            <a:r>
              <a:rPr lang="en-US" altLang="zh-CN" sz="1600" kern="0" dirty="0" err="1" smtClean="0">
                <a:latin typeface="+mj-lt"/>
              </a:rPr>
              <a:t>sidelobe</a:t>
            </a:r>
            <a:r>
              <a:rPr lang="en-US" altLang="zh-CN" sz="1600" kern="0" dirty="0" smtClean="0">
                <a:latin typeface="+mj-lt"/>
              </a:rPr>
              <a:t> of SFD sequence set with length 16, where a, b, c, d denote the SFD sequence</a:t>
            </a:r>
            <a:r>
              <a:rPr lang="en-US" altLang="zh-CN" sz="1600" kern="0" dirty="0">
                <a:latin typeface="+mj-lt"/>
              </a:rPr>
              <a:t> [</a:t>
            </a:r>
            <a:r>
              <a:rPr lang="en-US" altLang="zh-CN" sz="1600" kern="0" dirty="0">
                <a:latin typeface="+mj-lt"/>
                <a:sym typeface="+mn-ea"/>
              </a:rPr>
              <a:t>-1, -1, -1, -1, -1, 1, 1, -1, -1, 1, -1, 1, -1, -1, 1, -1</a:t>
            </a:r>
            <a:r>
              <a:rPr lang="en-US" altLang="zh-CN" sz="1600" kern="0" dirty="0">
                <a:latin typeface="+mj-lt"/>
              </a:rPr>
              <a:t>], [-1, -1, 1, 1, -1, -1, -1, 1, 1, 1, 1, 1, 1, -1, 1, -1], [-1, -1, 1, -1, -1, 1, 1, 1, 1, -1, 1, -1, 1, 1, 1, -1] and [-1, -1, -1, -1, -1, 1, -1, 1, 1, 1, -1, -1, 1, 1, -1, 1]</a:t>
            </a:r>
            <a:endParaRPr lang="zh-CN" altLang="en-US" sz="1600" kern="0" dirty="0">
              <a:latin typeface="+mj-lt"/>
            </a:endParaRPr>
          </a:p>
          <a:p>
            <a:pPr algn="just">
              <a:lnSpc>
                <a:spcPct val="160000"/>
              </a:lnSpc>
              <a:buFont typeface="Wingdings" panose="05000000000000000000" pitchFamily="2" charset="2"/>
              <a:buChar char="n"/>
            </a:pPr>
            <a:endParaRPr lang="zh-CN" altLang="zh-CN" sz="1600" dirty="0"/>
          </a:p>
          <a:p>
            <a:pPr algn="just">
              <a:lnSpc>
                <a:spcPct val="160000"/>
              </a:lnSpc>
              <a:buFont typeface="Wingdings" panose="05000000000000000000" pitchFamily="2" charset="2"/>
              <a:buChar char="n"/>
            </a:pPr>
            <a:endParaRPr lang="zh-CN" altLang="zh-CN" sz="1600" dirty="0"/>
          </a:p>
          <a:p>
            <a:pPr algn="just">
              <a:lnSpc>
                <a:spcPct val="160000"/>
              </a:lnSpc>
              <a:buFont typeface="Wingdings" panose="05000000000000000000" pitchFamily="2" charset="2"/>
              <a:buChar char="n"/>
            </a:pPr>
            <a:endParaRPr lang="en-US" altLang="zh-CN" sz="1600" dirty="0"/>
          </a:p>
          <a:p>
            <a:pPr marL="0" indent="0" algn="just">
              <a:lnSpc>
                <a:spcPct val="160000"/>
              </a:lnSpc>
              <a:buNone/>
            </a:pPr>
            <a:endParaRPr lang="en-US" altLang="zh-CN" sz="1600" kern="0" dirty="0" smtClean="0">
              <a:latin typeface="+mj-lt"/>
            </a:endParaRPr>
          </a:p>
        </p:txBody>
      </p:sp>
      <p:graphicFrame>
        <p:nvGraphicFramePr>
          <p:cNvPr id="8" name="表格 7"/>
          <p:cNvGraphicFramePr>
            <a:graphicFrameLocks noGrp="1"/>
          </p:cNvGraphicFramePr>
          <p:nvPr>
            <p:custDataLst>
              <p:tags r:id="rId1"/>
            </p:custDataLst>
            <p:extLst/>
          </p:nvPr>
        </p:nvGraphicFramePr>
        <p:xfrm>
          <a:off x="1743212" y="2852936"/>
          <a:ext cx="6264001" cy="1544714"/>
        </p:xfrm>
        <a:graphic>
          <a:graphicData uri="http://schemas.openxmlformats.org/drawingml/2006/table">
            <a:tbl>
              <a:tblPr firstRow="1" firstCol="1" bandRow="1">
                <a:tableStyleId>{C083E6E3-FA7D-4D7B-A595-EF9225AFEA82}</a:tableStyleId>
              </a:tblPr>
              <a:tblGrid>
                <a:gridCol w="1314564">
                  <a:extLst>
                    <a:ext uri="{9D8B030D-6E8A-4147-A177-3AD203B41FA5}">
                      <a16:colId xmlns="" xmlns:a16="http://schemas.microsoft.com/office/drawing/2014/main" val="20000"/>
                    </a:ext>
                  </a:extLst>
                </a:gridCol>
                <a:gridCol w="1236793">
                  <a:extLst>
                    <a:ext uri="{9D8B030D-6E8A-4147-A177-3AD203B41FA5}">
                      <a16:colId xmlns="" xmlns:a16="http://schemas.microsoft.com/office/drawing/2014/main" val="20001"/>
                    </a:ext>
                  </a:extLst>
                </a:gridCol>
                <a:gridCol w="1237548">
                  <a:extLst>
                    <a:ext uri="{9D8B030D-6E8A-4147-A177-3AD203B41FA5}">
                      <a16:colId xmlns="" xmlns:a16="http://schemas.microsoft.com/office/drawing/2014/main" val="20002"/>
                    </a:ext>
                  </a:extLst>
                </a:gridCol>
                <a:gridCol w="1237548">
                  <a:extLst>
                    <a:ext uri="{9D8B030D-6E8A-4147-A177-3AD203B41FA5}">
                      <a16:colId xmlns="" xmlns:a16="http://schemas.microsoft.com/office/drawing/2014/main" val="20003"/>
                    </a:ext>
                  </a:extLst>
                </a:gridCol>
                <a:gridCol w="1237548">
                  <a:extLst>
                    <a:ext uri="{9D8B030D-6E8A-4147-A177-3AD203B41FA5}">
                      <a16:colId xmlns="" xmlns:a16="http://schemas.microsoft.com/office/drawing/2014/main" val="20004"/>
                    </a:ext>
                  </a:extLst>
                </a:gridCol>
              </a:tblGrid>
              <a:tr h="321310">
                <a:tc>
                  <a:txBody>
                    <a:bodyPr/>
                    <a:lstStyle/>
                    <a:p>
                      <a:pPr algn="ctr"/>
                      <a:r>
                        <a:rPr lang="en-US" altLang="zh-CN" sz="1050" kern="1800" dirty="0">
                          <a:effectLst/>
                        </a:rPr>
                        <a:t>RMS</a:t>
                      </a:r>
                      <a:endParaRPr lang="en-US" altLang="zh-CN" sz="1050" b="1" kern="1800" dirty="0">
                        <a:solidFill>
                          <a:schemeClr val="tx1"/>
                        </a:solidFill>
                        <a:effectLst/>
                        <a:ea typeface="宋体" panose="02010600030101010101" pitchFamily="2" charset="-122"/>
                        <a:cs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dirty="0">
                          <a:effectLst/>
                        </a:rPr>
                        <a:t>x = a</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dirty="0">
                          <a:effectLst/>
                        </a:rPr>
                        <a:t>x = b</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a:effectLst/>
                        </a:rPr>
                        <a:t>x = c</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dirty="0">
                          <a:effectLst/>
                        </a:rPr>
                        <a:t>x = d</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305851">
                <a:tc>
                  <a:txBody>
                    <a:bodyPr/>
                    <a:lstStyle/>
                    <a:p>
                      <a:pPr algn="ctr"/>
                      <a:r>
                        <a:rPr lang="en-US" sz="1000" kern="1800" dirty="0" smtClean="0">
                          <a:effectLst/>
                        </a:rPr>
                        <a:t>Preamble + a &amp; x</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dirty="0">
                          <a:effectLst/>
                          <a:sym typeface="+mn-ea"/>
                        </a:rPr>
                        <a:t>2.4097</a:t>
                      </a:r>
                      <a:endParaRPr lang="en-US" sz="1000" b="1" kern="1800" dirty="0">
                        <a:effectLst/>
                        <a:latin typeface="Arial" panose="020B0604020202020204" pitchFamily="34" charset="0"/>
                        <a:ea typeface="宋体" panose="02010600030101010101" pitchFamily="2" charset="-122"/>
                        <a:cs typeface="Arial" panose="020B0604020202020204" pitchFamily="34" charset="0"/>
                        <a:sym typeface="+mn-ea"/>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dirty="0">
                          <a:effectLst/>
                        </a:rPr>
                        <a:t>2.7139</a:t>
                      </a:r>
                      <a:endParaRPr lang="en-US" sz="1000" b="1" kern="18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dirty="0">
                          <a:effectLst/>
                        </a:rPr>
                        <a:t>2.6904</a:t>
                      </a:r>
                      <a:endParaRPr lang="en-US" sz="1000" b="1" kern="18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dirty="0">
                          <a:effectLst/>
                        </a:rPr>
                        <a:t>2.8508</a:t>
                      </a:r>
                      <a:endParaRPr lang="en-US" sz="1000" b="1" kern="18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305851">
                <a:tc>
                  <a:txBody>
                    <a:bodyPr/>
                    <a:lstStyle/>
                    <a:p>
                      <a:pPr algn="ctr"/>
                      <a:r>
                        <a:rPr lang="en-US" altLang="zh-CN" sz="1000" kern="1800" dirty="0" smtClean="0">
                          <a:effectLst/>
                        </a:rPr>
                        <a:t>Preamble + b &amp; x</a:t>
                      </a:r>
                      <a:endParaRPr lang="zh-CN" alt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50" kern="1800">
                          <a:effectLst/>
                        </a:rPr>
                        <a:t>3.1472</a:t>
                      </a:r>
                      <a:endParaRPr lang="en-US" altLang="zh-CN" sz="1050" b="1" kern="18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dirty="0">
                          <a:effectLst/>
                        </a:rPr>
                        <a:t>2.0635</a:t>
                      </a:r>
                      <a:endParaRPr lang="en-US" sz="1000" b="1" kern="18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a:effectLst/>
                        </a:rPr>
                        <a:t>2.5198</a:t>
                      </a:r>
                      <a:endParaRPr lang="en-US" sz="1000" b="1" kern="18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a:effectLst/>
                        </a:rPr>
                        <a:t>2.6667</a:t>
                      </a:r>
                      <a:endParaRPr lang="en-US" sz="1000" b="1" kern="18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305851">
                <a:tc>
                  <a:txBody>
                    <a:bodyPr/>
                    <a:lstStyle/>
                    <a:p>
                      <a:pPr algn="ctr"/>
                      <a:r>
                        <a:rPr lang="en-US" altLang="zh-CN" sz="1000" kern="1800" dirty="0" smtClean="0">
                          <a:effectLst/>
                        </a:rPr>
                        <a:t>Preamble + c &amp; x</a:t>
                      </a:r>
                      <a:endParaRPr lang="zh-CN" alt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50" kern="1800">
                          <a:effectLst/>
                        </a:rPr>
                        <a:t>3.1673</a:t>
                      </a:r>
                      <a:endParaRPr lang="en-US" altLang="zh-CN" sz="1050" b="1" kern="18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a:effectLst/>
                        </a:rPr>
                        <a:t>2.6186</a:t>
                      </a:r>
                      <a:endParaRPr lang="en-US" sz="1000" b="1" kern="18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50" kern="1800">
                          <a:effectLst/>
                        </a:rPr>
                        <a:t>1.9344</a:t>
                      </a:r>
                      <a:endParaRPr lang="en-US" altLang="zh-CN" sz="1050" b="1" kern="18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a:effectLst/>
                        </a:rPr>
                        <a:t>2.7832</a:t>
                      </a:r>
                      <a:endParaRPr lang="en-US" sz="1000" b="1" kern="18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r h="305851">
                <a:tc>
                  <a:txBody>
                    <a:bodyPr/>
                    <a:lstStyle/>
                    <a:p>
                      <a:pPr algn="ctr"/>
                      <a:r>
                        <a:rPr lang="en-US" altLang="zh-CN" sz="1000" kern="1800" dirty="0" smtClean="0">
                          <a:effectLst/>
                        </a:rPr>
                        <a:t>Preamble + d &amp; x</a:t>
                      </a:r>
                      <a:endParaRPr lang="zh-CN" alt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dirty="0">
                          <a:effectLst/>
                        </a:rPr>
                        <a:t>2.9059</a:t>
                      </a:r>
                      <a:endParaRPr lang="en-US" sz="1000" b="1" kern="18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a:effectLst/>
                        </a:rPr>
                        <a:t>2.7255</a:t>
                      </a:r>
                      <a:endParaRPr lang="en-US" sz="1000" b="1" kern="18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a:effectLst/>
                        </a:rPr>
                        <a:t>2.7021</a:t>
                      </a:r>
                      <a:endParaRPr lang="en-US" sz="1000" b="1" kern="18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dirty="0">
                          <a:effectLst/>
                        </a:rPr>
                        <a:t>2.4230</a:t>
                      </a:r>
                      <a:endParaRPr lang="en-US" sz="1000" b="1" kern="18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4"/>
                  </a:ext>
                </a:extLst>
              </a:tr>
            </a:tbl>
          </a:graphicData>
        </a:graphic>
      </p:graphicFrame>
      <p:graphicFrame>
        <p:nvGraphicFramePr>
          <p:cNvPr id="9" name="表格 8"/>
          <p:cNvGraphicFramePr>
            <a:graphicFrameLocks noGrp="1"/>
          </p:cNvGraphicFramePr>
          <p:nvPr>
            <p:custDataLst>
              <p:tags r:id="rId2"/>
            </p:custDataLst>
            <p:extLst/>
          </p:nvPr>
        </p:nvGraphicFramePr>
        <p:xfrm>
          <a:off x="1728918" y="4696822"/>
          <a:ext cx="6238800" cy="1533924"/>
        </p:xfrm>
        <a:graphic>
          <a:graphicData uri="http://schemas.openxmlformats.org/drawingml/2006/table">
            <a:tbl>
              <a:tblPr firstRow="1" firstCol="1" bandRow="1">
                <a:tableStyleId>{C083E6E3-FA7D-4D7B-A595-EF9225AFEA82}</a:tableStyleId>
              </a:tblPr>
              <a:tblGrid>
                <a:gridCol w="1309276">
                  <a:extLst>
                    <a:ext uri="{9D8B030D-6E8A-4147-A177-3AD203B41FA5}">
                      <a16:colId xmlns="" xmlns:a16="http://schemas.microsoft.com/office/drawing/2014/main" val="20000"/>
                    </a:ext>
                  </a:extLst>
                </a:gridCol>
                <a:gridCol w="1231817">
                  <a:extLst>
                    <a:ext uri="{9D8B030D-6E8A-4147-A177-3AD203B41FA5}">
                      <a16:colId xmlns="" xmlns:a16="http://schemas.microsoft.com/office/drawing/2014/main" val="20001"/>
                    </a:ext>
                  </a:extLst>
                </a:gridCol>
                <a:gridCol w="1232569">
                  <a:extLst>
                    <a:ext uri="{9D8B030D-6E8A-4147-A177-3AD203B41FA5}">
                      <a16:colId xmlns="" xmlns:a16="http://schemas.microsoft.com/office/drawing/2014/main" val="20002"/>
                    </a:ext>
                  </a:extLst>
                </a:gridCol>
                <a:gridCol w="1232569">
                  <a:extLst>
                    <a:ext uri="{9D8B030D-6E8A-4147-A177-3AD203B41FA5}">
                      <a16:colId xmlns="" xmlns:a16="http://schemas.microsoft.com/office/drawing/2014/main" val="20003"/>
                    </a:ext>
                  </a:extLst>
                </a:gridCol>
                <a:gridCol w="1232569">
                  <a:extLst>
                    <a:ext uri="{9D8B030D-6E8A-4147-A177-3AD203B41FA5}">
                      <a16:colId xmlns="" xmlns:a16="http://schemas.microsoft.com/office/drawing/2014/main" val="20004"/>
                    </a:ext>
                  </a:extLst>
                </a:gridCol>
              </a:tblGrid>
              <a:tr h="318645">
                <a:tc>
                  <a:txBody>
                    <a:bodyPr/>
                    <a:lstStyle/>
                    <a:p>
                      <a:pPr algn="ctr"/>
                      <a:r>
                        <a:rPr lang="en-US" altLang="zh-CN" sz="1050" b="1" kern="0" dirty="0" smtClean="0">
                          <a:solidFill>
                            <a:schemeClr val="tx1"/>
                          </a:solidFill>
                          <a:latin typeface="+mn-lt"/>
                          <a:ea typeface="+mn-ea"/>
                          <a:cs typeface="+mn-cs"/>
                        </a:rPr>
                        <a:t>maximum positive </a:t>
                      </a:r>
                      <a:r>
                        <a:rPr lang="en-US" altLang="zh-CN" sz="1050" b="1" kern="0" dirty="0" err="1" smtClean="0">
                          <a:solidFill>
                            <a:schemeClr val="tx1"/>
                          </a:solidFill>
                          <a:latin typeface="+mn-lt"/>
                          <a:ea typeface="+mn-ea"/>
                          <a:cs typeface="+mn-cs"/>
                        </a:rPr>
                        <a:t>sidelobe</a:t>
                      </a:r>
                      <a:r>
                        <a:rPr lang="en-US" altLang="zh-CN" sz="1050" b="1" kern="0" dirty="0" smtClean="0">
                          <a:solidFill>
                            <a:schemeClr val="tx1"/>
                          </a:solidFill>
                          <a:latin typeface="+mn-lt"/>
                          <a:ea typeface="+mn-ea"/>
                          <a:cs typeface="+mn-cs"/>
                        </a:rPr>
                        <a:t> </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kern="1800" dirty="0">
                          <a:solidFill>
                            <a:schemeClr val="tx1"/>
                          </a:solidFill>
                          <a:effectLst/>
                        </a:rPr>
                        <a:t>x = a</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kern="1800" dirty="0">
                          <a:solidFill>
                            <a:schemeClr val="tx1"/>
                          </a:solidFill>
                          <a:effectLst/>
                        </a:rPr>
                        <a:t>x = b</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kern="1800" dirty="0">
                          <a:solidFill>
                            <a:schemeClr val="tx1"/>
                          </a:solidFill>
                          <a:effectLst/>
                        </a:rPr>
                        <a:t>x = c</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b="1" kern="1800" dirty="0">
                          <a:solidFill>
                            <a:schemeClr val="tx1"/>
                          </a:solidFill>
                          <a:effectLst/>
                        </a:rPr>
                        <a:t>x = d</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303471">
                <a:tc>
                  <a:txBody>
                    <a:bodyPr/>
                    <a:lstStyle/>
                    <a:p>
                      <a:pPr algn="ctr"/>
                      <a:r>
                        <a:rPr lang="en-US" sz="1000" kern="1800" dirty="0" smtClean="0">
                          <a:effectLst/>
                        </a:rPr>
                        <a:t>Preamble + a &amp; x</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a:r>
                        <a:rPr lang="en-US" sz="1000" kern="1800">
                          <a:effectLst/>
                        </a:rPr>
                        <a:t>3</a:t>
                      </a:r>
                      <a:endParaRPr lang="en-US" sz="1000" b="1" kern="18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a:r>
                        <a:rPr lang="en-US" sz="1000" kern="1800">
                          <a:effectLst/>
                        </a:rPr>
                        <a:t>5</a:t>
                      </a:r>
                      <a:endParaRPr lang="en-US" sz="1000" b="1" kern="18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a:r>
                        <a:rPr lang="en-US" altLang="zh-CN" sz="1050" kern="1800">
                          <a:effectLst/>
                        </a:rPr>
                        <a:t>6</a:t>
                      </a:r>
                      <a:endParaRPr lang="en-US" altLang="zh-CN" sz="1050" b="1" kern="18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a:r>
                        <a:rPr lang="en-US" sz="1000" kern="1800">
                          <a:effectLst/>
                        </a:rPr>
                        <a:t>5</a:t>
                      </a:r>
                      <a:endParaRPr lang="en-US" sz="1000" b="1" kern="18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303471">
                <a:tc>
                  <a:txBody>
                    <a:bodyPr/>
                    <a:lstStyle/>
                    <a:p>
                      <a:pPr algn="ctr"/>
                      <a:r>
                        <a:rPr lang="en-US" altLang="zh-CN" sz="1000" kern="1800" dirty="0" smtClean="0">
                          <a:effectLst/>
                        </a:rPr>
                        <a:t>Preamble + b &amp; x</a:t>
                      </a:r>
                      <a:endParaRPr lang="zh-CN" alt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a:r>
                        <a:rPr lang="en-US" altLang="zh-CN" sz="1050" kern="1800">
                          <a:effectLst/>
                        </a:rPr>
                        <a:t>5</a:t>
                      </a:r>
                      <a:endParaRPr lang="en-US" altLang="zh-CN" sz="1050" b="1" kern="18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a:r>
                        <a:rPr lang="en-US" altLang="zh-CN" sz="1050" kern="1800">
                          <a:effectLst/>
                        </a:rPr>
                        <a:t>5</a:t>
                      </a:r>
                      <a:endParaRPr lang="en-US" altLang="zh-CN" sz="1050" b="1" kern="18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a:r>
                        <a:rPr lang="en-US" sz="1000" kern="1800">
                          <a:effectLst/>
                        </a:rPr>
                        <a:t>6</a:t>
                      </a:r>
                      <a:endParaRPr lang="en-US" sz="1000" b="1" kern="18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a:r>
                        <a:rPr lang="en-US" altLang="zh-CN" sz="1050" kern="1800">
                          <a:effectLst/>
                        </a:rPr>
                        <a:t>4</a:t>
                      </a:r>
                      <a:endParaRPr lang="en-US" altLang="zh-CN" sz="1050" b="1" kern="18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303471">
                <a:tc>
                  <a:txBody>
                    <a:bodyPr/>
                    <a:lstStyle/>
                    <a:p>
                      <a:pPr algn="ctr"/>
                      <a:r>
                        <a:rPr lang="en-US" altLang="zh-CN" sz="1000" kern="1800" dirty="0" smtClean="0">
                          <a:effectLst/>
                        </a:rPr>
                        <a:t>Preamble + c &amp; x</a:t>
                      </a:r>
                      <a:endParaRPr lang="zh-CN" alt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a:r>
                        <a:rPr lang="en-US" altLang="zh-CN" sz="1050" kern="1800">
                          <a:effectLst/>
                        </a:rPr>
                        <a:t>3</a:t>
                      </a:r>
                      <a:endParaRPr lang="en-US" altLang="zh-CN" sz="1050" b="1" kern="18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a:r>
                        <a:rPr lang="en-US" altLang="zh-CN" sz="1050" kern="1800">
                          <a:effectLst/>
                        </a:rPr>
                        <a:t>6</a:t>
                      </a:r>
                      <a:endParaRPr lang="en-US" altLang="zh-CN" sz="1050" b="1" kern="18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a:r>
                        <a:rPr lang="en-US" sz="1000" kern="1800">
                          <a:effectLst/>
                        </a:rPr>
                        <a:t>5</a:t>
                      </a:r>
                      <a:endParaRPr lang="en-US" sz="1000" b="1" kern="18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a:r>
                        <a:rPr lang="en-US" sz="1000" kern="1800">
                          <a:effectLst/>
                        </a:rPr>
                        <a:t>5</a:t>
                      </a:r>
                      <a:endParaRPr lang="en-US" sz="1000" b="1" kern="18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r h="303471">
                <a:tc>
                  <a:txBody>
                    <a:bodyPr/>
                    <a:lstStyle/>
                    <a:p>
                      <a:pPr algn="ctr"/>
                      <a:r>
                        <a:rPr lang="en-US" altLang="zh-CN" sz="1000" kern="1800" dirty="0" smtClean="0">
                          <a:effectLst/>
                        </a:rPr>
                        <a:t>Preamble + d &amp; x</a:t>
                      </a:r>
                      <a:endParaRPr lang="zh-CN" alt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a:r>
                        <a:rPr lang="en-US" sz="1000" kern="1800">
                          <a:effectLst/>
                        </a:rPr>
                        <a:t>4</a:t>
                      </a:r>
                      <a:endParaRPr lang="en-US" sz="1000" b="1" kern="18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a:r>
                        <a:rPr lang="en-US" sz="1000" kern="1800">
                          <a:effectLst/>
                        </a:rPr>
                        <a:t>5</a:t>
                      </a:r>
                      <a:endParaRPr lang="en-US" sz="1000" b="1" kern="180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a:r>
                        <a:rPr lang="en-US" sz="1000" kern="1800" dirty="0">
                          <a:effectLst/>
                        </a:rPr>
                        <a:t>5</a:t>
                      </a:r>
                      <a:endParaRPr lang="en-US" sz="1000" b="1" kern="18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kern="1200">
                          <a:solidFill>
                            <a:schemeClr val="dk1"/>
                          </a:solidFill>
                          <a:latin typeface="Arial"/>
                          <a:ea typeface="宋体"/>
                        </a:defRPr>
                      </a:lvl1pPr>
                      <a:lvl2pPr marL="457200" algn="l" defTabSz="914400" rtl="0" eaLnBrk="1" latinLnBrk="0" hangingPunct="1">
                        <a:defRPr sz="1800" kern="1200">
                          <a:solidFill>
                            <a:schemeClr val="dk1"/>
                          </a:solidFill>
                          <a:latin typeface="Arial"/>
                          <a:ea typeface="宋体"/>
                        </a:defRPr>
                      </a:lvl2pPr>
                      <a:lvl3pPr marL="914400" algn="l" defTabSz="914400" rtl="0" eaLnBrk="1" latinLnBrk="0" hangingPunct="1">
                        <a:defRPr sz="1800" kern="1200">
                          <a:solidFill>
                            <a:schemeClr val="dk1"/>
                          </a:solidFill>
                          <a:latin typeface="Arial"/>
                          <a:ea typeface="宋体"/>
                        </a:defRPr>
                      </a:lvl3pPr>
                      <a:lvl4pPr marL="1371600" algn="l" defTabSz="914400" rtl="0" eaLnBrk="1" latinLnBrk="0" hangingPunct="1">
                        <a:defRPr sz="1800" kern="1200">
                          <a:solidFill>
                            <a:schemeClr val="dk1"/>
                          </a:solidFill>
                          <a:latin typeface="Arial"/>
                          <a:ea typeface="宋体"/>
                        </a:defRPr>
                      </a:lvl4pPr>
                      <a:lvl5pPr marL="1828800" algn="l" defTabSz="914400" rtl="0" eaLnBrk="1" latinLnBrk="0" hangingPunct="1">
                        <a:defRPr sz="1800" kern="1200">
                          <a:solidFill>
                            <a:schemeClr val="dk1"/>
                          </a:solidFill>
                          <a:latin typeface="Arial"/>
                          <a:ea typeface="宋体"/>
                        </a:defRPr>
                      </a:lvl5pPr>
                      <a:lvl6pPr marL="2286000" algn="l" defTabSz="914400" rtl="0" eaLnBrk="1" latinLnBrk="0" hangingPunct="1">
                        <a:defRPr sz="1800" kern="1200">
                          <a:solidFill>
                            <a:schemeClr val="dk1"/>
                          </a:solidFill>
                          <a:latin typeface="Arial"/>
                          <a:ea typeface="宋体"/>
                        </a:defRPr>
                      </a:lvl6pPr>
                      <a:lvl7pPr marL="2743200" algn="l" defTabSz="914400" rtl="0" eaLnBrk="1" latinLnBrk="0" hangingPunct="1">
                        <a:defRPr sz="1800" kern="1200">
                          <a:solidFill>
                            <a:schemeClr val="dk1"/>
                          </a:solidFill>
                          <a:latin typeface="Arial"/>
                          <a:ea typeface="宋体"/>
                        </a:defRPr>
                      </a:lvl7pPr>
                      <a:lvl8pPr marL="3200400" algn="l" defTabSz="914400" rtl="0" eaLnBrk="1" latinLnBrk="0" hangingPunct="1">
                        <a:defRPr sz="1800" kern="1200">
                          <a:solidFill>
                            <a:schemeClr val="dk1"/>
                          </a:solidFill>
                          <a:latin typeface="Arial"/>
                          <a:ea typeface="宋体"/>
                        </a:defRPr>
                      </a:lvl8pPr>
                      <a:lvl9pPr marL="3657600" algn="l" defTabSz="914400" rtl="0" eaLnBrk="1" latinLnBrk="0" hangingPunct="1">
                        <a:defRPr sz="1800" kern="1200">
                          <a:solidFill>
                            <a:schemeClr val="dk1"/>
                          </a:solidFill>
                          <a:latin typeface="Arial"/>
                          <a:ea typeface="宋体"/>
                        </a:defRPr>
                      </a:lvl9pPr>
                    </a:lstStyle>
                    <a:p>
                      <a:pPr algn="ctr"/>
                      <a:r>
                        <a:rPr lang="en-US" sz="1000" kern="1800" dirty="0">
                          <a:effectLst/>
                        </a:rPr>
                        <a:t>3</a:t>
                      </a:r>
                      <a:endParaRPr lang="en-US" sz="1000" b="1" kern="1800" dirty="0">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33862345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02628" y="429125"/>
            <a:ext cx="7772400" cy="1066800"/>
          </a:xfrm>
        </p:spPr>
        <p:txBody>
          <a:bodyPr/>
          <a:lstStyle/>
          <a:p>
            <a:r>
              <a:rPr lang="en-US" altLang="zh-CN" sz="2800" dirty="0"/>
              <a:t>SFD Sequences Characteristics</a:t>
            </a:r>
            <a:endParaRPr lang="zh-CN" altLang="en-US" sz="2800" dirty="0"/>
          </a:p>
        </p:txBody>
      </p:sp>
      <p:sp>
        <p:nvSpPr>
          <p:cNvPr id="3" name="内容占位符 2"/>
          <p:cNvSpPr>
            <a:spLocks noGrp="1"/>
          </p:cNvSpPr>
          <p:nvPr>
            <p:ph idx="1"/>
          </p:nvPr>
        </p:nvSpPr>
        <p:spPr>
          <a:xfrm>
            <a:off x="719456" y="1495925"/>
            <a:ext cx="7772400" cy="4903204"/>
          </a:xfrm>
        </p:spPr>
        <p:txBody>
          <a:bodyPr/>
          <a:lstStyle/>
          <a:p>
            <a:pPr algn="just">
              <a:lnSpc>
                <a:spcPct val="160000"/>
              </a:lnSpc>
              <a:buFont typeface="Wingdings" panose="05000000000000000000" pitchFamily="2" charset="2"/>
              <a:buChar char="n"/>
            </a:pPr>
            <a:endParaRPr lang="en-US" altLang="zh-CN" sz="1600" dirty="0" smtClean="0">
              <a:latin typeface="+mj-lt"/>
            </a:endParaRPr>
          </a:p>
          <a:p>
            <a:pPr algn="just">
              <a:lnSpc>
                <a:spcPct val="160000"/>
              </a:lnSpc>
              <a:buFont typeface="Wingdings" panose="05000000000000000000" pitchFamily="2" charset="2"/>
              <a:buChar char="n"/>
            </a:pPr>
            <a:endParaRPr lang="en-US" altLang="zh-CN" sz="1600" dirty="0">
              <a:latin typeface="+mj-lt"/>
            </a:endParaRPr>
          </a:p>
          <a:p>
            <a:pPr algn="just">
              <a:lnSpc>
                <a:spcPct val="160000"/>
              </a:lnSpc>
              <a:buFont typeface="Wingdings" panose="05000000000000000000" pitchFamily="2" charset="2"/>
              <a:buChar char="n"/>
            </a:pPr>
            <a:endParaRPr lang="en-US" altLang="zh-CN" sz="1600" dirty="0">
              <a:latin typeface="+mj-lt"/>
            </a:endParaRPr>
          </a:p>
        </p:txBody>
      </p:sp>
      <p:sp>
        <p:nvSpPr>
          <p:cNvPr id="4" name="日期占位符 3"/>
          <p:cNvSpPr>
            <a:spLocks noGrp="1"/>
          </p:cNvSpPr>
          <p:nvPr>
            <p:ph type="dt" sz="half" idx="10"/>
          </p:nvPr>
        </p:nvSpPr>
        <p:spPr/>
        <p:txBody>
          <a:bodyPr/>
          <a:lstStyle/>
          <a:p>
            <a:r>
              <a:rPr lang="en-US" altLang="zh-CN" dirty="0" smtClean="0"/>
              <a:t>November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a:t>
            </a:r>
            <a:r>
              <a:rPr lang="en-US" altLang="en-US" dirty="0" smtClean="0"/>
              <a:t>et al</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17</a:t>
            </a:fld>
            <a:endParaRPr lang="en-US" altLang="en-US" dirty="0"/>
          </a:p>
        </p:txBody>
      </p:sp>
      <p:sp>
        <p:nvSpPr>
          <p:cNvPr id="10" name="内容占位符 2"/>
          <p:cNvSpPr txBox="1">
            <a:spLocks/>
          </p:cNvSpPr>
          <p:nvPr/>
        </p:nvSpPr>
        <p:spPr bwMode="auto">
          <a:xfrm>
            <a:off x="899592" y="1196753"/>
            <a:ext cx="7772400" cy="5083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buFont typeface="Wingdings" panose="05000000000000000000" pitchFamily="2" charset="2"/>
              <a:buChar char="n"/>
            </a:pPr>
            <a:r>
              <a:rPr lang="en-US" altLang="zh-CN" sz="1600" kern="0" dirty="0" smtClean="0">
                <a:latin typeface="+mj-lt"/>
              </a:rPr>
              <a:t>RMS of </a:t>
            </a:r>
            <a:r>
              <a:rPr lang="en-US" altLang="zh-CN" sz="1600" kern="0" dirty="0" err="1" smtClean="0">
                <a:latin typeface="+mj-lt"/>
              </a:rPr>
              <a:t>sidelobes</a:t>
            </a:r>
            <a:r>
              <a:rPr lang="en-US" altLang="zh-CN" sz="1600" kern="0" dirty="0" smtClean="0">
                <a:latin typeface="+mj-lt"/>
              </a:rPr>
              <a:t> and maximum positive </a:t>
            </a:r>
            <a:r>
              <a:rPr lang="en-US" altLang="zh-CN" sz="1600" kern="0" dirty="0" err="1" smtClean="0">
                <a:latin typeface="+mj-lt"/>
              </a:rPr>
              <a:t>sidelobe</a:t>
            </a:r>
            <a:r>
              <a:rPr lang="en-US" altLang="zh-CN" sz="1600" kern="0" dirty="0" smtClean="0">
                <a:latin typeface="+mj-lt"/>
              </a:rPr>
              <a:t> of SFD sequence set with length 32, where a, b, c, d denote the SFD sequence</a:t>
            </a:r>
            <a:r>
              <a:rPr lang="en-US" altLang="zh-CN" sz="1600" kern="0" dirty="0">
                <a:latin typeface="+mj-lt"/>
              </a:rPr>
              <a:t> [-1, -1 , -1 , -1 , -1 , -1 , -1, +1 , -1 , -1, +1, -1, -1 +1, -1,  1, -1, +1, -1, -1, -1, +1, +1, -1, -1, -1, +1, -1, +1, +1, -1, -1], [-1, 1, 1, -1, -1, 1, -1, -1, 1, 1, -1, 1, -1, 1, -1, -1, -1, -1, 1, 1, 1, 1, 1, 1, 1, -1, -1, 1, 1, 1, -1, -1], [-1, 1, -1, -1, -1, -1, -1, 1, 1, 1, 1, -1, -1, 1, -1, -1, 1, -1, -1, 1, 1, 1, -1, 1, 1, 1, 1, -1, 1, 1, 1, -1] and [-1, -1, 1, 1, 1, -1, -1, 1, -1, 1, -1, -1, 1, -1, -1, -1, 1, 1, 1, -1, 1, -1, -1, 1, 1, -1, 1, 1, 1, 1, 1, -1]</a:t>
            </a:r>
            <a:endParaRPr lang="zh-CN" altLang="zh-CN" sz="1600" kern="0" dirty="0">
              <a:latin typeface="+mj-lt"/>
            </a:endParaRPr>
          </a:p>
          <a:p>
            <a:pPr algn="just"/>
            <a:endParaRPr lang="zh-CN" altLang="zh-CN" sz="1600" dirty="0"/>
          </a:p>
          <a:p>
            <a:pPr algn="just"/>
            <a:endParaRPr lang="zh-CN" altLang="zh-CN" sz="1600" dirty="0"/>
          </a:p>
          <a:p>
            <a:pPr algn="ctr"/>
            <a:endParaRPr lang="zh-CN" altLang="zh-CN" sz="1600" dirty="0"/>
          </a:p>
          <a:p>
            <a:pPr algn="just">
              <a:lnSpc>
                <a:spcPct val="160000"/>
              </a:lnSpc>
              <a:buFont typeface="Wingdings" panose="05000000000000000000" pitchFamily="2" charset="2"/>
              <a:buChar char="n"/>
            </a:pPr>
            <a:endParaRPr lang="zh-CN" altLang="zh-CN" sz="1600" dirty="0"/>
          </a:p>
          <a:p>
            <a:pPr algn="just">
              <a:lnSpc>
                <a:spcPct val="160000"/>
              </a:lnSpc>
              <a:buFont typeface="Wingdings" panose="05000000000000000000" pitchFamily="2" charset="2"/>
              <a:buChar char="n"/>
            </a:pPr>
            <a:endParaRPr lang="zh-CN" altLang="zh-CN" sz="1600" dirty="0"/>
          </a:p>
          <a:p>
            <a:pPr algn="just">
              <a:lnSpc>
                <a:spcPct val="160000"/>
              </a:lnSpc>
              <a:buFont typeface="Wingdings" panose="05000000000000000000" pitchFamily="2" charset="2"/>
              <a:buChar char="n"/>
            </a:pPr>
            <a:endParaRPr lang="en-US" altLang="zh-CN" sz="1600" dirty="0"/>
          </a:p>
          <a:p>
            <a:pPr marL="0" indent="0" algn="just">
              <a:lnSpc>
                <a:spcPct val="160000"/>
              </a:lnSpc>
              <a:buNone/>
            </a:pPr>
            <a:endParaRPr lang="en-US" altLang="zh-CN" sz="1600" kern="0" dirty="0" smtClean="0">
              <a:latin typeface="+mj-lt"/>
            </a:endParaRPr>
          </a:p>
        </p:txBody>
      </p:sp>
      <p:graphicFrame>
        <p:nvGraphicFramePr>
          <p:cNvPr id="11" name="表格 10"/>
          <p:cNvGraphicFramePr>
            <a:graphicFrameLocks noGrp="1"/>
          </p:cNvGraphicFramePr>
          <p:nvPr>
            <p:custDataLst>
              <p:tags r:id="rId1"/>
            </p:custDataLst>
            <p:extLst>
              <p:ext uri="{D42A27DB-BD31-4B8C-83A1-F6EECF244321}">
                <p14:modId xmlns:p14="http://schemas.microsoft.com/office/powerpoint/2010/main" val="2698562714"/>
              </p:ext>
            </p:extLst>
          </p:nvPr>
        </p:nvGraphicFramePr>
        <p:xfrm>
          <a:off x="1619672" y="2852936"/>
          <a:ext cx="6249600" cy="1544351"/>
        </p:xfrm>
        <a:graphic>
          <a:graphicData uri="http://schemas.openxmlformats.org/drawingml/2006/table">
            <a:tbl>
              <a:tblPr firstRow="1" firstCol="1" bandRow="1">
                <a:tableStyleId>{C083E6E3-FA7D-4D7B-A595-EF9225AFEA82}</a:tableStyleId>
              </a:tblPr>
              <a:tblGrid>
                <a:gridCol w="1311542">
                  <a:extLst>
                    <a:ext uri="{9D8B030D-6E8A-4147-A177-3AD203B41FA5}">
                      <a16:colId xmlns="" xmlns:a16="http://schemas.microsoft.com/office/drawing/2014/main" val="20000"/>
                    </a:ext>
                  </a:extLst>
                </a:gridCol>
                <a:gridCol w="1233949">
                  <a:extLst>
                    <a:ext uri="{9D8B030D-6E8A-4147-A177-3AD203B41FA5}">
                      <a16:colId xmlns="" xmlns:a16="http://schemas.microsoft.com/office/drawing/2014/main" val="20001"/>
                    </a:ext>
                  </a:extLst>
                </a:gridCol>
                <a:gridCol w="1234703">
                  <a:extLst>
                    <a:ext uri="{9D8B030D-6E8A-4147-A177-3AD203B41FA5}">
                      <a16:colId xmlns="" xmlns:a16="http://schemas.microsoft.com/office/drawing/2014/main" val="20002"/>
                    </a:ext>
                  </a:extLst>
                </a:gridCol>
                <a:gridCol w="1234703">
                  <a:extLst>
                    <a:ext uri="{9D8B030D-6E8A-4147-A177-3AD203B41FA5}">
                      <a16:colId xmlns="" xmlns:a16="http://schemas.microsoft.com/office/drawing/2014/main" val="20003"/>
                    </a:ext>
                  </a:extLst>
                </a:gridCol>
                <a:gridCol w="1234703">
                  <a:extLst>
                    <a:ext uri="{9D8B030D-6E8A-4147-A177-3AD203B41FA5}">
                      <a16:colId xmlns="" xmlns:a16="http://schemas.microsoft.com/office/drawing/2014/main" val="20004"/>
                    </a:ext>
                  </a:extLst>
                </a:gridCol>
              </a:tblGrid>
              <a:tr h="321144">
                <a:tc>
                  <a:txBody>
                    <a:bodyPr/>
                    <a:lstStyle/>
                    <a:p>
                      <a:pPr algn="ctr"/>
                      <a:r>
                        <a:rPr lang="en-US" altLang="zh-CN" sz="1050" kern="1800" dirty="0">
                          <a:effectLst/>
                        </a:rPr>
                        <a:t>RMS</a:t>
                      </a:r>
                      <a:endParaRPr lang="en-US" altLang="zh-CN" sz="1050" b="1" kern="1800" dirty="0">
                        <a:solidFill>
                          <a:schemeClr val="tx1"/>
                        </a:solidFill>
                        <a:effectLst/>
                        <a:ea typeface="宋体" panose="02010600030101010101" pitchFamily="2" charset="-122"/>
                        <a:cs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a:effectLst/>
                        </a:rPr>
                        <a:t>x = a</a:t>
                      </a:r>
                      <a:endParaRPr lang="zh-CN" sz="1050" b="1" kern="180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a:effectLst/>
                        </a:rPr>
                        <a:t>x = b</a:t>
                      </a:r>
                      <a:endParaRPr lang="zh-CN" sz="1050" b="1" kern="180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a:effectLst/>
                        </a:rPr>
                        <a:t>x = c</a:t>
                      </a:r>
                      <a:endParaRPr lang="zh-CN" sz="1050" b="1" kern="180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a:effectLst/>
                        </a:rPr>
                        <a:t>x = d</a:t>
                      </a:r>
                      <a:endParaRPr lang="zh-CN" sz="1050" b="1" kern="180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305435">
                <a:tc>
                  <a:txBody>
                    <a:bodyPr/>
                    <a:lstStyle/>
                    <a:p>
                      <a:pPr algn="ctr"/>
                      <a:r>
                        <a:rPr lang="en-US" sz="1000" kern="1800" dirty="0" smtClean="0">
                          <a:effectLst/>
                        </a:rPr>
                        <a:t>Preamble + a &amp; x</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50" kern="1800" dirty="0">
                          <a:effectLst/>
                        </a:rPr>
                        <a:t>4.8436</a:t>
                      </a:r>
                      <a:endParaRPr lang="en-US" altLang="zh-CN" sz="1050" b="1" kern="18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dirty="0">
                          <a:effectLst/>
                        </a:rPr>
                        <a:t>3.3999</a:t>
                      </a:r>
                      <a:endParaRPr lang="en-US" sz="1000" b="1" kern="18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50" kern="1800" dirty="0">
                          <a:effectLst/>
                        </a:rPr>
                        <a:t>4.0509</a:t>
                      </a:r>
                      <a:endParaRPr lang="en-US" altLang="zh-CN" sz="1050" b="1" kern="18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dirty="0">
                          <a:effectLst/>
                        </a:rPr>
                        <a:t>3.3999</a:t>
                      </a:r>
                      <a:endParaRPr lang="en-US" sz="1000" b="1" kern="18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305851">
                <a:tc>
                  <a:txBody>
                    <a:bodyPr/>
                    <a:lstStyle/>
                    <a:p>
                      <a:pPr algn="ctr"/>
                      <a:r>
                        <a:rPr lang="en-US" altLang="zh-CN" sz="1000" kern="1800" dirty="0" smtClean="0">
                          <a:effectLst/>
                        </a:rPr>
                        <a:t>Preamble + b &amp; x</a:t>
                      </a:r>
                      <a:endParaRPr lang="zh-CN" alt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50" kern="1800" dirty="0">
                          <a:effectLst/>
                        </a:rPr>
                        <a:t>5.6205</a:t>
                      </a:r>
                      <a:endParaRPr lang="en-US" altLang="zh-CN" sz="1050" b="1" kern="18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a:effectLst/>
                        </a:rPr>
                        <a:t>2.2748</a:t>
                      </a:r>
                      <a:endParaRPr lang="en-US" sz="1000" b="1" kern="180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a:effectLst/>
                        </a:rPr>
                        <a:t>3.8841</a:t>
                      </a:r>
                      <a:endParaRPr lang="en-US" sz="1000" b="1" kern="180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a:effectLst/>
                        </a:rPr>
                        <a:t>3.5627</a:t>
                      </a:r>
                      <a:endParaRPr lang="en-US" sz="1000" b="1" kern="180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306070">
                <a:tc>
                  <a:txBody>
                    <a:bodyPr/>
                    <a:lstStyle/>
                    <a:p>
                      <a:pPr algn="ctr"/>
                      <a:r>
                        <a:rPr lang="en-US" altLang="zh-CN" sz="1000" kern="1800" dirty="0" smtClean="0">
                          <a:effectLst/>
                        </a:rPr>
                        <a:t>Preamble + c &amp; x</a:t>
                      </a:r>
                      <a:endParaRPr lang="zh-CN" alt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50" kern="1800">
                          <a:effectLst/>
                        </a:rPr>
                        <a:t>5.4498</a:t>
                      </a:r>
                      <a:endParaRPr lang="en-US" altLang="zh-CN" sz="1050" b="1" kern="180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a:effectLst/>
                        </a:rPr>
                        <a:t>3.4732</a:t>
                      </a:r>
                      <a:endParaRPr lang="en-US" sz="1000" b="1" kern="180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50" kern="1800">
                          <a:effectLst/>
                        </a:rPr>
                        <a:t>3.1219</a:t>
                      </a:r>
                      <a:endParaRPr lang="en-US" altLang="zh-CN" sz="1050" b="1" kern="180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a:effectLst/>
                        </a:rPr>
                        <a:t>3.4550</a:t>
                      </a:r>
                      <a:endParaRPr lang="en-US" sz="1000" b="1" kern="180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r h="305851">
                <a:tc>
                  <a:txBody>
                    <a:bodyPr/>
                    <a:lstStyle/>
                    <a:p>
                      <a:pPr algn="ctr"/>
                      <a:r>
                        <a:rPr lang="en-US" altLang="zh-CN" sz="1000" kern="1800" dirty="0" smtClean="0">
                          <a:effectLst/>
                        </a:rPr>
                        <a:t>Preamble + d &amp; x</a:t>
                      </a:r>
                      <a:endParaRPr lang="zh-CN" alt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50" kern="1800">
                          <a:effectLst/>
                        </a:rPr>
                        <a:t>5.5415</a:t>
                      </a:r>
                      <a:endParaRPr lang="en-US" altLang="zh-CN" sz="1050" b="1" kern="180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50" kern="1800">
                          <a:effectLst/>
                        </a:rPr>
                        <a:t>3.4275</a:t>
                      </a:r>
                      <a:endParaRPr lang="en-US" altLang="zh-CN" sz="1050" b="1" kern="180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50" kern="1800">
                          <a:effectLst/>
                        </a:rPr>
                        <a:t>3.8270</a:t>
                      </a:r>
                      <a:endParaRPr lang="en-US" altLang="zh-CN" sz="1050" b="1" kern="180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dirty="0">
                          <a:effectLst/>
                        </a:rPr>
                        <a:t>2.5511</a:t>
                      </a:r>
                      <a:endParaRPr lang="en-US" sz="1000" b="1" kern="18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4"/>
                  </a:ext>
                </a:extLst>
              </a:tr>
            </a:tbl>
          </a:graphicData>
        </a:graphic>
      </p:graphicFrame>
      <p:graphicFrame>
        <p:nvGraphicFramePr>
          <p:cNvPr id="12" name="表格 11"/>
          <p:cNvGraphicFramePr>
            <a:graphicFrameLocks noGrp="1"/>
          </p:cNvGraphicFramePr>
          <p:nvPr>
            <p:custDataLst>
              <p:tags r:id="rId2"/>
            </p:custDataLst>
            <p:extLst>
              <p:ext uri="{D42A27DB-BD31-4B8C-83A1-F6EECF244321}">
                <p14:modId xmlns:p14="http://schemas.microsoft.com/office/powerpoint/2010/main" val="1177538887"/>
              </p:ext>
            </p:extLst>
          </p:nvPr>
        </p:nvGraphicFramePr>
        <p:xfrm>
          <a:off x="1619672" y="4542484"/>
          <a:ext cx="6249600" cy="1533348"/>
        </p:xfrm>
        <a:graphic>
          <a:graphicData uri="http://schemas.openxmlformats.org/drawingml/2006/table">
            <a:tbl>
              <a:tblPr firstRow="1" firstCol="1" bandRow="1">
                <a:tableStyleId>{C083E6E3-FA7D-4D7B-A595-EF9225AFEA82}</a:tableStyleId>
              </a:tblPr>
              <a:tblGrid>
                <a:gridCol w="1311275">
                  <a:extLst>
                    <a:ext uri="{9D8B030D-6E8A-4147-A177-3AD203B41FA5}">
                      <a16:colId xmlns="" xmlns:a16="http://schemas.microsoft.com/office/drawing/2014/main" val="20000"/>
                    </a:ext>
                  </a:extLst>
                </a:gridCol>
                <a:gridCol w="1234216">
                  <a:extLst>
                    <a:ext uri="{9D8B030D-6E8A-4147-A177-3AD203B41FA5}">
                      <a16:colId xmlns="" xmlns:a16="http://schemas.microsoft.com/office/drawing/2014/main" val="20001"/>
                    </a:ext>
                  </a:extLst>
                </a:gridCol>
                <a:gridCol w="1234703">
                  <a:extLst>
                    <a:ext uri="{9D8B030D-6E8A-4147-A177-3AD203B41FA5}">
                      <a16:colId xmlns="" xmlns:a16="http://schemas.microsoft.com/office/drawing/2014/main" val="20002"/>
                    </a:ext>
                  </a:extLst>
                </a:gridCol>
                <a:gridCol w="1234703">
                  <a:extLst>
                    <a:ext uri="{9D8B030D-6E8A-4147-A177-3AD203B41FA5}">
                      <a16:colId xmlns="" xmlns:a16="http://schemas.microsoft.com/office/drawing/2014/main" val="20003"/>
                    </a:ext>
                  </a:extLst>
                </a:gridCol>
                <a:gridCol w="1234703">
                  <a:extLst>
                    <a:ext uri="{9D8B030D-6E8A-4147-A177-3AD203B41FA5}">
                      <a16:colId xmlns="" xmlns:a16="http://schemas.microsoft.com/office/drawing/2014/main" val="20004"/>
                    </a:ext>
                  </a:extLst>
                </a:gridCol>
              </a:tblGrid>
              <a:tr h="318645">
                <a:tc>
                  <a:txBody>
                    <a:bodyPr/>
                    <a:lstStyle/>
                    <a:p>
                      <a:pPr algn="ctr"/>
                      <a:r>
                        <a:rPr lang="en-US" altLang="zh-CN" sz="1050" kern="0" dirty="0" smtClean="0"/>
                        <a:t>maximum positive </a:t>
                      </a:r>
                      <a:r>
                        <a:rPr lang="en-US" altLang="zh-CN" sz="1050" kern="0" dirty="0" err="1" smtClean="0"/>
                        <a:t>sidelobe</a:t>
                      </a:r>
                      <a:r>
                        <a:rPr lang="en-US" altLang="zh-CN" sz="1050" kern="0" dirty="0" smtClean="0"/>
                        <a:t> </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dirty="0">
                          <a:effectLst/>
                        </a:rPr>
                        <a:t>x = a</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a:effectLst/>
                        </a:rPr>
                        <a:t>x = b</a:t>
                      </a:r>
                      <a:endParaRPr lang="zh-CN" sz="1050" b="1" kern="180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a:effectLst/>
                        </a:rPr>
                        <a:t>x = c</a:t>
                      </a:r>
                      <a:endParaRPr lang="zh-CN" sz="1050" b="1" kern="180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a:effectLst/>
                        </a:rPr>
                        <a:t>x = d</a:t>
                      </a:r>
                      <a:endParaRPr lang="zh-CN" sz="1050" b="1" kern="180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303471">
                <a:tc>
                  <a:txBody>
                    <a:bodyPr/>
                    <a:lstStyle/>
                    <a:p>
                      <a:pPr algn="ctr"/>
                      <a:r>
                        <a:rPr lang="en-US" sz="1000" kern="1800" dirty="0" smtClean="0">
                          <a:effectLst/>
                        </a:rPr>
                        <a:t>Preamble + a &amp; x</a:t>
                      </a:r>
                      <a:endParaRPr 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50" kern="1800" dirty="0">
                          <a:effectLst/>
                        </a:rPr>
                        <a:t>7</a:t>
                      </a:r>
                      <a:endParaRPr lang="en-US" altLang="zh-CN" sz="1050" b="1" kern="18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50" kern="1800" dirty="0">
                          <a:effectLst/>
                        </a:rPr>
                        <a:t>8</a:t>
                      </a:r>
                      <a:endParaRPr lang="en-US" altLang="zh-CN" sz="1050" b="1" kern="18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50" kern="1800" dirty="0">
                          <a:effectLst/>
                        </a:rPr>
                        <a:t>7</a:t>
                      </a:r>
                      <a:endParaRPr lang="en-US" altLang="zh-CN" sz="1050" b="1" kern="18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50" kern="1800" dirty="0">
                          <a:effectLst/>
                        </a:rPr>
                        <a:t>7</a:t>
                      </a:r>
                      <a:endParaRPr lang="en-US" altLang="zh-CN" sz="1050" b="1" kern="18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303471">
                <a:tc>
                  <a:txBody>
                    <a:bodyPr/>
                    <a:lstStyle/>
                    <a:p>
                      <a:pPr algn="ctr"/>
                      <a:r>
                        <a:rPr lang="en-US" altLang="zh-CN" sz="1000" kern="1800" dirty="0" smtClean="0">
                          <a:effectLst/>
                        </a:rPr>
                        <a:t>Preamble + b &amp; x</a:t>
                      </a:r>
                      <a:endParaRPr lang="zh-CN" alt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50" kern="1800">
                          <a:effectLst/>
                        </a:rPr>
                        <a:t>8</a:t>
                      </a:r>
                      <a:endParaRPr lang="en-US" altLang="zh-CN" sz="1050" b="1" kern="180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50" kern="1800">
                          <a:effectLst/>
                        </a:rPr>
                        <a:t>6</a:t>
                      </a:r>
                      <a:endParaRPr lang="en-US" altLang="zh-CN" sz="1050" b="1" kern="180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50" kern="1800">
                          <a:effectLst/>
                        </a:rPr>
                        <a:t>8</a:t>
                      </a:r>
                      <a:endParaRPr lang="en-US" altLang="zh-CN" sz="1050" b="1" kern="180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dirty="0">
                          <a:effectLst/>
                        </a:rPr>
                        <a:t>8</a:t>
                      </a:r>
                      <a:endParaRPr lang="en-US" sz="1000" b="1" kern="18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303471">
                <a:tc>
                  <a:txBody>
                    <a:bodyPr/>
                    <a:lstStyle/>
                    <a:p>
                      <a:pPr algn="ctr"/>
                      <a:r>
                        <a:rPr lang="en-US" altLang="zh-CN" sz="1000" kern="1800" dirty="0" smtClean="0">
                          <a:effectLst/>
                        </a:rPr>
                        <a:t>Preamble + c &amp; x</a:t>
                      </a:r>
                      <a:endParaRPr lang="zh-CN" alt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50" kern="1800">
                          <a:effectLst/>
                        </a:rPr>
                        <a:t>7</a:t>
                      </a:r>
                      <a:endParaRPr lang="en-US" altLang="zh-CN" sz="1050" b="1" kern="180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50" kern="1800">
                          <a:effectLst/>
                        </a:rPr>
                        <a:t>8</a:t>
                      </a:r>
                      <a:endParaRPr lang="en-US" altLang="zh-CN" sz="1050" b="1" kern="180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50" kern="1800">
                          <a:effectLst/>
                        </a:rPr>
                        <a:t>7</a:t>
                      </a:r>
                      <a:endParaRPr lang="en-US" altLang="zh-CN" sz="1050" b="1" kern="180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a:effectLst/>
                        </a:rPr>
                        <a:t>8</a:t>
                      </a:r>
                      <a:endParaRPr lang="en-US" sz="1000" b="1" kern="180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r h="302895">
                <a:tc>
                  <a:txBody>
                    <a:bodyPr/>
                    <a:lstStyle/>
                    <a:p>
                      <a:pPr algn="ctr"/>
                      <a:r>
                        <a:rPr lang="en-US" altLang="zh-CN" sz="1000" kern="1800" dirty="0" smtClean="0">
                          <a:effectLst/>
                        </a:rPr>
                        <a:t>Preamble + d &amp; x</a:t>
                      </a:r>
                      <a:endParaRPr lang="zh-CN" altLang="zh-CN" sz="1050" b="1" kern="1800" dirty="0">
                        <a:solidFill>
                          <a:schemeClr val="tx1"/>
                        </a:solidFill>
                        <a:effectLst/>
                        <a:latin typeface="Times New Roman" panose="02020603050405020304" pitchFamily="18" charset="0"/>
                        <a:ea typeface="宋体" panose="02010600030101010101" pitchFamily="2" charset="-122"/>
                        <a:cs typeface="宋体" panose="02010600030101010101" pitchFamily="2" charset="-122"/>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50" kern="1800">
                          <a:effectLst/>
                        </a:rPr>
                        <a:t>7</a:t>
                      </a:r>
                      <a:endParaRPr lang="en-US" altLang="zh-CN" sz="1050" b="1" kern="180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050" kern="1800">
                          <a:effectLst/>
                        </a:rPr>
                        <a:t>10</a:t>
                      </a:r>
                      <a:endParaRPr lang="en-US" altLang="zh-CN" sz="1050" b="1" kern="180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a:effectLst/>
                        </a:rPr>
                        <a:t>8</a:t>
                      </a:r>
                      <a:endParaRPr lang="en-US" sz="1000" b="1" kern="180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kern="1800" dirty="0">
                          <a:effectLst/>
                        </a:rPr>
                        <a:t>6</a:t>
                      </a:r>
                      <a:endParaRPr lang="en-US" sz="1000" b="1" kern="1800" dirty="0">
                        <a:solidFill>
                          <a:schemeClr val="tx1"/>
                        </a:solidFill>
                        <a:effectLst/>
                        <a:latin typeface="Arial" panose="020B0604020202020204" pitchFamily="34" charset="0"/>
                        <a:ea typeface="宋体" panose="02010600030101010101" pitchFamily="2" charset="-122"/>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4"/>
                  </a:ext>
                </a:extLst>
              </a:tr>
            </a:tbl>
          </a:graphicData>
        </a:graphic>
      </p:graphicFrame>
    </p:spTree>
    <p:extLst>
      <p:ext uri="{BB962C8B-B14F-4D97-AF65-F5344CB8AC3E}">
        <p14:creationId xmlns:p14="http://schemas.microsoft.com/office/powerpoint/2010/main" val="29402591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88C1BCC9-89BA-47A0-A79D-AA3DA825104D}"/>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2</a:t>
            </a:fld>
            <a:endParaRPr lang="en-US" altLang="en-US" dirty="0"/>
          </a:p>
        </p:txBody>
      </p:sp>
      <p:graphicFrame>
        <p:nvGraphicFramePr>
          <p:cNvPr id="7" name="Table 6">
            <a:extLst>
              <a:ext uri="{FF2B5EF4-FFF2-40B4-BE49-F238E27FC236}">
                <a16:creationId xmlns="" xmlns:a16="http://schemas.microsoft.com/office/drawing/2014/main" id="{E1963027-458B-4B5A-887A-DC0895FB5029}"/>
              </a:ext>
            </a:extLst>
          </p:cNvPr>
          <p:cNvGraphicFramePr>
            <a:graphicFrameLocks noGrp="1"/>
          </p:cNvGraphicFramePr>
          <p:nvPr>
            <p:extLst>
              <p:ext uri="{D42A27DB-BD31-4B8C-83A1-F6EECF244321}">
                <p14:modId xmlns:p14="http://schemas.microsoft.com/office/powerpoint/2010/main" val="1640684182"/>
              </p:ext>
            </p:extLst>
          </p:nvPr>
        </p:nvGraphicFramePr>
        <p:xfrm>
          <a:off x="467544" y="908720"/>
          <a:ext cx="8280920" cy="5337211"/>
        </p:xfrm>
        <a:graphic>
          <a:graphicData uri="http://schemas.openxmlformats.org/drawingml/2006/table">
            <a:tbl>
              <a:tblPr firstRow="1" bandRow="1">
                <a:tableStyleId>{5940675A-B579-460E-94D1-54222C63F5DA}</a:tableStyleId>
              </a:tblPr>
              <a:tblGrid>
                <a:gridCol w="3911557">
                  <a:extLst>
                    <a:ext uri="{9D8B030D-6E8A-4147-A177-3AD203B41FA5}">
                      <a16:colId xmlns="" xmlns:a16="http://schemas.microsoft.com/office/drawing/2014/main" val="1745747388"/>
                    </a:ext>
                  </a:extLst>
                </a:gridCol>
                <a:gridCol w="4369363">
                  <a:extLst>
                    <a:ext uri="{9D8B030D-6E8A-4147-A177-3AD203B41FA5}">
                      <a16:colId xmlns="" xmlns:a16="http://schemas.microsoft.com/office/drawing/2014/main" val="1336621721"/>
                    </a:ext>
                  </a:extLst>
                </a:gridCol>
              </a:tblGrid>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PAR Objective</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Proposed Solution (how addressed)</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516017004"/>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Safeguards so that the high throughput data use cases will not cause significant disruption to low duty-cycle ranging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2336347152"/>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Interference mitigation techniques to support higher density and higher traffic use cases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712880846"/>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Other coexistence improvement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550120941"/>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Backward compatibility with enhanced ranging capable devices (ERDEVs)</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229274704"/>
                  </a:ext>
                </a:extLst>
              </a:tr>
              <a:tr h="251274">
                <a:tc>
                  <a:txBody>
                    <a:bodyPr/>
                    <a:lstStyle/>
                    <a:p>
                      <a:pPr algn="just">
                        <a:lnSpc>
                          <a:spcPct val="107000"/>
                        </a:lnSpc>
                        <a:spcAft>
                          <a:spcPts val="800"/>
                        </a:spcAft>
                      </a:pPr>
                      <a:r>
                        <a:rPr lang="en-US" sz="1200" dirty="0">
                          <a:solidFill>
                            <a:srgbClr val="FF0000"/>
                          </a:solidFill>
                          <a:effectLst/>
                          <a:latin typeface="Times New Roman" panose="02020603050405020304" pitchFamily="18" charset="0"/>
                          <a:cs typeface="Times New Roman" panose="02020603050405020304" pitchFamily="18" charset="0"/>
                        </a:rPr>
                        <a:t>Improved link budget and/or reduced air-time</a:t>
                      </a:r>
                      <a:endParaRPr lang="en-US" sz="12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smtClean="0">
                          <a:effectLst/>
                          <a:latin typeface="Times New Roman" panose="02020603050405020304" pitchFamily="18" charset="0"/>
                          <a:ea typeface="Calibri" panose="020F0502020204030204" pitchFamily="34" charset="0"/>
                          <a:cs typeface="Times New Roman" panose="02020603050405020304" pitchFamily="18" charset="0"/>
                        </a:rPr>
                        <a:t>Dynamic PHR data rate configuration to reduce air-time</a:t>
                      </a:r>
                      <a:r>
                        <a:rPr lang="en-US" sz="1200" baseline="0" dirty="0" smtClean="0">
                          <a:effectLst/>
                          <a:latin typeface="Times New Roman" panose="02020603050405020304" pitchFamily="18" charset="0"/>
                          <a:ea typeface="Calibri" panose="020F0502020204030204" pitchFamily="34" charset="0"/>
                          <a:cs typeface="Times New Roman" panose="02020603050405020304" pitchFamily="18" charset="0"/>
                        </a:rPr>
                        <a:t> and guarantee robust payload transmission</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402719402"/>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Additional channels and operating frequencies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770140464"/>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Improvements to accuracy / precision / reliability and interoperability for high-integrity ranging</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marL="0" marR="0" algn="just">
                        <a:lnSpc>
                          <a:spcPct val="107000"/>
                        </a:lnSpc>
                        <a:spcBef>
                          <a:spcPts val="0"/>
                        </a:spcBef>
                        <a:spcAft>
                          <a:spcPts val="0"/>
                        </a:spcAft>
                      </a:pPr>
                      <a:endParaRPr lang="en-US" altLang="zh-CN" sz="1200" b="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13926360"/>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Reduced complexity and power consumption</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006555623"/>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Hybrid operation with narrowband signaling to assist UWB</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marL="0" indent="0" algn="just">
                        <a:lnSpc>
                          <a:spcPct val="107000"/>
                        </a:lnSpc>
                        <a:spcAft>
                          <a:spcPts val="800"/>
                        </a:spcAft>
                        <a:buNone/>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1409934918"/>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Enhanced native discovery and connection setup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157165867"/>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Sensing capabilities to support presence detection and environment mapping</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78912419"/>
                  </a:ext>
                </a:extLst>
              </a:tr>
              <a:tr h="251274">
                <a:tc>
                  <a:txBody>
                    <a:bodyPr/>
                    <a:lstStyle/>
                    <a:p>
                      <a:pPr algn="just">
                        <a:lnSpc>
                          <a:spcPct val="107000"/>
                        </a:lnSpc>
                        <a:spcAft>
                          <a:spcPts val="800"/>
                        </a:spcAft>
                      </a:pPr>
                      <a:r>
                        <a:rPr lang="en-US" sz="1200" dirty="0">
                          <a:solidFill>
                            <a:schemeClr val="tx1"/>
                          </a:solidFill>
                          <a:effectLst/>
                          <a:latin typeface="Times New Roman" panose="02020603050405020304" pitchFamily="18" charset="0"/>
                          <a:cs typeface="Times New Roman" panose="02020603050405020304" pitchFamily="18" charset="0"/>
                        </a:rPr>
                        <a:t>Low-power low-latency streaming </a:t>
                      </a:r>
                      <a:endParaRPr lang="en-US" sz="12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1576344013"/>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Higher data-rate streaming allowing at least 50 Mbit/s of throughput</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863466228"/>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Support for peer-to-peer, peer-to-multi-peer, and station-to-infrastructure protocols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3794586688"/>
                  </a:ext>
                </a:extLst>
              </a:tr>
              <a:tr h="251274">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Infrastructure synchronization mechanisms</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tc>
                  <a:txBody>
                    <a:bodyPr/>
                    <a:lstStyle/>
                    <a:p>
                      <a:pPr algn="just">
                        <a:lnSpc>
                          <a:spcPct val="107000"/>
                        </a:lnSpc>
                        <a:spcAft>
                          <a:spcPts val="800"/>
                        </a:spcAft>
                      </a:pPr>
                      <a:r>
                        <a:rPr lang="en-US" sz="1200" dirty="0">
                          <a:effectLst/>
                          <a:latin typeface="Times New Roman" panose="02020603050405020304" pitchFamily="18" charset="0"/>
                          <a:cs typeface="Times New Roman" panose="02020603050405020304" pitchFamily="18" charset="0"/>
                        </a:rPr>
                        <a:t> </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 xmlns:a16="http://schemas.microsoft.com/office/drawing/2014/main" val="1541787244"/>
                  </a:ext>
                </a:extLst>
              </a:tr>
            </a:tbl>
          </a:graphicData>
        </a:graphic>
      </p:graphicFrame>
    </p:spTree>
    <p:extLst>
      <p:ext uri="{BB962C8B-B14F-4D97-AF65-F5344CB8AC3E}">
        <p14:creationId xmlns:p14="http://schemas.microsoft.com/office/powerpoint/2010/main" val="19518435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02628" y="429125"/>
            <a:ext cx="7772400" cy="1066800"/>
          </a:xfrm>
        </p:spPr>
        <p:txBody>
          <a:bodyPr/>
          <a:lstStyle/>
          <a:p>
            <a:r>
              <a:rPr lang="en-US" altLang="zh-CN" sz="2800" dirty="0" smtClean="0"/>
              <a:t>Introduction</a:t>
            </a:r>
            <a:endParaRPr lang="zh-CN" altLang="en-US" sz="2800" dirty="0"/>
          </a:p>
        </p:txBody>
      </p:sp>
      <p:sp>
        <p:nvSpPr>
          <p:cNvPr id="3" name="内容占位符 2"/>
          <p:cNvSpPr>
            <a:spLocks noGrp="1"/>
          </p:cNvSpPr>
          <p:nvPr>
            <p:ph idx="1"/>
          </p:nvPr>
        </p:nvSpPr>
        <p:spPr>
          <a:xfrm>
            <a:off x="702628" y="1268760"/>
            <a:ext cx="7772400" cy="4414867"/>
          </a:xfrm>
        </p:spPr>
        <p:txBody>
          <a:bodyPr/>
          <a:lstStyle/>
          <a:p>
            <a:pPr algn="just">
              <a:lnSpc>
                <a:spcPct val="160000"/>
              </a:lnSpc>
              <a:buFont typeface="Wingdings" panose="05000000000000000000" pitchFamily="2" charset="2"/>
              <a:buChar char="n"/>
            </a:pPr>
            <a:r>
              <a:rPr lang="en-US" altLang="zh-CN" sz="1600" dirty="0" smtClean="0">
                <a:latin typeface="+mj-lt"/>
              </a:rPr>
              <a:t>To support a variety of use cases, more additional data rates are under discussion in TG4ab</a:t>
            </a:r>
          </a:p>
          <a:p>
            <a:pPr lvl="1" algn="just">
              <a:lnSpc>
                <a:spcPct val="160000"/>
              </a:lnSpc>
              <a:buFont typeface="Wingdings" panose="05000000000000000000" pitchFamily="2" charset="2"/>
              <a:buChar char="Ø"/>
            </a:pPr>
            <a:r>
              <a:rPr lang="en-US" altLang="zh-CN" sz="1400" dirty="0" smtClean="0">
                <a:latin typeface="+mj-lt"/>
              </a:rPr>
              <a:t>Data rate candidates include </a:t>
            </a:r>
            <a:r>
              <a:rPr lang="en-US" altLang="zh-CN" sz="1400" dirty="0">
                <a:latin typeface="+mj-lt"/>
              </a:rPr>
              <a:t>1.95 Mbps, 7.8 Mbps, 31.2 Mbps, 62.4 Mbps and 124.8 </a:t>
            </a:r>
            <a:r>
              <a:rPr lang="en-US" altLang="zh-CN" sz="1400" dirty="0" smtClean="0">
                <a:latin typeface="+mj-lt"/>
              </a:rPr>
              <a:t>Mbps</a:t>
            </a:r>
          </a:p>
          <a:p>
            <a:pPr algn="just">
              <a:lnSpc>
                <a:spcPct val="160000"/>
              </a:lnSpc>
              <a:buFont typeface="Wingdings" panose="05000000000000000000" pitchFamily="2" charset="2"/>
              <a:buChar char="n"/>
            </a:pPr>
            <a:r>
              <a:rPr lang="en-US" altLang="zh-CN" sz="1600" dirty="0" smtClean="0">
                <a:latin typeface="+mj-lt"/>
              </a:rPr>
              <a:t>Besides the existing PHR data rates in 4z, three more PHR data rates are considered in [1]</a:t>
            </a:r>
          </a:p>
          <a:p>
            <a:pPr algn="just">
              <a:lnSpc>
                <a:spcPct val="160000"/>
              </a:lnSpc>
              <a:buFont typeface="Wingdings" panose="05000000000000000000" pitchFamily="2" charset="2"/>
              <a:buChar char="n"/>
            </a:pPr>
            <a:r>
              <a:rPr lang="en-US" altLang="zh-CN" sz="1600" dirty="0" smtClean="0">
                <a:latin typeface="+mj-lt"/>
              </a:rPr>
              <a:t>The principles to configure the PHR data rate </a:t>
            </a:r>
          </a:p>
          <a:p>
            <a:pPr lvl="1" algn="just">
              <a:lnSpc>
                <a:spcPct val="160000"/>
              </a:lnSpc>
              <a:buFont typeface="Wingdings" panose="05000000000000000000" pitchFamily="2" charset="2"/>
              <a:buChar char="Ø"/>
            </a:pPr>
            <a:r>
              <a:rPr lang="en-US" altLang="zh-CN" sz="1400" dirty="0" smtClean="0">
                <a:latin typeface="+mj-lt"/>
              </a:rPr>
              <a:t>Guarantee the reliability of PHR is higher than that of the PSDU</a:t>
            </a:r>
          </a:p>
          <a:p>
            <a:pPr lvl="1" algn="just">
              <a:lnSpc>
                <a:spcPct val="160000"/>
              </a:lnSpc>
              <a:buFont typeface="Wingdings" panose="05000000000000000000" pitchFamily="2" charset="2"/>
              <a:buChar char="Ø"/>
            </a:pPr>
            <a:r>
              <a:rPr lang="en-US" altLang="zh-CN" sz="1400" dirty="0" smtClean="0">
                <a:latin typeface="+mj-lt"/>
              </a:rPr>
              <a:t>Reduce the air time of PHR </a:t>
            </a:r>
          </a:p>
          <a:p>
            <a:pPr algn="just">
              <a:lnSpc>
                <a:spcPct val="160000"/>
              </a:lnSpc>
              <a:buFont typeface="Wingdings" panose="05000000000000000000" pitchFamily="2" charset="2"/>
              <a:buChar char="n"/>
            </a:pPr>
            <a:r>
              <a:rPr lang="en-US" altLang="zh-CN" sz="1600" dirty="0">
                <a:latin typeface="+mj-lt"/>
              </a:rPr>
              <a:t>The </a:t>
            </a:r>
            <a:r>
              <a:rPr lang="en-US" altLang="zh-CN" sz="1600" dirty="0" smtClean="0">
                <a:latin typeface="+mj-lt"/>
              </a:rPr>
              <a:t>existing out </a:t>
            </a:r>
            <a:r>
              <a:rPr lang="en-US" altLang="zh-CN" sz="1600" dirty="0">
                <a:latin typeface="+mj-lt"/>
              </a:rPr>
              <a:t>of band (OOB</a:t>
            </a:r>
            <a:r>
              <a:rPr lang="en-US" altLang="zh-CN" sz="1600" dirty="0" smtClean="0">
                <a:latin typeface="+mj-lt"/>
              </a:rPr>
              <a:t>) signaling method is recommended in [1]</a:t>
            </a:r>
          </a:p>
          <a:p>
            <a:pPr lvl="1" algn="just">
              <a:lnSpc>
                <a:spcPct val="160000"/>
              </a:lnSpc>
              <a:buFont typeface="Wingdings" panose="05000000000000000000" pitchFamily="2" charset="2"/>
              <a:buChar char="Ø"/>
            </a:pPr>
            <a:r>
              <a:rPr lang="en-US" altLang="zh-CN" sz="1400" dirty="0" smtClean="0">
                <a:latin typeface="+mj-lt"/>
              </a:rPr>
              <a:t>PHR data rate can be selected depending on use case and updated until the next configuration</a:t>
            </a:r>
          </a:p>
          <a:p>
            <a:pPr lvl="1" algn="just">
              <a:lnSpc>
                <a:spcPct val="160000"/>
              </a:lnSpc>
              <a:buFont typeface="Wingdings" panose="05000000000000000000" pitchFamily="2" charset="2"/>
              <a:buChar char="Ø"/>
            </a:pPr>
            <a:r>
              <a:rPr lang="en-US" altLang="zh-CN" sz="1400" dirty="0" smtClean="0">
                <a:latin typeface="+mj-lt"/>
              </a:rPr>
              <a:t>OOB method works well in 4z</a:t>
            </a:r>
          </a:p>
          <a:p>
            <a:pPr lvl="1">
              <a:lnSpc>
                <a:spcPct val="110000"/>
              </a:lnSpc>
              <a:buFont typeface="Wingdings" panose="05000000000000000000" pitchFamily="2" charset="2"/>
              <a:buChar char="Ø"/>
            </a:pPr>
            <a:endParaRPr lang="en-US" altLang="zh-CN" sz="800" dirty="0" smtClean="0">
              <a:latin typeface="+mj-lt"/>
            </a:endParaRPr>
          </a:p>
        </p:txBody>
      </p:sp>
      <p:sp>
        <p:nvSpPr>
          <p:cNvPr id="4" name="日期占位符 3"/>
          <p:cNvSpPr>
            <a:spLocks noGrp="1"/>
          </p:cNvSpPr>
          <p:nvPr>
            <p:ph type="dt" sz="half" idx="10"/>
          </p:nvPr>
        </p:nvSpPr>
        <p:spPr/>
        <p:txBody>
          <a:bodyPr/>
          <a:lstStyle/>
          <a:p>
            <a:r>
              <a:rPr lang="en-US" altLang="zh-CN" dirty="0" smtClean="0"/>
              <a:t>November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a:t>
            </a:r>
            <a:r>
              <a:rPr lang="en-US" altLang="en-US" dirty="0" smtClean="0"/>
              <a:t>et al</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3</a:t>
            </a:fld>
            <a:endParaRPr lang="en-US" altLang="en-US" dirty="0"/>
          </a:p>
        </p:txBody>
      </p:sp>
      <p:sp>
        <p:nvSpPr>
          <p:cNvPr id="7" name="文本框 6"/>
          <p:cNvSpPr txBox="1"/>
          <p:nvPr/>
        </p:nvSpPr>
        <p:spPr>
          <a:xfrm>
            <a:off x="696726" y="6086561"/>
            <a:ext cx="6120680" cy="276999"/>
          </a:xfrm>
          <a:prstGeom prst="rect">
            <a:avLst/>
          </a:prstGeom>
          <a:noFill/>
        </p:spPr>
        <p:txBody>
          <a:bodyPr wrap="square" rtlCol="0">
            <a:spAutoFit/>
          </a:bodyPr>
          <a:lstStyle/>
          <a:p>
            <a:r>
              <a:rPr lang="en-US" altLang="zh-CN" dirty="0" smtClean="0"/>
              <a:t>[1] </a:t>
            </a:r>
            <a:r>
              <a:rPr lang="en-US" altLang="zh-CN" dirty="0">
                <a:latin typeface="+mj-lt"/>
              </a:rPr>
              <a:t>IEEE 15-22-0475-01-04ab-phr-content-and-rate </a:t>
            </a:r>
            <a:endParaRPr lang="zh-CN" altLang="en-US" dirty="0">
              <a:latin typeface="+mj-lt"/>
            </a:endParaRPr>
          </a:p>
        </p:txBody>
      </p:sp>
    </p:spTree>
    <p:extLst>
      <p:ext uri="{BB962C8B-B14F-4D97-AF65-F5344CB8AC3E}">
        <p14:creationId xmlns:p14="http://schemas.microsoft.com/office/powerpoint/2010/main" val="12570992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02628" y="429125"/>
            <a:ext cx="7772400" cy="1066800"/>
          </a:xfrm>
        </p:spPr>
        <p:txBody>
          <a:bodyPr/>
          <a:lstStyle/>
          <a:p>
            <a:r>
              <a:rPr lang="en-US" altLang="zh-CN" sz="2800" dirty="0" smtClean="0"/>
              <a:t>Motivation</a:t>
            </a:r>
            <a:endParaRPr lang="zh-CN" altLang="en-US" sz="2800" dirty="0"/>
          </a:p>
        </p:txBody>
      </p:sp>
      <p:sp>
        <p:nvSpPr>
          <p:cNvPr id="3" name="内容占位符 2"/>
          <p:cNvSpPr>
            <a:spLocks noGrp="1"/>
          </p:cNvSpPr>
          <p:nvPr>
            <p:ph idx="1"/>
          </p:nvPr>
        </p:nvSpPr>
        <p:spPr>
          <a:xfrm>
            <a:off x="744026" y="1209131"/>
            <a:ext cx="7772400" cy="4903204"/>
          </a:xfrm>
        </p:spPr>
        <p:txBody>
          <a:bodyPr/>
          <a:lstStyle/>
          <a:p>
            <a:pPr algn="just">
              <a:lnSpc>
                <a:spcPct val="140000"/>
              </a:lnSpc>
              <a:buFont typeface="Wingdings" panose="05000000000000000000" pitchFamily="2" charset="2"/>
              <a:buChar char="n"/>
            </a:pPr>
            <a:r>
              <a:rPr lang="en-US" altLang="zh-CN" sz="1600" dirty="0" smtClean="0">
                <a:latin typeface="+mj-lt"/>
              </a:rPr>
              <a:t>The drawback of the OOB signaling method is the lack </a:t>
            </a:r>
            <a:r>
              <a:rPr lang="en-US" altLang="zh-CN" sz="1600" dirty="0">
                <a:latin typeface="+mj-lt"/>
              </a:rPr>
              <a:t>of </a:t>
            </a:r>
            <a:r>
              <a:rPr lang="en-US" altLang="zh-CN" sz="1600" dirty="0" smtClean="0">
                <a:latin typeface="+mj-lt"/>
              </a:rPr>
              <a:t>flexibility. According to [2], it is beneficial to support the dynamic configuration of PHR rate to accommodate to the rapid change of devices’ requirement and channel conditions.</a:t>
            </a:r>
          </a:p>
          <a:p>
            <a:pPr algn="just">
              <a:lnSpc>
                <a:spcPct val="140000"/>
              </a:lnSpc>
              <a:buFont typeface="Wingdings" panose="05000000000000000000" pitchFamily="2" charset="2"/>
              <a:buChar char="n"/>
            </a:pPr>
            <a:r>
              <a:rPr lang="en-US" altLang="zh-CN" sz="1600" dirty="0" smtClean="0">
                <a:latin typeface="+mj-lt"/>
              </a:rPr>
              <a:t>A dynamic configuration method is proposed in [2]. The PHR is divided into a rate header (PHR1) sent at a fixed and low rate and a main header (PHR2) sent at a variable rate based on the PSDU modulation rate and FEC applied.</a:t>
            </a:r>
          </a:p>
          <a:p>
            <a:pPr lvl="1" algn="just">
              <a:lnSpc>
                <a:spcPct val="140000"/>
              </a:lnSpc>
              <a:buFont typeface="Wingdings" panose="05000000000000000000" pitchFamily="2" charset="2"/>
              <a:buChar char="Ø"/>
            </a:pPr>
            <a:r>
              <a:rPr lang="en-US" altLang="zh-CN" sz="1400" dirty="0" smtClean="0">
                <a:latin typeface="+mj-lt"/>
              </a:rPr>
              <a:t>This method allows the selection of PHR2 data rate across the range of 1.95 Mbps to 124.8 Mbps to better match the PSDU data rate</a:t>
            </a:r>
          </a:p>
          <a:p>
            <a:pPr algn="just">
              <a:lnSpc>
                <a:spcPct val="140000"/>
              </a:lnSpc>
              <a:buFont typeface="Wingdings" panose="05000000000000000000" pitchFamily="2" charset="2"/>
              <a:buChar char="n"/>
            </a:pPr>
            <a:r>
              <a:rPr lang="en-US" altLang="zh-CN" sz="1600" dirty="0" smtClean="0">
                <a:latin typeface="+mj-lt"/>
              </a:rPr>
              <a:t>Regarding the above method, there are two concerns</a:t>
            </a:r>
          </a:p>
          <a:p>
            <a:pPr lvl="1" algn="just">
              <a:lnSpc>
                <a:spcPct val="140000"/>
              </a:lnSpc>
              <a:buFont typeface="Wingdings" panose="05000000000000000000" pitchFamily="2" charset="2"/>
              <a:buChar char="Ø"/>
            </a:pPr>
            <a:r>
              <a:rPr lang="en-US" altLang="zh-CN" sz="1400" dirty="0" smtClean="0">
                <a:latin typeface="+mj-lt"/>
              </a:rPr>
              <a:t>The performance of PHR1 will be the bottleneck of the whole packet with some PSDU sizes when LDPC is applied. It is advantageous to have a performance gap between PHR and PSDU.</a:t>
            </a:r>
          </a:p>
          <a:p>
            <a:pPr lvl="1" algn="just">
              <a:lnSpc>
                <a:spcPct val="140000"/>
              </a:lnSpc>
              <a:buFont typeface="Wingdings" panose="05000000000000000000" pitchFamily="2" charset="2"/>
              <a:buChar char="Ø"/>
            </a:pPr>
            <a:r>
              <a:rPr lang="en-US" altLang="zh-CN" sz="1400" dirty="0" smtClean="0">
                <a:latin typeface="+mj-lt"/>
              </a:rPr>
              <a:t>The total air time of PHR1 and PHR2 is longer than that of PHR in [1]</a:t>
            </a:r>
          </a:p>
          <a:p>
            <a:pPr algn="just">
              <a:lnSpc>
                <a:spcPct val="140000"/>
              </a:lnSpc>
              <a:buFont typeface="Wingdings" panose="05000000000000000000" pitchFamily="2" charset="2"/>
              <a:buChar char="n"/>
            </a:pPr>
            <a:r>
              <a:rPr lang="en-US" altLang="zh-CN" sz="1600" dirty="0">
                <a:latin typeface="+mj-lt"/>
              </a:rPr>
              <a:t>In this contribution, we propose </a:t>
            </a:r>
            <a:r>
              <a:rPr lang="en-US" altLang="zh-CN" sz="1600" dirty="0" smtClean="0">
                <a:latin typeface="+mj-lt"/>
              </a:rPr>
              <a:t>to apply different SFD sequences to indicate the PHR data rate dynamically</a:t>
            </a:r>
            <a:endParaRPr lang="en-US" altLang="zh-CN" sz="1600" dirty="0">
              <a:latin typeface="+mj-lt"/>
            </a:endParaRPr>
          </a:p>
        </p:txBody>
      </p:sp>
      <p:sp>
        <p:nvSpPr>
          <p:cNvPr id="4" name="日期占位符 3"/>
          <p:cNvSpPr>
            <a:spLocks noGrp="1"/>
          </p:cNvSpPr>
          <p:nvPr>
            <p:ph type="dt" sz="half" idx="10"/>
          </p:nvPr>
        </p:nvSpPr>
        <p:spPr/>
        <p:txBody>
          <a:bodyPr/>
          <a:lstStyle/>
          <a:p>
            <a:r>
              <a:rPr lang="en-US" altLang="zh-CN" dirty="0" smtClean="0"/>
              <a:t>November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a:t>
            </a:r>
            <a:r>
              <a:rPr lang="en-US" altLang="en-US" dirty="0" smtClean="0"/>
              <a:t>et al</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4</a:t>
            </a:fld>
            <a:endParaRPr lang="en-US" altLang="en-US" dirty="0"/>
          </a:p>
        </p:txBody>
      </p:sp>
      <p:sp>
        <p:nvSpPr>
          <p:cNvPr id="7" name="文本框 6"/>
          <p:cNvSpPr txBox="1"/>
          <p:nvPr/>
        </p:nvSpPr>
        <p:spPr>
          <a:xfrm>
            <a:off x="685800" y="6155374"/>
            <a:ext cx="6120680" cy="276999"/>
          </a:xfrm>
          <a:prstGeom prst="rect">
            <a:avLst/>
          </a:prstGeom>
          <a:noFill/>
        </p:spPr>
        <p:txBody>
          <a:bodyPr wrap="square" rtlCol="0">
            <a:spAutoFit/>
          </a:bodyPr>
          <a:lstStyle/>
          <a:p>
            <a:r>
              <a:rPr lang="en-US" altLang="zh-CN" dirty="0" smtClean="0"/>
              <a:t>[2] </a:t>
            </a:r>
            <a:r>
              <a:rPr lang="en-US" altLang="zh-CN" dirty="0" smtClean="0">
                <a:latin typeface="+mj-lt"/>
              </a:rPr>
              <a:t>IEEE </a:t>
            </a:r>
            <a:r>
              <a:rPr lang="en-US" altLang="zh-CN" dirty="0">
                <a:latin typeface="+mj-lt"/>
              </a:rPr>
              <a:t>15-22-1476-01-04ab-a-phy-header-proposal </a:t>
            </a:r>
            <a:endParaRPr lang="zh-CN" altLang="en-US" dirty="0">
              <a:latin typeface="+mj-lt"/>
            </a:endParaRPr>
          </a:p>
        </p:txBody>
      </p:sp>
    </p:spTree>
    <p:extLst>
      <p:ext uri="{BB962C8B-B14F-4D97-AF65-F5344CB8AC3E}">
        <p14:creationId xmlns:p14="http://schemas.microsoft.com/office/powerpoint/2010/main" val="9326386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02628" y="429125"/>
            <a:ext cx="7772400" cy="1066800"/>
          </a:xfrm>
        </p:spPr>
        <p:txBody>
          <a:bodyPr/>
          <a:lstStyle/>
          <a:p>
            <a:r>
              <a:rPr lang="en-US" altLang="zh-CN" sz="2800" dirty="0" smtClean="0"/>
              <a:t>SFD Indication</a:t>
            </a:r>
            <a:endParaRPr lang="zh-CN" altLang="en-US" sz="2800" dirty="0"/>
          </a:p>
        </p:txBody>
      </p:sp>
      <p:sp>
        <p:nvSpPr>
          <p:cNvPr id="3" name="内容占位符 2"/>
          <p:cNvSpPr>
            <a:spLocks noGrp="1"/>
          </p:cNvSpPr>
          <p:nvPr>
            <p:ph idx="1"/>
          </p:nvPr>
        </p:nvSpPr>
        <p:spPr>
          <a:xfrm>
            <a:off x="719456" y="1495925"/>
            <a:ext cx="7772400" cy="4903204"/>
          </a:xfrm>
        </p:spPr>
        <p:txBody>
          <a:bodyPr/>
          <a:lstStyle/>
          <a:p>
            <a:pPr algn="just">
              <a:lnSpc>
                <a:spcPct val="160000"/>
              </a:lnSpc>
              <a:buFont typeface="Wingdings" panose="05000000000000000000" pitchFamily="2" charset="2"/>
              <a:buChar char="n"/>
            </a:pPr>
            <a:r>
              <a:rPr lang="en-US" altLang="zh-CN" sz="1600" dirty="0" smtClean="0">
                <a:latin typeface="+mj-lt"/>
              </a:rPr>
              <a:t>Besides the role of the delimiter, SFD could also be used to indicate some information indirectly. For example, in the Clause 19 of IEEE 802.15.4-2020 (SUN FSK PHY), different SFD sequences are used for coded format and </a:t>
            </a:r>
            <a:r>
              <a:rPr lang="en-US" altLang="zh-CN" sz="1600" dirty="0" err="1" smtClean="0">
                <a:latin typeface="+mj-lt"/>
              </a:rPr>
              <a:t>uncoded</a:t>
            </a:r>
            <a:r>
              <a:rPr lang="en-US" altLang="zh-CN" sz="1600" dirty="0" smtClean="0">
                <a:latin typeface="+mj-lt"/>
              </a:rPr>
              <a:t> format, respectively.</a:t>
            </a:r>
          </a:p>
          <a:p>
            <a:pPr algn="just">
              <a:lnSpc>
                <a:spcPct val="160000"/>
              </a:lnSpc>
              <a:buFont typeface="Wingdings" panose="05000000000000000000" pitchFamily="2" charset="2"/>
              <a:buChar char="n"/>
            </a:pPr>
            <a:r>
              <a:rPr lang="en-US" altLang="zh-CN" sz="1600" dirty="0" smtClean="0">
                <a:latin typeface="+mj-lt"/>
              </a:rPr>
              <a:t>For ease implementation, the legacy SFD shall be kept to indicate the existing OOB signaling method.</a:t>
            </a:r>
          </a:p>
          <a:p>
            <a:pPr algn="just">
              <a:lnSpc>
                <a:spcPct val="160000"/>
              </a:lnSpc>
              <a:buFont typeface="Wingdings" panose="05000000000000000000" pitchFamily="2" charset="2"/>
              <a:buChar char="n"/>
            </a:pPr>
            <a:r>
              <a:rPr lang="en-US" altLang="zh-CN" sz="1600" dirty="0" smtClean="0">
                <a:latin typeface="+mj-lt"/>
              </a:rPr>
              <a:t>SFD indication is enabled by the OOB signaling.</a:t>
            </a:r>
          </a:p>
          <a:p>
            <a:pPr algn="just">
              <a:lnSpc>
                <a:spcPct val="160000"/>
              </a:lnSpc>
              <a:buFont typeface="Wingdings" panose="05000000000000000000" pitchFamily="2" charset="2"/>
              <a:buChar char="n"/>
            </a:pPr>
            <a:r>
              <a:rPr lang="en-US" altLang="zh-CN" sz="1600" dirty="0" smtClean="0">
                <a:latin typeface="+mj-lt"/>
              </a:rPr>
              <a:t>Additional SFD sequence is selected based on the following criteria</a:t>
            </a:r>
          </a:p>
          <a:p>
            <a:pPr lvl="1" algn="just">
              <a:lnSpc>
                <a:spcPct val="160000"/>
              </a:lnSpc>
              <a:buFont typeface="Wingdings" panose="05000000000000000000" pitchFamily="2" charset="2"/>
              <a:buChar char="Ø"/>
            </a:pPr>
            <a:r>
              <a:rPr lang="en-US" altLang="zh-CN" sz="1400" dirty="0" smtClean="0">
                <a:latin typeface="+mj-lt"/>
              </a:rPr>
              <a:t>Minimize the root mean square (RMS) of the correlation </a:t>
            </a:r>
            <a:r>
              <a:rPr lang="en-US" altLang="zh-CN" sz="1400" dirty="0" err="1" smtClean="0">
                <a:latin typeface="+mj-lt"/>
              </a:rPr>
              <a:t>sidelobes</a:t>
            </a:r>
            <a:endParaRPr lang="en-US" altLang="zh-CN" sz="1400" dirty="0" smtClean="0">
              <a:latin typeface="+mj-lt"/>
            </a:endParaRPr>
          </a:p>
          <a:p>
            <a:pPr lvl="1" algn="just">
              <a:lnSpc>
                <a:spcPct val="160000"/>
              </a:lnSpc>
              <a:buFont typeface="Wingdings" panose="05000000000000000000" pitchFamily="2" charset="2"/>
              <a:buChar char="Ø"/>
            </a:pPr>
            <a:r>
              <a:rPr lang="en-US" altLang="zh-CN" sz="1400" dirty="0" smtClean="0">
                <a:latin typeface="+mj-lt"/>
              </a:rPr>
              <a:t>Maximize the minimum distance, which is defined as the difference in amplitude between the main autocorrelation peak, and the worst case </a:t>
            </a:r>
            <a:r>
              <a:rPr lang="en-US" altLang="zh-CN" sz="1400" dirty="0" err="1" smtClean="0">
                <a:latin typeface="+mj-lt"/>
              </a:rPr>
              <a:t>sidelobe</a:t>
            </a:r>
            <a:endParaRPr lang="en-US" altLang="zh-CN" sz="1400" dirty="0" smtClean="0">
              <a:latin typeface="+mj-lt"/>
            </a:endParaRPr>
          </a:p>
        </p:txBody>
      </p:sp>
      <p:sp>
        <p:nvSpPr>
          <p:cNvPr id="4" name="日期占位符 3"/>
          <p:cNvSpPr>
            <a:spLocks noGrp="1"/>
          </p:cNvSpPr>
          <p:nvPr>
            <p:ph type="dt" sz="half" idx="10"/>
          </p:nvPr>
        </p:nvSpPr>
        <p:spPr/>
        <p:txBody>
          <a:bodyPr/>
          <a:lstStyle/>
          <a:p>
            <a:r>
              <a:rPr lang="en-US" altLang="zh-CN" dirty="0" smtClean="0"/>
              <a:t>November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a:t>
            </a:r>
            <a:r>
              <a:rPr lang="en-US" altLang="en-US" dirty="0" smtClean="0"/>
              <a:t>et al</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5</a:t>
            </a:fld>
            <a:endParaRPr lang="en-US" altLang="en-US" dirty="0"/>
          </a:p>
        </p:txBody>
      </p:sp>
    </p:spTree>
    <p:extLst>
      <p:ext uri="{BB962C8B-B14F-4D97-AF65-F5344CB8AC3E}">
        <p14:creationId xmlns:p14="http://schemas.microsoft.com/office/powerpoint/2010/main" val="30160510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02628" y="429125"/>
            <a:ext cx="7772400" cy="1066800"/>
          </a:xfrm>
        </p:spPr>
        <p:txBody>
          <a:bodyPr/>
          <a:lstStyle/>
          <a:p>
            <a:r>
              <a:rPr lang="en-US" altLang="zh-CN" sz="2800" dirty="0" smtClean="0"/>
              <a:t>SFD sequences with length 4</a:t>
            </a:r>
            <a:endParaRPr lang="zh-CN" altLang="en-US" sz="2800" dirty="0"/>
          </a:p>
        </p:txBody>
      </p:sp>
      <p:sp>
        <p:nvSpPr>
          <p:cNvPr id="3" name="内容占位符 2"/>
          <p:cNvSpPr>
            <a:spLocks noGrp="1"/>
          </p:cNvSpPr>
          <p:nvPr>
            <p:ph idx="1"/>
          </p:nvPr>
        </p:nvSpPr>
        <p:spPr>
          <a:xfrm>
            <a:off x="719456" y="1495925"/>
            <a:ext cx="7772400" cy="4903204"/>
          </a:xfrm>
        </p:spPr>
        <p:txBody>
          <a:bodyPr/>
          <a:lstStyle/>
          <a:p>
            <a:pPr algn="just">
              <a:lnSpc>
                <a:spcPct val="160000"/>
              </a:lnSpc>
              <a:buFont typeface="Wingdings" panose="05000000000000000000" pitchFamily="2" charset="2"/>
              <a:buChar char="n"/>
            </a:pPr>
            <a:endParaRPr lang="en-US" altLang="zh-CN" sz="1600" dirty="0" smtClean="0">
              <a:latin typeface="+mj-lt"/>
            </a:endParaRPr>
          </a:p>
          <a:p>
            <a:pPr algn="just">
              <a:lnSpc>
                <a:spcPct val="160000"/>
              </a:lnSpc>
              <a:buFont typeface="Wingdings" panose="05000000000000000000" pitchFamily="2" charset="2"/>
              <a:buChar char="n"/>
            </a:pPr>
            <a:endParaRPr lang="en-US" altLang="zh-CN" sz="1600" dirty="0">
              <a:latin typeface="+mj-lt"/>
            </a:endParaRPr>
          </a:p>
          <a:p>
            <a:pPr algn="just">
              <a:lnSpc>
                <a:spcPct val="160000"/>
              </a:lnSpc>
              <a:buFont typeface="Wingdings" panose="05000000000000000000" pitchFamily="2" charset="2"/>
              <a:buChar char="n"/>
            </a:pPr>
            <a:endParaRPr lang="en-US" altLang="zh-CN" sz="1600" dirty="0">
              <a:latin typeface="+mj-lt"/>
            </a:endParaRPr>
          </a:p>
        </p:txBody>
      </p:sp>
      <p:sp>
        <p:nvSpPr>
          <p:cNvPr id="4" name="日期占位符 3"/>
          <p:cNvSpPr>
            <a:spLocks noGrp="1"/>
          </p:cNvSpPr>
          <p:nvPr>
            <p:ph type="dt" sz="half" idx="10"/>
          </p:nvPr>
        </p:nvSpPr>
        <p:spPr/>
        <p:txBody>
          <a:bodyPr/>
          <a:lstStyle/>
          <a:p>
            <a:r>
              <a:rPr lang="en-US" altLang="zh-CN" dirty="0" smtClean="0"/>
              <a:t>November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a:t>
            </a:r>
            <a:r>
              <a:rPr lang="en-US" altLang="en-US" dirty="0" smtClean="0"/>
              <a:t>et al</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6</a:t>
            </a:fld>
            <a:endParaRPr lang="en-US" altLang="en-US" dirty="0"/>
          </a:p>
        </p:txBody>
      </p:sp>
      <p:graphicFrame>
        <p:nvGraphicFramePr>
          <p:cNvPr id="7" name="表格 6"/>
          <p:cNvGraphicFramePr>
            <a:graphicFrameLocks noGrp="1"/>
          </p:cNvGraphicFramePr>
          <p:nvPr>
            <p:extLst>
              <p:ext uri="{D42A27DB-BD31-4B8C-83A1-F6EECF244321}">
                <p14:modId xmlns:p14="http://schemas.microsoft.com/office/powerpoint/2010/main" val="3385718285"/>
              </p:ext>
            </p:extLst>
          </p:nvPr>
        </p:nvGraphicFramePr>
        <p:xfrm>
          <a:off x="1485900" y="1679051"/>
          <a:ext cx="6096000" cy="2214880"/>
        </p:xfrm>
        <a:graphic>
          <a:graphicData uri="http://schemas.openxmlformats.org/drawingml/2006/table">
            <a:tbl>
              <a:tblPr firstRow="1" bandRow="1">
                <a:tableStyleId>{C083E6E3-FA7D-4D7B-A595-EF9225AFEA82}</a:tableStyleId>
              </a:tblPr>
              <a:tblGrid>
                <a:gridCol w="2032000"/>
                <a:gridCol w="2032000"/>
                <a:gridCol w="2032000"/>
              </a:tblGrid>
              <a:tr h="370840">
                <a:tc>
                  <a:txBody>
                    <a:bodyPr/>
                    <a:lstStyle/>
                    <a:p>
                      <a:pPr algn="ctr"/>
                      <a:r>
                        <a:rPr lang="en-US" altLang="zh-CN" sz="1400" b="0" dirty="0" smtClean="0">
                          <a:latin typeface="+mj-lt"/>
                        </a:rPr>
                        <a:t>Selected</a:t>
                      </a:r>
                      <a:r>
                        <a:rPr lang="en-US" altLang="zh-CN" sz="1400" b="0" baseline="0" dirty="0" smtClean="0">
                          <a:latin typeface="+mj-lt"/>
                        </a:rPr>
                        <a:t> SFD sequence</a:t>
                      </a:r>
                      <a:endParaRPr lang="zh-CN" altLang="en-US" sz="14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dirty="0" smtClean="0">
                          <a:latin typeface="+mj-lt"/>
                        </a:rPr>
                        <a:t>Meaning</a:t>
                      </a:r>
                      <a:endParaRPr lang="zh-CN" altLang="en-US" sz="14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dirty="0" smtClean="0">
                          <a:latin typeface="+mj-lt"/>
                        </a:rPr>
                        <a:t>Support</a:t>
                      </a:r>
                      <a:endParaRPr lang="zh-CN" altLang="en-US" sz="14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altLang="zh-CN" sz="1400" b="0" kern="1200" dirty="0" smtClean="0">
                          <a:solidFill>
                            <a:schemeClr val="tx1"/>
                          </a:solidFill>
                          <a:effectLst/>
                          <a:latin typeface="+mj-lt"/>
                          <a:ea typeface="+mn-ea"/>
                          <a:cs typeface="+mn-cs"/>
                        </a:rPr>
                        <a:t>[</a:t>
                      </a:r>
                      <a:r>
                        <a:rPr lang="en-US" altLang="zh-CN" sz="1400" b="0" kern="1200" dirty="0" smtClean="0">
                          <a:solidFill>
                            <a:schemeClr val="tx1"/>
                          </a:solidFill>
                          <a:effectLst/>
                          <a:latin typeface="+mj-lt"/>
                          <a:ea typeface="+mn-ea"/>
                          <a:cs typeface="+mn-cs"/>
                          <a:sym typeface="+mn-ea"/>
                        </a:rPr>
                        <a:t>-1, -1, 1, -1</a:t>
                      </a:r>
                      <a:r>
                        <a:rPr lang="en-US" altLang="zh-CN" sz="1400" b="0" kern="1200" dirty="0" smtClean="0">
                          <a:solidFill>
                            <a:schemeClr val="tx1"/>
                          </a:solidFill>
                          <a:effectLst/>
                          <a:latin typeface="+mj-lt"/>
                          <a:ea typeface="+mn-ea"/>
                          <a:cs typeface="+mn-cs"/>
                        </a:rPr>
                        <a:t>]</a:t>
                      </a:r>
                      <a:endParaRPr lang="zh-CN" altLang="zh-CN" sz="1400" b="0" kern="1200" dirty="0" smtClean="0">
                        <a:solidFill>
                          <a:schemeClr val="tx1"/>
                        </a:solidFill>
                        <a:effectLst/>
                        <a:latin typeface="+mj-lt"/>
                        <a:ea typeface="+mn-ea"/>
                        <a:cs typeface="+mn-cs"/>
                      </a:endParaRPr>
                    </a:p>
                    <a:p>
                      <a:r>
                        <a:rPr lang="en-US" altLang="zh-CN" sz="1400" b="0" kern="1200" dirty="0" smtClean="0">
                          <a:solidFill>
                            <a:schemeClr val="tx1"/>
                          </a:solidFill>
                          <a:effectLst/>
                          <a:latin typeface="+mj-lt"/>
                          <a:ea typeface="+mn-ea"/>
                          <a:cs typeface="+mn-cs"/>
                        </a:rPr>
                        <a:t>(SFD No.1 in Table 15-7c in IEEE 802.15.4z-2020)</a:t>
                      </a:r>
                      <a:endParaRPr lang="zh-CN" altLang="en-US" sz="14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kern="1200" dirty="0" smtClean="0">
                          <a:solidFill>
                            <a:schemeClr val="tx1"/>
                          </a:solidFill>
                          <a:effectLst/>
                          <a:latin typeface="+mj-lt"/>
                          <a:ea typeface="+mn-ea"/>
                          <a:cs typeface="+mn-cs"/>
                        </a:rPr>
                        <a:t>OOB configuration</a:t>
                      </a:r>
                      <a:endParaRPr lang="zh-CN" altLang="en-US"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kern="1200" dirty="0" smtClean="0">
                          <a:solidFill>
                            <a:schemeClr val="tx1"/>
                          </a:solidFill>
                          <a:effectLst/>
                          <a:latin typeface="+mj-lt"/>
                          <a:ea typeface="+mn-ea"/>
                          <a:cs typeface="+mn-cs"/>
                        </a:rPr>
                        <a:t>Mandatory</a:t>
                      </a:r>
                      <a:endParaRPr lang="zh-CN" altLang="en-US"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400" b="0" kern="1200" dirty="0" smtClean="0">
                          <a:solidFill>
                            <a:schemeClr val="tx1"/>
                          </a:solidFill>
                          <a:effectLst/>
                          <a:latin typeface="+mj-lt"/>
                          <a:ea typeface="+mn-ea"/>
                          <a:cs typeface="+mn-cs"/>
                        </a:rPr>
                        <a:t>[-1, -1, -1, -1]</a:t>
                      </a:r>
                      <a:endParaRPr lang="zh-CN" altLang="zh-CN"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kern="1200" dirty="0" smtClean="0">
                          <a:solidFill>
                            <a:schemeClr val="tx1"/>
                          </a:solidFill>
                          <a:effectLst/>
                          <a:latin typeface="+mj-lt"/>
                          <a:ea typeface="+mn-ea"/>
                          <a:cs typeface="+mn-cs"/>
                        </a:rPr>
                        <a:t>PHR rate 1</a:t>
                      </a:r>
                      <a:endParaRPr lang="zh-CN" altLang="en-US"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kern="1200" dirty="0" smtClean="0">
                          <a:solidFill>
                            <a:schemeClr val="tx1"/>
                          </a:solidFill>
                          <a:effectLst/>
                          <a:latin typeface="+mj-lt"/>
                          <a:ea typeface="+mn-ea"/>
                          <a:cs typeface="+mn-cs"/>
                        </a:rPr>
                        <a:t>Optional </a:t>
                      </a:r>
                      <a:endParaRPr lang="zh-CN" altLang="en-US"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400" b="0" kern="1200" dirty="0" smtClean="0">
                          <a:solidFill>
                            <a:schemeClr val="tx1"/>
                          </a:solidFill>
                          <a:effectLst/>
                          <a:latin typeface="+mj-lt"/>
                          <a:ea typeface="+mn-ea"/>
                          <a:cs typeface="+mn-cs"/>
                        </a:rPr>
                        <a:t>[-1, -1, 1, 1]</a:t>
                      </a:r>
                      <a:endParaRPr lang="zh-CN" altLang="zh-CN"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kern="1200" dirty="0" smtClean="0">
                          <a:solidFill>
                            <a:schemeClr val="tx1"/>
                          </a:solidFill>
                          <a:effectLst/>
                          <a:latin typeface="+mj-lt"/>
                          <a:ea typeface="+mn-ea"/>
                          <a:cs typeface="+mn-cs"/>
                        </a:rPr>
                        <a:t>PHR rate 2</a:t>
                      </a:r>
                      <a:endParaRPr lang="zh-CN" altLang="en-US"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kern="1200" dirty="0" smtClean="0">
                          <a:solidFill>
                            <a:schemeClr val="tx1"/>
                          </a:solidFill>
                          <a:effectLst/>
                          <a:latin typeface="+mj-lt"/>
                          <a:ea typeface="+mn-ea"/>
                          <a:cs typeface="+mn-cs"/>
                        </a:rPr>
                        <a:t>Optional</a:t>
                      </a:r>
                      <a:endParaRPr lang="zh-CN" altLang="en-US"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400" b="0" kern="1200" dirty="0" smtClean="0">
                          <a:solidFill>
                            <a:schemeClr val="tx1"/>
                          </a:solidFill>
                          <a:effectLst/>
                          <a:latin typeface="+mj-lt"/>
                          <a:ea typeface="+mn-ea"/>
                          <a:cs typeface="+mn-cs"/>
                        </a:rPr>
                        <a:t>[-1, 1, 1, -1]</a:t>
                      </a:r>
                      <a:endParaRPr lang="zh-CN" altLang="zh-CN"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kern="1200" dirty="0" smtClean="0">
                          <a:solidFill>
                            <a:schemeClr val="tx1"/>
                          </a:solidFill>
                          <a:effectLst/>
                          <a:latin typeface="+mj-lt"/>
                          <a:ea typeface="+mn-ea"/>
                          <a:cs typeface="+mn-cs"/>
                        </a:rPr>
                        <a:t>PHR rate 3</a:t>
                      </a:r>
                      <a:endParaRPr lang="zh-CN" altLang="en-US"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kern="1200" dirty="0" smtClean="0">
                          <a:solidFill>
                            <a:schemeClr val="tx1"/>
                          </a:solidFill>
                          <a:effectLst/>
                          <a:latin typeface="+mj-lt"/>
                          <a:ea typeface="+mn-ea"/>
                          <a:cs typeface="+mn-cs"/>
                        </a:rPr>
                        <a:t>Optional</a:t>
                      </a:r>
                      <a:endParaRPr lang="zh-CN" altLang="en-US"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内容占位符 2"/>
          <p:cNvSpPr txBox="1">
            <a:spLocks/>
          </p:cNvSpPr>
          <p:nvPr/>
        </p:nvSpPr>
        <p:spPr bwMode="auto">
          <a:xfrm>
            <a:off x="838200" y="4229012"/>
            <a:ext cx="7772400" cy="19362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60000"/>
              </a:lnSpc>
              <a:buFont typeface="Wingdings" panose="05000000000000000000" pitchFamily="2" charset="2"/>
              <a:buChar char="n"/>
            </a:pPr>
            <a:r>
              <a:rPr lang="en-US" altLang="zh-CN" sz="1600" kern="0" dirty="0" smtClean="0">
                <a:latin typeface="+mj-lt"/>
              </a:rPr>
              <a:t>The short SFD is used for the high data rates (e.g., 62.4 Mbps, and 124.8 Mbps)</a:t>
            </a:r>
          </a:p>
          <a:p>
            <a:pPr algn="just">
              <a:lnSpc>
                <a:spcPct val="160000"/>
              </a:lnSpc>
              <a:buFont typeface="Wingdings" panose="05000000000000000000" pitchFamily="2" charset="2"/>
              <a:buChar char="n"/>
            </a:pPr>
            <a:r>
              <a:rPr lang="en-US" altLang="zh-CN" sz="1600" kern="0" dirty="0" smtClean="0">
                <a:latin typeface="+mj-lt"/>
              </a:rPr>
              <a:t>The values of PHR rate 1, PHR rate 2, and PHR rate 3 are TBD and can be determined by </a:t>
            </a:r>
            <a:r>
              <a:rPr lang="en-US" altLang="zh-CN" sz="1600" kern="0" dirty="0">
                <a:latin typeface="+mj-lt"/>
              </a:rPr>
              <a:t>medium and high data </a:t>
            </a:r>
            <a:r>
              <a:rPr lang="en-US" altLang="zh-CN" sz="1600" kern="0" dirty="0" smtClean="0">
                <a:latin typeface="+mj-lt"/>
              </a:rPr>
              <a:t>rates (</a:t>
            </a:r>
            <a:r>
              <a:rPr lang="en-US" altLang="zh-CN" sz="1600" kern="0" dirty="0">
                <a:latin typeface="+mj-lt"/>
              </a:rPr>
              <a:t>e.g., 31.2 Mbps, 62.4 Mbps, and 124.8 Mbps</a:t>
            </a:r>
            <a:r>
              <a:rPr lang="en-US" altLang="zh-CN" sz="1600" kern="0" dirty="0" smtClean="0">
                <a:latin typeface="+mj-lt"/>
              </a:rPr>
              <a:t>) </a:t>
            </a:r>
            <a:endParaRPr lang="en-US" altLang="zh-CN" sz="1600" kern="0" dirty="0">
              <a:latin typeface="+mj-lt"/>
            </a:endParaRPr>
          </a:p>
        </p:txBody>
      </p:sp>
    </p:spTree>
    <p:extLst>
      <p:ext uri="{BB962C8B-B14F-4D97-AF65-F5344CB8AC3E}">
        <p14:creationId xmlns:p14="http://schemas.microsoft.com/office/powerpoint/2010/main" val="27073762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02628" y="429125"/>
            <a:ext cx="7772400" cy="1066800"/>
          </a:xfrm>
        </p:spPr>
        <p:txBody>
          <a:bodyPr/>
          <a:lstStyle/>
          <a:p>
            <a:r>
              <a:rPr lang="en-US" altLang="zh-CN" sz="2800" dirty="0" smtClean="0"/>
              <a:t>SFD sequences with length 8</a:t>
            </a:r>
            <a:endParaRPr lang="zh-CN" altLang="en-US" sz="2800" dirty="0"/>
          </a:p>
        </p:txBody>
      </p:sp>
      <p:sp>
        <p:nvSpPr>
          <p:cNvPr id="3" name="内容占位符 2"/>
          <p:cNvSpPr>
            <a:spLocks noGrp="1"/>
          </p:cNvSpPr>
          <p:nvPr>
            <p:ph idx="1"/>
          </p:nvPr>
        </p:nvSpPr>
        <p:spPr>
          <a:xfrm>
            <a:off x="719456" y="1495925"/>
            <a:ext cx="7772400" cy="4903204"/>
          </a:xfrm>
        </p:spPr>
        <p:txBody>
          <a:bodyPr/>
          <a:lstStyle/>
          <a:p>
            <a:pPr algn="just">
              <a:lnSpc>
                <a:spcPct val="160000"/>
              </a:lnSpc>
              <a:buFont typeface="Wingdings" panose="05000000000000000000" pitchFamily="2" charset="2"/>
              <a:buChar char="n"/>
            </a:pPr>
            <a:endParaRPr lang="en-US" altLang="zh-CN" sz="1600" dirty="0" smtClean="0">
              <a:latin typeface="+mj-lt"/>
            </a:endParaRPr>
          </a:p>
          <a:p>
            <a:pPr algn="just">
              <a:lnSpc>
                <a:spcPct val="160000"/>
              </a:lnSpc>
              <a:buFont typeface="Wingdings" panose="05000000000000000000" pitchFamily="2" charset="2"/>
              <a:buChar char="n"/>
            </a:pPr>
            <a:endParaRPr lang="en-US" altLang="zh-CN" sz="1600" dirty="0">
              <a:latin typeface="+mj-lt"/>
            </a:endParaRPr>
          </a:p>
          <a:p>
            <a:pPr algn="just">
              <a:lnSpc>
                <a:spcPct val="160000"/>
              </a:lnSpc>
              <a:buFont typeface="Wingdings" panose="05000000000000000000" pitchFamily="2" charset="2"/>
              <a:buChar char="n"/>
            </a:pPr>
            <a:endParaRPr lang="en-US" altLang="zh-CN" sz="1600" dirty="0">
              <a:latin typeface="+mj-lt"/>
            </a:endParaRPr>
          </a:p>
        </p:txBody>
      </p:sp>
      <p:sp>
        <p:nvSpPr>
          <p:cNvPr id="4" name="日期占位符 3"/>
          <p:cNvSpPr>
            <a:spLocks noGrp="1"/>
          </p:cNvSpPr>
          <p:nvPr>
            <p:ph type="dt" sz="half" idx="10"/>
          </p:nvPr>
        </p:nvSpPr>
        <p:spPr/>
        <p:txBody>
          <a:bodyPr/>
          <a:lstStyle/>
          <a:p>
            <a:r>
              <a:rPr lang="en-US" altLang="zh-CN" dirty="0" smtClean="0"/>
              <a:t>November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a:t>
            </a:r>
            <a:r>
              <a:rPr lang="en-US" altLang="en-US" dirty="0" smtClean="0"/>
              <a:t>et al</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7</a:t>
            </a:fld>
            <a:endParaRPr lang="en-US" altLang="en-US" dirty="0"/>
          </a:p>
        </p:txBody>
      </p:sp>
      <p:graphicFrame>
        <p:nvGraphicFramePr>
          <p:cNvPr id="7" name="表格 6"/>
          <p:cNvGraphicFramePr>
            <a:graphicFrameLocks noGrp="1"/>
          </p:cNvGraphicFramePr>
          <p:nvPr>
            <p:extLst>
              <p:ext uri="{D42A27DB-BD31-4B8C-83A1-F6EECF244321}">
                <p14:modId xmlns:p14="http://schemas.microsoft.com/office/powerpoint/2010/main" val="4196173034"/>
              </p:ext>
            </p:extLst>
          </p:nvPr>
        </p:nvGraphicFramePr>
        <p:xfrm>
          <a:off x="1485900" y="1679051"/>
          <a:ext cx="6096000" cy="2214880"/>
        </p:xfrm>
        <a:graphic>
          <a:graphicData uri="http://schemas.openxmlformats.org/drawingml/2006/table">
            <a:tbl>
              <a:tblPr firstRow="1" bandRow="1">
                <a:tableStyleId>{C083E6E3-FA7D-4D7B-A595-EF9225AFEA82}</a:tableStyleId>
              </a:tblPr>
              <a:tblGrid>
                <a:gridCol w="2032000"/>
                <a:gridCol w="2032000"/>
                <a:gridCol w="2032000"/>
              </a:tblGrid>
              <a:tr h="370840">
                <a:tc>
                  <a:txBody>
                    <a:bodyPr/>
                    <a:lstStyle/>
                    <a:p>
                      <a:pPr algn="ctr"/>
                      <a:r>
                        <a:rPr lang="en-US" altLang="zh-CN" sz="1400" b="0" dirty="0" smtClean="0">
                          <a:latin typeface="+mj-lt"/>
                        </a:rPr>
                        <a:t>Selected</a:t>
                      </a:r>
                      <a:r>
                        <a:rPr lang="en-US" altLang="zh-CN" sz="1400" b="0" baseline="0" dirty="0" smtClean="0">
                          <a:latin typeface="+mj-lt"/>
                        </a:rPr>
                        <a:t> SFD sequence</a:t>
                      </a:r>
                      <a:endParaRPr lang="zh-CN" altLang="en-US" sz="14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dirty="0" smtClean="0">
                          <a:latin typeface="+mj-lt"/>
                        </a:rPr>
                        <a:t>Meaning</a:t>
                      </a:r>
                      <a:endParaRPr lang="zh-CN" altLang="en-US" sz="14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dirty="0" smtClean="0">
                          <a:latin typeface="+mj-lt"/>
                        </a:rPr>
                        <a:t>Support</a:t>
                      </a:r>
                      <a:endParaRPr lang="zh-CN" altLang="en-US" sz="14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altLang="zh-CN" sz="1400" b="0" kern="1200" dirty="0" smtClean="0">
                          <a:solidFill>
                            <a:schemeClr val="tx1"/>
                          </a:solidFill>
                          <a:effectLst/>
                          <a:latin typeface="+mj-lt"/>
                          <a:ea typeface="+mn-ea"/>
                          <a:cs typeface="+mn-cs"/>
                        </a:rPr>
                        <a:t>[</a:t>
                      </a:r>
                      <a:r>
                        <a:rPr lang="en-US" altLang="zh-CN" sz="1400" b="0" kern="1200" dirty="0" smtClean="0">
                          <a:solidFill>
                            <a:schemeClr val="tx1"/>
                          </a:solidFill>
                          <a:effectLst/>
                          <a:latin typeface="+mj-lt"/>
                          <a:ea typeface="+mn-ea"/>
                          <a:cs typeface="+mn-cs"/>
                          <a:sym typeface="+mn-ea"/>
                        </a:rPr>
                        <a:t>-1, -1, -1, 1, -1, -1, 1, -1</a:t>
                      </a:r>
                      <a:r>
                        <a:rPr lang="en-US" altLang="zh-CN" sz="1400" b="0" kern="1200" dirty="0" smtClean="0">
                          <a:solidFill>
                            <a:schemeClr val="tx1"/>
                          </a:solidFill>
                          <a:effectLst/>
                          <a:latin typeface="+mj-lt"/>
                          <a:ea typeface="+mn-ea"/>
                          <a:cs typeface="+mn-cs"/>
                        </a:rPr>
                        <a:t>]</a:t>
                      </a:r>
                      <a:endParaRPr lang="zh-CN" altLang="zh-CN" sz="1400" b="0" kern="1200" dirty="0" smtClean="0">
                        <a:solidFill>
                          <a:schemeClr val="tx1"/>
                        </a:solidFill>
                        <a:effectLst/>
                        <a:latin typeface="+mj-lt"/>
                        <a:ea typeface="+mn-ea"/>
                        <a:cs typeface="+mn-cs"/>
                      </a:endParaRPr>
                    </a:p>
                    <a:p>
                      <a:r>
                        <a:rPr lang="en-US" altLang="zh-CN" sz="1400" b="0" kern="1200" dirty="0" smtClean="0">
                          <a:solidFill>
                            <a:schemeClr val="tx1"/>
                          </a:solidFill>
                          <a:effectLst/>
                          <a:latin typeface="+mj-lt"/>
                          <a:ea typeface="+mn-ea"/>
                          <a:cs typeface="+mn-cs"/>
                        </a:rPr>
                        <a:t>(SFD No.2 in Table 15-7c in IEEE 802.15.4z-2020)</a:t>
                      </a:r>
                      <a:endParaRPr lang="zh-CN" altLang="en-US" sz="14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kern="1200" dirty="0" smtClean="0">
                          <a:solidFill>
                            <a:schemeClr val="tx1"/>
                          </a:solidFill>
                          <a:effectLst/>
                          <a:latin typeface="+mj-lt"/>
                          <a:ea typeface="+mn-ea"/>
                          <a:cs typeface="+mn-cs"/>
                        </a:rPr>
                        <a:t>OOB configuration</a:t>
                      </a:r>
                      <a:endParaRPr lang="zh-CN" altLang="en-US"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kern="1200" dirty="0" smtClean="0">
                          <a:solidFill>
                            <a:schemeClr val="tx1"/>
                          </a:solidFill>
                          <a:effectLst/>
                          <a:latin typeface="+mj-lt"/>
                          <a:ea typeface="+mn-ea"/>
                          <a:cs typeface="+mn-cs"/>
                        </a:rPr>
                        <a:t>Mandatory</a:t>
                      </a:r>
                      <a:endParaRPr lang="zh-CN" altLang="en-US"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400" b="0" kern="1200" dirty="0" smtClean="0">
                          <a:solidFill>
                            <a:schemeClr val="tx1"/>
                          </a:solidFill>
                          <a:effectLst/>
                          <a:latin typeface="+mj-lt"/>
                          <a:ea typeface="+mn-ea"/>
                          <a:cs typeface="+mn-cs"/>
                        </a:rPr>
                        <a:t>[-1, -1, -1, -1, 1, 1, 1, -1]</a:t>
                      </a:r>
                      <a:endParaRPr lang="zh-CN" altLang="zh-CN"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kern="1200" dirty="0" smtClean="0">
                          <a:solidFill>
                            <a:schemeClr val="tx1"/>
                          </a:solidFill>
                          <a:effectLst/>
                          <a:latin typeface="+mj-lt"/>
                          <a:ea typeface="+mn-ea"/>
                          <a:cs typeface="+mn-cs"/>
                        </a:rPr>
                        <a:t>PHR rate 1</a:t>
                      </a:r>
                      <a:endParaRPr lang="zh-CN" altLang="en-US"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kern="1200" dirty="0" smtClean="0">
                          <a:solidFill>
                            <a:schemeClr val="tx1"/>
                          </a:solidFill>
                          <a:effectLst/>
                          <a:latin typeface="+mj-lt"/>
                          <a:ea typeface="+mn-ea"/>
                          <a:cs typeface="+mn-cs"/>
                        </a:rPr>
                        <a:t>Optional </a:t>
                      </a:r>
                      <a:endParaRPr lang="zh-CN" altLang="en-US"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400" b="0" kern="1200" dirty="0" smtClean="0">
                          <a:solidFill>
                            <a:schemeClr val="tx1"/>
                          </a:solidFill>
                          <a:effectLst/>
                          <a:latin typeface="+mj-lt"/>
                          <a:ea typeface="+mn-ea"/>
                          <a:cs typeface="+mn-cs"/>
                        </a:rPr>
                        <a:t>[</a:t>
                      </a:r>
                      <a:r>
                        <a:rPr lang="en-US" altLang="zh-CN" sz="1400" b="0" kern="1200" dirty="0" smtClean="0">
                          <a:solidFill>
                            <a:schemeClr val="tx1"/>
                          </a:solidFill>
                          <a:effectLst/>
                          <a:latin typeface="+mj-lt"/>
                          <a:ea typeface="+mn-ea"/>
                          <a:cs typeface="+mn-cs"/>
                          <a:sym typeface="+mn-ea"/>
                        </a:rPr>
                        <a:t>-1, -1, 1, -1, 1, -1, 1, -1</a:t>
                      </a:r>
                      <a:r>
                        <a:rPr lang="en-US" altLang="zh-CN" sz="1400" b="0" kern="1200" dirty="0" smtClean="0">
                          <a:solidFill>
                            <a:schemeClr val="tx1"/>
                          </a:solidFill>
                          <a:effectLst/>
                          <a:latin typeface="+mj-lt"/>
                          <a:ea typeface="+mn-ea"/>
                          <a:cs typeface="+mn-cs"/>
                        </a:rPr>
                        <a:t>]</a:t>
                      </a:r>
                      <a:endParaRPr lang="zh-CN" altLang="zh-CN"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kern="1200" dirty="0" smtClean="0">
                          <a:solidFill>
                            <a:schemeClr val="tx1"/>
                          </a:solidFill>
                          <a:effectLst/>
                          <a:latin typeface="+mj-lt"/>
                          <a:ea typeface="+mn-ea"/>
                          <a:cs typeface="+mn-cs"/>
                        </a:rPr>
                        <a:t>PHR rate 2</a:t>
                      </a:r>
                      <a:endParaRPr lang="zh-CN" altLang="en-US"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kern="1200" dirty="0" smtClean="0">
                          <a:solidFill>
                            <a:schemeClr val="tx1"/>
                          </a:solidFill>
                          <a:effectLst/>
                          <a:latin typeface="+mj-lt"/>
                          <a:ea typeface="+mn-ea"/>
                          <a:cs typeface="+mn-cs"/>
                        </a:rPr>
                        <a:t>Optional</a:t>
                      </a:r>
                      <a:endParaRPr lang="zh-CN" altLang="en-US"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400" b="0" kern="1200" dirty="0" smtClean="0">
                          <a:solidFill>
                            <a:schemeClr val="tx1"/>
                          </a:solidFill>
                          <a:effectLst/>
                          <a:latin typeface="+mj-lt"/>
                          <a:ea typeface="+mn-ea"/>
                          <a:cs typeface="+mn-cs"/>
                        </a:rPr>
                        <a:t>[-1, -1, 1, 1, -1, -1, -1, -1]</a:t>
                      </a:r>
                      <a:endParaRPr lang="zh-CN" altLang="zh-CN"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kern="1200" dirty="0" smtClean="0">
                          <a:solidFill>
                            <a:schemeClr val="tx1"/>
                          </a:solidFill>
                          <a:effectLst/>
                          <a:latin typeface="+mj-lt"/>
                          <a:ea typeface="+mn-ea"/>
                          <a:cs typeface="+mn-cs"/>
                        </a:rPr>
                        <a:t>PHR rate 3</a:t>
                      </a:r>
                      <a:endParaRPr lang="zh-CN" altLang="en-US"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kern="1200" dirty="0" smtClean="0">
                          <a:solidFill>
                            <a:schemeClr val="tx1"/>
                          </a:solidFill>
                          <a:effectLst/>
                          <a:latin typeface="+mj-lt"/>
                          <a:ea typeface="+mn-ea"/>
                          <a:cs typeface="+mn-cs"/>
                        </a:rPr>
                        <a:t>Optional</a:t>
                      </a:r>
                      <a:endParaRPr lang="zh-CN" altLang="en-US"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内容占位符 2"/>
          <p:cNvSpPr txBox="1">
            <a:spLocks/>
          </p:cNvSpPr>
          <p:nvPr/>
        </p:nvSpPr>
        <p:spPr bwMode="auto">
          <a:xfrm>
            <a:off x="899592" y="4229012"/>
            <a:ext cx="7772400" cy="1864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60000"/>
              </a:lnSpc>
              <a:buFont typeface="Wingdings" panose="05000000000000000000" pitchFamily="2" charset="2"/>
              <a:buChar char="n"/>
            </a:pPr>
            <a:r>
              <a:rPr lang="en-US" altLang="zh-CN" sz="1600" kern="0" dirty="0" smtClean="0">
                <a:latin typeface="+mj-lt"/>
              </a:rPr>
              <a:t>The </a:t>
            </a:r>
            <a:r>
              <a:rPr lang="en-US" altLang="zh-CN" sz="1600" kern="0" dirty="0">
                <a:latin typeface="+mj-lt"/>
              </a:rPr>
              <a:t>short SFD is used for the medium and high data rates (e.g., 31.2 Mbps, 62.4 Mbps, and 124.8 Mbps</a:t>
            </a:r>
            <a:r>
              <a:rPr lang="en-US" altLang="zh-CN" sz="1600" kern="0" dirty="0" smtClean="0">
                <a:latin typeface="+mj-lt"/>
              </a:rPr>
              <a:t>)</a:t>
            </a:r>
            <a:endParaRPr lang="en-US" altLang="zh-CN" sz="1600" kern="0" dirty="0">
              <a:latin typeface="+mj-lt"/>
            </a:endParaRPr>
          </a:p>
          <a:p>
            <a:pPr algn="just">
              <a:lnSpc>
                <a:spcPct val="160000"/>
              </a:lnSpc>
              <a:buFont typeface="Wingdings" panose="05000000000000000000" pitchFamily="2" charset="2"/>
              <a:buChar char="n"/>
            </a:pPr>
            <a:r>
              <a:rPr lang="en-US" altLang="zh-CN" sz="1600" kern="0" dirty="0" smtClean="0">
                <a:latin typeface="+mj-lt"/>
              </a:rPr>
              <a:t>The values of PHR rate 1, PHR rate 2, and PHR rate 3 are TBD and determined by </a:t>
            </a:r>
            <a:r>
              <a:rPr lang="en-US" altLang="zh-CN" sz="1600" kern="0" dirty="0">
                <a:latin typeface="+mj-lt"/>
              </a:rPr>
              <a:t>medium and high data rates (e.g., 31.2 Mbps, 62.4 Mbps, and 124.8 Mbps) </a:t>
            </a:r>
          </a:p>
          <a:p>
            <a:pPr marL="0" indent="0" algn="just">
              <a:lnSpc>
                <a:spcPct val="160000"/>
              </a:lnSpc>
              <a:buNone/>
            </a:pPr>
            <a:endParaRPr lang="en-US" altLang="zh-CN" sz="1600" kern="0" dirty="0" smtClean="0">
              <a:latin typeface="+mj-lt"/>
            </a:endParaRPr>
          </a:p>
        </p:txBody>
      </p:sp>
    </p:spTree>
    <p:extLst>
      <p:ext uri="{BB962C8B-B14F-4D97-AF65-F5344CB8AC3E}">
        <p14:creationId xmlns:p14="http://schemas.microsoft.com/office/powerpoint/2010/main" val="23108040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02628" y="429125"/>
            <a:ext cx="7772400" cy="1066800"/>
          </a:xfrm>
        </p:spPr>
        <p:txBody>
          <a:bodyPr/>
          <a:lstStyle/>
          <a:p>
            <a:r>
              <a:rPr lang="en-US" altLang="zh-CN" sz="2800" dirty="0" smtClean="0"/>
              <a:t>SFD sequences with length 16</a:t>
            </a:r>
            <a:endParaRPr lang="zh-CN" altLang="en-US" sz="2800" dirty="0"/>
          </a:p>
        </p:txBody>
      </p:sp>
      <p:sp>
        <p:nvSpPr>
          <p:cNvPr id="3" name="内容占位符 2"/>
          <p:cNvSpPr>
            <a:spLocks noGrp="1"/>
          </p:cNvSpPr>
          <p:nvPr>
            <p:ph idx="1"/>
          </p:nvPr>
        </p:nvSpPr>
        <p:spPr>
          <a:xfrm>
            <a:off x="719456" y="1495925"/>
            <a:ext cx="7772400" cy="4903204"/>
          </a:xfrm>
        </p:spPr>
        <p:txBody>
          <a:bodyPr/>
          <a:lstStyle/>
          <a:p>
            <a:pPr algn="just">
              <a:lnSpc>
                <a:spcPct val="160000"/>
              </a:lnSpc>
              <a:buFont typeface="Wingdings" panose="05000000000000000000" pitchFamily="2" charset="2"/>
              <a:buChar char="n"/>
            </a:pPr>
            <a:endParaRPr lang="en-US" altLang="zh-CN" sz="1600" dirty="0" smtClean="0">
              <a:latin typeface="+mj-lt"/>
            </a:endParaRPr>
          </a:p>
          <a:p>
            <a:pPr algn="just">
              <a:lnSpc>
                <a:spcPct val="160000"/>
              </a:lnSpc>
              <a:buFont typeface="Wingdings" panose="05000000000000000000" pitchFamily="2" charset="2"/>
              <a:buChar char="n"/>
            </a:pPr>
            <a:endParaRPr lang="en-US" altLang="zh-CN" sz="1600" dirty="0">
              <a:latin typeface="+mj-lt"/>
            </a:endParaRPr>
          </a:p>
          <a:p>
            <a:pPr algn="just">
              <a:lnSpc>
                <a:spcPct val="160000"/>
              </a:lnSpc>
              <a:buFont typeface="Wingdings" panose="05000000000000000000" pitchFamily="2" charset="2"/>
              <a:buChar char="n"/>
            </a:pPr>
            <a:endParaRPr lang="en-US" altLang="zh-CN" sz="1600" dirty="0">
              <a:latin typeface="+mj-lt"/>
            </a:endParaRPr>
          </a:p>
        </p:txBody>
      </p:sp>
      <p:sp>
        <p:nvSpPr>
          <p:cNvPr id="4" name="日期占位符 3"/>
          <p:cNvSpPr>
            <a:spLocks noGrp="1"/>
          </p:cNvSpPr>
          <p:nvPr>
            <p:ph type="dt" sz="half" idx="10"/>
          </p:nvPr>
        </p:nvSpPr>
        <p:spPr/>
        <p:txBody>
          <a:bodyPr/>
          <a:lstStyle/>
          <a:p>
            <a:r>
              <a:rPr lang="en-US" altLang="zh-CN" dirty="0" smtClean="0"/>
              <a:t>November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a:t>
            </a:r>
            <a:r>
              <a:rPr lang="en-US" altLang="en-US" dirty="0" smtClean="0"/>
              <a:t>et al</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8</a:t>
            </a:fld>
            <a:endParaRPr lang="en-US" altLang="en-US" dirty="0"/>
          </a:p>
        </p:txBody>
      </p:sp>
      <p:graphicFrame>
        <p:nvGraphicFramePr>
          <p:cNvPr id="7" name="表格 6"/>
          <p:cNvGraphicFramePr>
            <a:graphicFrameLocks noGrp="1"/>
          </p:cNvGraphicFramePr>
          <p:nvPr>
            <p:extLst>
              <p:ext uri="{D42A27DB-BD31-4B8C-83A1-F6EECF244321}">
                <p14:modId xmlns:p14="http://schemas.microsoft.com/office/powerpoint/2010/main" val="851733108"/>
              </p:ext>
            </p:extLst>
          </p:nvPr>
        </p:nvGraphicFramePr>
        <p:xfrm>
          <a:off x="1485900" y="1679051"/>
          <a:ext cx="6096000" cy="2870200"/>
        </p:xfrm>
        <a:graphic>
          <a:graphicData uri="http://schemas.openxmlformats.org/drawingml/2006/table">
            <a:tbl>
              <a:tblPr firstRow="1" bandRow="1">
                <a:tableStyleId>{C083E6E3-FA7D-4D7B-A595-EF9225AFEA82}</a:tableStyleId>
              </a:tblPr>
              <a:tblGrid>
                <a:gridCol w="2032000"/>
                <a:gridCol w="2032000"/>
                <a:gridCol w="2032000"/>
              </a:tblGrid>
              <a:tr h="370840">
                <a:tc>
                  <a:txBody>
                    <a:bodyPr/>
                    <a:lstStyle/>
                    <a:p>
                      <a:pPr algn="ctr"/>
                      <a:r>
                        <a:rPr lang="en-US" altLang="zh-CN" sz="1400" b="0" dirty="0" smtClean="0">
                          <a:latin typeface="+mj-lt"/>
                        </a:rPr>
                        <a:t>Selected</a:t>
                      </a:r>
                      <a:r>
                        <a:rPr lang="en-US" altLang="zh-CN" sz="1400" b="0" baseline="0" dirty="0" smtClean="0">
                          <a:latin typeface="+mj-lt"/>
                        </a:rPr>
                        <a:t> SFD sequence</a:t>
                      </a:r>
                      <a:endParaRPr lang="zh-CN" altLang="en-US" sz="14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dirty="0" smtClean="0">
                          <a:latin typeface="+mj-lt"/>
                        </a:rPr>
                        <a:t>Meaning</a:t>
                      </a:r>
                      <a:endParaRPr lang="zh-CN" altLang="en-US" sz="14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dirty="0" smtClean="0">
                          <a:latin typeface="+mj-lt"/>
                        </a:rPr>
                        <a:t>Support</a:t>
                      </a:r>
                      <a:endParaRPr lang="zh-CN" altLang="en-US" sz="14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altLang="zh-CN" sz="1400" b="0" kern="1200" dirty="0" smtClean="0">
                          <a:solidFill>
                            <a:schemeClr val="tx1"/>
                          </a:solidFill>
                          <a:effectLst/>
                          <a:latin typeface="+mj-lt"/>
                          <a:ea typeface="+mn-ea"/>
                          <a:cs typeface="+mn-cs"/>
                        </a:rPr>
                        <a:t>[</a:t>
                      </a:r>
                      <a:r>
                        <a:rPr lang="en-US" altLang="zh-CN" sz="1400" b="0" dirty="0" smtClean="0">
                          <a:solidFill>
                            <a:schemeClr val="tx1"/>
                          </a:solidFill>
                          <a:latin typeface="+mj-lt"/>
                          <a:sym typeface="+mn-ea"/>
                        </a:rPr>
                        <a:t>-1, -1, -1, -1, -1, 1, 1, -1, -1, 1, -1, 1, -1, -1, 1, -1</a:t>
                      </a:r>
                      <a:r>
                        <a:rPr lang="en-US" altLang="zh-CN" sz="1400" b="0" kern="1200" dirty="0" smtClean="0">
                          <a:solidFill>
                            <a:schemeClr val="tx1"/>
                          </a:solidFill>
                          <a:effectLst/>
                          <a:latin typeface="+mj-lt"/>
                          <a:ea typeface="+mn-ea"/>
                          <a:cs typeface="+mn-cs"/>
                        </a:rPr>
                        <a:t>]</a:t>
                      </a:r>
                    </a:p>
                    <a:p>
                      <a:r>
                        <a:rPr lang="en-US" altLang="zh-CN" sz="1400" b="0" kern="1200" dirty="0" smtClean="0">
                          <a:solidFill>
                            <a:schemeClr val="tx1"/>
                          </a:solidFill>
                          <a:effectLst/>
                          <a:latin typeface="+mj-lt"/>
                          <a:ea typeface="+mn-ea"/>
                          <a:cs typeface="+mn-cs"/>
                        </a:rPr>
                        <a:t>(SFD No.3 in Table 15-7c in IEEE 802.15.4z-2020)</a:t>
                      </a:r>
                      <a:endParaRPr lang="zh-CN" altLang="en-US" sz="14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kern="1200" dirty="0" smtClean="0">
                          <a:solidFill>
                            <a:schemeClr val="tx1"/>
                          </a:solidFill>
                          <a:effectLst/>
                          <a:latin typeface="+mj-lt"/>
                          <a:ea typeface="+mn-ea"/>
                          <a:cs typeface="+mn-cs"/>
                        </a:rPr>
                        <a:t>OOB configuration</a:t>
                      </a:r>
                      <a:endParaRPr lang="zh-CN" altLang="en-US"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kern="1200" dirty="0" smtClean="0">
                          <a:solidFill>
                            <a:schemeClr val="tx1"/>
                          </a:solidFill>
                          <a:effectLst/>
                          <a:latin typeface="+mj-lt"/>
                          <a:ea typeface="+mn-ea"/>
                          <a:cs typeface="+mn-cs"/>
                        </a:rPr>
                        <a:t>Mandatory</a:t>
                      </a:r>
                      <a:endParaRPr lang="zh-CN" altLang="en-US"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0" kern="1200" dirty="0" smtClean="0">
                          <a:solidFill>
                            <a:schemeClr val="tx1"/>
                          </a:solidFill>
                          <a:effectLst/>
                          <a:latin typeface="+mj-lt"/>
                          <a:ea typeface="+mn-ea"/>
                          <a:cs typeface="+mn-cs"/>
                        </a:rPr>
                        <a:t>[-1, -1, 1, 1, -1, -1, -1, 1, 1, 1, 1, 1, 1, -1, 1, -1]</a:t>
                      </a:r>
                      <a:endParaRPr lang="zh-CN" altLang="zh-CN" sz="1400" b="0" kern="1200" dirty="0" smtClean="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kern="1200" dirty="0" smtClean="0">
                          <a:solidFill>
                            <a:schemeClr val="tx1"/>
                          </a:solidFill>
                          <a:effectLst/>
                          <a:latin typeface="+mj-lt"/>
                          <a:ea typeface="+mn-ea"/>
                          <a:cs typeface="+mn-cs"/>
                        </a:rPr>
                        <a:t>PHR rate 1</a:t>
                      </a:r>
                      <a:endParaRPr lang="zh-CN" altLang="en-US"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kern="1200" dirty="0" smtClean="0">
                          <a:solidFill>
                            <a:schemeClr val="tx1"/>
                          </a:solidFill>
                          <a:effectLst/>
                          <a:latin typeface="+mj-lt"/>
                          <a:ea typeface="+mn-ea"/>
                          <a:cs typeface="+mn-cs"/>
                        </a:rPr>
                        <a:t>Optional </a:t>
                      </a:r>
                      <a:endParaRPr lang="zh-CN" altLang="en-US"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0" kern="1200" dirty="0" smtClean="0">
                          <a:solidFill>
                            <a:schemeClr val="tx1"/>
                          </a:solidFill>
                          <a:effectLst/>
                          <a:latin typeface="+mj-lt"/>
                          <a:ea typeface="+mn-ea"/>
                          <a:cs typeface="+mn-cs"/>
                        </a:rPr>
                        <a:t>[-1, -1, 1, -1, -1, 1, 1, 1, 1, -1, 1, -1, 1, 1, 1, -1]</a:t>
                      </a:r>
                      <a:endParaRPr lang="zh-CN" altLang="zh-CN" sz="1400" b="0" kern="1200" dirty="0" smtClean="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kern="1200" dirty="0" smtClean="0">
                          <a:solidFill>
                            <a:schemeClr val="tx1"/>
                          </a:solidFill>
                          <a:effectLst/>
                          <a:latin typeface="+mj-lt"/>
                          <a:ea typeface="+mn-ea"/>
                          <a:cs typeface="+mn-cs"/>
                        </a:rPr>
                        <a:t>PHR rate 2</a:t>
                      </a:r>
                      <a:endParaRPr lang="zh-CN" altLang="en-US"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kern="1200" dirty="0" smtClean="0">
                          <a:solidFill>
                            <a:schemeClr val="tx1"/>
                          </a:solidFill>
                          <a:effectLst/>
                          <a:latin typeface="+mj-lt"/>
                          <a:ea typeface="+mn-ea"/>
                          <a:cs typeface="+mn-cs"/>
                        </a:rPr>
                        <a:t>Optional</a:t>
                      </a:r>
                      <a:endParaRPr lang="zh-CN" altLang="en-US"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400" b="0" kern="1200" dirty="0" smtClean="0">
                          <a:solidFill>
                            <a:schemeClr val="tx1"/>
                          </a:solidFill>
                          <a:effectLst/>
                          <a:latin typeface="+mj-lt"/>
                          <a:ea typeface="+mn-ea"/>
                          <a:cs typeface="+mn-cs"/>
                        </a:rPr>
                        <a:t>[-1, -1, -1, -1, -1, 1, -1, 1, 1, 1, -1, -1, 1, 1, -1, 1]</a:t>
                      </a:r>
                      <a:endParaRPr lang="zh-CN" altLang="en-US" sz="1400" b="0" dirty="0" smtClean="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kern="1200" dirty="0" smtClean="0">
                          <a:solidFill>
                            <a:schemeClr val="tx1"/>
                          </a:solidFill>
                          <a:effectLst/>
                          <a:latin typeface="+mj-lt"/>
                          <a:ea typeface="+mn-ea"/>
                          <a:cs typeface="+mn-cs"/>
                        </a:rPr>
                        <a:t>PHR rate 3</a:t>
                      </a:r>
                      <a:endParaRPr lang="zh-CN" altLang="en-US"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kern="1200" dirty="0" smtClean="0">
                          <a:solidFill>
                            <a:schemeClr val="tx1"/>
                          </a:solidFill>
                          <a:effectLst/>
                          <a:latin typeface="+mj-lt"/>
                          <a:ea typeface="+mn-ea"/>
                          <a:cs typeface="+mn-cs"/>
                        </a:rPr>
                        <a:t>Optional</a:t>
                      </a:r>
                      <a:endParaRPr lang="zh-CN" altLang="en-US"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内容占位符 2"/>
          <p:cNvSpPr txBox="1">
            <a:spLocks/>
          </p:cNvSpPr>
          <p:nvPr/>
        </p:nvSpPr>
        <p:spPr bwMode="auto">
          <a:xfrm>
            <a:off x="838200" y="4873520"/>
            <a:ext cx="7772400" cy="1134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40000"/>
              </a:lnSpc>
              <a:buFont typeface="Wingdings" panose="05000000000000000000" pitchFamily="2" charset="2"/>
              <a:buChar char="n"/>
            </a:pPr>
            <a:r>
              <a:rPr lang="en-US" altLang="zh-CN" sz="1600" kern="0" dirty="0" smtClean="0">
                <a:latin typeface="+mj-lt"/>
              </a:rPr>
              <a:t>The long SFD is used for the medium and low data rate (e.g., 31.2Mbps, 7.8 Mbps)</a:t>
            </a:r>
          </a:p>
          <a:p>
            <a:pPr algn="just">
              <a:lnSpc>
                <a:spcPct val="140000"/>
              </a:lnSpc>
              <a:buFont typeface="Wingdings" panose="05000000000000000000" pitchFamily="2" charset="2"/>
              <a:buChar char="n"/>
            </a:pPr>
            <a:r>
              <a:rPr lang="en-US" altLang="zh-CN" sz="1600" kern="0" dirty="0" smtClean="0">
                <a:latin typeface="+mj-lt"/>
              </a:rPr>
              <a:t>The values of PHR rate 1, PHR rate 2, and PHR rate 3 are TBD and can be determined </a:t>
            </a:r>
            <a:r>
              <a:rPr lang="en-US" altLang="zh-CN" sz="1600" kern="0" dirty="0">
                <a:latin typeface="+mj-lt"/>
              </a:rPr>
              <a:t>by medium and low data rate (e.g., 31.2Mbps, 7.8 Mbps, 1.95 Mbps)</a:t>
            </a:r>
          </a:p>
        </p:txBody>
      </p:sp>
    </p:spTree>
    <p:extLst>
      <p:ext uri="{BB962C8B-B14F-4D97-AF65-F5344CB8AC3E}">
        <p14:creationId xmlns:p14="http://schemas.microsoft.com/office/powerpoint/2010/main" val="2997639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02628" y="429125"/>
            <a:ext cx="7772400" cy="1066800"/>
          </a:xfrm>
        </p:spPr>
        <p:txBody>
          <a:bodyPr/>
          <a:lstStyle/>
          <a:p>
            <a:r>
              <a:rPr lang="en-US" altLang="zh-CN" sz="2800" dirty="0" smtClean="0"/>
              <a:t>SFD sequences with length 32</a:t>
            </a:r>
            <a:endParaRPr lang="zh-CN" altLang="en-US" sz="2800" dirty="0"/>
          </a:p>
        </p:txBody>
      </p:sp>
      <p:sp>
        <p:nvSpPr>
          <p:cNvPr id="3" name="内容占位符 2"/>
          <p:cNvSpPr>
            <a:spLocks noGrp="1"/>
          </p:cNvSpPr>
          <p:nvPr>
            <p:ph idx="1"/>
          </p:nvPr>
        </p:nvSpPr>
        <p:spPr>
          <a:xfrm>
            <a:off x="719456" y="1495925"/>
            <a:ext cx="7772400" cy="4903204"/>
          </a:xfrm>
        </p:spPr>
        <p:txBody>
          <a:bodyPr/>
          <a:lstStyle/>
          <a:p>
            <a:pPr algn="just">
              <a:lnSpc>
                <a:spcPct val="160000"/>
              </a:lnSpc>
              <a:buFont typeface="Wingdings" panose="05000000000000000000" pitchFamily="2" charset="2"/>
              <a:buChar char="n"/>
            </a:pPr>
            <a:endParaRPr lang="en-US" altLang="zh-CN" sz="1600" dirty="0" smtClean="0">
              <a:latin typeface="+mj-lt"/>
            </a:endParaRPr>
          </a:p>
          <a:p>
            <a:pPr algn="just">
              <a:lnSpc>
                <a:spcPct val="160000"/>
              </a:lnSpc>
              <a:buFont typeface="Wingdings" panose="05000000000000000000" pitchFamily="2" charset="2"/>
              <a:buChar char="n"/>
            </a:pPr>
            <a:endParaRPr lang="en-US" altLang="zh-CN" sz="1600" dirty="0">
              <a:latin typeface="+mj-lt"/>
            </a:endParaRPr>
          </a:p>
          <a:p>
            <a:pPr algn="just">
              <a:lnSpc>
                <a:spcPct val="160000"/>
              </a:lnSpc>
              <a:buFont typeface="Wingdings" panose="05000000000000000000" pitchFamily="2" charset="2"/>
              <a:buChar char="n"/>
            </a:pPr>
            <a:endParaRPr lang="en-US" altLang="zh-CN" sz="1600" dirty="0">
              <a:latin typeface="+mj-lt"/>
            </a:endParaRPr>
          </a:p>
        </p:txBody>
      </p:sp>
      <p:sp>
        <p:nvSpPr>
          <p:cNvPr id="4" name="日期占位符 3"/>
          <p:cNvSpPr>
            <a:spLocks noGrp="1"/>
          </p:cNvSpPr>
          <p:nvPr>
            <p:ph type="dt" sz="half" idx="10"/>
          </p:nvPr>
        </p:nvSpPr>
        <p:spPr/>
        <p:txBody>
          <a:bodyPr/>
          <a:lstStyle/>
          <a:p>
            <a:r>
              <a:rPr lang="en-US" altLang="zh-CN" dirty="0" smtClean="0"/>
              <a:t>November 2022</a:t>
            </a:r>
            <a:endParaRPr lang="en-US" altLang="en-US" dirty="0"/>
          </a:p>
        </p:txBody>
      </p:sp>
      <p:sp>
        <p:nvSpPr>
          <p:cNvPr id="5" name="页脚占位符 4"/>
          <p:cNvSpPr>
            <a:spLocks noGrp="1"/>
          </p:cNvSpPr>
          <p:nvPr>
            <p:ph type="ftr" sz="quarter" idx="11"/>
          </p:nvPr>
        </p:nvSpPr>
        <p:spPr/>
        <p:txBody>
          <a:bodyPr/>
          <a:lstStyle/>
          <a:p>
            <a:r>
              <a:rPr lang="en-US" altLang="en-US" dirty="0"/>
              <a:t>Bin Qian, </a:t>
            </a:r>
            <a:r>
              <a:rPr lang="en-US" altLang="en-US" dirty="0" smtClean="0"/>
              <a:t>et al</a:t>
            </a:r>
            <a:endParaRPr lang="en-US" altLang="en-US" dirty="0"/>
          </a:p>
        </p:txBody>
      </p:sp>
      <p:sp>
        <p:nvSpPr>
          <p:cNvPr id="6" name="灯片编号占位符 5"/>
          <p:cNvSpPr>
            <a:spLocks noGrp="1"/>
          </p:cNvSpPr>
          <p:nvPr>
            <p:ph type="sldNum" sz="quarter" idx="12"/>
          </p:nvPr>
        </p:nvSpPr>
        <p:spPr/>
        <p:txBody>
          <a:bodyPr/>
          <a:lstStyle/>
          <a:p>
            <a:r>
              <a:rPr lang="en-US" altLang="en-US" smtClean="0"/>
              <a:t>Slide </a:t>
            </a:r>
            <a:fld id="{7FFA85FD-E192-4C2D-9860-28C59D48001D}" type="slidenum">
              <a:rPr lang="en-US" altLang="en-US" smtClean="0"/>
              <a:pPr/>
              <a:t>9</a:t>
            </a:fld>
            <a:endParaRPr lang="en-US" altLang="en-US" dirty="0"/>
          </a:p>
        </p:txBody>
      </p:sp>
      <p:graphicFrame>
        <p:nvGraphicFramePr>
          <p:cNvPr id="7" name="表格 6"/>
          <p:cNvGraphicFramePr>
            <a:graphicFrameLocks noGrp="1"/>
          </p:cNvGraphicFramePr>
          <p:nvPr>
            <p:extLst>
              <p:ext uri="{D42A27DB-BD31-4B8C-83A1-F6EECF244321}">
                <p14:modId xmlns:p14="http://schemas.microsoft.com/office/powerpoint/2010/main" val="2442069855"/>
              </p:ext>
            </p:extLst>
          </p:nvPr>
        </p:nvGraphicFramePr>
        <p:xfrm>
          <a:off x="1485900" y="1262445"/>
          <a:ext cx="6096000" cy="3937000"/>
        </p:xfrm>
        <a:graphic>
          <a:graphicData uri="http://schemas.openxmlformats.org/drawingml/2006/table">
            <a:tbl>
              <a:tblPr firstRow="1" bandRow="1">
                <a:tableStyleId>{C083E6E3-FA7D-4D7B-A595-EF9225AFEA82}</a:tableStyleId>
              </a:tblPr>
              <a:tblGrid>
                <a:gridCol w="2438028"/>
                <a:gridCol w="1828922"/>
                <a:gridCol w="1829050"/>
              </a:tblGrid>
              <a:tr h="370840">
                <a:tc>
                  <a:txBody>
                    <a:bodyPr/>
                    <a:lstStyle/>
                    <a:p>
                      <a:pPr algn="ctr"/>
                      <a:r>
                        <a:rPr lang="en-US" altLang="zh-CN" sz="1400" b="0" dirty="0" smtClean="0">
                          <a:latin typeface="+mj-lt"/>
                        </a:rPr>
                        <a:t>Selected</a:t>
                      </a:r>
                      <a:r>
                        <a:rPr lang="en-US" altLang="zh-CN" sz="1400" b="0" baseline="0" dirty="0" smtClean="0">
                          <a:latin typeface="+mj-lt"/>
                        </a:rPr>
                        <a:t> SFD sequence</a:t>
                      </a:r>
                      <a:endParaRPr lang="zh-CN" altLang="en-US" sz="14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dirty="0" smtClean="0">
                          <a:latin typeface="+mj-lt"/>
                        </a:rPr>
                        <a:t>Meaning</a:t>
                      </a:r>
                      <a:endParaRPr lang="zh-CN" altLang="en-US" sz="14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dirty="0" smtClean="0">
                          <a:latin typeface="+mj-lt"/>
                        </a:rPr>
                        <a:t>Support</a:t>
                      </a:r>
                      <a:endParaRPr lang="zh-CN" altLang="en-US" sz="14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altLang="zh-CN" sz="1400" b="0" kern="1200" dirty="0" smtClean="0">
                          <a:solidFill>
                            <a:schemeClr val="tx1"/>
                          </a:solidFill>
                          <a:effectLst/>
                          <a:latin typeface="+mj-lt"/>
                          <a:ea typeface="+mn-ea"/>
                          <a:cs typeface="+mn-cs"/>
                        </a:rPr>
                        <a:t>[-1, -1 , -1 , -1 , -1 , -1 , -1, +1 , -1 , -1, +1, -1, -1 +1, -1,  1, -1, +1, -1, -1, -1, +1, +1, -1, -1, -1, +1, -1, +1, +1, -1, -1]</a:t>
                      </a:r>
                      <a:endParaRPr lang="zh-CN" altLang="zh-CN" sz="1400" b="0" kern="1200" dirty="0" smtClean="0">
                        <a:solidFill>
                          <a:schemeClr val="tx1"/>
                        </a:solidFill>
                        <a:effectLst/>
                        <a:latin typeface="+mj-lt"/>
                        <a:ea typeface="+mn-ea"/>
                        <a:cs typeface="+mn-cs"/>
                      </a:endParaRPr>
                    </a:p>
                    <a:p>
                      <a:r>
                        <a:rPr lang="en-US" altLang="zh-CN" sz="1400" b="0" kern="1200" dirty="0" smtClean="0">
                          <a:solidFill>
                            <a:schemeClr val="tx1"/>
                          </a:solidFill>
                          <a:effectLst/>
                          <a:latin typeface="+mj-lt"/>
                          <a:ea typeface="+mn-ea"/>
                          <a:cs typeface="+mn-cs"/>
                        </a:rPr>
                        <a:t>(SFD No.4 in Table 15-7c in IEEE 802.15.4z-2020)</a:t>
                      </a:r>
                      <a:endParaRPr lang="zh-CN" altLang="en-US" sz="1400" b="0" dirty="0">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kern="1200" dirty="0" smtClean="0">
                          <a:solidFill>
                            <a:schemeClr val="tx1"/>
                          </a:solidFill>
                          <a:effectLst/>
                          <a:latin typeface="+mj-lt"/>
                          <a:ea typeface="+mn-ea"/>
                          <a:cs typeface="+mn-cs"/>
                        </a:rPr>
                        <a:t>OOB configuration</a:t>
                      </a:r>
                      <a:endParaRPr lang="zh-CN" altLang="en-US"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kern="1200" dirty="0" smtClean="0">
                          <a:solidFill>
                            <a:schemeClr val="tx1"/>
                          </a:solidFill>
                          <a:effectLst/>
                          <a:latin typeface="+mj-lt"/>
                          <a:ea typeface="+mn-ea"/>
                          <a:cs typeface="+mn-cs"/>
                        </a:rPr>
                        <a:t>Mandatory</a:t>
                      </a:r>
                      <a:endParaRPr lang="zh-CN" altLang="en-US"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400" b="0" kern="1200" dirty="0" smtClean="0">
                          <a:solidFill>
                            <a:schemeClr val="tx1"/>
                          </a:solidFill>
                          <a:effectLst/>
                          <a:latin typeface="+mj-lt"/>
                          <a:ea typeface="+mn-ea"/>
                          <a:cs typeface="+mn-cs"/>
                        </a:rPr>
                        <a:t>[-1, 1, 1, -1, -1, 1, -1, -1, 1, 1, -1, 1, -1, 1, -1, -1, -1, -1, 1, 1, 1, 1, 1, 1, 1, -1, -1, 1, 1, 1, -1, -1]</a:t>
                      </a:r>
                      <a:endParaRPr lang="zh-CN" altLang="zh-CN"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kern="1200" dirty="0" smtClean="0">
                          <a:solidFill>
                            <a:schemeClr val="tx1"/>
                          </a:solidFill>
                          <a:effectLst/>
                          <a:latin typeface="+mj-lt"/>
                          <a:ea typeface="+mn-ea"/>
                          <a:cs typeface="+mn-cs"/>
                        </a:rPr>
                        <a:t>PHR rate 1</a:t>
                      </a:r>
                      <a:endParaRPr lang="zh-CN" altLang="en-US"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kern="1200" dirty="0" smtClean="0">
                          <a:solidFill>
                            <a:schemeClr val="tx1"/>
                          </a:solidFill>
                          <a:effectLst/>
                          <a:latin typeface="+mj-lt"/>
                          <a:ea typeface="+mn-ea"/>
                          <a:cs typeface="+mn-cs"/>
                        </a:rPr>
                        <a:t>Optional </a:t>
                      </a:r>
                      <a:endParaRPr lang="zh-CN" altLang="en-US"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400" b="0" kern="1200" dirty="0" smtClean="0">
                          <a:solidFill>
                            <a:schemeClr val="tx1"/>
                          </a:solidFill>
                          <a:effectLst/>
                          <a:latin typeface="+mj-lt"/>
                          <a:ea typeface="+mn-ea"/>
                          <a:cs typeface="+mn-cs"/>
                        </a:rPr>
                        <a:t>[-1, 1, -1, -1, -1, -1, -1, 1, 1, 1, 1, -1, -1, 1, -1, -1, 1, -1, -1, 1, 1, 1, -1, 1, 1, 1, 1, -1, 1, 1, 1, -1]</a:t>
                      </a:r>
                      <a:endParaRPr lang="zh-CN" altLang="zh-CN"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kern="1200" dirty="0" smtClean="0">
                          <a:solidFill>
                            <a:schemeClr val="tx1"/>
                          </a:solidFill>
                          <a:effectLst/>
                          <a:latin typeface="+mj-lt"/>
                          <a:ea typeface="+mn-ea"/>
                          <a:cs typeface="+mn-cs"/>
                        </a:rPr>
                        <a:t>PHR rate 2</a:t>
                      </a:r>
                      <a:endParaRPr lang="zh-CN" altLang="en-US"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kern="1200" dirty="0" smtClean="0">
                          <a:solidFill>
                            <a:schemeClr val="tx1"/>
                          </a:solidFill>
                          <a:effectLst/>
                          <a:latin typeface="+mj-lt"/>
                          <a:ea typeface="+mn-ea"/>
                          <a:cs typeface="+mn-cs"/>
                        </a:rPr>
                        <a:t>Optional</a:t>
                      </a:r>
                      <a:endParaRPr lang="zh-CN" altLang="en-US"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zh-CN" sz="1400" b="0" kern="1200" dirty="0" smtClean="0">
                          <a:solidFill>
                            <a:schemeClr val="tx1"/>
                          </a:solidFill>
                          <a:effectLst/>
                          <a:latin typeface="+mj-lt"/>
                          <a:ea typeface="+mn-ea"/>
                          <a:cs typeface="+mn-cs"/>
                        </a:rPr>
                        <a:t>[-1, -1, 1, 1, 1, -1, -1, 1, -1, 1, -1, -1, 1, -1, -1, -1, 1, 1, 1, -1, 1, -1, -1, 1, 1, -1, 1, 1, 1, 1, 1, -1]</a:t>
                      </a:r>
                      <a:endParaRPr lang="zh-CN" altLang="zh-CN"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kern="1200" dirty="0" smtClean="0">
                          <a:solidFill>
                            <a:schemeClr val="tx1"/>
                          </a:solidFill>
                          <a:effectLst/>
                          <a:latin typeface="+mj-lt"/>
                          <a:ea typeface="+mn-ea"/>
                          <a:cs typeface="+mn-cs"/>
                        </a:rPr>
                        <a:t>PHR rate 3</a:t>
                      </a:r>
                      <a:endParaRPr lang="zh-CN" altLang="en-US"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CN" sz="1400" b="0" kern="1200" dirty="0" smtClean="0">
                          <a:solidFill>
                            <a:schemeClr val="tx1"/>
                          </a:solidFill>
                          <a:effectLst/>
                          <a:latin typeface="+mj-lt"/>
                          <a:ea typeface="+mn-ea"/>
                          <a:cs typeface="+mn-cs"/>
                        </a:rPr>
                        <a:t>Optional</a:t>
                      </a:r>
                      <a:endParaRPr lang="zh-CN" altLang="en-US" sz="1400" b="0" kern="1200" dirty="0">
                        <a:solidFill>
                          <a:schemeClr val="tx1"/>
                        </a:solidFill>
                        <a:effectLst/>
                        <a:latin typeface="+mj-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内容占位符 2"/>
          <p:cNvSpPr txBox="1">
            <a:spLocks/>
          </p:cNvSpPr>
          <p:nvPr/>
        </p:nvSpPr>
        <p:spPr bwMode="auto">
          <a:xfrm>
            <a:off x="899592" y="5200122"/>
            <a:ext cx="7772400" cy="1275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lgn="just">
              <a:lnSpc>
                <a:spcPct val="120000"/>
              </a:lnSpc>
              <a:buFont typeface="Wingdings" panose="05000000000000000000" pitchFamily="2" charset="2"/>
              <a:buChar char="n"/>
            </a:pPr>
            <a:r>
              <a:rPr lang="en-US" altLang="zh-CN" sz="1600" kern="0" dirty="0">
                <a:latin typeface="+mj-lt"/>
              </a:rPr>
              <a:t>The long SFD is used for the medium and low data rate (e.g., 31.2Mbps, 7.8 Mbps, 1.95 Mbps)</a:t>
            </a:r>
          </a:p>
          <a:p>
            <a:pPr algn="just">
              <a:lnSpc>
                <a:spcPct val="120000"/>
              </a:lnSpc>
              <a:buFont typeface="Wingdings" panose="05000000000000000000" pitchFamily="2" charset="2"/>
              <a:buChar char="n"/>
            </a:pPr>
            <a:r>
              <a:rPr lang="en-US" altLang="zh-CN" sz="1600" kern="0" dirty="0">
                <a:latin typeface="+mj-lt"/>
              </a:rPr>
              <a:t>The values of PHR rate 1, PHR rate 2, and PHR rate 3 are TBD and can be determined by medium and low data rate (e.g., 31.2Mbps, 7.8 Mbps, 1.95 Mbps)</a:t>
            </a:r>
          </a:p>
        </p:txBody>
      </p:sp>
    </p:spTree>
    <p:extLst>
      <p:ext uri="{BB962C8B-B14F-4D97-AF65-F5344CB8AC3E}">
        <p14:creationId xmlns:p14="http://schemas.microsoft.com/office/powerpoint/2010/main" val="101449820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3451b22d-3048-4713-b8d2-6ac5e3204313}"/>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eca5c470-2b77-4ae8-88a7-edbed175aa85}"/>
</p:tagLst>
</file>

<file path=ppt/tags/tag3.xml><?xml version="1.0" encoding="utf-8"?>
<p:tagLst xmlns:a="http://schemas.openxmlformats.org/drawingml/2006/main" xmlns:r="http://schemas.openxmlformats.org/officeDocument/2006/relationships" xmlns:p="http://schemas.openxmlformats.org/presentationml/2006/main">
  <p:tag name="KSO_WM_UNIT_TABLE_BEAUTIFY" val="smartTable{3451b22d-3048-4713-b8d2-6ac5e3204313}"/>
</p:tagLst>
</file>

<file path=ppt/tags/tag4.xml><?xml version="1.0" encoding="utf-8"?>
<p:tagLst xmlns:a="http://schemas.openxmlformats.org/drawingml/2006/main" xmlns:r="http://schemas.openxmlformats.org/officeDocument/2006/relationships" xmlns:p="http://schemas.openxmlformats.org/presentationml/2006/main">
  <p:tag name="KSO_WM_UNIT_TABLE_BEAUTIFY" val="smartTable{eca5c470-2b77-4ae8-88a7-edbed175aa85}"/>
</p:tagLst>
</file>

<file path=ppt/tags/tag5.xml><?xml version="1.0" encoding="utf-8"?>
<p:tagLst xmlns:a="http://schemas.openxmlformats.org/drawingml/2006/main" xmlns:r="http://schemas.openxmlformats.org/officeDocument/2006/relationships" xmlns:p="http://schemas.openxmlformats.org/presentationml/2006/main">
  <p:tag name="KSO_WM_UNIT_TABLE_BEAUTIFY" val="smartTable{3451b22d-3048-4713-b8d2-6ac5e3204313}"/>
</p:tagLst>
</file>

<file path=ppt/tags/tag6.xml><?xml version="1.0" encoding="utf-8"?>
<p:tagLst xmlns:a="http://schemas.openxmlformats.org/drawingml/2006/main" xmlns:r="http://schemas.openxmlformats.org/officeDocument/2006/relationships" xmlns:p="http://schemas.openxmlformats.org/presentationml/2006/main">
  <p:tag name="KSO_WM_UNIT_TABLE_BEAUTIFY" val="smartTable{eca5c470-2b77-4ae8-88a7-edbed175aa85}"/>
</p:tagLst>
</file>

<file path=ppt/tags/tag7.xml><?xml version="1.0" encoding="utf-8"?>
<p:tagLst xmlns:a="http://schemas.openxmlformats.org/drawingml/2006/main" xmlns:r="http://schemas.openxmlformats.org/officeDocument/2006/relationships" xmlns:p="http://schemas.openxmlformats.org/presentationml/2006/main">
  <p:tag name="KSO_WM_UNIT_TABLE_BEAUTIFY" val="smartTable{033f57fd-5b51-45d3-a885-2248bd01c2f1}"/>
</p:tagLst>
</file>

<file path=ppt/tags/tag8.xml><?xml version="1.0" encoding="utf-8"?>
<p:tagLst xmlns:a="http://schemas.openxmlformats.org/drawingml/2006/main" xmlns:r="http://schemas.openxmlformats.org/officeDocument/2006/relationships" xmlns:p="http://schemas.openxmlformats.org/presentationml/2006/main">
  <p:tag name="KSO_WM_UNIT_TABLE_BEAUTIFY" val="smartTable{43f98f83-4993-4c42-ab99-c9d6fc6f5e39}"/>
</p:tagLst>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3079</Words>
  <Application>Microsoft Office PowerPoint</Application>
  <PresentationFormat>全屏显示(4:3)</PresentationFormat>
  <Paragraphs>441</Paragraphs>
  <Slides>17</Slides>
  <Notes>1</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17</vt:i4>
      </vt:variant>
    </vt:vector>
  </HeadingPairs>
  <TitlesOfParts>
    <vt:vector size="25" baseType="lpstr">
      <vt:lpstr>Arial Unicode MS</vt:lpstr>
      <vt:lpstr>MS PGothic</vt:lpstr>
      <vt:lpstr>宋体</vt:lpstr>
      <vt:lpstr>Arial</vt:lpstr>
      <vt:lpstr>Calibri</vt:lpstr>
      <vt:lpstr>Times New Roman</vt:lpstr>
      <vt:lpstr>Wingdings</vt:lpstr>
      <vt:lpstr>IEEE-P802_15</vt:lpstr>
      <vt:lpstr>PowerPoint 演示文稿</vt:lpstr>
      <vt:lpstr>PowerPoint 演示文稿</vt:lpstr>
      <vt:lpstr>Introduction</vt:lpstr>
      <vt:lpstr>Motivation</vt:lpstr>
      <vt:lpstr>SFD Indication</vt:lpstr>
      <vt:lpstr>SFD sequences with length 4</vt:lpstr>
      <vt:lpstr>SFD sequences with length 8</vt:lpstr>
      <vt:lpstr>SFD sequences with length 16</vt:lpstr>
      <vt:lpstr>SFD sequences with length 32</vt:lpstr>
      <vt:lpstr>Further Considerations</vt:lpstr>
      <vt:lpstr>Summary</vt:lpstr>
      <vt:lpstr>PowerPoint 演示文稿</vt:lpstr>
      <vt:lpstr>Appendix</vt:lpstr>
      <vt:lpstr>SFD Sequences Characteristics</vt:lpstr>
      <vt:lpstr>SFD Sequences Characteristics</vt:lpstr>
      <vt:lpstr>SFD Sequences Characteristics</vt:lpstr>
      <vt:lpstr>SFD Sequences Characteristics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2022-11-08T11:45:40Z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(3)VWaY79P7vjWu8R0Knf8Anxowi9p6Sd8L0ouG90v/snfnrr7Xp+HDlCGERDnlQ9KiYYdyTkLH
++3rzKszrC5TYKy/77VGK87X8B7i/rhe5W10D0Jl+DfWEJDl+Wq29n5oDnBBAhNys4KBL20W
x2b6bPvv1kn8e7fGZ82iHCdkoewgr0aWRWVDO9NtWuNl+eRXxVu/LxiW+I4uRCqrpL7H0aal
VHnzRlezFfo91XEl4m</vt:lpwstr>
  </property>
  <property fmtid="{D5CDD505-2E9C-101B-9397-08002B2CF9AE}" pid="3" name="_2015_ms_pID_7253431">
    <vt:lpwstr>UPkDukKm+6ImzrKjZ4ykMLO8bvHG5GM8R95jtf1OuDT46KHUqRniv7
KE39sQ/3Kia/YIGuCRST/1NX4+I0gmAr7sXrq+M6P5nKvQyVdRAeVlgwGJyTqhylifPtLYoi
krJygJIwTTVBC/xyFPiGa5WgVaradQWZAvwFfLsMFMK0Aarc/Ey514wULNUomZxTgbxQbTiJ
tIJ+ZsSDPWqvk5EBDndAsc2umwZwpgskLdfB</vt:lpwstr>
  </property>
  <property fmtid="{D5CDD505-2E9C-101B-9397-08002B2CF9AE}" pid="4" name="_2015_ms_pID_7253432">
    <vt:lpwstr>Hg==</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1646731555</vt:lpwstr>
  </property>
</Properties>
</file>