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7" r:id="rId2"/>
    <p:sldId id="300" r:id="rId3"/>
    <p:sldId id="595" r:id="rId4"/>
    <p:sldId id="693" r:id="rId5"/>
    <p:sldId id="785" r:id="rId6"/>
    <p:sldId id="560" r:id="rId7"/>
    <p:sldId id="793" r:id="rId8"/>
    <p:sldId id="794" r:id="rId9"/>
    <p:sldId id="795" r:id="rId10"/>
    <p:sldId id="593" r:id="rId11"/>
    <p:sldId id="327" r:id="rId12"/>
    <p:sldId id="482" r:id="rId13"/>
    <p:sldId id="789" r:id="rId14"/>
    <p:sldId id="790" r:id="rId15"/>
    <p:sldId id="791" r:id="rId16"/>
    <p:sldId id="792" r:id="rId17"/>
    <p:sldId id="749" r:id="rId18"/>
    <p:sldId id="596" r:id="rId19"/>
    <p:sldId id="590" r:id="rId20"/>
    <p:sldId id="694" r:id="rId21"/>
    <p:sldId id="777" r:id="rId22"/>
    <p:sldId id="778" r:id="rId23"/>
    <p:sldId id="779" r:id="rId24"/>
    <p:sldId id="780" r:id="rId25"/>
    <p:sldId id="782" r:id="rId26"/>
    <p:sldId id="783" r:id="rId27"/>
    <p:sldId id="784" r:id="rId28"/>
    <p:sldId id="786"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4" autoAdjust="0"/>
  </p:normalViewPr>
  <p:slideViewPr>
    <p:cSldViewPr>
      <p:cViewPr varScale="1">
        <p:scale>
          <a:sx n="66" d="100"/>
          <a:sy n="66" d="100"/>
        </p:scale>
        <p:origin x="1930"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2024/11/12</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2024/11/12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11/12/2024</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SOCC with random inter-leaver had a very good performance.</a:t>
            </a:r>
          </a:p>
          <a:p>
            <a:r>
              <a:rPr kumimoji="1" lang="en-US" altLang="ja-JP" sz="1200" dirty="0">
                <a:latin typeface="Times New Roman" panose="02020603050405020304" pitchFamily="18" charset="0"/>
                <a:cs typeface="Times New Roman" panose="02020603050405020304" pitchFamily="18" charset="0"/>
              </a:rPr>
              <a:t>SOCC with coding rate ¼, has a similar performance to </a:t>
            </a:r>
            <a:r>
              <a:rPr kumimoji="1" lang="en-US" altLang="ja-JP" dirty="0"/>
              <a:t>(54, 28) </a:t>
            </a:r>
            <a:r>
              <a:rPr kumimoji="1" lang="en-US" altLang="ja-JP" dirty="0" err="1"/>
              <a:t>sRS</a:t>
            </a:r>
            <a:r>
              <a:rPr kumimoji="1" lang="en-US" altLang="ja-JP" dirty="0"/>
              <a:t> and BCC , those coding rate are almost the same.</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296406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14:m>
                  <m:oMath xmlns:m="http://schemas.openxmlformats.org/officeDocument/2006/math">
                    <m:sSub>
                      <m:sSubPr>
                        <m:ctrlPr>
                          <a:rPr kumimoji="1" lang="en-US" altLang="ja-JP" sz="120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𝐸</m:t>
                        </m:r>
                      </m:e>
                      <m:sub>
                        <m:r>
                          <a:rPr kumimoji="1" lang="en-US" altLang="ja-JP" sz="1200" b="0" i="1" smtClean="0">
                            <a:latin typeface="Cambria Math" panose="02040503050406030204" pitchFamily="18" charset="0"/>
                            <a:cs typeface="Times New Roman" panose="02020603050405020304" pitchFamily="18" charset="0"/>
                          </a:rPr>
                          <m:t>𝑏</m:t>
                        </m:r>
                      </m:sub>
                    </m:sSub>
                    <m:r>
                      <a:rPr kumimoji="1" lang="en-US" altLang="ja-JP" sz="1200" b="0" i="1" smtClean="0">
                        <a:latin typeface="Cambria Math" panose="02040503050406030204" pitchFamily="18" charset="0"/>
                        <a:cs typeface="Times New Roman" panose="02020603050405020304" pitchFamily="18" charset="0"/>
                      </a:rPr>
                      <m:t>/</m:t>
                    </m:r>
                    <m:sSub>
                      <m:sSubPr>
                        <m:ctrlPr>
                          <a:rPr kumimoji="1" lang="en-US" altLang="ja-JP" sz="1200" b="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𝑁</m:t>
                        </m:r>
                      </m:e>
                      <m:sub>
                        <m:r>
                          <a:rPr kumimoji="1" lang="en-US" altLang="ja-JP" sz="1200" b="0" i="1" smtClean="0">
                            <a:latin typeface="Cambria Math" panose="02040503050406030204" pitchFamily="18" charset="0"/>
                            <a:cs typeface="Times New Roman" panose="02020603050405020304" pitchFamily="18" charset="0"/>
                          </a:rPr>
                          <m:t>0</m:t>
                        </m:r>
                      </m:sub>
                    </m:sSub>
                  </m:oMath>
                </a14:m>
                <a:r>
                  <a:rPr kumimoji="1" lang="en-US" altLang="ja-JP" sz="1200" dirty="0">
                    <a:latin typeface="Times New Roman" panose="02020603050405020304" pitchFamily="18" charset="0"/>
                    <a:cs typeface="Times New Roman" panose="02020603050405020304" pitchFamily="18" charset="0"/>
                  </a:rPr>
                  <a:t> areas.</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1807394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had a much better performance than BCC and LDPC.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 rate SOCC with random inter-leaver could also remove many bit erasures, but BCC and LDPC concatenated with RS could not do them.</a:t>
            </a:r>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60856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Low rate SOCC with random inter-leaver could obtain the same throughput in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𝑝</m:t>
                        </m:r>
                      </m:e>
                      <m:sub>
                        <m:r>
                          <a:rPr kumimoji="1" lang="en-US" altLang="ja-JP" sz="1200" b="0" i="1" baseline="0" smtClean="0">
                            <a:latin typeface="Cambria Math" panose="02040503050406030204" pitchFamily="18" charset="0"/>
                          </a:rPr>
                          <m:t>𝑒</m:t>
                        </m:r>
                      </m:sub>
                    </m:sSub>
                    <m:r>
                      <a:rPr kumimoji="1" lang="en-US" altLang="ja-JP" sz="1200" b="0" i="1" baseline="0" smtClean="0">
                        <a:latin typeface="Cambria Math" panose="02040503050406030204" pitchFamily="18" charset="0"/>
                      </a:rPr>
                      <m:t>=30</m:t>
                    </m:r>
                  </m:oMath>
                </a14:m>
                <a:r>
                  <a:rPr kumimoji="1" lang="en-US" altLang="ja-JP" sz="1200" dirty="0">
                    <a:latin typeface="Times New Roman" panose="02020603050405020304" pitchFamily="18" charset="0"/>
                    <a:cs typeface="Times New Roman" panose="02020603050405020304" pitchFamily="18" charset="0"/>
                  </a:rPr>
                  <a:t>% as that in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𝑝</m:t>
                        </m:r>
                      </m:e>
                      <m:sub>
                        <m:r>
                          <a:rPr kumimoji="1" lang="en-US" altLang="ja-JP" sz="1200" b="0" i="1" baseline="0" smtClean="0">
                            <a:latin typeface="Cambria Math" panose="02040503050406030204" pitchFamily="18" charset="0"/>
                          </a:rPr>
                          <m:t>𝑒</m:t>
                        </m:r>
                      </m:sub>
                    </m:sSub>
                    <m:r>
                      <a:rPr kumimoji="1" lang="en-US" altLang="ja-JP" sz="1200" b="0" i="1" baseline="0" smtClean="0">
                        <a:latin typeface="Cambria Math" panose="02040503050406030204" pitchFamily="18" charset="0"/>
                      </a:rPr>
                      <m:t>=10</m:t>
                    </m:r>
                  </m:oMath>
                </a14:m>
                <a:r>
                  <a:rPr kumimoji="1" lang="en-US" altLang="ja-JP" sz="1200" dirty="0">
                    <a:latin typeface="Times New Roman" panose="02020603050405020304" pitchFamily="18" charset="0"/>
                    <a:cs typeface="Times New Roman" panose="02020603050405020304" pitchFamily="18" charset="0"/>
                  </a:rPr>
                  <a:t>%</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Low rate SOCC with random inter-leaver could obtain the same throughput in </a:t>
                </a:r>
                <a:r>
                  <a:rPr kumimoji="1" lang="en-US" altLang="ja-JP" sz="1200" b="0" i="0" baseline="0">
                    <a:latin typeface="Cambria Math" panose="02040503050406030204" pitchFamily="18" charset="0"/>
                  </a:rPr>
                  <a:t>𝑝_𝑒=30</a:t>
                </a:r>
                <a:r>
                  <a:rPr kumimoji="1" lang="en-US" altLang="ja-JP" sz="1200" dirty="0">
                    <a:latin typeface="Times New Roman" panose="02020603050405020304" pitchFamily="18" charset="0"/>
                    <a:cs typeface="Times New Roman" panose="02020603050405020304" pitchFamily="18" charset="0"/>
                  </a:rPr>
                  <a:t>% as that in </a:t>
                </a:r>
                <a:r>
                  <a:rPr kumimoji="1" lang="en-US" altLang="ja-JP" sz="1200" b="0" i="0" baseline="0">
                    <a:latin typeface="Cambria Math" panose="02040503050406030204" pitchFamily="18" charset="0"/>
                  </a:rPr>
                  <a:t>𝑝_𝑒=10</a:t>
                </a:r>
                <a:r>
                  <a:rPr kumimoji="1" lang="en-US" altLang="ja-JP" sz="1200" dirty="0">
                    <a:latin typeface="Times New Roman" panose="02020603050405020304" pitchFamily="18" charset="0"/>
                    <a:cs typeface="Times New Roman" panose="02020603050405020304" pitchFamily="18" charset="0"/>
                  </a:rPr>
                  <a:t>%</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20952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17</a:t>
            </a:fld>
            <a:endParaRPr kumimoji="1" lang="ja-JP" altLang="en-US"/>
          </a:p>
        </p:txBody>
      </p:sp>
    </p:spTree>
    <p:extLst>
      <p:ext uri="{BB962C8B-B14F-4D97-AF65-F5344CB8AC3E}">
        <p14:creationId xmlns:p14="http://schemas.microsoft.com/office/powerpoint/2010/main" val="283480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18</a:t>
            </a:fld>
            <a:endParaRPr kumimoji="1" lang="ja-JP" altLang="en-US"/>
          </a:p>
        </p:txBody>
      </p:sp>
    </p:spTree>
    <p:extLst>
      <p:ext uri="{BB962C8B-B14F-4D97-AF65-F5344CB8AC3E}">
        <p14:creationId xmlns:p14="http://schemas.microsoft.com/office/powerpoint/2010/main" val="2616617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19</a:t>
            </a:fld>
            <a:endParaRPr kumimoji="1" lang="ja-JP" altLang="en-US"/>
          </a:p>
        </p:txBody>
      </p:sp>
    </p:spTree>
    <p:extLst>
      <p:ext uri="{BB962C8B-B14F-4D97-AF65-F5344CB8AC3E}">
        <p14:creationId xmlns:p14="http://schemas.microsoft.com/office/powerpoint/2010/main" val="417796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20</a:t>
            </a:fld>
            <a:endParaRPr kumimoji="1" lang="ja-JP" altLang="en-US"/>
          </a:p>
        </p:txBody>
      </p:sp>
    </p:spTree>
    <p:extLst>
      <p:ext uri="{BB962C8B-B14F-4D97-AF65-F5344CB8AC3E}">
        <p14:creationId xmlns:p14="http://schemas.microsoft.com/office/powerpoint/2010/main" val="7078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BB148-0740-06A4-CAE3-8D40790B81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2608CE-D053-985E-CA88-4F647ADD17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8AE996-7986-8AC7-16EF-9D03E562F6FE}"/>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SOCC with random inter-leaver had a very good performance.</a:t>
            </a:r>
          </a:p>
          <a:p>
            <a:r>
              <a:rPr kumimoji="1" lang="en-US" altLang="ja-JP" sz="1200" dirty="0">
                <a:latin typeface="Times New Roman" panose="02020603050405020304" pitchFamily="18" charset="0"/>
                <a:cs typeface="Times New Roman" panose="02020603050405020304" pitchFamily="18" charset="0"/>
              </a:rPr>
              <a:t>Especially, low-rate case had better in low EsN0 area.</a:t>
            </a:r>
          </a:p>
        </p:txBody>
      </p:sp>
      <p:sp>
        <p:nvSpPr>
          <p:cNvPr id="4" name="スライド番号プレースホルダー 3">
            <a:extLst>
              <a:ext uri="{FF2B5EF4-FFF2-40B4-BE49-F238E27FC236}">
                <a16:creationId xmlns:a16="http://schemas.microsoft.com/office/drawing/2014/main" id="{29A57C20-FB25-25AA-632F-127DDDFBE138}"/>
              </a:ext>
            </a:extLst>
          </p:cNvPr>
          <p:cNvSpPr>
            <a:spLocks noGrp="1"/>
          </p:cNvSpPr>
          <p:nvPr>
            <p:ph type="sldNum" sz="quarter" idx="5"/>
          </p:nvPr>
        </p:nvSpPr>
        <p:spPr/>
        <p:txBody>
          <a:bodyPr/>
          <a:lstStyle/>
          <a:p>
            <a:fld id="{82461DE7-94E4-4B6C-893E-B16DAA432C04}" type="slidenum">
              <a:rPr kumimoji="1" lang="ja-JP" altLang="en-US" smtClean="0"/>
              <a:t>7</a:t>
            </a:fld>
            <a:endParaRPr kumimoji="1" lang="ja-JP" altLang="en-US"/>
          </a:p>
        </p:txBody>
      </p:sp>
    </p:spTree>
    <p:extLst>
      <p:ext uri="{BB962C8B-B14F-4D97-AF65-F5344CB8AC3E}">
        <p14:creationId xmlns:p14="http://schemas.microsoft.com/office/powerpoint/2010/main" val="3254188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F8B77-EBC7-32C0-F945-8BC0BCDE18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FA7C7D-BD7B-9BDD-FE9D-9E967BE0741C}"/>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DD42FD0A-4400-B63B-4647-AADA375E8B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Low-rate SOCCs had a less performance than other case, but at least 7.8Mbps or more can be achieved.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p:txBody>
          </p:sp>
        </mc:Fallback>
      </mc:AlternateContent>
      <p:sp>
        <p:nvSpPr>
          <p:cNvPr id="4" name="スライド番号プレースホルダー 3">
            <a:extLst>
              <a:ext uri="{FF2B5EF4-FFF2-40B4-BE49-F238E27FC236}">
                <a16:creationId xmlns:a16="http://schemas.microsoft.com/office/drawing/2014/main" id="{BFB88648-51A5-C36D-6242-0AEE0361962A}"/>
              </a:ext>
            </a:extLst>
          </p:cNvPr>
          <p:cNvSpPr>
            <a:spLocks noGrp="1"/>
          </p:cNvSpPr>
          <p:nvPr>
            <p:ph type="sldNum" sz="quarter" idx="5"/>
          </p:nvPr>
        </p:nvSpPr>
        <p:spPr/>
        <p:txBody>
          <a:bodyPr/>
          <a:lstStyle/>
          <a:p>
            <a:fld id="{82461DE7-94E4-4B6C-893E-B16DAA432C04}" type="slidenum">
              <a:rPr kumimoji="1" lang="ja-JP" altLang="en-US" smtClean="0"/>
              <a:t>8</a:t>
            </a:fld>
            <a:endParaRPr kumimoji="1" lang="ja-JP" altLang="en-US"/>
          </a:p>
        </p:txBody>
      </p:sp>
    </p:spTree>
    <p:extLst>
      <p:ext uri="{BB962C8B-B14F-4D97-AF65-F5344CB8AC3E}">
        <p14:creationId xmlns:p14="http://schemas.microsoft.com/office/powerpoint/2010/main" val="1040115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1110A-19A6-7511-B611-E36FCBFA29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62B634-26BD-07F4-02BF-BD4483E8F779}"/>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a:extLst>
                  <a:ext uri="{FF2B5EF4-FFF2-40B4-BE49-F238E27FC236}">
                    <a16:creationId xmlns:a16="http://schemas.microsoft.com/office/drawing/2014/main" id="{83449EE6-2429-6D41-87F8-3A94BF257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14:m>
                  <m:oMath xmlns:m="http://schemas.openxmlformats.org/officeDocument/2006/math">
                    <m:sSub>
                      <m:sSubPr>
                        <m:ctrlPr>
                          <a:rPr kumimoji="1" lang="en-US" altLang="ja-JP" sz="120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𝐸</m:t>
                        </m:r>
                      </m:e>
                      <m:sub>
                        <m:r>
                          <a:rPr kumimoji="1" lang="en-US" altLang="ja-JP" sz="1200" b="0" i="1" smtClean="0">
                            <a:latin typeface="Cambria Math" panose="02040503050406030204" pitchFamily="18" charset="0"/>
                            <a:cs typeface="Times New Roman" panose="02020603050405020304" pitchFamily="18" charset="0"/>
                          </a:rPr>
                          <m:t>𝑏</m:t>
                        </m:r>
                      </m:sub>
                    </m:sSub>
                    <m:r>
                      <a:rPr kumimoji="1" lang="en-US" altLang="ja-JP" sz="1200" b="0" i="1" smtClean="0">
                        <a:latin typeface="Cambria Math" panose="02040503050406030204" pitchFamily="18" charset="0"/>
                        <a:cs typeface="Times New Roman" panose="02020603050405020304" pitchFamily="18" charset="0"/>
                      </a:rPr>
                      <m:t>/</m:t>
                    </m:r>
                    <m:sSub>
                      <m:sSubPr>
                        <m:ctrlPr>
                          <a:rPr kumimoji="1" lang="en-US" altLang="ja-JP" sz="1200" b="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𝑁</m:t>
                        </m:r>
                      </m:e>
                      <m:sub>
                        <m:r>
                          <a:rPr kumimoji="1" lang="en-US" altLang="ja-JP" sz="1200" b="0" i="1" smtClean="0">
                            <a:latin typeface="Cambria Math" panose="02040503050406030204" pitchFamily="18" charset="0"/>
                            <a:cs typeface="Times New Roman" panose="02020603050405020304" pitchFamily="18" charset="0"/>
                          </a:rPr>
                          <m:t>0</m:t>
                        </m:r>
                      </m:sub>
                    </m:sSub>
                  </m:oMath>
                </a14:m>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Choice>
        <mc:Fallback>
          <p:sp>
            <p:nvSpPr>
              <p:cNvPr id="3" name="ノート プレースホルダー 2">
                <a:extLst>
                  <a:ext uri="{FF2B5EF4-FFF2-40B4-BE49-F238E27FC236}">
                    <a16:creationId xmlns:a16="http://schemas.microsoft.com/office/drawing/2014/main" id="{83449EE6-2429-6D41-87F8-3A94BF257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In addition, low-rate SOCCs also achieves low delay and retransmission count even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This is an advantage over HARQ with BCC.</a:t>
                </a:r>
              </a:p>
            </p:txBody>
          </p:sp>
        </mc:Fallback>
      </mc:AlternateContent>
      <p:sp>
        <p:nvSpPr>
          <p:cNvPr id="4" name="スライド番号プレースホルダー 3">
            <a:extLst>
              <a:ext uri="{FF2B5EF4-FFF2-40B4-BE49-F238E27FC236}">
                <a16:creationId xmlns:a16="http://schemas.microsoft.com/office/drawing/2014/main" id="{8790D85E-B51E-0FD6-0FC1-9EAF96CDF632}"/>
              </a:ext>
            </a:extLst>
          </p:cNvPr>
          <p:cNvSpPr>
            <a:spLocks noGrp="1"/>
          </p:cNvSpPr>
          <p:nvPr>
            <p:ph type="sldNum" sz="quarter" idx="5"/>
          </p:nvPr>
        </p:nvSpPr>
        <p:spPr/>
        <p:txBody>
          <a:bodyPr/>
          <a:lstStyle/>
          <a:p>
            <a:fld id="{82461DE7-94E4-4B6C-893E-B16DAA432C04}" type="slidenum">
              <a:rPr kumimoji="1" lang="ja-JP" altLang="en-US" smtClean="0"/>
              <a:t>9</a:t>
            </a:fld>
            <a:endParaRPr kumimoji="1" lang="ja-JP" altLang="en-US"/>
          </a:p>
        </p:txBody>
      </p:sp>
    </p:spTree>
    <p:extLst>
      <p:ext uri="{BB962C8B-B14F-4D97-AF65-F5344CB8AC3E}">
        <p14:creationId xmlns:p14="http://schemas.microsoft.com/office/powerpoint/2010/main" val="285521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10</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802.15-22-0562-12-06ma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802.15-22-0562-12-06ma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77097"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802.15-22-0562-12-06ma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1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1.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[12 November 2024]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3900" y="685138"/>
            <a:ext cx="7772400" cy="1066800"/>
          </a:xfrm>
        </p:spPr>
        <p:txBody>
          <a:bodyPr/>
          <a:lstStyle/>
          <a:p>
            <a:r>
              <a:rPr kumimoji="1" lang="en-US" altLang="ja-JP" dirty="0"/>
              <a:t>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10</a:t>
            </a:fld>
            <a:endParaRPr kumimoji="1" lang="ja-JP" altLang="en-US" dirty="0">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7468A3A1-0FDB-47BC-B8EC-0964A12BE68A}"/>
                  </a:ext>
                </a:extLst>
              </p:cNvPr>
              <p:cNvSpPr txBox="1"/>
              <p:nvPr/>
            </p:nvSpPr>
            <p:spPr>
              <a:xfrm>
                <a:off x="179958" y="1916832"/>
                <a:ext cx="8784084" cy="415498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Numerical results showed that SOCC with random inter-leaver had a very good performance</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Low-rate SOCCs had a less performance than other case, but at least 7.8Mbps or more can be achieved</a:t>
                </a:r>
              </a:p>
              <a:p>
                <a:pPr marL="285750" indent="-285750">
                  <a:buFont typeface="Arial" panose="020B0604020202020204" pitchFamily="34" charset="0"/>
                  <a:buChar char="•"/>
                </a:pPr>
                <a:endParaRPr kumimoji="1" lang="en-US" altLang="ja-JP" sz="2400" dirty="0">
                  <a:latin typeface="+mj-lt"/>
                  <a:cs typeface="Times New Roman" panose="02020603050405020304" pitchFamily="18" charset="0"/>
                </a:endParaRPr>
              </a:p>
              <a:p>
                <a:pPr marL="285750" indent="-285750">
                  <a:buFont typeface="Arial" panose="020B0604020202020204" pitchFamily="34" charset="0"/>
                  <a:buChar char="•"/>
                </a:pPr>
                <a:r>
                  <a:rPr kumimoji="1" lang="en-US" altLang="ja-JP" sz="2400" dirty="0">
                    <a:latin typeface="Times New Roman" panose="02020603050405020304" pitchFamily="18" charset="0"/>
                    <a:cs typeface="Times New Roman" panose="02020603050405020304" pitchFamily="18" charset="0"/>
                  </a:rPr>
                  <a:t>In addition, low-rate SOCCs also achieves low delay (several </a:t>
                </a:r>
                <a:r>
                  <a:rPr kumimoji="1" lang="en-US" altLang="ja-JP" sz="2400" dirty="0" err="1">
                    <a:latin typeface="Times New Roman" panose="02020603050405020304" pitchFamily="18" charset="0"/>
                    <a:cs typeface="Times New Roman" panose="02020603050405020304" pitchFamily="18" charset="0"/>
                  </a:rPr>
                  <a:t>ms</a:t>
                </a:r>
                <a:r>
                  <a:rPr kumimoji="1" lang="en-US" altLang="ja-JP" sz="2400" dirty="0">
                    <a:latin typeface="Times New Roman" panose="02020603050405020304" pitchFamily="18" charset="0"/>
                    <a:cs typeface="Times New Roman" panose="02020603050405020304" pitchFamily="18" charset="0"/>
                  </a:rPr>
                  <a:t>) and retransmission count even in low </a:t>
                </a:r>
                <a14:m>
                  <m:oMath xmlns:m="http://schemas.openxmlformats.org/officeDocument/2006/math">
                    <m:sSub>
                      <m:sSubPr>
                        <m:ctrlPr>
                          <a:rPr kumimoji="1" lang="en-US" altLang="ja-JP" sz="2400" i="1" smtClean="0">
                            <a:latin typeface="Cambria Math" panose="02040503050406030204" pitchFamily="18" charset="0"/>
                            <a:cs typeface="Times New Roman" panose="02020603050405020304" pitchFamily="18" charset="0"/>
                          </a:rPr>
                        </m:ctrlPr>
                      </m:sSubPr>
                      <m:e>
                        <m:r>
                          <a:rPr kumimoji="1" lang="en-US" altLang="ja-JP" sz="2400" b="0" i="1" smtClean="0">
                            <a:latin typeface="Cambria Math" panose="02040503050406030204" pitchFamily="18" charset="0"/>
                            <a:cs typeface="Times New Roman" panose="02020603050405020304" pitchFamily="18" charset="0"/>
                          </a:rPr>
                          <m:t>𝐸</m:t>
                        </m:r>
                      </m:e>
                      <m:sub>
                        <m:r>
                          <a:rPr kumimoji="1" lang="en-US" altLang="ja-JP" sz="2400" b="0" i="1" smtClean="0">
                            <a:latin typeface="Cambria Math" panose="02040503050406030204" pitchFamily="18" charset="0"/>
                            <a:cs typeface="Times New Roman" panose="02020603050405020304" pitchFamily="18" charset="0"/>
                          </a:rPr>
                          <m:t>𝑏</m:t>
                        </m:r>
                      </m:sub>
                    </m:sSub>
                    <m:r>
                      <a:rPr kumimoji="1" lang="en-US" altLang="ja-JP" sz="2400" b="0" i="1" smtClean="0">
                        <a:latin typeface="Cambria Math" panose="02040503050406030204" pitchFamily="18" charset="0"/>
                        <a:cs typeface="Times New Roman" panose="02020603050405020304" pitchFamily="18" charset="0"/>
                      </a:rPr>
                      <m:t>/</m:t>
                    </m:r>
                    <m:sSub>
                      <m:sSubPr>
                        <m:ctrlPr>
                          <a:rPr kumimoji="1" lang="en-US" altLang="ja-JP" sz="2400" b="0" i="1" smtClean="0">
                            <a:latin typeface="Cambria Math" panose="02040503050406030204" pitchFamily="18" charset="0"/>
                            <a:cs typeface="Times New Roman" panose="02020603050405020304" pitchFamily="18" charset="0"/>
                          </a:rPr>
                        </m:ctrlPr>
                      </m:sSubPr>
                      <m:e>
                        <m:r>
                          <a:rPr kumimoji="1" lang="en-US" altLang="ja-JP" sz="2400" b="0" i="1" smtClean="0">
                            <a:latin typeface="Cambria Math" panose="02040503050406030204" pitchFamily="18" charset="0"/>
                            <a:cs typeface="Times New Roman" panose="02020603050405020304" pitchFamily="18" charset="0"/>
                          </a:rPr>
                          <m:t>𝑁</m:t>
                        </m:r>
                      </m:e>
                      <m:sub>
                        <m:r>
                          <a:rPr kumimoji="1" lang="en-US" altLang="ja-JP" sz="2400" b="0" i="1" smtClean="0">
                            <a:latin typeface="Cambria Math" panose="02040503050406030204" pitchFamily="18" charset="0"/>
                            <a:cs typeface="Times New Roman" panose="02020603050405020304" pitchFamily="18" charset="0"/>
                          </a:rPr>
                          <m:t>0</m:t>
                        </m:r>
                      </m:sub>
                    </m:sSub>
                  </m:oMath>
                </a14:m>
                <a:r>
                  <a:rPr kumimoji="1" lang="en-US" altLang="ja-JP" sz="2400" dirty="0">
                    <a:latin typeface="Times New Roman" panose="02020603050405020304" pitchFamily="18" charset="0"/>
                    <a:cs typeface="Times New Roman" panose="02020603050405020304" pitchFamily="18" charset="0"/>
                  </a:rPr>
                  <a:t> areas</a:t>
                </a:r>
              </a:p>
              <a:p>
                <a:pPr marL="800100" lvl="1" indent="-342900">
                  <a:buFont typeface="Wingdings" panose="05000000000000000000" pitchFamily="2" charset="2"/>
                  <a:buChar char="Ø"/>
                </a:pPr>
                <a:r>
                  <a:rPr lang="en-US" altLang="ja-JP" sz="2400" dirty="0">
                    <a:latin typeface="+mj-lt"/>
                  </a:rPr>
                  <a:t>This is an advantage over HARQ with BCC</a:t>
                </a:r>
              </a:p>
              <a:p>
                <a:pPr marL="800100" lvl="1" indent="-342900">
                  <a:buFont typeface="Wingdings" panose="05000000000000000000" pitchFamily="2" charset="2"/>
                  <a:buChar char="Ø"/>
                </a:pPr>
                <a:r>
                  <a:rPr lang="en-US" altLang="ja-JP" sz="2400" dirty="0">
                    <a:latin typeface="+mj-lt"/>
                  </a:rPr>
                  <a:t>SOCC may be effective in applications that require low latency and dependability</a:t>
                </a:r>
              </a:p>
            </p:txBody>
          </p:sp>
        </mc:Choice>
        <mc:Fallback>
          <p:sp>
            <p:nvSpPr>
              <p:cNvPr id="6" name="テキスト ボックス 5">
                <a:extLst>
                  <a:ext uri="{FF2B5EF4-FFF2-40B4-BE49-F238E27FC236}">
                    <a16:creationId xmlns:a16="http://schemas.microsoft.com/office/drawing/2014/main" id="{7468A3A1-0FDB-47BC-B8EC-0964A12BE68A}"/>
                  </a:ext>
                </a:extLst>
              </p:cNvPr>
              <p:cNvSpPr txBox="1">
                <a:spLocks noRot="1" noChangeAspect="1" noMove="1" noResize="1" noEditPoints="1" noAdjustHandles="1" noChangeArrowheads="1" noChangeShapeType="1" noTextEdit="1"/>
              </p:cNvSpPr>
              <p:nvPr/>
            </p:nvSpPr>
            <p:spPr>
              <a:xfrm>
                <a:off x="179958" y="1916832"/>
                <a:ext cx="8784084" cy="4154984"/>
              </a:xfrm>
              <a:prstGeom prst="rect">
                <a:avLst/>
              </a:prstGeom>
              <a:blipFill>
                <a:blip r:embed="rId3"/>
                <a:stretch>
                  <a:fillRect l="-972" t="-1173" r="-903" b="-2346"/>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Tree>
    <p:extLst>
      <p:ext uri="{BB962C8B-B14F-4D97-AF65-F5344CB8AC3E}">
        <p14:creationId xmlns:p14="http://schemas.microsoft.com/office/powerpoint/2010/main" val="51340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Tree>
    <p:extLst>
      <p:ext uri="{BB962C8B-B14F-4D97-AF65-F5344CB8AC3E}">
        <p14:creationId xmlns:p14="http://schemas.microsoft.com/office/powerpoint/2010/main" val="390077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12</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12</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6198F-08D8-8D79-BF92-1FCDAAA93B04}"/>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2CA23820-20B3-754C-67F0-92FD8B267018}"/>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13</a:t>
            </a:fld>
            <a:endParaRPr lang="en-US">
              <a:solidFill>
                <a:srgbClr val="000000"/>
              </a:solidFill>
            </a:endParaRPr>
          </a:p>
        </p:txBody>
      </p:sp>
      <p:sp>
        <p:nvSpPr>
          <p:cNvPr id="4" name="日付プレースホルダー 3">
            <a:extLst>
              <a:ext uri="{FF2B5EF4-FFF2-40B4-BE49-F238E27FC236}">
                <a16:creationId xmlns:a16="http://schemas.microsoft.com/office/drawing/2014/main" id="{32E7FF71-6865-DD7E-58F0-1B06A9C270DE}"/>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46568689-9C87-DCCF-6DAD-E425ABC5B41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8" name="図 7">
            <a:extLst>
              <a:ext uri="{FF2B5EF4-FFF2-40B4-BE49-F238E27FC236}">
                <a16:creationId xmlns:a16="http://schemas.microsoft.com/office/drawing/2014/main" id="{D78888F8-D738-584A-36EA-5B8216E4CCF2}"/>
              </a:ext>
            </a:extLst>
          </p:cNvPr>
          <p:cNvPicPr>
            <a:picLocks noChangeAspect="1"/>
          </p:cNvPicPr>
          <p:nvPr/>
        </p:nvPicPr>
        <p:blipFill>
          <a:blip r:embed="rId3"/>
          <a:stretch>
            <a:fillRect/>
          </a:stretch>
        </p:blipFill>
        <p:spPr>
          <a:xfrm>
            <a:off x="233772" y="1556792"/>
            <a:ext cx="8676456" cy="3946582"/>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E73BAD6-18DE-17B8-1404-23D53962FB34}"/>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E73BAD6-18DE-17B8-1404-23D53962FB3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5407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8D24A9-669D-25AE-096B-023559B86CC9}"/>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458FD1EC-5329-B741-371A-C7D89C20C18D}"/>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14</a:t>
            </a:fld>
            <a:endParaRPr lang="en-US">
              <a:solidFill>
                <a:srgbClr val="000000"/>
              </a:solidFill>
            </a:endParaRPr>
          </a:p>
        </p:txBody>
      </p:sp>
      <p:sp>
        <p:nvSpPr>
          <p:cNvPr id="4" name="日付プレースホルダー 3">
            <a:extLst>
              <a:ext uri="{FF2B5EF4-FFF2-40B4-BE49-F238E27FC236}">
                <a16:creationId xmlns:a16="http://schemas.microsoft.com/office/drawing/2014/main" id="{07BE3CBD-08BB-9A42-77D6-D94D582474F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72768EAE-2A31-0454-E21E-34073A30AD86}"/>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CB1282B-FBC0-961C-B93E-0F7539FEF89A}"/>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ACB1282B-FBC0-961C-B93E-0F7539FEF89A}"/>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1267" t="-5172" r="-2059"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06A84D76-1970-8774-1930-8F450EF21E69}"/>
              </a:ext>
            </a:extLst>
          </p:cNvPr>
          <p:cNvPicPr>
            <a:picLocks noChangeAspect="1"/>
          </p:cNvPicPr>
          <p:nvPr/>
        </p:nvPicPr>
        <p:blipFill>
          <a:blip r:embed="rId4"/>
          <a:stretch>
            <a:fillRect/>
          </a:stretch>
        </p:blipFill>
        <p:spPr>
          <a:xfrm>
            <a:off x="368028" y="1764356"/>
            <a:ext cx="8407943" cy="3824446"/>
          </a:xfrm>
          <a:prstGeom prst="rect">
            <a:avLst/>
          </a:prstGeom>
        </p:spPr>
      </p:pic>
    </p:spTree>
    <p:extLst>
      <p:ext uri="{BB962C8B-B14F-4D97-AF65-F5344CB8AC3E}">
        <p14:creationId xmlns:p14="http://schemas.microsoft.com/office/powerpoint/2010/main" val="185036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583CD3-0EA3-7458-FF7C-0CB4664C54D8}"/>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99F85C81-50E9-68AC-5237-7146811101F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15</a:t>
            </a:fld>
            <a:endParaRPr lang="en-US">
              <a:solidFill>
                <a:srgbClr val="000000"/>
              </a:solidFill>
            </a:endParaRPr>
          </a:p>
        </p:txBody>
      </p:sp>
      <p:sp>
        <p:nvSpPr>
          <p:cNvPr id="4" name="日付プレースホルダー 3">
            <a:extLst>
              <a:ext uri="{FF2B5EF4-FFF2-40B4-BE49-F238E27FC236}">
                <a16:creationId xmlns:a16="http://schemas.microsoft.com/office/drawing/2014/main" id="{CB1AA792-1E15-CD5D-1D8E-EFBC8F1174A1}"/>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90E06032-BD82-0049-1A63-F17320778BEF}"/>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82D555A-F50B-13AF-73CC-6E6426397DBB}"/>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982D555A-F50B-13AF-73CC-6E6426397DBB}"/>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DBA1E711-097E-1D77-CDF0-9145BBD74DCA}"/>
              </a:ext>
            </a:extLst>
          </p:cNvPr>
          <p:cNvPicPr>
            <a:picLocks noChangeAspect="1"/>
          </p:cNvPicPr>
          <p:nvPr/>
        </p:nvPicPr>
        <p:blipFill>
          <a:blip r:embed="rId4"/>
          <a:stretch>
            <a:fillRect/>
          </a:stretch>
        </p:blipFill>
        <p:spPr>
          <a:xfrm>
            <a:off x="152789" y="1645223"/>
            <a:ext cx="8838421" cy="4020254"/>
          </a:xfrm>
          <a:prstGeom prst="rect">
            <a:avLst/>
          </a:prstGeom>
        </p:spPr>
      </p:pic>
    </p:spTree>
    <p:extLst>
      <p:ext uri="{BB962C8B-B14F-4D97-AF65-F5344CB8AC3E}">
        <p14:creationId xmlns:p14="http://schemas.microsoft.com/office/powerpoint/2010/main" val="380993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EDB3-317E-686C-E3E5-B7D7AD10C959}"/>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B9971D2B-D459-2568-1EBE-4D9D8654128B}"/>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16</a:t>
            </a:fld>
            <a:endParaRPr lang="en-US">
              <a:solidFill>
                <a:srgbClr val="000000"/>
              </a:solidFill>
            </a:endParaRPr>
          </a:p>
        </p:txBody>
      </p:sp>
      <p:sp>
        <p:nvSpPr>
          <p:cNvPr id="4" name="日付プレースホルダー 3">
            <a:extLst>
              <a:ext uri="{FF2B5EF4-FFF2-40B4-BE49-F238E27FC236}">
                <a16:creationId xmlns:a16="http://schemas.microsoft.com/office/drawing/2014/main" id="{29E3115B-6BEF-0B7A-DDEF-489CCDB88AFF}"/>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30F36C5F-F834-2D49-7861-19B069BA1215}"/>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130BFF3-C19F-2BC2-1E71-C341B6C47E65}"/>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6130BFF3-C19F-2BC2-1E71-C341B6C47E65}"/>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1267" t="-5172" r="-2059"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B9D80363-ACB2-F0A0-2EA5-52293EDA0299}"/>
              </a:ext>
            </a:extLst>
          </p:cNvPr>
          <p:cNvPicPr>
            <a:picLocks noChangeAspect="1"/>
          </p:cNvPicPr>
          <p:nvPr/>
        </p:nvPicPr>
        <p:blipFill>
          <a:blip r:embed="rId4"/>
          <a:stretch>
            <a:fillRect/>
          </a:stretch>
        </p:blipFill>
        <p:spPr>
          <a:xfrm>
            <a:off x="307154" y="1697221"/>
            <a:ext cx="8529692" cy="3879825"/>
          </a:xfrm>
          <a:prstGeom prst="rect">
            <a:avLst/>
          </a:prstGeom>
        </p:spPr>
      </p:pic>
    </p:spTree>
    <p:extLst>
      <p:ext uri="{BB962C8B-B14F-4D97-AF65-F5344CB8AC3E}">
        <p14:creationId xmlns:p14="http://schemas.microsoft.com/office/powerpoint/2010/main" val="119319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17</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97798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18</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408679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19</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64791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97024" y="3098571"/>
            <a:ext cx="8223448" cy="3354765"/>
          </a:xfrm>
          <a:prstGeom prst="rect">
            <a:avLst/>
          </a:prstGeom>
        </p:spPr>
        <p:txBody>
          <a:bodyPr wrap="square">
            <a:spAutoFit/>
          </a:bodyPr>
          <a:lstStyle/>
          <a:p>
            <a:pPr algn="ctr" fontAlgn="base">
              <a:spcBef>
                <a:spcPct val="0"/>
              </a:spcBef>
              <a:spcAft>
                <a:spcPct val="0"/>
              </a:spcAft>
            </a:pPr>
            <a:r>
              <a:rPr kumimoji="0" lang="en-US" altLang="ja-JP" sz="2800" dirty="0">
                <a:solidFill>
                  <a:srgbClr val="000000"/>
                </a:solidFill>
                <a:latin typeface="Times New Roman" pitchFamily="18" charset="0"/>
              </a:rPr>
              <a:t>September 2024,</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fi-FI" altLang="ja-JP" sz="2800" dirty="0">
                <a:solidFill>
                  <a:srgbClr val="000000"/>
                </a:solidFill>
                <a:latin typeface="Times New Roman" pitchFamily="18" charset="0"/>
              </a:rPr>
              <a:t>Hyatt Regency - Vancouver, BC</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Tree>
    <p:extLst>
      <p:ext uri="{BB962C8B-B14F-4D97-AF65-F5344CB8AC3E}">
        <p14:creationId xmlns:p14="http://schemas.microsoft.com/office/powerpoint/2010/main" val="13973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20</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435704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3CE66-B0C3-F663-102A-1A9705024F36}"/>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2358D4C2-0D3D-F124-C216-B2545E1B376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21</a:t>
            </a:fld>
            <a:endParaRPr lang="en-US">
              <a:solidFill>
                <a:srgbClr val="000000"/>
              </a:solidFill>
            </a:endParaRPr>
          </a:p>
        </p:txBody>
      </p:sp>
      <p:sp>
        <p:nvSpPr>
          <p:cNvPr id="4" name="日付プレースホルダー 3">
            <a:extLst>
              <a:ext uri="{FF2B5EF4-FFF2-40B4-BE49-F238E27FC236}">
                <a16:creationId xmlns:a16="http://schemas.microsoft.com/office/drawing/2014/main" id="{527B5335-450A-8C45-3AD0-1E2C6F24C37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064F80EE-3330-39D0-0ADD-FF7C16FF2E3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6" name="図 5">
            <a:extLst>
              <a:ext uri="{FF2B5EF4-FFF2-40B4-BE49-F238E27FC236}">
                <a16:creationId xmlns:a16="http://schemas.microsoft.com/office/drawing/2014/main" id="{87F4BA30-B949-521D-B85F-20E7C87AAA49}"/>
              </a:ext>
            </a:extLst>
          </p:cNvPr>
          <p:cNvPicPr>
            <a:picLocks noChangeAspect="1"/>
          </p:cNvPicPr>
          <p:nvPr/>
        </p:nvPicPr>
        <p:blipFill>
          <a:blip r:embed="rId2"/>
          <a:stretch>
            <a:fillRect/>
          </a:stretch>
        </p:blipFill>
        <p:spPr>
          <a:xfrm>
            <a:off x="98039" y="1412776"/>
            <a:ext cx="4473961" cy="2520280"/>
          </a:xfrm>
          <a:prstGeom prst="rect">
            <a:avLst/>
          </a:prstGeom>
        </p:spPr>
      </p:pic>
      <p:sp>
        <p:nvSpPr>
          <p:cNvPr id="7" name="テキスト ボックス 6">
            <a:extLst>
              <a:ext uri="{FF2B5EF4-FFF2-40B4-BE49-F238E27FC236}">
                <a16:creationId xmlns:a16="http://schemas.microsoft.com/office/drawing/2014/main" id="{CB966686-F099-6687-510E-B5213304A7E4}"/>
              </a:ext>
            </a:extLst>
          </p:cNvPr>
          <p:cNvSpPr txBox="1"/>
          <p:nvPr/>
        </p:nvSpPr>
        <p:spPr>
          <a:xfrm>
            <a:off x="323528" y="4316468"/>
            <a:ext cx="8352035"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PSDU length and </a:t>
            </a:r>
            <a:r>
              <a:rPr kumimoji="1" lang="en-US" altLang="ja-JP" sz="1800" baseline="0" dirty="0">
                <a:latin typeface="+mj-lt"/>
              </a:rPr>
              <a:t>Time slot length</a:t>
            </a:r>
            <a:r>
              <a:rPr kumimoji="1" lang="en-US" altLang="ja-JP" dirty="0">
                <a:latin typeface="+mj-lt"/>
              </a:rPr>
              <a:t> is fixed</a:t>
            </a:r>
          </a:p>
          <a:p>
            <a:pPr marL="742950" lvl="1" indent="-285750">
              <a:buFont typeface="Wingdings" panose="05000000000000000000" pitchFamily="2" charset="2"/>
              <a:buChar char="Ø"/>
            </a:pPr>
            <a:r>
              <a:rPr lang="en-US" altLang="ja-JP" dirty="0">
                <a:latin typeface="+mj-lt"/>
              </a:rPr>
              <a:t>The smaller coding rate is, the shorter information bits including PSDU is</a:t>
            </a:r>
          </a:p>
          <a:p>
            <a:pPr marL="742950" lvl="1" indent="-285750">
              <a:buFont typeface="Wingdings" panose="05000000000000000000" pitchFamily="2" charset="2"/>
              <a:buChar char="Ø"/>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 ratio of each link type is as follows: LD:MD:HD = 3:2:1</a:t>
            </a:r>
          </a:p>
          <a:p>
            <a:pPr marL="285750" indent="-285750">
              <a:buFont typeface="Arial" panose="020B0604020202020204" pitchFamily="34" charset="0"/>
              <a:buChar char="•"/>
            </a:pPr>
            <a:r>
              <a:rPr kumimoji="1" lang="en-US" altLang="ja-JP" dirty="0">
                <a:latin typeface="+mj-lt"/>
              </a:rPr>
              <a:t>The ratio of the lengths of MAP and RAP is as follows: MAP:RAP = 4:1</a:t>
            </a:r>
          </a:p>
          <a:p>
            <a:pPr marL="285750" indent="-285750">
              <a:buFont typeface="Arial" panose="020B0604020202020204" pitchFamily="34" charset="0"/>
              <a:buChar char="•"/>
            </a:pPr>
            <a:r>
              <a:rPr kumimoji="1" lang="en-US" altLang="ja-JP" dirty="0">
                <a:latin typeface="+mj-lt"/>
              </a:rPr>
              <a:t>The same number of time slots are assigned to each sensor in MAP</a:t>
            </a:r>
          </a:p>
          <a:p>
            <a:pPr marL="285750" indent="-285750">
              <a:buFont typeface="Arial" panose="020B0604020202020204" pitchFamily="34" charset="0"/>
              <a:buChar char="•"/>
            </a:pPr>
            <a:r>
              <a:rPr kumimoji="1" lang="en-US" altLang="ja-JP" dirty="0">
                <a:latin typeface="+mj-lt"/>
              </a:rPr>
              <a:t>PHY packet errors at each link type refer to previous results</a:t>
            </a:r>
            <a:endParaRPr kumimoji="1" lang="ja-JP" altLang="en-US" dirty="0">
              <a:latin typeface="+mj-lt"/>
            </a:endParaRPr>
          </a:p>
        </p:txBody>
      </p:sp>
      <p:pic>
        <p:nvPicPr>
          <p:cNvPr id="8" name="図 7" descr="Table&#10;&#10;Description automatically generated">
            <a:extLst>
              <a:ext uri="{FF2B5EF4-FFF2-40B4-BE49-F238E27FC236}">
                <a16:creationId xmlns:a16="http://schemas.microsoft.com/office/drawing/2014/main" id="{A2B8F678-E088-FDDA-B152-EFB5C4E4E7E8}"/>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4716016" y="1608997"/>
            <a:ext cx="3888432" cy="23378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6497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DB2C1-2159-5316-B5E6-704F78FB5A66}"/>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6CEEC6BF-30D0-1EC4-5BCC-55FC8AFEFC47}"/>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22</a:t>
            </a:fld>
            <a:endParaRPr lang="en-US">
              <a:solidFill>
                <a:srgbClr val="000000"/>
              </a:solidFill>
            </a:endParaRPr>
          </a:p>
        </p:txBody>
      </p:sp>
      <p:sp>
        <p:nvSpPr>
          <p:cNvPr id="4" name="日付プレースホルダー 3">
            <a:extLst>
              <a:ext uri="{FF2B5EF4-FFF2-40B4-BE49-F238E27FC236}">
                <a16:creationId xmlns:a16="http://schemas.microsoft.com/office/drawing/2014/main" id="{77F007A8-A65B-21B5-9D39-A1F76901A6F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872A926-DDB7-10A5-AAB6-3C6A1D163A60}"/>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ECF643EA-9D26-EB02-9734-CE79177A9A36}"/>
                  </a:ext>
                </a:extLst>
              </p:cNvPr>
              <p:cNvGraphicFramePr>
                <a:graphicFrameLocks noGrp="1"/>
              </p:cNvGraphicFramePr>
              <p:nvPr/>
            </p:nvGraphicFramePr>
            <p:xfrm>
              <a:off x="395536" y="1659077"/>
              <a:ext cx="8147989" cy="4754880"/>
            </p:xfrm>
            <a:graphic>
              <a:graphicData uri="http://schemas.openxmlformats.org/drawingml/2006/table">
                <a:tbl>
                  <a:tblPr firstRow="1" bandRow="1"/>
                  <a:tblGrid>
                    <a:gridCol w="4613570">
                      <a:extLst>
                        <a:ext uri="{9D8B030D-6E8A-4147-A177-3AD203B41FA5}">
                          <a16:colId xmlns:a16="http://schemas.microsoft.com/office/drawing/2014/main" val="20000"/>
                        </a:ext>
                      </a:extLst>
                    </a:gridCol>
                    <a:gridCol w="3534419">
                      <a:extLst>
                        <a:ext uri="{9D8B030D-6E8A-4147-A177-3AD203B41FA5}">
                          <a16:colId xmlns:a16="http://schemas.microsoft.com/office/drawing/2014/main" val="20001"/>
                        </a:ext>
                      </a:extLst>
                    </a:gridCol>
                  </a:tblGrid>
                  <a:tr h="288032">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r>
                            <a:rPr kumimoji="1" lang="en-US" altLang="ja-JP" sz="1800" b="0" dirty="0">
                              <a:solidFill>
                                <a:schemeClr val="tx1"/>
                              </a:solidFill>
                              <a:latin typeface="+mj-lt"/>
                            </a:rPr>
                            <a:t>The number of sensors</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j-lt"/>
                            </a:rPr>
                            <a:t>6</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0"/>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b="0" dirty="0">
                              <a:solidFill>
                                <a:schemeClr val="tx1"/>
                              </a:solidFill>
                              <a:latin typeface="+mj-lt"/>
                            </a:rPr>
                            <a:t>The number of hub</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151308591"/>
                      </a:ext>
                    </a:extLst>
                  </a:tr>
                  <a:tr h="2160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Data rate of each sensor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𝑅</m:t>
                                  </m:r>
                                </m:e>
                                <m:sub>
                                  <m:r>
                                    <a:rPr kumimoji="1" lang="en-US" altLang="ja-JP" sz="1800" b="0" i="1" baseline="0" smtClean="0">
                                      <a:latin typeface="Cambria Math" panose="02040503050406030204" pitchFamily="18" charset="0"/>
                                    </a:rPr>
                                    <m:t>𝑑</m:t>
                                  </m:r>
                                </m:sub>
                              </m:sSub>
                            </m:oMath>
                          </a14:m>
                          <a:r>
                            <a:rPr kumimoji="1" lang="en-US" altLang="ja-JP" sz="1800" dirty="0">
                              <a:latin typeface="+mj-lt"/>
                            </a:rPr>
                            <a:t>)</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100, 200 Kbps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2"/>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User priority of each sensor data</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5</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3"/>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kern="1200" dirty="0">
                              <a:solidFill>
                                <a:schemeClr val="tx1"/>
                              </a:solidFill>
                              <a:effectLst/>
                              <a:latin typeface="+mj-lt"/>
                              <a:ea typeface="+mn-ea"/>
                              <a:cs typeface="+mn-cs"/>
                            </a:rPr>
                            <a:t>Uncoded symbol rate </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7.8 </a:t>
                          </a:r>
                          <a:r>
                            <a:rPr kumimoji="1" lang="en-US" altLang="ja-JP" sz="1800" dirty="0" err="1">
                              <a:latin typeface="+mj-lt"/>
                            </a:rPr>
                            <a:t>Msps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070250606"/>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SHR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315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452445302"/>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PHR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40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2802393024"/>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PSDU length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𝐿</m:t>
                                  </m:r>
                                </m:e>
                                <m:sub>
                                  <m:r>
                                    <a:rPr kumimoji="1" lang="en-US" altLang="ja-JP" sz="1800" b="0" i="1" baseline="0" smtClean="0">
                                      <a:latin typeface="Cambria Math" panose="02040503050406030204" pitchFamily="18" charset="0"/>
                                    </a:rPr>
                                    <m:t>𝑃𝑆𝐷𝑈</m:t>
                                  </m:r>
                                </m:sub>
                              </m:sSub>
                            </m:oMath>
                          </a14:m>
                          <a:r>
                            <a:rPr kumimoji="1" lang="en-US" altLang="ja-JP" sz="1800" baseline="0" dirty="0">
                              <a:latin typeface="+mj-lt"/>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bytes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19542965"/>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ACK length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𝐿</m:t>
                                  </m:r>
                                </m:e>
                                <m:sub>
                                  <m:r>
                                    <a:rPr kumimoji="1" lang="en-US" altLang="ja-JP" sz="1800" b="0" i="1" baseline="0" smtClean="0">
                                      <a:latin typeface="Cambria Math" panose="02040503050406030204" pitchFamily="18" charset="0"/>
                                    </a:rPr>
                                    <m:t>𝐴𝐶𝐾</m:t>
                                  </m:r>
                                </m:sub>
                              </m:sSub>
                            </m:oMath>
                          </a14:m>
                          <a:r>
                            <a:rPr kumimoji="1" lang="en-US" altLang="ja-JP" sz="1800" baseline="0" dirty="0">
                              <a:latin typeface="+mj-lt"/>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3893276155"/>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Coding rate</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 0.8 (RS), 1/2, 1/4, 1/8 (SOCC)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5"/>
                      </a:ext>
                    </a:extLst>
                  </a:tr>
                  <a:tr h="30441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Beason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250 </a:t>
                          </a:r>
                          <a:r>
                            <a:rPr kumimoji="1" lang="en-US" altLang="ja-JP" sz="1800" dirty="0" err="1">
                              <a:latin typeface="+mj-lt"/>
                            </a:rPr>
                            <a:t>ms</a:t>
                          </a:r>
                          <a:endParaRPr kumimoji="1" lang="en-US" altLang="ja-JP"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84557414"/>
                      </a:ext>
                    </a:extLst>
                  </a:tr>
                  <a:tr h="30441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Time slot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170 </a:t>
                          </a:r>
                          <a:r>
                            <a:rPr kumimoji="1" lang="el-GR" altLang="ja-JP" sz="1800" dirty="0">
                              <a:latin typeface="+mj-lt"/>
                            </a:rPr>
                            <a:t>μ</a:t>
                          </a:r>
                          <a:r>
                            <a:rPr kumimoji="1" lang="en-US" altLang="ja-JP" sz="1800" dirty="0">
                              <a:latin typeface="+mj-lt"/>
                            </a:rPr>
                            <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8"/>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The maximum number of retransmissions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4</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6" name="表 5">
                <a:extLst>
                  <a:ext uri="{FF2B5EF4-FFF2-40B4-BE49-F238E27FC236}">
                    <a16:creationId xmlns:a16="http://schemas.microsoft.com/office/drawing/2014/main" id="{ECF643EA-9D26-EB02-9734-CE79177A9A36}"/>
                  </a:ext>
                </a:extLst>
              </p:cNvPr>
              <p:cNvGraphicFramePr>
                <a:graphicFrameLocks noGrp="1"/>
              </p:cNvGraphicFramePr>
              <p:nvPr>
                <p:extLst>
                  <p:ext uri="{D42A27DB-BD31-4B8C-83A1-F6EECF244321}">
                    <p14:modId xmlns:p14="http://schemas.microsoft.com/office/powerpoint/2010/main" val="2298417007"/>
                  </p:ext>
                </p:extLst>
              </p:nvPr>
            </p:nvGraphicFramePr>
            <p:xfrm>
              <a:off x="395536" y="1659077"/>
              <a:ext cx="8147989" cy="4754880"/>
            </p:xfrm>
            <a:graphic>
              <a:graphicData uri="http://schemas.openxmlformats.org/drawingml/2006/table">
                <a:tbl>
                  <a:tblPr firstRow="1" bandRow="1"/>
                  <a:tblGrid>
                    <a:gridCol w="4613570">
                      <a:extLst>
                        <a:ext uri="{9D8B030D-6E8A-4147-A177-3AD203B41FA5}">
                          <a16:colId xmlns:a16="http://schemas.microsoft.com/office/drawing/2014/main" val="20000"/>
                        </a:ext>
                      </a:extLst>
                    </a:gridCol>
                    <a:gridCol w="3534419">
                      <a:extLst>
                        <a:ext uri="{9D8B030D-6E8A-4147-A177-3AD203B41FA5}">
                          <a16:colId xmlns:a16="http://schemas.microsoft.com/office/drawing/2014/main" val="20001"/>
                        </a:ext>
                      </a:extLst>
                    </a:gridCol>
                  </a:tblGrid>
                  <a:tr h="365760">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r>
                            <a:rPr kumimoji="1" lang="en-US" altLang="ja-JP" sz="1800" b="0" dirty="0">
                              <a:solidFill>
                                <a:schemeClr val="tx1"/>
                              </a:solidFill>
                              <a:latin typeface="+mj-lt"/>
                            </a:rPr>
                            <a:t>The number of sensors</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j-lt"/>
                            </a:rPr>
                            <a:t>6</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0"/>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b="0" dirty="0">
                              <a:solidFill>
                                <a:schemeClr val="tx1"/>
                              </a:solidFill>
                              <a:latin typeface="+mj-lt"/>
                            </a:rPr>
                            <a:t>The number of hub</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151308591"/>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208333" r="-76781" b="-1026667"/>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100, 200 Kbps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2"/>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User priority of each sensor data</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5</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3"/>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kern="1200" dirty="0">
                              <a:solidFill>
                                <a:schemeClr val="tx1"/>
                              </a:solidFill>
                              <a:effectLst/>
                              <a:latin typeface="+mj-lt"/>
                              <a:ea typeface="+mn-ea"/>
                              <a:cs typeface="+mn-cs"/>
                            </a:rPr>
                            <a:t>Uncoded symbol rate </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7.8 </a:t>
                          </a:r>
                          <a:r>
                            <a:rPr kumimoji="1" lang="en-US" altLang="ja-JP" sz="1800" dirty="0" err="1">
                              <a:latin typeface="+mj-lt"/>
                            </a:rPr>
                            <a:t>Msps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070250606"/>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SHR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315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452445302"/>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PHR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40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2802393024"/>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710000" r="-76781" b="-525000"/>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bytes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19542965"/>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810000" r="-76781" b="-425000"/>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3893276155"/>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Coding rate</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 0.8 (RS), 1/2, 1/4, 1/8 (SOCC)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5"/>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Beason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250 </a:t>
                          </a:r>
                          <a:r>
                            <a:rPr kumimoji="1" lang="en-US" altLang="ja-JP" sz="1800" dirty="0" err="1">
                              <a:latin typeface="+mj-lt"/>
                            </a:rPr>
                            <a:t>ms</a:t>
                          </a:r>
                          <a:endParaRPr kumimoji="1" lang="en-US" altLang="ja-JP"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84557414"/>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Time slot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170 </a:t>
                          </a:r>
                          <a:r>
                            <a:rPr kumimoji="1" lang="el-GR" altLang="ja-JP" sz="1800" dirty="0">
                              <a:latin typeface="+mj-lt"/>
                            </a:rPr>
                            <a:t>μ</a:t>
                          </a:r>
                          <a:r>
                            <a:rPr kumimoji="1" lang="en-US" altLang="ja-JP" sz="1800" dirty="0">
                              <a:latin typeface="+mj-lt"/>
                            </a:rPr>
                            <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8"/>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The maximum number of retransmissions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4</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9"/>
                      </a:ext>
                    </a:extLst>
                  </a:tr>
                </a:tbl>
              </a:graphicData>
            </a:graphic>
          </p:graphicFrame>
        </mc:Fallback>
      </mc:AlternateContent>
    </p:spTree>
    <p:extLst>
      <p:ext uri="{BB962C8B-B14F-4D97-AF65-F5344CB8AC3E}">
        <p14:creationId xmlns:p14="http://schemas.microsoft.com/office/powerpoint/2010/main" val="56929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23</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6" name="図 5">
            <a:extLst>
              <a:ext uri="{FF2B5EF4-FFF2-40B4-BE49-F238E27FC236}">
                <a16:creationId xmlns:a16="http://schemas.microsoft.com/office/drawing/2014/main" id="{A908D647-BECB-D995-686B-36B0411C59A4}"/>
              </a:ext>
            </a:extLst>
          </p:cNvPr>
          <p:cNvPicPr>
            <a:picLocks noChangeAspect="1"/>
          </p:cNvPicPr>
          <p:nvPr/>
        </p:nvPicPr>
        <p:blipFill>
          <a:blip r:embed="rId2"/>
          <a:stretch>
            <a:fillRect/>
          </a:stretch>
        </p:blipFill>
        <p:spPr>
          <a:xfrm>
            <a:off x="3851920" y="1752600"/>
            <a:ext cx="4975640" cy="2180456"/>
          </a:xfrm>
          <a:prstGeom prst="rect">
            <a:avLst/>
          </a:prstGeom>
        </p:spPr>
      </p:pic>
      <p:pic>
        <p:nvPicPr>
          <p:cNvPr id="7" name="図 6">
            <a:extLst>
              <a:ext uri="{FF2B5EF4-FFF2-40B4-BE49-F238E27FC236}">
                <a16:creationId xmlns:a16="http://schemas.microsoft.com/office/drawing/2014/main" id="{E6FDF3A0-F1E4-6218-9139-299054B9ABDB}"/>
              </a:ext>
            </a:extLst>
          </p:cNvPr>
          <p:cNvPicPr>
            <a:picLocks noChangeAspect="1"/>
          </p:cNvPicPr>
          <p:nvPr/>
        </p:nvPicPr>
        <p:blipFill>
          <a:blip r:embed="rId3"/>
          <a:stretch>
            <a:fillRect/>
          </a:stretch>
        </p:blipFill>
        <p:spPr>
          <a:xfrm>
            <a:off x="3995936" y="4189422"/>
            <a:ext cx="4753034" cy="1985366"/>
          </a:xfrm>
          <a:prstGeom prst="rect">
            <a:avLst/>
          </a:prstGeom>
        </p:spPr>
      </p:pic>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Average successful transmission ratio</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4"/>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spTree>
    <p:extLst>
      <p:ext uri="{BB962C8B-B14F-4D97-AF65-F5344CB8AC3E}">
        <p14:creationId xmlns:p14="http://schemas.microsoft.com/office/powerpoint/2010/main" val="274357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24</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Average Latency [</a:t>
                </a:r>
                <a:r>
                  <a:rPr kumimoji="1" lang="en-US" altLang="ja-JP" sz="1600" dirty="0" err="1">
                    <a:latin typeface="+mj-lt"/>
                  </a:rPr>
                  <a:t>ms</a:t>
                </a:r>
                <a:r>
                  <a:rPr kumimoji="1" lang="en-US" altLang="ja-JP" sz="1600" dirty="0">
                    <a:latin typeface="+mj-lt"/>
                  </a:rPr>
                  <a:t>]</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2"/>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pic>
        <p:nvPicPr>
          <p:cNvPr id="11" name="図 10">
            <a:extLst>
              <a:ext uri="{FF2B5EF4-FFF2-40B4-BE49-F238E27FC236}">
                <a16:creationId xmlns:a16="http://schemas.microsoft.com/office/drawing/2014/main" id="{8F0C234F-C6BA-05C8-721D-342FB3094533}"/>
              </a:ext>
            </a:extLst>
          </p:cNvPr>
          <p:cNvPicPr>
            <a:picLocks noChangeAspect="1"/>
          </p:cNvPicPr>
          <p:nvPr/>
        </p:nvPicPr>
        <p:blipFill>
          <a:blip r:embed="rId3"/>
          <a:stretch>
            <a:fillRect/>
          </a:stretch>
        </p:blipFill>
        <p:spPr>
          <a:xfrm>
            <a:off x="3855125" y="1692522"/>
            <a:ext cx="4856822" cy="2128385"/>
          </a:xfrm>
          <a:prstGeom prst="rect">
            <a:avLst/>
          </a:prstGeom>
        </p:spPr>
      </p:pic>
      <p:pic>
        <p:nvPicPr>
          <p:cNvPr id="12" name="図 11">
            <a:extLst>
              <a:ext uri="{FF2B5EF4-FFF2-40B4-BE49-F238E27FC236}">
                <a16:creationId xmlns:a16="http://schemas.microsoft.com/office/drawing/2014/main" id="{7DADA17B-1B58-8F85-3368-A0BDE18794F2}"/>
              </a:ext>
            </a:extLst>
          </p:cNvPr>
          <p:cNvPicPr>
            <a:picLocks noChangeAspect="1"/>
          </p:cNvPicPr>
          <p:nvPr/>
        </p:nvPicPr>
        <p:blipFill>
          <a:blip r:embed="rId4"/>
          <a:stretch>
            <a:fillRect/>
          </a:stretch>
        </p:blipFill>
        <p:spPr>
          <a:xfrm>
            <a:off x="3965795" y="4173430"/>
            <a:ext cx="4635482" cy="2031388"/>
          </a:xfrm>
          <a:prstGeom prst="rect">
            <a:avLst/>
          </a:prstGeom>
        </p:spPr>
      </p:pic>
    </p:spTree>
    <p:extLst>
      <p:ext uri="{BB962C8B-B14F-4D97-AF65-F5344CB8AC3E}">
        <p14:creationId xmlns:p14="http://schemas.microsoft.com/office/powerpoint/2010/main" val="605517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25</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Network throughput [Kbps]</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2"/>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pic>
        <p:nvPicPr>
          <p:cNvPr id="6" name="図 5">
            <a:extLst>
              <a:ext uri="{FF2B5EF4-FFF2-40B4-BE49-F238E27FC236}">
                <a16:creationId xmlns:a16="http://schemas.microsoft.com/office/drawing/2014/main" id="{57C0B2F6-9C95-EF4B-B7BB-26D79A2EFCA4}"/>
              </a:ext>
            </a:extLst>
          </p:cNvPr>
          <p:cNvPicPr>
            <a:picLocks noChangeAspect="1"/>
          </p:cNvPicPr>
          <p:nvPr/>
        </p:nvPicPr>
        <p:blipFill>
          <a:blip r:embed="rId3"/>
          <a:stretch>
            <a:fillRect/>
          </a:stretch>
        </p:blipFill>
        <p:spPr>
          <a:xfrm>
            <a:off x="3865597" y="1701855"/>
            <a:ext cx="4835878" cy="2119207"/>
          </a:xfrm>
          <a:prstGeom prst="rect">
            <a:avLst/>
          </a:prstGeom>
        </p:spPr>
      </p:pic>
      <p:pic>
        <p:nvPicPr>
          <p:cNvPr id="7" name="図 6">
            <a:extLst>
              <a:ext uri="{FF2B5EF4-FFF2-40B4-BE49-F238E27FC236}">
                <a16:creationId xmlns:a16="http://schemas.microsoft.com/office/drawing/2014/main" id="{88F95CF1-A06B-8548-8F94-B70F49BCDFB8}"/>
              </a:ext>
            </a:extLst>
          </p:cNvPr>
          <p:cNvPicPr>
            <a:picLocks noChangeAspect="1"/>
          </p:cNvPicPr>
          <p:nvPr/>
        </p:nvPicPr>
        <p:blipFill>
          <a:blip r:embed="rId4"/>
          <a:stretch>
            <a:fillRect/>
          </a:stretch>
        </p:blipFill>
        <p:spPr>
          <a:xfrm>
            <a:off x="4048570" y="4196590"/>
            <a:ext cx="4604282" cy="2017716"/>
          </a:xfrm>
          <a:prstGeom prst="rect">
            <a:avLst/>
          </a:prstGeom>
        </p:spPr>
      </p:pic>
    </p:spTree>
    <p:extLst>
      <p:ext uri="{BB962C8B-B14F-4D97-AF65-F5344CB8AC3E}">
        <p14:creationId xmlns:p14="http://schemas.microsoft.com/office/powerpoint/2010/main" val="535978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F0306-8D2A-5472-87F8-CFDCA5D95B54}"/>
              </a:ext>
            </a:extLst>
          </p:cNvPr>
          <p:cNvSpPr>
            <a:spLocks noGrp="1"/>
          </p:cNvSpPr>
          <p:nvPr>
            <p:ph type="title"/>
          </p:nvPr>
        </p:nvSpPr>
        <p:spPr/>
        <p:txBody>
          <a:bodyPr/>
          <a:lstStyle/>
          <a:p>
            <a:r>
              <a:rPr lang="en-US" altLang="ja-JP" sz="3600" kern="0" dirty="0"/>
              <a:t>Cross-layer Evaluation - Discussion</a:t>
            </a:r>
            <a:endParaRPr kumimoji="1" lang="ja-JP" altLang="en-US" dirty="0"/>
          </a:p>
        </p:txBody>
      </p:sp>
      <p:sp>
        <p:nvSpPr>
          <p:cNvPr id="3" name="スライド番号プレースホルダー 2">
            <a:extLst>
              <a:ext uri="{FF2B5EF4-FFF2-40B4-BE49-F238E27FC236}">
                <a16:creationId xmlns:a16="http://schemas.microsoft.com/office/drawing/2014/main" id="{812D99B7-C662-483E-E0AF-149B760617A3}"/>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26</a:t>
            </a:fld>
            <a:endParaRPr lang="en-US">
              <a:solidFill>
                <a:srgbClr val="000000"/>
              </a:solidFill>
            </a:endParaRPr>
          </a:p>
        </p:txBody>
      </p:sp>
      <p:sp>
        <p:nvSpPr>
          <p:cNvPr id="4" name="日付プレースホルダー 3">
            <a:extLst>
              <a:ext uri="{FF2B5EF4-FFF2-40B4-BE49-F238E27FC236}">
                <a16:creationId xmlns:a16="http://schemas.microsoft.com/office/drawing/2014/main" id="{486CADFF-14BE-90D8-EB0E-45162AC4CD70}"/>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624FA914-D07A-7167-AF03-8DE4813C588E}"/>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F8F6C60-34D8-2724-8632-5A34692220B2}"/>
                  </a:ext>
                </a:extLst>
              </p:cNvPr>
              <p:cNvSpPr txBox="1"/>
              <p:nvPr/>
            </p:nvSpPr>
            <p:spPr>
              <a:xfrm>
                <a:off x="284956" y="1647885"/>
                <a:ext cx="8574087"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the same coding rate cases for all links, each performance deteriorates when the coding rate is too low</a:t>
                </a:r>
              </a:p>
              <a:p>
                <a:pPr marL="742950" lvl="1" indent="-285750">
                  <a:buFont typeface="Wingdings" panose="05000000000000000000" pitchFamily="2" charset="2"/>
                  <a:buChar char="Ø"/>
                </a:pPr>
                <a:r>
                  <a:rPr kumimoji="1" lang="en-US" altLang="ja-JP" baseline="0" dirty="0">
                    <a:latin typeface="+mj-lt"/>
                  </a:rPr>
                  <a:t>In case that </a:t>
                </a:r>
                <a14:m>
                  <m:oMath xmlns:m="http://schemas.openxmlformats.org/officeDocument/2006/math">
                    <m:sSub>
                      <m:sSubPr>
                        <m:ctrlPr>
                          <a:rPr kumimoji="1" lang="en-US" altLang="ja-JP" i="1" baseline="0" smtClean="0">
                            <a:latin typeface="Cambria Math" panose="02040503050406030204" pitchFamily="18" charset="0"/>
                          </a:rPr>
                        </m:ctrlPr>
                      </m:sSubPr>
                      <m:e>
                        <m:r>
                          <a:rPr kumimoji="1" lang="en-US" altLang="ja-JP" b="0" i="1" baseline="0" smtClean="0">
                            <a:latin typeface="Cambria Math" panose="02040503050406030204" pitchFamily="18" charset="0"/>
                          </a:rPr>
                          <m:t>𝑅</m:t>
                        </m:r>
                      </m:e>
                      <m:sub>
                        <m:r>
                          <a:rPr kumimoji="1" lang="en-US" altLang="ja-JP" b="0" i="1" baseline="0" smtClean="0">
                            <a:latin typeface="Cambria Math" panose="02040503050406030204" pitchFamily="18" charset="0"/>
                          </a:rPr>
                          <m:t>𝑑</m:t>
                        </m:r>
                      </m:sub>
                    </m:sSub>
                    <m:r>
                      <a:rPr kumimoji="1" lang="en-US" altLang="ja-JP" b="0" i="1" baseline="0" smtClean="0">
                        <a:latin typeface="Cambria Math" panose="02040503050406030204" pitchFamily="18" charset="0"/>
                      </a:rPr>
                      <m:t> </m:t>
                    </m:r>
                  </m:oMath>
                </a14:m>
                <a:r>
                  <a:rPr kumimoji="1" lang="en-US" altLang="ja-JP" dirty="0">
                    <a:latin typeface="+mj-lt"/>
                  </a:rPr>
                  <a:t>is </a:t>
                </a:r>
                <a:r>
                  <a:rPr lang="en-US" altLang="ja-JP" dirty="0">
                    <a:latin typeface="+mj-lt"/>
                  </a:rPr>
                  <a:t>100 Kbps, that is more than SOCC coding rate 1/8</a:t>
                </a:r>
              </a:p>
              <a:p>
                <a:pPr marL="742950" lvl="1" indent="-285750">
                  <a:buFont typeface="Wingdings" panose="05000000000000000000" pitchFamily="2" charset="2"/>
                  <a:buChar char="Ø"/>
                </a:pPr>
                <a:r>
                  <a:rPr kumimoji="1" lang="en-US" altLang="ja-JP" baseline="0" dirty="0">
                    <a:latin typeface="+mj-lt"/>
                  </a:rPr>
                  <a:t>In case that </a:t>
                </a:r>
                <a14:m>
                  <m:oMath xmlns:m="http://schemas.openxmlformats.org/officeDocument/2006/math">
                    <m:sSub>
                      <m:sSubPr>
                        <m:ctrlPr>
                          <a:rPr kumimoji="1" lang="en-US" altLang="ja-JP" i="1" baseline="0" smtClean="0">
                            <a:latin typeface="Cambria Math" panose="02040503050406030204" pitchFamily="18" charset="0"/>
                          </a:rPr>
                        </m:ctrlPr>
                      </m:sSubPr>
                      <m:e>
                        <m:r>
                          <a:rPr kumimoji="1" lang="en-US" altLang="ja-JP" b="0" i="1" baseline="0" smtClean="0">
                            <a:latin typeface="Cambria Math" panose="02040503050406030204" pitchFamily="18" charset="0"/>
                          </a:rPr>
                          <m:t>𝑅</m:t>
                        </m:r>
                      </m:e>
                      <m:sub>
                        <m:r>
                          <a:rPr kumimoji="1" lang="en-US" altLang="ja-JP" b="0" i="1" baseline="0" smtClean="0">
                            <a:latin typeface="Cambria Math" panose="02040503050406030204" pitchFamily="18" charset="0"/>
                          </a:rPr>
                          <m:t>𝑑</m:t>
                        </m:r>
                      </m:sub>
                    </m:sSub>
                    <m:r>
                      <a:rPr kumimoji="1" lang="en-US" altLang="ja-JP" b="0" i="1" baseline="0" smtClean="0">
                        <a:latin typeface="Cambria Math" panose="02040503050406030204" pitchFamily="18" charset="0"/>
                      </a:rPr>
                      <m:t> </m:t>
                    </m:r>
                  </m:oMath>
                </a14:m>
                <a:r>
                  <a:rPr kumimoji="1" lang="en-US" altLang="ja-JP" dirty="0">
                    <a:latin typeface="+mj-lt"/>
                  </a:rPr>
                  <a:t>is </a:t>
                </a:r>
                <a:r>
                  <a:rPr lang="en-US" altLang="ja-JP" dirty="0">
                    <a:latin typeface="+mj-lt"/>
                  </a:rPr>
                  <a:t>200 Kbps, that is more than SOCC coding rate 1/4</a:t>
                </a:r>
              </a:p>
              <a:p>
                <a:pPr marL="742950" lvl="1" indent="-285750">
                  <a:buFont typeface="Wingdings" panose="05000000000000000000" pitchFamily="2" charset="2"/>
                  <a:buChar char="Ø"/>
                </a:pPr>
                <a:endParaRPr kumimoji="1" lang="en-US" altLang="ja-JP" dirty="0">
                  <a:latin typeface="+mj-lt"/>
                </a:endParaRPr>
              </a:p>
              <a:p>
                <a:pPr marL="742950" lvl="1" indent="-285750">
                  <a:buFont typeface="Wingdings" panose="05000000000000000000" pitchFamily="2" charset="2"/>
                  <a:buChar char="Ø"/>
                </a:pPr>
                <a:r>
                  <a:rPr kumimoji="1" lang="en-US" altLang="ja-JP" dirty="0">
                    <a:latin typeface="+mj-lt"/>
                  </a:rPr>
                  <a:t>The reason is that it increases the number of packets transmitted out to the network to transmit the same amount of data due to fixed PSDU and </a:t>
                </a:r>
                <a:r>
                  <a:rPr lang="en-US" altLang="ja-JP" dirty="0">
                    <a:latin typeface="+mj-lt"/>
                  </a:rPr>
                  <a:t>t</a:t>
                </a:r>
                <a:r>
                  <a:rPr kumimoji="1" lang="en-US" altLang="ja-JP" baseline="0" dirty="0">
                    <a:latin typeface="+mj-lt"/>
                  </a:rPr>
                  <a:t>ime slot length</a:t>
                </a:r>
                <a:endParaRPr kumimoji="1" lang="en-US" altLang="ja-JP" dirty="0">
                  <a:latin typeface="+mj-lt"/>
                </a:endParaRPr>
              </a:p>
              <a:p>
                <a:pPr marL="742950" lvl="1" indent="-285750">
                  <a:buFont typeface="Wingdings" panose="05000000000000000000" pitchFamily="2" charset="2"/>
                  <a:buChar char="Ø"/>
                </a:pPr>
                <a:r>
                  <a:rPr kumimoji="1" lang="en-US" altLang="ja-JP" dirty="0">
                    <a:latin typeface="+mj-lt"/>
                  </a:rPr>
                  <a:t>Therefore, it increases the number of packet collisions in RAP and waiting packets in queue from the above reason</a:t>
                </a:r>
              </a:p>
              <a:p>
                <a:pPr marL="742950" lvl="1" indent="-285750">
                  <a:buFont typeface="Wingdings" panose="05000000000000000000" pitchFamily="2" charset="2"/>
                  <a:buChar char="Ø"/>
                </a:pPr>
                <a:endParaRPr lang="en-US" altLang="ja-JP" dirty="0">
                  <a:latin typeface="+mj-lt"/>
                </a:endParaRPr>
              </a:p>
              <a:p>
                <a:pPr marL="342900" indent="-342900">
                  <a:buFont typeface="Arial" panose="020B0604020202020204" pitchFamily="34" charset="0"/>
                  <a:buChar char="•"/>
                </a:pPr>
                <a:r>
                  <a:rPr kumimoji="1" lang="en-US" altLang="ja-JP" dirty="0">
                    <a:latin typeface="+mj-lt"/>
                  </a:rPr>
                  <a:t>Each performance can be balanced by adjusting the coding rate according to the link type</a:t>
                </a:r>
              </a:p>
              <a:p>
                <a:pPr marL="800100" lvl="1" indent="-342900">
                  <a:buFont typeface="Wingdings" panose="05000000000000000000" pitchFamily="2" charset="2"/>
                  <a:buChar char="Ø"/>
                </a:pPr>
                <a:r>
                  <a:rPr kumimoji="1" lang="en-US" altLang="ja-JP" dirty="0">
                    <a:latin typeface="+mj-lt"/>
                  </a:rPr>
                  <a:t>Because of the same number of time slots assigned to each sensor in MAP, the best performance are not achieved</a:t>
                </a:r>
              </a:p>
              <a:p>
                <a:pPr marL="800100" lvl="1" indent="-342900">
                  <a:buFont typeface="Wingdings" panose="05000000000000000000" pitchFamily="2" charset="2"/>
                  <a:buChar char="Ø"/>
                </a:pPr>
                <a:r>
                  <a:rPr kumimoji="1" lang="en-US" altLang="ja-JP" dirty="0">
                    <a:latin typeface="+mj-lt"/>
                  </a:rPr>
                  <a:t>It is necessary to adjust the number of allocated slots in the MAP according to the coding rate</a:t>
                </a:r>
                <a:endParaRPr kumimoji="1" lang="ja-JP" altLang="en-US" dirty="0">
                  <a:latin typeface="+mj-lt"/>
                </a:endParaRPr>
              </a:p>
            </p:txBody>
          </p:sp>
        </mc:Choice>
        <mc:Fallback xmlns="">
          <p:sp>
            <p:nvSpPr>
              <p:cNvPr id="6" name="テキスト ボックス 5">
                <a:extLst>
                  <a:ext uri="{FF2B5EF4-FFF2-40B4-BE49-F238E27FC236}">
                    <a16:creationId xmlns:a16="http://schemas.microsoft.com/office/drawing/2014/main" id="{DF8F6C60-34D8-2724-8632-5A34692220B2}"/>
                  </a:ext>
                </a:extLst>
              </p:cNvPr>
              <p:cNvSpPr txBox="1">
                <a:spLocks noRot="1" noChangeAspect="1" noMove="1" noResize="1" noEditPoints="1" noAdjustHandles="1" noChangeArrowheads="1" noChangeShapeType="1" noTextEdit="1"/>
              </p:cNvSpPr>
              <p:nvPr/>
            </p:nvSpPr>
            <p:spPr>
              <a:xfrm>
                <a:off x="284956" y="1647885"/>
                <a:ext cx="8574087" cy="4524315"/>
              </a:xfrm>
              <a:prstGeom prst="rect">
                <a:avLst/>
              </a:prstGeom>
              <a:blipFill>
                <a:blip r:embed="rId2"/>
                <a:stretch>
                  <a:fillRect l="-498" t="-673" r="-640" b="-1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3006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76387B3-8121-A34E-02CB-FA70A34D32B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4F85278-6B67-15F4-B0E4-39D769250412}"/>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487121F5-4EA0-7C1F-A5D3-259A93E4FFF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26804CF-B4FF-8141-2C25-E7D4502F07CD}"/>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177C3FC0-7B24-C26E-3524-9F45D0C32E18}"/>
              </a:ext>
            </a:extLst>
          </p:cNvPr>
          <p:cNvPicPr>
            <a:picLocks noChangeAspect="1"/>
          </p:cNvPicPr>
          <p:nvPr/>
        </p:nvPicPr>
        <p:blipFill>
          <a:blip r:embed="rId2"/>
          <a:stretch>
            <a:fillRect/>
          </a:stretch>
        </p:blipFill>
        <p:spPr>
          <a:xfrm>
            <a:off x="269776" y="1628800"/>
            <a:ext cx="8604448" cy="3913829"/>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7913747-9962-FC6E-B5E2-898BDADA037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15.4ab BCC, LDPC, and SOCC</a:t>
                </a:r>
              </a:p>
              <a:p>
                <a:pPr algn="ct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oMath>
                </a14:m>
                <a:r>
                  <a:rPr lang="en-US" altLang="ja-JP" sz="2000" dirty="0"/>
                  <a:t> </a:t>
                </a:r>
                <a:r>
                  <a:rPr lang="en-US" altLang="ja-JP" sz="2000" dirty="0">
                    <a:latin typeface="+mj-lt"/>
                  </a:rPr>
                  <a:t>0.01%, 1%, 5%, 10%</a:t>
                </a:r>
              </a:p>
            </p:txBody>
          </p:sp>
        </mc:Choice>
        <mc:Fallback xmlns="">
          <p:sp>
            <p:nvSpPr>
              <p:cNvPr id="6" name="テキスト ボックス 5">
                <a:extLst>
                  <a:ext uri="{FF2B5EF4-FFF2-40B4-BE49-F238E27FC236}">
                    <a16:creationId xmlns:a16="http://schemas.microsoft.com/office/drawing/2014/main" id="{77913747-9962-FC6E-B5E2-898BDADA037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22436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FC8467-A685-BA4A-2E29-60ADC89185F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28</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5516245-4055-6FB2-5BC9-947C4CC03B14}"/>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6A2A56FF-76D1-82AE-7EEA-4E9A95687AC6}"/>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B6A065C-1B16-B2BB-C8E6-CC1FC2612C42}"/>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0FE38BB9-E93D-E712-3A6E-0A4EDF9BD0D3}"/>
              </a:ext>
            </a:extLst>
          </p:cNvPr>
          <p:cNvPicPr>
            <a:picLocks noChangeAspect="1"/>
          </p:cNvPicPr>
          <p:nvPr/>
        </p:nvPicPr>
        <p:blipFill>
          <a:blip r:embed="rId2"/>
          <a:stretch>
            <a:fillRect/>
          </a:stretch>
        </p:blipFill>
        <p:spPr>
          <a:xfrm>
            <a:off x="32948" y="1556792"/>
            <a:ext cx="9144000" cy="4159250"/>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5136D67C-34E0-771D-1893-1E485A8F2B53}"/>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15.4ab BCC, LDPC, and SOCC with and without random </a:t>
                </a:r>
                <a:r>
                  <a:rPr kumimoji="1" lang="en-US" altLang="ja-JP" sz="2000" dirty="0" err="1">
                    <a:latin typeface="Times New Roman" panose="02020603050405020304" pitchFamily="18" charset="0"/>
                    <a:cs typeface="Times New Roman" panose="02020603050405020304" pitchFamily="18" charset="0"/>
                  </a:rPr>
                  <a:t>interleaver</a:t>
                </a:r>
                <a:r>
                  <a:rPr kumimoji="1"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5136D67C-34E0-771D-1893-1E485A8F2B53}"/>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396" t="-5172" r="-1029"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1172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76E97B-42D2-2896-19BB-1688B8870EF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FC77EE4-50B2-B46A-C703-371A465C8AF7}"/>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69D5C0EC-B0DD-A40B-B548-6DA7975E3A25}"/>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7FB09187-C6C8-D78A-B596-794C9BE5F6A4}"/>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EA00D070-9CE9-1C38-17A9-02804F5F98AB}"/>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7" name="直線矢印コネクタ 6">
            <a:extLst>
              <a:ext uri="{FF2B5EF4-FFF2-40B4-BE49-F238E27FC236}">
                <a16:creationId xmlns:a16="http://schemas.microsoft.com/office/drawing/2014/main" id="{6E60C2BB-A26B-1D21-72AF-968BB945BCE2}"/>
              </a:ext>
            </a:extLst>
          </p:cNvPr>
          <p:cNvCxnSpPr>
            <a:cxnSpLocks/>
          </p:cNvCxnSpPr>
          <p:nvPr/>
        </p:nvCxnSpPr>
        <p:spPr bwMode="auto">
          <a:xfrm>
            <a:off x="3734171" y="3068960"/>
            <a:ext cx="1845941" cy="0"/>
          </a:xfrm>
          <a:prstGeom prst="straightConnector1">
            <a:avLst/>
          </a:prstGeom>
          <a:solidFill>
            <a:schemeClr val="accent1"/>
          </a:solidFill>
          <a:ln w="2857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CE70EFB-63E8-3B36-8B43-A349C70B4E53}"/>
                  </a:ext>
                </a:extLst>
              </p:cNvPr>
              <p:cNvSpPr txBox="1"/>
              <p:nvPr/>
            </p:nvSpPr>
            <p:spPr>
              <a:xfrm>
                <a:off x="3169940" y="3288783"/>
                <a:ext cx="2880320" cy="646331"/>
              </a:xfrm>
              <a:prstGeom prst="rect">
                <a:avLst/>
              </a:prstGeom>
              <a:noFill/>
            </p:spPr>
            <p:txBody>
              <a:bodyPr wrap="square" rtlCol="0">
                <a:spAutoFit/>
              </a:bodyPr>
              <a:lstStyle/>
              <a:p>
                <a:pPr algn="ctr"/>
                <a:r>
                  <a:rPr lang="en-US" altLang="ja-JP" dirty="0">
                    <a:latin typeface="+mj-lt"/>
                  </a:rPr>
                  <a:t>Consecutive b</a:t>
                </a:r>
                <a:r>
                  <a:rPr kumimoji="1" lang="en-US" altLang="ja-JP" dirty="0">
                    <a:latin typeface="+mj-lt"/>
                  </a:rPr>
                  <a:t>it erasures,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lang="en-US" altLang="ja-JP" dirty="0">
                    <a:cs typeface="Times New Roman" panose="02020603050405020304" pitchFamily="18" charset="0"/>
                  </a:rPr>
                  <a:t>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endParaRPr kumimoji="1" lang="ja-JP" altLang="en-US" dirty="0">
                  <a:latin typeface="+mj-lt"/>
                </a:endParaRPr>
              </a:p>
            </p:txBody>
          </p:sp>
        </mc:Choice>
        <mc:Fallback xmlns="">
          <p:sp>
            <p:nvSpPr>
              <p:cNvPr id="8" name="テキスト ボックス 7">
                <a:extLst>
                  <a:ext uri="{FF2B5EF4-FFF2-40B4-BE49-F238E27FC236}">
                    <a16:creationId xmlns:a16="http://schemas.microsoft.com/office/drawing/2014/main" id="{DCE70EFB-63E8-3B36-8B43-A349C70B4E53}"/>
                  </a:ext>
                </a:extLst>
              </p:cNvPr>
              <p:cNvSpPr txBox="1">
                <a:spLocks noRot="1" noChangeAspect="1" noMove="1" noResize="1" noEditPoints="1" noAdjustHandles="1" noChangeArrowheads="1" noChangeShapeType="1" noTextEdit="1"/>
              </p:cNvSpPr>
              <p:nvPr/>
            </p:nvSpPr>
            <p:spPr>
              <a:xfrm>
                <a:off x="3169940" y="3288783"/>
                <a:ext cx="2880320" cy="646331"/>
              </a:xfrm>
              <a:prstGeom prst="rect">
                <a:avLst/>
              </a:prstGeom>
              <a:blipFill>
                <a:blip r:embed="rId2"/>
                <a:stretch>
                  <a:fillRect t="-4673" b="-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BBE68BF-7138-F52B-B806-0CA2E7CA83D9}"/>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another system</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9" name="テキスト ボックス 8">
                <a:extLst>
                  <a:ext uri="{FF2B5EF4-FFF2-40B4-BE49-F238E27FC236}">
                    <a16:creationId xmlns:a16="http://schemas.microsoft.com/office/drawing/2014/main" id="{EBBE68BF-7138-F52B-B806-0CA2E7CA83D9}"/>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3"/>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8882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mc:Choice xmlns:a14="http://schemas.microsoft.com/office/drawing/2010/main" Requires="a14">
          <p:graphicFrame>
            <p:nvGraphicFramePr>
              <p:cNvPr id="8" name="表 7"/>
              <p:cNvGraphicFramePr>
                <a:graphicFrameLocks noGrp="1"/>
              </p:cNvGraphicFramePr>
              <p:nvPr>
                <p:extLst>
                  <p:ext uri="{D42A27DB-BD31-4B8C-83A1-F6EECF244321}">
                    <p14:modId xmlns:p14="http://schemas.microsoft.com/office/powerpoint/2010/main" val="2753361883"/>
                  </p:ext>
                </p:extLst>
              </p:nvPr>
            </p:nvGraphicFramePr>
            <p:xfrm>
              <a:off x="855965" y="1401685"/>
              <a:ext cx="7532459" cy="4717547"/>
            </p:xfrm>
            <a:graphic>
              <a:graphicData uri="http://schemas.openxmlformats.org/drawingml/2006/table">
                <a:tbl>
                  <a:tblPr firstRow="1" bandRow="1">
                    <a:tableStyleId>{69012ECD-51FC-41F1-AA8D-1B2483CD663E}</a:tableStyleId>
                  </a:tblPr>
                  <a:tblGrid>
                    <a:gridCol w="3572019">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PSDU data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9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Slot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 </a:t>
                          </a:r>
                          <a:r>
                            <a:rPr kumimoji="1" lang="en-US" altLang="ja-JP" sz="1400" dirty="0" err="1">
                              <a:latin typeface="+mj-lt"/>
                            </a:rPr>
                            <a:t>ms</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p:graphicFrame>
            <p:nvGraphicFramePr>
              <p:cNvPr id="8" name="表 7"/>
              <p:cNvGraphicFramePr>
                <a:graphicFrameLocks noGrp="1"/>
              </p:cNvGraphicFramePr>
              <p:nvPr>
                <p:extLst>
                  <p:ext uri="{D42A27DB-BD31-4B8C-83A1-F6EECF244321}">
                    <p14:modId xmlns:p14="http://schemas.microsoft.com/office/powerpoint/2010/main" val="2753361883"/>
                  </p:ext>
                </p:extLst>
              </p:nvPr>
            </p:nvGraphicFramePr>
            <p:xfrm>
              <a:off x="855965" y="1401685"/>
              <a:ext cx="7532459" cy="4717547"/>
            </p:xfrm>
            <a:graphic>
              <a:graphicData uri="http://schemas.openxmlformats.org/drawingml/2006/table">
                <a:tbl>
                  <a:tblPr firstRow="1" bandRow="1">
                    <a:tableStyleId>{69012ECD-51FC-41F1-AA8D-1B2483CD663E}</a:tableStyleId>
                  </a:tblPr>
                  <a:tblGrid>
                    <a:gridCol w="3572019">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02000" r="-111073" b="-1370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402000" r="-111073" b="-107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0462" t="-402000" r="-308" b="-1070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557778" r="-111073" b="-1088889"/>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629787" r="-111073" b="-942553"/>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729787" r="-111073" b="-842553"/>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PSDU data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152000" r="-111073"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9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252000" r="-111073"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0" t="-1352000" r="-111073"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Slot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 </a:t>
                          </a:r>
                          <a:r>
                            <a:rPr kumimoji="1" lang="en-US" altLang="ja-JP" sz="1400" dirty="0" err="1">
                              <a:latin typeface="+mj-lt"/>
                            </a:rPr>
                            <a:t>ms</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6D6-F017-2A9F-993E-D893108CE3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5A73F0-C0DE-3183-75F4-714E87113915}"/>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87784363-3B63-EC21-9406-B3D678926D31}"/>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a:solidFill>
                <a:srgbClr val="000000"/>
              </a:solidFill>
            </a:endParaRPr>
          </a:p>
        </p:txBody>
      </p:sp>
      <p:sp>
        <p:nvSpPr>
          <p:cNvPr id="4" name="日付プレースホルダー 3">
            <a:extLst>
              <a:ext uri="{FF2B5EF4-FFF2-40B4-BE49-F238E27FC236}">
                <a16:creationId xmlns:a16="http://schemas.microsoft.com/office/drawing/2014/main" id="{EEB396D7-D3E8-4E5C-9C7A-13868936623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E5D6F708-237F-727F-2A21-828005CD559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09393E31-013E-1C80-6C10-FF28F9504366}"/>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8" name="テキスト ボックス 7">
                <a:extLst>
                  <a:ext uri="{FF2B5EF4-FFF2-40B4-BE49-F238E27FC236}">
                    <a16:creationId xmlns:a16="http://schemas.microsoft.com/office/drawing/2014/main" id="{09393E31-013E-1C80-6C10-FF28F9504366}"/>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11" name="図 10">
            <a:extLst>
              <a:ext uri="{FF2B5EF4-FFF2-40B4-BE49-F238E27FC236}">
                <a16:creationId xmlns:a16="http://schemas.microsoft.com/office/drawing/2014/main" id="{D383C4B2-F328-C281-6F17-D139E967E05B}"/>
              </a:ext>
            </a:extLst>
          </p:cNvPr>
          <p:cNvPicPr>
            <a:picLocks noChangeAspect="1"/>
          </p:cNvPicPr>
          <p:nvPr/>
        </p:nvPicPr>
        <p:blipFill>
          <a:blip r:embed="rId4"/>
          <a:stretch>
            <a:fillRect/>
          </a:stretch>
        </p:blipFill>
        <p:spPr>
          <a:xfrm>
            <a:off x="451892" y="1752600"/>
            <a:ext cx="8316416" cy="3782814"/>
          </a:xfrm>
          <a:prstGeom prst="rect">
            <a:avLst/>
          </a:prstGeom>
        </p:spPr>
      </p:pic>
    </p:spTree>
    <p:extLst>
      <p:ext uri="{BB962C8B-B14F-4D97-AF65-F5344CB8AC3E}">
        <p14:creationId xmlns:p14="http://schemas.microsoft.com/office/powerpoint/2010/main" val="47815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0A4B7-89FC-B0FE-DBB9-00AC55FFAB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786BCC-C3D9-9891-1195-F40A69F00823}"/>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EF78FA7A-6E38-5FAE-F7F0-C3E46B6F206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a:solidFill>
                <a:srgbClr val="000000"/>
              </a:solidFill>
            </a:endParaRPr>
          </a:p>
        </p:txBody>
      </p:sp>
      <p:sp>
        <p:nvSpPr>
          <p:cNvPr id="4" name="日付プレースホルダー 3">
            <a:extLst>
              <a:ext uri="{FF2B5EF4-FFF2-40B4-BE49-F238E27FC236}">
                <a16:creationId xmlns:a16="http://schemas.microsoft.com/office/drawing/2014/main" id="{5907A4F5-9AD0-147B-FE63-19F34D3A1630}"/>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B54C8856-9C0D-E2C7-CB27-EA96F9482A2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FB529937-16AD-9E86-2DBF-271AB23C1238}"/>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PSDU</a:t>
                </a:r>
                <a:r>
                  <a:rPr kumimoji="1" lang="en-US" altLang="ja-JP" sz="2000" dirty="0">
                    <a:latin typeface="Times New Roman" panose="02020603050405020304" pitchFamily="18" charset="0"/>
                    <a:cs typeface="Times New Roman" panose="02020603050405020304" pitchFamily="18" charset="0"/>
                  </a:rPr>
                  <a:t>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FB529937-16AD-9E86-2DBF-271AB23C1238}"/>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2B512167-D340-AB59-19F5-5401DC79F687}"/>
              </a:ext>
            </a:extLst>
          </p:cNvPr>
          <p:cNvPicPr>
            <a:picLocks noChangeAspect="1"/>
          </p:cNvPicPr>
          <p:nvPr/>
        </p:nvPicPr>
        <p:blipFill>
          <a:blip r:embed="rId4"/>
          <a:stretch>
            <a:fillRect/>
          </a:stretch>
        </p:blipFill>
        <p:spPr>
          <a:xfrm>
            <a:off x="251520" y="1668261"/>
            <a:ext cx="8458200" cy="3847306"/>
          </a:xfrm>
          <a:prstGeom prst="rect">
            <a:avLst/>
          </a:prstGeom>
        </p:spPr>
      </p:pic>
    </p:spTree>
    <p:extLst>
      <p:ext uri="{BB962C8B-B14F-4D97-AF65-F5344CB8AC3E}">
        <p14:creationId xmlns:p14="http://schemas.microsoft.com/office/powerpoint/2010/main" val="145742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14F6C-4767-35F2-2216-E436CFF1F2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D5A3ADB-5CB5-9CA5-65F0-C794B607829F}"/>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AA920CD7-3FC3-48D0-63E0-E91ADC97EF0F}"/>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a:solidFill>
                <a:srgbClr val="000000"/>
              </a:solidFill>
            </a:endParaRPr>
          </a:p>
        </p:txBody>
      </p:sp>
      <p:sp>
        <p:nvSpPr>
          <p:cNvPr id="4" name="日付プレースホルダー 3">
            <a:extLst>
              <a:ext uri="{FF2B5EF4-FFF2-40B4-BE49-F238E27FC236}">
                <a16:creationId xmlns:a16="http://schemas.microsoft.com/office/drawing/2014/main" id="{27C62F9F-127F-ECFF-A893-088F089A67A1}"/>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6DC90D0B-AE04-173C-B5A3-F904C3E2AE62}"/>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8CAC5751-D896-4020-0DD6-93F5805A619D}"/>
                  </a:ext>
                </a:extLst>
              </p:cNvPr>
              <p:cNvSpPr txBox="1"/>
              <p:nvPr/>
            </p:nvSpPr>
            <p:spPr>
              <a:xfrm>
                <a:off x="762000" y="5661248"/>
                <a:ext cx="7696200"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8CAC5751-D896-4020-0DD6-93F5805A619D}"/>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79" t="-5172" r="-871"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09F22F6A-6C8C-2E56-D52F-BC3C05359BB9}"/>
              </a:ext>
            </a:extLst>
          </p:cNvPr>
          <p:cNvPicPr>
            <a:picLocks noChangeAspect="1"/>
          </p:cNvPicPr>
          <p:nvPr/>
        </p:nvPicPr>
        <p:blipFill>
          <a:blip r:embed="rId4"/>
          <a:stretch>
            <a:fillRect/>
          </a:stretch>
        </p:blipFill>
        <p:spPr>
          <a:xfrm>
            <a:off x="451892" y="1752600"/>
            <a:ext cx="8316416" cy="3782814"/>
          </a:xfrm>
          <a:prstGeom prst="rect">
            <a:avLst/>
          </a:prstGeom>
        </p:spPr>
      </p:pic>
    </p:spTree>
    <p:extLst>
      <p:ext uri="{BB962C8B-B14F-4D97-AF65-F5344CB8AC3E}">
        <p14:creationId xmlns:p14="http://schemas.microsoft.com/office/powerpoint/2010/main" val="3315431708"/>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7191</TotalTime>
  <Words>2997</Words>
  <Application>Microsoft Office PowerPoint</Application>
  <PresentationFormat>画面に合わせる (4:3)</PresentationFormat>
  <Paragraphs>403</Paragraphs>
  <Slides>28</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Motivation and Aim of study</vt:lpstr>
      <vt:lpstr>SOCC</vt:lpstr>
      <vt:lpstr>Bit erasure channel</vt:lpstr>
      <vt:lpstr>Evaluation</vt:lpstr>
      <vt:lpstr>Results</vt:lpstr>
      <vt:lpstr>Results</vt:lpstr>
      <vt:lpstr>Results</vt:lpstr>
      <vt:lpstr>Conclusion</vt:lpstr>
      <vt:lpstr>Reference</vt:lpstr>
      <vt:lpstr>PowerPoint プレゼンテーション</vt:lpstr>
      <vt:lpstr>Results</vt:lpstr>
      <vt:lpstr>Results</vt:lpstr>
      <vt:lpstr>Results</vt:lpstr>
      <vt:lpstr>Results</vt:lpstr>
      <vt:lpstr>2. IEEE 802.15.6 UWB PHY</vt:lpstr>
      <vt:lpstr>2. IEEE 802.15.6 UWB PHY</vt:lpstr>
      <vt:lpstr>2. IEEE 802.15.6 UWB PHY</vt:lpstr>
      <vt:lpstr>2. IEEE 802.15.6 UWB PHY</vt:lpstr>
      <vt:lpstr>Cross-layer Evaluation</vt:lpstr>
      <vt:lpstr>Cross-layer Evaluation</vt:lpstr>
      <vt:lpstr>Cross-layer Evaluation</vt:lpstr>
      <vt:lpstr>Cross-layer Evaluation</vt:lpstr>
      <vt:lpstr>Cross-layer Evaluation</vt:lpstr>
      <vt:lpstr>Cross-layer Evaluation - Discussion</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504</cp:revision>
  <dcterms:created xsi:type="dcterms:W3CDTF">2014-03-17T07:14:24Z</dcterms:created>
  <dcterms:modified xsi:type="dcterms:W3CDTF">2024-11-12T12:44:58Z</dcterms:modified>
</cp:coreProperties>
</file>