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7" r:id="rId2"/>
    <p:sldId id="300" r:id="rId3"/>
    <p:sldId id="595" r:id="rId4"/>
    <p:sldId id="693" r:id="rId5"/>
    <p:sldId id="785" r:id="rId6"/>
    <p:sldId id="560" r:id="rId7"/>
    <p:sldId id="788" r:id="rId8"/>
    <p:sldId id="787" r:id="rId9"/>
    <p:sldId id="789" r:id="rId10"/>
    <p:sldId id="790" r:id="rId11"/>
    <p:sldId id="791" r:id="rId12"/>
    <p:sldId id="792" r:id="rId13"/>
    <p:sldId id="593" r:id="rId14"/>
    <p:sldId id="327" r:id="rId15"/>
    <p:sldId id="482" r:id="rId16"/>
    <p:sldId id="749" r:id="rId17"/>
    <p:sldId id="596" r:id="rId18"/>
    <p:sldId id="590" r:id="rId19"/>
    <p:sldId id="694" r:id="rId20"/>
    <p:sldId id="777" r:id="rId21"/>
    <p:sldId id="778" r:id="rId22"/>
    <p:sldId id="779" r:id="rId23"/>
    <p:sldId id="780" r:id="rId24"/>
    <p:sldId id="782" r:id="rId25"/>
    <p:sldId id="783" r:id="rId26"/>
    <p:sldId id="784" r:id="rId27"/>
    <p:sldId id="786" r:id="rId2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84" autoAdjust="0"/>
  </p:normalViewPr>
  <p:slideViewPr>
    <p:cSldViewPr>
      <p:cViewPr varScale="1">
        <p:scale>
          <a:sx n="52" d="100"/>
          <a:sy n="52" d="100"/>
        </p:scale>
        <p:origin x="1694" y="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2024/9/8</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2024/9/8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September 2009doc.: IEEE 802.15-09-0117-00-0007</a:t>
            </a:r>
          </a:p>
        </p:txBody>
      </p:sp>
      <p:sp>
        <p:nvSpPr>
          <p:cNvPr id="9" name="Rectangle 3"/>
          <p:cNvSpPr>
            <a:spLocks noGrp="1" noChangeArrowheads="1"/>
          </p:cNvSpPr>
          <p:nvPr>
            <p:ph type="dt" idx="1"/>
          </p:nvPr>
        </p:nvSpPr>
        <p:spPr>
          <a:ln/>
        </p:spPr>
        <p:txBody>
          <a:bodyPr/>
          <a:lstStyle/>
          <a:p>
            <a:fld id="{DDEB5ECF-DBF0-4B00-A34B-6D739605B8EB}" type="datetime1">
              <a:rPr lang="en-US">
                <a:solidFill>
                  <a:prstClr val="black"/>
                </a:solidFill>
              </a:rPr>
              <a:pPr/>
              <a:t>9/8/2024</a:t>
            </a:fld>
            <a:r>
              <a:rPr lang="en-US">
                <a:solidFill>
                  <a:prstClr val="black"/>
                </a:solidFill>
              </a:rPr>
              <a:t>&lt;month year&gt;</a:t>
            </a:r>
          </a:p>
        </p:txBody>
      </p:sp>
      <p:sp>
        <p:nvSpPr>
          <p:cNvPr id="24578" name="Slide Image Placeholder 1"/>
          <p:cNvSpPr>
            <a:spLocks noGrp="1" noRot="1" noChangeAspect="1" noTextEdit="1"/>
          </p:cNvSpPr>
          <p:nvPr>
            <p:ph type="sldImg"/>
          </p:nvPr>
        </p:nvSpPr>
        <p:spPr>
          <a:xfrm>
            <a:off x="1150938" y="692150"/>
            <a:ext cx="4556125" cy="3416300"/>
          </a:xfrm>
          <a:ln/>
        </p:spPr>
      </p:sp>
      <p:sp>
        <p:nvSpPr>
          <p:cNvPr id="24579" name="Notes Placeholder 2"/>
          <p:cNvSpPr>
            <a:spLocks noGrp="1"/>
          </p:cNvSpPr>
          <p:nvPr>
            <p:ph type="body" idx="1"/>
          </p:nvPr>
        </p:nvSpPr>
        <p:spPr/>
        <p:txBody>
          <a:bodyPr/>
          <a:lstStyle/>
          <a:p>
            <a:endParaRPr lang="en-US"/>
          </a:p>
        </p:txBody>
      </p:sp>
      <p:sp>
        <p:nvSpPr>
          <p:cNvPr id="24580" name="Header Placeholder 3"/>
          <p:cNvSpPr txBox="1">
            <a:spLocks noGrp="1"/>
          </p:cNvSpPr>
          <p:nvPr/>
        </p:nvSpPr>
        <p:spPr bwMode="auto">
          <a:xfrm>
            <a:off x="3429000" y="90607"/>
            <a:ext cx="2782957" cy="215444"/>
          </a:xfrm>
          <a:prstGeom prst="rect">
            <a:avLst/>
          </a:prstGeom>
          <a:noFill/>
          <a:ln w="9525">
            <a:noFill/>
            <a:miter lim="800000"/>
            <a:headEnd/>
            <a:tailEnd/>
          </a:ln>
        </p:spPr>
        <p:txBody>
          <a:bodyPr lIns="0" tIns="0" rIns="0" bIns="0" anchor="b">
            <a:spAutoFit/>
          </a:bodyPr>
          <a:lstStyle/>
          <a:p>
            <a:pPr algn="r" defTabSz="897270" eaLnBrk="0" fontAlgn="base" hangingPunct="0">
              <a:spcBef>
                <a:spcPct val="0"/>
              </a:spcBef>
              <a:spcAft>
                <a:spcPct val="0"/>
              </a:spcAft>
            </a:pPr>
            <a:r>
              <a:rPr kumimoji="0" lang="en-US" sz="1400" b="1" dirty="0">
                <a:solidFill>
                  <a:prstClr val="black"/>
                </a:solidFill>
                <a:latin typeface="Times New Roman" pitchFamily="18" charset="0"/>
              </a:rPr>
              <a:t>doc.: IEEE 802.15-09-0117-00-0007</a:t>
            </a:r>
          </a:p>
        </p:txBody>
      </p:sp>
      <p:sp>
        <p:nvSpPr>
          <p:cNvPr id="24581" name="Date Placeholder 4"/>
          <p:cNvSpPr txBox="1">
            <a:spLocks noGrp="1"/>
          </p:cNvSpPr>
          <p:nvPr/>
        </p:nvSpPr>
        <p:spPr bwMode="auto">
          <a:xfrm>
            <a:off x="647600" y="90607"/>
            <a:ext cx="2705306" cy="215444"/>
          </a:xfrm>
          <a:prstGeom prst="rect">
            <a:avLst/>
          </a:prstGeom>
          <a:noFill/>
          <a:ln w="9525">
            <a:noFill/>
            <a:miter lim="800000"/>
            <a:headEnd/>
            <a:tailEnd/>
          </a:ln>
        </p:spPr>
        <p:txBody>
          <a:bodyPr lIns="0" tIns="0" rIns="0" bIns="0" anchor="b">
            <a:spAutoFit/>
          </a:bodyPr>
          <a:lstStyle/>
          <a:p>
            <a:pPr defTabSz="897270" eaLnBrk="0" fontAlgn="base" hangingPunct="0">
              <a:spcBef>
                <a:spcPct val="0"/>
              </a:spcBef>
              <a:spcAft>
                <a:spcPct val="0"/>
              </a:spcAft>
            </a:pPr>
            <a:r>
              <a:rPr kumimoji="0" lang="en-US" sz="1400" b="1" dirty="0">
                <a:solidFill>
                  <a:prstClr val="black"/>
                </a:solidFill>
                <a:latin typeface="Times New Roman" pitchFamily="18" charset="0"/>
              </a:rPr>
              <a:t>&lt;month year&gt;</a:t>
            </a:r>
          </a:p>
        </p:txBody>
      </p:sp>
      <p:sp>
        <p:nvSpPr>
          <p:cNvPr id="24582" name="Footer Placeholder 5"/>
          <p:cNvSpPr>
            <a:spLocks noGrp="1"/>
          </p:cNvSpPr>
          <p:nvPr>
            <p:ph type="ftr" sz="quarter" idx="4"/>
          </p:nvPr>
        </p:nvSpPr>
        <p:spPr>
          <a:noFill/>
        </p:spPr>
        <p:txBody>
          <a:bodyPr/>
          <a:lstStyle/>
          <a:p>
            <a:pPr lvl="4"/>
            <a:r>
              <a:rPr lang="en-US">
                <a:solidFill>
                  <a:prstClr val="black"/>
                </a:solidFill>
              </a:rPr>
              <a:t>&lt;author&gt;, &lt;company&gt;</a:t>
            </a:r>
          </a:p>
        </p:txBody>
      </p:sp>
      <p:sp>
        <p:nvSpPr>
          <p:cNvPr id="24583" name="Slide Number Placeholder 6"/>
          <p:cNvSpPr>
            <a:spLocks noGrp="1"/>
          </p:cNvSpPr>
          <p:nvPr>
            <p:ph type="sldNum" sz="quarter" idx="5"/>
          </p:nvPr>
        </p:nvSpPr>
        <p:spPr>
          <a:noFill/>
        </p:spPr>
        <p:txBody>
          <a:bodyPr/>
          <a:lstStyle/>
          <a:p>
            <a:r>
              <a:rPr lang="en-US">
                <a:solidFill>
                  <a:prstClr val="black"/>
                </a:solidFill>
              </a:rPr>
              <a:t>Page </a:t>
            </a:r>
            <a:fld id="{DE724A62-13E4-4261-84BB-CCFBA250F072}"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SOCC with random inter-leaver had a much better performance than BCC and LDPC.</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Low rate SOCC with random inter-leaver could also remove many bit erasures, but BCC and LDPC concatenated with RS could not do them.</a:t>
            </a:r>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11</a:t>
            </a:fld>
            <a:endParaRPr kumimoji="1" lang="ja-JP" altLang="en-US"/>
          </a:p>
        </p:txBody>
      </p:sp>
    </p:spTree>
    <p:extLst>
      <p:ext uri="{BB962C8B-B14F-4D97-AF65-F5344CB8AC3E}">
        <p14:creationId xmlns:p14="http://schemas.microsoft.com/office/powerpoint/2010/main" val="554654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ノート プレースホルダー 2"/>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Low rate SOCC with random inter-leaver could obtain the same throughput in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𝑝</m:t>
                        </m:r>
                      </m:e>
                      <m:sub>
                        <m:r>
                          <a:rPr kumimoji="1" lang="en-US" altLang="ja-JP" sz="1200" b="0" i="1" baseline="0" smtClean="0">
                            <a:latin typeface="Cambria Math" panose="02040503050406030204" pitchFamily="18" charset="0"/>
                          </a:rPr>
                          <m:t>𝑒</m:t>
                        </m:r>
                      </m:sub>
                    </m:sSub>
                    <m:r>
                      <a:rPr kumimoji="1" lang="en-US" altLang="ja-JP" sz="1200" b="0" i="1" baseline="0" smtClean="0">
                        <a:latin typeface="Cambria Math" panose="02040503050406030204" pitchFamily="18" charset="0"/>
                      </a:rPr>
                      <m:t>=30</m:t>
                    </m:r>
                  </m:oMath>
                </a14:m>
                <a:r>
                  <a:rPr kumimoji="1" lang="en-US" altLang="ja-JP" sz="1200" dirty="0">
                    <a:latin typeface="Times New Roman" panose="02020603050405020304" pitchFamily="18" charset="0"/>
                    <a:cs typeface="Times New Roman" panose="02020603050405020304" pitchFamily="18" charset="0"/>
                  </a:rPr>
                  <a:t>% as that in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𝑝</m:t>
                        </m:r>
                      </m:e>
                      <m:sub>
                        <m:r>
                          <a:rPr kumimoji="1" lang="en-US" altLang="ja-JP" sz="1200" b="0" i="1" baseline="0" smtClean="0">
                            <a:latin typeface="Cambria Math" panose="02040503050406030204" pitchFamily="18" charset="0"/>
                          </a:rPr>
                          <m:t>𝑒</m:t>
                        </m:r>
                      </m:sub>
                    </m:sSub>
                    <m:r>
                      <a:rPr kumimoji="1" lang="en-US" altLang="ja-JP" sz="1200" b="0" i="1" baseline="0" smtClean="0">
                        <a:latin typeface="Cambria Math" panose="02040503050406030204" pitchFamily="18" charset="0"/>
                      </a:rPr>
                      <m:t>=</m:t>
                    </m:r>
                    <m:r>
                      <a:rPr kumimoji="1" lang="en-US" altLang="ja-JP" sz="1200" b="0" i="1" baseline="0" smtClean="0">
                        <a:latin typeface="Cambria Math" panose="02040503050406030204" pitchFamily="18" charset="0"/>
                      </a:rPr>
                      <m:t>1</m:t>
                    </m:r>
                    <m:r>
                      <a:rPr kumimoji="1" lang="en-US" altLang="ja-JP" sz="1200" b="0" i="1" baseline="0" smtClean="0">
                        <a:latin typeface="Cambria Math" panose="02040503050406030204" pitchFamily="18" charset="0"/>
                      </a:rPr>
                      <m:t>0</m:t>
                    </m:r>
                  </m:oMath>
                </a14:m>
                <a:r>
                  <a:rPr kumimoji="1" lang="en-US" altLang="ja-JP" sz="1200" dirty="0">
                    <a:latin typeface="Times New Roman" panose="02020603050405020304" pitchFamily="18" charset="0"/>
                    <a:cs typeface="Times New Roman" panose="02020603050405020304" pitchFamily="18" charset="0"/>
                  </a:rPr>
                  <a:t>%</a:t>
                </a:r>
                <a:endParaRPr kumimoji="1" lang="ja-JP" altLang="en-US" dirty="0"/>
              </a:p>
            </p:txBody>
          </p:sp>
        </mc:Choice>
        <mc:Fallback>
          <p:sp>
            <p:nvSpPr>
              <p:cNvPr id="3" name="ノート プレースホルダー 2"/>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Low rate SOCC with random inter-leaver could obtain the same throughput in </a:t>
                </a:r>
                <a:r>
                  <a:rPr kumimoji="1" lang="en-US" altLang="ja-JP" sz="1200" b="0" i="0" baseline="0">
                    <a:latin typeface="Cambria Math" panose="02040503050406030204" pitchFamily="18" charset="0"/>
                  </a:rPr>
                  <a:t>𝑝_𝑒=30</a:t>
                </a:r>
                <a:r>
                  <a:rPr kumimoji="1" lang="en-US" altLang="ja-JP" sz="1200" dirty="0">
                    <a:latin typeface="Times New Roman" panose="02020603050405020304" pitchFamily="18" charset="0"/>
                    <a:cs typeface="Times New Roman" panose="02020603050405020304" pitchFamily="18" charset="0"/>
                  </a:rPr>
                  <a:t>% as that in </a:t>
                </a:r>
                <a:r>
                  <a:rPr kumimoji="1" lang="en-US" altLang="ja-JP" sz="1200" b="0" i="0" baseline="0">
                    <a:latin typeface="Cambria Math" panose="02040503050406030204" pitchFamily="18" charset="0"/>
                  </a:rPr>
                  <a:t>𝑝_𝑒=10</a:t>
                </a:r>
                <a:r>
                  <a:rPr kumimoji="1" lang="en-US" altLang="ja-JP" sz="1200" dirty="0">
                    <a:latin typeface="Times New Roman" panose="02020603050405020304" pitchFamily="18" charset="0"/>
                    <a:cs typeface="Times New Roman" panose="02020603050405020304" pitchFamily="18" charset="0"/>
                  </a:rPr>
                  <a:t>%</a:t>
                </a:r>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12</a:t>
            </a:fld>
            <a:endParaRPr kumimoji="1" lang="ja-JP" altLang="en-US"/>
          </a:p>
        </p:txBody>
      </p:sp>
    </p:spTree>
    <p:extLst>
      <p:ext uri="{BB962C8B-B14F-4D97-AF65-F5344CB8AC3E}">
        <p14:creationId xmlns:p14="http://schemas.microsoft.com/office/powerpoint/2010/main" val="3621339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13</a:t>
            </a:fld>
            <a:endParaRPr kumimoji="1" lang="ja-JP" altLang="en-US"/>
          </a:p>
        </p:txBody>
      </p:sp>
    </p:spTree>
    <p:extLst>
      <p:ext uri="{BB962C8B-B14F-4D97-AF65-F5344CB8AC3E}">
        <p14:creationId xmlns:p14="http://schemas.microsoft.com/office/powerpoint/2010/main" val="2674933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16</a:t>
            </a:fld>
            <a:endParaRPr kumimoji="1" lang="ja-JP" altLang="en-US"/>
          </a:p>
        </p:txBody>
      </p:sp>
    </p:spTree>
    <p:extLst>
      <p:ext uri="{BB962C8B-B14F-4D97-AF65-F5344CB8AC3E}">
        <p14:creationId xmlns:p14="http://schemas.microsoft.com/office/powerpoint/2010/main" val="2834808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17</a:t>
            </a:fld>
            <a:endParaRPr kumimoji="1" lang="ja-JP" altLang="en-US"/>
          </a:p>
        </p:txBody>
      </p:sp>
    </p:spTree>
    <p:extLst>
      <p:ext uri="{BB962C8B-B14F-4D97-AF65-F5344CB8AC3E}">
        <p14:creationId xmlns:p14="http://schemas.microsoft.com/office/powerpoint/2010/main" val="2616617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18</a:t>
            </a:fld>
            <a:endParaRPr kumimoji="1" lang="ja-JP" altLang="en-US"/>
          </a:p>
        </p:txBody>
      </p:sp>
    </p:spTree>
    <p:extLst>
      <p:ext uri="{BB962C8B-B14F-4D97-AF65-F5344CB8AC3E}">
        <p14:creationId xmlns:p14="http://schemas.microsoft.com/office/powerpoint/2010/main" val="4177968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en-US" altLang="ja-JP" sz="1200" kern="1200" dirty="0">
              <a:solidFill>
                <a:schemeClr val="tx1"/>
              </a:solidFill>
              <a:effectLst/>
              <a:latin typeface="+mn-lt"/>
              <a:ea typeface="+mn-ea"/>
              <a:cs typeface="+mn-cs"/>
            </a:endParaRPr>
          </a:p>
          <a:p>
            <a:pPr marL="0" indent="0">
              <a:buFont typeface="Wingdings" panose="05000000000000000000" pitchFamily="2" charset="2"/>
              <a:buNone/>
            </a:pPr>
            <a:endParaRPr lang="en-US" altLang="ja-JP"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19</a:t>
            </a:fld>
            <a:endParaRPr kumimoji="1" lang="ja-JP" altLang="en-US"/>
          </a:p>
        </p:txBody>
      </p:sp>
    </p:spTree>
    <p:extLst>
      <p:ext uri="{BB962C8B-B14F-4D97-AF65-F5344CB8AC3E}">
        <p14:creationId xmlns:p14="http://schemas.microsoft.com/office/powerpoint/2010/main" val="70784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en-US" altLang="ja-JP"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45126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SOCCs have attracted attention as error correction codes for code division multiple access (CDMA) using the spread spectrum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Therefore, SOCCs are considered to be compatible with the UWB, as they use a very wide bandwidth</a:t>
            </a:r>
            <a:endParaRPr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3</a:t>
            </a:fld>
            <a:endParaRPr kumimoji="1" lang="ja-JP" altLang="en-US"/>
          </a:p>
        </p:txBody>
      </p:sp>
    </p:spTree>
    <p:extLst>
      <p:ext uri="{BB962C8B-B14F-4D97-AF65-F5344CB8AC3E}">
        <p14:creationId xmlns:p14="http://schemas.microsoft.com/office/powerpoint/2010/main" val="70152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14:m>
                  <m:oMath xmlns:m="http://schemas.openxmlformats.org/officeDocument/2006/math">
                    <m:sSup>
                      <m:sSupPr>
                        <m:ctrlPr>
                          <a:rPr lang="ja-JP" altLang="ja-JP" i="1">
                            <a:latin typeface="Cambria Math" panose="02040503050406030204" pitchFamily="18" charset="0"/>
                          </a:rPr>
                        </m:ctrlPr>
                      </m:sSupPr>
                      <m:e>
                        <m:r>
                          <a:rPr lang="en-US" altLang="ja-JP" i="1">
                            <a:latin typeface="Cambria Math" panose="02040503050406030204" pitchFamily="18" charset="0"/>
                          </a:rPr>
                          <m:t>2</m:t>
                        </m:r>
                      </m:e>
                      <m:sup>
                        <m:r>
                          <a:rPr lang="en-US" altLang="ja-JP" i="1">
                            <a:latin typeface="Cambria Math" panose="02040503050406030204" pitchFamily="18" charset="0"/>
                          </a:rPr>
                          <m:t>𝐾</m:t>
                        </m:r>
                        <m:r>
                          <a:rPr lang="en-US" altLang="ja-JP" i="1">
                            <a:latin typeface="Cambria Math" panose="02040503050406030204" pitchFamily="18" charset="0"/>
                          </a:rPr>
                          <m:t>−</m:t>
                        </m:r>
                        <m:r>
                          <a:rPr lang="en-US" altLang="ja-JP">
                            <a:latin typeface="Cambria Math" panose="02040503050406030204" pitchFamily="18" charset="0"/>
                          </a:rPr>
                          <m:t>2</m:t>
                        </m:r>
                      </m:sup>
                    </m:sSup>
                  </m:oMath>
                </a14:m>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Therefore, SOCCs are considered to be compatible with the UWB, as they use a very wide bandwidth</a:t>
                </a:r>
                <a:endParaRPr kumimoji="1" lang="ja-JP" altLang="en-US" dirty="0"/>
              </a:p>
              <a:p>
                <a:pPr marL="171450" indent="-171450">
                  <a:buFont typeface="Arial" panose="020B0604020202020204" pitchFamily="34" charset="0"/>
                  <a:buChar char="•"/>
                </a:pPr>
                <a:endParaRPr lang="en-US" altLang="ja-JP" dirty="0"/>
              </a:p>
            </p:txBody>
          </p:sp>
        </mc:Choice>
        <mc:Fallback xmlns="">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r>
                  <a:rPr lang="en-US" altLang="ja-JP" i="0">
                    <a:latin typeface="Cambria Math" panose="02040503050406030204" pitchFamily="18" charset="0"/>
                  </a:rPr>
                  <a:t>2</a:t>
                </a:r>
                <a:r>
                  <a:rPr lang="ja-JP" altLang="ja-JP" i="0">
                    <a:latin typeface="Cambria Math" panose="02040503050406030204" pitchFamily="18" charset="0"/>
                  </a:rPr>
                  <a:t>^(</a:t>
                </a:r>
                <a:r>
                  <a:rPr lang="en-US" altLang="ja-JP" i="0">
                    <a:latin typeface="Cambria Math" panose="02040503050406030204" pitchFamily="18" charset="0"/>
                  </a:rPr>
                  <a:t>𝐾−2</a:t>
                </a:r>
                <a:r>
                  <a:rPr lang="ja-JP" altLang="ja-JP" i="0">
                    <a:latin typeface="Cambria Math" panose="02040503050406030204" pitchFamily="18" charset="0"/>
                  </a:rPr>
                  <a:t>)</a:t>
                </a:r>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endParaRPr kumimoji="1" lang="ja-JP" altLang="en-US" dirty="0"/>
              </a:p>
              <a:p>
                <a:pPr marL="171450" indent="-171450">
                  <a:buFont typeface="Arial" panose="020B0604020202020204" pitchFamily="34" charset="0"/>
                  <a:buChar char="•"/>
                </a:pPr>
                <a:endParaRPr lang="en-US" altLang="ja-JP" dirty="0"/>
              </a:p>
            </p:txBody>
          </p:sp>
        </mc:Fallback>
      </mc:AlternateContent>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4</a:t>
            </a:fld>
            <a:endParaRPr kumimoji="1" lang="ja-JP" altLang="en-US"/>
          </a:p>
        </p:txBody>
      </p:sp>
    </p:spTree>
    <p:extLst>
      <p:ext uri="{BB962C8B-B14F-4D97-AF65-F5344CB8AC3E}">
        <p14:creationId xmlns:p14="http://schemas.microsoft.com/office/powerpoint/2010/main" val="180176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6</a:t>
            </a:fld>
            <a:endParaRPr kumimoji="1" lang="ja-JP" altLang="en-US"/>
          </a:p>
        </p:txBody>
      </p:sp>
    </p:spTree>
    <p:extLst>
      <p:ext uri="{BB962C8B-B14F-4D97-AF65-F5344CB8AC3E}">
        <p14:creationId xmlns:p14="http://schemas.microsoft.com/office/powerpoint/2010/main" val="1238187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the case of that condition, small bit erasures, SOCC with coding rate 1/16, (54, 46) </a:t>
            </a:r>
            <a:r>
              <a:rPr kumimoji="1" lang="en-US" altLang="ja-JP" dirty="0" err="1"/>
              <a:t>sRS</a:t>
            </a:r>
            <a:r>
              <a:rPr kumimoji="1" lang="en-US" altLang="ja-JP" dirty="0"/>
              <a:t> and BCC, and (54, 38) </a:t>
            </a:r>
            <a:r>
              <a:rPr kumimoji="1" lang="en-US" altLang="ja-JP" dirty="0" err="1"/>
              <a:t>sRS</a:t>
            </a:r>
            <a:r>
              <a:rPr kumimoji="1" lang="en-US" altLang="ja-JP" dirty="0"/>
              <a:t> and BCC had a better performance.</a:t>
            </a:r>
          </a:p>
          <a:p>
            <a:r>
              <a:rPr kumimoji="1" lang="en-US" altLang="ja-JP" dirty="0"/>
              <a:t>Then, SOCC with coding rate ¼, 1/8, and (54, 28) </a:t>
            </a:r>
            <a:r>
              <a:rPr kumimoji="1" lang="en-US" altLang="ja-JP" dirty="0" err="1"/>
              <a:t>sRS</a:t>
            </a:r>
            <a:r>
              <a:rPr kumimoji="1" lang="en-US" altLang="ja-JP" dirty="0"/>
              <a:t> and BCC had also a good performance.</a:t>
            </a:r>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7</a:t>
            </a:fld>
            <a:endParaRPr kumimoji="1" lang="ja-JP" altLang="en-US"/>
          </a:p>
        </p:txBody>
      </p:sp>
    </p:spTree>
    <p:extLst>
      <p:ext uri="{BB962C8B-B14F-4D97-AF65-F5344CB8AC3E}">
        <p14:creationId xmlns:p14="http://schemas.microsoft.com/office/powerpoint/2010/main" val="3813037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In the case of that condition, many bit erasures, (54, 28) </a:t>
            </a:r>
            <a:r>
              <a:rPr kumimoji="1" lang="en-US" altLang="ja-JP" dirty="0" err="1"/>
              <a:t>sRS</a:t>
            </a:r>
            <a:r>
              <a:rPr kumimoji="1" lang="en-US" altLang="ja-JP" dirty="0"/>
              <a:t> and BCC had a better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Error floor did not appeared in LDPC cases.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However, SOCC without inter-leaver did not have a good performance due to large burst errors. </a:t>
            </a:r>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8</a:t>
            </a:fld>
            <a:endParaRPr kumimoji="1" lang="ja-JP" altLang="en-US"/>
          </a:p>
        </p:txBody>
      </p:sp>
    </p:spTree>
    <p:extLst>
      <p:ext uri="{BB962C8B-B14F-4D97-AF65-F5344CB8AC3E}">
        <p14:creationId xmlns:p14="http://schemas.microsoft.com/office/powerpoint/2010/main" val="2920471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SOCC with random inter-leaver had a very good performance.</a:t>
            </a:r>
          </a:p>
          <a:p>
            <a:r>
              <a:rPr kumimoji="1" lang="en-US" altLang="ja-JP" sz="1200" dirty="0">
                <a:latin typeface="Times New Roman" panose="02020603050405020304" pitchFamily="18" charset="0"/>
                <a:cs typeface="Times New Roman" panose="02020603050405020304" pitchFamily="18" charset="0"/>
              </a:rPr>
              <a:t>SOCC with coding rate ¼, has a similar performance to </a:t>
            </a:r>
            <a:r>
              <a:rPr kumimoji="1" lang="en-US" altLang="ja-JP" dirty="0"/>
              <a:t>(54, 28) </a:t>
            </a:r>
            <a:r>
              <a:rPr kumimoji="1" lang="en-US" altLang="ja-JP" dirty="0" err="1"/>
              <a:t>sRS</a:t>
            </a:r>
            <a:r>
              <a:rPr kumimoji="1" lang="en-US" altLang="ja-JP" dirty="0"/>
              <a:t> and BCC , those coding rate are almost the same.</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9</a:t>
            </a:fld>
            <a:endParaRPr kumimoji="1" lang="ja-JP" altLang="en-US"/>
          </a:p>
        </p:txBody>
      </p:sp>
    </p:spTree>
    <p:extLst>
      <p:ext uri="{BB962C8B-B14F-4D97-AF65-F5344CB8AC3E}">
        <p14:creationId xmlns:p14="http://schemas.microsoft.com/office/powerpoint/2010/main" val="2031254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SOCC with random inter-leaver also had a good performance in low </a:t>
                </a:r>
                <a14:m>
                  <m:oMath xmlns:m="http://schemas.openxmlformats.org/officeDocument/2006/math">
                    <m:sSub>
                      <m:sSubPr>
                        <m:ctrlPr>
                          <a:rPr kumimoji="1" lang="en-US" altLang="ja-JP" sz="1200" i="1" smtClean="0">
                            <a:latin typeface="Cambria Math" panose="02040503050406030204" pitchFamily="18" charset="0"/>
                            <a:cs typeface="Times New Roman" panose="02020603050405020304" pitchFamily="18" charset="0"/>
                          </a:rPr>
                        </m:ctrlPr>
                      </m:sSubPr>
                      <m:e>
                        <m:r>
                          <a:rPr kumimoji="1" lang="en-US" altLang="ja-JP" sz="1200" b="0" i="1" smtClean="0">
                            <a:latin typeface="Cambria Math" panose="02040503050406030204" pitchFamily="18" charset="0"/>
                            <a:cs typeface="Times New Roman" panose="02020603050405020304" pitchFamily="18" charset="0"/>
                          </a:rPr>
                          <m:t>𝐸</m:t>
                        </m:r>
                      </m:e>
                      <m:sub>
                        <m:r>
                          <a:rPr kumimoji="1" lang="en-US" altLang="ja-JP" sz="1200" b="0" i="1" smtClean="0">
                            <a:latin typeface="Cambria Math" panose="02040503050406030204" pitchFamily="18" charset="0"/>
                            <a:cs typeface="Times New Roman" panose="02020603050405020304" pitchFamily="18" charset="0"/>
                          </a:rPr>
                          <m:t>𝑏</m:t>
                        </m:r>
                      </m:sub>
                    </m:sSub>
                    <m:r>
                      <a:rPr kumimoji="1" lang="en-US" altLang="ja-JP" sz="1200" b="0" i="1" smtClean="0">
                        <a:latin typeface="Cambria Math" panose="02040503050406030204" pitchFamily="18" charset="0"/>
                        <a:cs typeface="Times New Roman" panose="02020603050405020304" pitchFamily="18" charset="0"/>
                      </a:rPr>
                      <m:t>/</m:t>
                    </m:r>
                    <m:sSub>
                      <m:sSubPr>
                        <m:ctrlPr>
                          <a:rPr kumimoji="1" lang="en-US" altLang="ja-JP" sz="1200" b="0" i="1" smtClean="0">
                            <a:latin typeface="Cambria Math" panose="02040503050406030204" pitchFamily="18" charset="0"/>
                            <a:cs typeface="Times New Roman" panose="02020603050405020304" pitchFamily="18" charset="0"/>
                          </a:rPr>
                        </m:ctrlPr>
                      </m:sSubPr>
                      <m:e>
                        <m:r>
                          <a:rPr kumimoji="1" lang="en-US" altLang="ja-JP" sz="1200" b="0" i="1" smtClean="0">
                            <a:latin typeface="Cambria Math" panose="02040503050406030204" pitchFamily="18" charset="0"/>
                            <a:cs typeface="Times New Roman" panose="02020603050405020304" pitchFamily="18" charset="0"/>
                          </a:rPr>
                          <m:t>𝑁</m:t>
                        </m:r>
                      </m:e>
                      <m:sub>
                        <m:r>
                          <a:rPr kumimoji="1" lang="en-US" altLang="ja-JP" sz="1200" b="0" i="1" smtClean="0">
                            <a:latin typeface="Cambria Math" panose="02040503050406030204" pitchFamily="18" charset="0"/>
                            <a:cs typeface="Times New Roman" panose="02020603050405020304" pitchFamily="18" charset="0"/>
                          </a:rPr>
                          <m:t>0</m:t>
                        </m:r>
                      </m:sub>
                    </m:sSub>
                  </m:oMath>
                </a14:m>
                <a:r>
                  <a:rPr kumimoji="1" lang="en-US" altLang="ja-JP" sz="1200" dirty="0">
                    <a:latin typeface="Times New Roman" panose="02020603050405020304" pitchFamily="18" charset="0"/>
                    <a:cs typeface="Times New Roman" panose="02020603050405020304" pitchFamily="18" charset="0"/>
                  </a:rPr>
                  <a:t> areas.</a:t>
                </a:r>
              </a:p>
            </p:txBody>
          </p:sp>
        </mc:Choice>
        <mc:Fallback>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SOCC with random inter-leaver also had a good performance in low </a:t>
                </a:r>
                <a:r>
                  <a:rPr kumimoji="1" lang="en-US" altLang="ja-JP" sz="1200" b="0" i="0">
                    <a:latin typeface="Cambria Math" panose="02040503050406030204" pitchFamily="18" charset="0"/>
                    <a:cs typeface="Times New Roman" panose="02020603050405020304" pitchFamily="18" charset="0"/>
                  </a:rPr>
                  <a:t>𝐸_𝑏/𝑁_0</a:t>
                </a:r>
                <a:r>
                  <a:rPr kumimoji="1" lang="en-US" altLang="ja-JP" sz="1200" dirty="0">
                    <a:latin typeface="Times New Roman" panose="02020603050405020304" pitchFamily="18" charset="0"/>
                    <a:cs typeface="Times New Roman" panose="02020603050405020304" pitchFamily="18" charset="0"/>
                  </a:rPr>
                  <a:t> areas.</a:t>
                </a:r>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10</a:t>
            </a:fld>
            <a:endParaRPr kumimoji="1" lang="ja-JP" altLang="en-US"/>
          </a:p>
        </p:txBody>
      </p:sp>
    </p:spTree>
    <p:extLst>
      <p:ext uri="{BB962C8B-B14F-4D97-AF65-F5344CB8AC3E}">
        <p14:creationId xmlns:p14="http://schemas.microsoft.com/office/powerpoint/2010/main" val="87630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5791200" y="22860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802.15-22-0562-11-06ma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F29BC87-BF55-421B-B54D-29C11A5C93C2}" type="slidenum">
              <a:rPr lang="en-US" smtClean="0">
                <a:solidFill>
                  <a:srgbClr val="000000"/>
                </a:solidFill>
              </a:rPr>
              <a:pPr>
                <a:defRPr/>
              </a:pPr>
              <a:t>‹#›</a:t>
            </a:fld>
            <a:endParaRPr lang="en-US">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724128" y="6453336"/>
            <a:ext cx="3168352" cy="553998"/>
          </a:xfrm>
          <a:prstGeom prst="rect">
            <a:avLst/>
          </a:prstGeo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26533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5693770" y="22711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802.15-22-0562-11-06ma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286294" y="6475413"/>
            <a:ext cx="647613" cy="184666"/>
          </a:xfrm>
          <a:ln/>
        </p:spPr>
        <p:txBody>
          <a:bodyPr/>
          <a:lstStyle>
            <a:lvl1pPr>
              <a:defRPr sz="1200"/>
            </a:lvl1pPr>
          </a:lstStyle>
          <a:p>
            <a:pPr>
              <a:defRPr/>
            </a:pPr>
            <a:r>
              <a:rPr lang="en-US">
                <a:solidFill>
                  <a:srgbClr val="000000"/>
                </a:solidFill>
              </a:rPr>
              <a:t>Slide </a:t>
            </a:r>
            <a:fld id="{088E86A2-24BB-437A-8099-76D2C87A4801}" type="slidenum">
              <a:rPr lang="en-US" smtClean="0">
                <a:solidFill>
                  <a:srgbClr val="000000"/>
                </a:solidFill>
              </a:rPr>
              <a:pPr>
                <a:defRPr/>
              </a:pPr>
              <a:t>‹#›</a:t>
            </a:fld>
            <a:endParaRPr lang="en-US">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724128" y="6453336"/>
            <a:ext cx="3168352" cy="553998"/>
          </a:xfrm>
        </p:spPr>
        <p:txBody>
          <a:bodyPr/>
          <a:lstStyle>
            <a:lvl1pPr>
              <a:defRPr>
                <a:latin typeface="+mj-lt"/>
              </a:defRPr>
            </a:lvl1p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096783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286294" y="6475413"/>
            <a:ext cx="647613" cy="184666"/>
          </a:xfrm>
        </p:spPr>
        <p:txBody>
          <a:bodyPr/>
          <a:lstStyle>
            <a:lvl1pPr>
              <a:defRPr sz="1200" smtClean="0"/>
            </a:lvl1pPr>
          </a:lstStyle>
          <a:p>
            <a:pPr>
              <a:defRPr/>
            </a:pPr>
            <a:r>
              <a:rPr lang="en-US">
                <a:solidFill>
                  <a:srgbClr val="000000"/>
                </a:solidFill>
              </a:rPr>
              <a:t>Slide </a:t>
            </a:r>
            <a:fld id="{656268D0-4611-45F7-BF6F-449ED53C6C0E}" type="slidenum">
              <a:rPr lang="en-US">
                <a:solidFill>
                  <a:srgbClr val="000000"/>
                </a:solidFill>
              </a:rPr>
              <a:pPr>
                <a:defRPr/>
              </a:pPr>
              <a:t>‹#›</a:t>
            </a:fld>
            <a:endParaRPr lang="en-US">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baseline="0">
                <a:latin typeface="+mj-lt"/>
              </a:defRPr>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3" name="フッター プレースホルダ 2"/>
          <p:cNvSpPr>
            <a:spLocks noGrp="1"/>
          </p:cNvSpPr>
          <p:nvPr>
            <p:ph type="ftr" sz="quarter" idx="11"/>
          </p:nvPr>
        </p:nvSpPr>
        <p:spPr/>
        <p:txBody>
          <a:bodyPr/>
          <a:lstStyle>
            <a:lvl1pPr>
              <a:defRPr sz="1100"/>
            </a:lvl1pPr>
          </a:lstStyle>
          <a:p>
            <a:r>
              <a:rPr lang="en-US" altLang="ja-JP" dirty="0">
                <a:solidFill>
                  <a:srgbClr val="000000"/>
                </a:solidFill>
              </a:rPr>
              <a:t>Kento Takabayashi(Toyo Univ.)</a:t>
            </a:r>
          </a:p>
          <a:p>
            <a:r>
              <a:rPr lang="en-US" altLang="ja-JP" sz="1050" dirty="0">
                <a:solidFill>
                  <a:srgbClr val="000000"/>
                </a:solidFill>
              </a:rPr>
              <a:t>Ryuji Kohno(YNU/YRP-IAI) </a:t>
            </a:r>
          </a:p>
        </p:txBody>
      </p:sp>
      <p:sp>
        <p:nvSpPr>
          <p:cNvPr id="4" name="スライド番号プレースホルダ 3"/>
          <p:cNvSpPr>
            <a:spLocks noGrp="1"/>
          </p:cNvSpPr>
          <p:nvPr>
            <p:ph type="sldNum" sz="quarter" idx="12"/>
          </p:nvPr>
        </p:nvSpPr>
        <p:spPr/>
        <p:txBody>
          <a:bodyPr/>
          <a:lstStyle>
            <a:lvl1pPr>
              <a:defRPr/>
            </a:lvl1pPr>
          </a:lstStyle>
          <a:p>
            <a:fld id="{769171EF-81C0-43B1-9967-509DCBA38FA2}" type="slidenum">
              <a:rPr kumimoji="1" lang="ja-JP" altLang="en-US" smtClean="0"/>
              <a:pPr/>
              <a:t>‹#›</a:t>
            </a:fld>
            <a:endParaRPr kumimoji="1" lang="ja-JP" altLang="en-US"/>
          </a:p>
        </p:txBody>
      </p:sp>
    </p:spTree>
    <p:extLst>
      <p:ext uri="{BB962C8B-B14F-4D97-AF65-F5344CB8AC3E}">
        <p14:creationId xmlns:p14="http://schemas.microsoft.com/office/powerpoint/2010/main" val="264444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5791200" y="228600"/>
            <a:ext cx="2977097" cy="307777"/>
          </a:xfrm>
          <a:prstGeom prst="rect">
            <a:avLst/>
          </a:prstGeom>
          <a:solidFill>
            <a:schemeClr val="bg1"/>
          </a:solidFill>
        </p:spPr>
        <p:txBody>
          <a:bodyPr wrap="none">
            <a:spAutoFit/>
          </a:bodyPr>
          <a:lstStyle/>
          <a:p>
            <a:pPr fontAlgn="base">
              <a:spcBef>
                <a:spcPct val="0"/>
              </a:spcBef>
              <a:spcAft>
                <a:spcPct val="0"/>
              </a:spcAft>
            </a:pPr>
            <a:r>
              <a:rPr kumimoji="0" lang="en-US" sz="1400" b="1" dirty="0">
                <a:solidFill>
                  <a:srgbClr val="000000"/>
                </a:solidFill>
                <a:latin typeface="Times New Roman" pitchFamily="18" charset="0"/>
              </a:rPr>
              <a:t>Doc.: IEEE 802.15-22-0562-11-06ma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846452" y="6453336"/>
            <a:ext cx="3046027" cy="553998"/>
          </a:xfrm>
          <a:prstGeom prst="rect">
            <a:avLst/>
          </a:prstGeom>
        </p:spPr>
        <p:txBody>
          <a:bodyPr/>
          <a:lstStyle>
            <a:lvl1pPr>
              <a:defRPr>
                <a:latin typeface="+mj-lt"/>
              </a:defRPr>
            </a:lvl1pPr>
          </a:lstStyle>
          <a:p>
            <a:r>
              <a:rPr lang="en-US" sz="1200" dirty="0">
                <a:solidFill>
                  <a:srgbClr val="000000"/>
                </a:solidFill>
              </a:rPr>
              <a:t>Kento Takabayashi(Toyo Univ.)</a:t>
            </a:r>
          </a:p>
          <a:p>
            <a:r>
              <a:rPr lang="en-US" sz="1200" dirty="0">
                <a:solidFill>
                  <a:srgbClr val="000000"/>
                </a:solidFill>
              </a:rPr>
              <a:t>Ryuji Kohno(YNU/YRP-IAI) </a:t>
            </a:r>
            <a:endParaRPr lang="en-US" sz="1200" dirty="0">
              <a:solidFill>
                <a:srgbClr val="000000"/>
              </a:solidFill>
              <a:latin typeface="+mj-lt"/>
            </a:endParaRP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9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1.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r>
              <a:rPr lang="en-US" dirty="0">
                <a:solidFill>
                  <a:srgbClr val="000000"/>
                </a:solidFill>
              </a:rPr>
              <a:t>Slide </a:t>
            </a:r>
            <a:fld id="{168A0E28-C750-41B9-A69D-2C32EC8D3106}" type="slidenum">
              <a:rPr lang="en-US">
                <a:solidFill>
                  <a:srgbClr val="000000"/>
                </a:solidFill>
              </a:rPr>
              <a:pPr>
                <a:defRPr/>
              </a:pPr>
              <a:t>1</a:t>
            </a:fld>
            <a:endParaRPr lang="en-US" dirty="0">
              <a:solidFill>
                <a:srgbClr val="000000"/>
              </a:solidFill>
            </a:endParaRPr>
          </a:p>
        </p:txBody>
      </p:sp>
      <p:sp>
        <p:nvSpPr>
          <p:cNvPr id="27651" name="Rectangle 3"/>
          <p:cNvSpPr>
            <a:spLocks noChangeArrowheads="1"/>
          </p:cNvSpPr>
          <p:nvPr/>
        </p:nvSpPr>
        <p:spPr bwMode="auto">
          <a:xfrm>
            <a:off x="152400" y="550714"/>
            <a:ext cx="8915400" cy="6017032"/>
          </a:xfrm>
          <a:prstGeom prst="rect">
            <a:avLst/>
          </a:prstGeom>
          <a:noFill/>
          <a:ln w="12700">
            <a:noFill/>
            <a:miter lim="800000"/>
            <a:headEnd type="none" w="sm" len="sm"/>
            <a:tailEnd type="none" w="sm" len="sm"/>
          </a:ln>
          <a:effectLst/>
        </p:spPr>
        <p:txBody>
          <a:bodyPr wrap="square">
            <a:spAutoFit/>
          </a:bodyPr>
          <a:lstStyle/>
          <a:p>
            <a:pPr marL="739775" indent="-739775" algn="ctr" eaLnBrk="0" fontAlgn="base" hangingPunct="0">
              <a:spcBef>
                <a:spcPct val="0"/>
              </a:spcBef>
              <a:spcAft>
                <a:spcPct val="0"/>
              </a:spcAft>
            </a:pPr>
            <a:r>
              <a:rPr kumimoji="0" lang="en-US" b="1" u="sng" dirty="0">
                <a:solidFill>
                  <a:srgbClr val="000000"/>
                </a:solidFill>
                <a:effectLst>
                  <a:outerShdw blurRad="38100" dist="38100" dir="2700000" algn="tl">
                    <a:srgbClr val="C0C0C0"/>
                  </a:outerShdw>
                </a:effectLst>
                <a:latin typeface="Times New Roman" pitchFamily="18" charset="0"/>
              </a:rPr>
              <a:t>Project: IEEE P802.15 Working Group for Wireless Personal Area Networks (WPANs)</a:t>
            </a:r>
            <a:endParaRPr kumimoji="0" lang="en-US" sz="1600" b="1"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Submission Title:</a:t>
            </a:r>
            <a:r>
              <a:rPr kumimoji="0" lang="en-US" sz="1600" dirty="0">
                <a:solidFill>
                  <a:srgbClr val="000000"/>
                </a:solidFill>
                <a:latin typeface="Times New Roman" pitchFamily="18" charset="0"/>
              </a:rPr>
              <a:t> [Evaluation of IEEE 802.15.6ma Ultra-wideband Physical Layer Utilizing Super Orthogonal Convolutional Code]</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Date Submitted: </a:t>
            </a:r>
            <a:r>
              <a:rPr kumimoji="0" lang="en-US" sz="1600" dirty="0">
                <a:solidFill>
                  <a:srgbClr val="000000"/>
                </a:solidFill>
                <a:latin typeface="Times New Roman" pitchFamily="18" charset="0"/>
              </a:rPr>
              <a:t>[9 September 2024]	</a:t>
            </a:r>
          </a:p>
          <a:p>
            <a:pPr eaLnBrk="0" fontAlgn="base" hangingPunct="0">
              <a:spcBef>
                <a:spcPct val="0"/>
              </a:spcBef>
              <a:spcAft>
                <a:spcPct val="0"/>
              </a:spcAft>
            </a:pPr>
            <a:r>
              <a:rPr kumimoji="0" lang="en-US" sz="1600" b="1" dirty="0">
                <a:solidFill>
                  <a:srgbClr val="000000"/>
                </a:solidFill>
                <a:latin typeface="Times New Roman" pitchFamily="18" charset="0"/>
              </a:rPr>
              <a:t>Source:</a:t>
            </a:r>
            <a:r>
              <a:rPr kumimoji="0" lang="en-US" sz="1600" dirty="0">
                <a:solidFill>
                  <a:srgbClr val="000000"/>
                </a:solidFill>
                <a:latin typeface="Times New Roman" pitchFamily="18" charset="0"/>
              </a:rPr>
              <a:t> </a:t>
            </a:r>
            <a:r>
              <a:rPr kumimoji="0" lang="en-US" altLang="ko-KR" sz="1600" dirty="0">
                <a:solidFill>
                  <a:srgbClr val="000000"/>
                </a:solidFill>
                <a:latin typeface="Times New Roman" pitchFamily="18" charset="0"/>
              </a:rPr>
              <a:t>[Kento Takabayashi</a:t>
            </a:r>
            <a:r>
              <a:rPr kumimoji="0" lang="en-US" altLang="ko-KR" sz="1600" baseline="30000" dirty="0">
                <a:solidFill>
                  <a:srgbClr val="000000"/>
                </a:solidFill>
                <a:latin typeface="Times New Roman" pitchFamily="18" charset="0"/>
              </a:rPr>
              <a:t>1</a:t>
            </a:r>
            <a:r>
              <a:rPr kumimoji="0" lang="en-US" altLang="ko-KR" sz="1600" dirty="0">
                <a:solidFill>
                  <a:srgbClr val="000000"/>
                </a:solidFill>
                <a:latin typeface="Times New Roman" pitchFamily="18" charset="0"/>
              </a:rPr>
              <a:t>, Ryuji Kohno</a:t>
            </a:r>
            <a:r>
              <a:rPr kumimoji="0" lang="en-US" altLang="ko-KR" sz="1600" baseline="30000" dirty="0">
                <a:solidFill>
                  <a:srgbClr val="000000"/>
                </a:solidFill>
                <a:latin typeface="Times New Roman" pitchFamily="18" charset="0"/>
              </a:rPr>
              <a:t>2,3</a:t>
            </a:r>
            <a:r>
              <a:rPr kumimoji="0" lang="en-US" altLang="ko-KR" sz="1600" dirty="0">
                <a:solidFill>
                  <a:srgbClr val="000000"/>
                </a:solidFill>
                <a:latin typeface="Times New Roman" pitchFamily="18" charset="0"/>
              </a:rPr>
              <a:t> ] [1;Toyo University, 2;Yokohama National University, 3;YRP International Alliance Institute(YRP-IAI)] </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Address </a:t>
            </a:r>
            <a:r>
              <a:rPr kumimoji="0" lang="en-US" sz="1600" dirty="0">
                <a:solidFill>
                  <a:srgbClr val="000000"/>
                </a:solidFill>
                <a:latin typeface="Times New Roman" pitchFamily="18" charset="0"/>
              </a:rPr>
              <a:t>[1: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a:t>
            </a:r>
            <a:r>
              <a:rPr kumimoji="0" lang="it-IT" altLang="zh-TW" sz="1600" dirty="0">
                <a:solidFill>
                  <a:srgbClr val="000000"/>
                </a:solidFill>
                <a:latin typeface="Times New Roman" pitchFamily="18" charset="0"/>
              </a:rPr>
              <a:t>100 Kujirai, Kawagoe, Saitama, Japan 351-8585, Japan 719-1197,</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2; 79-5 </a:t>
            </a:r>
            <a:r>
              <a:rPr kumimoji="0" lang="en-US" sz="1600" dirty="0" err="1">
                <a:solidFill>
                  <a:srgbClr val="000000"/>
                </a:solidFill>
                <a:latin typeface="Times New Roman" pitchFamily="18" charset="0"/>
              </a:rPr>
              <a:t>Tokiwadai</a:t>
            </a:r>
            <a:r>
              <a:rPr kumimoji="0" lang="en-US" sz="1600" dirty="0">
                <a:solidFill>
                  <a:srgbClr val="000000"/>
                </a:solidFill>
                <a:latin typeface="Times New Roman" pitchFamily="18" charset="0"/>
              </a:rPr>
              <a:t>, Hodogaya-</a:t>
            </a:r>
            <a:r>
              <a:rPr kumimoji="0" lang="en-US" sz="1600" dirty="0" err="1">
                <a:solidFill>
                  <a:srgbClr val="000000"/>
                </a:solidFill>
                <a:latin typeface="Times New Roman" pitchFamily="18" charset="0"/>
              </a:rPr>
              <a:t>ku</a:t>
            </a:r>
            <a:r>
              <a:rPr kumimoji="0" lang="en-US" sz="1600" dirty="0">
                <a:solidFill>
                  <a:srgbClr val="000000"/>
                </a:solidFill>
                <a:latin typeface="Times New Roman" pitchFamily="18" charset="0"/>
              </a:rPr>
              <a:t>, Yokohama, Japan 240-8501,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3; </a:t>
            </a:r>
            <a:r>
              <a:rPr kumimoji="0" lang="pl-PL" sz="1600" dirty="0">
                <a:solidFill>
                  <a:srgbClr val="000000"/>
                </a:solidFill>
                <a:latin typeface="Times New Roman" pitchFamily="18" charset="0"/>
              </a:rPr>
              <a:t>YRP1 Blg., 3-4 HikarinoOka, Yokosuka-City, Kanagawa, 239-0847 Japan</a:t>
            </a:r>
            <a:r>
              <a:rPr kumimoji="0" lang="en-US" sz="1600" dirty="0">
                <a:solidFill>
                  <a:srgbClr val="000000"/>
                </a:solidFill>
                <a:latin typeface="Times New Roman" pitchFamily="18" charset="0"/>
              </a:rPr>
              <a:t>]</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Voice:[1; +81-866-94-2104, 2: +81-90-5408-0611],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Email:[1: takabayashi.kento.xp@gmail.com, 2:kohno@ynu.ac.jp] </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Re:</a:t>
            </a:r>
            <a:r>
              <a:rPr kumimoji="0" lang="en-US" sz="1600" dirty="0">
                <a:solidFill>
                  <a:srgbClr val="000000"/>
                </a:solidFill>
                <a:latin typeface="Times New Roman" pitchFamily="18" charset="0"/>
              </a:rPr>
              <a:t> []</a:t>
            </a:r>
          </a:p>
          <a:p>
            <a:pPr eaLnBrk="0" fontAlgn="base" hangingPunct="0">
              <a:spcBef>
                <a:spcPts val="600"/>
              </a:spcBef>
              <a:spcAft>
                <a:spcPts val="600"/>
              </a:spcAft>
            </a:pPr>
            <a:r>
              <a:rPr kumimoji="0" lang="en-US" sz="1600" b="1" dirty="0">
                <a:solidFill>
                  <a:srgbClr val="000000"/>
                </a:solidFill>
                <a:latin typeface="Times New Roman" pitchFamily="18" charset="0"/>
              </a:rPr>
              <a:t>Abstract:</a:t>
            </a:r>
            <a:r>
              <a:rPr kumimoji="0" lang="en-US" sz="1600" dirty="0">
                <a:solidFill>
                  <a:srgbClr val="000000"/>
                </a:solidFill>
                <a:latin typeface="Times New Roman" pitchFamily="18" charset="0"/>
              </a:rPr>
              <a:t>	[</a:t>
            </a:r>
            <a:r>
              <a:rPr lang="en-US" altLang="ja-JP" sz="1600" dirty="0">
                <a:solidFill>
                  <a:srgbClr val="000000"/>
                </a:solidFill>
                <a:effectLst/>
                <a:latin typeface="Times New Roman" panose="02020603050405020304" pitchFamily="18" charset="0"/>
                <a:ea typeface="Times New Roman" panose="02020603050405020304" pitchFamily="18" charset="0"/>
              </a:rPr>
              <a:t>The performance of an IEEE 802.15.6ma ultra-wideband physical layer utilizing </a:t>
            </a:r>
            <a:r>
              <a:rPr lang="en-US" altLang="ja-JP" sz="1600" dirty="0">
                <a:solidFill>
                  <a:srgbClr val="000000"/>
                </a:solidFill>
                <a:latin typeface="Times New Roman" panose="02020603050405020304" pitchFamily="18" charset="0"/>
                <a:ea typeface="Times New Roman" panose="02020603050405020304" pitchFamily="18" charset="0"/>
              </a:rPr>
              <a:t>s</a:t>
            </a:r>
            <a:r>
              <a:rPr lang="en-US" altLang="ja-JP" sz="1600" dirty="0">
                <a:solidFill>
                  <a:srgbClr val="000000"/>
                </a:solidFill>
                <a:effectLst/>
                <a:latin typeface="Times New Roman" panose="02020603050405020304" pitchFamily="18" charset="0"/>
                <a:ea typeface="Times New Roman" panose="02020603050405020304" pitchFamily="18" charset="0"/>
              </a:rPr>
              <a:t>uper </a:t>
            </a:r>
            <a:r>
              <a:rPr lang="en-US" altLang="ja-JP" sz="1600" dirty="0">
                <a:solidFill>
                  <a:srgbClr val="000000"/>
                </a:solidFill>
                <a:latin typeface="Times New Roman" panose="02020603050405020304" pitchFamily="18" charset="0"/>
                <a:ea typeface="Times New Roman" panose="02020603050405020304" pitchFamily="18" charset="0"/>
              </a:rPr>
              <a:t>o</a:t>
            </a:r>
            <a:r>
              <a:rPr lang="en-US" altLang="ja-JP" sz="1600" dirty="0">
                <a:solidFill>
                  <a:srgbClr val="000000"/>
                </a:solidFill>
                <a:effectLst/>
                <a:latin typeface="Times New Roman" panose="02020603050405020304" pitchFamily="18" charset="0"/>
                <a:ea typeface="Times New Roman" panose="02020603050405020304" pitchFamily="18" charset="0"/>
              </a:rPr>
              <a:t>rthogonal convolutional codes is evaluated. </a:t>
            </a:r>
            <a:r>
              <a:rPr kumimoji="0" lang="en-US" sz="1600" dirty="0">
                <a:solidFill>
                  <a:srgbClr val="000000"/>
                </a:solidFill>
                <a:latin typeface="Times New Roman" pitchFamily="18" charset="0"/>
              </a:rPr>
              <a:t>These slides may offer opportunity to discuss on  revision for a dependable physical layer technology of a new standard IEEE802.15.6ma.]                                                                                                              </a:t>
            </a:r>
            <a:r>
              <a:rPr kumimoji="0" lang="en-US" sz="1600" b="1" dirty="0">
                <a:solidFill>
                  <a:srgbClr val="000000"/>
                </a:solidFill>
                <a:latin typeface="Times New Roman" pitchFamily="18" charset="0"/>
              </a:rPr>
              <a:t>Purpose:</a:t>
            </a:r>
            <a:r>
              <a:rPr kumimoji="0" lang="en-US" sz="1600" dirty="0">
                <a:solidFill>
                  <a:srgbClr val="000000"/>
                </a:solidFill>
                <a:latin typeface="Times New Roman" pitchFamily="18" charset="0"/>
              </a:rPr>
              <a:t>	[The discussion will lead definition and requirement of  current ongoing research and development on dependable wireless networks.]</a:t>
            </a:r>
          </a:p>
          <a:p>
            <a:pPr eaLnBrk="0" fontAlgn="base" hangingPunct="0">
              <a:spcBef>
                <a:spcPts val="600"/>
              </a:spcBef>
              <a:spcAft>
                <a:spcPts val="600"/>
              </a:spcAft>
            </a:pPr>
            <a:r>
              <a:rPr kumimoji="0" lang="en-US" sz="1600" b="1" dirty="0">
                <a:solidFill>
                  <a:srgbClr val="000000"/>
                </a:solidFill>
                <a:latin typeface="Times New Roman" pitchFamily="18" charset="0"/>
              </a:rPr>
              <a:t>Notice:</a:t>
            </a:r>
            <a:r>
              <a:rPr kumimoji="0" lang="en-US" sz="1600" dirty="0">
                <a:solidFill>
                  <a:srgbClr val="000000"/>
                </a:solidFill>
                <a:latin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kumimoji="0" lang="en-US" sz="1600" b="1" dirty="0">
                <a:solidFill>
                  <a:srgbClr val="000000"/>
                </a:solidFill>
                <a:latin typeface="Times New Roman" pitchFamily="18" charset="0"/>
              </a:rPr>
              <a:t>Release:</a:t>
            </a:r>
            <a:r>
              <a:rPr kumimoji="0" lang="en-US" sz="1600" dirty="0">
                <a:solidFill>
                  <a:srgbClr val="000000"/>
                </a:solidFill>
                <a:latin typeface="Times New Roman" pitchFamily="18" charset="0"/>
              </a:rPr>
              <a:t>	The contributor acknowledges and accepts that this contribution becomes the property of IEEE and may be made publicly available by P802.15.	</a:t>
            </a:r>
          </a:p>
        </p:txBody>
      </p:sp>
      <p:sp>
        <p:nvSpPr>
          <p:cNvPr id="6" name="フッター プレースホルダー 4"/>
          <p:cNvSpPr>
            <a:spLocks noGrp="1"/>
          </p:cNvSpPr>
          <p:nvPr>
            <p:ph type="ftr" sz="quarter" idx="3"/>
          </p:nvPr>
        </p:nvSpPr>
        <p:spPr>
          <a:xfrm>
            <a:off x="5724128" y="6453336"/>
            <a:ext cx="3024336"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2" name="日付プレースホルダー 3">
            <a:extLst>
              <a:ext uri="{FF2B5EF4-FFF2-40B4-BE49-F238E27FC236}">
                <a16:creationId xmlns:a16="http://schemas.microsoft.com/office/drawing/2014/main" id="{C1EBA4FB-0D44-46E6-0D9D-708F92C779C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Tree>
    <p:extLst>
      <p:ext uri="{BB962C8B-B14F-4D97-AF65-F5344CB8AC3E}">
        <p14:creationId xmlns:p14="http://schemas.microsoft.com/office/powerpoint/2010/main" val="139118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8D24A9-669D-25AE-096B-023559B86CC9}"/>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458FD1EC-5329-B741-371A-C7D89C20C18D}"/>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10</a:t>
            </a:fld>
            <a:endParaRPr lang="en-US">
              <a:solidFill>
                <a:srgbClr val="000000"/>
              </a:solidFill>
            </a:endParaRPr>
          </a:p>
        </p:txBody>
      </p:sp>
      <p:sp>
        <p:nvSpPr>
          <p:cNvPr id="4" name="日付プレースホルダー 3">
            <a:extLst>
              <a:ext uri="{FF2B5EF4-FFF2-40B4-BE49-F238E27FC236}">
                <a16:creationId xmlns:a16="http://schemas.microsoft.com/office/drawing/2014/main" id="{07BE3CBD-08BB-9A42-77D6-D94D582474F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72768EAE-2A31-0454-E21E-34073A30AD86}"/>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ACB1282B-FBC0-961C-B93E-0F7539FEF89A}"/>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Normalized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=10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ACB1282B-FBC0-961C-B93E-0F7539FEF89A}"/>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l="-1267" t="-5172" r="-2059" b="-14655"/>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06A84D76-1970-8774-1930-8F450EF21E69}"/>
              </a:ext>
            </a:extLst>
          </p:cNvPr>
          <p:cNvPicPr>
            <a:picLocks noChangeAspect="1"/>
          </p:cNvPicPr>
          <p:nvPr/>
        </p:nvPicPr>
        <p:blipFill>
          <a:blip r:embed="rId4"/>
          <a:stretch>
            <a:fillRect/>
          </a:stretch>
        </p:blipFill>
        <p:spPr>
          <a:xfrm>
            <a:off x="368028" y="1764356"/>
            <a:ext cx="8407943" cy="3824446"/>
          </a:xfrm>
          <a:prstGeom prst="rect">
            <a:avLst/>
          </a:prstGeom>
        </p:spPr>
      </p:pic>
    </p:spTree>
    <p:extLst>
      <p:ext uri="{BB962C8B-B14F-4D97-AF65-F5344CB8AC3E}">
        <p14:creationId xmlns:p14="http://schemas.microsoft.com/office/powerpoint/2010/main" val="2111980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583CD3-0EA3-7458-FF7C-0CB4664C54D8}"/>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99F85C81-50E9-68AC-5237-7146811101F4}"/>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11</a:t>
            </a:fld>
            <a:endParaRPr lang="en-US">
              <a:solidFill>
                <a:srgbClr val="000000"/>
              </a:solidFill>
            </a:endParaRPr>
          </a:p>
        </p:txBody>
      </p:sp>
      <p:sp>
        <p:nvSpPr>
          <p:cNvPr id="4" name="日付プレースホルダー 3">
            <a:extLst>
              <a:ext uri="{FF2B5EF4-FFF2-40B4-BE49-F238E27FC236}">
                <a16:creationId xmlns:a16="http://schemas.microsoft.com/office/drawing/2014/main" id="{CB1AA792-1E15-CD5D-1D8E-EFBC8F1174A1}"/>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90E06032-BD82-0049-1A63-F17320778BEF}"/>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82D555A-F50B-13AF-73CC-6E6426397DBB}"/>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=30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982D555A-F50B-13AF-73CC-6E6426397DBB}"/>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DBA1E711-097E-1D77-CDF0-9145BBD74DCA}"/>
              </a:ext>
            </a:extLst>
          </p:cNvPr>
          <p:cNvPicPr>
            <a:picLocks noChangeAspect="1"/>
          </p:cNvPicPr>
          <p:nvPr/>
        </p:nvPicPr>
        <p:blipFill>
          <a:blip r:embed="rId4"/>
          <a:stretch>
            <a:fillRect/>
          </a:stretch>
        </p:blipFill>
        <p:spPr>
          <a:xfrm>
            <a:off x="152789" y="1645223"/>
            <a:ext cx="8838421" cy="4020254"/>
          </a:xfrm>
          <a:prstGeom prst="rect">
            <a:avLst/>
          </a:prstGeom>
        </p:spPr>
      </p:pic>
    </p:spTree>
    <p:extLst>
      <p:ext uri="{BB962C8B-B14F-4D97-AF65-F5344CB8AC3E}">
        <p14:creationId xmlns:p14="http://schemas.microsoft.com/office/powerpoint/2010/main" val="1263697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AEDB3-317E-686C-E3E5-B7D7AD10C959}"/>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B9971D2B-D459-2568-1EBE-4D9D8654128B}"/>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12</a:t>
            </a:fld>
            <a:endParaRPr lang="en-US">
              <a:solidFill>
                <a:srgbClr val="000000"/>
              </a:solidFill>
            </a:endParaRPr>
          </a:p>
        </p:txBody>
      </p:sp>
      <p:sp>
        <p:nvSpPr>
          <p:cNvPr id="4" name="日付プレースホルダー 3">
            <a:extLst>
              <a:ext uri="{FF2B5EF4-FFF2-40B4-BE49-F238E27FC236}">
                <a16:creationId xmlns:a16="http://schemas.microsoft.com/office/drawing/2014/main" id="{29E3115B-6BEF-0B7A-DDEF-489CCDB88AFF}"/>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30F36C5F-F834-2D49-7861-19B069BA1215}"/>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6130BFF3-C19F-2BC2-1E71-C341B6C47E65}"/>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Normalized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=30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6130BFF3-C19F-2BC2-1E71-C341B6C47E65}"/>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l="-1267" t="-5172" r="-2059" b="-14655"/>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B9D80363-ACB2-F0A0-2EA5-52293EDA0299}"/>
              </a:ext>
            </a:extLst>
          </p:cNvPr>
          <p:cNvPicPr>
            <a:picLocks noChangeAspect="1"/>
          </p:cNvPicPr>
          <p:nvPr/>
        </p:nvPicPr>
        <p:blipFill>
          <a:blip r:embed="rId4"/>
          <a:stretch>
            <a:fillRect/>
          </a:stretch>
        </p:blipFill>
        <p:spPr>
          <a:xfrm>
            <a:off x="307154" y="1697221"/>
            <a:ext cx="8529692" cy="3879825"/>
          </a:xfrm>
          <a:prstGeom prst="rect">
            <a:avLst/>
          </a:prstGeom>
        </p:spPr>
      </p:pic>
    </p:spTree>
    <p:extLst>
      <p:ext uri="{BB962C8B-B14F-4D97-AF65-F5344CB8AC3E}">
        <p14:creationId xmlns:p14="http://schemas.microsoft.com/office/powerpoint/2010/main" val="1335612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3900" y="685138"/>
            <a:ext cx="7772400" cy="1066800"/>
          </a:xfrm>
        </p:spPr>
        <p:txBody>
          <a:bodyPr/>
          <a:lstStyle/>
          <a:p>
            <a:r>
              <a:rPr kumimoji="1" lang="en-US" altLang="ja-JP" dirty="0"/>
              <a:t>Conclusion</a:t>
            </a:r>
            <a:endParaRPr kumimoji="1" lang="ja-JP" altLang="en-US" dirty="0"/>
          </a:p>
        </p:txBody>
      </p:sp>
      <p:sp>
        <p:nvSpPr>
          <p:cNvPr id="4" name="スライド番号プレースホルダー 3"/>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13</a:t>
            </a:fld>
            <a:endParaRPr kumimoji="1" lang="ja-JP" altLang="en-US" dirty="0">
              <a:latin typeface="+mj-lt"/>
            </a:endParaRPr>
          </a:p>
        </p:txBody>
      </p:sp>
      <p:sp>
        <p:nvSpPr>
          <p:cNvPr id="6" name="テキスト ボックス 5">
            <a:extLst>
              <a:ext uri="{FF2B5EF4-FFF2-40B4-BE49-F238E27FC236}">
                <a16:creationId xmlns:a16="http://schemas.microsoft.com/office/drawing/2014/main" id="{7468A3A1-0FDB-47BC-B8EC-0964A12BE68A}"/>
              </a:ext>
            </a:extLst>
          </p:cNvPr>
          <p:cNvSpPr txBox="1"/>
          <p:nvPr/>
        </p:nvSpPr>
        <p:spPr>
          <a:xfrm>
            <a:off x="179958" y="1916832"/>
            <a:ext cx="8784084" cy="4154984"/>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dirty="0">
                <a:latin typeface="+mj-lt"/>
              </a:rPr>
              <a:t>Numerical results showed that SOCC and concatenated codes with  RS and BCC achieved </a:t>
            </a:r>
            <a:r>
              <a:rPr lang="en-US" altLang="ja-JP" sz="2400" dirty="0">
                <a:latin typeface="+mj-lt"/>
              </a:rPr>
              <a:t>good</a:t>
            </a:r>
            <a:r>
              <a:rPr kumimoji="1" lang="en-US" altLang="ja-JP" sz="2400" dirty="0">
                <a:latin typeface="+mj-lt"/>
              </a:rPr>
              <a:t> performance </a:t>
            </a:r>
            <a:r>
              <a:rPr lang="en-US" altLang="ja-JP" sz="2400" dirty="0">
                <a:latin typeface="+mj-lt"/>
              </a:rPr>
              <a:t>in</a:t>
            </a:r>
            <a:r>
              <a:rPr kumimoji="1" lang="en-US" altLang="ja-JP" sz="2400" dirty="0">
                <a:latin typeface="+mj-lt"/>
              </a:rPr>
              <a:t> small bit erasures case</a:t>
            </a:r>
          </a:p>
          <a:p>
            <a:pPr marL="285750" indent="-285750">
              <a:buFont typeface="Arial" panose="020B0604020202020204" pitchFamily="34" charset="0"/>
              <a:buChar char="•"/>
            </a:pPr>
            <a:endParaRPr lang="en-US" altLang="ja-JP" sz="2400" dirty="0">
              <a:latin typeface="+mj-lt"/>
            </a:endParaRPr>
          </a:p>
          <a:p>
            <a:pPr marL="285750" indent="-285750">
              <a:buFont typeface="Arial" panose="020B0604020202020204" pitchFamily="34" charset="0"/>
              <a:buChar char="•"/>
            </a:pPr>
            <a:r>
              <a:rPr lang="en-US" altLang="ja-JP" sz="2400" dirty="0">
                <a:latin typeface="+mj-lt"/>
              </a:rPr>
              <a:t>An error floor occurred in the case of </a:t>
            </a:r>
            <a:r>
              <a:rPr kumimoji="1" lang="en-US" altLang="ja-JP" sz="2400" dirty="0">
                <a:latin typeface="+mj-lt"/>
              </a:rPr>
              <a:t>concatenated codes with high coding rate RS and BCC </a:t>
            </a:r>
            <a:r>
              <a:rPr lang="en-US" altLang="ja-JP" sz="2400" dirty="0">
                <a:latin typeface="+mj-lt"/>
              </a:rPr>
              <a:t>and SOCC without inter-leaver in many bit erasures case</a:t>
            </a:r>
          </a:p>
          <a:p>
            <a:endParaRPr lang="en-US" altLang="ja-JP" sz="2400" dirty="0">
              <a:latin typeface="+mj-lt"/>
            </a:endParaRPr>
          </a:p>
          <a:p>
            <a:pPr marL="285750" indent="-285750">
              <a:buFont typeface="Arial" panose="020B0604020202020204" pitchFamily="34" charset="0"/>
              <a:buChar char="•"/>
            </a:pPr>
            <a:r>
              <a:rPr lang="en-US" altLang="ja-JP" sz="2400" dirty="0">
                <a:latin typeface="+mj-lt"/>
              </a:rPr>
              <a:t>Low-rate SOCCs with inter-leaver had a better performance than other combinations</a:t>
            </a:r>
          </a:p>
          <a:p>
            <a:pPr marL="800100" lvl="1" indent="-342900">
              <a:buFont typeface="Wingdings" panose="05000000000000000000" pitchFamily="2" charset="2"/>
              <a:buChar char="Ø"/>
            </a:pPr>
            <a:r>
              <a:rPr lang="en-US" altLang="ja-JP" sz="2400" dirty="0">
                <a:latin typeface="+mj-lt"/>
              </a:rPr>
              <a:t>SOCC can perform well in many situations by combining with inter-leaver.</a:t>
            </a:r>
          </a:p>
        </p:txBody>
      </p:sp>
      <p:sp>
        <p:nvSpPr>
          <p:cNvPr id="3" name="フッター プレースホルダー 2">
            <a:extLst>
              <a:ext uri="{FF2B5EF4-FFF2-40B4-BE49-F238E27FC236}">
                <a16:creationId xmlns:a16="http://schemas.microsoft.com/office/drawing/2014/main" id="{BB85EE7B-F4EA-E857-86D4-078359F4CB18}"/>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93EFFDD4-194E-E4FD-9F0D-FC0712768E7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Tree>
    <p:extLst>
      <p:ext uri="{BB962C8B-B14F-4D97-AF65-F5344CB8AC3E}">
        <p14:creationId xmlns:p14="http://schemas.microsoft.com/office/powerpoint/2010/main" val="513407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D7C394-011C-4506-88C5-0ECEEDCB357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14</a:t>
            </a:fld>
            <a:endParaRPr lang="en-US" dirty="0">
              <a:solidFill>
                <a:srgbClr val="000000"/>
              </a:solidFill>
            </a:endParaRPr>
          </a:p>
        </p:txBody>
      </p:sp>
      <p:sp>
        <p:nvSpPr>
          <p:cNvPr id="3" name="タイトル 2">
            <a:extLst>
              <a:ext uri="{FF2B5EF4-FFF2-40B4-BE49-F238E27FC236}">
                <a16:creationId xmlns:a16="http://schemas.microsoft.com/office/drawing/2014/main" id="{A94E3BDD-4E50-4159-80D1-C42DC262F34C}"/>
              </a:ext>
            </a:extLst>
          </p:cNvPr>
          <p:cNvSpPr>
            <a:spLocks noGrp="1"/>
          </p:cNvSpPr>
          <p:nvPr>
            <p:ph type="title"/>
          </p:nvPr>
        </p:nvSpPr>
        <p:spPr>
          <a:xfrm>
            <a:off x="685800" y="412522"/>
            <a:ext cx="7772400" cy="1066800"/>
          </a:xfrm>
        </p:spPr>
        <p:txBody>
          <a:bodyPr/>
          <a:lstStyle/>
          <a:p>
            <a:r>
              <a:rPr kumimoji="1" lang="en-US" altLang="ja-JP" dirty="0"/>
              <a:t>Reference</a:t>
            </a:r>
            <a:endParaRPr kumimoji="1" lang="ja-JP" altLang="en-US" dirty="0"/>
          </a:p>
        </p:txBody>
      </p:sp>
      <p:sp>
        <p:nvSpPr>
          <p:cNvPr id="5" name="フッター プレースホルダー 4">
            <a:extLst>
              <a:ext uri="{FF2B5EF4-FFF2-40B4-BE49-F238E27FC236}">
                <a16:creationId xmlns:a16="http://schemas.microsoft.com/office/drawing/2014/main" id="{7506F742-1126-441E-A7B3-35CD1E1037A0}"/>
              </a:ext>
            </a:extLst>
          </p:cNvPr>
          <p:cNvSpPr>
            <a:spLocks noGrp="1"/>
          </p:cNvSpPr>
          <p:nvPr>
            <p:ph type="ftr" sz="quarter" idx="3"/>
          </p:nvPr>
        </p:nvSpPr>
        <p:spPr>
          <a:xfrm>
            <a:off x="5724128" y="6453336"/>
            <a:ext cx="3240360"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6" name="テキスト ボックス 5">
            <a:extLst>
              <a:ext uri="{FF2B5EF4-FFF2-40B4-BE49-F238E27FC236}">
                <a16:creationId xmlns:a16="http://schemas.microsoft.com/office/drawing/2014/main" id="{A348D37F-5C40-4D50-B31A-1FCA2EE07044}"/>
              </a:ext>
            </a:extLst>
          </p:cNvPr>
          <p:cNvSpPr txBox="1"/>
          <p:nvPr/>
        </p:nvSpPr>
        <p:spPr>
          <a:xfrm>
            <a:off x="431540" y="1412776"/>
            <a:ext cx="8280920" cy="2062103"/>
          </a:xfrm>
          <a:prstGeom prst="rect">
            <a:avLst/>
          </a:prstGeom>
          <a:noFill/>
        </p:spPr>
        <p:txBody>
          <a:bodyPr wrap="square" rtlCol="0">
            <a:spAutoFit/>
          </a:bodyPr>
          <a:lstStyle/>
          <a:p>
            <a:pPr marL="285750" indent="-285750">
              <a:buFont typeface="Arial" panose="020B0604020202020204" pitchFamily="34" charset="0"/>
              <a:buChar char="•"/>
            </a:pPr>
            <a:r>
              <a:rPr lang="en-US" altLang="ja-JP" sz="1600" i="0" dirty="0">
                <a:solidFill>
                  <a:srgbClr val="111111"/>
                </a:solidFill>
                <a:effectLst/>
                <a:latin typeface="+mj-lt"/>
              </a:rPr>
              <a:t>Kento Takabayashi, Hirokazu Tanaka, Katsumi Sakakibara, "Evaluation of Wireless Body Area Network Utilizing Super Orthogonal Convolutional Code," in Proceedings of 2019 International Symposium on Intelligent Signal Processing and Communication Systems (ISPACS 2019), </a:t>
            </a:r>
            <a:r>
              <a:rPr lang="en-US" altLang="ja-JP" sz="1600" i="0" dirty="0" err="1">
                <a:solidFill>
                  <a:srgbClr val="111111"/>
                </a:solidFill>
                <a:effectLst/>
                <a:latin typeface="+mj-lt"/>
              </a:rPr>
              <a:t>Beitou</a:t>
            </a:r>
            <a:r>
              <a:rPr lang="en-US" altLang="ja-JP" sz="1600" i="0" dirty="0">
                <a:solidFill>
                  <a:srgbClr val="111111"/>
                </a:solidFill>
                <a:effectLst/>
                <a:latin typeface="+mj-lt"/>
              </a:rPr>
              <a:t>, Taipei, Taiwan, pp.1-2, Dec. 2019.</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kumimoji="1" lang="en-US" altLang="ja-JP" sz="1600" dirty="0">
                <a:latin typeface="+mj-lt"/>
              </a:rPr>
              <a:t>Kento Takabayashi, Hirokazu Tanaka, Katsumi Sakakibara, "Toward Dependable Internet of Medical Things: IEEE 802.15.6 Ultra-Wideband Physical Layer Utilizing </a:t>
            </a:r>
            <a:r>
              <a:rPr kumimoji="1" lang="en-US" altLang="ja-JP" sz="1600" dirty="0" err="1">
                <a:latin typeface="+mj-lt"/>
              </a:rPr>
              <a:t>Superorthogonal</a:t>
            </a:r>
            <a:r>
              <a:rPr kumimoji="1" lang="en-US" altLang="ja-JP" sz="1600" dirty="0">
                <a:latin typeface="+mj-lt"/>
              </a:rPr>
              <a:t> Convolutional Code," Sensors, 2022, vol. 22, no. 6, 2172, Mar. 2022.</a:t>
            </a:r>
            <a:endParaRPr kumimoji="1" lang="ja-JP" altLang="en-US" sz="1600" dirty="0">
              <a:latin typeface="+mj-lt"/>
            </a:endParaRPr>
          </a:p>
        </p:txBody>
      </p:sp>
      <p:sp>
        <p:nvSpPr>
          <p:cNvPr id="7" name="日付プレースホルダー 3">
            <a:extLst>
              <a:ext uri="{FF2B5EF4-FFF2-40B4-BE49-F238E27FC236}">
                <a16:creationId xmlns:a16="http://schemas.microsoft.com/office/drawing/2014/main" id="{46A7CDE1-2620-7814-6845-1FFCCF1688DD}"/>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Tree>
    <p:extLst>
      <p:ext uri="{BB962C8B-B14F-4D97-AF65-F5344CB8AC3E}">
        <p14:creationId xmlns:p14="http://schemas.microsoft.com/office/powerpoint/2010/main" val="3900775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4355222" y="6475413"/>
            <a:ext cx="509755" cy="184666"/>
          </a:xfrm>
        </p:spPr>
        <p:txBody>
          <a:bodyPr/>
          <a:lstStyle/>
          <a:p>
            <a:pPr>
              <a:defRPr/>
            </a:pPr>
            <a:r>
              <a:rPr lang="en-US" altLang="ja-JP" sz="1200" dirty="0">
                <a:latin typeface="+mj-lt"/>
              </a:rPr>
              <a:t>Slide </a:t>
            </a:r>
            <a:fld id="{8CE37C8C-D372-447C-BB1B-5CE70563E00F}" type="slidenum">
              <a:rPr lang="ja-JP" altLang="en-US" sz="1200" smtClean="0">
                <a:latin typeface="+mj-lt"/>
              </a:rPr>
              <a:pPr>
                <a:defRPr/>
              </a:pPr>
              <a:t>15</a:t>
            </a:fld>
            <a:endParaRPr lang="ja-JP" altLang="en-US" sz="1200" dirty="0">
              <a:latin typeface="+mj-lt"/>
            </a:endParaRPr>
          </a:p>
        </p:txBody>
      </p:sp>
      <p:sp>
        <p:nvSpPr>
          <p:cNvPr id="11267" name="スライド番号プレースホルダー 1"/>
          <p:cNvSpPr txBox="1">
            <a:spLocks noGrp="1"/>
          </p:cNvSpPr>
          <p:nvPr/>
        </p:nvSpPr>
        <p:spPr bwMode="auto">
          <a:xfrm>
            <a:off x="66929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92B16EEB-5EBE-49F1-AA04-0227A0583093}" type="slidenum">
              <a:rPr lang="ja-JP" altLang="en-US" sz="1400">
                <a:latin typeface="+mj-lt"/>
              </a:rPr>
              <a:pPr algn="r" eaLnBrk="1" hangingPunct="1"/>
              <a:t>15</a:t>
            </a:fld>
            <a:endParaRPr lang="ja-JP" altLang="en-US" sz="1400">
              <a:latin typeface="+mj-lt"/>
            </a:endParaRPr>
          </a:p>
        </p:txBody>
      </p:sp>
      <p:sp>
        <p:nvSpPr>
          <p:cNvPr id="11268" name="テキスト ボックス 2"/>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
        <p:nvSpPr>
          <p:cNvPr id="2" name="日付プレースホルダー 1"/>
          <p:cNvSpPr>
            <a:spLocks noGrp="1"/>
          </p:cNvSpPr>
          <p:nvPr>
            <p:ph type="dt" sz="quarter"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3" name="テキスト ボックス 2">
            <a:extLst>
              <a:ext uri="{FF2B5EF4-FFF2-40B4-BE49-F238E27FC236}">
                <a16:creationId xmlns:a16="http://schemas.microsoft.com/office/drawing/2014/main" id="{FB689997-24C0-4551-9F93-4B1E70FE44FE}"/>
              </a:ext>
            </a:extLst>
          </p:cNvPr>
          <p:cNvSpPr txBox="1"/>
          <p:nvPr/>
        </p:nvSpPr>
        <p:spPr>
          <a:xfrm>
            <a:off x="131723" y="6184901"/>
            <a:ext cx="8184693" cy="307777"/>
          </a:xfrm>
          <a:prstGeom prst="rect">
            <a:avLst/>
          </a:prstGeom>
          <a:noFill/>
        </p:spPr>
        <p:txBody>
          <a:bodyPr wrap="square" rtlCol="0">
            <a:spAutoFit/>
          </a:bodyPr>
          <a:lstStyle/>
          <a:p>
            <a:r>
              <a:rPr lang="en-US" altLang="ja-JP" sz="1400" dirty="0">
                <a:latin typeface="+mj-lt"/>
              </a:rPr>
              <a:t>* This research was funded by JSPS Grant-in-Aid for Early-Career Scientists Grant Number JP20K14737</a:t>
            </a:r>
            <a:endParaRPr kumimoji="1" lang="ja-JP" altLang="en-US" sz="1400" dirty="0">
              <a:latin typeface="+mj-lt"/>
            </a:endParaRPr>
          </a:p>
        </p:txBody>
      </p:sp>
      <p:sp>
        <p:nvSpPr>
          <p:cNvPr id="4" name="フッター プレースホルダー 3">
            <a:extLst>
              <a:ext uri="{FF2B5EF4-FFF2-40B4-BE49-F238E27FC236}">
                <a16:creationId xmlns:a16="http://schemas.microsoft.com/office/drawing/2014/main" id="{AE3BA819-60E3-A39A-63C4-0CF57B2DF952}"/>
              </a:ext>
            </a:extLst>
          </p:cNvPr>
          <p:cNvSpPr>
            <a:spLocks noGrp="1"/>
          </p:cNvSpPr>
          <p:nvPr>
            <p:ph type="ftr" sz="quarter" idx="11"/>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56602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E9E029C-B2E2-47EF-8CA7-A054F2E1909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5121" y="1949788"/>
            <a:ext cx="4147682" cy="2124647"/>
          </a:xfrm>
          <a:prstGeom prst="rect">
            <a:avLst/>
          </a:prstGeom>
        </p:spPr>
      </p:pic>
      <p:sp>
        <p:nvSpPr>
          <p:cNvPr id="2" name="タイトル 1">
            <a:extLst>
              <a:ext uri="{FF2B5EF4-FFF2-40B4-BE49-F238E27FC236}">
                <a16:creationId xmlns:a16="http://schemas.microsoft.com/office/drawing/2014/main" id="{57481F2E-5D7B-40F4-9A2C-2AA2EBA26D7B}"/>
              </a:ext>
            </a:extLst>
          </p:cNvPr>
          <p:cNvSpPr>
            <a:spLocks noGrp="1"/>
          </p:cNvSpPr>
          <p:nvPr>
            <p:ph type="title"/>
          </p:nvPr>
        </p:nvSpPr>
        <p:spPr>
          <a:xfrm>
            <a:off x="723900" y="331981"/>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F7F6387D-8A78-4FB1-9ECC-F3748C2333F7}"/>
              </a:ext>
            </a:extLst>
          </p:cNvPr>
          <p:cNvSpPr>
            <a:spLocks noGrp="1"/>
          </p:cNvSpPr>
          <p:nvPr>
            <p:ph type="sldNum" sz="quarter" idx="12"/>
          </p:nvPr>
        </p:nvSpPr>
        <p:spPr>
          <a:xfrm>
            <a:off x="4355223" y="6475413"/>
            <a:ext cx="509755" cy="184666"/>
          </a:xfrm>
        </p:spPr>
        <p:txBody>
          <a:bodyPr/>
          <a:lstStyle/>
          <a:p>
            <a:r>
              <a:rPr lang="en-US" altLang="ja-JP" dirty="0">
                <a:latin typeface="+mj-lt"/>
              </a:rPr>
              <a:t>Slide </a:t>
            </a:r>
            <a:fld id="{769171EF-81C0-43B1-9967-509DCBA38FA2}" type="slidenum">
              <a:rPr kumimoji="1" lang="ja-JP" altLang="en-US" smtClean="0">
                <a:latin typeface="+mj-lt"/>
              </a:rPr>
              <a:pPr/>
              <a:t>16</a:t>
            </a:fld>
            <a:endParaRPr kumimoji="1" lang="ja-JP" altLang="en-US" dirty="0">
              <a:latin typeface="+mj-lt"/>
            </a:endParaRPr>
          </a:p>
        </p:txBody>
      </p:sp>
      <p:sp>
        <p:nvSpPr>
          <p:cNvPr id="10" name="テキスト ボックス 9">
            <a:extLst>
              <a:ext uri="{FF2B5EF4-FFF2-40B4-BE49-F238E27FC236}">
                <a16:creationId xmlns:a16="http://schemas.microsoft.com/office/drawing/2014/main" id="{FAC631CC-69D6-486E-B5E5-8AB4D0942A41}"/>
              </a:ext>
            </a:extLst>
          </p:cNvPr>
          <p:cNvSpPr txBox="1"/>
          <p:nvPr/>
        </p:nvSpPr>
        <p:spPr>
          <a:xfrm>
            <a:off x="395536" y="1196752"/>
            <a:ext cx="2016224" cy="369332"/>
          </a:xfrm>
          <a:prstGeom prst="rect">
            <a:avLst/>
          </a:prstGeom>
          <a:noFill/>
          <a:ln w="28575">
            <a:solidFill>
              <a:srgbClr val="008BBC"/>
            </a:solidFill>
          </a:ln>
        </p:spPr>
        <p:txBody>
          <a:bodyPr wrap="square" rtlCol="0">
            <a:spAutoFit/>
          </a:bodyPr>
          <a:lstStyle/>
          <a:p>
            <a:pPr algn="ctr"/>
            <a:r>
              <a:rPr lang="en-US" altLang="ja-JP" b="1" dirty="0">
                <a:latin typeface="+mj-lt"/>
              </a:rPr>
              <a:t>P</a:t>
            </a:r>
            <a:r>
              <a:rPr kumimoji="1" lang="en-US" altLang="ja-JP" b="1" dirty="0">
                <a:latin typeface="+mj-lt"/>
              </a:rPr>
              <a:t>ulse option</a:t>
            </a:r>
            <a:endParaRPr kumimoji="1" lang="ja-JP" altLang="en-US" dirty="0">
              <a:latin typeface="+mj-lt"/>
            </a:endParaRP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036F019B-B4B6-4625-BD37-BF256F59662A}"/>
                  </a:ext>
                </a:extLst>
              </p:cNvPr>
              <p:cNvSpPr txBox="1"/>
              <p:nvPr/>
            </p:nvSpPr>
            <p:spPr>
              <a:xfrm>
                <a:off x="103848" y="4890008"/>
                <a:ext cx="8932647" cy="1520160"/>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Single pulse option: A single pulse transmitted per symbol</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Burst pulse option: A concatenation of </a:t>
                </a:r>
                <a14:m>
                  <m:oMath xmlns:m="http://schemas.openxmlformats.org/officeDocument/2006/math">
                    <m:sSub>
                      <m:sSubPr>
                        <m:ctrlPr>
                          <a:rPr lang="ja-JP" altLang="ja-JP" i="1" smtClean="0">
                            <a:effectLst/>
                            <a:latin typeface="Cambria Math" panose="02040503050406030204" pitchFamily="18" charset="0"/>
                            <a:ea typeface="Cambria Math" panose="02040503050406030204" pitchFamily="18" charset="0"/>
                          </a:rPr>
                        </m:ctrlPr>
                      </m:sSubPr>
                      <m:e>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lang="en-US" altLang="ja-JP" dirty="0">
                    <a:latin typeface="+mj-lt"/>
                  </a:rPr>
                  <a:t> pulses transmitted per symbol</a:t>
                </a:r>
              </a:p>
              <a:p>
                <a:pPr marL="742950" lvl="1" indent="-285750">
                  <a:buFont typeface="Wingdings" panose="05000000000000000000" pitchFamily="2" charset="2"/>
                  <a:buChar char="ü"/>
                </a:pPr>
                <a:r>
                  <a:rPr lang="en-US" altLang="ja-JP" dirty="0">
                    <a:latin typeface="+mj-lt"/>
                  </a:rPr>
                  <a:t>This option improves the received power by correlating multiple pulses while decreasing the </a:t>
                </a:r>
                <a:r>
                  <a:rPr lang="en-US" altLang="ja-JP" dirty="0" err="1">
                    <a:latin typeface="+mj-lt"/>
                  </a:rPr>
                  <a:t>uncoded</a:t>
                </a:r>
                <a:r>
                  <a:rPr lang="en-US" altLang="ja-JP" dirty="0">
                    <a:latin typeface="+mj-lt"/>
                  </a:rPr>
                  <a:t> bit rate as </a:t>
                </a:r>
                <a14:m>
                  <m:oMath xmlns:m="http://schemas.openxmlformats.org/officeDocument/2006/math">
                    <m:sSub>
                      <m:sSubPr>
                        <m:ctrlPr>
                          <a:rPr lang="ja-JP" altLang="ja-JP" i="1">
                            <a:latin typeface="Cambria Math" panose="02040503050406030204" pitchFamily="18" charset="0"/>
                            <a:ea typeface="Cambria Math" panose="02040503050406030204" pitchFamily="18" charset="0"/>
                          </a:rPr>
                        </m:ctrlPr>
                      </m:sSubPr>
                      <m:e>
                        <m:r>
                          <a:rPr lang="en-US" altLang="ja-JP"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kumimoji="1" lang="en-US" altLang="ja-JP" dirty="0">
                    <a:latin typeface="+mj-lt"/>
                  </a:rPr>
                  <a:t> increases</a:t>
                </a:r>
              </a:p>
            </p:txBody>
          </p:sp>
        </mc:Choice>
        <mc:Fallback xmlns="">
          <p:sp>
            <p:nvSpPr>
              <p:cNvPr id="15" name="テキスト ボックス 14">
                <a:extLst>
                  <a:ext uri="{FF2B5EF4-FFF2-40B4-BE49-F238E27FC236}">
                    <a16:creationId xmlns:a16="http://schemas.microsoft.com/office/drawing/2014/main" id="{036F019B-B4B6-4625-BD37-BF256F59662A}"/>
                  </a:ext>
                </a:extLst>
              </p:cNvPr>
              <p:cNvSpPr txBox="1">
                <a:spLocks noRot="1" noChangeAspect="1" noMove="1" noResize="1" noEditPoints="1" noAdjustHandles="1" noChangeArrowheads="1" noChangeShapeType="1" noTextEdit="1"/>
              </p:cNvSpPr>
              <p:nvPr/>
            </p:nvSpPr>
            <p:spPr>
              <a:xfrm>
                <a:off x="103848" y="4890008"/>
                <a:ext cx="8932647" cy="1520160"/>
              </a:xfrm>
              <a:prstGeom prst="rect">
                <a:avLst/>
              </a:prstGeom>
              <a:blipFill>
                <a:blip r:embed="rId4"/>
                <a:stretch>
                  <a:fillRect l="-410" t="-2000" b="-36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A8374873-8495-4F14-A2B5-487EF9466C75}"/>
                  </a:ext>
                </a:extLst>
              </p:cNvPr>
              <p:cNvSpPr txBox="1"/>
              <p:nvPr/>
            </p:nvSpPr>
            <p:spPr>
              <a:xfrm>
                <a:off x="4499992" y="1949788"/>
                <a:ext cx="3672408" cy="7895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a:latin typeface="Cambria Math" panose="02040503050406030204" pitchFamily="18" charset="0"/>
                        </a:rPr>
                        <m:t>𝑥</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𝑚</m:t>
                          </m:r>
                          <m:r>
                            <a:rPr lang="en-US" altLang="ja-JP" sz="1600" i="1">
                              <a:latin typeface="Cambria Math" panose="02040503050406030204" pitchFamily="18" charset="0"/>
                            </a:rPr>
                            <m:t>=0</m:t>
                          </m:r>
                        </m:sub>
                        <m:sup>
                          <m:r>
                            <a:rPr lang="en-US" altLang="ja-JP" sz="1600" i="1">
                              <a:latin typeface="Cambria Math" panose="02040503050406030204" pitchFamily="18" charset="0"/>
                            </a:rPr>
                            <m:t>𝑁</m:t>
                          </m:r>
                        </m:sup>
                        <m:e>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𝑐</m:t>
                              </m:r>
                            </m:e>
                            <m:sub>
                              <m:r>
                                <a:rPr lang="en-US" altLang="ja-JP" sz="1600" i="1">
                                  <a:latin typeface="Cambria Math" panose="02040503050406030204" pitchFamily="18" charset="0"/>
                                </a:rPr>
                                <m:t>𝑚</m:t>
                              </m:r>
                            </m:sub>
                          </m:sSub>
                          <m:r>
                            <a:rPr lang="en-US" altLang="ja-JP" sz="1600" i="1">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𝑚</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𝑠𝑦𝑠</m:t>
                                  </m:r>
                                </m:sub>
                              </m:sSub>
                              <m:r>
                                <a:rPr lang="en-US" altLang="ja-JP" sz="1600" i="1">
                                  <a:latin typeface="Cambria Math" panose="02040503050406030204" pitchFamily="18" charset="0"/>
                                </a:rPr>
                                <m:t>−</m:t>
                              </m:r>
                              <m:sSup>
                                <m:sSupPr>
                                  <m:ctrlPr>
                                    <a:rPr lang="ja-JP" altLang="ja-JP" sz="1600" i="1">
                                      <a:latin typeface="Cambria Math" panose="02040503050406030204" pitchFamily="18" charset="0"/>
                                    </a:rPr>
                                  </m:ctrlPr>
                                </m:sSupPr>
                                <m:e>
                                  <m:r>
                                    <a:rPr lang="en-US" altLang="ja-JP" sz="1600" i="1">
                                      <a:latin typeface="Cambria Math" panose="02040503050406030204" pitchFamily="18" charset="0"/>
                                    </a:rPr>
                                    <m:t>h</m:t>
                                  </m:r>
                                </m:e>
                                <m:sup>
                                  <m:r>
                                    <a:rPr lang="en-US" altLang="ja-JP" sz="1600" i="1">
                                      <a:latin typeface="Cambria Math" panose="02040503050406030204" pitchFamily="18" charset="0"/>
                                    </a:rPr>
                                    <m:t>(</m:t>
                                  </m:r>
                                  <m:r>
                                    <a:rPr lang="en-US" altLang="ja-JP" sz="1600" i="1">
                                      <a:latin typeface="Cambria Math" panose="02040503050406030204" pitchFamily="18" charset="0"/>
                                    </a:rPr>
                                    <m:t>𝑚</m:t>
                                  </m:r>
                                  <m:r>
                                    <a:rPr lang="en-US" altLang="ja-JP" sz="1600" i="1">
                                      <a:latin typeface="Cambria Math" panose="02040503050406030204" pitchFamily="18" charset="0"/>
                                    </a:rPr>
                                    <m:t>)</m:t>
                                  </m:r>
                                </m:sup>
                              </m:s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e>
                          </m:d>
                        </m:e>
                      </m:nary>
                    </m:oMath>
                  </m:oMathPara>
                </a14:m>
                <a:endParaRPr kumimoji="1" lang="ja-JP" altLang="en-US" sz="1600" dirty="0">
                  <a:latin typeface="+mj-lt"/>
                </a:endParaRPr>
              </a:p>
            </p:txBody>
          </p:sp>
        </mc:Choice>
        <mc:Fallback xmlns="">
          <p:sp>
            <p:nvSpPr>
              <p:cNvPr id="5" name="テキスト ボックス 4">
                <a:extLst>
                  <a:ext uri="{FF2B5EF4-FFF2-40B4-BE49-F238E27FC236}">
                    <a16:creationId xmlns:a16="http://schemas.microsoft.com/office/drawing/2014/main" id="{A8374873-8495-4F14-A2B5-487EF9466C75}"/>
                  </a:ext>
                </a:extLst>
              </p:cNvPr>
              <p:cNvSpPr txBox="1">
                <a:spLocks noRot="1" noChangeAspect="1" noMove="1" noResize="1" noEditPoints="1" noAdjustHandles="1" noChangeArrowheads="1" noChangeShapeType="1" noTextEdit="1"/>
              </p:cNvSpPr>
              <p:nvPr/>
            </p:nvSpPr>
            <p:spPr>
              <a:xfrm>
                <a:off x="4499992" y="1949788"/>
                <a:ext cx="3672408" cy="789512"/>
              </a:xfrm>
              <a:prstGeom prst="rect">
                <a:avLst/>
              </a:prstGeom>
              <a:blipFill>
                <a:blip r:embed="rId5"/>
                <a:stretch>
                  <a:fillRect/>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4C353856-FD29-4DED-B74B-6E60BF0F3D64}"/>
              </a:ext>
            </a:extLst>
          </p:cNvPr>
          <p:cNvSpPr txBox="1"/>
          <p:nvPr/>
        </p:nvSpPr>
        <p:spPr>
          <a:xfrm>
            <a:off x="4575586" y="1463217"/>
            <a:ext cx="2300670" cy="338554"/>
          </a:xfrm>
          <a:prstGeom prst="rect">
            <a:avLst/>
          </a:prstGeom>
          <a:noFill/>
          <a:ln w="19050">
            <a:solidFill>
              <a:srgbClr val="FF0066"/>
            </a:solidFill>
            <a:prstDash val="dash"/>
          </a:ln>
        </p:spPr>
        <p:txBody>
          <a:bodyPr wrap="square" rtlCol="0">
            <a:spAutoFit/>
          </a:bodyPr>
          <a:lstStyle/>
          <a:p>
            <a:pPr algn="ctr"/>
            <a:r>
              <a:rPr kumimoji="1" lang="en-US" altLang="ja-JP" sz="1600" b="1" dirty="0">
                <a:latin typeface="+mj-lt"/>
              </a:rPr>
              <a:t>Transmitting signal</a:t>
            </a:r>
            <a:endParaRPr kumimoji="1" lang="ja-JP" altLang="en-US" sz="1600"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5B21E49-E398-4067-A621-D8930CFE08D8}"/>
                  </a:ext>
                </a:extLst>
              </p:cNvPr>
              <p:cNvSpPr txBox="1"/>
              <p:nvPr/>
            </p:nvSpPr>
            <p:spPr>
              <a:xfrm>
                <a:off x="4538552" y="2791421"/>
                <a:ext cx="4603399" cy="166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smtClean="0">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d>
                        <m:dPr>
                          <m:begChr m:val="{"/>
                          <m:endChr m:val=""/>
                          <m:ctrlPr>
                            <a:rPr lang="ja-JP" altLang="ja-JP" sz="1600" i="1">
                              <a:latin typeface="Cambria Math" panose="02040503050406030204" pitchFamily="18" charset="0"/>
                            </a:rPr>
                          </m:ctrlPr>
                        </m:dPr>
                        <m:e>
                          <m:eqArr>
                            <m:eqArrPr>
                              <m:ctrlPr>
                                <a:rPr lang="ja-JP" altLang="ja-JP" sz="1600" i="1">
                                  <a:latin typeface="Cambria Math" panose="02040503050406030204" pitchFamily="18" charset="0"/>
                                </a:rPr>
                              </m:ctrlPr>
                            </m:eqArrPr>
                            <m:e>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e>
                            <m:e>
                              <m:r>
                                <a:rPr lang="en-US" altLang="ja-JP" sz="1600" i="1">
                                  <a:latin typeface="Cambria Math" panose="02040503050406030204" pitchFamily="18" charset="0"/>
                                </a:rPr>
                                <m:t> (</m:t>
                              </m:r>
                              <m:r>
                                <m:rPr>
                                  <m:sty m:val="p"/>
                                </m:rPr>
                                <a:rPr lang="en-US" altLang="ja-JP" sz="1600" b="0" i="0" smtClean="0">
                                  <a:latin typeface="Cambria Math" panose="02040503050406030204" pitchFamily="18" charset="0"/>
                                </a:rPr>
                                <m:t>Single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𝑖</m:t>
                                  </m:r>
                                  <m:r>
                                    <a:rPr lang="en-US" altLang="ja-JP" sz="1600" i="1">
                                      <a:latin typeface="Cambria Math" panose="02040503050406030204" pitchFamily="18" charset="0"/>
                                    </a:rPr>
                                    <m:t>=0</m:t>
                                  </m:r>
                                </m:sub>
                                <m: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r>
                                    <a:rPr lang="en-US" altLang="ja-JP" sz="1600" i="1">
                                      <a:latin typeface="Cambria Math" panose="02040503050406030204" pitchFamily="18" charset="0"/>
                                    </a:rPr>
                                    <m:t>−1</m:t>
                                  </m:r>
                                </m:sup>
                                <m:e>
                                  <m:d>
                                    <m:dPr>
                                      <m:ctrlPr>
                                        <a:rPr lang="ja-JP" altLang="ja-JP" sz="1600" i="1">
                                          <a:latin typeface="Cambria Math" panose="02040503050406030204" pitchFamily="18" charset="0"/>
                                        </a:rPr>
                                      </m:ctrlPr>
                                    </m:dPr>
                                    <m:e>
                                      <m:r>
                                        <a:rPr lang="en-US" altLang="ja-JP" sz="1600" i="1">
                                          <a:latin typeface="Cambria Math" panose="02040503050406030204" pitchFamily="18" charset="0"/>
                                        </a:rPr>
                                        <m:t>1−2</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𝑠</m:t>
                                          </m:r>
                                        </m:e>
                                        <m:sub>
                                          <m:r>
                                            <a:rPr lang="en-US" altLang="ja-JP" sz="1600" i="1">
                                              <a:latin typeface="Cambria Math" panose="02040503050406030204" pitchFamily="18" charset="0"/>
                                            </a:rPr>
                                            <m:t>𝑖</m:t>
                                          </m:r>
                                        </m:sub>
                                      </m:sSub>
                                    </m:e>
                                  </m:d>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𝑖</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e>
                                  </m:d>
                                  <m:r>
                                    <a:rPr lang="en-US" altLang="ja-JP" sz="1600" i="1">
                                      <a:latin typeface="Cambria Math" panose="02040503050406030204" pitchFamily="18" charset="0"/>
                                    </a:rPr>
                                    <m:t> </m:t>
                                  </m:r>
                                </m:e>
                              </m:nary>
                            </m:e>
                            <m:e>
                              <m:r>
                                <a:rPr lang="en-US" altLang="ja-JP" sz="1600" i="1">
                                  <a:latin typeface="Cambria Math" panose="02040503050406030204" pitchFamily="18" charset="0"/>
                                </a:rPr>
                                <m:t>(</m:t>
                              </m:r>
                              <m:r>
                                <m:rPr>
                                  <m:sty m:val="p"/>
                                </m:rPr>
                                <a:rPr lang="en-US" altLang="ja-JP" sz="1600" b="0" i="0" smtClean="0">
                                  <a:latin typeface="Cambria Math" panose="02040503050406030204" pitchFamily="18" charset="0"/>
                                </a:rPr>
                                <m:t>Burst</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qArr>
                        </m:e>
                      </m:d>
                    </m:oMath>
                  </m:oMathPara>
                </a14:m>
                <a:endParaRPr kumimoji="1" lang="ja-JP" altLang="en-US" sz="1600" dirty="0">
                  <a:latin typeface="+mj-lt"/>
                </a:endParaRPr>
              </a:p>
            </p:txBody>
          </p:sp>
        </mc:Choice>
        <mc:Fallback xmlns="">
          <p:sp>
            <p:nvSpPr>
              <p:cNvPr id="6" name="テキスト ボックス 5">
                <a:extLst>
                  <a:ext uri="{FF2B5EF4-FFF2-40B4-BE49-F238E27FC236}">
                    <a16:creationId xmlns:a16="http://schemas.microsoft.com/office/drawing/2014/main" id="{75B21E49-E398-4067-A621-D8930CFE08D8}"/>
                  </a:ext>
                </a:extLst>
              </p:cNvPr>
              <p:cNvSpPr txBox="1">
                <a:spLocks noRot="1" noChangeAspect="1" noMove="1" noResize="1" noEditPoints="1" noAdjustHandles="1" noChangeArrowheads="1" noChangeShapeType="1" noTextEdit="1"/>
              </p:cNvSpPr>
              <p:nvPr/>
            </p:nvSpPr>
            <p:spPr>
              <a:xfrm>
                <a:off x="4538552" y="2791421"/>
                <a:ext cx="4603399" cy="1661417"/>
              </a:xfrm>
              <a:prstGeom prst="rect">
                <a:avLst/>
              </a:prstGeom>
              <a:blipFill>
                <a:blip r:embed="rId6"/>
                <a:stretch>
                  <a:fillRect/>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EE7E675C-413F-4724-AA88-F8EB834EE1F3}"/>
              </a:ext>
            </a:extLst>
          </p:cNvPr>
          <p:cNvSpPr txBox="1"/>
          <p:nvPr/>
        </p:nvSpPr>
        <p:spPr>
          <a:xfrm>
            <a:off x="75708" y="4174444"/>
            <a:ext cx="4326508" cy="523220"/>
          </a:xfrm>
          <a:prstGeom prst="rect">
            <a:avLst/>
          </a:prstGeom>
          <a:noFill/>
        </p:spPr>
        <p:txBody>
          <a:bodyPr wrap="square" rtlCol="0">
            <a:spAutoFit/>
          </a:bodyPr>
          <a:lstStyle/>
          <a:p>
            <a:pPr algn="ctr"/>
            <a:r>
              <a:rPr lang="en-US" altLang="ja-JP" sz="1400" b="1" dirty="0">
                <a:latin typeface="+mj-lt"/>
              </a:rPr>
              <a:t>Fig. Signal transmission example where the burst pulse option is used</a:t>
            </a:r>
            <a:endParaRPr kumimoji="1" lang="ja-JP" altLang="en-US" sz="1400" b="1" dirty="0">
              <a:latin typeface="+mj-lt"/>
            </a:endParaRPr>
          </a:p>
        </p:txBody>
      </p:sp>
      <p:sp>
        <p:nvSpPr>
          <p:cNvPr id="3" name="フッター プレースホルダー 2">
            <a:extLst>
              <a:ext uri="{FF2B5EF4-FFF2-40B4-BE49-F238E27FC236}">
                <a16:creationId xmlns:a16="http://schemas.microsoft.com/office/drawing/2014/main" id="{4552CBE2-FE17-B671-DBC6-F3AD09D302B5}"/>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8" name="日付プレースホルダー 3">
            <a:extLst>
              <a:ext uri="{FF2B5EF4-FFF2-40B4-BE49-F238E27FC236}">
                <a16:creationId xmlns:a16="http://schemas.microsoft.com/office/drawing/2014/main" id="{06357EE4-AE25-343F-85B5-5A4317EE69A9}"/>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3977981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054B38-82F2-4A35-A366-6E3FC283BF0A}"/>
              </a:ext>
            </a:extLst>
          </p:cNvPr>
          <p:cNvSpPr>
            <a:spLocks noGrp="1"/>
          </p:cNvSpPr>
          <p:nvPr>
            <p:ph type="title"/>
          </p:nvPr>
        </p:nvSpPr>
        <p:spPr>
          <a:xfrm>
            <a:off x="685428" y="381305"/>
            <a:ext cx="7772400" cy="1066800"/>
          </a:xfrm>
        </p:spPr>
        <p:txBody>
          <a:bodyPr/>
          <a:lstStyle/>
          <a:p>
            <a:r>
              <a:rPr kumimoji="1"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BF99AEBE-84B0-412F-975D-C0769E8E35D0}"/>
              </a:ext>
            </a:extLst>
          </p:cNvPr>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17</a:t>
            </a:fld>
            <a:endParaRPr kumimoji="1" lang="ja-JP" altLang="en-US" dirty="0">
              <a:latin typeface="+mj-lt"/>
            </a:endParaRPr>
          </a:p>
        </p:txBody>
      </p:sp>
      <p:cxnSp>
        <p:nvCxnSpPr>
          <p:cNvPr id="7" name="直線矢印コネクタ 6">
            <a:extLst>
              <a:ext uri="{FF2B5EF4-FFF2-40B4-BE49-F238E27FC236}">
                <a16:creationId xmlns:a16="http://schemas.microsoft.com/office/drawing/2014/main" id="{FAE125F6-3A4B-4C6E-8B4F-4525E4D18F5D}"/>
              </a:ext>
            </a:extLst>
          </p:cNvPr>
          <p:cNvCxnSpPr>
            <a:cxnSpLocks/>
          </p:cNvCxnSpPr>
          <p:nvPr/>
        </p:nvCxnSpPr>
        <p:spPr>
          <a:xfrm>
            <a:off x="323155" y="3320559"/>
            <a:ext cx="763284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63D7A0C-CFD0-4B7C-9E34-25EE76CFFC83}"/>
                  </a:ext>
                </a:extLst>
              </p:cNvPr>
              <p:cNvSpPr txBox="1"/>
              <p:nvPr/>
            </p:nvSpPr>
            <p:spPr>
              <a:xfrm>
                <a:off x="7466899" y="3339849"/>
                <a:ext cx="1299074" cy="369332"/>
              </a:xfrm>
              <a:prstGeom prst="rect">
                <a:avLst/>
              </a:prstGeom>
              <a:noFill/>
            </p:spPr>
            <p:txBody>
              <a:bodyPr wrap="none" rtlCol="0">
                <a:spAutoFit/>
              </a:bodyPr>
              <a:lstStyle/>
              <a:p>
                <a:r>
                  <a:rPr kumimoji="1" lang="en-US" altLang="ja-JP" dirty="0">
                    <a:latin typeface="+mj-lt"/>
                  </a:rPr>
                  <a:t>frequency</a:t>
                </a:r>
                <a:r>
                  <a:rPr kumimoji="1" lang="ja-JP" altLang="en-US" dirty="0">
                    <a:latin typeface="+mj-lt"/>
                  </a:rPr>
                  <a:t> </a:t>
                </a:r>
                <a14:m>
                  <m:oMath xmlns:m="http://schemas.openxmlformats.org/officeDocument/2006/math">
                    <m:r>
                      <a:rPr kumimoji="1" lang="en-US" altLang="ja-JP" b="0" i="1" smtClean="0">
                        <a:latin typeface="Cambria Math" panose="02040503050406030204" pitchFamily="18" charset="0"/>
                      </a:rPr>
                      <m:t>𝑓</m:t>
                    </m:r>
                  </m:oMath>
                </a14:m>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C63D7A0C-CFD0-4B7C-9E34-25EE76CFFC83}"/>
                  </a:ext>
                </a:extLst>
              </p:cNvPr>
              <p:cNvSpPr txBox="1">
                <a:spLocks noRot="1" noChangeAspect="1" noMove="1" noResize="1" noEditPoints="1" noAdjustHandles="1" noChangeArrowheads="1" noChangeShapeType="1" noTextEdit="1"/>
              </p:cNvSpPr>
              <p:nvPr/>
            </p:nvSpPr>
            <p:spPr>
              <a:xfrm>
                <a:off x="7466899" y="3339849"/>
                <a:ext cx="1299074" cy="369332"/>
              </a:xfrm>
              <a:prstGeom prst="rect">
                <a:avLst/>
              </a:prstGeom>
              <a:blipFill>
                <a:blip r:embed="rId3"/>
                <a:stretch>
                  <a:fillRect l="-4225" t="-10000" b="-26667"/>
                </a:stretch>
              </a:blipFill>
            </p:spPr>
            <p:txBody>
              <a:bodyPr/>
              <a:lstStyle/>
              <a:p>
                <a:r>
                  <a:rPr lang="ja-JP" altLang="en-US">
                    <a:noFill/>
                  </a:rPr>
                  <a:t> </a:t>
                </a:r>
              </a:p>
            </p:txBody>
          </p:sp>
        </mc:Fallback>
      </mc:AlternateContent>
      <p:sp>
        <p:nvSpPr>
          <p:cNvPr id="13" name="フローチャート: 論理積ゲート 12">
            <a:extLst>
              <a:ext uri="{FF2B5EF4-FFF2-40B4-BE49-F238E27FC236}">
                <a16:creationId xmlns:a16="http://schemas.microsoft.com/office/drawing/2014/main" id="{60B7B18F-9EC2-4C63-96D3-47BA9CC7AF1D}"/>
              </a:ext>
            </a:extLst>
          </p:cNvPr>
          <p:cNvSpPr/>
          <p:nvPr/>
        </p:nvSpPr>
        <p:spPr>
          <a:xfrm rot="16200000">
            <a:off x="607563" y="265835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cxnSp>
        <p:nvCxnSpPr>
          <p:cNvPr id="20" name="直線矢印コネクタ 19">
            <a:extLst>
              <a:ext uri="{FF2B5EF4-FFF2-40B4-BE49-F238E27FC236}">
                <a16:creationId xmlns:a16="http://schemas.microsoft.com/office/drawing/2014/main" id="{CBD7F19C-31ED-44A4-B2B4-B31AA4797443}"/>
              </a:ext>
            </a:extLst>
          </p:cNvPr>
          <p:cNvCxnSpPr>
            <a:cxnSpLocks/>
          </p:cNvCxnSpPr>
          <p:nvPr/>
        </p:nvCxnSpPr>
        <p:spPr>
          <a:xfrm>
            <a:off x="2225307" y="3464575"/>
            <a:ext cx="951503"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CAC23BC-7F16-4FB7-9526-57C946044444}"/>
              </a:ext>
            </a:extLst>
          </p:cNvPr>
          <p:cNvSpPr txBox="1"/>
          <p:nvPr/>
        </p:nvSpPr>
        <p:spPr>
          <a:xfrm>
            <a:off x="2376642" y="3565328"/>
            <a:ext cx="2268570" cy="369332"/>
          </a:xfrm>
          <a:prstGeom prst="rect">
            <a:avLst/>
          </a:prstGeom>
          <a:noFill/>
        </p:spPr>
        <p:txBody>
          <a:bodyPr wrap="none" rtlCol="0">
            <a:spAutoFit/>
          </a:bodyPr>
          <a:lstStyle/>
          <a:p>
            <a:r>
              <a:rPr kumimoji="1" lang="en-US" altLang="ja-JP" dirty="0">
                <a:latin typeface="+mj-lt"/>
              </a:rPr>
              <a:t>bandwidth 499.2 MHz</a:t>
            </a:r>
            <a:endParaRPr kumimoji="1" lang="ja-JP" altLang="en-US" dirty="0">
              <a:latin typeface="+mj-lt"/>
            </a:endParaRPr>
          </a:p>
        </p:txBody>
      </p:sp>
      <p:cxnSp>
        <p:nvCxnSpPr>
          <p:cNvPr id="24" name="直線矢印コネクタ 23">
            <a:extLst>
              <a:ext uri="{FF2B5EF4-FFF2-40B4-BE49-F238E27FC236}">
                <a16:creationId xmlns:a16="http://schemas.microsoft.com/office/drawing/2014/main" id="{BEC51166-D126-4587-B8D4-C0EE2A5889B0}"/>
              </a:ext>
            </a:extLst>
          </p:cNvPr>
          <p:cNvCxnSpPr>
            <a:cxnSpLocks/>
          </p:cNvCxnSpPr>
          <p:nvPr/>
        </p:nvCxnSpPr>
        <p:spPr>
          <a:xfrm flipV="1">
            <a:off x="1049263" y="3347632"/>
            <a:ext cx="633392" cy="54321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6F450EAC-6628-495C-A83F-9D40197DF7B1}"/>
              </a:ext>
            </a:extLst>
          </p:cNvPr>
          <p:cNvSpPr txBox="1"/>
          <p:nvPr/>
        </p:nvSpPr>
        <p:spPr>
          <a:xfrm>
            <a:off x="18078" y="3944803"/>
            <a:ext cx="1351652" cy="369332"/>
          </a:xfrm>
          <a:prstGeom prst="rect">
            <a:avLst/>
          </a:prstGeom>
          <a:noFill/>
        </p:spPr>
        <p:txBody>
          <a:bodyPr wrap="none" rtlCol="0">
            <a:spAutoFit/>
          </a:bodyPr>
          <a:lstStyle/>
          <a:p>
            <a:r>
              <a:rPr lang="en-US" altLang="ja-JP" dirty="0">
                <a:latin typeface="+mj-lt"/>
              </a:rPr>
              <a:t>3993.6 </a:t>
            </a:r>
            <a:r>
              <a:rPr kumimoji="1" lang="en-US" altLang="ja-JP" dirty="0">
                <a:latin typeface="+mj-lt"/>
              </a:rPr>
              <a:t>MHz</a:t>
            </a:r>
            <a:endParaRPr kumimoji="1" lang="ja-JP" altLang="en-US" dirty="0">
              <a:latin typeface="+mj-lt"/>
            </a:endParaRPr>
          </a:p>
        </p:txBody>
      </p:sp>
      <p:cxnSp>
        <p:nvCxnSpPr>
          <p:cNvPr id="26" name="直線矢印コネクタ 25">
            <a:extLst>
              <a:ext uri="{FF2B5EF4-FFF2-40B4-BE49-F238E27FC236}">
                <a16:creationId xmlns:a16="http://schemas.microsoft.com/office/drawing/2014/main" id="{27EA845E-9E92-4279-B470-A116800DBBC1}"/>
              </a:ext>
            </a:extLst>
          </p:cNvPr>
          <p:cNvCxnSpPr/>
          <p:nvPr/>
        </p:nvCxnSpPr>
        <p:spPr>
          <a:xfrm flipV="1">
            <a:off x="5719362" y="3356561"/>
            <a:ext cx="144015" cy="57953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5164AE17-4336-4D31-B363-194CA28CCD32}"/>
              </a:ext>
            </a:extLst>
          </p:cNvPr>
          <p:cNvSpPr txBox="1"/>
          <p:nvPr/>
        </p:nvSpPr>
        <p:spPr>
          <a:xfrm>
            <a:off x="5462319" y="3964605"/>
            <a:ext cx="1351652" cy="369332"/>
          </a:xfrm>
          <a:prstGeom prst="rect">
            <a:avLst/>
          </a:prstGeom>
          <a:noFill/>
        </p:spPr>
        <p:txBody>
          <a:bodyPr wrap="none" rtlCol="0">
            <a:spAutoFit/>
          </a:bodyPr>
          <a:lstStyle/>
          <a:p>
            <a:r>
              <a:rPr lang="en-US" altLang="ja-JP" dirty="0">
                <a:latin typeface="+mj-lt"/>
              </a:rPr>
              <a:t>7987.2 </a:t>
            </a:r>
            <a:r>
              <a:rPr kumimoji="1" lang="en-US" altLang="ja-JP" dirty="0">
                <a:latin typeface="+mj-lt"/>
              </a:rPr>
              <a:t>MHz</a:t>
            </a:r>
            <a:endParaRPr kumimoji="1" lang="ja-JP" altLang="en-US" dirty="0">
              <a:latin typeface="+mj-lt"/>
            </a:endParaRPr>
          </a:p>
        </p:txBody>
      </p:sp>
      <p:sp>
        <p:nvSpPr>
          <p:cNvPr id="30" name="テキスト ボックス 29">
            <a:extLst>
              <a:ext uri="{FF2B5EF4-FFF2-40B4-BE49-F238E27FC236}">
                <a16:creationId xmlns:a16="http://schemas.microsoft.com/office/drawing/2014/main" id="{28E34328-5131-4206-A3C8-A1207AEA46E3}"/>
              </a:ext>
            </a:extLst>
          </p:cNvPr>
          <p:cNvSpPr txBox="1"/>
          <p:nvPr/>
        </p:nvSpPr>
        <p:spPr>
          <a:xfrm>
            <a:off x="3318594" y="2766561"/>
            <a:ext cx="877163" cy="369332"/>
          </a:xfrm>
          <a:prstGeom prst="rect">
            <a:avLst/>
          </a:prstGeom>
          <a:noFill/>
        </p:spPr>
        <p:txBody>
          <a:bodyPr wrap="none" rtlCol="0">
            <a:spAutoFit/>
          </a:bodyPr>
          <a:lstStyle/>
          <a:p>
            <a:r>
              <a:rPr kumimoji="1" lang="ja-JP" altLang="en-US" dirty="0">
                <a:latin typeface="+mj-lt"/>
              </a:rPr>
              <a:t>・・・</a:t>
            </a:r>
          </a:p>
        </p:txBody>
      </p:sp>
      <p:sp>
        <p:nvSpPr>
          <p:cNvPr id="32" name="テキスト ボックス 31">
            <a:extLst>
              <a:ext uri="{FF2B5EF4-FFF2-40B4-BE49-F238E27FC236}">
                <a16:creationId xmlns:a16="http://schemas.microsoft.com/office/drawing/2014/main" id="{2FFD0379-C1C7-40E3-A8B8-3E6977CE4259}"/>
              </a:ext>
            </a:extLst>
          </p:cNvPr>
          <p:cNvSpPr txBox="1"/>
          <p:nvPr/>
        </p:nvSpPr>
        <p:spPr>
          <a:xfrm>
            <a:off x="258067" y="1291647"/>
            <a:ext cx="2807419" cy="369332"/>
          </a:xfrm>
          <a:prstGeom prst="rect">
            <a:avLst/>
          </a:prstGeom>
          <a:noFill/>
          <a:ln w="28575">
            <a:solidFill>
              <a:srgbClr val="008BBC"/>
            </a:solidFill>
          </a:ln>
        </p:spPr>
        <p:txBody>
          <a:bodyPr wrap="square" rtlCol="0">
            <a:spAutoFit/>
          </a:bodyPr>
          <a:lstStyle/>
          <a:p>
            <a:pPr algn="ctr"/>
            <a:r>
              <a:rPr lang="en-US" altLang="ja-JP" b="1" dirty="0">
                <a:latin typeface="+mj-lt"/>
              </a:rPr>
              <a:t>Frequency spectrum</a:t>
            </a:r>
            <a:endParaRPr kumimoji="1" lang="ja-JP" altLang="en-US" dirty="0">
              <a:latin typeface="+mj-lt"/>
            </a:endParaRPr>
          </a:p>
        </p:txBody>
      </p:sp>
      <p:sp>
        <p:nvSpPr>
          <p:cNvPr id="33" name="テキスト ボックス 32">
            <a:extLst>
              <a:ext uri="{FF2B5EF4-FFF2-40B4-BE49-F238E27FC236}">
                <a16:creationId xmlns:a16="http://schemas.microsoft.com/office/drawing/2014/main" id="{B9C639FD-FA3B-44CE-A227-6A274E21C9B8}"/>
              </a:ext>
            </a:extLst>
          </p:cNvPr>
          <p:cNvSpPr txBox="1"/>
          <p:nvPr/>
        </p:nvSpPr>
        <p:spPr>
          <a:xfrm>
            <a:off x="60819" y="4365104"/>
            <a:ext cx="9125347" cy="2031325"/>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The UWB band is divided into two band groups: low band (channel 0-2) and high band (channel 3-10) which are divided into operating frequency channels with 499.2 MHz bandwidth</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Orange colors are mandatory channels</a:t>
            </a:r>
            <a:r>
              <a:rPr lang="ja-JP" altLang="en-US" dirty="0">
                <a:latin typeface="+mj-lt"/>
              </a:rPr>
              <a:t> </a:t>
            </a:r>
            <a:r>
              <a:rPr lang="en-US" altLang="ja-JP" dirty="0">
                <a:latin typeface="+mj-lt"/>
              </a:rPr>
              <a:t>(Low Band: channel 1</a:t>
            </a:r>
            <a:r>
              <a:rPr lang="ja-JP" altLang="en-US" dirty="0" err="1">
                <a:latin typeface="+mj-lt"/>
              </a:rPr>
              <a:t>，</a:t>
            </a:r>
            <a:r>
              <a:rPr lang="en-US" altLang="ja-JP" dirty="0">
                <a:latin typeface="+mj-lt"/>
              </a:rPr>
              <a:t>High Band: channel 6)</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The power spectral density emission limit is </a:t>
            </a:r>
            <a:r>
              <a:rPr lang="en-US" altLang="ja-JP" b="1" u="sng" dirty="0">
                <a:solidFill>
                  <a:srgbClr val="FF0000"/>
                </a:solidFill>
                <a:latin typeface="+mj-lt"/>
              </a:rPr>
              <a:t>-41.3 dBm/MHz which is very low</a:t>
            </a:r>
            <a:endParaRPr kumimoji="1" lang="ja-JP" altLang="en-US" b="1" u="sng" dirty="0">
              <a:latin typeface="+mj-lt"/>
            </a:endParaRPr>
          </a:p>
        </p:txBody>
      </p:sp>
      <p:sp>
        <p:nvSpPr>
          <p:cNvPr id="34" name="テキスト ボックス 33">
            <a:extLst>
              <a:ext uri="{FF2B5EF4-FFF2-40B4-BE49-F238E27FC236}">
                <a16:creationId xmlns:a16="http://schemas.microsoft.com/office/drawing/2014/main" id="{A9D61D73-B49D-48B0-A248-AB89CF7B2BCC}"/>
              </a:ext>
            </a:extLst>
          </p:cNvPr>
          <p:cNvSpPr txBox="1"/>
          <p:nvPr/>
        </p:nvSpPr>
        <p:spPr>
          <a:xfrm flipH="1">
            <a:off x="617215" y="2946063"/>
            <a:ext cx="530915" cy="365854"/>
          </a:xfrm>
          <a:prstGeom prst="rect">
            <a:avLst/>
          </a:prstGeom>
          <a:noFill/>
        </p:spPr>
        <p:txBody>
          <a:bodyPr wrap="square" rtlCol="0">
            <a:spAutoFit/>
          </a:bodyPr>
          <a:lstStyle/>
          <a:p>
            <a:r>
              <a:rPr kumimoji="1" lang="en-US" altLang="ja-JP" dirty="0">
                <a:latin typeface="+mj-lt"/>
              </a:rPr>
              <a:t>0</a:t>
            </a:r>
            <a:endParaRPr kumimoji="1" lang="ja-JP" altLang="en-US" dirty="0">
              <a:latin typeface="+mj-lt"/>
            </a:endParaRPr>
          </a:p>
        </p:txBody>
      </p:sp>
      <p:sp>
        <p:nvSpPr>
          <p:cNvPr id="37" name="フローチャート: 論理積ゲート 36">
            <a:extLst>
              <a:ext uri="{FF2B5EF4-FFF2-40B4-BE49-F238E27FC236}">
                <a16:creationId xmlns:a16="http://schemas.microsoft.com/office/drawing/2014/main" id="{EE2062C2-6CC7-4C28-9275-6A108F55D07C}"/>
              </a:ext>
            </a:extLst>
          </p:cNvPr>
          <p:cNvSpPr/>
          <p:nvPr/>
        </p:nvSpPr>
        <p:spPr>
          <a:xfrm rot="16200000">
            <a:off x="1542789" y="2663953"/>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9" name="フローチャート: 論理積ゲート 38">
            <a:extLst>
              <a:ext uri="{FF2B5EF4-FFF2-40B4-BE49-F238E27FC236}">
                <a16:creationId xmlns:a16="http://schemas.microsoft.com/office/drawing/2014/main" id="{3B74637C-5535-4ADA-A912-5C7AA421DDD1}"/>
              </a:ext>
            </a:extLst>
          </p:cNvPr>
          <p:cNvSpPr/>
          <p:nvPr/>
        </p:nvSpPr>
        <p:spPr>
          <a:xfrm rot="16200000">
            <a:off x="2483236" y="265835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0" name="テキスト ボックス 39">
            <a:extLst>
              <a:ext uri="{FF2B5EF4-FFF2-40B4-BE49-F238E27FC236}">
                <a16:creationId xmlns:a16="http://schemas.microsoft.com/office/drawing/2014/main" id="{4296FC08-2905-4D07-8775-A85FCA438326}"/>
              </a:ext>
            </a:extLst>
          </p:cNvPr>
          <p:cNvSpPr txBox="1"/>
          <p:nvPr/>
        </p:nvSpPr>
        <p:spPr>
          <a:xfrm flipH="1">
            <a:off x="1563024" y="2960482"/>
            <a:ext cx="530915" cy="365854"/>
          </a:xfrm>
          <a:prstGeom prst="rect">
            <a:avLst/>
          </a:prstGeom>
          <a:noFill/>
        </p:spPr>
        <p:txBody>
          <a:bodyPr wrap="square" rtlCol="0">
            <a:spAutoFit/>
          </a:bodyPr>
          <a:lstStyle/>
          <a:p>
            <a:r>
              <a:rPr lang="en-US" altLang="ja-JP" dirty="0">
                <a:latin typeface="+mj-lt"/>
              </a:rPr>
              <a:t>1</a:t>
            </a:r>
            <a:endParaRPr kumimoji="1" lang="ja-JP" altLang="en-US" dirty="0">
              <a:latin typeface="+mj-lt"/>
            </a:endParaRPr>
          </a:p>
        </p:txBody>
      </p:sp>
      <p:sp>
        <p:nvSpPr>
          <p:cNvPr id="41" name="テキスト ボックス 40">
            <a:extLst>
              <a:ext uri="{FF2B5EF4-FFF2-40B4-BE49-F238E27FC236}">
                <a16:creationId xmlns:a16="http://schemas.microsoft.com/office/drawing/2014/main" id="{7A93AD63-D58D-4978-B78B-0C87661BA086}"/>
              </a:ext>
            </a:extLst>
          </p:cNvPr>
          <p:cNvSpPr txBox="1"/>
          <p:nvPr/>
        </p:nvSpPr>
        <p:spPr>
          <a:xfrm flipH="1">
            <a:off x="2393265" y="2952785"/>
            <a:ext cx="530915" cy="365854"/>
          </a:xfrm>
          <a:prstGeom prst="rect">
            <a:avLst/>
          </a:prstGeom>
          <a:noFill/>
        </p:spPr>
        <p:txBody>
          <a:bodyPr wrap="square" rtlCol="0">
            <a:spAutoFit/>
          </a:bodyPr>
          <a:lstStyle/>
          <a:p>
            <a:pPr algn="ctr"/>
            <a:r>
              <a:rPr lang="en-US" altLang="ja-JP" dirty="0">
                <a:latin typeface="+mj-lt"/>
              </a:rPr>
              <a:t>2</a:t>
            </a:r>
            <a:endParaRPr kumimoji="1" lang="ja-JP" altLang="en-US" dirty="0">
              <a:latin typeface="+mj-lt"/>
            </a:endParaRPr>
          </a:p>
        </p:txBody>
      </p:sp>
      <p:cxnSp>
        <p:nvCxnSpPr>
          <p:cNvPr id="42" name="直線矢印コネクタ 41">
            <a:extLst>
              <a:ext uri="{FF2B5EF4-FFF2-40B4-BE49-F238E27FC236}">
                <a16:creationId xmlns:a16="http://schemas.microsoft.com/office/drawing/2014/main" id="{ACA28987-CE39-4429-951F-12B21EF6B1A8}"/>
              </a:ext>
            </a:extLst>
          </p:cNvPr>
          <p:cNvCxnSpPr>
            <a:cxnSpLocks/>
          </p:cNvCxnSpPr>
          <p:nvPr/>
        </p:nvCxnSpPr>
        <p:spPr>
          <a:xfrm>
            <a:off x="262432" y="2544278"/>
            <a:ext cx="2867555"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52DCFB90-0C24-42EC-AF75-74BFE815BD1A}"/>
              </a:ext>
            </a:extLst>
          </p:cNvPr>
          <p:cNvSpPr txBox="1"/>
          <p:nvPr/>
        </p:nvSpPr>
        <p:spPr>
          <a:xfrm>
            <a:off x="995229" y="1985826"/>
            <a:ext cx="1152880" cy="369332"/>
          </a:xfrm>
          <a:prstGeom prst="rect">
            <a:avLst/>
          </a:prstGeom>
          <a:noFill/>
        </p:spPr>
        <p:txBody>
          <a:bodyPr wrap="none" rtlCol="0">
            <a:spAutoFit/>
          </a:bodyPr>
          <a:lstStyle/>
          <a:p>
            <a:r>
              <a:rPr lang="en-US" altLang="ja-JP" dirty="0">
                <a:latin typeface="+mj-lt"/>
              </a:rPr>
              <a:t>Low Band</a:t>
            </a:r>
            <a:endParaRPr kumimoji="1" lang="ja-JP" altLang="en-US" dirty="0">
              <a:latin typeface="+mj-lt"/>
            </a:endParaRPr>
          </a:p>
        </p:txBody>
      </p:sp>
      <p:sp>
        <p:nvSpPr>
          <p:cNvPr id="44" name="フローチャート: 論理積ゲート 43">
            <a:extLst>
              <a:ext uri="{FF2B5EF4-FFF2-40B4-BE49-F238E27FC236}">
                <a16:creationId xmlns:a16="http://schemas.microsoft.com/office/drawing/2014/main" id="{1B246B67-BC5E-4D3A-8030-6AC0F75A0DAB}"/>
              </a:ext>
            </a:extLst>
          </p:cNvPr>
          <p:cNvSpPr/>
          <p:nvPr/>
        </p:nvSpPr>
        <p:spPr>
          <a:xfrm rot="16200000">
            <a:off x="4233112" y="266087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5" name="フローチャート: 論理積ゲート 44">
            <a:extLst>
              <a:ext uri="{FF2B5EF4-FFF2-40B4-BE49-F238E27FC236}">
                <a16:creationId xmlns:a16="http://schemas.microsoft.com/office/drawing/2014/main" id="{551CF6CA-4976-45A8-8878-DD6E576EA2CC}"/>
              </a:ext>
            </a:extLst>
          </p:cNvPr>
          <p:cNvSpPr/>
          <p:nvPr/>
        </p:nvSpPr>
        <p:spPr>
          <a:xfrm rot="16200000">
            <a:off x="5672850" y="2681324"/>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6" name="フローチャート: 論理積ゲート 45">
            <a:extLst>
              <a:ext uri="{FF2B5EF4-FFF2-40B4-BE49-F238E27FC236}">
                <a16:creationId xmlns:a16="http://schemas.microsoft.com/office/drawing/2014/main" id="{A4DB633B-6142-456D-AD4B-E628AEF0769E}"/>
              </a:ext>
            </a:extLst>
          </p:cNvPr>
          <p:cNvSpPr/>
          <p:nvPr/>
        </p:nvSpPr>
        <p:spPr>
          <a:xfrm rot="16200000">
            <a:off x="7118604" y="267116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7" name="テキスト ボックス 46">
            <a:extLst>
              <a:ext uri="{FF2B5EF4-FFF2-40B4-BE49-F238E27FC236}">
                <a16:creationId xmlns:a16="http://schemas.microsoft.com/office/drawing/2014/main" id="{9D44528B-32A3-46A0-9C86-B23044C0E382}"/>
              </a:ext>
            </a:extLst>
          </p:cNvPr>
          <p:cNvSpPr txBox="1"/>
          <p:nvPr/>
        </p:nvSpPr>
        <p:spPr>
          <a:xfrm>
            <a:off x="4901691" y="2751104"/>
            <a:ext cx="877163" cy="369332"/>
          </a:xfrm>
          <a:prstGeom prst="rect">
            <a:avLst/>
          </a:prstGeom>
          <a:noFill/>
        </p:spPr>
        <p:txBody>
          <a:bodyPr wrap="none" rtlCol="0">
            <a:spAutoFit/>
          </a:bodyPr>
          <a:lstStyle/>
          <a:p>
            <a:r>
              <a:rPr kumimoji="1" lang="ja-JP" altLang="en-US" dirty="0">
                <a:latin typeface="+mj-lt"/>
              </a:rPr>
              <a:t>・・・</a:t>
            </a:r>
          </a:p>
        </p:txBody>
      </p:sp>
      <p:sp>
        <p:nvSpPr>
          <p:cNvPr id="48" name="テキスト ボックス 47">
            <a:extLst>
              <a:ext uri="{FF2B5EF4-FFF2-40B4-BE49-F238E27FC236}">
                <a16:creationId xmlns:a16="http://schemas.microsoft.com/office/drawing/2014/main" id="{FDF0412A-7342-4CB7-86BB-4E1C75C6067B}"/>
              </a:ext>
            </a:extLst>
          </p:cNvPr>
          <p:cNvSpPr txBox="1"/>
          <p:nvPr/>
        </p:nvSpPr>
        <p:spPr>
          <a:xfrm>
            <a:off x="6341429" y="2756186"/>
            <a:ext cx="877163" cy="369332"/>
          </a:xfrm>
          <a:prstGeom prst="rect">
            <a:avLst/>
          </a:prstGeom>
          <a:noFill/>
        </p:spPr>
        <p:txBody>
          <a:bodyPr wrap="none" rtlCol="0">
            <a:spAutoFit/>
          </a:bodyPr>
          <a:lstStyle/>
          <a:p>
            <a:r>
              <a:rPr kumimoji="1" lang="ja-JP" altLang="en-US" dirty="0">
                <a:latin typeface="+mj-lt"/>
              </a:rPr>
              <a:t>・・・</a:t>
            </a:r>
          </a:p>
        </p:txBody>
      </p:sp>
      <p:sp>
        <p:nvSpPr>
          <p:cNvPr id="49" name="テキスト ボックス 48">
            <a:extLst>
              <a:ext uri="{FF2B5EF4-FFF2-40B4-BE49-F238E27FC236}">
                <a16:creationId xmlns:a16="http://schemas.microsoft.com/office/drawing/2014/main" id="{9B2A9E22-E891-40C2-9DB8-9A72F3996030}"/>
              </a:ext>
            </a:extLst>
          </p:cNvPr>
          <p:cNvSpPr txBox="1"/>
          <p:nvPr/>
        </p:nvSpPr>
        <p:spPr>
          <a:xfrm flipH="1">
            <a:off x="4139579" y="2960481"/>
            <a:ext cx="530915" cy="365854"/>
          </a:xfrm>
          <a:prstGeom prst="rect">
            <a:avLst/>
          </a:prstGeom>
          <a:noFill/>
        </p:spPr>
        <p:txBody>
          <a:bodyPr wrap="square" rtlCol="0">
            <a:spAutoFit/>
          </a:bodyPr>
          <a:lstStyle/>
          <a:p>
            <a:pPr algn="ctr"/>
            <a:r>
              <a:rPr kumimoji="1" lang="en-US" altLang="ja-JP" dirty="0">
                <a:latin typeface="+mj-lt"/>
              </a:rPr>
              <a:t>3</a:t>
            </a:r>
            <a:endParaRPr kumimoji="1" lang="ja-JP" altLang="en-US" dirty="0">
              <a:latin typeface="+mj-lt"/>
            </a:endParaRPr>
          </a:p>
        </p:txBody>
      </p:sp>
      <p:sp>
        <p:nvSpPr>
          <p:cNvPr id="50" name="テキスト ボックス 49">
            <a:extLst>
              <a:ext uri="{FF2B5EF4-FFF2-40B4-BE49-F238E27FC236}">
                <a16:creationId xmlns:a16="http://schemas.microsoft.com/office/drawing/2014/main" id="{B8E117E6-36F9-4B10-A6E7-27AEC1BD8C08}"/>
              </a:ext>
            </a:extLst>
          </p:cNvPr>
          <p:cNvSpPr txBox="1"/>
          <p:nvPr/>
        </p:nvSpPr>
        <p:spPr>
          <a:xfrm flipH="1">
            <a:off x="5594048" y="2960481"/>
            <a:ext cx="530915" cy="365854"/>
          </a:xfrm>
          <a:prstGeom prst="rect">
            <a:avLst/>
          </a:prstGeom>
          <a:noFill/>
        </p:spPr>
        <p:txBody>
          <a:bodyPr wrap="square" rtlCol="0">
            <a:spAutoFit/>
          </a:bodyPr>
          <a:lstStyle/>
          <a:p>
            <a:pPr algn="ctr"/>
            <a:r>
              <a:rPr kumimoji="1" lang="en-US" altLang="ja-JP" dirty="0">
                <a:latin typeface="+mj-lt"/>
              </a:rPr>
              <a:t>6</a:t>
            </a:r>
            <a:endParaRPr kumimoji="1" lang="ja-JP" altLang="en-US" dirty="0">
              <a:latin typeface="+mj-lt"/>
            </a:endParaRPr>
          </a:p>
        </p:txBody>
      </p:sp>
      <p:sp>
        <p:nvSpPr>
          <p:cNvPr id="51" name="テキスト ボックス 50">
            <a:extLst>
              <a:ext uri="{FF2B5EF4-FFF2-40B4-BE49-F238E27FC236}">
                <a16:creationId xmlns:a16="http://schemas.microsoft.com/office/drawing/2014/main" id="{17C29E70-94E6-466C-8D79-7D526772BF0A}"/>
              </a:ext>
            </a:extLst>
          </p:cNvPr>
          <p:cNvSpPr txBox="1"/>
          <p:nvPr/>
        </p:nvSpPr>
        <p:spPr>
          <a:xfrm flipH="1">
            <a:off x="7033786" y="2954806"/>
            <a:ext cx="530915" cy="365854"/>
          </a:xfrm>
          <a:prstGeom prst="rect">
            <a:avLst/>
          </a:prstGeom>
          <a:noFill/>
        </p:spPr>
        <p:txBody>
          <a:bodyPr wrap="square" rtlCol="0">
            <a:spAutoFit/>
          </a:bodyPr>
          <a:lstStyle/>
          <a:p>
            <a:pPr algn="ctr"/>
            <a:r>
              <a:rPr kumimoji="1" lang="en-US" altLang="ja-JP" dirty="0">
                <a:latin typeface="+mj-lt"/>
              </a:rPr>
              <a:t>10</a:t>
            </a:r>
            <a:endParaRPr kumimoji="1" lang="ja-JP" altLang="en-US" dirty="0">
              <a:latin typeface="+mj-lt"/>
            </a:endParaRPr>
          </a:p>
        </p:txBody>
      </p:sp>
      <p:cxnSp>
        <p:nvCxnSpPr>
          <p:cNvPr id="52" name="直線矢印コネクタ 51">
            <a:extLst>
              <a:ext uri="{FF2B5EF4-FFF2-40B4-BE49-F238E27FC236}">
                <a16:creationId xmlns:a16="http://schemas.microsoft.com/office/drawing/2014/main" id="{4034C859-D922-4E41-90CD-8E14EEA43A1D}"/>
              </a:ext>
            </a:extLst>
          </p:cNvPr>
          <p:cNvCxnSpPr>
            <a:cxnSpLocks/>
          </p:cNvCxnSpPr>
          <p:nvPr/>
        </p:nvCxnSpPr>
        <p:spPr>
          <a:xfrm>
            <a:off x="3929583" y="2544278"/>
            <a:ext cx="3888432"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5D9F4223-5957-4F38-8AFE-F6519E088F3C}"/>
              </a:ext>
            </a:extLst>
          </p:cNvPr>
          <p:cNvSpPr txBox="1"/>
          <p:nvPr/>
        </p:nvSpPr>
        <p:spPr>
          <a:xfrm>
            <a:off x="5268505" y="1983952"/>
            <a:ext cx="1191352" cy="369332"/>
          </a:xfrm>
          <a:prstGeom prst="rect">
            <a:avLst/>
          </a:prstGeom>
          <a:noFill/>
        </p:spPr>
        <p:txBody>
          <a:bodyPr wrap="none" rtlCol="0">
            <a:spAutoFit/>
          </a:bodyPr>
          <a:lstStyle/>
          <a:p>
            <a:r>
              <a:rPr lang="en-US" altLang="ja-JP" dirty="0">
                <a:latin typeface="+mj-lt"/>
              </a:rPr>
              <a:t>High Band</a:t>
            </a:r>
            <a:endParaRPr kumimoji="1" lang="ja-JP" altLang="en-US" dirty="0">
              <a:latin typeface="+mj-lt"/>
            </a:endParaRPr>
          </a:p>
        </p:txBody>
      </p:sp>
      <p:sp>
        <p:nvSpPr>
          <p:cNvPr id="3" name="フッター プレースホルダー 2">
            <a:extLst>
              <a:ext uri="{FF2B5EF4-FFF2-40B4-BE49-F238E27FC236}">
                <a16:creationId xmlns:a16="http://schemas.microsoft.com/office/drawing/2014/main" id="{32E0D4AD-01EF-F578-8ED1-03D097882476}"/>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5587F9FB-59E3-5BDF-447C-DA3C04E4BC5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4086790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Table&#10;&#10;Description automatically generated">
            <a:extLst>
              <a:ext uri="{FF2B5EF4-FFF2-40B4-BE49-F238E27FC236}">
                <a16:creationId xmlns:a16="http://schemas.microsoft.com/office/drawing/2014/main" id="{D13539B5-78A8-7211-C13F-A5DA0146CF75}"/>
              </a:ext>
            </a:extLst>
          </p:cNvPr>
          <p:cNvPicPr>
            <a:picLocks noChangeAspect="1"/>
          </p:cNvPicPr>
          <p:nvPr/>
        </p:nvPicPr>
        <p:blipFill rotWithShape="1">
          <a:blip r:embed="rId3">
            <a:extLst>
              <a:ext uri="{28A0092B-C50C-407E-A947-70E740481C1C}">
                <a14:useLocalDpi xmlns:a14="http://schemas.microsoft.com/office/drawing/2010/main" val="0"/>
              </a:ext>
            </a:extLst>
          </a:blip>
          <a:srcRect r="4009"/>
          <a:stretch/>
        </p:blipFill>
        <p:spPr bwMode="auto">
          <a:xfrm>
            <a:off x="2120677" y="1245387"/>
            <a:ext cx="4783410" cy="2875951"/>
          </a:xfrm>
          <a:prstGeom prst="rect">
            <a:avLst/>
          </a:prstGeom>
          <a:ln>
            <a:noFill/>
          </a:ln>
          <a:extLst>
            <a:ext uri="{53640926-AAD7-44D8-BBD7-CCE9431645EC}">
              <a14:shadowObscured xmlns:a14="http://schemas.microsoft.com/office/drawing/2010/main"/>
            </a:ext>
          </a:extLst>
        </p:spPr>
      </p:pic>
      <p:sp>
        <p:nvSpPr>
          <p:cNvPr id="2" name="タイトル 1">
            <a:extLst>
              <a:ext uri="{FF2B5EF4-FFF2-40B4-BE49-F238E27FC236}">
                <a16:creationId xmlns:a16="http://schemas.microsoft.com/office/drawing/2014/main" id="{DACC35D3-5C69-492C-BDBD-EFFBDB16373B}"/>
              </a:ext>
            </a:extLst>
          </p:cNvPr>
          <p:cNvSpPr>
            <a:spLocks noGrp="1"/>
          </p:cNvSpPr>
          <p:nvPr>
            <p:ph type="title"/>
          </p:nvPr>
        </p:nvSpPr>
        <p:spPr>
          <a:xfrm>
            <a:off x="626182" y="390903"/>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1172EFD1-C4F2-4F69-AFC3-946C86123622}"/>
              </a:ext>
            </a:extLst>
          </p:cNvPr>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18</a:t>
            </a:fld>
            <a:endParaRPr kumimoji="1" lang="ja-JP" altLang="en-US" dirty="0">
              <a:latin typeface="+mj-lt"/>
            </a:endParaRPr>
          </a:p>
        </p:txBody>
      </p:sp>
      <p:sp>
        <p:nvSpPr>
          <p:cNvPr id="8" name="テキスト ボックス 7">
            <a:extLst>
              <a:ext uri="{FF2B5EF4-FFF2-40B4-BE49-F238E27FC236}">
                <a16:creationId xmlns:a16="http://schemas.microsoft.com/office/drawing/2014/main" id="{072F4CE6-C5EB-423E-84C5-C58C6E313719}"/>
              </a:ext>
            </a:extLst>
          </p:cNvPr>
          <p:cNvSpPr txBox="1"/>
          <p:nvPr/>
        </p:nvSpPr>
        <p:spPr>
          <a:xfrm>
            <a:off x="241975" y="1274192"/>
            <a:ext cx="2378306" cy="369332"/>
          </a:xfrm>
          <a:prstGeom prst="rect">
            <a:avLst/>
          </a:prstGeom>
          <a:noFill/>
          <a:ln w="28575">
            <a:solidFill>
              <a:srgbClr val="008BBC"/>
            </a:solidFill>
          </a:ln>
        </p:spPr>
        <p:txBody>
          <a:bodyPr wrap="square" rtlCol="0">
            <a:spAutoFit/>
          </a:bodyPr>
          <a:lstStyle/>
          <a:p>
            <a:pPr algn="ctr"/>
            <a:r>
              <a:rPr lang="en-US" altLang="ja-JP" b="1" dirty="0">
                <a:latin typeface="+mj-lt"/>
              </a:rPr>
              <a:t>F</a:t>
            </a:r>
            <a:r>
              <a:rPr kumimoji="1" lang="en-US" altLang="ja-JP" b="1" dirty="0">
                <a:latin typeface="+mj-lt"/>
              </a:rPr>
              <a:t>rame format</a:t>
            </a:r>
            <a:endParaRPr kumimoji="1" lang="ja-JP" altLang="en-US" dirty="0">
              <a:latin typeface="+mj-lt"/>
            </a:endParaRPr>
          </a:p>
        </p:txBody>
      </p:sp>
      <p:sp>
        <p:nvSpPr>
          <p:cNvPr id="22" name="テキスト ボックス 21">
            <a:extLst>
              <a:ext uri="{FF2B5EF4-FFF2-40B4-BE49-F238E27FC236}">
                <a16:creationId xmlns:a16="http://schemas.microsoft.com/office/drawing/2014/main" id="{E7005629-2985-4238-BFD2-A45A6DCD4DBB}"/>
              </a:ext>
            </a:extLst>
          </p:cNvPr>
          <p:cNvSpPr txBox="1"/>
          <p:nvPr/>
        </p:nvSpPr>
        <p:spPr>
          <a:xfrm>
            <a:off x="14808" y="4147973"/>
            <a:ext cx="8640063" cy="2308324"/>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SHR is divided into two parts: The first part is the preamble, intended for timing synchronization, packet detection, and carrier frequency offset recovery, and The second part is the start-of-frame delimiter (SFD) for frame synchronization</a:t>
            </a:r>
            <a:endParaRPr lang="en-US" altLang="ja-JP" dirty="0">
              <a:latin typeface="+mj-lt"/>
            </a:endParaRP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The PHR contains information about the data rate of the PSDU, length of the medium access control (MAC) frame body, pulse shape, burst mode, and so on</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dirty="0">
                <a:latin typeface="+mj-lt"/>
              </a:rPr>
              <a:t>The PSDU contains the MAC protocol data unit (MPDU)</a:t>
            </a:r>
            <a:endParaRPr kumimoji="1" lang="ja-JP" altLang="en-US" dirty="0">
              <a:latin typeface="+mj-lt"/>
            </a:endParaRPr>
          </a:p>
        </p:txBody>
      </p:sp>
      <p:sp>
        <p:nvSpPr>
          <p:cNvPr id="3" name="フッター プレースホルダー 2">
            <a:extLst>
              <a:ext uri="{FF2B5EF4-FFF2-40B4-BE49-F238E27FC236}">
                <a16:creationId xmlns:a16="http://schemas.microsoft.com/office/drawing/2014/main" id="{1D1B1781-2A0C-C322-6DAF-312CCE351F96}"/>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B3E1D6D9-5E0B-5EEA-13C1-7D35D3F91FD4}"/>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3647916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459ED08-D993-DC70-0750-C5C4F97E3F4F}"/>
              </a:ext>
            </a:extLst>
          </p:cNvPr>
          <p:cNvPicPr>
            <a:picLocks noChangeAspect="1"/>
          </p:cNvPicPr>
          <p:nvPr/>
        </p:nvPicPr>
        <p:blipFill>
          <a:blip r:embed="rId3"/>
          <a:stretch>
            <a:fillRect/>
          </a:stretch>
        </p:blipFill>
        <p:spPr>
          <a:xfrm>
            <a:off x="4432" y="1218668"/>
            <a:ext cx="9144000" cy="4154548"/>
          </a:xfrm>
          <a:prstGeom prst="rect">
            <a:avLst/>
          </a:prstGeom>
        </p:spPr>
      </p:pic>
      <p:sp>
        <p:nvSpPr>
          <p:cNvPr id="2" name="タイトル 1"/>
          <p:cNvSpPr>
            <a:spLocks noGrp="1"/>
          </p:cNvSpPr>
          <p:nvPr>
            <p:ph type="title"/>
          </p:nvPr>
        </p:nvSpPr>
        <p:spPr>
          <a:xfrm>
            <a:off x="723900" y="332656"/>
            <a:ext cx="7772400" cy="1066800"/>
          </a:xfrm>
        </p:spPr>
        <p:txBody>
          <a:bodyPr/>
          <a:lstStyle/>
          <a:p>
            <a:r>
              <a:rPr lang="en-US" altLang="ja-JP" dirty="0"/>
              <a:t>2</a:t>
            </a:r>
            <a:r>
              <a:rPr kumimoji="1" lang="en-US" altLang="ja-JP" dirty="0"/>
              <a:t>. </a:t>
            </a:r>
            <a:r>
              <a:rPr lang="en-US" altLang="ja-JP" dirty="0"/>
              <a:t>IEEE 802.15.6 UWB PHY</a:t>
            </a:r>
            <a:endParaRPr kumimoji="1" lang="ja-JP" altLang="en-US" dirty="0"/>
          </a:p>
        </p:txBody>
      </p:sp>
      <p:sp>
        <p:nvSpPr>
          <p:cNvPr id="5" name="スライド番号プレースホルダー 4"/>
          <p:cNvSpPr>
            <a:spLocks noGrp="1"/>
          </p:cNvSpPr>
          <p:nvPr>
            <p:ph type="sldNum" sz="quarter" idx="12"/>
          </p:nvPr>
        </p:nvSpPr>
        <p:spPr>
          <a:xfrm>
            <a:off x="4358076" y="6475413"/>
            <a:ext cx="504049" cy="184666"/>
          </a:xfrm>
        </p:spPr>
        <p:txBody>
          <a:bodyPr/>
          <a:lstStyle/>
          <a:p>
            <a:r>
              <a:rPr lang="en-US" altLang="ja-JP" dirty="0">
                <a:latin typeface="+mj-lt"/>
              </a:rPr>
              <a:t>Slide </a:t>
            </a:r>
            <a:fld id="{769171EF-81C0-43B1-9967-509DCBA38FA2}" type="slidenum">
              <a:rPr kumimoji="1" lang="ja-JP" altLang="en-US" smtClean="0">
                <a:latin typeface="+mj-lt"/>
              </a:rPr>
              <a:pPr/>
              <a:t>19</a:t>
            </a:fld>
            <a:endParaRPr kumimoji="1" lang="ja-JP" altLang="en-US" dirty="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70AD48D9-92CD-4A38-A904-E5B683449606}"/>
                  </a:ext>
                </a:extLst>
              </p:cNvPr>
              <p:cNvSpPr txBox="1"/>
              <p:nvPr/>
            </p:nvSpPr>
            <p:spPr>
              <a:xfrm>
                <a:off x="190592" y="5373216"/>
                <a:ext cx="8574087" cy="966162"/>
              </a:xfrm>
              <a:prstGeom prst="rect">
                <a:avLst/>
              </a:prstGeom>
              <a:noFill/>
            </p:spPr>
            <p:txBody>
              <a:bodyPr wrap="square" rtlCol="0">
                <a:spAutoFit/>
              </a:bodyPr>
              <a:lstStyle/>
              <a:p>
                <a:pPr marL="285750" indent="-285750">
                  <a:buFont typeface="Wingdings" panose="05000000000000000000" pitchFamily="2" charset="2"/>
                  <a:buChar char="u"/>
                </a:pP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𝑁</m:t>
                        </m:r>
                      </m:e>
                      <m:sub>
                        <m:r>
                          <a:rPr lang="en-US" altLang="ja-JP" i="1">
                            <a:latin typeface="Cambria Math" panose="02040503050406030204" pitchFamily="18" charset="0"/>
                          </a:rPr>
                          <m:t>𝑐𝑝𝑏</m:t>
                        </m:r>
                      </m:sub>
                    </m:sSub>
                  </m:oMath>
                </a14:m>
                <a:r>
                  <a:rPr lang="en-US" altLang="ja-JP" dirty="0">
                    <a:latin typeface="+mj-lt"/>
                  </a:rPr>
                  <a:t> is the power of two</a:t>
                </a:r>
              </a:p>
              <a:p>
                <a:pPr marL="285750" indent="-285750">
                  <a:buFont typeface="Wingdings" panose="05000000000000000000" pitchFamily="2" charset="2"/>
                  <a:buChar char="u"/>
                </a:pPr>
                <a:r>
                  <a:rPr lang="en-US" altLang="ja-JP" dirty="0">
                    <a:latin typeface="+mj-lt"/>
                  </a:rPr>
                  <a:t>As </a:t>
                </a:r>
                <a14:m>
                  <m:oMath xmlns:m="http://schemas.openxmlformats.org/officeDocument/2006/math">
                    <m:sSub>
                      <m:sSubPr>
                        <m:ctrlPr>
                          <a:rPr lang="en-US" altLang="ja-JP" i="1" smtClean="0">
                            <a:solidFill>
                              <a:schemeClr val="tx1"/>
                            </a:solidFill>
                            <a:latin typeface="Cambria Math" panose="02040503050406030204" pitchFamily="18" charset="0"/>
                          </a:rPr>
                        </m:ctrlPr>
                      </m:sSubPr>
                      <m:e>
                        <m:r>
                          <a:rPr lang="en-US" altLang="ja-JP" b="0" i="1">
                            <a:solidFill>
                              <a:schemeClr val="tx1"/>
                            </a:solidFill>
                            <a:latin typeface="Cambria Math" panose="02040503050406030204" pitchFamily="18" charset="0"/>
                          </a:rPr>
                          <m:t>𝑁</m:t>
                        </m:r>
                      </m:e>
                      <m:sub>
                        <m:r>
                          <a:rPr lang="en-US" altLang="ja-JP" b="0" i="1">
                            <a:solidFill>
                              <a:schemeClr val="tx1"/>
                            </a:solidFill>
                            <a:latin typeface="Cambria Math" panose="02040503050406030204" pitchFamily="18" charset="0"/>
                          </a:rPr>
                          <m:t>𝑐𝑝𝑏</m:t>
                        </m:r>
                      </m:sub>
                    </m:sSub>
                  </m:oMath>
                </a14:m>
                <a:r>
                  <a:rPr lang="en-US" altLang="ja-JP" dirty="0">
                    <a:latin typeface="+mj-lt"/>
                  </a:rPr>
                  <a:t> increases, a uncoded bit rate decreases</a:t>
                </a:r>
              </a:p>
              <a:p>
                <a:pPr marL="285750" indent="-285750">
                  <a:buFont typeface="Wingdings" panose="05000000000000000000" pitchFamily="2" charset="2"/>
                  <a:buChar char="u"/>
                </a:pPr>
                <a:r>
                  <a:rPr lang="en-US" altLang="ja-JP" dirty="0">
                    <a:latin typeface="+mj-lt"/>
                  </a:rPr>
                  <a:t>Uncoded bit rate and received signal to noise ratio (SNR) are in a trade-off relationship</a:t>
                </a:r>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70AD48D9-92CD-4A38-A904-E5B683449606}"/>
                  </a:ext>
                </a:extLst>
              </p:cNvPr>
              <p:cNvSpPr txBox="1">
                <a:spLocks noRot="1" noChangeAspect="1" noMove="1" noResize="1" noEditPoints="1" noAdjustHandles="1" noChangeArrowheads="1" noChangeShapeType="1" noTextEdit="1"/>
              </p:cNvSpPr>
              <p:nvPr/>
            </p:nvSpPr>
            <p:spPr>
              <a:xfrm>
                <a:off x="190592" y="5373216"/>
                <a:ext cx="8574087" cy="966162"/>
              </a:xfrm>
              <a:prstGeom prst="rect">
                <a:avLst/>
              </a:prstGeom>
              <a:blipFill>
                <a:blip r:embed="rId4"/>
                <a:stretch>
                  <a:fillRect l="-426" t="-3145" b="-8805"/>
                </a:stretch>
              </a:blipFill>
            </p:spPr>
            <p:txBody>
              <a:bodyPr/>
              <a:lstStyle/>
              <a:p>
                <a:r>
                  <a:rPr lang="ja-JP" altLang="en-US">
                    <a:noFill/>
                  </a:rPr>
                  <a:t> </a:t>
                </a:r>
              </a:p>
            </p:txBody>
          </p:sp>
        </mc:Fallback>
      </mc:AlternateContent>
      <p:sp>
        <p:nvSpPr>
          <p:cNvPr id="14" name="正方形/長方形 13">
            <a:extLst>
              <a:ext uri="{FF2B5EF4-FFF2-40B4-BE49-F238E27FC236}">
                <a16:creationId xmlns:a16="http://schemas.microsoft.com/office/drawing/2014/main" id="{43F4A3AA-771F-4A3E-9AA8-1B45A50ECF90}"/>
              </a:ext>
            </a:extLst>
          </p:cNvPr>
          <p:cNvSpPr/>
          <p:nvPr/>
        </p:nvSpPr>
        <p:spPr>
          <a:xfrm>
            <a:off x="2638864" y="1720574"/>
            <a:ext cx="5472608" cy="2664296"/>
          </a:xfrm>
          <a:prstGeom prst="rect">
            <a:avLst/>
          </a:prstGeom>
          <a:noFill/>
          <a:ln w="571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 name="フッター プレースホルダー 2">
            <a:extLst>
              <a:ext uri="{FF2B5EF4-FFF2-40B4-BE49-F238E27FC236}">
                <a16:creationId xmlns:a16="http://schemas.microsoft.com/office/drawing/2014/main" id="{79C41E05-4CCE-1C3E-C892-ADFD3A63CA46}"/>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4" name="日付プレースホルダー 3">
            <a:extLst>
              <a:ext uri="{FF2B5EF4-FFF2-40B4-BE49-F238E27FC236}">
                <a16:creationId xmlns:a16="http://schemas.microsoft.com/office/drawing/2014/main" id="{D1BC7B38-68AA-A235-7C18-5CFD8BA2DE8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435704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0EAB7E-3EB6-403C-ADF7-E9BBC3A2CC8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a:t>
            </a:fld>
            <a:endParaRPr lang="en-US" dirty="0">
              <a:solidFill>
                <a:srgbClr val="000000"/>
              </a:solidFill>
            </a:endParaRPr>
          </a:p>
        </p:txBody>
      </p:sp>
      <p:sp>
        <p:nvSpPr>
          <p:cNvPr id="5" name="フッター プレースホルダー 4">
            <a:extLst>
              <a:ext uri="{FF2B5EF4-FFF2-40B4-BE49-F238E27FC236}">
                <a16:creationId xmlns:a16="http://schemas.microsoft.com/office/drawing/2014/main" id="{18DBD2F2-4779-4783-BE5A-82DB2B75EE48}"/>
              </a:ext>
            </a:extLst>
          </p:cNvPr>
          <p:cNvSpPr>
            <a:spLocks noGrp="1"/>
          </p:cNvSpPr>
          <p:nvPr>
            <p:ph type="ftr" sz="quarter" idx="3"/>
          </p:nvPr>
        </p:nvSpPr>
        <p:spPr>
          <a:xfrm>
            <a:off x="5724128" y="6453336"/>
            <a:ext cx="3096344"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7" name="正方形/長方形 6">
            <a:extLst>
              <a:ext uri="{FF2B5EF4-FFF2-40B4-BE49-F238E27FC236}">
                <a16:creationId xmlns:a16="http://schemas.microsoft.com/office/drawing/2014/main" id="{2E44A7DB-020E-4564-AB49-10B8E521B52A}"/>
              </a:ext>
            </a:extLst>
          </p:cNvPr>
          <p:cNvSpPr/>
          <p:nvPr/>
        </p:nvSpPr>
        <p:spPr>
          <a:xfrm>
            <a:off x="84112" y="1211268"/>
            <a:ext cx="8763000" cy="1569660"/>
          </a:xfrm>
          <a:prstGeom prst="rect">
            <a:avLst/>
          </a:prstGeom>
        </p:spPr>
        <p:txBody>
          <a:bodyPr wrap="square">
            <a:spAutoFit/>
          </a:bodyPr>
          <a:lstStyle/>
          <a:p>
            <a:pPr algn="ctr" fontAlgn="base">
              <a:spcBef>
                <a:spcPct val="0"/>
              </a:spcBef>
              <a:spcAft>
                <a:spcPct val="0"/>
              </a:spcAft>
            </a:pPr>
            <a:r>
              <a:rPr kumimoji="0" lang="en-US" altLang="ja-JP" sz="3200" b="1" dirty="0">
                <a:solidFill>
                  <a:srgbClr val="000000"/>
                </a:solidFill>
                <a:latin typeface="+mj-lt"/>
                <a:ea typeface="+mj-ea"/>
              </a:rPr>
              <a:t>Evaluation of IEEE 802.15.6ma Ultra-wideband Physical Layer Utilizing Super Orthogonal Convolutional Code</a:t>
            </a:r>
            <a:endParaRPr kumimoji="0" lang="ja-JP" altLang="en-US" sz="2400" b="1" dirty="0">
              <a:solidFill>
                <a:srgbClr val="000000"/>
              </a:solidFill>
              <a:latin typeface="+mj-lt"/>
              <a:ea typeface="+mj-ea"/>
            </a:endParaRPr>
          </a:p>
        </p:txBody>
      </p:sp>
      <p:sp>
        <p:nvSpPr>
          <p:cNvPr id="8" name="正方形/長方形 7">
            <a:extLst>
              <a:ext uri="{FF2B5EF4-FFF2-40B4-BE49-F238E27FC236}">
                <a16:creationId xmlns:a16="http://schemas.microsoft.com/office/drawing/2014/main" id="{508A86BD-133B-4AB5-B1AB-C2C1010562C1}"/>
              </a:ext>
            </a:extLst>
          </p:cNvPr>
          <p:cNvSpPr/>
          <p:nvPr/>
        </p:nvSpPr>
        <p:spPr>
          <a:xfrm>
            <a:off x="597024" y="3098571"/>
            <a:ext cx="8223448" cy="3354765"/>
          </a:xfrm>
          <a:prstGeom prst="rect">
            <a:avLst/>
          </a:prstGeom>
        </p:spPr>
        <p:txBody>
          <a:bodyPr wrap="square">
            <a:spAutoFit/>
          </a:bodyPr>
          <a:lstStyle/>
          <a:p>
            <a:pPr algn="ctr" fontAlgn="base">
              <a:spcBef>
                <a:spcPct val="0"/>
              </a:spcBef>
              <a:spcAft>
                <a:spcPct val="0"/>
              </a:spcAft>
            </a:pPr>
            <a:r>
              <a:rPr kumimoji="0" lang="en-US" altLang="ja-JP" sz="2800" dirty="0">
                <a:solidFill>
                  <a:srgbClr val="000000"/>
                </a:solidFill>
                <a:latin typeface="Times New Roman" pitchFamily="18" charset="0"/>
              </a:rPr>
              <a:t>September 2024,</a:t>
            </a:r>
          </a:p>
          <a:p>
            <a:pPr algn="ctr" fontAlgn="base">
              <a:spcBef>
                <a:spcPct val="0"/>
              </a:spcBef>
              <a:spcAft>
                <a:spcPct val="0"/>
              </a:spcAft>
            </a:pPr>
            <a:r>
              <a:rPr kumimoji="0" lang="en-US" altLang="ja-JP" sz="2800" dirty="0">
                <a:solidFill>
                  <a:srgbClr val="000000"/>
                </a:solidFill>
                <a:latin typeface="Times New Roman" pitchFamily="18" charset="0"/>
              </a:rPr>
              <a:t>Hybrid Session ,</a:t>
            </a:r>
          </a:p>
          <a:p>
            <a:pPr algn="ctr" fontAlgn="base">
              <a:spcBef>
                <a:spcPct val="0"/>
              </a:spcBef>
              <a:spcAft>
                <a:spcPct val="0"/>
              </a:spcAft>
            </a:pPr>
            <a:r>
              <a:rPr kumimoji="0" lang="fi-FI" altLang="ja-JP" sz="2800" dirty="0">
                <a:solidFill>
                  <a:srgbClr val="000000"/>
                </a:solidFill>
                <a:latin typeface="Times New Roman" pitchFamily="18" charset="0"/>
              </a:rPr>
              <a:t>Hilton - Waikoloa, HI</a:t>
            </a:r>
          </a:p>
          <a:p>
            <a:pPr algn="ctr" fontAlgn="base">
              <a:spcBef>
                <a:spcPct val="0"/>
              </a:spcBef>
              <a:spcAft>
                <a:spcPct val="0"/>
              </a:spcAft>
            </a:pPr>
            <a:r>
              <a:rPr kumimoji="0" lang="en-US" altLang="ja-JP" sz="2800" dirty="0">
                <a:solidFill>
                  <a:srgbClr val="000000"/>
                </a:solidFill>
                <a:latin typeface="Times New Roman" pitchFamily="18" charset="0"/>
              </a:rPr>
              <a:t>Kento Takabayashi</a:t>
            </a:r>
            <a:r>
              <a:rPr kumimoji="0" lang="en-US" altLang="ja-JP" sz="2800" baseline="30000" dirty="0">
                <a:solidFill>
                  <a:srgbClr val="000000"/>
                </a:solidFill>
                <a:latin typeface="Times New Roman" pitchFamily="18" charset="0"/>
              </a:rPr>
              <a:t>1</a:t>
            </a:r>
            <a:r>
              <a:rPr kumimoji="0" lang="en-US" altLang="ja-JP" sz="2800" dirty="0">
                <a:solidFill>
                  <a:srgbClr val="000000"/>
                </a:solidFill>
                <a:latin typeface="Times New Roman" pitchFamily="18" charset="0"/>
              </a:rPr>
              <a:t>, Ryuji Kohno</a:t>
            </a:r>
            <a:r>
              <a:rPr kumimoji="0" lang="en-US" altLang="ja-JP" sz="2800" baseline="30000" dirty="0">
                <a:solidFill>
                  <a:srgbClr val="000000"/>
                </a:solidFill>
                <a:latin typeface="Times New Roman" pitchFamily="18" charset="0"/>
              </a:rPr>
              <a:t>2,3 </a:t>
            </a:r>
          </a:p>
          <a:p>
            <a:pPr algn="ctr" fontAlgn="base">
              <a:spcBef>
                <a:spcPct val="0"/>
              </a:spcBef>
              <a:spcAft>
                <a:spcPct val="0"/>
              </a:spcAft>
            </a:pPr>
            <a:endParaRPr kumimoji="0" lang="en-US" altLang="ja-JP" sz="2800" dirty="0">
              <a:solidFill>
                <a:srgbClr val="000000"/>
              </a:solidFill>
              <a:latin typeface="Times New Roman" pitchFamily="18" charset="0"/>
            </a:endParaRPr>
          </a:p>
          <a:p>
            <a:pPr fontAlgn="base">
              <a:spcBef>
                <a:spcPct val="0"/>
              </a:spcBef>
              <a:spcAft>
                <a:spcPct val="0"/>
              </a:spcAft>
            </a:pPr>
            <a:r>
              <a:rPr kumimoji="0" lang="en-US" altLang="ja-JP" sz="2400" dirty="0">
                <a:solidFill>
                  <a:srgbClr val="000000"/>
                </a:solidFill>
                <a:latin typeface="Times New Roman" pitchFamily="18" charset="0"/>
              </a:rPr>
              <a:t>1. Toyo University, Japan</a:t>
            </a:r>
          </a:p>
          <a:p>
            <a:pPr fontAlgn="base">
              <a:spcBef>
                <a:spcPct val="0"/>
              </a:spcBef>
              <a:spcAft>
                <a:spcPct val="0"/>
              </a:spcAft>
            </a:pPr>
            <a:r>
              <a:rPr kumimoji="0" lang="en-US" altLang="ja-JP" sz="2400" dirty="0">
                <a:solidFill>
                  <a:srgbClr val="000000"/>
                </a:solidFill>
                <a:latin typeface="Times New Roman" pitchFamily="18" charset="0"/>
              </a:rPr>
              <a:t>2. Yokohama National University, Japan </a:t>
            </a:r>
          </a:p>
          <a:p>
            <a:pPr fontAlgn="base">
              <a:spcBef>
                <a:spcPct val="0"/>
              </a:spcBef>
              <a:spcAft>
                <a:spcPct val="0"/>
              </a:spcAft>
            </a:pPr>
            <a:r>
              <a:rPr kumimoji="0" lang="en-US" altLang="ja-JP" sz="2400" dirty="0">
                <a:solidFill>
                  <a:srgbClr val="000000"/>
                </a:solidFill>
                <a:latin typeface="Times New Roman" pitchFamily="18" charset="0"/>
              </a:rPr>
              <a:t>3. YRP International Alliance Institute, Japan</a:t>
            </a:r>
          </a:p>
        </p:txBody>
      </p:sp>
      <p:sp>
        <p:nvSpPr>
          <p:cNvPr id="3" name="日付プレースホルダー 3">
            <a:extLst>
              <a:ext uri="{FF2B5EF4-FFF2-40B4-BE49-F238E27FC236}">
                <a16:creationId xmlns:a16="http://schemas.microsoft.com/office/drawing/2014/main" id="{76AA6AD3-7895-4796-9B13-08561D27AEB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Tree>
    <p:extLst>
      <p:ext uri="{BB962C8B-B14F-4D97-AF65-F5344CB8AC3E}">
        <p14:creationId xmlns:p14="http://schemas.microsoft.com/office/powerpoint/2010/main" val="1397303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43CE66-B0C3-F663-102A-1A9705024F36}"/>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2358D4C2-0D3D-F124-C216-B2545E1B3764}"/>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20</a:t>
            </a:fld>
            <a:endParaRPr lang="en-US">
              <a:solidFill>
                <a:srgbClr val="000000"/>
              </a:solidFill>
            </a:endParaRPr>
          </a:p>
        </p:txBody>
      </p:sp>
      <p:sp>
        <p:nvSpPr>
          <p:cNvPr id="4" name="日付プレースホルダー 3">
            <a:extLst>
              <a:ext uri="{FF2B5EF4-FFF2-40B4-BE49-F238E27FC236}">
                <a16:creationId xmlns:a16="http://schemas.microsoft.com/office/drawing/2014/main" id="{527B5335-450A-8C45-3AD0-1E2C6F24C37D}"/>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064F80EE-3330-39D0-0ADD-FF7C16FF2E37}"/>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6" name="図 5">
            <a:extLst>
              <a:ext uri="{FF2B5EF4-FFF2-40B4-BE49-F238E27FC236}">
                <a16:creationId xmlns:a16="http://schemas.microsoft.com/office/drawing/2014/main" id="{87F4BA30-B949-521D-B85F-20E7C87AAA49}"/>
              </a:ext>
            </a:extLst>
          </p:cNvPr>
          <p:cNvPicPr>
            <a:picLocks noChangeAspect="1"/>
          </p:cNvPicPr>
          <p:nvPr/>
        </p:nvPicPr>
        <p:blipFill>
          <a:blip r:embed="rId2"/>
          <a:stretch>
            <a:fillRect/>
          </a:stretch>
        </p:blipFill>
        <p:spPr>
          <a:xfrm>
            <a:off x="98039" y="1412776"/>
            <a:ext cx="4473961" cy="2520280"/>
          </a:xfrm>
          <a:prstGeom prst="rect">
            <a:avLst/>
          </a:prstGeom>
        </p:spPr>
      </p:pic>
      <p:sp>
        <p:nvSpPr>
          <p:cNvPr id="7" name="テキスト ボックス 6">
            <a:extLst>
              <a:ext uri="{FF2B5EF4-FFF2-40B4-BE49-F238E27FC236}">
                <a16:creationId xmlns:a16="http://schemas.microsoft.com/office/drawing/2014/main" id="{CB966686-F099-6687-510E-B5213304A7E4}"/>
              </a:ext>
            </a:extLst>
          </p:cNvPr>
          <p:cNvSpPr txBox="1"/>
          <p:nvPr/>
        </p:nvSpPr>
        <p:spPr>
          <a:xfrm>
            <a:off x="323528" y="4316468"/>
            <a:ext cx="8352035"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PSDU length and </a:t>
            </a:r>
            <a:r>
              <a:rPr kumimoji="1" lang="en-US" altLang="ja-JP" sz="1800" baseline="0" dirty="0">
                <a:latin typeface="+mj-lt"/>
              </a:rPr>
              <a:t>Time slot length</a:t>
            </a:r>
            <a:r>
              <a:rPr kumimoji="1" lang="en-US" altLang="ja-JP" dirty="0">
                <a:latin typeface="+mj-lt"/>
              </a:rPr>
              <a:t> is fixed</a:t>
            </a:r>
          </a:p>
          <a:p>
            <a:pPr marL="742950" lvl="1" indent="-285750">
              <a:buFont typeface="Wingdings" panose="05000000000000000000" pitchFamily="2" charset="2"/>
              <a:buChar char="Ø"/>
            </a:pPr>
            <a:r>
              <a:rPr lang="en-US" altLang="ja-JP" dirty="0">
                <a:latin typeface="+mj-lt"/>
              </a:rPr>
              <a:t>The smaller coding rate is, the shorter information bits including PSDU is</a:t>
            </a:r>
          </a:p>
          <a:p>
            <a:pPr marL="742950" lvl="1" indent="-285750">
              <a:buFont typeface="Wingdings" panose="05000000000000000000" pitchFamily="2" charset="2"/>
              <a:buChar char="Ø"/>
            </a:pPr>
            <a:endParaRPr kumimoji="1" lang="en-US" altLang="ja-JP" dirty="0">
              <a:latin typeface="+mj-lt"/>
            </a:endParaRPr>
          </a:p>
          <a:p>
            <a:pPr marL="285750" indent="-285750">
              <a:buFont typeface="Arial" panose="020B0604020202020204" pitchFamily="34" charset="0"/>
              <a:buChar char="•"/>
            </a:pPr>
            <a:r>
              <a:rPr kumimoji="1" lang="en-US" altLang="ja-JP" dirty="0">
                <a:latin typeface="+mj-lt"/>
              </a:rPr>
              <a:t>The ratio of each link type is as follows: LD:MD:HD = 3:2:1</a:t>
            </a:r>
          </a:p>
          <a:p>
            <a:pPr marL="285750" indent="-285750">
              <a:buFont typeface="Arial" panose="020B0604020202020204" pitchFamily="34" charset="0"/>
              <a:buChar char="•"/>
            </a:pPr>
            <a:r>
              <a:rPr kumimoji="1" lang="en-US" altLang="ja-JP" dirty="0">
                <a:latin typeface="+mj-lt"/>
              </a:rPr>
              <a:t>The ratio of the lengths of MAP and RAP is as follows: MAP:RAP = 4:1</a:t>
            </a:r>
          </a:p>
          <a:p>
            <a:pPr marL="285750" indent="-285750">
              <a:buFont typeface="Arial" panose="020B0604020202020204" pitchFamily="34" charset="0"/>
              <a:buChar char="•"/>
            </a:pPr>
            <a:r>
              <a:rPr kumimoji="1" lang="en-US" altLang="ja-JP" dirty="0">
                <a:latin typeface="+mj-lt"/>
              </a:rPr>
              <a:t>The same number of time slots are assigned to each sensor in MAP</a:t>
            </a:r>
          </a:p>
          <a:p>
            <a:pPr marL="285750" indent="-285750">
              <a:buFont typeface="Arial" panose="020B0604020202020204" pitchFamily="34" charset="0"/>
              <a:buChar char="•"/>
            </a:pPr>
            <a:r>
              <a:rPr kumimoji="1" lang="en-US" altLang="ja-JP" dirty="0">
                <a:latin typeface="+mj-lt"/>
              </a:rPr>
              <a:t>PHY packet errors at each link type refer to previous results</a:t>
            </a:r>
            <a:endParaRPr kumimoji="1" lang="ja-JP" altLang="en-US" dirty="0">
              <a:latin typeface="+mj-lt"/>
            </a:endParaRPr>
          </a:p>
        </p:txBody>
      </p:sp>
      <p:pic>
        <p:nvPicPr>
          <p:cNvPr id="8" name="図 7" descr="Table&#10;&#10;Description automatically generated">
            <a:extLst>
              <a:ext uri="{FF2B5EF4-FFF2-40B4-BE49-F238E27FC236}">
                <a16:creationId xmlns:a16="http://schemas.microsoft.com/office/drawing/2014/main" id="{A2B8F678-E088-FDDA-B152-EFB5C4E4E7E8}"/>
              </a:ext>
            </a:extLst>
          </p:cNvPr>
          <p:cNvPicPr>
            <a:picLocks noChangeAspect="1"/>
          </p:cNvPicPr>
          <p:nvPr/>
        </p:nvPicPr>
        <p:blipFill rotWithShape="1">
          <a:blip r:embed="rId3">
            <a:extLst>
              <a:ext uri="{28A0092B-C50C-407E-A947-70E740481C1C}">
                <a14:useLocalDpi xmlns:a14="http://schemas.microsoft.com/office/drawing/2010/main" val="0"/>
              </a:ext>
            </a:extLst>
          </a:blip>
          <a:srcRect r="4009"/>
          <a:stretch/>
        </p:blipFill>
        <p:spPr bwMode="auto">
          <a:xfrm>
            <a:off x="4716016" y="1608997"/>
            <a:ext cx="3888432" cy="23378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6497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5DB2C1-2159-5316-B5E6-704F78FB5A66}"/>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6CEEC6BF-30D0-1EC4-5BCC-55FC8AFEFC47}"/>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21</a:t>
            </a:fld>
            <a:endParaRPr lang="en-US">
              <a:solidFill>
                <a:srgbClr val="000000"/>
              </a:solidFill>
            </a:endParaRPr>
          </a:p>
        </p:txBody>
      </p:sp>
      <p:sp>
        <p:nvSpPr>
          <p:cNvPr id="4" name="日付プレースホルダー 3">
            <a:extLst>
              <a:ext uri="{FF2B5EF4-FFF2-40B4-BE49-F238E27FC236}">
                <a16:creationId xmlns:a16="http://schemas.microsoft.com/office/drawing/2014/main" id="{77F007A8-A65B-21B5-9D39-A1F76901A6FA}"/>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5872A926-DDB7-10A5-AAB6-3C6A1D163A60}"/>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graphicFrame>
            <p:nvGraphicFramePr>
              <p:cNvPr id="6" name="表 5">
                <a:extLst>
                  <a:ext uri="{FF2B5EF4-FFF2-40B4-BE49-F238E27FC236}">
                    <a16:creationId xmlns:a16="http://schemas.microsoft.com/office/drawing/2014/main" id="{ECF643EA-9D26-EB02-9734-CE79177A9A36}"/>
                  </a:ext>
                </a:extLst>
              </p:cNvPr>
              <p:cNvGraphicFramePr>
                <a:graphicFrameLocks noGrp="1"/>
              </p:cNvGraphicFramePr>
              <p:nvPr/>
            </p:nvGraphicFramePr>
            <p:xfrm>
              <a:off x="395536" y="1659077"/>
              <a:ext cx="8147989" cy="4754880"/>
            </p:xfrm>
            <a:graphic>
              <a:graphicData uri="http://schemas.openxmlformats.org/drawingml/2006/table">
                <a:tbl>
                  <a:tblPr firstRow="1" bandRow="1"/>
                  <a:tblGrid>
                    <a:gridCol w="4613570">
                      <a:extLst>
                        <a:ext uri="{9D8B030D-6E8A-4147-A177-3AD203B41FA5}">
                          <a16:colId xmlns:a16="http://schemas.microsoft.com/office/drawing/2014/main" val="20000"/>
                        </a:ext>
                      </a:extLst>
                    </a:gridCol>
                    <a:gridCol w="3534419">
                      <a:extLst>
                        <a:ext uri="{9D8B030D-6E8A-4147-A177-3AD203B41FA5}">
                          <a16:colId xmlns:a16="http://schemas.microsoft.com/office/drawing/2014/main" val="20001"/>
                        </a:ext>
                      </a:extLst>
                    </a:gridCol>
                  </a:tblGrid>
                  <a:tr h="288032">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r>
                            <a:rPr kumimoji="1" lang="en-US" altLang="ja-JP" sz="1800" b="0" dirty="0">
                              <a:solidFill>
                                <a:schemeClr val="tx1"/>
                              </a:solidFill>
                              <a:latin typeface="+mj-lt"/>
                            </a:rPr>
                            <a:t>The number of sensors</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mj-lt"/>
                            </a:rPr>
                            <a:t>6</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0"/>
                      </a:ext>
                    </a:extLst>
                  </a:tr>
                  <a:tr h="288032">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b="0" dirty="0">
                              <a:solidFill>
                                <a:schemeClr val="tx1"/>
                              </a:solidFill>
                              <a:latin typeface="+mj-lt"/>
                            </a:rPr>
                            <a:t>The number of hub</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4151308591"/>
                      </a:ext>
                    </a:extLst>
                  </a:tr>
                  <a:tr h="216024">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Data rate of each sensor (</a:t>
                          </a:r>
                          <a14:m>
                            <m:oMath xmlns:m="http://schemas.openxmlformats.org/officeDocument/2006/math">
                              <m:sSub>
                                <m:sSubPr>
                                  <m:ctrlPr>
                                    <a:rPr kumimoji="1" lang="en-US" altLang="ja-JP" sz="1800" i="1" baseline="0" smtClean="0">
                                      <a:latin typeface="Cambria Math" panose="02040503050406030204" pitchFamily="18" charset="0"/>
                                    </a:rPr>
                                  </m:ctrlPr>
                                </m:sSubPr>
                                <m:e>
                                  <m:r>
                                    <a:rPr kumimoji="1" lang="en-US" altLang="ja-JP" sz="1800" b="0" i="1" baseline="0" smtClean="0">
                                      <a:latin typeface="Cambria Math" panose="02040503050406030204" pitchFamily="18" charset="0"/>
                                    </a:rPr>
                                    <m:t>𝑅</m:t>
                                  </m:r>
                                </m:e>
                                <m:sub>
                                  <m:r>
                                    <a:rPr kumimoji="1" lang="en-US" altLang="ja-JP" sz="1800" b="0" i="1" baseline="0" smtClean="0">
                                      <a:latin typeface="Cambria Math" panose="02040503050406030204" pitchFamily="18" charset="0"/>
                                    </a:rPr>
                                    <m:t>𝑑</m:t>
                                  </m:r>
                                </m:sub>
                              </m:sSub>
                            </m:oMath>
                          </a14:m>
                          <a:r>
                            <a:rPr kumimoji="1" lang="en-US" altLang="ja-JP" sz="1800" dirty="0">
                              <a:latin typeface="+mj-lt"/>
                            </a:rPr>
                            <a:t>)</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100, 200 Kbps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2"/>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User priority of each sensor data</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5</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3"/>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kern="1200" dirty="0">
                              <a:solidFill>
                                <a:schemeClr val="tx1"/>
                              </a:solidFill>
                              <a:effectLst/>
                              <a:latin typeface="+mj-lt"/>
                              <a:ea typeface="+mn-ea"/>
                              <a:cs typeface="+mn-cs"/>
                            </a:rPr>
                            <a:t>Uncoded symbol rate </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7.8 </a:t>
                          </a:r>
                          <a:r>
                            <a:rPr kumimoji="1" lang="en-US" altLang="ja-JP" sz="1800" dirty="0" err="1">
                              <a:latin typeface="+mj-lt"/>
                            </a:rPr>
                            <a:t>Msps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4070250606"/>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SHR length</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315 bits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452445302"/>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PHR length</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40 bits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2802393024"/>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PSDU length (</a:t>
                          </a:r>
                          <a14:m>
                            <m:oMath xmlns:m="http://schemas.openxmlformats.org/officeDocument/2006/math">
                              <m:sSub>
                                <m:sSubPr>
                                  <m:ctrlPr>
                                    <a:rPr kumimoji="1" lang="en-US" altLang="ja-JP" sz="1800" i="1" baseline="0" smtClean="0">
                                      <a:latin typeface="Cambria Math" panose="02040503050406030204" pitchFamily="18" charset="0"/>
                                    </a:rPr>
                                  </m:ctrlPr>
                                </m:sSubPr>
                                <m:e>
                                  <m:r>
                                    <a:rPr kumimoji="1" lang="en-US" altLang="ja-JP" sz="1800" b="0" i="1" baseline="0" smtClean="0">
                                      <a:latin typeface="Cambria Math" panose="02040503050406030204" pitchFamily="18" charset="0"/>
                                    </a:rPr>
                                    <m:t>𝐿</m:t>
                                  </m:r>
                                </m:e>
                                <m:sub>
                                  <m:r>
                                    <a:rPr kumimoji="1" lang="en-US" altLang="ja-JP" sz="1800" b="0" i="1" baseline="0" smtClean="0">
                                      <a:latin typeface="Cambria Math" panose="02040503050406030204" pitchFamily="18" charset="0"/>
                                    </a:rPr>
                                    <m:t>𝑃𝑆𝐷𝑈</m:t>
                                  </m:r>
                                </m:sub>
                              </m:sSub>
                            </m:oMath>
                          </a14:m>
                          <a:r>
                            <a:rPr kumimoji="1" lang="en-US" altLang="ja-JP" sz="1800" baseline="0" dirty="0">
                              <a:latin typeface="+mj-lt"/>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155 bytes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319542965"/>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ACK length (</a:t>
                          </a:r>
                          <a14:m>
                            <m:oMath xmlns:m="http://schemas.openxmlformats.org/officeDocument/2006/math">
                              <m:sSub>
                                <m:sSubPr>
                                  <m:ctrlPr>
                                    <a:rPr kumimoji="1" lang="en-US" altLang="ja-JP" sz="1800" i="1" baseline="0" smtClean="0">
                                      <a:latin typeface="Cambria Math" panose="02040503050406030204" pitchFamily="18" charset="0"/>
                                    </a:rPr>
                                  </m:ctrlPr>
                                </m:sSubPr>
                                <m:e>
                                  <m:r>
                                    <a:rPr kumimoji="1" lang="en-US" altLang="ja-JP" sz="1800" b="0" i="1" baseline="0" smtClean="0">
                                      <a:latin typeface="Cambria Math" panose="02040503050406030204" pitchFamily="18" charset="0"/>
                                    </a:rPr>
                                    <m:t>𝐿</m:t>
                                  </m:r>
                                </m:e>
                                <m:sub>
                                  <m:r>
                                    <a:rPr kumimoji="1" lang="en-US" altLang="ja-JP" sz="1800" b="0" i="1" baseline="0" smtClean="0">
                                      <a:latin typeface="Cambria Math" panose="02040503050406030204" pitchFamily="18" charset="0"/>
                                    </a:rPr>
                                    <m:t>𝐴𝐶𝐾</m:t>
                                  </m:r>
                                </m:sub>
                              </m:sSub>
                            </m:oMath>
                          </a14:m>
                          <a:r>
                            <a:rPr kumimoji="1" lang="en-US" altLang="ja-JP" sz="1800" baseline="0" dirty="0">
                              <a:latin typeface="+mj-lt"/>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155 bits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3893276155"/>
                      </a:ext>
                    </a:extLst>
                  </a:tr>
                  <a:tr h="288032">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Coding rate</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 0.8 (RS), 1/2, 1/4, 1/8 (SOCC)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0005"/>
                      </a:ext>
                    </a:extLst>
                  </a:tr>
                  <a:tr h="304417">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Beason period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250 </a:t>
                          </a:r>
                          <a:r>
                            <a:rPr kumimoji="1" lang="en-US" altLang="ja-JP" sz="1800" dirty="0" err="1">
                              <a:latin typeface="+mj-lt"/>
                            </a:rPr>
                            <a:t>ms</a:t>
                          </a:r>
                          <a:endParaRPr kumimoji="1" lang="en-US" altLang="ja-JP"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384557414"/>
                      </a:ext>
                    </a:extLst>
                  </a:tr>
                  <a:tr h="304417">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Time slot length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170 </a:t>
                          </a:r>
                          <a:r>
                            <a:rPr kumimoji="1" lang="el-GR" altLang="ja-JP" sz="1800" dirty="0">
                              <a:latin typeface="+mj-lt"/>
                            </a:rPr>
                            <a:t>μ</a:t>
                          </a:r>
                          <a:r>
                            <a:rPr kumimoji="1" lang="en-US" altLang="ja-JP" sz="1800" dirty="0">
                              <a:latin typeface="+mj-lt"/>
                            </a:rPr>
                            <a: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8"/>
                      </a:ext>
                    </a:extLst>
                  </a:tr>
                  <a:tr h="288032">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The maximum number of retransmissions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4</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9"/>
                      </a:ext>
                    </a:extLst>
                  </a:tr>
                </a:tbl>
              </a:graphicData>
            </a:graphic>
          </p:graphicFrame>
        </mc:Choice>
        <mc:Fallback xmlns="">
          <p:graphicFrame>
            <p:nvGraphicFramePr>
              <p:cNvPr id="6" name="表 5">
                <a:extLst>
                  <a:ext uri="{FF2B5EF4-FFF2-40B4-BE49-F238E27FC236}">
                    <a16:creationId xmlns:a16="http://schemas.microsoft.com/office/drawing/2014/main" id="{ECF643EA-9D26-EB02-9734-CE79177A9A36}"/>
                  </a:ext>
                </a:extLst>
              </p:cNvPr>
              <p:cNvGraphicFramePr>
                <a:graphicFrameLocks noGrp="1"/>
              </p:cNvGraphicFramePr>
              <p:nvPr>
                <p:extLst>
                  <p:ext uri="{D42A27DB-BD31-4B8C-83A1-F6EECF244321}">
                    <p14:modId xmlns:p14="http://schemas.microsoft.com/office/powerpoint/2010/main" val="2298417007"/>
                  </p:ext>
                </p:extLst>
              </p:nvPr>
            </p:nvGraphicFramePr>
            <p:xfrm>
              <a:off x="395536" y="1659077"/>
              <a:ext cx="8147989" cy="4754880"/>
            </p:xfrm>
            <a:graphic>
              <a:graphicData uri="http://schemas.openxmlformats.org/drawingml/2006/table">
                <a:tbl>
                  <a:tblPr firstRow="1" bandRow="1"/>
                  <a:tblGrid>
                    <a:gridCol w="4613570">
                      <a:extLst>
                        <a:ext uri="{9D8B030D-6E8A-4147-A177-3AD203B41FA5}">
                          <a16:colId xmlns:a16="http://schemas.microsoft.com/office/drawing/2014/main" val="20000"/>
                        </a:ext>
                      </a:extLst>
                    </a:gridCol>
                    <a:gridCol w="3534419">
                      <a:extLst>
                        <a:ext uri="{9D8B030D-6E8A-4147-A177-3AD203B41FA5}">
                          <a16:colId xmlns:a16="http://schemas.microsoft.com/office/drawing/2014/main" val="20001"/>
                        </a:ext>
                      </a:extLst>
                    </a:gridCol>
                  </a:tblGrid>
                  <a:tr h="365760">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r>
                            <a:rPr kumimoji="1" lang="en-US" altLang="ja-JP" sz="1800" b="0" dirty="0">
                              <a:solidFill>
                                <a:schemeClr val="tx1"/>
                              </a:solidFill>
                              <a:latin typeface="+mj-lt"/>
                            </a:rPr>
                            <a:t>The number of sensors</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mj-lt"/>
                            </a:rPr>
                            <a:t>6</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0"/>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b="0" dirty="0">
                              <a:solidFill>
                                <a:schemeClr val="tx1"/>
                              </a:solidFill>
                              <a:latin typeface="+mj-lt"/>
                            </a:rPr>
                            <a:t>The number of hub</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4151308591"/>
                      </a:ext>
                    </a:extLst>
                  </a:tr>
                  <a:tr h="365760">
                    <a:tc>
                      <a:txBody>
                        <a:bodyPr/>
                        <a:lstStyle/>
                        <a:p>
                          <a:endParaRPr lang="ja-JP"/>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2"/>
                          <a:stretch>
                            <a:fillRect l="-132" t="-208333" r="-76781" b="-1026667"/>
                          </a:stretch>
                        </a:blip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100, 200 Kbps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2"/>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User priority of each sensor data</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5</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3"/>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kern="1200" dirty="0">
                              <a:solidFill>
                                <a:schemeClr val="tx1"/>
                              </a:solidFill>
                              <a:effectLst/>
                              <a:latin typeface="+mj-lt"/>
                              <a:ea typeface="+mn-ea"/>
                              <a:cs typeface="+mn-cs"/>
                            </a:rPr>
                            <a:t>Uncoded symbol rate </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7.8 </a:t>
                          </a:r>
                          <a:r>
                            <a:rPr kumimoji="1" lang="en-US" altLang="ja-JP" sz="1800" dirty="0" err="1">
                              <a:latin typeface="+mj-lt"/>
                            </a:rPr>
                            <a:t>Msps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4070250606"/>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SHR length</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315 bits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452445302"/>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PHR length</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40 bits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2802393024"/>
                      </a:ext>
                    </a:extLst>
                  </a:tr>
                  <a:tr h="365760">
                    <a:tc>
                      <a:txBody>
                        <a:bodyPr/>
                        <a:lstStyle/>
                        <a:p>
                          <a:endParaRPr lang="ja-JP"/>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2"/>
                          <a:stretch>
                            <a:fillRect l="-132" t="-710000" r="-76781" b="-525000"/>
                          </a:stretch>
                        </a:blip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155 bytes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319542965"/>
                      </a:ext>
                    </a:extLst>
                  </a:tr>
                  <a:tr h="365760">
                    <a:tc>
                      <a:txBody>
                        <a:bodyPr/>
                        <a:lstStyle/>
                        <a:p>
                          <a:endParaRPr lang="ja-JP"/>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2"/>
                          <a:stretch>
                            <a:fillRect l="-132" t="-810000" r="-76781" b="-425000"/>
                          </a:stretch>
                        </a:blip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155 bits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3893276155"/>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Coding rate</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 0.8 (RS), 1/2, 1/4, 1/8 (SOCC)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0005"/>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Beason period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250 </a:t>
                          </a:r>
                          <a:r>
                            <a:rPr kumimoji="1" lang="en-US" altLang="ja-JP" sz="1800" dirty="0" err="1">
                              <a:latin typeface="+mj-lt"/>
                            </a:rPr>
                            <a:t>ms</a:t>
                          </a:r>
                          <a:endParaRPr kumimoji="1" lang="en-US" altLang="ja-JP"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384557414"/>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Time slot length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170 </a:t>
                          </a:r>
                          <a:r>
                            <a:rPr kumimoji="1" lang="el-GR" altLang="ja-JP" sz="1800" dirty="0">
                              <a:latin typeface="+mj-lt"/>
                            </a:rPr>
                            <a:t>μ</a:t>
                          </a:r>
                          <a:r>
                            <a:rPr kumimoji="1" lang="en-US" altLang="ja-JP" sz="1800" dirty="0">
                              <a:latin typeface="+mj-lt"/>
                            </a:rPr>
                            <a: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8"/>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The maximum number of retransmissions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4</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9"/>
                      </a:ext>
                    </a:extLst>
                  </a:tr>
                </a:tbl>
              </a:graphicData>
            </a:graphic>
          </p:graphicFrame>
        </mc:Fallback>
      </mc:AlternateContent>
    </p:spTree>
    <p:extLst>
      <p:ext uri="{BB962C8B-B14F-4D97-AF65-F5344CB8AC3E}">
        <p14:creationId xmlns:p14="http://schemas.microsoft.com/office/powerpoint/2010/main" val="56929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395C78-C741-12A2-9361-D8FDC6A8CE8E}"/>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847A5156-DA69-AD28-88A2-331769A36B9E}"/>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22</a:t>
            </a:fld>
            <a:endParaRPr lang="en-US">
              <a:solidFill>
                <a:srgbClr val="000000"/>
              </a:solidFill>
            </a:endParaRPr>
          </a:p>
        </p:txBody>
      </p:sp>
      <p:sp>
        <p:nvSpPr>
          <p:cNvPr id="4" name="日付プレースホルダー 3">
            <a:extLst>
              <a:ext uri="{FF2B5EF4-FFF2-40B4-BE49-F238E27FC236}">
                <a16:creationId xmlns:a16="http://schemas.microsoft.com/office/drawing/2014/main" id="{06733398-98B7-2DF5-A100-8D895B03441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1482A519-9A8C-3BF7-B48E-13FF2C274C28}"/>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6" name="図 5">
            <a:extLst>
              <a:ext uri="{FF2B5EF4-FFF2-40B4-BE49-F238E27FC236}">
                <a16:creationId xmlns:a16="http://schemas.microsoft.com/office/drawing/2014/main" id="{A908D647-BECB-D995-686B-36B0411C59A4}"/>
              </a:ext>
            </a:extLst>
          </p:cNvPr>
          <p:cNvPicPr>
            <a:picLocks noChangeAspect="1"/>
          </p:cNvPicPr>
          <p:nvPr/>
        </p:nvPicPr>
        <p:blipFill>
          <a:blip r:embed="rId2"/>
          <a:stretch>
            <a:fillRect/>
          </a:stretch>
        </p:blipFill>
        <p:spPr>
          <a:xfrm>
            <a:off x="3851920" y="1752600"/>
            <a:ext cx="4975640" cy="2180456"/>
          </a:xfrm>
          <a:prstGeom prst="rect">
            <a:avLst/>
          </a:prstGeom>
        </p:spPr>
      </p:pic>
      <p:pic>
        <p:nvPicPr>
          <p:cNvPr id="7" name="図 6">
            <a:extLst>
              <a:ext uri="{FF2B5EF4-FFF2-40B4-BE49-F238E27FC236}">
                <a16:creationId xmlns:a16="http://schemas.microsoft.com/office/drawing/2014/main" id="{E6FDF3A0-F1E4-6218-9139-299054B9ABDB}"/>
              </a:ext>
            </a:extLst>
          </p:cNvPr>
          <p:cNvPicPr>
            <a:picLocks noChangeAspect="1"/>
          </p:cNvPicPr>
          <p:nvPr/>
        </p:nvPicPr>
        <p:blipFill>
          <a:blip r:embed="rId3"/>
          <a:stretch>
            <a:fillRect/>
          </a:stretch>
        </p:blipFill>
        <p:spPr>
          <a:xfrm>
            <a:off x="3995936" y="4189422"/>
            <a:ext cx="4753034" cy="1985366"/>
          </a:xfrm>
          <a:prstGeom prst="rect">
            <a:avLst/>
          </a:prstGeom>
        </p:spPr>
      </p:pic>
      <p:sp>
        <p:nvSpPr>
          <p:cNvPr id="8" name="テキスト ボックス 7">
            <a:extLst>
              <a:ext uri="{FF2B5EF4-FFF2-40B4-BE49-F238E27FC236}">
                <a16:creationId xmlns:a16="http://schemas.microsoft.com/office/drawing/2014/main" id="{37219B57-ED17-57A9-E4D2-A6A88DBDB0FB}"/>
              </a:ext>
            </a:extLst>
          </p:cNvPr>
          <p:cNvSpPr txBox="1"/>
          <p:nvPr/>
        </p:nvSpPr>
        <p:spPr>
          <a:xfrm>
            <a:off x="4715510" y="3827258"/>
            <a:ext cx="2952328" cy="369332"/>
          </a:xfrm>
          <a:prstGeom prst="rect">
            <a:avLst/>
          </a:prstGeom>
          <a:noFill/>
        </p:spPr>
        <p:txBody>
          <a:bodyPr wrap="square" rtlCol="0">
            <a:spAutoFit/>
          </a:bodyPr>
          <a:lstStyle/>
          <a:p>
            <a:pPr algn="ctr"/>
            <a:r>
              <a:rPr kumimoji="1" lang="en-US" altLang="ja-JP" dirty="0">
                <a:latin typeface="+mj-lt"/>
              </a:rPr>
              <a:t>(a)</a:t>
            </a:r>
            <a:endParaRPr kumimoji="1" lang="ja-JP" altLang="en-US" dirty="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09DAF508-780F-3202-5EDD-B55888B55FAD}"/>
                  </a:ext>
                </a:extLst>
              </p:cNvPr>
              <p:cNvSpPr txBox="1"/>
              <p:nvPr/>
            </p:nvSpPr>
            <p:spPr>
              <a:xfrm>
                <a:off x="209688" y="1592023"/>
                <a:ext cx="3326229" cy="4770537"/>
              </a:xfrm>
              <a:prstGeom prst="rect">
                <a:avLst/>
              </a:prstGeom>
              <a:noFill/>
            </p:spPr>
            <p:txBody>
              <a:bodyPr wrap="square" rtlCol="0">
                <a:spAutoFit/>
              </a:bodyPr>
              <a:lstStyle/>
              <a:p>
                <a:r>
                  <a:rPr kumimoji="1" lang="en-US" altLang="ja-JP" sz="1600" dirty="0">
                    <a:latin typeface="+mj-lt"/>
                  </a:rPr>
                  <a:t>Average successful transmission ratio</a:t>
                </a:r>
              </a:p>
              <a:p>
                <a:endParaRPr lang="en-US" altLang="ja-JP" sz="1600" dirty="0">
                  <a:latin typeface="+mj-lt"/>
                </a:endParaRPr>
              </a:p>
              <a:p>
                <a:r>
                  <a:rPr kumimoji="1" lang="en-US" altLang="ja-JP" sz="1600" dirty="0">
                    <a:latin typeface="+mj-lt"/>
                  </a:rPr>
                  <a:t>(a)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100 Kbps</a:t>
                </a:r>
                <a:endParaRPr kumimoji="1" lang="ja-JP" altLang="en-US" sz="1600" dirty="0">
                  <a:latin typeface="+mj-lt"/>
                </a:endParaRPr>
              </a:p>
              <a:p>
                <a:r>
                  <a:rPr lang="en-US" altLang="ja-JP" sz="1600" dirty="0">
                    <a:latin typeface="+mj-lt"/>
                  </a:rPr>
                  <a:t>(b)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200 Kbps</a:t>
                </a:r>
              </a:p>
              <a:p>
                <a:endParaRPr lang="en-US" altLang="ja-JP" sz="1600" dirty="0">
                  <a:latin typeface="+mj-lt"/>
                </a:endParaRPr>
              </a:p>
              <a:p>
                <a:r>
                  <a:rPr lang="en-US" altLang="ja-JP" sz="1600" dirty="0">
                    <a:latin typeface="+mj-lt"/>
                  </a:rPr>
                  <a:t>1~5: The Same coding rate for all links</a:t>
                </a:r>
              </a:p>
              <a:p>
                <a:r>
                  <a:rPr kumimoji="1" lang="en-US" altLang="ja-JP" sz="1600" dirty="0">
                    <a:latin typeface="+mj-lt"/>
                  </a:rPr>
                  <a:t>1: No encoding case (R=1)</a:t>
                </a:r>
              </a:p>
              <a:p>
                <a:r>
                  <a:rPr lang="en-US" altLang="ja-JP" sz="1600" dirty="0">
                    <a:latin typeface="+mj-lt"/>
                  </a:rPr>
                  <a:t>2: RS encoding (R=0.8)</a:t>
                </a:r>
              </a:p>
              <a:p>
                <a:r>
                  <a:rPr kumimoji="1" lang="en-US" altLang="ja-JP" sz="1600" dirty="0">
                    <a:latin typeface="+mj-lt"/>
                  </a:rPr>
                  <a:t>3: SOCC encoding (R=1/2)</a:t>
                </a:r>
              </a:p>
              <a:p>
                <a:r>
                  <a:rPr kumimoji="1" lang="en-US" altLang="ja-JP" sz="1600" dirty="0">
                    <a:latin typeface="+mj-lt"/>
                  </a:rPr>
                  <a:t>4: SOCC encoding (R=1/4)</a:t>
                </a:r>
                <a:endParaRPr kumimoji="1" lang="ja-JP" altLang="en-US" sz="1600" dirty="0">
                  <a:latin typeface="+mj-lt"/>
                </a:endParaRPr>
              </a:p>
              <a:p>
                <a:r>
                  <a:rPr lang="en-US" altLang="ja-JP" sz="1600" dirty="0">
                    <a:latin typeface="+mj-lt"/>
                  </a:rPr>
                  <a:t>5</a:t>
                </a:r>
                <a:r>
                  <a:rPr kumimoji="1" lang="en-US" altLang="ja-JP" sz="1600" dirty="0">
                    <a:latin typeface="+mj-lt"/>
                  </a:rPr>
                  <a:t>: SOCC encoding (R=1/8)</a:t>
                </a:r>
              </a:p>
              <a:p>
                <a:endParaRPr lang="en-US" altLang="ja-JP" sz="1600" dirty="0">
                  <a:latin typeface="+mj-lt"/>
                </a:endParaRPr>
              </a:p>
              <a:p>
                <a:r>
                  <a:rPr lang="en-US" altLang="ja-JP" sz="1600" dirty="0">
                    <a:latin typeface="+mj-lt"/>
                  </a:rPr>
                  <a:t>6: Change coding rate according to link</a:t>
                </a:r>
              </a:p>
              <a:p>
                <a:r>
                  <a:rPr kumimoji="1" lang="en-US" altLang="ja-JP" sz="1600" dirty="0">
                    <a:latin typeface="+mj-lt"/>
                  </a:rPr>
                  <a:t>100Kbps: LD: 0.8, 0.8, 0.8, MD: 1/2, 1/2, HD: 1/4</a:t>
                </a:r>
              </a:p>
              <a:p>
                <a:r>
                  <a:rPr lang="en-US" altLang="ja-JP" sz="1600" dirty="0">
                    <a:latin typeface="+mj-lt"/>
                  </a:rPr>
                  <a:t>200Kbps: LD: 1, 1, 0.8, MD: 0.8, 0.8, HD: 1/2</a:t>
                </a:r>
                <a:endParaRPr kumimoji="1" lang="ja-JP" altLang="en-US" sz="1600" dirty="0">
                  <a:latin typeface="+mj-lt"/>
                </a:endParaRPr>
              </a:p>
            </p:txBody>
          </p:sp>
        </mc:Choice>
        <mc:Fallback xmlns="">
          <p:sp>
            <p:nvSpPr>
              <p:cNvPr id="9" name="テキスト ボックス 8">
                <a:extLst>
                  <a:ext uri="{FF2B5EF4-FFF2-40B4-BE49-F238E27FC236}">
                    <a16:creationId xmlns:a16="http://schemas.microsoft.com/office/drawing/2014/main" id="{09DAF508-780F-3202-5EDD-B55888B55FAD}"/>
                  </a:ext>
                </a:extLst>
              </p:cNvPr>
              <p:cNvSpPr txBox="1">
                <a:spLocks noRot="1" noChangeAspect="1" noMove="1" noResize="1" noEditPoints="1" noAdjustHandles="1" noChangeArrowheads="1" noChangeShapeType="1" noTextEdit="1"/>
              </p:cNvSpPr>
              <p:nvPr/>
            </p:nvSpPr>
            <p:spPr>
              <a:xfrm>
                <a:off x="209688" y="1592023"/>
                <a:ext cx="3326229" cy="4770537"/>
              </a:xfrm>
              <a:prstGeom prst="rect">
                <a:avLst/>
              </a:prstGeom>
              <a:blipFill>
                <a:blip r:embed="rId4"/>
                <a:stretch>
                  <a:fillRect l="-916" t="-383" r="-549" b="-639"/>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E5B82AAA-412B-635E-6F79-409C40C64A3C}"/>
              </a:ext>
            </a:extLst>
          </p:cNvPr>
          <p:cNvSpPr txBox="1"/>
          <p:nvPr/>
        </p:nvSpPr>
        <p:spPr>
          <a:xfrm>
            <a:off x="4807372" y="6137260"/>
            <a:ext cx="2952328" cy="369332"/>
          </a:xfrm>
          <a:prstGeom prst="rect">
            <a:avLst/>
          </a:prstGeom>
          <a:noFill/>
        </p:spPr>
        <p:txBody>
          <a:bodyPr wrap="square" rtlCol="0">
            <a:spAutoFit/>
          </a:bodyPr>
          <a:lstStyle/>
          <a:p>
            <a:pPr algn="ctr"/>
            <a:r>
              <a:rPr kumimoji="1" lang="en-US" altLang="ja-JP" dirty="0">
                <a:latin typeface="+mj-lt"/>
              </a:rPr>
              <a:t>(b)</a:t>
            </a:r>
            <a:endParaRPr kumimoji="1" lang="ja-JP" altLang="en-US" dirty="0">
              <a:latin typeface="+mj-lt"/>
            </a:endParaRPr>
          </a:p>
        </p:txBody>
      </p:sp>
    </p:spTree>
    <p:extLst>
      <p:ext uri="{BB962C8B-B14F-4D97-AF65-F5344CB8AC3E}">
        <p14:creationId xmlns:p14="http://schemas.microsoft.com/office/powerpoint/2010/main" val="2743574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395C78-C741-12A2-9361-D8FDC6A8CE8E}"/>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847A5156-DA69-AD28-88A2-331769A36B9E}"/>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23</a:t>
            </a:fld>
            <a:endParaRPr lang="en-US">
              <a:solidFill>
                <a:srgbClr val="000000"/>
              </a:solidFill>
            </a:endParaRPr>
          </a:p>
        </p:txBody>
      </p:sp>
      <p:sp>
        <p:nvSpPr>
          <p:cNvPr id="4" name="日付プレースホルダー 3">
            <a:extLst>
              <a:ext uri="{FF2B5EF4-FFF2-40B4-BE49-F238E27FC236}">
                <a16:creationId xmlns:a16="http://schemas.microsoft.com/office/drawing/2014/main" id="{06733398-98B7-2DF5-A100-8D895B03441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1482A519-9A8C-3BF7-B48E-13FF2C274C28}"/>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sp>
        <p:nvSpPr>
          <p:cNvPr id="8" name="テキスト ボックス 7">
            <a:extLst>
              <a:ext uri="{FF2B5EF4-FFF2-40B4-BE49-F238E27FC236}">
                <a16:creationId xmlns:a16="http://schemas.microsoft.com/office/drawing/2014/main" id="{37219B57-ED17-57A9-E4D2-A6A88DBDB0FB}"/>
              </a:ext>
            </a:extLst>
          </p:cNvPr>
          <p:cNvSpPr txBox="1"/>
          <p:nvPr/>
        </p:nvSpPr>
        <p:spPr>
          <a:xfrm>
            <a:off x="4715510" y="3827258"/>
            <a:ext cx="2952328" cy="369332"/>
          </a:xfrm>
          <a:prstGeom prst="rect">
            <a:avLst/>
          </a:prstGeom>
          <a:noFill/>
        </p:spPr>
        <p:txBody>
          <a:bodyPr wrap="square" rtlCol="0">
            <a:spAutoFit/>
          </a:bodyPr>
          <a:lstStyle/>
          <a:p>
            <a:pPr algn="ctr"/>
            <a:r>
              <a:rPr kumimoji="1" lang="en-US" altLang="ja-JP" dirty="0">
                <a:latin typeface="+mj-lt"/>
              </a:rPr>
              <a:t>(a)</a:t>
            </a:r>
            <a:endParaRPr kumimoji="1" lang="ja-JP" altLang="en-US" dirty="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09DAF508-780F-3202-5EDD-B55888B55FAD}"/>
                  </a:ext>
                </a:extLst>
              </p:cNvPr>
              <p:cNvSpPr txBox="1"/>
              <p:nvPr/>
            </p:nvSpPr>
            <p:spPr>
              <a:xfrm>
                <a:off x="209688" y="1592023"/>
                <a:ext cx="3326229" cy="4770537"/>
              </a:xfrm>
              <a:prstGeom prst="rect">
                <a:avLst/>
              </a:prstGeom>
              <a:noFill/>
            </p:spPr>
            <p:txBody>
              <a:bodyPr wrap="square" rtlCol="0">
                <a:spAutoFit/>
              </a:bodyPr>
              <a:lstStyle/>
              <a:p>
                <a:r>
                  <a:rPr kumimoji="1" lang="en-US" altLang="ja-JP" sz="1600" dirty="0">
                    <a:latin typeface="+mj-lt"/>
                  </a:rPr>
                  <a:t>Average Latency [</a:t>
                </a:r>
                <a:r>
                  <a:rPr kumimoji="1" lang="en-US" altLang="ja-JP" sz="1600" dirty="0" err="1">
                    <a:latin typeface="+mj-lt"/>
                  </a:rPr>
                  <a:t>ms</a:t>
                </a:r>
                <a:r>
                  <a:rPr kumimoji="1" lang="en-US" altLang="ja-JP" sz="1600" dirty="0">
                    <a:latin typeface="+mj-lt"/>
                  </a:rPr>
                  <a:t>]</a:t>
                </a:r>
              </a:p>
              <a:p>
                <a:endParaRPr lang="en-US" altLang="ja-JP" sz="1600" dirty="0">
                  <a:latin typeface="+mj-lt"/>
                </a:endParaRPr>
              </a:p>
              <a:p>
                <a:r>
                  <a:rPr kumimoji="1" lang="en-US" altLang="ja-JP" sz="1600" dirty="0">
                    <a:latin typeface="+mj-lt"/>
                  </a:rPr>
                  <a:t>(a)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100 Kbps</a:t>
                </a:r>
                <a:endParaRPr kumimoji="1" lang="ja-JP" altLang="en-US" sz="1600" dirty="0">
                  <a:latin typeface="+mj-lt"/>
                </a:endParaRPr>
              </a:p>
              <a:p>
                <a:r>
                  <a:rPr lang="en-US" altLang="ja-JP" sz="1600" dirty="0">
                    <a:latin typeface="+mj-lt"/>
                  </a:rPr>
                  <a:t>(b)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200 Kbps</a:t>
                </a:r>
              </a:p>
              <a:p>
                <a:endParaRPr lang="en-US" altLang="ja-JP" sz="1600" dirty="0">
                  <a:latin typeface="+mj-lt"/>
                </a:endParaRPr>
              </a:p>
              <a:p>
                <a:r>
                  <a:rPr lang="en-US" altLang="ja-JP" sz="1600" dirty="0">
                    <a:latin typeface="+mj-lt"/>
                  </a:rPr>
                  <a:t>1~5: The Same coding rate for all links</a:t>
                </a:r>
              </a:p>
              <a:p>
                <a:r>
                  <a:rPr kumimoji="1" lang="en-US" altLang="ja-JP" sz="1600" dirty="0">
                    <a:latin typeface="+mj-lt"/>
                  </a:rPr>
                  <a:t>1: No encoding case (R=1)</a:t>
                </a:r>
              </a:p>
              <a:p>
                <a:r>
                  <a:rPr lang="en-US" altLang="ja-JP" sz="1600" dirty="0">
                    <a:latin typeface="+mj-lt"/>
                  </a:rPr>
                  <a:t>2: RS encoding (R=0.8)</a:t>
                </a:r>
              </a:p>
              <a:p>
                <a:r>
                  <a:rPr kumimoji="1" lang="en-US" altLang="ja-JP" sz="1600" dirty="0">
                    <a:latin typeface="+mj-lt"/>
                  </a:rPr>
                  <a:t>3: SOCC encoding (R=1/2)</a:t>
                </a:r>
              </a:p>
              <a:p>
                <a:r>
                  <a:rPr kumimoji="1" lang="en-US" altLang="ja-JP" sz="1600" dirty="0">
                    <a:latin typeface="+mj-lt"/>
                  </a:rPr>
                  <a:t>4: SOCC encoding (R=1/4)</a:t>
                </a:r>
                <a:endParaRPr kumimoji="1" lang="ja-JP" altLang="en-US" sz="1600" dirty="0">
                  <a:latin typeface="+mj-lt"/>
                </a:endParaRPr>
              </a:p>
              <a:p>
                <a:r>
                  <a:rPr lang="en-US" altLang="ja-JP" sz="1600" dirty="0">
                    <a:latin typeface="+mj-lt"/>
                  </a:rPr>
                  <a:t>5</a:t>
                </a:r>
                <a:r>
                  <a:rPr kumimoji="1" lang="en-US" altLang="ja-JP" sz="1600" dirty="0">
                    <a:latin typeface="+mj-lt"/>
                  </a:rPr>
                  <a:t>: SOCC encoding (R=1/8)</a:t>
                </a:r>
              </a:p>
              <a:p>
                <a:endParaRPr lang="en-US" altLang="ja-JP" sz="1600" dirty="0">
                  <a:latin typeface="+mj-lt"/>
                </a:endParaRPr>
              </a:p>
              <a:p>
                <a:r>
                  <a:rPr lang="en-US" altLang="ja-JP" sz="1600" dirty="0">
                    <a:latin typeface="+mj-lt"/>
                  </a:rPr>
                  <a:t>6: Change coding rate according to link</a:t>
                </a:r>
              </a:p>
              <a:p>
                <a:r>
                  <a:rPr kumimoji="1" lang="en-US" altLang="ja-JP" sz="1600" dirty="0">
                    <a:latin typeface="+mj-lt"/>
                  </a:rPr>
                  <a:t>100Kbps: LD: 0.8, 0.8, 0.8, MD: 1/2, 1/2, HD: 1/4</a:t>
                </a:r>
              </a:p>
              <a:p>
                <a:r>
                  <a:rPr lang="en-US" altLang="ja-JP" sz="1600" dirty="0">
                    <a:latin typeface="+mj-lt"/>
                  </a:rPr>
                  <a:t>200Kbps: LD: 1, 1, 0.8, MD: 0.8, 0.8, HD: 1/2</a:t>
                </a:r>
                <a:endParaRPr kumimoji="1" lang="ja-JP" altLang="en-US" sz="1600" dirty="0">
                  <a:latin typeface="+mj-lt"/>
                </a:endParaRPr>
              </a:p>
            </p:txBody>
          </p:sp>
        </mc:Choice>
        <mc:Fallback xmlns="">
          <p:sp>
            <p:nvSpPr>
              <p:cNvPr id="9" name="テキスト ボックス 8">
                <a:extLst>
                  <a:ext uri="{FF2B5EF4-FFF2-40B4-BE49-F238E27FC236}">
                    <a16:creationId xmlns:a16="http://schemas.microsoft.com/office/drawing/2014/main" id="{09DAF508-780F-3202-5EDD-B55888B55FAD}"/>
                  </a:ext>
                </a:extLst>
              </p:cNvPr>
              <p:cNvSpPr txBox="1">
                <a:spLocks noRot="1" noChangeAspect="1" noMove="1" noResize="1" noEditPoints="1" noAdjustHandles="1" noChangeArrowheads="1" noChangeShapeType="1" noTextEdit="1"/>
              </p:cNvSpPr>
              <p:nvPr/>
            </p:nvSpPr>
            <p:spPr>
              <a:xfrm>
                <a:off x="209688" y="1592023"/>
                <a:ext cx="3326229" cy="4770537"/>
              </a:xfrm>
              <a:prstGeom prst="rect">
                <a:avLst/>
              </a:prstGeom>
              <a:blipFill>
                <a:blip r:embed="rId2"/>
                <a:stretch>
                  <a:fillRect l="-916" t="-383" r="-549" b="-639"/>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E5B82AAA-412B-635E-6F79-409C40C64A3C}"/>
              </a:ext>
            </a:extLst>
          </p:cNvPr>
          <p:cNvSpPr txBox="1"/>
          <p:nvPr/>
        </p:nvSpPr>
        <p:spPr>
          <a:xfrm>
            <a:off x="4807372" y="6137260"/>
            <a:ext cx="2952328" cy="369332"/>
          </a:xfrm>
          <a:prstGeom prst="rect">
            <a:avLst/>
          </a:prstGeom>
          <a:noFill/>
        </p:spPr>
        <p:txBody>
          <a:bodyPr wrap="square" rtlCol="0">
            <a:spAutoFit/>
          </a:bodyPr>
          <a:lstStyle/>
          <a:p>
            <a:pPr algn="ctr"/>
            <a:r>
              <a:rPr kumimoji="1" lang="en-US" altLang="ja-JP" dirty="0">
                <a:latin typeface="+mj-lt"/>
              </a:rPr>
              <a:t>(b)</a:t>
            </a:r>
            <a:endParaRPr kumimoji="1" lang="ja-JP" altLang="en-US" dirty="0">
              <a:latin typeface="+mj-lt"/>
            </a:endParaRPr>
          </a:p>
        </p:txBody>
      </p:sp>
      <p:pic>
        <p:nvPicPr>
          <p:cNvPr id="11" name="図 10">
            <a:extLst>
              <a:ext uri="{FF2B5EF4-FFF2-40B4-BE49-F238E27FC236}">
                <a16:creationId xmlns:a16="http://schemas.microsoft.com/office/drawing/2014/main" id="{8F0C234F-C6BA-05C8-721D-342FB3094533}"/>
              </a:ext>
            </a:extLst>
          </p:cNvPr>
          <p:cNvPicPr>
            <a:picLocks noChangeAspect="1"/>
          </p:cNvPicPr>
          <p:nvPr/>
        </p:nvPicPr>
        <p:blipFill>
          <a:blip r:embed="rId3"/>
          <a:stretch>
            <a:fillRect/>
          </a:stretch>
        </p:blipFill>
        <p:spPr>
          <a:xfrm>
            <a:off x="3855125" y="1692522"/>
            <a:ext cx="4856822" cy="2128385"/>
          </a:xfrm>
          <a:prstGeom prst="rect">
            <a:avLst/>
          </a:prstGeom>
        </p:spPr>
      </p:pic>
      <p:pic>
        <p:nvPicPr>
          <p:cNvPr id="12" name="図 11">
            <a:extLst>
              <a:ext uri="{FF2B5EF4-FFF2-40B4-BE49-F238E27FC236}">
                <a16:creationId xmlns:a16="http://schemas.microsoft.com/office/drawing/2014/main" id="{7DADA17B-1B58-8F85-3368-A0BDE18794F2}"/>
              </a:ext>
            </a:extLst>
          </p:cNvPr>
          <p:cNvPicPr>
            <a:picLocks noChangeAspect="1"/>
          </p:cNvPicPr>
          <p:nvPr/>
        </p:nvPicPr>
        <p:blipFill>
          <a:blip r:embed="rId4"/>
          <a:stretch>
            <a:fillRect/>
          </a:stretch>
        </p:blipFill>
        <p:spPr>
          <a:xfrm>
            <a:off x="3965795" y="4173430"/>
            <a:ext cx="4635482" cy="2031388"/>
          </a:xfrm>
          <a:prstGeom prst="rect">
            <a:avLst/>
          </a:prstGeom>
        </p:spPr>
      </p:pic>
    </p:spTree>
    <p:extLst>
      <p:ext uri="{BB962C8B-B14F-4D97-AF65-F5344CB8AC3E}">
        <p14:creationId xmlns:p14="http://schemas.microsoft.com/office/powerpoint/2010/main" val="605517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395C78-C741-12A2-9361-D8FDC6A8CE8E}"/>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847A5156-DA69-AD28-88A2-331769A36B9E}"/>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24</a:t>
            </a:fld>
            <a:endParaRPr lang="en-US">
              <a:solidFill>
                <a:srgbClr val="000000"/>
              </a:solidFill>
            </a:endParaRPr>
          </a:p>
        </p:txBody>
      </p:sp>
      <p:sp>
        <p:nvSpPr>
          <p:cNvPr id="4" name="日付プレースホルダー 3">
            <a:extLst>
              <a:ext uri="{FF2B5EF4-FFF2-40B4-BE49-F238E27FC236}">
                <a16:creationId xmlns:a16="http://schemas.microsoft.com/office/drawing/2014/main" id="{06733398-98B7-2DF5-A100-8D895B03441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1482A519-9A8C-3BF7-B48E-13FF2C274C28}"/>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sp>
        <p:nvSpPr>
          <p:cNvPr id="8" name="テキスト ボックス 7">
            <a:extLst>
              <a:ext uri="{FF2B5EF4-FFF2-40B4-BE49-F238E27FC236}">
                <a16:creationId xmlns:a16="http://schemas.microsoft.com/office/drawing/2014/main" id="{37219B57-ED17-57A9-E4D2-A6A88DBDB0FB}"/>
              </a:ext>
            </a:extLst>
          </p:cNvPr>
          <p:cNvSpPr txBox="1"/>
          <p:nvPr/>
        </p:nvSpPr>
        <p:spPr>
          <a:xfrm>
            <a:off x="4715510" y="3827258"/>
            <a:ext cx="2952328" cy="369332"/>
          </a:xfrm>
          <a:prstGeom prst="rect">
            <a:avLst/>
          </a:prstGeom>
          <a:noFill/>
        </p:spPr>
        <p:txBody>
          <a:bodyPr wrap="square" rtlCol="0">
            <a:spAutoFit/>
          </a:bodyPr>
          <a:lstStyle/>
          <a:p>
            <a:pPr algn="ctr"/>
            <a:r>
              <a:rPr kumimoji="1" lang="en-US" altLang="ja-JP" dirty="0">
                <a:latin typeface="+mj-lt"/>
              </a:rPr>
              <a:t>(a)</a:t>
            </a:r>
            <a:endParaRPr kumimoji="1" lang="ja-JP" altLang="en-US" dirty="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09DAF508-780F-3202-5EDD-B55888B55FAD}"/>
                  </a:ext>
                </a:extLst>
              </p:cNvPr>
              <p:cNvSpPr txBox="1"/>
              <p:nvPr/>
            </p:nvSpPr>
            <p:spPr>
              <a:xfrm>
                <a:off x="209688" y="1592023"/>
                <a:ext cx="3326229" cy="4770537"/>
              </a:xfrm>
              <a:prstGeom prst="rect">
                <a:avLst/>
              </a:prstGeom>
              <a:noFill/>
            </p:spPr>
            <p:txBody>
              <a:bodyPr wrap="square" rtlCol="0">
                <a:spAutoFit/>
              </a:bodyPr>
              <a:lstStyle/>
              <a:p>
                <a:r>
                  <a:rPr kumimoji="1" lang="en-US" altLang="ja-JP" sz="1600" dirty="0">
                    <a:latin typeface="+mj-lt"/>
                  </a:rPr>
                  <a:t>Network throughput [Kbps]</a:t>
                </a:r>
              </a:p>
              <a:p>
                <a:endParaRPr lang="en-US" altLang="ja-JP" sz="1600" dirty="0">
                  <a:latin typeface="+mj-lt"/>
                </a:endParaRPr>
              </a:p>
              <a:p>
                <a:r>
                  <a:rPr kumimoji="1" lang="en-US" altLang="ja-JP" sz="1600" dirty="0">
                    <a:latin typeface="+mj-lt"/>
                  </a:rPr>
                  <a:t>(a)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100 Kbps</a:t>
                </a:r>
                <a:endParaRPr kumimoji="1" lang="ja-JP" altLang="en-US" sz="1600" dirty="0">
                  <a:latin typeface="+mj-lt"/>
                </a:endParaRPr>
              </a:p>
              <a:p>
                <a:r>
                  <a:rPr lang="en-US" altLang="ja-JP" sz="1600" dirty="0">
                    <a:latin typeface="+mj-lt"/>
                  </a:rPr>
                  <a:t>(b)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200 Kbps</a:t>
                </a:r>
              </a:p>
              <a:p>
                <a:endParaRPr lang="en-US" altLang="ja-JP" sz="1600" dirty="0">
                  <a:latin typeface="+mj-lt"/>
                </a:endParaRPr>
              </a:p>
              <a:p>
                <a:r>
                  <a:rPr lang="en-US" altLang="ja-JP" sz="1600" dirty="0">
                    <a:latin typeface="+mj-lt"/>
                  </a:rPr>
                  <a:t>1~5: The Same coding rate for all links</a:t>
                </a:r>
              </a:p>
              <a:p>
                <a:r>
                  <a:rPr kumimoji="1" lang="en-US" altLang="ja-JP" sz="1600" dirty="0">
                    <a:latin typeface="+mj-lt"/>
                  </a:rPr>
                  <a:t>1: No encoding case (R=1)</a:t>
                </a:r>
              </a:p>
              <a:p>
                <a:r>
                  <a:rPr lang="en-US" altLang="ja-JP" sz="1600" dirty="0">
                    <a:latin typeface="+mj-lt"/>
                  </a:rPr>
                  <a:t>2: RS encoding (R=0.8)</a:t>
                </a:r>
              </a:p>
              <a:p>
                <a:r>
                  <a:rPr kumimoji="1" lang="en-US" altLang="ja-JP" sz="1600" dirty="0">
                    <a:latin typeface="+mj-lt"/>
                  </a:rPr>
                  <a:t>3: SOCC encoding (R=1/2)</a:t>
                </a:r>
              </a:p>
              <a:p>
                <a:r>
                  <a:rPr kumimoji="1" lang="en-US" altLang="ja-JP" sz="1600" dirty="0">
                    <a:latin typeface="+mj-lt"/>
                  </a:rPr>
                  <a:t>4: SOCC encoding (R=1/4)</a:t>
                </a:r>
                <a:endParaRPr kumimoji="1" lang="ja-JP" altLang="en-US" sz="1600" dirty="0">
                  <a:latin typeface="+mj-lt"/>
                </a:endParaRPr>
              </a:p>
              <a:p>
                <a:r>
                  <a:rPr lang="en-US" altLang="ja-JP" sz="1600" dirty="0">
                    <a:latin typeface="+mj-lt"/>
                  </a:rPr>
                  <a:t>5</a:t>
                </a:r>
                <a:r>
                  <a:rPr kumimoji="1" lang="en-US" altLang="ja-JP" sz="1600" dirty="0">
                    <a:latin typeface="+mj-lt"/>
                  </a:rPr>
                  <a:t>: SOCC encoding (R=1/8)</a:t>
                </a:r>
              </a:p>
              <a:p>
                <a:endParaRPr lang="en-US" altLang="ja-JP" sz="1600" dirty="0">
                  <a:latin typeface="+mj-lt"/>
                </a:endParaRPr>
              </a:p>
              <a:p>
                <a:r>
                  <a:rPr lang="en-US" altLang="ja-JP" sz="1600" dirty="0">
                    <a:latin typeface="+mj-lt"/>
                  </a:rPr>
                  <a:t>6: Change coding rate according to link</a:t>
                </a:r>
              </a:p>
              <a:p>
                <a:r>
                  <a:rPr kumimoji="1" lang="en-US" altLang="ja-JP" sz="1600" dirty="0">
                    <a:latin typeface="+mj-lt"/>
                  </a:rPr>
                  <a:t>100Kbps: LD: 0.8, 0.8, 0.8, MD: 1/2, 1/2, HD: 1/4</a:t>
                </a:r>
              </a:p>
              <a:p>
                <a:r>
                  <a:rPr lang="en-US" altLang="ja-JP" sz="1600" dirty="0">
                    <a:latin typeface="+mj-lt"/>
                  </a:rPr>
                  <a:t>200Kbps: LD: 1, 1, 0.8, MD: 0.8, 0.8, HD: 1/2</a:t>
                </a:r>
                <a:endParaRPr kumimoji="1" lang="ja-JP" altLang="en-US" sz="1600" dirty="0">
                  <a:latin typeface="+mj-lt"/>
                </a:endParaRPr>
              </a:p>
            </p:txBody>
          </p:sp>
        </mc:Choice>
        <mc:Fallback xmlns="">
          <p:sp>
            <p:nvSpPr>
              <p:cNvPr id="9" name="テキスト ボックス 8">
                <a:extLst>
                  <a:ext uri="{FF2B5EF4-FFF2-40B4-BE49-F238E27FC236}">
                    <a16:creationId xmlns:a16="http://schemas.microsoft.com/office/drawing/2014/main" id="{09DAF508-780F-3202-5EDD-B55888B55FAD}"/>
                  </a:ext>
                </a:extLst>
              </p:cNvPr>
              <p:cNvSpPr txBox="1">
                <a:spLocks noRot="1" noChangeAspect="1" noMove="1" noResize="1" noEditPoints="1" noAdjustHandles="1" noChangeArrowheads="1" noChangeShapeType="1" noTextEdit="1"/>
              </p:cNvSpPr>
              <p:nvPr/>
            </p:nvSpPr>
            <p:spPr>
              <a:xfrm>
                <a:off x="209688" y="1592023"/>
                <a:ext cx="3326229" cy="4770537"/>
              </a:xfrm>
              <a:prstGeom prst="rect">
                <a:avLst/>
              </a:prstGeom>
              <a:blipFill>
                <a:blip r:embed="rId2"/>
                <a:stretch>
                  <a:fillRect l="-916" t="-383" r="-549" b="-639"/>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E5B82AAA-412B-635E-6F79-409C40C64A3C}"/>
              </a:ext>
            </a:extLst>
          </p:cNvPr>
          <p:cNvSpPr txBox="1"/>
          <p:nvPr/>
        </p:nvSpPr>
        <p:spPr>
          <a:xfrm>
            <a:off x="4807372" y="6137260"/>
            <a:ext cx="2952328" cy="369332"/>
          </a:xfrm>
          <a:prstGeom prst="rect">
            <a:avLst/>
          </a:prstGeom>
          <a:noFill/>
        </p:spPr>
        <p:txBody>
          <a:bodyPr wrap="square" rtlCol="0">
            <a:spAutoFit/>
          </a:bodyPr>
          <a:lstStyle/>
          <a:p>
            <a:pPr algn="ctr"/>
            <a:r>
              <a:rPr kumimoji="1" lang="en-US" altLang="ja-JP" dirty="0">
                <a:latin typeface="+mj-lt"/>
              </a:rPr>
              <a:t>(b)</a:t>
            </a:r>
            <a:endParaRPr kumimoji="1" lang="ja-JP" altLang="en-US" dirty="0">
              <a:latin typeface="+mj-lt"/>
            </a:endParaRPr>
          </a:p>
        </p:txBody>
      </p:sp>
      <p:pic>
        <p:nvPicPr>
          <p:cNvPr id="6" name="図 5">
            <a:extLst>
              <a:ext uri="{FF2B5EF4-FFF2-40B4-BE49-F238E27FC236}">
                <a16:creationId xmlns:a16="http://schemas.microsoft.com/office/drawing/2014/main" id="{57C0B2F6-9C95-EF4B-B7BB-26D79A2EFCA4}"/>
              </a:ext>
            </a:extLst>
          </p:cNvPr>
          <p:cNvPicPr>
            <a:picLocks noChangeAspect="1"/>
          </p:cNvPicPr>
          <p:nvPr/>
        </p:nvPicPr>
        <p:blipFill>
          <a:blip r:embed="rId3"/>
          <a:stretch>
            <a:fillRect/>
          </a:stretch>
        </p:blipFill>
        <p:spPr>
          <a:xfrm>
            <a:off x="3865597" y="1701855"/>
            <a:ext cx="4835878" cy="2119207"/>
          </a:xfrm>
          <a:prstGeom prst="rect">
            <a:avLst/>
          </a:prstGeom>
        </p:spPr>
      </p:pic>
      <p:pic>
        <p:nvPicPr>
          <p:cNvPr id="7" name="図 6">
            <a:extLst>
              <a:ext uri="{FF2B5EF4-FFF2-40B4-BE49-F238E27FC236}">
                <a16:creationId xmlns:a16="http://schemas.microsoft.com/office/drawing/2014/main" id="{88F95CF1-A06B-8548-8F94-B70F49BCDFB8}"/>
              </a:ext>
            </a:extLst>
          </p:cNvPr>
          <p:cNvPicPr>
            <a:picLocks noChangeAspect="1"/>
          </p:cNvPicPr>
          <p:nvPr/>
        </p:nvPicPr>
        <p:blipFill>
          <a:blip r:embed="rId4"/>
          <a:stretch>
            <a:fillRect/>
          </a:stretch>
        </p:blipFill>
        <p:spPr>
          <a:xfrm>
            <a:off x="4048570" y="4196590"/>
            <a:ext cx="4604282" cy="2017716"/>
          </a:xfrm>
          <a:prstGeom prst="rect">
            <a:avLst/>
          </a:prstGeom>
        </p:spPr>
      </p:pic>
    </p:spTree>
    <p:extLst>
      <p:ext uri="{BB962C8B-B14F-4D97-AF65-F5344CB8AC3E}">
        <p14:creationId xmlns:p14="http://schemas.microsoft.com/office/powerpoint/2010/main" val="535978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AF0306-8D2A-5472-87F8-CFDCA5D95B54}"/>
              </a:ext>
            </a:extLst>
          </p:cNvPr>
          <p:cNvSpPr>
            <a:spLocks noGrp="1"/>
          </p:cNvSpPr>
          <p:nvPr>
            <p:ph type="title"/>
          </p:nvPr>
        </p:nvSpPr>
        <p:spPr/>
        <p:txBody>
          <a:bodyPr/>
          <a:lstStyle/>
          <a:p>
            <a:r>
              <a:rPr lang="en-US" altLang="ja-JP" sz="3600" kern="0" dirty="0"/>
              <a:t>Cross-layer Evaluation - Discussion</a:t>
            </a:r>
            <a:endParaRPr kumimoji="1" lang="ja-JP" altLang="en-US" dirty="0"/>
          </a:p>
        </p:txBody>
      </p:sp>
      <p:sp>
        <p:nvSpPr>
          <p:cNvPr id="3" name="スライド番号プレースホルダー 2">
            <a:extLst>
              <a:ext uri="{FF2B5EF4-FFF2-40B4-BE49-F238E27FC236}">
                <a16:creationId xmlns:a16="http://schemas.microsoft.com/office/drawing/2014/main" id="{812D99B7-C662-483E-E0AF-149B760617A3}"/>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25</a:t>
            </a:fld>
            <a:endParaRPr lang="en-US">
              <a:solidFill>
                <a:srgbClr val="000000"/>
              </a:solidFill>
            </a:endParaRPr>
          </a:p>
        </p:txBody>
      </p:sp>
      <p:sp>
        <p:nvSpPr>
          <p:cNvPr id="4" name="日付プレースホルダー 3">
            <a:extLst>
              <a:ext uri="{FF2B5EF4-FFF2-40B4-BE49-F238E27FC236}">
                <a16:creationId xmlns:a16="http://schemas.microsoft.com/office/drawing/2014/main" id="{486CADFF-14BE-90D8-EB0E-45162AC4CD70}"/>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624FA914-D07A-7167-AF03-8DE4813C588E}"/>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DF8F6C60-34D8-2724-8632-5A34692220B2}"/>
                  </a:ext>
                </a:extLst>
              </p:cNvPr>
              <p:cNvSpPr txBox="1"/>
              <p:nvPr/>
            </p:nvSpPr>
            <p:spPr>
              <a:xfrm>
                <a:off x="284956" y="1647885"/>
                <a:ext cx="8574087"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In the same coding rate cases for all links, each performance deteriorates when the coding rate is too low</a:t>
                </a:r>
              </a:p>
              <a:p>
                <a:pPr marL="742950" lvl="1" indent="-285750">
                  <a:buFont typeface="Wingdings" panose="05000000000000000000" pitchFamily="2" charset="2"/>
                  <a:buChar char="Ø"/>
                </a:pPr>
                <a:r>
                  <a:rPr kumimoji="1" lang="en-US" altLang="ja-JP" baseline="0" dirty="0">
                    <a:latin typeface="+mj-lt"/>
                  </a:rPr>
                  <a:t>In case that </a:t>
                </a:r>
                <a14:m>
                  <m:oMath xmlns:m="http://schemas.openxmlformats.org/officeDocument/2006/math">
                    <m:sSub>
                      <m:sSubPr>
                        <m:ctrlPr>
                          <a:rPr kumimoji="1" lang="en-US" altLang="ja-JP" i="1" baseline="0" smtClean="0">
                            <a:latin typeface="Cambria Math" panose="02040503050406030204" pitchFamily="18" charset="0"/>
                          </a:rPr>
                        </m:ctrlPr>
                      </m:sSubPr>
                      <m:e>
                        <m:r>
                          <a:rPr kumimoji="1" lang="en-US" altLang="ja-JP" b="0" i="1" baseline="0" smtClean="0">
                            <a:latin typeface="Cambria Math" panose="02040503050406030204" pitchFamily="18" charset="0"/>
                          </a:rPr>
                          <m:t>𝑅</m:t>
                        </m:r>
                      </m:e>
                      <m:sub>
                        <m:r>
                          <a:rPr kumimoji="1" lang="en-US" altLang="ja-JP" b="0" i="1" baseline="0" smtClean="0">
                            <a:latin typeface="Cambria Math" panose="02040503050406030204" pitchFamily="18" charset="0"/>
                          </a:rPr>
                          <m:t>𝑑</m:t>
                        </m:r>
                      </m:sub>
                    </m:sSub>
                    <m:r>
                      <a:rPr kumimoji="1" lang="en-US" altLang="ja-JP" b="0" i="1" baseline="0" smtClean="0">
                        <a:latin typeface="Cambria Math" panose="02040503050406030204" pitchFamily="18" charset="0"/>
                      </a:rPr>
                      <m:t> </m:t>
                    </m:r>
                  </m:oMath>
                </a14:m>
                <a:r>
                  <a:rPr kumimoji="1" lang="en-US" altLang="ja-JP" dirty="0">
                    <a:latin typeface="+mj-lt"/>
                  </a:rPr>
                  <a:t>is </a:t>
                </a:r>
                <a:r>
                  <a:rPr lang="en-US" altLang="ja-JP" dirty="0">
                    <a:latin typeface="+mj-lt"/>
                  </a:rPr>
                  <a:t>100 Kbps, that is more than SOCC coding rate 1/8</a:t>
                </a:r>
              </a:p>
              <a:p>
                <a:pPr marL="742950" lvl="1" indent="-285750">
                  <a:buFont typeface="Wingdings" panose="05000000000000000000" pitchFamily="2" charset="2"/>
                  <a:buChar char="Ø"/>
                </a:pPr>
                <a:r>
                  <a:rPr kumimoji="1" lang="en-US" altLang="ja-JP" baseline="0" dirty="0">
                    <a:latin typeface="+mj-lt"/>
                  </a:rPr>
                  <a:t>In case that </a:t>
                </a:r>
                <a14:m>
                  <m:oMath xmlns:m="http://schemas.openxmlformats.org/officeDocument/2006/math">
                    <m:sSub>
                      <m:sSubPr>
                        <m:ctrlPr>
                          <a:rPr kumimoji="1" lang="en-US" altLang="ja-JP" i="1" baseline="0" smtClean="0">
                            <a:latin typeface="Cambria Math" panose="02040503050406030204" pitchFamily="18" charset="0"/>
                          </a:rPr>
                        </m:ctrlPr>
                      </m:sSubPr>
                      <m:e>
                        <m:r>
                          <a:rPr kumimoji="1" lang="en-US" altLang="ja-JP" b="0" i="1" baseline="0" smtClean="0">
                            <a:latin typeface="Cambria Math" panose="02040503050406030204" pitchFamily="18" charset="0"/>
                          </a:rPr>
                          <m:t>𝑅</m:t>
                        </m:r>
                      </m:e>
                      <m:sub>
                        <m:r>
                          <a:rPr kumimoji="1" lang="en-US" altLang="ja-JP" b="0" i="1" baseline="0" smtClean="0">
                            <a:latin typeface="Cambria Math" panose="02040503050406030204" pitchFamily="18" charset="0"/>
                          </a:rPr>
                          <m:t>𝑑</m:t>
                        </m:r>
                      </m:sub>
                    </m:sSub>
                    <m:r>
                      <a:rPr kumimoji="1" lang="en-US" altLang="ja-JP" b="0" i="1" baseline="0" smtClean="0">
                        <a:latin typeface="Cambria Math" panose="02040503050406030204" pitchFamily="18" charset="0"/>
                      </a:rPr>
                      <m:t> </m:t>
                    </m:r>
                  </m:oMath>
                </a14:m>
                <a:r>
                  <a:rPr kumimoji="1" lang="en-US" altLang="ja-JP" dirty="0">
                    <a:latin typeface="+mj-lt"/>
                  </a:rPr>
                  <a:t>is </a:t>
                </a:r>
                <a:r>
                  <a:rPr lang="en-US" altLang="ja-JP" dirty="0">
                    <a:latin typeface="+mj-lt"/>
                  </a:rPr>
                  <a:t>200 Kbps, that is more than SOCC coding rate 1/4</a:t>
                </a:r>
              </a:p>
              <a:p>
                <a:pPr marL="742950" lvl="1" indent="-285750">
                  <a:buFont typeface="Wingdings" panose="05000000000000000000" pitchFamily="2" charset="2"/>
                  <a:buChar char="Ø"/>
                </a:pPr>
                <a:endParaRPr kumimoji="1" lang="en-US" altLang="ja-JP" dirty="0">
                  <a:latin typeface="+mj-lt"/>
                </a:endParaRPr>
              </a:p>
              <a:p>
                <a:pPr marL="742950" lvl="1" indent="-285750">
                  <a:buFont typeface="Wingdings" panose="05000000000000000000" pitchFamily="2" charset="2"/>
                  <a:buChar char="Ø"/>
                </a:pPr>
                <a:r>
                  <a:rPr kumimoji="1" lang="en-US" altLang="ja-JP" dirty="0">
                    <a:latin typeface="+mj-lt"/>
                  </a:rPr>
                  <a:t>The reason is that it increases the number of packets transmitted out to the network to transmit the same amount of data due to fixed PSDU and </a:t>
                </a:r>
                <a:r>
                  <a:rPr lang="en-US" altLang="ja-JP" dirty="0">
                    <a:latin typeface="+mj-lt"/>
                  </a:rPr>
                  <a:t>t</a:t>
                </a:r>
                <a:r>
                  <a:rPr kumimoji="1" lang="en-US" altLang="ja-JP" baseline="0" dirty="0">
                    <a:latin typeface="+mj-lt"/>
                  </a:rPr>
                  <a:t>ime slot length</a:t>
                </a:r>
                <a:endParaRPr kumimoji="1" lang="en-US" altLang="ja-JP" dirty="0">
                  <a:latin typeface="+mj-lt"/>
                </a:endParaRPr>
              </a:p>
              <a:p>
                <a:pPr marL="742950" lvl="1" indent="-285750">
                  <a:buFont typeface="Wingdings" panose="05000000000000000000" pitchFamily="2" charset="2"/>
                  <a:buChar char="Ø"/>
                </a:pPr>
                <a:r>
                  <a:rPr kumimoji="1" lang="en-US" altLang="ja-JP" dirty="0">
                    <a:latin typeface="+mj-lt"/>
                  </a:rPr>
                  <a:t>Therefore, it increases the number of packet collisions in RAP and waiting packets in queue from the above reason</a:t>
                </a:r>
              </a:p>
              <a:p>
                <a:pPr marL="742950" lvl="1" indent="-285750">
                  <a:buFont typeface="Wingdings" panose="05000000000000000000" pitchFamily="2" charset="2"/>
                  <a:buChar char="Ø"/>
                </a:pPr>
                <a:endParaRPr lang="en-US" altLang="ja-JP" dirty="0">
                  <a:latin typeface="+mj-lt"/>
                </a:endParaRPr>
              </a:p>
              <a:p>
                <a:pPr marL="342900" indent="-342900">
                  <a:buFont typeface="Arial" panose="020B0604020202020204" pitchFamily="34" charset="0"/>
                  <a:buChar char="•"/>
                </a:pPr>
                <a:r>
                  <a:rPr kumimoji="1" lang="en-US" altLang="ja-JP" dirty="0">
                    <a:latin typeface="+mj-lt"/>
                  </a:rPr>
                  <a:t>Each performance can be balanced by adjusting the coding rate according to the link type</a:t>
                </a:r>
              </a:p>
              <a:p>
                <a:pPr marL="800100" lvl="1" indent="-342900">
                  <a:buFont typeface="Wingdings" panose="05000000000000000000" pitchFamily="2" charset="2"/>
                  <a:buChar char="Ø"/>
                </a:pPr>
                <a:r>
                  <a:rPr kumimoji="1" lang="en-US" altLang="ja-JP" dirty="0">
                    <a:latin typeface="+mj-lt"/>
                  </a:rPr>
                  <a:t>Because of the same number of time slots assigned to each sensor in MAP, the best performance are not achieved</a:t>
                </a:r>
              </a:p>
              <a:p>
                <a:pPr marL="800100" lvl="1" indent="-342900">
                  <a:buFont typeface="Wingdings" panose="05000000000000000000" pitchFamily="2" charset="2"/>
                  <a:buChar char="Ø"/>
                </a:pPr>
                <a:r>
                  <a:rPr kumimoji="1" lang="en-US" altLang="ja-JP" dirty="0">
                    <a:latin typeface="+mj-lt"/>
                  </a:rPr>
                  <a:t>It is necessary to adjust the number of allocated slots in the MAP according to the coding rate</a:t>
                </a:r>
                <a:endParaRPr kumimoji="1" lang="ja-JP" altLang="en-US" dirty="0">
                  <a:latin typeface="+mj-lt"/>
                </a:endParaRPr>
              </a:p>
            </p:txBody>
          </p:sp>
        </mc:Choice>
        <mc:Fallback xmlns="">
          <p:sp>
            <p:nvSpPr>
              <p:cNvPr id="6" name="テキスト ボックス 5">
                <a:extLst>
                  <a:ext uri="{FF2B5EF4-FFF2-40B4-BE49-F238E27FC236}">
                    <a16:creationId xmlns:a16="http://schemas.microsoft.com/office/drawing/2014/main" id="{DF8F6C60-34D8-2724-8632-5A34692220B2}"/>
                  </a:ext>
                </a:extLst>
              </p:cNvPr>
              <p:cNvSpPr txBox="1">
                <a:spLocks noRot="1" noChangeAspect="1" noMove="1" noResize="1" noEditPoints="1" noAdjustHandles="1" noChangeArrowheads="1" noChangeShapeType="1" noTextEdit="1"/>
              </p:cNvSpPr>
              <p:nvPr/>
            </p:nvSpPr>
            <p:spPr>
              <a:xfrm>
                <a:off x="284956" y="1647885"/>
                <a:ext cx="8574087" cy="4524315"/>
              </a:xfrm>
              <a:prstGeom prst="rect">
                <a:avLst/>
              </a:prstGeom>
              <a:blipFill>
                <a:blip r:embed="rId2"/>
                <a:stretch>
                  <a:fillRect l="-498" t="-673" r="-640" b="-107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30063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76387B3-8121-A34E-02CB-FA70A34D32B8}"/>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26</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14F85278-6B67-15F4-B0E4-39D769250412}"/>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487121F5-4EA0-7C1F-A5D3-259A93E4FFF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May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C26804CF-B4FF-8141-2C25-E7D4502F07CD}"/>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7" name="図 6">
            <a:extLst>
              <a:ext uri="{FF2B5EF4-FFF2-40B4-BE49-F238E27FC236}">
                <a16:creationId xmlns:a16="http://schemas.microsoft.com/office/drawing/2014/main" id="{177C3FC0-7B24-C26E-3524-9F45D0C32E18}"/>
              </a:ext>
            </a:extLst>
          </p:cNvPr>
          <p:cNvPicPr>
            <a:picLocks noChangeAspect="1"/>
          </p:cNvPicPr>
          <p:nvPr/>
        </p:nvPicPr>
        <p:blipFill>
          <a:blip r:embed="rId2"/>
          <a:stretch>
            <a:fillRect/>
          </a:stretch>
        </p:blipFill>
        <p:spPr>
          <a:xfrm>
            <a:off x="269776" y="1628800"/>
            <a:ext cx="8604448" cy="3913829"/>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7913747-9962-FC6E-B5E2-898BDADA037F}"/>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in the case of 15.4ab BCC, LDPC, and SOCC</a:t>
                </a:r>
              </a:p>
              <a:p>
                <a:pPr algn="ct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m:t>
                    </m:r>
                  </m:oMath>
                </a14:m>
                <a:r>
                  <a:rPr lang="en-US" altLang="ja-JP" sz="2000" dirty="0"/>
                  <a:t> </a:t>
                </a:r>
                <a:r>
                  <a:rPr lang="en-US" altLang="ja-JP" sz="2000" dirty="0">
                    <a:latin typeface="+mj-lt"/>
                  </a:rPr>
                  <a:t>0.01%, 1%, 5%, 10%</a:t>
                </a:r>
              </a:p>
            </p:txBody>
          </p:sp>
        </mc:Choice>
        <mc:Fallback xmlns="">
          <p:sp>
            <p:nvSpPr>
              <p:cNvPr id="6" name="テキスト ボックス 5">
                <a:extLst>
                  <a:ext uri="{FF2B5EF4-FFF2-40B4-BE49-F238E27FC236}">
                    <a16:creationId xmlns:a16="http://schemas.microsoft.com/office/drawing/2014/main" id="{77913747-9962-FC6E-B5E2-898BDADA037F}"/>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22436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BFC8467-A685-BA4A-2E29-60ADC89185F0}"/>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27</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45516245-4055-6FB2-5BC9-947C4CC03B14}"/>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6A2A56FF-76D1-82AE-7EEA-4E9A95687AC6}"/>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May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CB6A065C-1B16-B2BB-C8E6-CC1FC2612C42}"/>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7" name="図 6">
            <a:extLst>
              <a:ext uri="{FF2B5EF4-FFF2-40B4-BE49-F238E27FC236}">
                <a16:creationId xmlns:a16="http://schemas.microsoft.com/office/drawing/2014/main" id="{0FE38BB9-E93D-E712-3A6E-0A4EDF9BD0D3}"/>
              </a:ext>
            </a:extLst>
          </p:cNvPr>
          <p:cNvPicPr>
            <a:picLocks noChangeAspect="1"/>
          </p:cNvPicPr>
          <p:nvPr/>
        </p:nvPicPr>
        <p:blipFill>
          <a:blip r:embed="rId2"/>
          <a:stretch>
            <a:fillRect/>
          </a:stretch>
        </p:blipFill>
        <p:spPr>
          <a:xfrm>
            <a:off x="32948" y="1556792"/>
            <a:ext cx="9144000" cy="4159250"/>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5136D67C-34E0-771D-1893-1E485A8F2B53}"/>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in the case of 15.4ab BCC, LDPC, and SOCC with and without random </a:t>
                </a:r>
                <a:r>
                  <a:rPr kumimoji="1" lang="en-US" altLang="ja-JP" sz="2000" dirty="0" err="1">
                    <a:latin typeface="Times New Roman" panose="02020603050405020304" pitchFamily="18" charset="0"/>
                    <a:cs typeface="Times New Roman" panose="02020603050405020304" pitchFamily="18" charset="0"/>
                  </a:rPr>
                  <a:t>interleaver</a:t>
                </a:r>
                <a:r>
                  <a:rPr kumimoji="1"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=10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8" name="テキスト ボックス 7">
                <a:extLst>
                  <a:ext uri="{FF2B5EF4-FFF2-40B4-BE49-F238E27FC236}">
                    <a16:creationId xmlns:a16="http://schemas.microsoft.com/office/drawing/2014/main" id="{5136D67C-34E0-771D-1893-1E485A8F2B53}"/>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l="-396" t="-5172" r="-1029"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11725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973DAD-204D-4DC2-AF2D-8CF9DCE5DD18}"/>
              </a:ext>
            </a:extLst>
          </p:cNvPr>
          <p:cNvSpPr>
            <a:spLocks noGrp="1"/>
          </p:cNvSpPr>
          <p:nvPr>
            <p:ph type="title"/>
          </p:nvPr>
        </p:nvSpPr>
        <p:spPr>
          <a:xfrm>
            <a:off x="663774" y="400234"/>
            <a:ext cx="7772400" cy="1066800"/>
          </a:xfrm>
        </p:spPr>
        <p:txBody>
          <a:bodyPr/>
          <a:lstStyle/>
          <a:p>
            <a:r>
              <a:rPr kumimoji="1" lang="en-US" altLang="ja-JP" dirty="0"/>
              <a:t>Motivation and Aim of study</a:t>
            </a:r>
            <a:endParaRPr kumimoji="1" lang="ja-JP" altLang="en-US" dirty="0"/>
          </a:p>
        </p:txBody>
      </p:sp>
      <p:sp>
        <p:nvSpPr>
          <p:cNvPr id="4" name="スライド番号プレースホルダー 3">
            <a:extLst>
              <a:ext uri="{FF2B5EF4-FFF2-40B4-BE49-F238E27FC236}">
                <a16:creationId xmlns:a16="http://schemas.microsoft.com/office/drawing/2014/main" id="{CA292720-4A6F-4B1F-807B-4C5E98DC2972}"/>
              </a:ext>
            </a:extLst>
          </p:cNvPr>
          <p:cNvSpPr>
            <a:spLocks noGrp="1"/>
          </p:cNvSpPr>
          <p:nvPr>
            <p:ph type="sldNum" sz="quarter" idx="12"/>
          </p:nvPr>
        </p:nvSpPr>
        <p:spPr>
          <a:xfrm>
            <a:off x="4571628" y="6475413"/>
            <a:ext cx="76944" cy="184666"/>
          </a:xfrm>
        </p:spPr>
        <p:txBody>
          <a:bodyPr/>
          <a:lstStyle/>
          <a:p>
            <a:fld id="{769171EF-81C0-43B1-9967-509DCBA38FA2}" type="slidenum">
              <a:rPr kumimoji="1" lang="ja-JP" altLang="en-US" smtClean="0">
                <a:latin typeface="+mj-lt"/>
              </a:rPr>
              <a:pPr/>
              <a:t>3</a:t>
            </a:fld>
            <a:endParaRPr kumimoji="1" lang="ja-JP" altLang="en-US">
              <a:latin typeface="+mj-lt"/>
            </a:endParaRPr>
          </a:p>
        </p:txBody>
      </p:sp>
      <p:sp>
        <p:nvSpPr>
          <p:cNvPr id="6" name="テキスト ボックス 5">
            <a:extLst>
              <a:ext uri="{FF2B5EF4-FFF2-40B4-BE49-F238E27FC236}">
                <a16:creationId xmlns:a16="http://schemas.microsoft.com/office/drawing/2014/main" id="{74475C1F-72EE-4835-85C5-02DB3A7E4CC9}"/>
              </a:ext>
            </a:extLst>
          </p:cNvPr>
          <p:cNvSpPr txBox="1"/>
          <p:nvPr/>
        </p:nvSpPr>
        <p:spPr>
          <a:xfrm>
            <a:off x="71499" y="1467034"/>
            <a:ext cx="8928992" cy="1569660"/>
          </a:xfrm>
          <a:prstGeom prst="rect">
            <a:avLst/>
          </a:prstGeom>
          <a:noFill/>
          <a:ln w="38100">
            <a:solidFill>
              <a:srgbClr val="FF0066"/>
            </a:solidFill>
          </a:ln>
        </p:spPr>
        <p:txBody>
          <a:bodyPr wrap="square" rtlCol="0">
            <a:spAutoFit/>
          </a:bodyPr>
          <a:lstStyle/>
          <a:p>
            <a:pPr marL="285750" indent="-285750">
              <a:buFont typeface="Wingdings" panose="05000000000000000000" pitchFamily="2" charset="2"/>
              <a:buChar char="n"/>
            </a:pPr>
            <a:r>
              <a:rPr lang="en-US" altLang="ja-JP" sz="2400" dirty="0">
                <a:latin typeface="+mj-lt"/>
              </a:rPr>
              <a:t>UWB is a promising technology that may satisfy the requirements of IoMT</a:t>
            </a:r>
          </a:p>
          <a:p>
            <a:pPr marL="285750" indent="-285750">
              <a:buFont typeface="Wingdings" panose="05000000000000000000" pitchFamily="2" charset="2"/>
              <a:buChar char="n"/>
            </a:pPr>
            <a:r>
              <a:rPr kumimoji="1" lang="en-US" altLang="ja-JP" sz="2400" dirty="0">
                <a:latin typeface="+mj-lt"/>
              </a:rPr>
              <a:t>IEEE 802.15.6 UWB PHY has limited transmission output and requires to ensure dependability</a:t>
            </a:r>
            <a:endParaRPr kumimoji="1" lang="ja-JP" altLang="en-US" sz="2400" dirty="0">
              <a:latin typeface="+mj-lt"/>
            </a:endParaRPr>
          </a:p>
        </p:txBody>
      </p:sp>
      <p:sp>
        <p:nvSpPr>
          <p:cNvPr id="7" name="矢印: 下 6">
            <a:extLst>
              <a:ext uri="{FF2B5EF4-FFF2-40B4-BE49-F238E27FC236}">
                <a16:creationId xmlns:a16="http://schemas.microsoft.com/office/drawing/2014/main" id="{2D8F2920-2148-4E3B-9352-39C3C41972AF}"/>
              </a:ext>
            </a:extLst>
          </p:cNvPr>
          <p:cNvSpPr/>
          <p:nvPr/>
        </p:nvSpPr>
        <p:spPr>
          <a:xfrm>
            <a:off x="4211959" y="3212976"/>
            <a:ext cx="648073" cy="65618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8" name="テキスト ボックス 7">
            <a:extLst>
              <a:ext uri="{FF2B5EF4-FFF2-40B4-BE49-F238E27FC236}">
                <a16:creationId xmlns:a16="http://schemas.microsoft.com/office/drawing/2014/main" id="{090686F1-D739-4095-9F29-E04D6EF455F2}"/>
              </a:ext>
            </a:extLst>
          </p:cNvPr>
          <p:cNvSpPr txBox="1"/>
          <p:nvPr/>
        </p:nvSpPr>
        <p:spPr>
          <a:xfrm>
            <a:off x="132983" y="4005064"/>
            <a:ext cx="8833983" cy="2308324"/>
          </a:xfrm>
          <a:prstGeom prst="rect">
            <a:avLst/>
          </a:prstGeom>
          <a:noFill/>
          <a:ln w="38100">
            <a:solidFill>
              <a:srgbClr val="008BBC"/>
            </a:solidFill>
          </a:ln>
        </p:spPr>
        <p:txBody>
          <a:bodyPr wrap="square" rtlCol="0">
            <a:spAutoFit/>
          </a:bodyPr>
          <a:lstStyle/>
          <a:p>
            <a:pPr marL="285750" indent="-285750">
              <a:buFont typeface="Wingdings" panose="05000000000000000000" pitchFamily="2" charset="2"/>
              <a:buChar char="u"/>
            </a:pPr>
            <a:r>
              <a:rPr lang="en-US" altLang="ja-JP" sz="2400" dirty="0">
                <a:latin typeface="+mj-lt"/>
              </a:rPr>
              <a:t>New consideration is given to the application of Super Orthogonal Convolutional Codes (SOCC) as a technique for improving dependability for higher priority case</a:t>
            </a:r>
          </a:p>
          <a:p>
            <a:pPr marL="285750" indent="-285750">
              <a:buFont typeface="Wingdings" panose="05000000000000000000" pitchFamily="2" charset="2"/>
              <a:buChar char="u"/>
            </a:pPr>
            <a:endParaRPr lang="en-US" altLang="ja-JP" sz="2400" dirty="0">
              <a:latin typeface="+mj-lt"/>
            </a:endParaRPr>
          </a:p>
          <a:p>
            <a:pPr marL="285750" indent="-285750">
              <a:buFont typeface="Wingdings" panose="05000000000000000000" pitchFamily="2" charset="2"/>
              <a:buChar char="u"/>
            </a:pPr>
            <a:r>
              <a:rPr lang="en-US" altLang="ja-JP" sz="2400" dirty="0">
                <a:latin typeface="+mj-lt"/>
              </a:rPr>
              <a:t>We perform evaluation when SOCC is applied at the IEEE 802.15.6 UWB PHY, and confirm the effectiveness of these combinations</a:t>
            </a:r>
            <a:endParaRPr kumimoji="1" lang="ja-JP" altLang="en-US" sz="2400" dirty="0">
              <a:latin typeface="+mj-lt"/>
            </a:endParaRPr>
          </a:p>
        </p:txBody>
      </p:sp>
      <p:sp>
        <p:nvSpPr>
          <p:cNvPr id="3" name="フッター プレースホルダー 2">
            <a:extLst>
              <a:ext uri="{FF2B5EF4-FFF2-40B4-BE49-F238E27FC236}">
                <a16:creationId xmlns:a16="http://schemas.microsoft.com/office/drawing/2014/main" id="{86E172A7-F53C-72A1-498B-6A591CCF535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812C88F7-BA31-F16C-FE2D-EBECD14B627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Tree>
    <p:extLst>
      <p:ext uri="{BB962C8B-B14F-4D97-AF65-F5344CB8AC3E}">
        <p14:creationId xmlns:p14="http://schemas.microsoft.com/office/powerpoint/2010/main" val="244788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DB3F8A5-58D5-A511-1090-76CB83D4947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69891" y="1397163"/>
            <a:ext cx="6984776" cy="3113562"/>
          </a:xfrm>
          <a:prstGeom prst="rect">
            <a:avLst/>
          </a:prstGeom>
        </p:spPr>
      </p:pic>
      <p:sp>
        <p:nvSpPr>
          <p:cNvPr id="2" name="タイトル 1"/>
          <p:cNvSpPr>
            <a:spLocks noGrp="1"/>
          </p:cNvSpPr>
          <p:nvPr>
            <p:ph type="title"/>
          </p:nvPr>
        </p:nvSpPr>
        <p:spPr>
          <a:xfrm>
            <a:off x="685800" y="332656"/>
            <a:ext cx="7772400" cy="1066800"/>
          </a:xfrm>
        </p:spPr>
        <p:txBody>
          <a:bodyPr/>
          <a:lstStyle/>
          <a:p>
            <a:r>
              <a:rPr kumimoji="1" lang="en-US" altLang="ja-JP" dirty="0"/>
              <a:t>SOCC</a:t>
            </a:r>
            <a:endParaRPr kumimoji="1" lang="ja-JP" altLang="en-US" dirty="0"/>
          </a:p>
        </p:txBody>
      </p:sp>
      <p:sp>
        <p:nvSpPr>
          <p:cNvPr id="5" name="スライド番号プレースホルダー 4"/>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4</a:t>
            </a:fld>
            <a:endParaRPr kumimoji="1" lang="ja-JP" altLang="en-US">
              <a:latin typeface="+mj-lt"/>
            </a:endParaRPr>
          </a:p>
        </p:txBody>
      </p:sp>
      <p:sp>
        <p:nvSpPr>
          <p:cNvPr id="8" name="テキスト ボックス 7">
            <a:extLst>
              <a:ext uri="{FF2B5EF4-FFF2-40B4-BE49-F238E27FC236}">
                <a16:creationId xmlns:a16="http://schemas.microsoft.com/office/drawing/2014/main" id="{13565BD2-39B4-4601-A642-B9DDF294AC63}"/>
              </a:ext>
            </a:extLst>
          </p:cNvPr>
          <p:cNvSpPr txBox="1"/>
          <p:nvPr/>
        </p:nvSpPr>
        <p:spPr>
          <a:xfrm>
            <a:off x="1835696" y="4323113"/>
            <a:ext cx="5256584"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lang="en-US" altLang="ja-JP" sz="1600" b="1" u="sng" dirty="0">
                <a:latin typeface="+mj-lt"/>
              </a:rPr>
              <a:t>SOCC encoder</a:t>
            </a:r>
            <a:endParaRPr kumimoji="1" lang="ja-JP" altLang="en-US" sz="1600" b="1" u="sng"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8933744-D30B-49CF-B575-D9F8AAC1B22D}"/>
                  </a:ext>
                </a:extLst>
              </p:cNvPr>
              <p:cNvSpPr txBox="1"/>
              <p:nvPr/>
            </p:nvSpPr>
            <p:spPr>
              <a:xfrm>
                <a:off x="107504" y="4731493"/>
                <a:ext cx="8712968" cy="159909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SOCC is a kind of orthogonal convolutional code of </a:t>
                </a:r>
                <a:r>
                  <a:rPr lang="en-US" altLang="ja-JP" b="1" u="sng" dirty="0">
                    <a:solidFill>
                      <a:srgbClr val="0070C0"/>
                    </a:solidFill>
                    <a:latin typeface="+mj-lt"/>
                  </a:rPr>
                  <a:t>very low coding rate</a:t>
                </a:r>
              </a:p>
              <a:p>
                <a:pPr marL="285750" indent="-285750">
                  <a:buFont typeface="Arial" panose="020B0604020202020204" pitchFamily="34" charset="0"/>
                  <a:buChar char="•"/>
                </a:pPr>
                <a:r>
                  <a:rPr lang="en-US" altLang="ja-JP" dirty="0">
                    <a:latin typeface="+mj-lt"/>
                  </a:rPr>
                  <a:t>The encoder is composed of </a:t>
                </a:r>
                <a:r>
                  <a:rPr lang="en-US" altLang="ja-JP" b="1" i="1" u="sng" dirty="0">
                    <a:solidFill>
                      <a:srgbClr val="00B050"/>
                    </a:solidFill>
                    <a:latin typeface="+mj-lt"/>
                  </a:rPr>
                  <a:t>K </a:t>
                </a:r>
                <a:r>
                  <a:rPr lang="en-US" altLang="ja-JP" b="1" u="sng" dirty="0">
                    <a:solidFill>
                      <a:srgbClr val="00B050"/>
                    </a:solidFill>
                    <a:latin typeface="+mj-lt"/>
                  </a:rPr>
                  <a:t>length shift registers </a:t>
                </a:r>
                <a:r>
                  <a:rPr lang="en-US" altLang="ja-JP" dirty="0">
                    <a:latin typeface="+mj-lt"/>
                  </a:rPr>
                  <a:t>(constraint length) and a </a:t>
                </a:r>
                <a:r>
                  <a:rPr lang="en-US" altLang="ja-JP" b="1" u="sng" dirty="0">
                    <a:solidFill>
                      <a:srgbClr val="00B050"/>
                    </a:solidFill>
                    <a:latin typeface="+mj-lt"/>
                  </a:rPr>
                  <a:t>block orthogonal (Hadamard) encoder</a:t>
                </a:r>
              </a:p>
              <a:p>
                <a:pPr marL="285750" indent="-285750">
                  <a:buFont typeface="Arial" panose="020B0604020202020204" pitchFamily="34" charset="0"/>
                  <a:buChar char="•"/>
                </a:pPr>
                <a:r>
                  <a:rPr lang="en-US" altLang="ja-JP" dirty="0">
                    <a:latin typeface="+mj-lt"/>
                  </a:rPr>
                  <a:t>The coding rate is given by </a:t>
                </a:r>
                <a14:m>
                  <m:oMath xmlns:m="http://schemas.openxmlformats.org/officeDocument/2006/math">
                    <m:sSub>
                      <m:sSubPr>
                        <m:ctrlPr>
                          <a:rPr lang="ja-JP" altLang="ja-JP" b="1" i="1" smtClean="0">
                            <a:solidFill>
                              <a:srgbClr val="0070C0"/>
                            </a:solidFill>
                            <a:latin typeface="Cambria Math" panose="02040503050406030204" pitchFamily="18" charset="0"/>
                          </a:rPr>
                        </m:ctrlPr>
                      </m:sSubPr>
                      <m:e>
                        <m:r>
                          <a:rPr lang="en-US" altLang="ja-JP" b="1" i="1">
                            <a:solidFill>
                              <a:srgbClr val="0070C0"/>
                            </a:solidFill>
                            <a:latin typeface="Cambria Math" panose="02040503050406030204" pitchFamily="18" charset="0"/>
                          </a:rPr>
                          <m:t>𝑹</m:t>
                        </m:r>
                      </m:e>
                      <m:sub>
                        <m:r>
                          <a:rPr lang="en-US" altLang="ja-JP" b="1" i="1" smtClean="0">
                            <a:solidFill>
                              <a:srgbClr val="0070C0"/>
                            </a:solidFill>
                            <a:latin typeface="Cambria Math" panose="02040503050406030204" pitchFamily="18" charset="0"/>
                          </a:rPr>
                          <m:t>𝑺𝑶𝑪𝑪</m:t>
                        </m:r>
                      </m:sub>
                    </m:sSub>
                    <m:r>
                      <a:rPr lang="en-US" altLang="ja-JP" b="1" i="1">
                        <a:solidFill>
                          <a:srgbClr val="0070C0"/>
                        </a:solidFill>
                        <a:latin typeface="Cambria Math" panose="02040503050406030204" pitchFamily="18" charset="0"/>
                      </a:rPr>
                      <m:t>=</m:t>
                    </m:r>
                    <m:f>
                      <m:fPr>
                        <m:ctrlPr>
                          <a:rPr lang="ja-JP" altLang="ja-JP" b="1" i="1">
                            <a:solidFill>
                              <a:srgbClr val="0070C0"/>
                            </a:solidFill>
                            <a:latin typeface="Cambria Math" panose="02040503050406030204" pitchFamily="18" charset="0"/>
                          </a:rPr>
                        </m:ctrlPr>
                      </m:fPr>
                      <m:num>
                        <m:r>
                          <a:rPr lang="en-US" altLang="ja-JP" b="1" i="1">
                            <a:solidFill>
                              <a:srgbClr val="0070C0"/>
                            </a:solidFill>
                            <a:latin typeface="Cambria Math" panose="02040503050406030204" pitchFamily="18" charset="0"/>
                          </a:rPr>
                          <m:t>𝟏</m:t>
                        </m:r>
                      </m:num>
                      <m:den>
                        <m:sSup>
                          <m:sSupPr>
                            <m:ctrlPr>
                              <a:rPr lang="ja-JP" altLang="ja-JP" b="1" i="1">
                                <a:solidFill>
                                  <a:srgbClr val="0070C0"/>
                                </a:solidFill>
                                <a:latin typeface="Cambria Math" panose="02040503050406030204" pitchFamily="18" charset="0"/>
                              </a:rPr>
                            </m:ctrlPr>
                          </m:sSupPr>
                          <m:e>
                            <m:r>
                              <a:rPr lang="en-US" altLang="ja-JP" b="1" i="1">
                                <a:solidFill>
                                  <a:srgbClr val="0070C0"/>
                                </a:solidFill>
                                <a:latin typeface="Cambria Math" panose="02040503050406030204" pitchFamily="18" charset="0"/>
                              </a:rPr>
                              <m:t>𝟐</m:t>
                            </m:r>
                          </m:e>
                          <m:sup>
                            <m:r>
                              <a:rPr lang="en-US" altLang="ja-JP" b="1" i="1">
                                <a:solidFill>
                                  <a:srgbClr val="0070C0"/>
                                </a:solidFill>
                                <a:latin typeface="Cambria Math" panose="02040503050406030204" pitchFamily="18" charset="0"/>
                              </a:rPr>
                              <m:t>𝑲</m:t>
                            </m:r>
                            <m:r>
                              <a:rPr lang="en-US" altLang="ja-JP" b="1" i="1">
                                <a:solidFill>
                                  <a:srgbClr val="0070C0"/>
                                </a:solidFill>
                                <a:latin typeface="Cambria Math" panose="02040503050406030204" pitchFamily="18" charset="0"/>
                              </a:rPr>
                              <m:t>−</m:t>
                            </m:r>
                            <m:r>
                              <a:rPr lang="en-US" altLang="ja-JP" b="1" i="1">
                                <a:solidFill>
                                  <a:srgbClr val="0070C0"/>
                                </a:solidFill>
                                <a:latin typeface="Cambria Math" panose="02040503050406030204" pitchFamily="18" charset="0"/>
                              </a:rPr>
                              <m:t>𝟐</m:t>
                            </m:r>
                          </m:sup>
                        </m:sSup>
                      </m:den>
                    </m:f>
                  </m:oMath>
                </a14:m>
                <a:endParaRPr lang="en-US" altLang="ja-JP" b="1" dirty="0">
                  <a:latin typeface="+mj-lt"/>
                </a:endParaRPr>
              </a:p>
              <a:p>
                <a:pPr marL="285750" indent="-285750">
                  <a:buFont typeface="Arial" panose="020B0604020202020204" pitchFamily="34" charset="0"/>
                  <a:buChar char="•"/>
                </a:pPr>
                <a:r>
                  <a:rPr lang="en-US" altLang="ja-JP" dirty="0">
                    <a:latin typeface="+mj-lt"/>
                  </a:rPr>
                  <a:t>The decoder uses the Viterbi algorithm</a:t>
                </a:r>
              </a:p>
            </p:txBody>
          </p:sp>
        </mc:Choice>
        <mc:Fallback xmlns="">
          <p:sp>
            <p:nvSpPr>
              <p:cNvPr id="6" name="テキスト ボックス 5">
                <a:extLst>
                  <a:ext uri="{FF2B5EF4-FFF2-40B4-BE49-F238E27FC236}">
                    <a16:creationId xmlns:a16="http://schemas.microsoft.com/office/drawing/2014/main" id="{58933744-D30B-49CF-B575-D9F8AAC1B22D}"/>
                  </a:ext>
                </a:extLst>
              </p:cNvPr>
              <p:cNvSpPr txBox="1">
                <a:spLocks noRot="1" noChangeAspect="1" noMove="1" noResize="1" noEditPoints="1" noAdjustHandles="1" noChangeArrowheads="1" noChangeShapeType="1" noTextEdit="1"/>
              </p:cNvSpPr>
              <p:nvPr/>
            </p:nvSpPr>
            <p:spPr>
              <a:xfrm>
                <a:off x="107504" y="4731493"/>
                <a:ext cx="8712968" cy="1599092"/>
              </a:xfrm>
              <a:prstGeom prst="rect">
                <a:avLst/>
              </a:prstGeom>
              <a:blipFill>
                <a:blip r:embed="rId4"/>
                <a:stretch>
                  <a:fillRect l="-490" t="-1908" b="-5344"/>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7697C359-8EF1-92D9-DC50-38898366D72E}"/>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4" name="日付プレースホルダー 3">
            <a:extLst>
              <a:ext uri="{FF2B5EF4-FFF2-40B4-BE49-F238E27FC236}">
                <a16:creationId xmlns:a16="http://schemas.microsoft.com/office/drawing/2014/main" id="{0DE561C1-405A-55B9-EA62-18531D03B3B2}"/>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Tree>
    <p:extLst>
      <p:ext uri="{BB962C8B-B14F-4D97-AF65-F5344CB8AC3E}">
        <p14:creationId xmlns:p14="http://schemas.microsoft.com/office/powerpoint/2010/main" val="286422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B76E97B-42D2-2896-19BB-1688B8870EF2}"/>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5</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7FC77EE4-50B2-B46A-C703-371A465C8AF7}"/>
              </a:ext>
            </a:extLst>
          </p:cNvPr>
          <p:cNvSpPr>
            <a:spLocks noGrp="1"/>
          </p:cNvSpPr>
          <p:nvPr>
            <p:ph type="title"/>
          </p:nvPr>
        </p:nvSpPr>
        <p:spPr/>
        <p:txBody>
          <a:bodyPr/>
          <a:lstStyle/>
          <a:p>
            <a:r>
              <a:rPr kumimoji="1" lang="en-US" altLang="ja-JP" dirty="0"/>
              <a:t>Bit erasure channel</a:t>
            </a:r>
            <a:endParaRPr kumimoji="1" lang="ja-JP" altLang="en-US" dirty="0"/>
          </a:p>
        </p:txBody>
      </p:sp>
      <p:sp>
        <p:nvSpPr>
          <p:cNvPr id="4" name="日付プレースホルダー 3">
            <a:extLst>
              <a:ext uri="{FF2B5EF4-FFF2-40B4-BE49-F238E27FC236}">
                <a16:creationId xmlns:a16="http://schemas.microsoft.com/office/drawing/2014/main" id="{69D5C0EC-B0DD-A40B-B548-6DA7975E3A25}"/>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7FB09187-C6C8-D78A-B596-794C9BE5F6A4}"/>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sp>
        <p:nvSpPr>
          <p:cNvPr id="6" name="テキスト ボックス 5">
            <a:extLst>
              <a:ext uri="{FF2B5EF4-FFF2-40B4-BE49-F238E27FC236}">
                <a16:creationId xmlns:a16="http://schemas.microsoft.com/office/drawing/2014/main" id="{EA00D070-9CE9-1C38-17A9-02804F5F98AB}"/>
              </a:ext>
            </a:extLst>
          </p:cNvPr>
          <p:cNvSpPr txBox="1"/>
          <p:nvPr/>
        </p:nvSpPr>
        <p:spPr>
          <a:xfrm>
            <a:off x="539552" y="2470502"/>
            <a:ext cx="7772400" cy="400110"/>
          </a:xfrm>
          <a:prstGeom prst="rect">
            <a:avLst/>
          </a:prstGeom>
          <a:noFill/>
          <a:ln w="12700">
            <a:solidFill>
              <a:schemeClr val="tx1"/>
            </a:solidFill>
          </a:ln>
        </p:spPr>
        <p:txBody>
          <a:bodyPr wrap="square" rtlCol="0">
            <a:spAutoFit/>
          </a:bodyPr>
          <a:lstStyle/>
          <a:p>
            <a:r>
              <a:rPr kumimoji="1" lang="en-US" altLang="ja-JP" sz="2000" dirty="0"/>
              <a:t>0 1 1 0 0 1 0 0 1</a:t>
            </a:r>
            <a:r>
              <a:rPr kumimoji="1" lang="ja-JP" altLang="en-US" sz="2000" dirty="0"/>
              <a:t>・・・</a:t>
            </a:r>
            <a:r>
              <a:rPr kumimoji="1" lang="en-US" altLang="ja-JP" sz="2000" dirty="0"/>
              <a:t>0 1 1 1 </a:t>
            </a:r>
            <a:r>
              <a:rPr kumimoji="1" lang="ja-JP" altLang="en-US" sz="2000" dirty="0"/>
              <a:t>✕ ✕ ✕ ✕ ✕ ✕ ・・・</a:t>
            </a:r>
            <a:r>
              <a:rPr kumimoji="1" lang="en-US" altLang="ja-JP" sz="2000" dirty="0"/>
              <a:t>0 1 1 0 0 0 1 1</a:t>
            </a:r>
            <a:endParaRPr kumimoji="1" lang="ja-JP" altLang="en-US" sz="2000" dirty="0"/>
          </a:p>
        </p:txBody>
      </p:sp>
      <p:cxnSp>
        <p:nvCxnSpPr>
          <p:cNvPr id="7" name="直線矢印コネクタ 6">
            <a:extLst>
              <a:ext uri="{FF2B5EF4-FFF2-40B4-BE49-F238E27FC236}">
                <a16:creationId xmlns:a16="http://schemas.microsoft.com/office/drawing/2014/main" id="{6E60C2BB-A26B-1D21-72AF-968BB945BCE2}"/>
              </a:ext>
            </a:extLst>
          </p:cNvPr>
          <p:cNvCxnSpPr>
            <a:cxnSpLocks/>
          </p:cNvCxnSpPr>
          <p:nvPr/>
        </p:nvCxnSpPr>
        <p:spPr bwMode="auto">
          <a:xfrm>
            <a:off x="3734171" y="3068960"/>
            <a:ext cx="1845941" cy="0"/>
          </a:xfrm>
          <a:prstGeom prst="straightConnector1">
            <a:avLst/>
          </a:prstGeom>
          <a:solidFill>
            <a:schemeClr val="accent1"/>
          </a:solidFill>
          <a:ln w="2857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CE70EFB-63E8-3B36-8B43-A349C70B4E53}"/>
                  </a:ext>
                </a:extLst>
              </p:cNvPr>
              <p:cNvSpPr txBox="1"/>
              <p:nvPr/>
            </p:nvSpPr>
            <p:spPr>
              <a:xfrm>
                <a:off x="3169940" y="3288783"/>
                <a:ext cx="2880320" cy="646331"/>
              </a:xfrm>
              <a:prstGeom prst="rect">
                <a:avLst/>
              </a:prstGeom>
              <a:noFill/>
            </p:spPr>
            <p:txBody>
              <a:bodyPr wrap="square" rtlCol="0">
                <a:spAutoFit/>
              </a:bodyPr>
              <a:lstStyle/>
              <a:p>
                <a:pPr algn="ctr"/>
                <a:r>
                  <a:rPr lang="en-US" altLang="ja-JP" dirty="0">
                    <a:latin typeface="+mj-lt"/>
                  </a:rPr>
                  <a:t>Consecutive b</a:t>
                </a:r>
                <a:r>
                  <a:rPr kumimoji="1" lang="en-US" altLang="ja-JP" dirty="0">
                    <a:latin typeface="+mj-lt"/>
                  </a:rPr>
                  <a:t>it erasures,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𝐿</m:t>
                        </m:r>
                      </m:e>
                      <m:sub>
                        <m:r>
                          <a:rPr kumimoji="1" lang="en-US" altLang="ja-JP" b="0" i="1" smtClean="0">
                            <a:latin typeface="Cambria Math" panose="02040503050406030204" pitchFamily="18" charset="0"/>
                            <a:ea typeface="+mj-ea"/>
                            <a:cs typeface="Times New Roman" panose="02020603050405020304" pitchFamily="18" charset="0"/>
                          </a:rPr>
                          <m:t>𝑃𝑆𝐷𝑈</m:t>
                        </m:r>
                      </m:sub>
                    </m:sSub>
                  </m:oMath>
                </a14:m>
                <a:r>
                  <a:rPr lang="en-US" altLang="ja-JP" dirty="0">
                    <a:cs typeface="Times New Roman" panose="02020603050405020304" pitchFamily="18" charset="0"/>
                  </a:rPr>
                  <a:t> </a:t>
                </a:r>
                <a14:m>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𝑝</m:t>
                        </m:r>
                      </m:e>
                      <m:sub>
                        <m:r>
                          <a:rPr lang="en-US" altLang="ja-JP" i="1">
                            <a:latin typeface="Cambria Math" panose="02040503050406030204" pitchFamily="18" charset="0"/>
                            <a:cs typeface="Times New Roman" panose="02020603050405020304" pitchFamily="18" charset="0"/>
                          </a:rPr>
                          <m:t>𝑒</m:t>
                        </m:r>
                      </m:sub>
                    </m:sSub>
                  </m:oMath>
                </a14:m>
                <a:endParaRPr kumimoji="1" lang="ja-JP" altLang="en-US" dirty="0">
                  <a:latin typeface="+mj-lt"/>
                </a:endParaRPr>
              </a:p>
            </p:txBody>
          </p:sp>
        </mc:Choice>
        <mc:Fallback xmlns="">
          <p:sp>
            <p:nvSpPr>
              <p:cNvPr id="8" name="テキスト ボックス 7">
                <a:extLst>
                  <a:ext uri="{FF2B5EF4-FFF2-40B4-BE49-F238E27FC236}">
                    <a16:creationId xmlns:a16="http://schemas.microsoft.com/office/drawing/2014/main" id="{DCE70EFB-63E8-3B36-8B43-A349C70B4E53}"/>
                  </a:ext>
                </a:extLst>
              </p:cNvPr>
              <p:cNvSpPr txBox="1">
                <a:spLocks noRot="1" noChangeAspect="1" noMove="1" noResize="1" noEditPoints="1" noAdjustHandles="1" noChangeArrowheads="1" noChangeShapeType="1" noTextEdit="1"/>
              </p:cNvSpPr>
              <p:nvPr/>
            </p:nvSpPr>
            <p:spPr>
              <a:xfrm>
                <a:off x="3169940" y="3288783"/>
                <a:ext cx="2880320" cy="646331"/>
              </a:xfrm>
              <a:prstGeom prst="rect">
                <a:avLst/>
              </a:prstGeom>
              <a:blipFill>
                <a:blip r:embed="rId2"/>
                <a:stretch>
                  <a:fillRect t="-4673" b="-37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EBBE68BF-7138-F52B-B806-0CA2E7CA83D9}"/>
                  </a:ext>
                </a:extLst>
              </p:cNvPr>
              <p:cNvSpPr txBox="1"/>
              <p:nvPr/>
            </p:nvSpPr>
            <p:spPr>
              <a:xfrm>
                <a:off x="321296" y="4147736"/>
                <a:ext cx="8208912"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Bit erasure channel is assumed, which simulate asynchronous interference from another system</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It is assumed that consecutive bit erasures of up to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of the length of PSDU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𝐿</m:t>
                        </m:r>
                      </m:e>
                      <m:sub>
                        <m:r>
                          <a:rPr kumimoji="1" lang="en-US" altLang="ja-JP" b="0" i="1" smtClean="0">
                            <a:latin typeface="Cambria Math" panose="02040503050406030204" pitchFamily="18" charset="0"/>
                            <a:ea typeface="+mj-ea"/>
                            <a:cs typeface="Times New Roman" panose="02020603050405020304" pitchFamily="18" charset="0"/>
                          </a:rPr>
                          <m:t>𝑃𝑆𝐷𝑈</m:t>
                        </m:r>
                      </m:sub>
                    </m:sSub>
                  </m:oMath>
                </a14:m>
                <a:r>
                  <a:rPr kumimoji="1" lang="en-US" altLang="ja-JP" dirty="0">
                    <a:latin typeface="Times New Roman" panose="02020603050405020304" pitchFamily="18" charset="0"/>
                    <a:ea typeface="+mj-ea"/>
                    <a:cs typeface="Times New Roman" panose="02020603050405020304" pitchFamily="18" charset="0"/>
                  </a:rPr>
                  <a:t> occur</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is uniformly distributed in the interval [0 </a:t>
                </a:r>
                <a14:m>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𝑝</m:t>
                        </m:r>
                      </m:e>
                      <m:sub>
                        <m:r>
                          <a:rPr lang="en-US" altLang="ja-JP" i="1">
                            <a:latin typeface="Cambria Math" panose="02040503050406030204" pitchFamily="18" charset="0"/>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a:t>
                </a:r>
                <a:endParaRPr kumimoji="1" lang="ja-JP" altLang="en-US" dirty="0">
                  <a:latin typeface="Times New Roman" panose="02020603050405020304" pitchFamily="18" charset="0"/>
                  <a:ea typeface="+mj-ea"/>
                  <a:cs typeface="Times New Roman" panose="02020603050405020304" pitchFamily="18" charset="0"/>
                </a:endParaRPr>
              </a:p>
            </p:txBody>
          </p:sp>
        </mc:Choice>
        <mc:Fallback xmlns="">
          <p:sp>
            <p:nvSpPr>
              <p:cNvPr id="9" name="テキスト ボックス 8">
                <a:extLst>
                  <a:ext uri="{FF2B5EF4-FFF2-40B4-BE49-F238E27FC236}">
                    <a16:creationId xmlns:a16="http://schemas.microsoft.com/office/drawing/2014/main" id="{EBBE68BF-7138-F52B-B806-0CA2E7CA83D9}"/>
                  </a:ext>
                </a:extLst>
              </p:cNvPr>
              <p:cNvSpPr txBox="1">
                <a:spLocks noRot="1" noChangeAspect="1" noMove="1" noResize="1" noEditPoints="1" noAdjustHandles="1" noChangeArrowheads="1" noChangeShapeType="1" noTextEdit="1"/>
              </p:cNvSpPr>
              <p:nvPr/>
            </p:nvSpPr>
            <p:spPr>
              <a:xfrm>
                <a:off x="321296" y="4147736"/>
                <a:ext cx="8208912" cy="2031325"/>
              </a:xfrm>
              <a:prstGeom prst="rect">
                <a:avLst/>
              </a:prstGeom>
              <a:blipFill>
                <a:blip r:embed="rId3"/>
                <a:stretch>
                  <a:fillRect l="-520" t="-1497" b="-359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8882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6</a:t>
            </a:fld>
            <a:endParaRPr kumimoji="1" lang="ja-JP" altLang="en-US" dirty="0">
              <a:latin typeface="+mj-lt"/>
            </a:endParaRPr>
          </a:p>
        </p:txBody>
      </p:sp>
      <mc:AlternateContent xmlns:mc="http://schemas.openxmlformats.org/markup-compatibility/2006" xmlns:a14="http://schemas.microsoft.com/office/drawing/2010/main">
        <mc:Choice Requires="a14">
          <p:graphicFrame>
            <p:nvGraphicFramePr>
              <p:cNvPr id="8" name="表 7"/>
              <p:cNvGraphicFramePr>
                <a:graphicFrameLocks noGrp="1"/>
              </p:cNvGraphicFramePr>
              <p:nvPr>
                <p:extLst>
                  <p:ext uri="{D42A27DB-BD31-4B8C-83A1-F6EECF244321}">
                    <p14:modId xmlns:p14="http://schemas.microsoft.com/office/powerpoint/2010/main" val="2615950666"/>
                  </p:ext>
                </p:extLst>
              </p:nvPr>
            </p:nvGraphicFramePr>
            <p:xfrm>
              <a:off x="855965" y="1401685"/>
              <a:ext cx="7532459" cy="4717164"/>
            </p:xfrm>
            <a:graphic>
              <a:graphicData uri="http://schemas.openxmlformats.org/drawingml/2006/table">
                <a:tbl>
                  <a:tblPr firstRow="1" bandRow="1">
                    <a:tableStyleId>{69012ECD-51FC-41F1-AA8D-1B2483CD663E}</a:tableStyleId>
                  </a:tblPr>
                  <a:tblGrid>
                    <a:gridCol w="3227974">
                      <a:extLst>
                        <a:ext uri="{9D8B030D-6E8A-4147-A177-3AD203B41FA5}">
                          <a16:colId xmlns:a16="http://schemas.microsoft.com/office/drawing/2014/main" val="20000"/>
                        </a:ext>
                      </a:extLst>
                    </a:gridCol>
                    <a:gridCol w="4304485">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kern="1200" dirty="0">
                              <a:solidFill>
                                <a:schemeClr val="tx1"/>
                              </a:solidFill>
                              <a:effectLst/>
                              <a:latin typeface="+mj-lt"/>
                              <a:ea typeface="+mn-ea"/>
                              <a:cs typeface="+mn-cs"/>
                            </a:rPr>
                            <a:t>Transmission power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r>
                            <a:rPr kumimoji="1" lang="en-US" altLang="ja-JP" sz="1400" kern="1200" dirty="0">
                              <a:solidFill>
                                <a:schemeClr val="tx1"/>
                              </a:solidFill>
                              <a:effectLst/>
                              <a:latin typeface="+mj-lt"/>
                              <a:ea typeface="+mn-ea"/>
                              <a:cs typeface="+mn-cs"/>
                            </a:rPr>
                            <a:t>)</a:t>
                          </a:r>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kern="1200" dirty="0">
                              <a:solidFill>
                                <a:schemeClr val="tx1"/>
                              </a:solidFill>
                              <a:effectLst/>
                              <a:latin typeface="+mj-lt"/>
                              <a:ea typeface="+mn-ea"/>
                              <a:cs typeface="+mn-cs"/>
                            </a:rPr>
                            <a:t>0 dBm </a:t>
                          </a:r>
                          <a14:m>
                            <m:oMath xmlns:m="http://schemas.openxmlformats.org/officeDocument/2006/math">
                              <m:r>
                                <a:rPr kumimoji="1" lang="en-US" altLang="ja-JP" sz="1400" kern="1200">
                                  <a:solidFill>
                                    <a:schemeClr val="tx1"/>
                                  </a:solidFill>
                                  <a:effectLst/>
                                  <a:latin typeface="Cambria Math" panose="02040503050406030204" pitchFamily="18" charset="0"/>
                                  <a:ea typeface="+mn-ea"/>
                                  <a:cs typeface="+mn-cs"/>
                                </a:rPr>
                                <m:t>≥</m:t>
                              </m:r>
                            </m:oMath>
                          </a14:m>
                          <a:r>
                            <a:rPr kumimoji="1" lang="en-US" altLang="ja-JP" sz="1400" kern="1200" dirty="0">
                              <a:solidFill>
                                <a:schemeClr val="tx1"/>
                              </a:solidFill>
                              <a:effectLst/>
                              <a:latin typeface="+mj-lt"/>
                              <a:ea typeface="+mn-ea"/>
                              <a:cs typeface="+mn-cs"/>
                            </a:rPr>
                            <a:t>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70250606"/>
                      </a:ext>
                    </a:extLst>
                  </a:tr>
                  <a:tr h="270523">
                    <a:tc>
                      <a:txBody>
                        <a:bodyPr/>
                        <a:lstStyle/>
                        <a:p>
                          <a:pPr indent="63500" algn="l">
                            <a:spcAft>
                              <a:spcPts val="0"/>
                            </a:spcAft>
                          </a:pPr>
                          <a:r>
                            <a:rPr lang="en-US" sz="1400" kern="0" dirty="0">
                              <a:effectLst/>
                              <a:latin typeface="+mj-lt"/>
                              <a:ea typeface="ＭＳ 明朝" panose="02020609040205080304" pitchFamily="17" charset="-128"/>
                            </a:rPr>
                            <a:t>Thermal noise density (</a:t>
                          </a:r>
                          <a14:m>
                            <m:oMath xmlns:m="http://schemas.openxmlformats.org/officeDocument/2006/math">
                              <m:sSub>
                                <m:sSubPr>
                                  <m:ctrlPr>
                                    <a:rPr lang="ja-JP" sz="1400" i="1" kern="100">
                                      <a:effectLst/>
                                      <a:latin typeface="Cambria Math" panose="02040503050406030204" pitchFamily="18" charset="0"/>
                                      <a:ea typeface="Cambria Math" panose="02040503050406030204" pitchFamily="18" charset="0"/>
                                    </a:rPr>
                                  </m:ctrlPr>
                                </m:sSubPr>
                                <m:e>
                                  <m:r>
                                    <a:rPr lang="en-US" sz="1400" i="1" kern="0">
                                      <a:effectLst/>
                                      <a:latin typeface="Cambria Math" panose="02040503050406030204" pitchFamily="18" charset="0"/>
                                      <a:ea typeface="ＭＳ 明朝" panose="02020609040205080304" pitchFamily="17" charset="-128"/>
                                    </a:rPr>
                                    <m:t>𝑁</m:t>
                                  </m:r>
                                </m:e>
                                <m:sub>
                                  <m:r>
                                    <a:rPr lang="en-US" sz="1400" i="1" kern="0">
                                      <a:effectLst/>
                                      <a:latin typeface="Cambria Math" panose="02040503050406030204" pitchFamily="18" charset="0"/>
                                      <a:ea typeface="ＭＳ 明朝" panose="02020609040205080304" pitchFamily="17" charset="-128"/>
                                    </a:rPr>
                                    <m:t>0</m:t>
                                  </m:r>
                                </m:sub>
                              </m:sSub>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pPr indent="63500" algn="l">
                            <a:spcAft>
                              <a:spcPts val="0"/>
                            </a:spcAft>
                          </a:pPr>
                          <a:r>
                            <a:rPr lang="en-US" sz="1400" kern="0" dirty="0">
                              <a:effectLst/>
                              <a:latin typeface="+mj-lt"/>
                              <a:ea typeface="ＭＳ 明朝" panose="02020609040205080304" pitchFamily="17" charset="-128"/>
                            </a:rPr>
                            <a:t>Implementation losses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𝐼</m:t>
                              </m:r>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pPr indent="63500" algn="l">
                            <a:spcAft>
                              <a:spcPts val="0"/>
                            </a:spcAft>
                          </a:pPr>
                          <a:r>
                            <a:rPr lang="en-US" sz="1400" kern="0">
                              <a:effectLst/>
                              <a:latin typeface="+mj-lt"/>
                              <a:ea typeface="ＭＳ 明朝" panose="02020609040205080304" pitchFamily="17" charset="-128"/>
                            </a:rPr>
                            <a:t>Receiver noise figure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𝑁𝐹</m:t>
                              </m:r>
                            </m:oMath>
                          </a14:m>
                          <a:r>
                            <a:rPr lang="en-US" sz="1400" kern="0">
                              <a:effectLst/>
                              <a:latin typeface="+mj-lt"/>
                              <a:ea typeface="ＭＳ 明朝" panose="02020609040205080304" pitchFamily="17" charset="-128"/>
                            </a:rPr>
                            <a:t>)</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407525">
                    <a:tc>
                      <a:txBody>
                        <a:bodyPr/>
                        <a:lstStyle/>
                        <a:p>
                          <a:r>
                            <a:rPr kumimoji="1" lang="en-US" altLang="ja-JP" sz="1400" dirty="0">
                              <a:latin typeface="+mj-lt"/>
                            </a:rPr>
                            <a:t>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p>
                          <a:r>
                            <a:rPr kumimoji="1" lang="en-US" altLang="ja-JP" sz="1400" dirty="0">
                              <a:latin typeface="+mj-lt"/>
                            </a:rPr>
                            <a:t>SOCC (K=3~6)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288032">
                    <a:tc>
                      <a:txBody>
                        <a:bodyPr/>
                        <a:lstStyle/>
                        <a:p>
                          <a:r>
                            <a:rPr kumimoji="1" lang="en-US" altLang="ja-JP" sz="1400" dirty="0">
                              <a:latin typeface="+mj-lt"/>
                            </a:rPr>
                            <a:t>Decoding algorism</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SOVA (BCC, SOCC), Belief propagation (LDPC)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Communication distance (</a:t>
                          </a:r>
                          <a14:m>
                            <m:oMath xmlns:m="http://schemas.openxmlformats.org/officeDocument/2006/math">
                              <m:r>
                                <a:rPr lang="en-US" altLang="ja-JP" sz="1400" b="0" i="1" kern="0" smtClean="0">
                                  <a:effectLst/>
                                  <a:latin typeface="Cambria Math" panose="02040503050406030204" pitchFamily="18" charset="0"/>
                                  <a:ea typeface="ＭＳ 明朝" panose="02020609040205080304" pitchFamily="17" charset="-128"/>
                                </a:rPr>
                                <m:t>𝑑</m:t>
                              </m:r>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pPr algn="l">
                            <a:spcAft>
                              <a:spcPts val="0"/>
                            </a:spcAft>
                          </a:pPr>
                          <a:r>
                            <a:rPr kumimoji="1" lang="en-US" altLang="ja-JP" sz="1400" kern="1200" dirty="0">
                              <a:solidFill>
                                <a:schemeClr val="tx1"/>
                              </a:solidFill>
                              <a:effectLst/>
                              <a:latin typeface="+mj-lt"/>
                              <a:ea typeface="+mn-ea"/>
                              <a:cs typeface="+mn-cs"/>
                            </a:rPr>
                            <a:t>Pulse waveform duration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𝑇</m:t>
                                  </m:r>
                                </m:e>
                                <m:sub>
                                  <m:r>
                                    <a:rPr kumimoji="1" lang="en-US" altLang="ja-JP" sz="1400" i="1" kern="1200">
                                      <a:solidFill>
                                        <a:schemeClr val="tx1"/>
                                      </a:solidFill>
                                      <a:effectLst/>
                                      <a:latin typeface="Cambria Math" panose="02040503050406030204" pitchFamily="18" charset="0"/>
                                      <a:ea typeface="+mn-ea"/>
                                      <a:cs typeface="+mn-cs"/>
                                    </a:rPr>
                                    <m:t>𝑤</m:t>
                                  </m:r>
                                </m:sub>
                              </m:sSub>
                            </m:oMath>
                          </a14:m>
                          <a:r>
                            <a:rPr kumimoji="1" lang="en-US" altLang="ja-JP" sz="1400" kern="1200" dirty="0">
                              <a:solidFill>
                                <a:schemeClr val="tx1"/>
                              </a:solidFill>
                              <a:effectLst/>
                              <a:latin typeface="+mj-lt"/>
                              <a:ea typeface="+mn-ea"/>
                              <a:cs typeface="+mn-cs"/>
                            </a:rPr>
                            <a:t>)</a:t>
                          </a:r>
                          <a:endParaRPr lang="ja-JP" sz="1400" u="dbl" kern="100" dirty="0">
                            <a:effectLst/>
                            <a:latin typeface="+mj-lt"/>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algn="l">
                            <a:spcAft>
                              <a:spcPts val="0"/>
                            </a:spcAft>
                          </a:pPr>
                          <a:r>
                            <a:rPr lang="en-US" altLang="ja-JP" sz="1400" u="none" strike="noStrike" kern="100" dirty="0">
                              <a:effectLst/>
                              <a:latin typeface="+mj-lt"/>
                              <a:ea typeface="ＭＳ 明朝" panose="02020609040205080304" pitchFamily="17" charset="-128"/>
                              <a:cs typeface="Arial" panose="020B0604020202020204" pitchFamily="34" charset="0"/>
                            </a:rPr>
                            <a:t>2.003 ns</a:t>
                          </a:r>
                          <a:endParaRPr lang="ja-JP" sz="1800" u="dbl" kern="100" dirty="0">
                            <a:effectLst/>
                            <a:latin typeface="+mj-lt"/>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PSDU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b="0" i="1" kern="1200" smtClean="0">
                                      <a:solidFill>
                                        <a:schemeClr val="tx1"/>
                                      </a:solidFill>
                                      <a:effectLst/>
                                      <a:latin typeface="Cambria Math" panose="02040503050406030204" pitchFamily="18" charset="0"/>
                                      <a:ea typeface="+mn-ea"/>
                                      <a:cs typeface="+mn-cs"/>
                                    </a:rPr>
                                    <m:t>𝑃𝑆𝐷𝑈</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Maximum erasure ratio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𝑝</m:t>
                                  </m:r>
                                </m:e>
                                <m:sub>
                                  <m:r>
                                    <a:rPr kumimoji="1" lang="en-US" altLang="ja-JP" sz="1400" b="0" i="1" baseline="0" smtClean="0">
                                      <a:latin typeface="Cambria Math" panose="02040503050406030204" pitchFamily="18" charset="0"/>
                                    </a:rPr>
                                    <m:t>𝑒</m:t>
                                  </m:r>
                                </m:sub>
                              </m:sSub>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 10%,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Pulse option</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Single pulse option, burst pulse option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Choice>
        <mc:Fallback xmlns="">
          <p:graphicFrame>
            <p:nvGraphicFramePr>
              <p:cNvPr id="8" name="表 7"/>
              <p:cNvGraphicFramePr>
                <a:graphicFrameLocks noGrp="1"/>
              </p:cNvGraphicFramePr>
              <p:nvPr>
                <p:extLst>
                  <p:ext uri="{D42A27DB-BD31-4B8C-83A1-F6EECF244321}">
                    <p14:modId xmlns:p14="http://schemas.microsoft.com/office/powerpoint/2010/main" val="2615950666"/>
                  </p:ext>
                </p:extLst>
              </p:nvPr>
            </p:nvGraphicFramePr>
            <p:xfrm>
              <a:off x="855965" y="1401685"/>
              <a:ext cx="7532459" cy="4717164"/>
            </p:xfrm>
            <a:graphic>
              <a:graphicData uri="http://schemas.openxmlformats.org/drawingml/2006/table">
                <a:tbl>
                  <a:tblPr firstRow="1" bandRow="1">
                    <a:tableStyleId>{69012ECD-51FC-41F1-AA8D-1B2483CD663E}</a:tableStyleId>
                  </a:tblPr>
                  <a:tblGrid>
                    <a:gridCol w="3227974">
                      <a:extLst>
                        <a:ext uri="{9D8B030D-6E8A-4147-A177-3AD203B41FA5}">
                          <a16:colId xmlns:a16="http://schemas.microsoft.com/office/drawing/2014/main" val="20000"/>
                        </a:ext>
                      </a:extLst>
                    </a:gridCol>
                    <a:gridCol w="4304485">
                      <a:extLst>
                        <a:ext uri="{9D8B030D-6E8A-4147-A177-3AD203B41FA5}">
                          <a16:colId xmlns:a16="http://schemas.microsoft.com/office/drawing/2014/main" val="20001"/>
                        </a:ext>
                      </a:extLst>
                    </a:gridCol>
                  </a:tblGrid>
                  <a:tr h="30480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02000" r="-133774" b="-1370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402000" r="-133774" b="-1070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5106" t="-402000" r="-283" b="-1070000"/>
                          </a:stretch>
                        </a:blipFill>
                      </a:tcPr>
                    </a:tc>
                    <a:extLst>
                      <a:ext uri="{0D108BD9-81ED-4DB2-BD59-A6C34878D82A}">
                        <a16:rowId xmlns:a16="http://schemas.microsoft.com/office/drawing/2014/main" val="4070250606"/>
                      </a:ext>
                    </a:extLst>
                  </a:tr>
                  <a:tr h="270523">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557778" r="-133774" b="-1088889"/>
                          </a:stretch>
                        </a:blip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629787" r="-133774" b="-942553"/>
                          </a:stretch>
                        </a:blip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729787" r="-133774" b="-842553"/>
                          </a:stretch>
                        </a:blip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518160">
                    <a:tc>
                      <a:txBody>
                        <a:bodyPr/>
                        <a:lstStyle/>
                        <a:p>
                          <a:r>
                            <a:rPr kumimoji="1" lang="en-US" altLang="ja-JP" sz="1400" dirty="0">
                              <a:latin typeface="+mj-lt"/>
                            </a:rPr>
                            <a:t>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p>
                          <a:r>
                            <a:rPr kumimoji="1" lang="en-US" altLang="ja-JP" sz="1400" dirty="0">
                              <a:latin typeface="+mj-lt"/>
                            </a:rPr>
                            <a:t>SOCC (K=3~6)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304800">
                    <a:tc>
                      <a:txBody>
                        <a:bodyPr/>
                        <a:lstStyle/>
                        <a:p>
                          <a:r>
                            <a:rPr kumimoji="1" lang="en-US" altLang="ja-JP" sz="1400" dirty="0">
                              <a:latin typeface="+mj-lt"/>
                            </a:rPr>
                            <a:t>Decoding algorism</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SOVA (BCC, SOCC), Belief propagation (LDPC)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052000" r="-133774" b="-4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152000" r="-133774" b="-320000"/>
                          </a:stretch>
                        </a:blipFill>
                      </a:tcPr>
                    </a:tc>
                    <a:tc>
                      <a:txBody>
                        <a:bodyPr/>
                        <a:lstStyle/>
                        <a:p>
                          <a:pPr algn="l">
                            <a:spcAft>
                              <a:spcPts val="0"/>
                            </a:spcAft>
                          </a:pPr>
                          <a:r>
                            <a:rPr lang="en-US" altLang="ja-JP" sz="1400" u="none" strike="noStrike" kern="100" dirty="0">
                              <a:effectLst/>
                              <a:latin typeface="+mj-lt"/>
                              <a:ea typeface="ＭＳ 明朝" panose="02020609040205080304" pitchFamily="17" charset="-128"/>
                              <a:cs typeface="Arial" panose="020B0604020202020204" pitchFamily="34" charset="0"/>
                            </a:rPr>
                            <a:t>2.003 ns</a:t>
                          </a:r>
                          <a:endParaRPr lang="ja-JP" sz="1800" u="dbl" kern="100" dirty="0">
                            <a:effectLst/>
                            <a:latin typeface="+mj-lt"/>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252000" r="-133774" b="-2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352000" r="-133774" b="-1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 10%,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Pulse option</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Single pulse option, burst pulse option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Fallback>
      </mc:AlternateContent>
      <p:sp>
        <p:nvSpPr>
          <p:cNvPr id="12" name="タイトル 1"/>
          <p:cNvSpPr txBox="1">
            <a:spLocks/>
          </p:cNvSpPr>
          <p:nvPr/>
        </p:nvSpPr>
        <p:spPr bwMode="auto">
          <a:xfrm>
            <a:off x="107503" y="386307"/>
            <a:ext cx="8574087" cy="633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3600">
                <a:solidFill>
                  <a:schemeClr val="bg1"/>
                </a:solidFill>
                <a:latin typeface="+mj-lt"/>
                <a:ea typeface="+mj-ea"/>
                <a:cs typeface="+mj-cs"/>
              </a:defRPr>
            </a:lvl1pPr>
            <a:lvl2pPr algn="l" rtl="0" eaLnBrk="1" fontAlgn="base" hangingPunct="1">
              <a:spcBef>
                <a:spcPct val="0"/>
              </a:spcBef>
              <a:spcAft>
                <a:spcPct val="0"/>
              </a:spcAft>
              <a:defRPr kumimoji="1" sz="3600">
                <a:solidFill>
                  <a:schemeClr val="bg1"/>
                </a:solidFill>
                <a:latin typeface="Arial" charset="0"/>
                <a:ea typeface="ＭＳ Ｐゴシック" charset="-128"/>
              </a:defRPr>
            </a:lvl2pPr>
            <a:lvl3pPr algn="l" rtl="0" eaLnBrk="1" fontAlgn="base" hangingPunct="1">
              <a:spcBef>
                <a:spcPct val="0"/>
              </a:spcBef>
              <a:spcAft>
                <a:spcPct val="0"/>
              </a:spcAft>
              <a:defRPr kumimoji="1" sz="3600">
                <a:solidFill>
                  <a:schemeClr val="bg1"/>
                </a:solidFill>
                <a:latin typeface="Arial" charset="0"/>
                <a:ea typeface="ＭＳ Ｐゴシック" charset="-128"/>
              </a:defRPr>
            </a:lvl3pPr>
            <a:lvl4pPr algn="l" rtl="0" eaLnBrk="1" fontAlgn="base" hangingPunct="1">
              <a:spcBef>
                <a:spcPct val="0"/>
              </a:spcBef>
              <a:spcAft>
                <a:spcPct val="0"/>
              </a:spcAft>
              <a:defRPr kumimoji="1" sz="3600">
                <a:solidFill>
                  <a:schemeClr val="bg1"/>
                </a:solidFill>
                <a:latin typeface="Arial" charset="0"/>
                <a:ea typeface="ＭＳ Ｐゴシック" charset="-128"/>
              </a:defRPr>
            </a:lvl4pPr>
            <a:lvl5pPr algn="l" rtl="0" eaLnBrk="1" fontAlgn="base" hangingPunct="1">
              <a:spcBef>
                <a:spcPct val="0"/>
              </a:spcBef>
              <a:spcAft>
                <a:spcPct val="0"/>
              </a:spcAft>
              <a:defRPr kumimoji="1" sz="36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600">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600">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600">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600">
                <a:solidFill>
                  <a:schemeClr val="bg1"/>
                </a:solidFill>
                <a:latin typeface="Arial" charset="0"/>
                <a:ea typeface="ＭＳ Ｐゴシック" charset="-128"/>
              </a:defRPr>
            </a:lvl9pPr>
          </a:lstStyle>
          <a:p>
            <a:r>
              <a:rPr lang="en-US" altLang="ja-JP" kern="0" dirty="0"/>
              <a:t>4. Evaluation</a:t>
            </a:r>
            <a:endParaRPr lang="ja-JP" altLang="en-US" kern="0" dirty="0"/>
          </a:p>
        </p:txBody>
      </p:sp>
      <p:sp>
        <p:nvSpPr>
          <p:cNvPr id="10" name="テキスト ボックス 9">
            <a:extLst>
              <a:ext uri="{FF2B5EF4-FFF2-40B4-BE49-F238E27FC236}">
                <a16:creationId xmlns:a16="http://schemas.microsoft.com/office/drawing/2014/main" id="{914F1810-249A-43CD-A99E-D680CE7DEB5D}"/>
              </a:ext>
            </a:extLst>
          </p:cNvPr>
          <p:cNvSpPr txBox="1"/>
          <p:nvPr/>
        </p:nvSpPr>
        <p:spPr>
          <a:xfrm>
            <a:off x="2162299" y="1041425"/>
            <a:ext cx="4464496" cy="338554"/>
          </a:xfrm>
          <a:prstGeom prst="rect">
            <a:avLst/>
          </a:prstGeom>
          <a:noFill/>
        </p:spPr>
        <p:txBody>
          <a:bodyPr wrap="square" rtlCol="0">
            <a:spAutoFit/>
          </a:bodyPr>
          <a:lstStyle/>
          <a:p>
            <a:pPr algn="ctr"/>
            <a:r>
              <a:rPr kumimoji="1" lang="en-US" altLang="ja-JP" sz="1600" dirty="0">
                <a:latin typeface="+mj-lt"/>
              </a:rPr>
              <a:t>Table. Simulation Parameters</a:t>
            </a:r>
            <a:endParaRPr kumimoji="1" lang="ja-JP" altLang="en-US" sz="1600" dirty="0">
              <a:latin typeface="+mj-lt"/>
            </a:endParaRPr>
          </a:p>
        </p:txBody>
      </p:sp>
      <p:sp>
        <p:nvSpPr>
          <p:cNvPr id="11" name="タイトル 1">
            <a:extLst>
              <a:ext uri="{FF2B5EF4-FFF2-40B4-BE49-F238E27FC236}">
                <a16:creationId xmlns:a16="http://schemas.microsoft.com/office/drawing/2014/main" id="{69AF11AB-9664-E2A1-8E27-34D8C1FBD717}"/>
              </a:ext>
            </a:extLst>
          </p:cNvPr>
          <p:cNvSpPr>
            <a:spLocks noGrp="1"/>
          </p:cNvSpPr>
          <p:nvPr>
            <p:ph type="title"/>
          </p:nvPr>
        </p:nvSpPr>
        <p:spPr>
          <a:xfrm>
            <a:off x="616024" y="298923"/>
            <a:ext cx="7772400" cy="1066800"/>
          </a:xfrm>
        </p:spPr>
        <p:txBody>
          <a:bodyPr/>
          <a:lstStyle/>
          <a:p>
            <a:r>
              <a:rPr lang="en-US" altLang="ja-JP" sz="3200" kern="0" dirty="0"/>
              <a:t>Evaluation</a:t>
            </a:r>
            <a:endParaRPr kumimoji="1" lang="ja-JP" altLang="en-US" sz="3200" dirty="0"/>
          </a:p>
        </p:txBody>
      </p:sp>
      <p:sp>
        <p:nvSpPr>
          <p:cNvPr id="2" name="フッター プレースホルダー 1">
            <a:extLst>
              <a:ext uri="{FF2B5EF4-FFF2-40B4-BE49-F238E27FC236}">
                <a16:creationId xmlns:a16="http://schemas.microsoft.com/office/drawing/2014/main" id="{E2EEDD64-2030-8BC9-DDA6-D5DF1E9CADAE}"/>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3" name="日付プレースホルダー 3">
            <a:extLst>
              <a:ext uri="{FF2B5EF4-FFF2-40B4-BE49-F238E27FC236}">
                <a16:creationId xmlns:a16="http://schemas.microsoft.com/office/drawing/2014/main" id="{131DF453-9386-C093-2DE9-A29787C3159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Tree>
    <p:extLst>
      <p:ext uri="{BB962C8B-B14F-4D97-AF65-F5344CB8AC3E}">
        <p14:creationId xmlns:p14="http://schemas.microsoft.com/office/powerpoint/2010/main" val="185129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2A8ACC-50F0-4A00-26D2-E09054CD6AFE}"/>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BA470EA8-7730-674E-092C-E426561543F1}"/>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7</a:t>
            </a:fld>
            <a:endParaRPr lang="en-US">
              <a:solidFill>
                <a:srgbClr val="000000"/>
              </a:solidFill>
            </a:endParaRPr>
          </a:p>
        </p:txBody>
      </p:sp>
      <p:sp>
        <p:nvSpPr>
          <p:cNvPr id="4" name="日付プレースホルダー 3">
            <a:extLst>
              <a:ext uri="{FF2B5EF4-FFF2-40B4-BE49-F238E27FC236}">
                <a16:creationId xmlns:a16="http://schemas.microsoft.com/office/drawing/2014/main" id="{BB3BA50A-5776-FB7E-0899-BB3D42023697}"/>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47358AF6-2BC3-5863-9D7D-FF19D34632E9}"/>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7" name="図 6">
            <a:extLst>
              <a:ext uri="{FF2B5EF4-FFF2-40B4-BE49-F238E27FC236}">
                <a16:creationId xmlns:a16="http://schemas.microsoft.com/office/drawing/2014/main" id="{46AD42B7-07AA-3539-699F-37F0AFDACE19}"/>
              </a:ext>
            </a:extLst>
          </p:cNvPr>
          <p:cNvPicPr>
            <a:picLocks noChangeAspect="1"/>
          </p:cNvPicPr>
          <p:nvPr/>
        </p:nvPicPr>
        <p:blipFill>
          <a:blip r:embed="rId3"/>
          <a:stretch>
            <a:fillRect/>
          </a:stretch>
        </p:blipFill>
        <p:spPr>
          <a:xfrm>
            <a:off x="271200" y="1593509"/>
            <a:ext cx="8677799" cy="3947194"/>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0036756B-B0FB-5ADF-32B2-B803FB959DDF}"/>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without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=1</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0036756B-B0FB-5ADF-32B2-B803FB959DDF}"/>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4"/>
                <a:stretch>
                  <a:fillRect t="-5172"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10211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B6198F-08D8-8D79-BF92-1FCDAAA93B04}"/>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2CA23820-20B3-754C-67F0-92FD8B267018}"/>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8</a:t>
            </a:fld>
            <a:endParaRPr lang="en-US">
              <a:solidFill>
                <a:srgbClr val="000000"/>
              </a:solidFill>
            </a:endParaRPr>
          </a:p>
        </p:txBody>
      </p:sp>
      <p:sp>
        <p:nvSpPr>
          <p:cNvPr id="4" name="日付プレースホルダー 3">
            <a:extLst>
              <a:ext uri="{FF2B5EF4-FFF2-40B4-BE49-F238E27FC236}">
                <a16:creationId xmlns:a16="http://schemas.microsoft.com/office/drawing/2014/main" id="{32E7FF71-6865-DD7E-58F0-1B06A9C270DE}"/>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46568689-9C87-DCCF-6DAD-E425ABC5B41B}"/>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7" name="図 6">
            <a:extLst>
              <a:ext uri="{FF2B5EF4-FFF2-40B4-BE49-F238E27FC236}">
                <a16:creationId xmlns:a16="http://schemas.microsoft.com/office/drawing/2014/main" id="{4DEA7A2E-F9F4-440C-0298-FEDF326C0217}"/>
              </a:ext>
            </a:extLst>
          </p:cNvPr>
          <p:cNvPicPr>
            <a:picLocks noChangeAspect="1"/>
          </p:cNvPicPr>
          <p:nvPr/>
        </p:nvPicPr>
        <p:blipFill>
          <a:blip r:embed="rId3"/>
          <a:stretch>
            <a:fillRect/>
          </a:stretch>
        </p:blipFill>
        <p:spPr>
          <a:xfrm>
            <a:off x="196317" y="1700808"/>
            <a:ext cx="8751366" cy="3980656"/>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2D3B43F9-56B0-C099-9C9C-3D88EB5D3B8E}"/>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without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=10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8" name="テキスト ボックス 7">
                <a:extLst>
                  <a:ext uri="{FF2B5EF4-FFF2-40B4-BE49-F238E27FC236}">
                    <a16:creationId xmlns:a16="http://schemas.microsoft.com/office/drawing/2014/main" id="{2D3B43F9-56B0-C099-9C9C-3D88EB5D3B8E}"/>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4"/>
                <a:stretch>
                  <a:fillRect t="-5172"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911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B6198F-08D8-8D79-BF92-1FCDAAA93B04}"/>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2CA23820-20B3-754C-67F0-92FD8B267018}"/>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9</a:t>
            </a:fld>
            <a:endParaRPr lang="en-US">
              <a:solidFill>
                <a:srgbClr val="000000"/>
              </a:solidFill>
            </a:endParaRPr>
          </a:p>
        </p:txBody>
      </p:sp>
      <p:sp>
        <p:nvSpPr>
          <p:cNvPr id="4" name="日付プレースホルダー 3">
            <a:extLst>
              <a:ext uri="{FF2B5EF4-FFF2-40B4-BE49-F238E27FC236}">
                <a16:creationId xmlns:a16="http://schemas.microsoft.com/office/drawing/2014/main" id="{32E7FF71-6865-DD7E-58F0-1B06A9C270DE}"/>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46568689-9C87-DCCF-6DAD-E425ABC5B41B}"/>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8" name="図 7">
            <a:extLst>
              <a:ext uri="{FF2B5EF4-FFF2-40B4-BE49-F238E27FC236}">
                <a16:creationId xmlns:a16="http://schemas.microsoft.com/office/drawing/2014/main" id="{D78888F8-D738-584A-36EA-5B8216E4CCF2}"/>
              </a:ext>
            </a:extLst>
          </p:cNvPr>
          <p:cNvPicPr>
            <a:picLocks noChangeAspect="1"/>
          </p:cNvPicPr>
          <p:nvPr/>
        </p:nvPicPr>
        <p:blipFill>
          <a:blip r:embed="rId3"/>
          <a:stretch>
            <a:fillRect/>
          </a:stretch>
        </p:blipFill>
        <p:spPr>
          <a:xfrm>
            <a:off x="233772" y="1556792"/>
            <a:ext cx="8676456" cy="3946582"/>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E73BAD6-18DE-17B8-1404-23D53962FB34}"/>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inter-leaver,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=10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8E73BAD6-18DE-17B8-1404-23D53962FB34}"/>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4"/>
                <a:stretch>
                  <a:fillRect t="-5172"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191157"/>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7123</TotalTime>
  <Words>2998</Words>
  <Application>Microsoft Office PowerPoint</Application>
  <PresentationFormat>画面に合わせる (4:3)</PresentationFormat>
  <Paragraphs>395</Paragraphs>
  <Slides>27</Slides>
  <Notes>16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27</vt:i4>
      </vt:variant>
    </vt:vector>
  </HeadingPairs>
  <TitlesOfParts>
    <vt:vector size="35" baseType="lpstr">
      <vt:lpstr>游ゴシック</vt:lpstr>
      <vt:lpstr>Arial</vt:lpstr>
      <vt:lpstr>Calibri</vt:lpstr>
      <vt:lpstr>Cambria Math</vt:lpstr>
      <vt:lpstr>Palatino Linotype</vt:lpstr>
      <vt:lpstr>Times New Roman</vt:lpstr>
      <vt:lpstr>Wingdings</vt:lpstr>
      <vt:lpstr>VLC_Composition_090917</vt:lpstr>
      <vt:lpstr>PowerPoint プレゼンテーション</vt:lpstr>
      <vt:lpstr>PowerPoint プレゼンテーション</vt:lpstr>
      <vt:lpstr>Motivation and Aim of study</vt:lpstr>
      <vt:lpstr>SOCC</vt:lpstr>
      <vt:lpstr>Bit erasure channel</vt:lpstr>
      <vt:lpstr>Evaluation</vt:lpstr>
      <vt:lpstr>Results</vt:lpstr>
      <vt:lpstr>Results</vt:lpstr>
      <vt:lpstr>Results</vt:lpstr>
      <vt:lpstr>Results</vt:lpstr>
      <vt:lpstr>Results</vt:lpstr>
      <vt:lpstr>Results</vt:lpstr>
      <vt:lpstr>Conclusion</vt:lpstr>
      <vt:lpstr>Reference</vt:lpstr>
      <vt:lpstr>PowerPoint プレゼンテーション</vt:lpstr>
      <vt:lpstr>2. IEEE 802.15.6 UWB PHY</vt:lpstr>
      <vt:lpstr>2. IEEE 802.15.6 UWB PHY</vt:lpstr>
      <vt:lpstr>2. IEEE 802.15.6 UWB PHY</vt:lpstr>
      <vt:lpstr>2. IEEE 802.15.6 UWB PHY</vt:lpstr>
      <vt:lpstr>Cross-layer Evaluation</vt:lpstr>
      <vt:lpstr>Cross-layer Evaluation</vt:lpstr>
      <vt:lpstr>Cross-layer Evaluation</vt:lpstr>
      <vt:lpstr>Cross-layer Evaluation</vt:lpstr>
      <vt:lpstr>Cross-layer Evaluation</vt:lpstr>
      <vt:lpstr>Cross-layer Evaluation - Discussion</vt:lpstr>
      <vt:lpstr>Results</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TakabayashiKento</cp:lastModifiedBy>
  <cp:revision>469</cp:revision>
  <dcterms:created xsi:type="dcterms:W3CDTF">2014-03-17T07:14:24Z</dcterms:created>
  <dcterms:modified xsi:type="dcterms:W3CDTF">2024-09-08T12:00:56Z</dcterms:modified>
</cp:coreProperties>
</file>