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7" r:id="rId2"/>
    <p:sldId id="300" r:id="rId3"/>
    <p:sldId id="301" r:id="rId4"/>
    <p:sldId id="302" r:id="rId5"/>
    <p:sldId id="780" r:id="rId6"/>
    <p:sldId id="781" r:id="rId7"/>
    <p:sldId id="595" r:id="rId8"/>
    <p:sldId id="591" r:id="rId9"/>
    <p:sldId id="596" r:id="rId10"/>
    <p:sldId id="590" r:id="rId11"/>
    <p:sldId id="694" r:id="rId12"/>
    <p:sldId id="749" r:id="rId13"/>
    <p:sldId id="693" r:id="rId14"/>
    <p:sldId id="751" r:id="rId15"/>
    <p:sldId id="560" r:id="rId16"/>
    <p:sldId id="674" r:id="rId17"/>
    <p:sldId id="767" r:id="rId18"/>
    <p:sldId id="776" r:id="rId19"/>
    <p:sldId id="770" r:id="rId20"/>
    <p:sldId id="771" r:id="rId21"/>
    <p:sldId id="777" r:id="rId22"/>
    <p:sldId id="768" r:id="rId23"/>
    <p:sldId id="769" r:id="rId24"/>
    <p:sldId id="757" r:id="rId25"/>
    <p:sldId id="772" r:id="rId26"/>
    <p:sldId id="773" r:id="rId27"/>
    <p:sldId id="774" r:id="rId28"/>
    <p:sldId id="593" r:id="rId29"/>
    <p:sldId id="779" r:id="rId30"/>
    <p:sldId id="327" r:id="rId31"/>
    <p:sldId id="482"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155" autoAdjust="0"/>
  </p:normalViewPr>
  <p:slideViewPr>
    <p:cSldViewPr>
      <p:cViewPr varScale="1">
        <p:scale>
          <a:sx n="67" d="100"/>
          <a:sy n="67" d="100"/>
        </p:scale>
        <p:origin x="1188" y="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2023/3/16</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2023/3/16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3/16/2023</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dirty="0"/>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10</a:t>
            </a:fld>
            <a:endParaRPr kumimoji="1" lang="ja-JP" altLang="en-US"/>
          </a:p>
        </p:txBody>
      </p:sp>
    </p:spTree>
    <p:extLst>
      <p:ext uri="{BB962C8B-B14F-4D97-AF65-F5344CB8AC3E}">
        <p14:creationId xmlns:p14="http://schemas.microsoft.com/office/powerpoint/2010/main" val="267722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en-US" altLang="ja-JP" sz="1200" kern="1200" dirty="0">
              <a:solidFill>
                <a:schemeClr val="tx1"/>
              </a:solidFill>
              <a:effectLst/>
              <a:latin typeface="+mn-lt"/>
              <a:ea typeface="+mn-ea"/>
              <a:cs typeface="+mn-cs"/>
            </a:endParaRPr>
          </a:p>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11</a:t>
            </a:fld>
            <a:endParaRPr kumimoji="1" lang="ja-JP" altLang="en-US"/>
          </a:p>
        </p:txBody>
      </p:sp>
    </p:spTree>
    <p:extLst>
      <p:ext uri="{BB962C8B-B14F-4D97-AF65-F5344CB8AC3E}">
        <p14:creationId xmlns:p14="http://schemas.microsoft.com/office/powerpoint/2010/main" val="1634923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12</a:t>
            </a:fld>
            <a:endParaRPr kumimoji="1" lang="ja-JP" altLang="en-US"/>
          </a:p>
        </p:txBody>
      </p:sp>
    </p:spTree>
    <p:extLst>
      <p:ext uri="{BB962C8B-B14F-4D97-AF65-F5344CB8AC3E}">
        <p14:creationId xmlns:p14="http://schemas.microsoft.com/office/powerpoint/2010/main" val="2078865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14:m>
                  <m:oMath xmlns:m="http://schemas.openxmlformats.org/officeDocument/2006/math">
                    <m:sSup>
                      <m:sSupPr>
                        <m:ctrlPr>
                          <a:rPr lang="ja-JP" altLang="ja-JP" i="1">
                            <a:latin typeface="Cambria Math" panose="02040503050406030204" pitchFamily="18" charset="0"/>
                          </a:rPr>
                        </m:ctrlPr>
                      </m:sSupPr>
                      <m:e>
                        <m:r>
                          <a:rPr lang="en-US" altLang="ja-JP" i="1">
                            <a:latin typeface="Cambria Math" panose="02040503050406030204" pitchFamily="18" charset="0"/>
                          </a:rPr>
                          <m:t>2</m:t>
                        </m:r>
                      </m:e>
                      <m:sup>
                        <m:r>
                          <a:rPr lang="en-US" altLang="ja-JP" i="1">
                            <a:latin typeface="Cambria Math" panose="02040503050406030204" pitchFamily="18" charset="0"/>
                          </a:rPr>
                          <m:t>𝐾</m:t>
                        </m:r>
                        <m:r>
                          <a:rPr lang="en-US" altLang="ja-JP" i="1">
                            <a:latin typeface="Cambria Math" panose="02040503050406030204" pitchFamily="18" charset="0"/>
                          </a:rPr>
                          <m:t>−</m:t>
                        </m:r>
                        <m:r>
                          <a:rPr lang="en-US" altLang="ja-JP">
                            <a:latin typeface="Cambria Math" panose="02040503050406030204" pitchFamily="18" charset="0"/>
                          </a:rPr>
                          <m:t>2</m:t>
                        </m:r>
                      </m:sup>
                    </m:sSup>
                  </m:oMath>
                </a14:m>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r>
                  <a:rPr lang="en-US" altLang="ja-JP" i="0">
                    <a:latin typeface="Cambria Math" panose="02040503050406030204" pitchFamily="18" charset="0"/>
                  </a:rPr>
                  <a:t>2</a:t>
                </a:r>
                <a:r>
                  <a:rPr lang="ja-JP" altLang="ja-JP" i="0">
                    <a:latin typeface="Cambria Math" panose="02040503050406030204" pitchFamily="18" charset="0"/>
                  </a:rPr>
                  <a:t>^(</a:t>
                </a:r>
                <a:r>
                  <a:rPr lang="en-US" altLang="ja-JP" i="0">
                    <a:latin typeface="Cambria Math" panose="02040503050406030204" pitchFamily="18" charset="0"/>
                  </a:rPr>
                  <a:t>𝐾−2</a:t>
                </a:r>
                <a:r>
                  <a:rPr lang="ja-JP" altLang="ja-JP" i="0">
                    <a:latin typeface="Cambria Math" panose="02040503050406030204" pitchFamily="18" charset="0"/>
                  </a:rPr>
                  <a:t>)</a:t>
                </a:r>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13</a:t>
            </a:fld>
            <a:endParaRPr kumimoji="1" lang="ja-JP" altLang="en-US"/>
          </a:p>
        </p:txBody>
      </p:sp>
    </p:spTree>
    <p:extLst>
      <p:ext uri="{BB962C8B-B14F-4D97-AF65-F5344CB8AC3E}">
        <p14:creationId xmlns:p14="http://schemas.microsoft.com/office/powerpoint/2010/main" val="1801763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14</a:t>
            </a:fld>
            <a:endParaRPr kumimoji="1" lang="ja-JP" altLang="en-US"/>
          </a:p>
        </p:txBody>
      </p:sp>
    </p:spTree>
    <p:extLst>
      <p:ext uri="{BB962C8B-B14F-4D97-AF65-F5344CB8AC3E}">
        <p14:creationId xmlns:p14="http://schemas.microsoft.com/office/powerpoint/2010/main" val="3200490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For comparison, the computer simulation also evaluates the case where the (11, 5) shortened Reed–Solomon (RS) code and the (31, 25) RS code are applied to the PHR and PSDU, respectively, as error correction codes with coding rates almost equal to those of the BCH codes used in IEEE 802.15.6</a:t>
            </a:r>
            <a:endParaRPr kumimoji="1" lang="ja-JP" altLang="en-US"/>
          </a:p>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15</a:t>
            </a:fld>
            <a:endParaRPr kumimoji="1" lang="ja-JP" altLang="en-US"/>
          </a:p>
        </p:txBody>
      </p:sp>
    </p:spTree>
    <p:extLst>
      <p:ext uri="{BB962C8B-B14F-4D97-AF65-F5344CB8AC3E}">
        <p14:creationId xmlns:p14="http://schemas.microsoft.com/office/powerpoint/2010/main" val="1238187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16</a:t>
            </a:fld>
            <a:endParaRPr kumimoji="1" lang="ja-JP" altLang="en-US"/>
          </a:p>
        </p:txBody>
      </p:sp>
    </p:spTree>
    <p:extLst>
      <p:ext uri="{BB962C8B-B14F-4D97-AF65-F5344CB8AC3E}">
        <p14:creationId xmlns:p14="http://schemas.microsoft.com/office/powerpoint/2010/main" val="2827941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17</a:t>
            </a:fld>
            <a:endParaRPr kumimoji="1" lang="ja-JP" altLang="en-US"/>
          </a:p>
        </p:txBody>
      </p:sp>
    </p:spTree>
    <p:extLst>
      <p:ext uri="{BB962C8B-B14F-4D97-AF65-F5344CB8AC3E}">
        <p14:creationId xmlns:p14="http://schemas.microsoft.com/office/powerpoint/2010/main" val="863021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18</a:t>
            </a:fld>
            <a:endParaRPr kumimoji="1" lang="ja-JP" altLang="en-US"/>
          </a:p>
        </p:txBody>
      </p:sp>
    </p:spTree>
    <p:extLst>
      <p:ext uri="{BB962C8B-B14F-4D97-AF65-F5344CB8AC3E}">
        <p14:creationId xmlns:p14="http://schemas.microsoft.com/office/powerpoint/2010/main" val="2717280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19</a:t>
            </a:fld>
            <a:endParaRPr kumimoji="1" lang="ja-JP" altLang="en-US"/>
          </a:p>
        </p:txBody>
      </p:sp>
    </p:spTree>
    <p:extLst>
      <p:ext uri="{BB962C8B-B14F-4D97-AF65-F5344CB8AC3E}">
        <p14:creationId xmlns:p14="http://schemas.microsoft.com/office/powerpoint/2010/main" val="351612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451263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20</a:t>
            </a:fld>
            <a:endParaRPr kumimoji="1" lang="ja-JP" altLang="en-US"/>
          </a:p>
        </p:txBody>
      </p:sp>
    </p:spTree>
    <p:extLst>
      <p:ext uri="{BB962C8B-B14F-4D97-AF65-F5344CB8AC3E}">
        <p14:creationId xmlns:p14="http://schemas.microsoft.com/office/powerpoint/2010/main" val="3271821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21</a:t>
            </a:fld>
            <a:endParaRPr kumimoji="1" lang="ja-JP" altLang="en-US"/>
          </a:p>
        </p:txBody>
      </p:sp>
    </p:spTree>
    <p:extLst>
      <p:ext uri="{BB962C8B-B14F-4D97-AF65-F5344CB8AC3E}">
        <p14:creationId xmlns:p14="http://schemas.microsoft.com/office/powerpoint/2010/main" val="2379569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22</a:t>
            </a:fld>
            <a:endParaRPr kumimoji="1" lang="ja-JP" altLang="en-US"/>
          </a:p>
        </p:txBody>
      </p:sp>
    </p:spTree>
    <p:extLst>
      <p:ext uri="{BB962C8B-B14F-4D97-AF65-F5344CB8AC3E}">
        <p14:creationId xmlns:p14="http://schemas.microsoft.com/office/powerpoint/2010/main" val="4014506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23</a:t>
            </a:fld>
            <a:endParaRPr kumimoji="1" lang="ja-JP" altLang="en-US"/>
          </a:p>
        </p:txBody>
      </p:sp>
    </p:spTree>
    <p:extLst>
      <p:ext uri="{BB962C8B-B14F-4D97-AF65-F5344CB8AC3E}">
        <p14:creationId xmlns:p14="http://schemas.microsoft.com/office/powerpoint/2010/main" val="3912860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24</a:t>
            </a:fld>
            <a:endParaRPr kumimoji="1" lang="ja-JP" altLang="en-US"/>
          </a:p>
        </p:txBody>
      </p:sp>
    </p:spTree>
    <p:extLst>
      <p:ext uri="{BB962C8B-B14F-4D97-AF65-F5344CB8AC3E}">
        <p14:creationId xmlns:p14="http://schemas.microsoft.com/office/powerpoint/2010/main" val="426200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25</a:t>
            </a:fld>
            <a:endParaRPr kumimoji="1" lang="ja-JP" altLang="en-US"/>
          </a:p>
        </p:txBody>
      </p:sp>
    </p:spTree>
    <p:extLst>
      <p:ext uri="{BB962C8B-B14F-4D97-AF65-F5344CB8AC3E}">
        <p14:creationId xmlns:p14="http://schemas.microsoft.com/office/powerpoint/2010/main" val="3611504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26</a:t>
            </a:fld>
            <a:endParaRPr kumimoji="1" lang="ja-JP" altLang="en-US"/>
          </a:p>
        </p:txBody>
      </p:sp>
    </p:spTree>
    <p:extLst>
      <p:ext uri="{BB962C8B-B14F-4D97-AF65-F5344CB8AC3E}">
        <p14:creationId xmlns:p14="http://schemas.microsoft.com/office/powerpoint/2010/main" val="2191253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27</a:t>
            </a:fld>
            <a:endParaRPr kumimoji="1" lang="ja-JP" altLang="en-US"/>
          </a:p>
        </p:txBody>
      </p:sp>
    </p:spTree>
    <p:extLst>
      <p:ext uri="{BB962C8B-B14F-4D97-AF65-F5344CB8AC3E}">
        <p14:creationId xmlns:p14="http://schemas.microsoft.com/office/powerpoint/2010/main" val="3070905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28</a:t>
            </a:fld>
            <a:endParaRPr kumimoji="1" lang="ja-JP" altLang="en-US"/>
          </a:p>
        </p:txBody>
      </p:sp>
    </p:spTree>
    <p:extLst>
      <p:ext uri="{BB962C8B-B14F-4D97-AF65-F5344CB8AC3E}">
        <p14:creationId xmlns:p14="http://schemas.microsoft.com/office/powerpoint/2010/main" val="267493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3</a:t>
            </a:fld>
            <a:endParaRPr kumimoji="1" lang="ja-JP" altLang="en-US"/>
          </a:p>
        </p:txBody>
      </p:sp>
    </p:spTree>
    <p:extLst>
      <p:ext uri="{BB962C8B-B14F-4D97-AF65-F5344CB8AC3E}">
        <p14:creationId xmlns:p14="http://schemas.microsoft.com/office/powerpoint/2010/main" val="304216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4</a:t>
            </a:fld>
            <a:endParaRPr kumimoji="1" lang="ja-JP" altLang="en-US"/>
          </a:p>
        </p:txBody>
      </p:sp>
    </p:spTree>
    <p:extLst>
      <p:ext uri="{BB962C8B-B14F-4D97-AF65-F5344CB8AC3E}">
        <p14:creationId xmlns:p14="http://schemas.microsoft.com/office/powerpoint/2010/main" val="43755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5</a:t>
            </a:fld>
            <a:endParaRPr kumimoji="1" lang="ja-JP" altLang="en-US"/>
          </a:p>
        </p:txBody>
      </p:sp>
    </p:spTree>
    <p:extLst>
      <p:ext uri="{BB962C8B-B14F-4D97-AF65-F5344CB8AC3E}">
        <p14:creationId xmlns:p14="http://schemas.microsoft.com/office/powerpoint/2010/main" val="166032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6</a:t>
            </a:fld>
            <a:endParaRPr kumimoji="1" lang="ja-JP" altLang="en-US"/>
          </a:p>
        </p:txBody>
      </p:sp>
    </p:spTree>
    <p:extLst>
      <p:ext uri="{BB962C8B-B14F-4D97-AF65-F5344CB8AC3E}">
        <p14:creationId xmlns:p14="http://schemas.microsoft.com/office/powerpoint/2010/main" val="3481817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SOCCs have attracted attention as error correction codes for code division multiple access (CDMA) using the spread spectrum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7</a:t>
            </a:fld>
            <a:endParaRPr kumimoji="1" lang="ja-JP" altLang="en-US"/>
          </a:p>
        </p:txBody>
      </p:sp>
    </p:spTree>
    <p:extLst>
      <p:ext uri="{BB962C8B-B14F-4D97-AF65-F5344CB8AC3E}">
        <p14:creationId xmlns:p14="http://schemas.microsoft.com/office/powerpoint/2010/main" val="70152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8</a:t>
            </a:fld>
            <a:endParaRPr kumimoji="1" lang="ja-JP" altLang="en-US"/>
          </a:p>
        </p:txBody>
      </p:sp>
    </p:spTree>
    <p:extLst>
      <p:ext uri="{BB962C8B-B14F-4D97-AF65-F5344CB8AC3E}">
        <p14:creationId xmlns:p14="http://schemas.microsoft.com/office/powerpoint/2010/main" val="4110615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9</a:t>
            </a:fld>
            <a:endParaRPr kumimoji="1" lang="ja-JP" altLang="en-US"/>
          </a:p>
        </p:txBody>
      </p:sp>
    </p:spTree>
    <p:extLst>
      <p:ext uri="{BB962C8B-B14F-4D97-AF65-F5344CB8AC3E}">
        <p14:creationId xmlns:p14="http://schemas.microsoft.com/office/powerpoint/2010/main" val="2102773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802.15-22-0562-01-06ma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693770" y="22711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802.15-22-0562-01-06ma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lvl1pPr>
              <a:defRPr>
                <a:latin typeface="+mj-lt"/>
              </a:defRPr>
            </a:lvl1p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409678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aseline="0">
                <a:latin typeface="+mj-lt"/>
              </a:defRPr>
            </a:lvl1pPr>
          </a:lstStyle>
          <a:p>
            <a:r>
              <a:rPr lang="en-US" altLang="ja-JP"/>
              <a:t>March 2023</a:t>
            </a:r>
            <a:endParaRPr lang="ja-JP" altLang="en-US" dirty="0"/>
          </a:p>
        </p:txBody>
      </p:sp>
      <p:sp>
        <p:nvSpPr>
          <p:cNvPr id="3" name="フッター プレースホルダ 2"/>
          <p:cNvSpPr>
            <a:spLocks noGrp="1"/>
          </p:cNvSpPr>
          <p:nvPr>
            <p:ph type="ftr" sz="quarter" idx="11"/>
          </p:nvPr>
        </p:nvSpPr>
        <p:spPr/>
        <p:txBody>
          <a:bodyPr/>
          <a:lstStyle>
            <a:lvl1pPr>
              <a:defRPr/>
            </a:lvl1pPr>
          </a:lstStyle>
          <a:p>
            <a:r>
              <a:rPr kumimoji="1" lang="en-US" altLang="ja-JP"/>
              <a:t>Kento Takabayashi(Okayama Pref. Univ.) Ryuji Kohno(YNU/YRP-IAI) </a:t>
            </a:r>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769171EF-81C0-43B1-9967-509DCBA38FA2}" type="slidenum">
              <a:rPr kumimoji="1" lang="ja-JP" altLang="en-US" smtClean="0"/>
              <a:pPr/>
              <a:t>‹#›</a:t>
            </a:fld>
            <a:endParaRPr kumimoji="1" lang="ja-JP" altLang="en-US"/>
          </a:p>
        </p:txBody>
      </p:sp>
    </p:spTree>
    <p:extLst>
      <p:ext uri="{BB962C8B-B14F-4D97-AF65-F5344CB8AC3E}">
        <p14:creationId xmlns:p14="http://schemas.microsoft.com/office/powerpoint/2010/main" val="26444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dirty="0">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3036409"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IEEE 802.15-22-0562-02-06ma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846452" y="6453336"/>
            <a:ext cx="3046027" cy="553998"/>
          </a:xfrm>
          <a:prstGeom prst="rect">
            <a:avLst/>
          </a:prstGeom>
        </p:spPr>
        <p:txBody>
          <a:bodyPr/>
          <a:lstStyle>
            <a:lvl1pPr>
              <a:defRPr>
                <a:latin typeface="+mj-lt"/>
              </a:defRPr>
            </a:lvl1pPr>
          </a:lstStyle>
          <a:p>
            <a:r>
              <a:rPr lang="en-US" sz="1200">
                <a:solidFill>
                  <a:srgbClr val="000000"/>
                </a:solidFill>
              </a:rPr>
              <a:t>Kento Takabayashi(Okayama Pref. Univ.) Ryuji Kohno(YNU/YRP-IAI) </a:t>
            </a:r>
            <a:endParaRPr lang="en-US" sz="1200" dirty="0">
              <a:solidFill>
                <a:srgbClr val="000000"/>
              </a:solidFill>
              <a:latin typeface="+mj-lt"/>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6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solidFill>
                  <a:srgbClr val="000000"/>
                </a:solidFill>
              </a:rPr>
              <a:t>Slide </a:t>
            </a:r>
            <a:fld id="{168A0E28-C750-41B9-A69D-2C32EC8D3106}" type="slidenum">
              <a:rPr lang="en-US">
                <a:solidFill>
                  <a:srgbClr val="000000"/>
                </a:solidFill>
              </a:rPr>
              <a:pPr>
                <a:defRPr/>
              </a:pPr>
              <a:t>1</a:t>
            </a:fld>
            <a:endParaRPr lang="en-US" dirty="0">
              <a:solidFill>
                <a:srgbClr val="000000"/>
              </a:solidFill>
            </a:endParaRPr>
          </a:p>
        </p:txBody>
      </p:sp>
      <p:sp>
        <p:nvSpPr>
          <p:cNvPr id="27651" name="Rectangle 3"/>
          <p:cNvSpPr>
            <a:spLocks noChangeArrowheads="1"/>
          </p:cNvSpPr>
          <p:nvPr/>
        </p:nvSpPr>
        <p:spPr bwMode="auto">
          <a:xfrm>
            <a:off x="152400" y="550714"/>
            <a:ext cx="8915400" cy="6017032"/>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[Evaluation of IEEE 802.15.6ma Ultra-wideband Physical Layer Utilizing Super Orthogonal Convolutional Code]</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[March 15</a:t>
            </a:r>
            <a:r>
              <a:rPr kumimoji="0" lang="en-US" sz="1600" baseline="30000" dirty="0">
                <a:solidFill>
                  <a:srgbClr val="000000"/>
                </a:solidFill>
                <a:latin typeface="Times New Roman" pitchFamily="18" charset="0"/>
              </a:rPr>
              <a:t>th</a:t>
            </a:r>
            <a:r>
              <a:rPr kumimoji="0" lang="en-US" sz="1600" dirty="0">
                <a:solidFill>
                  <a:srgbClr val="000000"/>
                </a:solidFill>
                <a:latin typeface="Times New Roman" pitchFamily="18" charset="0"/>
              </a:rPr>
              <a:t>  2023]	</a:t>
            </a:r>
          </a:p>
          <a:p>
            <a:pPr eaLnBrk="0" fontAlgn="base" hangingPunct="0">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a:t>
            </a:r>
            <a:r>
              <a:rPr kumimoji="0" lang="en-US" altLang="ko-KR" sz="1600" baseline="30000" dirty="0">
                <a:solidFill>
                  <a:srgbClr val="000000"/>
                </a:solidFill>
                <a:latin typeface="Times New Roman" pitchFamily="18" charset="0"/>
              </a:rPr>
              <a:t>1</a:t>
            </a:r>
            <a:r>
              <a:rPr kumimoji="0" lang="en-US" altLang="ko-KR" sz="1600" dirty="0">
                <a:solidFill>
                  <a:srgbClr val="000000"/>
                </a:solidFill>
                <a:latin typeface="Times New Roman" pitchFamily="18" charset="0"/>
              </a:rPr>
              <a:t>, Ryuji Kohno</a:t>
            </a:r>
            <a:r>
              <a:rPr kumimoji="0" lang="en-US" altLang="ko-KR" sz="1600" baseline="30000" dirty="0">
                <a:solidFill>
                  <a:srgbClr val="000000"/>
                </a:solidFill>
                <a:latin typeface="Times New Roman" pitchFamily="18" charset="0"/>
              </a:rPr>
              <a:t>2,3</a:t>
            </a:r>
            <a:r>
              <a:rPr kumimoji="0" lang="en-US" altLang="ko-KR" sz="1600" dirty="0">
                <a:solidFill>
                  <a:srgbClr val="000000"/>
                </a:solidFill>
                <a:latin typeface="Times New Roman" pitchFamily="18" charset="0"/>
              </a:rPr>
              <a:t> ] [1;Okayama Prefectural University, 2;Yokohama National University, 3;YRP International Alliance Institute(YRP-IAI)] </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zh-TW" sz="1600" dirty="0">
                <a:solidFill>
                  <a:srgbClr val="000000"/>
                </a:solidFill>
                <a:latin typeface="Times New Roman" pitchFamily="18" charset="0"/>
              </a:rPr>
              <a:t>111</a:t>
            </a:r>
            <a:r>
              <a:rPr kumimoji="0" lang="it-IT" altLang="zh-TW" sz="1600" dirty="0">
                <a:solidFill>
                  <a:srgbClr val="000000"/>
                </a:solidFill>
                <a:latin typeface="Times New Roman" pitchFamily="18" charset="0"/>
              </a:rPr>
              <a:t>-1 Kuboki, Soja-shi, Okayama, Japan 719-1197,</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3; </a:t>
            </a:r>
            <a:r>
              <a:rPr kumimoji="0" lang="pl-PL" sz="1600" dirty="0">
                <a:solidFill>
                  <a:srgbClr val="000000"/>
                </a:solidFill>
                <a:latin typeface="Times New Roman" pitchFamily="18" charset="0"/>
              </a:rPr>
              <a:t>YRP1 Blg., 3-4 HikarinoOka, Yokosuka-City, Kanagawa, 239-0847 Japan</a:t>
            </a:r>
            <a:r>
              <a:rPr kumimoji="0" lang="en-US" sz="1600" dirty="0">
                <a:solidFill>
                  <a:srgbClr val="000000"/>
                </a:solidFill>
                <a:latin typeface="Times New Roman" pitchFamily="18" charset="0"/>
              </a:rPr>
              <a:t>]</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Voice:[1; +81-866-94-2104, 2: +81-90-5408-0611],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Email:[1: takabayashi.kento.xp@gmail.com, 2:kohno@ynu.ac.jp] </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[To propose appropriate channel coding for</a:t>
            </a:r>
            <a:r>
              <a:rPr lang="en-US" altLang="ja-JP" sz="1600" dirty="0">
                <a:solidFill>
                  <a:srgbClr val="000000"/>
                </a:solidFill>
                <a:effectLst/>
                <a:latin typeface="Times New Roman" panose="02020603050405020304" pitchFamily="18" charset="0"/>
                <a:ea typeface="Times New Roman" panose="02020603050405020304" pitchFamily="18" charset="0"/>
              </a:rPr>
              <a:t> IEEE 802.15.6ma using ultra-wideband physical layer, </a:t>
            </a:r>
            <a:r>
              <a:rPr lang="en-US" altLang="ja-JP" sz="1600" dirty="0">
                <a:solidFill>
                  <a:srgbClr val="000000"/>
                </a:solidFill>
                <a:latin typeface="Times New Roman" panose="02020603050405020304" pitchFamily="18" charset="0"/>
                <a:ea typeface="Times New Roman" panose="02020603050405020304" pitchFamily="18" charset="0"/>
              </a:rPr>
              <a:t>s</a:t>
            </a:r>
            <a:r>
              <a:rPr lang="en-US" altLang="ja-JP" sz="1600" dirty="0">
                <a:solidFill>
                  <a:srgbClr val="000000"/>
                </a:solidFill>
                <a:effectLst/>
                <a:latin typeface="Times New Roman" panose="02020603050405020304" pitchFamily="18" charset="0"/>
                <a:ea typeface="Times New Roman" panose="02020603050405020304" pitchFamily="18" charset="0"/>
              </a:rPr>
              <a:t>uper </a:t>
            </a:r>
            <a:r>
              <a:rPr lang="en-US" altLang="ja-JP" sz="1600" dirty="0">
                <a:solidFill>
                  <a:srgbClr val="000000"/>
                </a:solidFill>
                <a:latin typeface="Times New Roman" panose="02020603050405020304" pitchFamily="18" charset="0"/>
                <a:ea typeface="Times New Roman" panose="02020603050405020304" pitchFamily="18" charset="0"/>
              </a:rPr>
              <a:t>o</a:t>
            </a:r>
            <a:r>
              <a:rPr lang="en-US" altLang="ja-JP" sz="1600" dirty="0">
                <a:solidFill>
                  <a:srgbClr val="000000"/>
                </a:solidFill>
                <a:effectLst/>
                <a:latin typeface="Times New Roman" panose="02020603050405020304" pitchFamily="18" charset="0"/>
                <a:ea typeface="Times New Roman" panose="02020603050405020304" pitchFamily="18" charset="0"/>
              </a:rPr>
              <a:t>rthogonal convolutional codes is  proposed and investigated </a:t>
            </a:r>
            <a:r>
              <a:rPr lang="en-US" altLang="ja-JP" sz="1600" dirty="0">
                <a:solidFill>
                  <a:srgbClr val="000000"/>
                </a:solidFill>
                <a:latin typeface="Times New Roman" panose="02020603050405020304" pitchFamily="18" charset="0"/>
                <a:ea typeface="Times New Roman" panose="02020603050405020304" pitchFamily="18" charset="0"/>
              </a:rPr>
              <a:t>initial performance. </a:t>
            </a:r>
            <a:r>
              <a:rPr kumimoji="0" lang="en-US" sz="1600" dirty="0">
                <a:solidFill>
                  <a:srgbClr val="000000"/>
                </a:solidFill>
                <a:latin typeface="Times New Roman" pitchFamily="18" charset="0"/>
              </a:rPr>
              <a:t>These slides may offer opportunity to discuss on  revision for a dependable physical layer technology of a new standard IEEE802.15.6ma.]                                                                                                              </a:t>
            </a:r>
          </a:p>
          <a:p>
            <a:pPr eaLnBrk="0" fontAlgn="base" hangingPunct="0">
              <a:spcBef>
                <a:spcPts val="600"/>
              </a:spcBef>
              <a:spcAft>
                <a:spcPts val="600"/>
              </a:spcAft>
            </a:pP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will lead definition and requirement of  current ongoing research and development on dependable wireless networks.]</a:t>
            </a:r>
          </a:p>
          <a:p>
            <a:pPr eaLnBrk="0" fontAlgn="base" hangingPunct="0">
              <a:spcBef>
                <a:spcPts val="600"/>
              </a:spcBef>
              <a:spcAft>
                <a:spcPts val="600"/>
              </a:spcAft>
            </a:pP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
        <p:nvSpPr>
          <p:cNvPr id="6" name="フッター プレースホルダー 4"/>
          <p:cNvSpPr>
            <a:spLocks noGrp="1"/>
          </p:cNvSpPr>
          <p:nvPr>
            <p:ph type="ftr" sz="quarter" idx="3"/>
          </p:nvPr>
        </p:nvSpPr>
        <p:spPr>
          <a:xfrm>
            <a:off x="5724128" y="6453336"/>
            <a:ext cx="3024336"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2" name="日付プレースホルダー 3">
            <a:extLst>
              <a:ext uri="{FF2B5EF4-FFF2-40B4-BE49-F238E27FC236}">
                <a16:creationId xmlns:a16="http://schemas.microsoft.com/office/drawing/2014/main" id="{C1EBA4FB-0D44-46E6-0D9D-708F92C779C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Table&#10;&#10;Description automatically generated">
            <a:extLst>
              <a:ext uri="{FF2B5EF4-FFF2-40B4-BE49-F238E27FC236}">
                <a16:creationId xmlns:a16="http://schemas.microsoft.com/office/drawing/2014/main" id="{D13539B5-78A8-7211-C13F-A5DA0146CF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120677" y="1245387"/>
            <a:ext cx="4783410" cy="2875951"/>
          </a:xfrm>
          <a:prstGeom prst="rect">
            <a:avLst/>
          </a:prstGeom>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DACC35D3-5C69-492C-BDBD-EFFBDB16373B}"/>
              </a:ext>
            </a:extLst>
          </p:cNvPr>
          <p:cNvSpPr>
            <a:spLocks noGrp="1"/>
          </p:cNvSpPr>
          <p:nvPr>
            <p:ph type="title"/>
          </p:nvPr>
        </p:nvSpPr>
        <p:spPr>
          <a:xfrm>
            <a:off x="626182" y="390903"/>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1172EFD1-C4F2-4F69-AFC3-946C86123622}"/>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10</a:t>
            </a:fld>
            <a:endParaRPr kumimoji="1" lang="ja-JP" altLang="en-US" dirty="0">
              <a:latin typeface="+mj-lt"/>
            </a:endParaRPr>
          </a:p>
        </p:txBody>
      </p:sp>
      <p:sp>
        <p:nvSpPr>
          <p:cNvPr id="8" name="テキスト ボックス 7">
            <a:extLst>
              <a:ext uri="{FF2B5EF4-FFF2-40B4-BE49-F238E27FC236}">
                <a16:creationId xmlns:a16="http://schemas.microsoft.com/office/drawing/2014/main" id="{072F4CE6-C5EB-423E-84C5-C58C6E313719}"/>
              </a:ext>
            </a:extLst>
          </p:cNvPr>
          <p:cNvSpPr txBox="1"/>
          <p:nvPr/>
        </p:nvSpPr>
        <p:spPr>
          <a:xfrm>
            <a:off x="241975" y="1274192"/>
            <a:ext cx="2378306" cy="369332"/>
          </a:xfrm>
          <a:prstGeom prst="rect">
            <a:avLst/>
          </a:prstGeom>
          <a:noFill/>
          <a:ln w="28575">
            <a:solidFill>
              <a:srgbClr val="008BBC"/>
            </a:solidFill>
          </a:ln>
        </p:spPr>
        <p:txBody>
          <a:bodyPr wrap="square" rtlCol="0">
            <a:spAutoFit/>
          </a:bodyPr>
          <a:lstStyle/>
          <a:p>
            <a:pPr algn="ctr"/>
            <a:r>
              <a:rPr lang="en-US" altLang="ja-JP" b="1" dirty="0">
                <a:latin typeface="+mj-lt"/>
              </a:rPr>
              <a:t>F</a:t>
            </a:r>
            <a:r>
              <a:rPr kumimoji="1" lang="en-US" altLang="ja-JP" b="1" dirty="0">
                <a:latin typeface="+mj-lt"/>
              </a:rPr>
              <a:t>rame format</a:t>
            </a:r>
            <a:endParaRPr kumimoji="1" lang="ja-JP" altLang="en-US" dirty="0">
              <a:latin typeface="+mj-lt"/>
            </a:endParaRPr>
          </a:p>
        </p:txBody>
      </p:sp>
      <p:sp>
        <p:nvSpPr>
          <p:cNvPr id="22" name="テキスト ボックス 21">
            <a:extLst>
              <a:ext uri="{FF2B5EF4-FFF2-40B4-BE49-F238E27FC236}">
                <a16:creationId xmlns:a16="http://schemas.microsoft.com/office/drawing/2014/main" id="{E7005629-2985-4238-BFD2-A45A6DCD4DBB}"/>
              </a:ext>
            </a:extLst>
          </p:cNvPr>
          <p:cNvSpPr txBox="1"/>
          <p:nvPr/>
        </p:nvSpPr>
        <p:spPr>
          <a:xfrm>
            <a:off x="14808" y="4147973"/>
            <a:ext cx="8640063" cy="2308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SHR is divided into two parts: The first part is the preamble, intended for timing synchronization, packet detection, and carrier frequency offset recovery, and The second part is the start-of-frame delimiter (SFD) for frame synchronization</a:t>
            </a:r>
            <a:endParaRPr lang="en-US" altLang="ja-JP"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The PHR contains information about the data rate of the PSDU, length of the medium access control (MAC) frame body, pulse shape, burst mode, and so on</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The PSDU contains the MAC protocol data unit (MPDU)</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1D1B1781-2A0C-C322-6DAF-312CCE351F96}"/>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5" name="日付プレースホルダー 3">
            <a:extLst>
              <a:ext uri="{FF2B5EF4-FFF2-40B4-BE49-F238E27FC236}">
                <a16:creationId xmlns:a16="http://schemas.microsoft.com/office/drawing/2014/main" id="{B3E1D6D9-5E0B-5EEA-13C1-7D35D3F91FD4}"/>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394107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459ED08-D993-DC70-0750-C5C4F97E3F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2" y="1218668"/>
            <a:ext cx="9144000" cy="4154548"/>
          </a:xfrm>
          <a:prstGeom prst="rect">
            <a:avLst/>
          </a:prstGeom>
        </p:spPr>
      </p:pic>
      <p:sp>
        <p:nvSpPr>
          <p:cNvPr id="2" name="タイトル 1"/>
          <p:cNvSpPr>
            <a:spLocks noGrp="1"/>
          </p:cNvSpPr>
          <p:nvPr>
            <p:ph type="title"/>
          </p:nvPr>
        </p:nvSpPr>
        <p:spPr>
          <a:xfrm>
            <a:off x="723900" y="332656"/>
            <a:ext cx="7772400" cy="1066800"/>
          </a:xfrm>
        </p:spPr>
        <p:txBody>
          <a:bodyPr/>
          <a:lstStyle/>
          <a:p>
            <a:r>
              <a:rPr lang="en-US" altLang="ja-JP" dirty="0"/>
              <a:t>2</a:t>
            </a:r>
            <a:r>
              <a:rPr kumimoji="1" lang="en-US" altLang="ja-JP" dirty="0"/>
              <a:t>. </a:t>
            </a:r>
            <a:r>
              <a:rPr lang="en-US" altLang="ja-JP" dirty="0"/>
              <a:t>IEEE 802.15.6 UWB PHY</a:t>
            </a:r>
            <a:endParaRPr kumimoji="1" lang="ja-JP" altLang="en-US" dirty="0"/>
          </a:p>
        </p:txBody>
      </p:sp>
      <p:sp>
        <p:nvSpPr>
          <p:cNvPr id="5" name="スライド番号プレースホルダー 4"/>
          <p:cNvSpPr>
            <a:spLocks noGrp="1"/>
          </p:cNvSpPr>
          <p:nvPr>
            <p:ph type="sldNum" sz="quarter" idx="12"/>
          </p:nvPr>
        </p:nvSpPr>
        <p:spPr>
          <a:xfrm>
            <a:off x="4358076" y="6475413"/>
            <a:ext cx="504049" cy="184666"/>
          </a:xfrm>
        </p:spPr>
        <p:txBody>
          <a:bodyPr/>
          <a:lstStyle/>
          <a:p>
            <a:r>
              <a:rPr lang="en-US" altLang="ja-JP" dirty="0">
                <a:latin typeface="+mj-lt"/>
              </a:rPr>
              <a:t>Slide </a:t>
            </a:r>
            <a:fld id="{769171EF-81C0-43B1-9967-509DCBA38FA2}" type="slidenum">
              <a:rPr kumimoji="1" lang="ja-JP" altLang="en-US" smtClean="0">
                <a:latin typeface="+mj-lt"/>
              </a:rPr>
              <a:pPr/>
              <a:t>11</a:t>
            </a:fld>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0AD48D9-92CD-4A38-A904-E5B683449606}"/>
                  </a:ext>
                </a:extLst>
              </p:cNvPr>
              <p:cNvSpPr txBox="1"/>
              <p:nvPr/>
            </p:nvSpPr>
            <p:spPr>
              <a:xfrm>
                <a:off x="190592" y="5373216"/>
                <a:ext cx="8574087" cy="966162"/>
              </a:xfrm>
              <a:prstGeom prst="rect">
                <a:avLst/>
              </a:prstGeom>
              <a:noFill/>
            </p:spPr>
            <p:txBody>
              <a:bodyPr wrap="square" rtlCol="0">
                <a:spAutoFit/>
              </a:bodyPr>
              <a:lstStyle/>
              <a:p>
                <a:pPr marL="285750" indent="-285750">
                  <a:buFont typeface="Wingdings" panose="05000000000000000000" pitchFamily="2" charset="2"/>
                  <a:buChar char="u"/>
                </a:pP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𝑁</m:t>
                        </m:r>
                      </m:e>
                      <m:sub>
                        <m:r>
                          <a:rPr lang="en-US" altLang="ja-JP" i="1">
                            <a:latin typeface="Cambria Math" panose="02040503050406030204" pitchFamily="18" charset="0"/>
                          </a:rPr>
                          <m:t>𝑐𝑝𝑏</m:t>
                        </m:r>
                      </m:sub>
                    </m:sSub>
                  </m:oMath>
                </a14:m>
                <a:r>
                  <a:rPr lang="en-US" altLang="ja-JP" dirty="0">
                    <a:latin typeface="+mj-lt"/>
                  </a:rPr>
                  <a:t> is the power of two</a:t>
                </a:r>
              </a:p>
              <a:p>
                <a:pPr marL="285750" indent="-285750">
                  <a:buFont typeface="Wingdings" panose="05000000000000000000" pitchFamily="2" charset="2"/>
                  <a:buChar char="u"/>
                </a:pPr>
                <a:r>
                  <a:rPr lang="en-US" altLang="ja-JP" dirty="0">
                    <a:latin typeface="+mj-lt"/>
                  </a:rPr>
                  <a:t>As </a:t>
                </a:r>
                <a14:m>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b="0" i="1">
                            <a:solidFill>
                              <a:schemeClr val="tx1"/>
                            </a:solidFill>
                            <a:latin typeface="Cambria Math" panose="02040503050406030204" pitchFamily="18" charset="0"/>
                          </a:rPr>
                          <m:t>𝑁</m:t>
                        </m:r>
                      </m:e>
                      <m:sub>
                        <m:r>
                          <a:rPr lang="en-US" altLang="ja-JP" b="0" i="1">
                            <a:solidFill>
                              <a:schemeClr val="tx1"/>
                            </a:solidFill>
                            <a:latin typeface="Cambria Math" panose="02040503050406030204" pitchFamily="18" charset="0"/>
                          </a:rPr>
                          <m:t>𝑐𝑝𝑏</m:t>
                        </m:r>
                      </m:sub>
                    </m:sSub>
                  </m:oMath>
                </a14:m>
                <a:r>
                  <a:rPr lang="en-US" altLang="ja-JP" dirty="0">
                    <a:latin typeface="+mj-lt"/>
                  </a:rPr>
                  <a:t> increases, a uncoded bit rate decreases</a:t>
                </a:r>
              </a:p>
              <a:p>
                <a:pPr marL="285750" indent="-285750">
                  <a:buFont typeface="Wingdings" panose="05000000000000000000" pitchFamily="2" charset="2"/>
                  <a:buChar char="u"/>
                </a:pPr>
                <a:r>
                  <a:rPr lang="en-US" altLang="ja-JP" dirty="0">
                    <a:latin typeface="+mj-lt"/>
                  </a:rPr>
                  <a:t>Uncoded bit rate and received signal to noise ratio (SNR) are in a trade-off relationship</a:t>
                </a:r>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70AD48D9-92CD-4A38-A904-E5B683449606}"/>
                  </a:ext>
                </a:extLst>
              </p:cNvPr>
              <p:cNvSpPr txBox="1">
                <a:spLocks noRot="1" noChangeAspect="1" noMove="1" noResize="1" noEditPoints="1" noAdjustHandles="1" noChangeArrowheads="1" noChangeShapeType="1" noTextEdit="1"/>
              </p:cNvSpPr>
              <p:nvPr/>
            </p:nvSpPr>
            <p:spPr>
              <a:xfrm>
                <a:off x="190592" y="5373216"/>
                <a:ext cx="8574087" cy="966162"/>
              </a:xfrm>
              <a:prstGeom prst="rect">
                <a:avLst/>
              </a:prstGeom>
              <a:blipFill>
                <a:blip r:embed="rId4"/>
                <a:stretch>
                  <a:fillRect l="-426" t="-3145" b="-8805"/>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43F4A3AA-771F-4A3E-9AA8-1B45A50ECF90}"/>
              </a:ext>
            </a:extLst>
          </p:cNvPr>
          <p:cNvSpPr/>
          <p:nvPr/>
        </p:nvSpPr>
        <p:spPr>
          <a:xfrm>
            <a:off x="2638864" y="1720574"/>
            <a:ext cx="5472608" cy="2664296"/>
          </a:xfrm>
          <a:prstGeom prst="rect">
            <a:avLst/>
          </a:prstGeom>
          <a:noFill/>
          <a:ln w="571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 name="フッター プレースホルダー 2">
            <a:extLst>
              <a:ext uri="{FF2B5EF4-FFF2-40B4-BE49-F238E27FC236}">
                <a16:creationId xmlns:a16="http://schemas.microsoft.com/office/drawing/2014/main" id="{79C41E05-4CCE-1C3E-C892-ADFD3A63CA46}"/>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4" name="日付プレースホルダー 3">
            <a:extLst>
              <a:ext uri="{FF2B5EF4-FFF2-40B4-BE49-F238E27FC236}">
                <a16:creationId xmlns:a16="http://schemas.microsoft.com/office/drawing/2014/main" id="{D1BC7B38-68AA-A235-7C18-5CFD8BA2DE8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369894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E9E029C-B2E2-47EF-8CA7-A054F2E19096}"/>
              </a:ext>
            </a:extLst>
          </p:cNvPr>
          <p:cNvPicPr/>
          <p:nvPr/>
        </p:nvPicPr>
        <p:blipFill>
          <a:blip r:embed="rId3" cstate="screen">
            <a:extLst>
              <a:ext uri="{28A0092B-C50C-407E-A947-70E740481C1C}">
                <a14:useLocalDpi xmlns:a14="http://schemas.microsoft.com/office/drawing/2010/main"/>
              </a:ext>
            </a:extLst>
          </a:blip>
          <a:stretch>
            <a:fillRect/>
          </a:stretch>
        </p:blipFill>
        <p:spPr>
          <a:xfrm>
            <a:off x="165121" y="1949788"/>
            <a:ext cx="4147682" cy="2124647"/>
          </a:xfrm>
          <a:prstGeom prst="rect">
            <a:avLst/>
          </a:prstGeom>
        </p:spPr>
      </p:pic>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723900" y="331981"/>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55223" y="6475413"/>
            <a:ext cx="509755" cy="184666"/>
          </a:xfrm>
        </p:spPr>
        <p:txBody>
          <a:bodyPr/>
          <a:lstStyle/>
          <a:p>
            <a:r>
              <a:rPr lang="en-US" altLang="ja-JP" dirty="0">
                <a:latin typeface="+mj-lt"/>
              </a:rPr>
              <a:t>Slide </a:t>
            </a:r>
            <a:fld id="{769171EF-81C0-43B1-9967-509DCBA38FA2}" type="slidenum">
              <a:rPr kumimoji="1" lang="ja-JP" altLang="en-US" smtClean="0">
                <a:latin typeface="+mj-lt"/>
              </a:rPr>
              <a:pPr/>
              <a:t>12</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395536" y="1196752"/>
            <a:ext cx="2016224" cy="369332"/>
          </a:xfrm>
          <a:prstGeom prst="rect">
            <a:avLst/>
          </a:prstGeom>
          <a:noFill/>
          <a:ln w="28575">
            <a:solidFill>
              <a:srgbClr val="008BBC"/>
            </a:solidFill>
          </a:ln>
        </p:spPr>
        <p:txBody>
          <a:bodyPr wrap="square" rtlCol="0">
            <a:spAutoFit/>
          </a:bodyPr>
          <a:lstStyle/>
          <a:p>
            <a:pPr algn="ctr"/>
            <a:r>
              <a:rPr lang="en-US" altLang="ja-JP" b="1" dirty="0">
                <a:latin typeface="+mj-lt"/>
              </a:rPr>
              <a:t>P</a:t>
            </a:r>
            <a:r>
              <a:rPr kumimoji="1" lang="en-US" altLang="ja-JP" b="1" dirty="0">
                <a:latin typeface="+mj-lt"/>
              </a:rPr>
              <a:t>ulse option</a:t>
            </a:r>
            <a:endParaRPr kumimoji="1" lang="ja-JP" altLang="en-US" dirty="0">
              <a:latin typeface="+mj-lt"/>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36F019B-B4B6-4625-BD37-BF256F59662A}"/>
                  </a:ext>
                </a:extLst>
              </p:cNvPr>
              <p:cNvSpPr txBox="1"/>
              <p:nvPr/>
            </p:nvSpPr>
            <p:spPr>
              <a:xfrm>
                <a:off x="103848" y="4890008"/>
                <a:ext cx="8932647" cy="152016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Single pulse option: A single pulse transmitted per symbol</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Burst pulse option: A concatenation of </a:t>
                </a: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lang="en-US" altLang="ja-JP" dirty="0">
                    <a:latin typeface="+mj-lt"/>
                  </a:rPr>
                  <a:t> pulses transmitted per symbol</a:t>
                </a:r>
              </a:p>
              <a:p>
                <a:pPr marL="742950" lvl="1" indent="-285750">
                  <a:buFont typeface="Wingdings" panose="05000000000000000000" pitchFamily="2" charset="2"/>
                  <a:buChar char="ü"/>
                </a:pPr>
                <a:r>
                  <a:rPr lang="en-US" altLang="ja-JP" dirty="0">
                    <a:latin typeface="+mj-lt"/>
                  </a:rPr>
                  <a:t>This option improves the received power by correlating multiple pulses while decreasing the </a:t>
                </a:r>
                <a:r>
                  <a:rPr lang="en-US" altLang="ja-JP" dirty="0" err="1">
                    <a:latin typeface="+mj-lt"/>
                  </a:rPr>
                  <a:t>uncoded</a:t>
                </a:r>
                <a:r>
                  <a:rPr lang="en-US" altLang="ja-JP" dirty="0">
                    <a:latin typeface="+mj-lt"/>
                  </a:rPr>
                  <a:t> bit rate as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rPr>
                        </m:ctrlPr>
                      </m:sSubPr>
                      <m:e>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kumimoji="1" lang="en-US" altLang="ja-JP" dirty="0">
                    <a:latin typeface="+mj-lt"/>
                  </a:rPr>
                  <a:t> increases</a:t>
                </a:r>
              </a:p>
            </p:txBody>
          </p:sp>
        </mc:Choice>
        <mc:Fallback xmlns="">
          <p:sp>
            <p:nvSpPr>
              <p:cNvPr id="15" name="テキスト ボックス 14">
                <a:extLst>
                  <a:ext uri="{FF2B5EF4-FFF2-40B4-BE49-F238E27FC236}">
                    <a16:creationId xmlns:a16="http://schemas.microsoft.com/office/drawing/2014/main" id="{036F019B-B4B6-4625-BD37-BF256F59662A}"/>
                  </a:ext>
                </a:extLst>
              </p:cNvPr>
              <p:cNvSpPr txBox="1">
                <a:spLocks noRot="1" noChangeAspect="1" noMove="1" noResize="1" noEditPoints="1" noAdjustHandles="1" noChangeArrowheads="1" noChangeShapeType="1" noTextEdit="1"/>
              </p:cNvSpPr>
              <p:nvPr/>
            </p:nvSpPr>
            <p:spPr>
              <a:xfrm>
                <a:off x="103848" y="4890008"/>
                <a:ext cx="8932647" cy="1520160"/>
              </a:xfrm>
              <a:prstGeom prst="rect">
                <a:avLst/>
              </a:prstGeom>
              <a:blipFill>
                <a:blip r:embed="rId4"/>
                <a:stretch>
                  <a:fillRect l="-410" t="-2000" b="-36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8374873-8495-4F14-A2B5-487EF9466C75}"/>
                  </a:ext>
                </a:extLst>
              </p:cNvPr>
              <p:cNvSpPr txBox="1"/>
              <p:nvPr/>
            </p:nvSpPr>
            <p:spPr>
              <a:xfrm>
                <a:off x="4499992" y="1949788"/>
                <a:ext cx="3672408" cy="789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panose="02040503050406030204" pitchFamily="18" charset="0"/>
                        </a:rPr>
                        <m:t>𝑥</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𝑚</m:t>
                          </m:r>
                          <m:r>
                            <a:rPr lang="en-US" altLang="ja-JP" sz="1600" i="1">
                              <a:latin typeface="Cambria Math" panose="02040503050406030204" pitchFamily="18" charset="0"/>
                            </a:rPr>
                            <m:t>=0</m:t>
                          </m:r>
                        </m:sub>
                        <m:sup>
                          <m:r>
                            <a:rPr lang="en-US" altLang="ja-JP" sz="1600" i="1">
                              <a:latin typeface="Cambria Math" panose="02040503050406030204" pitchFamily="18" charset="0"/>
                            </a:rPr>
                            <m:t>𝑁</m:t>
                          </m:r>
                        </m:sup>
                        <m:e>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𝑐</m:t>
                              </m:r>
                            </m:e>
                            <m:sub>
                              <m:r>
                                <a:rPr lang="en-US" altLang="ja-JP" sz="1600" i="1">
                                  <a:latin typeface="Cambria Math" panose="02040503050406030204" pitchFamily="18" charset="0"/>
                                </a:rPr>
                                <m:t>𝑚</m:t>
                              </m:r>
                            </m:sub>
                          </m:sSub>
                          <m:r>
                            <a:rPr lang="en-US" altLang="ja-JP" sz="1600" i="1">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𝑚</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𝑠𝑦𝑠</m:t>
                                  </m:r>
                                </m:sub>
                              </m:sSub>
                              <m:r>
                                <a:rPr lang="en-US" altLang="ja-JP" sz="1600" i="1">
                                  <a:latin typeface="Cambria Math" panose="02040503050406030204" pitchFamily="18" charset="0"/>
                                </a:rPr>
                                <m:t>−</m:t>
                              </m:r>
                              <m:sSup>
                                <m:sSupPr>
                                  <m:ctrlPr>
                                    <a:rPr lang="ja-JP" altLang="ja-JP" sz="1600" i="1">
                                      <a:latin typeface="Cambria Math" panose="02040503050406030204" pitchFamily="18" charset="0"/>
                                    </a:rPr>
                                  </m:ctrlPr>
                                </m:sSupPr>
                                <m:e>
                                  <m:r>
                                    <a:rPr lang="en-US" altLang="ja-JP" sz="1600" i="1">
                                      <a:latin typeface="Cambria Math" panose="02040503050406030204" pitchFamily="18" charset="0"/>
                                    </a:rPr>
                                    <m:t>h</m:t>
                                  </m:r>
                                </m:e>
                                <m:sup>
                                  <m:r>
                                    <a:rPr lang="en-US" altLang="ja-JP" sz="1600" i="1">
                                      <a:latin typeface="Cambria Math" panose="02040503050406030204" pitchFamily="18" charset="0"/>
                                    </a:rPr>
                                    <m:t>(</m:t>
                                  </m:r>
                                  <m:r>
                                    <a:rPr lang="en-US" altLang="ja-JP" sz="1600" i="1">
                                      <a:latin typeface="Cambria Math" panose="02040503050406030204" pitchFamily="18" charset="0"/>
                                    </a:rPr>
                                    <m:t>𝑚</m:t>
                                  </m:r>
                                  <m:r>
                                    <a:rPr lang="en-US" altLang="ja-JP" sz="1600" i="1">
                                      <a:latin typeface="Cambria Math" panose="02040503050406030204" pitchFamily="18" charset="0"/>
                                    </a:rPr>
                                    <m:t>)</m:t>
                                  </m:r>
                                </m:sup>
                              </m:s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e>
                          </m:d>
                        </m:e>
                      </m:nary>
                    </m:oMath>
                  </m:oMathPara>
                </a14:m>
                <a:endParaRPr kumimoji="1" lang="ja-JP" altLang="en-US" sz="1600" dirty="0">
                  <a:latin typeface="+mj-lt"/>
                </a:endParaRPr>
              </a:p>
            </p:txBody>
          </p:sp>
        </mc:Choice>
        <mc:Fallback xmlns="">
          <p:sp>
            <p:nvSpPr>
              <p:cNvPr id="5" name="テキスト ボックス 4">
                <a:extLst>
                  <a:ext uri="{FF2B5EF4-FFF2-40B4-BE49-F238E27FC236}">
                    <a16:creationId xmlns:a16="http://schemas.microsoft.com/office/drawing/2014/main" id="{A8374873-8495-4F14-A2B5-487EF9466C75}"/>
                  </a:ext>
                </a:extLst>
              </p:cNvPr>
              <p:cNvSpPr txBox="1">
                <a:spLocks noRot="1" noChangeAspect="1" noMove="1" noResize="1" noEditPoints="1" noAdjustHandles="1" noChangeArrowheads="1" noChangeShapeType="1" noTextEdit="1"/>
              </p:cNvSpPr>
              <p:nvPr/>
            </p:nvSpPr>
            <p:spPr>
              <a:xfrm>
                <a:off x="4499992" y="1949788"/>
                <a:ext cx="3672408" cy="789512"/>
              </a:xfrm>
              <a:prstGeom prst="rect">
                <a:avLst/>
              </a:prstGeom>
              <a:blipFill>
                <a:blip r:embed="rId5"/>
                <a:stretch>
                  <a:fillRect/>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4C353856-FD29-4DED-B74B-6E60BF0F3D64}"/>
              </a:ext>
            </a:extLst>
          </p:cNvPr>
          <p:cNvSpPr txBox="1"/>
          <p:nvPr/>
        </p:nvSpPr>
        <p:spPr>
          <a:xfrm>
            <a:off x="4575586" y="1463217"/>
            <a:ext cx="2300670" cy="338554"/>
          </a:xfrm>
          <a:prstGeom prst="rect">
            <a:avLst/>
          </a:prstGeom>
          <a:noFill/>
          <a:ln w="19050">
            <a:solidFill>
              <a:srgbClr val="FF0066"/>
            </a:solidFill>
            <a:prstDash val="dash"/>
          </a:ln>
        </p:spPr>
        <p:txBody>
          <a:bodyPr wrap="square" rtlCol="0">
            <a:spAutoFit/>
          </a:bodyPr>
          <a:lstStyle/>
          <a:p>
            <a:pPr algn="ctr"/>
            <a:r>
              <a:rPr kumimoji="1" lang="en-US" altLang="ja-JP" sz="1600" b="1" dirty="0">
                <a:latin typeface="+mj-lt"/>
              </a:rPr>
              <a:t>Transmitting signal</a:t>
            </a:r>
            <a:endParaRPr kumimoji="1" lang="ja-JP" altLang="en-US" sz="1600"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5B21E49-E398-4067-A621-D8930CFE08D8}"/>
                  </a:ext>
                </a:extLst>
              </p:cNvPr>
              <p:cNvSpPr txBox="1"/>
              <p:nvPr/>
            </p:nvSpPr>
            <p:spPr>
              <a:xfrm>
                <a:off x="4538552" y="2791421"/>
                <a:ext cx="4603399" cy="166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smtClean="0">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d>
                        <m:dPr>
                          <m:begChr m:val="{"/>
                          <m:endChr m:val=""/>
                          <m:ctrlPr>
                            <a:rPr lang="ja-JP" altLang="ja-JP" sz="1600" i="1">
                              <a:latin typeface="Cambria Math" panose="02040503050406030204" pitchFamily="18" charset="0"/>
                            </a:rPr>
                          </m:ctrlPr>
                        </m:dPr>
                        <m:e>
                          <m:eqArr>
                            <m:eqArrPr>
                              <m:ctrlPr>
                                <a:rPr lang="ja-JP" altLang="ja-JP" sz="1600" i="1">
                                  <a:latin typeface="Cambria Math" panose="02040503050406030204" pitchFamily="18" charset="0"/>
                                </a:rPr>
                              </m:ctrlPr>
                            </m:eqArrPr>
                            <m:e>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e>
                            <m:e>
                              <m:r>
                                <a:rPr lang="en-US" altLang="ja-JP" sz="1600" i="1">
                                  <a:latin typeface="Cambria Math" panose="02040503050406030204" pitchFamily="18" charset="0"/>
                                </a:rPr>
                                <m:t> (</m:t>
                              </m:r>
                              <m:r>
                                <m:rPr>
                                  <m:sty m:val="p"/>
                                </m:rPr>
                                <a:rPr lang="en-US" altLang="ja-JP" sz="1600" b="0" i="0" smtClean="0">
                                  <a:latin typeface="Cambria Math" panose="02040503050406030204" pitchFamily="18" charset="0"/>
                                </a:rPr>
                                <m:t>Single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𝑖</m:t>
                                  </m:r>
                                  <m:r>
                                    <a:rPr lang="en-US" altLang="ja-JP" sz="1600" i="1">
                                      <a:latin typeface="Cambria Math" panose="02040503050406030204" pitchFamily="18" charset="0"/>
                                    </a:rPr>
                                    <m:t>=0</m:t>
                                  </m:r>
                                </m:sub>
                                <m: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r>
                                    <a:rPr lang="en-US" altLang="ja-JP" sz="1600" i="1">
                                      <a:latin typeface="Cambria Math" panose="02040503050406030204" pitchFamily="18" charset="0"/>
                                    </a:rPr>
                                    <m:t>−1</m:t>
                                  </m:r>
                                </m:sup>
                                <m:e>
                                  <m:d>
                                    <m:dPr>
                                      <m:ctrlPr>
                                        <a:rPr lang="ja-JP" altLang="ja-JP" sz="1600" i="1">
                                          <a:latin typeface="Cambria Math" panose="02040503050406030204" pitchFamily="18" charset="0"/>
                                        </a:rPr>
                                      </m:ctrlPr>
                                    </m:dPr>
                                    <m:e>
                                      <m:r>
                                        <a:rPr lang="en-US" altLang="ja-JP" sz="1600" i="1">
                                          <a:latin typeface="Cambria Math" panose="02040503050406030204" pitchFamily="18" charset="0"/>
                                        </a:rPr>
                                        <m:t>1−2</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𝑠</m:t>
                                          </m:r>
                                        </m:e>
                                        <m:sub>
                                          <m:r>
                                            <a:rPr lang="en-US" altLang="ja-JP" sz="1600" i="1">
                                              <a:latin typeface="Cambria Math" panose="02040503050406030204" pitchFamily="18" charset="0"/>
                                            </a:rPr>
                                            <m:t>𝑖</m:t>
                                          </m:r>
                                        </m:sub>
                                      </m:sSub>
                                    </m:e>
                                  </m:d>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𝑖</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e>
                                  </m:d>
                                  <m:r>
                                    <a:rPr lang="en-US" altLang="ja-JP" sz="1600" i="1">
                                      <a:latin typeface="Cambria Math" panose="02040503050406030204" pitchFamily="18" charset="0"/>
                                    </a:rPr>
                                    <m:t> </m:t>
                                  </m:r>
                                </m:e>
                              </m:nary>
                            </m:e>
                            <m:e>
                              <m:r>
                                <a:rPr lang="en-US" altLang="ja-JP" sz="1600" i="1">
                                  <a:latin typeface="Cambria Math" panose="02040503050406030204" pitchFamily="18" charset="0"/>
                                </a:rPr>
                                <m:t>(</m:t>
                              </m:r>
                              <m:r>
                                <m:rPr>
                                  <m:sty m:val="p"/>
                                </m:rPr>
                                <a:rPr lang="en-US" altLang="ja-JP" sz="1600" b="0" i="0" smtClean="0">
                                  <a:latin typeface="Cambria Math" panose="02040503050406030204" pitchFamily="18" charset="0"/>
                                </a:rPr>
                                <m:t>Burst</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qArr>
                        </m:e>
                      </m:d>
                    </m:oMath>
                  </m:oMathPara>
                </a14:m>
                <a:endParaRPr kumimoji="1" lang="ja-JP" altLang="en-US" sz="1600" dirty="0">
                  <a:latin typeface="+mj-lt"/>
                </a:endParaRPr>
              </a:p>
            </p:txBody>
          </p:sp>
        </mc:Choice>
        <mc:Fallback xmlns="">
          <p:sp>
            <p:nvSpPr>
              <p:cNvPr id="6" name="テキスト ボックス 5">
                <a:extLst>
                  <a:ext uri="{FF2B5EF4-FFF2-40B4-BE49-F238E27FC236}">
                    <a16:creationId xmlns:a16="http://schemas.microsoft.com/office/drawing/2014/main" id="{75B21E49-E398-4067-A621-D8930CFE08D8}"/>
                  </a:ext>
                </a:extLst>
              </p:cNvPr>
              <p:cNvSpPr txBox="1">
                <a:spLocks noRot="1" noChangeAspect="1" noMove="1" noResize="1" noEditPoints="1" noAdjustHandles="1" noChangeArrowheads="1" noChangeShapeType="1" noTextEdit="1"/>
              </p:cNvSpPr>
              <p:nvPr/>
            </p:nvSpPr>
            <p:spPr>
              <a:xfrm>
                <a:off x="4538552" y="2791421"/>
                <a:ext cx="4603399" cy="1661417"/>
              </a:xfrm>
              <a:prstGeom prst="rect">
                <a:avLst/>
              </a:prstGeom>
              <a:blipFill>
                <a:blip r:embed="rId6"/>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EE7E675C-413F-4724-AA88-F8EB834EE1F3}"/>
              </a:ext>
            </a:extLst>
          </p:cNvPr>
          <p:cNvSpPr txBox="1"/>
          <p:nvPr/>
        </p:nvSpPr>
        <p:spPr>
          <a:xfrm>
            <a:off x="75708" y="4174444"/>
            <a:ext cx="4326508" cy="523220"/>
          </a:xfrm>
          <a:prstGeom prst="rect">
            <a:avLst/>
          </a:prstGeom>
          <a:noFill/>
        </p:spPr>
        <p:txBody>
          <a:bodyPr wrap="square" rtlCol="0">
            <a:spAutoFit/>
          </a:bodyPr>
          <a:lstStyle/>
          <a:p>
            <a:pPr algn="ctr"/>
            <a:r>
              <a:rPr lang="en-US" altLang="ja-JP" sz="1400" b="1" dirty="0">
                <a:latin typeface="+mj-lt"/>
              </a:rPr>
              <a:t>Fig. Signal transmission example where the burst pulse option is used</a:t>
            </a:r>
            <a:endParaRPr kumimoji="1" lang="ja-JP" altLang="en-US" sz="1400" b="1" dirty="0">
              <a:latin typeface="+mj-lt"/>
            </a:endParaRPr>
          </a:p>
        </p:txBody>
      </p:sp>
      <p:sp>
        <p:nvSpPr>
          <p:cNvPr id="3" name="フッター プレースホルダー 2">
            <a:extLst>
              <a:ext uri="{FF2B5EF4-FFF2-40B4-BE49-F238E27FC236}">
                <a16:creationId xmlns:a16="http://schemas.microsoft.com/office/drawing/2014/main" id="{4552CBE2-FE17-B671-DBC6-F3AD09D302B5}"/>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8" name="日付プレースホルダー 3">
            <a:extLst>
              <a:ext uri="{FF2B5EF4-FFF2-40B4-BE49-F238E27FC236}">
                <a16:creationId xmlns:a16="http://schemas.microsoft.com/office/drawing/2014/main" id="{06357EE4-AE25-343F-85B5-5A4317EE69A9}"/>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106011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DB3F8A5-58D5-A511-1090-76CB83D49475}"/>
              </a:ext>
            </a:extLst>
          </p:cNvPr>
          <p:cNvPicPr/>
          <p:nvPr/>
        </p:nvPicPr>
        <p:blipFill>
          <a:blip r:embed="rId3" cstate="print">
            <a:extLst>
              <a:ext uri="{28A0092B-C50C-407E-A947-70E740481C1C}">
                <a14:useLocalDpi xmlns:a14="http://schemas.microsoft.com/office/drawing/2010/main"/>
              </a:ext>
            </a:extLst>
          </a:blip>
          <a:stretch>
            <a:fillRect/>
          </a:stretch>
        </p:blipFill>
        <p:spPr>
          <a:xfrm>
            <a:off x="969891" y="1556792"/>
            <a:ext cx="6984776" cy="3113562"/>
          </a:xfrm>
          <a:prstGeom prst="rect">
            <a:avLst/>
          </a:prstGeom>
        </p:spPr>
      </p:pic>
      <p:sp>
        <p:nvSpPr>
          <p:cNvPr id="2" name="タイトル 1"/>
          <p:cNvSpPr>
            <a:spLocks noGrp="1"/>
          </p:cNvSpPr>
          <p:nvPr>
            <p:ph type="title"/>
          </p:nvPr>
        </p:nvSpPr>
        <p:spPr>
          <a:xfrm>
            <a:off x="0" y="527415"/>
            <a:ext cx="9036496" cy="1066800"/>
          </a:xfrm>
        </p:spPr>
        <p:txBody>
          <a:bodyPr/>
          <a:lstStyle/>
          <a:p>
            <a:r>
              <a:rPr kumimoji="1" lang="en-US" altLang="ja-JP" dirty="0"/>
              <a:t>3. Super Orthogonal Convolutional Code</a:t>
            </a:r>
            <a:br>
              <a:rPr kumimoji="1" lang="en-US" altLang="ja-JP" dirty="0"/>
            </a:br>
            <a:r>
              <a:rPr kumimoji="1" lang="en-US" altLang="ja-JP" dirty="0"/>
              <a:t>(SOCC)</a:t>
            </a:r>
            <a:endParaRPr kumimoji="1" lang="ja-JP" altLang="en-US" dirty="0"/>
          </a:p>
        </p:txBody>
      </p:sp>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13</a:t>
            </a:fld>
            <a:endParaRPr kumimoji="1" lang="ja-JP" altLang="en-US">
              <a:latin typeface="+mj-lt"/>
            </a:endParaRPr>
          </a:p>
        </p:txBody>
      </p:sp>
      <p:sp>
        <p:nvSpPr>
          <p:cNvPr id="8" name="テキスト ボックス 7">
            <a:extLst>
              <a:ext uri="{FF2B5EF4-FFF2-40B4-BE49-F238E27FC236}">
                <a16:creationId xmlns:a16="http://schemas.microsoft.com/office/drawing/2014/main" id="{13565BD2-39B4-4601-A642-B9DDF294AC63}"/>
              </a:ext>
            </a:extLst>
          </p:cNvPr>
          <p:cNvSpPr txBox="1"/>
          <p:nvPr/>
        </p:nvSpPr>
        <p:spPr>
          <a:xfrm>
            <a:off x="1835696" y="4482742"/>
            <a:ext cx="5256584"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lang="en-US" altLang="ja-JP" sz="1600" b="1" u="sng" dirty="0">
                <a:latin typeface="+mj-lt"/>
              </a:rPr>
              <a:t>SOCC encoder</a:t>
            </a:r>
            <a:endParaRPr kumimoji="1" lang="ja-JP" altLang="en-US" sz="1600" b="1" u="sng"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8933744-D30B-49CF-B575-D9F8AAC1B22D}"/>
                  </a:ext>
                </a:extLst>
              </p:cNvPr>
              <p:cNvSpPr txBox="1"/>
              <p:nvPr/>
            </p:nvSpPr>
            <p:spPr>
              <a:xfrm>
                <a:off x="107504" y="4731493"/>
                <a:ext cx="8712968" cy="159909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SOCC is a kind of orthogonal convolutional code of </a:t>
                </a:r>
                <a:r>
                  <a:rPr lang="en-US" altLang="ja-JP" b="1" u="sng" dirty="0">
                    <a:solidFill>
                      <a:srgbClr val="0070C0"/>
                    </a:solidFill>
                    <a:latin typeface="+mj-lt"/>
                  </a:rPr>
                  <a:t>very low coding rate</a:t>
                </a:r>
              </a:p>
              <a:p>
                <a:pPr marL="285750" indent="-285750">
                  <a:buFont typeface="Arial" panose="020B0604020202020204" pitchFamily="34" charset="0"/>
                  <a:buChar char="•"/>
                </a:pPr>
                <a:r>
                  <a:rPr lang="en-US" altLang="ja-JP" dirty="0">
                    <a:latin typeface="+mj-lt"/>
                  </a:rPr>
                  <a:t>The encoder is composed of </a:t>
                </a:r>
                <a:r>
                  <a:rPr lang="en-US" altLang="ja-JP" b="1" i="1" u="sng" dirty="0">
                    <a:solidFill>
                      <a:srgbClr val="00B050"/>
                    </a:solidFill>
                    <a:latin typeface="+mj-lt"/>
                  </a:rPr>
                  <a:t>K </a:t>
                </a:r>
                <a:r>
                  <a:rPr lang="en-US" altLang="ja-JP" b="1" u="sng" dirty="0">
                    <a:solidFill>
                      <a:srgbClr val="00B050"/>
                    </a:solidFill>
                    <a:latin typeface="+mj-lt"/>
                  </a:rPr>
                  <a:t>length shift registers </a:t>
                </a:r>
                <a:r>
                  <a:rPr lang="en-US" altLang="ja-JP" dirty="0">
                    <a:latin typeface="+mj-lt"/>
                  </a:rPr>
                  <a:t>(constraint length) and a </a:t>
                </a:r>
                <a:r>
                  <a:rPr lang="en-US" altLang="ja-JP" b="1" u="sng" dirty="0">
                    <a:solidFill>
                      <a:srgbClr val="00B050"/>
                    </a:solidFill>
                    <a:latin typeface="+mj-lt"/>
                  </a:rPr>
                  <a:t>block orthogonal (Hadamard) encoder</a:t>
                </a:r>
              </a:p>
              <a:p>
                <a:pPr marL="285750" indent="-285750">
                  <a:buFont typeface="Arial" panose="020B0604020202020204" pitchFamily="34" charset="0"/>
                  <a:buChar char="•"/>
                </a:pPr>
                <a:r>
                  <a:rPr lang="en-US" altLang="ja-JP" dirty="0">
                    <a:latin typeface="+mj-lt"/>
                  </a:rPr>
                  <a:t>The coding rate is given by </a:t>
                </a:r>
                <a14:m>
                  <m:oMath xmlns:m="http://schemas.openxmlformats.org/officeDocument/2006/math">
                    <m:sSub>
                      <m:sSubPr>
                        <m:ctrlPr>
                          <a:rPr lang="ja-JP" altLang="ja-JP" b="1" i="1" smtClean="0">
                            <a:solidFill>
                              <a:srgbClr val="0070C0"/>
                            </a:solidFill>
                            <a:latin typeface="Cambria Math" panose="02040503050406030204" pitchFamily="18" charset="0"/>
                          </a:rPr>
                        </m:ctrlPr>
                      </m:sSubPr>
                      <m:e>
                        <m:r>
                          <a:rPr lang="en-US" altLang="ja-JP" b="1" i="1">
                            <a:solidFill>
                              <a:srgbClr val="0070C0"/>
                            </a:solidFill>
                            <a:latin typeface="Cambria Math" panose="02040503050406030204" pitchFamily="18" charset="0"/>
                          </a:rPr>
                          <m:t>𝑹</m:t>
                        </m:r>
                      </m:e>
                      <m:sub>
                        <m:r>
                          <a:rPr lang="en-US" altLang="ja-JP" b="1" i="1" smtClean="0">
                            <a:solidFill>
                              <a:srgbClr val="0070C0"/>
                            </a:solidFill>
                            <a:latin typeface="Cambria Math" panose="02040503050406030204" pitchFamily="18" charset="0"/>
                          </a:rPr>
                          <m:t>𝑺𝑶𝑪𝑪</m:t>
                        </m:r>
                      </m:sub>
                    </m:sSub>
                    <m:r>
                      <a:rPr lang="en-US" altLang="ja-JP" b="1" i="1">
                        <a:solidFill>
                          <a:srgbClr val="0070C0"/>
                        </a:solidFill>
                        <a:latin typeface="Cambria Math" panose="02040503050406030204" pitchFamily="18" charset="0"/>
                      </a:rPr>
                      <m:t>=</m:t>
                    </m:r>
                    <m:f>
                      <m:fPr>
                        <m:ctrlPr>
                          <a:rPr lang="ja-JP" altLang="ja-JP" b="1" i="1">
                            <a:solidFill>
                              <a:srgbClr val="0070C0"/>
                            </a:solidFill>
                            <a:latin typeface="Cambria Math" panose="02040503050406030204" pitchFamily="18" charset="0"/>
                          </a:rPr>
                        </m:ctrlPr>
                      </m:fPr>
                      <m:num>
                        <m:r>
                          <a:rPr lang="en-US" altLang="ja-JP" b="1" i="1">
                            <a:solidFill>
                              <a:srgbClr val="0070C0"/>
                            </a:solidFill>
                            <a:latin typeface="Cambria Math" panose="02040503050406030204" pitchFamily="18" charset="0"/>
                          </a:rPr>
                          <m:t>𝟏</m:t>
                        </m:r>
                      </m:num>
                      <m:den>
                        <m:sSup>
                          <m:sSupPr>
                            <m:ctrlPr>
                              <a:rPr lang="ja-JP" altLang="ja-JP" b="1" i="1">
                                <a:solidFill>
                                  <a:srgbClr val="0070C0"/>
                                </a:solidFill>
                                <a:latin typeface="Cambria Math" panose="02040503050406030204" pitchFamily="18" charset="0"/>
                              </a:rPr>
                            </m:ctrlPr>
                          </m:sSupPr>
                          <m:e>
                            <m:r>
                              <a:rPr lang="en-US" altLang="ja-JP" b="1" i="1">
                                <a:solidFill>
                                  <a:srgbClr val="0070C0"/>
                                </a:solidFill>
                                <a:latin typeface="Cambria Math" panose="02040503050406030204" pitchFamily="18" charset="0"/>
                              </a:rPr>
                              <m:t>𝟐</m:t>
                            </m:r>
                          </m:e>
                          <m:sup>
                            <m:r>
                              <a:rPr lang="en-US" altLang="ja-JP" b="1" i="1">
                                <a:solidFill>
                                  <a:srgbClr val="0070C0"/>
                                </a:solidFill>
                                <a:latin typeface="Cambria Math" panose="02040503050406030204" pitchFamily="18" charset="0"/>
                              </a:rPr>
                              <m:t>𝑲</m:t>
                            </m:r>
                            <m:r>
                              <a:rPr lang="en-US" altLang="ja-JP" b="1" i="1">
                                <a:solidFill>
                                  <a:srgbClr val="0070C0"/>
                                </a:solidFill>
                                <a:latin typeface="Cambria Math" panose="02040503050406030204" pitchFamily="18" charset="0"/>
                              </a:rPr>
                              <m:t>−</m:t>
                            </m:r>
                            <m:r>
                              <a:rPr lang="en-US" altLang="ja-JP" b="1" i="1">
                                <a:solidFill>
                                  <a:srgbClr val="0070C0"/>
                                </a:solidFill>
                                <a:latin typeface="Cambria Math" panose="02040503050406030204" pitchFamily="18" charset="0"/>
                              </a:rPr>
                              <m:t>𝟐</m:t>
                            </m:r>
                          </m:sup>
                        </m:sSup>
                      </m:den>
                    </m:f>
                  </m:oMath>
                </a14:m>
                <a:endParaRPr lang="en-US" altLang="ja-JP" b="1" dirty="0">
                  <a:latin typeface="+mj-lt"/>
                </a:endParaRPr>
              </a:p>
              <a:p>
                <a:pPr marL="285750" indent="-285750">
                  <a:buFont typeface="Arial" panose="020B0604020202020204" pitchFamily="34" charset="0"/>
                  <a:buChar char="•"/>
                </a:pPr>
                <a:r>
                  <a:rPr lang="en-US" altLang="ja-JP" dirty="0">
                    <a:latin typeface="+mj-lt"/>
                  </a:rPr>
                  <a:t>The decoder uses the Viterbi algorithm</a:t>
                </a:r>
              </a:p>
            </p:txBody>
          </p:sp>
        </mc:Choice>
        <mc:Fallback xmlns="">
          <p:sp>
            <p:nvSpPr>
              <p:cNvPr id="6" name="テキスト ボックス 5">
                <a:extLst>
                  <a:ext uri="{FF2B5EF4-FFF2-40B4-BE49-F238E27FC236}">
                    <a16:creationId xmlns:a16="http://schemas.microsoft.com/office/drawing/2014/main" id="{58933744-D30B-49CF-B575-D9F8AAC1B22D}"/>
                  </a:ext>
                </a:extLst>
              </p:cNvPr>
              <p:cNvSpPr txBox="1">
                <a:spLocks noRot="1" noChangeAspect="1" noMove="1" noResize="1" noEditPoints="1" noAdjustHandles="1" noChangeArrowheads="1" noChangeShapeType="1" noTextEdit="1"/>
              </p:cNvSpPr>
              <p:nvPr/>
            </p:nvSpPr>
            <p:spPr>
              <a:xfrm>
                <a:off x="107504" y="4731493"/>
                <a:ext cx="8712968" cy="1599092"/>
              </a:xfrm>
              <a:prstGeom prst="rect">
                <a:avLst/>
              </a:prstGeom>
              <a:blipFill>
                <a:blip r:embed="rId4"/>
                <a:stretch>
                  <a:fillRect l="-490" t="-1908" b="-534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7697C359-8EF1-92D9-DC50-38898366D72E}"/>
              </a:ext>
            </a:extLst>
          </p:cNvPr>
          <p:cNvSpPr>
            <a:spLocks noGrp="1"/>
          </p:cNvSpPr>
          <p:nvPr>
            <p:ph type="ftr" sz="quarter" idx="3"/>
          </p:nvPr>
        </p:nvSpPr>
        <p:spPr>
          <a:xfrm>
            <a:off x="5724128" y="6453336"/>
            <a:ext cx="3168352"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4" name="日付プレースホルダー 3">
            <a:extLst>
              <a:ext uri="{FF2B5EF4-FFF2-40B4-BE49-F238E27FC236}">
                <a16:creationId xmlns:a16="http://schemas.microsoft.com/office/drawing/2014/main" id="{0DE561C1-405A-55B9-EA62-18531D03B3B2}"/>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286422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487008" y="332656"/>
            <a:ext cx="8539637" cy="1066800"/>
          </a:xfrm>
        </p:spPr>
        <p:txBody>
          <a:bodyPr/>
          <a:lstStyle/>
          <a:p>
            <a:r>
              <a:rPr lang="en-US" altLang="ja-JP" sz="2800" dirty="0"/>
              <a:t>3. Application of SOCCs to IEEE 802.15.6 UWB PHY</a:t>
            </a:r>
            <a:endParaRPr kumimoji="1" lang="ja-JP" altLang="en-US" sz="2800"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83754" y="6554317"/>
            <a:ext cx="509755" cy="184666"/>
          </a:xfrm>
        </p:spPr>
        <p:txBody>
          <a:bodyPr/>
          <a:lstStyle/>
          <a:p>
            <a:r>
              <a:rPr lang="en-US" altLang="ja-JP" dirty="0">
                <a:latin typeface="+mj-lt"/>
              </a:rPr>
              <a:t>Slide </a:t>
            </a:r>
            <a:fld id="{769171EF-81C0-43B1-9967-509DCBA38FA2}" type="slidenum">
              <a:rPr kumimoji="1" lang="ja-JP" altLang="en-US" smtClean="0">
                <a:latin typeface="+mj-lt"/>
              </a:rPr>
              <a:pPr/>
              <a:t>14</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206594" y="1167851"/>
            <a:ext cx="3600925" cy="369332"/>
          </a:xfrm>
          <a:prstGeom prst="rect">
            <a:avLst/>
          </a:prstGeom>
          <a:noFill/>
          <a:ln w="28575">
            <a:solidFill>
              <a:srgbClr val="008BBC"/>
            </a:solidFill>
          </a:ln>
        </p:spPr>
        <p:txBody>
          <a:bodyPr wrap="square" rtlCol="0">
            <a:spAutoFit/>
          </a:bodyPr>
          <a:lstStyle/>
          <a:p>
            <a:pPr algn="ctr"/>
            <a:r>
              <a:rPr kumimoji="1" lang="en-US" altLang="ja-JP" dirty="0">
                <a:latin typeface="+mj-lt"/>
              </a:rPr>
              <a:t>Procedure for applying an SOCC</a:t>
            </a:r>
            <a:endParaRPr kumimoji="1" lang="ja-JP" altLang="en-US" dirty="0">
              <a:latin typeface="+mj-lt"/>
            </a:endParaRPr>
          </a:p>
        </p:txBody>
      </p:sp>
      <p:sp>
        <p:nvSpPr>
          <p:cNvPr id="15" name="テキスト ボックス 14">
            <a:extLst>
              <a:ext uri="{FF2B5EF4-FFF2-40B4-BE49-F238E27FC236}">
                <a16:creationId xmlns:a16="http://schemas.microsoft.com/office/drawing/2014/main" id="{036F019B-B4B6-4625-BD37-BF256F59662A}"/>
              </a:ext>
            </a:extLst>
          </p:cNvPr>
          <p:cNvSpPr txBox="1"/>
          <p:nvPr/>
        </p:nvSpPr>
        <p:spPr>
          <a:xfrm>
            <a:off x="27082" y="4320307"/>
            <a:ext cx="9133167"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dirty="0">
                <a:latin typeface="+mj-lt"/>
              </a:rPr>
              <a:t>For the PHR, after the CRC encoding of the PHR frame, whether to apply the shortened BCH code is determined, and then, whether to apply an SOCC is determined</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lang="en-US" altLang="ja-JP" sz="1600" dirty="0">
                <a:latin typeface="+mj-lt"/>
              </a:rPr>
              <a:t>Similarly, for the PSDU, after the CRC encoding of the MAC header and MAC frame body, whether to apply the BCH code is determined, and then, whether to apply an SOCC is determined</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lang="en-US" altLang="ja-JP" sz="1600" dirty="0">
                <a:latin typeface="+mj-lt"/>
              </a:rPr>
              <a:t>Concatenated encoding using the BCH code as the outer code and an SOCC as the inner code is performed when both the BCH code and SOCC are applied</a:t>
            </a:r>
          </a:p>
        </p:txBody>
      </p:sp>
      <p:sp>
        <p:nvSpPr>
          <p:cNvPr id="7" name="テキスト ボックス 6">
            <a:extLst>
              <a:ext uri="{FF2B5EF4-FFF2-40B4-BE49-F238E27FC236}">
                <a16:creationId xmlns:a16="http://schemas.microsoft.com/office/drawing/2014/main" id="{EE7E675C-413F-4724-AA88-F8EB834EE1F3}"/>
              </a:ext>
            </a:extLst>
          </p:cNvPr>
          <p:cNvSpPr txBox="1"/>
          <p:nvPr/>
        </p:nvSpPr>
        <p:spPr>
          <a:xfrm>
            <a:off x="1298058" y="4058697"/>
            <a:ext cx="6917538" cy="261610"/>
          </a:xfrm>
          <a:prstGeom prst="rect">
            <a:avLst/>
          </a:prstGeom>
          <a:noFill/>
        </p:spPr>
        <p:txBody>
          <a:bodyPr wrap="square" rtlCol="0">
            <a:spAutoFit/>
          </a:bodyPr>
          <a:lstStyle/>
          <a:p>
            <a:pPr algn="ctr"/>
            <a:r>
              <a:rPr lang="en-US" altLang="ja-JP" sz="1100" b="1" dirty="0">
                <a:latin typeface="+mj-lt"/>
              </a:rPr>
              <a:t>Fig. Block diagrams showing the procedure for applying an SOCC to the IEEE 802.15.6 UWB PHY</a:t>
            </a:r>
            <a:endParaRPr kumimoji="1" lang="ja-JP" altLang="en-US" sz="1100" b="1" dirty="0">
              <a:latin typeface="+mj-lt"/>
            </a:endParaRPr>
          </a:p>
        </p:txBody>
      </p:sp>
      <p:pic>
        <p:nvPicPr>
          <p:cNvPr id="12" name="図 11" descr="Diagram&#10;&#10;Description automatically generated">
            <a:extLst>
              <a:ext uri="{FF2B5EF4-FFF2-40B4-BE49-F238E27FC236}">
                <a16:creationId xmlns:a16="http://schemas.microsoft.com/office/drawing/2014/main" id="{11A862CC-7C28-4A7D-3385-75BEDF4214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9069" y="1694131"/>
            <a:ext cx="5864487" cy="2274336"/>
          </a:xfrm>
          <a:prstGeom prst="rect">
            <a:avLst/>
          </a:prstGeom>
        </p:spPr>
      </p:pic>
      <p:sp>
        <p:nvSpPr>
          <p:cNvPr id="3" name="フッター プレースホルダー 2">
            <a:extLst>
              <a:ext uri="{FF2B5EF4-FFF2-40B4-BE49-F238E27FC236}">
                <a16:creationId xmlns:a16="http://schemas.microsoft.com/office/drawing/2014/main" id="{68027953-9D02-AA36-12AF-F8B649B2EF2E}"/>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5" name="日付プレースホルダー 3">
            <a:extLst>
              <a:ext uri="{FF2B5EF4-FFF2-40B4-BE49-F238E27FC236}">
                <a16:creationId xmlns:a16="http://schemas.microsoft.com/office/drawing/2014/main" id="{2E4BD0A3-4919-83C0-5E49-2E0B915B002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308776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15</a:t>
            </a:fld>
            <a:endParaRPr kumimoji="1" lang="ja-JP" altLang="en-US" dirty="0">
              <a:latin typeface="+mj-lt"/>
            </a:endParaRPr>
          </a:p>
        </p:txBody>
      </p:sp>
      <mc:AlternateContent xmlns:mc="http://schemas.openxmlformats.org/markup-compatibility/2006" xmlns:a14="http://schemas.microsoft.com/office/drawing/2010/main">
        <mc:Choice Requires="a14">
          <p:graphicFrame>
            <p:nvGraphicFramePr>
              <p:cNvPr id="8" name="表 7"/>
              <p:cNvGraphicFramePr>
                <a:graphicFrameLocks noGrp="1"/>
              </p:cNvGraphicFramePr>
              <p:nvPr>
                <p:extLst>
                  <p:ext uri="{D42A27DB-BD31-4B8C-83A1-F6EECF244321}">
                    <p14:modId xmlns:p14="http://schemas.microsoft.com/office/powerpoint/2010/main" val="950755786"/>
                  </p:ext>
                </p:extLst>
              </p:nvPr>
            </p:nvGraphicFramePr>
            <p:xfrm>
              <a:off x="855965" y="1401685"/>
              <a:ext cx="7532459" cy="4947606"/>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IEEE</a:t>
                          </a:r>
                          <a:r>
                            <a:rPr kumimoji="1" lang="en-US" altLang="ja-JP" sz="1400" b="0" baseline="0" dirty="0">
                              <a:solidFill>
                                <a:schemeClr val="tx1"/>
                              </a:solidFill>
                              <a:latin typeface="+mj-lt"/>
                            </a:rPr>
                            <a:t> model CM3</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88032">
                    <a:tc>
                      <a:txBody>
                        <a:bodyPr/>
                        <a:lstStyle/>
                        <a:p>
                          <a:r>
                            <a:rPr kumimoji="1" lang="en-US" altLang="ja-JP" sz="1400" dirty="0">
                              <a:latin typeface="+mj-lt"/>
                            </a:rPr>
                            <a:t>Pass loss model</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b="0" dirty="0">
                              <a:solidFill>
                                <a:schemeClr val="tx1"/>
                              </a:solidFill>
                              <a:latin typeface="+mj-lt"/>
                            </a:rPr>
                            <a:t>IEEE</a:t>
                          </a:r>
                          <a:r>
                            <a:rPr kumimoji="1" lang="en-US" altLang="ja-JP" sz="1400" b="0" baseline="0" dirty="0">
                              <a:solidFill>
                                <a:schemeClr val="tx1"/>
                              </a:solidFill>
                              <a:latin typeface="+mj-lt"/>
                            </a:rPr>
                            <a:t> model CM3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51308591"/>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DBPSK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kern="1200" dirty="0">
                              <a:solidFill>
                                <a:schemeClr val="tx1"/>
                              </a:solidFill>
                              <a:effectLst/>
                              <a:latin typeface="+mj-lt"/>
                              <a:ea typeface="+mn-ea"/>
                              <a:cs typeface="+mn-cs"/>
                            </a:rPr>
                            <a:t>Transmission power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r>
                            <a:rPr kumimoji="1" lang="en-US" altLang="ja-JP" sz="1400" kern="1200" dirty="0">
                              <a:solidFill>
                                <a:schemeClr val="tx1"/>
                              </a:solidFill>
                              <a:effectLst/>
                              <a:latin typeface="+mj-lt"/>
                              <a:ea typeface="+mn-ea"/>
                              <a:cs typeface="+mn-cs"/>
                            </a:rPr>
                            <a:t>)</a:t>
                          </a:r>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kern="1200" dirty="0">
                              <a:solidFill>
                                <a:schemeClr val="tx1"/>
                              </a:solidFill>
                              <a:effectLst/>
                              <a:latin typeface="+mj-lt"/>
                              <a:ea typeface="+mn-ea"/>
                              <a:cs typeface="+mn-cs"/>
                            </a:rPr>
                            <a:t>0 dBm </a:t>
                          </a:r>
                          <a14:m>
                            <m:oMath xmlns:m="http://schemas.openxmlformats.org/officeDocument/2006/math">
                              <m:r>
                                <a:rPr kumimoji="1" lang="en-US" altLang="ja-JP" sz="1400" kern="1200">
                                  <a:solidFill>
                                    <a:schemeClr val="tx1"/>
                                  </a:solidFill>
                                  <a:effectLst/>
                                  <a:latin typeface="Cambria Math" panose="02040503050406030204" pitchFamily="18" charset="0"/>
                                  <a:ea typeface="+mn-ea"/>
                                  <a:cs typeface="+mn-cs"/>
                                </a:rPr>
                                <m:t>≥</m:t>
                              </m:r>
                            </m:oMath>
                          </a14:m>
                          <a:r>
                            <a:rPr kumimoji="1" lang="en-US" altLang="ja-JP" sz="1400" kern="1200" dirty="0">
                              <a:solidFill>
                                <a:schemeClr val="tx1"/>
                              </a:solidFill>
                              <a:effectLst/>
                              <a:latin typeface="+mj-lt"/>
                              <a:ea typeface="+mn-ea"/>
                              <a:cs typeface="+mn-cs"/>
                            </a:rPr>
                            <a:t>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70250606"/>
                      </a:ext>
                    </a:extLst>
                  </a:tr>
                  <a:tr h="270523">
                    <a:tc>
                      <a:txBody>
                        <a:bodyPr/>
                        <a:lstStyle/>
                        <a:p>
                          <a:pPr indent="63500" algn="l">
                            <a:spcAft>
                              <a:spcPts val="0"/>
                            </a:spcAft>
                          </a:pPr>
                          <a:r>
                            <a:rPr lang="en-US" sz="1400" kern="0" dirty="0">
                              <a:effectLst/>
                              <a:latin typeface="+mj-lt"/>
                              <a:ea typeface="ＭＳ 明朝" panose="02020609040205080304" pitchFamily="17" charset="-128"/>
                            </a:rPr>
                            <a:t>Thermal noise density (</a:t>
                          </a:r>
                          <a14:m>
                            <m:oMath xmlns:m="http://schemas.openxmlformats.org/officeDocument/2006/math">
                              <m:sSub>
                                <m:sSubPr>
                                  <m:ctrlPr>
                                    <a:rPr lang="ja-JP" sz="1400" i="1" kern="100">
                                      <a:effectLst/>
                                      <a:latin typeface="Cambria Math" panose="02040503050406030204" pitchFamily="18" charset="0"/>
                                      <a:ea typeface="Cambria Math" panose="02040503050406030204" pitchFamily="18" charset="0"/>
                                    </a:rPr>
                                  </m:ctrlPr>
                                </m:sSubPr>
                                <m:e>
                                  <m:r>
                                    <a:rPr lang="en-US" sz="1400" i="1" kern="0">
                                      <a:effectLst/>
                                      <a:latin typeface="Cambria Math" panose="02040503050406030204" pitchFamily="18" charset="0"/>
                                      <a:ea typeface="ＭＳ 明朝" panose="02020609040205080304" pitchFamily="17" charset="-128"/>
                                    </a:rPr>
                                    <m:t>𝑁</m:t>
                                  </m:r>
                                </m:e>
                                <m:sub>
                                  <m:r>
                                    <a:rPr lang="en-US" sz="1400" i="1" kern="0">
                                      <a:effectLst/>
                                      <a:latin typeface="Cambria Math" panose="02040503050406030204" pitchFamily="18" charset="0"/>
                                      <a:ea typeface="ＭＳ 明朝" panose="02020609040205080304" pitchFamily="17" charset="-128"/>
                                    </a:rPr>
                                    <m:t>0</m:t>
                                  </m:r>
                                </m:sub>
                              </m:sSub>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pPr indent="63500" algn="l">
                            <a:spcAft>
                              <a:spcPts val="0"/>
                            </a:spcAft>
                          </a:pPr>
                          <a:r>
                            <a:rPr lang="en-US" sz="1400" kern="0" dirty="0">
                              <a:effectLst/>
                              <a:latin typeface="+mj-lt"/>
                              <a:ea typeface="ＭＳ 明朝" panose="02020609040205080304" pitchFamily="17" charset="-128"/>
                            </a:rPr>
                            <a:t>Implementation losses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𝐼</m:t>
                              </m:r>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pPr indent="63500" algn="l">
                            <a:spcAft>
                              <a:spcPts val="0"/>
                            </a:spcAft>
                          </a:pPr>
                          <a:r>
                            <a:rPr lang="en-US" sz="1400" kern="0">
                              <a:effectLst/>
                              <a:latin typeface="+mj-lt"/>
                              <a:ea typeface="ＭＳ 明朝" panose="02020609040205080304" pitchFamily="17" charset="-128"/>
                            </a:rPr>
                            <a:t>Receiver noise figure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𝑁𝐹</m:t>
                              </m:r>
                            </m:oMath>
                          </a14:m>
                          <a:r>
                            <a:rPr lang="en-US" sz="1400" kern="0">
                              <a:effectLst/>
                              <a:latin typeface="+mj-lt"/>
                              <a:ea typeface="ＭＳ 明朝" panose="02020609040205080304" pitchFamily="17" charset="-128"/>
                            </a:rPr>
                            <a:t>)</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407525">
                    <a:tc>
                      <a:txBody>
                        <a:bodyPr/>
                        <a:lstStyle/>
                        <a:p>
                          <a:r>
                            <a:rPr kumimoji="1" lang="en-US" altLang="ja-JP" sz="1400" dirty="0">
                              <a:latin typeface="+mj-lt"/>
                            </a:rPr>
                            <a:t>FEC (PHR</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(40, 28) Shortened BCH code, (11, 5) Shortened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288032">
                    <a:tc>
                      <a:txBody>
                        <a:bodyPr/>
                        <a:lstStyle/>
                        <a:p>
                          <a:r>
                            <a:rPr kumimoji="1" lang="en-US" altLang="ja-JP" sz="1400" dirty="0">
                              <a:latin typeface="+mj-lt"/>
                            </a:rPr>
                            <a:t>FEC (PSDU</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(63, 51) BCH code, (31, 25)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Communication distance (</a:t>
                          </a:r>
                          <a14:m>
                            <m:oMath xmlns:m="http://schemas.openxmlformats.org/officeDocument/2006/math">
                              <m:r>
                                <a:rPr lang="en-US" altLang="ja-JP" sz="1400" b="0" i="1" kern="0" smtClean="0">
                                  <a:effectLst/>
                                  <a:latin typeface="Cambria Math" panose="02040503050406030204" pitchFamily="18" charset="0"/>
                                  <a:ea typeface="ＭＳ 明朝" panose="02020609040205080304" pitchFamily="17" charset="-128"/>
                                </a:rPr>
                                <m:t>𝑑</m:t>
                              </m:r>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pPr algn="l">
                            <a:spcAft>
                              <a:spcPts val="0"/>
                            </a:spcAft>
                          </a:pPr>
                          <a:r>
                            <a:rPr kumimoji="1" lang="en-US" altLang="ja-JP" sz="1400" kern="1200" dirty="0">
                              <a:solidFill>
                                <a:schemeClr val="tx1"/>
                              </a:solidFill>
                              <a:effectLst/>
                              <a:latin typeface="+mj-lt"/>
                              <a:ea typeface="+mn-ea"/>
                              <a:cs typeface="+mn-cs"/>
                            </a:rPr>
                            <a:t>Pulse waveform duration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𝑇</m:t>
                                  </m:r>
                                </m:e>
                                <m:sub>
                                  <m:r>
                                    <a:rPr kumimoji="1" lang="en-US" altLang="ja-JP" sz="1400" i="1" kern="1200">
                                      <a:solidFill>
                                        <a:schemeClr val="tx1"/>
                                      </a:solidFill>
                                      <a:effectLst/>
                                      <a:latin typeface="Cambria Math" panose="02040503050406030204" pitchFamily="18" charset="0"/>
                                      <a:ea typeface="+mn-ea"/>
                                      <a:cs typeface="+mn-cs"/>
                                    </a:rPr>
                                    <m:t>𝑤</m:t>
                                  </m:r>
                                </m:sub>
                              </m:sSub>
                            </m:oMath>
                          </a14:m>
                          <a:r>
                            <a:rPr kumimoji="1" lang="en-US" altLang="ja-JP" sz="1400" kern="1200" dirty="0">
                              <a:solidFill>
                                <a:schemeClr val="tx1"/>
                              </a:solidFill>
                              <a:effectLst/>
                              <a:latin typeface="+mj-lt"/>
                              <a:ea typeface="+mn-ea"/>
                              <a:cs typeface="+mn-cs"/>
                            </a:rPr>
                            <a:t>)</a:t>
                          </a:r>
                          <a:endParaRPr lang="ja-JP" sz="1400" u="dbl" kern="100" dirty="0">
                            <a:effectLst/>
                            <a:latin typeface="+mj-lt"/>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Information bit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i="1" kern="1200">
                                      <a:solidFill>
                                        <a:schemeClr val="tx1"/>
                                      </a:solidFill>
                                      <a:effectLst/>
                                      <a:latin typeface="Cambria Math" panose="02040503050406030204" pitchFamily="18" charset="0"/>
                                      <a:ea typeface="+mn-ea"/>
                                      <a:cs typeface="+mn-cs"/>
                                    </a:rPr>
                                    <m:t>𝑖𝑛𝑓𝑜</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540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8" name="表 7"/>
              <p:cNvGraphicFramePr>
                <a:graphicFrameLocks noGrp="1"/>
              </p:cNvGraphicFramePr>
              <p:nvPr>
                <p:extLst>
                  <p:ext uri="{D42A27DB-BD31-4B8C-83A1-F6EECF244321}">
                    <p14:modId xmlns:p14="http://schemas.microsoft.com/office/powerpoint/2010/main" val="950755786"/>
                  </p:ext>
                </p:extLst>
              </p:nvPr>
            </p:nvGraphicFramePr>
            <p:xfrm>
              <a:off x="855965" y="1401685"/>
              <a:ext cx="7532459" cy="4950717"/>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IEEE</a:t>
                          </a:r>
                          <a:r>
                            <a:rPr kumimoji="1" lang="en-US" altLang="ja-JP" sz="1400" b="0" baseline="0" dirty="0">
                              <a:solidFill>
                                <a:schemeClr val="tx1"/>
                              </a:solidFill>
                              <a:latin typeface="+mj-lt"/>
                            </a:rPr>
                            <a:t> model CM3</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r>
                            <a:rPr kumimoji="1" lang="en-US" altLang="ja-JP" sz="1400" dirty="0">
                              <a:latin typeface="+mj-lt"/>
                            </a:rPr>
                            <a:t>Pass loss model</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b="0" dirty="0">
                              <a:solidFill>
                                <a:schemeClr val="tx1"/>
                              </a:solidFill>
                              <a:latin typeface="+mj-lt"/>
                            </a:rPr>
                            <a:t>IEEE</a:t>
                          </a:r>
                          <a:r>
                            <a:rPr kumimoji="1" lang="en-US" altLang="ja-JP" sz="1400" b="0" baseline="0" dirty="0">
                              <a:solidFill>
                                <a:schemeClr val="tx1"/>
                              </a:solidFill>
                              <a:latin typeface="+mj-lt"/>
                            </a:rPr>
                            <a:t> model CM3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5130859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202000" r="-133774" b="-1348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DBPSK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504000" r="-133774" b="-1046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5106" t="-504000" r="-283" b="-1046000"/>
                          </a:stretch>
                        </a:blipFill>
                      </a:tcPr>
                    </a:tc>
                    <a:extLst>
                      <a:ext uri="{0D108BD9-81ED-4DB2-BD59-A6C34878D82A}">
                        <a16:rowId xmlns:a16="http://schemas.microsoft.com/office/drawing/2014/main" val="4070250606"/>
                      </a:ext>
                    </a:extLst>
                  </a:tr>
                  <a:tr h="270523">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686364" r="-133774" b="-1088636"/>
                          </a:stretch>
                        </a:blip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720833" r="-133774" b="-897917"/>
                          </a:stretch>
                        </a:blip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838298" r="-133774" b="-817021"/>
                          </a:stretch>
                        </a:blip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518160">
                    <a:tc>
                      <a:txBody>
                        <a:bodyPr/>
                        <a:lstStyle/>
                        <a:p>
                          <a:r>
                            <a:rPr kumimoji="1" lang="en-US" altLang="ja-JP" sz="1400" dirty="0">
                              <a:latin typeface="+mj-lt"/>
                            </a:rPr>
                            <a:t>FEC (PHR</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(40, 28) Shortened BCH code, (11, 5) Shortened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FEC (PSDU</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(63, 51) BCH code, (31, 25)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222000" r="-133774" b="-328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22000" r="-133774" b="-228000"/>
                          </a:stretch>
                        </a:blip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24993">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16667" r="-133774" b="-111111"/>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540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Fallback>
      </mc:AlternateContent>
      <p:sp>
        <p:nvSpPr>
          <p:cNvPr id="12" name="タイトル 1"/>
          <p:cNvSpPr txBox="1">
            <a:spLocks/>
          </p:cNvSpPr>
          <p:nvPr/>
        </p:nvSpPr>
        <p:spPr bwMode="auto">
          <a:xfrm>
            <a:off x="107503" y="386307"/>
            <a:ext cx="85740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a:solidFill>
                  <a:schemeClr val="bg1"/>
                </a:solidFill>
                <a:latin typeface="+mj-lt"/>
                <a:ea typeface="+mj-ea"/>
                <a:cs typeface="+mj-cs"/>
              </a:defRPr>
            </a:lvl1pPr>
            <a:lvl2pPr algn="l" rtl="0" eaLnBrk="1" fontAlgn="base" hangingPunct="1">
              <a:spcBef>
                <a:spcPct val="0"/>
              </a:spcBef>
              <a:spcAft>
                <a:spcPct val="0"/>
              </a:spcAft>
              <a:defRPr kumimoji="1" sz="3600">
                <a:solidFill>
                  <a:schemeClr val="bg1"/>
                </a:solidFill>
                <a:latin typeface="Arial" charset="0"/>
                <a:ea typeface="ＭＳ Ｐゴシック" charset="-128"/>
              </a:defRPr>
            </a:lvl2pPr>
            <a:lvl3pPr algn="l" rtl="0" eaLnBrk="1" fontAlgn="base" hangingPunct="1">
              <a:spcBef>
                <a:spcPct val="0"/>
              </a:spcBef>
              <a:spcAft>
                <a:spcPct val="0"/>
              </a:spcAft>
              <a:defRPr kumimoji="1" sz="3600">
                <a:solidFill>
                  <a:schemeClr val="bg1"/>
                </a:solidFill>
                <a:latin typeface="Arial" charset="0"/>
                <a:ea typeface="ＭＳ Ｐゴシック" charset="-128"/>
              </a:defRPr>
            </a:lvl3pPr>
            <a:lvl4pPr algn="l" rtl="0" eaLnBrk="1" fontAlgn="base" hangingPunct="1">
              <a:spcBef>
                <a:spcPct val="0"/>
              </a:spcBef>
              <a:spcAft>
                <a:spcPct val="0"/>
              </a:spcAft>
              <a:defRPr kumimoji="1" sz="3600">
                <a:solidFill>
                  <a:schemeClr val="bg1"/>
                </a:solidFill>
                <a:latin typeface="Arial" charset="0"/>
                <a:ea typeface="ＭＳ Ｐゴシック" charset="-128"/>
              </a:defRPr>
            </a:lvl4pPr>
            <a:lvl5pPr algn="l" rtl="0" eaLnBrk="1" fontAlgn="base" hangingPunct="1">
              <a:spcBef>
                <a:spcPct val="0"/>
              </a:spcBef>
              <a:spcAft>
                <a:spcPct val="0"/>
              </a:spcAft>
              <a:defRPr kumimoji="1" sz="36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6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6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6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600">
                <a:solidFill>
                  <a:schemeClr val="bg1"/>
                </a:solidFill>
                <a:latin typeface="Arial" charset="0"/>
                <a:ea typeface="ＭＳ Ｐゴシック" charset="-128"/>
              </a:defRPr>
            </a:lvl9pPr>
          </a:lstStyle>
          <a:p>
            <a:r>
              <a:rPr lang="en-US" altLang="ja-JP" kern="0" dirty="0"/>
              <a:t>4. Evaluation</a:t>
            </a:r>
            <a:endParaRPr lang="ja-JP" altLang="en-US" kern="0" dirty="0"/>
          </a:p>
        </p:txBody>
      </p:sp>
      <p:sp>
        <p:nvSpPr>
          <p:cNvPr id="10" name="テキスト ボックス 9">
            <a:extLst>
              <a:ext uri="{FF2B5EF4-FFF2-40B4-BE49-F238E27FC236}">
                <a16:creationId xmlns:a16="http://schemas.microsoft.com/office/drawing/2014/main" id="{914F1810-249A-43CD-A99E-D680CE7DEB5D}"/>
              </a:ext>
            </a:extLst>
          </p:cNvPr>
          <p:cNvSpPr txBox="1"/>
          <p:nvPr/>
        </p:nvSpPr>
        <p:spPr>
          <a:xfrm>
            <a:off x="2162299" y="1041425"/>
            <a:ext cx="4464496" cy="338554"/>
          </a:xfrm>
          <a:prstGeom prst="rect">
            <a:avLst/>
          </a:prstGeom>
          <a:noFill/>
        </p:spPr>
        <p:txBody>
          <a:bodyPr wrap="square" rtlCol="0">
            <a:spAutoFit/>
          </a:bodyPr>
          <a:lstStyle/>
          <a:p>
            <a:pPr algn="ctr"/>
            <a:r>
              <a:rPr kumimoji="1" lang="en-US" altLang="ja-JP" sz="1600" dirty="0">
                <a:latin typeface="+mj-lt"/>
              </a:rPr>
              <a:t>Table. Simulation Parameters</a:t>
            </a:r>
            <a:endParaRPr kumimoji="1" lang="ja-JP" altLang="en-US" sz="1600" dirty="0">
              <a:latin typeface="+mj-lt"/>
            </a:endParaRPr>
          </a:p>
        </p:txBody>
      </p:sp>
      <p:sp>
        <p:nvSpPr>
          <p:cNvPr id="11" name="タイトル 1">
            <a:extLst>
              <a:ext uri="{FF2B5EF4-FFF2-40B4-BE49-F238E27FC236}">
                <a16:creationId xmlns:a16="http://schemas.microsoft.com/office/drawing/2014/main" id="{69AF11AB-9664-E2A1-8E27-34D8C1FBD717}"/>
              </a:ext>
            </a:extLst>
          </p:cNvPr>
          <p:cNvSpPr>
            <a:spLocks noGrp="1"/>
          </p:cNvSpPr>
          <p:nvPr>
            <p:ph type="title"/>
          </p:nvPr>
        </p:nvSpPr>
        <p:spPr>
          <a:xfrm>
            <a:off x="616024" y="298923"/>
            <a:ext cx="7772400" cy="1066800"/>
          </a:xfrm>
        </p:spPr>
        <p:txBody>
          <a:bodyPr/>
          <a:lstStyle/>
          <a:p>
            <a:r>
              <a:rPr lang="en-US" altLang="ja-JP" sz="3200" dirty="0"/>
              <a:t>4. </a:t>
            </a:r>
            <a:r>
              <a:rPr lang="en-US" altLang="ja-JP" sz="3200" kern="0" dirty="0"/>
              <a:t>Evaluation</a:t>
            </a:r>
            <a:endParaRPr kumimoji="1" lang="ja-JP" altLang="en-US" sz="3200" dirty="0"/>
          </a:p>
        </p:txBody>
      </p:sp>
      <p:sp>
        <p:nvSpPr>
          <p:cNvPr id="2" name="フッター プレースホルダー 1">
            <a:extLst>
              <a:ext uri="{FF2B5EF4-FFF2-40B4-BE49-F238E27FC236}">
                <a16:creationId xmlns:a16="http://schemas.microsoft.com/office/drawing/2014/main" id="{E2EEDD64-2030-8BC9-DDA6-D5DF1E9CADAE}"/>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3" name="日付プレースホルダー 3">
            <a:extLst>
              <a:ext uri="{FF2B5EF4-FFF2-40B4-BE49-F238E27FC236}">
                <a16:creationId xmlns:a16="http://schemas.microsoft.com/office/drawing/2014/main" id="{131DF453-9386-C093-2DE9-A29787C3159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185129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988B3FE-185D-05B1-EF70-0CF67E5DDF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96" y="1014079"/>
            <a:ext cx="9027012" cy="3954691"/>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312585"/>
            <a:ext cx="7772400" cy="1066800"/>
          </a:xfrm>
        </p:spPr>
        <p:txBody>
          <a:bodyPr/>
          <a:lstStyle/>
          <a:p>
            <a:r>
              <a:rPr lang="en-US" altLang="ja-JP" sz="3200" dirty="0"/>
              <a:t>4. </a:t>
            </a:r>
            <a:r>
              <a:rPr lang="en-US" altLang="ja-JP" sz="3200" kern="0" dirty="0"/>
              <a:t>Evaluation</a:t>
            </a:r>
            <a:r>
              <a:rPr lang="en-US" altLang="ja-JP" sz="3200" dirty="0"/>
              <a:t>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16</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187624" y="5806857"/>
            <a:ext cx="7128792" cy="646331"/>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(Single pulse option, IEEE model CM3</a:t>
            </a:r>
            <a:r>
              <a:rPr lang="ja-JP" altLang="en-US" b="1" dirty="0">
                <a:latin typeface="+mj-lt"/>
              </a:rPr>
              <a:t>，</a:t>
            </a:r>
            <a:r>
              <a:rPr lang="en-US" altLang="ja-JP" b="1" dirty="0">
                <a:latin typeface="+mj-lt"/>
              </a:rPr>
              <a:t>BCH</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347864"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A47532BF-F52E-96BA-38F8-D5780CF51A0E}"/>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7" name="テキスト ボックス 16">
                <a:extLst>
                  <a:ext uri="{FF2B5EF4-FFF2-40B4-BE49-F238E27FC236}">
                    <a16:creationId xmlns:a16="http://schemas.microsoft.com/office/drawing/2014/main" id="{A47532BF-F52E-96BA-38F8-D5780CF51A0E}"/>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A9F58ABA-2804-93EA-FEB1-33E804C6D195}"/>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5" name="日付プレースホルダー 3">
            <a:extLst>
              <a:ext uri="{FF2B5EF4-FFF2-40B4-BE49-F238E27FC236}">
                <a16:creationId xmlns:a16="http://schemas.microsoft.com/office/drawing/2014/main" id="{D57F9FE3-9AB9-D0A3-2939-B7BE215F3DF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289034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D478940-033A-5A91-7F3F-3B5CA83443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83423"/>
            <a:ext cx="9095357" cy="3985348"/>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281929"/>
            <a:ext cx="7772400" cy="1066800"/>
          </a:xfrm>
        </p:spPr>
        <p:txBody>
          <a:bodyPr/>
          <a:lstStyle/>
          <a:p>
            <a:r>
              <a:rPr lang="en-US" altLang="ja-JP" sz="3200" dirty="0"/>
              <a:t>4. </a:t>
            </a:r>
            <a:r>
              <a:rPr lang="en-US" altLang="ja-JP" sz="3200" kern="0" dirty="0"/>
              <a:t>Evaluation</a:t>
            </a:r>
            <a:r>
              <a:rPr lang="en-US" altLang="ja-JP" sz="3200" dirty="0"/>
              <a:t>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17</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187624" y="5806857"/>
            <a:ext cx="7056784" cy="646331"/>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(Single pulse option, IEEE model CM3</a:t>
            </a:r>
            <a:r>
              <a:rPr lang="ja-JP" altLang="en-US" b="1" dirty="0">
                <a:latin typeface="+mj-lt"/>
              </a:rPr>
              <a:t>，</a:t>
            </a:r>
            <a:r>
              <a:rPr lang="en-US" altLang="ja-JP" b="1" dirty="0">
                <a:latin typeface="+mj-lt"/>
              </a:rPr>
              <a:t>RS</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347864"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4EEC8C8-4F61-0925-A0D3-25635BA10039}"/>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1" name="テキスト ボックス 10">
                <a:extLst>
                  <a:ext uri="{FF2B5EF4-FFF2-40B4-BE49-F238E27FC236}">
                    <a16:creationId xmlns:a16="http://schemas.microsoft.com/office/drawing/2014/main" id="{44EEC8C8-4F61-0925-A0D3-25635BA10039}"/>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F0289A58-1A92-D0F3-3B59-1A19D2587790}"/>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5" name="日付プレースホルダー 3">
            <a:extLst>
              <a:ext uri="{FF2B5EF4-FFF2-40B4-BE49-F238E27FC236}">
                <a16:creationId xmlns:a16="http://schemas.microsoft.com/office/drawing/2014/main" id="{21E714BB-3A1A-0C56-6638-316EDD87B0A0}"/>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3316292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296837"/>
            <a:ext cx="7772400" cy="1066800"/>
          </a:xfrm>
        </p:spPr>
        <p:txBody>
          <a:bodyPr/>
          <a:lstStyle/>
          <a:p>
            <a:r>
              <a:rPr lang="en-US" altLang="ja-JP" sz="3200" dirty="0"/>
              <a:t>4. Discussion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18</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124744"/>
                <a:ext cx="8856984" cy="5037726"/>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a:t>
                </a:r>
                <a:r>
                  <a:rPr lang="en-US" altLang="ja-JP" sz="2000" dirty="0">
                    <a:effectLst/>
                    <a:latin typeface="+mj-lt"/>
                    <a:ea typeface="游明朝" panose="02020400000000000000" pitchFamily="18" charset="-128"/>
                    <a:cs typeface="Times New Roman" panose="02020603050405020304" pitchFamily="18" charset="0"/>
                  </a:rPr>
                  <a:t> transmission failure ratio is focused on when meeting the UWB usage limitation such that </a:t>
                </a:r>
                <a:r>
                  <a:rPr lang="en-US" altLang="ja-JP" sz="2000" b="1" u="sng" dirty="0">
                    <a:solidFill>
                      <a:srgbClr val="FF0000"/>
                    </a:solidFill>
                    <a:effectLst/>
                    <a:latin typeface="+mj-lt"/>
                    <a:ea typeface="游明朝" panose="02020400000000000000" pitchFamily="18" charset="-128"/>
                    <a:cs typeface="Times New Roman" panose="02020603050405020304" pitchFamily="18" charset="0"/>
                  </a:rPr>
                  <a:t>BW = 499.2 MHz and </a:t>
                </a:r>
                <a14:m>
                  <m:oMath xmlns:m="http://schemas.openxmlformats.org/officeDocument/2006/math">
                    <m:sSub>
                      <m:sSubPr>
                        <m:ctrlPr>
                          <a:rPr lang="ja-JP" altLang="ja-JP" sz="2000" b="1" i="1" u="sng">
                            <a:solidFill>
                              <a:srgbClr val="FF0000"/>
                            </a:solidFill>
                            <a:effectLst/>
                            <a:latin typeface="Cambria Math" panose="02040503050406030204" pitchFamily="18" charset="0"/>
                            <a:ea typeface="Cambria Math" panose="02040503050406030204" pitchFamily="18" charset="0"/>
                          </a:rPr>
                        </m:ctrlPr>
                      </m:sSubPr>
                      <m:e>
                        <m:r>
                          <a:rPr lang="en-US" altLang="ja-JP" sz="2000"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sz="2000"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𝒍𝒊𝒎</m:t>
                        </m:r>
                      </m:sub>
                    </m:sSub>
                  </m:oMath>
                </a14:m>
                <a:r>
                  <a:rPr lang="en-US" altLang="ja-JP" sz="2000" b="1" u="sng" dirty="0">
                    <a:solidFill>
                      <a:srgbClr val="FF0000"/>
                    </a:solidFill>
                    <a:effectLst/>
                    <a:latin typeface="+mj-lt"/>
                    <a:ea typeface="游明朝" panose="02020400000000000000" pitchFamily="18" charset="-128"/>
                    <a:cs typeface="Times New Roman" panose="02020603050405020304" pitchFamily="18" charset="0"/>
                  </a:rPr>
                  <a:t> = –41.3 dBm/MHz (transmission power of -14.3 dBm)</a:t>
                </a:r>
                <a:endParaRPr lang="en-US" altLang="ja-JP" sz="2000" b="1" u="sng" dirty="0">
                  <a:effectLst/>
                  <a:latin typeface="+mj-lt"/>
                  <a:ea typeface="游明朝" panose="02020400000000000000" pitchFamily="18" charset="-128"/>
                  <a:cs typeface="Times New Roman" panose="02020603050405020304" pitchFamily="18" charset="0"/>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Times New Roman" panose="02020603050405020304" pitchFamily="18" charset="0"/>
                  </a:rPr>
                  <a:t>Under the above conditions, the transmission failure ratio was more than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2000" dirty="0">
                    <a:effectLst/>
                    <a:latin typeface="+mj-lt"/>
                    <a:ea typeface="游明朝" panose="02020400000000000000" pitchFamily="18" charset="-128"/>
                    <a:cs typeface="Times New Roman" panose="02020603050405020304" pitchFamily="18" charset="0"/>
                  </a:rPr>
                  <a:t> unless an SOCC was applied, which means that sufficient reliability cannot be ensured by the current standard in the case of the single pulse option</a:t>
                </a:r>
                <a:endParaRPr kumimoji="1" lang="en-US" altLang="ja-JP" sz="2000" dirty="0">
                  <a:latin typeface="+mj-lt"/>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Times New Roman" panose="02020603050405020304" pitchFamily="18" charset="0"/>
                  </a:rPr>
                  <a:t>Then, the transmission failure ratio was below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2000" dirty="0">
                    <a:effectLst/>
                    <a:latin typeface="+mj-lt"/>
                    <a:ea typeface="游明朝" panose="02020400000000000000" pitchFamily="18" charset="-128"/>
                    <a:cs typeface="Times New Roman" panose="02020603050405020304" pitchFamily="18" charset="0"/>
                  </a:rPr>
                  <a:t>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游明朝" panose="02020400000000000000" pitchFamily="18" charset="-128"/>
                    <a:cs typeface="Times New Roman" panose="02020603050405020304" pitchFamily="18" charset="0"/>
                  </a:rPr>
                  <a:t> = 1/2 and below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−2</m:t>
                        </m:r>
                      </m:sup>
                    </m:sSup>
                  </m:oMath>
                </a14:m>
                <a:r>
                  <a:rPr lang="en-US" altLang="ja-JP" sz="2000" dirty="0">
                    <a:effectLst/>
                    <a:latin typeface="+mj-lt"/>
                    <a:ea typeface="游明朝" panose="02020400000000000000" pitchFamily="18" charset="-128"/>
                    <a:cs typeface="Times New Roman" panose="02020603050405020304" pitchFamily="18" charset="0"/>
                  </a:rPr>
                  <a:t>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游明朝" panose="02020400000000000000" pitchFamily="18" charset="-128"/>
                    <a:cs typeface="Times New Roman" panose="02020603050405020304" pitchFamily="18" charset="0"/>
                  </a:rPr>
                  <a:t> = 1/8</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SimSun" panose="02010600030101010101" pitchFamily="2" charset="-122"/>
                    <a:cs typeface="Times New Roman" panose="02020603050405020304" pitchFamily="18" charset="0"/>
                  </a:rPr>
                  <a:t>RS encoding obtained better results</a:t>
                </a:r>
                <a:r>
                  <a:rPr lang="en-US" altLang="ja-JP" sz="2000" dirty="0">
                    <a:latin typeface="+mj-lt"/>
                    <a:ea typeface="SimSun" panose="02010600030101010101" pitchFamily="2" charset="-122"/>
                    <a:cs typeface="Times New Roman" panose="02020603050405020304" pitchFamily="18" charset="0"/>
                  </a:rPr>
                  <a:t> than BCH encoding</a:t>
                </a:r>
                <a:endParaRPr kumimoji="1" lang="en-US" altLang="ja-JP" sz="2000" dirty="0">
                  <a:latin typeface="+mj-lt"/>
                  <a:ea typeface="SimSun" panose="02010600030101010101" pitchFamily="2" charset="-122"/>
                  <a:cs typeface="Times New Roman" panose="02020603050405020304" pitchFamily="18" charset="0"/>
                </a:endParaRPr>
              </a:p>
              <a:p>
                <a:pPr marL="800100" lvl="1" indent="-342900">
                  <a:buFont typeface="Wingdings" panose="05000000000000000000" pitchFamily="2" charset="2"/>
                  <a:buChar char="Ø"/>
                </a:pPr>
                <a:r>
                  <a:rPr lang="en-US" altLang="ja-JP" sz="2000" dirty="0">
                    <a:effectLst/>
                    <a:latin typeface="+mj-lt"/>
                    <a:ea typeface="SimSun" panose="02010600030101010101" pitchFamily="2" charset="-122"/>
                    <a:cs typeface="Times New Roman" panose="02020603050405020304" pitchFamily="18" charset="0"/>
                  </a:rPr>
                  <a:t>The compared RS code has better error-correcting capabilities than the BCH code specified in the standard</a:t>
                </a:r>
              </a:p>
              <a:p>
                <a:pPr marL="800100" lvl="1" indent="-342900">
                  <a:buFont typeface="Wingdings" panose="05000000000000000000" pitchFamily="2" charset="2"/>
                  <a:buChar char="Ø"/>
                </a:pPr>
                <a:r>
                  <a:rPr lang="en-US" altLang="ja-JP" sz="2000" dirty="0">
                    <a:latin typeface="+mj-lt"/>
                    <a:ea typeface="SimSun" panose="02010600030101010101" pitchFamily="2" charset="-122"/>
                    <a:cs typeface="Times New Roman" panose="02020603050405020304" pitchFamily="18" charset="0"/>
                  </a:rPr>
                  <a:t>T</a:t>
                </a:r>
                <a:r>
                  <a:rPr lang="en-US" altLang="ja-JP" sz="2000" dirty="0">
                    <a:effectLst/>
                    <a:latin typeface="+mj-lt"/>
                    <a:ea typeface="SimSun" panose="02010600030101010101" pitchFamily="2" charset="-122"/>
                    <a:cs typeface="Times New Roman" panose="02020603050405020304" pitchFamily="18" charset="0"/>
                  </a:rPr>
                  <a:t>he RS code can be expected to correct burst errors that occur during SOCC decoding since the RS code is a burst error-correcting code</a:t>
                </a:r>
                <a:endParaRPr kumimoji="1" lang="ja-JP" altLang="en-US" sz="2000"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124744"/>
                <a:ext cx="8856984" cy="5037726"/>
              </a:xfrm>
              <a:prstGeom prst="rect">
                <a:avLst/>
              </a:prstGeom>
              <a:blipFill>
                <a:blip r:embed="rId3"/>
                <a:stretch>
                  <a:fillRect l="-619" t="-726" r="-551" b="-1332"/>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9DC10701-F8CA-8584-93BD-59EEF2469A8D}"/>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6" name="日付プレースホルダー 3">
            <a:extLst>
              <a:ext uri="{FF2B5EF4-FFF2-40B4-BE49-F238E27FC236}">
                <a16:creationId xmlns:a16="http://schemas.microsoft.com/office/drawing/2014/main" id="{152317A1-0F52-6FCA-5296-DCF29C276D11}"/>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384828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607AAF9E-E22A-51A0-014A-D7B9F01DE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474" y="1183726"/>
            <a:ext cx="8821052" cy="3864461"/>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329074"/>
            <a:ext cx="7772400" cy="1066800"/>
          </a:xfrm>
        </p:spPr>
        <p:txBody>
          <a:bodyPr/>
          <a:lstStyle/>
          <a:p>
            <a:r>
              <a:rPr lang="en-US" altLang="ja-JP" sz="3200" dirty="0"/>
              <a:t>4. </a:t>
            </a:r>
            <a:r>
              <a:rPr lang="en-US" altLang="ja-JP" sz="3200" kern="0" dirty="0"/>
              <a:t>Evaluation</a:t>
            </a:r>
            <a:r>
              <a:rPr lang="en-US" altLang="ja-JP" sz="3200" dirty="0"/>
              <a:t>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19</a:t>
            </a:fld>
            <a:endParaRPr kumimoji="1" lang="ja-JP" altLang="en-US"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E5794EC-F717-4488-8723-5D90378A0802}"/>
                  </a:ext>
                </a:extLst>
              </p:cNvPr>
              <p:cNvSpPr txBox="1"/>
              <p:nvPr/>
            </p:nvSpPr>
            <p:spPr>
              <a:xfrm>
                <a:off x="951330" y="5806538"/>
                <a:ext cx="7506870" cy="691664"/>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(Burst pulse option, AWGN, </a:t>
                </a:r>
                <a14:m>
                  <m:oMath xmlns:m="http://schemas.openxmlformats.org/officeDocument/2006/math">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𝑮</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b="1" i="1">
                            <a:effectLst/>
                            <a:latin typeface="Cambria Math" panose="02040503050406030204" pitchFamily="18" charset="0"/>
                            <a:ea typeface="Cambria Math" panose="02040503050406030204" pitchFamily="18" charset="0"/>
                          </a:rPr>
                        </m:ctrlPr>
                      </m:sSub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𝑵</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𝒄𝒑𝒃</m:t>
                        </m:r>
                      </m:sub>
                    </m:sSub>
                    <m:sSubSup>
                      <m:sSubSupPr>
                        <m:ctrlPr>
                          <a:rPr lang="ja-JP" altLang="ja-JP" b="1" i="1">
                            <a:effectLst/>
                            <a:latin typeface="Cambria Math" panose="02040503050406030204" pitchFamily="18" charset="0"/>
                            <a:ea typeface="Cambria Math" panose="02040503050406030204" pitchFamily="18" charset="0"/>
                          </a:rPr>
                        </m:ctrlPr>
                      </m:sSubSup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𝑹</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𝑺𝑶𝑪𝑪</m:t>
                        </m:r>
                      </m:sub>
                      <m: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𝟏</m:t>
                        </m:r>
                      </m:sup>
                    </m:sSub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𝟖</m:t>
                    </m:r>
                  </m:oMath>
                </a14:m>
                <a:r>
                  <a:rPr lang="en-US" altLang="ja-JP" b="1" dirty="0">
                    <a:latin typeface="+mj-lt"/>
                  </a:rPr>
                  <a:t>)</a:t>
                </a:r>
                <a:endParaRPr kumimoji="1" lang="ja-JP" altLang="en-US" b="1" dirty="0">
                  <a:latin typeface="+mj-lt"/>
                </a:endParaRPr>
              </a:p>
            </p:txBody>
          </p:sp>
        </mc:Choice>
        <mc:Fallback xmlns="">
          <p:sp>
            <p:nvSpPr>
              <p:cNvPr id="6" name="テキスト ボックス 5">
                <a:extLst>
                  <a:ext uri="{FF2B5EF4-FFF2-40B4-BE49-F238E27FC236}">
                    <a16:creationId xmlns:a16="http://schemas.microsoft.com/office/drawing/2014/main" id="{BE5794EC-F717-4488-8723-5D90378A0802}"/>
                  </a:ext>
                </a:extLst>
              </p:cNvPr>
              <p:cNvSpPr txBox="1">
                <a:spLocks noRot="1" noChangeAspect="1" noMove="1" noResize="1" noEditPoints="1" noAdjustHandles="1" noChangeArrowheads="1" noChangeShapeType="1" noTextEdit="1"/>
              </p:cNvSpPr>
              <p:nvPr/>
            </p:nvSpPr>
            <p:spPr>
              <a:xfrm>
                <a:off x="951330" y="5806538"/>
                <a:ext cx="7506870" cy="691664"/>
              </a:xfrm>
              <a:prstGeom prst="rect">
                <a:avLst/>
              </a:prstGeom>
              <a:blipFill>
                <a:blip r:embed="rId4"/>
                <a:stretch>
                  <a:fillRect t="-5310" b="-9735"/>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4283968" y="1196752"/>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C6AA7A77-0B87-4FE2-B896-7D806CBB2347}"/>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5" name="テキスト ボックス 14">
                <a:extLst>
                  <a:ext uri="{FF2B5EF4-FFF2-40B4-BE49-F238E27FC236}">
                    <a16:creationId xmlns:a16="http://schemas.microsoft.com/office/drawing/2014/main" id="{C6AA7A77-0B87-4FE2-B896-7D806CBB2347}"/>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5"/>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82B614C2-1A6E-88A5-6E41-1153CDB415D7}"/>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5" name="日付プレースホルダー 3">
            <a:extLst>
              <a:ext uri="{FF2B5EF4-FFF2-40B4-BE49-F238E27FC236}">
                <a16:creationId xmlns:a16="http://schemas.microsoft.com/office/drawing/2014/main" id="{7B3D5650-924A-8538-BE36-AE791576CC4A}"/>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287245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0EAB7E-3EB6-403C-ADF7-E9BBC3A2CC8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18DBD2F2-4779-4783-BE5A-82DB2B75EE48}"/>
              </a:ext>
            </a:extLst>
          </p:cNvPr>
          <p:cNvSpPr>
            <a:spLocks noGrp="1"/>
          </p:cNvSpPr>
          <p:nvPr>
            <p:ph type="ftr" sz="quarter" idx="3"/>
          </p:nvPr>
        </p:nvSpPr>
        <p:spPr>
          <a:xfrm>
            <a:off x="5724128" y="6453336"/>
            <a:ext cx="3096344"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7" name="正方形/長方形 6">
            <a:extLst>
              <a:ext uri="{FF2B5EF4-FFF2-40B4-BE49-F238E27FC236}">
                <a16:creationId xmlns:a16="http://schemas.microsoft.com/office/drawing/2014/main" id="{2E44A7DB-020E-4564-AB49-10B8E521B52A}"/>
              </a:ext>
            </a:extLst>
          </p:cNvPr>
          <p:cNvSpPr/>
          <p:nvPr/>
        </p:nvSpPr>
        <p:spPr>
          <a:xfrm>
            <a:off x="84112" y="1211268"/>
            <a:ext cx="8763000" cy="1569660"/>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latin typeface="+mj-lt"/>
                <a:ea typeface="+mj-ea"/>
              </a:rPr>
              <a:t>Evaluation of IEEE 802.15.6ma Ultra-wideband Physical Layer Utilizing Super Orthogonal Convolutional Code</a:t>
            </a:r>
            <a:endParaRPr kumimoji="0" lang="ja-JP" altLang="en-US" sz="2400" b="1" dirty="0">
              <a:solidFill>
                <a:srgbClr val="000000"/>
              </a:solidFill>
              <a:latin typeface="+mj-lt"/>
              <a:ea typeface="+mj-ea"/>
            </a:endParaRPr>
          </a:p>
        </p:txBody>
      </p:sp>
      <p:sp>
        <p:nvSpPr>
          <p:cNvPr id="8" name="正方形/長方形 7">
            <a:extLst>
              <a:ext uri="{FF2B5EF4-FFF2-40B4-BE49-F238E27FC236}">
                <a16:creationId xmlns:a16="http://schemas.microsoft.com/office/drawing/2014/main" id="{508A86BD-133B-4AB5-B1AB-C2C1010562C1}"/>
              </a:ext>
            </a:extLst>
          </p:cNvPr>
          <p:cNvSpPr/>
          <p:nvPr/>
        </p:nvSpPr>
        <p:spPr>
          <a:xfrm>
            <a:off x="539552" y="2780928"/>
            <a:ext cx="8223448" cy="3785652"/>
          </a:xfrm>
          <a:prstGeom prst="rect">
            <a:avLst/>
          </a:prstGeom>
        </p:spPr>
        <p:txBody>
          <a:bodyPr wrap="square">
            <a:spAutoFit/>
          </a:bodyPr>
          <a:lstStyle/>
          <a:p>
            <a:pPr algn="ctr" fontAlgn="base">
              <a:spcBef>
                <a:spcPct val="0"/>
              </a:spcBef>
              <a:spcAft>
                <a:spcPct val="0"/>
              </a:spcAft>
            </a:pPr>
            <a:endParaRPr kumimoji="0" lang="en-US" altLang="ja-JP" sz="2800" dirty="0">
              <a:solidFill>
                <a:srgbClr val="000000"/>
              </a:solidFill>
              <a:latin typeface="Times New Roman" pitchFamily="18" charset="0"/>
            </a:endParaRPr>
          </a:p>
          <a:p>
            <a:pPr algn="ctr" fontAlgn="base">
              <a:spcBef>
                <a:spcPct val="0"/>
              </a:spcBef>
              <a:spcAft>
                <a:spcPct val="0"/>
              </a:spcAft>
            </a:pPr>
            <a:r>
              <a:rPr kumimoji="0" lang="en-US" altLang="ja-JP" sz="2800" dirty="0">
                <a:solidFill>
                  <a:srgbClr val="000000"/>
                </a:solidFill>
                <a:latin typeface="Times New Roman" pitchFamily="18" charset="0"/>
              </a:rPr>
              <a:t>March 15</a:t>
            </a:r>
            <a:r>
              <a:rPr kumimoji="0" lang="en-US" altLang="ja-JP" sz="2800" baseline="30000" dirty="0">
                <a:solidFill>
                  <a:srgbClr val="000000"/>
                </a:solidFill>
                <a:latin typeface="Times New Roman" pitchFamily="18" charset="0"/>
              </a:rPr>
              <a:t>th</a:t>
            </a:r>
            <a:r>
              <a:rPr kumimoji="0" lang="en-US" altLang="ja-JP" sz="2800" dirty="0">
                <a:solidFill>
                  <a:srgbClr val="000000"/>
                </a:solidFill>
                <a:latin typeface="Times New Roman" pitchFamily="18" charset="0"/>
              </a:rPr>
              <a:t>  2023,</a:t>
            </a:r>
          </a:p>
          <a:p>
            <a:pPr algn="ctr" fontAlgn="base">
              <a:spcBef>
                <a:spcPct val="0"/>
              </a:spcBef>
              <a:spcAft>
                <a:spcPct val="0"/>
              </a:spcAft>
            </a:pPr>
            <a:endParaRPr kumimoji="0" lang="en-US" altLang="ja-JP" sz="2800" dirty="0">
              <a:solidFill>
                <a:srgbClr val="000000"/>
              </a:solidFill>
              <a:latin typeface="Times New Roman" pitchFamily="18" charset="0"/>
            </a:endParaRPr>
          </a:p>
          <a:p>
            <a:pPr algn="ctr" fontAlgn="base">
              <a:spcBef>
                <a:spcPct val="0"/>
              </a:spcBef>
              <a:spcAft>
                <a:spcPct val="0"/>
              </a:spcAft>
            </a:pPr>
            <a:r>
              <a:rPr kumimoji="0" lang="en-US" altLang="ja-JP" sz="2800" dirty="0">
                <a:solidFill>
                  <a:srgbClr val="000000"/>
                </a:solidFill>
                <a:latin typeface="Times New Roman" pitchFamily="18" charset="0"/>
              </a:rPr>
              <a:t>Atlanta, Georgia, USA    </a:t>
            </a:r>
          </a:p>
          <a:p>
            <a:pPr algn="ctr" fontAlgn="base">
              <a:spcBef>
                <a:spcPct val="0"/>
              </a:spcBef>
              <a:spcAft>
                <a:spcPct val="0"/>
              </a:spcAft>
            </a:pPr>
            <a:r>
              <a:rPr kumimoji="0" lang="en-US" altLang="ja-JP" sz="2800" dirty="0">
                <a:solidFill>
                  <a:srgbClr val="000000"/>
                </a:solidFill>
                <a:latin typeface="Times New Roman" pitchFamily="18" charset="0"/>
              </a:rPr>
              <a:t>Kento Takabayashi</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Okayama Prefectural 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YRP International Alliance Institute, Japan</a:t>
            </a:r>
          </a:p>
        </p:txBody>
      </p:sp>
      <p:sp>
        <p:nvSpPr>
          <p:cNvPr id="3" name="日付プレースホルダー 3">
            <a:extLst>
              <a:ext uri="{FF2B5EF4-FFF2-40B4-BE49-F238E27FC236}">
                <a16:creationId xmlns:a16="http://schemas.microsoft.com/office/drawing/2014/main" id="{76AA6AD3-7895-4796-9B13-08561D27AEB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1397303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39B2630-5D45-C50D-62D3-18231A09B6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92" y="980728"/>
            <a:ext cx="9101508" cy="3988043"/>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92246" y="288105"/>
            <a:ext cx="7772400" cy="1066800"/>
          </a:xfrm>
        </p:spPr>
        <p:txBody>
          <a:bodyPr/>
          <a:lstStyle/>
          <a:p>
            <a:r>
              <a:rPr lang="en-US" altLang="ja-JP" sz="3200" dirty="0"/>
              <a:t>4. </a:t>
            </a:r>
            <a:r>
              <a:rPr lang="en-US" altLang="ja-JP" sz="3200" kern="0" dirty="0"/>
              <a:t>Evaluation</a:t>
            </a:r>
            <a:r>
              <a:rPr lang="en-US" altLang="ja-JP" sz="3200" dirty="0"/>
              <a:t>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20</a:t>
            </a:fld>
            <a:endParaRPr kumimoji="1" lang="ja-JP" altLang="en-US"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E5794EC-F717-4488-8723-5D90378A0802}"/>
                  </a:ext>
                </a:extLst>
              </p:cNvPr>
              <p:cNvSpPr txBox="1"/>
              <p:nvPr/>
            </p:nvSpPr>
            <p:spPr>
              <a:xfrm>
                <a:off x="827584" y="5783749"/>
                <a:ext cx="7848871" cy="691664"/>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(Burst pulse option, IEEE model CM3, </a:t>
                </a:r>
                <a14:m>
                  <m:oMath xmlns:m="http://schemas.openxmlformats.org/officeDocument/2006/math">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𝑮</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b="1" i="1">
                            <a:effectLst/>
                            <a:latin typeface="Cambria Math" panose="02040503050406030204" pitchFamily="18" charset="0"/>
                            <a:ea typeface="Cambria Math" panose="02040503050406030204" pitchFamily="18" charset="0"/>
                          </a:rPr>
                        </m:ctrlPr>
                      </m:sSub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𝑵</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𝒄𝒑𝒃</m:t>
                        </m:r>
                      </m:sub>
                    </m:sSub>
                    <m:sSubSup>
                      <m:sSubSupPr>
                        <m:ctrlPr>
                          <a:rPr lang="ja-JP" altLang="ja-JP" b="1" i="1">
                            <a:effectLst/>
                            <a:latin typeface="Cambria Math" panose="02040503050406030204" pitchFamily="18" charset="0"/>
                            <a:ea typeface="Cambria Math" panose="02040503050406030204" pitchFamily="18" charset="0"/>
                          </a:rPr>
                        </m:ctrlPr>
                      </m:sSubSup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𝑹</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𝑺𝑶𝑪𝑪</m:t>
                        </m:r>
                      </m:sub>
                      <m: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𝟏</m:t>
                        </m:r>
                      </m:sup>
                    </m:sSub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𝟖</m:t>
                    </m:r>
                  </m:oMath>
                </a14:m>
                <a:r>
                  <a:rPr lang="en-US" altLang="ja-JP" b="1" dirty="0">
                    <a:latin typeface="+mj-lt"/>
                  </a:rPr>
                  <a:t>)</a:t>
                </a:r>
                <a:endParaRPr kumimoji="1" lang="ja-JP" altLang="en-US" b="1" dirty="0">
                  <a:latin typeface="+mj-lt"/>
                </a:endParaRPr>
              </a:p>
            </p:txBody>
          </p:sp>
        </mc:Choice>
        <mc:Fallback xmlns="">
          <p:sp>
            <p:nvSpPr>
              <p:cNvPr id="6" name="テキスト ボックス 5">
                <a:extLst>
                  <a:ext uri="{FF2B5EF4-FFF2-40B4-BE49-F238E27FC236}">
                    <a16:creationId xmlns:a16="http://schemas.microsoft.com/office/drawing/2014/main" id="{BE5794EC-F717-4488-8723-5D90378A0802}"/>
                  </a:ext>
                </a:extLst>
              </p:cNvPr>
              <p:cNvSpPr txBox="1">
                <a:spLocks noRot="1" noChangeAspect="1" noMove="1" noResize="1" noEditPoints="1" noAdjustHandles="1" noChangeArrowheads="1" noChangeShapeType="1" noTextEdit="1"/>
              </p:cNvSpPr>
              <p:nvPr/>
            </p:nvSpPr>
            <p:spPr>
              <a:xfrm>
                <a:off x="827584" y="5783749"/>
                <a:ext cx="7848871" cy="691664"/>
              </a:xfrm>
              <a:prstGeom prst="rect">
                <a:avLst/>
              </a:prstGeom>
              <a:blipFill>
                <a:blip r:embed="rId4"/>
                <a:stretch>
                  <a:fillRect t="-5310" r="-233" b="-9735"/>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563888" y="1196752"/>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49AF7D7-DD63-A9E9-9D8E-976ABED40D1C}"/>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3" name="テキスト ボックス 12">
                <a:extLst>
                  <a:ext uri="{FF2B5EF4-FFF2-40B4-BE49-F238E27FC236}">
                    <a16:creationId xmlns:a16="http://schemas.microsoft.com/office/drawing/2014/main" id="{449AF7D7-DD63-A9E9-9D8E-976ABED40D1C}"/>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5"/>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FC35315E-8C75-7F1B-4C7C-EDAAD25F65CF}"/>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5" name="日付プレースホルダー 3">
            <a:extLst>
              <a:ext uri="{FF2B5EF4-FFF2-40B4-BE49-F238E27FC236}">
                <a16:creationId xmlns:a16="http://schemas.microsoft.com/office/drawing/2014/main" id="{86A7E2A8-C2A4-3452-372E-414B6CFD81D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1096925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332656"/>
            <a:ext cx="7772400" cy="1066800"/>
          </a:xfrm>
        </p:spPr>
        <p:txBody>
          <a:bodyPr/>
          <a:lstStyle/>
          <a:p>
            <a:r>
              <a:rPr lang="en-US" altLang="ja-JP" sz="3200" dirty="0"/>
              <a:t>4. Discussion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21</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35496" y="1340768"/>
                <a:ext cx="8856984" cy="4832349"/>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dirty="0">
                    <a:latin typeface="+mj-lt"/>
                  </a:rPr>
                  <a:t>The</a:t>
                </a:r>
                <a:r>
                  <a:rPr lang="en-US" altLang="ja-JP" dirty="0">
                    <a:effectLst/>
                    <a:latin typeface="+mj-lt"/>
                    <a:ea typeface="游明朝" panose="02020400000000000000" pitchFamily="18" charset="-128"/>
                    <a:cs typeface="Times New Roman" panose="02020603050405020304" pitchFamily="18" charset="0"/>
                  </a:rPr>
                  <a:t> transmission failure ratio is focused on when meeting the UWB usage limitation such that </a:t>
                </a:r>
                <a:r>
                  <a:rPr lang="en-US" altLang="ja-JP" b="1" u="sng" dirty="0">
                    <a:solidFill>
                      <a:srgbClr val="FF0000"/>
                    </a:solidFill>
                    <a:effectLst/>
                    <a:latin typeface="+mj-lt"/>
                    <a:ea typeface="游明朝" panose="02020400000000000000" pitchFamily="18" charset="-128"/>
                    <a:cs typeface="Times New Roman" panose="02020603050405020304" pitchFamily="18" charset="0"/>
                  </a:rPr>
                  <a:t>BW = 499.2 MHz and </a:t>
                </a:r>
                <a14:m>
                  <m:oMath xmlns:m="http://schemas.openxmlformats.org/officeDocument/2006/math">
                    <m:sSub>
                      <m:sSubPr>
                        <m:ctrlPr>
                          <a:rPr lang="ja-JP" altLang="ja-JP" b="1" i="1" u="sng">
                            <a:solidFill>
                              <a:srgbClr val="FF0000"/>
                            </a:solidFill>
                            <a:effectLst/>
                            <a:latin typeface="Cambria Math" panose="02040503050406030204" pitchFamily="18" charset="0"/>
                            <a:ea typeface="Cambria Math" panose="02040503050406030204" pitchFamily="18" charset="0"/>
                          </a:rPr>
                        </m:ctrlPr>
                      </m:sSubPr>
                      <m:e>
                        <m:r>
                          <a:rPr lang="en-US" altLang="ja-JP"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𝒍𝒊𝒎</m:t>
                        </m:r>
                      </m:sub>
                    </m:sSub>
                  </m:oMath>
                </a14:m>
                <a:r>
                  <a:rPr lang="en-US" altLang="ja-JP" b="1" u="sng" dirty="0">
                    <a:solidFill>
                      <a:srgbClr val="FF0000"/>
                    </a:solidFill>
                    <a:effectLst/>
                    <a:latin typeface="+mj-lt"/>
                    <a:ea typeface="游明朝" panose="02020400000000000000" pitchFamily="18" charset="-128"/>
                    <a:cs typeface="Times New Roman" panose="02020603050405020304" pitchFamily="18" charset="0"/>
                  </a:rPr>
                  <a:t> = –41.3 dBm/MHz (transmission power of -14.3 dBm</a:t>
                </a:r>
                <a:r>
                  <a:rPr lang="en-US" altLang="ja-JP" b="1" u="sng" dirty="0">
                    <a:solidFill>
                      <a:srgbClr val="FF0000"/>
                    </a:solidFill>
                    <a:latin typeface="+mj-lt"/>
                    <a:ea typeface="游明朝" panose="02020400000000000000" pitchFamily="18" charset="-128"/>
                    <a:cs typeface="Times New Roman" panose="02020603050405020304" pitchFamily="18" charset="0"/>
                  </a:rPr>
                  <a:t>) </a:t>
                </a:r>
                <a:r>
                  <a:rPr lang="en-US" altLang="ja-JP" dirty="0">
                    <a:latin typeface="+mj-lt"/>
                    <a:ea typeface="游明朝" panose="02020400000000000000" pitchFamily="18" charset="-128"/>
                    <a:cs typeface="Times New Roman" panose="02020603050405020304" pitchFamily="18" charset="0"/>
                  </a:rPr>
                  <a:t>as well as the single pulse option</a:t>
                </a:r>
                <a:endParaRPr lang="en-US" altLang="ja-JP" dirty="0">
                  <a:effectLst/>
                  <a:latin typeface="+mj-lt"/>
                  <a:ea typeface="游明朝" panose="02020400000000000000" pitchFamily="18" charset="-128"/>
                  <a:cs typeface="Times New Roman" panose="02020603050405020304" pitchFamily="18" charset="0"/>
                </a:endParaRPr>
              </a:p>
              <a:p>
                <a:pPr marL="285750" indent="-285750">
                  <a:buFont typeface="Wingdings" panose="05000000000000000000" pitchFamily="2" charset="2"/>
                  <a:buChar char="p"/>
                </a:pPr>
                <a:endParaRPr lang="en-US" altLang="ja-JP" dirty="0">
                  <a:latin typeface="+mj-lt"/>
                </a:endParaRPr>
              </a:p>
              <a:p>
                <a:pPr marL="285750" indent="-285750">
                  <a:buFont typeface="Wingdings" panose="05000000000000000000" pitchFamily="2" charset="2"/>
                  <a:buChar char="p"/>
                </a:pPr>
                <a:r>
                  <a:rPr lang="en-US" altLang="ja-JP" dirty="0">
                    <a:solidFill>
                      <a:srgbClr val="000000"/>
                    </a:solidFill>
                    <a:latin typeface="+mj-lt"/>
                    <a:ea typeface="游明朝" panose="02020400000000000000" pitchFamily="18" charset="-128"/>
                    <a:cs typeface="Times New Roman" panose="02020603050405020304" pitchFamily="18" charset="0"/>
                  </a:rPr>
                  <a:t>T</a:t>
                </a:r>
                <a:r>
                  <a:rPr lang="en-US" altLang="ja-JP" dirty="0">
                    <a:solidFill>
                      <a:srgbClr val="000000"/>
                    </a:solidFill>
                    <a:effectLst/>
                    <a:latin typeface="+mj-lt"/>
                    <a:ea typeface="游明朝" panose="02020400000000000000" pitchFamily="18" charset="-128"/>
                    <a:cs typeface="Times New Roman" panose="02020603050405020304" pitchFamily="18" charset="0"/>
                  </a:rPr>
                  <a:t>he transmission failure ratio was less than </a:t>
                </a:r>
                <a14:m>
                  <m:oMath xmlns:m="http://schemas.openxmlformats.org/officeDocument/2006/math">
                    <m:sSup>
                      <m:sSupPr>
                        <m:ctrlPr>
                          <a:rPr lang="ja-JP" altLang="ja-JP" i="1">
                            <a:effectLst/>
                            <a:latin typeface="Cambria Math" panose="02040503050406030204" pitchFamily="18" charset="0"/>
                            <a:ea typeface="Cambria Math" panose="02040503050406030204" pitchFamily="18" charset="0"/>
                          </a:rPr>
                        </m:ctrlPr>
                      </m:sSupPr>
                      <m:e>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−2</m:t>
                        </m:r>
                      </m:sup>
                    </m:sSup>
                  </m:oMath>
                </a14:m>
                <a:r>
                  <a:rPr lang="en-US" altLang="ja-JP" dirty="0">
                    <a:solidFill>
                      <a:srgbClr val="000000"/>
                    </a:solidFill>
                    <a:effectLst/>
                    <a:latin typeface="+mj-lt"/>
                    <a:ea typeface="游明朝" panose="02020400000000000000" pitchFamily="18" charset="-128"/>
                    <a:cs typeface="Times New Roman" panose="02020603050405020304" pitchFamily="18" charset="0"/>
                  </a:rPr>
                  <a:t> when the regulation for UWB use was satisfied except in the cases without an error-correcting code and with only BCH encoding in the IEEE model CM3</a:t>
                </a:r>
              </a:p>
              <a:p>
                <a:pPr marL="285750" indent="-285750">
                  <a:buFont typeface="Wingdings" panose="05000000000000000000" pitchFamily="2" charset="2"/>
                  <a:buChar char="p"/>
                </a:pPr>
                <a:endParaRPr lang="en-US" altLang="ja-JP" dirty="0">
                  <a:latin typeface="+mj-lt"/>
                </a:endParaRPr>
              </a:p>
              <a:p>
                <a:pPr marL="285750" indent="-285750">
                  <a:buFont typeface="Wingdings" panose="05000000000000000000" pitchFamily="2" charset="2"/>
                  <a:buChar char="p"/>
                </a:pPr>
                <a:r>
                  <a:rPr lang="en-US" altLang="ja-JP" dirty="0">
                    <a:solidFill>
                      <a:srgbClr val="000000"/>
                    </a:solidFill>
                    <a:effectLst/>
                    <a:latin typeface="+mj-lt"/>
                    <a:ea typeface="游明朝" panose="02020400000000000000" pitchFamily="18" charset="-128"/>
                    <a:cs typeface="Times New Roman" panose="02020603050405020304" pitchFamily="18" charset="0"/>
                  </a:rPr>
                  <a:t>Using an AWGN channel, the case applying an SOCC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rPr>
                        </m:ctrlPr>
                      </m:sSubPr>
                      <m:e>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𝑅</m:t>
                        </m:r>
                      </m:e>
                      <m:sub>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𝑆𝑂𝐶𝐶</m:t>
                        </m:r>
                      </m:sub>
                    </m:sSub>
                  </m:oMath>
                </a14:m>
                <a:r>
                  <a:rPr lang="en-US" altLang="ja-JP" dirty="0">
                    <a:solidFill>
                      <a:srgbClr val="000000"/>
                    </a:solidFill>
                    <a:effectLst/>
                    <a:latin typeface="+mj-lt"/>
                    <a:ea typeface="游明朝" panose="02020400000000000000" pitchFamily="18" charset="-128"/>
                    <a:cs typeface="Times New Roman" panose="02020603050405020304" pitchFamily="18" charset="0"/>
                  </a:rPr>
                  <a:t> = 1/2) and RS encoding has the best performance due to the sufficient received power, the random error correction capability of the SOCC, and the addition of RS encoding with error correction capability</a:t>
                </a:r>
              </a:p>
              <a:p>
                <a:pPr marL="285750" indent="-285750">
                  <a:buFont typeface="Wingdings" panose="05000000000000000000" pitchFamily="2" charset="2"/>
                  <a:buChar char="p"/>
                </a:pPr>
                <a:endParaRPr kumimoji="1" lang="en-US" altLang="ja-JP" dirty="0">
                  <a:solidFill>
                    <a:srgbClr val="000000"/>
                  </a:solidFill>
                  <a:latin typeface="+mj-lt"/>
                  <a:ea typeface="游明朝" panose="02020400000000000000" pitchFamily="18" charset="-128"/>
                  <a:cs typeface="Times New Roman" panose="02020603050405020304" pitchFamily="18" charset="0"/>
                </a:endParaRPr>
              </a:p>
              <a:p>
                <a:pPr marL="285750" indent="-285750">
                  <a:buFont typeface="Wingdings" panose="05000000000000000000" pitchFamily="2" charset="2"/>
                  <a:buChar char="p"/>
                </a:pPr>
                <a:r>
                  <a:rPr lang="en-US" altLang="ja-JP" b="1" u="sng" dirty="0">
                    <a:solidFill>
                      <a:srgbClr val="000000"/>
                    </a:solidFill>
                    <a:latin typeface="+mj-lt"/>
                    <a:ea typeface="游明朝" panose="02020400000000000000" pitchFamily="18" charset="-128"/>
                    <a:cs typeface="Times New Roman" panose="02020603050405020304" pitchFamily="18" charset="0"/>
                  </a:rPr>
                  <a:t>T</a:t>
                </a:r>
                <a:r>
                  <a:rPr lang="en-US" altLang="ja-JP" b="1" u="sng" dirty="0">
                    <a:solidFill>
                      <a:srgbClr val="000000"/>
                    </a:solidFill>
                    <a:effectLst/>
                    <a:latin typeface="+mj-lt"/>
                    <a:ea typeface="游明朝" panose="02020400000000000000" pitchFamily="18" charset="-128"/>
                    <a:cs typeface="Times New Roman" panose="02020603050405020304" pitchFamily="18" charset="0"/>
                  </a:rPr>
                  <a:t>he case applying an SOCC (</a:t>
                </a:r>
                <a14:m>
                  <m:oMath xmlns:m="http://schemas.openxmlformats.org/officeDocument/2006/math">
                    <m:sSub>
                      <m:sSubPr>
                        <m:ctrlPr>
                          <a:rPr lang="ja-JP" altLang="ja-JP" b="1" i="1" u="sng">
                            <a:effectLst/>
                            <a:latin typeface="Cambria Math" panose="02040503050406030204" pitchFamily="18" charset="0"/>
                            <a:ea typeface="Cambria Math" panose="02040503050406030204" pitchFamily="18" charset="0"/>
                          </a:rPr>
                        </m:ctrlPr>
                      </m:sSubPr>
                      <m:e>
                        <m:r>
                          <a:rPr lang="en-US" altLang="ja-JP" b="1" i="1" u="sng">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𝑹</m:t>
                        </m:r>
                      </m:e>
                      <m:sub>
                        <m:r>
                          <a:rPr lang="en-US" altLang="ja-JP" b="1" i="1" u="sng">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𝑺𝑶𝑪𝑪</m:t>
                        </m:r>
                      </m:sub>
                    </m:sSub>
                  </m:oMath>
                </a14:m>
                <a:r>
                  <a:rPr lang="en-US" altLang="ja-JP" b="1" u="sng" dirty="0">
                    <a:solidFill>
                      <a:srgbClr val="000000"/>
                    </a:solidFill>
                    <a:effectLst/>
                    <a:latin typeface="+mj-lt"/>
                    <a:ea typeface="游明朝" panose="02020400000000000000" pitchFamily="18" charset="-128"/>
                    <a:cs typeface="Times New Roman" panose="02020603050405020304" pitchFamily="18" charset="0"/>
                  </a:rPr>
                  <a:t> = 1/4) and RS encoding has the best performance using the IEEE model CM3</a:t>
                </a:r>
              </a:p>
              <a:p>
                <a:pPr marL="800100" lvl="1" indent="-342900">
                  <a:buFont typeface="Wingdings" panose="05000000000000000000" pitchFamily="2" charset="2"/>
                  <a:buChar char="Ø"/>
                </a:pPr>
                <a:r>
                  <a:rPr lang="en-US" altLang="ja-JP" dirty="0">
                    <a:solidFill>
                      <a:srgbClr val="000000"/>
                    </a:solidFill>
                    <a:effectLst/>
                    <a:latin typeface="+mj-lt"/>
                    <a:ea typeface="游明朝" panose="02020400000000000000" pitchFamily="18" charset="-128"/>
                    <a:cs typeface="Times New Roman" panose="02020603050405020304" pitchFamily="18" charset="0"/>
                  </a:rPr>
                  <a:t>The reason for this is that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rPr>
                        </m:ctrlPr>
                      </m:sSubPr>
                      <m:e>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𝑇</m:t>
                        </m:r>
                      </m:e>
                      <m:sub>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𝑤</m:t>
                        </m:r>
                      </m:sub>
                    </m:sSub>
                  </m:oMath>
                </a14:m>
                <a:r>
                  <a:rPr lang="en-US" altLang="ja-JP" dirty="0">
                    <a:solidFill>
                      <a:srgbClr val="000000"/>
                    </a:solidFill>
                    <a:effectLst/>
                    <a:latin typeface="+mj-lt"/>
                    <a:ea typeface="游明朝" panose="02020400000000000000" pitchFamily="18" charset="-128"/>
                    <a:cs typeface="Times New Roman" panose="02020603050405020304" pitchFamily="18" charset="0"/>
                  </a:rPr>
                  <a:t> increases as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rPr>
                        </m:ctrlPr>
                      </m:sSubPr>
                      <m:e>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lang="en-US" altLang="ja-JP" dirty="0">
                    <a:solidFill>
                      <a:srgbClr val="000000"/>
                    </a:solidFill>
                    <a:effectLst/>
                    <a:latin typeface="+mj-lt"/>
                    <a:ea typeface="游明朝" panose="02020400000000000000" pitchFamily="18" charset="-128"/>
                    <a:cs typeface="Times New Roman" panose="02020603050405020304" pitchFamily="18" charset="0"/>
                  </a:rPr>
                  <a:t> increases in the case of the burst pulse option</a:t>
                </a:r>
              </a:p>
              <a:p>
                <a:pPr marL="800100" lvl="1" indent="-342900">
                  <a:buFont typeface="Wingdings" panose="05000000000000000000" pitchFamily="2" charset="2"/>
                  <a:buChar char="Ø"/>
                </a:pPr>
                <a:r>
                  <a:rPr lang="en-US" altLang="ja-JP" dirty="0">
                    <a:solidFill>
                      <a:srgbClr val="000000"/>
                    </a:solidFill>
                    <a:latin typeface="+mj-lt"/>
                    <a:ea typeface="游明朝" panose="02020400000000000000" pitchFamily="18" charset="-128"/>
                    <a:cs typeface="Times New Roman" panose="02020603050405020304" pitchFamily="18" charset="0"/>
                  </a:rPr>
                  <a:t>T</a:t>
                </a:r>
                <a:r>
                  <a:rPr lang="en-US" altLang="ja-JP" dirty="0">
                    <a:solidFill>
                      <a:srgbClr val="000000"/>
                    </a:solidFill>
                    <a:effectLst/>
                    <a:latin typeface="+mj-lt"/>
                    <a:ea typeface="游明朝" panose="02020400000000000000" pitchFamily="18" charset="-128"/>
                    <a:cs typeface="Times New Roman" panose="02020603050405020304" pitchFamily="18" charset="0"/>
                  </a:rPr>
                  <a:t>he effect of multipath delay cannot be ignored, leading to performance degradation</a:t>
                </a:r>
                <a:endParaRPr kumimoji="1" lang="ja-JP" altLang="en-US"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35496" y="1340768"/>
                <a:ext cx="8856984" cy="4832349"/>
              </a:xfrm>
              <a:prstGeom prst="rect">
                <a:avLst/>
              </a:prstGeom>
              <a:blipFill>
                <a:blip r:embed="rId3"/>
                <a:stretch>
                  <a:fillRect l="-482" t="-757" r="-895" b="-883"/>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9BCEF5C0-85BC-72AD-E96F-C7AE84B58BCE}"/>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6" name="日付プレースホルダー 3">
            <a:extLst>
              <a:ext uri="{FF2B5EF4-FFF2-40B4-BE49-F238E27FC236}">
                <a16:creationId xmlns:a16="http://schemas.microsoft.com/office/drawing/2014/main" id="{12C9923F-95DA-6C6A-6397-1636452A3B18}"/>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2441918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4A1E87A-EF4D-D063-2749-1E060283EB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64" y="1124744"/>
            <a:ext cx="8875018" cy="3888432"/>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331904"/>
            <a:ext cx="7772400" cy="1066800"/>
          </a:xfrm>
        </p:spPr>
        <p:txBody>
          <a:bodyPr/>
          <a:lstStyle/>
          <a:p>
            <a:r>
              <a:rPr lang="en-US" altLang="ja-JP" sz="3200" dirty="0"/>
              <a:t>4. </a:t>
            </a:r>
            <a:r>
              <a:rPr lang="en-US" altLang="ja-JP" sz="3200" kern="0" dirty="0"/>
              <a:t>Evaluation</a:t>
            </a:r>
            <a:r>
              <a:rPr lang="en-US" altLang="ja-JP" sz="3200" dirty="0"/>
              <a:t>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22</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384300" y="5733256"/>
            <a:ext cx="6716092" cy="646331"/>
          </a:xfrm>
          <a:prstGeom prst="rect">
            <a:avLst/>
          </a:prstGeom>
          <a:noFill/>
        </p:spPr>
        <p:txBody>
          <a:bodyPr wrap="square" rtlCol="0">
            <a:spAutoFit/>
          </a:bodyPr>
          <a:lstStyle/>
          <a:p>
            <a:pPr algn="ctr"/>
            <a:r>
              <a:rPr lang="en-US" altLang="ja-JP" b="1" dirty="0">
                <a:latin typeface="+mj-lt"/>
              </a:rPr>
              <a:t>Fig. Energy efficiency as a function of the transmission power</a:t>
            </a:r>
            <a:r>
              <a:rPr lang="ja-JP" altLang="en-US" b="1" dirty="0">
                <a:latin typeface="+mj-lt"/>
              </a:rPr>
              <a:t> </a:t>
            </a:r>
            <a:r>
              <a:rPr lang="en-US" altLang="ja-JP" b="1" dirty="0">
                <a:latin typeface="+mj-lt"/>
              </a:rPr>
              <a:t>(Single pulse option, IEEE model CM3</a:t>
            </a:r>
            <a:r>
              <a:rPr lang="ja-JP" altLang="en-US" b="1" dirty="0">
                <a:latin typeface="+mj-lt"/>
              </a:rPr>
              <a:t>，</a:t>
            </a:r>
            <a:r>
              <a:rPr lang="en-US" altLang="ja-JP" b="1" dirty="0">
                <a:latin typeface="+mj-lt"/>
              </a:rPr>
              <a:t>BCH</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4788024" y="1196752"/>
            <a:ext cx="0" cy="3672408"/>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2837E0B-1FBD-8132-1CC1-FE7F063868CC}"/>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3" name="テキスト ボックス 12">
                <a:extLst>
                  <a:ext uri="{FF2B5EF4-FFF2-40B4-BE49-F238E27FC236}">
                    <a16:creationId xmlns:a16="http://schemas.microsoft.com/office/drawing/2014/main" id="{42837E0B-1FBD-8132-1CC1-FE7F063868CC}"/>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318866EF-3B86-24EA-C6C4-C026A79E2F52}"/>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5" name="日付プレースホルダー 3">
            <a:extLst>
              <a:ext uri="{FF2B5EF4-FFF2-40B4-BE49-F238E27FC236}">
                <a16:creationId xmlns:a16="http://schemas.microsoft.com/office/drawing/2014/main" id="{591D46B3-2E59-684C-075B-C39866878A79}"/>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302318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0839C56-3156-DDE9-1D6B-65C0A2152A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51" y="1014080"/>
            <a:ext cx="8963911" cy="3927088"/>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755576" y="270911"/>
            <a:ext cx="7772400" cy="1066800"/>
          </a:xfrm>
        </p:spPr>
        <p:txBody>
          <a:bodyPr/>
          <a:lstStyle/>
          <a:p>
            <a:r>
              <a:rPr lang="en-US" altLang="ja-JP" sz="3200" dirty="0"/>
              <a:t>4. </a:t>
            </a:r>
            <a:r>
              <a:rPr lang="en-US" altLang="ja-JP" sz="3200" kern="0" dirty="0"/>
              <a:t>Evaluation</a:t>
            </a:r>
            <a:r>
              <a:rPr lang="en-US" altLang="ja-JP" sz="3200" dirty="0"/>
              <a:t>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23</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660612" y="5712535"/>
            <a:ext cx="6398840" cy="646331"/>
          </a:xfrm>
          <a:prstGeom prst="rect">
            <a:avLst/>
          </a:prstGeom>
          <a:noFill/>
        </p:spPr>
        <p:txBody>
          <a:bodyPr wrap="square" rtlCol="0">
            <a:spAutoFit/>
          </a:bodyPr>
          <a:lstStyle/>
          <a:p>
            <a:pPr algn="ctr"/>
            <a:r>
              <a:rPr lang="en-US" altLang="ja-JP" b="1" dirty="0">
                <a:latin typeface="+mj-lt"/>
              </a:rPr>
              <a:t>Fig. Energy efficiency as a function of the transmission power</a:t>
            </a:r>
            <a:r>
              <a:rPr lang="ja-JP" altLang="en-US" b="1" dirty="0">
                <a:latin typeface="+mj-lt"/>
              </a:rPr>
              <a:t> </a:t>
            </a:r>
            <a:r>
              <a:rPr lang="en-US" altLang="ja-JP" b="1" dirty="0">
                <a:latin typeface="+mj-lt"/>
              </a:rPr>
              <a:t>(Single pulse option, IEEE model CM3</a:t>
            </a:r>
            <a:r>
              <a:rPr lang="ja-JP" altLang="en-US" b="1" dirty="0">
                <a:latin typeface="+mj-lt"/>
              </a:rPr>
              <a:t>，</a:t>
            </a:r>
            <a:r>
              <a:rPr lang="en-US" altLang="ja-JP" b="1" dirty="0">
                <a:latin typeface="+mj-lt"/>
              </a:rPr>
              <a:t>RS</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4860032" y="1213428"/>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157E6C13-412F-77B8-BCAE-5336991271EB}"/>
                  </a:ext>
                </a:extLst>
              </p:cNvPr>
              <p:cNvSpPr txBox="1"/>
              <p:nvPr/>
            </p:nvSpPr>
            <p:spPr>
              <a:xfrm>
                <a:off x="467544" y="4968771"/>
                <a:ext cx="2368222" cy="646331"/>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3" name="テキスト ボックス 12">
                <a:extLst>
                  <a:ext uri="{FF2B5EF4-FFF2-40B4-BE49-F238E27FC236}">
                    <a16:creationId xmlns:a16="http://schemas.microsoft.com/office/drawing/2014/main" id="{157E6C13-412F-77B8-BCAE-5336991271EB}"/>
                  </a:ext>
                </a:extLst>
              </p:cNvPr>
              <p:cNvSpPr txBox="1">
                <a:spLocks noRot="1" noChangeAspect="1" noMove="1" noResize="1" noEditPoints="1" noAdjustHandles="1" noChangeArrowheads="1" noChangeShapeType="1" noTextEdit="1"/>
              </p:cNvSpPr>
              <p:nvPr/>
            </p:nvSpPr>
            <p:spPr>
              <a:xfrm>
                <a:off x="467544" y="4968771"/>
                <a:ext cx="2368222" cy="646331"/>
              </a:xfrm>
              <a:prstGeom prst="rect">
                <a:avLst/>
              </a:prstGeom>
              <a:blipFill>
                <a:blip r:embed="rId4"/>
                <a:stretch>
                  <a:fillRect l="-1804" t="-4717" b="-14151"/>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3272E31A-A50C-172F-201E-6F72FEDA7756}"/>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5" name="日付プレースホルダー 3">
            <a:extLst>
              <a:ext uri="{FF2B5EF4-FFF2-40B4-BE49-F238E27FC236}">
                <a16:creationId xmlns:a16="http://schemas.microsoft.com/office/drawing/2014/main" id="{88706D71-97E8-D7E3-13A4-63CD0D7565D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3868251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332656"/>
            <a:ext cx="7772400" cy="1066800"/>
          </a:xfrm>
        </p:spPr>
        <p:txBody>
          <a:bodyPr/>
          <a:lstStyle/>
          <a:p>
            <a:r>
              <a:rPr lang="en-US" altLang="ja-JP" sz="3200" dirty="0"/>
              <a:t>4. Result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24</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268760"/>
                <a:ext cx="8856984" cy="5016758"/>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 overall tendency was for the performance of the IEEE model CM3 to deteriorate compared to that of the AWGN channel due to the effect of multipath fading</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Arial" panose="020B0604020202020204" pitchFamily="34" charset="0"/>
                  </a:rPr>
                  <a:t>When the constraint length of the SOCC increased, the transmission failure ratio improved because the error-correcting capability increased with decreasing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endParaRPr kumimoji="1" lang="en-US" altLang="ja-JP" sz="2000" dirty="0">
                  <a:latin typeface="+mj-lt"/>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kumimoji="1" lang="en-US" altLang="ja-JP" sz="2000" dirty="0">
                    <a:latin typeface="+mj-lt"/>
                  </a:rPr>
                  <a:t>On the other hand, the energy efficiency decreased because the number of redundant bits in the PPDU increased</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SimSun" panose="02010600030101010101" pitchFamily="2" charset="-122"/>
                    <a:cs typeface="Times New Roman" panose="02020603050405020304" pitchFamily="18" charset="0"/>
                  </a:rPr>
                  <a:t>There was almost no difference between the applications of the concatenated coding of BCH codes and an SOCC and a single SOCC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SimSun" panose="02010600030101010101" pitchFamily="2" charset="-122"/>
                    <a:cs typeface="Times New Roman" panose="02020603050405020304" pitchFamily="18" charset="0"/>
                  </a:rPr>
                  <a:t> = 1/8 or less in the former</a:t>
                </a:r>
              </a:p>
              <a:p>
                <a:pPr marL="285750" indent="-285750">
                  <a:buFont typeface="Wingdings" panose="05000000000000000000" pitchFamily="2" charset="2"/>
                  <a:buChar char="p"/>
                </a:pPr>
                <a:endParaRPr kumimoji="1" lang="en-US" altLang="ja-JP" sz="2000" dirty="0">
                  <a:latin typeface="+mj-lt"/>
                  <a:ea typeface="SimSun" panose="02010600030101010101" pitchFamily="2" charset="-122"/>
                  <a:cs typeface="Times New Roman" panose="02020603050405020304" pitchFamily="18" charset="0"/>
                </a:endParaRPr>
              </a:p>
              <a:p>
                <a:pPr marL="285750" indent="-285750">
                  <a:buFont typeface="Wingdings" panose="05000000000000000000" pitchFamily="2" charset="2"/>
                  <a:buChar char="p"/>
                </a:pPr>
                <a:r>
                  <a:rPr lang="en-US" altLang="ja-JP" sz="2000" dirty="0">
                    <a:latin typeface="+mj-lt"/>
                    <a:ea typeface="SimSun" panose="02010600030101010101" pitchFamily="2" charset="-122"/>
                    <a:cs typeface="Times New Roman" panose="02020603050405020304" pitchFamily="18" charset="0"/>
                  </a:rPr>
                  <a:t>A</a:t>
                </a:r>
                <a:r>
                  <a:rPr lang="en-US" altLang="ja-JP" sz="2000" dirty="0">
                    <a:effectLst/>
                    <a:latin typeface="+mj-lt"/>
                    <a:ea typeface="SimSun" panose="02010600030101010101" pitchFamily="2" charset="-122"/>
                    <a:cs typeface="Times New Roman" panose="02020603050405020304" pitchFamily="18" charset="0"/>
                  </a:rPr>
                  <a:t>n improvement effect was seen even at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SimSun" panose="02010600030101010101" pitchFamily="2" charset="-122"/>
                    <a:cs typeface="Times New Roman" panose="02020603050405020304" pitchFamily="18" charset="0"/>
                  </a:rPr>
                  <a:t> = 1/32 in the case of the concatenated coding of RS codes and an SOCC</a:t>
                </a:r>
                <a:endParaRPr kumimoji="1" lang="ja-JP" altLang="en-US" sz="2000"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268760"/>
                <a:ext cx="8856984" cy="5016758"/>
              </a:xfrm>
              <a:prstGeom prst="rect">
                <a:avLst/>
              </a:prstGeom>
              <a:blipFill>
                <a:blip r:embed="rId3"/>
                <a:stretch>
                  <a:fillRect l="-619" t="-608" r="-138" b="-1215"/>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CE102E3E-EA72-5BEF-3BF2-DBFC58CA9EDA}"/>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6" name="日付プレースホルダー 3">
            <a:extLst>
              <a:ext uri="{FF2B5EF4-FFF2-40B4-BE49-F238E27FC236}">
                <a16:creationId xmlns:a16="http://schemas.microsoft.com/office/drawing/2014/main" id="{7171930F-54DD-BAA1-C797-FBD61AE725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694708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BA8556F-EF81-A50A-8529-EB021B491D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275" y="1124743"/>
            <a:ext cx="8503631" cy="3725873"/>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332656"/>
            <a:ext cx="7772400" cy="1066800"/>
          </a:xfrm>
        </p:spPr>
        <p:txBody>
          <a:bodyPr/>
          <a:lstStyle/>
          <a:p>
            <a:r>
              <a:rPr lang="en-US" altLang="ja-JP" sz="3200" dirty="0"/>
              <a:t>4. </a:t>
            </a:r>
            <a:r>
              <a:rPr lang="en-US" altLang="ja-JP" sz="3200" kern="0" dirty="0"/>
              <a:t>Evaluation</a:t>
            </a:r>
            <a:r>
              <a:rPr lang="en-US" altLang="ja-JP" sz="3200" dirty="0"/>
              <a:t>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25</a:t>
            </a:fld>
            <a:endParaRPr kumimoji="1" lang="ja-JP" altLang="en-US"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E5794EC-F717-4488-8723-5D90378A0802}"/>
                  </a:ext>
                </a:extLst>
              </p:cNvPr>
              <p:cNvSpPr txBox="1"/>
              <p:nvPr/>
            </p:nvSpPr>
            <p:spPr>
              <a:xfrm>
                <a:off x="1384300" y="5733256"/>
                <a:ext cx="6788100" cy="691600"/>
              </a:xfrm>
              <a:prstGeom prst="rect">
                <a:avLst/>
              </a:prstGeom>
              <a:noFill/>
            </p:spPr>
            <p:txBody>
              <a:bodyPr wrap="square" rtlCol="0">
                <a:spAutoFit/>
              </a:bodyPr>
              <a:lstStyle/>
              <a:p>
                <a:pPr algn="ctr"/>
                <a:r>
                  <a:rPr lang="en-US" altLang="ja-JP" b="1" dirty="0">
                    <a:latin typeface="+mj-lt"/>
                  </a:rPr>
                  <a:t>Fig. Energy efficiency as a function of the transmission power</a:t>
                </a:r>
                <a:r>
                  <a:rPr lang="ja-JP" altLang="en-US" b="1" dirty="0">
                    <a:latin typeface="+mj-lt"/>
                  </a:rPr>
                  <a:t> </a:t>
                </a:r>
                <a:r>
                  <a:rPr lang="en-US" altLang="ja-JP" b="1" dirty="0">
                    <a:latin typeface="+mj-lt"/>
                  </a:rPr>
                  <a:t>(Burst pulse option, AWGN, </a:t>
                </a:r>
                <a14:m>
                  <m:oMath xmlns:m="http://schemas.openxmlformats.org/officeDocument/2006/math">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𝑮</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b="1" i="1">
                            <a:effectLst/>
                            <a:latin typeface="Cambria Math" panose="02040503050406030204" pitchFamily="18" charset="0"/>
                            <a:ea typeface="Cambria Math" panose="02040503050406030204" pitchFamily="18" charset="0"/>
                          </a:rPr>
                        </m:ctrlPr>
                      </m:sSub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𝑵</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𝒄𝒑𝒃</m:t>
                        </m:r>
                      </m:sub>
                    </m:sSub>
                    <m:sSubSup>
                      <m:sSubSupPr>
                        <m:ctrlPr>
                          <a:rPr lang="ja-JP" altLang="ja-JP" b="1" i="1">
                            <a:effectLst/>
                            <a:latin typeface="Cambria Math" panose="02040503050406030204" pitchFamily="18" charset="0"/>
                            <a:ea typeface="Cambria Math" panose="02040503050406030204" pitchFamily="18" charset="0"/>
                          </a:rPr>
                        </m:ctrlPr>
                      </m:sSubSup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𝑹</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𝑺𝑶𝑪𝑪</m:t>
                        </m:r>
                      </m:sub>
                      <m: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𝟏</m:t>
                        </m:r>
                      </m:sup>
                    </m:sSub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𝟖</m:t>
                    </m:r>
                  </m:oMath>
                </a14:m>
                <a:r>
                  <a:rPr lang="en-US" altLang="ja-JP" b="1" dirty="0">
                    <a:latin typeface="+mj-lt"/>
                  </a:rPr>
                  <a:t>)</a:t>
                </a:r>
                <a:endParaRPr kumimoji="1" lang="ja-JP" altLang="en-US" b="1" dirty="0">
                  <a:latin typeface="+mj-lt"/>
                </a:endParaRPr>
              </a:p>
            </p:txBody>
          </p:sp>
        </mc:Choice>
        <mc:Fallback xmlns="">
          <p:sp>
            <p:nvSpPr>
              <p:cNvPr id="6" name="テキスト ボックス 5">
                <a:extLst>
                  <a:ext uri="{FF2B5EF4-FFF2-40B4-BE49-F238E27FC236}">
                    <a16:creationId xmlns:a16="http://schemas.microsoft.com/office/drawing/2014/main" id="{BE5794EC-F717-4488-8723-5D90378A0802}"/>
                  </a:ext>
                </a:extLst>
              </p:cNvPr>
              <p:cNvSpPr txBox="1">
                <a:spLocks noRot="1" noChangeAspect="1" noMove="1" noResize="1" noEditPoints="1" noAdjustHandles="1" noChangeArrowheads="1" noChangeShapeType="1" noTextEdit="1"/>
              </p:cNvSpPr>
              <p:nvPr/>
            </p:nvSpPr>
            <p:spPr>
              <a:xfrm>
                <a:off x="1384300" y="5733256"/>
                <a:ext cx="6788100" cy="691600"/>
              </a:xfrm>
              <a:prstGeom prst="rect">
                <a:avLst/>
              </a:prstGeom>
              <a:blipFill>
                <a:blip r:embed="rId4"/>
                <a:stretch>
                  <a:fillRect t="-4386" b="-8772"/>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4716016" y="1052736"/>
            <a:ext cx="0" cy="3672408"/>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2026EFA-6CB5-C52E-B8B1-17EDD8860FAA}"/>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3" name="テキスト ボックス 12">
                <a:extLst>
                  <a:ext uri="{FF2B5EF4-FFF2-40B4-BE49-F238E27FC236}">
                    <a16:creationId xmlns:a16="http://schemas.microsoft.com/office/drawing/2014/main" id="{52026EFA-6CB5-C52E-B8B1-17EDD8860FAA}"/>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5"/>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D819B7D8-D04E-98AE-5013-822B9AF69302}"/>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5" name="日付プレースホルダー 3">
            <a:extLst>
              <a:ext uri="{FF2B5EF4-FFF2-40B4-BE49-F238E27FC236}">
                <a16:creationId xmlns:a16="http://schemas.microsoft.com/office/drawing/2014/main" id="{38C8E7CE-6B1F-F1D4-D1C9-9351E7F25BC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1195728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440AC3D-1D85-F736-A171-7F706A227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78" y="1149797"/>
            <a:ext cx="9013561" cy="3948715"/>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268244"/>
            <a:ext cx="7772400" cy="1066800"/>
          </a:xfrm>
        </p:spPr>
        <p:txBody>
          <a:bodyPr/>
          <a:lstStyle/>
          <a:p>
            <a:r>
              <a:rPr lang="en-US" altLang="ja-JP" sz="3200" dirty="0"/>
              <a:t>4. </a:t>
            </a:r>
            <a:r>
              <a:rPr lang="en-US" altLang="ja-JP" sz="3200" kern="0" dirty="0"/>
              <a:t>Evaluation</a:t>
            </a:r>
            <a:r>
              <a:rPr lang="en-US" altLang="ja-JP" sz="3200" dirty="0"/>
              <a:t>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26</a:t>
            </a:fld>
            <a:endParaRPr kumimoji="1" lang="ja-JP" altLang="en-US"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E5794EC-F717-4488-8723-5D90378A0802}"/>
                  </a:ext>
                </a:extLst>
              </p:cNvPr>
              <p:cNvSpPr txBox="1"/>
              <p:nvPr/>
            </p:nvSpPr>
            <p:spPr>
              <a:xfrm>
                <a:off x="539552" y="5754209"/>
                <a:ext cx="8286948" cy="691600"/>
              </a:xfrm>
              <a:prstGeom prst="rect">
                <a:avLst/>
              </a:prstGeom>
              <a:noFill/>
            </p:spPr>
            <p:txBody>
              <a:bodyPr wrap="square" rtlCol="0">
                <a:spAutoFit/>
              </a:bodyPr>
              <a:lstStyle/>
              <a:p>
                <a:pPr algn="ctr"/>
                <a:r>
                  <a:rPr lang="en-US" altLang="ja-JP" b="1" dirty="0">
                    <a:latin typeface="+mj-lt"/>
                  </a:rPr>
                  <a:t>Fig. Energy efficiency as a function of the transmission power</a:t>
                </a:r>
              </a:p>
              <a:p>
                <a:pPr algn="ctr"/>
                <a:r>
                  <a:rPr lang="en-US" altLang="ja-JP" b="1" dirty="0">
                    <a:latin typeface="+mj-lt"/>
                  </a:rPr>
                  <a:t>(Burst pulse option, IEEE model CM3, </a:t>
                </a:r>
                <a14:m>
                  <m:oMath xmlns:m="http://schemas.openxmlformats.org/officeDocument/2006/math">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𝑮</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b="1" i="1">
                            <a:effectLst/>
                            <a:latin typeface="Cambria Math" panose="02040503050406030204" pitchFamily="18" charset="0"/>
                            <a:ea typeface="Cambria Math" panose="02040503050406030204" pitchFamily="18" charset="0"/>
                          </a:rPr>
                        </m:ctrlPr>
                      </m:sSubPr>
                      <m:e>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𝑵</m:t>
                        </m:r>
                      </m:e>
                      <m:sub>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𝒄𝒑𝒃</m:t>
                        </m:r>
                      </m:sub>
                    </m:sSub>
                    <m:sSubSup>
                      <m:sSubSupPr>
                        <m:ctrlPr>
                          <a:rPr lang="ja-JP" altLang="ja-JP" b="1" i="1">
                            <a:effectLst/>
                            <a:latin typeface="Cambria Math" panose="02040503050406030204" pitchFamily="18" charset="0"/>
                            <a:ea typeface="Cambria Math" panose="02040503050406030204" pitchFamily="18" charset="0"/>
                          </a:rPr>
                        </m:ctrlPr>
                      </m:sSubSupPr>
                      <m:e>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𝑹</m:t>
                        </m:r>
                      </m:e>
                      <m:sub>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𝑺𝑶𝑪𝑪</m:t>
                        </m:r>
                      </m:sub>
                      <m:sup>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𝟏</m:t>
                        </m:r>
                      </m:sup>
                    </m:sSubSup>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𝟖</m:t>
                    </m:r>
                  </m:oMath>
                </a14:m>
                <a:r>
                  <a:rPr lang="en-US" altLang="ja-JP" b="1" dirty="0">
                    <a:latin typeface="+mj-lt"/>
                  </a:rPr>
                  <a:t>)</a:t>
                </a:r>
                <a:endParaRPr kumimoji="1" lang="ja-JP" altLang="en-US" b="1" dirty="0">
                  <a:latin typeface="+mj-lt"/>
                </a:endParaRPr>
              </a:p>
            </p:txBody>
          </p:sp>
        </mc:Choice>
        <mc:Fallback xmlns="">
          <p:sp>
            <p:nvSpPr>
              <p:cNvPr id="6" name="テキスト ボックス 5">
                <a:extLst>
                  <a:ext uri="{FF2B5EF4-FFF2-40B4-BE49-F238E27FC236}">
                    <a16:creationId xmlns:a16="http://schemas.microsoft.com/office/drawing/2014/main" id="{BE5794EC-F717-4488-8723-5D90378A0802}"/>
                  </a:ext>
                </a:extLst>
              </p:cNvPr>
              <p:cNvSpPr txBox="1">
                <a:spLocks noRot="1" noChangeAspect="1" noMove="1" noResize="1" noEditPoints="1" noAdjustHandles="1" noChangeArrowheads="1" noChangeShapeType="1" noTextEdit="1"/>
              </p:cNvSpPr>
              <p:nvPr/>
            </p:nvSpPr>
            <p:spPr>
              <a:xfrm>
                <a:off x="539552" y="5754209"/>
                <a:ext cx="8286948" cy="691600"/>
              </a:xfrm>
              <a:prstGeom prst="rect">
                <a:avLst/>
              </a:prstGeom>
              <a:blipFill>
                <a:blip r:embed="rId4"/>
                <a:stretch>
                  <a:fillRect t="-5310" b="-9735"/>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4860032"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DD675FC3-3CD4-6E15-7863-4A740C27304B}"/>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3" name="テキスト ボックス 12">
                <a:extLst>
                  <a:ext uri="{FF2B5EF4-FFF2-40B4-BE49-F238E27FC236}">
                    <a16:creationId xmlns:a16="http://schemas.microsoft.com/office/drawing/2014/main" id="{DD675FC3-3CD4-6E15-7863-4A740C27304B}"/>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5"/>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C3857398-6A20-FD83-F0C4-5257CFB7A103}"/>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5" name="日付プレースホルダー 3">
            <a:extLst>
              <a:ext uri="{FF2B5EF4-FFF2-40B4-BE49-F238E27FC236}">
                <a16:creationId xmlns:a16="http://schemas.microsoft.com/office/drawing/2014/main" id="{B9E16BDD-52BD-B7F4-C684-B706E64C1EBC}"/>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578000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318529"/>
            <a:ext cx="7772400" cy="1066800"/>
          </a:xfrm>
        </p:spPr>
        <p:txBody>
          <a:bodyPr/>
          <a:lstStyle/>
          <a:p>
            <a:r>
              <a:rPr lang="en-US" altLang="ja-JP" sz="3200" dirty="0"/>
              <a:t>4. Result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27</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268760"/>
                <a:ext cx="8856984" cy="4847224"/>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 transmission failure ratio was better when only an SOCC was applied than in the case without error-correcting codes in both channel models</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latin typeface="+mj-lt"/>
                    <a:ea typeface="游明朝" panose="02020400000000000000" pitchFamily="18" charset="-128"/>
                    <a:cs typeface="Arial" panose="020B0604020202020204" pitchFamily="34" charset="0"/>
                  </a:rPr>
                  <a:t>The AWGN channel model and the IEEE model CM3 tended to differ in terms of transmission failure ratio performance</a:t>
                </a:r>
              </a:p>
              <a:p>
                <a:pPr marL="800100" lvl="1" indent="-342900">
                  <a:buFont typeface="Wingdings" panose="05000000000000000000" pitchFamily="2" charset="2"/>
                  <a:buChar char="ü"/>
                </a:pPr>
                <a:r>
                  <a:rPr lang="en-US" altLang="ja-JP" sz="1800" dirty="0">
                    <a:solidFill>
                      <a:srgbClr val="000000"/>
                    </a:solidFill>
                    <a:effectLst/>
                    <a:latin typeface="+mj-lt"/>
                    <a:ea typeface="SimSun" panose="02010600030101010101" pitchFamily="2" charset="-122"/>
                    <a:cs typeface="Times New Roman" panose="02020603050405020304" pitchFamily="18" charset="0"/>
                  </a:rPr>
                  <a:t>In the AWGN channel model, </a:t>
                </a:r>
                <a:r>
                  <a:rPr lang="en-US" altLang="ja-JP" sz="1800" b="1" u="sng" dirty="0">
                    <a:solidFill>
                      <a:srgbClr val="000000"/>
                    </a:solidFill>
                    <a:effectLst/>
                    <a:latin typeface="+mj-lt"/>
                    <a:ea typeface="SimSun" panose="02010600030101010101" pitchFamily="2" charset="-122"/>
                    <a:cs typeface="Times New Roman" panose="02020603050405020304" pitchFamily="18" charset="0"/>
                  </a:rPr>
                  <a:t>the best performance was obtained when an SOCC was applied with </a:t>
                </a:r>
                <a14:m>
                  <m:oMath xmlns:m="http://schemas.openxmlformats.org/officeDocument/2006/math">
                    <m:sSub>
                      <m:sSubPr>
                        <m:ctrlPr>
                          <a:rPr lang="ja-JP" altLang="ja-JP" sz="2000" b="1" i="1" u="sng">
                            <a:effectLst/>
                            <a:latin typeface="Cambria Math" panose="02040503050406030204" pitchFamily="18" charset="0"/>
                            <a:ea typeface="Cambria Math" panose="02040503050406030204" pitchFamily="18" charset="0"/>
                          </a:rPr>
                        </m:ctrlPr>
                      </m:sSubPr>
                      <m:e>
                        <m:r>
                          <a:rPr lang="en-US" altLang="ja-JP" sz="1800" b="1" i="1" u="sng">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𝑹</m:t>
                        </m:r>
                      </m:e>
                      <m:sub>
                        <m:r>
                          <a:rPr lang="en-US" altLang="ja-JP" sz="1800" b="1" i="1" u="sng">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𝑺𝑶𝑪𝑪</m:t>
                        </m:r>
                      </m:sub>
                    </m:sSub>
                  </m:oMath>
                </a14:m>
                <a:r>
                  <a:rPr lang="en-US" altLang="ja-JP" sz="1800" b="1" u="sng" dirty="0">
                    <a:solidFill>
                      <a:srgbClr val="000000"/>
                    </a:solidFill>
                    <a:effectLst/>
                    <a:latin typeface="+mj-lt"/>
                    <a:ea typeface="SimSun" panose="02010600030101010101" pitchFamily="2" charset="-122"/>
                    <a:cs typeface="Times New Roman" panose="02020603050405020304" pitchFamily="18" charset="0"/>
                  </a:rPr>
                  <a:t> = 1/2 and RS-encoded</a:t>
                </a:r>
              </a:p>
              <a:p>
                <a:pPr marL="800100" lvl="1" indent="-342900">
                  <a:buFont typeface="Wingdings" panose="05000000000000000000" pitchFamily="2" charset="2"/>
                  <a:buChar char="ü"/>
                </a:pPr>
                <a:r>
                  <a:rPr lang="en-US" altLang="ja-JP" sz="1800" dirty="0">
                    <a:solidFill>
                      <a:srgbClr val="000000"/>
                    </a:solidFill>
                    <a:effectLst/>
                    <a:latin typeface="+mj-lt"/>
                    <a:ea typeface="SimSun" panose="02010600030101010101" pitchFamily="2" charset="-122"/>
                    <a:cs typeface="Times New Roman" panose="02020603050405020304" pitchFamily="18" charset="0"/>
                  </a:rPr>
                  <a:t>In other words, simply lowering the SOCC coding rate did not provide good performance because erroneous corrections increase in frequency when decoding an SOCC in case sufficient received power cannot be obtained</a:t>
                </a:r>
              </a:p>
              <a:p>
                <a:pPr marL="800100" lvl="1" indent="-342900">
                  <a:buFont typeface="Wingdings" panose="05000000000000000000" pitchFamily="2" charset="2"/>
                  <a:buChar char="ü"/>
                </a:pPr>
                <a:r>
                  <a:rPr lang="en-US" altLang="ja-JP" sz="1800" dirty="0">
                    <a:solidFill>
                      <a:srgbClr val="000000"/>
                    </a:solidFill>
                    <a:effectLst/>
                    <a:latin typeface="+mj-lt"/>
                    <a:ea typeface="SimSun" panose="02010600030101010101" pitchFamily="2" charset="-122"/>
                    <a:cs typeface="Times New Roman" panose="02020603050405020304" pitchFamily="18" charset="0"/>
                  </a:rPr>
                  <a:t>In the IEEE model CM3, </a:t>
                </a:r>
                <a:r>
                  <a:rPr lang="en-US" altLang="ja-JP" sz="1800" b="1" u="sng" dirty="0">
                    <a:solidFill>
                      <a:srgbClr val="000000"/>
                    </a:solidFill>
                    <a:effectLst/>
                    <a:latin typeface="+mj-lt"/>
                    <a:ea typeface="SimSun" panose="02010600030101010101" pitchFamily="2" charset="-122"/>
                    <a:cs typeface="Times New Roman" panose="02020603050405020304" pitchFamily="18" charset="0"/>
                  </a:rPr>
                  <a:t>better performance was obtained when an SOCC was applied with </a:t>
                </a:r>
                <a14:m>
                  <m:oMath xmlns:m="http://schemas.openxmlformats.org/officeDocument/2006/math">
                    <m:sSub>
                      <m:sSubPr>
                        <m:ctrlPr>
                          <a:rPr lang="ja-JP" altLang="ja-JP" b="1" i="1" u="sng">
                            <a:effectLst/>
                            <a:latin typeface="Cambria Math" panose="02040503050406030204" pitchFamily="18" charset="0"/>
                            <a:ea typeface="Cambria Math" panose="02040503050406030204" pitchFamily="18" charset="0"/>
                          </a:rPr>
                        </m:ctrlPr>
                      </m:sSubPr>
                      <m:e>
                        <m:r>
                          <a:rPr lang="en-US" altLang="ja-JP" sz="1800" b="1" i="1" u="sng">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𝑹</m:t>
                        </m:r>
                      </m:e>
                      <m:sub>
                        <m:r>
                          <a:rPr lang="en-US" altLang="ja-JP" sz="1800" b="1" i="1" u="sng">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𝑺𝑶𝑪𝑪</m:t>
                        </m:r>
                      </m:sub>
                    </m:sSub>
                    <m:r>
                      <a:rPr lang="en-US" altLang="ja-JP" sz="1800" b="1" i="1" u="sng">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altLang="ja-JP" sz="1800" b="1" u="sng" dirty="0">
                    <a:solidFill>
                      <a:srgbClr val="000000"/>
                    </a:solidFill>
                    <a:effectLst/>
                    <a:latin typeface="+mj-lt"/>
                    <a:ea typeface="SimSun" panose="02010600030101010101" pitchFamily="2" charset="-122"/>
                    <a:cs typeface="Times New Roman" panose="02020603050405020304" pitchFamily="18" charset="0"/>
                  </a:rPr>
                  <a:t> 1/4 and RS-encoded</a:t>
                </a:r>
                <a:endParaRPr lang="en-US" altLang="ja-JP" dirty="0">
                  <a:solidFill>
                    <a:srgbClr val="000000"/>
                  </a:solidFill>
                  <a:latin typeface="+mj-lt"/>
                  <a:ea typeface="SimSun" panose="02010600030101010101" pitchFamily="2" charset="-122"/>
                  <a:cs typeface="Times New Roman" panose="02020603050405020304" pitchFamily="18" charset="0"/>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solidFill>
                      <a:srgbClr val="000000"/>
                    </a:solidFill>
                    <a:effectLst/>
                    <a:latin typeface="+mj-lt"/>
                    <a:ea typeface="SimSun" panose="02010600030101010101" pitchFamily="2" charset="-122"/>
                    <a:cs typeface="Arial" panose="020B0604020202020204" pitchFamily="34" charset="0"/>
                  </a:rPr>
                  <a:t>The energy efficiency was the highest when only an SOCC was applied and </a:t>
                </a:r>
                <a14:m>
                  <m:oMath xmlns:m="http://schemas.openxmlformats.org/officeDocument/2006/math">
                    <m:sSub>
                      <m:sSubPr>
                        <m:ctrlPr>
                          <a:rPr lang="ja-JP" altLang="ja-JP" sz="24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solidFill>
                      <a:srgbClr val="000000"/>
                    </a:solidFill>
                    <a:effectLst/>
                    <a:latin typeface="+mj-lt"/>
                    <a:ea typeface="SimSun" panose="02010600030101010101" pitchFamily="2" charset="-122"/>
                    <a:cs typeface="Arial" panose="020B0604020202020204" pitchFamily="34" charset="0"/>
                  </a:rPr>
                  <a:t> = 1/2, and the performance under these conditions was better than that when an error-correcting code was not utilized</a:t>
                </a:r>
                <a:endParaRPr kumimoji="1" lang="en-US" altLang="ja-JP" sz="2400" dirty="0">
                  <a:latin typeface="+mj-lt"/>
                  <a:cs typeface="Arial" panose="020B0604020202020204" pitchFamily="34" charset="0"/>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268760"/>
                <a:ext cx="8856984" cy="4847224"/>
              </a:xfrm>
              <a:prstGeom prst="rect">
                <a:avLst/>
              </a:prstGeom>
              <a:blipFill>
                <a:blip r:embed="rId3"/>
                <a:stretch>
                  <a:fillRect l="-619" t="-629" r="-206" b="-2013"/>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D940F26A-D3D4-A531-1C19-5074C66E694B}"/>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6" name="日付プレースホルダー 3">
            <a:extLst>
              <a:ext uri="{FF2B5EF4-FFF2-40B4-BE49-F238E27FC236}">
                <a16:creationId xmlns:a16="http://schemas.microsoft.com/office/drawing/2014/main" id="{AAA3BC7E-96AD-0085-08D6-15936ABFDDAC}"/>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2143012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13536"/>
            <a:ext cx="7772400" cy="1066800"/>
          </a:xfrm>
        </p:spPr>
        <p:txBody>
          <a:bodyPr/>
          <a:lstStyle/>
          <a:p>
            <a:r>
              <a:rPr kumimoji="1" lang="en-US" altLang="ja-JP" dirty="0"/>
              <a:t>5. Conclusion</a:t>
            </a:r>
            <a:endParaRPr kumimoji="1" lang="ja-JP" altLang="en-US" dirty="0"/>
          </a:p>
        </p:txBody>
      </p:sp>
      <p:sp>
        <p:nvSpPr>
          <p:cNvPr id="4" name="スライド番号プレースホルダー 3"/>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28</a:t>
            </a:fld>
            <a:endParaRPr kumimoji="1" lang="ja-JP" altLang="en-US" dirty="0">
              <a:latin typeface="+mj-lt"/>
            </a:endParaRPr>
          </a:p>
        </p:txBody>
      </p:sp>
      <p:sp>
        <p:nvSpPr>
          <p:cNvPr id="6" name="テキスト ボックス 5">
            <a:extLst>
              <a:ext uri="{FF2B5EF4-FFF2-40B4-BE49-F238E27FC236}">
                <a16:creationId xmlns:a16="http://schemas.microsoft.com/office/drawing/2014/main" id="{7468A3A1-0FDB-47BC-B8EC-0964A12BE68A}"/>
              </a:ext>
            </a:extLst>
          </p:cNvPr>
          <p:cNvSpPr txBox="1"/>
          <p:nvPr/>
        </p:nvSpPr>
        <p:spPr>
          <a:xfrm>
            <a:off x="99349" y="1276143"/>
            <a:ext cx="8784084" cy="4893647"/>
          </a:xfrm>
          <a:prstGeom prst="rect">
            <a:avLst/>
          </a:prstGeom>
          <a:noFill/>
        </p:spPr>
        <p:txBody>
          <a:bodyPr wrap="square" rtlCol="0">
            <a:spAutoFit/>
          </a:bodyPr>
          <a:lstStyle/>
          <a:p>
            <a:pPr marL="285750" indent="-285750">
              <a:buFont typeface="Arial" panose="020B0604020202020204" pitchFamily="34" charset="0"/>
              <a:buChar char="•"/>
            </a:pPr>
            <a:r>
              <a:rPr lang="en-US" altLang="ja-JP" sz="2400" dirty="0">
                <a:latin typeface="+mj-lt"/>
              </a:rPr>
              <a:t>This research proposed applying an SOCC to the UWB PHY of IEEE 802.15.6 to improve its dependability and evaluated the effect of applying an SOCC by computer simulations</a:t>
            </a:r>
          </a:p>
          <a:p>
            <a:pPr marL="285750" indent="-285750">
              <a:buFont typeface="Arial" panose="020B0604020202020204" pitchFamily="34" charset="0"/>
              <a:buChar char="•"/>
            </a:pPr>
            <a:endParaRPr kumimoji="1" lang="en-US" altLang="ja-JP" sz="2400" dirty="0">
              <a:latin typeface="+mj-lt"/>
            </a:endParaRPr>
          </a:p>
          <a:p>
            <a:pPr marL="285750" indent="-285750">
              <a:buFont typeface="Arial" panose="020B0604020202020204" pitchFamily="34" charset="0"/>
              <a:buChar char="•"/>
            </a:pPr>
            <a:r>
              <a:rPr kumimoji="1" lang="en-US" altLang="ja-JP" sz="2400" dirty="0">
                <a:latin typeface="+mj-lt"/>
              </a:rPr>
              <a:t>Numerical results showed that sufficient dependability could not be ensured by the error control method defined by IEEE 802.15.6 and that high energy efficiency was obtained while ensuring a sufficient transmission failure ratio by applying an SOCC in the single and the burst pulse options</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lang="en-US" altLang="ja-JP" sz="2400" dirty="0">
                <a:latin typeface="+mj-lt"/>
              </a:rPr>
              <a:t>I</a:t>
            </a:r>
            <a:r>
              <a:rPr kumimoji="1" lang="en-US" altLang="ja-JP" sz="2400" dirty="0">
                <a:latin typeface="+mj-lt"/>
              </a:rPr>
              <a:t>t was also confirmed that a combination effect could be obtained with an SOCC by applying RS codes with almost the same coding rate as the BCH code specified in IEEE 802.15.6</a:t>
            </a:r>
          </a:p>
        </p:txBody>
      </p:sp>
      <p:sp>
        <p:nvSpPr>
          <p:cNvPr id="3" name="フッター プレースホルダー 2">
            <a:extLst>
              <a:ext uri="{FF2B5EF4-FFF2-40B4-BE49-F238E27FC236}">
                <a16:creationId xmlns:a16="http://schemas.microsoft.com/office/drawing/2014/main" id="{BB85EE7B-F4EA-E857-86D4-078359F4CB18}"/>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5" name="日付プレースホルダー 3">
            <a:extLst>
              <a:ext uri="{FF2B5EF4-FFF2-40B4-BE49-F238E27FC236}">
                <a16:creationId xmlns:a16="http://schemas.microsoft.com/office/drawing/2014/main" id="{93EFFDD4-194E-E4FD-9F0D-FC0712768E7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513407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36FFB2-6A4E-8053-88F3-BC818449A8FD}"/>
              </a:ext>
            </a:extLst>
          </p:cNvPr>
          <p:cNvSpPr>
            <a:spLocks noGrp="1"/>
          </p:cNvSpPr>
          <p:nvPr>
            <p:ph type="title"/>
          </p:nvPr>
        </p:nvSpPr>
        <p:spPr/>
        <p:txBody>
          <a:bodyPr/>
          <a:lstStyle/>
          <a:p>
            <a:r>
              <a:rPr kumimoji="1" lang="en-US" altLang="ja-JP" dirty="0"/>
              <a:t>5. Future Direction</a:t>
            </a:r>
            <a:endParaRPr kumimoji="1" lang="ja-JP" altLang="en-US" dirty="0"/>
          </a:p>
        </p:txBody>
      </p:sp>
      <p:sp>
        <p:nvSpPr>
          <p:cNvPr id="3" name="スライド番号プレースホルダー 2">
            <a:extLst>
              <a:ext uri="{FF2B5EF4-FFF2-40B4-BE49-F238E27FC236}">
                <a16:creationId xmlns:a16="http://schemas.microsoft.com/office/drawing/2014/main" id="{24AFB926-676D-912C-97DF-B1FA74B9DFA5}"/>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29</a:t>
            </a:fld>
            <a:endParaRPr lang="en-US">
              <a:solidFill>
                <a:srgbClr val="000000"/>
              </a:solidFill>
            </a:endParaRPr>
          </a:p>
        </p:txBody>
      </p:sp>
      <p:sp>
        <p:nvSpPr>
          <p:cNvPr id="4" name="日付プレースホルダー 3">
            <a:extLst>
              <a:ext uri="{FF2B5EF4-FFF2-40B4-BE49-F238E27FC236}">
                <a16:creationId xmlns:a16="http://schemas.microsoft.com/office/drawing/2014/main" id="{834C29EC-9A00-C233-9282-84B6B58C5F3E}"/>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5368F880-8FBD-73C5-A3F3-2F6677C91C62}"/>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6" name="テキスト ボックス 5">
            <a:extLst>
              <a:ext uri="{FF2B5EF4-FFF2-40B4-BE49-F238E27FC236}">
                <a16:creationId xmlns:a16="http://schemas.microsoft.com/office/drawing/2014/main" id="{6CACF38E-F916-CA26-0F12-3F21719184E5}"/>
              </a:ext>
            </a:extLst>
          </p:cNvPr>
          <p:cNvSpPr txBox="1"/>
          <p:nvPr/>
        </p:nvSpPr>
        <p:spPr>
          <a:xfrm>
            <a:off x="395536" y="1647885"/>
            <a:ext cx="8352928"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a:latin typeface="+mj-lt"/>
              </a:rPr>
              <a:t>Comparison of SOCC and LDPC</a:t>
            </a:r>
          </a:p>
          <a:p>
            <a:pPr marL="800100" lvl="1" indent="-342900">
              <a:buFont typeface="Wingdings" panose="05000000000000000000" pitchFamily="2" charset="2"/>
              <a:buChar char="Ø"/>
            </a:pPr>
            <a:r>
              <a:rPr lang="en-US" altLang="ja-JP" sz="2400" dirty="0">
                <a:latin typeface="+mj-lt"/>
              </a:rPr>
              <a:t>802.11 standard optionally applies  LDPC</a:t>
            </a:r>
          </a:p>
          <a:p>
            <a:pPr marL="800100" lvl="1" indent="-342900">
              <a:buFont typeface="Wingdings" panose="05000000000000000000" pitchFamily="2" charset="2"/>
              <a:buChar char="Ø"/>
            </a:pPr>
            <a:r>
              <a:rPr lang="en-US" altLang="ja-JP" sz="2400" dirty="0">
                <a:latin typeface="+mj-lt"/>
              </a:rPr>
              <a:t>802.15.4ab also considers applying 802.11 standard based LDPC because of ease of implementation</a:t>
            </a:r>
          </a:p>
          <a:p>
            <a:pPr marL="800100" lvl="1" indent="-342900">
              <a:buFont typeface="Wingdings" panose="05000000000000000000" pitchFamily="2" charset="2"/>
              <a:buChar char="Ø"/>
            </a:pPr>
            <a:r>
              <a:rPr kumimoji="1" lang="en-US" altLang="ja-JP" sz="2400" dirty="0">
                <a:latin typeface="+mj-lt"/>
              </a:rPr>
              <a:t>LDPC has strong error correction capability like SOCC</a:t>
            </a:r>
          </a:p>
          <a:p>
            <a:pPr marL="800100" lvl="1" indent="-342900">
              <a:buFont typeface="Wingdings" panose="05000000000000000000" pitchFamily="2" charset="2"/>
              <a:buChar char="Ø"/>
            </a:pPr>
            <a:endParaRPr lang="en-US" altLang="ja-JP" sz="2400" dirty="0">
              <a:latin typeface="+mj-lt"/>
            </a:endParaRPr>
          </a:p>
          <a:p>
            <a:pPr marL="800100" lvl="1" indent="-342900">
              <a:buFont typeface="Wingdings" panose="05000000000000000000" pitchFamily="2" charset="2"/>
              <a:buChar char="Ø"/>
            </a:pPr>
            <a:r>
              <a:rPr kumimoji="1" lang="en-US" altLang="ja-JP" sz="2400" dirty="0">
                <a:latin typeface="+mj-lt"/>
              </a:rPr>
              <a:t>However, LDPC requires long code lengths to obtain strong error correction capability</a:t>
            </a:r>
          </a:p>
          <a:p>
            <a:pPr marL="800100" lvl="1" indent="-342900">
              <a:buFont typeface="Wingdings" panose="05000000000000000000" pitchFamily="2" charset="2"/>
              <a:buChar char="Ø"/>
            </a:pPr>
            <a:r>
              <a:rPr kumimoji="1" lang="en-US" altLang="ja-JP" sz="2400" dirty="0">
                <a:latin typeface="+mj-lt"/>
              </a:rPr>
              <a:t>It is quite possible that the PSDU length will be shortened in WBAN applications</a:t>
            </a:r>
          </a:p>
          <a:p>
            <a:pPr marL="800100" lvl="1" indent="-342900">
              <a:buFont typeface="Wingdings" panose="05000000000000000000" pitchFamily="2" charset="2"/>
              <a:buChar char="Ø"/>
            </a:pPr>
            <a:r>
              <a:rPr lang="en-US" altLang="ja-JP" sz="2400" dirty="0">
                <a:latin typeface="+mj-lt"/>
              </a:rPr>
              <a:t>Therefore, SOCC and short length LDPC will be compared in a WBAN environment</a:t>
            </a:r>
            <a:endParaRPr kumimoji="1" lang="ja-JP" altLang="en-US" sz="2400" dirty="0">
              <a:latin typeface="+mj-lt"/>
            </a:endParaRPr>
          </a:p>
        </p:txBody>
      </p:sp>
    </p:spTree>
    <p:extLst>
      <p:ext uri="{BB962C8B-B14F-4D97-AF65-F5344CB8AC3E}">
        <p14:creationId xmlns:p14="http://schemas.microsoft.com/office/powerpoint/2010/main" val="2844876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6A9E11-1C91-4D55-AA35-99F803E7696B}"/>
              </a:ext>
            </a:extLst>
          </p:cNvPr>
          <p:cNvSpPr>
            <a:spLocks noGrp="1"/>
          </p:cNvSpPr>
          <p:nvPr>
            <p:ph type="sldNum" sz="quarter" idx="12"/>
          </p:nvPr>
        </p:nvSpPr>
        <p:spPr/>
        <p:txBody>
          <a:bodyPr/>
          <a:lstStyle/>
          <a:p>
            <a:pPr>
              <a:defRPr/>
            </a:pPr>
            <a:r>
              <a:rPr lang="en-US" dirty="0">
                <a:solidFill>
                  <a:srgbClr val="000000"/>
                </a:solidFill>
              </a:rPr>
              <a:t>Slide </a:t>
            </a:r>
            <a:fld id="{C65D8D74-25E4-4A14-9B13-1C1CBE0663D9}" type="slidenum">
              <a:rPr lang="en-US" smtClean="0">
                <a:solidFill>
                  <a:srgbClr val="000000"/>
                </a:solidFill>
              </a:rPr>
              <a:pPr>
                <a:defRPr/>
              </a:pPr>
              <a:t>3</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598A2DB7-F161-4453-8CE9-55AC4CEEA3DE}"/>
              </a:ext>
            </a:extLst>
          </p:cNvPr>
          <p:cNvSpPr>
            <a:spLocks noGrp="1"/>
          </p:cNvSpPr>
          <p:nvPr>
            <p:ph type="ftr" sz="quarter" idx="3"/>
          </p:nvPr>
        </p:nvSpPr>
        <p:spPr>
          <a:xfrm>
            <a:off x="5724128" y="6453336"/>
            <a:ext cx="3096344"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6" name="テキスト ボックス 5">
            <a:extLst>
              <a:ext uri="{FF2B5EF4-FFF2-40B4-BE49-F238E27FC236}">
                <a16:creationId xmlns:a16="http://schemas.microsoft.com/office/drawing/2014/main" id="{AD88C463-5578-485A-9B73-A2FA6872E198}"/>
              </a:ext>
            </a:extLst>
          </p:cNvPr>
          <p:cNvSpPr txBox="1"/>
          <p:nvPr/>
        </p:nvSpPr>
        <p:spPr>
          <a:xfrm>
            <a:off x="3617563" y="1291271"/>
            <a:ext cx="1725758" cy="584775"/>
          </a:xfrm>
          <a:prstGeom prst="rect">
            <a:avLst/>
          </a:prstGeom>
          <a:noFill/>
        </p:spPr>
        <p:txBody>
          <a:bodyPr wrap="square" rtlCol="0">
            <a:spAutoFit/>
          </a:bodyPr>
          <a:lstStyle/>
          <a:p>
            <a:r>
              <a:rPr lang="en-US" altLang="ja-JP" sz="3200" dirty="0">
                <a:latin typeface="+mj-lt"/>
                <a:cs typeface="Arial" panose="020B0604020202020204" pitchFamily="34" charset="0"/>
              </a:rPr>
              <a:t>Agenda </a:t>
            </a:r>
            <a:endParaRPr lang="ja-JP" altLang="en-US" sz="3200" dirty="0">
              <a:latin typeface="+mj-lt"/>
              <a:cs typeface="Arial" panose="020B0604020202020204" pitchFamily="34" charset="0"/>
            </a:endParaRPr>
          </a:p>
        </p:txBody>
      </p:sp>
      <p:sp>
        <p:nvSpPr>
          <p:cNvPr id="7" name="テキスト ボックス 6">
            <a:extLst>
              <a:ext uri="{FF2B5EF4-FFF2-40B4-BE49-F238E27FC236}">
                <a16:creationId xmlns:a16="http://schemas.microsoft.com/office/drawing/2014/main" id="{14441B51-1147-4E97-906C-97AE8114B773}"/>
              </a:ext>
            </a:extLst>
          </p:cNvPr>
          <p:cNvSpPr txBox="1"/>
          <p:nvPr/>
        </p:nvSpPr>
        <p:spPr>
          <a:xfrm>
            <a:off x="467544" y="2565066"/>
            <a:ext cx="8568951" cy="2554545"/>
          </a:xfrm>
          <a:prstGeom prst="rect">
            <a:avLst/>
          </a:prstGeom>
          <a:noFill/>
        </p:spPr>
        <p:txBody>
          <a:bodyPr wrap="square" rtlCol="0">
            <a:spAutoFit/>
          </a:bodyPr>
          <a:lstStyle/>
          <a:p>
            <a:pPr marL="514350" indent="-514350">
              <a:buFont typeface="+mj-lt"/>
              <a:buAutoNum type="arabicPeriod"/>
            </a:pPr>
            <a:r>
              <a:rPr lang="en-US" altLang="ja-JP" sz="3200" dirty="0">
                <a:latin typeface="+mj-lt"/>
                <a:cs typeface="Arial" panose="020B0604020202020204" pitchFamily="34" charset="0"/>
              </a:rPr>
              <a:t>Requirement for Channel Coding for TG6ma</a:t>
            </a:r>
          </a:p>
          <a:p>
            <a:pPr marL="514350" indent="-514350">
              <a:buFont typeface="+mj-lt"/>
              <a:buAutoNum type="arabicPeriod"/>
            </a:pPr>
            <a:r>
              <a:rPr lang="en-US" altLang="ja-JP" sz="3200" dirty="0">
                <a:latin typeface="+mj-lt"/>
                <a:cs typeface="Arial" panose="020B0604020202020204" pitchFamily="34" charset="0"/>
              </a:rPr>
              <a:t>IEEE 802.15.6 UWB PHY</a:t>
            </a:r>
          </a:p>
          <a:p>
            <a:pPr marL="514350" indent="-514350">
              <a:buFont typeface="+mj-lt"/>
              <a:buAutoNum type="arabicPeriod"/>
            </a:pPr>
            <a:r>
              <a:rPr lang="en-US" altLang="ja-JP" sz="3200" dirty="0">
                <a:latin typeface="+mj-lt"/>
                <a:cs typeface="Arial" panose="020B0604020202020204" pitchFamily="34" charset="0"/>
              </a:rPr>
              <a:t>Super Orthogonal Convolutional Code(SOCC)</a:t>
            </a:r>
          </a:p>
          <a:p>
            <a:pPr marL="514350" indent="-514350">
              <a:buFont typeface="+mj-lt"/>
              <a:buAutoNum type="arabicPeriod"/>
            </a:pPr>
            <a:r>
              <a:rPr lang="en-US" altLang="ja-JP" sz="3200" dirty="0">
                <a:latin typeface="+mj-lt"/>
                <a:cs typeface="Arial" panose="020B0604020202020204" pitchFamily="34" charset="0"/>
              </a:rPr>
              <a:t>Evaluation</a:t>
            </a:r>
          </a:p>
          <a:p>
            <a:pPr marL="514350" indent="-514350">
              <a:buFont typeface="+mj-lt"/>
              <a:buAutoNum type="arabicPeriod"/>
            </a:pPr>
            <a:r>
              <a:rPr lang="en-US" altLang="ja-JP" sz="3200" dirty="0">
                <a:latin typeface="+mj-lt"/>
                <a:cs typeface="Arial" panose="020B0604020202020204" pitchFamily="34" charset="0"/>
              </a:rPr>
              <a:t>Conclusion</a:t>
            </a:r>
          </a:p>
        </p:txBody>
      </p:sp>
      <p:sp>
        <p:nvSpPr>
          <p:cNvPr id="3" name="日付プレースホルダー 3">
            <a:extLst>
              <a:ext uri="{FF2B5EF4-FFF2-40B4-BE49-F238E27FC236}">
                <a16:creationId xmlns:a16="http://schemas.microsoft.com/office/drawing/2014/main" id="{B99C5892-7428-B1B8-8D20-037FBC34C27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1086113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30</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a:t>Kento Takabayashi(Okayama Pref. Univ.) Ryuji Kohno(YNU/YRP-IAI) </a:t>
            </a:r>
            <a:endParaRPr lang="en-US" altLang="ja-JP" sz="1200" dirty="0"/>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 Hirokazu Tanaka, Katsumi Sakakibara, "Evaluation of Wireless Body Area Network Utilizing Super Orthogonal Convolutional Code," in Proceedings of 2019 International Symposium on Intelligent Signal Processing and Communication Systems (ISPACS 2019), </a:t>
            </a:r>
            <a:r>
              <a:rPr lang="en-US" altLang="ja-JP" sz="1600" i="0" dirty="0" err="1">
                <a:solidFill>
                  <a:srgbClr val="111111"/>
                </a:solidFill>
                <a:effectLst/>
                <a:latin typeface="+mj-lt"/>
              </a:rPr>
              <a:t>Beitou</a:t>
            </a:r>
            <a:r>
              <a:rPr lang="en-US" altLang="ja-JP" sz="1600" i="0" dirty="0">
                <a:solidFill>
                  <a:srgbClr val="111111"/>
                </a:solidFill>
                <a:effectLst/>
                <a:latin typeface="+mj-lt"/>
              </a:rPr>
              <a:t>, Taipei, Taiwan, pp.1-2, Dec. 2019.</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Kento Takabayashi, Hirokazu Tanaka, Katsumi Sakakibara, "Toward Dependable Internet of Medical Things: IEEE 802.15.6 Ultra-Wideband Physical Layer Utilizing </a:t>
            </a:r>
            <a:r>
              <a:rPr kumimoji="1" lang="en-US" altLang="ja-JP" sz="1600" dirty="0" err="1">
                <a:latin typeface="+mj-lt"/>
              </a:rPr>
              <a:t>Superorthogonal</a:t>
            </a:r>
            <a:r>
              <a:rPr kumimoji="1" lang="en-US" altLang="ja-JP" sz="1600" dirty="0">
                <a:latin typeface="+mj-lt"/>
              </a:rPr>
              <a:t> Convolutional Code," Sensors, 2022, vol. 22, no. 6, 2172, Mar. 2022.</a:t>
            </a:r>
            <a:endParaRPr kumimoji="1" lang="ja-JP" altLang="en-US" sz="1600" dirty="0">
              <a:latin typeface="+mj-lt"/>
            </a:endParaRPr>
          </a:p>
        </p:txBody>
      </p:sp>
      <p:sp>
        <p:nvSpPr>
          <p:cNvPr id="7" name="日付プレースホルダー 3">
            <a:extLst>
              <a:ext uri="{FF2B5EF4-FFF2-40B4-BE49-F238E27FC236}">
                <a16:creationId xmlns:a16="http://schemas.microsoft.com/office/drawing/2014/main" id="{46A7CDE1-2620-7814-6845-1FFCCF1688D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3900775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4355222" y="6475413"/>
            <a:ext cx="509755" cy="184666"/>
          </a:xfrm>
        </p:spPr>
        <p:txBody>
          <a:bodyPr/>
          <a:lstStyle/>
          <a:p>
            <a:pPr>
              <a:defRPr/>
            </a:pPr>
            <a:r>
              <a:rPr lang="en-US" altLang="ja-JP" sz="1200" dirty="0">
                <a:latin typeface="+mj-lt"/>
              </a:rPr>
              <a:t>Slide </a:t>
            </a:r>
            <a:fld id="{8CE37C8C-D372-447C-BB1B-5CE70563E00F}" type="slidenum">
              <a:rPr lang="ja-JP" altLang="en-US" sz="1200" smtClean="0">
                <a:latin typeface="+mj-lt"/>
              </a:rPr>
              <a:pPr>
                <a:defRPr/>
              </a:pPr>
              <a:t>31</a:t>
            </a:fld>
            <a:endParaRPr lang="ja-JP" altLang="en-US" sz="1200" dirty="0">
              <a:latin typeface="+mj-lt"/>
            </a:endParaRPr>
          </a:p>
        </p:txBody>
      </p:sp>
      <p:sp>
        <p:nvSpPr>
          <p:cNvPr id="11267" name="スライド番号プレースホルダー 1"/>
          <p:cNvSpPr txBox="1">
            <a:spLocks noGrp="1"/>
          </p:cNvSpPr>
          <p:nvPr/>
        </p:nvSpPr>
        <p:spPr bwMode="auto">
          <a:xfrm>
            <a:off x="66929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2B16EEB-5EBE-49F1-AA04-0227A0583093}" type="slidenum">
              <a:rPr lang="ja-JP" altLang="en-US" sz="1400">
                <a:latin typeface="+mj-lt"/>
              </a:rPr>
              <a:pPr algn="r" eaLnBrk="1" hangingPunct="1"/>
              <a:t>31</a:t>
            </a:fld>
            <a:endParaRPr lang="ja-JP" altLang="en-US" sz="1400">
              <a:latin typeface="+mj-lt"/>
            </a:endParaRPr>
          </a:p>
        </p:txBody>
      </p:sp>
      <p:sp>
        <p:nvSpPr>
          <p:cNvPr id="11268" name="テキスト ボックス 2"/>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4800" dirty="0">
                <a:latin typeface="+mj-lt"/>
              </a:rPr>
              <a:t>Thank you for your attention ! ! !</a:t>
            </a:r>
            <a:endParaRPr lang="ja-JP" altLang="en-US" sz="4800" dirty="0">
              <a:latin typeface="+mj-lt"/>
            </a:endParaRPr>
          </a:p>
        </p:txBody>
      </p:sp>
      <p:sp>
        <p:nvSpPr>
          <p:cNvPr id="2" name="日付プレースホルダー 1"/>
          <p:cNvSpPr>
            <a:spLocks noGrp="1"/>
          </p:cNvSpPr>
          <p:nvPr>
            <p:ph type="dt" sz="quarter" idx="10"/>
          </p:nvPr>
        </p:nvSpPr>
        <p:spPr/>
        <p:txBody>
          <a:bodyPr/>
          <a:lstStyle/>
          <a:p>
            <a:pPr>
              <a:defRPr/>
            </a:pPr>
            <a:r>
              <a:rPr lang="en-US" altLang="ja-JP"/>
              <a:t>March 2023</a:t>
            </a:r>
            <a:endParaRPr lang="ja-JP" altLang="en-US" dirty="0">
              <a:latin typeface="+mj-lt"/>
            </a:endParaRPr>
          </a:p>
        </p:txBody>
      </p:sp>
      <p:sp>
        <p:nvSpPr>
          <p:cNvPr id="3" name="テキスト ボックス 2">
            <a:extLst>
              <a:ext uri="{FF2B5EF4-FFF2-40B4-BE49-F238E27FC236}">
                <a16:creationId xmlns:a16="http://schemas.microsoft.com/office/drawing/2014/main" id="{FB689997-24C0-4551-9F93-4B1E70FE44FE}"/>
              </a:ext>
            </a:extLst>
          </p:cNvPr>
          <p:cNvSpPr txBox="1"/>
          <p:nvPr/>
        </p:nvSpPr>
        <p:spPr>
          <a:xfrm>
            <a:off x="131723" y="6184901"/>
            <a:ext cx="8184693" cy="307777"/>
          </a:xfrm>
          <a:prstGeom prst="rect">
            <a:avLst/>
          </a:prstGeom>
          <a:noFill/>
        </p:spPr>
        <p:txBody>
          <a:bodyPr wrap="square" rtlCol="0">
            <a:spAutoFit/>
          </a:bodyPr>
          <a:lstStyle/>
          <a:p>
            <a:r>
              <a:rPr lang="en-US" altLang="ja-JP" sz="1400" dirty="0">
                <a:latin typeface="+mj-lt"/>
              </a:rPr>
              <a:t>* This research was funded by JSPS Grant-in-Aid for Early-Career Scientists Grant Number JP20K14737</a:t>
            </a:r>
            <a:endParaRPr kumimoji="1" lang="ja-JP" altLang="en-US" sz="1400" dirty="0">
              <a:latin typeface="+mj-lt"/>
            </a:endParaRPr>
          </a:p>
        </p:txBody>
      </p:sp>
      <p:sp>
        <p:nvSpPr>
          <p:cNvPr id="4" name="フッター プレースホルダー 3">
            <a:extLst>
              <a:ext uri="{FF2B5EF4-FFF2-40B4-BE49-F238E27FC236}">
                <a16:creationId xmlns:a16="http://schemas.microsoft.com/office/drawing/2014/main" id="{AE3BA819-60E3-A39A-63C4-0CF57B2DF952}"/>
              </a:ext>
            </a:extLst>
          </p:cNvPr>
          <p:cNvSpPr>
            <a:spLocks noGrp="1"/>
          </p:cNvSpPr>
          <p:nvPr>
            <p:ph type="ftr" sz="quarter" idx="11"/>
          </p:nvPr>
        </p:nvSpPr>
        <p:spPr/>
        <p:txBody>
          <a:bodyPr/>
          <a:lstStyle/>
          <a:p>
            <a:r>
              <a:rPr kumimoji="1" lang="en-US" altLang="ja-JP" sz="1200" dirty="0" err="1"/>
              <a:t>Kento</a:t>
            </a:r>
            <a:r>
              <a:rPr kumimoji="1" lang="en-US" altLang="ja-JP" sz="1200" dirty="0"/>
              <a:t> </a:t>
            </a:r>
            <a:r>
              <a:rPr kumimoji="1" lang="en-US" altLang="ja-JP" sz="1200" dirty="0" err="1"/>
              <a:t>Takabayashi</a:t>
            </a:r>
            <a:r>
              <a:rPr kumimoji="1" lang="en-US" altLang="ja-JP" sz="1200" dirty="0"/>
              <a:t>(Okayama Pref. Univ.) Ryuji Kohno(YNU/YRP-IAI) </a:t>
            </a:r>
            <a:endParaRPr kumimoji="1" lang="ja-JP" altLang="en-US" sz="1200" dirty="0"/>
          </a:p>
        </p:txBody>
      </p:sp>
    </p:spTree>
    <p:extLst>
      <p:ext uri="{BB962C8B-B14F-4D97-AF65-F5344CB8AC3E}">
        <p14:creationId xmlns:p14="http://schemas.microsoft.com/office/powerpoint/2010/main" val="45660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57B1D03-FC6C-47D7-8CCE-97EBC61FED5D}"/>
              </a:ext>
            </a:extLst>
          </p:cNvPr>
          <p:cNvSpPr>
            <a:spLocks noGrp="1"/>
          </p:cNvSpPr>
          <p:nvPr>
            <p:ph type="sldNum" sz="quarter" idx="12"/>
          </p:nvPr>
        </p:nvSpPr>
        <p:spPr/>
        <p:txBody>
          <a:bodyPr/>
          <a:lstStyle/>
          <a:p>
            <a:pPr>
              <a:defRPr/>
            </a:pPr>
            <a:r>
              <a:rPr lang="en-US" dirty="0">
                <a:solidFill>
                  <a:srgbClr val="000000"/>
                </a:solidFill>
              </a:rPr>
              <a:t>Slide </a:t>
            </a:r>
            <a:fld id="{C65D8D74-25E4-4A14-9B13-1C1CBE0663D9}" type="slidenum">
              <a:rPr lang="en-US" smtClean="0">
                <a:solidFill>
                  <a:srgbClr val="000000"/>
                </a:solidFill>
              </a:rPr>
              <a:pPr>
                <a:defRPr/>
              </a:pPr>
              <a:t>4</a:t>
            </a:fld>
            <a:endParaRPr lang="en-US" dirty="0">
              <a:solidFill>
                <a:srgbClr val="000000"/>
              </a:solidFill>
            </a:endParaRPr>
          </a:p>
        </p:txBody>
      </p:sp>
      <p:sp>
        <p:nvSpPr>
          <p:cNvPr id="3" name="タイトル 2">
            <a:extLst>
              <a:ext uri="{FF2B5EF4-FFF2-40B4-BE49-F238E27FC236}">
                <a16:creationId xmlns:a16="http://schemas.microsoft.com/office/drawing/2014/main" id="{0744F749-B716-4046-9844-BC9C3F3B8FB2}"/>
              </a:ext>
            </a:extLst>
          </p:cNvPr>
          <p:cNvSpPr>
            <a:spLocks noGrp="1"/>
          </p:cNvSpPr>
          <p:nvPr>
            <p:ph type="title"/>
          </p:nvPr>
        </p:nvSpPr>
        <p:spPr>
          <a:xfrm>
            <a:off x="0" y="685800"/>
            <a:ext cx="9144000" cy="524140"/>
          </a:xfrm>
        </p:spPr>
        <p:txBody>
          <a:bodyPr/>
          <a:lstStyle/>
          <a:p>
            <a:r>
              <a:rPr kumimoji="1" lang="en-US" altLang="ja-JP" dirty="0"/>
              <a:t>1. Requirement for Channel Coding for TG6ma</a:t>
            </a:r>
            <a:endParaRPr kumimoji="1" lang="ja-JP" altLang="en-US" dirty="0"/>
          </a:p>
        </p:txBody>
      </p:sp>
      <p:sp>
        <p:nvSpPr>
          <p:cNvPr id="4" name="日付プレースホルダー 3">
            <a:extLst>
              <a:ext uri="{FF2B5EF4-FFF2-40B4-BE49-F238E27FC236}">
                <a16:creationId xmlns:a16="http://schemas.microsoft.com/office/drawing/2014/main" id="{FC436843-96E9-4A96-A134-A3F0BD0732E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E9565245-9C91-47C4-9D98-569E7ED52B47}"/>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graphicFrame>
        <p:nvGraphicFramePr>
          <p:cNvPr id="9" name="表 8">
            <a:extLst>
              <a:ext uri="{FF2B5EF4-FFF2-40B4-BE49-F238E27FC236}">
                <a16:creationId xmlns:a16="http://schemas.microsoft.com/office/drawing/2014/main" id="{4B2E7C84-8859-1619-E2A1-4FCCA7694C7B}"/>
              </a:ext>
            </a:extLst>
          </p:cNvPr>
          <p:cNvGraphicFramePr>
            <a:graphicFrameLocks noGrp="1"/>
          </p:cNvGraphicFramePr>
          <p:nvPr/>
        </p:nvGraphicFramePr>
        <p:xfrm>
          <a:off x="1259632" y="2348880"/>
          <a:ext cx="6624736" cy="3304192"/>
        </p:xfrm>
        <a:graphic>
          <a:graphicData uri="http://schemas.openxmlformats.org/drawingml/2006/table">
            <a:tbl>
              <a:tblPr firstRow="1" firstCol="1" bandRow="1">
                <a:tableStyleId>{5C22544A-7EE6-4342-B048-85BDC9FD1C3A}</a:tableStyleId>
              </a:tblPr>
              <a:tblGrid>
                <a:gridCol w="1917048">
                  <a:extLst>
                    <a:ext uri="{9D8B030D-6E8A-4147-A177-3AD203B41FA5}">
                      <a16:colId xmlns:a16="http://schemas.microsoft.com/office/drawing/2014/main" val="4013536579"/>
                    </a:ext>
                  </a:extLst>
                </a:gridCol>
                <a:gridCol w="4707688">
                  <a:extLst>
                    <a:ext uri="{9D8B030D-6E8A-4147-A177-3AD203B41FA5}">
                      <a16:colId xmlns:a16="http://schemas.microsoft.com/office/drawing/2014/main" val="1683358547"/>
                    </a:ext>
                  </a:extLst>
                </a:gridCol>
              </a:tblGrid>
              <a:tr h="510036">
                <a:tc>
                  <a:txBody>
                    <a:bodyPr/>
                    <a:lstStyle/>
                    <a:p>
                      <a:pPr marL="0" marR="0" algn="ctr">
                        <a:spcBef>
                          <a:spcPts val="0"/>
                        </a:spcBef>
                        <a:spcAft>
                          <a:spcPts val="0"/>
                        </a:spcAft>
                      </a:pPr>
                      <a:r>
                        <a:rPr lang="en-US" sz="1800">
                          <a:effectLst/>
                        </a:rPr>
                        <a:t>User priority QoS</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800" dirty="0">
                          <a:effectLst/>
                        </a:rPr>
                        <a:t>Traffic type</a:t>
                      </a:r>
                      <a:endParaRPr lang="ja-JP" sz="18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1054837446"/>
                  </a:ext>
                </a:extLst>
              </a:tr>
              <a:tr h="344444">
                <a:tc>
                  <a:txBody>
                    <a:bodyPr/>
                    <a:lstStyle/>
                    <a:p>
                      <a:pPr marL="0" marR="0" algn="ctr">
                        <a:lnSpc>
                          <a:spcPct val="120000"/>
                        </a:lnSpc>
                        <a:spcBef>
                          <a:spcPts val="200"/>
                        </a:spcBef>
                        <a:spcAft>
                          <a:spcPts val="200"/>
                        </a:spcAft>
                      </a:pPr>
                      <a:r>
                        <a:rPr lang="en-US" sz="1800">
                          <a:effectLst/>
                        </a:rPr>
                        <a:t>0</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nSpc>
                          <a:spcPct val="120000"/>
                        </a:lnSpc>
                        <a:spcBef>
                          <a:spcPts val="200"/>
                        </a:spcBef>
                        <a:spcAft>
                          <a:spcPts val="200"/>
                        </a:spcAft>
                      </a:pPr>
                      <a:r>
                        <a:rPr lang="en-US" sz="1800">
                          <a:effectLst/>
                        </a:rPr>
                        <a:t>Background</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832298003"/>
                  </a:ext>
                </a:extLst>
              </a:tr>
              <a:tr h="344444">
                <a:tc>
                  <a:txBody>
                    <a:bodyPr/>
                    <a:lstStyle/>
                    <a:p>
                      <a:pPr marL="0" marR="0" algn="ctr">
                        <a:lnSpc>
                          <a:spcPct val="120000"/>
                        </a:lnSpc>
                        <a:spcBef>
                          <a:spcPts val="200"/>
                        </a:spcBef>
                        <a:spcAft>
                          <a:spcPts val="200"/>
                        </a:spcAft>
                      </a:pPr>
                      <a:r>
                        <a:rPr lang="en-US" sz="1800">
                          <a:effectLst/>
                        </a:rPr>
                        <a:t>1</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nSpc>
                          <a:spcPct val="120000"/>
                        </a:lnSpc>
                        <a:spcBef>
                          <a:spcPts val="200"/>
                        </a:spcBef>
                        <a:spcAft>
                          <a:spcPts val="200"/>
                        </a:spcAft>
                      </a:pPr>
                      <a:r>
                        <a:rPr lang="en-US" sz="1800">
                          <a:effectLst/>
                        </a:rPr>
                        <a:t>Best effort</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1991659734"/>
                  </a:ext>
                </a:extLst>
              </a:tr>
              <a:tr h="344444">
                <a:tc>
                  <a:txBody>
                    <a:bodyPr/>
                    <a:lstStyle/>
                    <a:p>
                      <a:pPr marL="0" marR="0" algn="ctr">
                        <a:lnSpc>
                          <a:spcPct val="120000"/>
                        </a:lnSpc>
                        <a:spcBef>
                          <a:spcPts val="200"/>
                        </a:spcBef>
                        <a:spcAft>
                          <a:spcPts val="200"/>
                        </a:spcAft>
                      </a:pPr>
                      <a:r>
                        <a:rPr lang="en-US" sz="1800">
                          <a:effectLst/>
                        </a:rPr>
                        <a:t>2</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nSpc>
                          <a:spcPct val="120000"/>
                        </a:lnSpc>
                        <a:spcBef>
                          <a:spcPts val="200"/>
                        </a:spcBef>
                        <a:spcAft>
                          <a:spcPts val="200"/>
                        </a:spcAft>
                      </a:pPr>
                      <a:r>
                        <a:rPr lang="en-US" sz="1800">
                          <a:effectLst/>
                        </a:rPr>
                        <a:t>Excellent effort </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954710227"/>
                  </a:ext>
                </a:extLst>
              </a:tr>
              <a:tr h="344444">
                <a:tc>
                  <a:txBody>
                    <a:bodyPr/>
                    <a:lstStyle/>
                    <a:p>
                      <a:pPr marL="0" marR="0" algn="ctr">
                        <a:lnSpc>
                          <a:spcPct val="120000"/>
                        </a:lnSpc>
                        <a:spcBef>
                          <a:spcPts val="200"/>
                        </a:spcBef>
                        <a:spcAft>
                          <a:spcPts val="200"/>
                        </a:spcAft>
                      </a:pPr>
                      <a:r>
                        <a:rPr lang="en-US" sz="1800">
                          <a:effectLst/>
                        </a:rPr>
                        <a:t>3</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nSpc>
                          <a:spcPct val="120000"/>
                        </a:lnSpc>
                        <a:spcBef>
                          <a:spcPts val="200"/>
                        </a:spcBef>
                        <a:spcAft>
                          <a:spcPts val="200"/>
                        </a:spcAft>
                      </a:pPr>
                      <a:r>
                        <a:rPr lang="en-US" sz="1800">
                          <a:effectLst/>
                        </a:rPr>
                        <a:t>Video</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3310145923"/>
                  </a:ext>
                </a:extLst>
              </a:tr>
              <a:tr h="344444">
                <a:tc>
                  <a:txBody>
                    <a:bodyPr/>
                    <a:lstStyle/>
                    <a:p>
                      <a:pPr marL="0" marR="0" algn="ctr">
                        <a:lnSpc>
                          <a:spcPct val="120000"/>
                        </a:lnSpc>
                        <a:spcBef>
                          <a:spcPts val="200"/>
                        </a:spcBef>
                        <a:spcAft>
                          <a:spcPts val="200"/>
                        </a:spcAft>
                      </a:pPr>
                      <a:r>
                        <a:rPr lang="en-US" sz="1800">
                          <a:effectLst/>
                        </a:rPr>
                        <a:t>4</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nSpc>
                          <a:spcPct val="120000"/>
                        </a:lnSpc>
                        <a:spcBef>
                          <a:spcPts val="200"/>
                        </a:spcBef>
                        <a:spcAft>
                          <a:spcPts val="200"/>
                        </a:spcAft>
                      </a:pPr>
                      <a:r>
                        <a:rPr lang="en-US" sz="1800">
                          <a:effectLst/>
                        </a:rPr>
                        <a:t>Voice</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3383810035"/>
                  </a:ext>
                </a:extLst>
              </a:tr>
              <a:tr h="344444">
                <a:tc>
                  <a:txBody>
                    <a:bodyPr/>
                    <a:lstStyle/>
                    <a:p>
                      <a:pPr marL="0" marR="0" algn="ctr">
                        <a:lnSpc>
                          <a:spcPct val="120000"/>
                        </a:lnSpc>
                        <a:spcBef>
                          <a:spcPts val="200"/>
                        </a:spcBef>
                        <a:spcAft>
                          <a:spcPts val="200"/>
                        </a:spcAft>
                      </a:pPr>
                      <a:r>
                        <a:rPr lang="en-US" sz="1800">
                          <a:effectLst/>
                        </a:rPr>
                        <a:t>5</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nSpc>
                          <a:spcPct val="120000"/>
                        </a:lnSpc>
                        <a:spcBef>
                          <a:spcPts val="200"/>
                        </a:spcBef>
                        <a:spcAft>
                          <a:spcPts val="200"/>
                        </a:spcAft>
                      </a:pPr>
                      <a:r>
                        <a:rPr lang="en-US" sz="1800">
                          <a:effectLst/>
                        </a:rPr>
                        <a:t>Medical or network control</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438832380"/>
                  </a:ext>
                </a:extLst>
              </a:tr>
              <a:tr h="344444">
                <a:tc>
                  <a:txBody>
                    <a:bodyPr/>
                    <a:lstStyle/>
                    <a:p>
                      <a:pPr marL="0" marR="0" algn="ctr">
                        <a:lnSpc>
                          <a:spcPct val="120000"/>
                        </a:lnSpc>
                        <a:spcBef>
                          <a:spcPts val="200"/>
                        </a:spcBef>
                        <a:spcAft>
                          <a:spcPts val="200"/>
                        </a:spcAft>
                      </a:pPr>
                      <a:r>
                        <a:rPr lang="en-US" sz="1800">
                          <a:effectLst/>
                        </a:rPr>
                        <a:t>6</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nSpc>
                          <a:spcPct val="120000"/>
                        </a:lnSpc>
                        <a:spcBef>
                          <a:spcPts val="200"/>
                        </a:spcBef>
                        <a:spcAft>
                          <a:spcPts val="200"/>
                        </a:spcAft>
                      </a:pPr>
                      <a:r>
                        <a:rPr lang="en-US" sz="1800">
                          <a:effectLst/>
                        </a:rPr>
                        <a:t>High priority medical or network control</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725324859"/>
                  </a:ext>
                </a:extLst>
              </a:tr>
              <a:tr h="344444">
                <a:tc>
                  <a:txBody>
                    <a:bodyPr/>
                    <a:lstStyle/>
                    <a:p>
                      <a:pPr marL="0" marR="0" algn="ctr">
                        <a:lnSpc>
                          <a:spcPct val="120000"/>
                        </a:lnSpc>
                        <a:spcBef>
                          <a:spcPts val="200"/>
                        </a:spcBef>
                        <a:spcAft>
                          <a:spcPts val="200"/>
                        </a:spcAft>
                      </a:pPr>
                      <a:r>
                        <a:rPr lang="en-US" sz="1800">
                          <a:effectLst/>
                        </a:rPr>
                        <a:t>7</a:t>
                      </a:r>
                      <a:endParaRPr lang="ja-JP" sz="18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nSpc>
                          <a:spcPct val="120000"/>
                        </a:lnSpc>
                        <a:spcBef>
                          <a:spcPts val="200"/>
                        </a:spcBef>
                        <a:spcAft>
                          <a:spcPts val="200"/>
                        </a:spcAft>
                      </a:pPr>
                      <a:r>
                        <a:rPr lang="en-US" sz="1800" dirty="0">
                          <a:effectLst/>
                        </a:rPr>
                        <a:t>Emergency or implant </a:t>
                      </a:r>
                      <a:endParaRPr lang="ja-JP" sz="18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3759881602"/>
                  </a:ext>
                </a:extLst>
              </a:tr>
            </a:tbl>
          </a:graphicData>
        </a:graphic>
      </p:graphicFrame>
      <p:sp>
        <p:nvSpPr>
          <p:cNvPr id="10" name="Rectangle 1">
            <a:extLst>
              <a:ext uri="{FF2B5EF4-FFF2-40B4-BE49-F238E27FC236}">
                <a16:creationId xmlns:a16="http://schemas.microsoft.com/office/drawing/2014/main" id="{FA4243E4-D666-A51F-2EBE-8BFEA21533A3}"/>
              </a:ext>
            </a:extLst>
          </p:cNvPr>
          <p:cNvSpPr>
            <a:spLocks noChangeArrowheads="1"/>
          </p:cNvSpPr>
          <p:nvPr/>
        </p:nvSpPr>
        <p:spPr bwMode="auto">
          <a:xfrm>
            <a:off x="649660" y="1659184"/>
            <a:ext cx="79208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dirty="0">
                <a:latin typeface="Times New Roman" panose="02020603050405020304" pitchFamily="18" charset="0"/>
                <a:ea typeface="ＭＳ 明朝" panose="02020609040205080304" pitchFamily="17" charset="-128"/>
                <a:cs typeface="Times New Roman" panose="02020603050405020304" pitchFamily="18" charset="0"/>
              </a:rPr>
              <a:t>TG</a:t>
            </a:r>
            <a:r>
              <a:rPr kumimoji="0" lang="en-US" altLang="ja-JP" sz="1600" b="1" i="0" u="none" strike="noStrike" cap="none" normalizeH="0" baseline="0" dirty="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15.6ma revision supports QoS. Currently, the 15.6‒2012 Std defines QoS in terms of traffic type indicated in the below table and used as reference:</a:t>
            </a:r>
            <a:endParaRPr kumimoji="0" lang="en-US" altLang="ja-JP" sz="1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Arial" panose="020B0604020202020204" pitchFamily="34" charset="0"/>
            </a:endParaRPr>
          </a:p>
        </p:txBody>
      </p:sp>
      <p:sp>
        <p:nvSpPr>
          <p:cNvPr id="11" name="Rectangle 1">
            <a:extLst>
              <a:ext uri="{FF2B5EF4-FFF2-40B4-BE49-F238E27FC236}">
                <a16:creationId xmlns:a16="http://schemas.microsoft.com/office/drawing/2014/main" id="{571A3686-BA80-96E7-CA12-787BF3B373CE}"/>
              </a:ext>
            </a:extLst>
          </p:cNvPr>
          <p:cNvSpPr>
            <a:spLocks noChangeArrowheads="1"/>
          </p:cNvSpPr>
          <p:nvPr/>
        </p:nvSpPr>
        <p:spPr bwMode="auto">
          <a:xfrm>
            <a:off x="611560" y="5820752"/>
            <a:ext cx="81708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dirty="0">
                <a:latin typeface="Times New Roman" panose="02020603050405020304" pitchFamily="18" charset="0"/>
                <a:ea typeface="ＭＳ 明朝" panose="02020609040205080304" pitchFamily="17" charset="-128"/>
                <a:cs typeface="Times New Roman" panose="02020603050405020304" pitchFamily="18" charset="0"/>
              </a:rPr>
              <a:t>Various criteria to determine QoS level of packets mainly required max packet error rate, throughput(permissible packet loss),  permissible delay or backoff time, according to TRD.</a:t>
            </a:r>
            <a:endParaRPr kumimoji="0" lang="en-US" altLang="ja-JP" sz="1600" b="1" i="0" u="none" strike="noStrike" cap="none" normalizeH="0" baseline="0" dirty="0">
              <a:ln>
                <a:noFill/>
              </a:ln>
              <a:solidFill>
                <a:schemeClr val="tx1"/>
              </a:solidFill>
              <a:effectLst/>
              <a:latin typeface="Arial" panose="020B0604020202020204" pitchFamily="34" charset="0"/>
            </a:endParaRPr>
          </a:p>
        </p:txBody>
      </p:sp>
      <p:sp>
        <p:nvSpPr>
          <p:cNvPr id="12" name="テキスト ボックス 11">
            <a:extLst>
              <a:ext uri="{FF2B5EF4-FFF2-40B4-BE49-F238E27FC236}">
                <a16:creationId xmlns:a16="http://schemas.microsoft.com/office/drawing/2014/main" id="{B5B5EB35-CAAB-4D11-9011-50FBD5F27035}"/>
              </a:ext>
            </a:extLst>
          </p:cNvPr>
          <p:cNvSpPr txBox="1"/>
          <p:nvPr/>
        </p:nvSpPr>
        <p:spPr>
          <a:xfrm>
            <a:off x="202446" y="1280954"/>
            <a:ext cx="5305657" cy="707886"/>
          </a:xfrm>
          <a:prstGeom prst="rect">
            <a:avLst/>
          </a:prstGeom>
          <a:noFill/>
        </p:spPr>
        <p:txBody>
          <a:bodyPr wrap="square" rtlCol="0">
            <a:spAutoFit/>
          </a:bodyPr>
          <a:lstStyle/>
          <a:p>
            <a:r>
              <a:rPr lang="en-US" altLang="ja-JP" sz="2000" b="1" dirty="0"/>
              <a:t>1.1   Eight QoS Levels of Packets.</a:t>
            </a:r>
          </a:p>
          <a:p>
            <a:endParaRPr kumimoji="1" lang="ja-JP" altLang="en-US" sz="2000" b="1" dirty="0"/>
          </a:p>
        </p:txBody>
      </p:sp>
    </p:spTree>
    <p:extLst>
      <p:ext uri="{BB962C8B-B14F-4D97-AF65-F5344CB8AC3E}">
        <p14:creationId xmlns:p14="http://schemas.microsoft.com/office/powerpoint/2010/main" val="305232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57B1D03-FC6C-47D7-8CCE-97EBC61FED5D}"/>
              </a:ext>
            </a:extLst>
          </p:cNvPr>
          <p:cNvSpPr>
            <a:spLocks noGrp="1"/>
          </p:cNvSpPr>
          <p:nvPr>
            <p:ph type="sldNum" sz="quarter" idx="12"/>
          </p:nvPr>
        </p:nvSpPr>
        <p:spPr/>
        <p:txBody>
          <a:bodyPr/>
          <a:lstStyle/>
          <a:p>
            <a:pPr>
              <a:defRPr/>
            </a:pPr>
            <a:r>
              <a:rPr lang="en-US" dirty="0">
                <a:solidFill>
                  <a:srgbClr val="000000"/>
                </a:solidFill>
              </a:rPr>
              <a:t>Slide </a:t>
            </a:r>
            <a:fld id="{C65D8D74-25E4-4A14-9B13-1C1CBE0663D9}" type="slidenum">
              <a:rPr lang="en-US" smtClean="0">
                <a:solidFill>
                  <a:srgbClr val="000000"/>
                </a:solidFill>
              </a:rPr>
              <a:pPr>
                <a:defRPr/>
              </a:pPr>
              <a:t>5</a:t>
            </a:fld>
            <a:endParaRPr lang="en-US" dirty="0">
              <a:solidFill>
                <a:srgbClr val="000000"/>
              </a:solidFill>
            </a:endParaRPr>
          </a:p>
        </p:txBody>
      </p:sp>
      <p:sp>
        <p:nvSpPr>
          <p:cNvPr id="3" name="タイトル 2">
            <a:extLst>
              <a:ext uri="{FF2B5EF4-FFF2-40B4-BE49-F238E27FC236}">
                <a16:creationId xmlns:a16="http://schemas.microsoft.com/office/drawing/2014/main" id="{0744F749-B716-4046-9844-BC9C3F3B8FB2}"/>
              </a:ext>
            </a:extLst>
          </p:cNvPr>
          <p:cNvSpPr>
            <a:spLocks noGrp="1"/>
          </p:cNvSpPr>
          <p:nvPr>
            <p:ph type="title"/>
          </p:nvPr>
        </p:nvSpPr>
        <p:spPr>
          <a:xfrm>
            <a:off x="0" y="685800"/>
            <a:ext cx="9144000" cy="524140"/>
          </a:xfrm>
        </p:spPr>
        <p:txBody>
          <a:bodyPr/>
          <a:lstStyle/>
          <a:p>
            <a:r>
              <a:rPr kumimoji="1" lang="en-US" altLang="ja-JP" dirty="0"/>
              <a:t>1. Requirement for Channel Coding for TG6ma</a:t>
            </a:r>
            <a:endParaRPr kumimoji="1" lang="ja-JP" altLang="en-US" dirty="0"/>
          </a:p>
        </p:txBody>
      </p:sp>
      <p:sp>
        <p:nvSpPr>
          <p:cNvPr id="4" name="日付プレースホルダー 3">
            <a:extLst>
              <a:ext uri="{FF2B5EF4-FFF2-40B4-BE49-F238E27FC236}">
                <a16:creationId xmlns:a16="http://schemas.microsoft.com/office/drawing/2014/main" id="{FC436843-96E9-4A96-A134-A3F0BD0732E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E9565245-9C91-47C4-9D98-569E7ED52B47}"/>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10" name="Rectangle 1">
            <a:extLst>
              <a:ext uri="{FF2B5EF4-FFF2-40B4-BE49-F238E27FC236}">
                <a16:creationId xmlns:a16="http://schemas.microsoft.com/office/drawing/2014/main" id="{FA4243E4-D666-A51F-2EBE-8BFEA21533A3}"/>
              </a:ext>
            </a:extLst>
          </p:cNvPr>
          <p:cNvSpPr>
            <a:spLocks noChangeArrowheads="1"/>
          </p:cNvSpPr>
          <p:nvPr/>
        </p:nvSpPr>
        <p:spPr bwMode="auto">
          <a:xfrm>
            <a:off x="611560" y="1684880"/>
            <a:ext cx="79208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dirty="0">
                <a:latin typeface="Times New Roman" panose="02020603050405020304" pitchFamily="18" charset="0"/>
                <a:ea typeface="ＭＳ 明朝" panose="02020609040205080304" pitchFamily="17" charset="-128"/>
                <a:cs typeface="Times New Roman" panose="02020603050405020304" pitchFamily="18" charset="0"/>
              </a:rPr>
              <a:t>TG</a:t>
            </a:r>
            <a:r>
              <a:rPr kumimoji="0" lang="en-US" altLang="ja-JP" sz="1600" b="1" i="0" u="none" strike="noStrike" cap="none" normalizeH="0" baseline="0" dirty="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15.6ma revision supports </a:t>
            </a:r>
            <a:r>
              <a:rPr kumimoji="0" lang="en-US" altLang="ja-JP" sz="1600" b="1" dirty="0">
                <a:latin typeface="Times New Roman" panose="02020603050405020304" pitchFamily="18" charset="0"/>
                <a:ea typeface="ＭＳ 明朝" panose="02020609040205080304" pitchFamily="17" charset="-128"/>
                <a:cs typeface="Times New Roman" panose="02020603050405020304" pitchFamily="18" charset="0"/>
              </a:rPr>
              <a:t>system performance in eight levels of coexistence models , which 6ma BAN could co-exit with the same and other radios.</a:t>
            </a:r>
            <a:endParaRPr kumimoji="0" lang="en-US" altLang="ja-JP" sz="1600" b="0" i="0" u="none" strike="noStrike" cap="none" normalizeH="0" baseline="0" dirty="0">
              <a:ln>
                <a:noFill/>
              </a:ln>
              <a:solidFill>
                <a:schemeClr val="tx1"/>
              </a:solidFill>
              <a:effectLst/>
              <a:latin typeface="Arial" panose="020B0604020202020204" pitchFamily="34" charset="0"/>
            </a:endParaRPr>
          </a:p>
        </p:txBody>
      </p:sp>
      <p:sp>
        <p:nvSpPr>
          <p:cNvPr id="11" name="Rectangle 1">
            <a:extLst>
              <a:ext uri="{FF2B5EF4-FFF2-40B4-BE49-F238E27FC236}">
                <a16:creationId xmlns:a16="http://schemas.microsoft.com/office/drawing/2014/main" id="{571A3686-BA80-96E7-CA12-787BF3B373CE}"/>
              </a:ext>
            </a:extLst>
          </p:cNvPr>
          <p:cNvSpPr>
            <a:spLocks noChangeArrowheads="1"/>
          </p:cNvSpPr>
          <p:nvPr/>
        </p:nvSpPr>
        <p:spPr bwMode="auto">
          <a:xfrm>
            <a:off x="611560" y="5694266"/>
            <a:ext cx="81708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dirty="0">
                <a:latin typeface="Times New Roman" panose="02020603050405020304" pitchFamily="18" charset="0"/>
                <a:ea typeface="ＭＳ 明朝" panose="02020609040205080304" pitchFamily="17" charset="-128"/>
                <a:cs typeface="Times New Roman" panose="02020603050405020304" pitchFamily="18" charset="0"/>
              </a:rPr>
              <a:t>Appropriate channel codes should be designed into individual  coexistence models to satisfy required performance in  individual coexistence environments</a:t>
            </a:r>
            <a:endParaRPr kumimoji="0" lang="en-US" altLang="ja-JP" sz="1600" b="1" i="0" u="none" strike="noStrike" cap="none" normalizeH="0" baseline="0" dirty="0">
              <a:ln>
                <a:noFill/>
              </a:ln>
              <a:solidFill>
                <a:schemeClr val="tx1"/>
              </a:solidFill>
              <a:effectLst/>
              <a:latin typeface="Arial" panose="020B0604020202020204" pitchFamily="34" charset="0"/>
            </a:endParaRPr>
          </a:p>
        </p:txBody>
      </p:sp>
      <p:sp>
        <p:nvSpPr>
          <p:cNvPr id="12" name="テキスト ボックス 11">
            <a:extLst>
              <a:ext uri="{FF2B5EF4-FFF2-40B4-BE49-F238E27FC236}">
                <a16:creationId xmlns:a16="http://schemas.microsoft.com/office/drawing/2014/main" id="{B5B5EB35-CAAB-4D11-9011-50FBD5F27035}"/>
              </a:ext>
            </a:extLst>
          </p:cNvPr>
          <p:cNvSpPr txBox="1"/>
          <p:nvPr/>
        </p:nvSpPr>
        <p:spPr>
          <a:xfrm>
            <a:off x="202446" y="1280954"/>
            <a:ext cx="5305658" cy="400110"/>
          </a:xfrm>
          <a:prstGeom prst="rect">
            <a:avLst/>
          </a:prstGeom>
          <a:noFill/>
        </p:spPr>
        <p:txBody>
          <a:bodyPr wrap="square" rtlCol="0">
            <a:spAutoFit/>
          </a:bodyPr>
          <a:lstStyle/>
          <a:p>
            <a:r>
              <a:rPr lang="en-US" altLang="ja-JP" sz="2000" b="1" dirty="0"/>
              <a:t>1.2   Eight Levels of Coexistence</a:t>
            </a:r>
            <a:endParaRPr kumimoji="1" lang="ja-JP" altLang="en-US" sz="2000" b="1" dirty="0"/>
          </a:p>
        </p:txBody>
      </p:sp>
      <p:pic>
        <p:nvPicPr>
          <p:cNvPr id="7" name="図 6">
            <a:extLst>
              <a:ext uri="{FF2B5EF4-FFF2-40B4-BE49-F238E27FC236}">
                <a16:creationId xmlns:a16="http://schemas.microsoft.com/office/drawing/2014/main" id="{B5718D90-A027-84C3-C992-A60E07DE7237}"/>
              </a:ext>
            </a:extLst>
          </p:cNvPr>
          <p:cNvPicPr>
            <a:picLocks noChangeAspect="1"/>
          </p:cNvPicPr>
          <p:nvPr/>
        </p:nvPicPr>
        <p:blipFill>
          <a:blip r:embed="rId3"/>
          <a:stretch>
            <a:fillRect/>
          </a:stretch>
        </p:blipFill>
        <p:spPr>
          <a:xfrm>
            <a:off x="1001286" y="2276170"/>
            <a:ext cx="7217628" cy="3418096"/>
          </a:xfrm>
          <a:prstGeom prst="rect">
            <a:avLst/>
          </a:prstGeom>
        </p:spPr>
      </p:pic>
    </p:spTree>
    <p:extLst>
      <p:ext uri="{BB962C8B-B14F-4D97-AF65-F5344CB8AC3E}">
        <p14:creationId xmlns:p14="http://schemas.microsoft.com/office/powerpoint/2010/main" val="163766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57B1D03-FC6C-47D7-8CCE-97EBC61FED5D}"/>
              </a:ext>
            </a:extLst>
          </p:cNvPr>
          <p:cNvSpPr>
            <a:spLocks noGrp="1"/>
          </p:cNvSpPr>
          <p:nvPr>
            <p:ph type="sldNum" sz="quarter" idx="12"/>
          </p:nvPr>
        </p:nvSpPr>
        <p:spPr/>
        <p:txBody>
          <a:bodyPr/>
          <a:lstStyle/>
          <a:p>
            <a:pPr>
              <a:defRPr/>
            </a:pPr>
            <a:r>
              <a:rPr lang="en-US" dirty="0">
                <a:solidFill>
                  <a:srgbClr val="000000"/>
                </a:solidFill>
              </a:rPr>
              <a:t>Slide </a:t>
            </a:r>
            <a:fld id="{C65D8D74-25E4-4A14-9B13-1C1CBE0663D9}" type="slidenum">
              <a:rPr lang="en-US" smtClean="0">
                <a:solidFill>
                  <a:srgbClr val="000000"/>
                </a:solidFill>
              </a:rPr>
              <a:pPr>
                <a:defRPr/>
              </a:pPr>
              <a:t>6</a:t>
            </a:fld>
            <a:endParaRPr lang="en-US" dirty="0">
              <a:solidFill>
                <a:srgbClr val="000000"/>
              </a:solidFill>
            </a:endParaRPr>
          </a:p>
        </p:txBody>
      </p:sp>
      <p:sp>
        <p:nvSpPr>
          <p:cNvPr id="3" name="タイトル 2">
            <a:extLst>
              <a:ext uri="{FF2B5EF4-FFF2-40B4-BE49-F238E27FC236}">
                <a16:creationId xmlns:a16="http://schemas.microsoft.com/office/drawing/2014/main" id="{0744F749-B716-4046-9844-BC9C3F3B8FB2}"/>
              </a:ext>
            </a:extLst>
          </p:cNvPr>
          <p:cNvSpPr>
            <a:spLocks noGrp="1"/>
          </p:cNvSpPr>
          <p:nvPr>
            <p:ph type="title"/>
          </p:nvPr>
        </p:nvSpPr>
        <p:spPr>
          <a:xfrm>
            <a:off x="0" y="685800"/>
            <a:ext cx="9144000" cy="524140"/>
          </a:xfrm>
        </p:spPr>
        <p:txBody>
          <a:bodyPr/>
          <a:lstStyle/>
          <a:p>
            <a:r>
              <a:rPr kumimoji="1" lang="en-US" altLang="ja-JP" dirty="0"/>
              <a:t>1. Requirement for Channel Coding for TG6ma</a:t>
            </a:r>
            <a:endParaRPr kumimoji="1" lang="ja-JP" altLang="en-US" dirty="0"/>
          </a:p>
        </p:txBody>
      </p:sp>
      <p:sp>
        <p:nvSpPr>
          <p:cNvPr id="4" name="日付プレースホルダー 3">
            <a:extLst>
              <a:ext uri="{FF2B5EF4-FFF2-40B4-BE49-F238E27FC236}">
                <a16:creationId xmlns:a16="http://schemas.microsoft.com/office/drawing/2014/main" id="{FC436843-96E9-4A96-A134-A3F0BD0732E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E9565245-9C91-47C4-9D98-569E7ED52B47}"/>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12" name="テキスト ボックス 11">
            <a:extLst>
              <a:ext uri="{FF2B5EF4-FFF2-40B4-BE49-F238E27FC236}">
                <a16:creationId xmlns:a16="http://schemas.microsoft.com/office/drawing/2014/main" id="{B5B5EB35-CAAB-4D11-9011-50FBD5F27035}"/>
              </a:ext>
            </a:extLst>
          </p:cNvPr>
          <p:cNvSpPr txBox="1"/>
          <p:nvPr/>
        </p:nvSpPr>
        <p:spPr>
          <a:xfrm>
            <a:off x="202446" y="1280954"/>
            <a:ext cx="8941554" cy="707886"/>
          </a:xfrm>
          <a:prstGeom prst="rect">
            <a:avLst/>
          </a:prstGeom>
          <a:noFill/>
        </p:spPr>
        <p:txBody>
          <a:bodyPr wrap="square" rtlCol="0">
            <a:spAutoFit/>
          </a:bodyPr>
          <a:lstStyle/>
          <a:p>
            <a:r>
              <a:rPr lang="en-US" altLang="ja-JP" sz="2000" b="1" dirty="0"/>
              <a:t>1.3   8x8(64) Channel Coding Schemes for Combination of 8 QoS levels of Packets and 8 Coexistence Levels</a:t>
            </a:r>
            <a:endParaRPr kumimoji="1" lang="ja-JP" altLang="en-US" sz="2000" b="1" dirty="0"/>
          </a:p>
        </p:txBody>
      </p:sp>
      <p:graphicFrame>
        <p:nvGraphicFramePr>
          <p:cNvPr id="6" name="表 5">
            <a:extLst>
              <a:ext uri="{FF2B5EF4-FFF2-40B4-BE49-F238E27FC236}">
                <a16:creationId xmlns:a16="http://schemas.microsoft.com/office/drawing/2014/main" id="{2DA52B62-99E1-6164-E169-2E622339D81B}"/>
              </a:ext>
            </a:extLst>
          </p:cNvPr>
          <p:cNvGraphicFramePr>
            <a:graphicFrameLocks noGrp="1"/>
          </p:cNvGraphicFramePr>
          <p:nvPr/>
        </p:nvGraphicFramePr>
        <p:xfrm>
          <a:off x="107506" y="3429000"/>
          <a:ext cx="8941556" cy="2880319"/>
        </p:xfrm>
        <a:graphic>
          <a:graphicData uri="http://schemas.openxmlformats.org/drawingml/2006/table">
            <a:tbl>
              <a:tblPr firstRow="1" firstCol="1" bandRow="1">
                <a:tableStyleId>{5C22544A-7EE6-4342-B048-85BDC9FD1C3A}</a:tableStyleId>
              </a:tblPr>
              <a:tblGrid>
                <a:gridCol w="925309">
                  <a:extLst>
                    <a:ext uri="{9D8B030D-6E8A-4147-A177-3AD203B41FA5}">
                      <a16:colId xmlns:a16="http://schemas.microsoft.com/office/drawing/2014/main" val="166894807"/>
                    </a:ext>
                  </a:extLst>
                </a:gridCol>
                <a:gridCol w="1003426">
                  <a:extLst>
                    <a:ext uri="{9D8B030D-6E8A-4147-A177-3AD203B41FA5}">
                      <a16:colId xmlns:a16="http://schemas.microsoft.com/office/drawing/2014/main" val="3923161563"/>
                    </a:ext>
                  </a:extLst>
                </a:gridCol>
                <a:gridCol w="1003426">
                  <a:extLst>
                    <a:ext uri="{9D8B030D-6E8A-4147-A177-3AD203B41FA5}">
                      <a16:colId xmlns:a16="http://schemas.microsoft.com/office/drawing/2014/main" val="2966592315"/>
                    </a:ext>
                  </a:extLst>
                </a:gridCol>
                <a:gridCol w="1003426">
                  <a:extLst>
                    <a:ext uri="{9D8B030D-6E8A-4147-A177-3AD203B41FA5}">
                      <a16:colId xmlns:a16="http://schemas.microsoft.com/office/drawing/2014/main" val="1743939684"/>
                    </a:ext>
                  </a:extLst>
                </a:gridCol>
                <a:gridCol w="1003426">
                  <a:extLst>
                    <a:ext uri="{9D8B030D-6E8A-4147-A177-3AD203B41FA5}">
                      <a16:colId xmlns:a16="http://schemas.microsoft.com/office/drawing/2014/main" val="3602794947"/>
                    </a:ext>
                  </a:extLst>
                </a:gridCol>
                <a:gridCol w="1003426">
                  <a:extLst>
                    <a:ext uri="{9D8B030D-6E8A-4147-A177-3AD203B41FA5}">
                      <a16:colId xmlns:a16="http://schemas.microsoft.com/office/drawing/2014/main" val="3000844604"/>
                    </a:ext>
                  </a:extLst>
                </a:gridCol>
                <a:gridCol w="1003426">
                  <a:extLst>
                    <a:ext uri="{9D8B030D-6E8A-4147-A177-3AD203B41FA5}">
                      <a16:colId xmlns:a16="http://schemas.microsoft.com/office/drawing/2014/main" val="3391902986"/>
                    </a:ext>
                  </a:extLst>
                </a:gridCol>
                <a:gridCol w="975013">
                  <a:extLst>
                    <a:ext uri="{9D8B030D-6E8A-4147-A177-3AD203B41FA5}">
                      <a16:colId xmlns:a16="http://schemas.microsoft.com/office/drawing/2014/main" val="3264952962"/>
                    </a:ext>
                  </a:extLst>
                </a:gridCol>
                <a:gridCol w="1020678">
                  <a:extLst>
                    <a:ext uri="{9D8B030D-6E8A-4147-A177-3AD203B41FA5}">
                      <a16:colId xmlns:a16="http://schemas.microsoft.com/office/drawing/2014/main" val="287511382"/>
                    </a:ext>
                  </a:extLst>
                </a:gridCol>
              </a:tblGrid>
              <a:tr h="443126">
                <a:tc>
                  <a:txBody>
                    <a:bodyPr/>
                    <a:lstStyle/>
                    <a:p>
                      <a:pPr marL="0" marR="0" algn="ctr">
                        <a:spcBef>
                          <a:spcPts val="0"/>
                        </a:spcBef>
                        <a:spcAft>
                          <a:spcPts val="0"/>
                        </a:spcAft>
                      </a:pPr>
                      <a:r>
                        <a:rPr lang="en-US" sz="1400">
                          <a:effectLst/>
                        </a:rPr>
                        <a:t>QoS/Cox</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400">
                          <a:effectLst/>
                        </a:rPr>
                        <a:t>0</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400">
                          <a:effectLst/>
                        </a:rPr>
                        <a:t>1</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400">
                          <a:effectLst/>
                        </a:rPr>
                        <a:t>2</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400">
                          <a:effectLst/>
                        </a:rPr>
                        <a:t>3</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400">
                          <a:effectLst/>
                        </a:rPr>
                        <a:t>4</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400" dirty="0">
                          <a:effectLst/>
                        </a:rPr>
                        <a:t>5</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400">
                          <a:effectLst/>
                        </a:rPr>
                        <a:t>6</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lgn="ctr">
                        <a:spcBef>
                          <a:spcPts val="0"/>
                        </a:spcBef>
                        <a:spcAft>
                          <a:spcPts val="0"/>
                        </a:spcAft>
                      </a:pPr>
                      <a:r>
                        <a:rPr lang="en-US" sz="1400">
                          <a:effectLst/>
                        </a:rPr>
                        <a:t>7</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extLst>
                  <a:ext uri="{0D108BD9-81ED-4DB2-BD59-A6C34878D82A}">
                    <a16:rowId xmlns:a16="http://schemas.microsoft.com/office/drawing/2014/main" val="2878270347"/>
                  </a:ext>
                </a:extLst>
              </a:tr>
              <a:tr h="221563">
                <a:tc>
                  <a:txBody>
                    <a:bodyPr/>
                    <a:lstStyle/>
                    <a:p>
                      <a:pPr marL="0" marR="0" algn="ctr">
                        <a:spcBef>
                          <a:spcPts val="0"/>
                        </a:spcBef>
                        <a:spcAft>
                          <a:spcPts val="0"/>
                        </a:spcAft>
                      </a:pPr>
                      <a:r>
                        <a:rPr lang="en-US" sz="1400">
                          <a:effectLst/>
                        </a:rPr>
                        <a:t>0</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dirty="0">
                          <a:effectLst/>
                        </a:rPr>
                        <a:t>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extLst>
                  <a:ext uri="{0D108BD9-81ED-4DB2-BD59-A6C34878D82A}">
                    <a16:rowId xmlns:a16="http://schemas.microsoft.com/office/drawing/2014/main" val="3577317146"/>
                  </a:ext>
                </a:extLst>
              </a:tr>
              <a:tr h="221563">
                <a:tc>
                  <a:txBody>
                    <a:bodyPr/>
                    <a:lstStyle/>
                    <a:p>
                      <a:pPr marL="0" marR="0" algn="ctr">
                        <a:spcBef>
                          <a:spcPts val="0"/>
                        </a:spcBef>
                        <a:spcAft>
                          <a:spcPts val="0"/>
                        </a:spcAft>
                      </a:pPr>
                      <a:r>
                        <a:rPr lang="en-US" sz="1400">
                          <a:effectLst/>
                        </a:rPr>
                        <a:t>1</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HARQ</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extLst>
                  <a:ext uri="{0D108BD9-81ED-4DB2-BD59-A6C34878D82A}">
                    <a16:rowId xmlns:a16="http://schemas.microsoft.com/office/drawing/2014/main" val="2591150872"/>
                  </a:ext>
                </a:extLst>
              </a:tr>
              <a:tr h="221563">
                <a:tc>
                  <a:txBody>
                    <a:bodyPr/>
                    <a:lstStyle/>
                    <a:p>
                      <a:pPr marL="0" marR="0" algn="ctr">
                        <a:spcBef>
                          <a:spcPts val="0"/>
                        </a:spcBef>
                        <a:spcAft>
                          <a:spcPts val="0"/>
                        </a:spcAft>
                      </a:pPr>
                      <a:r>
                        <a:rPr lang="en-US" sz="1400">
                          <a:effectLst/>
                        </a:rPr>
                        <a:t>2</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HARQ</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extLst>
                  <a:ext uri="{0D108BD9-81ED-4DB2-BD59-A6C34878D82A}">
                    <a16:rowId xmlns:a16="http://schemas.microsoft.com/office/drawing/2014/main" val="735653660"/>
                  </a:ext>
                </a:extLst>
              </a:tr>
              <a:tr h="221563">
                <a:tc>
                  <a:txBody>
                    <a:bodyPr/>
                    <a:lstStyle/>
                    <a:p>
                      <a:pPr marL="0" marR="0" algn="ctr">
                        <a:spcBef>
                          <a:spcPts val="0"/>
                        </a:spcBef>
                        <a:spcAft>
                          <a:spcPts val="0"/>
                        </a:spcAft>
                      </a:pPr>
                      <a:r>
                        <a:rPr lang="en-US" sz="1400">
                          <a:effectLst/>
                        </a:rPr>
                        <a:t>3</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HARQ</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extLst>
                  <a:ext uri="{0D108BD9-81ED-4DB2-BD59-A6C34878D82A}">
                    <a16:rowId xmlns:a16="http://schemas.microsoft.com/office/drawing/2014/main" val="1298473928"/>
                  </a:ext>
                </a:extLst>
              </a:tr>
              <a:tr h="221563">
                <a:tc>
                  <a:txBody>
                    <a:bodyPr/>
                    <a:lstStyle/>
                    <a:p>
                      <a:pPr marL="0" marR="0" algn="ctr">
                        <a:spcBef>
                          <a:spcPts val="0"/>
                        </a:spcBef>
                        <a:spcAft>
                          <a:spcPts val="0"/>
                        </a:spcAft>
                      </a:pPr>
                      <a:r>
                        <a:rPr lang="en-US" sz="1400">
                          <a:effectLst/>
                        </a:rPr>
                        <a:t>4</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HARQ</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extLst>
                  <a:ext uri="{0D108BD9-81ED-4DB2-BD59-A6C34878D82A}">
                    <a16:rowId xmlns:a16="http://schemas.microsoft.com/office/drawing/2014/main" val="402163968"/>
                  </a:ext>
                </a:extLst>
              </a:tr>
              <a:tr h="443126">
                <a:tc>
                  <a:txBody>
                    <a:bodyPr/>
                    <a:lstStyle/>
                    <a:p>
                      <a:pPr marL="0" marR="0" algn="ctr">
                        <a:spcBef>
                          <a:spcPts val="0"/>
                        </a:spcBef>
                        <a:spcAft>
                          <a:spcPts val="0"/>
                        </a:spcAft>
                      </a:pPr>
                      <a:r>
                        <a:rPr lang="en-US" sz="1400">
                          <a:effectLst/>
                        </a:rPr>
                        <a:t>5</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BCC+E</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 </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HARQ/IM</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HARQ/IM</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extLst>
                  <a:ext uri="{0D108BD9-81ED-4DB2-BD59-A6C34878D82A}">
                    <a16:rowId xmlns:a16="http://schemas.microsoft.com/office/drawing/2014/main" val="374067664"/>
                  </a:ext>
                </a:extLst>
              </a:tr>
              <a:tr h="443126">
                <a:tc>
                  <a:txBody>
                    <a:bodyPr/>
                    <a:lstStyle/>
                    <a:p>
                      <a:pPr marL="0" marR="0" algn="ctr">
                        <a:spcBef>
                          <a:spcPts val="0"/>
                        </a:spcBef>
                        <a:spcAft>
                          <a:spcPts val="0"/>
                        </a:spcAft>
                      </a:pPr>
                      <a:r>
                        <a:rPr lang="en-US" sz="1400">
                          <a:effectLst/>
                        </a:rPr>
                        <a:t>6</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dirty="0">
                          <a:effectLst/>
                        </a:rPr>
                        <a:t>CFP/HARQ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CFP/HARQ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CFP/HARQ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CFP/HARQ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a:effectLst/>
                        </a:rPr>
                        <a:t>CFP/HARQ</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a:effectLst/>
                        </a:rPr>
                        <a:t>CFP/HARQ</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HARQ/IM</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HARQ/IM</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extLst>
                  <a:ext uri="{0D108BD9-81ED-4DB2-BD59-A6C34878D82A}">
                    <a16:rowId xmlns:a16="http://schemas.microsoft.com/office/drawing/2014/main" val="2495529272"/>
                  </a:ext>
                </a:extLst>
              </a:tr>
              <a:tr h="443126">
                <a:tc>
                  <a:txBody>
                    <a:bodyPr/>
                    <a:lstStyle/>
                    <a:p>
                      <a:pPr marL="0" marR="0" algn="ctr">
                        <a:spcBef>
                          <a:spcPts val="0"/>
                        </a:spcBef>
                        <a:spcAft>
                          <a:spcPts val="0"/>
                        </a:spcAft>
                      </a:pPr>
                      <a:r>
                        <a:rPr lang="en-US" sz="1400">
                          <a:effectLst/>
                        </a:rPr>
                        <a:t>7</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tc>
                <a:tc>
                  <a:txBody>
                    <a:bodyPr/>
                    <a:lstStyle/>
                    <a:p>
                      <a:pPr marL="0" marR="0">
                        <a:spcBef>
                          <a:spcPts val="0"/>
                        </a:spcBef>
                        <a:spcAft>
                          <a:spcPts val="0"/>
                        </a:spcAft>
                      </a:pPr>
                      <a:r>
                        <a:rPr lang="en-US" sz="1400">
                          <a:effectLst/>
                        </a:rPr>
                        <a:t>CFP/HARQ</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a:effectLst/>
                        </a:rPr>
                        <a:t>CFP/HARQ</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CFP/HARQ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CFP/HARQ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CFP/HARQ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CFP/HARQ</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a:effectLst/>
                        </a:rPr>
                        <a:t>HARQ/IM</a:t>
                      </a:r>
                      <a:endParaRPr lang="ja-JP" sz="14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tc>
                  <a:txBody>
                    <a:bodyPr/>
                    <a:lstStyle/>
                    <a:p>
                      <a:pPr marL="0" marR="0">
                        <a:spcBef>
                          <a:spcPts val="0"/>
                        </a:spcBef>
                        <a:spcAft>
                          <a:spcPts val="0"/>
                        </a:spcAft>
                      </a:pPr>
                      <a:r>
                        <a:rPr lang="en-US" sz="1400" dirty="0">
                          <a:effectLst/>
                        </a:rPr>
                        <a:t>HARQ/IM</a:t>
                      </a:r>
                      <a:endParaRPr lang="ja-JP" sz="14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solidFill>
                      <a:srgbClr val="FFFF00"/>
                    </a:solidFill>
                  </a:tcPr>
                </a:tc>
                <a:extLst>
                  <a:ext uri="{0D108BD9-81ED-4DB2-BD59-A6C34878D82A}">
                    <a16:rowId xmlns:a16="http://schemas.microsoft.com/office/drawing/2014/main" val="1308542876"/>
                  </a:ext>
                </a:extLst>
              </a:tr>
            </a:tbl>
          </a:graphicData>
        </a:graphic>
      </p:graphicFrame>
      <p:sp>
        <p:nvSpPr>
          <p:cNvPr id="8" name="Rectangle 1">
            <a:extLst>
              <a:ext uri="{FF2B5EF4-FFF2-40B4-BE49-F238E27FC236}">
                <a16:creationId xmlns:a16="http://schemas.microsoft.com/office/drawing/2014/main" id="{A16D2B87-9D80-5C32-DA41-7E9B2EE5E3D5}"/>
              </a:ext>
            </a:extLst>
          </p:cNvPr>
          <p:cNvSpPr>
            <a:spLocks noChangeArrowheads="1"/>
          </p:cNvSpPr>
          <p:nvPr/>
        </p:nvSpPr>
        <p:spPr bwMode="auto">
          <a:xfrm>
            <a:off x="395536" y="1926377"/>
            <a:ext cx="8496944"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The coexistence parameters are classified as </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100" b="0" i="0" u="none" strike="noStrike" cap="none" normalizeH="0" baseline="0" dirty="0">
                <a:ln>
                  <a:noFill/>
                </a:ln>
                <a:solidFill>
                  <a:srgbClr val="000000"/>
                </a:solidFill>
                <a:effectLst/>
                <a:latin typeface="Times New Roman" panose="02020603050405020304" pitchFamily="18" charset="0"/>
                <a:ea typeface="Times" panose="02020603050405020304" pitchFamily="18" charset="0"/>
                <a:cs typeface="Times New Roman" panose="02020603050405020304" pitchFamily="18" charset="0"/>
              </a:rPr>
              <a:t>MAC: 1) CFP, 2) CAP.</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100" b="0" i="0" u="none" strike="noStrike" cap="none" normalizeH="0" baseline="0" dirty="0">
                <a:ln>
                  <a:noFill/>
                </a:ln>
                <a:solidFill>
                  <a:srgbClr val="000000"/>
                </a:solidFill>
                <a:effectLst/>
                <a:latin typeface="Times New Roman" panose="02020603050405020304" pitchFamily="18" charset="0"/>
                <a:ea typeface="Times" panose="02020603050405020304" pitchFamily="18" charset="0"/>
                <a:cs typeface="Times New Roman" panose="02020603050405020304" pitchFamily="18" charset="0"/>
              </a:rPr>
              <a:t>PHY, FEC: 1) (BCC, LDPC), 2) External FEC (Super-orthogonal CC), 3) Interference Mitigation techniques. </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100" b="0" i="0" u="none" strike="noStrike" cap="none" normalizeH="0" baseline="0" dirty="0">
                <a:ln>
                  <a:noFill/>
                </a:ln>
                <a:solidFill>
                  <a:srgbClr val="000000"/>
                </a:solidFill>
                <a:effectLst/>
                <a:latin typeface="Times New Roman" panose="02020603050405020304" pitchFamily="18" charset="0"/>
                <a:ea typeface="Times" panose="02020603050405020304" pitchFamily="18" charset="0"/>
                <a:cs typeface="Times New Roman" panose="02020603050405020304" pitchFamily="18" charset="0"/>
              </a:rPr>
              <a:t>MAC &amp; PHY: HARQ (composable CC).</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A combination of such techniques and QoS gives the different modes of transmission depending on the required QoS and the interference environment of operation: </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High coexistence level support means high intra-interference or inter-interference or both. Hence, operation in the CFP cannot be guarantee. The CFP would be preferable for transmission of high QoS traffic in low or non-interference environment. </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721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73DAD-204D-4DC2-AF2D-8CF9DCE5DD18}"/>
              </a:ext>
            </a:extLst>
          </p:cNvPr>
          <p:cNvSpPr>
            <a:spLocks noGrp="1"/>
          </p:cNvSpPr>
          <p:nvPr>
            <p:ph type="title"/>
          </p:nvPr>
        </p:nvSpPr>
        <p:spPr>
          <a:xfrm>
            <a:off x="663774" y="400234"/>
            <a:ext cx="7772400" cy="1066800"/>
          </a:xfrm>
        </p:spPr>
        <p:txBody>
          <a:bodyPr/>
          <a:lstStyle/>
          <a:p>
            <a:r>
              <a:rPr kumimoji="1" lang="en-US" altLang="ja-JP" dirty="0"/>
              <a:t>1. Motivation and Aim of study</a:t>
            </a:r>
            <a:endParaRPr kumimoji="1" lang="ja-JP" altLang="en-US" dirty="0"/>
          </a:p>
        </p:txBody>
      </p:sp>
      <p:sp>
        <p:nvSpPr>
          <p:cNvPr id="4" name="スライド番号プレースホルダー 3">
            <a:extLst>
              <a:ext uri="{FF2B5EF4-FFF2-40B4-BE49-F238E27FC236}">
                <a16:creationId xmlns:a16="http://schemas.microsoft.com/office/drawing/2014/main" id="{CA292720-4A6F-4B1F-807B-4C5E98DC2972}"/>
              </a:ext>
            </a:extLst>
          </p:cNvPr>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7</a:t>
            </a:fld>
            <a:endParaRPr kumimoji="1" lang="ja-JP" altLang="en-US">
              <a:latin typeface="+mj-lt"/>
            </a:endParaRPr>
          </a:p>
        </p:txBody>
      </p:sp>
      <p:sp>
        <p:nvSpPr>
          <p:cNvPr id="6" name="テキスト ボックス 5">
            <a:extLst>
              <a:ext uri="{FF2B5EF4-FFF2-40B4-BE49-F238E27FC236}">
                <a16:creationId xmlns:a16="http://schemas.microsoft.com/office/drawing/2014/main" id="{74475C1F-72EE-4835-85C5-02DB3A7E4CC9}"/>
              </a:ext>
            </a:extLst>
          </p:cNvPr>
          <p:cNvSpPr txBox="1"/>
          <p:nvPr/>
        </p:nvSpPr>
        <p:spPr>
          <a:xfrm>
            <a:off x="71499" y="1467034"/>
            <a:ext cx="8928992" cy="1569660"/>
          </a:xfrm>
          <a:prstGeom prst="rect">
            <a:avLst/>
          </a:prstGeom>
          <a:noFill/>
          <a:ln w="38100">
            <a:solidFill>
              <a:srgbClr val="FF0066"/>
            </a:solidFill>
          </a:ln>
        </p:spPr>
        <p:txBody>
          <a:bodyPr wrap="square" rtlCol="0">
            <a:spAutoFit/>
          </a:bodyPr>
          <a:lstStyle/>
          <a:p>
            <a:pPr marL="285750" indent="-285750">
              <a:buFont typeface="Wingdings" panose="05000000000000000000" pitchFamily="2" charset="2"/>
              <a:buChar char="n"/>
            </a:pPr>
            <a:r>
              <a:rPr lang="en-US" altLang="ja-JP" sz="2400" dirty="0">
                <a:latin typeface="+mj-lt"/>
              </a:rPr>
              <a:t>UWB is a promising technology that may satisfy the requirements of IoMT</a:t>
            </a:r>
          </a:p>
          <a:p>
            <a:pPr marL="285750" indent="-285750">
              <a:buFont typeface="Wingdings" panose="05000000000000000000" pitchFamily="2" charset="2"/>
              <a:buChar char="n"/>
            </a:pPr>
            <a:r>
              <a:rPr kumimoji="1" lang="en-US" altLang="ja-JP" sz="2400" dirty="0">
                <a:latin typeface="+mj-lt"/>
              </a:rPr>
              <a:t>IEEE 802.15.6 UWB PHY has limited transmission output and requires to ensure dependability</a:t>
            </a:r>
            <a:endParaRPr kumimoji="1" lang="ja-JP" altLang="en-US" sz="2400" dirty="0">
              <a:latin typeface="+mj-lt"/>
            </a:endParaRPr>
          </a:p>
        </p:txBody>
      </p:sp>
      <p:sp>
        <p:nvSpPr>
          <p:cNvPr id="7" name="矢印: 下 6">
            <a:extLst>
              <a:ext uri="{FF2B5EF4-FFF2-40B4-BE49-F238E27FC236}">
                <a16:creationId xmlns:a16="http://schemas.microsoft.com/office/drawing/2014/main" id="{2D8F2920-2148-4E3B-9352-39C3C41972AF}"/>
              </a:ext>
            </a:extLst>
          </p:cNvPr>
          <p:cNvSpPr/>
          <p:nvPr/>
        </p:nvSpPr>
        <p:spPr>
          <a:xfrm>
            <a:off x="4211959" y="3212976"/>
            <a:ext cx="648073" cy="65618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8" name="テキスト ボックス 7">
            <a:extLst>
              <a:ext uri="{FF2B5EF4-FFF2-40B4-BE49-F238E27FC236}">
                <a16:creationId xmlns:a16="http://schemas.microsoft.com/office/drawing/2014/main" id="{090686F1-D739-4095-9F29-E04D6EF455F2}"/>
              </a:ext>
            </a:extLst>
          </p:cNvPr>
          <p:cNvSpPr txBox="1"/>
          <p:nvPr/>
        </p:nvSpPr>
        <p:spPr>
          <a:xfrm>
            <a:off x="132983" y="4005064"/>
            <a:ext cx="8833983" cy="2308324"/>
          </a:xfrm>
          <a:prstGeom prst="rect">
            <a:avLst/>
          </a:prstGeom>
          <a:noFill/>
          <a:ln w="38100">
            <a:solidFill>
              <a:srgbClr val="008BBC"/>
            </a:solidFill>
          </a:ln>
        </p:spPr>
        <p:txBody>
          <a:bodyPr wrap="square" rtlCol="0">
            <a:spAutoFit/>
          </a:bodyPr>
          <a:lstStyle/>
          <a:p>
            <a:pPr marL="285750" indent="-285750">
              <a:buFont typeface="Wingdings" panose="05000000000000000000" pitchFamily="2" charset="2"/>
              <a:buChar char="u"/>
            </a:pPr>
            <a:r>
              <a:rPr lang="en-US" altLang="ja-JP" sz="2400" dirty="0">
                <a:latin typeface="+mj-lt"/>
              </a:rPr>
              <a:t>New consideration is given to the application of Super Orthogonal Convolutional Codes (SOCC) as a technique for improving dependability</a:t>
            </a:r>
          </a:p>
          <a:p>
            <a:pPr marL="285750" indent="-285750">
              <a:buFont typeface="Wingdings" panose="05000000000000000000" pitchFamily="2" charset="2"/>
              <a:buChar char="u"/>
            </a:pPr>
            <a:endParaRPr lang="en-US" altLang="ja-JP" sz="2400" dirty="0">
              <a:latin typeface="+mj-lt"/>
            </a:endParaRPr>
          </a:p>
          <a:p>
            <a:pPr marL="285750" indent="-285750">
              <a:buFont typeface="Wingdings" panose="05000000000000000000" pitchFamily="2" charset="2"/>
              <a:buChar char="u"/>
            </a:pPr>
            <a:r>
              <a:rPr lang="en-US" altLang="ja-JP" sz="2400" dirty="0">
                <a:latin typeface="+mj-lt"/>
              </a:rPr>
              <a:t>We perform evaluation when SOCC is applied at the IEEE 802.15.6 UWB PHY, and confirm the effectiveness of these combinations</a:t>
            </a:r>
            <a:endParaRPr kumimoji="1" lang="ja-JP" altLang="en-US" sz="2400" dirty="0">
              <a:latin typeface="+mj-lt"/>
            </a:endParaRPr>
          </a:p>
        </p:txBody>
      </p:sp>
      <p:sp>
        <p:nvSpPr>
          <p:cNvPr id="3" name="フッター プレースホルダー 2">
            <a:extLst>
              <a:ext uri="{FF2B5EF4-FFF2-40B4-BE49-F238E27FC236}">
                <a16:creationId xmlns:a16="http://schemas.microsoft.com/office/drawing/2014/main" id="{86E172A7-F53C-72A1-498B-6A591CCF5350}"/>
              </a:ext>
            </a:extLst>
          </p:cNvPr>
          <p:cNvSpPr>
            <a:spLocks noGrp="1"/>
          </p:cNvSpPr>
          <p:nvPr>
            <p:ph type="ftr" sz="quarter" idx="3"/>
          </p:nvPr>
        </p:nvSpPr>
        <p:spPr>
          <a:xfrm>
            <a:off x="5724128" y="6453336"/>
            <a:ext cx="3168352"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5" name="日付プレースホルダー 3">
            <a:extLst>
              <a:ext uri="{FF2B5EF4-FFF2-40B4-BE49-F238E27FC236}">
                <a16:creationId xmlns:a16="http://schemas.microsoft.com/office/drawing/2014/main" id="{812C88F7-BA31-F16C-FE2D-EBECD14B627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244788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679772" y="378273"/>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93694" y="6475413"/>
            <a:ext cx="432811" cy="184666"/>
          </a:xfrm>
        </p:spPr>
        <p:txBody>
          <a:bodyPr/>
          <a:lstStyle/>
          <a:p>
            <a:r>
              <a:rPr lang="en-US" altLang="ja-JP" dirty="0">
                <a:latin typeface="+mj-lt"/>
              </a:rPr>
              <a:t>Slide 9</a:t>
            </a:r>
            <a:endParaRPr kumimoji="1" lang="ja-JP" altLang="en-US" dirty="0">
              <a:latin typeface="+mj-lt"/>
            </a:endParaRPr>
          </a:p>
        </p:txBody>
      </p:sp>
      <p:sp>
        <p:nvSpPr>
          <p:cNvPr id="8" name="テキスト ボックス 7">
            <a:extLst>
              <a:ext uri="{FF2B5EF4-FFF2-40B4-BE49-F238E27FC236}">
                <a16:creationId xmlns:a16="http://schemas.microsoft.com/office/drawing/2014/main" id="{4D7F4BBF-48E4-4C7B-AC5F-ABCCD81ACF4B}"/>
              </a:ext>
            </a:extLst>
          </p:cNvPr>
          <p:cNvSpPr txBox="1"/>
          <p:nvPr/>
        </p:nvSpPr>
        <p:spPr>
          <a:xfrm>
            <a:off x="107504" y="1790248"/>
            <a:ext cx="8712968" cy="1477328"/>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In the IR-UWB PHY, the bits of the physical layer protocol data unit (PPDU) are modulated by either on–off modulation or differentially encoded binary phase shift keying (DBPSK)/quadrature phase shift keying (DQPSK)</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This research assumes DBPSK</a:t>
            </a:r>
            <a:endParaRPr kumimoji="1" lang="en-US" altLang="ja-JP"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389508" y="1286192"/>
            <a:ext cx="1728192" cy="369332"/>
          </a:xfrm>
          <a:prstGeom prst="rect">
            <a:avLst/>
          </a:prstGeom>
          <a:noFill/>
          <a:ln w="28575">
            <a:solidFill>
              <a:srgbClr val="008BBC"/>
            </a:solidFill>
          </a:ln>
        </p:spPr>
        <p:txBody>
          <a:bodyPr wrap="square" rtlCol="0">
            <a:spAutoFit/>
          </a:bodyPr>
          <a:lstStyle/>
          <a:p>
            <a:pPr algn="ctr"/>
            <a:r>
              <a:rPr lang="en-US" altLang="ja-JP" b="1" dirty="0">
                <a:latin typeface="+mj-lt"/>
              </a:rPr>
              <a:t>Modulation</a:t>
            </a:r>
            <a:endParaRPr kumimoji="1" lang="ja-JP" altLang="en-US" dirty="0">
              <a:latin typeface="+mj-lt"/>
            </a:endParaRPr>
          </a:p>
        </p:txBody>
      </p:sp>
      <p:sp>
        <p:nvSpPr>
          <p:cNvPr id="14" name="テキスト ボックス 13">
            <a:extLst>
              <a:ext uri="{FF2B5EF4-FFF2-40B4-BE49-F238E27FC236}">
                <a16:creationId xmlns:a16="http://schemas.microsoft.com/office/drawing/2014/main" id="{74CF6E6B-896B-43CB-8952-BF67DF3BEA28}"/>
              </a:ext>
            </a:extLst>
          </p:cNvPr>
          <p:cNvSpPr txBox="1"/>
          <p:nvPr/>
        </p:nvSpPr>
        <p:spPr>
          <a:xfrm>
            <a:off x="173484" y="3518440"/>
            <a:ext cx="4697070" cy="369332"/>
          </a:xfrm>
          <a:prstGeom prst="rect">
            <a:avLst/>
          </a:prstGeom>
          <a:noFill/>
          <a:ln w="28575">
            <a:solidFill>
              <a:srgbClr val="00B050"/>
            </a:solidFill>
          </a:ln>
        </p:spPr>
        <p:txBody>
          <a:bodyPr wrap="square" rtlCol="0">
            <a:spAutoFit/>
          </a:bodyPr>
          <a:lstStyle/>
          <a:p>
            <a:pPr algn="ctr"/>
            <a:r>
              <a:rPr lang="en-US" altLang="ja-JP" b="1" dirty="0">
                <a:latin typeface="+mj-lt"/>
              </a:rPr>
              <a:t>Error detection and correction codes</a:t>
            </a:r>
            <a:endParaRPr kumimoji="1" lang="ja-JP" altLang="en-US" dirty="0">
              <a:latin typeface="+mj-lt"/>
            </a:endParaRPr>
          </a:p>
        </p:txBody>
      </p:sp>
      <p:sp>
        <p:nvSpPr>
          <p:cNvPr id="15" name="テキスト ボックス 14">
            <a:extLst>
              <a:ext uri="{FF2B5EF4-FFF2-40B4-BE49-F238E27FC236}">
                <a16:creationId xmlns:a16="http://schemas.microsoft.com/office/drawing/2014/main" id="{036F019B-B4B6-4625-BD37-BF256F59662A}"/>
              </a:ext>
            </a:extLst>
          </p:cNvPr>
          <p:cNvSpPr txBox="1"/>
          <p:nvPr/>
        </p:nvSpPr>
        <p:spPr>
          <a:xfrm>
            <a:off x="107504" y="4077072"/>
            <a:ext cx="8712968" cy="2308324"/>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PHR: CRC-4 ITU is applied as the error detection code, and (40, 28) shortened BCH code is applied as the error correction code</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PSDU: CRC-16-CCITT is applied as the error detection code, and (63, 51) BCH code or (126, 63) shortened BCH code is applied as the error correction code</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In this study, (63, 51) BCH code is applied as the error correction code of PSDU ((126, 63) shortened BCH code is used in combination with Type II Hybrid ARQ)</a:t>
            </a:r>
            <a:endParaRPr kumimoji="1" lang="en-US" altLang="ja-JP" dirty="0">
              <a:latin typeface="+mj-lt"/>
            </a:endParaRPr>
          </a:p>
        </p:txBody>
      </p:sp>
      <p:sp>
        <p:nvSpPr>
          <p:cNvPr id="3" name="フッター プレースホルダー 2">
            <a:extLst>
              <a:ext uri="{FF2B5EF4-FFF2-40B4-BE49-F238E27FC236}">
                <a16:creationId xmlns:a16="http://schemas.microsoft.com/office/drawing/2014/main" id="{D2C5277A-119F-9E36-4069-2BCB11BCEDC0}"/>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5" name="日付プレースホルダー 3">
            <a:extLst>
              <a:ext uri="{FF2B5EF4-FFF2-40B4-BE49-F238E27FC236}">
                <a16:creationId xmlns:a16="http://schemas.microsoft.com/office/drawing/2014/main" id="{B13ACADA-B6E2-A629-5212-D566B279E28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3815027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54B38-82F2-4A35-A366-6E3FC283BF0A}"/>
              </a:ext>
            </a:extLst>
          </p:cNvPr>
          <p:cNvSpPr>
            <a:spLocks noGrp="1"/>
          </p:cNvSpPr>
          <p:nvPr>
            <p:ph type="title"/>
          </p:nvPr>
        </p:nvSpPr>
        <p:spPr>
          <a:xfrm>
            <a:off x="685428" y="381305"/>
            <a:ext cx="7772400" cy="1066800"/>
          </a:xfrm>
        </p:spPr>
        <p:txBody>
          <a:bodyPr/>
          <a:lstStyle/>
          <a:p>
            <a:r>
              <a:rPr kumimoji="1"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BF99AEBE-84B0-412F-975D-C0769E8E35D0}"/>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9</a:t>
            </a:fld>
            <a:endParaRPr kumimoji="1" lang="ja-JP" altLang="en-US" dirty="0">
              <a:latin typeface="+mj-lt"/>
            </a:endParaRPr>
          </a:p>
        </p:txBody>
      </p:sp>
      <p:cxnSp>
        <p:nvCxnSpPr>
          <p:cNvPr id="7" name="直線矢印コネクタ 6">
            <a:extLst>
              <a:ext uri="{FF2B5EF4-FFF2-40B4-BE49-F238E27FC236}">
                <a16:creationId xmlns:a16="http://schemas.microsoft.com/office/drawing/2014/main" id="{FAE125F6-3A4B-4C6E-8B4F-4525E4D18F5D}"/>
              </a:ext>
            </a:extLst>
          </p:cNvPr>
          <p:cNvCxnSpPr>
            <a:cxnSpLocks/>
          </p:cNvCxnSpPr>
          <p:nvPr/>
        </p:nvCxnSpPr>
        <p:spPr>
          <a:xfrm>
            <a:off x="323155" y="3320559"/>
            <a:ext cx="7632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63D7A0C-CFD0-4B7C-9E34-25EE76CFFC83}"/>
                  </a:ext>
                </a:extLst>
              </p:cNvPr>
              <p:cNvSpPr txBox="1"/>
              <p:nvPr/>
            </p:nvSpPr>
            <p:spPr>
              <a:xfrm>
                <a:off x="7466899" y="3339849"/>
                <a:ext cx="1299074" cy="369332"/>
              </a:xfrm>
              <a:prstGeom prst="rect">
                <a:avLst/>
              </a:prstGeom>
              <a:noFill/>
            </p:spPr>
            <p:txBody>
              <a:bodyPr wrap="none" rtlCol="0">
                <a:spAutoFit/>
              </a:bodyPr>
              <a:lstStyle/>
              <a:p>
                <a:r>
                  <a:rPr kumimoji="1" lang="en-US" altLang="ja-JP" dirty="0">
                    <a:latin typeface="+mj-lt"/>
                  </a:rPr>
                  <a:t>frequency</a:t>
                </a:r>
                <a:r>
                  <a:rPr kumimoji="1" lang="ja-JP" altLang="en-US" dirty="0">
                    <a:latin typeface="+mj-lt"/>
                  </a:rPr>
                  <a:t> </a:t>
                </a:r>
                <a14:m>
                  <m:oMath xmlns:m="http://schemas.openxmlformats.org/officeDocument/2006/math">
                    <m:r>
                      <a:rPr kumimoji="1" lang="en-US" altLang="ja-JP" b="0" i="1" smtClean="0">
                        <a:latin typeface="Cambria Math" panose="02040503050406030204" pitchFamily="18" charset="0"/>
                      </a:rPr>
                      <m:t>𝑓</m:t>
                    </m:r>
                  </m:oMath>
                </a14:m>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C63D7A0C-CFD0-4B7C-9E34-25EE76CFFC83}"/>
                  </a:ext>
                </a:extLst>
              </p:cNvPr>
              <p:cNvSpPr txBox="1">
                <a:spLocks noRot="1" noChangeAspect="1" noMove="1" noResize="1" noEditPoints="1" noAdjustHandles="1" noChangeArrowheads="1" noChangeShapeType="1" noTextEdit="1"/>
              </p:cNvSpPr>
              <p:nvPr/>
            </p:nvSpPr>
            <p:spPr>
              <a:xfrm>
                <a:off x="7466899" y="3339849"/>
                <a:ext cx="1299074" cy="369332"/>
              </a:xfrm>
              <a:prstGeom prst="rect">
                <a:avLst/>
              </a:prstGeom>
              <a:blipFill>
                <a:blip r:embed="rId3"/>
                <a:stretch>
                  <a:fillRect l="-4225" t="-10000" b="-26667"/>
                </a:stretch>
              </a:blipFill>
            </p:spPr>
            <p:txBody>
              <a:bodyPr/>
              <a:lstStyle/>
              <a:p>
                <a:r>
                  <a:rPr lang="ja-JP" altLang="en-US">
                    <a:noFill/>
                  </a:rPr>
                  <a:t> </a:t>
                </a:r>
              </a:p>
            </p:txBody>
          </p:sp>
        </mc:Fallback>
      </mc:AlternateContent>
      <p:sp>
        <p:nvSpPr>
          <p:cNvPr id="13" name="フローチャート: 論理積ゲート 12">
            <a:extLst>
              <a:ext uri="{FF2B5EF4-FFF2-40B4-BE49-F238E27FC236}">
                <a16:creationId xmlns:a16="http://schemas.microsoft.com/office/drawing/2014/main" id="{60B7B18F-9EC2-4C63-96D3-47BA9CC7AF1D}"/>
              </a:ext>
            </a:extLst>
          </p:cNvPr>
          <p:cNvSpPr/>
          <p:nvPr/>
        </p:nvSpPr>
        <p:spPr>
          <a:xfrm rot="16200000">
            <a:off x="607563" y="265835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cxnSp>
        <p:nvCxnSpPr>
          <p:cNvPr id="20" name="直線矢印コネクタ 19">
            <a:extLst>
              <a:ext uri="{FF2B5EF4-FFF2-40B4-BE49-F238E27FC236}">
                <a16:creationId xmlns:a16="http://schemas.microsoft.com/office/drawing/2014/main" id="{CBD7F19C-31ED-44A4-B2B4-B31AA4797443}"/>
              </a:ext>
            </a:extLst>
          </p:cNvPr>
          <p:cNvCxnSpPr>
            <a:cxnSpLocks/>
          </p:cNvCxnSpPr>
          <p:nvPr/>
        </p:nvCxnSpPr>
        <p:spPr>
          <a:xfrm>
            <a:off x="2225307" y="3464575"/>
            <a:ext cx="951503"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CAC23BC-7F16-4FB7-9526-57C946044444}"/>
              </a:ext>
            </a:extLst>
          </p:cNvPr>
          <p:cNvSpPr txBox="1"/>
          <p:nvPr/>
        </p:nvSpPr>
        <p:spPr>
          <a:xfrm>
            <a:off x="2376642" y="3565328"/>
            <a:ext cx="2268570" cy="369332"/>
          </a:xfrm>
          <a:prstGeom prst="rect">
            <a:avLst/>
          </a:prstGeom>
          <a:noFill/>
        </p:spPr>
        <p:txBody>
          <a:bodyPr wrap="none" rtlCol="0">
            <a:spAutoFit/>
          </a:bodyPr>
          <a:lstStyle/>
          <a:p>
            <a:r>
              <a:rPr kumimoji="1" lang="en-US" altLang="ja-JP" dirty="0">
                <a:latin typeface="+mj-lt"/>
              </a:rPr>
              <a:t>bandwidth 499.2 MHz</a:t>
            </a:r>
            <a:endParaRPr kumimoji="1" lang="ja-JP" altLang="en-US" dirty="0">
              <a:latin typeface="+mj-lt"/>
            </a:endParaRPr>
          </a:p>
        </p:txBody>
      </p:sp>
      <p:cxnSp>
        <p:nvCxnSpPr>
          <p:cNvPr id="24" name="直線矢印コネクタ 23">
            <a:extLst>
              <a:ext uri="{FF2B5EF4-FFF2-40B4-BE49-F238E27FC236}">
                <a16:creationId xmlns:a16="http://schemas.microsoft.com/office/drawing/2014/main" id="{BEC51166-D126-4587-B8D4-C0EE2A5889B0}"/>
              </a:ext>
            </a:extLst>
          </p:cNvPr>
          <p:cNvCxnSpPr>
            <a:cxnSpLocks/>
          </p:cNvCxnSpPr>
          <p:nvPr/>
        </p:nvCxnSpPr>
        <p:spPr>
          <a:xfrm flipV="1">
            <a:off x="1049263" y="3347632"/>
            <a:ext cx="633392" cy="54321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F450EAC-6628-495C-A83F-9D40197DF7B1}"/>
              </a:ext>
            </a:extLst>
          </p:cNvPr>
          <p:cNvSpPr txBox="1"/>
          <p:nvPr/>
        </p:nvSpPr>
        <p:spPr>
          <a:xfrm>
            <a:off x="18078" y="3944803"/>
            <a:ext cx="1351652" cy="369332"/>
          </a:xfrm>
          <a:prstGeom prst="rect">
            <a:avLst/>
          </a:prstGeom>
          <a:noFill/>
        </p:spPr>
        <p:txBody>
          <a:bodyPr wrap="none" rtlCol="0">
            <a:spAutoFit/>
          </a:bodyPr>
          <a:lstStyle/>
          <a:p>
            <a:r>
              <a:rPr lang="en-US" altLang="ja-JP" dirty="0">
                <a:latin typeface="+mj-lt"/>
              </a:rPr>
              <a:t>3993.6 </a:t>
            </a:r>
            <a:r>
              <a:rPr kumimoji="1" lang="en-US" altLang="ja-JP" dirty="0">
                <a:latin typeface="+mj-lt"/>
              </a:rPr>
              <a:t>MHz</a:t>
            </a:r>
            <a:endParaRPr kumimoji="1" lang="ja-JP" altLang="en-US" dirty="0">
              <a:latin typeface="+mj-lt"/>
            </a:endParaRPr>
          </a:p>
        </p:txBody>
      </p:sp>
      <p:cxnSp>
        <p:nvCxnSpPr>
          <p:cNvPr id="26" name="直線矢印コネクタ 25">
            <a:extLst>
              <a:ext uri="{FF2B5EF4-FFF2-40B4-BE49-F238E27FC236}">
                <a16:creationId xmlns:a16="http://schemas.microsoft.com/office/drawing/2014/main" id="{27EA845E-9E92-4279-B470-A116800DBBC1}"/>
              </a:ext>
            </a:extLst>
          </p:cNvPr>
          <p:cNvCxnSpPr/>
          <p:nvPr/>
        </p:nvCxnSpPr>
        <p:spPr>
          <a:xfrm flipV="1">
            <a:off x="5719362" y="3356561"/>
            <a:ext cx="144015" cy="57953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164AE17-4336-4D31-B363-194CA28CCD32}"/>
              </a:ext>
            </a:extLst>
          </p:cNvPr>
          <p:cNvSpPr txBox="1"/>
          <p:nvPr/>
        </p:nvSpPr>
        <p:spPr>
          <a:xfrm>
            <a:off x="5462319" y="3964605"/>
            <a:ext cx="1351652" cy="369332"/>
          </a:xfrm>
          <a:prstGeom prst="rect">
            <a:avLst/>
          </a:prstGeom>
          <a:noFill/>
        </p:spPr>
        <p:txBody>
          <a:bodyPr wrap="none" rtlCol="0">
            <a:spAutoFit/>
          </a:bodyPr>
          <a:lstStyle/>
          <a:p>
            <a:r>
              <a:rPr lang="en-US" altLang="ja-JP" dirty="0">
                <a:latin typeface="+mj-lt"/>
              </a:rPr>
              <a:t>7987.2 </a:t>
            </a:r>
            <a:r>
              <a:rPr kumimoji="1" lang="en-US" altLang="ja-JP" dirty="0">
                <a:latin typeface="+mj-lt"/>
              </a:rPr>
              <a:t>MHz</a:t>
            </a:r>
            <a:endParaRPr kumimoji="1" lang="ja-JP" altLang="en-US" dirty="0">
              <a:latin typeface="+mj-lt"/>
            </a:endParaRPr>
          </a:p>
        </p:txBody>
      </p:sp>
      <p:sp>
        <p:nvSpPr>
          <p:cNvPr id="30" name="テキスト ボックス 29">
            <a:extLst>
              <a:ext uri="{FF2B5EF4-FFF2-40B4-BE49-F238E27FC236}">
                <a16:creationId xmlns:a16="http://schemas.microsoft.com/office/drawing/2014/main" id="{28E34328-5131-4206-A3C8-A1207AEA46E3}"/>
              </a:ext>
            </a:extLst>
          </p:cNvPr>
          <p:cNvSpPr txBox="1"/>
          <p:nvPr/>
        </p:nvSpPr>
        <p:spPr>
          <a:xfrm>
            <a:off x="3318594" y="2766561"/>
            <a:ext cx="877163" cy="369332"/>
          </a:xfrm>
          <a:prstGeom prst="rect">
            <a:avLst/>
          </a:prstGeom>
          <a:noFill/>
        </p:spPr>
        <p:txBody>
          <a:bodyPr wrap="none" rtlCol="0">
            <a:spAutoFit/>
          </a:bodyPr>
          <a:lstStyle/>
          <a:p>
            <a:r>
              <a:rPr kumimoji="1" lang="ja-JP" altLang="en-US" dirty="0">
                <a:latin typeface="+mj-lt"/>
              </a:rPr>
              <a:t>・・・</a:t>
            </a:r>
          </a:p>
        </p:txBody>
      </p:sp>
      <p:sp>
        <p:nvSpPr>
          <p:cNvPr id="32" name="テキスト ボックス 31">
            <a:extLst>
              <a:ext uri="{FF2B5EF4-FFF2-40B4-BE49-F238E27FC236}">
                <a16:creationId xmlns:a16="http://schemas.microsoft.com/office/drawing/2014/main" id="{2FFD0379-C1C7-40E3-A8B8-3E6977CE4259}"/>
              </a:ext>
            </a:extLst>
          </p:cNvPr>
          <p:cNvSpPr txBox="1"/>
          <p:nvPr/>
        </p:nvSpPr>
        <p:spPr>
          <a:xfrm>
            <a:off x="258067" y="1291647"/>
            <a:ext cx="2807419" cy="369332"/>
          </a:xfrm>
          <a:prstGeom prst="rect">
            <a:avLst/>
          </a:prstGeom>
          <a:noFill/>
          <a:ln w="28575">
            <a:solidFill>
              <a:srgbClr val="008BBC"/>
            </a:solidFill>
          </a:ln>
        </p:spPr>
        <p:txBody>
          <a:bodyPr wrap="square" rtlCol="0">
            <a:spAutoFit/>
          </a:bodyPr>
          <a:lstStyle/>
          <a:p>
            <a:pPr algn="ctr"/>
            <a:r>
              <a:rPr lang="en-US" altLang="ja-JP" b="1" dirty="0">
                <a:latin typeface="+mj-lt"/>
              </a:rPr>
              <a:t>Frequency spectrum</a:t>
            </a:r>
            <a:endParaRPr kumimoji="1" lang="ja-JP" altLang="en-US" dirty="0">
              <a:latin typeface="+mj-lt"/>
            </a:endParaRPr>
          </a:p>
        </p:txBody>
      </p:sp>
      <p:sp>
        <p:nvSpPr>
          <p:cNvPr id="33" name="テキスト ボックス 32">
            <a:extLst>
              <a:ext uri="{FF2B5EF4-FFF2-40B4-BE49-F238E27FC236}">
                <a16:creationId xmlns:a16="http://schemas.microsoft.com/office/drawing/2014/main" id="{B9C639FD-FA3B-44CE-A227-6A274E21C9B8}"/>
              </a:ext>
            </a:extLst>
          </p:cNvPr>
          <p:cNvSpPr txBox="1"/>
          <p:nvPr/>
        </p:nvSpPr>
        <p:spPr>
          <a:xfrm>
            <a:off x="60819" y="4365104"/>
            <a:ext cx="9125347"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The UWB band is divided into two band groups: low band (channel 0-2) and high band (channel 3-10) which are divided into operating frequency channels with 499.2 MHz bandwidth</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Orange colors are mandatory channels</a:t>
            </a:r>
            <a:r>
              <a:rPr lang="ja-JP" altLang="en-US" dirty="0">
                <a:latin typeface="+mj-lt"/>
              </a:rPr>
              <a:t> </a:t>
            </a:r>
            <a:r>
              <a:rPr lang="en-US" altLang="ja-JP" dirty="0">
                <a:latin typeface="+mj-lt"/>
              </a:rPr>
              <a:t>(Low Band: channel 1</a:t>
            </a:r>
            <a:r>
              <a:rPr lang="ja-JP" altLang="en-US" dirty="0" err="1">
                <a:latin typeface="+mj-lt"/>
              </a:rPr>
              <a:t>，</a:t>
            </a:r>
            <a:r>
              <a:rPr lang="en-US" altLang="ja-JP" dirty="0">
                <a:latin typeface="+mj-lt"/>
              </a:rPr>
              <a:t>High Band: channel 6)</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The power spectral density emission limit is </a:t>
            </a:r>
            <a:r>
              <a:rPr lang="en-US" altLang="ja-JP" b="1" u="sng" dirty="0">
                <a:solidFill>
                  <a:srgbClr val="FF0000"/>
                </a:solidFill>
                <a:latin typeface="+mj-lt"/>
              </a:rPr>
              <a:t>-41.3 dBm/MHz which is very low</a:t>
            </a:r>
            <a:endParaRPr kumimoji="1" lang="ja-JP" altLang="en-US" b="1" u="sng" dirty="0">
              <a:latin typeface="+mj-lt"/>
            </a:endParaRPr>
          </a:p>
        </p:txBody>
      </p:sp>
      <p:sp>
        <p:nvSpPr>
          <p:cNvPr id="34" name="テキスト ボックス 33">
            <a:extLst>
              <a:ext uri="{FF2B5EF4-FFF2-40B4-BE49-F238E27FC236}">
                <a16:creationId xmlns:a16="http://schemas.microsoft.com/office/drawing/2014/main" id="{A9D61D73-B49D-48B0-A248-AB89CF7B2BCC}"/>
              </a:ext>
            </a:extLst>
          </p:cNvPr>
          <p:cNvSpPr txBox="1"/>
          <p:nvPr/>
        </p:nvSpPr>
        <p:spPr>
          <a:xfrm flipH="1">
            <a:off x="617215" y="2946063"/>
            <a:ext cx="530915" cy="365854"/>
          </a:xfrm>
          <a:prstGeom prst="rect">
            <a:avLst/>
          </a:prstGeom>
          <a:noFill/>
        </p:spPr>
        <p:txBody>
          <a:bodyPr wrap="square" rtlCol="0">
            <a:spAutoFit/>
          </a:bodyPr>
          <a:lstStyle/>
          <a:p>
            <a:r>
              <a:rPr kumimoji="1" lang="en-US" altLang="ja-JP" dirty="0">
                <a:latin typeface="+mj-lt"/>
              </a:rPr>
              <a:t>0</a:t>
            </a:r>
            <a:endParaRPr kumimoji="1" lang="ja-JP" altLang="en-US" dirty="0">
              <a:latin typeface="+mj-lt"/>
            </a:endParaRPr>
          </a:p>
        </p:txBody>
      </p:sp>
      <p:sp>
        <p:nvSpPr>
          <p:cNvPr id="37" name="フローチャート: 論理積ゲート 36">
            <a:extLst>
              <a:ext uri="{FF2B5EF4-FFF2-40B4-BE49-F238E27FC236}">
                <a16:creationId xmlns:a16="http://schemas.microsoft.com/office/drawing/2014/main" id="{EE2062C2-6CC7-4C28-9275-6A108F55D07C}"/>
              </a:ext>
            </a:extLst>
          </p:cNvPr>
          <p:cNvSpPr/>
          <p:nvPr/>
        </p:nvSpPr>
        <p:spPr>
          <a:xfrm rot="16200000">
            <a:off x="1542789" y="2663953"/>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9" name="フローチャート: 論理積ゲート 38">
            <a:extLst>
              <a:ext uri="{FF2B5EF4-FFF2-40B4-BE49-F238E27FC236}">
                <a16:creationId xmlns:a16="http://schemas.microsoft.com/office/drawing/2014/main" id="{3B74637C-5535-4ADA-A912-5C7AA421DDD1}"/>
              </a:ext>
            </a:extLst>
          </p:cNvPr>
          <p:cNvSpPr/>
          <p:nvPr/>
        </p:nvSpPr>
        <p:spPr>
          <a:xfrm rot="16200000">
            <a:off x="2483236" y="265835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0" name="テキスト ボックス 39">
            <a:extLst>
              <a:ext uri="{FF2B5EF4-FFF2-40B4-BE49-F238E27FC236}">
                <a16:creationId xmlns:a16="http://schemas.microsoft.com/office/drawing/2014/main" id="{4296FC08-2905-4D07-8775-A85FCA438326}"/>
              </a:ext>
            </a:extLst>
          </p:cNvPr>
          <p:cNvSpPr txBox="1"/>
          <p:nvPr/>
        </p:nvSpPr>
        <p:spPr>
          <a:xfrm flipH="1">
            <a:off x="1563024" y="2960482"/>
            <a:ext cx="530915" cy="365854"/>
          </a:xfrm>
          <a:prstGeom prst="rect">
            <a:avLst/>
          </a:prstGeom>
          <a:noFill/>
        </p:spPr>
        <p:txBody>
          <a:bodyPr wrap="square" rtlCol="0">
            <a:spAutoFit/>
          </a:bodyPr>
          <a:lstStyle/>
          <a:p>
            <a:r>
              <a:rPr lang="en-US" altLang="ja-JP" dirty="0">
                <a:latin typeface="+mj-lt"/>
              </a:rPr>
              <a:t>1</a:t>
            </a:r>
            <a:endParaRPr kumimoji="1" lang="ja-JP" altLang="en-US" dirty="0">
              <a:latin typeface="+mj-lt"/>
            </a:endParaRPr>
          </a:p>
        </p:txBody>
      </p:sp>
      <p:sp>
        <p:nvSpPr>
          <p:cNvPr id="41" name="テキスト ボックス 40">
            <a:extLst>
              <a:ext uri="{FF2B5EF4-FFF2-40B4-BE49-F238E27FC236}">
                <a16:creationId xmlns:a16="http://schemas.microsoft.com/office/drawing/2014/main" id="{7A93AD63-D58D-4978-B78B-0C87661BA086}"/>
              </a:ext>
            </a:extLst>
          </p:cNvPr>
          <p:cNvSpPr txBox="1"/>
          <p:nvPr/>
        </p:nvSpPr>
        <p:spPr>
          <a:xfrm flipH="1">
            <a:off x="2393265" y="2952785"/>
            <a:ext cx="530915" cy="365854"/>
          </a:xfrm>
          <a:prstGeom prst="rect">
            <a:avLst/>
          </a:prstGeom>
          <a:noFill/>
        </p:spPr>
        <p:txBody>
          <a:bodyPr wrap="square" rtlCol="0">
            <a:spAutoFit/>
          </a:bodyPr>
          <a:lstStyle/>
          <a:p>
            <a:pPr algn="ctr"/>
            <a:r>
              <a:rPr lang="en-US" altLang="ja-JP" dirty="0">
                <a:latin typeface="+mj-lt"/>
              </a:rPr>
              <a:t>2</a:t>
            </a:r>
            <a:endParaRPr kumimoji="1" lang="ja-JP" altLang="en-US" dirty="0">
              <a:latin typeface="+mj-lt"/>
            </a:endParaRPr>
          </a:p>
        </p:txBody>
      </p:sp>
      <p:cxnSp>
        <p:nvCxnSpPr>
          <p:cNvPr id="42" name="直線矢印コネクタ 41">
            <a:extLst>
              <a:ext uri="{FF2B5EF4-FFF2-40B4-BE49-F238E27FC236}">
                <a16:creationId xmlns:a16="http://schemas.microsoft.com/office/drawing/2014/main" id="{ACA28987-CE39-4429-951F-12B21EF6B1A8}"/>
              </a:ext>
            </a:extLst>
          </p:cNvPr>
          <p:cNvCxnSpPr>
            <a:cxnSpLocks/>
          </p:cNvCxnSpPr>
          <p:nvPr/>
        </p:nvCxnSpPr>
        <p:spPr>
          <a:xfrm>
            <a:off x="262432" y="2544278"/>
            <a:ext cx="2867555"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2DCFB90-0C24-42EC-AF75-74BFE815BD1A}"/>
              </a:ext>
            </a:extLst>
          </p:cNvPr>
          <p:cNvSpPr txBox="1"/>
          <p:nvPr/>
        </p:nvSpPr>
        <p:spPr>
          <a:xfrm>
            <a:off x="995229" y="1985826"/>
            <a:ext cx="1152880" cy="369332"/>
          </a:xfrm>
          <a:prstGeom prst="rect">
            <a:avLst/>
          </a:prstGeom>
          <a:noFill/>
        </p:spPr>
        <p:txBody>
          <a:bodyPr wrap="none" rtlCol="0">
            <a:spAutoFit/>
          </a:bodyPr>
          <a:lstStyle/>
          <a:p>
            <a:r>
              <a:rPr lang="en-US" altLang="ja-JP" dirty="0">
                <a:latin typeface="+mj-lt"/>
              </a:rPr>
              <a:t>Low Band</a:t>
            </a:r>
            <a:endParaRPr kumimoji="1" lang="ja-JP" altLang="en-US" dirty="0">
              <a:latin typeface="+mj-lt"/>
            </a:endParaRPr>
          </a:p>
        </p:txBody>
      </p:sp>
      <p:sp>
        <p:nvSpPr>
          <p:cNvPr id="44" name="フローチャート: 論理積ゲート 43">
            <a:extLst>
              <a:ext uri="{FF2B5EF4-FFF2-40B4-BE49-F238E27FC236}">
                <a16:creationId xmlns:a16="http://schemas.microsoft.com/office/drawing/2014/main" id="{1B246B67-BC5E-4D3A-8030-6AC0F75A0DAB}"/>
              </a:ext>
            </a:extLst>
          </p:cNvPr>
          <p:cNvSpPr/>
          <p:nvPr/>
        </p:nvSpPr>
        <p:spPr>
          <a:xfrm rot="16200000">
            <a:off x="4233112" y="266087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フローチャート: 論理積ゲート 44">
            <a:extLst>
              <a:ext uri="{FF2B5EF4-FFF2-40B4-BE49-F238E27FC236}">
                <a16:creationId xmlns:a16="http://schemas.microsoft.com/office/drawing/2014/main" id="{551CF6CA-4976-45A8-8878-DD6E576EA2CC}"/>
              </a:ext>
            </a:extLst>
          </p:cNvPr>
          <p:cNvSpPr/>
          <p:nvPr/>
        </p:nvSpPr>
        <p:spPr>
          <a:xfrm rot="16200000">
            <a:off x="5672850" y="2681324"/>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6" name="フローチャート: 論理積ゲート 45">
            <a:extLst>
              <a:ext uri="{FF2B5EF4-FFF2-40B4-BE49-F238E27FC236}">
                <a16:creationId xmlns:a16="http://schemas.microsoft.com/office/drawing/2014/main" id="{A4DB633B-6142-456D-AD4B-E628AEF0769E}"/>
              </a:ext>
            </a:extLst>
          </p:cNvPr>
          <p:cNvSpPr/>
          <p:nvPr/>
        </p:nvSpPr>
        <p:spPr>
          <a:xfrm rot="16200000">
            <a:off x="7118604" y="267116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7" name="テキスト ボックス 46">
            <a:extLst>
              <a:ext uri="{FF2B5EF4-FFF2-40B4-BE49-F238E27FC236}">
                <a16:creationId xmlns:a16="http://schemas.microsoft.com/office/drawing/2014/main" id="{9D44528B-32A3-46A0-9C86-B23044C0E382}"/>
              </a:ext>
            </a:extLst>
          </p:cNvPr>
          <p:cNvSpPr txBox="1"/>
          <p:nvPr/>
        </p:nvSpPr>
        <p:spPr>
          <a:xfrm>
            <a:off x="4901691" y="2751104"/>
            <a:ext cx="877163" cy="369332"/>
          </a:xfrm>
          <a:prstGeom prst="rect">
            <a:avLst/>
          </a:prstGeom>
          <a:noFill/>
        </p:spPr>
        <p:txBody>
          <a:bodyPr wrap="none" rtlCol="0">
            <a:spAutoFit/>
          </a:bodyPr>
          <a:lstStyle/>
          <a:p>
            <a:r>
              <a:rPr kumimoji="1" lang="ja-JP" altLang="en-US" dirty="0">
                <a:latin typeface="+mj-lt"/>
              </a:rPr>
              <a:t>・・・</a:t>
            </a:r>
          </a:p>
        </p:txBody>
      </p:sp>
      <p:sp>
        <p:nvSpPr>
          <p:cNvPr id="48" name="テキスト ボックス 47">
            <a:extLst>
              <a:ext uri="{FF2B5EF4-FFF2-40B4-BE49-F238E27FC236}">
                <a16:creationId xmlns:a16="http://schemas.microsoft.com/office/drawing/2014/main" id="{FDF0412A-7342-4CB7-86BB-4E1C75C6067B}"/>
              </a:ext>
            </a:extLst>
          </p:cNvPr>
          <p:cNvSpPr txBox="1"/>
          <p:nvPr/>
        </p:nvSpPr>
        <p:spPr>
          <a:xfrm>
            <a:off x="6341429" y="2756186"/>
            <a:ext cx="877163" cy="369332"/>
          </a:xfrm>
          <a:prstGeom prst="rect">
            <a:avLst/>
          </a:prstGeom>
          <a:noFill/>
        </p:spPr>
        <p:txBody>
          <a:bodyPr wrap="none" rtlCol="0">
            <a:spAutoFit/>
          </a:bodyPr>
          <a:lstStyle/>
          <a:p>
            <a:r>
              <a:rPr kumimoji="1" lang="ja-JP" altLang="en-US" dirty="0">
                <a:latin typeface="+mj-lt"/>
              </a:rPr>
              <a:t>・・・</a:t>
            </a:r>
          </a:p>
        </p:txBody>
      </p:sp>
      <p:sp>
        <p:nvSpPr>
          <p:cNvPr id="49" name="テキスト ボックス 48">
            <a:extLst>
              <a:ext uri="{FF2B5EF4-FFF2-40B4-BE49-F238E27FC236}">
                <a16:creationId xmlns:a16="http://schemas.microsoft.com/office/drawing/2014/main" id="{9B2A9E22-E891-40C2-9DB8-9A72F3996030}"/>
              </a:ext>
            </a:extLst>
          </p:cNvPr>
          <p:cNvSpPr txBox="1"/>
          <p:nvPr/>
        </p:nvSpPr>
        <p:spPr>
          <a:xfrm flipH="1">
            <a:off x="4139579" y="2960481"/>
            <a:ext cx="530915" cy="365854"/>
          </a:xfrm>
          <a:prstGeom prst="rect">
            <a:avLst/>
          </a:prstGeom>
          <a:noFill/>
        </p:spPr>
        <p:txBody>
          <a:bodyPr wrap="square" rtlCol="0">
            <a:spAutoFit/>
          </a:bodyPr>
          <a:lstStyle/>
          <a:p>
            <a:pPr algn="ctr"/>
            <a:r>
              <a:rPr kumimoji="1" lang="en-US" altLang="ja-JP" dirty="0">
                <a:latin typeface="+mj-lt"/>
              </a:rPr>
              <a:t>3</a:t>
            </a:r>
            <a:endParaRPr kumimoji="1" lang="ja-JP" altLang="en-US" dirty="0">
              <a:latin typeface="+mj-lt"/>
            </a:endParaRPr>
          </a:p>
        </p:txBody>
      </p:sp>
      <p:sp>
        <p:nvSpPr>
          <p:cNvPr id="50" name="テキスト ボックス 49">
            <a:extLst>
              <a:ext uri="{FF2B5EF4-FFF2-40B4-BE49-F238E27FC236}">
                <a16:creationId xmlns:a16="http://schemas.microsoft.com/office/drawing/2014/main" id="{B8E117E6-36F9-4B10-A6E7-27AEC1BD8C08}"/>
              </a:ext>
            </a:extLst>
          </p:cNvPr>
          <p:cNvSpPr txBox="1"/>
          <p:nvPr/>
        </p:nvSpPr>
        <p:spPr>
          <a:xfrm flipH="1">
            <a:off x="5594048" y="2960481"/>
            <a:ext cx="530915" cy="365854"/>
          </a:xfrm>
          <a:prstGeom prst="rect">
            <a:avLst/>
          </a:prstGeom>
          <a:noFill/>
        </p:spPr>
        <p:txBody>
          <a:bodyPr wrap="square" rtlCol="0">
            <a:spAutoFit/>
          </a:bodyPr>
          <a:lstStyle/>
          <a:p>
            <a:pPr algn="ctr"/>
            <a:r>
              <a:rPr kumimoji="1" lang="en-US" altLang="ja-JP" dirty="0">
                <a:latin typeface="+mj-lt"/>
              </a:rPr>
              <a:t>6</a:t>
            </a:r>
            <a:endParaRPr kumimoji="1" lang="ja-JP" altLang="en-US" dirty="0">
              <a:latin typeface="+mj-lt"/>
            </a:endParaRPr>
          </a:p>
        </p:txBody>
      </p:sp>
      <p:sp>
        <p:nvSpPr>
          <p:cNvPr id="51" name="テキスト ボックス 50">
            <a:extLst>
              <a:ext uri="{FF2B5EF4-FFF2-40B4-BE49-F238E27FC236}">
                <a16:creationId xmlns:a16="http://schemas.microsoft.com/office/drawing/2014/main" id="{17C29E70-94E6-466C-8D79-7D526772BF0A}"/>
              </a:ext>
            </a:extLst>
          </p:cNvPr>
          <p:cNvSpPr txBox="1"/>
          <p:nvPr/>
        </p:nvSpPr>
        <p:spPr>
          <a:xfrm flipH="1">
            <a:off x="7033786" y="2954806"/>
            <a:ext cx="530915" cy="365854"/>
          </a:xfrm>
          <a:prstGeom prst="rect">
            <a:avLst/>
          </a:prstGeom>
          <a:noFill/>
        </p:spPr>
        <p:txBody>
          <a:bodyPr wrap="square" rtlCol="0">
            <a:spAutoFit/>
          </a:bodyPr>
          <a:lstStyle/>
          <a:p>
            <a:pPr algn="ctr"/>
            <a:r>
              <a:rPr kumimoji="1" lang="en-US" altLang="ja-JP" dirty="0">
                <a:latin typeface="+mj-lt"/>
              </a:rPr>
              <a:t>10</a:t>
            </a:r>
            <a:endParaRPr kumimoji="1" lang="ja-JP" altLang="en-US" dirty="0">
              <a:latin typeface="+mj-lt"/>
            </a:endParaRPr>
          </a:p>
        </p:txBody>
      </p:sp>
      <p:cxnSp>
        <p:nvCxnSpPr>
          <p:cNvPr id="52" name="直線矢印コネクタ 51">
            <a:extLst>
              <a:ext uri="{FF2B5EF4-FFF2-40B4-BE49-F238E27FC236}">
                <a16:creationId xmlns:a16="http://schemas.microsoft.com/office/drawing/2014/main" id="{4034C859-D922-4E41-90CD-8E14EEA43A1D}"/>
              </a:ext>
            </a:extLst>
          </p:cNvPr>
          <p:cNvCxnSpPr>
            <a:cxnSpLocks/>
          </p:cNvCxnSpPr>
          <p:nvPr/>
        </p:nvCxnSpPr>
        <p:spPr>
          <a:xfrm>
            <a:off x="3929583" y="2544278"/>
            <a:ext cx="3888432"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5D9F4223-5957-4F38-8AFE-F6519E088F3C}"/>
              </a:ext>
            </a:extLst>
          </p:cNvPr>
          <p:cNvSpPr txBox="1"/>
          <p:nvPr/>
        </p:nvSpPr>
        <p:spPr>
          <a:xfrm>
            <a:off x="5268505" y="1983952"/>
            <a:ext cx="1191352" cy="369332"/>
          </a:xfrm>
          <a:prstGeom prst="rect">
            <a:avLst/>
          </a:prstGeom>
          <a:noFill/>
        </p:spPr>
        <p:txBody>
          <a:bodyPr wrap="none" rtlCol="0">
            <a:spAutoFit/>
          </a:bodyPr>
          <a:lstStyle/>
          <a:p>
            <a:r>
              <a:rPr lang="en-US" altLang="ja-JP" dirty="0">
                <a:latin typeface="+mj-lt"/>
              </a:rPr>
              <a:t>High Band</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32E0D4AD-01EF-F578-8ED1-03D097882476}"/>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5" name="日付プレースホルダー 3">
            <a:extLst>
              <a:ext uri="{FF2B5EF4-FFF2-40B4-BE49-F238E27FC236}">
                <a16:creationId xmlns:a16="http://schemas.microsoft.com/office/drawing/2014/main" id="{5587F9FB-59E3-5BDF-447C-DA3C04E4BC5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a:solidFill>
                  <a:srgbClr val="000000"/>
                </a:solidFill>
                <a:latin typeface="Times New Roman" pitchFamily="18" charset="0"/>
              </a:rPr>
              <a:t>March 2023</a:t>
            </a:r>
            <a:endParaRPr kumimoji="0" lang="en-US" altLang="ja-JP" dirty="0">
              <a:solidFill>
                <a:srgbClr val="000000"/>
              </a:solidFill>
              <a:latin typeface="Times New Roman" pitchFamily="18" charset="0"/>
            </a:endParaRPr>
          </a:p>
        </p:txBody>
      </p:sp>
    </p:spTree>
    <p:extLst>
      <p:ext uri="{BB962C8B-B14F-4D97-AF65-F5344CB8AC3E}">
        <p14:creationId xmlns:p14="http://schemas.microsoft.com/office/powerpoint/2010/main" val="2921156794"/>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6480</TotalTime>
  <Words>3800</Words>
  <Application>Microsoft Office PowerPoint</Application>
  <PresentationFormat>画面に合わせる (4:3)</PresentationFormat>
  <Paragraphs>468</Paragraphs>
  <Slides>31</Slides>
  <Notes>28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游ゴシック</vt:lpstr>
      <vt:lpstr>Arial</vt:lpstr>
      <vt:lpstr>Calibri</vt:lpstr>
      <vt:lpstr>Cambria Math</vt:lpstr>
      <vt:lpstr>Palatino Linotype</vt:lpstr>
      <vt:lpstr>Times New Roman</vt:lpstr>
      <vt:lpstr>Wingdings</vt:lpstr>
      <vt:lpstr>VLC_Composition_090917</vt:lpstr>
      <vt:lpstr>PowerPoint プレゼンテーション</vt:lpstr>
      <vt:lpstr>PowerPoint プレゼンテーション</vt:lpstr>
      <vt:lpstr>PowerPoint プレゼンテーション</vt:lpstr>
      <vt:lpstr>1. Requirement for Channel Coding for TG6ma</vt:lpstr>
      <vt:lpstr>1. Requirement for Channel Coding for TG6ma</vt:lpstr>
      <vt:lpstr>1. Requirement for Channel Coding for TG6ma</vt:lpstr>
      <vt:lpstr>1. Motivation and Aim of study</vt:lpstr>
      <vt:lpstr>2. IEEE 802.15.6 UWB PHY</vt:lpstr>
      <vt:lpstr>2. IEEE 802.15.6 UWB PHY</vt:lpstr>
      <vt:lpstr>2. IEEE 802.15.6 UWB PHY</vt:lpstr>
      <vt:lpstr>2. IEEE 802.15.6 UWB PHY</vt:lpstr>
      <vt:lpstr>2. IEEE 802.15.6 UWB PHY</vt:lpstr>
      <vt:lpstr>3. Super Orthogonal Convolutional Code (SOCC)</vt:lpstr>
      <vt:lpstr>3. Application of SOCCs to IEEE 802.15.6 UWB PHY</vt:lpstr>
      <vt:lpstr>4. Evaluation</vt:lpstr>
      <vt:lpstr>4. Evaluation – Single Pulse Option </vt:lpstr>
      <vt:lpstr>4. Evaluation – Single Pulse Option </vt:lpstr>
      <vt:lpstr>4. Discussion – Single Pulse Option </vt:lpstr>
      <vt:lpstr>4. Evaluation – Burst Pulse Option </vt:lpstr>
      <vt:lpstr>4. Evaluation – Burst Pulse Option </vt:lpstr>
      <vt:lpstr>4. Discussion – Burst Pulse Option </vt:lpstr>
      <vt:lpstr>4. Evaluation – Single Pulse Option </vt:lpstr>
      <vt:lpstr>4. Evaluation – Single Pulse Option </vt:lpstr>
      <vt:lpstr>4. Result – Single Pulse Option </vt:lpstr>
      <vt:lpstr>4. Evaluation – Burst Pulse Option </vt:lpstr>
      <vt:lpstr>4. Evaluation – Burst Pulse Option </vt:lpstr>
      <vt:lpstr>4. Result – Burst Pulse Option </vt:lpstr>
      <vt:lpstr>5. Conclusion</vt:lpstr>
      <vt:lpstr>5. Future Direction</vt:lpstr>
      <vt:lpstr>Reference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kohno-ryuji-ns@ynu.ac.jp</cp:lastModifiedBy>
  <cp:revision>274</cp:revision>
  <dcterms:created xsi:type="dcterms:W3CDTF">2014-03-17T07:14:24Z</dcterms:created>
  <dcterms:modified xsi:type="dcterms:W3CDTF">2023-03-15T18:41:20Z</dcterms:modified>
</cp:coreProperties>
</file>