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7" r:id="rId2"/>
    <p:sldId id="300" r:id="rId3"/>
    <p:sldId id="301" r:id="rId4"/>
    <p:sldId id="765" r:id="rId5"/>
    <p:sldId id="766" r:id="rId6"/>
    <p:sldId id="748" r:id="rId7"/>
    <p:sldId id="595" r:id="rId8"/>
    <p:sldId id="591" r:id="rId9"/>
    <p:sldId id="749" r:id="rId10"/>
    <p:sldId id="693" r:id="rId11"/>
    <p:sldId id="751" r:id="rId12"/>
    <p:sldId id="560" r:id="rId13"/>
    <p:sldId id="674" r:id="rId14"/>
    <p:sldId id="767" r:id="rId15"/>
    <p:sldId id="776" r:id="rId16"/>
    <p:sldId id="770" r:id="rId17"/>
    <p:sldId id="771" r:id="rId18"/>
    <p:sldId id="777" r:id="rId19"/>
    <p:sldId id="593" r:id="rId20"/>
    <p:sldId id="779" r:id="rId21"/>
    <p:sldId id="327" r:id="rId22"/>
    <p:sldId id="482" r:id="rId23"/>
    <p:sldId id="778" r:id="rId24"/>
    <p:sldId id="596" r:id="rId25"/>
    <p:sldId id="590" r:id="rId26"/>
    <p:sldId id="694" r:id="rId27"/>
    <p:sldId id="768" r:id="rId28"/>
    <p:sldId id="769" r:id="rId29"/>
    <p:sldId id="757" r:id="rId30"/>
    <p:sldId id="772" r:id="rId31"/>
    <p:sldId id="773" r:id="rId32"/>
    <p:sldId id="774"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93" d="100"/>
          <a:sy n="93" d="100"/>
        </p:scale>
        <p:origin x="212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2023/1/17</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1/17/2023</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11</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comparison, the computer simulation also evaluates the case where the (11, 5) shortened Reed–Solomon (RS) code and the (31, 25) RS code are applied to the PHR and PSDU, respectively, as error correction codes with coding rates almost equal to those of the BCH codes used in IEEE 802.15.6</a:t>
            </a:r>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12</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13</a:t>
            </a:fld>
            <a:endParaRPr kumimoji="1" lang="ja-JP" altLang="en-US"/>
          </a:p>
        </p:txBody>
      </p:sp>
    </p:spTree>
    <p:extLst>
      <p:ext uri="{BB962C8B-B14F-4D97-AF65-F5344CB8AC3E}">
        <p14:creationId xmlns:p14="http://schemas.microsoft.com/office/powerpoint/2010/main" val="282794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351612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3271821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18</a:t>
            </a:fld>
            <a:endParaRPr kumimoji="1" lang="ja-JP" altLang="en-US"/>
          </a:p>
        </p:txBody>
      </p:sp>
    </p:spTree>
    <p:extLst>
      <p:ext uri="{BB962C8B-B14F-4D97-AF65-F5344CB8AC3E}">
        <p14:creationId xmlns:p14="http://schemas.microsoft.com/office/powerpoint/2010/main" val="237956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19</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24</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25</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26</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27</a:t>
            </a:fld>
            <a:endParaRPr kumimoji="1" lang="ja-JP" altLang="en-US"/>
          </a:p>
        </p:txBody>
      </p:sp>
    </p:spTree>
    <p:extLst>
      <p:ext uri="{BB962C8B-B14F-4D97-AF65-F5344CB8AC3E}">
        <p14:creationId xmlns:p14="http://schemas.microsoft.com/office/powerpoint/2010/main" val="48458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28</a:t>
            </a:fld>
            <a:endParaRPr kumimoji="1" lang="ja-JP" altLang="en-US"/>
          </a:p>
        </p:txBody>
      </p:sp>
    </p:spTree>
    <p:extLst>
      <p:ext uri="{BB962C8B-B14F-4D97-AF65-F5344CB8AC3E}">
        <p14:creationId xmlns:p14="http://schemas.microsoft.com/office/powerpoint/2010/main" val="3700101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29</a:t>
            </a:fld>
            <a:endParaRPr kumimoji="1" lang="ja-JP" altLang="en-US"/>
          </a:p>
        </p:txBody>
      </p:sp>
    </p:spTree>
    <p:extLst>
      <p:ext uri="{BB962C8B-B14F-4D97-AF65-F5344CB8AC3E}">
        <p14:creationId xmlns:p14="http://schemas.microsoft.com/office/powerpoint/2010/main" val="3685253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30</a:t>
            </a:fld>
            <a:endParaRPr kumimoji="1" lang="ja-JP" altLang="en-US"/>
          </a:p>
        </p:txBody>
      </p:sp>
    </p:spTree>
    <p:extLst>
      <p:ext uri="{BB962C8B-B14F-4D97-AF65-F5344CB8AC3E}">
        <p14:creationId xmlns:p14="http://schemas.microsoft.com/office/powerpoint/2010/main" val="351091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31</a:t>
            </a:fld>
            <a:endParaRPr kumimoji="1" lang="ja-JP" altLang="en-US"/>
          </a:p>
        </p:txBody>
      </p:sp>
    </p:spTree>
    <p:extLst>
      <p:ext uri="{BB962C8B-B14F-4D97-AF65-F5344CB8AC3E}">
        <p14:creationId xmlns:p14="http://schemas.microsoft.com/office/powerpoint/2010/main" val="2919927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32</a:t>
            </a:fld>
            <a:endParaRPr kumimoji="1" lang="ja-JP" altLang="en-US"/>
          </a:p>
        </p:txBody>
      </p:sp>
    </p:spTree>
    <p:extLst>
      <p:ext uri="{BB962C8B-B14F-4D97-AF65-F5344CB8AC3E}">
        <p14:creationId xmlns:p14="http://schemas.microsoft.com/office/powerpoint/2010/main" val="172913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3</a:t>
            </a:fld>
            <a:endParaRPr kumimoji="1" lang="ja-JP" altLang="en-US"/>
          </a:p>
        </p:txBody>
      </p:sp>
    </p:spTree>
    <p:extLst>
      <p:ext uri="{BB962C8B-B14F-4D97-AF65-F5344CB8AC3E}">
        <p14:creationId xmlns:p14="http://schemas.microsoft.com/office/powerpoint/2010/main" val="30421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1200" b="0" i="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313592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5</a:t>
            </a:fld>
            <a:endParaRPr kumimoji="1" lang="ja-JP" altLang="en-US"/>
          </a:p>
        </p:txBody>
      </p:sp>
    </p:spTree>
    <p:extLst>
      <p:ext uri="{BB962C8B-B14F-4D97-AF65-F5344CB8AC3E}">
        <p14:creationId xmlns:p14="http://schemas.microsoft.com/office/powerpoint/2010/main" val="86156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I focus on UWB PHY because…</a:t>
            </a: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53693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411061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07886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802.15-22-0562-01-06ma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802.15-22-0562-01-06ma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endParaRPr kumimoji="0" lang="en-US"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endParaRPr kumimoji="0" lang="en-US"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endParaRPr kumimoji="0" lang="en-US"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r>
              <a:rPr lang="en-US" altLang="ja-JP" dirty="0"/>
              <a:t>January  2023</a:t>
            </a:r>
            <a:endParaRPr lang="ja-JP" altLang="en-US" dirty="0"/>
          </a:p>
        </p:txBody>
      </p:sp>
      <p:sp>
        <p:nvSpPr>
          <p:cNvPr id="3" name="フッター プレースホルダ 2"/>
          <p:cNvSpPr>
            <a:spLocks noGrp="1"/>
          </p:cNvSpPr>
          <p:nvPr>
            <p:ph type="ftr" sz="quarter" idx="11"/>
          </p:nvPr>
        </p:nvSpPr>
        <p:spPr/>
        <p:txBody>
          <a:bodyPr/>
          <a:lstStyle>
            <a:lvl1pPr>
              <a:defRPr/>
            </a:lvl1pPr>
          </a:lstStyle>
          <a:p>
            <a:r>
              <a:rPr kumimoji="1" lang="en-US" altLang="ja-JP"/>
              <a:t>Kento Takabayashi(Okayama Pref. Univ.) Ryuji Kohno(YNU/YRP-IAI) </a:t>
            </a:r>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endParaRPr kumimoji="0"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802.15-22-0562-01-06ma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a:solidFill>
                  <a:srgbClr val="000000"/>
                </a:solidFill>
              </a:rPr>
              <a:t>Kento Takabayashi(Okayama Pref. Univ.) 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6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[17 January 2023]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[1;Okayama Prefectural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zh-TW" sz="1600" dirty="0">
                <a:solidFill>
                  <a:srgbClr val="000000"/>
                </a:solidFill>
                <a:latin typeface="Times New Roman" pitchFamily="18" charset="0"/>
              </a:rPr>
              <a:t>111</a:t>
            </a:r>
            <a:r>
              <a:rPr kumimoji="0" lang="it-IT" altLang="zh-TW" sz="1600" dirty="0">
                <a:solidFill>
                  <a:srgbClr val="000000"/>
                </a:solidFill>
                <a:latin typeface="Times New Roman" pitchFamily="18" charset="0"/>
              </a:rPr>
              <a:t>-1 Kuboki, Soja-shi, Okayama,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3. 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10</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286422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83754" y="6554317"/>
            <a:ext cx="509755" cy="184666"/>
          </a:xfrm>
        </p:spPr>
        <p:txBody>
          <a:bodyPr/>
          <a:lstStyle/>
          <a:p>
            <a:r>
              <a:rPr lang="en-US" altLang="ja-JP" dirty="0">
                <a:latin typeface="+mj-lt"/>
              </a:rPr>
              <a:t>Slide </a:t>
            </a:r>
            <a:fld id="{769171EF-81C0-43B1-9967-509DCBA38FA2}" type="slidenum">
              <a:rPr kumimoji="1" lang="ja-JP" altLang="en-US" smtClean="0">
                <a:latin typeface="+mj-lt"/>
              </a:rPr>
              <a:pPr/>
              <a:t>11</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9069" y="1694131"/>
            <a:ext cx="5864487" cy="2274336"/>
          </a:xfrm>
          <a:prstGeom prst="rect">
            <a:avLst/>
          </a:prstGeom>
        </p:spPr>
      </p:pic>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2E4BD0A3-4919-83C0-5E49-2E0B915B002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0877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12</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85129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8B3FE-185D-05B1-EF70-0CF67E5DDF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96" y="1014079"/>
            <a:ext cx="9027012" cy="395469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12585"/>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13</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128792"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47532BF-F52E-96BA-38F8-D5780CF51A0E}"/>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7" name="テキスト ボックス 16">
                <a:extLst>
                  <a:ext uri="{FF2B5EF4-FFF2-40B4-BE49-F238E27FC236}">
                    <a16:creationId xmlns:a16="http://schemas.microsoft.com/office/drawing/2014/main" id="{A47532BF-F52E-96BA-38F8-D5780CF51A0E}"/>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A9F58ABA-2804-93EA-FEB1-33E804C6D195}"/>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D57F9FE3-9AB9-D0A3-2939-B7BE215F3DF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289034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21E714BB-3A1A-0C56-6638-316EDD87B0A0}"/>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31629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152317A1-0F52-6FCA-5296-DCF29C276D1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84828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07AAF9E-E22A-51A0-014A-D7B9F01DE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474" y="1183726"/>
            <a:ext cx="8821052" cy="386446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29074"/>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951330" y="5806538"/>
                <a:ext cx="7506870" cy="691664"/>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(Burst pulse option, AWGN,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951330" y="5806538"/>
                <a:ext cx="7506870" cy="691664"/>
              </a:xfrm>
              <a:prstGeom prst="rect">
                <a:avLst/>
              </a:prstGeom>
              <a:blipFill>
                <a:blip r:embed="rId4"/>
                <a:stretch>
                  <a:fillRect t="-5310"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283968" y="1196752"/>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6AA7A77-0B87-4FE2-B896-7D806CBB2347}"/>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5" name="テキスト ボックス 14">
                <a:extLst>
                  <a:ext uri="{FF2B5EF4-FFF2-40B4-BE49-F238E27FC236}">
                    <a16:creationId xmlns:a16="http://schemas.microsoft.com/office/drawing/2014/main" id="{C6AA7A77-0B87-4FE2-B896-7D806CBB2347}"/>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82B614C2-1A6E-88A5-6E41-1153CDB415D7}"/>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7B3D5650-924A-8538-BE36-AE791576CC4A}"/>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287245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39B2630-5D45-C50D-62D3-18231A09B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92" y="980728"/>
            <a:ext cx="9101508" cy="3988043"/>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92246" y="288105"/>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827584" y="5783749"/>
                <a:ext cx="7848871" cy="691664"/>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(Burst pulse option, IEEE model CM3,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827584" y="5783749"/>
                <a:ext cx="7848871" cy="691664"/>
              </a:xfrm>
              <a:prstGeom prst="rect">
                <a:avLst/>
              </a:prstGeom>
              <a:blipFill>
                <a:blip r:embed="rId4"/>
                <a:stretch>
                  <a:fillRect t="-5310" r="-233"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563888" y="1196752"/>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49AF7D7-DD63-A9E9-9D8E-976ABED40D1C}"/>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449AF7D7-DD63-A9E9-9D8E-976ABED40D1C}"/>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C35315E-8C75-7F1B-4C7C-EDAAD25F65CF}"/>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86A7E2A8-C2A4-3452-372E-414B6CFD81D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096925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Discussion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18</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35496" y="1340768"/>
                <a:ext cx="8856984" cy="4832349"/>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dirty="0">
                    <a:latin typeface="+mj-lt"/>
                  </a:rPr>
                  <a:t>The</a:t>
                </a:r>
                <a:r>
                  <a:rPr lang="en-US" altLang="ja-JP"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b="1" i="1" u="sng">
                            <a:solidFill>
                              <a:srgbClr val="FF0000"/>
                            </a:solidFill>
                            <a:effectLst/>
                            <a:latin typeface="Cambria Math" panose="02040503050406030204" pitchFamily="18" charset="0"/>
                            <a:ea typeface="Cambria Math" panose="02040503050406030204" pitchFamily="18" charset="0"/>
                          </a:rPr>
                        </m:ctrlPr>
                      </m:sSubPr>
                      <m:e>
                        <m:r>
                          <a:rPr lang="en-US" altLang="ja-JP"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r>
                  <a:rPr lang="en-US" altLang="ja-JP" b="1" u="sng" dirty="0">
                    <a:solidFill>
                      <a:srgbClr val="FF0000"/>
                    </a:solidFill>
                    <a:latin typeface="+mj-lt"/>
                    <a:ea typeface="游明朝" panose="02020400000000000000" pitchFamily="18" charset="-128"/>
                    <a:cs typeface="Times New Roman" panose="02020603050405020304" pitchFamily="18" charset="0"/>
                  </a:rPr>
                  <a:t>) </a:t>
                </a:r>
                <a:r>
                  <a:rPr lang="en-US" altLang="ja-JP" dirty="0">
                    <a:latin typeface="+mj-lt"/>
                    <a:ea typeface="游明朝" panose="02020400000000000000" pitchFamily="18" charset="-128"/>
                    <a:cs typeface="Times New Roman" panose="02020603050405020304" pitchFamily="18" charset="0"/>
                  </a:rPr>
                  <a:t>as well as the single pulse option</a:t>
                </a:r>
                <a:endParaRPr lang="en-US" altLang="ja-JP"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dirty="0">
                  <a:latin typeface="+mj-lt"/>
                </a:endParaRPr>
              </a:p>
              <a:p>
                <a:pPr marL="285750" indent="-285750">
                  <a:buFont typeface="Wingdings" panose="05000000000000000000" pitchFamily="2" charset="2"/>
                  <a:buChar char="p"/>
                </a:pPr>
                <a:r>
                  <a:rPr lang="en-US" altLang="ja-JP" dirty="0">
                    <a:solidFill>
                      <a:srgbClr val="000000"/>
                    </a:solidFill>
                    <a:latin typeface="+mj-lt"/>
                    <a:ea typeface="游明朝" panose="02020400000000000000" pitchFamily="18" charset="-128"/>
                    <a:cs typeface="Times New Roman" panose="02020603050405020304" pitchFamily="18" charset="0"/>
                  </a:rPr>
                  <a:t>T</a:t>
                </a:r>
                <a:r>
                  <a:rPr lang="en-US" altLang="ja-JP" dirty="0">
                    <a:solidFill>
                      <a:srgbClr val="000000"/>
                    </a:solidFill>
                    <a:effectLst/>
                    <a:latin typeface="+mj-lt"/>
                    <a:ea typeface="游明朝" panose="02020400000000000000" pitchFamily="18" charset="-128"/>
                    <a:cs typeface="Times New Roman" panose="02020603050405020304" pitchFamily="18" charset="0"/>
                  </a:rPr>
                  <a:t>he transmission failure ratio was less than </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when the regulation for UWB use was satisfied except in the cases without an error-correcting code and with only BCH encoding in the IEEE model CM3</a:t>
                </a:r>
              </a:p>
              <a:p>
                <a:pPr marL="285750" indent="-285750">
                  <a:buFont typeface="Wingdings" panose="05000000000000000000" pitchFamily="2" charset="2"/>
                  <a:buChar char="p"/>
                </a:pPr>
                <a:endParaRPr lang="en-US" altLang="ja-JP" dirty="0">
                  <a:latin typeface="+mj-lt"/>
                </a:endParaRPr>
              </a:p>
              <a:p>
                <a:pPr marL="285750" indent="-285750">
                  <a:buFont typeface="Wingdings" panose="05000000000000000000" pitchFamily="2" charset="2"/>
                  <a:buChar char="p"/>
                </a:pPr>
                <a:r>
                  <a:rPr lang="en-US" altLang="ja-JP" dirty="0">
                    <a:solidFill>
                      <a:srgbClr val="000000"/>
                    </a:solidFill>
                    <a:effectLst/>
                    <a:latin typeface="+mj-lt"/>
                    <a:ea typeface="游明朝" panose="02020400000000000000" pitchFamily="18" charset="-128"/>
                    <a:cs typeface="Times New Roman" panose="02020603050405020304" pitchFamily="18" charset="0"/>
                  </a:rPr>
                  <a:t>Using an AWGN channel, the case applying an SOCC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𝑅</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𝑆𝑂𝐶𝐶</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 1/2) and RS encoding has the best performance due to the sufficient received power, the random error correction capability of the SOCC, and the addition of RS encoding with error correction capability</a:t>
                </a:r>
              </a:p>
              <a:p>
                <a:pPr marL="285750" indent="-285750">
                  <a:buFont typeface="Wingdings" panose="05000000000000000000" pitchFamily="2" charset="2"/>
                  <a:buChar char="p"/>
                </a:pPr>
                <a:endParaRPr kumimoji="1" lang="en-US" altLang="ja-JP" dirty="0">
                  <a:solidFill>
                    <a:srgbClr val="000000"/>
                  </a:solidFill>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r>
                  <a:rPr lang="en-US" altLang="ja-JP" b="1" u="sng" dirty="0">
                    <a:solidFill>
                      <a:srgbClr val="000000"/>
                    </a:solidFill>
                    <a:latin typeface="+mj-lt"/>
                    <a:ea typeface="游明朝" panose="02020400000000000000" pitchFamily="18" charset="-128"/>
                    <a:cs typeface="Times New Roman" panose="02020603050405020304" pitchFamily="18" charset="0"/>
                  </a:rPr>
                  <a:t>T</a:t>
                </a:r>
                <a:r>
                  <a:rPr lang="en-US" altLang="ja-JP" b="1" u="sng" dirty="0">
                    <a:solidFill>
                      <a:srgbClr val="000000"/>
                    </a:solidFill>
                    <a:effectLst/>
                    <a:latin typeface="+mj-lt"/>
                    <a:ea typeface="游明朝" panose="02020400000000000000" pitchFamily="18" charset="-128"/>
                    <a:cs typeface="Times New Roman" panose="02020603050405020304" pitchFamily="18" charset="0"/>
                  </a:rPr>
                  <a:t>he case applying an SOCC (</a:t>
                </a:r>
                <a14:m>
                  <m:oMath xmlns:m="http://schemas.openxmlformats.org/officeDocument/2006/math">
                    <m:sSub>
                      <m:sSubPr>
                        <m:ctrlPr>
                          <a:rPr lang="ja-JP" altLang="ja-JP" b="1" i="1" u="sng">
                            <a:effectLst/>
                            <a:latin typeface="Cambria Math" panose="02040503050406030204" pitchFamily="18" charset="0"/>
                            <a:ea typeface="Cambria Math" panose="02040503050406030204" pitchFamily="18" charset="0"/>
                          </a:rPr>
                        </m:ctrlPr>
                      </m:sSubPr>
                      <m:e>
                        <m:r>
                          <a:rPr lang="en-US" altLang="ja-JP" b="1" i="1" u="sng">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b="1" i="1" u="sng">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Sub>
                  </m:oMath>
                </a14:m>
                <a:r>
                  <a:rPr lang="en-US" altLang="ja-JP" b="1" u="sng" dirty="0">
                    <a:solidFill>
                      <a:srgbClr val="000000"/>
                    </a:solidFill>
                    <a:effectLst/>
                    <a:latin typeface="+mj-lt"/>
                    <a:ea typeface="游明朝" panose="02020400000000000000" pitchFamily="18" charset="-128"/>
                    <a:cs typeface="Times New Roman" panose="02020603050405020304" pitchFamily="18" charset="0"/>
                  </a:rPr>
                  <a:t> = 1/4) and RS encoding has the best performance using the IEEE model CM3</a:t>
                </a:r>
              </a:p>
              <a:p>
                <a:pPr marL="800100" lvl="1" indent="-342900">
                  <a:buFont typeface="Wingdings" panose="05000000000000000000" pitchFamily="2" charset="2"/>
                  <a:buChar char="Ø"/>
                </a:pPr>
                <a:r>
                  <a:rPr lang="en-US" altLang="ja-JP" dirty="0">
                    <a:solidFill>
                      <a:srgbClr val="000000"/>
                    </a:solidFill>
                    <a:effectLst/>
                    <a:latin typeface="+mj-lt"/>
                    <a:ea typeface="游明朝" panose="02020400000000000000" pitchFamily="18" charset="-128"/>
                    <a:cs typeface="Times New Roman" panose="02020603050405020304" pitchFamily="18" charset="0"/>
                  </a:rPr>
                  <a:t>The reason for this is that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𝑇</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𝑤</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increases as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solidFill>
                      <a:srgbClr val="000000"/>
                    </a:solidFill>
                    <a:effectLst/>
                    <a:latin typeface="+mj-lt"/>
                    <a:ea typeface="游明朝" panose="02020400000000000000" pitchFamily="18" charset="-128"/>
                    <a:cs typeface="Times New Roman" panose="02020603050405020304" pitchFamily="18" charset="0"/>
                  </a:rPr>
                  <a:t> increases in the case of the burst pulse option</a:t>
                </a:r>
              </a:p>
              <a:p>
                <a:pPr marL="800100" lvl="1" indent="-342900">
                  <a:buFont typeface="Wingdings" panose="05000000000000000000" pitchFamily="2" charset="2"/>
                  <a:buChar char="Ø"/>
                </a:pPr>
                <a:r>
                  <a:rPr lang="en-US" altLang="ja-JP" dirty="0">
                    <a:solidFill>
                      <a:srgbClr val="000000"/>
                    </a:solidFill>
                    <a:latin typeface="+mj-lt"/>
                    <a:ea typeface="游明朝" panose="02020400000000000000" pitchFamily="18" charset="-128"/>
                    <a:cs typeface="Times New Roman" panose="02020603050405020304" pitchFamily="18" charset="0"/>
                  </a:rPr>
                  <a:t>T</a:t>
                </a:r>
                <a:r>
                  <a:rPr lang="en-US" altLang="ja-JP" dirty="0">
                    <a:solidFill>
                      <a:srgbClr val="000000"/>
                    </a:solidFill>
                    <a:effectLst/>
                    <a:latin typeface="+mj-lt"/>
                    <a:ea typeface="游明朝" panose="02020400000000000000" pitchFamily="18" charset="-128"/>
                    <a:cs typeface="Times New Roman" panose="02020603050405020304" pitchFamily="18" charset="0"/>
                  </a:rPr>
                  <a:t>he effect of multipath delay cannot be ignored, leading to performance degradation</a:t>
                </a:r>
                <a:endParaRPr kumimoji="1" lang="ja-JP" altLang="en-US"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35496" y="1340768"/>
                <a:ext cx="8856984" cy="4832349"/>
              </a:xfrm>
              <a:prstGeom prst="rect">
                <a:avLst/>
              </a:prstGeom>
              <a:blipFill>
                <a:blip r:embed="rId3"/>
                <a:stretch>
                  <a:fillRect l="-482" t="-757" r="-895" b="-883"/>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BCEF5C0-85BC-72AD-E96F-C7AE84B58BCE}"/>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12C9923F-95DA-6C6A-6397-1636452A3B18}"/>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244191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19</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4893647"/>
          </a:xfrm>
          <a:prstGeom prst="rect">
            <a:avLst/>
          </a:prstGeom>
          <a:noFill/>
        </p:spPr>
        <p:txBody>
          <a:bodyPr wrap="square" rtlCol="0">
            <a:spAutoFit/>
          </a:bodyPr>
          <a:lstStyle/>
          <a:p>
            <a:pPr marL="285750" indent="-285750">
              <a:buFont typeface="Arial" panose="020B0604020202020204" pitchFamily="34" charset="0"/>
              <a:buChar char="•"/>
            </a:pPr>
            <a:r>
              <a:rPr lang="en-US" altLang="ja-JP" sz="2400" dirty="0">
                <a:latin typeface="+mj-lt"/>
              </a:rPr>
              <a:t>This research proposed applying an SOCC to the UWB PHY of IEEE 802.15.6 to improve its dependability and evaluated the effect of applying an SOCC by computer simulations</a:t>
            </a:r>
          </a:p>
          <a:p>
            <a:pPr marL="285750" indent="-285750">
              <a:buFont typeface="Arial" panose="020B0604020202020204" pitchFamily="34" charset="0"/>
              <a:buChar char="•"/>
            </a:pPr>
            <a:endParaRPr kumimoji="1" lang="en-US" altLang="ja-JP" sz="2400" dirty="0">
              <a:latin typeface="+mj-lt"/>
            </a:endParaRPr>
          </a:p>
          <a:p>
            <a:pPr marL="285750" indent="-285750">
              <a:buFont typeface="Arial" panose="020B0604020202020204" pitchFamily="34" charset="0"/>
              <a:buChar char="•"/>
            </a:pPr>
            <a:r>
              <a:rPr kumimoji="1" lang="en-US" altLang="ja-JP" sz="2400"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 in the single and the burst pulse options</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a:t>
            </a:r>
            <a:r>
              <a:rPr kumimoji="1" lang="en-US" altLang="ja-JP" sz="2400" dirty="0">
                <a:latin typeface="+mj-lt"/>
              </a:rPr>
              <a:t>t was also confirmed that a combination effect could be obtained with an SOCC by applying RS codes with almost the same coding rate as the BCH code specified in IEEE 802.15.6</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51340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January 2023,</a:t>
            </a:r>
          </a:p>
          <a:p>
            <a:pPr algn="ctr" fontAlgn="base">
              <a:spcBef>
                <a:spcPct val="0"/>
              </a:spcBef>
              <a:spcAft>
                <a:spcPct val="0"/>
              </a:spcAft>
            </a:pPr>
            <a:r>
              <a:rPr kumimoji="0" lang="en-US" altLang="ja-JP" sz="2800">
                <a:solidFill>
                  <a:srgbClr val="000000"/>
                </a:solidFill>
                <a:latin typeface="Times New Roman" pitchFamily="18" charset="0"/>
              </a:rPr>
              <a:t>Hybrid Session </a:t>
            </a:r>
            <a:r>
              <a:rPr kumimoji="0" lang="en-US" altLang="ja-JP" sz="2800" dirty="0">
                <a:solidFill>
                  <a:srgbClr val="000000"/>
                </a:solidFill>
                <a:latin typeface="Times New Roman" pitchFamily="18" charset="0"/>
              </a:rPr>
              <a:t>,</a:t>
            </a:r>
          </a:p>
          <a:p>
            <a:pPr algn="ctr" fontAlgn="base">
              <a:spcBef>
                <a:spcPct val="0"/>
              </a:spcBef>
              <a:spcAft>
                <a:spcPct val="0"/>
              </a:spcAft>
            </a:pPr>
            <a:r>
              <a:rPr kumimoji="0" lang="en-US" altLang="ja-JP" sz="2800" dirty="0">
                <a:solidFill>
                  <a:srgbClr val="000000"/>
                </a:solidFill>
                <a:latin typeface="Times New Roman" pitchFamily="18" charset="0"/>
              </a:rPr>
              <a:t>Baltimore, Maryland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Okayama Prefectural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6FFB2-6A4E-8053-88F3-BC818449A8FD}"/>
              </a:ext>
            </a:extLst>
          </p:cNvPr>
          <p:cNvSpPr>
            <a:spLocks noGrp="1"/>
          </p:cNvSpPr>
          <p:nvPr>
            <p:ph type="title"/>
          </p:nvPr>
        </p:nvSpPr>
        <p:spPr/>
        <p:txBody>
          <a:bodyPr/>
          <a:lstStyle/>
          <a:p>
            <a:r>
              <a:rPr kumimoji="1" lang="en-US" altLang="ja-JP" dirty="0"/>
              <a:t>5. Future Direction</a:t>
            </a:r>
            <a:endParaRPr kumimoji="1" lang="ja-JP" altLang="en-US" dirty="0"/>
          </a:p>
        </p:txBody>
      </p:sp>
      <p:sp>
        <p:nvSpPr>
          <p:cNvPr id="3" name="スライド番号プレースホルダー 2">
            <a:extLst>
              <a:ext uri="{FF2B5EF4-FFF2-40B4-BE49-F238E27FC236}">
                <a16:creationId xmlns:a16="http://schemas.microsoft.com/office/drawing/2014/main" id="{24AFB926-676D-912C-97DF-B1FA74B9DFA5}"/>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20</a:t>
            </a:fld>
            <a:endParaRPr lang="en-US">
              <a:solidFill>
                <a:srgbClr val="000000"/>
              </a:solidFill>
            </a:endParaRPr>
          </a:p>
        </p:txBody>
      </p:sp>
      <p:sp>
        <p:nvSpPr>
          <p:cNvPr id="4" name="日付プレースホルダー 3">
            <a:extLst>
              <a:ext uri="{FF2B5EF4-FFF2-40B4-BE49-F238E27FC236}">
                <a16:creationId xmlns:a16="http://schemas.microsoft.com/office/drawing/2014/main" id="{834C29EC-9A00-C233-9282-84B6B58C5F3E}"/>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5368F880-8FBD-73C5-A3F3-2F6677C91C62}"/>
              </a:ext>
            </a:extLst>
          </p:cNvPr>
          <p:cNvSpPr>
            <a:spLocks noGrp="1"/>
          </p:cNvSpPr>
          <p:nvPr>
            <p:ph type="ftr" sz="quarter" idx="3"/>
          </p:nvPr>
        </p:nvSpPr>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テキスト ボックス 5">
            <a:extLst>
              <a:ext uri="{FF2B5EF4-FFF2-40B4-BE49-F238E27FC236}">
                <a16:creationId xmlns:a16="http://schemas.microsoft.com/office/drawing/2014/main" id="{6CACF38E-F916-CA26-0F12-3F21719184E5}"/>
              </a:ext>
            </a:extLst>
          </p:cNvPr>
          <p:cNvSpPr txBox="1"/>
          <p:nvPr/>
        </p:nvSpPr>
        <p:spPr>
          <a:xfrm>
            <a:off x="395536" y="1647885"/>
            <a:ext cx="835292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Comparison of SOCC and LDPC</a:t>
            </a:r>
          </a:p>
          <a:p>
            <a:pPr marL="800100" lvl="1" indent="-342900">
              <a:buFont typeface="Wingdings" panose="05000000000000000000" pitchFamily="2" charset="2"/>
              <a:buChar char="Ø"/>
            </a:pPr>
            <a:r>
              <a:rPr lang="en-US" altLang="ja-JP" sz="2400" dirty="0">
                <a:latin typeface="+mj-lt"/>
              </a:rPr>
              <a:t>802.11 standard optionally applies  LDPC</a:t>
            </a:r>
          </a:p>
          <a:p>
            <a:pPr marL="800100" lvl="1" indent="-342900">
              <a:buFont typeface="Wingdings" panose="05000000000000000000" pitchFamily="2" charset="2"/>
              <a:buChar char="Ø"/>
            </a:pPr>
            <a:r>
              <a:rPr lang="en-US" altLang="ja-JP" sz="2400" dirty="0">
                <a:latin typeface="+mj-lt"/>
              </a:rPr>
              <a:t>802.15.4ab also considers applying 802.11 standard based LDPC because of ease of implementation</a:t>
            </a:r>
          </a:p>
          <a:p>
            <a:pPr marL="800100" lvl="1" indent="-342900">
              <a:buFont typeface="Wingdings" panose="05000000000000000000" pitchFamily="2" charset="2"/>
              <a:buChar char="Ø"/>
            </a:pPr>
            <a:r>
              <a:rPr kumimoji="1" lang="en-US" altLang="ja-JP" sz="2400" dirty="0">
                <a:latin typeface="+mj-lt"/>
              </a:rPr>
              <a:t>LDPC has strong error correction capability like SOCC</a:t>
            </a:r>
          </a:p>
          <a:p>
            <a:pPr marL="800100" lvl="1" indent="-342900">
              <a:buFont typeface="Wingdings" panose="05000000000000000000" pitchFamily="2" charset="2"/>
              <a:buChar char="Ø"/>
            </a:pPr>
            <a:endParaRPr lang="en-US" altLang="ja-JP" sz="2400" dirty="0">
              <a:latin typeface="+mj-lt"/>
            </a:endParaRPr>
          </a:p>
          <a:p>
            <a:pPr marL="800100" lvl="1" indent="-342900">
              <a:buFont typeface="Wingdings" panose="05000000000000000000" pitchFamily="2" charset="2"/>
              <a:buChar char="Ø"/>
            </a:pPr>
            <a:r>
              <a:rPr kumimoji="1" lang="en-US" altLang="ja-JP" sz="2400" dirty="0">
                <a:latin typeface="+mj-lt"/>
              </a:rPr>
              <a:t>However, LDPC requires long code lengths to obtain strong error correction capability</a:t>
            </a:r>
          </a:p>
          <a:p>
            <a:pPr marL="800100" lvl="1" indent="-342900">
              <a:buFont typeface="Wingdings" panose="05000000000000000000" pitchFamily="2" charset="2"/>
              <a:buChar char="Ø"/>
            </a:pPr>
            <a:r>
              <a:rPr kumimoji="1" lang="en-US" altLang="ja-JP" sz="2400" dirty="0">
                <a:latin typeface="+mj-lt"/>
              </a:rPr>
              <a:t>It is quite possible that the PSDU length will be shortened in WBAN applications</a:t>
            </a:r>
          </a:p>
          <a:p>
            <a:pPr marL="800100" lvl="1" indent="-342900">
              <a:buFont typeface="Wingdings" panose="05000000000000000000" pitchFamily="2" charset="2"/>
              <a:buChar char="Ø"/>
            </a:pPr>
            <a:r>
              <a:rPr lang="en-US" altLang="ja-JP" sz="2400" dirty="0">
                <a:latin typeface="+mj-lt"/>
              </a:rPr>
              <a:t>Therefore, SOCC and short length LDPC will be compared in a WBAN environment</a:t>
            </a:r>
            <a:endParaRPr kumimoji="1" lang="ja-JP" altLang="en-US" sz="2400" dirty="0">
              <a:latin typeface="+mj-lt"/>
            </a:endParaRPr>
          </a:p>
        </p:txBody>
      </p:sp>
    </p:spTree>
    <p:extLst>
      <p:ext uri="{BB962C8B-B14F-4D97-AF65-F5344CB8AC3E}">
        <p14:creationId xmlns:p14="http://schemas.microsoft.com/office/powerpoint/2010/main" val="284487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21</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err="1"/>
              <a:t>Kento</a:t>
            </a:r>
            <a:r>
              <a:rPr lang="en-US" altLang="ja-JP" sz="1200" dirty="0"/>
              <a:t> </a:t>
            </a:r>
            <a:r>
              <a:rPr lang="en-US" altLang="ja-JP" sz="1200" dirty="0" err="1"/>
              <a:t>Takabayashi</a:t>
            </a:r>
            <a:r>
              <a:rPr lang="en-US" altLang="ja-JP" sz="1200" dirty="0"/>
              <a:t>(Okayama Pref. Univ.) </a:t>
            </a:r>
          </a:p>
          <a:p>
            <a:r>
              <a:rPr lang="en-US" altLang="ja-JP" sz="1200" dirty="0"/>
              <a:t>Ryuji Kohno(YNU/YRP-IAI) </a:t>
            </a: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90077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22</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22</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a:defRPr/>
            </a:pPr>
            <a:r>
              <a:rPr lang="en-US" altLang="ja-JP" dirty="0"/>
              <a:t>January</a:t>
            </a:r>
            <a:r>
              <a:rPr lang="en-US" altLang="ja-JP" dirty="0">
                <a:latin typeface="+mj-lt"/>
              </a:rPr>
              <a:t> 2023</a:t>
            </a:r>
            <a:endParaRPr lang="ja-JP" altLang="en-US" dirty="0">
              <a:latin typeface="+mj-lt"/>
            </a:endParaRP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kumimoji="1" lang="en-US" altLang="ja-JP" sz="1200" dirty="0" err="1"/>
              <a:t>Kento</a:t>
            </a:r>
            <a:r>
              <a:rPr kumimoji="1" lang="en-US" altLang="ja-JP" sz="1200" dirty="0"/>
              <a:t> </a:t>
            </a:r>
            <a:r>
              <a:rPr kumimoji="1" lang="en-US" altLang="ja-JP" sz="1200" dirty="0" err="1"/>
              <a:t>Takabayashi</a:t>
            </a:r>
            <a:r>
              <a:rPr kumimoji="1" lang="en-US" altLang="ja-JP" sz="1200" dirty="0"/>
              <a:t>(Okayama Pref. Univ.) Ryuji Kohno(YNU/YRP-IAI) </a:t>
            </a:r>
            <a:endParaRPr kumimoji="1" lang="ja-JP" altLang="en-US" sz="1200" dirty="0"/>
          </a:p>
        </p:txBody>
      </p:sp>
    </p:spTree>
    <p:extLst>
      <p:ext uri="{BB962C8B-B14F-4D97-AF65-F5344CB8AC3E}">
        <p14:creationId xmlns:p14="http://schemas.microsoft.com/office/powerpoint/2010/main" val="45660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4FA0F8B-FB49-7D41-45CA-0E25DD94536F}"/>
              </a:ext>
            </a:extLst>
          </p:cNvPr>
          <p:cNvSpPr>
            <a:spLocks noGrp="1"/>
          </p:cNvSpPr>
          <p:nvPr>
            <p:ph type="dt" sz="half" idx="10"/>
          </p:nvPr>
        </p:nvSpPr>
        <p:spPr/>
        <p:txBody>
          <a:bodyPr/>
          <a:lstStyle/>
          <a:p>
            <a:r>
              <a:rPr lang="en-US" altLang="ja-JP"/>
              <a:t>January  2023</a:t>
            </a:r>
            <a:endParaRPr lang="ja-JP" altLang="en-US" dirty="0"/>
          </a:p>
        </p:txBody>
      </p:sp>
      <p:sp>
        <p:nvSpPr>
          <p:cNvPr id="3" name="フッター プレースホルダー 2">
            <a:extLst>
              <a:ext uri="{FF2B5EF4-FFF2-40B4-BE49-F238E27FC236}">
                <a16:creationId xmlns:a16="http://schemas.microsoft.com/office/drawing/2014/main" id="{ADBB876C-5F41-4FA8-B0CF-DB3ABFF5C927}"/>
              </a:ext>
            </a:extLst>
          </p:cNvPr>
          <p:cNvSpPr>
            <a:spLocks noGrp="1"/>
          </p:cNvSpPr>
          <p:nvPr>
            <p:ph type="ftr" sz="quarter" idx="11"/>
          </p:nvPr>
        </p:nvSpPr>
        <p:spPr/>
        <p:txBody>
          <a:bodyPr/>
          <a:lstStyle/>
          <a:p>
            <a:r>
              <a:rPr kumimoji="1" lang="en-US" altLang="ja-JP" sz="1100" dirty="0"/>
              <a:t>Kento Takabayashi(Okayama Pref. Univ.) Ryuji Kohno(YNU/YRP-IAI) </a:t>
            </a:r>
            <a:endParaRPr kumimoji="1" lang="ja-JP" altLang="en-US" sz="1100" dirty="0"/>
          </a:p>
        </p:txBody>
      </p:sp>
      <p:sp>
        <p:nvSpPr>
          <p:cNvPr id="4" name="スライド番号プレースホルダー 3">
            <a:extLst>
              <a:ext uri="{FF2B5EF4-FFF2-40B4-BE49-F238E27FC236}">
                <a16:creationId xmlns:a16="http://schemas.microsoft.com/office/drawing/2014/main" id="{99E3079A-7BAE-8228-B556-A7E3C7958AD0}"/>
              </a:ext>
            </a:extLst>
          </p:cNvPr>
          <p:cNvSpPr>
            <a:spLocks noGrp="1"/>
          </p:cNvSpPr>
          <p:nvPr>
            <p:ph type="sldNum" sz="quarter" idx="12"/>
          </p:nvPr>
        </p:nvSpPr>
        <p:spPr/>
        <p:txBody>
          <a:bodyPr/>
          <a:lstStyle/>
          <a:p>
            <a:fld id="{769171EF-81C0-43B1-9967-509DCBA38FA2}" type="slidenum">
              <a:rPr kumimoji="1" lang="ja-JP" altLang="en-US" smtClean="0"/>
              <a:pPr/>
              <a:t>23</a:t>
            </a:fld>
            <a:endParaRPr kumimoji="1" lang="ja-JP" altLang="en-US"/>
          </a:p>
        </p:txBody>
      </p:sp>
      <p:sp>
        <p:nvSpPr>
          <p:cNvPr id="5" name="テキスト ボックス 4">
            <a:extLst>
              <a:ext uri="{FF2B5EF4-FFF2-40B4-BE49-F238E27FC236}">
                <a16:creationId xmlns:a16="http://schemas.microsoft.com/office/drawing/2014/main" id="{9F683F12-3477-0C4F-D194-05A6A4C9AAE9}"/>
              </a:ext>
            </a:extLst>
          </p:cNvPr>
          <p:cNvSpPr txBox="1"/>
          <p:nvPr/>
        </p:nvSpPr>
        <p:spPr>
          <a:xfrm>
            <a:off x="2063321" y="2924944"/>
            <a:ext cx="5306144" cy="707886"/>
          </a:xfrm>
          <a:prstGeom prst="rect">
            <a:avLst/>
          </a:prstGeom>
          <a:noFill/>
        </p:spPr>
        <p:txBody>
          <a:bodyPr wrap="square" rtlCol="0">
            <a:spAutoFit/>
          </a:bodyPr>
          <a:lstStyle/>
          <a:p>
            <a:pPr algn="ctr"/>
            <a:r>
              <a:rPr kumimoji="1" lang="en-US" altLang="ja-JP" sz="4000" dirty="0"/>
              <a:t>Appendix</a:t>
            </a:r>
            <a:endParaRPr kumimoji="1" lang="ja-JP" altLang="en-US" sz="4000" dirty="0"/>
          </a:p>
        </p:txBody>
      </p:sp>
    </p:spTree>
    <p:extLst>
      <p:ext uri="{BB962C8B-B14F-4D97-AF65-F5344CB8AC3E}">
        <p14:creationId xmlns:p14="http://schemas.microsoft.com/office/powerpoint/2010/main" val="3719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24</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408679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25</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647916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26</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435704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4A1E87A-EF4D-D063-2749-1E060283EB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64" y="1124744"/>
            <a:ext cx="8875018" cy="3888432"/>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31904"/>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27</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384300" y="5733256"/>
            <a:ext cx="6716092" cy="646331"/>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788024" y="1196752"/>
            <a:ext cx="0" cy="3672408"/>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2837E0B-1FBD-8132-1CC1-FE7F063868CC}"/>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42837E0B-1FBD-8132-1CC1-FE7F063868CC}"/>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318866EF-3B86-24EA-C6C4-C026A79E2F52}"/>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91D46B3-2E59-684C-075B-C39866878A7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50138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0839C56-3156-DDE9-1D6B-65C0A2152A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51" y="1014080"/>
            <a:ext cx="8963911" cy="392708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755576" y="270911"/>
            <a:ext cx="7772400" cy="1066800"/>
          </a:xfrm>
        </p:spPr>
        <p:txBody>
          <a:bodyPr/>
          <a:lstStyle/>
          <a:p>
            <a:r>
              <a:rPr lang="en-US" altLang="ja-JP" sz="3200" dirty="0"/>
              <a:t>4. </a:t>
            </a:r>
            <a:r>
              <a:rPr lang="en-US" altLang="ja-JP" sz="3200" kern="0" dirty="0"/>
              <a:t>Evaluation</a:t>
            </a:r>
            <a:r>
              <a:rPr lang="en-US" altLang="ja-JP" sz="3200" dirty="0"/>
              <a: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28</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660612" y="5712535"/>
            <a:ext cx="6398840" cy="646331"/>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(Single pulse option, 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860032" y="1213428"/>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157E6C13-412F-77B8-BCAE-5336991271EB}"/>
                  </a:ext>
                </a:extLst>
              </p:cNvPr>
              <p:cNvSpPr txBox="1"/>
              <p:nvPr/>
            </p:nvSpPr>
            <p:spPr>
              <a:xfrm>
                <a:off x="467544" y="4968771"/>
                <a:ext cx="2368222" cy="646331"/>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157E6C13-412F-77B8-BCAE-5336991271EB}"/>
                  </a:ext>
                </a:extLst>
              </p:cNvPr>
              <p:cNvSpPr txBox="1">
                <a:spLocks noRot="1" noChangeAspect="1" noMove="1" noResize="1" noEditPoints="1" noAdjustHandles="1" noChangeArrowheads="1" noChangeShapeType="1" noTextEdit="1"/>
              </p:cNvSpPr>
              <p:nvPr/>
            </p:nvSpPr>
            <p:spPr>
              <a:xfrm>
                <a:off x="467544" y="4968771"/>
                <a:ext cx="2368222" cy="646331"/>
              </a:xfrm>
              <a:prstGeom prst="rect">
                <a:avLst/>
              </a:prstGeom>
              <a:blipFill>
                <a:blip r:embed="rId4"/>
                <a:stretch>
                  <a:fillRect l="-1804" t="-4717" b="-14151"/>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3272E31A-A50C-172F-201E-6F72FEDA775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88706D71-97E8-D7E3-13A4-63CD0D7565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2437854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Result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29</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7171930F-54DD-BAA1-C797-FBD61AE725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408165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6A9E11-1C91-4D55-AA35-99F803E7696B}"/>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598A2DB7-F161-4453-8CE9-55AC4CEEA3DE}"/>
              </a:ext>
            </a:extLst>
          </p:cNvPr>
          <p:cNvSpPr>
            <a:spLocks noGrp="1"/>
          </p:cNvSpPr>
          <p:nvPr>
            <p:ph type="ftr" sz="quarter" idx="3"/>
          </p:nvPr>
        </p:nvSpPr>
        <p:spPr>
          <a:xfrm>
            <a:off x="5724128" y="6453336"/>
            <a:ext cx="3096344" cy="553998"/>
          </a:xfrm>
        </p:spPr>
        <p:txBody>
          <a:bodyPr/>
          <a:lstStyle/>
          <a:p>
            <a:r>
              <a:rPr lang="en-US" sz="1200">
                <a:solidFill>
                  <a:srgbClr val="000000"/>
                </a:solidFill>
              </a:rPr>
              <a:t>Kento Takabayashi(Okayama Pref. Univ.) Ryuji Kohno(YNU/YRP-IAI) </a:t>
            </a:r>
            <a:endParaRPr lang="en-US" sz="1200" dirty="0">
              <a:solidFill>
                <a:srgbClr val="000000"/>
              </a:solidFill>
            </a:endParaRPr>
          </a:p>
        </p:txBody>
      </p:sp>
      <p:sp>
        <p:nvSpPr>
          <p:cNvPr id="6" name="テキスト ボックス 5">
            <a:extLst>
              <a:ext uri="{FF2B5EF4-FFF2-40B4-BE49-F238E27FC236}">
                <a16:creationId xmlns:a16="http://schemas.microsoft.com/office/drawing/2014/main" id="{AD88C463-5578-485A-9B73-A2FA6872E198}"/>
              </a:ext>
            </a:extLst>
          </p:cNvPr>
          <p:cNvSpPr txBox="1"/>
          <p:nvPr/>
        </p:nvSpPr>
        <p:spPr>
          <a:xfrm>
            <a:off x="3617563" y="1291271"/>
            <a:ext cx="1725758" cy="584775"/>
          </a:xfrm>
          <a:prstGeom prst="rect">
            <a:avLst/>
          </a:prstGeom>
          <a:noFill/>
        </p:spPr>
        <p:txBody>
          <a:bodyPr wrap="square" rtlCol="0">
            <a:spAutoFit/>
          </a:bodyPr>
          <a:lstStyle/>
          <a:p>
            <a:r>
              <a:rPr lang="en-US" altLang="ja-JP" sz="3200" dirty="0">
                <a:latin typeface="+mj-lt"/>
                <a:cs typeface="Arial" panose="020B0604020202020204" pitchFamily="34" charset="0"/>
              </a:rPr>
              <a:t>Agenda </a:t>
            </a:r>
            <a:endParaRPr lang="ja-JP" altLang="en-US" sz="3200" dirty="0">
              <a:latin typeface="+mj-lt"/>
              <a:cs typeface="Arial" panose="020B0604020202020204" pitchFamily="34" charset="0"/>
            </a:endParaRPr>
          </a:p>
        </p:txBody>
      </p:sp>
      <p:sp>
        <p:nvSpPr>
          <p:cNvPr id="7" name="テキスト ボックス 6">
            <a:extLst>
              <a:ext uri="{FF2B5EF4-FFF2-40B4-BE49-F238E27FC236}">
                <a16:creationId xmlns:a16="http://schemas.microsoft.com/office/drawing/2014/main" id="{14441B51-1147-4E97-906C-97AE8114B773}"/>
              </a:ext>
            </a:extLst>
          </p:cNvPr>
          <p:cNvSpPr txBox="1"/>
          <p:nvPr/>
        </p:nvSpPr>
        <p:spPr>
          <a:xfrm>
            <a:off x="737243" y="2060848"/>
            <a:ext cx="7920880" cy="2554545"/>
          </a:xfrm>
          <a:prstGeom prst="rect">
            <a:avLst/>
          </a:prstGeom>
          <a:noFill/>
        </p:spPr>
        <p:txBody>
          <a:bodyPr wrap="square" rtlCol="0">
            <a:spAutoFit/>
          </a:bodyPr>
          <a:lstStyle/>
          <a:p>
            <a:pPr marL="514350" indent="-514350">
              <a:buFont typeface="+mj-lt"/>
              <a:buAutoNum type="arabicPeriod"/>
            </a:pPr>
            <a:r>
              <a:rPr lang="en-US" altLang="ja-JP" sz="3200" dirty="0">
                <a:latin typeface="+mj-lt"/>
                <a:cs typeface="Arial" panose="020B0604020202020204" pitchFamily="34" charset="0"/>
              </a:rPr>
              <a:t>Introduction</a:t>
            </a:r>
          </a:p>
          <a:p>
            <a:pPr marL="514350" indent="-514350">
              <a:buFont typeface="+mj-lt"/>
              <a:buAutoNum type="arabicPeriod"/>
            </a:pPr>
            <a:r>
              <a:rPr lang="en-US" altLang="ja-JP" sz="3200" dirty="0">
                <a:latin typeface="+mj-lt"/>
                <a:cs typeface="Arial" panose="020B0604020202020204" pitchFamily="34" charset="0"/>
              </a:rPr>
              <a:t>IEEE 802.15.6 UWB PHY</a:t>
            </a:r>
          </a:p>
          <a:p>
            <a:pPr marL="514350" indent="-514350">
              <a:buFont typeface="+mj-lt"/>
              <a:buAutoNum type="arabicPeriod"/>
            </a:pPr>
            <a:r>
              <a:rPr lang="en-US" altLang="ja-JP" sz="3200" dirty="0">
                <a:latin typeface="+mj-lt"/>
                <a:cs typeface="Arial" panose="020B0604020202020204" pitchFamily="34" charset="0"/>
              </a:rPr>
              <a:t>Super Orthogonal Convolutional Code</a:t>
            </a:r>
          </a:p>
          <a:p>
            <a:pPr marL="514350" indent="-514350">
              <a:buFont typeface="+mj-lt"/>
              <a:buAutoNum type="arabicPeriod"/>
            </a:pPr>
            <a:r>
              <a:rPr lang="en-US" altLang="ja-JP" sz="3200" dirty="0">
                <a:latin typeface="+mj-lt"/>
                <a:cs typeface="Arial" panose="020B0604020202020204" pitchFamily="34" charset="0"/>
              </a:rPr>
              <a:t>Evaluation</a:t>
            </a:r>
          </a:p>
          <a:p>
            <a:pPr marL="514350" indent="-514350">
              <a:buFont typeface="+mj-lt"/>
              <a:buAutoNum type="arabicPeriod"/>
            </a:pPr>
            <a:r>
              <a:rPr lang="en-US" altLang="ja-JP" sz="3200" dirty="0">
                <a:latin typeface="+mj-lt"/>
                <a:cs typeface="Arial" panose="020B0604020202020204" pitchFamily="34" charset="0"/>
              </a:rPr>
              <a:t>Conclusion</a:t>
            </a:r>
          </a:p>
        </p:txBody>
      </p:sp>
      <p:sp>
        <p:nvSpPr>
          <p:cNvPr id="3" name="日付プレースホルダー 3">
            <a:extLst>
              <a:ext uri="{FF2B5EF4-FFF2-40B4-BE49-F238E27FC236}">
                <a16:creationId xmlns:a16="http://schemas.microsoft.com/office/drawing/2014/main" id="{B99C5892-7428-B1B8-8D20-037FBC34C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08611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BA8556F-EF81-A50A-8529-EB021B491D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275" y="1124743"/>
            <a:ext cx="8503631" cy="3725873"/>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32656"/>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30</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1384300" y="5733256"/>
                <a:ext cx="6788100" cy="691600"/>
              </a:xfrm>
              <a:prstGeom prst="rect">
                <a:avLst/>
              </a:prstGeom>
              <a:noFill/>
            </p:spPr>
            <p:txBody>
              <a:bodyPr wrap="square" rtlCol="0">
                <a:spAutoFit/>
              </a:bodyPr>
              <a:lstStyle/>
              <a:p>
                <a:pPr algn="ctr"/>
                <a:r>
                  <a:rPr lang="en-US" altLang="ja-JP" b="1" dirty="0">
                    <a:latin typeface="+mj-lt"/>
                  </a:rPr>
                  <a:t>Fig. Energy efficiency as a function of the transmission power</a:t>
                </a:r>
                <a:r>
                  <a:rPr lang="ja-JP" altLang="en-US" b="1" dirty="0">
                    <a:latin typeface="+mj-lt"/>
                  </a:rPr>
                  <a:t> </a:t>
                </a:r>
                <a:r>
                  <a:rPr lang="en-US" altLang="ja-JP" b="1" dirty="0">
                    <a:latin typeface="+mj-lt"/>
                  </a:rPr>
                  <a:t>(Burst pulse option, AWGN,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1384300" y="5733256"/>
                <a:ext cx="6788100" cy="691600"/>
              </a:xfrm>
              <a:prstGeom prst="rect">
                <a:avLst/>
              </a:prstGeom>
              <a:blipFill>
                <a:blip r:embed="rId4"/>
                <a:stretch>
                  <a:fillRect t="-4386" b="-8772"/>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716016" y="1052736"/>
            <a:ext cx="0" cy="3672408"/>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2026EFA-6CB5-C52E-B8B1-17EDD8860FAA}"/>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52026EFA-6CB5-C52E-B8B1-17EDD8860FAA}"/>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D819B7D8-D04E-98AE-5013-822B9AF69302}"/>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38C8E7CE-6B1F-F1D4-D1C9-9351E7F25BC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131222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440AC3D-1D85-F736-A171-7F706A227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78" y="1149797"/>
            <a:ext cx="9013561" cy="3948715"/>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68244"/>
            <a:ext cx="7772400" cy="1066800"/>
          </a:xfrm>
        </p:spPr>
        <p:txBody>
          <a:bodyPr/>
          <a:lstStyle/>
          <a:p>
            <a:r>
              <a:rPr lang="en-US" altLang="ja-JP" sz="3200" dirty="0"/>
              <a:t>4. </a:t>
            </a:r>
            <a:r>
              <a:rPr lang="en-US" altLang="ja-JP" sz="3200" kern="0" dirty="0"/>
              <a:t>Evaluation</a:t>
            </a:r>
            <a:r>
              <a:rPr lang="en-US" altLang="ja-JP" sz="3200" dirty="0"/>
              <a: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31</a:t>
            </a:fld>
            <a:endParaRPr kumimoji="1" lang="ja-JP" altLang="en-US"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E5794EC-F717-4488-8723-5D90378A0802}"/>
                  </a:ext>
                </a:extLst>
              </p:cNvPr>
              <p:cNvSpPr txBox="1"/>
              <p:nvPr/>
            </p:nvSpPr>
            <p:spPr>
              <a:xfrm>
                <a:off x="539552" y="5754209"/>
                <a:ext cx="8286948" cy="691600"/>
              </a:xfrm>
              <a:prstGeom prst="rect">
                <a:avLst/>
              </a:prstGeom>
              <a:noFill/>
            </p:spPr>
            <p:txBody>
              <a:bodyPr wrap="square" rtlCol="0">
                <a:spAutoFit/>
              </a:bodyPr>
              <a:lstStyle/>
              <a:p>
                <a:pPr algn="ctr"/>
                <a:r>
                  <a:rPr lang="en-US" altLang="ja-JP" b="1" dirty="0">
                    <a:latin typeface="+mj-lt"/>
                  </a:rPr>
                  <a:t>Fig. Energy efficiency as a function of the transmission power</a:t>
                </a:r>
              </a:p>
              <a:p>
                <a:pPr algn="ctr"/>
                <a:r>
                  <a:rPr lang="en-US" altLang="ja-JP" b="1" dirty="0">
                    <a:latin typeface="+mj-lt"/>
                  </a:rPr>
                  <a:t>(Burst pulse option, IEEE model CM3, </a:t>
                </a:r>
                <a14:m>
                  <m:oMath xmlns:m="http://schemas.openxmlformats.org/officeDocument/2006/math">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𝑮</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𝑵</m:t>
                        </m:r>
                      </m:e>
                      <m:sub>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𝒄𝒑𝒃</m:t>
                        </m:r>
                      </m:sub>
                    </m:sSub>
                    <m:sSubSup>
                      <m:sSubSupPr>
                        <m:ctrlPr>
                          <a:rPr lang="ja-JP" altLang="ja-JP" b="1" i="1">
                            <a:effectLst/>
                            <a:latin typeface="Cambria Math" panose="02040503050406030204" pitchFamily="18" charset="0"/>
                            <a:ea typeface="Cambria Math" panose="02040503050406030204" pitchFamily="18" charset="0"/>
                          </a:rPr>
                        </m:ctrlPr>
                      </m:sSubSupPr>
                      <m:e>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𝑹</m:t>
                        </m:r>
                      </m:e>
                      <m:sub>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𝑺𝑶𝑪𝑪</m:t>
                        </m:r>
                      </m:sub>
                      <m:sup>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𝟏</m:t>
                        </m:r>
                      </m:sup>
                    </m:sSubSup>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1" i="1" smtClean="0">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𝟖</m:t>
                    </m:r>
                  </m:oMath>
                </a14:m>
                <a:r>
                  <a:rPr lang="en-US" altLang="ja-JP" b="1" dirty="0">
                    <a:latin typeface="+mj-lt"/>
                  </a:rPr>
                  <a:t>)</a:t>
                </a:r>
                <a:endParaRPr kumimoji="1" lang="ja-JP" altLang="en-US" b="1" dirty="0">
                  <a:latin typeface="+mj-lt"/>
                </a:endParaRPr>
              </a:p>
            </p:txBody>
          </p:sp>
        </mc:Choice>
        <mc:Fallback xmlns="">
          <p:sp>
            <p:nvSpPr>
              <p:cNvPr id="6" name="テキスト ボックス 5">
                <a:extLst>
                  <a:ext uri="{FF2B5EF4-FFF2-40B4-BE49-F238E27FC236}">
                    <a16:creationId xmlns:a16="http://schemas.microsoft.com/office/drawing/2014/main" id="{BE5794EC-F717-4488-8723-5D90378A0802}"/>
                  </a:ext>
                </a:extLst>
              </p:cNvPr>
              <p:cNvSpPr txBox="1">
                <a:spLocks noRot="1" noChangeAspect="1" noMove="1" noResize="1" noEditPoints="1" noAdjustHandles="1" noChangeArrowheads="1" noChangeShapeType="1" noTextEdit="1"/>
              </p:cNvSpPr>
              <p:nvPr/>
            </p:nvSpPr>
            <p:spPr>
              <a:xfrm>
                <a:off x="539552" y="5754209"/>
                <a:ext cx="8286948" cy="691600"/>
              </a:xfrm>
              <a:prstGeom prst="rect">
                <a:avLst/>
              </a:prstGeom>
              <a:blipFill>
                <a:blip r:embed="rId4"/>
                <a:stretch>
                  <a:fillRect t="-5310" b="-9735"/>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4860032"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D675FC3-3CD4-6E15-7863-4A740C27304B}"/>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3" name="テキスト ボックス 12">
                <a:extLst>
                  <a:ext uri="{FF2B5EF4-FFF2-40B4-BE49-F238E27FC236}">
                    <a16:creationId xmlns:a16="http://schemas.microsoft.com/office/drawing/2014/main" id="{DD675FC3-3CD4-6E15-7863-4A740C27304B}"/>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5"/>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3857398-6A20-FD83-F0C4-5257CFB7A103}"/>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9E16BDD-52BD-B7F4-C684-B706E64C1EBC}"/>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946044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18529"/>
            <a:ext cx="7772400" cy="1066800"/>
          </a:xfrm>
        </p:spPr>
        <p:txBody>
          <a:bodyPr/>
          <a:lstStyle/>
          <a:p>
            <a:r>
              <a:rPr lang="en-US" altLang="ja-JP" sz="3200" dirty="0"/>
              <a:t>4. Result – Burst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32</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4847224"/>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transmission failure ratio was better when only an SOCC was applied than in the case without error-correcting codes in both channel models</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latin typeface="+mj-lt"/>
                    <a:ea typeface="游明朝" panose="02020400000000000000" pitchFamily="18" charset="-128"/>
                    <a:cs typeface="Arial" panose="020B0604020202020204" pitchFamily="34" charset="0"/>
                  </a:rPr>
                  <a:t>The AWGN channel model and the IEEE model CM3 tended to differ in terms of transmission failure ratio performance</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the AWGN channel model, </a:t>
                </a:r>
                <a:r>
                  <a:rPr lang="en-US" altLang="ja-JP" sz="1800" b="1" u="sng" dirty="0">
                    <a:solidFill>
                      <a:srgbClr val="000000"/>
                    </a:solidFill>
                    <a:effectLst/>
                    <a:latin typeface="+mj-lt"/>
                    <a:ea typeface="SimSun" panose="02010600030101010101" pitchFamily="2" charset="-122"/>
                    <a:cs typeface="Times New Roman" panose="02020603050405020304" pitchFamily="18" charset="0"/>
                  </a:rPr>
                  <a:t>the best performance was obtained when an SOCC was applied with </a:t>
                </a:r>
                <a14:m>
                  <m:oMath xmlns:m="http://schemas.openxmlformats.org/officeDocument/2006/math">
                    <m:sSub>
                      <m:sSubPr>
                        <m:ctrlPr>
                          <a:rPr lang="ja-JP" altLang="ja-JP" sz="2000" b="1" i="1" u="sng">
                            <a:effectLst/>
                            <a:latin typeface="Cambria Math" panose="02040503050406030204" pitchFamily="18" charset="0"/>
                            <a:ea typeface="Cambria Math" panose="02040503050406030204" pitchFamily="18" charset="0"/>
                          </a:rPr>
                        </m:ctrlPr>
                      </m:sSubPr>
                      <m:e>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𝑹</m:t>
                        </m:r>
                      </m:e>
                      <m:sub>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𝑺𝑶𝑪𝑪</m:t>
                        </m:r>
                      </m:sub>
                    </m:sSub>
                  </m:oMath>
                </a14:m>
                <a:r>
                  <a:rPr lang="en-US" altLang="ja-JP" sz="1800" b="1" u="sng" dirty="0">
                    <a:solidFill>
                      <a:srgbClr val="000000"/>
                    </a:solidFill>
                    <a:effectLst/>
                    <a:latin typeface="+mj-lt"/>
                    <a:ea typeface="SimSun" panose="02010600030101010101" pitchFamily="2" charset="-122"/>
                    <a:cs typeface="Times New Roman" panose="02020603050405020304" pitchFamily="18" charset="0"/>
                  </a:rPr>
                  <a:t> = 1/2 and RS-encoded</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other words, simply lowering the SOCC coding rate did not provide good performance because erroneous corrections increase in frequency when decoding an SOCC in case sufficient received power cannot be obtained</a:t>
                </a:r>
              </a:p>
              <a:p>
                <a:pPr marL="800100" lvl="1" indent="-342900">
                  <a:buFont typeface="Wingdings" panose="05000000000000000000" pitchFamily="2" charset="2"/>
                  <a:buChar char="ü"/>
                </a:pPr>
                <a:r>
                  <a:rPr lang="en-US" altLang="ja-JP" sz="1800" dirty="0">
                    <a:solidFill>
                      <a:srgbClr val="000000"/>
                    </a:solidFill>
                    <a:effectLst/>
                    <a:latin typeface="+mj-lt"/>
                    <a:ea typeface="SimSun" panose="02010600030101010101" pitchFamily="2" charset="-122"/>
                    <a:cs typeface="Times New Roman" panose="02020603050405020304" pitchFamily="18" charset="0"/>
                  </a:rPr>
                  <a:t>In the IEEE model CM3, </a:t>
                </a:r>
                <a:r>
                  <a:rPr lang="en-US" altLang="ja-JP" sz="1800" b="1" u="sng" dirty="0">
                    <a:solidFill>
                      <a:srgbClr val="000000"/>
                    </a:solidFill>
                    <a:effectLst/>
                    <a:latin typeface="+mj-lt"/>
                    <a:ea typeface="SimSun" panose="02010600030101010101" pitchFamily="2" charset="-122"/>
                    <a:cs typeface="Times New Roman" panose="02020603050405020304" pitchFamily="18" charset="0"/>
                  </a:rPr>
                  <a:t>better performance was obtained when an SOCC was applied with </a:t>
                </a:r>
                <a14:m>
                  <m:oMath xmlns:m="http://schemas.openxmlformats.org/officeDocument/2006/math">
                    <m:sSub>
                      <m:sSubPr>
                        <m:ctrlPr>
                          <a:rPr lang="ja-JP" altLang="ja-JP" b="1" i="1" u="sng">
                            <a:effectLst/>
                            <a:latin typeface="Cambria Math" panose="02040503050406030204" pitchFamily="18" charset="0"/>
                            <a:ea typeface="Cambria Math" panose="02040503050406030204" pitchFamily="18" charset="0"/>
                          </a:rPr>
                        </m:ctrlPr>
                      </m:sSubPr>
                      <m:e>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𝑹</m:t>
                        </m:r>
                      </m:e>
                      <m:sub>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𝑺𝑶𝑪𝑪</m:t>
                        </m:r>
                      </m:sub>
                    </m:sSub>
                    <m:r>
                      <a:rPr lang="en-US" altLang="ja-JP" sz="1800" b="1" i="1" u="sng">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altLang="ja-JP" sz="1800" b="1" u="sng" dirty="0">
                    <a:solidFill>
                      <a:srgbClr val="000000"/>
                    </a:solidFill>
                    <a:effectLst/>
                    <a:latin typeface="+mj-lt"/>
                    <a:ea typeface="SimSun" panose="02010600030101010101" pitchFamily="2" charset="-122"/>
                    <a:cs typeface="Times New Roman" panose="02020603050405020304" pitchFamily="18" charset="0"/>
                  </a:rPr>
                  <a:t> 1/4 and RS-encoded</a:t>
                </a:r>
                <a:endParaRPr lang="en-US" altLang="ja-JP" dirty="0">
                  <a:solidFill>
                    <a:srgbClr val="000000"/>
                  </a:solidFill>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solidFill>
                      <a:srgbClr val="000000"/>
                    </a:solidFill>
                    <a:effectLst/>
                    <a:latin typeface="+mj-lt"/>
                    <a:ea typeface="SimSun" panose="02010600030101010101" pitchFamily="2" charset="-122"/>
                    <a:cs typeface="Arial" panose="020B0604020202020204" pitchFamily="34" charset="0"/>
                  </a:rPr>
                  <a:t>The energy efficiency was the highest when only an SOCC was applied and </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solidFill>
                      <a:srgbClr val="000000"/>
                    </a:solidFill>
                    <a:effectLst/>
                    <a:latin typeface="+mj-lt"/>
                    <a:ea typeface="SimSun" panose="02010600030101010101" pitchFamily="2" charset="-122"/>
                    <a:cs typeface="Arial" panose="020B0604020202020204" pitchFamily="34" charset="0"/>
                  </a:rPr>
                  <a:t> = 1/2, and the performance under these conditions was better than that when an error-correcting code was not utilized</a:t>
                </a:r>
                <a:endParaRPr kumimoji="1" lang="en-US" altLang="ja-JP" sz="2400" dirty="0">
                  <a:latin typeface="+mj-lt"/>
                  <a:cs typeface="Arial" panose="020B0604020202020204" pitchFamily="34" charset="0"/>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4847224"/>
              </a:xfrm>
              <a:prstGeom prst="rect">
                <a:avLst/>
              </a:prstGeom>
              <a:blipFill>
                <a:blip r:embed="rId3"/>
                <a:stretch>
                  <a:fillRect l="-619" t="-629" r="-206" b="-2013"/>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D940F26A-D3D4-A531-1C19-5074C66E694B}"/>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AAA3BC7E-96AD-0085-08D6-15936ABFDDAC}"/>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60064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336AA71-07A0-4E80-ADAE-B32C181DE5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8104" y="3585504"/>
            <a:ext cx="2907219" cy="1719009"/>
          </a:xfrm>
          <a:prstGeom prst="rect">
            <a:avLst/>
          </a:prstGeom>
        </p:spPr>
      </p:pic>
      <p:pic>
        <p:nvPicPr>
          <p:cNvPr id="3" name="図 2">
            <a:extLst>
              <a:ext uri="{FF2B5EF4-FFF2-40B4-BE49-F238E27FC236}">
                <a16:creationId xmlns:a16="http://schemas.microsoft.com/office/drawing/2014/main" id="{236818AC-3F90-428B-9E33-872BE67009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2851" y="1150496"/>
            <a:ext cx="2407903" cy="1581487"/>
          </a:xfrm>
          <a:prstGeom prst="rect">
            <a:avLst/>
          </a:prstGeom>
        </p:spPr>
      </p:pic>
      <p:sp>
        <p:nvSpPr>
          <p:cNvPr id="2" name="タイトル 1"/>
          <p:cNvSpPr>
            <a:spLocks noGrp="1"/>
          </p:cNvSpPr>
          <p:nvPr>
            <p:ph type="title"/>
          </p:nvPr>
        </p:nvSpPr>
        <p:spPr>
          <a:xfrm>
            <a:off x="685800" y="390636"/>
            <a:ext cx="7772400" cy="1066800"/>
          </a:xfrm>
        </p:spPr>
        <p:txBody>
          <a:bodyPr/>
          <a:lstStyle/>
          <a:p>
            <a:r>
              <a:rPr kumimoji="1" lang="en-US" altLang="ja-JP" sz="3200" dirty="0"/>
              <a:t>1. </a:t>
            </a:r>
            <a:r>
              <a:rPr lang="en-US" altLang="ja-JP" sz="3200" dirty="0"/>
              <a:t>Introduction - </a:t>
            </a:r>
            <a:r>
              <a:rPr lang="en-US" altLang="ja-JP" sz="3200" dirty="0" err="1"/>
              <a:t>IoMT</a:t>
            </a:r>
            <a:endParaRPr kumimoji="1" lang="ja-JP" altLang="en-US" sz="3200" dirty="0"/>
          </a:p>
        </p:txBody>
      </p:sp>
      <p:sp>
        <p:nvSpPr>
          <p:cNvPr id="5" name="スライド番号プレースホルダー 4"/>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4</a:t>
            </a:fld>
            <a:endParaRPr kumimoji="1" lang="ja-JP" altLang="en-US" dirty="0">
              <a:latin typeface="+mj-lt"/>
            </a:endParaRPr>
          </a:p>
        </p:txBody>
      </p:sp>
      <p:sp>
        <p:nvSpPr>
          <p:cNvPr id="6" name="テキスト ボックス 5"/>
          <p:cNvSpPr txBox="1"/>
          <p:nvPr/>
        </p:nvSpPr>
        <p:spPr>
          <a:xfrm>
            <a:off x="5134661" y="2801809"/>
            <a:ext cx="3672408" cy="307777"/>
          </a:xfrm>
          <a:prstGeom prst="rect">
            <a:avLst/>
          </a:prstGeom>
          <a:noFill/>
        </p:spPr>
        <p:txBody>
          <a:bodyPr wrap="square" rtlCol="0">
            <a:spAutoFit/>
          </a:bodyPr>
          <a:lstStyle/>
          <a:p>
            <a:r>
              <a:rPr lang="en-US" altLang="ja-JP" sz="1400" b="1" u="sng" dirty="0">
                <a:latin typeface="+mj-lt"/>
              </a:rPr>
              <a:t>Fig. Triggerfish sensor</a:t>
            </a:r>
            <a:r>
              <a:rPr lang="ja-JP" altLang="en-US" sz="1400" b="1" u="sng" dirty="0">
                <a:latin typeface="+mj-lt"/>
              </a:rPr>
              <a:t> </a:t>
            </a:r>
            <a:r>
              <a:rPr lang="en-US" altLang="ja-JP" sz="1400" b="1" u="sng" dirty="0">
                <a:latin typeface="+mj-lt"/>
              </a:rPr>
              <a:t>(© SEED </a:t>
            </a:r>
            <a:r>
              <a:rPr lang="en-US" altLang="ja-JP" sz="1400" b="1" u="sng" dirty="0" err="1">
                <a:latin typeface="+mj-lt"/>
              </a:rPr>
              <a:t>Co.,Ltd</a:t>
            </a:r>
            <a:r>
              <a:rPr lang="en-US" altLang="ja-JP" sz="1400" b="1" u="sng" dirty="0">
                <a:latin typeface="+mj-lt"/>
              </a:rPr>
              <a:t>.)</a:t>
            </a:r>
            <a:endParaRPr kumimoji="1" lang="ja-JP" altLang="en-US" sz="1400" b="1" u="sng" dirty="0">
              <a:latin typeface="+mj-lt"/>
            </a:endParaRPr>
          </a:p>
        </p:txBody>
      </p:sp>
      <p:sp>
        <p:nvSpPr>
          <p:cNvPr id="7" name="テキスト ボックス 6"/>
          <p:cNvSpPr txBox="1"/>
          <p:nvPr/>
        </p:nvSpPr>
        <p:spPr>
          <a:xfrm>
            <a:off x="218852" y="1206321"/>
            <a:ext cx="4915809" cy="4862870"/>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u="sng" dirty="0">
                <a:solidFill>
                  <a:srgbClr val="C00000"/>
                </a:solidFill>
                <a:latin typeface="+mj-lt"/>
              </a:rPr>
              <a:t>Internet of Medical Things (</a:t>
            </a:r>
            <a:r>
              <a:rPr lang="en-US" altLang="ja-JP" sz="2000" b="1" u="sng" dirty="0" err="1">
                <a:solidFill>
                  <a:srgbClr val="C00000"/>
                </a:solidFill>
                <a:latin typeface="+mj-lt"/>
              </a:rPr>
              <a:t>IoMT</a:t>
            </a:r>
            <a:r>
              <a:rPr lang="en-US" altLang="ja-JP" sz="2000" b="1" u="sng" dirty="0">
                <a:solidFill>
                  <a:srgbClr val="C00000"/>
                </a:solidFill>
                <a:latin typeface="+mj-lt"/>
              </a:rPr>
              <a:t>)</a:t>
            </a:r>
            <a:r>
              <a:rPr lang="en-US" altLang="ja-JP" sz="2000" dirty="0">
                <a:latin typeface="+mj-lt"/>
              </a:rPr>
              <a:t>:</a:t>
            </a:r>
          </a:p>
          <a:p>
            <a:pPr marL="742950" lvl="1" indent="-285750">
              <a:buFont typeface="Wingdings" panose="05000000000000000000" pitchFamily="2" charset="2"/>
              <a:buChar char="ü"/>
            </a:pPr>
            <a:r>
              <a:rPr lang="en-US" altLang="ja-JP" dirty="0">
                <a:latin typeface="+mj-lt"/>
              </a:rPr>
              <a:t>IoT in the medical and healthcare field</a:t>
            </a:r>
          </a:p>
          <a:p>
            <a:pPr marL="742950" lvl="1" indent="-285750">
              <a:buFont typeface="Wingdings" panose="05000000000000000000" pitchFamily="2" charset="2"/>
              <a:buChar char="l"/>
            </a:pPr>
            <a:endParaRPr lang="en-US" altLang="ja-JP" dirty="0">
              <a:latin typeface="+mj-lt"/>
            </a:endParaRPr>
          </a:p>
          <a:p>
            <a:pPr marL="285750" indent="-285750">
              <a:buFont typeface="Wingdings" panose="05000000000000000000" pitchFamily="2" charset="2"/>
              <a:buChar char="l"/>
            </a:pPr>
            <a:r>
              <a:rPr lang="en-US" altLang="ja-JP" sz="2000" dirty="0">
                <a:latin typeface="+mj-lt"/>
              </a:rPr>
              <a:t>Scope of </a:t>
            </a:r>
            <a:r>
              <a:rPr lang="en-US" altLang="ja-JP" sz="2000" dirty="0" err="1">
                <a:latin typeface="+mj-lt"/>
              </a:rPr>
              <a:t>IoMT</a:t>
            </a:r>
            <a:endParaRPr lang="en-US" altLang="ja-JP" sz="2000" dirty="0">
              <a:latin typeface="+mj-lt"/>
            </a:endParaRPr>
          </a:p>
          <a:p>
            <a:pPr marL="800100" lvl="1" indent="-342900">
              <a:buFont typeface="+mj-ea"/>
              <a:buAutoNum type="circleNumDbPlain"/>
            </a:pPr>
            <a:r>
              <a:rPr lang="en-US" altLang="ja-JP" dirty="0">
                <a:latin typeface="+mj-lt"/>
              </a:rPr>
              <a:t>Healthcare</a:t>
            </a:r>
            <a:r>
              <a:rPr lang="ja-JP" altLang="en-US" dirty="0">
                <a:latin typeface="+mj-lt"/>
              </a:rPr>
              <a:t>・</a:t>
            </a:r>
            <a:r>
              <a:rPr lang="en-US" altLang="ja-JP" dirty="0" err="1">
                <a:latin typeface="+mj-lt"/>
              </a:rPr>
              <a:t>Mibyo</a:t>
            </a:r>
            <a:r>
              <a:rPr lang="en-US" altLang="ja-JP" dirty="0">
                <a:latin typeface="+mj-lt"/>
              </a:rPr>
              <a:t> (</a:t>
            </a:r>
            <a:r>
              <a:rPr lang="ja-JP" altLang="en-US" dirty="0">
                <a:latin typeface="+mj-lt"/>
              </a:rPr>
              <a:t>未病</a:t>
            </a:r>
            <a:r>
              <a:rPr lang="en-US" altLang="ja-JP" dirty="0">
                <a:latin typeface="+mj-lt"/>
              </a:rPr>
              <a:t>)</a:t>
            </a:r>
          </a:p>
          <a:p>
            <a:pPr marL="800100" lvl="1" indent="-342900">
              <a:buFont typeface="+mj-ea"/>
              <a:buAutoNum type="circleNumDbPlain"/>
            </a:pPr>
            <a:r>
              <a:rPr lang="en-US" altLang="ja-JP" dirty="0">
                <a:latin typeface="+mj-lt"/>
              </a:rPr>
              <a:t>Home Health Care</a:t>
            </a:r>
          </a:p>
          <a:p>
            <a:pPr marL="800100" lvl="1" indent="-342900">
              <a:buFont typeface="+mj-ea"/>
              <a:buAutoNum type="circleNumDbPlain"/>
            </a:pPr>
            <a:r>
              <a:rPr lang="en-US" altLang="ja-JP" dirty="0">
                <a:latin typeface="+mj-lt"/>
              </a:rPr>
              <a:t>Diagnosis</a:t>
            </a:r>
          </a:p>
          <a:p>
            <a:pPr marL="800100" lvl="1" indent="-342900">
              <a:buFont typeface="+mj-ea"/>
              <a:buAutoNum type="circleNumDbPlain"/>
            </a:pPr>
            <a:r>
              <a:rPr lang="en-US" altLang="ja-JP" dirty="0">
                <a:latin typeface="+mj-lt"/>
              </a:rPr>
              <a:t>Treatment</a:t>
            </a:r>
          </a:p>
          <a:p>
            <a:pPr marL="800100" lvl="1" indent="-342900">
              <a:buFont typeface="+mj-ea"/>
              <a:buAutoNum type="circleNumDbPlain"/>
            </a:pPr>
            <a:r>
              <a:rPr lang="en-US" altLang="ja-JP" dirty="0">
                <a:latin typeface="+mj-lt"/>
              </a:rPr>
              <a:t>Prognostic treatment</a:t>
            </a:r>
            <a:r>
              <a:rPr lang="ja-JP" altLang="en-US" dirty="0">
                <a:latin typeface="+mj-lt"/>
              </a:rPr>
              <a:t>・</a:t>
            </a:r>
            <a:r>
              <a:rPr lang="en-US" altLang="ja-JP" dirty="0">
                <a:latin typeface="+mj-lt"/>
              </a:rPr>
              <a:t>Rehabilitation</a:t>
            </a:r>
          </a:p>
          <a:p>
            <a:pPr marL="800100" lvl="1" indent="-342900">
              <a:buFont typeface="+mj-ea"/>
              <a:buAutoNum type="circleNumDbPlain"/>
            </a:pPr>
            <a:endParaRPr lang="en-US" altLang="ja-JP" dirty="0">
              <a:latin typeface="+mj-lt"/>
            </a:endParaRPr>
          </a:p>
          <a:p>
            <a:pPr marL="285750" indent="-285750">
              <a:buFont typeface="Wingdings" panose="05000000000000000000" pitchFamily="2" charset="2"/>
              <a:buChar char="l"/>
            </a:pPr>
            <a:r>
              <a:rPr lang="en-US" altLang="ja-JP" dirty="0" err="1">
                <a:latin typeface="+mj-lt"/>
              </a:rPr>
              <a:t>IoMT</a:t>
            </a:r>
            <a:r>
              <a:rPr lang="en-US" altLang="ja-JP" dirty="0">
                <a:latin typeface="+mj-lt"/>
              </a:rPr>
              <a:t> requires…</a:t>
            </a:r>
          </a:p>
          <a:p>
            <a:pPr marL="742950" lvl="1" indent="-285750">
              <a:buFont typeface="Wingdings" panose="05000000000000000000" pitchFamily="2" charset="2"/>
              <a:buChar char="ü"/>
            </a:pPr>
            <a:r>
              <a:rPr lang="en-US" altLang="ja-JP" b="1" dirty="0">
                <a:latin typeface="+mj-lt"/>
              </a:rPr>
              <a:t>Reliability</a:t>
            </a:r>
            <a:r>
              <a:rPr lang="en-US" altLang="ja-JP" dirty="0">
                <a:latin typeface="+mj-lt"/>
              </a:rPr>
              <a:t> and </a:t>
            </a:r>
            <a:r>
              <a:rPr lang="en-US" altLang="ja-JP" b="1" dirty="0">
                <a:latin typeface="+mj-lt"/>
              </a:rPr>
              <a:t>safety</a:t>
            </a:r>
            <a:r>
              <a:rPr lang="en-US" altLang="ja-JP" dirty="0">
                <a:latin typeface="+mj-lt"/>
              </a:rPr>
              <a:t> of conventional </a:t>
            </a:r>
            <a:r>
              <a:rPr lang="en-US" altLang="ja-JP" b="1" u="sng" dirty="0">
                <a:solidFill>
                  <a:srgbClr val="FF0000"/>
                </a:solidFill>
                <a:latin typeface="+mj-lt"/>
              </a:rPr>
              <a:t>medical devices</a:t>
            </a:r>
          </a:p>
          <a:p>
            <a:pPr marL="742950" lvl="1" indent="-285750">
              <a:buFont typeface="Wingdings" panose="05000000000000000000" pitchFamily="2" charset="2"/>
              <a:buChar char="ü"/>
            </a:pPr>
            <a:r>
              <a:rPr lang="en-US" altLang="ja-JP" b="1" dirty="0">
                <a:latin typeface="+mj-lt"/>
              </a:rPr>
              <a:t>Mass device management</a:t>
            </a:r>
            <a:r>
              <a:rPr lang="en-US" altLang="ja-JP" dirty="0">
                <a:latin typeface="+mj-lt"/>
              </a:rPr>
              <a:t>, </a:t>
            </a:r>
            <a:r>
              <a:rPr lang="en-US" altLang="ja-JP" b="1" u="sng" dirty="0">
                <a:solidFill>
                  <a:srgbClr val="0070C0"/>
                </a:solidFill>
                <a:latin typeface="+mj-lt"/>
              </a:rPr>
              <a:t>reliable communication</a:t>
            </a:r>
            <a:r>
              <a:rPr lang="en-US" altLang="ja-JP" dirty="0">
                <a:latin typeface="+mj-lt"/>
              </a:rPr>
              <a:t>, </a:t>
            </a:r>
            <a:r>
              <a:rPr lang="en-US" altLang="ja-JP" b="1" dirty="0">
                <a:latin typeface="+mj-lt"/>
              </a:rPr>
              <a:t>heterogeneity and interoperability</a:t>
            </a:r>
            <a:r>
              <a:rPr lang="en-US" altLang="ja-JP" dirty="0">
                <a:latin typeface="+mj-lt"/>
              </a:rPr>
              <a:t> of devices </a:t>
            </a:r>
            <a:r>
              <a:rPr lang="en-US" altLang="ja-JP" b="1" u="sng" dirty="0">
                <a:solidFill>
                  <a:srgbClr val="FF0000"/>
                </a:solidFill>
                <a:latin typeface="+mj-lt"/>
              </a:rPr>
              <a:t>more than conventional IoT</a:t>
            </a:r>
          </a:p>
        </p:txBody>
      </p:sp>
      <p:sp>
        <p:nvSpPr>
          <p:cNvPr id="13" name="テキスト ボックス 12">
            <a:extLst>
              <a:ext uri="{FF2B5EF4-FFF2-40B4-BE49-F238E27FC236}">
                <a16:creationId xmlns:a16="http://schemas.microsoft.com/office/drawing/2014/main" id="{6B676C67-6D98-4527-96F8-B575274106FB}"/>
              </a:ext>
            </a:extLst>
          </p:cNvPr>
          <p:cNvSpPr txBox="1"/>
          <p:nvPr/>
        </p:nvSpPr>
        <p:spPr>
          <a:xfrm>
            <a:off x="5154092" y="5514616"/>
            <a:ext cx="3900464" cy="523220"/>
          </a:xfrm>
          <a:prstGeom prst="rect">
            <a:avLst/>
          </a:prstGeom>
          <a:noFill/>
        </p:spPr>
        <p:txBody>
          <a:bodyPr wrap="square" rtlCol="0">
            <a:spAutoFit/>
          </a:bodyPr>
          <a:lstStyle/>
          <a:p>
            <a:r>
              <a:rPr lang="en-US" altLang="ja-JP" sz="1400" b="1" u="sng" dirty="0">
                <a:latin typeface="+mj-lt"/>
              </a:rPr>
              <a:t>Fig.</a:t>
            </a:r>
            <a:r>
              <a:rPr lang="en-US" altLang="zh-TW" sz="1400" b="1" u="sng" dirty="0">
                <a:latin typeface="+mj-lt"/>
              </a:rPr>
              <a:t> Fetal Monitor </a:t>
            </a:r>
            <a:r>
              <a:rPr lang="en-US" altLang="zh-TW" sz="1400" b="1" u="sng" dirty="0" err="1">
                <a:latin typeface="+mj-lt"/>
              </a:rPr>
              <a:t>iCTG</a:t>
            </a:r>
            <a:r>
              <a:rPr lang="en-US" altLang="zh-TW" sz="1400" b="1" u="sng" dirty="0">
                <a:latin typeface="+mj-lt"/>
              </a:rPr>
              <a:t> </a:t>
            </a:r>
            <a:r>
              <a:rPr lang="en-US" altLang="ja-JP" sz="1400" b="1" u="sng" dirty="0">
                <a:latin typeface="+mj-lt"/>
              </a:rPr>
              <a:t>(Managed medical device (class II), © Melody International Ltd. )</a:t>
            </a:r>
            <a:endParaRPr kumimoji="1" lang="ja-JP" altLang="en-US" sz="1400" b="1" u="sng" dirty="0">
              <a:latin typeface="+mj-lt"/>
            </a:endParaRPr>
          </a:p>
        </p:txBody>
      </p:sp>
      <p:sp>
        <p:nvSpPr>
          <p:cNvPr id="9" name="フッター プレースホルダー 8">
            <a:extLst>
              <a:ext uri="{FF2B5EF4-FFF2-40B4-BE49-F238E27FC236}">
                <a16:creationId xmlns:a16="http://schemas.microsoft.com/office/drawing/2014/main" id="{5A02C184-F338-B1A8-486A-186A964BE9A1}"/>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236C641D-337B-AAD1-39AF-810DDCA5E8C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416069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7359" y="419775"/>
            <a:ext cx="7772400" cy="1066800"/>
          </a:xfrm>
        </p:spPr>
        <p:txBody>
          <a:bodyPr/>
          <a:lstStyle/>
          <a:p>
            <a:r>
              <a:rPr kumimoji="1" lang="en-US" altLang="ja-JP" dirty="0"/>
              <a:t>1. Introduction - WBAN</a:t>
            </a:r>
            <a:endParaRPr kumimoji="1" lang="ja-JP" altLang="en-US" dirty="0"/>
          </a:p>
        </p:txBody>
      </p:sp>
      <p:sp>
        <p:nvSpPr>
          <p:cNvPr id="5" name="スライド番号プレースホルダー 4"/>
          <p:cNvSpPr>
            <a:spLocks noGrp="1"/>
          </p:cNvSpPr>
          <p:nvPr>
            <p:ph type="sldNum" sz="quarter" idx="12"/>
          </p:nvPr>
        </p:nvSpPr>
        <p:spPr>
          <a:xfrm>
            <a:off x="4435253" y="6597774"/>
            <a:ext cx="432812" cy="184666"/>
          </a:xfrm>
        </p:spPr>
        <p:txBody>
          <a:bodyPr/>
          <a:lstStyle/>
          <a:p>
            <a:r>
              <a:rPr lang="en-US" altLang="ja-JP" dirty="0">
                <a:latin typeface="+mj-lt"/>
              </a:rPr>
              <a:t>Slide </a:t>
            </a:r>
            <a:fld id="{769171EF-81C0-43B1-9967-509DCBA38FA2}" type="slidenum">
              <a:rPr kumimoji="1" lang="ja-JP" altLang="en-US" smtClean="0">
                <a:latin typeface="+mj-lt"/>
              </a:rPr>
              <a:pPr/>
              <a:t>5</a:t>
            </a:fld>
            <a:endParaRPr kumimoji="1" lang="ja-JP" altLang="en-US"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65119" y="2146983"/>
            <a:ext cx="4811331" cy="329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299518" y="5517232"/>
            <a:ext cx="4542531" cy="584775"/>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Example of wireless healthcare system (</a:t>
            </a:r>
            <a:r>
              <a:rPr lang="en-US" altLang="ja-JP" sz="1600" b="1" u="sng" dirty="0">
                <a:latin typeface="+mj-lt"/>
              </a:rPr>
              <a:t>WBAN)</a:t>
            </a:r>
            <a:endParaRPr kumimoji="1" lang="ja-JP" altLang="en-US" sz="1600" b="1" u="sng" dirty="0">
              <a:latin typeface="+mj-lt"/>
            </a:endParaRPr>
          </a:p>
        </p:txBody>
      </p:sp>
      <p:sp>
        <p:nvSpPr>
          <p:cNvPr id="7" name="テキスト ボックス 6"/>
          <p:cNvSpPr txBox="1"/>
          <p:nvPr/>
        </p:nvSpPr>
        <p:spPr>
          <a:xfrm>
            <a:off x="161483" y="1340768"/>
            <a:ext cx="3960440" cy="4893647"/>
          </a:xfrm>
          <a:prstGeom prst="rect">
            <a:avLst/>
          </a:prstGeom>
          <a:noFill/>
        </p:spPr>
        <p:txBody>
          <a:bodyPr wrap="square" rtlCol="0">
            <a:spAutoFit/>
          </a:bodyPr>
          <a:lstStyle/>
          <a:p>
            <a:pPr marL="285750" indent="-285750">
              <a:buFont typeface="Arial" panose="020B0604020202020204" pitchFamily="34" charset="0"/>
              <a:buChar char="•"/>
            </a:pPr>
            <a:r>
              <a:rPr lang="en-US" altLang="ja-JP" sz="1950" b="1" u="sng" dirty="0">
                <a:solidFill>
                  <a:srgbClr val="0070C0"/>
                </a:solidFill>
                <a:latin typeface="+mj-lt"/>
              </a:rPr>
              <a:t>Wearable health system </a:t>
            </a:r>
            <a:r>
              <a:rPr lang="en-US" altLang="ja-JP" sz="1950" dirty="0">
                <a:latin typeface="+mj-lt"/>
              </a:rPr>
              <a:t>is actively studied (m-Health, </a:t>
            </a:r>
            <a:r>
              <a:rPr lang="en-US" altLang="ja-JP" sz="1950" dirty="0" err="1">
                <a:latin typeface="+mj-lt"/>
              </a:rPr>
              <a:t>IoMT</a:t>
            </a:r>
            <a:r>
              <a:rPr lang="en-US" altLang="ja-JP" sz="1950" dirty="0">
                <a:latin typeface="+mj-lt"/>
              </a:rPr>
              <a:t>,</a:t>
            </a:r>
            <a:r>
              <a:rPr lang="ja-JP" altLang="en-US" sz="1950" dirty="0">
                <a:latin typeface="+mj-lt"/>
              </a:rPr>
              <a:t> </a:t>
            </a:r>
            <a:r>
              <a:rPr lang="en-US" altLang="ja-JP" sz="1950" dirty="0">
                <a:latin typeface="+mj-lt"/>
              </a:rPr>
              <a:t>etc.)</a:t>
            </a:r>
          </a:p>
          <a:p>
            <a:pPr marL="285750" indent="-285750">
              <a:buFont typeface="Arial" panose="020B0604020202020204" pitchFamily="34" charset="0"/>
              <a:buChar char="•"/>
            </a:pPr>
            <a:endParaRPr lang="en-US" altLang="ja-JP" sz="1950" dirty="0">
              <a:latin typeface="+mj-lt"/>
            </a:endParaRPr>
          </a:p>
          <a:p>
            <a:pPr marL="285750" indent="-285750">
              <a:buFont typeface="Arial" panose="020B0604020202020204" pitchFamily="34" charset="0"/>
              <a:buChar char="•"/>
            </a:pPr>
            <a:r>
              <a:rPr lang="en-US" altLang="ja-JP" sz="1950" b="1" dirty="0">
                <a:solidFill>
                  <a:srgbClr val="DA7C6C"/>
                </a:solidFill>
                <a:latin typeface="+mj-lt"/>
              </a:rPr>
              <a:t>Wireless Body Area Networks </a:t>
            </a:r>
            <a:r>
              <a:rPr lang="ja-JP" altLang="en-US" sz="1950" b="1" dirty="0">
                <a:solidFill>
                  <a:srgbClr val="DA7C6C"/>
                </a:solidFill>
                <a:latin typeface="+mj-lt"/>
              </a:rPr>
              <a:t>（</a:t>
            </a:r>
            <a:r>
              <a:rPr lang="en-US" altLang="ja-JP" sz="1950" b="1" dirty="0">
                <a:solidFill>
                  <a:srgbClr val="DA7C6C"/>
                </a:solidFill>
                <a:latin typeface="+mj-lt"/>
              </a:rPr>
              <a:t>WBAN</a:t>
            </a:r>
            <a:r>
              <a:rPr lang="ja-JP" altLang="en-US" sz="1950" b="1" dirty="0">
                <a:solidFill>
                  <a:srgbClr val="DA7C6C"/>
                </a:solidFill>
                <a:latin typeface="+mj-lt"/>
              </a:rPr>
              <a:t>） </a:t>
            </a:r>
            <a:r>
              <a:rPr lang="en-US" altLang="ja-JP" sz="1950" b="1" dirty="0">
                <a:solidFill>
                  <a:srgbClr val="DA7C6C"/>
                </a:solidFill>
                <a:latin typeface="+mj-lt"/>
              </a:rPr>
              <a:t>have been extensively researched</a:t>
            </a:r>
            <a:endParaRPr lang="en-US" altLang="ja-JP" sz="1950" dirty="0">
              <a:latin typeface="+mj-lt"/>
            </a:endParaRPr>
          </a:p>
          <a:p>
            <a:pPr marL="285750" indent="-285750">
              <a:buFont typeface="Arial" panose="020B0604020202020204" pitchFamily="34" charset="0"/>
              <a:buChar char="•"/>
            </a:pPr>
            <a:endParaRPr kumimoji="1" lang="en-US" altLang="ja-JP" sz="1950" dirty="0">
              <a:latin typeface="+mj-lt"/>
            </a:endParaRPr>
          </a:p>
          <a:p>
            <a:pPr marL="285750" indent="-285750">
              <a:buFont typeface="Arial" panose="020B0604020202020204" pitchFamily="34" charset="0"/>
              <a:buChar char="•"/>
            </a:pPr>
            <a:r>
              <a:rPr lang="en-US" altLang="ja-JP" sz="1950" b="1" dirty="0">
                <a:solidFill>
                  <a:srgbClr val="FF0000"/>
                </a:solidFill>
                <a:latin typeface="+mj-lt"/>
              </a:rPr>
              <a:t>IEEE 802.15.6</a:t>
            </a:r>
            <a:r>
              <a:rPr lang="en-US" altLang="ja-JP" sz="1950" dirty="0">
                <a:latin typeface="+mj-lt"/>
              </a:rPr>
              <a:t>, one of the standards of WBAN, was issued</a:t>
            </a:r>
          </a:p>
          <a:p>
            <a:pPr marL="285750" indent="-285750">
              <a:buFont typeface="Arial" panose="020B0604020202020204" pitchFamily="34" charset="0"/>
              <a:buChar char="•"/>
            </a:pPr>
            <a:endParaRPr lang="en-US" altLang="ja-JP" sz="1950" dirty="0">
              <a:latin typeface="+mj-lt"/>
            </a:endParaRPr>
          </a:p>
          <a:p>
            <a:pPr marL="285750" indent="-285750">
              <a:buFont typeface="Arial" panose="020B0604020202020204" pitchFamily="34" charset="0"/>
              <a:buChar char="•"/>
            </a:pPr>
            <a:r>
              <a:rPr lang="en-US" altLang="ja-JP" sz="1950" dirty="0">
                <a:latin typeface="+mj-lt"/>
              </a:rPr>
              <a:t>The system specifications of "</a:t>
            </a:r>
            <a:r>
              <a:rPr lang="en-US" altLang="ja-JP" sz="1950" b="1" dirty="0">
                <a:solidFill>
                  <a:srgbClr val="00B0F0"/>
                </a:solidFill>
                <a:latin typeface="+mj-lt"/>
              </a:rPr>
              <a:t>Smart Body Area Networks (</a:t>
            </a:r>
            <a:r>
              <a:rPr lang="en-US" altLang="ja-JP" sz="1950" b="1" dirty="0" err="1">
                <a:solidFill>
                  <a:srgbClr val="00B0F0"/>
                </a:solidFill>
                <a:latin typeface="+mj-lt"/>
              </a:rPr>
              <a:t>SmartBAN</a:t>
            </a:r>
            <a:r>
              <a:rPr lang="en-US" altLang="ja-JP" sz="1950" b="1" dirty="0">
                <a:solidFill>
                  <a:srgbClr val="00B0F0"/>
                </a:solidFill>
                <a:latin typeface="+mj-lt"/>
              </a:rPr>
              <a:t>)</a:t>
            </a:r>
            <a:r>
              <a:rPr lang="en-US" altLang="ja-JP" sz="1950" dirty="0">
                <a:latin typeface="+mj-lt"/>
              </a:rPr>
              <a:t>" by the European Telecommunications Standards Institute (ETSI) were issued</a:t>
            </a:r>
          </a:p>
        </p:txBody>
      </p:sp>
      <p:sp>
        <p:nvSpPr>
          <p:cNvPr id="3" name="フッター プレースホルダー 2">
            <a:extLst>
              <a:ext uri="{FF2B5EF4-FFF2-40B4-BE49-F238E27FC236}">
                <a16:creationId xmlns:a16="http://schemas.microsoft.com/office/drawing/2014/main" id="{FB0E1F53-91D0-E5EE-DA62-51D4C261C371}"/>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E48840EF-B480-F630-3CE5-FCED8E4910D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82490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phone 11 u1 uwb」の画像検索結果">
            <a:extLst>
              <a:ext uri="{FF2B5EF4-FFF2-40B4-BE49-F238E27FC236}">
                <a16:creationId xmlns:a16="http://schemas.microsoft.com/office/drawing/2014/main" id="{60B2DCBB-CDF1-4921-8155-1A999E6356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8223" y="3942205"/>
            <a:ext cx="2245470" cy="14960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WB">
            <a:extLst>
              <a:ext uri="{FF2B5EF4-FFF2-40B4-BE49-F238E27FC236}">
                <a16:creationId xmlns:a16="http://schemas.microsoft.com/office/drawing/2014/main" id="{EBBC0B63-CD0C-44AF-A688-1CDE574AB6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1628" y="1348273"/>
            <a:ext cx="4542531" cy="214350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653256" y="287935"/>
            <a:ext cx="7772400" cy="1066800"/>
          </a:xfrm>
        </p:spPr>
        <p:txBody>
          <a:bodyPr/>
          <a:lstStyle/>
          <a:p>
            <a:r>
              <a:rPr lang="en-US" altLang="ja-JP" dirty="0"/>
              <a:t>1. Introduction</a:t>
            </a:r>
            <a:r>
              <a:rPr lang="ja-JP" altLang="en-US" dirty="0"/>
              <a:t> </a:t>
            </a:r>
            <a:r>
              <a:rPr lang="en-US" altLang="ja-JP" dirty="0"/>
              <a:t>- </a:t>
            </a:r>
            <a:r>
              <a:rPr kumimoji="1" lang="en-US" altLang="ja-JP" dirty="0"/>
              <a:t>UWB</a:t>
            </a:r>
            <a:endParaRPr kumimoji="1" lang="ja-JP" altLang="en-US" dirty="0"/>
          </a:p>
        </p:txBody>
      </p:sp>
      <p:sp>
        <p:nvSpPr>
          <p:cNvPr id="5" name="スライド番号プレースホルダー 4"/>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p:sp>
        <p:nvSpPr>
          <p:cNvPr id="6" name="テキスト ボックス 5"/>
          <p:cNvSpPr txBox="1"/>
          <p:nvPr/>
        </p:nvSpPr>
        <p:spPr>
          <a:xfrm>
            <a:off x="4601469" y="3393513"/>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UWB Frequency </a:t>
            </a:r>
            <a:r>
              <a:rPr kumimoji="1" lang="en-US" altLang="ja-JP" sz="1600" b="1" u="sng" dirty="0" err="1">
                <a:latin typeface="+mj-lt"/>
              </a:rPr>
              <a:t>Spectol</a:t>
            </a:r>
            <a:endParaRPr kumimoji="1" lang="ja-JP" altLang="en-US" sz="1600" b="1" u="sng" dirty="0">
              <a:latin typeface="+mj-lt"/>
            </a:endParaRPr>
          </a:p>
        </p:txBody>
      </p:sp>
      <p:sp>
        <p:nvSpPr>
          <p:cNvPr id="7" name="テキスト ボックス 6"/>
          <p:cNvSpPr txBox="1"/>
          <p:nvPr/>
        </p:nvSpPr>
        <p:spPr>
          <a:xfrm>
            <a:off x="107504" y="1135469"/>
            <a:ext cx="5112568" cy="535531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IEEE 802.15.6 defines three physical layers</a:t>
            </a:r>
          </a:p>
          <a:p>
            <a:pPr marL="800100" lvl="1" indent="-342900">
              <a:buFont typeface="Wingdings" panose="05000000000000000000" pitchFamily="2" charset="2"/>
              <a:buChar char="ü"/>
            </a:pPr>
            <a:r>
              <a:rPr lang="en-US" altLang="ja-JP" dirty="0">
                <a:latin typeface="+mj-lt"/>
              </a:rPr>
              <a:t>Narrowband</a:t>
            </a:r>
          </a:p>
          <a:p>
            <a:pPr marL="800100" lvl="1" indent="-342900">
              <a:buFont typeface="Wingdings" panose="05000000000000000000" pitchFamily="2" charset="2"/>
              <a:buChar char="ü"/>
            </a:pPr>
            <a:r>
              <a:rPr lang="en-US" altLang="ja-JP" b="1" u="sng" dirty="0">
                <a:solidFill>
                  <a:srgbClr val="008BBC"/>
                </a:solidFill>
                <a:latin typeface="+mj-lt"/>
              </a:rPr>
              <a:t>Ultra-wideband (UWB)</a:t>
            </a:r>
          </a:p>
          <a:p>
            <a:pPr marL="800100" lvl="1" indent="-342900">
              <a:buFont typeface="Wingdings" panose="05000000000000000000" pitchFamily="2" charset="2"/>
              <a:buChar char="ü"/>
            </a:pPr>
            <a:r>
              <a:rPr lang="en-US" altLang="ja-JP" dirty="0">
                <a:latin typeface="+mj-lt"/>
              </a:rPr>
              <a:t>Human body communication (HBC)</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b="1" u="sng" dirty="0">
                <a:solidFill>
                  <a:srgbClr val="00B050"/>
                </a:solidFill>
                <a:latin typeface="+mj-lt"/>
              </a:rPr>
              <a:t>UWB technology has recently regained attention (introduction to iPhone and </a:t>
            </a:r>
            <a:r>
              <a:rPr lang="en-US" altLang="ja-JP" b="1" u="sng" dirty="0" err="1">
                <a:solidFill>
                  <a:srgbClr val="00B050"/>
                </a:solidFill>
                <a:latin typeface="+mj-lt"/>
              </a:rPr>
              <a:t>AirTag</a:t>
            </a:r>
            <a:r>
              <a:rPr lang="en-US" altLang="ja-JP" b="1" u="sng" dirty="0">
                <a:solidFill>
                  <a:srgbClr val="00B050"/>
                </a:solidFill>
                <a:latin typeface="+mj-lt"/>
              </a:rPr>
              <a:t>, support for Android 12)</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UWB</a:t>
            </a:r>
            <a:r>
              <a:rPr lang="ja-JP" altLang="en-US" dirty="0">
                <a:latin typeface="+mj-lt"/>
              </a:rPr>
              <a:t> </a:t>
            </a:r>
            <a:r>
              <a:rPr lang="en-US" altLang="ja-JP" dirty="0">
                <a:latin typeface="+mj-lt"/>
              </a:rPr>
              <a:t>offers…</a:t>
            </a:r>
          </a:p>
          <a:p>
            <a:pPr marL="742950" lvl="1" indent="-285750">
              <a:buFont typeface="Wingdings" panose="05000000000000000000" pitchFamily="2" charset="2"/>
              <a:buChar char="ü"/>
            </a:pPr>
            <a:r>
              <a:rPr lang="en-US" altLang="ja-JP" dirty="0">
                <a:latin typeface="+mj-lt"/>
              </a:rPr>
              <a:t>high data rate transmission</a:t>
            </a:r>
          </a:p>
          <a:p>
            <a:pPr marL="742950" lvl="1" indent="-285750">
              <a:buFont typeface="Wingdings" panose="05000000000000000000" pitchFamily="2" charset="2"/>
              <a:buChar char="ü"/>
            </a:pPr>
            <a:r>
              <a:rPr lang="en-US" altLang="ja-JP" b="1" dirty="0">
                <a:solidFill>
                  <a:srgbClr val="FF0000"/>
                </a:solidFill>
                <a:latin typeface="+mj-lt"/>
              </a:rPr>
              <a:t>Ultra-high-precision positioning</a:t>
            </a:r>
          </a:p>
          <a:p>
            <a:pPr marL="742950" lvl="1" indent="-285750">
              <a:buFont typeface="Wingdings" panose="05000000000000000000" pitchFamily="2" charset="2"/>
              <a:buChar char="ü"/>
            </a:pPr>
            <a:r>
              <a:rPr lang="en-US" altLang="ja-JP" dirty="0">
                <a:latin typeface="+mj-lt"/>
              </a:rPr>
              <a:t>low energy consumption</a:t>
            </a:r>
          </a:p>
          <a:p>
            <a:pPr marL="742950" lvl="1" indent="-285750">
              <a:buFont typeface="Wingdings" panose="05000000000000000000" pitchFamily="2" charset="2"/>
              <a:buChar char="ü"/>
            </a:pPr>
            <a:r>
              <a:rPr lang="en-US" altLang="ja-JP" dirty="0">
                <a:latin typeface="+mj-lt"/>
              </a:rPr>
              <a:t>powerful multi-pass resolution</a:t>
            </a:r>
          </a:p>
          <a:p>
            <a:pPr marL="742950" lvl="1" indent="-285750">
              <a:buFont typeface="Wingdings" panose="05000000000000000000" pitchFamily="2" charset="2"/>
              <a:buChar char="ü"/>
            </a:pPr>
            <a:r>
              <a:rPr lang="en-US" altLang="ja-JP" dirty="0">
                <a:latin typeface="+mj-lt"/>
              </a:rPr>
              <a:t>good coexistence with other wireless communication systems</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UWB is a technology that may satisfy the requirements of IoMT</a:t>
            </a:r>
            <a:endParaRPr lang="en-US" altLang="ja-JP" b="1" u="sng" dirty="0">
              <a:solidFill>
                <a:srgbClr val="008BBC"/>
              </a:solidFill>
              <a:latin typeface="+mj-lt"/>
            </a:endParaRPr>
          </a:p>
        </p:txBody>
      </p:sp>
      <p:sp>
        <p:nvSpPr>
          <p:cNvPr id="12" name="テキスト ボックス 11">
            <a:extLst>
              <a:ext uri="{FF2B5EF4-FFF2-40B4-BE49-F238E27FC236}">
                <a16:creationId xmlns:a16="http://schemas.microsoft.com/office/drawing/2014/main" id="{967EF9AB-4103-4AD3-9577-D6DDC7CF3AC9}"/>
              </a:ext>
            </a:extLst>
          </p:cNvPr>
          <p:cNvSpPr txBox="1"/>
          <p:nvPr/>
        </p:nvSpPr>
        <p:spPr>
          <a:xfrm>
            <a:off x="4539456" y="5495456"/>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U1 in iPhone 11</a:t>
            </a:r>
            <a:endParaRPr kumimoji="1" lang="ja-JP" altLang="en-US" sz="1600" b="1" u="sng" dirty="0">
              <a:latin typeface="+mj-lt"/>
            </a:endParaRPr>
          </a:p>
        </p:txBody>
      </p:sp>
      <p:sp>
        <p:nvSpPr>
          <p:cNvPr id="3" name="フッター プレースホルダー 2">
            <a:extLst>
              <a:ext uri="{FF2B5EF4-FFF2-40B4-BE49-F238E27FC236}">
                <a16:creationId xmlns:a16="http://schemas.microsoft.com/office/drawing/2014/main" id="{763D06EC-EE99-1DA8-F169-04EF0A00D901}"/>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9307BC9E-5351-4377-6AF3-384E69FE882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769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1. 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7</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244788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679772" y="37827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93694" y="6475413"/>
            <a:ext cx="432811" cy="184666"/>
          </a:xfrm>
        </p:spPr>
        <p:txBody>
          <a:bodyPr/>
          <a:lstStyle/>
          <a:p>
            <a:r>
              <a:rPr lang="en-US" altLang="ja-JP" dirty="0">
                <a:latin typeface="+mj-lt"/>
              </a:rPr>
              <a:t>Slide 9</a:t>
            </a:r>
            <a:endParaRPr kumimoji="1" lang="ja-JP" altLang="en-US" dirty="0">
              <a:latin typeface="+mj-lt"/>
            </a:endParaRPr>
          </a:p>
        </p:txBody>
      </p:sp>
      <p:sp>
        <p:nvSpPr>
          <p:cNvPr id="8" name="テキスト ボックス 7">
            <a:extLst>
              <a:ext uri="{FF2B5EF4-FFF2-40B4-BE49-F238E27FC236}">
                <a16:creationId xmlns:a16="http://schemas.microsoft.com/office/drawing/2014/main" id="{4D7F4BBF-48E4-4C7B-AC5F-ABCCD81ACF4B}"/>
              </a:ext>
            </a:extLst>
          </p:cNvPr>
          <p:cNvSpPr txBox="1"/>
          <p:nvPr/>
        </p:nvSpPr>
        <p:spPr>
          <a:xfrm>
            <a:off x="107504" y="1790248"/>
            <a:ext cx="8712968"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In the IR-UWB PHY, the bits of the physical layer protocol data unit (PPDU) are modulated by either on–off modulation or differentially encoded binary phase shift keying (DBPSK)/quadrature phase shift keying (DQPSK)</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This research assumes DBPSK</a:t>
            </a:r>
            <a:endParaRPr kumimoji="1" lang="en-US" altLang="ja-JP"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89508" y="1286192"/>
            <a:ext cx="1728192" cy="369332"/>
          </a:xfrm>
          <a:prstGeom prst="rect">
            <a:avLst/>
          </a:prstGeom>
          <a:noFill/>
          <a:ln w="28575">
            <a:solidFill>
              <a:srgbClr val="008BBC"/>
            </a:solidFill>
          </a:ln>
        </p:spPr>
        <p:txBody>
          <a:bodyPr wrap="square" rtlCol="0">
            <a:spAutoFit/>
          </a:bodyPr>
          <a:lstStyle/>
          <a:p>
            <a:pPr algn="ctr"/>
            <a:r>
              <a:rPr lang="en-US" altLang="ja-JP" b="1" dirty="0">
                <a:latin typeface="+mj-lt"/>
              </a:rPr>
              <a:t>Modulation</a:t>
            </a:r>
            <a:endParaRPr kumimoji="1" lang="ja-JP" altLang="en-US" dirty="0">
              <a:latin typeface="+mj-lt"/>
            </a:endParaRPr>
          </a:p>
        </p:txBody>
      </p:sp>
      <p:sp>
        <p:nvSpPr>
          <p:cNvPr id="14" name="テキスト ボックス 13">
            <a:extLst>
              <a:ext uri="{FF2B5EF4-FFF2-40B4-BE49-F238E27FC236}">
                <a16:creationId xmlns:a16="http://schemas.microsoft.com/office/drawing/2014/main" id="{74CF6E6B-896B-43CB-8952-BF67DF3BEA28}"/>
              </a:ext>
            </a:extLst>
          </p:cNvPr>
          <p:cNvSpPr txBox="1"/>
          <p:nvPr/>
        </p:nvSpPr>
        <p:spPr>
          <a:xfrm>
            <a:off x="173484" y="3518440"/>
            <a:ext cx="4697070" cy="369332"/>
          </a:xfrm>
          <a:prstGeom prst="rect">
            <a:avLst/>
          </a:prstGeom>
          <a:noFill/>
          <a:ln w="28575">
            <a:solidFill>
              <a:srgbClr val="00B050"/>
            </a:solidFill>
          </a:ln>
        </p:spPr>
        <p:txBody>
          <a:bodyPr wrap="square" rtlCol="0">
            <a:spAutoFit/>
          </a:bodyPr>
          <a:lstStyle/>
          <a:p>
            <a:pPr algn="ctr"/>
            <a:r>
              <a:rPr lang="en-US" altLang="ja-JP" b="1" dirty="0">
                <a:latin typeface="+mj-lt"/>
              </a:rPr>
              <a:t>Error detection and correction codes</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107504" y="4077072"/>
            <a:ext cx="8712968" cy="2308324"/>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PHR: CRC-4 ITU is applied as the error detection code, and (40, 28)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PSDU: CRC-16-CCITT is applied as the error detection code, and (63, 51) BCH code or (126, 63)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In this study, (63, 51) BCH code is applied as the error correction code of PSDU ((126, 63) shortened BCH code is used in combination with Type II Hybrid ARQ)</a:t>
            </a:r>
            <a:endParaRPr kumimoji="1" lang="en-US" altLang="ja-JP" dirty="0">
              <a:latin typeface="+mj-lt"/>
            </a:endParaRPr>
          </a:p>
        </p:txBody>
      </p:sp>
      <p:sp>
        <p:nvSpPr>
          <p:cNvPr id="3" name="フッター プレースホルダー 2">
            <a:extLst>
              <a:ext uri="{FF2B5EF4-FFF2-40B4-BE49-F238E27FC236}">
                <a16:creationId xmlns:a16="http://schemas.microsoft.com/office/drawing/2014/main" id="{D2C5277A-119F-9E36-4069-2BCB11BCEDC0}"/>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13ACADA-B6E2-A629-5212-D566B279E28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81502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1060114356"/>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6459</TotalTime>
  <Words>3605</Words>
  <Application>Microsoft Office PowerPoint</Application>
  <PresentationFormat>画面に合わせる (4:3)</PresentationFormat>
  <Paragraphs>428</Paragraphs>
  <Slides>32</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PowerPoint プレゼンテーション</vt:lpstr>
      <vt:lpstr>1. Introduction - IoMT</vt:lpstr>
      <vt:lpstr>1. Introduction - WBAN</vt:lpstr>
      <vt:lpstr>1. Introduction - UWB</vt:lpstr>
      <vt:lpstr>1. Motivation and Aim of study</vt:lpstr>
      <vt:lpstr>2. IEEE 802.15.6 UWB PHY</vt:lpstr>
      <vt:lpstr>2. IEEE 802.15.6 UWB PHY</vt:lpstr>
      <vt:lpstr>3. SOCC</vt:lpstr>
      <vt:lpstr>3. Application of SOCCs to IEEE 802.15.6 UWB PHY</vt:lpstr>
      <vt:lpstr>4. Evaluation</vt:lpstr>
      <vt:lpstr>4. Evaluation – Single Pulse Option </vt:lpstr>
      <vt:lpstr>4. Evaluation – Single Pulse Option </vt:lpstr>
      <vt:lpstr>4. Discussion – Single Pulse Option </vt:lpstr>
      <vt:lpstr>4. Evaluation – Burst Pulse Option </vt:lpstr>
      <vt:lpstr>4. Evaluation – Burst Pulse Option </vt:lpstr>
      <vt:lpstr>4. Discussion – Burst Pulse Option </vt:lpstr>
      <vt:lpstr>5. Conclusion</vt:lpstr>
      <vt:lpstr>5. Future Direction</vt:lpstr>
      <vt:lpstr>Reference</vt:lpstr>
      <vt:lpstr>PowerPoint プレゼンテーション</vt:lpstr>
      <vt:lpstr>PowerPoint プレゼンテーション</vt:lpstr>
      <vt:lpstr>2. IEEE 802.15.6 UWB PHY</vt:lpstr>
      <vt:lpstr>2. IEEE 802.15.6 UWB PHY</vt:lpstr>
      <vt:lpstr>2. IEEE 802.15.6 UWB PHY</vt:lpstr>
      <vt:lpstr>4. Evaluation – Single Pulse Option </vt:lpstr>
      <vt:lpstr>4. Evaluation – Single Pulse Option </vt:lpstr>
      <vt:lpstr>4. Result – Single Pulse Option </vt:lpstr>
      <vt:lpstr>4. Evaluation – Burst Pulse Option </vt:lpstr>
      <vt:lpstr>4. Evaluation – Burst Pulse Option </vt:lpstr>
      <vt:lpstr>4. Result – Burst Pulse Option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Kobayashi Takumi</cp:lastModifiedBy>
  <cp:revision>273</cp:revision>
  <dcterms:created xsi:type="dcterms:W3CDTF">2014-03-17T07:14:24Z</dcterms:created>
  <dcterms:modified xsi:type="dcterms:W3CDTF">2023-01-17T10:17:56Z</dcterms:modified>
</cp:coreProperties>
</file>