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7" r:id="rId2"/>
    <p:sldId id="300" r:id="rId3"/>
    <p:sldId id="301" r:id="rId4"/>
    <p:sldId id="765" r:id="rId5"/>
    <p:sldId id="766" r:id="rId6"/>
    <p:sldId id="748" r:id="rId7"/>
    <p:sldId id="596" r:id="rId8"/>
    <p:sldId id="590" r:id="rId9"/>
    <p:sldId id="591" r:id="rId10"/>
    <p:sldId id="749" r:id="rId11"/>
    <p:sldId id="694" r:id="rId12"/>
    <p:sldId id="751" r:id="rId13"/>
    <p:sldId id="560" r:id="rId14"/>
    <p:sldId id="674" r:id="rId15"/>
    <p:sldId id="767" r:id="rId16"/>
    <p:sldId id="768" r:id="rId17"/>
    <p:sldId id="769" r:id="rId18"/>
    <p:sldId id="757" r:id="rId19"/>
    <p:sldId id="776" r:id="rId20"/>
    <p:sldId id="770" r:id="rId21"/>
    <p:sldId id="771" r:id="rId22"/>
    <p:sldId id="772" r:id="rId23"/>
    <p:sldId id="773" r:id="rId24"/>
    <p:sldId id="774" r:id="rId25"/>
    <p:sldId id="777" r:id="rId26"/>
    <p:sldId id="593" r:id="rId27"/>
    <p:sldId id="327" r:id="rId28"/>
    <p:sldId id="482"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4" autoAdjust="0"/>
  </p:normalViewPr>
  <p:slideViewPr>
    <p:cSldViewPr>
      <p:cViewPr varScale="1">
        <p:scale>
          <a:sx n="51" d="100"/>
          <a:sy n="51" d="100"/>
        </p:scale>
        <p:origin x="1012"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2022/11/7</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11/7/2022</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10</a:t>
            </a:fld>
            <a:endParaRPr kumimoji="1" lang="ja-JP" altLang="en-US"/>
          </a:p>
        </p:txBody>
      </p:sp>
    </p:spTree>
    <p:extLst>
      <p:ext uri="{BB962C8B-B14F-4D97-AF65-F5344CB8AC3E}">
        <p14:creationId xmlns:p14="http://schemas.microsoft.com/office/powerpoint/2010/main" val="207886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11</a:t>
            </a:fld>
            <a:endParaRPr kumimoji="1" lang="ja-JP" altLang="en-US"/>
          </a:p>
        </p:txBody>
      </p:sp>
    </p:spTree>
    <p:extLst>
      <p:ext uri="{BB962C8B-B14F-4D97-AF65-F5344CB8AC3E}">
        <p14:creationId xmlns:p14="http://schemas.microsoft.com/office/powerpoint/2010/main" val="399105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12</a:t>
            </a:fld>
            <a:endParaRPr kumimoji="1" lang="ja-JP" altLang="en-US"/>
          </a:p>
        </p:txBody>
      </p:sp>
    </p:spTree>
    <p:extLst>
      <p:ext uri="{BB962C8B-B14F-4D97-AF65-F5344CB8AC3E}">
        <p14:creationId xmlns:p14="http://schemas.microsoft.com/office/powerpoint/2010/main" val="3200490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13</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14</a:t>
            </a:fld>
            <a:endParaRPr kumimoji="1" lang="ja-JP" altLang="en-US"/>
          </a:p>
        </p:txBody>
      </p:sp>
    </p:spTree>
    <p:extLst>
      <p:ext uri="{BB962C8B-B14F-4D97-AF65-F5344CB8AC3E}">
        <p14:creationId xmlns:p14="http://schemas.microsoft.com/office/powerpoint/2010/main" val="282794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15</a:t>
            </a:fld>
            <a:endParaRPr kumimoji="1" lang="ja-JP" altLang="en-US"/>
          </a:p>
        </p:txBody>
      </p:sp>
    </p:spTree>
    <p:extLst>
      <p:ext uri="{BB962C8B-B14F-4D97-AF65-F5344CB8AC3E}">
        <p14:creationId xmlns:p14="http://schemas.microsoft.com/office/powerpoint/2010/main" val="863021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16</a:t>
            </a:fld>
            <a:endParaRPr kumimoji="1" lang="ja-JP" altLang="en-US"/>
          </a:p>
        </p:txBody>
      </p:sp>
    </p:spTree>
    <p:extLst>
      <p:ext uri="{BB962C8B-B14F-4D97-AF65-F5344CB8AC3E}">
        <p14:creationId xmlns:p14="http://schemas.microsoft.com/office/powerpoint/2010/main" val="1334062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17</a:t>
            </a:fld>
            <a:endParaRPr kumimoji="1" lang="ja-JP" altLang="en-US"/>
          </a:p>
        </p:txBody>
      </p:sp>
    </p:spTree>
    <p:extLst>
      <p:ext uri="{BB962C8B-B14F-4D97-AF65-F5344CB8AC3E}">
        <p14:creationId xmlns:p14="http://schemas.microsoft.com/office/powerpoint/2010/main" val="2109926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18</a:t>
            </a:fld>
            <a:endParaRPr kumimoji="1" lang="ja-JP" altLang="en-US"/>
          </a:p>
        </p:txBody>
      </p:sp>
    </p:spTree>
    <p:extLst>
      <p:ext uri="{BB962C8B-B14F-4D97-AF65-F5344CB8AC3E}">
        <p14:creationId xmlns:p14="http://schemas.microsoft.com/office/powerpoint/2010/main" val="224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19</a:t>
            </a:fld>
            <a:endParaRPr kumimoji="1" lang="ja-JP" altLang="en-US"/>
          </a:p>
        </p:txBody>
      </p:sp>
    </p:spTree>
    <p:extLst>
      <p:ext uri="{BB962C8B-B14F-4D97-AF65-F5344CB8AC3E}">
        <p14:creationId xmlns:p14="http://schemas.microsoft.com/office/powerpoint/2010/main" val="271728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20</a:t>
            </a:fld>
            <a:endParaRPr kumimoji="1" lang="ja-JP" altLang="en-US"/>
          </a:p>
        </p:txBody>
      </p:sp>
    </p:spTree>
    <p:extLst>
      <p:ext uri="{BB962C8B-B14F-4D97-AF65-F5344CB8AC3E}">
        <p14:creationId xmlns:p14="http://schemas.microsoft.com/office/powerpoint/2010/main" val="3516129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21</a:t>
            </a:fld>
            <a:endParaRPr kumimoji="1" lang="ja-JP" altLang="en-US"/>
          </a:p>
        </p:txBody>
      </p:sp>
    </p:spTree>
    <p:extLst>
      <p:ext uri="{BB962C8B-B14F-4D97-AF65-F5344CB8AC3E}">
        <p14:creationId xmlns:p14="http://schemas.microsoft.com/office/powerpoint/2010/main" val="3271821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22</a:t>
            </a:fld>
            <a:endParaRPr kumimoji="1" lang="ja-JP" altLang="en-US"/>
          </a:p>
        </p:txBody>
      </p:sp>
    </p:spTree>
    <p:extLst>
      <p:ext uri="{BB962C8B-B14F-4D97-AF65-F5344CB8AC3E}">
        <p14:creationId xmlns:p14="http://schemas.microsoft.com/office/powerpoint/2010/main" val="103023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23</a:t>
            </a:fld>
            <a:endParaRPr kumimoji="1" lang="ja-JP" altLang="en-US"/>
          </a:p>
        </p:txBody>
      </p:sp>
    </p:spTree>
    <p:extLst>
      <p:ext uri="{BB962C8B-B14F-4D97-AF65-F5344CB8AC3E}">
        <p14:creationId xmlns:p14="http://schemas.microsoft.com/office/powerpoint/2010/main" val="951354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24</a:t>
            </a:fld>
            <a:endParaRPr kumimoji="1" lang="ja-JP" altLang="en-US"/>
          </a:p>
        </p:txBody>
      </p:sp>
    </p:spTree>
    <p:extLst>
      <p:ext uri="{BB962C8B-B14F-4D97-AF65-F5344CB8AC3E}">
        <p14:creationId xmlns:p14="http://schemas.microsoft.com/office/powerpoint/2010/main" val="1357169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25</a:t>
            </a:fld>
            <a:endParaRPr kumimoji="1" lang="ja-JP" altLang="en-US"/>
          </a:p>
        </p:txBody>
      </p:sp>
    </p:spTree>
    <p:extLst>
      <p:ext uri="{BB962C8B-B14F-4D97-AF65-F5344CB8AC3E}">
        <p14:creationId xmlns:p14="http://schemas.microsoft.com/office/powerpoint/2010/main" val="2379569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26</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3</a:t>
            </a:fld>
            <a:endParaRPr kumimoji="1" lang="ja-JP" altLang="en-US"/>
          </a:p>
        </p:txBody>
      </p:sp>
    </p:spTree>
    <p:extLst>
      <p:ext uri="{BB962C8B-B14F-4D97-AF65-F5344CB8AC3E}">
        <p14:creationId xmlns:p14="http://schemas.microsoft.com/office/powerpoint/2010/main" val="304216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en-US" altLang="ja-JP" sz="1200" b="0" i="0" kern="1200" dirty="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313592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5</a:t>
            </a:fld>
            <a:endParaRPr kumimoji="1" lang="ja-JP" altLang="en-US"/>
          </a:p>
        </p:txBody>
      </p:sp>
    </p:spTree>
    <p:extLst>
      <p:ext uri="{BB962C8B-B14F-4D97-AF65-F5344CB8AC3E}">
        <p14:creationId xmlns:p14="http://schemas.microsoft.com/office/powerpoint/2010/main" val="86156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I focus on UWB PHY because…</a:t>
            </a: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53693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7</a:t>
            </a:fld>
            <a:endParaRPr kumimoji="1" lang="ja-JP" altLang="en-US"/>
          </a:p>
        </p:txBody>
      </p:sp>
    </p:spTree>
    <p:extLst>
      <p:ext uri="{BB962C8B-B14F-4D97-AF65-F5344CB8AC3E}">
        <p14:creationId xmlns:p14="http://schemas.microsoft.com/office/powerpoint/2010/main" val="387169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8</a:t>
            </a:fld>
            <a:endParaRPr kumimoji="1" lang="ja-JP" altLang="en-US"/>
          </a:p>
        </p:txBody>
      </p:sp>
    </p:spTree>
    <p:extLst>
      <p:ext uri="{BB962C8B-B14F-4D97-AF65-F5344CB8AC3E}">
        <p14:creationId xmlns:p14="http://schemas.microsoft.com/office/powerpoint/2010/main" val="47581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9</a:t>
            </a:fld>
            <a:endParaRPr kumimoji="1" lang="ja-JP" altLang="en-US"/>
          </a:p>
        </p:txBody>
      </p:sp>
    </p:spTree>
    <p:extLst>
      <p:ext uri="{BB962C8B-B14F-4D97-AF65-F5344CB8AC3E}">
        <p14:creationId xmlns:p14="http://schemas.microsoft.com/office/powerpoint/2010/main" val="411061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3046027"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802.15-22-0562-00-06ma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802.15-22-0562-00-06ma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kumimoji="1" lang="en-US" altLang="ja-JP"/>
              <a:t>November  2022</a:t>
            </a:r>
            <a:endParaRPr kumimoji="1" lang="ja-JP" altLang="en-US"/>
          </a:p>
        </p:txBody>
      </p:sp>
      <p:sp>
        <p:nvSpPr>
          <p:cNvPr id="3" name="フッター プレースホルダ 2"/>
          <p:cNvSpPr>
            <a:spLocks noGrp="1"/>
          </p:cNvSpPr>
          <p:nvPr>
            <p:ph type="ftr" sz="quarter" idx="11"/>
          </p:nvPr>
        </p:nvSpPr>
        <p:spPr/>
        <p:txBody>
          <a:bodyPr/>
          <a:lstStyle>
            <a:lvl1pPr>
              <a:defRPr/>
            </a:lvl1pPr>
          </a:lstStyle>
          <a:p>
            <a:r>
              <a:rPr kumimoji="1" lang="en-US" altLang="ja-JP"/>
              <a:t>Kento Takabayashi(Okayama Pref. Univ.) Ryuji Kohno(YNU/YRP-IAI) </a:t>
            </a:r>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dirty="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802.15-22-0562-00-06ma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a:solidFill>
                  <a:srgbClr val="000000"/>
                </a:solidFill>
              </a:rPr>
              <a:t>Kento Takabayashi(Okayama Pref. Univ.) 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[15 November 2022]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[1;Okayama Prefectural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zh-TW" sz="1600" dirty="0">
                <a:solidFill>
                  <a:srgbClr val="000000"/>
                </a:solidFill>
                <a:latin typeface="Times New Roman" pitchFamily="18" charset="0"/>
              </a:rPr>
              <a:t>111</a:t>
            </a:r>
            <a:r>
              <a:rPr kumimoji="0" lang="it-IT" altLang="zh-TW" sz="1600" dirty="0">
                <a:solidFill>
                  <a:srgbClr val="000000"/>
                </a:solidFill>
                <a:latin typeface="Times New Roman" pitchFamily="18" charset="0"/>
              </a:rPr>
              <a:t>-1 Kuboki, Soja-shi, Okayama,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536009" y="6475413"/>
            <a:ext cx="148182" cy="184666"/>
          </a:xfrm>
        </p:spPr>
        <p:txBody>
          <a:bodyPr/>
          <a:lstStyle/>
          <a:p>
            <a:fld id="{769171EF-81C0-43B1-9967-509DCBA38FA2}" type="slidenum">
              <a:rPr kumimoji="1" lang="ja-JP" altLang="en-US" smtClean="0">
                <a:latin typeface="+mj-lt"/>
              </a:rPr>
              <a:pPr/>
              <a:t>10</a:t>
            </a:fld>
            <a:endParaRPr kumimoji="1" lang="ja-JP" altLang="en-US">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498744"/>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reduces the data rate while improving the received power by correlating multiple pulses</a:t>
                </a:r>
                <a:endParaRPr kumimoji="1" lang="en-US" altLang="ja-JP" dirty="0">
                  <a:latin typeface="+mj-lt"/>
                </a:endParaRP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498744"/>
              </a:xfrm>
              <a:prstGeom prst="rect">
                <a:avLst/>
              </a:prstGeom>
              <a:blipFill>
                <a:blip r:embed="rId4"/>
                <a:stretch>
                  <a:fillRect l="-410" t="-2033" b="-56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14" name="Rectangle 4">
            <a:extLst>
              <a:ext uri="{FF2B5EF4-FFF2-40B4-BE49-F238E27FC236}">
                <a16:creationId xmlns:a16="http://schemas.microsoft.com/office/drawing/2014/main" id="{836B90C2-A11A-35E2-F446-796A0C5C7009}"/>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106011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11</a:t>
            </a:fld>
            <a:endParaRPr kumimoji="1" lang="ja-JP" altLang="en-US">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data rate decreases</a:t>
                </a:r>
              </a:p>
              <a:p>
                <a:pPr marL="285750" indent="-285750">
                  <a:buFont typeface="Wingdings" panose="05000000000000000000" pitchFamily="2" charset="2"/>
                  <a:buChar char="u"/>
                </a:pPr>
                <a:r>
                  <a:rPr lang="en-US" altLang="ja-JP" dirty="0">
                    <a:latin typeface="+mj-lt"/>
                  </a:rPr>
                  <a:t>Data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9434"/>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1" name="Rectangle 4">
            <a:extLst>
              <a:ext uri="{FF2B5EF4-FFF2-40B4-BE49-F238E27FC236}">
                <a16:creationId xmlns:a16="http://schemas.microsoft.com/office/drawing/2014/main" id="{BC3A5115-B072-4C65-E7B2-575A547131A9}"/>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13748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487008" y="332656"/>
            <a:ext cx="8539637" cy="1066800"/>
          </a:xfrm>
        </p:spPr>
        <p:txBody>
          <a:bodyPr/>
          <a:lstStyle/>
          <a:p>
            <a:r>
              <a:rPr lang="en-US" altLang="ja-JP" sz="2800" dirty="0"/>
              <a:t>3. Application of SOCCs to IEEE 802.15.6 UWB PHY</a:t>
            </a:r>
            <a:endParaRPr kumimoji="1" lang="ja-JP" altLang="en-US" sz="2800"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560239" y="6554317"/>
            <a:ext cx="156784" cy="184666"/>
          </a:xfrm>
        </p:spPr>
        <p:txBody>
          <a:bodyPr/>
          <a:lstStyle/>
          <a:p>
            <a:fld id="{769171EF-81C0-43B1-9967-509DCBA38FA2}" type="slidenum">
              <a:rPr kumimoji="1" lang="ja-JP" altLang="en-US" smtClean="0">
                <a:latin typeface="+mj-lt"/>
              </a:rPr>
              <a:pPr/>
              <a:t>12</a:t>
            </a:fld>
            <a:endParaRPr kumimoji="1" lang="ja-JP" altLang="en-US">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206594" y="1167851"/>
            <a:ext cx="3600925" cy="369332"/>
          </a:xfrm>
          <a:prstGeom prst="rect">
            <a:avLst/>
          </a:prstGeom>
          <a:noFill/>
          <a:ln w="28575">
            <a:solidFill>
              <a:srgbClr val="008BBC"/>
            </a:solidFill>
          </a:ln>
        </p:spPr>
        <p:txBody>
          <a:bodyPr wrap="square" rtlCol="0">
            <a:spAutoFit/>
          </a:bodyPr>
          <a:lstStyle/>
          <a:p>
            <a:pPr algn="ctr"/>
            <a:r>
              <a:rPr kumimoji="1" lang="en-US" altLang="ja-JP" dirty="0">
                <a:latin typeface="+mj-lt"/>
              </a:rPr>
              <a:t>Procedure for applying an SOCC</a:t>
            </a:r>
            <a:endParaRPr kumimoji="1" lang="ja-JP" altLang="en-US" dirty="0">
              <a:latin typeface="+mj-lt"/>
            </a:endParaRPr>
          </a:p>
        </p:txBody>
      </p:sp>
      <p:sp>
        <p:nvSpPr>
          <p:cNvPr id="15" name="テキスト ボックス 14">
            <a:extLst>
              <a:ext uri="{FF2B5EF4-FFF2-40B4-BE49-F238E27FC236}">
                <a16:creationId xmlns:a16="http://schemas.microsoft.com/office/drawing/2014/main" id="{036F019B-B4B6-4625-BD37-BF256F59662A}"/>
              </a:ext>
            </a:extLst>
          </p:cNvPr>
          <p:cNvSpPr txBox="1"/>
          <p:nvPr/>
        </p:nvSpPr>
        <p:spPr>
          <a:xfrm>
            <a:off x="27082" y="4320307"/>
            <a:ext cx="9133167"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latin typeface="+mj-lt"/>
              </a:rPr>
              <a:t>For the PHR, after the CRC encoding of the PHR frame, whether to apply the shortened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Similarly, for the PSDU, after the CRC encoding of the MAC header and MAC frame body, whether to apply the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Concatenated encoding using the BCH code as the outer code and an SOCC as the inner code is performed when both the BCH code and SOCC are applied</a:t>
            </a:r>
          </a:p>
        </p:txBody>
      </p:sp>
      <p:sp>
        <p:nvSpPr>
          <p:cNvPr id="7" name="テキスト ボックス 6">
            <a:extLst>
              <a:ext uri="{FF2B5EF4-FFF2-40B4-BE49-F238E27FC236}">
                <a16:creationId xmlns:a16="http://schemas.microsoft.com/office/drawing/2014/main" id="{EE7E675C-413F-4724-AA88-F8EB834EE1F3}"/>
              </a:ext>
            </a:extLst>
          </p:cNvPr>
          <p:cNvSpPr txBox="1"/>
          <p:nvPr/>
        </p:nvSpPr>
        <p:spPr>
          <a:xfrm>
            <a:off x="1298058" y="4058697"/>
            <a:ext cx="6917538" cy="261610"/>
          </a:xfrm>
          <a:prstGeom prst="rect">
            <a:avLst/>
          </a:prstGeom>
          <a:noFill/>
        </p:spPr>
        <p:txBody>
          <a:bodyPr wrap="square" rtlCol="0">
            <a:spAutoFit/>
          </a:bodyPr>
          <a:lstStyle/>
          <a:p>
            <a:pPr algn="ctr"/>
            <a:r>
              <a:rPr lang="en-US" altLang="ja-JP" sz="1100" b="1" dirty="0">
                <a:latin typeface="+mj-lt"/>
              </a:rPr>
              <a:t>Fig. Block diagrams showing the procedure for applying an SOCC to the IEEE 802.15.6 UWB PHY</a:t>
            </a:r>
            <a:endParaRPr kumimoji="1" lang="ja-JP" altLang="en-US" sz="1100" b="1" dirty="0">
              <a:latin typeface="+mj-lt"/>
            </a:endParaRPr>
          </a:p>
        </p:txBody>
      </p:sp>
      <p:pic>
        <p:nvPicPr>
          <p:cNvPr id="12" name="図 11" descr="Diagram&#10;&#10;Description automatically generated">
            <a:extLst>
              <a:ext uri="{FF2B5EF4-FFF2-40B4-BE49-F238E27FC236}">
                <a16:creationId xmlns:a16="http://schemas.microsoft.com/office/drawing/2014/main" id="{11A862CC-7C28-4A7D-3385-75BEDF421486}"/>
              </a:ext>
            </a:extLst>
          </p:cNvPr>
          <p:cNvPicPr>
            <a:picLocks noChangeAspect="1"/>
          </p:cNvPicPr>
          <p:nvPr/>
        </p:nvPicPr>
        <p:blipFill>
          <a:blip r:embed="rId3"/>
          <a:stretch>
            <a:fillRect/>
          </a:stretch>
        </p:blipFill>
        <p:spPr>
          <a:xfrm>
            <a:off x="1529069" y="1694131"/>
            <a:ext cx="5864487" cy="2274336"/>
          </a:xfrm>
          <a:prstGeom prst="rect">
            <a:avLst/>
          </a:prstGeom>
        </p:spPr>
      </p:pic>
      <p:sp>
        <p:nvSpPr>
          <p:cNvPr id="9" name="Rectangle 4">
            <a:extLst>
              <a:ext uri="{FF2B5EF4-FFF2-40B4-BE49-F238E27FC236}">
                <a16:creationId xmlns:a16="http://schemas.microsoft.com/office/drawing/2014/main" id="{EDFA75C2-9039-020F-A7EB-6C1407E7EDE9}"/>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68027953-9D02-AA36-12AF-F8B649B2EF2E}"/>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0877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13</a:t>
            </a:fld>
            <a:endParaRPr kumimoji="1" lang="ja-JP" altLang="en-US">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47606"/>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88032">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Communication distance (</a:t>
                          </a:r>
                          <a14:m>
                            <m:oMath xmlns:m="http://schemas.openxmlformats.org/officeDocument/2006/math">
                              <m:r>
                                <a:rPr lang="en-US" altLang="ja-JP" sz="1400" b="0" i="1" kern="0" smtClean="0">
                                  <a:effectLst/>
                                  <a:latin typeface="Cambria Math" panose="02040503050406030204" pitchFamily="18" charset="0"/>
                                  <a:ea typeface="ＭＳ 明朝" panose="02020609040205080304" pitchFamily="17" charset="-128"/>
                                </a:rPr>
                                <m:t>𝑑</m:t>
                              </m:r>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algn="l">
                            <a:spcAft>
                              <a:spcPts val="0"/>
                            </a:spcAft>
                          </a:pPr>
                          <a:r>
                            <a:rPr kumimoji="1" lang="en-US" altLang="ja-JP" sz="1400" kern="1200" dirty="0">
                              <a:solidFill>
                                <a:schemeClr val="tx1"/>
                              </a:solidFill>
                              <a:effectLst/>
                              <a:latin typeface="+mj-lt"/>
                              <a:ea typeface="+mn-ea"/>
                              <a:cs typeface="+mn-cs"/>
                            </a:rPr>
                            <a:t>Pulse waveform duration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𝑇</m:t>
                                  </m:r>
                                </m:e>
                                <m:sub>
                                  <m:r>
                                    <a:rPr kumimoji="1" lang="en-US" altLang="ja-JP" sz="1400" i="1" kern="1200">
                                      <a:solidFill>
                                        <a:schemeClr val="tx1"/>
                                      </a:solidFill>
                                      <a:effectLst/>
                                      <a:latin typeface="Cambria Math" panose="02040503050406030204" pitchFamily="18" charset="0"/>
                                      <a:ea typeface="+mn-ea"/>
                                      <a:cs typeface="+mn-cs"/>
                                    </a:rPr>
                                    <m:t>𝑤</m:t>
                                  </m:r>
                                </m:sub>
                              </m:sSub>
                            </m:oMath>
                          </a14:m>
                          <a:r>
                            <a:rPr kumimoji="1" lang="en-US" altLang="ja-JP" sz="1400" kern="1200" dirty="0">
                              <a:solidFill>
                                <a:schemeClr val="tx1"/>
                              </a:solidFill>
                              <a:effectLst/>
                              <a:latin typeface="+mj-lt"/>
                              <a:ea typeface="+mn-ea"/>
                              <a:cs typeface="+mn-cs"/>
                            </a:rPr>
                            <a:t>)</a:t>
                          </a:r>
                          <a:endParaRPr lang="ja-JP" sz="1400" u="dbl" kern="100" dirty="0">
                            <a:effectLst/>
                            <a:latin typeface="+mj-lt"/>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Information bit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i="1" kern="1200">
                                      <a:solidFill>
                                        <a:schemeClr val="tx1"/>
                                      </a:solidFill>
                                      <a:effectLst/>
                                      <a:latin typeface="Cambria Math" panose="02040503050406030204" pitchFamily="18" charset="0"/>
                                      <a:ea typeface="+mn-ea"/>
                                      <a:cs typeface="+mn-cs"/>
                                    </a:rPr>
                                    <m:t>𝑖𝑛𝑓𝑜</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50717"/>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202000" r="-133774" b="-1348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504000" r="-133774" b="-1046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106" t="-504000" r="-283" b="-1046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686364" r="-133774" b="-1088636"/>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720833" r="-133774" b="-897917"/>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838298" r="-133774" b="-817021"/>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222000" r="-133774" b="-328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22000" r="-133774" b="-228000"/>
                          </a:stretch>
                        </a:blip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24993">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16667" r="-133774" b="-11111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dirty="0"/>
              <a:t>4. </a:t>
            </a:r>
            <a:r>
              <a:rPr lang="en-US" altLang="ja-JP" sz="3200" kern="0" dirty="0"/>
              <a:t>Evaluation</a:t>
            </a:r>
            <a:endParaRPr kumimoji="1" lang="ja-JP" altLang="en-US" sz="3200" dirty="0"/>
          </a:p>
        </p:txBody>
      </p:sp>
      <p:sp>
        <p:nvSpPr>
          <p:cNvPr id="13" name="Rectangle 4">
            <a:extLst>
              <a:ext uri="{FF2B5EF4-FFF2-40B4-BE49-F238E27FC236}">
                <a16:creationId xmlns:a16="http://schemas.microsoft.com/office/drawing/2014/main" id="{136DB1AC-3F8A-A37A-FD11-173977AC91A9}"/>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185129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988B3FE-185D-05B1-EF70-0CF67E5DDFB4}"/>
              </a:ext>
            </a:extLst>
          </p:cNvPr>
          <p:cNvPicPr>
            <a:picLocks noChangeAspect="1"/>
          </p:cNvPicPr>
          <p:nvPr/>
        </p:nvPicPr>
        <p:blipFill>
          <a:blip r:embed="rId3"/>
          <a:stretch>
            <a:fillRect/>
          </a:stretch>
        </p:blipFill>
        <p:spPr>
          <a:xfrm>
            <a:off x="35396" y="1014079"/>
            <a:ext cx="9027012" cy="3954691"/>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12585"/>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14</a:t>
            </a:fld>
            <a:endParaRPr kumimoji="1" lang="ja-JP" altLang="en-US">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128792"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BCH</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A47532BF-F52E-96BA-38F8-D5780CF51A0E}"/>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7" name="テキスト ボックス 16">
                <a:extLst>
                  <a:ext uri="{FF2B5EF4-FFF2-40B4-BE49-F238E27FC236}">
                    <a16:creationId xmlns:a16="http://schemas.microsoft.com/office/drawing/2014/main" id="{A47532BF-F52E-96BA-38F8-D5780CF51A0E}"/>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10" name="Rectangle 4">
            <a:extLst>
              <a:ext uri="{FF2B5EF4-FFF2-40B4-BE49-F238E27FC236}">
                <a16:creationId xmlns:a16="http://schemas.microsoft.com/office/drawing/2014/main" id="{E3F8776D-138C-4837-9DF1-7E84F3BE51CF}"/>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A9F58ABA-2804-93EA-FEB1-33E804C6D195}"/>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289034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D478940-033A-5A91-7F3F-3B5CA83443D0}"/>
              </a:ext>
            </a:extLst>
          </p:cNvPr>
          <p:cNvPicPr>
            <a:picLocks noChangeAspect="1"/>
          </p:cNvPicPr>
          <p:nvPr/>
        </p:nvPicPr>
        <p:blipFill>
          <a:blip r:embed="rId3"/>
          <a:stretch>
            <a:fillRect/>
          </a:stretch>
        </p:blipFill>
        <p:spPr>
          <a:xfrm>
            <a:off x="0" y="983423"/>
            <a:ext cx="9095357" cy="3985348"/>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281929"/>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15</a:t>
            </a:fld>
            <a:endParaRPr kumimoji="1" lang="ja-JP" altLang="en-US">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056784"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RS</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4EEC8C8-4F61-0925-A0D3-25635BA10039}"/>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1" name="テキスト ボックス 10">
                <a:extLst>
                  <a:ext uri="{FF2B5EF4-FFF2-40B4-BE49-F238E27FC236}">
                    <a16:creationId xmlns:a16="http://schemas.microsoft.com/office/drawing/2014/main" id="{44EEC8C8-4F61-0925-A0D3-25635BA10039}"/>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13" name="Rectangle 4">
            <a:extLst>
              <a:ext uri="{FF2B5EF4-FFF2-40B4-BE49-F238E27FC236}">
                <a16:creationId xmlns:a16="http://schemas.microsoft.com/office/drawing/2014/main" id="{9DACEDC4-8DF1-A5DC-094B-C9F081E9497B}"/>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F0289A58-1A92-D0F3-3B59-1A19D2587790}"/>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31629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4A1E87A-EF4D-D063-2749-1E060283EB80}"/>
              </a:ext>
            </a:extLst>
          </p:cNvPr>
          <p:cNvPicPr>
            <a:picLocks noChangeAspect="1"/>
          </p:cNvPicPr>
          <p:nvPr/>
        </p:nvPicPr>
        <p:blipFill>
          <a:blip r:embed="rId3"/>
          <a:stretch>
            <a:fillRect/>
          </a:stretch>
        </p:blipFill>
        <p:spPr>
          <a:xfrm>
            <a:off x="83964" y="1124744"/>
            <a:ext cx="8875018" cy="3888432"/>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31904"/>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16</a:t>
            </a:fld>
            <a:endParaRPr kumimoji="1" lang="ja-JP" altLang="en-US">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384300" y="5733256"/>
            <a:ext cx="6716092" cy="646331"/>
          </a:xfrm>
          <a:prstGeom prst="rect">
            <a:avLst/>
          </a:prstGeom>
          <a:noFill/>
        </p:spPr>
        <p:txBody>
          <a:bodyPr wrap="square" rtlCol="0">
            <a:spAutoFit/>
          </a:bodyPr>
          <a:lstStyle/>
          <a:p>
            <a:pPr algn="ctr"/>
            <a:r>
              <a:rPr lang="en-US" altLang="ja-JP" b="1" dirty="0">
                <a:latin typeface="+mj-lt"/>
              </a:rPr>
              <a:t>Fig. Energy efficiency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BCH</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788024" y="1196752"/>
            <a:ext cx="0" cy="3672408"/>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2837E0B-1FBD-8132-1CC1-FE7F063868CC}"/>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42837E0B-1FBD-8132-1CC1-FE7F063868CC}"/>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11" name="Rectangle 4">
            <a:extLst>
              <a:ext uri="{FF2B5EF4-FFF2-40B4-BE49-F238E27FC236}">
                <a16:creationId xmlns:a16="http://schemas.microsoft.com/office/drawing/2014/main" id="{70036FAE-BBC7-C2BB-D1EB-CC38AAAC4477}"/>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318866EF-3B86-24EA-C6C4-C026A79E2F52}"/>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48352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0839C56-3156-DDE9-1D6B-65C0A2152A55}"/>
              </a:ext>
            </a:extLst>
          </p:cNvPr>
          <p:cNvPicPr>
            <a:picLocks noChangeAspect="1"/>
          </p:cNvPicPr>
          <p:nvPr/>
        </p:nvPicPr>
        <p:blipFill>
          <a:blip r:embed="rId3"/>
          <a:stretch>
            <a:fillRect/>
          </a:stretch>
        </p:blipFill>
        <p:spPr>
          <a:xfrm>
            <a:off x="72851" y="1014080"/>
            <a:ext cx="8963911" cy="3927088"/>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755576" y="270911"/>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17</a:t>
            </a:fld>
            <a:endParaRPr kumimoji="1" lang="ja-JP" altLang="en-US">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660612" y="5712535"/>
            <a:ext cx="6398840" cy="646331"/>
          </a:xfrm>
          <a:prstGeom prst="rect">
            <a:avLst/>
          </a:prstGeom>
          <a:noFill/>
        </p:spPr>
        <p:txBody>
          <a:bodyPr wrap="square" rtlCol="0">
            <a:spAutoFit/>
          </a:bodyPr>
          <a:lstStyle/>
          <a:p>
            <a:pPr algn="ctr"/>
            <a:r>
              <a:rPr lang="en-US" altLang="ja-JP" b="1" dirty="0">
                <a:latin typeface="+mj-lt"/>
              </a:rPr>
              <a:t>Fig. Energy efficiency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RS</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860032" y="1213428"/>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157E6C13-412F-77B8-BCAE-5336991271EB}"/>
                  </a:ext>
                </a:extLst>
              </p:cNvPr>
              <p:cNvSpPr txBox="1"/>
              <p:nvPr/>
            </p:nvSpPr>
            <p:spPr>
              <a:xfrm>
                <a:off x="467544" y="4968771"/>
                <a:ext cx="2368222" cy="646331"/>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157E6C13-412F-77B8-BCAE-5336991271EB}"/>
                  </a:ext>
                </a:extLst>
              </p:cNvPr>
              <p:cNvSpPr txBox="1">
                <a:spLocks noRot="1" noChangeAspect="1" noMove="1" noResize="1" noEditPoints="1" noAdjustHandles="1" noChangeArrowheads="1" noChangeShapeType="1" noTextEdit="1"/>
              </p:cNvSpPr>
              <p:nvPr/>
            </p:nvSpPr>
            <p:spPr>
              <a:xfrm>
                <a:off x="467544" y="4968771"/>
                <a:ext cx="2368222" cy="646331"/>
              </a:xfrm>
              <a:prstGeom prst="rect">
                <a:avLst/>
              </a:prstGeom>
              <a:blipFill>
                <a:blip r:embed="rId4"/>
                <a:stretch>
                  <a:fillRect l="-1804" t="-4717" b="-14151"/>
                </a:stretch>
              </a:blipFill>
            </p:spPr>
            <p:txBody>
              <a:bodyPr/>
              <a:lstStyle/>
              <a:p>
                <a:r>
                  <a:rPr lang="ja-JP" altLang="en-US">
                    <a:noFill/>
                  </a:rPr>
                  <a:t> </a:t>
                </a:r>
              </a:p>
            </p:txBody>
          </p:sp>
        </mc:Fallback>
      </mc:AlternateContent>
      <p:sp>
        <p:nvSpPr>
          <p:cNvPr id="14" name="Rectangle 4">
            <a:extLst>
              <a:ext uri="{FF2B5EF4-FFF2-40B4-BE49-F238E27FC236}">
                <a16:creationId xmlns:a16="http://schemas.microsoft.com/office/drawing/2014/main" id="{FBCB1001-0B7A-BAD7-2E22-2D43AA56D074}"/>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3272E31A-A50C-172F-201E-6F72FEDA7756}"/>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80029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32656"/>
            <a:ext cx="7772400" cy="1066800"/>
          </a:xfrm>
        </p:spPr>
        <p:txBody>
          <a:bodyPr/>
          <a:lstStyle/>
          <a:p>
            <a:r>
              <a:rPr lang="en-US" altLang="ja-JP" sz="3200" dirty="0"/>
              <a:t>4. Result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18</a:t>
            </a:fld>
            <a:endParaRPr kumimoji="1" lang="ja-JP" altLang="en-US">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268760"/>
                <a:ext cx="8856984" cy="5016758"/>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 overall tendency was for the performance of the IEEE model CM3 to deteriorate compared to that of the AWGN channel due to the effect of multipath fading</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Arial" panose="020B0604020202020204" pitchFamily="34" charset="0"/>
                  </a:rPr>
                  <a:t>When the constraint length of the SOCC increased, the transmission failure ratio improved because the error-correcting capability increased with decreasing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kumimoji="1" lang="en-US" altLang="ja-JP" sz="2000" dirty="0">
                    <a:latin typeface="+mj-lt"/>
                  </a:rPr>
                  <a:t>On the other hand, the energy efficiency decreased because the number of redundant bits in the PPDU increased</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There was almost no difference between the applications of the concatenated coding of BCH codes and an SOCC and a single SOCC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1/8 or less in the former</a:t>
                </a:r>
              </a:p>
              <a:p>
                <a:pPr marL="285750" indent="-285750">
                  <a:buFont typeface="Wingdings" panose="05000000000000000000" pitchFamily="2" charset="2"/>
                  <a:buChar char="p"/>
                </a:pPr>
                <a:endParaRPr kumimoji="1" lang="en-US" altLang="ja-JP" sz="2000" dirty="0">
                  <a:latin typeface="+mj-lt"/>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p"/>
                </a:pPr>
                <a:r>
                  <a:rPr lang="en-US" altLang="ja-JP" sz="2000" dirty="0">
                    <a:latin typeface="+mj-lt"/>
                    <a:ea typeface="SimSun" panose="02010600030101010101" pitchFamily="2" charset="-122"/>
                    <a:cs typeface="Times New Roman" panose="02020603050405020304" pitchFamily="18" charset="0"/>
                  </a:rPr>
                  <a:t>A</a:t>
                </a:r>
                <a:r>
                  <a:rPr lang="en-US" altLang="ja-JP" sz="2000" dirty="0">
                    <a:effectLst/>
                    <a:latin typeface="+mj-lt"/>
                    <a:ea typeface="SimSun" panose="02010600030101010101" pitchFamily="2" charset="-122"/>
                    <a:cs typeface="Times New Roman" panose="02020603050405020304" pitchFamily="18" charset="0"/>
                  </a:rPr>
                  <a:t>n improvement effect was seen even at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1/32 in the case of the concatenated coding of RS codes and an SOCC</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268760"/>
                <a:ext cx="8856984" cy="5016758"/>
              </a:xfrm>
              <a:prstGeom prst="rect">
                <a:avLst/>
              </a:prstGeom>
              <a:blipFill>
                <a:blip r:embed="rId3"/>
                <a:stretch>
                  <a:fillRect l="-619" t="-608" r="-138" b="-1215"/>
                </a:stretch>
              </a:blipFill>
            </p:spPr>
            <p:txBody>
              <a:bodyPr/>
              <a:lstStyle/>
              <a:p>
                <a:r>
                  <a:rPr lang="ja-JP" altLang="en-US">
                    <a:noFill/>
                  </a:rPr>
                  <a:t> </a:t>
                </a:r>
              </a:p>
            </p:txBody>
          </p:sp>
        </mc:Fallback>
      </mc:AlternateContent>
      <p:sp>
        <p:nvSpPr>
          <p:cNvPr id="7" name="Rectangle 4">
            <a:extLst>
              <a:ext uri="{FF2B5EF4-FFF2-40B4-BE49-F238E27FC236}">
                <a16:creationId xmlns:a16="http://schemas.microsoft.com/office/drawing/2014/main" id="{853C1FC4-06F0-21FF-1083-FCC01D70FD1F}"/>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CE102E3E-EA72-5BEF-3BF2-DBFC58CA9EDA}"/>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202409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296837"/>
            <a:ext cx="7772400" cy="1066800"/>
          </a:xfrm>
        </p:spPr>
        <p:txBody>
          <a:bodyPr/>
          <a:lstStyle/>
          <a:p>
            <a:r>
              <a:rPr lang="en-US" altLang="ja-JP" sz="3200" dirty="0"/>
              <a:t>4. Discussion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19</a:t>
            </a:fld>
            <a:endParaRPr kumimoji="1" lang="ja-JP" altLang="en-US">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124744"/>
                <a:ext cx="8856984" cy="5037726"/>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a:t>
                </a:r>
                <a:r>
                  <a:rPr lang="en-US" altLang="ja-JP" sz="2000" dirty="0">
                    <a:effectLst/>
                    <a:latin typeface="+mj-lt"/>
                    <a:ea typeface="游明朝" panose="02020400000000000000" pitchFamily="18" charset="-128"/>
                    <a:cs typeface="Times New Roman" panose="02020603050405020304" pitchFamily="18" charset="0"/>
                  </a:rPr>
                  <a:t> transmission failure ratio is focused on when meeting the UWB usage limitation such that </a:t>
                </a:r>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BW = 499.2 MHz and </a:t>
                </a:r>
                <a14:m>
                  <m:oMath xmlns:m="http://schemas.openxmlformats.org/officeDocument/2006/math">
                    <m:sSub>
                      <m:sSubPr>
                        <m:ctrlPr>
                          <a:rPr lang="ja-JP" altLang="ja-JP" sz="2000" b="1" i="1" u="sng">
                            <a:solidFill>
                              <a:srgbClr val="FF0000"/>
                            </a:solidFill>
                            <a:effectLst/>
                            <a:latin typeface="Cambria Math" panose="02040503050406030204" pitchFamily="18" charset="0"/>
                            <a:ea typeface="Cambria Math" panose="02040503050406030204" pitchFamily="18" charset="0"/>
                          </a:rPr>
                        </m:ctrlPr>
                      </m:sSubPr>
                      <m:e>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𝒍𝒊𝒎</m:t>
                        </m:r>
                      </m:sub>
                    </m:sSub>
                  </m:oMath>
                </a14:m>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 = –41.3 dBm/MHz (transmission power of -14.3 dBm)</a:t>
                </a:r>
                <a:endParaRPr lang="en-US" altLang="ja-JP" sz="2000" b="1" u="sng" dirty="0">
                  <a:effectLst/>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Under the above conditions, the transmission failure ratio was more than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unless an SOCC was applied, which means that sufficient reliability cannot be ensured by the current standard in the case of the single pulse option</a:t>
                </a:r>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Then, the transmission failure ratio was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1/2 and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−2</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1/8</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RS encoding obtained better results</a:t>
                </a:r>
                <a:r>
                  <a:rPr lang="en-US" altLang="ja-JP" sz="2000" dirty="0">
                    <a:latin typeface="+mj-lt"/>
                    <a:ea typeface="SimSun" panose="02010600030101010101" pitchFamily="2" charset="-122"/>
                    <a:cs typeface="Times New Roman" panose="02020603050405020304" pitchFamily="18" charset="0"/>
                  </a:rPr>
                  <a:t> than BCH encoding</a:t>
                </a:r>
                <a:endParaRPr kumimoji="1" lang="en-US" altLang="ja-JP" sz="2000" dirty="0">
                  <a:latin typeface="+mj-lt"/>
                  <a:ea typeface="SimSun" panose="02010600030101010101" pitchFamily="2" charset="-122"/>
                  <a:cs typeface="Times New Roman" panose="02020603050405020304" pitchFamily="18" charset="0"/>
                </a:endParaRPr>
              </a:p>
              <a:p>
                <a:pPr marL="800100" lvl="1" indent="-342900">
                  <a:buFont typeface="Wingdings" panose="05000000000000000000" pitchFamily="2" charset="2"/>
                  <a:buChar char="Ø"/>
                </a:pPr>
                <a:r>
                  <a:rPr lang="en-US" altLang="ja-JP" sz="2000" dirty="0">
                    <a:effectLst/>
                    <a:latin typeface="+mj-lt"/>
                    <a:ea typeface="SimSun" panose="02010600030101010101" pitchFamily="2" charset="-122"/>
                    <a:cs typeface="Times New Roman" panose="02020603050405020304" pitchFamily="18" charset="0"/>
                  </a:rPr>
                  <a:t>The compared RS code has better error-correcting capabilities than the BCH code specified in the standard</a:t>
                </a:r>
              </a:p>
              <a:p>
                <a:pPr marL="800100" lvl="1" indent="-342900">
                  <a:buFont typeface="Wingdings" panose="05000000000000000000" pitchFamily="2" charset="2"/>
                  <a:buChar char="Ø"/>
                </a:pPr>
                <a:r>
                  <a:rPr lang="en-US" altLang="ja-JP" sz="2000" dirty="0">
                    <a:latin typeface="+mj-lt"/>
                    <a:ea typeface="SimSun" panose="02010600030101010101" pitchFamily="2" charset="-122"/>
                    <a:cs typeface="Times New Roman" panose="02020603050405020304" pitchFamily="18" charset="0"/>
                  </a:rPr>
                  <a:t>T</a:t>
                </a:r>
                <a:r>
                  <a:rPr lang="en-US" altLang="ja-JP" sz="2000" dirty="0">
                    <a:effectLst/>
                    <a:latin typeface="+mj-lt"/>
                    <a:ea typeface="SimSun" panose="02010600030101010101" pitchFamily="2" charset="-122"/>
                    <a:cs typeface="Times New Roman" panose="02020603050405020304" pitchFamily="18" charset="0"/>
                  </a:rPr>
                  <a:t>he RS code can be expected to correct burst errors that occur during SOCC decoding since the RS code is a burst error-correcting code</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124744"/>
                <a:ext cx="8856984" cy="5037726"/>
              </a:xfrm>
              <a:prstGeom prst="rect">
                <a:avLst/>
              </a:prstGeom>
              <a:blipFill>
                <a:blip r:embed="rId3"/>
                <a:stretch>
                  <a:fillRect l="-619" t="-726" r="-551" b="-1332"/>
                </a:stretch>
              </a:blipFill>
            </p:spPr>
            <p:txBody>
              <a:bodyPr/>
              <a:lstStyle/>
              <a:p>
                <a:r>
                  <a:rPr lang="ja-JP" altLang="en-US">
                    <a:noFill/>
                  </a:rPr>
                  <a:t> </a:t>
                </a:r>
              </a:p>
            </p:txBody>
          </p:sp>
        </mc:Fallback>
      </mc:AlternateContent>
      <p:sp>
        <p:nvSpPr>
          <p:cNvPr id="7" name="Rectangle 4">
            <a:extLst>
              <a:ext uri="{FF2B5EF4-FFF2-40B4-BE49-F238E27FC236}">
                <a16:creationId xmlns:a16="http://schemas.microsoft.com/office/drawing/2014/main" id="{41B617A4-E45B-89FD-9576-1B1713092441}"/>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9DC10701-F8CA-8584-93BD-59EEF2469A8D}"/>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84828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39552" y="2780928"/>
            <a:ext cx="8223448" cy="3785652"/>
          </a:xfrm>
          <a:prstGeom prst="rect">
            <a:avLst/>
          </a:prstGeom>
        </p:spPr>
        <p:txBody>
          <a:bodyPr wrap="square">
            <a:spAutoFit/>
          </a:bodyPr>
          <a:lstStyle/>
          <a:p>
            <a:pPr algn="ctr" fontAlgn="base">
              <a:spcBef>
                <a:spcPct val="0"/>
              </a:spcBef>
              <a:spcAft>
                <a:spcPct val="0"/>
              </a:spcAft>
            </a:pP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November 2022,</a:t>
            </a:r>
          </a:p>
          <a:p>
            <a:pPr algn="ctr" fontAlgn="base">
              <a:spcBef>
                <a:spcPct val="0"/>
              </a:spcBef>
              <a:spcAft>
                <a:spcPct val="0"/>
              </a:spcAft>
            </a:pPr>
            <a:r>
              <a:rPr kumimoji="0" lang="en-US" altLang="ja-JP" sz="2800" dirty="0">
                <a:solidFill>
                  <a:srgbClr val="000000"/>
                </a:solidFill>
                <a:latin typeface="Times New Roman" pitchFamily="18" charset="0"/>
              </a:rPr>
              <a:t>Hybrid Plenary Session ,</a:t>
            </a:r>
          </a:p>
          <a:p>
            <a:pPr algn="ctr" fontAlgn="base">
              <a:spcBef>
                <a:spcPct val="0"/>
              </a:spcBef>
              <a:spcAft>
                <a:spcPct val="0"/>
              </a:spcAft>
            </a:pPr>
            <a:r>
              <a:rPr kumimoji="0" lang="en-US" altLang="ja-JP" sz="2800" dirty="0">
                <a:solidFill>
                  <a:srgbClr val="000000"/>
                </a:solidFill>
                <a:latin typeface="Times New Roman" pitchFamily="18" charset="0"/>
              </a:rPr>
              <a:t>Bangkok, Thailand     </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Okayama Prefectural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9" name="Rectangle 4">
            <a:extLst>
              <a:ext uri="{FF2B5EF4-FFF2-40B4-BE49-F238E27FC236}">
                <a16:creationId xmlns:a16="http://schemas.microsoft.com/office/drawing/2014/main" id="{0CBF24D4-CD9E-9FD5-5EB4-4A3D90003E3F}"/>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Tree>
    <p:extLst>
      <p:ext uri="{BB962C8B-B14F-4D97-AF65-F5344CB8AC3E}">
        <p14:creationId xmlns:p14="http://schemas.microsoft.com/office/powerpoint/2010/main" val="139730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07AAF9E-E22A-51A0-014A-D7B9F01DEDCE}"/>
              </a:ext>
            </a:extLst>
          </p:cNvPr>
          <p:cNvPicPr>
            <a:picLocks noChangeAspect="1"/>
          </p:cNvPicPr>
          <p:nvPr/>
        </p:nvPicPr>
        <p:blipFill>
          <a:blip r:embed="rId3"/>
          <a:stretch>
            <a:fillRect/>
          </a:stretch>
        </p:blipFill>
        <p:spPr>
          <a:xfrm>
            <a:off x="161474" y="1183726"/>
            <a:ext cx="8821052" cy="3864461"/>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29074"/>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20</a:t>
            </a:fld>
            <a:endParaRPr kumimoji="1" lang="ja-JP" altLang="en-US">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951330" y="5806538"/>
                <a:ext cx="7506870" cy="691664"/>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(Burst pulse option, AWGN</a:t>
                </a:r>
                <a:r>
                  <a:rPr lang="ja-JP" altLang="en-US" b="1" dirty="0">
                    <a:latin typeface="+mj-lt"/>
                  </a:rPr>
                  <a:t>，</a:t>
                </a:r>
                <a:r>
                  <a:rPr lang="en-US" altLang="ja-JP" b="1" dirty="0">
                    <a:latin typeface="+mj-lt"/>
                  </a:rPr>
                  <a:t>BCH and RS</a:t>
                </a:r>
                <a:r>
                  <a:rPr lang="ja-JP" altLang="en-US" b="1" dirty="0">
                    <a:latin typeface="+mj-lt"/>
                  </a:rPr>
                  <a:t> </a:t>
                </a:r>
                <a:r>
                  <a:rPr lang="en-US" altLang="ja-JP" b="1" dirty="0">
                    <a:latin typeface="+mj-lt"/>
                  </a:rPr>
                  <a:t>encoding,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951330" y="5806538"/>
                <a:ext cx="7506870" cy="691664"/>
              </a:xfrm>
              <a:prstGeom prst="rect">
                <a:avLst/>
              </a:prstGeom>
              <a:blipFill>
                <a:blip r:embed="rId4"/>
                <a:stretch>
                  <a:fillRect l="-325" t="-5310" r="-244" b="-9735"/>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283968" y="1196752"/>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C6AA7A77-0B87-4FE2-B896-7D806CBB2347}"/>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5" name="テキスト ボックス 14">
                <a:extLst>
                  <a:ext uri="{FF2B5EF4-FFF2-40B4-BE49-F238E27FC236}">
                    <a16:creationId xmlns:a16="http://schemas.microsoft.com/office/drawing/2014/main" id="{C6AA7A77-0B87-4FE2-B896-7D806CBB2347}"/>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11" name="Rectangle 4">
            <a:extLst>
              <a:ext uri="{FF2B5EF4-FFF2-40B4-BE49-F238E27FC236}">
                <a16:creationId xmlns:a16="http://schemas.microsoft.com/office/drawing/2014/main" id="{D59D46E4-A864-1EA7-67ED-C9E59608233A}"/>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82B614C2-1A6E-88A5-6E41-1153CDB415D7}"/>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287245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39B2630-5D45-C50D-62D3-18231A09B662}"/>
              </a:ext>
            </a:extLst>
          </p:cNvPr>
          <p:cNvPicPr>
            <a:picLocks noChangeAspect="1"/>
          </p:cNvPicPr>
          <p:nvPr/>
        </p:nvPicPr>
        <p:blipFill>
          <a:blip r:embed="rId3"/>
          <a:stretch>
            <a:fillRect/>
          </a:stretch>
        </p:blipFill>
        <p:spPr>
          <a:xfrm>
            <a:off x="27692" y="980728"/>
            <a:ext cx="9101508" cy="3988043"/>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92246" y="288105"/>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21</a:t>
            </a:fld>
            <a:endParaRPr kumimoji="1" lang="ja-JP" altLang="en-US">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827584" y="5783749"/>
                <a:ext cx="7848871" cy="691664"/>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(Burst pulse option, IEEE model CM3</a:t>
                </a:r>
                <a:r>
                  <a:rPr lang="ja-JP" altLang="en-US" b="1" dirty="0">
                    <a:latin typeface="+mj-lt"/>
                  </a:rPr>
                  <a:t>，</a:t>
                </a:r>
                <a:r>
                  <a:rPr lang="en-US" altLang="ja-JP" b="1" dirty="0">
                    <a:latin typeface="+mj-lt"/>
                  </a:rPr>
                  <a:t>BCH and RS</a:t>
                </a:r>
                <a:r>
                  <a:rPr lang="ja-JP" altLang="en-US" b="1" dirty="0">
                    <a:latin typeface="+mj-lt"/>
                  </a:rPr>
                  <a:t> </a:t>
                </a:r>
                <a:r>
                  <a:rPr lang="en-US" altLang="ja-JP" b="1" dirty="0">
                    <a:latin typeface="+mj-lt"/>
                  </a:rPr>
                  <a:t>encoding,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827584" y="5783749"/>
                <a:ext cx="7848871" cy="691664"/>
              </a:xfrm>
              <a:prstGeom prst="rect">
                <a:avLst/>
              </a:prstGeom>
              <a:blipFill>
                <a:blip r:embed="rId4"/>
                <a:stretch>
                  <a:fillRect l="-544" t="-5310" r="-466" b="-9735"/>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563888" y="1196752"/>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49AF7D7-DD63-A9E9-9D8E-976ABED40D1C}"/>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449AF7D7-DD63-A9E9-9D8E-976ABED40D1C}"/>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10" name="Rectangle 4">
            <a:extLst>
              <a:ext uri="{FF2B5EF4-FFF2-40B4-BE49-F238E27FC236}">
                <a16:creationId xmlns:a16="http://schemas.microsoft.com/office/drawing/2014/main" id="{29CA0AF7-690C-9881-8514-EE29B49F2515}"/>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FC35315E-8C75-7F1B-4C7C-EDAAD25F65CF}"/>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109692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BA8556F-EF81-A50A-8529-EB021B491D51}"/>
              </a:ext>
            </a:extLst>
          </p:cNvPr>
          <p:cNvPicPr>
            <a:picLocks noChangeAspect="1"/>
          </p:cNvPicPr>
          <p:nvPr/>
        </p:nvPicPr>
        <p:blipFill>
          <a:blip r:embed="rId3"/>
          <a:stretch>
            <a:fillRect/>
          </a:stretch>
        </p:blipFill>
        <p:spPr>
          <a:xfrm>
            <a:off x="168275" y="1124743"/>
            <a:ext cx="8503631" cy="3725873"/>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32656"/>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22</a:t>
            </a:fld>
            <a:endParaRPr kumimoji="1" lang="ja-JP" altLang="en-US">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1384300" y="5733256"/>
                <a:ext cx="6788100" cy="691600"/>
              </a:xfrm>
              <a:prstGeom prst="rect">
                <a:avLst/>
              </a:prstGeom>
              <a:noFill/>
            </p:spPr>
            <p:txBody>
              <a:bodyPr wrap="square" rtlCol="0">
                <a:spAutoFit/>
              </a:bodyPr>
              <a:lstStyle/>
              <a:p>
                <a:pPr algn="ctr"/>
                <a:r>
                  <a:rPr lang="en-US" altLang="ja-JP" b="1" dirty="0">
                    <a:latin typeface="+mj-lt"/>
                  </a:rPr>
                  <a:t>Fig. Energy efficiency as a function of the transmission power</a:t>
                </a:r>
                <a:r>
                  <a:rPr lang="ja-JP" altLang="en-US" b="1" dirty="0">
                    <a:latin typeface="+mj-lt"/>
                  </a:rPr>
                  <a:t> </a:t>
                </a:r>
                <a:r>
                  <a:rPr lang="en-US" altLang="ja-JP" b="1" dirty="0">
                    <a:latin typeface="+mj-lt"/>
                  </a:rPr>
                  <a:t>(Burst pulse option, AWGN,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1384300" y="5733256"/>
                <a:ext cx="6788100" cy="691600"/>
              </a:xfrm>
              <a:prstGeom prst="rect">
                <a:avLst/>
              </a:prstGeom>
              <a:blipFill>
                <a:blip r:embed="rId4"/>
                <a:stretch>
                  <a:fillRect t="-4386" b="-8772"/>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716016" y="1052736"/>
            <a:ext cx="0" cy="3672408"/>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2026EFA-6CB5-C52E-B8B1-17EDD8860FAA}"/>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52026EFA-6CB5-C52E-B8B1-17EDD8860FAA}"/>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10" name="Rectangle 4">
            <a:extLst>
              <a:ext uri="{FF2B5EF4-FFF2-40B4-BE49-F238E27FC236}">
                <a16:creationId xmlns:a16="http://schemas.microsoft.com/office/drawing/2014/main" id="{21A847D9-5420-0BFB-6A13-E0332A948B65}"/>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D819B7D8-D04E-98AE-5013-822B9AF69302}"/>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171346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440AC3D-1D85-F736-A171-7F706A227474}"/>
              </a:ext>
            </a:extLst>
          </p:cNvPr>
          <p:cNvPicPr>
            <a:picLocks noChangeAspect="1"/>
          </p:cNvPicPr>
          <p:nvPr/>
        </p:nvPicPr>
        <p:blipFill>
          <a:blip r:embed="rId3"/>
          <a:stretch>
            <a:fillRect/>
          </a:stretch>
        </p:blipFill>
        <p:spPr>
          <a:xfrm>
            <a:off x="18078" y="1149797"/>
            <a:ext cx="9013561" cy="3948715"/>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268244"/>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23</a:t>
            </a:fld>
            <a:endParaRPr kumimoji="1" lang="ja-JP" altLang="en-US">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539552" y="5754209"/>
                <a:ext cx="8286948" cy="691600"/>
              </a:xfrm>
              <a:prstGeom prst="rect">
                <a:avLst/>
              </a:prstGeom>
              <a:noFill/>
            </p:spPr>
            <p:txBody>
              <a:bodyPr wrap="square" rtlCol="0">
                <a:spAutoFit/>
              </a:bodyPr>
              <a:lstStyle/>
              <a:p>
                <a:pPr algn="ctr"/>
                <a:r>
                  <a:rPr lang="en-US" altLang="ja-JP" b="1" dirty="0">
                    <a:latin typeface="+mj-lt"/>
                  </a:rPr>
                  <a:t>Fig. Energy efficiency as a function of the transmission power</a:t>
                </a:r>
              </a:p>
              <a:p>
                <a:pPr algn="ctr"/>
                <a:r>
                  <a:rPr lang="en-US" altLang="ja-JP" b="1" dirty="0">
                    <a:latin typeface="+mj-lt"/>
                  </a:rPr>
                  <a:t>(Burst pulse option, IEEE model CM3,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539552" y="5754209"/>
                <a:ext cx="8286948" cy="691600"/>
              </a:xfrm>
              <a:prstGeom prst="rect">
                <a:avLst/>
              </a:prstGeom>
              <a:blipFill>
                <a:blip r:embed="rId4"/>
                <a:stretch>
                  <a:fillRect t="-5310" b="-9735"/>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860032"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DD675FC3-3CD4-6E15-7863-4A740C27304B}"/>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DD675FC3-3CD4-6E15-7863-4A740C27304B}"/>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11" name="Rectangle 4">
            <a:extLst>
              <a:ext uri="{FF2B5EF4-FFF2-40B4-BE49-F238E27FC236}">
                <a16:creationId xmlns:a16="http://schemas.microsoft.com/office/drawing/2014/main" id="{5F1179AF-D0D9-BFA9-889D-6C5F2D5ECCB5}"/>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C3857398-6A20-FD83-F0C4-5257CFB7A103}"/>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368378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18529"/>
            <a:ext cx="7772400" cy="1066800"/>
          </a:xfrm>
        </p:spPr>
        <p:txBody>
          <a:bodyPr/>
          <a:lstStyle/>
          <a:p>
            <a:r>
              <a:rPr lang="en-US" altLang="ja-JP" sz="3200" dirty="0"/>
              <a:t>4. Result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24</a:t>
            </a:fld>
            <a:endParaRPr kumimoji="1" lang="ja-JP" altLang="en-US">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268760"/>
                <a:ext cx="8856984" cy="4847224"/>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 transmission failure ratio was better when only an SOCC was applied than in the case without error-correcting codes in both channel models</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latin typeface="+mj-lt"/>
                    <a:ea typeface="游明朝" panose="02020400000000000000" pitchFamily="18" charset="-128"/>
                    <a:cs typeface="Arial" panose="020B0604020202020204" pitchFamily="34" charset="0"/>
                  </a:rPr>
                  <a:t>The AWGN channel model and the IEEE model CM3 tended to differ in terms of transmission failure ratio performance</a:t>
                </a:r>
              </a:p>
              <a:p>
                <a:pPr marL="800100" lvl="1" indent="-342900">
                  <a:buFont typeface="Wingdings" panose="05000000000000000000" pitchFamily="2" charset="2"/>
                  <a:buChar char="ü"/>
                </a:pPr>
                <a:r>
                  <a:rPr lang="en-US" altLang="ja-JP" sz="1800" dirty="0">
                    <a:solidFill>
                      <a:srgbClr val="000000"/>
                    </a:solidFill>
                    <a:effectLst/>
                    <a:latin typeface="+mj-lt"/>
                    <a:ea typeface="SimSun" panose="02010600030101010101" pitchFamily="2" charset="-122"/>
                    <a:cs typeface="Times New Roman" panose="02020603050405020304" pitchFamily="18" charset="0"/>
                  </a:rPr>
                  <a:t>In the AWGN channel model, the best performance was obtained when an SOCC was applied with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1800" dirty="0">
                    <a:solidFill>
                      <a:srgbClr val="000000"/>
                    </a:solidFill>
                    <a:effectLst/>
                    <a:latin typeface="+mj-lt"/>
                    <a:ea typeface="SimSun" panose="02010600030101010101" pitchFamily="2" charset="-122"/>
                    <a:cs typeface="Times New Roman" panose="02020603050405020304" pitchFamily="18" charset="0"/>
                  </a:rPr>
                  <a:t> = 1/2 and RS-encoded</a:t>
                </a:r>
              </a:p>
              <a:p>
                <a:pPr marL="800100" lvl="1" indent="-342900">
                  <a:buFont typeface="Wingdings" panose="05000000000000000000" pitchFamily="2" charset="2"/>
                  <a:buChar char="ü"/>
                </a:pPr>
                <a:r>
                  <a:rPr lang="en-US" altLang="ja-JP" sz="1800" dirty="0">
                    <a:solidFill>
                      <a:srgbClr val="000000"/>
                    </a:solidFill>
                    <a:effectLst/>
                    <a:latin typeface="+mj-lt"/>
                    <a:ea typeface="SimSun" panose="02010600030101010101" pitchFamily="2" charset="-122"/>
                    <a:cs typeface="Times New Roman" panose="02020603050405020304" pitchFamily="18" charset="0"/>
                  </a:rPr>
                  <a:t>In other words, simply lowering the SOCC coding rate did not provide good performance because erroneous corrections increase in frequency when decoding an SOCC in case sufficient received power cannot be obtained</a:t>
                </a:r>
              </a:p>
              <a:p>
                <a:pPr marL="800100" lvl="1" indent="-342900">
                  <a:buFont typeface="Wingdings" panose="05000000000000000000" pitchFamily="2" charset="2"/>
                  <a:buChar char="ü"/>
                </a:pPr>
                <a:r>
                  <a:rPr lang="en-US" altLang="ja-JP" sz="1800" dirty="0">
                    <a:solidFill>
                      <a:srgbClr val="000000"/>
                    </a:solidFill>
                    <a:effectLst/>
                    <a:latin typeface="+mj-lt"/>
                    <a:ea typeface="SimSun" panose="02010600030101010101" pitchFamily="2" charset="-122"/>
                    <a:cs typeface="Times New Roman" panose="02020603050405020304" pitchFamily="18" charset="0"/>
                  </a:rPr>
                  <a:t>In the IEEE model CM3, better performance was obtained when an SOCC was applied with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r>
                      <a:rPr lang="en-US" altLang="ja-JP"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altLang="ja-JP" sz="1800" dirty="0">
                    <a:solidFill>
                      <a:srgbClr val="000000"/>
                    </a:solidFill>
                    <a:effectLst/>
                    <a:latin typeface="+mj-lt"/>
                    <a:ea typeface="SimSun" panose="02010600030101010101" pitchFamily="2" charset="-122"/>
                    <a:cs typeface="Times New Roman" panose="02020603050405020304" pitchFamily="18" charset="0"/>
                  </a:rPr>
                  <a:t> 1/4 and RS-encoded.</a:t>
                </a:r>
                <a:endParaRPr lang="en-US" altLang="ja-JP" dirty="0">
                  <a:solidFill>
                    <a:srgbClr val="000000"/>
                  </a:solidFill>
                  <a:latin typeface="+mj-lt"/>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solidFill>
                      <a:srgbClr val="000000"/>
                    </a:solidFill>
                    <a:effectLst/>
                    <a:latin typeface="+mj-lt"/>
                    <a:ea typeface="SimSun" panose="02010600030101010101" pitchFamily="2" charset="-122"/>
                    <a:cs typeface="Arial" panose="020B0604020202020204" pitchFamily="34" charset="0"/>
                  </a:rPr>
                  <a:t>The energy efficiency was the highest when only an SOCC was applied and </a:t>
                </a:r>
                <a14:m>
                  <m:oMath xmlns:m="http://schemas.openxmlformats.org/officeDocument/2006/math">
                    <m:sSub>
                      <m:sSubPr>
                        <m:ctrlPr>
                          <a:rPr lang="ja-JP" altLang="ja-JP" sz="24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solidFill>
                      <a:srgbClr val="000000"/>
                    </a:solidFill>
                    <a:effectLst/>
                    <a:latin typeface="+mj-lt"/>
                    <a:ea typeface="SimSun" panose="02010600030101010101" pitchFamily="2" charset="-122"/>
                    <a:cs typeface="Arial" panose="020B0604020202020204" pitchFamily="34" charset="0"/>
                  </a:rPr>
                  <a:t> = 1/2, and the performance under these conditions was better than that when an error-correcting code was not utilized</a:t>
                </a:r>
                <a:endParaRPr kumimoji="1" lang="en-US" altLang="ja-JP" sz="2400" dirty="0">
                  <a:latin typeface="+mj-lt"/>
                  <a:cs typeface="Arial" panose="020B0604020202020204" pitchFamily="34" charset="0"/>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268760"/>
                <a:ext cx="8856984" cy="4847224"/>
              </a:xfrm>
              <a:prstGeom prst="rect">
                <a:avLst/>
              </a:prstGeom>
              <a:blipFill>
                <a:blip r:embed="rId3"/>
                <a:stretch>
                  <a:fillRect l="-619" t="-629" r="-895" b="-2013"/>
                </a:stretch>
              </a:blipFill>
            </p:spPr>
            <p:txBody>
              <a:bodyPr/>
              <a:lstStyle/>
              <a:p>
                <a:r>
                  <a:rPr lang="ja-JP" altLang="en-US">
                    <a:noFill/>
                  </a:rPr>
                  <a:t> </a:t>
                </a:r>
              </a:p>
            </p:txBody>
          </p:sp>
        </mc:Fallback>
      </mc:AlternateContent>
      <p:sp>
        <p:nvSpPr>
          <p:cNvPr id="7" name="Rectangle 4">
            <a:extLst>
              <a:ext uri="{FF2B5EF4-FFF2-40B4-BE49-F238E27FC236}">
                <a16:creationId xmlns:a16="http://schemas.microsoft.com/office/drawing/2014/main" id="{6CF67839-EE85-39BF-D204-4272C19BCB1B}"/>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D940F26A-D3D4-A531-1C19-5074C66E694B}"/>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104472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32656"/>
            <a:ext cx="7772400" cy="1066800"/>
          </a:xfrm>
        </p:spPr>
        <p:txBody>
          <a:bodyPr/>
          <a:lstStyle/>
          <a:p>
            <a:r>
              <a:rPr lang="en-US" altLang="ja-JP" sz="3200" dirty="0"/>
              <a:t>4. Discussion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25</a:t>
            </a:fld>
            <a:endParaRPr kumimoji="1" lang="ja-JP" altLang="en-US">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35496" y="1340768"/>
                <a:ext cx="8856984" cy="4832349"/>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dirty="0">
                    <a:latin typeface="+mj-lt"/>
                  </a:rPr>
                  <a:t>The</a:t>
                </a:r>
                <a:r>
                  <a:rPr lang="en-US" altLang="ja-JP" dirty="0">
                    <a:effectLst/>
                    <a:latin typeface="+mj-lt"/>
                    <a:ea typeface="游明朝" panose="02020400000000000000" pitchFamily="18" charset="-128"/>
                    <a:cs typeface="Times New Roman" panose="02020603050405020304" pitchFamily="18" charset="0"/>
                  </a:rPr>
                  <a:t> transmission failure ratio is focused on when meeting the UWB usage limitation such that </a:t>
                </a:r>
                <a:r>
                  <a:rPr lang="en-US" altLang="ja-JP" b="1" u="sng" dirty="0">
                    <a:solidFill>
                      <a:srgbClr val="FF0000"/>
                    </a:solidFill>
                    <a:effectLst/>
                    <a:latin typeface="+mj-lt"/>
                    <a:ea typeface="游明朝" panose="02020400000000000000" pitchFamily="18" charset="-128"/>
                    <a:cs typeface="Times New Roman" panose="02020603050405020304" pitchFamily="18" charset="0"/>
                  </a:rPr>
                  <a:t>BW = 499.2 MHz and </a:t>
                </a:r>
                <a14:m>
                  <m:oMath xmlns:m="http://schemas.openxmlformats.org/officeDocument/2006/math">
                    <m:sSub>
                      <m:sSubPr>
                        <m:ctrlPr>
                          <a:rPr lang="ja-JP" altLang="ja-JP" b="1" i="1" u="sng">
                            <a:solidFill>
                              <a:srgbClr val="FF0000"/>
                            </a:solidFill>
                            <a:effectLst/>
                            <a:latin typeface="Cambria Math" panose="02040503050406030204" pitchFamily="18" charset="0"/>
                            <a:ea typeface="Cambria Math" panose="02040503050406030204" pitchFamily="18" charset="0"/>
                          </a:rPr>
                        </m:ctrlPr>
                      </m:sSubPr>
                      <m:e>
                        <m:r>
                          <a:rPr lang="en-US" altLang="ja-JP"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𝒍𝒊𝒎</m:t>
                        </m:r>
                      </m:sub>
                    </m:sSub>
                  </m:oMath>
                </a14:m>
                <a:r>
                  <a:rPr lang="en-US" altLang="ja-JP" b="1" u="sng" dirty="0">
                    <a:solidFill>
                      <a:srgbClr val="FF0000"/>
                    </a:solidFill>
                    <a:effectLst/>
                    <a:latin typeface="+mj-lt"/>
                    <a:ea typeface="游明朝" panose="02020400000000000000" pitchFamily="18" charset="-128"/>
                    <a:cs typeface="Times New Roman" panose="02020603050405020304" pitchFamily="18" charset="0"/>
                  </a:rPr>
                  <a:t> = –41.3 dBm/MHz (transmission power of -14.3 dBm</a:t>
                </a:r>
                <a:r>
                  <a:rPr lang="en-US" altLang="ja-JP" b="1" u="sng" dirty="0">
                    <a:solidFill>
                      <a:srgbClr val="FF0000"/>
                    </a:solidFill>
                    <a:latin typeface="+mj-lt"/>
                    <a:ea typeface="游明朝" panose="02020400000000000000" pitchFamily="18" charset="-128"/>
                    <a:cs typeface="Times New Roman" panose="02020603050405020304" pitchFamily="18" charset="0"/>
                  </a:rPr>
                  <a:t>) </a:t>
                </a:r>
                <a:r>
                  <a:rPr lang="en-US" altLang="ja-JP" dirty="0">
                    <a:latin typeface="+mj-lt"/>
                    <a:ea typeface="游明朝" panose="02020400000000000000" pitchFamily="18" charset="-128"/>
                    <a:cs typeface="Times New Roman" panose="02020603050405020304" pitchFamily="18" charset="0"/>
                  </a:rPr>
                  <a:t>as well as the single pulse option</a:t>
                </a:r>
                <a:endParaRPr lang="en-US" altLang="ja-JP" dirty="0">
                  <a:effectLst/>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endParaRPr lang="en-US" altLang="ja-JP" dirty="0">
                  <a:latin typeface="+mj-lt"/>
                </a:endParaRPr>
              </a:p>
              <a:p>
                <a:pPr marL="285750" indent="-285750">
                  <a:buFont typeface="Wingdings" panose="05000000000000000000" pitchFamily="2" charset="2"/>
                  <a:buChar char="p"/>
                </a:pPr>
                <a:r>
                  <a:rPr lang="en-US" altLang="ja-JP" dirty="0">
                    <a:solidFill>
                      <a:srgbClr val="000000"/>
                    </a:solidFill>
                    <a:latin typeface="+mj-lt"/>
                    <a:ea typeface="游明朝" panose="02020400000000000000" pitchFamily="18" charset="-128"/>
                    <a:cs typeface="Times New Roman" panose="02020603050405020304" pitchFamily="18" charset="0"/>
                  </a:rPr>
                  <a:t>T</a:t>
                </a:r>
                <a:r>
                  <a:rPr lang="en-US" altLang="ja-JP" dirty="0">
                    <a:solidFill>
                      <a:srgbClr val="000000"/>
                    </a:solidFill>
                    <a:effectLst/>
                    <a:latin typeface="+mj-lt"/>
                    <a:ea typeface="游明朝" panose="02020400000000000000" pitchFamily="18" charset="-128"/>
                    <a:cs typeface="Times New Roman" panose="02020603050405020304" pitchFamily="18" charset="0"/>
                  </a:rPr>
                  <a:t>he transmission failure ratio was less than </a:t>
                </a:r>
                <a14:m>
                  <m:oMath xmlns:m="http://schemas.openxmlformats.org/officeDocument/2006/math">
                    <m:sSup>
                      <m:sSupPr>
                        <m:ctrlPr>
                          <a:rPr lang="ja-JP" altLang="ja-JP" i="1">
                            <a:effectLst/>
                            <a:latin typeface="Cambria Math" panose="02040503050406030204" pitchFamily="18" charset="0"/>
                            <a:ea typeface="Cambria Math" panose="02040503050406030204" pitchFamily="18" charset="0"/>
                          </a:rPr>
                        </m:ctrlPr>
                      </m:sSup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−2</m:t>
                        </m:r>
                      </m:sup>
                    </m:sSup>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when the regulation for UWB use was satisfied except in the cases without an error-correcting code and with only BCH encoding in the IEEE model CM3</a:t>
                </a:r>
              </a:p>
              <a:p>
                <a:pPr marL="285750" indent="-285750">
                  <a:buFont typeface="Wingdings" panose="05000000000000000000" pitchFamily="2" charset="2"/>
                  <a:buChar char="p"/>
                </a:pPr>
                <a:endParaRPr lang="en-US" altLang="ja-JP" dirty="0">
                  <a:latin typeface="+mj-lt"/>
                </a:endParaRPr>
              </a:p>
              <a:p>
                <a:pPr marL="285750" indent="-285750">
                  <a:buFont typeface="Wingdings" panose="05000000000000000000" pitchFamily="2" charset="2"/>
                  <a:buChar char="p"/>
                </a:pPr>
                <a:r>
                  <a:rPr lang="en-US" altLang="ja-JP" dirty="0">
                    <a:solidFill>
                      <a:srgbClr val="000000"/>
                    </a:solidFill>
                    <a:effectLst/>
                    <a:latin typeface="+mj-lt"/>
                    <a:ea typeface="游明朝" panose="02020400000000000000" pitchFamily="18" charset="-128"/>
                    <a:cs typeface="Times New Roman" panose="02020603050405020304" pitchFamily="18" charset="0"/>
                  </a:rPr>
                  <a:t>Using an AWGN channel, the case applying an SOCC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𝑅</m:t>
                        </m:r>
                      </m:e>
                      <m:sub>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𝑆𝑂𝐶𝐶</m:t>
                        </m:r>
                      </m:sub>
                    </m:sSub>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 1/2) and RS encoding has the best performance due to the sufficient received power, the random error correction capability of the SOCC, and the addition of RS encoding with error correction capability</a:t>
                </a:r>
              </a:p>
              <a:p>
                <a:pPr marL="285750" indent="-285750">
                  <a:buFont typeface="Wingdings" panose="05000000000000000000" pitchFamily="2" charset="2"/>
                  <a:buChar char="p"/>
                </a:pPr>
                <a:endParaRPr kumimoji="1" lang="en-US" altLang="ja-JP" dirty="0">
                  <a:solidFill>
                    <a:srgbClr val="000000"/>
                  </a:solidFill>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r>
                  <a:rPr lang="en-US" altLang="ja-JP" dirty="0">
                    <a:solidFill>
                      <a:srgbClr val="000000"/>
                    </a:solidFill>
                    <a:latin typeface="+mj-lt"/>
                    <a:ea typeface="游明朝" panose="02020400000000000000" pitchFamily="18" charset="-128"/>
                    <a:cs typeface="Times New Roman" panose="02020603050405020304" pitchFamily="18" charset="0"/>
                  </a:rPr>
                  <a:t>T</a:t>
                </a:r>
                <a:r>
                  <a:rPr lang="en-US" altLang="ja-JP" dirty="0">
                    <a:solidFill>
                      <a:srgbClr val="000000"/>
                    </a:solidFill>
                    <a:effectLst/>
                    <a:latin typeface="+mj-lt"/>
                    <a:ea typeface="游明朝" panose="02020400000000000000" pitchFamily="18" charset="-128"/>
                    <a:cs typeface="Times New Roman" panose="02020603050405020304" pitchFamily="18" charset="0"/>
                  </a:rPr>
                  <a:t>he case applying an SOCC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𝑅</m:t>
                        </m:r>
                      </m:e>
                      <m:sub>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𝑆𝑂𝐶𝐶</m:t>
                        </m:r>
                      </m:sub>
                    </m:sSub>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 1/4) and RS encoding has the best performance using the IEEE model CM3</a:t>
                </a:r>
              </a:p>
              <a:p>
                <a:pPr marL="800100" lvl="1" indent="-342900">
                  <a:buFont typeface="Wingdings" panose="05000000000000000000" pitchFamily="2" charset="2"/>
                  <a:buChar char="Ø"/>
                </a:pPr>
                <a:r>
                  <a:rPr lang="en-US" altLang="ja-JP" dirty="0">
                    <a:solidFill>
                      <a:srgbClr val="000000"/>
                    </a:solidFill>
                    <a:effectLst/>
                    <a:latin typeface="+mj-lt"/>
                    <a:ea typeface="游明朝" panose="02020400000000000000" pitchFamily="18" charset="-128"/>
                    <a:cs typeface="Times New Roman" panose="02020603050405020304" pitchFamily="18" charset="0"/>
                  </a:rPr>
                  <a:t>The reason for this is that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𝑇</m:t>
                        </m:r>
                      </m:e>
                      <m:sub>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𝑤</m:t>
                        </m:r>
                      </m:sub>
                    </m:sSub>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increases as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increases in the case of the burst pulse option</a:t>
                </a:r>
              </a:p>
              <a:p>
                <a:pPr marL="800100" lvl="1" indent="-342900">
                  <a:buFont typeface="Wingdings" panose="05000000000000000000" pitchFamily="2" charset="2"/>
                  <a:buChar char="Ø"/>
                </a:pPr>
                <a:r>
                  <a:rPr lang="en-US" altLang="ja-JP" dirty="0">
                    <a:solidFill>
                      <a:srgbClr val="000000"/>
                    </a:solidFill>
                    <a:latin typeface="+mj-lt"/>
                    <a:ea typeface="游明朝" panose="02020400000000000000" pitchFamily="18" charset="-128"/>
                    <a:cs typeface="Times New Roman" panose="02020603050405020304" pitchFamily="18" charset="0"/>
                  </a:rPr>
                  <a:t>T</a:t>
                </a:r>
                <a:r>
                  <a:rPr lang="en-US" altLang="ja-JP" dirty="0">
                    <a:solidFill>
                      <a:srgbClr val="000000"/>
                    </a:solidFill>
                    <a:effectLst/>
                    <a:latin typeface="+mj-lt"/>
                    <a:ea typeface="游明朝" panose="02020400000000000000" pitchFamily="18" charset="-128"/>
                    <a:cs typeface="Times New Roman" panose="02020603050405020304" pitchFamily="18" charset="0"/>
                  </a:rPr>
                  <a:t>he effect of multipath delay cannot be ignored, leading to performance degradation</a:t>
                </a:r>
                <a:endParaRPr kumimoji="1" lang="ja-JP" altLang="en-US"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35496" y="1340768"/>
                <a:ext cx="8856984" cy="4832349"/>
              </a:xfrm>
              <a:prstGeom prst="rect">
                <a:avLst/>
              </a:prstGeom>
              <a:blipFill>
                <a:blip r:embed="rId3"/>
                <a:stretch>
                  <a:fillRect l="-482" t="-757" r="-413" b="-1009"/>
                </a:stretch>
              </a:blipFill>
            </p:spPr>
            <p:txBody>
              <a:bodyPr/>
              <a:lstStyle/>
              <a:p>
                <a:r>
                  <a:rPr lang="ja-JP" altLang="en-US">
                    <a:noFill/>
                  </a:rPr>
                  <a:t> </a:t>
                </a:r>
              </a:p>
            </p:txBody>
          </p:sp>
        </mc:Fallback>
      </mc:AlternateContent>
      <p:sp>
        <p:nvSpPr>
          <p:cNvPr id="7" name="Rectangle 4">
            <a:extLst>
              <a:ext uri="{FF2B5EF4-FFF2-40B4-BE49-F238E27FC236}">
                <a16:creationId xmlns:a16="http://schemas.microsoft.com/office/drawing/2014/main" id="{01758B2B-B346-E509-0C92-F9C512ADA8E2}"/>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9BCEF5C0-85BC-72AD-E96F-C7AE84B58BCE}"/>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2441918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13536"/>
            <a:ext cx="7772400" cy="1066800"/>
          </a:xfrm>
        </p:spPr>
        <p:txBody>
          <a:bodyPr/>
          <a:lstStyle/>
          <a:p>
            <a:r>
              <a:rPr kumimoji="1" lang="en-US" altLang="ja-JP" dirty="0"/>
              <a:t>5. Conclusion</a:t>
            </a:r>
            <a:endParaRPr kumimoji="1" lang="ja-JP" altLang="en-US" dirty="0"/>
          </a:p>
        </p:txBody>
      </p:sp>
      <p:sp>
        <p:nvSpPr>
          <p:cNvPr id="4" name="スライド番号プレースホルダー 3"/>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26</a:t>
            </a:fld>
            <a:endParaRPr kumimoji="1" lang="ja-JP" altLang="en-US">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99349" y="1276143"/>
            <a:ext cx="8784084" cy="3139321"/>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This research proposed applying an SOCC to the UWB PHY of IEEE 802.15.6 to improve its dependability and evaluated the effect of applying an SOCC by computer simulations</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Numerical results showed that sufficient dependability could not be ensured by the error control method defined by IEEE 802.15.6 and that high energy efficiency was obtained while ensuring a sufficient transmission failure ratio by applying an SOCC in the single and the burst pulse options</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I</a:t>
            </a:r>
            <a:r>
              <a:rPr kumimoji="1" lang="en-US" altLang="ja-JP" dirty="0">
                <a:latin typeface="+mj-lt"/>
              </a:rPr>
              <a:t>t was also confirmed that a combination effect could be obtained with an SOCC by applying RS codes with almost the same coding rate as the BCH code specified in IEEE 802.15.6</a:t>
            </a:r>
          </a:p>
        </p:txBody>
      </p:sp>
      <p:sp>
        <p:nvSpPr>
          <p:cNvPr id="7" name="テキスト ボックス 6">
            <a:extLst>
              <a:ext uri="{FF2B5EF4-FFF2-40B4-BE49-F238E27FC236}">
                <a16:creationId xmlns:a16="http://schemas.microsoft.com/office/drawing/2014/main" id="{14787F1A-F4FE-4471-B282-52E5E59DD110}"/>
              </a:ext>
            </a:extLst>
          </p:cNvPr>
          <p:cNvSpPr txBox="1"/>
          <p:nvPr/>
        </p:nvSpPr>
        <p:spPr>
          <a:xfrm>
            <a:off x="395536" y="4820058"/>
            <a:ext cx="1728192" cy="400110"/>
          </a:xfrm>
          <a:prstGeom prst="rect">
            <a:avLst/>
          </a:prstGeom>
          <a:noFill/>
          <a:ln w="38100">
            <a:solidFill>
              <a:srgbClr val="00B050"/>
            </a:solidFill>
          </a:ln>
        </p:spPr>
        <p:txBody>
          <a:bodyPr wrap="square" rtlCol="0">
            <a:spAutoFit/>
          </a:bodyPr>
          <a:lstStyle/>
          <a:p>
            <a:r>
              <a:rPr lang="en-US" altLang="ja-JP" sz="2000" b="1" dirty="0">
                <a:latin typeface="+mj-lt"/>
              </a:rPr>
              <a:t>Future</a:t>
            </a:r>
            <a:r>
              <a:rPr lang="ja-JP" altLang="en-US" sz="2000" b="1" dirty="0">
                <a:latin typeface="+mj-lt"/>
              </a:rPr>
              <a:t> </a:t>
            </a:r>
            <a:r>
              <a:rPr lang="en-US" altLang="ja-JP" sz="2000" b="1" dirty="0">
                <a:latin typeface="+mj-lt"/>
              </a:rPr>
              <a:t>work</a:t>
            </a:r>
            <a:endParaRPr kumimoji="1" lang="ja-JP" altLang="en-US" sz="2000" b="1" dirty="0">
              <a:latin typeface="+mj-lt"/>
            </a:endParaRPr>
          </a:p>
        </p:txBody>
      </p:sp>
      <p:sp>
        <p:nvSpPr>
          <p:cNvPr id="8" name="テキスト ボックス 7">
            <a:extLst>
              <a:ext uri="{FF2B5EF4-FFF2-40B4-BE49-F238E27FC236}">
                <a16:creationId xmlns:a16="http://schemas.microsoft.com/office/drawing/2014/main" id="{4E261671-5CAC-4312-BEE9-FC125F4677F0}"/>
              </a:ext>
            </a:extLst>
          </p:cNvPr>
          <p:cNvSpPr txBox="1"/>
          <p:nvPr/>
        </p:nvSpPr>
        <p:spPr>
          <a:xfrm>
            <a:off x="99349" y="5328846"/>
            <a:ext cx="8784084" cy="1015663"/>
          </a:xfrm>
          <a:prstGeom prst="rect">
            <a:avLst/>
          </a:prstGeom>
          <a:noFill/>
        </p:spPr>
        <p:txBody>
          <a:bodyPr wrap="square" rtlCol="0">
            <a:spAutoFit/>
          </a:bodyPr>
          <a:lstStyle/>
          <a:p>
            <a:pPr marL="342900" indent="-342900">
              <a:buFont typeface="Wingdings" panose="05000000000000000000" pitchFamily="2" charset="2"/>
              <a:buChar char="ü"/>
            </a:pPr>
            <a:r>
              <a:rPr lang="en-US" altLang="ja-JP" sz="2000" dirty="0">
                <a:latin typeface="+mj-lt"/>
              </a:rPr>
              <a:t>Evaluation of SOCC applications in a wearable WBAN in a dynamic channel model environment</a:t>
            </a:r>
          </a:p>
          <a:p>
            <a:pPr marL="342900" indent="-342900">
              <a:buFont typeface="Wingdings" panose="05000000000000000000" pitchFamily="2" charset="2"/>
              <a:buChar char="ü"/>
            </a:pPr>
            <a:r>
              <a:rPr lang="en-US" altLang="ja-JP" sz="2000" dirty="0">
                <a:latin typeface="+mj-lt"/>
              </a:rPr>
              <a:t>The optimization of the access protocol in a practical use case </a:t>
            </a:r>
          </a:p>
        </p:txBody>
      </p:sp>
      <p:sp>
        <p:nvSpPr>
          <p:cNvPr id="10" name="Rectangle 4">
            <a:extLst>
              <a:ext uri="{FF2B5EF4-FFF2-40B4-BE49-F238E27FC236}">
                <a16:creationId xmlns:a16="http://schemas.microsoft.com/office/drawing/2014/main" id="{86A75D1A-BC1C-6311-3CD4-04E741E32EE9}"/>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51340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27</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4" name="日付プレースホルダー 3">
            <a:extLst>
              <a:ext uri="{FF2B5EF4-FFF2-40B4-BE49-F238E27FC236}">
                <a16:creationId xmlns:a16="http://schemas.microsoft.com/office/drawing/2014/main" id="{D00DC1CF-12E1-4E62-AD2D-D3C972EE1EF7}"/>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a:t>Kento Takabayashi(Okayama Pref. Univ.) Ryuji Kohno(YNU/YRP-IAI) </a:t>
            </a:r>
            <a:endParaRPr lang="en-US" altLang="ja-JP" sz="1200" dirty="0"/>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Tree>
    <p:extLst>
      <p:ext uri="{BB962C8B-B14F-4D97-AF65-F5344CB8AC3E}">
        <p14:creationId xmlns:p14="http://schemas.microsoft.com/office/powerpoint/2010/main" val="3900775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494684" y="6475413"/>
            <a:ext cx="230832" cy="276999"/>
          </a:xfrm>
        </p:spPr>
        <p:txBody>
          <a:bodyPr/>
          <a:lstStyle/>
          <a:p>
            <a:pPr>
              <a:defRPr/>
            </a:pPr>
            <a:fld id="{8CE37C8C-D372-447C-BB1B-5CE70563E00F}" type="slidenum">
              <a:rPr lang="ja-JP" altLang="en-US">
                <a:latin typeface="+mj-lt"/>
              </a:rPr>
              <a:pPr>
                <a:defRPr/>
              </a:pPr>
              <a:t>28</a:t>
            </a:fld>
            <a:endParaRPr lang="ja-JP" altLang="en-US">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28</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a:defRPr/>
            </a:pPr>
            <a:r>
              <a:rPr lang="en-US" altLang="ja-JP">
                <a:latin typeface="+mj-lt"/>
              </a:rPr>
              <a:t>November  2022</a:t>
            </a:r>
            <a:endParaRPr lang="ja-JP" altLang="en-US" dirty="0">
              <a:latin typeface="+mj-lt"/>
            </a:endParaRP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kumimoji="1" lang="en-US" altLang="ja-JP"/>
              <a:t>Kento Takabayashi(Okayama Pref. Univ.) Ryuji Kohno(YNU/YRP-IAI) </a:t>
            </a:r>
            <a:endParaRPr kumimoji="1" lang="ja-JP" altLang="en-US"/>
          </a:p>
        </p:txBody>
      </p:sp>
    </p:spTree>
    <p:extLst>
      <p:ext uri="{BB962C8B-B14F-4D97-AF65-F5344CB8AC3E}">
        <p14:creationId xmlns:p14="http://schemas.microsoft.com/office/powerpoint/2010/main" val="45660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6A9E11-1C91-4D55-AA35-99F803E7696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598A2DB7-F161-4453-8CE9-55AC4CEEA3DE}"/>
              </a:ext>
            </a:extLst>
          </p:cNvPr>
          <p:cNvSpPr>
            <a:spLocks noGrp="1"/>
          </p:cNvSpPr>
          <p:nvPr>
            <p:ph type="ftr" sz="quarter" idx="3"/>
          </p:nvPr>
        </p:nvSpPr>
        <p:spPr>
          <a:xfrm>
            <a:off x="5724128" y="6453336"/>
            <a:ext cx="3096344"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6" name="テキスト ボックス 5">
            <a:extLst>
              <a:ext uri="{FF2B5EF4-FFF2-40B4-BE49-F238E27FC236}">
                <a16:creationId xmlns:a16="http://schemas.microsoft.com/office/drawing/2014/main" id="{AD88C463-5578-485A-9B73-A2FA6872E198}"/>
              </a:ext>
            </a:extLst>
          </p:cNvPr>
          <p:cNvSpPr txBox="1"/>
          <p:nvPr/>
        </p:nvSpPr>
        <p:spPr>
          <a:xfrm>
            <a:off x="3617563" y="1291271"/>
            <a:ext cx="1725758" cy="584775"/>
          </a:xfrm>
          <a:prstGeom prst="rect">
            <a:avLst/>
          </a:prstGeom>
          <a:noFill/>
        </p:spPr>
        <p:txBody>
          <a:bodyPr wrap="square" rtlCol="0">
            <a:spAutoFit/>
          </a:bodyPr>
          <a:lstStyle/>
          <a:p>
            <a:r>
              <a:rPr lang="en-US" altLang="ja-JP" sz="3200" dirty="0">
                <a:latin typeface="+mj-lt"/>
                <a:cs typeface="Arial" panose="020B0604020202020204" pitchFamily="34" charset="0"/>
              </a:rPr>
              <a:t>Agenda </a:t>
            </a:r>
            <a:endParaRPr lang="ja-JP" altLang="en-US" sz="3200" dirty="0">
              <a:latin typeface="+mj-lt"/>
              <a:cs typeface="Arial" panose="020B0604020202020204" pitchFamily="34" charset="0"/>
            </a:endParaRPr>
          </a:p>
        </p:txBody>
      </p:sp>
      <p:sp>
        <p:nvSpPr>
          <p:cNvPr id="7" name="テキスト ボックス 6">
            <a:extLst>
              <a:ext uri="{FF2B5EF4-FFF2-40B4-BE49-F238E27FC236}">
                <a16:creationId xmlns:a16="http://schemas.microsoft.com/office/drawing/2014/main" id="{14441B51-1147-4E97-906C-97AE8114B773}"/>
              </a:ext>
            </a:extLst>
          </p:cNvPr>
          <p:cNvSpPr txBox="1"/>
          <p:nvPr/>
        </p:nvSpPr>
        <p:spPr>
          <a:xfrm>
            <a:off x="737243" y="2060848"/>
            <a:ext cx="7920880" cy="2554545"/>
          </a:xfrm>
          <a:prstGeom prst="rect">
            <a:avLst/>
          </a:prstGeom>
          <a:noFill/>
        </p:spPr>
        <p:txBody>
          <a:bodyPr wrap="square" rtlCol="0">
            <a:spAutoFit/>
          </a:bodyPr>
          <a:lstStyle/>
          <a:p>
            <a:pPr marL="514350" indent="-514350">
              <a:buFont typeface="+mj-lt"/>
              <a:buAutoNum type="arabicPeriod"/>
            </a:pPr>
            <a:r>
              <a:rPr lang="en-US" altLang="ja-JP" sz="3200" dirty="0">
                <a:latin typeface="+mj-lt"/>
                <a:cs typeface="Arial" panose="020B0604020202020204" pitchFamily="34" charset="0"/>
              </a:rPr>
              <a:t>Introduction</a:t>
            </a:r>
          </a:p>
          <a:p>
            <a:pPr marL="514350" indent="-514350">
              <a:buFont typeface="+mj-lt"/>
              <a:buAutoNum type="arabicPeriod"/>
            </a:pPr>
            <a:r>
              <a:rPr lang="en-US" altLang="ja-JP" sz="3200" dirty="0">
                <a:latin typeface="+mj-lt"/>
                <a:cs typeface="Arial" panose="020B0604020202020204" pitchFamily="34" charset="0"/>
              </a:rPr>
              <a:t>IEEE 802.15.6 UWB PHY</a:t>
            </a:r>
          </a:p>
          <a:p>
            <a:pPr marL="514350" indent="-514350">
              <a:buFont typeface="+mj-lt"/>
              <a:buAutoNum type="arabicPeriod"/>
            </a:pPr>
            <a:r>
              <a:rPr lang="en-US" altLang="ja-JP" sz="3200" dirty="0">
                <a:latin typeface="+mj-lt"/>
                <a:cs typeface="Arial" panose="020B0604020202020204" pitchFamily="34" charset="0"/>
              </a:rPr>
              <a:t>Super Orthogonal Convolutional Code</a:t>
            </a:r>
          </a:p>
          <a:p>
            <a:pPr marL="514350" indent="-514350">
              <a:buFont typeface="+mj-lt"/>
              <a:buAutoNum type="arabicPeriod"/>
            </a:pPr>
            <a:r>
              <a:rPr lang="en-US" altLang="ja-JP" sz="3200" dirty="0">
                <a:latin typeface="+mj-lt"/>
                <a:cs typeface="Arial" panose="020B0604020202020204" pitchFamily="34" charset="0"/>
              </a:rPr>
              <a:t>Evaluation</a:t>
            </a:r>
          </a:p>
          <a:p>
            <a:pPr marL="514350" indent="-514350">
              <a:buFont typeface="+mj-lt"/>
              <a:buAutoNum type="arabicPeriod"/>
            </a:pPr>
            <a:r>
              <a:rPr lang="en-US" altLang="ja-JP" sz="3200" dirty="0">
                <a:latin typeface="+mj-lt"/>
                <a:cs typeface="Arial" panose="020B0604020202020204" pitchFamily="34" charset="0"/>
              </a:rPr>
              <a:t>Conclusion</a:t>
            </a:r>
          </a:p>
        </p:txBody>
      </p:sp>
      <p:sp>
        <p:nvSpPr>
          <p:cNvPr id="8" name="Rectangle 4">
            <a:extLst>
              <a:ext uri="{FF2B5EF4-FFF2-40B4-BE49-F238E27FC236}">
                <a16:creationId xmlns:a16="http://schemas.microsoft.com/office/drawing/2014/main" id="{62908730-55A1-8B57-5412-F266975A2915}"/>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Tree>
    <p:extLst>
      <p:ext uri="{BB962C8B-B14F-4D97-AF65-F5344CB8AC3E}">
        <p14:creationId xmlns:p14="http://schemas.microsoft.com/office/powerpoint/2010/main" val="108611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336AA71-07A0-4E80-ADAE-B32C181DE579}"/>
              </a:ext>
            </a:extLst>
          </p:cNvPr>
          <p:cNvPicPr>
            <a:picLocks noChangeAspect="1"/>
          </p:cNvPicPr>
          <p:nvPr/>
        </p:nvPicPr>
        <p:blipFill>
          <a:blip r:embed="rId3"/>
          <a:stretch>
            <a:fillRect/>
          </a:stretch>
        </p:blipFill>
        <p:spPr>
          <a:xfrm>
            <a:off x="5508104" y="3585504"/>
            <a:ext cx="2907219" cy="1719009"/>
          </a:xfrm>
          <a:prstGeom prst="rect">
            <a:avLst/>
          </a:prstGeom>
        </p:spPr>
      </p:pic>
      <p:pic>
        <p:nvPicPr>
          <p:cNvPr id="3" name="図 2">
            <a:extLst>
              <a:ext uri="{FF2B5EF4-FFF2-40B4-BE49-F238E27FC236}">
                <a16:creationId xmlns:a16="http://schemas.microsoft.com/office/drawing/2014/main" id="{236818AC-3F90-428B-9E33-872BE67009D1}"/>
              </a:ext>
            </a:extLst>
          </p:cNvPr>
          <p:cNvPicPr>
            <a:picLocks noChangeAspect="1"/>
          </p:cNvPicPr>
          <p:nvPr/>
        </p:nvPicPr>
        <p:blipFill>
          <a:blip r:embed="rId4"/>
          <a:stretch>
            <a:fillRect/>
          </a:stretch>
        </p:blipFill>
        <p:spPr>
          <a:xfrm>
            <a:off x="5652851" y="1150496"/>
            <a:ext cx="2407903" cy="1581487"/>
          </a:xfrm>
          <a:prstGeom prst="rect">
            <a:avLst/>
          </a:prstGeom>
        </p:spPr>
      </p:pic>
      <p:sp>
        <p:nvSpPr>
          <p:cNvPr id="2" name="タイトル 1"/>
          <p:cNvSpPr>
            <a:spLocks noGrp="1"/>
          </p:cNvSpPr>
          <p:nvPr>
            <p:ph type="title"/>
          </p:nvPr>
        </p:nvSpPr>
        <p:spPr>
          <a:xfrm>
            <a:off x="685800" y="390636"/>
            <a:ext cx="7772400" cy="1066800"/>
          </a:xfrm>
        </p:spPr>
        <p:txBody>
          <a:bodyPr/>
          <a:lstStyle/>
          <a:p>
            <a:r>
              <a:rPr kumimoji="1" lang="en-US" altLang="ja-JP" sz="3200" dirty="0"/>
              <a:t>1. </a:t>
            </a:r>
            <a:r>
              <a:rPr lang="en-US" altLang="ja-JP" sz="3200" dirty="0"/>
              <a:t>Introduction - </a:t>
            </a:r>
            <a:r>
              <a:rPr lang="en-US" altLang="ja-JP" sz="3200" dirty="0" err="1"/>
              <a:t>IoMT</a:t>
            </a:r>
            <a:endParaRPr kumimoji="1" lang="ja-JP" altLang="en-US" sz="3200" dirty="0"/>
          </a:p>
        </p:txBody>
      </p:sp>
      <p:sp>
        <p:nvSpPr>
          <p:cNvPr id="4" name="日付プレースホルダー 3"/>
          <p:cNvSpPr>
            <a:spLocks noGrp="1"/>
          </p:cNvSpPr>
          <p:nvPr>
            <p:ph type="dt" sz="half" idx="10"/>
          </p:nvPr>
        </p:nvSpPr>
        <p:spPr bwMode="auto">
          <a:xfrm>
            <a:off x="3175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latin typeface="+mj-lt"/>
              </a:rPr>
              <a:t>November  2022</a:t>
            </a:r>
            <a:endParaRPr kumimoji="1" lang="ja-JP" altLang="en-US" dirty="0">
              <a:latin typeface="+mj-lt"/>
            </a:endParaRPr>
          </a:p>
        </p:txBody>
      </p:sp>
      <p:sp>
        <p:nvSpPr>
          <p:cNvPr id="5" name="スライド番号プレースホルダー 4"/>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6" name="テキスト ボックス 5"/>
          <p:cNvSpPr txBox="1"/>
          <p:nvPr/>
        </p:nvSpPr>
        <p:spPr>
          <a:xfrm>
            <a:off x="5134661" y="2801809"/>
            <a:ext cx="3672408" cy="307777"/>
          </a:xfrm>
          <a:prstGeom prst="rect">
            <a:avLst/>
          </a:prstGeom>
          <a:noFill/>
        </p:spPr>
        <p:txBody>
          <a:bodyPr wrap="square" rtlCol="0">
            <a:spAutoFit/>
          </a:bodyPr>
          <a:lstStyle/>
          <a:p>
            <a:r>
              <a:rPr lang="en-US" altLang="ja-JP" sz="1400" b="1" u="sng" dirty="0">
                <a:latin typeface="+mj-lt"/>
              </a:rPr>
              <a:t>Fig. Triggerfish sensor</a:t>
            </a:r>
            <a:r>
              <a:rPr lang="ja-JP" altLang="en-US" sz="1400" b="1" u="sng" dirty="0">
                <a:latin typeface="+mj-lt"/>
              </a:rPr>
              <a:t> </a:t>
            </a:r>
            <a:r>
              <a:rPr lang="en-US" altLang="ja-JP" sz="1400" b="1" u="sng" dirty="0">
                <a:latin typeface="+mj-lt"/>
              </a:rPr>
              <a:t>(© SEED </a:t>
            </a:r>
            <a:r>
              <a:rPr lang="en-US" altLang="ja-JP" sz="1400" b="1" u="sng" dirty="0" err="1">
                <a:latin typeface="+mj-lt"/>
              </a:rPr>
              <a:t>Co.,Ltd</a:t>
            </a:r>
            <a:r>
              <a:rPr lang="en-US" altLang="ja-JP" sz="1400" b="1" u="sng" dirty="0">
                <a:latin typeface="+mj-lt"/>
              </a:rPr>
              <a:t>.)</a:t>
            </a:r>
            <a:endParaRPr kumimoji="1" lang="ja-JP" altLang="en-US" sz="1400" b="1" u="sng" dirty="0">
              <a:latin typeface="+mj-lt"/>
            </a:endParaRPr>
          </a:p>
        </p:txBody>
      </p:sp>
      <p:sp>
        <p:nvSpPr>
          <p:cNvPr id="7" name="テキスト ボックス 6"/>
          <p:cNvSpPr txBox="1"/>
          <p:nvPr/>
        </p:nvSpPr>
        <p:spPr>
          <a:xfrm>
            <a:off x="218852" y="1206321"/>
            <a:ext cx="4915809" cy="4862870"/>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u="sng" dirty="0">
                <a:solidFill>
                  <a:srgbClr val="C00000"/>
                </a:solidFill>
                <a:latin typeface="+mj-lt"/>
              </a:rPr>
              <a:t>Internet of Medical Things (</a:t>
            </a:r>
            <a:r>
              <a:rPr lang="en-US" altLang="ja-JP" sz="2000" b="1" u="sng" dirty="0" err="1">
                <a:solidFill>
                  <a:srgbClr val="C00000"/>
                </a:solidFill>
                <a:latin typeface="+mj-lt"/>
              </a:rPr>
              <a:t>IoMT</a:t>
            </a:r>
            <a:r>
              <a:rPr lang="en-US" altLang="ja-JP" sz="2000" b="1" u="sng" dirty="0">
                <a:solidFill>
                  <a:srgbClr val="C00000"/>
                </a:solidFill>
                <a:latin typeface="+mj-lt"/>
              </a:rPr>
              <a:t>)</a:t>
            </a:r>
            <a:r>
              <a:rPr lang="en-US" altLang="ja-JP" sz="2000" dirty="0">
                <a:latin typeface="+mj-lt"/>
              </a:rPr>
              <a:t>:</a:t>
            </a:r>
          </a:p>
          <a:p>
            <a:pPr marL="742950" lvl="1" indent="-285750">
              <a:buFont typeface="Wingdings" panose="05000000000000000000" pitchFamily="2" charset="2"/>
              <a:buChar char="ü"/>
            </a:pPr>
            <a:r>
              <a:rPr lang="en-US" altLang="ja-JP" dirty="0">
                <a:latin typeface="+mj-lt"/>
              </a:rPr>
              <a:t>IoT in the medical and healthcare field</a:t>
            </a:r>
          </a:p>
          <a:p>
            <a:pPr marL="742950" lvl="1" indent="-285750">
              <a:buFont typeface="Wingdings" panose="05000000000000000000" pitchFamily="2" charset="2"/>
              <a:buChar char="l"/>
            </a:pPr>
            <a:endParaRPr lang="en-US" altLang="ja-JP" dirty="0">
              <a:latin typeface="+mj-lt"/>
            </a:endParaRPr>
          </a:p>
          <a:p>
            <a:pPr marL="285750" indent="-285750">
              <a:buFont typeface="Wingdings" panose="05000000000000000000" pitchFamily="2" charset="2"/>
              <a:buChar char="l"/>
            </a:pPr>
            <a:r>
              <a:rPr lang="en-US" altLang="ja-JP" sz="2000" dirty="0">
                <a:latin typeface="+mj-lt"/>
              </a:rPr>
              <a:t>Scope of </a:t>
            </a:r>
            <a:r>
              <a:rPr lang="en-US" altLang="ja-JP" sz="2000" dirty="0" err="1">
                <a:latin typeface="+mj-lt"/>
              </a:rPr>
              <a:t>IoMT</a:t>
            </a:r>
            <a:endParaRPr lang="en-US" altLang="ja-JP" sz="2000" dirty="0">
              <a:latin typeface="+mj-lt"/>
            </a:endParaRPr>
          </a:p>
          <a:p>
            <a:pPr marL="800100" lvl="1" indent="-342900">
              <a:buFont typeface="+mj-ea"/>
              <a:buAutoNum type="circleNumDbPlain"/>
            </a:pPr>
            <a:r>
              <a:rPr lang="en-US" altLang="ja-JP" dirty="0">
                <a:latin typeface="+mj-lt"/>
              </a:rPr>
              <a:t>Healthcare</a:t>
            </a:r>
            <a:r>
              <a:rPr lang="ja-JP" altLang="en-US" dirty="0">
                <a:latin typeface="+mj-lt"/>
              </a:rPr>
              <a:t>・</a:t>
            </a:r>
            <a:r>
              <a:rPr lang="en-US" altLang="ja-JP" dirty="0" err="1">
                <a:latin typeface="+mj-lt"/>
              </a:rPr>
              <a:t>Mibyo</a:t>
            </a:r>
            <a:r>
              <a:rPr lang="en-US" altLang="ja-JP" dirty="0">
                <a:latin typeface="+mj-lt"/>
              </a:rPr>
              <a:t> (</a:t>
            </a:r>
            <a:r>
              <a:rPr lang="ja-JP" altLang="en-US" dirty="0">
                <a:latin typeface="+mj-lt"/>
              </a:rPr>
              <a:t>未病</a:t>
            </a:r>
            <a:r>
              <a:rPr lang="en-US" altLang="ja-JP" dirty="0">
                <a:latin typeface="+mj-lt"/>
              </a:rPr>
              <a:t>)</a:t>
            </a:r>
          </a:p>
          <a:p>
            <a:pPr marL="800100" lvl="1" indent="-342900">
              <a:buFont typeface="+mj-ea"/>
              <a:buAutoNum type="circleNumDbPlain"/>
            </a:pPr>
            <a:r>
              <a:rPr lang="en-US" altLang="ja-JP" dirty="0">
                <a:latin typeface="+mj-lt"/>
              </a:rPr>
              <a:t>Home Health Care</a:t>
            </a:r>
          </a:p>
          <a:p>
            <a:pPr marL="800100" lvl="1" indent="-342900">
              <a:buFont typeface="+mj-ea"/>
              <a:buAutoNum type="circleNumDbPlain"/>
            </a:pPr>
            <a:r>
              <a:rPr lang="en-US" altLang="ja-JP" dirty="0">
                <a:latin typeface="+mj-lt"/>
              </a:rPr>
              <a:t>Diagnosis</a:t>
            </a:r>
          </a:p>
          <a:p>
            <a:pPr marL="800100" lvl="1" indent="-342900">
              <a:buFont typeface="+mj-ea"/>
              <a:buAutoNum type="circleNumDbPlain"/>
            </a:pPr>
            <a:r>
              <a:rPr lang="en-US" altLang="ja-JP" dirty="0">
                <a:latin typeface="+mj-lt"/>
              </a:rPr>
              <a:t>Treatment</a:t>
            </a:r>
          </a:p>
          <a:p>
            <a:pPr marL="800100" lvl="1" indent="-342900">
              <a:buFont typeface="+mj-ea"/>
              <a:buAutoNum type="circleNumDbPlain"/>
            </a:pPr>
            <a:r>
              <a:rPr lang="en-US" altLang="ja-JP" dirty="0">
                <a:latin typeface="+mj-lt"/>
              </a:rPr>
              <a:t>Prognostic treatment</a:t>
            </a:r>
            <a:r>
              <a:rPr lang="ja-JP" altLang="en-US" dirty="0">
                <a:latin typeface="+mj-lt"/>
              </a:rPr>
              <a:t>・</a:t>
            </a:r>
            <a:r>
              <a:rPr lang="en-US" altLang="ja-JP" dirty="0">
                <a:latin typeface="+mj-lt"/>
              </a:rPr>
              <a:t>Rehabilitation</a:t>
            </a:r>
          </a:p>
          <a:p>
            <a:pPr marL="800100" lvl="1" indent="-342900">
              <a:buFont typeface="+mj-ea"/>
              <a:buAutoNum type="circleNumDbPlain"/>
            </a:pPr>
            <a:endParaRPr lang="en-US" altLang="ja-JP" dirty="0">
              <a:latin typeface="+mj-lt"/>
            </a:endParaRPr>
          </a:p>
          <a:p>
            <a:pPr marL="285750" indent="-285750">
              <a:buFont typeface="Wingdings" panose="05000000000000000000" pitchFamily="2" charset="2"/>
              <a:buChar char="l"/>
            </a:pPr>
            <a:r>
              <a:rPr lang="en-US" altLang="ja-JP" dirty="0" err="1">
                <a:latin typeface="+mj-lt"/>
              </a:rPr>
              <a:t>IoMT</a:t>
            </a:r>
            <a:r>
              <a:rPr lang="en-US" altLang="ja-JP" dirty="0">
                <a:latin typeface="+mj-lt"/>
              </a:rPr>
              <a:t> requires…</a:t>
            </a:r>
          </a:p>
          <a:p>
            <a:pPr marL="742950" lvl="1" indent="-285750">
              <a:buFont typeface="Wingdings" panose="05000000000000000000" pitchFamily="2" charset="2"/>
              <a:buChar char="ü"/>
            </a:pPr>
            <a:r>
              <a:rPr lang="en-US" altLang="ja-JP" b="1" dirty="0">
                <a:latin typeface="+mj-lt"/>
              </a:rPr>
              <a:t>Reliability</a:t>
            </a:r>
            <a:r>
              <a:rPr lang="en-US" altLang="ja-JP" dirty="0">
                <a:latin typeface="+mj-lt"/>
              </a:rPr>
              <a:t> and </a:t>
            </a:r>
            <a:r>
              <a:rPr lang="en-US" altLang="ja-JP" b="1" dirty="0">
                <a:latin typeface="+mj-lt"/>
              </a:rPr>
              <a:t>safety</a:t>
            </a:r>
            <a:r>
              <a:rPr lang="en-US" altLang="ja-JP" dirty="0">
                <a:latin typeface="+mj-lt"/>
              </a:rPr>
              <a:t> of conventional </a:t>
            </a:r>
            <a:r>
              <a:rPr lang="en-US" altLang="ja-JP" b="1" u="sng" dirty="0">
                <a:solidFill>
                  <a:srgbClr val="FF0000"/>
                </a:solidFill>
                <a:latin typeface="+mj-lt"/>
              </a:rPr>
              <a:t>medical devices</a:t>
            </a:r>
          </a:p>
          <a:p>
            <a:pPr marL="742950" lvl="1" indent="-285750">
              <a:buFont typeface="Wingdings" panose="05000000000000000000" pitchFamily="2" charset="2"/>
              <a:buChar char="ü"/>
            </a:pPr>
            <a:r>
              <a:rPr lang="en-US" altLang="ja-JP" b="1" dirty="0">
                <a:latin typeface="+mj-lt"/>
              </a:rPr>
              <a:t>Mass device management</a:t>
            </a:r>
            <a:r>
              <a:rPr lang="en-US" altLang="ja-JP" dirty="0">
                <a:latin typeface="+mj-lt"/>
              </a:rPr>
              <a:t>, </a:t>
            </a:r>
            <a:r>
              <a:rPr lang="en-US" altLang="ja-JP" b="1" u="sng" dirty="0">
                <a:solidFill>
                  <a:srgbClr val="0070C0"/>
                </a:solidFill>
                <a:latin typeface="+mj-lt"/>
              </a:rPr>
              <a:t>reliable communication</a:t>
            </a:r>
            <a:r>
              <a:rPr lang="en-US" altLang="ja-JP" dirty="0">
                <a:latin typeface="+mj-lt"/>
              </a:rPr>
              <a:t>, </a:t>
            </a:r>
            <a:r>
              <a:rPr lang="en-US" altLang="ja-JP" b="1" dirty="0">
                <a:latin typeface="+mj-lt"/>
              </a:rPr>
              <a:t>heterogeneity and interoperability</a:t>
            </a:r>
            <a:r>
              <a:rPr lang="en-US" altLang="ja-JP" dirty="0">
                <a:latin typeface="+mj-lt"/>
              </a:rPr>
              <a:t> of devices </a:t>
            </a:r>
            <a:r>
              <a:rPr lang="en-US" altLang="ja-JP" b="1" u="sng" dirty="0">
                <a:solidFill>
                  <a:srgbClr val="FF0000"/>
                </a:solidFill>
                <a:latin typeface="+mj-lt"/>
              </a:rPr>
              <a:t>more than conventional IoT</a:t>
            </a:r>
          </a:p>
        </p:txBody>
      </p:sp>
      <p:sp>
        <p:nvSpPr>
          <p:cNvPr id="13" name="テキスト ボックス 12">
            <a:extLst>
              <a:ext uri="{FF2B5EF4-FFF2-40B4-BE49-F238E27FC236}">
                <a16:creationId xmlns:a16="http://schemas.microsoft.com/office/drawing/2014/main" id="{6B676C67-6D98-4527-96F8-B575274106FB}"/>
              </a:ext>
            </a:extLst>
          </p:cNvPr>
          <p:cNvSpPr txBox="1"/>
          <p:nvPr/>
        </p:nvSpPr>
        <p:spPr>
          <a:xfrm>
            <a:off x="5154092" y="5514616"/>
            <a:ext cx="3900464" cy="523220"/>
          </a:xfrm>
          <a:prstGeom prst="rect">
            <a:avLst/>
          </a:prstGeom>
          <a:noFill/>
        </p:spPr>
        <p:txBody>
          <a:bodyPr wrap="square" rtlCol="0">
            <a:spAutoFit/>
          </a:bodyPr>
          <a:lstStyle/>
          <a:p>
            <a:r>
              <a:rPr lang="en-US" altLang="ja-JP" sz="1400" b="1" u="sng" dirty="0">
                <a:latin typeface="+mj-lt"/>
              </a:rPr>
              <a:t>Fig.</a:t>
            </a:r>
            <a:r>
              <a:rPr lang="en-US" altLang="zh-TW" sz="1400" b="1" u="sng" dirty="0">
                <a:latin typeface="+mj-lt"/>
              </a:rPr>
              <a:t> Fetal Monitor </a:t>
            </a:r>
            <a:r>
              <a:rPr lang="en-US" altLang="zh-TW" sz="1400" b="1" u="sng" dirty="0" err="1">
                <a:latin typeface="+mj-lt"/>
              </a:rPr>
              <a:t>iCTG</a:t>
            </a:r>
            <a:r>
              <a:rPr lang="en-US" altLang="zh-TW" sz="1400" b="1" u="sng" dirty="0">
                <a:latin typeface="+mj-lt"/>
              </a:rPr>
              <a:t> </a:t>
            </a:r>
            <a:r>
              <a:rPr lang="en-US" altLang="ja-JP" sz="1400" b="1" u="sng" dirty="0">
                <a:latin typeface="+mj-lt"/>
              </a:rPr>
              <a:t>(Managed medical device (class II), © Melody International Ltd. )</a:t>
            </a:r>
            <a:endParaRPr kumimoji="1" lang="ja-JP" altLang="en-US" sz="1400" b="1" u="sng" dirty="0">
              <a:latin typeface="+mj-lt"/>
            </a:endParaRPr>
          </a:p>
        </p:txBody>
      </p:sp>
      <p:sp>
        <p:nvSpPr>
          <p:cNvPr id="11" name="Rectangle 4">
            <a:extLst>
              <a:ext uri="{FF2B5EF4-FFF2-40B4-BE49-F238E27FC236}">
                <a16:creationId xmlns:a16="http://schemas.microsoft.com/office/drawing/2014/main" id="{85C0C795-818B-77FE-4307-2114FC8AD227}"/>
              </a:ext>
            </a:extLst>
          </p:cNvPr>
          <p:cNvSpPr>
            <a:spLocks noGrp="1" noChangeArrowheads="1"/>
          </p:cNvSpPr>
          <p:nvPr>
            <p:ph type="dt" sz="half" idx="2"/>
          </p:nvPr>
        </p:nvSpPr>
        <p:spPr>
          <a:xfrm>
            <a:off x="611560" y="323662"/>
            <a:ext cx="2230016" cy="215444"/>
          </a:xfrm>
          <a:ln/>
        </p:spPr>
        <p:txBody>
          <a:bodyPr/>
          <a:lstStyle/>
          <a:p>
            <a:r>
              <a:rPr lang="en-US" altLang="ja-JP" dirty="0">
                <a:solidFill>
                  <a:srgbClr val="000000"/>
                </a:solidFill>
              </a:rPr>
              <a:t>November 2022</a:t>
            </a:r>
            <a:endParaRPr lang="en-US" dirty="0">
              <a:solidFill>
                <a:srgbClr val="000000"/>
              </a:solidFill>
            </a:endParaRPr>
          </a:p>
        </p:txBody>
      </p:sp>
      <p:sp>
        <p:nvSpPr>
          <p:cNvPr id="9" name="フッター プレースホルダー 8">
            <a:extLst>
              <a:ext uri="{FF2B5EF4-FFF2-40B4-BE49-F238E27FC236}">
                <a16:creationId xmlns:a16="http://schemas.microsoft.com/office/drawing/2014/main" id="{5A02C184-F338-B1A8-486A-186A964BE9A1}"/>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416069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7359" y="419775"/>
            <a:ext cx="7772400" cy="1066800"/>
          </a:xfrm>
        </p:spPr>
        <p:txBody>
          <a:bodyPr/>
          <a:lstStyle/>
          <a:p>
            <a:r>
              <a:rPr kumimoji="1" lang="en-US" altLang="ja-JP" dirty="0"/>
              <a:t>1. Introduction - WBAN</a:t>
            </a:r>
            <a:endParaRPr kumimoji="1" lang="ja-JP" altLang="en-US" dirty="0"/>
          </a:p>
        </p:txBody>
      </p:sp>
      <p:sp>
        <p:nvSpPr>
          <p:cNvPr id="5" name="スライド番号プレースホルダー 4"/>
          <p:cNvSpPr>
            <a:spLocks noGrp="1"/>
          </p:cNvSpPr>
          <p:nvPr>
            <p:ph type="sldNum" sz="quarter" idx="12"/>
          </p:nvPr>
        </p:nvSpPr>
        <p:spPr>
          <a:xfrm>
            <a:off x="4613187" y="6597774"/>
            <a:ext cx="76944" cy="184666"/>
          </a:xfrm>
        </p:spPr>
        <p:txBody>
          <a:bodyPr/>
          <a:lstStyle/>
          <a:p>
            <a:fld id="{769171EF-81C0-43B1-9967-509DCBA38FA2}" type="slidenum">
              <a:rPr kumimoji="1" lang="ja-JP" altLang="en-US" smtClean="0">
                <a:latin typeface="+mj-lt"/>
              </a:rPr>
              <a:pPr/>
              <a:t>5</a:t>
            </a:fld>
            <a:endParaRPr kumimoji="1" lang="ja-JP" altLang="en-US">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119" y="2146983"/>
            <a:ext cx="4811331" cy="329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299518" y="5517232"/>
            <a:ext cx="4542531" cy="584775"/>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kumimoji="1" lang="en-US" altLang="ja-JP" sz="1600" b="1" u="sng" dirty="0">
                <a:latin typeface="+mj-lt"/>
              </a:rPr>
              <a:t>Example of wireless healthcare system (</a:t>
            </a:r>
            <a:r>
              <a:rPr lang="en-US" altLang="ja-JP" sz="1600" b="1" u="sng" dirty="0">
                <a:latin typeface="+mj-lt"/>
              </a:rPr>
              <a:t>WBAN)</a:t>
            </a:r>
            <a:endParaRPr kumimoji="1" lang="ja-JP" altLang="en-US" sz="1600" b="1" u="sng" dirty="0">
              <a:latin typeface="+mj-lt"/>
            </a:endParaRPr>
          </a:p>
        </p:txBody>
      </p:sp>
      <p:sp>
        <p:nvSpPr>
          <p:cNvPr id="7" name="テキスト ボックス 6"/>
          <p:cNvSpPr txBox="1"/>
          <p:nvPr/>
        </p:nvSpPr>
        <p:spPr>
          <a:xfrm>
            <a:off x="161483" y="1340768"/>
            <a:ext cx="3960440" cy="4893647"/>
          </a:xfrm>
          <a:prstGeom prst="rect">
            <a:avLst/>
          </a:prstGeom>
          <a:noFill/>
        </p:spPr>
        <p:txBody>
          <a:bodyPr wrap="square" rtlCol="0">
            <a:spAutoFit/>
          </a:bodyPr>
          <a:lstStyle/>
          <a:p>
            <a:pPr marL="285750" indent="-285750">
              <a:buFont typeface="Arial" panose="020B0604020202020204" pitchFamily="34" charset="0"/>
              <a:buChar char="•"/>
            </a:pPr>
            <a:r>
              <a:rPr lang="en-US" altLang="ja-JP" sz="1950" b="1" u="sng" dirty="0">
                <a:solidFill>
                  <a:srgbClr val="0070C0"/>
                </a:solidFill>
                <a:latin typeface="+mj-lt"/>
              </a:rPr>
              <a:t>Wearable health system </a:t>
            </a:r>
            <a:r>
              <a:rPr lang="en-US" altLang="ja-JP" sz="1950" dirty="0">
                <a:latin typeface="+mj-lt"/>
              </a:rPr>
              <a:t>is actively studied (m-Health, </a:t>
            </a:r>
            <a:r>
              <a:rPr lang="en-US" altLang="ja-JP" sz="1950" dirty="0" err="1">
                <a:latin typeface="+mj-lt"/>
              </a:rPr>
              <a:t>IoMT</a:t>
            </a:r>
            <a:r>
              <a:rPr lang="en-US" altLang="ja-JP" sz="1950" dirty="0">
                <a:latin typeface="+mj-lt"/>
              </a:rPr>
              <a:t>,</a:t>
            </a:r>
            <a:r>
              <a:rPr lang="ja-JP" altLang="en-US" sz="1950" dirty="0">
                <a:latin typeface="+mj-lt"/>
              </a:rPr>
              <a:t> </a:t>
            </a:r>
            <a:r>
              <a:rPr lang="en-US" altLang="ja-JP" sz="1950" dirty="0">
                <a:latin typeface="+mj-lt"/>
              </a:rPr>
              <a:t>etc.)</a:t>
            </a:r>
          </a:p>
          <a:p>
            <a:pPr marL="285750" indent="-285750">
              <a:buFont typeface="Arial" panose="020B0604020202020204" pitchFamily="34" charset="0"/>
              <a:buChar char="•"/>
            </a:pPr>
            <a:endParaRPr lang="en-US" altLang="ja-JP" sz="1950" dirty="0">
              <a:latin typeface="+mj-lt"/>
            </a:endParaRPr>
          </a:p>
          <a:p>
            <a:pPr marL="285750" indent="-285750">
              <a:buFont typeface="Arial" panose="020B0604020202020204" pitchFamily="34" charset="0"/>
              <a:buChar char="•"/>
            </a:pPr>
            <a:r>
              <a:rPr lang="en-US" altLang="ja-JP" sz="1950" b="1" dirty="0">
                <a:solidFill>
                  <a:srgbClr val="DA7C6C"/>
                </a:solidFill>
                <a:latin typeface="+mj-lt"/>
              </a:rPr>
              <a:t>Wireless Body Area Networks </a:t>
            </a:r>
            <a:r>
              <a:rPr lang="ja-JP" altLang="en-US" sz="1950" b="1" dirty="0">
                <a:solidFill>
                  <a:srgbClr val="DA7C6C"/>
                </a:solidFill>
                <a:latin typeface="+mj-lt"/>
              </a:rPr>
              <a:t>（</a:t>
            </a:r>
            <a:r>
              <a:rPr lang="en-US" altLang="ja-JP" sz="1950" b="1" dirty="0">
                <a:solidFill>
                  <a:srgbClr val="DA7C6C"/>
                </a:solidFill>
                <a:latin typeface="+mj-lt"/>
              </a:rPr>
              <a:t>WBAN</a:t>
            </a:r>
            <a:r>
              <a:rPr lang="ja-JP" altLang="en-US" sz="1950" b="1" dirty="0">
                <a:solidFill>
                  <a:srgbClr val="DA7C6C"/>
                </a:solidFill>
                <a:latin typeface="+mj-lt"/>
              </a:rPr>
              <a:t>） </a:t>
            </a:r>
            <a:r>
              <a:rPr lang="en-US" altLang="ja-JP" sz="1950" b="1" dirty="0">
                <a:solidFill>
                  <a:srgbClr val="DA7C6C"/>
                </a:solidFill>
                <a:latin typeface="+mj-lt"/>
              </a:rPr>
              <a:t>have been extensively researched</a:t>
            </a:r>
            <a:endParaRPr lang="en-US" altLang="ja-JP" sz="1950" dirty="0">
              <a:latin typeface="+mj-lt"/>
            </a:endParaRPr>
          </a:p>
          <a:p>
            <a:pPr marL="285750" indent="-285750">
              <a:buFont typeface="Arial" panose="020B0604020202020204" pitchFamily="34" charset="0"/>
              <a:buChar char="•"/>
            </a:pPr>
            <a:endParaRPr kumimoji="1" lang="en-US" altLang="ja-JP" sz="1950" dirty="0">
              <a:latin typeface="+mj-lt"/>
            </a:endParaRPr>
          </a:p>
          <a:p>
            <a:pPr marL="285750" indent="-285750">
              <a:buFont typeface="Arial" panose="020B0604020202020204" pitchFamily="34" charset="0"/>
              <a:buChar char="•"/>
            </a:pPr>
            <a:r>
              <a:rPr lang="en-US" altLang="ja-JP" sz="1950" b="1" dirty="0">
                <a:solidFill>
                  <a:srgbClr val="FF0000"/>
                </a:solidFill>
                <a:latin typeface="+mj-lt"/>
              </a:rPr>
              <a:t>IEEE 802.15.6</a:t>
            </a:r>
            <a:r>
              <a:rPr lang="en-US" altLang="ja-JP" sz="1950" dirty="0">
                <a:latin typeface="+mj-lt"/>
              </a:rPr>
              <a:t>, one of the standards of WBAN, was issued</a:t>
            </a:r>
          </a:p>
          <a:p>
            <a:pPr marL="285750" indent="-285750">
              <a:buFont typeface="Arial" panose="020B0604020202020204" pitchFamily="34" charset="0"/>
              <a:buChar char="•"/>
            </a:pPr>
            <a:endParaRPr lang="en-US" altLang="ja-JP" sz="1950" dirty="0">
              <a:latin typeface="+mj-lt"/>
            </a:endParaRPr>
          </a:p>
          <a:p>
            <a:pPr marL="285750" indent="-285750">
              <a:buFont typeface="Arial" panose="020B0604020202020204" pitchFamily="34" charset="0"/>
              <a:buChar char="•"/>
            </a:pPr>
            <a:r>
              <a:rPr lang="en-US" altLang="ja-JP" sz="1950" dirty="0">
                <a:latin typeface="+mj-lt"/>
              </a:rPr>
              <a:t>The system specifications of "</a:t>
            </a:r>
            <a:r>
              <a:rPr lang="en-US" altLang="ja-JP" sz="1950" b="1" dirty="0">
                <a:solidFill>
                  <a:srgbClr val="00B0F0"/>
                </a:solidFill>
                <a:latin typeface="+mj-lt"/>
              </a:rPr>
              <a:t>Smart Body Area Networks (</a:t>
            </a:r>
            <a:r>
              <a:rPr lang="en-US" altLang="ja-JP" sz="1950" b="1" dirty="0" err="1">
                <a:solidFill>
                  <a:srgbClr val="00B0F0"/>
                </a:solidFill>
                <a:latin typeface="+mj-lt"/>
              </a:rPr>
              <a:t>SmartBAN</a:t>
            </a:r>
            <a:r>
              <a:rPr lang="en-US" altLang="ja-JP" sz="1950" b="1" dirty="0">
                <a:solidFill>
                  <a:srgbClr val="00B0F0"/>
                </a:solidFill>
                <a:latin typeface="+mj-lt"/>
              </a:rPr>
              <a:t>)</a:t>
            </a:r>
            <a:r>
              <a:rPr lang="en-US" altLang="ja-JP" sz="1950" dirty="0">
                <a:latin typeface="+mj-lt"/>
              </a:rPr>
              <a:t>" by the European Telecommunications Standards Institute (ETSI) were issued</a:t>
            </a:r>
          </a:p>
        </p:txBody>
      </p:sp>
      <p:sp>
        <p:nvSpPr>
          <p:cNvPr id="9" name="Rectangle 4">
            <a:extLst>
              <a:ext uri="{FF2B5EF4-FFF2-40B4-BE49-F238E27FC236}">
                <a16:creationId xmlns:a16="http://schemas.microsoft.com/office/drawing/2014/main" id="{192F5E11-114C-9FD0-9048-3DF123DD4B58}"/>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FB0E1F53-91D0-E5EE-DA62-51D4C261C371}"/>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82490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phone 11 u1 uwb」の画像検索結果">
            <a:extLst>
              <a:ext uri="{FF2B5EF4-FFF2-40B4-BE49-F238E27FC236}">
                <a16:creationId xmlns:a16="http://schemas.microsoft.com/office/drawing/2014/main" id="{60B2DCBB-CDF1-4921-8155-1A999E6356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223" y="3942205"/>
            <a:ext cx="2245470" cy="14960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WB">
            <a:extLst>
              <a:ext uri="{FF2B5EF4-FFF2-40B4-BE49-F238E27FC236}">
                <a16:creationId xmlns:a16="http://schemas.microsoft.com/office/drawing/2014/main" id="{EBBC0B63-CD0C-44AF-A688-1CDE574AB6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628" y="1348273"/>
            <a:ext cx="4542531" cy="214350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653256" y="287935"/>
            <a:ext cx="7772400" cy="1066800"/>
          </a:xfrm>
        </p:spPr>
        <p:txBody>
          <a:bodyPr/>
          <a:lstStyle/>
          <a:p>
            <a:r>
              <a:rPr lang="en-US" altLang="ja-JP" dirty="0"/>
              <a:t>1. Introduction</a:t>
            </a:r>
            <a:r>
              <a:rPr lang="ja-JP" altLang="en-US" dirty="0"/>
              <a:t> </a:t>
            </a:r>
            <a:r>
              <a:rPr lang="en-US" altLang="ja-JP" dirty="0"/>
              <a:t>- </a:t>
            </a:r>
            <a:r>
              <a:rPr kumimoji="1" lang="en-US" altLang="ja-JP" dirty="0"/>
              <a:t>UWB</a:t>
            </a:r>
            <a:endParaRPr kumimoji="1" lang="ja-JP" altLang="en-US" dirty="0"/>
          </a:p>
        </p:txBody>
      </p:sp>
      <p:sp>
        <p:nvSpPr>
          <p:cNvPr id="5" name="スライド番号プレースホルダー 4"/>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6</a:t>
            </a:fld>
            <a:endParaRPr kumimoji="1" lang="ja-JP" altLang="en-US">
              <a:latin typeface="+mj-lt"/>
            </a:endParaRPr>
          </a:p>
        </p:txBody>
      </p:sp>
      <p:sp>
        <p:nvSpPr>
          <p:cNvPr id="6" name="テキスト ボックス 5"/>
          <p:cNvSpPr txBox="1"/>
          <p:nvPr/>
        </p:nvSpPr>
        <p:spPr>
          <a:xfrm>
            <a:off x="4601469" y="3393513"/>
            <a:ext cx="4542531"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kumimoji="1" lang="en-US" altLang="ja-JP" sz="1600" b="1" u="sng" dirty="0">
                <a:latin typeface="+mj-lt"/>
              </a:rPr>
              <a:t>UWB Frequency </a:t>
            </a:r>
            <a:r>
              <a:rPr kumimoji="1" lang="en-US" altLang="ja-JP" sz="1600" b="1" u="sng" dirty="0" err="1">
                <a:latin typeface="+mj-lt"/>
              </a:rPr>
              <a:t>Spectol</a:t>
            </a:r>
            <a:endParaRPr kumimoji="1" lang="ja-JP" altLang="en-US" sz="1600" b="1" u="sng" dirty="0">
              <a:latin typeface="+mj-lt"/>
            </a:endParaRPr>
          </a:p>
        </p:txBody>
      </p:sp>
      <p:sp>
        <p:nvSpPr>
          <p:cNvPr id="7" name="テキスト ボックス 6"/>
          <p:cNvSpPr txBox="1"/>
          <p:nvPr/>
        </p:nvSpPr>
        <p:spPr>
          <a:xfrm>
            <a:off x="107504" y="1135469"/>
            <a:ext cx="5112568" cy="535531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IEEE 802.15.6 defines three physical layers</a:t>
            </a:r>
          </a:p>
          <a:p>
            <a:pPr marL="800100" lvl="1" indent="-342900">
              <a:buFont typeface="Wingdings" panose="05000000000000000000" pitchFamily="2" charset="2"/>
              <a:buChar char="ü"/>
            </a:pPr>
            <a:r>
              <a:rPr lang="en-US" altLang="ja-JP" dirty="0">
                <a:latin typeface="+mj-lt"/>
              </a:rPr>
              <a:t>Narrowband</a:t>
            </a:r>
          </a:p>
          <a:p>
            <a:pPr marL="800100" lvl="1" indent="-342900">
              <a:buFont typeface="Wingdings" panose="05000000000000000000" pitchFamily="2" charset="2"/>
              <a:buChar char="ü"/>
            </a:pPr>
            <a:r>
              <a:rPr lang="en-US" altLang="ja-JP" b="1" u="sng" dirty="0">
                <a:solidFill>
                  <a:srgbClr val="008BBC"/>
                </a:solidFill>
                <a:latin typeface="+mj-lt"/>
              </a:rPr>
              <a:t>Ultra-wideband (UWB)</a:t>
            </a:r>
          </a:p>
          <a:p>
            <a:pPr marL="800100" lvl="1" indent="-342900">
              <a:buFont typeface="Wingdings" panose="05000000000000000000" pitchFamily="2" charset="2"/>
              <a:buChar char="ü"/>
            </a:pPr>
            <a:r>
              <a:rPr lang="en-US" altLang="ja-JP" dirty="0">
                <a:latin typeface="+mj-lt"/>
              </a:rPr>
              <a:t>Human body communication (HBC)</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b="1" u="sng" dirty="0">
                <a:solidFill>
                  <a:srgbClr val="00B050"/>
                </a:solidFill>
                <a:latin typeface="+mj-lt"/>
              </a:rPr>
              <a:t>UWB technology has recently regained attention (introduction to iPhone and </a:t>
            </a:r>
            <a:r>
              <a:rPr lang="en-US" altLang="ja-JP" b="1" u="sng" dirty="0" err="1">
                <a:solidFill>
                  <a:srgbClr val="00B050"/>
                </a:solidFill>
                <a:latin typeface="+mj-lt"/>
              </a:rPr>
              <a:t>AirTag</a:t>
            </a:r>
            <a:r>
              <a:rPr lang="en-US" altLang="ja-JP" b="1" u="sng" dirty="0">
                <a:solidFill>
                  <a:srgbClr val="00B050"/>
                </a:solidFill>
                <a:latin typeface="+mj-lt"/>
              </a:rPr>
              <a:t>, support for Android 12)</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UWB</a:t>
            </a:r>
            <a:r>
              <a:rPr lang="ja-JP" altLang="en-US" dirty="0">
                <a:latin typeface="+mj-lt"/>
              </a:rPr>
              <a:t> </a:t>
            </a:r>
            <a:r>
              <a:rPr lang="en-US" altLang="ja-JP" dirty="0">
                <a:latin typeface="+mj-lt"/>
              </a:rPr>
              <a:t>offers…</a:t>
            </a:r>
          </a:p>
          <a:p>
            <a:pPr marL="742950" lvl="1" indent="-285750">
              <a:buFont typeface="Wingdings" panose="05000000000000000000" pitchFamily="2" charset="2"/>
              <a:buChar char="ü"/>
            </a:pPr>
            <a:r>
              <a:rPr lang="en-US" altLang="ja-JP" dirty="0">
                <a:latin typeface="+mj-lt"/>
              </a:rPr>
              <a:t>high data rate transmission</a:t>
            </a:r>
          </a:p>
          <a:p>
            <a:pPr marL="742950" lvl="1" indent="-285750">
              <a:buFont typeface="Wingdings" panose="05000000000000000000" pitchFamily="2" charset="2"/>
              <a:buChar char="ü"/>
            </a:pPr>
            <a:r>
              <a:rPr lang="en-US" altLang="ja-JP" b="1" dirty="0">
                <a:solidFill>
                  <a:srgbClr val="FF0000"/>
                </a:solidFill>
                <a:latin typeface="+mj-lt"/>
              </a:rPr>
              <a:t>Ultra-high-precision positioning</a:t>
            </a:r>
          </a:p>
          <a:p>
            <a:pPr marL="742950" lvl="1" indent="-285750">
              <a:buFont typeface="Wingdings" panose="05000000000000000000" pitchFamily="2" charset="2"/>
              <a:buChar char="ü"/>
            </a:pPr>
            <a:r>
              <a:rPr lang="en-US" altLang="ja-JP" dirty="0">
                <a:latin typeface="+mj-lt"/>
              </a:rPr>
              <a:t>low energy consumption</a:t>
            </a:r>
          </a:p>
          <a:p>
            <a:pPr marL="742950" lvl="1" indent="-285750">
              <a:buFont typeface="Wingdings" panose="05000000000000000000" pitchFamily="2" charset="2"/>
              <a:buChar char="ü"/>
            </a:pPr>
            <a:r>
              <a:rPr lang="en-US" altLang="ja-JP" dirty="0">
                <a:latin typeface="+mj-lt"/>
              </a:rPr>
              <a:t>powerful multi-pass resolution</a:t>
            </a:r>
          </a:p>
          <a:p>
            <a:pPr marL="742950" lvl="1" indent="-285750">
              <a:buFont typeface="Wingdings" panose="05000000000000000000" pitchFamily="2" charset="2"/>
              <a:buChar char="ü"/>
            </a:pPr>
            <a:r>
              <a:rPr lang="en-US" altLang="ja-JP" dirty="0">
                <a:latin typeface="+mj-lt"/>
              </a:rPr>
              <a:t>good coexistence with other wireless communication systems</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UWB is a technology that may satisfy the requirements of IoMT</a:t>
            </a:r>
            <a:endParaRPr lang="en-US" altLang="ja-JP" b="1" u="sng" dirty="0">
              <a:solidFill>
                <a:srgbClr val="008BBC"/>
              </a:solidFill>
              <a:latin typeface="+mj-lt"/>
            </a:endParaRPr>
          </a:p>
        </p:txBody>
      </p:sp>
      <p:sp>
        <p:nvSpPr>
          <p:cNvPr id="12" name="テキスト ボックス 11">
            <a:extLst>
              <a:ext uri="{FF2B5EF4-FFF2-40B4-BE49-F238E27FC236}">
                <a16:creationId xmlns:a16="http://schemas.microsoft.com/office/drawing/2014/main" id="{967EF9AB-4103-4AD3-9577-D6DDC7CF3AC9}"/>
              </a:ext>
            </a:extLst>
          </p:cNvPr>
          <p:cNvSpPr txBox="1"/>
          <p:nvPr/>
        </p:nvSpPr>
        <p:spPr>
          <a:xfrm>
            <a:off x="4539456" y="5495456"/>
            <a:ext cx="4542531"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kumimoji="1" lang="en-US" altLang="ja-JP" sz="1600" b="1" u="sng" dirty="0">
                <a:latin typeface="+mj-lt"/>
              </a:rPr>
              <a:t>U1 in iPhone 11</a:t>
            </a:r>
            <a:endParaRPr kumimoji="1" lang="ja-JP" altLang="en-US" sz="1600" b="1" u="sng" dirty="0">
              <a:latin typeface="+mj-lt"/>
            </a:endParaRPr>
          </a:p>
        </p:txBody>
      </p:sp>
      <p:sp>
        <p:nvSpPr>
          <p:cNvPr id="11" name="Rectangle 4">
            <a:extLst>
              <a:ext uri="{FF2B5EF4-FFF2-40B4-BE49-F238E27FC236}">
                <a16:creationId xmlns:a16="http://schemas.microsoft.com/office/drawing/2014/main" id="{4D3C6B7F-4424-033A-A5AF-54FB7FA20D95}"/>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763D06EC-EE99-1DA8-F169-04EF0A00D901}"/>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1769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7</a:t>
            </a:fld>
            <a:endParaRPr kumimoji="1" lang="ja-JP" altLang="en-US">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5" name="Rectangle 4">
            <a:extLst>
              <a:ext uri="{FF2B5EF4-FFF2-40B4-BE49-F238E27FC236}">
                <a16:creationId xmlns:a16="http://schemas.microsoft.com/office/drawing/2014/main" id="{96B76249-0D18-E945-AD7A-0C4D8AB99CB4}"/>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25118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8</a:t>
            </a:fld>
            <a:endParaRPr kumimoji="1" lang="ja-JP" altLang="en-US">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9" name="Rectangle 4">
            <a:extLst>
              <a:ext uri="{FF2B5EF4-FFF2-40B4-BE49-F238E27FC236}">
                <a16:creationId xmlns:a16="http://schemas.microsoft.com/office/drawing/2014/main" id="{C142D74F-9A57-6808-F05D-4FBD90C93D51}"/>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71228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679772" y="37827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p:txBody>
          <a:bodyPr/>
          <a:lstStyle/>
          <a:p>
            <a:fld id="{769171EF-81C0-43B1-9967-509DCBA38FA2}" type="slidenum">
              <a:rPr kumimoji="1" lang="ja-JP" altLang="en-US" smtClean="0"/>
              <a:pPr/>
              <a:t>9</a:t>
            </a:fld>
            <a:endParaRPr kumimoji="1" lang="ja-JP" altLang="en-US"/>
          </a:p>
        </p:txBody>
      </p:sp>
      <p:sp>
        <p:nvSpPr>
          <p:cNvPr id="8" name="テキスト ボックス 7">
            <a:extLst>
              <a:ext uri="{FF2B5EF4-FFF2-40B4-BE49-F238E27FC236}">
                <a16:creationId xmlns:a16="http://schemas.microsoft.com/office/drawing/2014/main" id="{4D7F4BBF-48E4-4C7B-AC5F-ABCCD81ACF4B}"/>
              </a:ext>
            </a:extLst>
          </p:cNvPr>
          <p:cNvSpPr txBox="1"/>
          <p:nvPr/>
        </p:nvSpPr>
        <p:spPr>
          <a:xfrm>
            <a:off x="107504" y="1790248"/>
            <a:ext cx="8712968" cy="1477328"/>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In the IR-UWB PHY, the bits of the physical layer protocol data unit (PPDU) are modulated by either on–off modulation or differentially encoded binary phase shift keying (DBPSK)/quadrature phase shift keying (DQPSK)</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This research assumes DBPSK</a:t>
            </a:r>
            <a:endParaRPr kumimoji="1" lang="en-US" altLang="ja-JP"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89508" y="1286192"/>
            <a:ext cx="1728192" cy="369332"/>
          </a:xfrm>
          <a:prstGeom prst="rect">
            <a:avLst/>
          </a:prstGeom>
          <a:noFill/>
          <a:ln w="28575">
            <a:solidFill>
              <a:srgbClr val="008BBC"/>
            </a:solidFill>
          </a:ln>
        </p:spPr>
        <p:txBody>
          <a:bodyPr wrap="square" rtlCol="0">
            <a:spAutoFit/>
          </a:bodyPr>
          <a:lstStyle/>
          <a:p>
            <a:pPr algn="ctr"/>
            <a:r>
              <a:rPr lang="en-US" altLang="ja-JP" b="1" dirty="0">
                <a:latin typeface="+mj-lt"/>
              </a:rPr>
              <a:t>Modulation</a:t>
            </a:r>
            <a:endParaRPr kumimoji="1" lang="ja-JP" altLang="en-US" dirty="0">
              <a:latin typeface="+mj-lt"/>
            </a:endParaRPr>
          </a:p>
        </p:txBody>
      </p:sp>
      <p:sp>
        <p:nvSpPr>
          <p:cNvPr id="14" name="テキスト ボックス 13">
            <a:extLst>
              <a:ext uri="{FF2B5EF4-FFF2-40B4-BE49-F238E27FC236}">
                <a16:creationId xmlns:a16="http://schemas.microsoft.com/office/drawing/2014/main" id="{74CF6E6B-896B-43CB-8952-BF67DF3BEA28}"/>
              </a:ext>
            </a:extLst>
          </p:cNvPr>
          <p:cNvSpPr txBox="1"/>
          <p:nvPr/>
        </p:nvSpPr>
        <p:spPr>
          <a:xfrm>
            <a:off x="173484" y="3518440"/>
            <a:ext cx="4697070" cy="369332"/>
          </a:xfrm>
          <a:prstGeom prst="rect">
            <a:avLst/>
          </a:prstGeom>
          <a:noFill/>
          <a:ln w="28575">
            <a:solidFill>
              <a:srgbClr val="00B050"/>
            </a:solidFill>
          </a:ln>
        </p:spPr>
        <p:txBody>
          <a:bodyPr wrap="square" rtlCol="0">
            <a:spAutoFit/>
          </a:bodyPr>
          <a:lstStyle/>
          <a:p>
            <a:pPr algn="ctr"/>
            <a:r>
              <a:rPr lang="en-US" altLang="ja-JP" b="1" dirty="0">
                <a:latin typeface="+mj-lt"/>
              </a:rPr>
              <a:t>Error detection and correction codes</a:t>
            </a:r>
            <a:endParaRPr kumimoji="1" lang="ja-JP" altLang="en-US" dirty="0">
              <a:latin typeface="+mj-lt"/>
            </a:endParaRPr>
          </a:p>
        </p:txBody>
      </p:sp>
      <p:sp>
        <p:nvSpPr>
          <p:cNvPr id="15" name="テキスト ボックス 14">
            <a:extLst>
              <a:ext uri="{FF2B5EF4-FFF2-40B4-BE49-F238E27FC236}">
                <a16:creationId xmlns:a16="http://schemas.microsoft.com/office/drawing/2014/main" id="{036F019B-B4B6-4625-BD37-BF256F59662A}"/>
              </a:ext>
            </a:extLst>
          </p:cNvPr>
          <p:cNvSpPr txBox="1"/>
          <p:nvPr/>
        </p:nvSpPr>
        <p:spPr>
          <a:xfrm>
            <a:off x="107504" y="4077072"/>
            <a:ext cx="8712968" cy="2308324"/>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PHR: CRC-4 ITU is applied as the error detection code, and (40, 28) shortened BCH code is applied as the error correction code</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PSDU: CRC-16-CCITT is applied as the error detection code, and (63, 51) BCH code or (126, 63) shortened BCH code is applied as the error correction code</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In this study, (63, 51) BCH code is applied as the error correction code of PSDU ((126, 63) shortened BCH code is used in combination with Type II Hybrid ARQ)</a:t>
            </a:r>
            <a:endParaRPr kumimoji="1" lang="en-US" altLang="ja-JP" dirty="0">
              <a:latin typeface="+mj-lt"/>
            </a:endParaRPr>
          </a:p>
        </p:txBody>
      </p:sp>
      <p:sp>
        <p:nvSpPr>
          <p:cNvPr id="11" name="Rectangle 4">
            <a:extLst>
              <a:ext uri="{FF2B5EF4-FFF2-40B4-BE49-F238E27FC236}">
                <a16:creationId xmlns:a16="http://schemas.microsoft.com/office/drawing/2014/main" id="{FBEE90F7-5F9C-37C0-1D34-81860E59E58F}"/>
              </a:ext>
            </a:extLst>
          </p:cNvPr>
          <p:cNvSpPr>
            <a:spLocks noGrp="1" noChangeArrowheads="1"/>
          </p:cNvSpPr>
          <p:nvPr>
            <p:ph type="dt" sz="half" idx="2"/>
          </p:nvPr>
        </p:nvSpPr>
        <p:spPr>
          <a:xfrm>
            <a:off x="611560" y="323662"/>
            <a:ext cx="2230016" cy="215444"/>
          </a:xfrm>
          <a:ln/>
        </p:spPr>
        <p:txBody>
          <a:bodyPr/>
          <a:lstStyle/>
          <a:p>
            <a:r>
              <a:rPr lang="en-US" altLang="ja-JP">
                <a:solidFill>
                  <a:srgbClr val="000000"/>
                </a:solidFill>
              </a:rPr>
              <a:t>November  2022</a:t>
            </a:r>
            <a:endParaRPr lang="en-US" dirty="0">
              <a:solidFill>
                <a:srgbClr val="000000"/>
              </a:solidFill>
            </a:endParaRPr>
          </a:p>
        </p:txBody>
      </p:sp>
      <p:sp>
        <p:nvSpPr>
          <p:cNvPr id="3" name="フッター プレースホルダー 2">
            <a:extLst>
              <a:ext uri="{FF2B5EF4-FFF2-40B4-BE49-F238E27FC236}">
                <a16:creationId xmlns:a16="http://schemas.microsoft.com/office/drawing/2014/main" id="{D2C5277A-119F-9E36-4069-2BCB11BCEDC0}"/>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815027692"/>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5464</TotalTime>
  <Words>3180</Words>
  <Application>Microsoft Office PowerPoint</Application>
  <PresentationFormat>画面に合わせる (4:3)</PresentationFormat>
  <Paragraphs>364</Paragraphs>
  <Slides>28</Slides>
  <Notes>26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游ゴシック</vt:lpstr>
      <vt:lpstr>Arial</vt:lpstr>
      <vt:lpstr>Calibri</vt:lpstr>
      <vt:lpstr>Cambria Math</vt:lpstr>
      <vt:lpstr>Times New Roman</vt:lpstr>
      <vt:lpstr>Wingdings</vt:lpstr>
      <vt:lpstr>VLC_Composition_090917</vt:lpstr>
      <vt:lpstr>PowerPoint プレゼンテーション</vt:lpstr>
      <vt:lpstr>PowerPoint プレゼンテーション</vt:lpstr>
      <vt:lpstr>PowerPoint プレゼンテーション</vt:lpstr>
      <vt:lpstr>1. Introduction - IoMT</vt:lpstr>
      <vt:lpstr>1. Introduction - WBAN</vt:lpstr>
      <vt:lpstr>1. Introduction - UWB</vt:lpstr>
      <vt:lpstr>2. IEEE 802.15.6 UWB PHY</vt:lpstr>
      <vt:lpstr>2. IEEE 802.15.6 UWB PHY</vt:lpstr>
      <vt:lpstr>2. IEEE 802.15.6 UWB PHY</vt:lpstr>
      <vt:lpstr>2. IEEE 802.15.6 UWB PHY</vt:lpstr>
      <vt:lpstr>2. IEEE 802.15.6 UWB PHY</vt:lpstr>
      <vt:lpstr>3. Application of SOCCs to IEEE 802.15.6 UWB PHY</vt:lpstr>
      <vt:lpstr>4. Evaluation</vt:lpstr>
      <vt:lpstr>4. Evaluation – Single Pulse Option </vt:lpstr>
      <vt:lpstr>4. Evaluation – Single Pulse Option </vt:lpstr>
      <vt:lpstr>4. Evaluation – Single Pulse Option </vt:lpstr>
      <vt:lpstr>4. Evaluation – Single Pulse Option </vt:lpstr>
      <vt:lpstr>4. Result – Single Pulse Option </vt:lpstr>
      <vt:lpstr>4. Discussion – Single Pulse Option </vt:lpstr>
      <vt:lpstr>4. Evaluation – Burst Pulse Option </vt:lpstr>
      <vt:lpstr>4. Evaluation – Burst Pulse Option </vt:lpstr>
      <vt:lpstr>4. Evaluation – Burst Pulse Option </vt:lpstr>
      <vt:lpstr>4. Evaluation – Burst Pulse Option </vt:lpstr>
      <vt:lpstr>4. Result – Burst Pulse Option </vt:lpstr>
      <vt:lpstr>4. Discussion – Burst Pulse Option </vt:lpstr>
      <vt:lpstr>5. Conclusion</vt:lpstr>
      <vt:lpstr>Reference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kohno-ryuji-ns@ynu.ac.jp</cp:lastModifiedBy>
  <cp:revision>230</cp:revision>
  <dcterms:created xsi:type="dcterms:W3CDTF">2014-03-17T07:14:24Z</dcterms:created>
  <dcterms:modified xsi:type="dcterms:W3CDTF">2022-11-07T16:41:29Z</dcterms:modified>
</cp:coreProperties>
</file>