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64" r:id="rId2"/>
    <p:sldId id="256" r:id="rId3"/>
    <p:sldId id="301" r:id="rId4"/>
    <p:sldId id="302" r:id="rId5"/>
    <p:sldId id="773" r:id="rId6"/>
    <p:sldId id="774" r:id="rId7"/>
    <p:sldId id="305" r:id="rId8"/>
    <p:sldId id="306" r:id="rId9"/>
    <p:sldId id="307" r:id="rId10"/>
    <p:sldId id="308" r:id="rId11"/>
    <p:sldId id="309" r:id="rId12"/>
    <p:sldId id="310" r:id="rId13"/>
    <p:sldId id="315" r:id="rId14"/>
    <p:sldId id="316" r:id="rId15"/>
    <p:sldId id="769" r:id="rId16"/>
    <p:sldId id="318" r:id="rId17"/>
    <p:sldId id="321" r:id="rId18"/>
    <p:sldId id="770" r:id="rId19"/>
    <p:sldId id="325" r:id="rId20"/>
    <p:sldId id="326" r:id="rId21"/>
    <p:sldId id="771" r:id="rId22"/>
    <p:sldId id="327" r:id="rId23"/>
    <p:sldId id="767"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84" autoAdjust="0"/>
  </p:normalViewPr>
  <p:slideViewPr>
    <p:cSldViewPr>
      <p:cViewPr varScale="1">
        <p:scale>
          <a:sx n="56" d="100"/>
          <a:sy n="56" d="100"/>
        </p:scale>
        <p:origin x="1508"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2023/3/16</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2023/3/16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11</a:t>
            </a:fld>
            <a:endParaRPr kumimoji="1" lang="ja-JP" altLang="en-US"/>
          </a:p>
        </p:txBody>
      </p:sp>
    </p:spTree>
    <p:extLst>
      <p:ext uri="{BB962C8B-B14F-4D97-AF65-F5344CB8AC3E}">
        <p14:creationId xmlns:p14="http://schemas.microsoft.com/office/powerpoint/2010/main" val="4239178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12</a:t>
            </a:fld>
            <a:endParaRPr kumimoji="1" lang="ja-JP" altLang="en-US"/>
          </a:p>
        </p:txBody>
      </p:sp>
    </p:spTree>
    <p:extLst>
      <p:ext uri="{BB962C8B-B14F-4D97-AF65-F5344CB8AC3E}">
        <p14:creationId xmlns:p14="http://schemas.microsoft.com/office/powerpoint/2010/main" val="4205880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13</a:t>
            </a:fld>
            <a:endParaRPr kumimoji="1" lang="ja-JP" altLang="en-US"/>
          </a:p>
        </p:txBody>
      </p:sp>
    </p:spTree>
    <p:extLst>
      <p:ext uri="{BB962C8B-B14F-4D97-AF65-F5344CB8AC3E}">
        <p14:creationId xmlns:p14="http://schemas.microsoft.com/office/powerpoint/2010/main" val="3724043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14</a:t>
            </a:fld>
            <a:endParaRPr kumimoji="1" lang="ja-JP" altLang="en-US"/>
          </a:p>
        </p:txBody>
      </p:sp>
    </p:spTree>
    <p:extLst>
      <p:ext uri="{BB962C8B-B14F-4D97-AF65-F5344CB8AC3E}">
        <p14:creationId xmlns:p14="http://schemas.microsoft.com/office/powerpoint/2010/main" val="645178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dirty="0"/>
              <a:t>In Case 1, other WBANs followed a uniform distribution within 3 m of the objective WBAN</a:t>
            </a:r>
          </a:p>
          <a:p>
            <a:pPr marL="171450" indent="-171450">
              <a:buFont typeface="Arial" panose="020B0604020202020204" pitchFamily="34" charset="0"/>
              <a:buChar char="•"/>
            </a:pPr>
            <a:r>
              <a:rPr kumimoji="1" lang="en-US" altLang="ja-JP" dirty="0"/>
              <a:t>In Case 2, the other WBANs were placed more closely to the objective WBAN</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15</a:t>
            </a:fld>
            <a:endParaRPr kumimoji="1" lang="ja-JP" altLang="en-US"/>
          </a:p>
        </p:txBody>
      </p:sp>
    </p:spTree>
    <p:extLst>
      <p:ext uri="{BB962C8B-B14F-4D97-AF65-F5344CB8AC3E}">
        <p14:creationId xmlns:p14="http://schemas.microsoft.com/office/powerpoint/2010/main" val="2043938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16</a:t>
            </a:fld>
            <a:endParaRPr kumimoji="1" lang="ja-JP" altLang="en-US"/>
          </a:p>
        </p:txBody>
      </p:sp>
    </p:spTree>
    <p:extLst>
      <p:ext uri="{BB962C8B-B14F-4D97-AF65-F5344CB8AC3E}">
        <p14:creationId xmlns:p14="http://schemas.microsoft.com/office/powerpoint/2010/main" val="2355238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18</a:t>
            </a:fld>
            <a:endParaRPr kumimoji="1" lang="ja-JP" altLang="en-US"/>
          </a:p>
        </p:txBody>
      </p:sp>
    </p:spTree>
    <p:extLst>
      <p:ext uri="{BB962C8B-B14F-4D97-AF65-F5344CB8AC3E}">
        <p14:creationId xmlns:p14="http://schemas.microsoft.com/office/powerpoint/2010/main" val="4206500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19</a:t>
            </a:fld>
            <a:endParaRPr kumimoji="1" lang="ja-JP" altLang="en-US"/>
          </a:p>
        </p:txBody>
      </p:sp>
    </p:spTree>
    <p:extLst>
      <p:ext uri="{BB962C8B-B14F-4D97-AF65-F5344CB8AC3E}">
        <p14:creationId xmlns:p14="http://schemas.microsoft.com/office/powerpoint/2010/main" val="427894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06691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3</a:t>
            </a:fld>
            <a:endParaRPr kumimoji="1" lang="ja-JP" altLang="en-US"/>
          </a:p>
        </p:txBody>
      </p:sp>
    </p:spTree>
    <p:extLst>
      <p:ext uri="{BB962C8B-B14F-4D97-AF65-F5344CB8AC3E}">
        <p14:creationId xmlns:p14="http://schemas.microsoft.com/office/powerpoint/2010/main" val="304216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4</a:t>
            </a:fld>
            <a:endParaRPr kumimoji="1" lang="ja-JP" altLang="en-US"/>
          </a:p>
        </p:txBody>
      </p:sp>
    </p:spTree>
    <p:extLst>
      <p:ext uri="{BB962C8B-B14F-4D97-AF65-F5344CB8AC3E}">
        <p14:creationId xmlns:p14="http://schemas.microsoft.com/office/powerpoint/2010/main" val="437553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5</a:t>
            </a:fld>
            <a:endParaRPr kumimoji="1" lang="ja-JP" altLang="en-US"/>
          </a:p>
        </p:txBody>
      </p:sp>
    </p:spTree>
    <p:extLst>
      <p:ext uri="{BB962C8B-B14F-4D97-AF65-F5344CB8AC3E}">
        <p14:creationId xmlns:p14="http://schemas.microsoft.com/office/powerpoint/2010/main" val="166032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6</a:t>
            </a:fld>
            <a:endParaRPr kumimoji="1" lang="ja-JP" altLang="en-US"/>
          </a:p>
        </p:txBody>
      </p:sp>
    </p:spTree>
    <p:extLst>
      <p:ext uri="{BB962C8B-B14F-4D97-AF65-F5344CB8AC3E}">
        <p14:creationId xmlns:p14="http://schemas.microsoft.com/office/powerpoint/2010/main" val="3481817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7</a:t>
            </a:fld>
            <a:endParaRPr kumimoji="1" lang="ja-JP" altLang="en-US"/>
          </a:p>
        </p:txBody>
      </p:sp>
    </p:spTree>
    <p:extLst>
      <p:ext uri="{BB962C8B-B14F-4D97-AF65-F5344CB8AC3E}">
        <p14:creationId xmlns:p14="http://schemas.microsoft.com/office/powerpoint/2010/main" val="3446140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8</a:t>
            </a:fld>
            <a:endParaRPr kumimoji="1" lang="ja-JP" altLang="en-US"/>
          </a:p>
        </p:txBody>
      </p:sp>
    </p:spTree>
    <p:extLst>
      <p:ext uri="{BB962C8B-B14F-4D97-AF65-F5344CB8AC3E}">
        <p14:creationId xmlns:p14="http://schemas.microsoft.com/office/powerpoint/2010/main" val="274581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10</a:t>
            </a:fld>
            <a:endParaRPr kumimoji="1" lang="ja-JP" altLang="en-US"/>
          </a:p>
        </p:txBody>
      </p:sp>
    </p:spTree>
    <p:extLst>
      <p:ext uri="{BB962C8B-B14F-4D97-AF65-F5344CB8AC3E}">
        <p14:creationId xmlns:p14="http://schemas.microsoft.com/office/powerpoint/2010/main" val="2591839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3086101"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P802. 15-22-0561-01-06ma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F29BC87-BF55-421B-B54D-29C11A5C93C2}" type="slidenum">
              <a:rPr lang="en-US" smtClean="0">
                <a:solidFill>
                  <a:srgbClr val="000000"/>
                </a:solidFill>
              </a:rPr>
              <a:pPr>
                <a:defRPr/>
              </a:pPr>
              <a:t>‹#›</a:t>
            </a:fld>
            <a:endParaRPr lang="en-US" dirty="0">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384376" cy="553998"/>
          </a:xfrm>
          <a:prstGeom prst="rect">
            <a:avLst/>
          </a:prstGeom>
        </p:spPr>
        <p:txBody>
          <a:body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265333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507609" y="238423"/>
            <a:ext cx="3086101"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P802. </a:t>
            </a:r>
            <a:r>
              <a:rPr lang="en-US" altLang="ja-JP" sz="1400" b="1" i="0" u="none" strike="noStrike" cap="none" dirty="0">
                <a:solidFill>
                  <a:schemeClr val="tx1"/>
                </a:solidFill>
                <a:latin typeface="Times New Roman"/>
                <a:ea typeface="Times New Roman"/>
                <a:cs typeface="Times New Roman"/>
                <a:sym typeface="Times New Roman"/>
              </a:rPr>
              <a:t>15-22-0561-01-06ma</a:t>
            </a:r>
            <a:endParaRPr kumimoji="0" lang="en-US" altLang="ja-JP" sz="1400" b="1" dirty="0">
              <a:solidFill>
                <a:srgbClr val="000000"/>
              </a:solidFill>
              <a:latin typeface="Times New Roman" pitchFamily="18" charset="0"/>
            </a:endParaRP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240360" cy="553998"/>
          </a:xfrm>
        </p:spPr>
        <p:txBody>
          <a:body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dirty="0">
                <a:solidFill>
                  <a:srgbClr val="000000"/>
                </a:solidFill>
              </a:rPr>
              <a:t>Slide </a:t>
            </a:r>
            <a:fld id="{088E86A2-24BB-437A-8099-76D2C87A4801}" type="slidenum">
              <a:rPr lang="en-US" smtClean="0">
                <a:solidFill>
                  <a:srgbClr val="000000"/>
                </a:solidFill>
              </a:rPr>
              <a:pPr>
                <a:defRPr/>
              </a:pPr>
              <a:t>‹#›</a:t>
            </a:fld>
            <a:endParaRPr lang="en-US" dirty="0">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384376" cy="553998"/>
          </a:xfrm>
        </p:spPr>
        <p:txBody>
          <a:body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240360"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40967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2399" y="6475413"/>
            <a:ext cx="535403" cy="184666"/>
          </a:xfrm>
        </p:spPr>
        <p:txBody>
          <a:bodyPr/>
          <a:lstStyle>
            <a:lvl1pPr>
              <a:defRPr sz="1200" smtClean="0">
                <a:latin typeface="+mj-lt"/>
              </a:defRPr>
            </a:lvl1pPr>
          </a:lstStyle>
          <a:p>
            <a:pPr>
              <a:defRPr/>
            </a:pPr>
            <a:r>
              <a:rPr lang="en-US" dirty="0">
                <a:solidFill>
                  <a:srgbClr val="000000"/>
                </a:solidFill>
              </a:rPr>
              <a:t>Slide </a:t>
            </a:r>
            <a:fld id="{656268D0-4611-45F7-BF6F-449ED53C6C0E}" type="slidenum">
              <a:rPr lang="en-US" smtClean="0">
                <a:solidFill>
                  <a:srgbClr val="000000"/>
                </a:solidFill>
              </a:rPr>
              <a:pPr>
                <a:defRPr/>
              </a:pPr>
              <a:t>‹#›</a:t>
            </a:fld>
            <a:endParaRPr lang="en-US" dirty="0">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240360" cy="553998"/>
          </a:xfrm>
        </p:spPr>
        <p:txBody>
          <a:body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312368" cy="553998"/>
          </a:xfrm>
        </p:spPr>
        <p:txBody>
          <a:body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3568" y="332656"/>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98836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dirty="0">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3755386" y="228600"/>
            <a:ext cx="5022529"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15-22-0561-02-06ma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724128" y="6453336"/>
            <a:ext cx="3419872" cy="553998"/>
          </a:xfrm>
          <a:prstGeom prst="rect">
            <a:avLst/>
          </a:prstGeom>
        </p:spPr>
        <p:txBody>
          <a:bodyPr/>
          <a:lstStyle>
            <a:lvl1pPr>
              <a:defRPr>
                <a:latin typeface="+mj-lt"/>
              </a:defRPr>
            </a:lvl1pPr>
          </a:lstStyle>
          <a:p>
            <a:r>
              <a:rPr lang="en-US" sz="1200" dirty="0" err="1">
                <a:solidFill>
                  <a:srgbClr val="000000"/>
                </a:solidFill>
              </a:rPr>
              <a:t>K.Takabayashi</a:t>
            </a:r>
            <a:r>
              <a:rPr lang="en-US" sz="1200" dirty="0">
                <a:solidFill>
                  <a:srgbClr val="000000"/>
                </a:solidFill>
              </a:rPr>
              <a:t> (OPU), </a:t>
            </a:r>
            <a:r>
              <a:rPr lang="en-US" sz="1200" dirty="0" err="1">
                <a:solidFill>
                  <a:srgbClr val="000000"/>
                </a:solidFill>
              </a:rPr>
              <a:t>R.Kohno</a:t>
            </a:r>
            <a:r>
              <a:rPr lang="en-US" sz="1200" dirty="0">
                <a:solidFill>
                  <a:srgbClr val="000000"/>
                </a:solidFill>
              </a:rPr>
              <a:t> (YNU/YRP-IAI)</a:t>
            </a: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0" y="260648"/>
            <a:ext cx="925252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Hybrid ARQ Scheme Utilizing Decomposable Error Correcting Code for Dependable WBAN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5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15 March 2023</a:t>
            </a:r>
            <a:endParaRPr kumimoji="0" sz="15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Kento Takabayashi</a:t>
            </a:r>
            <a:r>
              <a:rPr kumimoji="0" lang="en-US" altLang="ko-KR" sz="1500" baseline="30000" dirty="0">
                <a:solidFill>
                  <a:srgbClr val="000000"/>
                </a:solidFill>
                <a:latin typeface="Times New Roman" pitchFamily="18" charset="0"/>
              </a:rPr>
              <a:t>1</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Ryuji Kohno</a:t>
            </a:r>
            <a:r>
              <a:rPr kumimoji="0" lang="en-US" altLang="ko-KR" sz="1500" baseline="30000" dirty="0">
                <a:solidFill>
                  <a:srgbClr val="000000"/>
                </a:solidFill>
                <a:latin typeface="Times New Roman" pitchFamily="18" charset="0"/>
              </a:rPr>
              <a:t>2,3</a:t>
            </a:r>
            <a:r>
              <a:rPr kumimoji="0" lang="en-US" altLang="ko-KR" sz="1500" dirty="0">
                <a:solidFill>
                  <a:srgbClr val="000000"/>
                </a:solidFill>
                <a:latin typeface="Times New Roman" pitchFamily="18" charset="0"/>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 </a:t>
            </a:r>
            <a:r>
              <a:rPr kumimoji="0" lang="en-US" altLang="ko-KR" sz="1500" dirty="0">
                <a:solidFill>
                  <a:srgbClr val="000000"/>
                </a:solidFill>
                <a:latin typeface="Times New Roman" pitchFamily="18" charset="0"/>
              </a:rPr>
              <a:t>Okayama Prefectural University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(2)Yokohama National University  (3)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 </a:t>
            </a:r>
            <a:r>
              <a:rPr kumimoji="0" lang="en-US" altLang="zh-TW" sz="1500" dirty="0">
                <a:solidFill>
                  <a:srgbClr val="000000"/>
                </a:solidFill>
                <a:latin typeface="Times New Roman" pitchFamily="18" charset="0"/>
              </a:rPr>
              <a:t>111</a:t>
            </a:r>
            <a:r>
              <a:rPr kumimoji="0" lang="it-IT" altLang="zh-TW" sz="1500" dirty="0">
                <a:solidFill>
                  <a:srgbClr val="000000"/>
                </a:solidFill>
                <a:latin typeface="Times New Roman" pitchFamily="18" charset="0"/>
              </a:rPr>
              <a:t>-1 Kuboki, Soja-shi, Okayama, Japan 719-1197,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 YRP1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Voice:[(1)</a:t>
            </a:r>
            <a:r>
              <a:rPr kumimoji="0" lang="en-US" altLang="ja-JP" sz="1500" dirty="0">
                <a:solidFill>
                  <a:srgbClr val="000000"/>
                </a:solidFill>
                <a:latin typeface="Times New Roman" pitchFamily="18" charset="0"/>
              </a:rPr>
              <a:t> +81-866-94-2104 , (2)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E-Mail:[</a:t>
            </a:r>
            <a:r>
              <a:rPr kumimoji="0" lang="en-US" altLang="ja-JP" sz="1500" dirty="0">
                <a:solidFill>
                  <a:srgbClr val="000000"/>
                </a:solidFill>
                <a:latin typeface="Times New Roman" pitchFamily="18" charset="0"/>
              </a:rPr>
              <a:t>takabayashi.kento.xp@gmail.com</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kohno@ynu.ac.jp, kohno@yrp-iai.jp]</a:t>
            </a: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To propose appropriate channel controlling schemes corresponding to various requirements in multiple commination of required 8 QoS levels  and expecting 8 levels of coexisting models, two core proposals are presented.  The first is hybrid ARQ error controlling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schedme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for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highr</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QoS packets in high levels of coexistence models.  The second is utilization of decomposable codes for minimizing no of retransmission by introducing a class of decomposable codes in which parity check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sinbols</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can be added  into a codeword to improve  error correcting capabilities with more redundancy, The second retransmission transmits only the additional parity symbols only.  Initial p</a:t>
            </a:r>
            <a:r>
              <a:rPr kumimoji="0" lang="en-US" sz="1500" b="0" kern="0" dirty="0" err="1">
                <a:solidFill>
                  <a:srgbClr val="000000"/>
                </a:solidFill>
                <a:latin typeface="Times New Roman"/>
                <a:ea typeface="Times New Roman"/>
                <a:cs typeface="Times New Roman"/>
                <a:sym typeface="Times New Roman"/>
              </a:rPr>
              <a:t>erformance</a:t>
            </a:r>
            <a:r>
              <a:rPr kumimoji="0" lang="en-US" sz="1500" b="0" kern="0" dirty="0">
                <a:solidFill>
                  <a:srgbClr val="000000"/>
                </a:solidFill>
                <a:latin typeface="Times New Roman"/>
                <a:ea typeface="Times New Roman"/>
                <a:cs typeface="Times New Roman"/>
                <a:sym typeface="Times New Roman"/>
              </a:rPr>
              <a:t> evaluation of a hybrid ARQ scheme utilizing a decomposable error correcting code for wireless BAN based on the IEEE 802.15.6ma is provided. This hybrid ARQ scheme is also extended to a QoS control scheme.</a:t>
            </a: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P802.15.6a TG corresponding to comments in EC Meeting</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dirty="0" err="1"/>
              <a:t>K.Takabayashi</a:t>
            </a:r>
            <a:r>
              <a:rPr lang="en-US" dirty="0"/>
              <a:t> (OPU), </a:t>
            </a:r>
            <a:r>
              <a:rPr lang="en-US" dirty="0" err="1"/>
              <a:t>R.Kohno</a:t>
            </a:r>
            <a:r>
              <a:rPr lang="en-US" dirty="0"/>
              <a:t> (YNU/YRP-IAI)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3C0D0AF-42CC-4383-9D84-1FD5C21DA08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10</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36E24AE5-DE3E-4F4F-94EA-DF669AEEA23B}"/>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6E2832BE-A0AC-4989-A1E1-EACBB08080DB}"/>
              </a:ext>
            </a:extLst>
          </p:cNvPr>
          <p:cNvSpPr>
            <a:spLocks noGrp="1"/>
          </p:cNvSpPr>
          <p:nvPr>
            <p:ph type="ftr" sz="quarter" idx="3"/>
          </p:nvPr>
        </p:nvSpPr>
        <p:spPr>
          <a:xfrm>
            <a:off x="5724128" y="6453336"/>
            <a:ext cx="3312368"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0193EB5E-F1C3-4E5A-B2B0-E5645CCFBEB1}"/>
              </a:ext>
            </a:extLst>
          </p:cNvPr>
          <p:cNvSpPr>
            <a:spLocks noGrp="1"/>
          </p:cNvSpPr>
          <p:nvPr>
            <p:ph type="title"/>
          </p:nvPr>
        </p:nvSpPr>
        <p:spPr>
          <a:xfrm>
            <a:off x="323528" y="476672"/>
            <a:ext cx="8496944" cy="1066800"/>
          </a:xfrm>
        </p:spPr>
        <p:txBody>
          <a:bodyPr/>
          <a:lstStyle/>
          <a:p>
            <a:r>
              <a:rPr kumimoji="1" lang="en-US" altLang="ja-JP" dirty="0"/>
              <a:t>3. Proposed hybrid ARQ scheme for WBAN </a:t>
            </a:r>
            <a:endParaRPr kumimoji="1" lang="ja-JP" altLang="en-US" dirty="0"/>
          </a:p>
        </p:txBody>
      </p:sp>
      <p:pic>
        <p:nvPicPr>
          <p:cNvPr id="7" name="図 6">
            <a:extLst>
              <a:ext uri="{FF2B5EF4-FFF2-40B4-BE49-F238E27FC236}">
                <a16:creationId xmlns:a16="http://schemas.microsoft.com/office/drawing/2014/main" id="{AEC563B1-F76C-4B30-89AD-B693A66BAEB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93913" y="1412776"/>
            <a:ext cx="6372537" cy="3672408"/>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C58CBCF9-736A-4A92-A372-06EDF9524EF4}"/>
                  </a:ext>
                </a:extLst>
              </p:cNvPr>
              <p:cNvSpPr txBox="1"/>
              <p:nvPr/>
            </p:nvSpPr>
            <p:spPr>
              <a:xfrm>
                <a:off x="397632" y="5219613"/>
                <a:ext cx="8424936" cy="1077218"/>
              </a:xfrm>
              <a:prstGeom prst="rect">
                <a:avLst/>
              </a:prstGeom>
              <a:noFill/>
            </p:spPr>
            <p:txBody>
              <a:bodyPr wrap="square" rtlCol="0">
                <a:spAutoFit/>
              </a:bodyPr>
              <a:lstStyle/>
              <a:p>
                <a:pPr marL="342900" indent="-342900">
                  <a:buFont typeface="+mj-lt"/>
                  <a:buAutoNum type="arabicPeriod" startAt="2"/>
                </a:pPr>
                <a:r>
                  <a:rPr lang="en-US" altLang="ja-JP" sz="1600" dirty="0">
                    <a:latin typeface="+mj-lt"/>
                  </a:rPr>
                  <a:t>If bit errors are detected after decoding codeword 1, the receiver stores the transmitted codeword 1, and the transmitter re-sends the sub-codeword of codeword 1' </a:t>
                </a:r>
                <a14:m>
                  <m:oMath xmlns:m="http://schemas.openxmlformats.org/officeDocument/2006/math">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𝑛</m:t>
                        </m:r>
                      </m:e>
                      <m:sub>
                        <m:r>
                          <a:rPr lang="en-US" altLang="ja-JP" sz="1600" i="1">
                            <a:latin typeface="Cambria Math" panose="02040503050406030204" pitchFamily="18" charset="0"/>
                          </a:rPr>
                          <m:t>𝑖</m:t>
                        </m:r>
                      </m:sub>
                    </m:sSub>
                  </m:oMath>
                </a14:m>
                <a:r>
                  <a:rPr lang="en-US" altLang="ja-JP" sz="1600" dirty="0">
                    <a:latin typeface="+mj-lt"/>
                  </a:rPr>
                  <a:t> times if </a:t>
                </a:r>
                <a14:m>
                  <m:oMath xmlns:m="http://schemas.openxmlformats.org/officeDocument/2006/math">
                    <m:r>
                      <a:rPr lang="en-US" altLang="ja-JP" sz="1600">
                        <a:latin typeface="Cambria Math" panose="02040503050406030204" pitchFamily="18" charset="0"/>
                      </a:rPr>
                      <m:t>1 ≤</m:t>
                    </m:r>
                    <m:r>
                      <a:rPr lang="en-US" altLang="ja-JP" sz="1600" i="1">
                        <a:latin typeface="Cambria Math" panose="02040503050406030204" pitchFamily="18" charset="0"/>
                      </a:rPr>
                      <m:t>𝑖</m:t>
                    </m:r>
                    <m:r>
                      <a:rPr lang="en-US" altLang="ja-JP" sz="1600">
                        <a:latin typeface="Cambria Math" panose="02040503050406030204" pitchFamily="18" charset="0"/>
                      </a:rPr>
                      <m:t> ≤3</m:t>
                    </m:r>
                  </m:oMath>
                </a14:m>
                <a:r>
                  <a:rPr lang="en-US" altLang="ja-JP" sz="1600" dirty="0">
                    <a:latin typeface="+mj-lt"/>
                  </a:rPr>
                  <a:t>. At the receiver, the received sub-codeword and stored codeword are combined, and the reconstructed codeword is decoded</a:t>
                </a:r>
                <a:endParaRPr kumimoji="1" lang="ja-JP" altLang="en-US" sz="1600" dirty="0">
                  <a:latin typeface="+mj-lt"/>
                </a:endParaRPr>
              </a:p>
            </p:txBody>
          </p:sp>
        </mc:Choice>
        <mc:Fallback xmlns="">
          <p:sp>
            <p:nvSpPr>
              <p:cNvPr id="8" name="テキスト ボックス 7">
                <a:extLst>
                  <a:ext uri="{FF2B5EF4-FFF2-40B4-BE49-F238E27FC236}">
                    <a16:creationId xmlns:a16="http://schemas.microsoft.com/office/drawing/2014/main" id="{C58CBCF9-736A-4A92-A372-06EDF9524EF4}"/>
                  </a:ext>
                </a:extLst>
              </p:cNvPr>
              <p:cNvSpPr txBox="1">
                <a:spLocks noRot="1" noChangeAspect="1" noMove="1" noResize="1" noEditPoints="1" noAdjustHandles="1" noChangeArrowheads="1" noChangeShapeType="1" noTextEdit="1"/>
              </p:cNvSpPr>
              <p:nvPr/>
            </p:nvSpPr>
            <p:spPr>
              <a:xfrm>
                <a:off x="397632" y="5219613"/>
                <a:ext cx="8424936" cy="1077218"/>
              </a:xfrm>
              <a:prstGeom prst="rect">
                <a:avLst/>
              </a:prstGeom>
              <a:blipFill>
                <a:blip r:embed="rId4"/>
                <a:stretch>
                  <a:fillRect l="-217" t="-1695" r="-1013" b="-62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86770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CA34625-604D-4FCB-9452-F9B128ACB23D}"/>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67646722-4B80-4F6E-9C73-45328EE01C3D}"/>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602CB031-D3A7-400D-BA13-A3912064D9C1}"/>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D63E7D7C-9A5F-42A5-816E-A35E8778845A}"/>
              </a:ext>
            </a:extLst>
          </p:cNvPr>
          <p:cNvSpPr>
            <a:spLocks noGrp="1"/>
          </p:cNvSpPr>
          <p:nvPr>
            <p:ph type="title"/>
          </p:nvPr>
        </p:nvSpPr>
        <p:spPr>
          <a:xfrm>
            <a:off x="323528" y="476672"/>
            <a:ext cx="8496944" cy="1066800"/>
          </a:xfrm>
        </p:spPr>
        <p:txBody>
          <a:bodyPr/>
          <a:lstStyle/>
          <a:p>
            <a:r>
              <a:rPr kumimoji="1" lang="en-US" altLang="ja-JP" dirty="0"/>
              <a:t>3. Proposed hybrid ARQ scheme for WBAN </a:t>
            </a:r>
            <a:endParaRPr kumimoji="1" lang="ja-JP" altLang="en-US" dirty="0"/>
          </a:p>
        </p:txBody>
      </p:sp>
      <p:pic>
        <p:nvPicPr>
          <p:cNvPr id="7" name="図 6">
            <a:extLst>
              <a:ext uri="{FF2B5EF4-FFF2-40B4-BE49-F238E27FC236}">
                <a16:creationId xmlns:a16="http://schemas.microsoft.com/office/drawing/2014/main" id="{9E91E1AE-4B72-4260-BBDD-E54D84D9DB0A}"/>
              </a:ext>
            </a:extLst>
          </p:cNvPr>
          <p:cNvPicPr/>
          <p:nvPr/>
        </p:nvPicPr>
        <p:blipFill>
          <a:blip r:embed="rId3"/>
          <a:stretch>
            <a:fillRect/>
          </a:stretch>
        </p:blipFill>
        <p:spPr>
          <a:xfrm>
            <a:off x="3491880" y="1313084"/>
            <a:ext cx="5112568" cy="4060131"/>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B75C5EF-9B66-46EC-9AAD-09DCF2C6FF65}"/>
                  </a:ext>
                </a:extLst>
              </p:cNvPr>
              <p:cNvSpPr txBox="1"/>
              <p:nvPr/>
            </p:nvSpPr>
            <p:spPr>
              <a:xfrm>
                <a:off x="323528" y="1715344"/>
                <a:ext cx="3240360" cy="2893100"/>
              </a:xfrm>
              <a:prstGeom prst="rect">
                <a:avLst/>
              </a:prstGeom>
              <a:noFill/>
            </p:spPr>
            <p:txBody>
              <a:bodyPr wrap="square" rtlCol="0">
                <a:spAutoFit/>
              </a:bodyPr>
              <a:lstStyle/>
              <a:p>
                <a:pPr marL="342900" indent="-342900">
                  <a:buFont typeface="+mj-lt"/>
                  <a:buAutoNum type="arabicPeriod" startAt="3"/>
                </a:pPr>
                <a:r>
                  <a:rPr lang="en-US" altLang="ja-JP" sz="1600" dirty="0">
                    <a:solidFill>
                      <a:srgbClr val="000000"/>
                    </a:solidFill>
                    <a:effectLst/>
                    <a:latin typeface="Times New Roman" panose="02020603050405020304" pitchFamily="18" charset="0"/>
                    <a:ea typeface="Times New Roman" panose="02020603050405020304" pitchFamily="18" charset="0"/>
                  </a:rPr>
                  <a:t>After the third retransmission, codeword 1 is sent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cs typeface="CMSSBX10"/>
                          </a:rPr>
                        </m:ctrlPr>
                      </m:sSubPr>
                      <m:e>
                        <m:r>
                          <a:rPr lang="en-US" altLang="ja-JP" sz="1600" i="1">
                            <a:effectLst/>
                            <a:latin typeface="Cambria Math" panose="02040503050406030204" pitchFamily="18" charset="0"/>
                            <a:ea typeface="游明朝" panose="02020400000000000000" pitchFamily="18" charset="-128"/>
                            <a:cs typeface="CMSSBX10"/>
                          </a:rPr>
                          <m:t>𝑛</m:t>
                        </m:r>
                      </m:e>
                      <m:sub>
                        <m:r>
                          <a:rPr lang="en-US" altLang="ja-JP" sz="1600" i="1">
                            <a:effectLst/>
                            <a:latin typeface="Cambria Math" panose="02040503050406030204" pitchFamily="18" charset="0"/>
                            <a:ea typeface="游明朝" panose="02020400000000000000" pitchFamily="18" charset="-128"/>
                            <a:cs typeface="CMSSBX10"/>
                          </a:rPr>
                          <m:t>4</m:t>
                        </m:r>
                      </m:sub>
                    </m:sSub>
                  </m:oMath>
                </a14:m>
                <a:r>
                  <a:rPr lang="en-US" altLang="ja-JP" sz="1600" dirty="0">
                    <a:solidFill>
                      <a:srgbClr val="000000"/>
                    </a:solidFill>
                    <a:effectLst/>
                    <a:latin typeface="Times New Roman" panose="02020603050405020304" pitchFamily="18" charset="0"/>
                    <a:ea typeface="Times New Roman" panose="02020603050405020304" pitchFamily="18" charset="0"/>
                  </a:rPr>
                  <a:t> times and combined with a buffered codeword at the receiver. If bit errors are detected after decoding reconstructed codeword, the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cs typeface="CMSSBX10"/>
                          </a:rPr>
                        </m:ctrlPr>
                      </m:sSubPr>
                      <m:e>
                        <m:r>
                          <a:rPr lang="en-US" altLang="ja-JP" sz="1600" i="1">
                            <a:effectLst/>
                            <a:latin typeface="Cambria Math" panose="02040503050406030204" pitchFamily="18" charset="0"/>
                            <a:ea typeface="游明朝" panose="02020400000000000000" pitchFamily="18" charset="-128"/>
                            <a:cs typeface="CMSSBX10"/>
                          </a:rPr>
                          <m:t>𝑛</m:t>
                        </m:r>
                      </m:e>
                      <m:sub>
                        <m:r>
                          <a:rPr lang="en-US" altLang="ja-JP" sz="1600" i="1">
                            <a:effectLst/>
                            <a:latin typeface="Cambria Math" panose="02040503050406030204" pitchFamily="18" charset="0"/>
                            <a:ea typeface="游明朝" panose="02020400000000000000" pitchFamily="18" charset="-128"/>
                            <a:cs typeface="CMSSBX10"/>
                          </a:rPr>
                          <m:t>4</m:t>
                        </m:r>
                      </m:sub>
                    </m:sSub>
                    <m:r>
                      <a:rPr lang="en-US" altLang="ja-JP" sz="1600" i="1">
                        <a:effectLst/>
                        <a:latin typeface="Cambria Math" panose="02040503050406030204" pitchFamily="18" charset="0"/>
                        <a:ea typeface="游明朝" panose="02020400000000000000" pitchFamily="18" charset="-128"/>
                        <a:cs typeface="CMSSBX10"/>
                      </a:rPr>
                      <m:t> </m:t>
                    </m:r>
                  </m:oMath>
                </a14:m>
                <a:r>
                  <a:rPr lang="en-US" altLang="ja-JP" sz="1600" dirty="0">
                    <a:solidFill>
                      <a:srgbClr val="000000"/>
                    </a:solidFill>
                    <a:effectLst/>
                    <a:latin typeface="Times New Roman" panose="02020603050405020304" pitchFamily="18" charset="0"/>
                    <a:ea typeface="Times New Roman" panose="02020603050405020304" pitchFamily="18" charset="0"/>
                  </a:rPr>
                  <a:t>codeword 1 is buffered in the receiver, and codeword 1' is transmitted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cs typeface="CMSSBX10"/>
                          </a:rPr>
                        </m:ctrlPr>
                      </m:sSubPr>
                      <m:e>
                        <m:r>
                          <a:rPr lang="en-US" altLang="ja-JP" sz="1600" i="1">
                            <a:effectLst/>
                            <a:latin typeface="Cambria Math" panose="02040503050406030204" pitchFamily="18" charset="0"/>
                            <a:ea typeface="游明朝" panose="02020400000000000000" pitchFamily="18" charset="-128"/>
                            <a:cs typeface="CMSSBX10"/>
                          </a:rPr>
                          <m:t>𝑛</m:t>
                        </m:r>
                      </m:e>
                      <m:sub>
                        <m:r>
                          <a:rPr lang="en-US" altLang="ja-JP" sz="1600" i="1">
                            <a:effectLst/>
                            <a:latin typeface="Cambria Math" panose="02040503050406030204" pitchFamily="18" charset="0"/>
                            <a:ea typeface="游明朝" panose="02020400000000000000" pitchFamily="18" charset="-128"/>
                            <a:cs typeface="CMSSBX10"/>
                          </a:rPr>
                          <m:t>5</m:t>
                        </m:r>
                      </m:sub>
                    </m:sSub>
                  </m:oMath>
                </a14:m>
                <a:r>
                  <a:rPr lang="en-US" altLang="ja-JP" sz="1600" dirty="0">
                    <a:solidFill>
                      <a:srgbClr val="000000"/>
                    </a:solidFill>
                    <a:effectLst/>
                    <a:latin typeface="Times New Roman" panose="02020603050405020304" pitchFamily="18" charset="0"/>
                    <a:ea typeface="Times New Roman" panose="02020603050405020304" pitchFamily="18" charset="0"/>
                  </a:rPr>
                  <a:t> times and combined with a stored codeword</a:t>
                </a:r>
                <a:endParaRPr kumimoji="1" lang="ja-JP" altLang="en-US" sz="1600" dirty="0"/>
              </a:p>
            </p:txBody>
          </p:sp>
        </mc:Choice>
        <mc:Fallback xmlns="">
          <p:sp>
            <p:nvSpPr>
              <p:cNvPr id="8" name="テキスト ボックス 7">
                <a:extLst>
                  <a:ext uri="{FF2B5EF4-FFF2-40B4-BE49-F238E27FC236}">
                    <a16:creationId xmlns:a16="http://schemas.microsoft.com/office/drawing/2014/main" id="{DB75C5EF-9B66-46EC-9AAD-09DCF2C6FF65}"/>
                  </a:ext>
                </a:extLst>
              </p:cNvPr>
              <p:cNvSpPr txBox="1">
                <a:spLocks noRot="1" noChangeAspect="1" noMove="1" noResize="1" noEditPoints="1" noAdjustHandles="1" noChangeArrowheads="1" noChangeShapeType="1" noTextEdit="1"/>
              </p:cNvSpPr>
              <p:nvPr/>
            </p:nvSpPr>
            <p:spPr>
              <a:xfrm>
                <a:off x="323528" y="1715344"/>
                <a:ext cx="3240360" cy="2893100"/>
              </a:xfrm>
              <a:prstGeom prst="rect">
                <a:avLst/>
              </a:prstGeom>
              <a:blipFill>
                <a:blip r:embed="rId4"/>
                <a:stretch>
                  <a:fillRect l="-564" t="-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51ADFA4-AC6E-41F4-A20A-60E69B3D32EB}"/>
                  </a:ext>
                </a:extLst>
              </p:cNvPr>
              <p:cNvSpPr txBox="1"/>
              <p:nvPr/>
            </p:nvSpPr>
            <p:spPr>
              <a:xfrm>
                <a:off x="395707" y="5273525"/>
                <a:ext cx="8352586" cy="1077218"/>
              </a:xfrm>
              <a:prstGeom prst="rect">
                <a:avLst/>
              </a:prstGeom>
              <a:noFill/>
            </p:spPr>
            <p:txBody>
              <a:bodyPr wrap="square" rtlCol="0">
                <a:spAutoFit/>
              </a:bodyPr>
              <a:lstStyle/>
              <a:p>
                <a:pPr marL="342900" indent="-342900">
                  <a:buFont typeface="+mj-lt"/>
                  <a:buAutoNum type="arabicPeriod" startAt="4"/>
                </a:pPr>
                <a:r>
                  <a:rPr lang="en-US" altLang="ja-JP" sz="1600" dirty="0">
                    <a:latin typeface="+mj-lt"/>
                  </a:rPr>
                  <a:t>After that, codeword 1 and 1' are sent alternately </a:t>
                </a:r>
                <a14:m>
                  <m:oMath xmlns:m="http://schemas.openxmlformats.org/officeDocument/2006/math">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𝑛</m:t>
                        </m:r>
                      </m:e>
                      <m:sub>
                        <m:r>
                          <a:rPr lang="en-US" altLang="ja-JP" sz="1600" i="1">
                            <a:latin typeface="Cambria Math" panose="02040503050406030204" pitchFamily="18" charset="0"/>
                          </a:rPr>
                          <m:t>𝑖</m:t>
                        </m:r>
                      </m:sub>
                    </m:sSub>
                  </m:oMath>
                </a14:m>
                <a:r>
                  <a:rPr lang="en-US" altLang="ja-JP" sz="1600" dirty="0">
                    <a:latin typeface="+mj-lt"/>
                  </a:rPr>
                  <a:t> times and stored. Then, a receiver reconstructs and decodes low-rate decomposable codes by changing the number of data copies </a:t>
                </a:r>
                <a14:m>
                  <m:oMath xmlns:m="http://schemas.openxmlformats.org/officeDocument/2006/math">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𝑛</m:t>
                        </m:r>
                      </m:e>
                      <m:sub>
                        <m:r>
                          <a:rPr lang="en-US" altLang="ja-JP" sz="1600" i="1">
                            <a:latin typeface="Cambria Math" panose="02040503050406030204" pitchFamily="18" charset="0"/>
                          </a:rPr>
                          <m:t>𝑖</m:t>
                        </m:r>
                      </m:sub>
                    </m:sSub>
                  </m:oMath>
                </a14:m>
                <a:r>
                  <a:rPr lang="en-US" altLang="ja-JP" sz="1600" dirty="0">
                    <a:latin typeface="+mj-lt"/>
                  </a:rPr>
                  <a:t> in Weldon's ARQ protocol. At this time, a buffered old codeword is updated to a transmitted new codeword</a:t>
                </a:r>
                <a:endParaRPr kumimoji="1" lang="ja-JP" altLang="en-US" sz="1400" dirty="0">
                  <a:latin typeface="+mj-lt"/>
                </a:endParaRPr>
              </a:p>
            </p:txBody>
          </p:sp>
        </mc:Choice>
        <mc:Fallback xmlns="">
          <p:sp>
            <p:nvSpPr>
              <p:cNvPr id="9" name="テキスト ボックス 8">
                <a:extLst>
                  <a:ext uri="{FF2B5EF4-FFF2-40B4-BE49-F238E27FC236}">
                    <a16:creationId xmlns:a16="http://schemas.microsoft.com/office/drawing/2014/main" id="{151ADFA4-AC6E-41F4-A20A-60E69B3D32EB}"/>
                  </a:ext>
                </a:extLst>
              </p:cNvPr>
              <p:cNvSpPr txBox="1">
                <a:spLocks noRot="1" noChangeAspect="1" noMove="1" noResize="1" noEditPoints="1" noAdjustHandles="1" noChangeArrowheads="1" noChangeShapeType="1" noTextEdit="1"/>
              </p:cNvSpPr>
              <p:nvPr/>
            </p:nvSpPr>
            <p:spPr>
              <a:xfrm>
                <a:off x="395707" y="5273525"/>
                <a:ext cx="8352586" cy="1077218"/>
              </a:xfrm>
              <a:prstGeom prst="rect">
                <a:avLst/>
              </a:prstGeom>
              <a:blipFill>
                <a:blip r:embed="rId5"/>
                <a:stretch>
                  <a:fillRect l="-292" t="-1695" b="-62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85849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FFE38A6-21E1-4622-A3AB-785EF1A0F8B5}"/>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D9F71E4-1842-4009-9FC2-0F1953C93D0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0D0E7B60-3742-40E9-8FD1-8B7FC1CB3DF8}"/>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593EC79B-3490-4F16-BEEB-2B38A8F98C70}"/>
              </a:ext>
            </a:extLst>
          </p:cNvPr>
          <p:cNvSpPr>
            <a:spLocks noGrp="1"/>
          </p:cNvSpPr>
          <p:nvPr>
            <p:ph type="title"/>
          </p:nvPr>
        </p:nvSpPr>
        <p:spPr>
          <a:xfrm>
            <a:off x="323528" y="476672"/>
            <a:ext cx="8496944" cy="1066800"/>
          </a:xfrm>
        </p:spPr>
        <p:txBody>
          <a:bodyPr/>
          <a:lstStyle/>
          <a:p>
            <a:r>
              <a:rPr kumimoji="1" lang="en-US" altLang="ja-JP" dirty="0"/>
              <a:t>3. Proposed hybrid ARQ scheme for WBAN </a:t>
            </a:r>
            <a:endParaRPr kumimoji="1" lang="ja-JP" altLang="en-US" dirty="0"/>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75F8E73-3B7B-43BC-8A85-8EFBE688FD3F}"/>
                  </a:ext>
                </a:extLst>
              </p:cNvPr>
              <p:cNvSpPr txBox="1"/>
              <p:nvPr/>
            </p:nvSpPr>
            <p:spPr>
              <a:xfrm>
                <a:off x="361628" y="1543472"/>
                <a:ext cx="8496944" cy="4739759"/>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latin typeface="+mj-lt"/>
                  </a:rPr>
                  <a:t>Advantages of the proposed hybrid ARQ scheme</a:t>
                </a:r>
              </a:p>
              <a:p>
                <a:pPr marL="285750" indent="-285750">
                  <a:buFont typeface="Arial" panose="020B0604020202020204" pitchFamily="34" charset="0"/>
                  <a:buChar char="•"/>
                </a:pPr>
                <a:endParaRPr lang="en-US" altLang="ja-JP" sz="2400" b="1" dirty="0">
                  <a:latin typeface="+mj-lt"/>
                </a:endParaRPr>
              </a:p>
              <a:p>
                <a:pPr marL="800100" lvl="1" indent="-342900">
                  <a:buFont typeface="+mj-lt"/>
                  <a:buAutoNum type="arabicPeriod"/>
                </a:pPr>
                <a:r>
                  <a:rPr lang="en-US" altLang="ja-JP" sz="2400" b="1" dirty="0">
                    <a:latin typeface="Times New Roman" panose="02020603050405020304" pitchFamily="18" charset="0"/>
                    <a:ea typeface="ＭＳ 明朝" panose="02020609040205080304" pitchFamily="17" charset="-128"/>
                  </a:rPr>
                  <a:t>The coding rate is very wide</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cs typeface="CMSSBX10"/>
                  </a:rPr>
                  <a:t>Bit errors are sufficiently eliminated at the coding rate of </a:t>
                </a:r>
                <a14:m>
                  <m:oMath xmlns:m="http://schemas.openxmlformats.org/officeDocument/2006/math">
                    <m:sSub>
                      <m:sSubPr>
                        <m:ctrlPr>
                          <a:rPr lang="ja-JP" altLang="ja-JP" sz="2000" i="1">
                            <a:latin typeface="Cambria Math" panose="02040503050406030204" pitchFamily="18" charset="0"/>
                            <a:ea typeface="Cambria Math" panose="02040503050406030204" pitchFamily="18" charset="0"/>
                            <a:cs typeface="CMSSBX10"/>
                          </a:rPr>
                        </m:ctrlPr>
                      </m:sSubPr>
                      <m:e>
                        <m:r>
                          <a:rPr lang="en-US" altLang="ja-JP" sz="2000" i="1">
                            <a:latin typeface="Cambria Math" panose="02040503050406030204" pitchFamily="18" charset="0"/>
                            <a:ea typeface="ＭＳ 明朝" panose="02020609040205080304" pitchFamily="17" charset="-128"/>
                            <a:cs typeface="CMSSBX10"/>
                          </a:rPr>
                          <m:t>𝑟</m:t>
                        </m:r>
                      </m:e>
                      <m:sub>
                        <m:r>
                          <a:rPr lang="en-US" altLang="ja-JP" sz="2000" i="1">
                            <a:latin typeface="Cambria Math" panose="02040503050406030204" pitchFamily="18" charset="0"/>
                            <a:ea typeface="ＭＳ 明朝" panose="02020609040205080304" pitchFamily="17" charset="-128"/>
                            <a:cs typeface="CMSSBX10"/>
                          </a:rPr>
                          <m:t>𝑐</m:t>
                        </m:r>
                      </m:sub>
                    </m:sSub>
                  </m:oMath>
                </a14:m>
                <a:r>
                  <a:rPr lang="en-US" altLang="ja-JP" sz="2000" dirty="0">
                    <a:latin typeface="+mj-lt"/>
                    <a:ea typeface="ＭＳ 明朝" panose="02020609040205080304" pitchFamily="17" charset="-128"/>
                    <a:cs typeface="CMSSBX10"/>
                  </a:rPr>
                  <a:t> = 8/9 under very good channel conditions</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rPr>
                  <a:t>Very low coding rates remove bit errors under bad channel conditions</a:t>
                </a:r>
              </a:p>
              <a:p>
                <a:pPr marL="1257300" lvl="2" indent="-342900">
                  <a:buFont typeface="Wingdings" panose="05000000000000000000" pitchFamily="2" charset="2"/>
                  <a:buChar char="Ø"/>
                </a:pPr>
                <a:r>
                  <a:rPr lang="en-US" altLang="ja-JP" sz="2000" b="1" u="sng" dirty="0">
                    <a:latin typeface="+mj-lt"/>
                    <a:ea typeface="ＭＳ 明朝" panose="02020609040205080304" pitchFamily="17" charset="-128"/>
                  </a:rPr>
                  <a:t>A coding rate at the first transmission may be changed according to channel conditions</a:t>
                </a:r>
              </a:p>
              <a:p>
                <a:pPr marL="1257300" lvl="2" indent="-342900">
                  <a:buFont typeface="Wingdings" panose="05000000000000000000" pitchFamily="2" charset="2"/>
                  <a:buChar char="Ø"/>
                </a:pPr>
                <a:endParaRPr lang="en-US" altLang="ja-JP" dirty="0">
                  <a:latin typeface="+mj-lt"/>
                  <a:ea typeface="ＭＳ 明朝" panose="02020609040205080304" pitchFamily="17" charset="-128"/>
                </a:endParaRPr>
              </a:p>
              <a:p>
                <a:pPr marL="800100" lvl="1" indent="-342900">
                  <a:buFont typeface="+mj-lt"/>
                  <a:buAutoNum type="arabicPeriod"/>
                </a:pPr>
                <a:r>
                  <a:rPr lang="en-US" altLang="ja-JP" sz="2400" dirty="0">
                    <a:latin typeface="Times New Roman" panose="02020603050405020304" pitchFamily="18" charset="0"/>
                    <a:ea typeface="ＭＳ 明朝" panose="02020609040205080304" pitchFamily="17" charset="-128"/>
                  </a:rPr>
                  <a:t>In the case of the small number of retransmissions, it is sufficient to transmit the small number of redundant bits</a:t>
                </a:r>
              </a:p>
              <a:p>
                <a:pPr marL="1257300" lvl="2" indent="-342900">
                  <a:buFont typeface="Wingdings" panose="05000000000000000000" pitchFamily="2" charset="2"/>
                  <a:buChar char="Ø"/>
                </a:pPr>
                <a:r>
                  <a:rPr lang="en-US" altLang="ja-JP" sz="2000" dirty="0">
                    <a:latin typeface="Times New Roman" panose="02020603050405020304" pitchFamily="18" charset="0"/>
                    <a:ea typeface="ＭＳ 明朝" panose="02020609040205080304" pitchFamily="17" charset="-128"/>
                  </a:rPr>
                  <a:t>This characteristic leads to </a:t>
                </a:r>
                <a:r>
                  <a:rPr lang="en-US" altLang="ja-JP" sz="2000" b="1" u="sng" dirty="0">
                    <a:latin typeface="Times New Roman" panose="02020603050405020304" pitchFamily="18" charset="0"/>
                    <a:ea typeface="ＭＳ 明朝" panose="02020609040205080304" pitchFamily="17" charset="-128"/>
                  </a:rPr>
                  <a:t>improvement of energy efficiency and reduction of transmission delay</a:t>
                </a:r>
                <a:r>
                  <a:rPr lang="en-US" altLang="ja-JP" sz="2000" dirty="0">
                    <a:latin typeface="Times New Roman" panose="02020603050405020304" pitchFamily="18" charset="0"/>
                    <a:ea typeface="ＭＳ 明朝" panose="02020609040205080304" pitchFamily="17" charset="-128"/>
                  </a:rPr>
                  <a:t> at retransmission</a:t>
                </a:r>
              </a:p>
            </p:txBody>
          </p:sp>
        </mc:Choice>
        <mc:Fallback xmlns="">
          <p:sp>
            <p:nvSpPr>
              <p:cNvPr id="7" name="テキスト ボックス 6">
                <a:extLst>
                  <a:ext uri="{FF2B5EF4-FFF2-40B4-BE49-F238E27FC236}">
                    <a16:creationId xmlns:a16="http://schemas.microsoft.com/office/drawing/2014/main" id="{175F8E73-3B7B-43BC-8A85-8EFBE688FD3F}"/>
                  </a:ext>
                </a:extLst>
              </p:cNvPr>
              <p:cNvSpPr txBox="1">
                <a:spLocks noRot="1" noChangeAspect="1" noMove="1" noResize="1" noEditPoints="1" noAdjustHandles="1" noChangeArrowheads="1" noChangeShapeType="1" noTextEdit="1"/>
              </p:cNvSpPr>
              <p:nvPr/>
            </p:nvSpPr>
            <p:spPr>
              <a:xfrm>
                <a:off x="361628" y="1543472"/>
                <a:ext cx="8496944" cy="4739759"/>
              </a:xfrm>
              <a:prstGeom prst="rect">
                <a:avLst/>
              </a:prstGeom>
              <a:blipFill>
                <a:blip r:embed="rId3"/>
                <a:stretch>
                  <a:fillRect l="-933" t="-1028" r="-122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6753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2A42F18-3A1B-4CD1-AA0E-49B5E2AFFA0D}"/>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13</a:t>
            </a:fld>
            <a:endParaRPr lang="en-US" dirty="0">
              <a:solidFill>
                <a:srgbClr val="000000"/>
              </a:solidFill>
            </a:endParaRPr>
          </a:p>
        </p:txBody>
      </p:sp>
      <p:sp>
        <p:nvSpPr>
          <p:cNvPr id="3" name="タイトル 2">
            <a:extLst>
              <a:ext uri="{FF2B5EF4-FFF2-40B4-BE49-F238E27FC236}">
                <a16:creationId xmlns:a16="http://schemas.microsoft.com/office/drawing/2014/main" id="{310571A3-57E4-47CD-A111-2B78638BB5E0}"/>
              </a:ext>
            </a:extLst>
          </p:cNvPr>
          <p:cNvSpPr>
            <a:spLocks noGrp="1"/>
          </p:cNvSpPr>
          <p:nvPr>
            <p:ph type="title"/>
          </p:nvPr>
        </p:nvSpPr>
        <p:spPr>
          <a:xfrm>
            <a:off x="685800" y="412522"/>
            <a:ext cx="7772400" cy="1066800"/>
          </a:xfrm>
        </p:spPr>
        <p:txBody>
          <a:bodyPr/>
          <a:lstStyle/>
          <a:p>
            <a:r>
              <a:rPr kumimoji="1" lang="en-US" altLang="ja-JP" dirty="0"/>
              <a:t>4. Simulation parameters</a:t>
            </a:r>
            <a:endParaRPr kumimoji="1" lang="ja-JP" altLang="en-US" dirty="0"/>
          </a:p>
        </p:txBody>
      </p:sp>
      <p:sp>
        <p:nvSpPr>
          <p:cNvPr id="4" name="日付プレースホルダー 3">
            <a:extLst>
              <a:ext uri="{FF2B5EF4-FFF2-40B4-BE49-F238E27FC236}">
                <a16:creationId xmlns:a16="http://schemas.microsoft.com/office/drawing/2014/main" id="{A4987EF1-9F39-422C-806C-2E67477550A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793DEEAA-CD2D-4697-928C-0C7656D8D319}"/>
              </a:ext>
            </a:extLst>
          </p:cNvPr>
          <p:cNvSpPr>
            <a:spLocks noGrp="1"/>
          </p:cNvSpPr>
          <p:nvPr>
            <p:ph type="ftr" sz="quarter" idx="3"/>
          </p:nvPr>
        </p:nvSpPr>
        <p:spPr>
          <a:xfrm>
            <a:off x="5724128" y="6453336"/>
            <a:ext cx="3240360"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mc:AlternateContent xmlns:mc="http://schemas.openxmlformats.org/markup-compatibility/2006" xmlns:a14="http://schemas.microsoft.com/office/drawing/2010/main">
        <mc:Choice Requires="a14">
          <p:graphicFrame>
            <p:nvGraphicFramePr>
              <p:cNvPr id="8" name="表 8">
                <a:extLst>
                  <a:ext uri="{FF2B5EF4-FFF2-40B4-BE49-F238E27FC236}">
                    <a16:creationId xmlns:a16="http://schemas.microsoft.com/office/drawing/2014/main" id="{DE5BD142-248F-46CB-BD39-CCF726433FBC}"/>
                  </a:ext>
                </a:extLst>
              </p:cNvPr>
              <p:cNvGraphicFramePr>
                <a:graphicFrameLocks noGrp="1"/>
              </p:cNvGraphicFramePr>
              <p:nvPr>
                <p:extLst>
                  <p:ext uri="{D42A27DB-BD31-4B8C-83A1-F6EECF244321}">
                    <p14:modId xmlns:p14="http://schemas.microsoft.com/office/powerpoint/2010/main" val="4135961604"/>
                  </p:ext>
                </p:extLst>
              </p:nvPr>
            </p:nvGraphicFramePr>
            <p:xfrm>
              <a:off x="3419872" y="1268760"/>
              <a:ext cx="5472608" cy="4426788"/>
            </p:xfrm>
            <a:graphic>
              <a:graphicData uri="http://schemas.openxmlformats.org/drawingml/2006/table">
                <a:tbl>
                  <a:tblPr firstRow="1" bandRow="1">
                    <a:tableStyleId>{ED083AE6-46FA-4A59-8FB0-9F97EB10719F}</a:tableStyleId>
                  </a:tblPr>
                  <a:tblGrid>
                    <a:gridCol w="2592288">
                      <a:extLst>
                        <a:ext uri="{9D8B030D-6E8A-4147-A177-3AD203B41FA5}">
                          <a16:colId xmlns:a16="http://schemas.microsoft.com/office/drawing/2014/main" val="801807280"/>
                        </a:ext>
                      </a:extLst>
                    </a:gridCol>
                    <a:gridCol w="2880320">
                      <a:extLst>
                        <a:ext uri="{9D8B030D-6E8A-4147-A177-3AD203B41FA5}">
                          <a16:colId xmlns:a16="http://schemas.microsoft.com/office/drawing/2014/main" val="711243062"/>
                        </a:ext>
                      </a:extLst>
                    </a:gridCol>
                  </a:tblGrid>
                  <a:tr h="216024">
                    <a:tc>
                      <a:txBody>
                        <a:bodyPr/>
                        <a:lstStyle/>
                        <a:p>
                          <a:pPr indent="269875" algn="ctr">
                            <a:lnSpc>
                              <a:spcPts val="1300"/>
                            </a:lnSpc>
                          </a:pPr>
                          <a:r>
                            <a:rPr lang="en-US" sz="1050" dirty="0">
                              <a:solidFill>
                                <a:srgbClr val="000000"/>
                              </a:solidFill>
                              <a:effectLst/>
                              <a:latin typeface="+mj-lt"/>
                              <a:ea typeface="Times New Roman" panose="02020603050405020304" pitchFamily="18" charset="0"/>
                              <a:cs typeface="Times New Roman" panose="02020603050405020304" pitchFamily="18" charset="0"/>
                            </a:rPr>
                            <a:t>Parameter</a:t>
                          </a:r>
                          <a:endParaRPr lang="ja-JP" sz="105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50" dirty="0">
                              <a:solidFill>
                                <a:srgbClr val="000000"/>
                              </a:solidFill>
                              <a:effectLst/>
                              <a:latin typeface="+mj-lt"/>
                              <a:ea typeface="Times New Roman" panose="02020603050405020304" pitchFamily="18" charset="0"/>
                              <a:cs typeface="Times New Roman" panose="02020603050405020304" pitchFamily="18" charset="0"/>
                            </a:rPr>
                            <a:t>Detail</a:t>
                          </a:r>
                          <a:endParaRPr lang="ja-JP" sz="105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73284708"/>
                      </a:ext>
                    </a:extLst>
                  </a:tr>
                  <a:tr h="202369">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Channel model</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IEEE model CM3, CM4</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9015950"/>
                      </a:ext>
                    </a:extLst>
                  </a:tr>
                  <a:tr h="229679">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Bandwidth (</a:t>
                          </a:r>
                          <a:r>
                            <a:rPr lang="en-US" sz="1000" i="1">
                              <a:solidFill>
                                <a:srgbClr val="000000"/>
                              </a:solidFill>
                              <a:effectLst/>
                              <a:latin typeface="+mj-lt"/>
                              <a:ea typeface="Times New Roman" panose="02020603050405020304" pitchFamily="18" charset="0"/>
                              <a:cs typeface="Times New Roman" panose="02020603050405020304" pitchFamily="18" charset="0"/>
                            </a:rPr>
                            <a:t>BW</a:t>
                          </a:r>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499.2 MHz</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7616262"/>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Central frequency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3993.6 MHz</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4596700"/>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Pulse shape</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Gaussian mono pulse</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3420267"/>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Pulse duration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sub>
                              </m:sSub>
                            </m:oMath>
                          </a14:m>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游明朝" panose="02020400000000000000" pitchFamily="18" charset="-128"/>
                              <a:cs typeface="Times New Roman" panose="02020603050405020304" pitchFamily="18" charset="0"/>
                            </a:rPr>
                            <a:t>2.003 ns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7191303"/>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Modulation</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DBPSK</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1987353"/>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FEC</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en-US" sz="1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000" dirty="0">
                              <a:solidFill>
                                <a:srgbClr val="000000"/>
                              </a:solidFill>
                              <a:effectLst/>
                              <a:latin typeface="+mj-lt"/>
                              <a:ea typeface="Times New Roman" panose="02020603050405020304" pitchFamily="18" charset="0"/>
                              <a:cs typeface="Times New Roman" panose="02020603050405020304" pitchFamily="18" charset="0"/>
                            </a:rPr>
                            <a:t> 8/9 to 1/16, </a:t>
                          </a:r>
                          <a14:m>
                            <m:oMath xmlns:m="http://schemas.openxmlformats.org/officeDocument/2006/math">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𝐾</m:t>
                              </m:r>
                              <m:r>
                                <a:rPr lang="en-US" sz="1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n-US" altLang="ja-JP" sz="1000" dirty="0">
                              <a:solidFill>
                                <a:srgbClr val="000000"/>
                              </a:solidFill>
                              <a:effectLst/>
                              <a:latin typeface="+mj-lt"/>
                              <a:ea typeface="Times New Roman" panose="02020603050405020304" pitchFamily="18" charset="0"/>
                              <a:cs typeface="Times New Roman" panose="02020603050405020304" pitchFamily="18" charset="0"/>
                            </a:rPr>
                            <a:t>, </a:t>
                          </a:r>
                          <a:r>
                            <a:rPr lang="en-US" sz="1000" dirty="0">
                              <a:solidFill>
                                <a:srgbClr val="000000"/>
                              </a:solidFill>
                              <a:effectLst/>
                              <a:latin typeface="+mj-lt"/>
                              <a:ea typeface="Times New Roman" panose="02020603050405020304" pitchFamily="18" charset="0"/>
                              <a:cs typeface="Times New Roman" panose="02020603050405020304" pitchFamily="18" charset="0"/>
                            </a:rPr>
                            <a:t>Convolutional codes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1901600"/>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Decoding</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Soft decision, Viterbi decoding</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7498963"/>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ARQ protocol</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Weldon's ARQ</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779958"/>
                      </a:ext>
                    </a:extLst>
                  </a:tr>
                  <a:tr h="288032">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Spreading sequence</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Gold sequence</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0850257"/>
                      </a:ext>
                    </a:extLst>
                  </a:tr>
                  <a:tr h="216024">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Spreading</a:t>
                          </a:r>
                          <a:r>
                            <a:rPr lang="en-US" sz="1000" baseline="0" dirty="0">
                              <a:solidFill>
                                <a:srgbClr val="000000"/>
                              </a:solidFill>
                              <a:effectLst/>
                              <a:latin typeface="+mj-lt"/>
                              <a:ea typeface="Times New Roman" panose="02020603050405020304" pitchFamily="18" charset="0"/>
                              <a:cs typeface="Times New Roman" panose="02020603050405020304" pitchFamily="18" charset="0"/>
                            </a:rPr>
                            <a:t> factor </a:t>
                          </a:r>
                          <a:r>
                            <a:rPr lang="en-US" sz="1000" dirty="0">
                              <a:solidFill>
                                <a:srgbClr val="000000"/>
                              </a:solidFill>
                              <a:effectLst/>
                              <a:latin typeface="+mj-lt"/>
                              <a:ea typeface="Times New Roman" panose="02020603050405020304" pitchFamily="18" charset="0"/>
                              <a:cs typeface="Times New Roman" panose="02020603050405020304" pitchFamily="18" charset="0"/>
                            </a:rPr>
                            <a:t>(</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en-US" sz="10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𝑠</m:t>
                                  </m:r>
                                </m:sub>
                              </m:sSub>
                            </m:oMath>
                          </a14:m>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7</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9943499"/>
                      </a:ext>
                    </a:extLst>
                  </a:tr>
                  <a:tr h="216024">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Number of other WBANs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0 ~10</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5907868"/>
                      </a:ext>
                    </a:extLst>
                  </a:tr>
                  <a:tr h="181285">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Max distance from other WBANs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3 m</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4514867"/>
                      </a:ext>
                    </a:extLst>
                  </a:tr>
                  <a:tr h="216024">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Tx RF power consumption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𝑡𝑥</m:t>
                                  </m:r>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𝑅𝐹</m:t>
                                  </m:r>
                                </m:sub>
                              </m:sSub>
                            </m:oMath>
                          </a14:m>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37 </a:t>
                          </a:r>
                          <a:r>
                            <a:rPr lang="en-US" sz="1000" dirty="0" err="1">
                              <a:solidFill>
                                <a:srgbClr val="000000"/>
                              </a:solidFill>
                              <a:effectLst/>
                              <a:latin typeface="+mj-lt"/>
                              <a:ea typeface="Times New Roman" panose="02020603050405020304" pitchFamily="18" charset="0"/>
                              <a:cs typeface="Times New Roman" panose="02020603050405020304" pitchFamily="18" charset="0"/>
                            </a:rPr>
                            <a:t>μW</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9722729"/>
                      </a:ext>
                    </a:extLst>
                  </a:tr>
                  <a:tr h="216024">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Tx circ. power consumption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𝑡𝑥</m:t>
                                  </m:r>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𝑐𝑖𝑟𝑐</m:t>
                                  </m:r>
                                </m:sub>
                              </m:sSub>
                            </m:oMath>
                          </a14:m>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2 </a:t>
                          </a:r>
                          <a:r>
                            <a:rPr lang="en-US" sz="1000" dirty="0" err="1">
                              <a:solidFill>
                                <a:srgbClr val="000000"/>
                              </a:solidFill>
                              <a:effectLst/>
                              <a:latin typeface="+mj-lt"/>
                              <a:ea typeface="Times New Roman" panose="02020603050405020304" pitchFamily="18" charset="0"/>
                              <a:cs typeface="Times New Roman" panose="02020603050405020304" pitchFamily="18" charset="0"/>
                            </a:rPr>
                            <a:t>mW</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740691"/>
                      </a:ext>
                    </a:extLst>
                  </a:tr>
                  <a:tr h="144016">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Rx power consumption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𝑟𝑥</m:t>
                                  </m:r>
                                </m:sub>
                              </m:sSub>
                            </m:oMath>
                          </a14:m>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20 </a:t>
                          </a:r>
                          <a:r>
                            <a:rPr lang="en-US" sz="1000" dirty="0" err="1">
                              <a:solidFill>
                                <a:srgbClr val="000000"/>
                              </a:solidFill>
                              <a:effectLst/>
                              <a:latin typeface="+mj-lt"/>
                              <a:ea typeface="Times New Roman" panose="02020603050405020304" pitchFamily="18" charset="0"/>
                              <a:cs typeface="Times New Roman" panose="02020603050405020304" pitchFamily="18" charset="0"/>
                            </a:rPr>
                            <a:t>mW</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78309186"/>
                      </a:ext>
                    </a:extLst>
                  </a:tr>
                  <a:tr h="130361">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Synch. header duration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𝑆𝐻𝑅</m:t>
                                  </m:r>
                                </m:sub>
                              </m:sSub>
                            </m:oMath>
                          </a14:m>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游明朝" panose="02020400000000000000" pitchFamily="18" charset="-128"/>
                              <a:cs typeface="Times New Roman" panose="02020603050405020304" pitchFamily="18" charset="0"/>
                            </a:rPr>
                            <a:t>40.32 </a:t>
                          </a:r>
                          <a:r>
                            <a:rPr lang="en-US" sz="1000" dirty="0" err="1">
                              <a:solidFill>
                                <a:srgbClr val="000000"/>
                              </a:solidFill>
                              <a:effectLst/>
                              <a:latin typeface="+mj-lt"/>
                              <a:ea typeface="游明朝" panose="02020400000000000000" pitchFamily="18" charset="-128"/>
                              <a:cs typeface="Times New Roman" panose="02020603050405020304" pitchFamily="18" charset="0"/>
                            </a:rPr>
                            <a:t>μs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8774381"/>
                      </a:ext>
                    </a:extLst>
                  </a:tr>
                  <a:tr h="130361">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PHY header durations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𝑃𝐻𝑅</m:t>
                                  </m:r>
                                </m:sub>
                              </m:sSub>
                            </m:oMath>
                          </a14:m>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游明朝" panose="02020400000000000000" pitchFamily="18" charset="-128"/>
                              <a:cs typeface="Times New Roman" panose="02020603050405020304" pitchFamily="18" charset="0"/>
                            </a:rPr>
                            <a:t>82.052 μs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3939498"/>
                      </a:ext>
                    </a:extLst>
                  </a:tr>
                  <a:tr h="130361">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Information bit length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𝑖𝑛𝑓𝑜</m:t>
                                  </m:r>
                                </m:sub>
                              </m:sSub>
                            </m:oMath>
                          </a14:m>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306 bits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5818429"/>
                      </a:ext>
                    </a:extLst>
                  </a:tr>
                  <a:tr h="130361">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ACK length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𝐴𝐶𝐾</m:t>
                                  </m:r>
                                </m:sub>
                              </m:sSub>
                            </m:oMath>
                          </a14:m>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7 bytes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1762047"/>
                      </a:ext>
                    </a:extLst>
                  </a:tr>
                  <a:tr h="130361">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Uncoded data rate (</a:t>
                          </a:r>
                          <a:r>
                            <a:rPr lang="en-US" sz="1000" i="1" dirty="0">
                              <a:solidFill>
                                <a:srgbClr val="000000"/>
                              </a:solidFill>
                              <a:effectLst/>
                              <a:latin typeface="+mj-lt"/>
                              <a:ea typeface="Times New Roman" panose="02020603050405020304" pitchFamily="18" charset="0"/>
                              <a:cs typeface="Times New Roman" panose="02020603050405020304" pitchFamily="18" charset="0"/>
                            </a:rPr>
                            <a:t>R</a:t>
                          </a:r>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0.557 Mbps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709886"/>
                      </a:ext>
                    </a:extLst>
                  </a:tr>
                </a:tbl>
              </a:graphicData>
            </a:graphic>
          </p:graphicFrame>
        </mc:Choice>
        <mc:Fallback xmlns="">
          <p:graphicFrame>
            <p:nvGraphicFramePr>
              <p:cNvPr id="8" name="表 8">
                <a:extLst>
                  <a:ext uri="{FF2B5EF4-FFF2-40B4-BE49-F238E27FC236}">
                    <a16:creationId xmlns:a16="http://schemas.microsoft.com/office/drawing/2014/main" id="{DE5BD142-248F-46CB-BD39-CCF726433FBC}"/>
                  </a:ext>
                </a:extLst>
              </p:cNvPr>
              <p:cNvGraphicFramePr>
                <a:graphicFrameLocks noGrp="1"/>
              </p:cNvGraphicFramePr>
              <p:nvPr>
                <p:extLst>
                  <p:ext uri="{D42A27DB-BD31-4B8C-83A1-F6EECF244321}">
                    <p14:modId xmlns:p14="http://schemas.microsoft.com/office/powerpoint/2010/main" val="4135961604"/>
                  </p:ext>
                </p:extLst>
              </p:nvPr>
            </p:nvGraphicFramePr>
            <p:xfrm>
              <a:off x="3419872" y="1268760"/>
              <a:ext cx="5472608" cy="4426788"/>
            </p:xfrm>
            <a:graphic>
              <a:graphicData uri="http://schemas.openxmlformats.org/drawingml/2006/table">
                <a:tbl>
                  <a:tblPr firstRow="1" bandRow="1">
                    <a:tableStyleId>{ED083AE6-46FA-4A59-8FB0-9F97EB10719F}</a:tableStyleId>
                  </a:tblPr>
                  <a:tblGrid>
                    <a:gridCol w="2592288">
                      <a:extLst>
                        <a:ext uri="{9D8B030D-6E8A-4147-A177-3AD203B41FA5}">
                          <a16:colId xmlns:a16="http://schemas.microsoft.com/office/drawing/2014/main" val="801807280"/>
                        </a:ext>
                      </a:extLst>
                    </a:gridCol>
                    <a:gridCol w="2880320">
                      <a:extLst>
                        <a:ext uri="{9D8B030D-6E8A-4147-A177-3AD203B41FA5}">
                          <a16:colId xmlns:a16="http://schemas.microsoft.com/office/drawing/2014/main" val="711243062"/>
                        </a:ext>
                      </a:extLst>
                    </a:gridCol>
                  </a:tblGrid>
                  <a:tr h="216024">
                    <a:tc>
                      <a:txBody>
                        <a:bodyPr/>
                        <a:lstStyle/>
                        <a:p>
                          <a:pPr indent="269875" algn="ctr">
                            <a:lnSpc>
                              <a:spcPts val="1300"/>
                            </a:lnSpc>
                          </a:pPr>
                          <a:r>
                            <a:rPr lang="en-US" sz="1050" dirty="0">
                              <a:solidFill>
                                <a:srgbClr val="000000"/>
                              </a:solidFill>
                              <a:effectLst/>
                              <a:latin typeface="+mj-lt"/>
                              <a:ea typeface="Times New Roman" panose="02020603050405020304" pitchFamily="18" charset="0"/>
                              <a:cs typeface="Times New Roman" panose="02020603050405020304" pitchFamily="18" charset="0"/>
                            </a:rPr>
                            <a:t>Parameter</a:t>
                          </a:r>
                          <a:endParaRPr lang="ja-JP" sz="105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50" dirty="0">
                              <a:solidFill>
                                <a:srgbClr val="000000"/>
                              </a:solidFill>
                              <a:effectLst/>
                              <a:latin typeface="+mj-lt"/>
                              <a:ea typeface="Times New Roman" panose="02020603050405020304" pitchFamily="18" charset="0"/>
                              <a:cs typeface="Times New Roman" panose="02020603050405020304" pitchFamily="18" charset="0"/>
                            </a:rPr>
                            <a:t>Detail</a:t>
                          </a:r>
                          <a:endParaRPr lang="ja-JP" sz="105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73284708"/>
                      </a:ext>
                    </a:extLst>
                  </a:tr>
                  <a:tr h="202369">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Channel model</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IEEE model CM3, CM4</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9015950"/>
                      </a:ext>
                    </a:extLst>
                  </a:tr>
                  <a:tr h="229679">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Bandwidth (</a:t>
                          </a:r>
                          <a:r>
                            <a:rPr lang="en-US" sz="1000" i="1">
                              <a:solidFill>
                                <a:srgbClr val="000000"/>
                              </a:solidFill>
                              <a:effectLst/>
                              <a:latin typeface="+mj-lt"/>
                              <a:ea typeface="Times New Roman" panose="02020603050405020304" pitchFamily="18" charset="0"/>
                              <a:cs typeface="Times New Roman" panose="02020603050405020304" pitchFamily="18" charset="0"/>
                            </a:rPr>
                            <a:t>BW</a:t>
                          </a:r>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499.2 MHz</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7616262"/>
                      </a:ext>
                    </a:extLst>
                  </a:tr>
                  <a:tr h="216024">
                    <a:tc>
                      <a:txBody>
                        <a:bodyPr/>
                        <a:lstStyle/>
                        <a:p>
                          <a:endParaRPr lang="ja-JP"/>
                        </a:p>
                      </a:txBody>
                      <a:tcPr marL="68580" marR="68580" marT="0" marB="0" anchor="ctr">
                        <a:blipFill>
                          <a:blip r:embed="rId3"/>
                          <a:stretch>
                            <a:fillRect l="-471" t="-302778" r="-112000" b="-1658333"/>
                          </a:stretch>
                        </a:blipFill>
                      </a:tcP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3993.6 MHz</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4596700"/>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Pulse shape</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Gaussian mono pulse</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3420267"/>
                      </a:ext>
                    </a:extLst>
                  </a:tr>
                  <a:tr h="216024">
                    <a:tc>
                      <a:txBody>
                        <a:bodyPr/>
                        <a:lstStyle/>
                        <a:p>
                          <a:endParaRPr lang="ja-JP"/>
                        </a:p>
                      </a:txBody>
                      <a:tcPr marL="68580" marR="68580" marT="0" marB="0" anchor="ctr">
                        <a:blipFill>
                          <a:blip r:embed="rId3"/>
                          <a:stretch>
                            <a:fillRect l="-471" t="-500000" r="-112000" b="-1461111"/>
                          </a:stretch>
                        </a:blipFill>
                      </a:tcPr>
                    </a:tc>
                    <a:tc>
                      <a:txBody>
                        <a:bodyPr/>
                        <a:lstStyle/>
                        <a:p>
                          <a:pPr indent="269875" algn="ctr">
                            <a:lnSpc>
                              <a:spcPts val="1300"/>
                            </a:lnSpc>
                          </a:pPr>
                          <a:r>
                            <a:rPr lang="en-US" sz="1000" dirty="0">
                              <a:solidFill>
                                <a:srgbClr val="000000"/>
                              </a:solidFill>
                              <a:effectLst/>
                              <a:latin typeface="+mj-lt"/>
                              <a:ea typeface="游明朝" panose="02020400000000000000" pitchFamily="18" charset="-128"/>
                              <a:cs typeface="Times New Roman" panose="02020603050405020304" pitchFamily="18" charset="0"/>
                            </a:rPr>
                            <a:t>2.003 ns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7191303"/>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Modulation</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DBPSK</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1987353"/>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FEC</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ja-JP"/>
                        </a:p>
                      </a:txBody>
                      <a:tcPr marL="68580" marR="68580" marT="0" marB="0" anchor="ctr">
                        <a:blipFill>
                          <a:blip r:embed="rId3"/>
                          <a:stretch>
                            <a:fillRect l="-90275" t="-697222" r="-634" b="-1263889"/>
                          </a:stretch>
                        </a:blipFill>
                      </a:tcPr>
                    </a:tc>
                    <a:extLst>
                      <a:ext uri="{0D108BD9-81ED-4DB2-BD59-A6C34878D82A}">
                        <a16:rowId xmlns:a16="http://schemas.microsoft.com/office/drawing/2014/main" val="71901600"/>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Decoding</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Soft decision, Viterbi decoding</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7498963"/>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ARQ protocol</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Weldon's ARQ</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779958"/>
                      </a:ext>
                    </a:extLst>
                  </a:tr>
                  <a:tr h="288032">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Spreading sequence</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Gold sequence</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0850257"/>
                      </a:ext>
                    </a:extLst>
                  </a:tr>
                  <a:tr h="216024">
                    <a:tc>
                      <a:txBody>
                        <a:bodyPr/>
                        <a:lstStyle/>
                        <a:p>
                          <a:endParaRPr lang="ja-JP"/>
                        </a:p>
                      </a:txBody>
                      <a:tcPr marL="68580" marR="68580" marT="0" marB="0" anchor="ctr">
                        <a:blipFill>
                          <a:blip r:embed="rId3"/>
                          <a:stretch>
                            <a:fillRect l="-471" t="-1125000" r="-112000" b="-836111"/>
                          </a:stretch>
                        </a:blipFill>
                      </a:tcPr>
                    </a:tc>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7</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9943499"/>
                      </a:ext>
                    </a:extLst>
                  </a:tr>
                  <a:tr h="216024">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Number of other WBANs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0 ~10</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5907868"/>
                      </a:ext>
                    </a:extLst>
                  </a:tr>
                  <a:tr h="181285">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Max distance from other WBANs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3 m</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4514867"/>
                      </a:ext>
                    </a:extLst>
                  </a:tr>
                  <a:tr h="216024">
                    <a:tc>
                      <a:txBody>
                        <a:bodyPr/>
                        <a:lstStyle/>
                        <a:p>
                          <a:endParaRPr lang="ja-JP"/>
                        </a:p>
                      </a:txBody>
                      <a:tcPr marL="68580" marR="68580" marT="0" marB="0" anchor="ctr">
                        <a:blipFill>
                          <a:blip r:embed="rId3"/>
                          <a:stretch>
                            <a:fillRect l="-471" t="-1445714" r="-112000" b="-574286"/>
                          </a:stretch>
                        </a:blipFill>
                      </a:tcP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37 </a:t>
                          </a:r>
                          <a:r>
                            <a:rPr lang="en-US" sz="1000" dirty="0" err="1">
                              <a:solidFill>
                                <a:srgbClr val="000000"/>
                              </a:solidFill>
                              <a:effectLst/>
                              <a:latin typeface="+mj-lt"/>
                              <a:ea typeface="Times New Roman" panose="02020603050405020304" pitchFamily="18" charset="0"/>
                              <a:cs typeface="Times New Roman" panose="02020603050405020304" pitchFamily="18" charset="0"/>
                            </a:rPr>
                            <a:t>μW</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9722729"/>
                      </a:ext>
                    </a:extLst>
                  </a:tr>
                  <a:tr h="216024">
                    <a:tc>
                      <a:txBody>
                        <a:bodyPr/>
                        <a:lstStyle/>
                        <a:p>
                          <a:endParaRPr lang="ja-JP"/>
                        </a:p>
                      </a:txBody>
                      <a:tcPr marL="68580" marR="68580" marT="0" marB="0" anchor="ctr">
                        <a:blipFill>
                          <a:blip r:embed="rId3"/>
                          <a:stretch>
                            <a:fillRect l="-471" t="-1502778" r="-112000" b="-458333"/>
                          </a:stretch>
                        </a:blipFill>
                      </a:tcP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2 </a:t>
                          </a:r>
                          <a:r>
                            <a:rPr lang="en-US" sz="1000" dirty="0" err="1">
                              <a:solidFill>
                                <a:srgbClr val="000000"/>
                              </a:solidFill>
                              <a:effectLst/>
                              <a:latin typeface="+mj-lt"/>
                              <a:ea typeface="Times New Roman" panose="02020603050405020304" pitchFamily="18" charset="0"/>
                              <a:cs typeface="Times New Roman" panose="02020603050405020304" pitchFamily="18" charset="0"/>
                            </a:rPr>
                            <a:t>mW</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740691"/>
                      </a:ext>
                    </a:extLst>
                  </a:tr>
                  <a:tr h="153607">
                    <a:tc>
                      <a:txBody>
                        <a:bodyPr/>
                        <a:lstStyle/>
                        <a:p>
                          <a:endParaRPr lang="ja-JP"/>
                        </a:p>
                      </a:txBody>
                      <a:tcPr marL="68580" marR="68580" marT="0" marB="0" anchor="ctr">
                        <a:blipFill>
                          <a:blip r:embed="rId3"/>
                          <a:stretch>
                            <a:fillRect l="-471" t="-2308000" r="-112000" b="-560000"/>
                          </a:stretch>
                        </a:blipFill>
                      </a:tcP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20 </a:t>
                          </a:r>
                          <a:r>
                            <a:rPr lang="en-US" sz="1000" dirty="0" err="1">
                              <a:solidFill>
                                <a:srgbClr val="000000"/>
                              </a:solidFill>
                              <a:effectLst/>
                              <a:latin typeface="+mj-lt"/>
                              <a:ea typeface="Times New Roman" panose="02020603050405020304" pitchFamily="18" charset="0"/>
                              <a:cs typeface="Times New Roman" panose="02020603050405020304" pitchFamily="18" charset="0"/>
                            </a:rPr>
                            <a:t>mW</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78309186"/>
                      </a:ext>
                    </a:extLst>
                  </a:tr>
                  <a:tr h="153607">
                    <a:tc>
                      <a:txBody>
                        <a:bodyPr/>
                        <a:lstStyle/>
                        <a:p>
                          <a:endParaRPr lang="ja-JP"/>
                        </a:p>
                      </a:txBody>
                      <a:tcPr marL="68580" marR="68580" marT="0" marB="0" anchor="ctr">
                        <a:blipFill>
                          <a:blip r:embed="rId3"/>
                          <a:stretch>
                            <a:fillRect l="-471" t="-2408000" r="-112000" b="-460000"/>
                          </a:stretch>
                        </a:blipFill>
                      </a:tcPr>
                    </a:tc>
                    <a:tc>
                      <a:txBody>
                        <a:bodyPr/>
                        <a:lstStyle/>
                        <a:p>
                          <a:pPr indent="269875" algn="ctr">
                            <a:lnSpc>
                              <a:spcPts val="1300"/>
                            </a:lnSpc>
                          </a:pPr>
                          <a:r>
                            <a:rPr lang="en-US" sz="1000" dirty="0">
                              <a:solidFill>
                                <a:srgbClr val="000000"/>
                              </a:solidFill>
                              <a:effectLst/>
                              <a:latin typeface="+mj-lt"/>
                              <a:ea typeface="游明朝" panose="02020400000000000000" pitchFamily="18" charset="-128"/>
                              <a:cs typeface="Times New Roman" panose="02020603050405020304" pitchFamily="18" charset="0"/>
                            </a:rPr>
                            <a:t>40.32 </a:t>
                          </a:r>
                          <a:r>
                            <a:rPr lang="en-US" sz="1000" dirty="0" err="1">
                              <a:solidFill>
                                <a:srgbClr val="000000"/>
                              </a:solidFill>
                              <a:effectLst/>
                              <a:latin typeface="+mj-lt"/>
                              <a:ea typeface="游明朝" panose="02020400000000000000" pitchFamily="18" charset="-128"/>
                              <a:cs typeface="Times New Roman" panose="02020603050405020304" pitchFamily="18" charset="0"/>
                            </a:rPr>
                            <a:t>μs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8774381"/>
                      </a:ext>
                    </a:extLst>
                  </a:tr>
                  <a:tr h="153607">
                    <a:tc>
                      <a:txBody>
                        <a:bodyPr/>
                        <a:lstStyle/>
                        <a:p>
                          <a:endParaRPr lang="ja-JP"/>
                        </a:p>
                      </a:txBody>
                      <a:tcPr marL="68580" marR="68580" marT="0" marB="0" anchor="ctr">
                        <a:blipFill>
                          <a:blip r:embed="rId3"/>
                          <a:stretch>
                            <a:fillRect l="-471" t="-2508000" r="-112000" b="-360000"/>
                          </a:stretch>
                        </a:blipFill>
                      </a:tcPr>
                    </a:tc>
                    <a:tc>
                      <a:txBody>
                        <a:bodyPr/>
                        <a:lstStyle/>
                        <a:p>
                          <a:pPr indent="269875" algn="ctr">
                            <a:lnSpc>
                              <a:spcPts val="1300"/>
                            </a:lnSpc>
                          </a:pPr>
                          <a:r>
                            <a:rPr lang="en-US" sz="1000">
                              <a:solidFill>
                                <a:srgbClr val="000000"/>
                              </a:solidFill>
                              <a:effectLst/>
                              <a:latin typeface="+mj-lt"/>
                              <a:ea typeface="游明朝" panose="02020400000000000000" pitchFamily="18" charset="-128"/>
                              <a:cs typeface="Times New Roman" panose="02020603050405020304" pitchFamily="18" charset="0"/>
                            </a:rPr>
                            <a:t>82.052 μs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3939498"/>
                      </a:ext>
                    </a:extLst>
                  </a:tr>
                  <a:tr h="165100">
                    <a:tc>
                      <a:txBody>
                        <a:bodyPr/>
                        <a:lstStyle/>
                        <a:p>
                          <a:endParaRPr lang="ja-JP"/>
                        </a:p>
                      </a:txBody>
                      <a:tcPr marL="68580" marR="68580" marT="0" marB="0" anchor="ctr">
                        <a:blipFill>
                          <a:blip r:embed="rId3"/>
                          <a:stretch>
                            <a:fillRect l="-471" t="-2328571" r="-112000" b="-221429"/>
                          </a:stretch>
                        </a:blipFill>
                      </a:tcP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306 bits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5818429"/>
                      </a:ext>
                    </a:extLst>
                  </a:tr>
                  <a:tr h="153607">
                    <a:tc>
                      <a:txBody>
                        <a:bodyPr/>
                        <a:lstStyle/>
                        <a:p>
                          <a:endParaRPr lang="ja-JP"/>
                        </a:p>
                      </a:txBody>
                      <a:tcPr marL="68580" marR="68580" marT="0" marB="0" anchor="ctr">
                        <a:blipFill>
                          <a:blip r:embed="rId3"/>
                          <a:stretch>
                            <a:fillRect l="-471" t="-2720000" r="-112000" b="-148000"/>
                          </a:stretch>
                        </a:blipFill>
                      </a:tcP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7 bytes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1762047"/>
                      </a:ext>
                    </a:extLst>
                  </a:tr>
                  <a:tr h="153607">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Uncoded data rate (</a:t>
                          </a:r>
                          <a:r>
                            <a:rPr lang="en-US" sz="1000" i="1" dirty="0">
                              <a:solidFill>
                                <a:srgbClr val="000000"/>
                              </a:solidFill>
                              <a:effectLst/>
                              <a:latin typeface="+mj-lt"/>
                              <a:ea typeface="Times New Roman" panose="02020603050405020304" pitchFamily="18" charset="0"/>
                              <a:cs typeface="Times New Roman" panose="02020603050405020304" pitchFamily="18" charset="0"/>
                            </a:rPr>
                            <a:t>R</a:t>
                          </a:r>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0.557 Mbps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709886"/>
                      </a:ext>
                    </a:extLst>
                  </a:tr>
                </a:tbl>
              </a:graphicData>
            </a:graphic>
          </p:graphicFrame>
        </mc:Fallback>
      </mc:AlternateContent>
      <p:sp>
        <p:nvSpPr>
          <p:cNvPr id="9" name="テキスト ボックス 8">
            <a:extLst>
              <a:ext uri="{FF2B5EF4-FFF2-40B4-BE49-F238E27FC236}">
                <a16:creationId xmlns:a16="http://schemas.microsoft.com/office/drawing/2014/main" id="{C6D9B0AD-626D-425C-B8B6-B234450262E9}"/>
              </a:ext>
            </a:extLst>
          </p:cNvPr>
          <p:cNvSpPr txBox="1"/>
          <p:nvPr/>
        </p:nvSpPr>
        <p:spPr>
          <a:xfrm>
            <a:off x="251520" y="1268760"/>
            <a:ext cx="3024336" cy="4247317"/>
          </a:xfrm>
          <a:prstGeom prst="rect">
            <a:avLst/>
          </a:prstGeom>
          <a:noFill/>
        </p:spPr>
        <p:txBody>
          <a:bodyPr wrap="square" rtlCol="0">
            <a:spAutoFit/>
          </a:bodyPr>
          <a:lstStyle/>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The proposed and standard schemes are evaluated based on SNR and the number of other WBANs by computer simulations</a:t>
            </a:r>
          </a:p>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In these computer simulations, the IEEE model CM 3 is applied as a channel model, which is targeted for wearable WBAN and includes multi-path fading</a:t>
            </a:r>
          </a:p>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The IEEE model CM 4 is utilized for interference from other WBANs</a:t>
            </a:r>
            <a:endParaRPr kumimoji="1" lang="ja-JP" altLang="en-US" dirty="0"/>
          </a:p>
        </p:txBody>
      </p:sp>
    </p:spTree>
    <p:extLst>
      <p:ext uri="{BB962C8B-B14F-4D97-AF65-F5344CB8AC3E}">
        <p14:creationId xmlns:p14="http://schemas.microsoft.com/office/powerpoint/2010/main" val="1805734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35BCD19-9F37-48B6-986B-843004C10D76}"/>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14</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BA99BD98-2894-41C4-9CFB-A8AA77910F9F}"/>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BA2A8DA2-2384-4844-85B3-DC6F9E720889}"/>
              </a:ext>
            </a:extLst>
          </p:cNvPr>
          <p:cNvSpPr>
            <a:spLocks noGrp="1"/>
          </p:cNvSpPr>
          <p:nvPr>
            <p:ph type="ftr" sz="quarter" idx="3"/>
          </p:nvPr>
        </p:nvSpPr>
        <p:spPr>
          <a:xfrm>
            <a:off x="5724128" y="6453336"/>
            <a:ext cx="3312368"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238A2306-FFAC-482E-8896-1308E764B807}"/>
              </a:ext>
            </a:extLst>
          </p:cNvPr>
          <p:cNvSpPr>
            <a:spLocks noGrp="1"/>
          </p:cNvSpPr>
          <p:nvPr>
            <p:ph type="title"/>
          </p:nvPr>
        </p:nvSpPr>
        <p:spPr>
          <a:xfrm>
            <a:off x="685800" y="412522"/>
            <a:ext cx="7772400" cy="1066800"/>
          </a:xfrm>
        </p:spPr>
        <p:txBody>
          <a:bodyPr/>
          <a:lstStyle/>
          <a:p>
            <a:r>
              <a:rPr kumimoji="1" lang="en-US" altLang="ja-JP" dirty="0"/>
              <a:t>4. Each QoS of Data A and B</a:t>
            </a:r>
            <a:endParaRPr kumimoji="1" lang="ja-JP" altLang="en-US" dirty="0"/>
          </a:p>
        </p:txBody>
      </p:sp>
      <mc:AlternateContent xmlns:mc="http://schemas.openxmlformats.org/markup-compatibility/2006" xmlns:a14="http://schemas.microsoft.com/office/drawing/2010/main">
        <mc:Choice Requires="a14">
          <p:graphicFrame>
            <p:nvGraphicFramePr>
              <p:cNvPr id="7" name="表 7">
                <a:extLst>
                  <a:ext uri="{FF2B5EF4-FFF2-40B4-BE49-F238E27FC236}">
                    <a16:creationId xmlns:a16="http://schemas.microsoft.com/office/drawing/2014/main" id="{0849469D-C869-4286-81EC-779EBE0C1B30}"/>
                  </a:ext>
                </a:extLst>
              </p:cNvPr>
              <p:cNvGraphicFramePr>
                <a:graphicFrameLocks noGrp="1"/>
              </p:cNvGraphicFramePr>
              <p:nvPr>
                <p:extLst>
                  <p:ext uri="{D42A27DB-BD31-4B8C-83A1-F6EECF244321}">
                    <p14:modId xmlns:p14="http://schemas.microsoft.com/office/powerpoint/2010/main" val="2214841289"/>
                  </p:ext>
                </p:extLst>
              </p:nvPr>
            </p:nvGraphicFramePr>
            <p:xfrm>
              <a:off x="2915816" y="1693923"/>
              <a:ext cx="3312368" cy="991074"/>
            </p:xfrm>
            <a:graphic>
              <a:graphicData uri="http://schemas.openxmlformats.org/drawingml/2006/table">
                <a:tbl>
                  <a:tblPr firstRow="1" bandRow="1">
                    <a:tableStyleId>{9D7B26C5-4107-4FEC-AEDC-1716B250A1EF}</a:tableStyleId>
                  </a:tblPr>
                  <a:tblGrid>
                    <a:gridCol w="1440160">
                      <a:extLst>
                        <a:ext uri="{9D8B030D-6E8A-4147-A177-3AD203B41FA5}">
                          <a16:colId xmlns:a16="http://schemas.microsoft.com/office/drawing/2014/main" val="738598921"/>
                        </a:ext>
                      </a:extLst>
                    </a:gridCol>
                    <a:gridCol w="936104">
                      <a:extLst>
                        <a:ext uri="{9D8B030D-6E8A-4147-A177-3AD203B41FA5}">
                          <a16:colId xmlns:a16="http://schemas.microsoft.com/office/drawing/2014/main" val="2745058459"/>
                        </a:ext>
                      </a:extLst>
                    </a:gridCol>
                    <a:gridCol w="936104">
                      <a:extLst>
                        <a:ext uri="{9D8B030D-6E8A-4147-A177-3AD203B41FA5}">
                          <a16:colId xmlns:a16="http://schemas.microsoft.com/office/drawing/2014/main" val="2642432715"/>
                        </a:ext>
                      </a:extLst>
                    </a:gridCol>
                  </a:tblGrid>
                  <a:tr h="231800">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Data types</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Data A</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Data B</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867094"/>
                      </a:ext>
                    </a:extLst>
                  </a:tr>
                  <a:tr h="293008">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User priority</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5</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6</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7388187"/>
                      </a:ext>
                    </a:extLst>
                  </a:tr>
                  <a:tr h="211048">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RBER</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6700" algn="ctr">
                            <a:lnSpc>
                              <a:spcPts val="1300"/>
                            </a:lnSpc>
                          </a:pPr>
                          <a14:m>
                            <m:oMathPara xmlns:m="http://schemas.openxmlformats.org/officeDocument/2006/math">
                              <m:oMathParaPr>
                                <m:jc m:val="centerGroup"/>
                              </m:oMathParaPr>
                              <m:oMath xmlns:m="http://schemas.openxmlformats.org/officeDocument/2006/math">
                                <m:r>
                                  <a:rPr lang="en-US" sz="11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ja-JP"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oMath>
                            </m:oMathPara>
                          </a14:m>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14:m>
                            <m:oMathPara xmlns:m="http://schemas.openxmlformats.org/officeDocument/2006/math">
                              <m:oMathParaPr>
                                <m:jc m:val="centerGroup"/>
                              </m:oMathParaPr>
                              <m:oMath xmlns:m="http://schemas.openxmlformats.org/officeDocument/2006/math">
                                <m:r>
                                  <a:rPr lang="en-US" sz="11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ja-JP"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9149025"/>
                      </a:ext>
                    </a:extLst>
                  </a:tr>
                  <a:tr h="255218">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Energy efficiency</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游明朝" panose="02020400000000000000" pitchFamily="18" charset="-128"/>
                              <a:cs typeface="Times New Roman" panose="02020603050405020304" pitchFamily="18" charset="0"/>
                            </a:rPr>
                            <a:t>low</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游明朝" panose="02020400000000000000" pitchFamily="18" charset="-128"/>
                              <a:cs typeface="Times New Roman" panose="02020603050405020304" pitchFamily="18" charset="0"/>
                            </a:rPr>
                            <a:t>high</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4659966"/>
                      </a:ext>
                    </a:extLst>
                  </a:tr>
                </a:tbl>
              </a:graphicData>
            </a:graphic>
          </p:graphicFrame>
        </mc:Choice>
        <mc:Fallback xmlns="">
          <p:graphicFrame>
            <p:nvGraphicFramePr>
              <p:cNvPr id="7" name="表 7">
                <a:extLst>
                  <a:ext uri="{FF2B5EF4-FFF2-40B4-BE49-F238E27FC236}">
                    <a16:creationId xmlns:a16="http://schemas.microsoft.com/office/drawing/2014/main" id="{0849469D-C869-4286-81EC-779EBE0C1B30}"/>
                  </a:ext>
                </a:extLst>
              </p:cNvPr>
              <p:cNvGraphicFramePr>
                <a:graphicFrameLocks noGrp="1"/>
              </p:cNvGraphicFramePr>
              <p:nvPr>
                <p:extLst>
                  <p:ext uri="{D42A27DB-BD31-4B8C-83A1-F6EECF244321}">
                    <p14:modId xmlns:p14="http://schemas.microsoft.com/office/powerpoint/2010/main" val="2214841289"/>
                  </p:ext>
                </p:extLst>
              </p:nvPr>
            </p:nvGraphicFramePr>
            <p:xfrm>
              <a:off x="2915816" y="1693923"/>
              <a:ext cx="3312368" cy="991074"/>
            </p:xfrm>
            <a:graphic>
              <a:graphicData uri="http://schemas.openxmlformats.org/drawingml/2006/table">
                <a:tbl>
                  <a:tblPr firstRow="1" bandRow="1">
                    <a:tableStyleId>{9D7B26C5-4107-4FEC-AEDC-1716B250A1EF}</a:tableStyleId>
                  </a:tblPr>
                  <a:tblGrid>
                    <a:gridCol w="1440160">
                      <a:extLst>
                        <a:ext uri="{9D8B030D-6E8A-4147-A177-3AD203B41FA5}">
                          <a16:colId xmlns:a16="http://schemas.microsoft.com/office/drawing/2014/main" val="738598921"/>
                        </a:ext>
                      </a:extLst>
                    </a:gridCol>
                    <a:gridCol w="936104">
                      <a:extLst>
                        <a:ext uri="{9D8B030D-6E8A-4147-A177-3AD203B41FA5}">
                          <a16:colId xmlns:a16="http://schemas.microsoft.com/office/drawing/2014/main" val="2745058459"/>
                        </a:ext>
                      </a:extLst>
                    </a:gridCol>
                    <a:gridCol w="936104">
                      <a:extLst>
                        <a:ext uri="{9D8B030D-6E8A-4147-A177-3AD203B41FA5}">
                          <a16:colId xmlns:a16="http://schemas.microsoft.com/office/drawing/2014/main" val="2642432715"/>
                        </a:ext>
                      </a:extLst>
                    </a:gridCol>
                  </a:tblGrid>
                  <a:tr h="231800">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Data types</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Data A</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Data B</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867094"/>
                      </a:ext>
                    </a:extLst>
                  </a:tr>
                  <a:tr h="293008">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User priority</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5</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6</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7388187"/>
                      </a:ext>
                    </a:extLst>
                  </a:tr>
                  <a:tr h="211048">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RBER</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ja-JP"/>
                        </a:p>
                      </a:txBody>
                      <a:tcPr marL="68580" marR="68580" marT="0" marB="0" anchor="ctr">
                        <a:blipFill>
                          <a:blip r:embed="rId3"/>
                          <a:stretch>
                            <a:fillRect l="-154902" t="-251429" r="-101307" b="-140000"/>
                          </a:stretch>
                        </a:blipFill>
                      </a:tcPr>
                    </a:tc>
                    <a:tc>
                      <a:txBody>
                        <a:bodyPr/>
                        <a:lstStyle/>
                        <a:p>
                          <a:endParaRPr lang="ja-JP"/>
                        </a:p>
                      </a:txBody>
                      <a:tcPr marL="68580" marR="68580" marT="0" marB="0" anchor="ctr">
                        <a:blipFill>
                          <a:blip r:embed="rId3"/>
                          <a:stretch>
                            <a:fillRect l="-253247" t="-251429" r="-649" b="-140000"/>
                          </a:stretch>
                        </a:blipFill>
                      </a:tcPr>
                    </a:tc>
                    <a:extLst>
                      <a:ext uri="{0D108BD9-81ED-4DB2-BD59-A6C34878D82A}">
                        <a16:rowId xmlns:a16="http://schemas.microsoft.com/office/drawing/2014/main" val="2009149025"/>
                      </a:ext>
                    </a:extLst>
                  </a:tr>
                  <a:tr h="255218">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Energy efficiency</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游明朝" panose="02020400000000000000" pitchFamily="18" charset="-128"/>
                              <a:cs typeface="Times New Roman" panose="02020603050405020304" pitchFamily="18" charset="0"/>
                            </a:rPr>
                            <a:t>low</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游明朝" panose="02020400000000000000" pitchFamily="18" charset="-128"/>
                              <a:cs typeface="Times New Roman" panose="02020603050405020304" pitchFamily="18" charset="0"/>
                            </a:rPr>
                            <a:t>high</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4659966"/>
                      </a:ext>
                    </a:extLst>
                  </a:tr>
                </a:tbl>
              </a:graphicData>
            </a:graphic>
          </p:graphicFrame>
        </mc:Fallback>
      </mc:AlternateContent>
      <p:sp>
        <p:nvSpPr>
          <p:cNvPr id="8" name="テキスト ボックス 7">
            <a:extLst>
              <a:ext uri="{FF2B5EF4-FFF2-40B4-BE49-F238E27FC236}">
                <a16:creationId xmlns:a16="http://schemas.microsoft.com/office/drawing/2014/main" id="{3942ACB3-4902-4AE5-98FE-C91F807ADC96}"/>
              </a:ext>
            </a:extLst>
          </p:cNvPr>
          <p:cNvSpPr txBox="1"/>
          <p:nvPr/>
        </p:nvSpPr>
        <p:spPr>
          <a:xfrm>
            <a:off x="2530209" y="1241605"/>
            <a:ext cx="3958208" cy="338554"/>
          </a:xfrm>
          <a:prstGeom prst="rect">
            <a:avLst/>
          </a:prstGeom>
          <a:noFill/>
        </p:spPr>
        <p:txBody>
          <a:bodyPr wrap="square" rtlCol="0">
            <a:spAutoFit/>
          </a:bodyPr>
          <a:lstStyle/>
          <a:p>
            <a:pPr algn="ctr"/>
            <a:r>
              <a:rPr lang="en-US" altLang="ja-JP" sz="1600" dirty="0">
                <a:solidFill>
                  <a:srgbClr val="000000"/>
                </a:solidFill>
                <a:effectLst/>
                <a:latin typeface="Times New Roman" panose="02020603050405020304" pitchFamily="18" charset="0"/>
                <a:ea typeface="Times New Roman" panose="02020603050405020304" pitchFamily="18" charset="0"/>
              </a:rPr>
              <a:t>QoS requirements of different data types</a:t>
            </a:r>
            <a:endParaRPr kumimoji="1" lang="ja-JP" altLang="en-US" sz="1600" dirty="0"/>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68B91C60-C133-429C-B05D-78DD93400BD4}"/>
                  </a:ext>
                </a:extLst>
              </p:cNvPr>
              <p:cNvSpPr txBox="1"/>
              <p:nvPr/>
            </p:nvSpPr>
            <p:spPr>
              <a:xfrm>
                <a:off x="1562100" y="2805646"/>
                <a:ext cx="6119568" cy="338554"/>
              </a:xfrm>
              <a:prstGeom prst="rect">
                <a:avLst/>
              </a:prstGeom>
              <a:noFill/>
            </p:spPr>
            <p:txBody>
              <a:bodyPr wrap="square" rtlCol="0">
                <a:spAutoFit/>
              </a:bodyPr>
              <a:lstStyle/>
              <a:p>
                <a:pPr algn="ctr"/>
                <a:r>
                  <a:rPr lang="en-US" altLang="ja-JP" sz="1600" dirty="0">
                    <a:solidFill>
                      <a:srgbClr val="000000"/>
                    </a:solidFill>
                    <a:effectLst/>
                    <a:latin typeface="+mj-lt"/>
                    <a:ea typeface="Times New Roman" panose="02020603050405020304" pitchFamily="18" charset="0"/>
                  </a:rPr>
                  <a:t>Preset number of data copies in Weldon‘s ARQ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en-US" altLang="ja-JP"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kumimoji="1" lang="ja-JP" altLang="en-US" sz="1600" dirty="0">
                    <a:latin typeface="+mj-lt"/>
                  </a:rPr>
                  <a:t> </a:t>
                </a:r>
                <a:r>
                  <a:rPr kumimoji="1" lang="en-US" altLang="ja-JP" sz="1600" dirty="0">
                    <a:latin typeface="+mj-lt"/>
                  </a:rPr>
                  <a:t>(Scheme 1)</a:t>
                </a:r>
                <a:endParaRPr kumimoji="1" lang="ja-JP" altLang="en-US" sz="1600" dirty="0">
                  <a:latin typeface="+mj-lt"/>
                </a:endParaRPr>
              </a:p>
            </p:txBody>
          </p:sp>
        </mc:Choice>
        <mc:Fallback xmlns="">
          <p:sp>
            <p:nvSpPr>
              <p:cNvPr id="11" name="テキスト ボックス 10">
                <a:extLst>
                  <a:ext uri="{FF2B5EF4-FFF2-40B4-BE49-F238E27FC236}">
                    <a16:creationId xmlns:a16="http://schemas.microsoft.com/office/drawing/2014/main" id="{68B91C60-C133-429C-B05D-78DD93400BD4}"/>
                  </a:ext>
                </a:extLst>
              </p:cNvPr>
              <p:cNvSpPr txBox="1">
                <a:spLocks noRot="1" noChangeAspect="1" noMove="1" noResize="1" noEditPoints="1" noAdjustHandles="1" noChangeArrowheads="1" noChangeShapeType="1" noTextEdit="1"/>
              </p:cNvSpPr>
              <p:nvPr/>
            </p:nvSpPr>
            <p:spPr>
              <a:xfrm>
                <a:off x="1562100" y="2805646"/>
                <a:ext cx="6119568" cy="338554"/>
              </a:xfrm>
              <a:prstGeom prst="rect">
                <a:avLst/>
              </a:prstGeom>
              <a:blipFill>
                <a:blip r:embed="rId5"/>
                <a:stretch>
                  <a:fillRect t="-5357" b="-214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12" name="表 12">
                <a:extLst>
                  <a:ext uri="{FF2B5EF4-FFF2-40B4-BE49-F238E27FC236}">
                    <a16:creationId xmlns:a16="http://schemas.microsoft.com/office/drawing/2014/main" id="{BE9E26FE-6C0A-4D91-A807-15FCA9B689D7}"/>
                  </a:ext>
                </a:extLst>
              </p:cNvPr>
              <p:cNvGraphicFramePr>
                <a:graphicFrameLocks noGrp="1"/>
              </p:cNvGraphicFramePr>
              <p:nvPr>
                <p:extLst>
                  <p:ext uri="{D42A27DB-BD31-4B8C-83A1-F6EECF244321}">
                    <p14:modId xmlns:p14="http://schemas.microsoft.com/office/powerpoint/2010/main" val="947958774"/>
                  </p:ext>
                </p:extLst>
              </p:nvPr>
            </p:nvGraphicFramePr>
            <p:xfrm>
              <a:off x="1512216" y="3235530"/>
              <a:ext cx="6119568" cy="1112520"/>
            </p:xfrm>
            <a:graphic>
              <a:graphicData uri="http://schemas.openxmlformats.org/drawingml/2006/table">
                <a:tbl>
                  <a:tblPr firstRow="1" bandRow="1">
                    <a:tableStyleId>{D27102A9-8310-4765-A935-A1911B00CA55}</a:tableStyleId>
                  </a:tblPr>
                  <a:tblGrid>
                    <a:gridCol w="864096">
                      <a:extLst>
                        <a:ext uri="{9D8B030D-6E8A-4147-A177-3AD203B41FA5}">
                          <a16:colId xmlns:a16="http://schemas.microsoft.com/office/drawing/2014/main" val="3454796806"/>
                        </a:ext>
                      </a:extLst>
                    </a:gridCol>
                    <a:gridCol w="276169">
                      <a:extLst>
                        <a:ext uri="{9D8B030D-6E8A-4147-A177-3AD203B41FA5}">
                          <a16:colId xmlns:a16="http://schemas.microsoft.com/office/drawing/2014/main" val="1841832886"/>
                        </a:ext>
                      </a:extLst>
                    </a:gridCol>
                    <a:gridCol w="515919">
                      <a:extLst>
                        <a:ext uri="{9D8B030D-6E8A-4147-A177-3AD203B41FA5}">
                          <a16:colId xmlns:a16="http://schemas.microsoft.com/office/drawing/2014/main" val="3254769834"/>
                        </a:ext>
                      </a:extLst>
                    </a:gridCol>
                    <a:gridCol w="432048">
                      <a:extLst>
                        <a:ext uri="{9D8B030D-6E8A-4147-A177-3AD203B41FA5}">
                          <a16:colId xmlns:a16="http://schemas.microsoft.com/office/drawing/2014/main" val="1863450748"/>
                        </a:ext>
                      </a:extLst>
                    </a:gridCol>
                    <a:gridCol w="461588">
                      <a:extLst>
                        <a:ext uri="{9D8B030D-6E8A-4147-A177-3AD203B41FA5}">
                          <a16:colId xmlns:a16="http://schemas.microsoft.com/office/drawing/2014/main" val="2433288016"/>
                        </a:ext>
                      </a:extLst>
                    </a:gridCol>
                    <a:gridCol w="509964">
                      <a:extLst>
                        <a:ext uri="{9D8B030D-6E8A-4147-A177-3AD203B41FA5}">
                          <a16:colId xmlns:a16="http://schemas.microsoft.com/office/drawing/2014/main" val="3321669683"/>
                        </a:ext>
                      </a:extLst>
                    </a:gridCol>
                    <a:gridCol w="509964">
                      <a:extLst>
                        <a:ext uri="{9D8B030D-6E8A-4147-A177-3AD203B41FA5}">
                          <a16:colId xmlns:a16="http://schemas.microsoft.com/office/drawing/2014/main" val="3134336847"/>
                        </a:ext>
                      </a:extLst>
                    </a:gridCol>
                    <a:gridCol w="317569">
                      <a:extLst>
                        <a:ext uri="{9D8B030D-6E8A-4147-A177-3AD203B41FA5}">
                          <a16:colId xmlns:a16="http://schemas.microsoft.com/office/drawing/2014/main" val="2904435684"/>
                        </a:ext>
                      </a:extLst>
                    </a:gridCol>
                    <a:gridCol w="576064">
                      <a:extLst>
                        <a:ext uri="{9D8B030D-6E8A-4147-A177-3AD203B41FA5}">
                          <a16:colId xmlns:a16="http://schemas.microsoft.com/office/drawing/2014/main" val="774875349"/>
                        </a:ext>
                      </a:extLst>
                    </a:gridCol>
                    <a:gridCol w="432048">
                      <a:extLst>
                        <a:ext uri="{9D8B030D-6E8A-4147-A177-3AD203B41FA5}">
                          <a16:colId xmlns:a16="http://schemas.microsoft.com/office/drawing/2014/main" val="168799986"/>
                        </a:ext>
                      </a:extLst>
                    </a:gridCol>
                    <a:gridCol w="648072">
                      <a:extLst>
                        <a:ext uri="{9D8B030D-6E8A-4147-A177-3AD203B41FA5}">
                          <a16:colId xmlns:a16="http://schemas.microsoft.com/office/drawing/2014/main" val="4239658873"/>
                        </a:ext>
                      </a:extLst>
                    </a:gridCol>
                    <a:gridCol w="576067">
                      <a:extLst>
                        <a:ext uri="{9D8B030D-6E8A-4147-A177-3AD203B41FA5}">
                          <a16:colId xmlns:a16="http://schemas.microsoft.com/office/drawing/2014/main" val="1464730578"/>
                        </a:ext>
                      </a:extLst>
                    </a:gridCol>
                  </a:tblGrid>
                  <a:tr h="370840">
                    <a:tc>
                      <a:txBody>
                        <a:bodyPr/>
                        <a:lstStyle/>
                        <a:p>
                          <a:pPr indent="269875" algn="ctr">
                            <a:lnSpc>
                              <a:spcPts val="1300"/>
                            </a:lnSpc>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oMath>
                            </m:oMathPara>
                          </a14:m>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1</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2</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3</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4</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5</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6</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7</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8</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9</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10</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8707405"/>
                      </a:ext>
                    </a:extLst>
                  </a:tr>
                  <a:tr h="370840">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Data A</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1</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4</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4</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5</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5</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6</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6</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altLang="ja-JP" sz="1200" dirty="0">
                              <a:solidFill>
                                <a:srgbClr val="000000"/>
                              </a:solidFill>
                              <a:effectLst/>
                              <a:latin typeface="+mj-lt"/>
                              <a:ea typeface="Times New Roman" panose="02020603050405020304" pitchFamily="18" charset="0"/>
                              <a:cs typeface="Times New Roman" panose="02020603050405020304" pitchFamily="18" charset="0"/>
                            </a:rPr>
                            <a:t>8</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altLang="ja-JP" sz="1200" dirty="0">
                              <a:solidFill>
                                <a:srgbClr val="000000"/>
                              </a:solidFill>
                              <a:effectLst/>
                              <a:latin typeface="+mj-lt"/>
                              <a:ea typeface="Times New Roman" panose="02020603050405020304" pitchFamily="18" charset="0"/>
                              <a:cs typeface="Times New Roman" panose="02020603050405020304" pitchFamily="18" charset="0"/>
                            </a:rPr>
                            <a:t>8</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8</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8</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4188090"/>
                      </a:ext>
                    </a:extLst>
                  </a:tr>
                  <a:tr h="370840">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Data B</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2</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3</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4</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1198108"/>
                      </a:ext>
                    </a:extLst>
                  </a:tr>
                </a:tbl>
              </a:graphicData>
            </a:graphic>
          </p:graphicFrame>
        </mc:Choice>
        <mc:Fallback xmlns="">
          <p:graphicFrame>
            <p:nvGraphicFramePr>
              <p:cNvPr id="12" name="表 12">
                <a:extLst>
                  <a:ext uri="{FF2B5EF4-FFF2-40B4-BE49-F238E27FC236}">
                    <a16:creationId xmlns:a16="http://schemas.microsoft.com/office/drawing/2014/main" id="{BE9E26FE-6C0A-4D91-A807-15FCA9B689D7}"/>
                  </a:ext>
                </a:extLst>
              </p:cNvPr>
              <p:cNvGraphicFramePr>
                <a:graphicFrameLocks noGrp="1"/>
              </p:cNvGraphicFramePr>
              <p:nvPr>
                <p:extLst>
                  <p:ext uri="{D42A27DB-BD31-4B8C-83A1-F6EECF244321}">
                    <p14:modId xmlns:p14="http://schemas.microsoft.com/office/powerpoint/2010/main" val="947958774"/>
                  </p:ext>
                </p:extLst>
              </p:nvPr>
            </p:nvGraphicFramePr>
            <p:xfrm>
              <a:off x="1512216" y="3235530"/>
              <a:ext cx="6119568" cy="1112520"/>
            </p:xfrm>
            <a:graphic>
              <a:graphicData uri="http://schemas.openxmlformats.org/drawingml/2006/table">
                <a:tbl>
                  <a:tblPr firstRow="1" bandRow="1">
                    <a:tableStyleId>{D27102A9-8310-4765-A935-A1911B00CA55}</a:tableStyleId>
                  </a:tblPr>
                  <a:tblGrid>
                    <a:gridCol w="864096">
                      <a:extLst>
                        <a:ext uri="{9D8B030D-6E8A-4147-A177-3AD203B41FA5}">
                          <a16:colId xmlns:a16="http://schemas.microsoft.com/office/drawing/2014/main" val="3454796806"/>
                        </a:ext>
                      </a:extLst>
                    </a:gridCol>
                    <a:gridCol w="276169">
                      <a:extLst>
                        <a:ext uri="{9D8B030D-6E8A-4147-A177-3AD203B41FA5}">
                          <a16:colId xmlns:a16="http://schemas.microsoft.com/office/drawing/2014/main" val="1841832886"/>
                        </a:ext>
                      </a:extLst>
                    </a:gridCol>
                    <a:gridCol w="515919">
                      <a:extLst>
                        <a:ext uri="{9D8B030D-6E8A-4147-A177-3AD203B41FA5}">
                          <a16:colId xmlns:a16="http://schemas.microsoft.com/office/drawing/2014/main" val="3254769834"/>
                        </a:ext>
                      </a:extLst>
                    </a:gridCol>
                    <a:gridCol w="432048">
                      <a:extLst>
                        <a:ext uri="{9D8B030D-6E8A-4147-A177-3AD203B41FA5}">
                          <a16:colId xmlns:a16="http://schemas.microsoft.com/office/drawing/2014/main" val="1863450748"/>
                        </a:ext>
                      </a:extLst>
                    </a:gridCol>
                    <a:gridCol w="461588">
                      <a:extLst>
                        <a:ext uri="{9D8B030D-6E8A-4147-A177-3AD203B41FA5}">
                          <a16:colId xmlns:a16="http://schemas.microsoft.com/office/drawing/2014/main" val="2433288016"/>
                        </a:ext>
                      </a:extLst>
                    </a:gridCol>
                    <a:gridCol w="509964">
                      <a:extLst>
                        <a:ext uri="{9D8B030D-6E8A-4147-A177-3AD203B41FA5}">
                          <a16:colId xmlns:a16="http://schemas.microsoft.com/office/drawing/2014/main" val="3321669683"/>
                        </a:ext>
                      </a:extLst>
                    </a:gridCol>
                    <a:gridCol w="509964">
                      <a:extLst>
                        <a:ext uri="{9D8B030D-6E8A-4147-A177-3AD203B41FA5}">
                          <a16:colId xmlns:a16="http://schemas.microsoft.com/office/drawing/2014/main" val="3134336847"/>
                        </a:ext>
                      </a:extLst>
                    </a:gridCol>
                    <a:gridCol w="317569">
                      <a:extLst>
                        <a:ext uri="{9D8B030D-6E8A-4147-A177-3AD203B41FA5}">
                          <a16:colId xmlns:a16="http://schemas.microsoft.com/office/drawing/2014/main" val="2904435684"/>
                        </a:ext>
                      </a:extLst>
                    </a:gridCol>
                    <a:gridCol w="576064">
                      <a:extLst>
                        <a:ext uri="{9D8B030D-6E8A-4147-A177-3AD203B41FA5}">
                          <a16:colId xmlns:a16="http://schemas.microsoft.com/office/drawing/2014/main" val="774875349"/>
                        </a:ext>
                      </a:extLst>
                    </a:gridCol>
                    <a:gridCol w="432048">
                      <a:extLst>
                        <a:ext uri="{9D8B030D-6E8A-4147-A177-3AD203B41FA5}">
                          <a16:colId xmlns:a16="http://schemas.microsoft.com/office/drawing/2014/main" val="168799986"/>
                        </a:ext>
                      </a:extLst>
                    </a:gridCol>
                    <a:gridCol w="648072">
                      <a:extLst>
                        <a:ext uri="{9D8B030D-6E8A-4147-A177-3AD203B41FA5}">
                          <a16:colId xmlns:a16="http://schemas.microsoft.com/office/drawing/2014/main" val="4239658873"/>
                        </a:ext>
                      </a:extLst>
                    </a:gridCol>
                    <a:gridCol w="576067">
                      <a:extLst>
                        <a:ext uri="{9D8B030D-6E8A-4147-A177-3AD203B41FA5}">
                          <a16:colId xmlns:a16="http://schemas.microsoft.com/office/drawing/2014/main" val="1464730578"/>
                        </a:ext>
                      </a:extLst>
                    </a:gridCol>
                  </a:tblGrid>
                  <a:tr h="370840">
                    <a:tc>
                      <a:txBody>
                        <a:bodyPr/>
                        <a:lstStyle/>
                        <a:p>
                          <a:endParaRPr lang="ja-JP"/>
                        </a:p>
                      </a:txBody>
                      <a:tcPr marL="68580" marR="68580" marT="0" marB="0" anchor="ctr">
                        <a:blipFill>
                          <a:blip r:embed="rId6"/>
                          <a:stretch>
                            <a:fillRect t="-1639" r="-607746" b="-203279"/>
                          </a:stretch>
                        </a:blipFill>
                      </a:tcP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1</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2</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3</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4</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5</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6</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7</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8</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9</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10</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8707405"/>
                      </a:ext>
                    </a:extLst>
                  </a:tr>
                  <a:tr h="370840">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Data A</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1</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4</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4</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5</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5</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6</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6</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altLang="ja-JP" sz="1200" dirty="0">
                              <a:solidFill>
                                <a:srgbClr val="000000"/>
                              </a:solidFill>
                              <a:effectLst/>
                              <a:latin typeface="+mj-lt"/>
                              <a:ea typeface="Times New Roman" panose="02020603050405020304" pitchFamily="18" charset="0"/>
                              <a:cs typeface="Times New Roman" panose="02020603050405020304" pitchFamily="18" charset="0"/>
                            </a:rPr>
                            <a:t>8</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altLang="ja-JP" sz="1200" dirty="0">
                              <a:solidFill>
                                <a:srgbClr val="000000"/>
                              </a:solidFill>
                              <a:effectLst/>
                              <a:latin typeface="+mj-lt"/>
                              <a:ea typeface="Times New Roman" panose="02020603050405020304" pitchFamily="18" charset="0"/>
                              <a:cs typeface="Times New Roman" panose="02020603050405020304" pitchFamily="18" charset="0"/>
                            </a:rPr>
                            <a:t>8</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8</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8</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4188090"/>
                      </a:ext>
                    </a:extLst>
                  </a:tr>
                  <a:tr h="370840">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Data B</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2</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3</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4</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1198108"/>
                      </a:ext>
                    </a:extLst>
                  </a:tr>
                </a:tbl>
              </a:graphicData>
            </a:graphic>
          </p:graphicFrame>
        </mc:Fallback>
      </mc:AlternateContent>
      <p:sp>
        <p:nvSpPr>
          <p:cNvPr id="13" name="テキスト ボックス 12">
            <a:extLst>
              <a:ext uri="{FF2B5EF4-FFF2-40B4-BE49-F238E27FC236}">
                <a16:creationId xmlns:a16="http://schemas.microsoft.com/office/drawing/2014/main" id="{BB2F3D09-6F8F-4057-90D0-29271980442A}"/>
              </a:ext>
            </a:extLst>
          </p:cNvPr>
          <p:cNvSpPr txBox="1"/>
          <p:nvPr/>
        </p:nvSpPr>
        <p:spPr>
          <a:xfrm>
            <a:off x="203848" y="4536511"/>
            <a:ext cx="8736303" cy="1754326"/>
          </a:xfrm>
          <a:prstGeom prst="rect">
            <a:avLst/>
          </a:prstGeom>
          <a:noFill/>
        </p:spPr>
        <p:txBody>
          <a:bodyPr wrap="square" rtlCol="0">
            <a:spAutoFit/>
          </a:bodyPr>
          <a:lstStyle/>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In the simulation, two data (Data A and Data B) with different types of QoS requirements are considered</a:t>
            </a:r>
          </a:p>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It is assumed that a low PER is desired for Data A and high energy efficiency is important for Data B</a:t>
            </a:r>
          </a:p>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Data A is assumed to be a physiological parameter with a low data rate, for example blood pressure, SpO2, or temperature, and Data B to be a waveform such as an ECG output</a:t>
            </a:r>
            <a:endParaRPr kumimoji="1" lang="ja-JP" altLang="en-US" dirty="0"/>
          </a:p>
        </p:txBody>
      </p:sp>
    </p:spTree>
    <p:extLst>
      <p:ext uri="{BB962C8B-B14F-4D97-AF65-F5344CB8AC3E}">
        <p14:creationId xmlns:p14="http://schemas.microsoft.com/office/powerpoint/2010/main" val="2802558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5399B8-28AD-87CD-646D-2E324D3E0EB5}"/>
              </a:ext>
            </a:extLst>
          </p:cNvPr>
          <p:cNvSpPr>
            <a:spLocks noGrp="1"/>
          </p:cNvSpPr>
          <p:nvPr>
            <p:ph type="title"/>
          </p:nvPr>
        </p:nvSpPr>
        <p:spPr>
          <a:xfrm>
            <a:off x="685800" y="685800"/>
            <a:ext cx="7772400" cy="1066800"/>
          </a:xfrm>
        </p:spPr>
        <p:txBody>
          <a:bodyPr wrap="square" anchor="ctr">
            <a:normAutofit/>
          </a:bodyPr>
          <a:lstStyle/>
          <a:p>
            <a:r>
              <a:rPr kumimoji="1" lang="en-US" altLang="ja-JP" dirty="0"/>
              <a:t>4. Two types of cases</a:t>
            </a:r>
            <a:endParaRPr kumimoji="1" lang="ja-JP" altLang="en-US" dirty="0"/>
          </a:p>
        </p:txBody>
      </p:sp>
      <p:pic>
        <p:nvPicPr>
          <p:cNvPr id="7" name="図 6">
            <a:extLst>
              <a:ext uri="{FF2B5EF4-FFF2-40B4-BE49-F238E27FC236}">
                <a16:creationId xmlns:a16="http://schemas.microsoft.com/office/drawing/2014/main" id="{38E0D3FE-DCF4-7963-6595-D43D5C7D5EED}"/>
              </a:ext>
            </a:extLst>
          </p:cNvPr>
          <p:cNvPicPr>
            <a:picLocks noChangeAspect="1"/>
          </p:cNvPicPr>
          <p:nvPr/>
        </p:nvPicPr>
        <p:blipFill>
          <a:blip r:embed="rId3"/>
          <a:stretch>
            <a:fillRect/>
          </a:stretch>
        </p:blipFill>
        <p:spPr>
          <a:xfrm>
            <a:off x="1370100" y="1628800"/>
            <a:ext cx="6479999" cy="4114800"/>
          </a:xfrm>
          <a:prstGeom prst="rect">
            <a:avLst/>
          </a:prstGeom>
          <a:noFill/>
        </p:spPr>
      </p:pic>
      <p:sp>
        <p:nvSpPr>
          <p:cNvPr id="3" name="スライド番号プレースホルダー 2">
            <a:extLst>
              <a:ext uri="{FF2B5EF4-FFF2-40B4-BE49-F238E27FC236}">
                <a16:creationId xmlns:a16="http://schemas.microsoft.com/office/drawing/2014/main" id="{F71B45B3-1228-2D79-B302-0C3922E0B625}"/>
              </a:ext>
            </a:extLst>
          </p:cNvPr>
          <p:cNvSpPr>
            <a:spLocks noGrp="1"/>
          </p:cNvSpPr>
          <p:nvPr>
            <p:ph type="sldNum" sz="quarter" idx="12"/>
          </p:nvPr>
        </p:nvSpPr>
        <p:spPr>
          <a:xfrm>
            <a:off x="4342399" y="6475413"/>
            <a:ext cx="535403" cy="184666"/>
          </a:xfrm>
        </p:spPr>
        <p:txBody>
          <a:bodyPr wrap="none" anchor="t">
            <a:normAutofit/>
          </a:bodyPr>
          <a:lstStyle/>
          <a:p>
            <a:pPr>
              <a:spcAft>
                <a:spcPts val="600"/>
              </a:spcAft>
              <a:defRPr/>
            </a:pPr>
            <a:r>
              <a:rPr lang="en-US">
                <a:solidFill>
                  <a:srgbClr val="000000"/>
                </a:solidFill>
              </a:rPr>
              <a:t>Slide </a:t>
            </a:r>
            <a:fld id="{088E86A2-24BB-437A-8099-76D2C87A4801}" type="slidenum">
              <a:rPr lang="en-US" smtClean="0">
                <a:solidFill>
                  <a:srgbClr val="000000"/>
                </a:solidFill>
              </a:rPr>
              <a:pPr>
                <a:spcAft>
                  <a:spcPts val="600"/>
                </a:spcAft>
                <a:defRPr/>
              </a:pPr>
              <a:t>15</a:t>
            </a:fld>
            <a:endParaRPr lang="en-US">
              <a:solidFill>
                <a:srgbClr val="000000"/>
              </a:solidFill>
            </a:endParaRPr>
          </a:p>
        </p:txBody>
      </p:sp>
      <p:sp>
        <p:nvSpPr>
          <p:cNvPr id="4" name="日付プレースホルダー 3">
            <a:extLst>
              <a:ext uri="{FF2B5EF4-FFF2-40B4-BE49-F238E27FC236}">
                <a16:creationId xmlns:a16="http://schemas.microsoft.com/office/drawing/2014/main" id="{9CECECEE-C4D8-3BA2-C672-DB4D2911F5EC}"/>
              </a:ext>
            </a:extLst>
          </p:cNvPr>
          <p:cNvSpPr>
            <a:spLocks noGrp="1"/>
          </p:cNvSpPr>
          <p:nvPr>
            <p:ph type="dt" sz="half" idx="2"/>
          </p:nvPr>
        </p:nvSpPr>
        <p:spPr>
          <a:xfrm>
            <a:off x="762000" y="304800"/>
            <a:ext cx="1600200" cy="215444"/>
          </a:xfrm>
        </p:spPr>
        <p:txBody>
          <a:bodyPr wrap="square" anchor="b">
            <a:normAutofit/>
          </a:bodyPr>
          <a:lstStyle/>
          <a:p>
            <a:pPr fontAlgn="base">
              <a:spcBef>
                <a:spcPct val="0"/>
              </a:spcBef>
              <a:spcAft>
                <a:spcPts val="600"/>
              </a:spcAft>
            </a:pPr>
            <a:r>
              <a:rPr kumimoji="0" lang="en-US" altLang="ja-JP">
                <a:solidFill>
                  <a:srgbClr val="000000"/>
                </a:solidFill>
                <a:latin typeface="+mj-lt"/>
              </a:rPr>
              <a:t>March 2023</a:t>
            </a:r>
            <a:endParaRPr kumimoji="0" lang="en-US" altLang="ja-JP" dirty="0">
              <a:solidFill>
                <a:srgbClr val="000000"/>
              </a:solidFill>
              <a:latin typeface="+mj-lt"/>
            </a:endParaRPr>
          </a:p>
        </p:txBody>
      </p:sp>
      <p:sp>
        <p:nvSpPr>
          <p:cNvPr id="5" name="フッター プレースホルダー 4">
            <a:extLst>
              <a:ext uri="{FF2B5EF4-FFF2-40B4-BE49-F238E27FC236}">
                <a16:creationId xmlns:a16="http://schemas.microsoft.com/office/drawing/2014/main" id="{5EB4EBB6-B4DF-E108-DEFD-0EC9B92748F6}"/>
              </a:ext>
            </a:extLst>
          </p:cNvPr>
          <p:cNvSpPr>
            <a:spLocks noGrp="1"/>
          </p:cNvSpPr>
          <p:nvPr>
            <p:ph type="ftr" sz="quarter" idx="3"/>
          </p:nvPr>
        </p:nvSpPr>
        <p:spPr>
          <a:xfrm>
            <a:off x="5724128" y="6403394"/>
            <a:ext cx="3240360" cy="553998"/>
          </a:xfrm>
        </p:spPr>
        <p:txBody>
          <a:bodyPr>
            <a:normAutofit/>
          </a:bodyPr>
          <a:lstStyle/>
          <a:p>
            <a:pPr>
              <a:spcAft>
                <a:spcPts val="600"/>
              </a:spcAft>
            </a:pPr>
            <a:r>
              <a:rPr lang="en-US" altLang="ja-JP" sz="1200">
                <a:solidFill>
                  <a:srgbClr val="000000"/>
                </a:solidFill>
              </a:rPr>
              <a:t>K.Takabayashi (OPU), R.Kohno (YNU/YRP-IAI)</a:t>
            </a:r>
          </a:p>
        </p:txBody>
      </p:sp>
      <p:sp>
        <p:nvSpPr>
          <p:cNvPr id="8" name="テキスト ボックス 7">
            <a:extLst>
              <a:ext uri="{FF2B5EF4-FFF2-40B4-BE49-F238E27FC236}">
                <a16:creationId xmlns:a16="http://schemas.microsoft.com/office/drawing/2014/main" id="{777D3254-F7CD-9248-B698-5B4C9A383EB8}"/>
              </a:ext>
            </a:extLst>
          </p:cNvPr>
          <p:cNvSpPr txBox="1"/>
          <p:nvPr/>
        </p:nvSpPr>
        <p:spPr>
          <a:xfrm>
            <a:off x="179512" y="5949280"/>
            <a:ext cx="8568952" cy="369332"/>
          </a:xfrm>
          <a:prstGeom prst="rect">
            <a:avLst/>
          </a:prstGeom>
          <a:noFill/>
        </p:spPr>
        <p:txBody>
          <a:bodyPr wrap="square" rtlCol="0">
            <a:spAutoFit/>
          </a:bodyPr>
          <a:lstStyle/>
          <a:p>
            <a:pPr algn="ctr"/>
            <a:r>
              <a:rPr kumimoji="1" lang="en-US" altLang="ja-JP" dirty="0">
                <a:latin typeface="+mj-lt"/>
                <a:ea typeface="+mj-ea"/>
              </a:rPr>
              <a:t>(a) and (b) present Case 1 (general case) and Case 2 (worst case)</a:t>
            </a:r>
            <a:endParaRPr kumimoji="1" lang="ja-JP" altLang="en-US" dirty="0">
              <a:latin typeface="+mj-lt"/>
              <a:ea typeface="+mj-ea"/>
            </a:endParaRPr>
          </a:p>
        </p:txBody>
      </p:sp>
    </p:spTree>
    <p:extLst>
      <p:ext uri="{BB962C8B-B14F-4D97-AF65-F5344CB8AC3E}">
        <p14:creationId xmlns:p14="http://schemas.microsoft.com/office/powerpoint/2010/main" val="48852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B3C512-9916-4BCD-8A53-82871F058478}"/>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16</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6054043F-6D6E-4E19-BCE5-E36A9CAA7065}"/>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5F0EA82A-95E1-4646-A803-54E8DF12081D}"/>
              </a:ext>
            </a:extLst>
          </p:cNvPr>
          <p:cNvSpPr>
            <a:spLocks noGrp="1"/>
          </p:cNvSpPr>
          <p:nvPr>
            <p:ph type="ftr" sz="quarter" idx="3"/>
          </p:nvPr>
        </p:nvSpPr>
        <p:spPr>
          <a:xfrm>
            <a:off x="5724128" y="6453336"/>
            <a:ext cx="3240360"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9352BA0B-FFAA-4BDA-8797-B30EDE5FDA78}"/>
              </a:ext>
            </a:extLst>
          </p:cNvPr>
          <p:cNvSpPr>
            <a:spLocks noGrp="1"/>
          </p:cNvSpPr>
          <p:nvPr>
            <p:ph type="title"/>
          </p:nvPr>
        </p:nvSpPr>
        <p:spPr>
          <a:xfrm>
            <a:off x="685800" y="412522"/>
            <a:ext cx="7772400" cy="1066800"/>
          </a:xfrm>
        </p:spPr>
        <p:txBody>
          <a:bodyPr/>
          <a:lstStyle/>
          <a:p>
            <a:r>
              <a:rPr kumimoji="1" lang="en-US" altLang="ja-JP" dirty="0"/>
              <a:t>4. Numerical results</a:t>
            </a:r>
            <a:endParaRPr kumimoji="1" lang="ja-JP" altLang="en-US" dirty="0"/>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70C011F6-5AF7-4AA9-A861-E330AA28522E}"/>
                  </a:ext>
                </a:extLst>
              </p:cNvPr>
              <p:cNvSpPr txBox="1"/>
              <p:nvPr/>
            </p:nvSpPr>
            <p:spPr>
              <a:xfrm>
                <a:off x="971599" y="5139194"/>
                <a:ext cx="7200800" cy="584775"/>
              </a:xfrm>
              <a:prstGeom prst="rect">
                <a:avLst/>
              </a:prstGeom>
              <a:noFill/>
            </p:spPr>
            <p:txBody>
              <a:bodyPr wrap="square" rtlCol="0">
                <a:spAutoFit/>
              </a:bodyPr>
              <a:lstStyle/>
              <a:p>
                <a:pPr algn="ctr"/>
                <a:r>
                  <a:rPr kumimoji="1" lang="en-US" altLang="ja-JP" sz="1600" dirty="0">
                    <a:latin typeface="+mj-lt"/>
                  </a:rPr>
                  <a:t>RBER and energy efficiency performance as a function of </a:t>
                </a:r>
                <a14:m>
                  <m:oMath xmlns:m="http://schemas.openxmlformats.org/officeDocument/2006/math">
                    <m:f>
                      <m:fPr>
                        <m:type m:val="lin"/>
                        <m:ctrlPr>
                          <a:rPr kumimoji="1" lang="en-US" altLang="ja-JP" sz="1600" i="1" smtClean="0">
                            <a:latin typeface="Cambria Math" panose="02040503050406030204" pitchFamily="18" charset="0"/>
                          </a:rPr>
                        </m:ctrlPr>
                      </m:fPr>
                      <m:num>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𝐸</m:t>
                            </m:r>
                          </m:e>
                          <m:sub>
                            <m:r>
                              <a:rPr lang="en-US" altLang="ja-JP" sz="1600" i="1">
                                <a:latin typeface="Cambria Math" panose="02040503050406030204" pitchFamily="18" charset="0"/>
                              </a:rPr>
                              <m:t>𝑠</m:t>
                            </m:r>
                          </m:sub>
                        </m:sSub>
                      </m:num>
                      <m:den>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𝑁</m:t>
                            </m:r>
                          </m:e>
                          <m:sub>
                            <m:r>
                              <a:rPr kumimoji="1" lang="en-US" altLang="ja-JP" sz="1600" b="0" i="1" smtClean="0">
                                <a:latin typeface="Cambria Math" panose="02040503050406030204" pitchFamily="18" charset="0"/>
                              </a:rPr>
                              <m:t>0</m:t>
                            </m:r>
                          </m:sub>
                        </m:sSub>
                      </m:den>
                    </m:f>
                  </m:oMath>
                </a14:m>
                <a:r>
                  <a:rPr kumimoji="1" lang="en-US" altLang="ja-JP" sz="1600" dirty="0">
                    <a:latin typeface="+mj-lt"/>
                  </a:rPr>
                  <a:t>. The number of other WBANs is 5.</a:t>
                </a:r>
                <a:endParaRPr kumimoji="1" lang="ja-JP" altLang="en-US" sz="1600" dirty="0">
                  <a:latin typeface="+mj-lt"/>
                </a:endParaRPr>
              </a:p>
            </p:txBody>
          </p:sp>
        </mc:Choice>
        <mc:Fallback xmlns="">
          <p:sp>
            <p:nvSpPr>
              <p:cNvPr id="8" name="テキスト ボックス 7">
                <a:extLst>
                  <a:ext uri="{FF2B5EF4-FFF2-40B4-BE49-F238E27FC236}">
                    <a16:creationId xmlns:a16="http://schemas.microsoft.com/office/drawing/2014/main" id="{70C011F6-5AF7-4AA9-A861-E330AA28522E}"/>
                  </a:ext>
                </a:extLst>
              </p:cNvPr>
              <p:cNvSpPr txBox="1">
                <a:spLocks noRot="1" noChangeAspect="1" noMove="1" noResize="1" noEditPoints="1" noAdjustHandles="1" noChangeArrowheads="1" noChangeShapeType="1" noTextEdit="1"/>
              </p:cNvSpPr>
              <p:nvPr/>
            </p:nvSpPr>
            <p:spPr>
              <a:xfrm>
                <a:off x="971599" y="5139194"/>
                <a:ext cx="7200800" cy="584775"/>
              </a:xfrm>
              <a:prstGeom prst="rect">
                <a:avLst/>
              </a:prstGeom>
              <a:blipFill>
                <a:blip r:embed="rId3"/>
                <a:stretch>
                  <a:fillRect t="-58333" b="-54167"/>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03415318-0238-4294-956B-82D42ACDE762}"/>
              </a:ext>
            </a:extLst>
          </p:cNvPr>
          <p:cNvSpPr txBox="1"/>
          <p:nvPr/>
        </p:nvSpPr>
        <p:spPr>
          <a:xfrm>
            <a:off x="648680" y="5835071"/>
            <a:ext cx="7846640" cy="646331"/>
          </a:xfrm>
          <a:prstGeom prst="rect">
            <a:avLst/>
          </a:prstGeom>
          <a:noFill/>
        </p:spPr>
        <p:txBody>
          <a:bodyPr wrap="square" rtlCol="0">
            <a:spAutoFit/>
          </a:bodyPr>
          <a:lstStyle/>
          <a:p>
            <a:pPr marL="285750" indent="-285750">
              <a:buFont typeface="Wingdings" panose="05000000000000000000" pitchFamily="2" charset="2"/>
              <a:buChar char="ü"/>
            </a:pPr>
            <a:r>
              <a:rPr lang="en-US" altLang="ja-JP" dirty="0">
                <a:solidFill>
                  <a:srgbClr val="000000"/>
                </a:solidFill>
                <a:latin typeface="Times New Roman" panose="02020603050405020304" pitchFamily="18" charset="0"/>
                <a:ea typeface="Times New Roman" panose="02020603050405020304" pitchFamily="18" charset="0"/>
              </a:rPr>
              <a:t>RBE</a:t>
            </a:r>
            <a:r>
              <a:rPr lang="en-US" altLang="ja-JP" sz="1800" dirty="0">
                <a:solidFill>
                  <a:srgbClr val="000000"/>
                </a:solidFill>
                <a:effectLst/>
                <a:latin typeface="Times New Roman" panose="02020603050405020304" pitchFamily="18" charset="0"/>
                <a:ea typeface="Times New Roman" panose="02020603050405020304" pitchFamily="18" charset="0"/>
              </a:rPr>
              <a:t>R means the bit error ratio at which the transmission failed beyond the maximum number of retransmissions</a:t>
            </a:r>
            <a:endParaRPr kumimoji="1" lang="ja-JP" altLang="en-US" dirty="0"/>
          </a:p>
        </p:txBody>
      </p:sp>
      <p:pic>
        <p:nvPicPr>
          <p:cNvPr id="10" name="図 9">
            <a:extLst>
              <a:ext uri="{FF2B5EF4-FFF2-40B4-BE49-F238E27FC236}">
                <a16:creationId xmlns:a16="http://schemas.microsoft.com/office/drawing/2014/main" id="{BC576BB2-09E2-904A-94E4-D920E670B417}"/>
              </a:ext>
            </a:extLst>
          </p:cNvPr>
          <p:cNvPicPr>
            <a:picLocks noChangeAspect="1"/>
          </p:cNvPicPr>
          <p:nvPr/>
        </p:nvPicPr>
        <p:blipFill>
          <a:blip r:embed="rId4"/>
          <a:stretch>
            <a:fillRect/>
          </a:stretch>
        </p:blipFill>
        <p:spPr>
          <a:xfrm>
            <a:off x="60623" y="1355703"/>
            <a:ext cx="4499171" cy="3495742"/>
          </a:xfrm>
          <a:prstGeom prst="rect">
            <a:avLst/>
          </a:prstGeom>
        </p:spPr>
      </p:pic>
      <p:pic>
        <p:nvPicPr>
          <p:cNvPr id="11" name="図 10">
            <a:extLst>
              <a:ext uri="{FF2B5EF4-FFF2-40B4-BE49-F238E27FC236}">
                <a16:creationId xmlns:a16="http://schemas.microsoft.com/office/drawing/2014/main" id="{7EF4F5FF-942E-0B71-67EB-3F462955DCAB}"/>
              </a:ext>
            </a:extLst>
          </p:cNvPr>
          <p:cNvPicPr>
            <a:picLocks noChangeAspect="1"/>
          </p:cNvPicPr>
          <p:nvPr/>
        </p:nvPicPr>
        <p:blipFill>
          <a:blip r:embed="rId5"/>
          <a:stretch>
            <a:fillRect/>
          </a:stretch>
        </p:blipFill>
        <p:spPr>
          <a:xfrm>
            <a:off x="4502324" y="1460605"/>
            <a:ext cx="4608512" cy="3375736"/>
          </a:xfrm>
          <a:prstGeom prst="rect">
            <a:avLst/>
          </a:prstGeom>
          <a:noFill/>
        </p:spPr>
      </p:pic>
    </p:spTree>
    <p:extLst>
      <p:ext uri="{BB962C8B-B14F-4D97-AF65-F5344CB8AC3E}">
        <p14:creationId xmlns:p14="http://schemas.microsoft.com/office/powerpoint/2010/main" val="935186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F3C53CF-7464-48A4-B064-5695F1A27392}"/>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BE5DDB4E-5739-4AE8-95E3-A4D3DB7A2C70}"/>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AC87B7D6-8A0B-402D-97A6-8BE92B7E106F}"/>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7007DF71-6E88-456A-B507-8019F7A97C50}"/>
              </a:ext>
            </a:extLst>
          </p:cNvPr>
          <p:cNvSpPr>
            <a:spLocks noGrp="1"/>
          </p:cNvSpPr>
          <p:nvPr>
            <p:ph type="title"/>
          </p:nvPr>
        </p:nvSpPr>
        <p:spPr>
          <a:xfrm>
            <a:off x="611560" y="412522"/>
            <a:ext cx="7772400" cy="1066800"/>
          </a:xfrm>
        </p:spPr>
        <p:txBody>
          <a:bodyPr/>
          <a:lstStyle/>
          <a:p>
            <a:r>
              <a:rPr kumimoji="1" lang="en-US" altLang="ja-JP" dirty="0"/>
              <a:t>4. Results</a:t>
            </a:r>
            <a:endParaRPr kumimoji="1" lang="ja-JP" altLang="en-US" dirty="0"/>
          </a:p>
        </p:txBody>
      </p:sp>
      <p:sp>
        <p:nvSpPr>
          <p:cNvPr id="7" name="テキスト ボックス 6">
            <a:extLst>
              <a:ext uri="{FF2B5EF4-FFF2-40B4-BE49-F238E27FC236}">
                <a16:creationId xmlns:a16="http://schemas.microsoft.com/office/drawing/2014/main" id="{3088E4C6-F9DC-4275-926F-3AEBE8AFDA4F}"/>
              </a:ext>
            </a:extLst>
          </p:cNvPr>
          <p:cNvSpPr txBox="1"/>
          <p:nvPr/>
        </p:nvSpPr>
        <p:spPr>
          <a:xfrm>
            <a:off x="539552" y="1412776"/>
            <a:ext cx="8064896" cy="4801314"/>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800" b="1" u="sng" dirty="0">
                <a:solidFill>
                  <a:srgbClr val="000000"/>
                </a:solidFill>
                <a:effectLst/>
                <a:latin typeface="Times New Roman" panose="02020603050405020304" pitchFamily="18" charset="0"/>
                <a:ea typeface="Times New Roman" panose="02020603050405020304" pitchFamily="18" charset="0"/>
              </a:rPr>
              <a:t>The proposed scheme satisfies the QoS requirements for data A </a:t>
            </a:r>
            <a:r>
              <a:rPr lang="en-US" altLang="ja-JP" sz="1800" dirty="0">
                <a:solidFill>
                  <a:srgbClr val="000000"/>
                </a:solidFill>
                <a:effectLst/>
                <a:latin typeface="Times New Roman" panose="02020603050405020304" pitchFamily="18" charset="0"/>
                <a:ea typeface="Times New Roman" panose="02020603050405020304" pitchFamily="18" charset="0"/>
              </a:rPr>
              <a:t>and, while </a:t>
            </a:r>
            <a:r>
              <a:rPr lang="en-US" altLang="ja-JP" sz="1800" b="1" u="sng" dirty="0">
                <a:solidFill>
                  <a:srgbClr val="000000"/>
                </a:solidFill>
                <a:effectLst/>
                <a:latin typeface="Times New Roman" panose="02020603050405020304" pitchFamily="18" charset="0"/>
                <a:ea typeface="Times New Roman" panose="02020603050405020304" pitchFamily="18" charset="0"/>
              </a:rPr>
              <a:t>IEEE Std. 802.15.6 does not</a:t>
            </a:r>
          </a:p>
          <a:p>
            <a:pPr marL="285750" indent="-285750">
              <a:buFont typeface="Wingdings" panose="05000000000000000000" pitchFamily="2" charset="2"/>
              <a:buChar char="Ø"/>
            </a:pPr>
            <a:endParaRPr lang="en-US" altLang="ja-JP" sz="1800" dirty="0">
              <a:solidFill>
                <a:srgbClr val="000000"/>
              </a:solidFill>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Ø"/>
            </a:pPr>
            <a:r>
              <a:rPr lang="en-US" altLang="ja-JP" sz="1800" dirty="0">
                <a:solidFill>
                  <a:srgbClr val="000000"/>
                </a:solidFill>
                <a:effectLst/>
                <a:latin typeface="Times New Roman" panose="02020603050405020304" pitchFamily="18" charset="0"/>
                <a:ea typeface="Times New Roman" panose="02020603050405020304" pitchFamily="18" charset="0"/>
              </a:rPr>
              <a:t>Data B has better performances with respect to both standard schemes</a:t>
            </a:r>
          </a:p>
          <a:p>
            <a:pPr marL="742950" lvl="1" indent="-285750">
              <a:buFont typeface="Arial" panose="020B0604020202020204" pitchFamily="34" charset="0"/>
              <a:buChar char="•"/>
            </a:pPr>
            <a:r>
              <a:rPr lang="en-US" altLang="ja-JP" sz="1800" b="1" u="sng" dirty="0">
                <a:solidFill>
                  <a:srgbClr val="000000"/>
                </a:solidFill>
                <a:effectLst/>
                <a:latin typeface="Times New Roman" panose="02020603050405020304" pitchFamily="18" charset="0"/>
                <a:ea typeface="Times New Roman" panose="02020603050405020304" pitchFamily="18" charset="0"/>
              </a:rPr>
              <a:t>Those standard schemes are not basically designed so that any </a:t>
            </a:r>
            <a:r>
              <a:rPr lang="en-US" altLang="ja-JP" sz="1800" b="1" u="sng" dirty="0" err="1">
                <a:solidFill>
                  <a:srgbClr val="000000"/>
                </a:solidFill>
                <a:effectLst/>
                <a:latin typeface="Times New Roman" panose="02020603050405020304" pitchFamily="18" charset="0"/>
                <a:ea typeface="Times New Roman" panose="02020603050405020304" pitchFamily="18" charset="0"/>
              </a:rPr>
              <a:t>QoSs</a:t>
            </a:r>
            <a:r>
              <a:rPr lang="en-US" altLang="ja-JP" sz="1800" b="1" u="sng" dirty="0">
                <a:solidFill>
                  <a:srgbClr val="000000"/>
                </a:solidFill>
                <a:effectLst/>
                <a:latin typeface="Times New Roman" panose="02020603050405020304" pitchFamily="18" charset="0"/>
                <a:ea typeface="Times New Roman" panose="02020603050405020304" pitchFamily="18" charset="0"/>
              </a:rPr>
              <a:t> can be satisfied</a:t>
            </a:r>
          </a:p>
          <a:p>
            <a:pPr marL="742950" lvl="1" indent="-285750">
              <a:buFont typeface="Arial" panose="020B0604020202020204" pitchFamily="34" charset="0"/>
              <a:buChar char="•"/>
            </a:pPr>
            <a:r>
              <a:rPr lang="en-US" altLang="ja-JP" dirty="0">
                <a:solidFill>
                  <a:srgbClr val="000000"/>
                </a:solidFill>
                <a:latin typeface="Times New Roman" panose="02020603050405020304" pitchFamily="18" charset="0"/>
                <a:ea typeface="Times New Roman" panose="02020603050405020304" pitchFamily="18" charset="0"/>
              </a:rPr>
              <a:t>T</a:t>
            </a:r>
            <a:r>
              <a:rPr lang="en-US" altLang="ja-JP" sz="1800" dirty="0">
                <a:solidFill>
                  <a:srgbClr val="000000"/>
                </a:solidFill>
                <a:effectLst/>
                <a:latin typeface="Times New Roman" panose="02020603050405020304" pitchFamily="18" charset="0"/>
                <a:ea typeface="Times New Roman" panose="02020603050405020304" pitchFamily="18" charset="0"/>
              </a:rPr>
              <a:t>hat is one of problems in those standard schemes</a:t>
            </a:r>
          </a:p>
          <a:p>
            <a:endParaRPr kumimoji="1" lang="en-US" altLang="ja-JP"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en-US" altLang="ja-JP" sz="1800" dirty="0">
                <a:solidFill>
                  <a:srgbClr val="000000"/>
                </a:solidFill>
                <a:effectLst/>
                <a:latin typeface="Times New Roman" panose="02020603050405020304" pitchFamily="18" charset="0"/>
                <a:ea typeface="Times New Roman" panose="02020603050405020304" pitchFamily="18" charset="0"/>
              </a:rPr>
              <a:t>The performances in Case 2 were worse than those in Case 1, especially when using the standard method</a:t>
            </a:r>
          </a:p>
          <a:p>
            <a:pPr marL="742950" lvl="1"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However, our proposed scheme was able to satisfy the required </a:t>
            </a:r>
            <a:r>
              <a:rPr lang="en-US" altLang="ja-JP" sz="1800" dirty="0" err="1">
                <a:solidFill>
                  <a:srgbClr val="000000"/>
                </a:solidFill>
                <a:effectLst/>
                <a:latin typeface="Times New Roman" panose="02020603050405020304" pitchFamily="18" charset="0"/>
                <a:ea typeface="Times New Roman" panose="02020603050405020304" pitchFamily="18" charset="0"/>
              </a:rPr>
              <a:t>QoSs</a:t>
            </a:r>
            <a:r>
              <a:rPr lang="en-US" altLang="ja-JP" sz="1800" dirty="0">
                <a:solidFill>
                  <a:srgbClr val="000000"/>
                </a:solidFill>
                <a:effectLst/>
                <a:latin typeface="Times New Roman" panose="02020603050405020304" pitchFamily="18" charset="0"/>
                <a:ea typeface="Times New Roman" panose="02020603050405020304" pitchFamily="18" charset="0"/>
              </a:rPr>
              <a:t> in the worst case scenario under lower SNR conditions than the standard scheme</a:t>
            </a:r>
          </a:p>
          <a:p>
            <a:pPr marL="742950" lvl="1"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Under high SNR conditions in Case 2, the energy efficiency of our proposed scheme was better by 1.5–2.5 (information bit/</a:t>
            </a:r>
            <a:r>
              <a:rPr lang="en-US" altLang="ja-JP" sz="1800" dirty="0" err="1">
                <a:solidFill>
                  <a:srgbClr val="000000"/>
                </a:solidFill>
                <a:effectLst/>
                <a:latin typeface="Times New Roman" panose="02020603050405020304" pitchFamily="18" charset="0"/>
                <a:ea typeface="Times New Roman" panose="02020603050405020304" pitchFamily="18" charset="0"/>
              </a:rPr>
              <a:t>μJ</a:t>
            </a:r>
            <a:r>
              <a:rPr lang="en-US" altLang="ja-JP" sz="1800" dirty="0">
                <a:solidFill>
                  <a:srgbClr val="000000"/>
                </a:solidFill>
                <a:effectLst/>
                <a:latin typeface="Times New Roman" panose="02020603050405020304" pitchFamily="18" charset="0"/>
                <a:ea typeface="Times New Roman" panose="02020603050405020304" pitchFamily="18" charset="0"/>
              </a:rPr>
              <a:t>) than that of IEEE 802.15.6</a:t>
            </a:r>
          </a:p>
          <a:p>
            <a:pPr marL="742950" lvl="1" indent="-285750">
              <a:buFont typeface="Arial" panose="020B0604020202020204" pitchFamily="34" charset="0"/>
              <a:buChar char="•"/>
            </a:pPr>
            <a:endParaRPr lang="en-US" altLang="ja-JP"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en-US" altLang="ja-JP" sz="1800" dirty="0">
                <a:solidFill>
                  <a:srgbClr val="000000"/>
                </a:solidFill>
                <a:effectLst/>
                <a:latin typeface="Times New Roman" panose="02020603050405020304" pitchFamily="18" charset="0"/>
                <a:ea typeface="Times New Roman" panose="02020603050405020304" pitchFamily="18" charset="0"/>
              </a:rPr>
              <a:t>For our system, the energy efficiency was better for Data A than for Data B under low SNR conditions in both Cases 1 and 2</a:t>
            </a:r>
            <a:r>
              <a:rPr lang="en-US" altLang="ja-JP" dirty="0">
                <a:solidFill>
                  <a:srgbClr val="000000"/>
                </a:solidFill>
                <a:latin typeface="Times New Roman" panose="02020603050405020304" pitchFamily="18" charset="0"/>
                <a:ea typeface="Times New Roman" panose="02020603050405020304" pitchFamily="18" charset="0"/>
              </a:rPr>
              <a:t> due to the error correction scheme</a:t>
            </a:r>
            <a:endParaRPr lang="en-US" altLang="ja-JP" sz="1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8820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B3C512-9916-4BCD-8A53-82871F058478}"/>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18</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6054043F-6D6E-4E19-BCE5-E36A9CAA7065}"/>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5F0EA82A-95E1-4646-A803-54E8DF12081D}"/>
              </a:ext>
            </a:extLst>
          </p:cNvPr>
          <p:cNvSpPr>
            <a:spLocks noGrp="1"/>
          </p:cNvSpPr>
          <p:nvPr>
            <p:ph type="ftr" sz="quarter" idx="3"/>
          </p:nvPr>
        </p:nvSpPr>
        <p:spPr>
          <a:xfrm>
            <a:off x="5724128" y="6453336"/>
            <a:ext cx="3240360"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9352BA0B-FFAA-4BDA-8797-B30EDE5FDA78}"/>
              </a:ext>
            </a:extLst>
          </p:cNvPr>
          <p:cNvSpPr>
            <a:spLocks noGrp="1"/>
          </p:cNvSpPr>
          <p:nvPr>
            <p:ph type="title"/>
          </p:nvPr>
        </p:nvSpPr>
        <p:spPr>
          <a:xfrm>
            <a:off x="685800" y="412522"/>
            <a:ext cx="7772400" cy="1066800"/>
          </a:xfrm>
        </p:spPr>
        <p:txBody>
          <a:bodyPr/>
          <a:lstStyle/>
          <a:p>
            <a:r>
              <a:rPr kumimoji="1" lang="en-US" altLang="ja-JP" dirty="0"/>
              <a:t>4. Numerical results</a:t>
            </a:r>
            <a:endParaRPr kumimoji="1" lang="ja-JP" altLang="en-US" dirty="0"/>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70C011F6-5AF7-4AA9-A861-E330AA28522E}"/>
                  </a:ext>
                </a:extLst>
              </p:cNvPr>
              <p:cNvSpPr txBox="1"/>
              <p:nvPr/>
            </p:nvSpPr>
            <p:spPr>
              <a:xfrm>
                <a:off x="971600" y="5178602"/>
                <a:ext cx="7200800" cy="584775"/>
              </a:xfrm>
              <a:prstGeom prst="rect">
                <a:avLst/>
              </a:prstGeom>
              <a:noFill/>
            </p:spPr>
            <p:txBody>
              <a:bodyPr wrap="square" rtlCol="0">
                <a:spAutoFit/>
              </a:bodyPr>
              <a:lstStyle/>
              <a:p>
                <a:pPr algn="ctr"/>
                <a:r>
                  <a:rPr kumimoji="1" lang="en-US" altLang="ja-JP" sz="1600" dirty="0">
                    <a:latin typeface="+mj-lt"/>
                  </a:rPr>
                  <a:t>RBER and energy efficiency performance as a function </a:t>
                </a:r>
                <a:r>
                  <a:rPr lang="en-US" altLang="ja-JP" sz="1600" dirty="0">
                    <a:latin typeface="+mj-lt"/>
                  </a:rPr>
                  <a:t>of the number of other WBANs. </a:t>
                </a:r>
                <a14:m>
                  <m:oMath xmlns:m="http://schemas.openxmlformats.org/officeDocument/2006/math">
                    <m:f>
                      <m:fPr>
                        <m:type m:val="lin"/>
                        <m:ctrlPr>
                          <a:rPr kumimoji="1" lang="en-US" altLang="ja-JP" sz="1600" i="1" smtClean="0">
                            <a:latin typeface="Cambria Math" panose="02040503050406030204" pitchFamily="18" charset="0"/>
                          </a:rPr>
                        </m:ctrlPr>
                      </m:fPr>
                      <m:num>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𝐸</m:t>
                            </m:r>
                          </m:e>
                          <m:sub>
                            <m:r>
                              <a:rPr lang="en-US" altLang="ja-JP" sz="1600" i="1">
                                <a:latin typeface="Cambria Math" panose="02040503050406030204" pitchFamily="18" charset="0"/>
                              </a:rPr>
                              <m:t>𝑠</m:t>
                            </m:r>
                          </m:sub>
                        </m:sSub>
                      </m:num>
                      <m:den>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𝑁</m:t>
                            </m:r>
                          </m:e>
                          <m:sub>
                            <m:r>
                              <a:rPr kumimoji="1" lang="en-US" altLang="ja-JP" sz="1600" b="0" i="1" smtClean="0">
                                <a:latin typeface="Cambria Math" panose="02040503050406030204" pitchFamily="18" charset="0"/>
                              </a:rPr>
                              <m:t>0</m:t>
                            </m:r>
                          </m:sub>
                        </m:sSub>
                      </m:den>
                    </m:f>
                    <m:r>
                      <a:rPr kumimoji="1" lang="en-US" altLang="ja-JP" sz="1600" b="0" i="1" smtClean="0">
                        <a:latin typeface="Cambria Math" panose="02040503050406030204" pitchFamily="18" charset="0"/>
                      </a:rPr>
                      <m:t>=5</m:t>
                    </m:r>
                  </m:oMath>
                </a14:m>
                <a:r>
                  <a:rPr kumimoji="1" lang="en-US" altLang="ja-JP" sz="1600" dirty="0">
                    <a:latin typeface="+mj-lt"/>
                  </a:rPr>
                  <a:t> </a:t>
                </a:r>
                <a:r>
                  <a:rPr kumimoji="1" lang="en-US" altLang="ja-JP" sz="1600" dirty="0" err="1">
                    <a:latin typeface="+mj-lt"/>
                  </a:rPr>
                  <a:t>dB.</a:t>
                </a:r>
                <a:r>
                  <a:rPr kumimoji="1" lang="en-US" altLang="ja-JP" sz="1600" dirty="0">
                    <a:latin typeface="+mj-lt"/>
                  </a:rPr>
                  <a:t> </a:t>
                </a:r>
                <a:endParaRPr kumimoji="1" lang="ja-JP" altLang="en-US" sz="1600" dirty="0">
                  <a:latin typeface="+mj-lt"/>
                </a:endParaRPr>
              </a:p>
            </p:txBody>
          </p:sp>
        </mc:Choice>
        <mc:Fallback xmlns="">
          <p:sp>
            <p:nvSpPr>
              <p:cNvPr id="8" name="テキスト ボックス 7">
                <a:extLst>
                  <a:ext uri="{FF2B5EF4-FFF2-40B4-BE49-F238E27FC236}">
                    <a16:creationId xmlns:a16="http://schemas.microsoft.com/office/drawing/2014/main" id="{70C011F6-5AF7-4AA9-A861-E330AA28522E}"/>
                  </a:ext>
                </a:extLst>
              </p:cNvPr>
              <p:cNvSpPr txBox="1">
                <a:spLocks noRot="1" noChangeAspect="1" noMove="1" noResize="1" noEditPoints="1" noAdjustHandles="1" noChangeArrowheads="1" noChangeShapeType="1" noTextEdit="1"/>
              </p:cNvSpPr>
              <p:nvPr/>
            </p:nvSpPr>
            <p:spPr>
              <a:xfrm>
                <a:off x="971600" y="5178602"/>
                <a:ext cx="7200800" cy="584775"/>
              </a:xfrm>
              <a:prstGeom prst="rect">
                <a:avLst/>
              </a:prstGeom>
              <a:blipFill>
                <a:blip r:embed="rId3"/>
                <a:stretch>
                  <a:fillRect t="-16842" b="-97895"/>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03415318-0238-4294-956B-82D42ACDE762}"/>
              </a:ext>
            </a:extLst>
          </p:cNvPr>
          <p:cNvSpPr txBox="1"/>
          <p:nvPr/>
        </p:nvSpPr>
        <p:spPr>
          <a:xfrm>
            <a:off x="648680" y="5835071"/>
            <a:ext cx="7846640" cy="646331"/>
          </a:xfrm>
          <a:prstGeom prst="rect">
            <a:avLst/>
          </a:prstGeom>
          <a:noFill/>
        </p:spPr>
        <p:txBody>
          <a:bodyPr wrap="square" rtlCol="0">
            <a:spAutoFit/>
          </a:bodyPr>
          <a:lstStyle/>
          <a:p>
            <a:pPr marL="285750" indent="-285750">
              <a:buFont typeface="Wingdings" panose="05000000000000000000" pitchFamily="2" charset="2"/>
              <a:buChar char="ü"/>
            </a:pPr>
            <a:r>
              <a:rPr lang="en-US" altLang="ja-JP" dirty="0">
                <a:solidFill>
                  <a:srgbClr val="000000"/>
                </a:solidFill>
                <a:latin typeface="Times New Roman" panose="02020603050405020304" pitchFamily="18" charset="0"/>
                <a:ea typeface="Times New Roman" panose="02020603050405020304" pitchFamily="18" charset="0"/>
              </a:rPr>
              <a:t>RBE</a:t>
            </a:r>
            <a:r>
              <a:rPr lang="en-US" altLang="ja-JP" sz="1800" dirty="0">
                <a:solidFill>
                  <a:srgbClr val="000000"/>
                </a:solidFill>
                <a:effectLst/>
                <a:latin typeface="Times New Roman" panose="02020603050405020304" pitchFamily="18" charset="0"/>
                <a:ea typeface="Times New Roman" panose="02020603050405020304" pitchFamily="18" charset="0"/>
              </a:rPr>
              <a:t>R means the bit error ratio at which the transmission failed beyond the maximum number of retransmissions</a:t>
            </a:r>
            <a:endParaRPr kumimoji="1" lang="ja-JP" altLang="en-US" dirty="0"/>
          </a:p>
        </p:txBody>
      </p:sp>
      <p:pic>
        <p:nvPicPr>
          <p:cNvPr id="7" name="図 6">
            <a:extLst>
              <a:ext uri="{FF2B5EF4-FFF2-40B4-BE49-F238E27FC236}">
                <a16:creationId xmlns:a16="http://schemas.microsoft.com/office/drawing/2014/main" id="{5DA85ACE-3769-0100-8376-05ED04418F1F}"/>
              </a:ext>
            </a:extLst>
          </p:cNvPr>
          <p:cNvPicPr>
            <a:picLocks noChangeAspect="1"/>
          </p:cNvPicPr>
          <p:nvPr/>
        </p:nvPicPr>
        <p:blipFill>
          <a:blip r:embed="rId4"/>
          <a:stretch>
            <a:fillRect/>
          </a:stretch>
        </p:blipFill>
        <p:spPr>
          <a:xfrm>
            <a:off x="0" y="1416845"/>
            <a:ext cx="4469087" cy="3327753"/>
          </a:xfrm>
          <a:prstGeom prst="rect">
            <a:avLst/>
          </a:prstGeom>
        </p:spPr>
      </p:pic>
      <p:pic>
        <p:nvPicPr>
          <p:cNvPr id="12" name="図 11">
            <a:extLst>
              <a:ext uri="{FF2B5EF4-FFF2-40B4-BE49-F238E27FC236}">
                <a16:creationId xmlns:a16="http://schemas.microsoft.com/office/drawing/2014/main" id="{C70CF7F0-AADA-309D-701B-9DCBF35DFAA9}"/>
              </a:ext>
            </a:extLst>
          </p:cNvPr>
          <p:cNvPicPr>
            <a:picLocks noChangeAspect="1"/>
          </p:cNvPicPr>
          <p:nvPr/>
        </p:nvPicPr>
        <p:blipFill>
          <a:blip r:embed="rId5"/>
          <a:stretch>
            <a:fillRect/>
          </a:stretch>
        </p:blipFill>
        <p:spPr>
          <a:xfrm>
            <a:off x="4386134" y="1364294"/>
            <a:ext cx="4632289" cy="3432857"/>
          </a:xfrm>
          <a:prstGeom prst="rect">
            <a:avLst/>
          </a:prstGeom>
        </p:spPr>
      </p:pic>
    </p:spTree>
    <p:extLst>
      <p:ext uri="{BB962C8B-B14F-4D97-AF65-F5344CB8AC3E}">
        <p14:creationId xmlns:p14="http://schemas.microsoft.com/office/powerpoint/2010/main" val="2804120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F3C53CF-7464-48A4-B064-5695F1A27392}"/>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19</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BE5DDB4E-5739-4AE8-95E3-A4D3DB7A2C70}"/>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AC87B7D6-8A0B-402D-97A6-8BE92B7E106F}"/>
              </a:ext>
            </a:extLst>
          </p:cNvPr>
          <p:cNvSpPr>
            <a:spLocks noGrp="1"/>
          </p:cNvSpPr>
          <p:nvPr>
            <p:ph type="ftr" sz="quarter" idx="3"/>
          </p:nvPr>
        </p:nvSpPr>
        <p:spPr>
          <a:xfrm>
            <a:off x="5724128" y="6453336"/>
            <a:ext cx="3240360"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7007DF71-6E88-456A-B507-8019F7A97C50}"/>
              </a:ext>
            </a:extLst>
          </p:cNvPr>
          <p:cNvSpPr>
            <a:spLocks noGrp="1"/>
          </p:cNvSpPr>
          <p:nvPr>
            <p:ph type="title"/>
          </p:nvPr>
        </p:nvSpPr>
        <p:spPr>
          <a:xfrm>
            <a:off x="611560" y="412522"/>
            <a:ext cx="7772400" cy="1066800"/>
          </a:xfrm>
        </p:spPr>
        <p:txBody>
          <a:bodyPr/>
          <a:lstStyle/>
          <a:p>
            <a:r>
              <a:rPr kumimoji="1" lang="en-US" altLang="ja-JP" dirty="0"/>
              <a:t>4. Results</a:t>
            </a:r>
            <a:endParaRPr kumimoji="1" lang="ja-JP" altLang="en-US" dirty="0"/>
          </a:p>
        </p:txBody>
      </p:sp>
      <p:sp>
        <p:nvSpPr>
          <p:cNvPr id="7" name="テキスト ボックス 6">
            <a:extLst>
              <a:ext uri="{FF2B5EF4-FFF2-40B4-BE49-F238E27FC236}">
                <a16:creationId xmlns:a16="http://schemas.microsoft.com/office/drawing/2014/main" id="{3088E4C6-F9DC-4275-926F-3AEBE8AFDA4F}"/>
              </a:ext>
            </a:extLst>
          </p:cNvPr>
          <p:cNvSpPr txBox="1"/>
          <p:nvPr/>
        </p:nvSpPr>
        <p:spPr>
          <a:xfrm>
            <a:off x="539552" y="1268760"/>
            <a:ext cx="8424936" cy="4801314"/>
          </a:xfrm>
          <a:prstGeom prst="rect">
            <a:avLst/>
          </a:prstGeom>
          <a:noFill/>
        </p:spPr>
        <p:txBody>
          <a:bodyPr wrap="square" rtlCol="0">
            <a:spAutoFit/>
          </a:bodyPr>
          <a:lstStyle/>
          <a:p>
            <a:pPr marL="285750" indent="-285750">
              <a:buFont typeface="Wingdings" panose="05000000000000000000" pitchFamily="2" charset="2"/>
              <a:buChar char="Ø"/>
            </a:pPr>
            <a:r>
              <a:rPr lang="en-US" altLang="ja-JP" b="1" u="sng" dirty="0">
                <a:solidFill>
                  <a:srgbClr val="000000"/>
                </a:solidFill>
                <a:latin typeface="Times New Roman" panose="02020603050405020304" pitchFamily="18" charset="0"/>
                <a:ea typeface="Times New Roman" panose="02020603050405020304" pitchFamily="18" charset="0"/>
              </a:rPr>
              <a:t>T</a:t>
            </a:r>
            <a:r>
              <a:rPr lang="en-US" altLang="ja-JP" sz="1800" b="1" u="sng" dirty="0">
                <a:solidFill>
                  <a:srgbClr val="000000"/>
                </a:solidFill>
                <a:effectLst/>
                <a:latin typeface="Times New Roman" panose="02020603050405020304" pitchFamily="18" charset="0"/>
                <a:ea typeface="Times New Roman" panose="02020603050405020304" pitchFamily="18" charset="0"/>
              </a:rPr>
              <a:t>he proposed scheme also satisfies the QoS requirements for Data A and B</a:t>
            </a:r>
            <a:r>
              <a:rPr lang="en-US" altLang="ja-JP" sz="1800" dirty="0">
                <a:solidFill>
                  <a:srgbClr val="000000"/>
                </a:solidFill>
                <a:effectLst/>
                <a:latin typeface="Times New Roman" panose="02020603050405020304" pitchFamily="18" charset="0"/>
                <a:ea typeface="Times New Roman" panose="02020603050405020304" pitchFamily="18" charset="0"/>
              </a:rPr>
              <a:t>, while </a:t>
            </a:r>
            <a:r>
              <a:rPr lang="en-US" altLang="ja-JP" sz="1800" b="1" u="sng" dirty="0">
                <a:solidFill>
                  <a:srgbClr val="000000"/>
                </a:solidFill>
                <a:effectLst/>
                <a:latin typeface="Times New Roman" panose="02020603050405020304" pitchFamily="18" charset="0"/>
                <a:ea typeface="Times New Roman" panose="02020603050405020304" pitchFamily="18" charset="0"/>
              </a:rPr>
              <a:t>both standard schemes approach do not </a:t>
            </a:r>
            <a:r>
              <a:rPr lang="en-US" altLang="ja-JP" sz="1800" dirty="0">
                <a:solidFill>
                  <a:srgbClr val="000000"/>
                </a:solidFill>
                <a:effectLst/>
                <a:latin typeface="Times New Roman" panose="02020603050405020304" pitchFamily="18" charset="0"/>
                <a:ea typeface="Times New Roman" panose="02020603050405020304" pitchFamily="18" charset="0"/>
              </a:rPr>
              <a:t>like the previous figures</a:t>
            </a:r>
          </a:p>
          <a:p>
            <a:pPr marL="285750" indent="-285750">
              <a:buFont typeface="Wingdings" panose="05000000000000000000" pitchFamily="2" charset="2"/>
              <a:buChar char="Ø"/>
            </a:pPr>
            <a:endParaRPr lang="en-US" altLang="ja-JP"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Ø"/>
            </a:pPr>
            <a:r>
              <a:rPr lang="en-US" altLang="ja-JP" dirty="0">
                <a:solidFill>
                  <a:srgbClr val="000000"/>
                </a:solidFill>
                <a:latin typeface="Times New Roman" panose="02020603050405020304" pitchFamily="18" charset="0"/>
                <a:ea typeface="Times New Roman" panose="02020603050405020304" pitchFamily="18" charset="0"/>
              </a:rPr>
              <a:t>T</a:t>
            </a:r>
            <a:r>
              <a:rPr lang="en-US" altLang="ja-JP" sz="1800" dirty="0">
                <a:solidFill>
                  <a:srgbClr val="000000"/>
                </a:solidFill>
                <a:effectLst/>
                <a:latin typeface="Times New Roman" panose="02020603050405020304" pitchFamily="18" charset="0"/>
                <a:ea typeface="Times New Roman" panose="02020603050405020304" pitchFamily="18" charset="0"/>
              </a:rPr>
              <a:t>he RBER of Data A is not plotted because all errors were removed by the large error correcting capacity</a:t>
            </a:r>
          </a:p>
          <a:p>
            <a:pPr marL="285750" indent="-285750">
              <a:buFont typeface="Wingdings" panose="05000000000000000000" pitchFamily="2" charset="2"/>
              <a:buChar char="Ø"/>
            </a:pPr>
            <a:endParaRPr lang="en-US" altLang="ja-JP" sz="1800" dirty="0">
              <a:solidFill>
                <a:srgbClr val="000000"/>
              </a:solidFill>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Ø"/>
            </a:pPr>
            <a:r>
              <a:rPr lang="en-US" altLang="ja-JP" sz="1800" b="1" u="sng" dirty="0">
                <a:solidFill>
                  <a:srgbClr val="000000"/>
                </a:solidFill>
                <a:effectLst/>
                <a:latin typeface="Times New Roman" panose="02020603050405020304" pitchFamily="18" charset="0"/>
                <a:ea typeface="Times New Roman" panose="02020603050405020304" pitchFamily="18" charset="0"/>
              </a:rPr>
              <a:t>As the number of other WBANs increased, the performance deteriorated</a:t>
            </a:r>
          </a:p>
          <a:p>
            <a:pPr marL="742950" lvl="1" indent="-285750">
              <a:buFont typeface="Arial" panose="020B0604020202020204" pitchFamily="34" charset="0"/>
              <a:buChar char="•"/>
            </a:pPr>
            <a:r>
              <a:rPr lang="en-US" altLang="ja-JP" dirty="0">
                <a:solidFill>
                  <a:srgbClr val="000000"/>
                </a:solidFill>
                <a:latin typeface="Times New Roman" panose="02020603050405020304" pitchFamily="18" charset="0"/>
                <a:ea typeface="Times New Roman" panose="02020603050405020304" pitchFamily="18" charset="0"/>
              </a:rPr>
              <a:t>However, the proposed scheme satisfied the </a:t>
            </a:r>
            <a:r>
              <a:rPr lang="en-US" altLang="ja-JP" dirty="0" err="1">
                <a:solidFill>
                  <a:srgbClr val="000000"/>
                </a:solidFill>
                <a:latin typeface="Times New Roman" panose="02020603050405020304" pitchFamily="18" charset="0"/>
                <a:ea typeface="Times New Roman" panose="02020603050405020304" pitchFamily="18" charset="0"/>
              </a:rPr>
              <a:t>QoSs</a:t>
            </a:r>
            <a:r>
              <a:rPr lang="en-US" altLang="ja-JP" dirty="0">
                <a:solidFill>
                  <a:srgbClr val="000000"/>
                </a:solidFill>
                <a:latin typeface="Times New Roman" panose="02020603050405020304" pitchFamily="18" charset="0"/>
                <a:ea typeface="Times New Roman" panose="02020603050405020304" pitchFamily="18" charset="0"/>
              </a:rPr>
              <a:t> for two datasets</a:t>
            </a:r>
          </a:p>
          <a:p>
            <a:pPr marL="742950" lvl="1"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In contrast, the standard performed very poorly, especially in Case 2</a:t>
            </a:r>
          </a:p>
          <a:p>
            <a:pPr marL="742950" lvl="1"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This suggested that the standard scheme was not robust against strong interference from other WBANs</a:t>
            </a:r>
          </a:p>
          <a:p>
            <a:pPr marL="742950" lvl="1" indent="-285750">
              <a:buFont typeface="Arial" panose="020B0604020202020204" pitchFamily="34" charset="0"/>
              <a:buChar char="•"/>
            </a:pPr>
            <a:endParaRPr kumimoji="1" lang="en-US" altLang="ja-JP"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en-US" altLang="ja-JP" sz="1800" dirty="0">
                <a:solidFill>
                  <a:srgbClr val="000000"/>
                </a:solidFill>
                <a:effectLst/>
                <a:latin typeface="Times New Roman" panose="02020603050405020304" pitchFamily="18" charset="0"/>
                <a:ea typeface="Times New Roman" panose="02020603050405020304" pitchFamily="18" charset="0"/>
              </a:rPr>
              <a:t>In Case 1, the energy efficiency performance of the high QoS mode was inferior to that for Data A of the proposed scheme</a:t>
            </a:r>
          </a:p>
          <a:p>
            <a:pPr marL="742950" lvl="1"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The standard scheme had a poor RBER performance under small interference conditions</a:t>
            </a:r>
          </a:p>
          <a:p>
            <a:pPr marL="742950" lvl="1" indent="-285750">
              <a:buFont typeface="Arial" panose="020B0604020202020204" pitchFamily="34" charset="0"/>
              <a:buChar char="•"/>
            </a:pPr>
            <a:r>
              <a:rPr lang="en-US" altLang="ja-JP" dirty="0">
                <a:solidFill>
                  <a:srgbClr val="000000"/>
                </a:solidFill>
                <a:latin typeface="Times New Roman" panose="02020603050405020304" pitchFamily="18" charset="0"/>
              </a:rPr>
              <a:t>The RBER performance of our scheme under the same conditions was good</a:t>
            </a:r>
          </a:p>
        </p:txBody>
      </p:sp>
    </p:spTree>
    <p:extLst>
      <p:ext uri="{BB962C8B-B14F-4D97-AF65-F5344CB8AC3E}">
        <p14:creationId xmlns:p14="http://schemas.microsoft.com/office/powerpoint/2010/main" val="367333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QoS-aware Hybrid ARQ Scheme Utilizing Decomposable Error Correcting Codes for Wireless Body Area Networks</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85900" y="3429000"/>
            <a:ext cx="6400800" cy="1752600"/>
          </a:xfrm>
        </p:spPr>
        <p:txBody>
          <a:bodyPr/>
          <a:lstStyle/>
          <a:p>
            <a:r>
              <a:rPr kumimoji="1" lang="en-US" altLang="ja-JP" sz="2400" dirty="0"/>
              <a:t>March 15, 2023</a:t>
            </a:r>
          </a:p>
          <a:p>
            <a:endParaRPr kumimoji="1" lang="en-US" altLang="ja-JP" sz="2400" dirty="0"/>
          </a:p>
          <a:p>
            <a:r>
              <a:rPr kumimoji="1" lang="en-US" altLang="ja-JP" sz="2400" dirty="0"/>
              <a:t>Atlanta, Georgia, USA </a:t>
            </a:r>
          </a:p>
          <a:p>
            <a:r>
              <a:rPr kumimoji="1" lang="en-US" altLang="ja-JP" sz="2400" dirty="0"/>
              <a:t>Kento Takabayashi</a:t>
            </a:r>
            <a:r>
              <a:rPr kumimoji="1" lang="en-US" altLang="ja-JP" sz="2400" baseline="30000" dirty="0"/>
              <a:t> (1)</a:t>
            </a:r>
            <a:r>
              <a:rPr kumimoji="1" lang="en-US" altLang="ja-JP" sz="2400" dirty="0">
                <a:sym typeface="Times New Roman"/>
              </a:rPr>
              <a:t>, Ryuji Kohno</a:t>
            </a:r>
            <a:r>
              <a:rPr kumimoji="1" lang="en-US" altLang="ja-JP" sz="2400" baseline="30000" dirty="0"/>
              <a:t>(2, 3)</a:t>
            </a:r>
          </a:p>
          <a:p>
            <a:endParaRPr kumimoji="1" lang="en-US" altLang="ja-JP" sz="2000" baseline="30000" dirty="0"/>
          </a:p>
          <a:p>
            <a:r>
              <a:rPr kumimoji="1" lang="en-US" altLang="ja-JP" sz="2000" baseline="30000" dirty="0"/>
              <a:t>(1)</a:t>
            </a:r>
            <a:r>
              <a:rPr kumimoji="1" lang="en-US" altLang="ja-JP" sz="2000" dirty="0"/>
              <a:t>Okayama Prefectural University</a:t>
            </a:r>
            <a:endParaRPr kumimoji="1" lang="en-US" altLang="ja-JP" sz="2000" baseline="30000" dirty="0"/>
          </a:p>
          <a:p>
            <a:r>
              <a:rPr kumimoji="1" lang="en-US" altLang="ja-JP" sz="2000" baseline="30000" dirty="0"/>
              <a:t>(2)</a:t>
            </a:r>
            <a:r>
              <a:rPr kumimoji="1" lang="en-US" altLang="ja-JP" sz="2000" dirty="0"/>
              <a:t>Yokohama National University, </a:t>
            </a:r>
            <a:br>
              <a:rPr kumimoji="1" lang="en-US" altLang="ja-JP" sz="2000" dirty="0"/>
            </a:br>
            <a:r>
              <a:rPr kumimoji="1" lang="en-US" altLang="ja-JP" sz="2000" baseline="30000" dirty="0"/>
              <a:t>(3)</a:t>
            </a:r>
            <a:r>
              <a:rPr kumimoji="1" lang="en-US" altLang="ja-JP" sz="2000" dirty="0"/>
              <a:t>YRP-International Alliance Institute</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defPPr>
              <a:defRPr lang="ja-JP"/>
            </a:defPPr>
            <a:lvl1pPr marL="0" marR="0" lvl="0" indent="0" algn="l" rtl="0" eaLnBrk="0" fontAlgn="base" hangingPunct="0">
              <a:spcBef>
                <a:spcPts val="0"/>
              </a:spcBef>
              <a:spcAft>
                <a:spcPts val="0"/>
              </a:spcAft>
              <a:buSzPts val="1400"/>
              <a:buNone/>
              <a:defRPr kumimoji="1" sz="1400" b="1"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a:xfrm>
            <a:off x="4376062" y="6475413"/>
            <a:ext cx="468078" cy="184666"/>
          </a:xfrm>
        </p:spPr>
        <p:txBody>
          <a:bodyPr/>
          <a:lstStyle/>
          <a:p>
            <a:pPr marL="0" lvl="0" indent="0" algn="ctr" rtl="0">
              <a:spcBef>
                <a:spcPts val="0"/>
              </a:spcBef>
              <a:spcAft>
                <a:spcPts val="0"/>
              </a:spcAft>
              <a:buNone/>
            </a:pPr>
            <a:r>
              <a:rPr lang="en-US" altLang="ja-JP" dirty="0"/>
              <a:t>Slide 2</a:t>
            </a:r>
            <a:endParaRPr altLang="ja-JP"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a:xfrm>
            <a:off x="5486400" y="6475413"/>
            <a:ext cx="3478088" cy="184666"/>
          </a:xfrm>
          <a:prstGeom prst="rect">
            <a:avLst/>
          </a:prstGeom>
          <a:noFill/>
          <a:ln>
            <a:noFill/>
          </a:ln>
        </p:spPr>
        <p:txBody>
          <a:bodyPr spcFirstLastPara="1" wrap="square" lIns="91425" tIns="91425" rIns="91425" bIns="91425" anchor="t" anchorCtr="0">
            <a:noAutofit/>
          </a:bodyPr>
          <a:lstStyle>
            <a:defPPr>
              <a:defRPr lang="ja-JP"/>
            </a:defPPr>
            <a:lvl1pPr marL="0" marR="0" lvl="0" indent="0" algn="r"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r>
              <a:rPr lang="en-US" altLang="ja-JP" dirty="0" err="1"/>
              <a:t>K.Takabayashi</a:t>
            </a:r>
            <a:r>
              <a:rPr lang="en-US" altLang="ja-JP" dirty="0"/>
              <a:t> (OPU), </a:t>
            </a:r>
            <a:r>
              <a:rPr lang="en-US" altLang="ja-JP" dirty="0" err="1"/>
              <a:t>R.Kohno</a:t>
            </a:r>
            <a:r>
              <a:rPr lang="en-US" altLang="ja-JP" dirty="0"/>
              <a:t> (YNU/YRP-IAI)</a:t>
            </a:r>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DC98368-3A59-4B83-95BC-CFC67524FB88}"/>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20</a:t>
            </a:fld>
            <a:endParaRPr lang="en-US" dirty="0">
              <a:solidFill>
                <a:srgbClr val="000000"/>
              </a:solidFill>
            </a:endParaRPr>
          </a:p>
        </p:txBody>
      </p:sp>
      <p:sp>
        <p:nvSpPr>
          <p:cNvPr id="3" name="タイトル 2">
            <a:extLst>
              <a:ext uri="{FF2B5EF4-FFF2-40B4-BE49-F238E27FC236}">
                <a16:creationId xmlns:a16="http://schemas.microsoft.com/office/drawing/2014/main" id="{15E9C775-116C-4663-B0DF-81F89B0744EB}"/>
              </a:ext>
            </a:extLst>
          </p:cNvPr>
          <p:cNvSpPr>
            <a:spLocks noGrp="1"/>
          </p:cNvSpPr>
          <p:nvPr>
            <p:ph type="title"/>
          </p:nvPr>
        </p:nvSpPr>
        <p:spPr>
          <a:xfrm>
            <a:off x="685800" y="479222"/>
            <a:ext cx="7772400" cy="1066800"/>
          </a:xfrm>
        </p:spPr>
        <p:txBody>
          <a:bodyPr/>
          <a:lstStyle/>
          <a:p>
            <a:r>
              <a:rPr kumimoji="1" lang="en-US" altLang="ja-JP" dirty="0"/>
              <a:t>5. Conclusion</a:t>
            </a:r>
            <a:endParaRPr kumimoji="1" lang="ja-JP" altLang="en-US" dirty="0"/>
          </a:p>
        </p:txBody>
      </p:sp>
      <p:sp>
        <p:nvSpPr>
          <p:cNvPr id="4" name="日付プレースホルダー 3">
            <a:extLst>
              <a:ext uri="{FF2B5EF4-FFF2-40B4-BE49-F238E27FC236}">
                <a16:creationId xmlns:a16="http://schemas.microsoft.com/office/drawing/2014/main" id="{A6135558-91C2-42D3-8E85-22A2193ADE3B}"/>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A4306AFB-0FB7-487C-84C9-92D0B528CAEC}"/>
              </a:ext>
            </a:extLst>
          </p:cNvPr>
          <p:cNvSpPr>
            <a:spLocks noGrp="1"/>
          </p:cNvSpPr>
          <p:nvPr>
            <p:ph type="ftr" sz="quarter" idx="3"/>
          </p:nvPr>
        </p:nvSpPr>
        <p:spPr>
          <a:xfrm>
            <a:off x="5724128" y="6453336"/>
            <a:ext cx="3384376"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テキスト ボックス 5">
            <a:extLst>
              <a:ext uri="{FF2B5EF4-FFF2-40B4-BE49-F238E27FC236}">
                <a16:creationId xmlns:a16="http://schemas.microsoft.com/office/drawing/2014/main" id="{52F1D86F-32AB-4152-BD3B-19E04E254DC3}"/>
              </a:ext>
            </a:extLst>
          </p:cNvPr>
          <p:cNvSpPr txBox="1"/>
          <p:nvPr/>
        </p:nvSpPr>
        <p:spPr>
          <a:xfrm>
            <a:off x="325624" y="1412776"/>
            <a:ext cx="8568952" cy="5016758"/>
          </a:xfrm>
          <a:prstGeom prst="rect">
            <a:avLst/>
          </a:prstGeom>
          <a:noFill/>
        </p:spPr>
        <p:txBody>
          <a:bodyPr wrap="square" rtlCol="0">
            <a:spAutoFit/>
          </a:bodyPr>
          <a:lstStyle/>
          <a:p>
            <a:pPr marL="285750" indent="-285750">
              <a:buFont typeface="Wingdings" panose="05000000000000000000" pitchFamily="2" charset="2"/>
              <a:buChar char="n"/>
            </a:pPr>
            <a:r>
              <a:rPr lang="en-US" altLang="ja-JP" sz="2000" dirty="0">
                <a:solidFill>
                  <a:srgbClr val="000000"/>
                </a:solidFill>
                <a:effectLst/>
                <a:latin typeface="Times New Roman" panose="02020603050405020304" pitchFamily="18" charset="0"/>
                <a:ea typeface="Times New Roman" panose="02020603050405020304" pitchFamily="18" charset="0"/>
              </a:rPr>
              <a:t>The performance of our proposed hybrid ARQ scheme was evaluated in scenarios where other WBANs interfere</a:t>
            </a:r>
          </a:p>
          <a:p>
            <a:pPr marL="285750" indent="-285750">
              <a:buFont typeface="Wingdings" panose="05000000000000000000" pitchFamily="2" charset="2"/>
              <a:buChar char="n"/>
            </a:pPr>
            <a:endParaRPr kumimoji="1" lang="en-US" altLang="ja-JP" sz="2000" dirty="0">
              <a:solidFill>
                <a:srgbClr val="000000"/>
              </a:solidFill>
              <a:latin typeface="Times New Roman" panose="02020603050405020304" pitchFamily="18" charset="0"/>
            </a:endParaRPr>
          </a:p>
          <a:p>
            <a:pPr marL="285750" indent="-285750">
              <a:buFont typeface="Wingdings" panose="05000000000000000000" pitchFamily="2" charset="2"/>
              <a:buChar char="n"/>
            </a:pPr>
            <a:r>
              <a:rPr lang="en-US" altLang="ja-JP" sz="2000" dirty="0">
                <a:solidFill>
                  <a:srgbClr val="000000"/>
                </a:solidFill>
                <a:effectLst/>
                <a:latin typeface="Times New Roman" panose="02020603050405020304" pitchFamily="18" charset="0"/>
                <a:ea typeface="Times New Roman" panose="02020603050405020304" pitchFamily="18" charset="0"/>
              </a:rPr>
              <a:t>Computer simulations were conducted to evaluate the proposed scheme against performance measures such as RBER and energy efficiency and to compare the results with those from an error control scheme defined in IEEE 802.15.6</a:t>
            </a:r>
          </a:p>
          <a:p>
            <a:endParaRPr kumimoji="1" lang="en-US" altLang="ja-JP" sz="2000" dirty="0">
              <a:solidFill>
                <a:srgbClr val="000000"/>
              </a:solidFill>
              <a:latin typeface="Times New Roman" panose="02020603050405020304" pitchFamily="18" charset="0"/>
            </a:endParaRPr>
          </a:p>
          <a:p>
            <a:pPr marL="285750" indent="-285750">
              <a:buFont typeface="Wingdings" panose="05000000000000000000" pitchFamily="2" charset="2"/>
              <a:buChar char="n"/>
            </a:pPr>
            <a:r>
              <a:rPr lang="en-US" altLang="ja-JP" sz="2000" dirty="0">
                <a:solidFill>
                  <a:srgbClr val="000000"/>
                </a:solidFill>
                <a:effectLst/>
                <a:latin typeface="Times New Roman" panose="02020603050405020304" pitchFamily="18" charset="0"/>
                <a:ea typeface="Times New Roman" panose="02020603050405020304" pitchFamily="18" charset="0"/>
              </a:rPr>
              <a:t>The numerical results demonstrated that the proposed scheme was able to satisfy the required QoS for each data type and that the QoS control was more flexible than that of the standard in both general and worst case scenarios</a:t>
            </a:r>
          </a:p>
          <a:p>
            <a:pPr marL="285750" indent="-285750">
              <a:buFont typeface="Wingdings" panose="05000000000000000000" pitchFamily="2" charset="2"/>
              <a:buChar char="n"/>
            </a:pPr>
            <a:endParaRPr lang="en-US" altLang="ja-JP" sz="2000"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n"/>
            </a:pPr>
            <a:r>
              <a:rPr lang="en-US" altLang="ja-JP" sz="2000" dirty="0">
                <a:solidFill>
                  <a:srgbClr val="000000"/>
                </a:solidFill>
                <a:effectLst/>
                <a:latin typeface="Times New Roman" panose="02020603050405020304" pitchFamily="18" charset="0"/>
                <a:ea typeface="Times New Roman" panose="02020603050405020304" pitchFamily="18" charset="0"/>
              </a:rPr>
              <a:t>The proposed scheme had poorer energy efficiency than IEEE 802.15.6 under high SNR conditions in the general case scenario</a:t>
            </a:r>
          </a:p>
          <a:p>
            <a:pPr marL="285750" indent="-285750">
              <a:buFont typeface="Wingdings" panose="05000000000000000000" pitchFamily="2" charset="2"/>
              <a:buChar char="n"/>
            </a:pPr>
            <a:endParaRPr lang="en-US" altLang="ja-JP" sz="2000"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n"/>
            </a:pPr>
            <a:r>
              <a:rPr lang="en-US" altLang="ja-JP" sz="2000" dirty="0">
                <a:solidFill>
                  <a:srgbClr val="000000"/>
                </a:solidFill>
                <a:effectLst/>
                <a:latin typeface="Times New Roman" panose="02020603050405020304" pitchFamily="18" charset="0"/>
                <a:ea typeface="Times New Roman" panose="02020603050405020304" pitchFamily="18" charset="0"/>
              </a:rPr>
              <a:t>However, the IEEE 802.15.6 solution was unable to achieve the required performance under the worst case scenario</a:t>
            </a:r>
          </a:p>
        </p:txBody>
      </p:sp>
    </p:spTree>
    <p:extLst>
      <p:ext uri="{BB962C8B-B14F-4D97-AF65-F5344CB8AC3E}">
        <p14:creationId xmlns:p14="http://schemas.microsoft.com/office/powerpoint/2010/main" val="4218146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5B8F0-7220-4089-C4A9-C18C8E0FFA3C}"/>
              </a:ext>
            </a:extLst>
          </p:cNvPr>
          <p:cNvSpPr>
            <a:spLocks noGrp="1"/>
          </p:cNvSpPr>
          <p:nvPr>
            <p:ph type="title"/>
          </p:nvPr>
        </p:nvSpPr>
        <p:spPr>
          <a:xfrm>
            <a:off x="721804" y="345106"/>
            <a:ext cx="7772400" cy="1066800"/>
          </a:xfrm>
        </p:spPr>
        <p:txBody>
          <a:bodyPr/>
          <a:lstStyle/>
          <a:p>
            <a:r>
              <a:rPr kumimoji="1" lang="en-US" altLang="ja-JP" dirty="0"/>
              <a:t>5. Future Direction </a:t>
            </a:r>
            <a:endParaRPr kumimoji="1" lang="ja-JP" altLang="en-US" dirty="0"/>
          </a:p>
        </p:txBody>
      </p:sp>
      <p:sp>
        <p:nvSpPr>
          <p:cNvPr id="3" name="スライド番号プレースホルダー 2">
            <a:extLst>
              <a:ext uri="{FF2B5EF4-FFF2-40B4-BE49-F238E27FC236}">
                <a16:creationId xmlns:a16="http://schemas.microsoft.com/office/drawing/2014/main" id="{6C56E7A5-8F87-0C0E-CC06-24B043FD0A5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21</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7B756F6-16B9-6419-DDA2-DDF27B907E36}"/>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41D49636-59EE-CE9B-674B-50676E0BA89C}"/>
              </a:ext>
            </a:extLst>
          </p:cNvPr>
          <p:cNvSpPr>
            <a:spLocks noGrp="1"/>
          </p:cNvSpPr>
          <p:nvPr>
            <p:ph type="ftr" sz="quarter" idx="3"/>
          </p:nvPr>
        </p:nvSpPr>
        <p:spPr/>
        <p:txBody>
          <a:bodyPr/>
          <a:lstStyle/>
          <a:p>
            <a:r>
              <a:rPr lang="en-US" altLang="ja-JP" sz="1200">
                <a:solidFill>
                  <a:srgbClr val="000000"/>
                </a:solidFill>
              </a:rPr>
              <a:t>K.Takabayashi (OPU),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CF9ABAA7-585A-0E1B-FFFD-1015D22A88E5}"/>
              </a:ext>
            </a:extLst>
          </p:cNvPr>
          <p:cNvSpPr txBox="1"/>
          <p:nvPr/>
        </p:nvSpPr>
        <p:spPr>
          <a:xfrm>
            <a:off x="232470" y="4758177"/>
            <a:ext cx="856895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Error correcting code and coding rate are mapped to each QoS (the above table is an example, blue color: low QoS, red color: high QoS)</a:t>
            </a:r>
          </a:p>
          <a:p>
            <a:pPr marL="285750" indent="-285750">
              <a:buFont typeface="Arial" panose="020B0604020202020204" pitchFamily="34" charset="0"/>
              <a:buChar char="•"/>
            </a:pPr>
            <a:r>
              <a:rPr lang="en-US" altLang="ja-JP" dirty="0">
                <a:latin typeface="+mj-lt"/>
              </a:rPr>
              <a:t>As an outer code, (31, 25) Reed-Solomon code will be selected to correct burst errors due to interference from other WBANs</a:t>
            </a:r>
          </a:p>
          <a:p>
            <a:pPr marL="285750" indent="-285750">
              <a:buFont typeface="Arial" panose="020B0604020202020204" pitchFamily="34" charset="0"/>
              <a:buChar char="•"/>
            </a:pPr>
            <a:r>
              <a:rPr lang="en-US" altLang="ja-JP" dirty="0">
                <a:latin typeface="+mj-lt"/>
              </a:rPr>
              <a:t>As an inner code, proposed decomposable codes and hybrid ARQ will be selected, and the coding rates are changed according to each QoS </a:t>
            </a:r>
          </a:p>
          <a:p>
            <a:pPr marL="285750" indent="-285750">
              <a:buFont typeface="Arial" panose="020B0604020202020204" pitchFamily="34" charset="0"/>
              <a:buChar char="•"/>
            </a:pPr>
            <a:endParaRPr kumimoji="1" lang="ja-JP" altLang="en-US" dirty="0">
              <a:latin typeface="+mj-lt"/>
            </a:endParaRPr>
          </a:p>
        </p:txBody>
      </p:sp>
      <p:graphicFrame>
        <p:nvGraphicFramePr>
          <p:cNvPr id="7" name="表 7">
            <a:extLst>
              <a:ext uri="{FF2B5EF4-FFF2-40B4-BE49-F238E27FC236}">
                <a16:creationId xmlns:a16="http://schemas.microsoft.com/office/drawing/2014/main" id="{1D1EEDED-849D-0451-BC4F-64E246960CB6}"/>
              </a:ext>
            </a:extLst>
          </p:cNvPr>
          <p:cNvGraphicFramePr>
            <a:graphicFrameLocks noGrp="1"/>
          </p:cNvGraphicFramePr>
          <p:nvPr>
            <p:extLst>
              <p:ext uri="{D42A27DB-BD31-4B8C-83A1-F6EECF244321}">
                <p14:modId xmlns:p14="http://schemas.microsoft.com/office/powerpoint/2010/main" val="393313657"/>
              </p:ext>
            </p:extLst>
          </p:nvPr>
        </p:nvGraphicFramePr>
        <p:xfrm>
          <a:off x="232470" y="1202664"/>
          <a:ext cx="8679061" cy="3485001"/>
        </p:xfrm>
        <a:graphic>
          <a:graphicData uri="http://schemas.openxmlformats.org/drawingml/2006/table">
            <a:tbl>
              <a:tblPr firstRow="1" bandRow="1">
                <a:tableStyleId>{5C22544A-7EE6-4342-B048-85BDC9FD1C3A}</a:tableStyleId>
              </a:tblPr>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p>
                      <a:pPr algn="ctr"/>
                      <a:r>
                        <a:rPr kumimoji="1" lang="en-US" altLang="ja-JP" sz="1400" dirty="0"/>
                        <a:t>User priority</a:t>
                      </a:r>
                      <a:endParaRPr kumimoji="1" lang="ja-JP" altLang="en-US" sz="1400" dirty="0"/>
                    </a:p>
                  </a:txBody>
                  <a:tcPr anchor="ctr"/>
                </a:tc>
                <a:tc>
                  <a:txBody>
                    <a:bodyPr/>
                    <a:lstStyle/>
                    <a:p>
                      <a:pPr algn="ctr"/>
                      <a:r>
                        <a:rPr kumimoji="1" lang="en-US" altLang="ja-JP" sz="1400" dirty="0"/>
                        <a:t>Inner code</a:t>
                      </a:r>
                      <a:endParaRPr kumimoji="1" lang="ja-JP" altLang="en-US" sz="1400" dirty="0"/>
                    </a:p>
                  </a:txBody>
                  <a:tcPr anchor="ctr"/>
                </a:tc>
                <a:tc>
                  <a:txBody>
                    <a:bodyPr/>
                    <a:lstStyle/>
                    <a:p>
                      <a:pPr algn="ctr"/>
                      <a:r>
                        <a:rPr kumimoji="1" lang="en-US" altLang="ja-JP" sz="1400" dirty="0"/>
                        <a:t>Outer code</a:t>
                      </a:r>
                      <a:endParaRPr kumimoji="1" lang="ja-JP" altLang="en-US" sz="1400" dirty="0"/>
                    </a:p>
                  </a:txBody>
                  <a:tcPr anchor="ctr"/>
                </a:tc>
                <a:tc>
                  <a:txBody>
                    <a:bodyPr/>
                    <a:lstStyle/>
                    <a:p>
                      <a:pPr algn="ctr"/>
                      <a:r>
                        <a:rPr kumimoji="1" lang="en-US" altLang="ja-JP" sz="1400" dirty="0"/>
                        <a:t>HARQ</a:t>
                      </a:r>
                      <a:endParaRPr kumimoji="1" lang="ja-JP" altLang="en-US" sz="1400" dirty="0"/>
                    </a:p>
                  </a:txBody>
                  <a:tcPr anchor="ctr"/>
                </a:tc>
                <a:extLst>
                  <a:ext uri="{0D108BD9-81ED-4DB2-BD59-A6C34878D82A}">
                    <a16:rowId xmlns:a16="http://schemas.microsoft.com/office/drawing/2014/main" val="489010237"/>
                  </a:ext>
                </a:extLst>
              </a:tr>
              <a:tr h="370840">
                <a:tc>
                  <a:txBody>
                    <a:bodyPr/>
                    <a:lstStyle/>
                    <a:p>
                      <a:pPr algn="ctr"/>
                      <a:r>
                        <a:rPr kumimoji="1" lang="en-US" altLang="ja-JP" sz="1400" dirty="0"/>
                        <a:t>0</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(31, 25) Reed-Solomon code</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a:t>
                      </a:r>
                      <a:endParaRPr kumimoji="1" lang="ja-JP" altLang="en-US" sz="1400" dirty="0"/>
                    </a:p>
                  </a:txBody>
                  <a:tcPr anchor="ctr">
                    <a:solidFill>
                      <a:schemeClr val="accent2">
                        <a:lumMod val="40000"/>
                        <a:lumOff val="60000"/>
                      </a:schemeClr>
                    </a:solidFill>
                  </a:tcPr>
                </a:tc>
                <a:extLst>
                  <a:ext uri="{0D108BD9-81ED-4DB2-BD59-A6C34878D82A}">
                    <a16:rowId xmlns:a16="http://schemas.microsoft.com/office/drawing/2014/main" val="1922590291"/>
                  </a:ext>
                </a:extLst>
              </a:tr>
              <a:tr h="370961">
                <a:tc>
                  <a:txBody>
                    <a:bodyPr/>
                    <a:lstStyle/>
                    <a:p>
                      <a:pPr algn="ctr"/>
                      <a:r>
                        <a:rPr kumimoji="1" lang="en-US" altLang="ja-JP" sz="1400" dirty="0"/>
                        <a:t>1</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a:t>
                      </a: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(31, 25) Reed-Solomon code</a:t>
                      </a: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solidFill>
                      <a:schemeClr val="accent2">
                        <a:lumMod val="40000"/>
                        <a:lumOff val="60000"/>
                      </a:schemeClr>
                    </a:solidFill>
                  </a:tcPr>
                </a:tc>
                <a:extLst>
                  <a:ext uri="{0D108BD9-81ED-4DB2-BD59-A6C34878D82A}">
                    <a16:rowId xmlns:a16="http://schemas.microsoft.com/office/drawing/2014/main" val="1046508798"/>
                  </a:ext>
                </a:extLst>
              </a:tr>
              <a:tr h="370840">
                <a:tc>
                  <a:txBody>
                    <a:bodyPr/>
                    <a:lstStyle/>
                    <a:p>
                      <a:pPr algn="ctr"/>
                      <a:r>
                        <a:rPr kumimoji="1" lang="en-US" altLang="ja-JP" sz="1400" dirty="0"/>
                        <a:t>2</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a:t>
                      </a: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(31, 25) Reed-Solomon code</a:t>
                      </a: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solidFill>
                      <a:schemeClr val="accent2">
                        <a:lumMod val="40000"/>
                        <a:lumOff val="60000"/>
                      </a:schemeClr>
                    </a:solidFill>
                  </a:tcPr>
                </a:tc>
                <a:extLst>
                  <a:ext uri="{0D108BD9-81ED-4DB2-BD59-A6C34878D82A}">
                    <a16:rowId xmlns:a16="http://schemas.microsoft.com/office/drawing/2014/main" val="1144015334"/>
                  </a:ext>
                </a:extLst>
              </a:tr>
              <a:tr h="370840">
                <a:tc>
                  <a:txBody>
                    <a:bodyPr/>
                    <a:lstStyle/>
                    <a:p>
                      <a:pPr algn="ctr"/>
                      <a:r>
                        <a:rPr kumimoji="1" lang="en-US" altLang="ja-JP" sz="1400" dirty="0"/>
                        <a:t>3</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a:t>
                      </a: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(31, 25) Reed-Solomon code</a:t>
                      </a: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solidFill>
                      <a:schemeClr val="accent2">
                        <a:lumMod val="40000"/>
                        <a:lumOff val="60000"/>
                      </a:schemeClr>
                    </a:solidFill>
                  </a:tcPr>
                </a:tc>
                <a:extLst>
                  <a:ext uri="{0D108BD9-81ED-4DB2-BD59-A6C34878D82A}">
                    <a16:rowId xmlns:a16="http://schemas.microsoft.com/office/drawing/2014/main" val="4289825731"/>
                  </a:ext>
                </a:extLst>
              </a:tr>
              <a:tr h="370840">
                <a:tc>
                  <a:txBody>
                    <a:bodyPr/>
                    <a:lstStyle/>
                    <a:p>
                      <a:pPr algn="ctr"/>
                      <a:r>
                        <a:rPr kumimoji="1" lang="en-US" altLang="ja-JP" sz="1400" dirty="0"/>
                        <a:t>4</a:t>
                      </a:r>
                      <a:endParaRPr kumimoji="1" lang="ja-JP" altLang="en-US" sz="1400" dirty="0"/>
                    </a:p>
                  </a:txBody>
                  <a:tcPr anchor="ctr">
                    <a:solidFill>
                      <a:srgbClr val="FF7C80"/>
                    </a:solidFill>
                  </a:tcPr>
                </a:tc>
                <a:tc>
                  <a:txBody>
                    <a:bodyPr/>
                    <a:lstStyle/>
                    <a:p>
                      <a:pPr algn="ctr"/>
                      <a:r>
                        <a:rPr kumimoji="1" lang="en-US" altLang="ja-JP" sz="1400" dirty="0"/>
                        <a:t>Proposed decomposable code, R=4/5</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(31, 25) Reed-Solomon code</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solidFill>
                      <a:srgbClr val="FF7C80"/>
                    </a:solidFill>
                  </a:tcPr>
                </a:tc>
                <a:extLst>
                  <a:ext uri="{0D108BD9-81ED-4DB2-BD59-A6C34878D82A}">
                    <a16:rowId xmlns:a16="http://schemas.microsoft.com/office/drawing/2014/main" val="3532085425"/>
                  </a:ext>
                </a:extLst>
              </a:tr>
              <a:tr h="370840">
                <a:tc>
                  <a:txBody>
                    <a:bodyPr/>
                    <a:lstStyle/>
                    <a:p>
                      <a:pPr algn="ctr"/>
                      <a:r>
                        <a:rPr kumimoji="1" lang="en-US" altLang="ja-JP" sz="1400" dirty="0"/>
                        <a:t>5</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Proposed decomposable code, R=2/3</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(31, 25) Reed-Solomon code</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solidFill>
                      <a:srgbClr val="FF7C80"/>
                    </a:solidFill>
                  </a:tcPr>
                </a:tc>
                <a:extLst>
                  <a:ext uri="{0D108BD9-81ED-4DB2-BD59-A6C34878D82A}">
                    <a16:rowId xmlns:a16="http://schemas.microsoft.com/office/drawing/2014/main" val="2277818415"/>
                  </a:ext>
                </a:extLst>
              </a:tr>
              <a:tr h="370840">
                <a:tc>
                  <a:txBody>
                    <a:bodyPr/>
                    <a:lstStyle/>
                    <a:p>
                      <a:pPr algn="ctr"/>
                      <a:r>
                        <a:rPr kumimoji="1" lang="en-US" altLang="ja-JP" sz="1400" dirty="0"/>
                        <a:t>6</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Proposed decomposable code, R=1/2</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(31, 25) Reed-Solomon code</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solidFill>
                      <a:srgbClr val="FF7C80"/>
                    </a:solidFill>
                  </a:tcPr>
                </a:tc>
                <a:extLst>
                  <a:ext uri="{0D108BD9-81ED-4DB2-BD59-A6C34878D82A}">
                    <a16:rowId xmlns:a16="http://schemas.microsoft.com/office/drawing/2014/main" val="1781593504"/>
                  </a:ext>
                </a:extLst>
              </a:tr>
              <a:tr h="370840">
                <a:tc>
                  <a:txBody>
                    <a:bodyPr/>
                    <a:lstStyle/>
                    <a:p>
                      <a:pPr algn="ctr"/>
                      <a:r>
                        <a:rPr kumimoji="1" lang="en-US" altLang="ja-JP" sz="1400" dirty="0"/>
                        <a:t>7</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Proposed decomposable code, R=1/4</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(31, 25) Reed-Solomon code</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solidFill>
                      <a:srgbClr val="FF7C80"/>
                    </a:solidFill>
                  </a:tcPr>
                </a:tc>
                <a:extLst>
                  <a:ext uri="{0D108BD9-81ED-4DB2-BD59-A6C34878D82A}">
                    <a16:rowId xmlns:a16="http://schemas.microsoft.com/office/drawing/2014/main" val="1730419461"/>
                  </a:ext>
                </a:extLst>
              </a:tr>
            </a:tbl>
          </a:graphicData>
        </a:graphic>
      </p:graphicFrame>
    </p:spTree>
    <p:extLst>
      <p:ext uri="{BB962C8B-B14F-4D97-AF65-F5344CB8AC3E}">
        <p14:creationId xmlns:p14="http://schemas.microsoft.com/office/powerpoint/2010/main" val="1117570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7C394-011C-4506-88C5-0ECEEDCB357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22</a:t>
            </a:fld>
            <a:endParaRPr lang="en-US" dirty="0">
              <a:solidFill>
                <a:srgbClr val="000000"/>
              </a:solidFill>
            </a:endParaRPr>
          </a:p>
        </p:txBody>
      </p:sp>
      <p:sp>
        <p:nvSpPr>
          <p:cNvPr id="3" name="タイトル 2">
            <a:extLst>
              <a:ext uri="{FF2B5EF4-FFF2-40B4-BE49-F238E27FC236}">
                <a16:creationId xmlns:a16="http://schemas.microsoft.com/office/drawing/2014/main" id="{A94E3BDD-4E50-4159-80D1-C42DC262F34C}"/>
              </a:ext>
            </a:extLst>
          </p:cNvPr>
          <p:cNvSpPr>
            <a:spLocks noGrp="1"/>
          </p:cNvSpPr>
          <p:nvPr>
            <p:ph type="title"/>
          </p:nvPr>
        </p:nvSpPr>
        <p:spPr>
          <a:xfrm>
            <a:off x="685800" y="412522"/>
            <a:ext cx="7772400" cy="1066800"/>
          </a:xfrm>
        </p:spPr>
        <p:txBody>
          <a:bodyPr/>
          <a:lstStyle/>
          <a:p>
            <a:r>
              <a:rPr kumimoji="1" lang="en-US" altLang="ja-JP" dirty="0"/>
              <a:t>Reference</a:t>
            </a:r>
            <a:endParaRPr kumimoji="1" lang="ja-JP" altLang="en-US" dirty="0"/>
          </a:p>
        </p:txBody>
      </p:sp>
      <p:sp>
        <p:nvSpPr>
          <p:cNvPr id="4" name="日付プレースホルダー 3">
            <a:extLst>
              <a:ext uri="{FF2B5EF4-FFF2-40B4-BE49-F238E27FC236}">
                <a16:creationId xmlns:a16="http://schemas.microsoft.com/office/drawing/2014/main" id="{D00DC1CF-12E1-4E62-AD2D-D3C972EE1EF7}"/>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7506F742-1126-441E-A7B3-35CD1E1037A0}"/>
              </a:ext>
            </a:extLst>
          </p:cNvPr>
          <p:cNvSpPr>
            <a:spLocks noGrp="1"/>
          </p:cNvSpPr>
          <p:nvPr>
            <p:ph type="ftr" sz="quarter" idx="3"/>
          </p:nvPr>
        </p:nvSpPr>
        <p:spPr>
          <a:xfrm>
            <a:off x="5724128" y="6453336"/>
            <a:ext cx="3240360"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テキスト ボックス 5">
            <a:extLst>
              <a:ext uri="{FF2B5EF4-FFF2-40B4-BE49-F238E27FC236}">
                <a16:creationId xmlns:a16="http://schemas.microsoft.com/office/drawing/2014/main" id="{A348D37F-5C40-4D50-B31A-1FCA2EE07044}"/>
              </a:ext>
            </a:extLst>
          </p:cNvPr>
          <p:cNvSpPr txBox="1"/>
          <p:nvPr/>
        </p:nvSpPr>
        <p:spPr>
          <a:xfrm>
            <a:off x="431540" y="1412776"/>
            <a:ext cx="8280920" cy="4524315"/>
          </a:xfrm>
          <a:prstGeom prst="rect">
            <a:avLst/>
          </a:prstGeom>
          <a:noFill/>
        </p:spPr>
        <p:txBody>
          <a:bodyPr wrap="square" rtlCol="0">
            <a:spAutoFit/>
          </a:bodyPr>
          <a:lstStyle/>
          <a:p>
            <a:pPr marL="285750" indent="-285750">
              <a:buFont typeface="Arial" panose="020B0604020202020204" pitchFamily="34" charset="0"/>
              <a:buChar char="•"/>
            </a:pPr>
            <a:r>
              <a:rPr lang="en-US" altLang="ja-JP" sz="1600" i="0" dirty="0">
                <a:solidFill>
                  <a:srgbClr val="111111"/>
                </a:solidFill>
                <a:effectLst/>
                <a:latin typeface="+mj-lt"/>
              </a:rPr>
              <a:t>Kento Takabayashi</a:t>
            </a:r>
            <a:r>
              <a:rPr lang="en-US" altLang="ja-JP" sz="1600" b="0" i="0" dirty="0">
                <a:solidFill>
                  <a:srgbClr val="111111"/>
                </a:solidFill>
                <a:effectLst/>
                <a:latin typeface="+mj-lt"/>
              </a:rPr>
              <a:t>, Hirokazu Tanaka, Chika Sugimoto, Ryuji Kohno, "Performance Evaluation of Error Control Scheme in </a:t>
            </a:r>
            <a:r>
              <a:rPr lang="en-US" altLang="ja-JP" sz="1600" b="0" i="0" dirty="0" err="1">
                <a:solidFill>
                  <a:srgbClr val="111111"/>
                </a:solidFill>
                <a:effectLst/>
                <a:latin typeface="+mj-lt"/>
              </a:rPr>
              <a:t>Multihop</a:t>
            </a:r>
            <a:r>
              <a:rPr lang="en-US" altLang="ja-JP" sz="1600" b="0" i="0" dirty="0">
                <a:solidFill>
                  <a:srgbClr val="111111"/>
                </a:solidFill>
                <a:effectLst/>
                <a:latin typeface="+mj-lt"/>
              </a:rPr>
              <a:t> WBAN Based on IEEE802.15.6," The International Symposium on Information Theory and Its Applications 2016 (ISITA 2016), Monterey, California, US, pp.370-374, Oct. 2016.</a:t>
            </a:r>
          </a:p>
          <a:p>
            <a:pPr marL="285750" indent="-285750">
              <a:buFont typeface="Arial" panose="020B0604020202020204" pitchFamily="34" charset="0"/>
              <a:buChar char="•"/>
            </a:pPr>
            <a:endParaRPr lang="en-US" altLang="ja-JP" sz="1600" b="0" i="0" dirty="0">
              <a:solidFill>
                <a:srgbClr val="111111"/>
              </a:solidFill>
              <a:effectLst/>
              <a:latin typeface="+mj-lt"/>
            </a:endParaRPr>
          </a:p>
          <a:p>
            <a:pPr marL="285750" indent="-285750">
              <a:buFont typeface="Arial" panose="020B0604020202020204" pitchFamily="34" charset="0"/>
              <a:buChar char="•"/>
            </a:pPr>
            <a:r>
              <a:rPr lang="en-US" altLang="ja-JP" sz="1600" i="0" dirty="0">
                <a:solidFill>
                  <a:srgbClr val="111111"/>
                </a:solidFill>
                <a:effectLst/>
                <a:latin typeface="+mj-lt"/>
              </a:rPr>
              <a:t>Kento Takabayashi</a:t>
            </a:r>
            <a:r>
              <a:rPr lang="en-US" altLang="ja-JP" sz="1600" b="0" i="0" dirty="0">
                <a:solidFill>
                  <a:srgbClr val="111111"/>
                </a:solidFill>
                <a:effectLst/>
                <a:latin typeface="+mj-lt"/>
              </a:rPr>
              <a:t>, Hirokazu Tanaka, Chika Sugimoto, Ryuji Kohno, "Performance Analysis of Cross-layer Approach About Error Control Scheme for WBANs," Proceedings of the 11th International Symposium on Medical Information and Communication Technology (ISMICT 2017), Lisbon, Portugal, pp.1-5, Feb. 2017.</a:t>
            </a:r>
          </a:p>
          <a:p>
            <a:pPr marL="285750" indent="-285750">
              <a:buFont typeface="Arial" panose="020B0604020202020204" pitchFamily="34" charset="0"/>
              <a:buChar char="•"/>
            </a:pPr>
            <a:endParaRPr lang="en-US" altLang="ja-JP" sz="1600" dirty="0">
              <a:solidFill>
                <a:srgbClr val="111111"/>
              </a:solidFill>
              <a:latin typeface="+mj-lt"/>
            </a:endParaRPr>
          </a:p>
          <a:p>
            <a:pPr marL="285750" indent="-285750">
              <a:buFont typeface="Arial" panose="020B0604020202020204" pitchFamily="34" charset="0"/>
              <a:buChar char="•"/>
            </a:pPr>
            <a:r>
              <a:rPr lang="en-US" altLang="ja-JP" sz="1600" b="0" i="0" dirty="0">
                <a:solidFill>
                  <a:srgbClr val="111111"/>
                </a:solidFill>
                <a:effectLst/>
                <a:latin typeface="+mj-lt"/>
              </a:rPr>
              <a:t>Kento Takabayashi, </a:t>
            </a:r>
            <a:r>
              <a:rPr lang="en-US" altLang="ja-JP" sz="1600" b="0" i="0" dirty="0" err="1">
                <a:solidFill>
                  <a:srgbClr val="111111"/>
                </a:solidFill>
                <a:effectLst/>
                <a:latin typeface="+mj-lt"/>
              </a:rPr>
              <a:t>Heikki</a:t>
            </a:r>
            <a:r>
              <a:rPr lang="en-US" altLang="ja-JP" sz="1600" b="0" i="0" dirty="0">
                <a:solidFill>
                  <a:srgbClr val="111111"/>
                </a:solidFill>
                <a:effectLst/>
                <a:latin typeface="+mj-lt"/>
              </a:rPr>
              <a:t> Karvonen, </a:t>
            </a:r>
            <a:r>
              <a:rPr lang="en-US" altLang="ja-JP" sz="1600" b="0" i="0" dirty="0" err="1">
                <a:solidFill>
                  <a:srgbClr val="111111"/>
                </a:solidFill>
                <a:effectLst/>
                <a:latin typeface="+mj-lt"/>
              </a:rPr>
              <a:t>Tuomas</a:t>
            </a:r>
            <a:r>
              <a:rPr lang="en-US" altLang="ja-JP" sz="1600" b="0" i="0" dirty="0">
                <a:solidFill>
                  <a:srgbClr val="111111"/>
                </a:solidFill>
                <a:effectLst/>
                <a:latin typeface="+mj-lt"/>
              </a:rPr>
              <a:t> Paso, Hirokazu Tanaka, Chika Sugimoto, Ryuji Kohno, "Performance Evaluation of a QoS-aware Error Control Scheme for Multiple-WBAN Environment," IEEJ Transactions on Electrical and Electronic Engineering, vol.12, no.S1, pp.S146-S157, Jun. 2017. </a:t>
            </a:r>
          </a:p>
          <a:p>
            <a:pPr marL="285750" indent="-285750">
              <a:buFont typeface="Arial" panose="020B0604020202020204" pitchFamily="34" charset="0"/>
              <a:buChar char="•"/>
            </a:pPr>
            <a:endParaRPr lang="en-US" altLang="ja-JP" sz="1600" b="0" i="0" dirty="0">
              <a:solidFill>
                <a:srgbClr val="111111"/>
              </a:solidFill>
              <a:effectLst/>
              <a:latin typeface="+mj-lt"/>
            </a:endParaRPr>
          </a:p>
          <a:p>
            <a:pPr marL="285750" indent="-285750">
              <a:buFont typeface="Arial" panose="020B0604020202020204" pitchFamily="34" charset="0"/>
              <a:buChar char="•"/>
            </a:pPr>
            <a:r>
              <a:rPr kumimoji="1" lang="en-US" altLang="ja-JP" sz="1600" dirty="0">
                <a:latin typeface="+mj-lt"/>
              </a:rPr>
              <a:t>Kento Takabayashi, Hirokazu Tanaka, Chika Sugimoto, Katsumi Sakakibara, Ryuji Kohno, "Cross-layer Design and Performance Analysis of Quality of Service Control Scheme for Wireless Body Area Networks," IEEE Access, vol.5, pp.22462-22470, Nov. 2017.</a:t>
            </a:r>
          </a:p>
        </p:txBody>
      </p:sp>
    </p:spTree>
    <p:extLst>
      <p:ext uri="{BB962C8B-B14F-4D97-AF65-F5344CB8AC3E}">
        <p14:creationId xmlns:p14="http://schemas.microsoft.com/office/powerpoint/2010/main" val="3900775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38A8FA8-1E10-EE3D-221B-CF36A1BC7FD8}"/>
              </a:ext>
            </a:extLst>
          </p:cNvPr>
          <p:cNvSpPr>
            <a:spLocks noGrp="1"/>
          </p:cNvSpPr>
          <p:nvPr>
            <p:ph type="dt" idx="10"/>
          </p:nvPr>
        </p:nvSpPr>
        <p:spPr>
          <a:xfrm>
            <a:off x="685800" y="377825"/>
            <a:ext cx="1600200" cy="215900"/>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3" name="フッター プレースホルダー 2">
            <a:extLst>
              <a:ext uri="{FF2B5EF4-FFF2-40B4-BE49-F238E27FC236}">
                <a16:creationId xmlns:a16="http://schemas.microsoft.com/office/drawing/2014/main" id="{AE7C4AED-2C4E-E4DA-7B13-0B497846C270}"/>
              </a:ext>
            </a:extLst>
          </p:cNvPr>
          <p:cNvSpPr>
            <a:spLocks noGrp="1"/>
          </p:cNvSpPr>
          <p:nvPr>
            <p:ph type="ftr" idx="11"/>
          </p:nvPr>
        </p:nvSpPr>
        <p:spPr/>
        <p:txBody>
          <a:bodyPr/>
          <a:lstStyle/>
          <a:p>
            <a:r>
              <a:rPr lang="en-US" altLang="ja-JP" sz="1200">
                <a:solidFill>
                  <a:srgbClr val="000000"/>
                </a:solidFill>
              </a:rPr>
              <a:t>K.Takabayashi (OPU), R.Kohno (YNU/YRP-IAI)</a:t>
            </a:r>
            <a:endParaRPr lang="en-US" altLang="ja-JP" sz="1200" dirty="0">
              <a:solidFill>
                <a:srgbClr val="000000"/>
              </a:solidFill>
            </a:endParaRPr>
          </a:p>
        </p:txBody>
      </p:sp>
      <p:sp>
        <p:nvSpPr>
          <p:cNvPr id="4" name="スライド番号プレースホルダー 3">
            <a:extLst>
              <a:ext uri="{FF2B5EF4-FFF2-40B4-BE49-F238E27FC236}">
                <a16:creationId xmlns:a16="http://schemas.microsoft.com/office/drawing/2014/main" id="{4BBA227B-768E-C4D7-CBBF-CF468F945D9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5" name="テキスト ボックス 4">
            <a:extLst>
              <a:ext uri="{FF2B5EF4-FFF2-40B4-BE49-F238E27FC236}">
                <a16:creationId xmlns:a16="http://schemas.microsoft.com/office/drawing/2014/main" id="{9FB759EF-4A14-3CC5-61C1-375BDDE9047A}"/>
              </a:ext>
            </a:extLst>
          </p:cNvPr>
          <p:cNvSpPr txBox="1"/>
          <p:nvPr/>
        </p:nvSpPr>
        <p:spPr>
          <a:xfrm>
            <a:off x="1763688" y="2938200"/>
            <a:ext cx="5904656" cy="954107"/>
          </a:xfrm>
          <a:prstGeom prst="rect">
            <a:avLst/>
          </a:prstGeom>
          <a:noFill/>
        </p:spPr>
        <p:txBody>
          <a:bodyPr wrap="square" rtlCol="0">
            <a:spAutoFit/>
          </a:bodyPr>
          <a:lstStyle/>
          <a:p>
            <a:pPr algn="ctr"/>
            <a:r>
              <a:rPr kumimoji="1" lang="en-US" altLang="ja-JP" sz="2800" dirty="0">
                <a:latin typeface="Times New Roman" panose="02020603050405020304" pitchFamily="18" charset="0"/>
                <a:cs typeface="Times New Roman" panose="02020603050405020304" pitchFamily="18" charset="0"/>
              </a:rPr>
              <a:t>Thank you for your attention.</a:t>
            </a:r>
          </a:p>
          <a:p>
            <a:pPr algn="ctr"/>
            <a:r>
              <a:rPr lang="en-US" altLang="ja-JP" sz="2800" dirty="0">
                <a:latin typeface="Times New Roman" panose="02020603050405020304" pitchFamily="18" charset="0"/>
                <a:cs typeface="Times New Roman" panose="02020603050405020304" pitchFamily="18" charset="0"/>
              </a:rPr>
              <a:t>Q&amp;A</a:t>
            </a:r>
            <a:endParaRPr kumimoji="1" lang="ja-JP"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5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6A9E11-1C91-4D55-AA35-99F803E7696B}"/>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3</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9C2E77C9-1279-49C0-BAD6-76F1F6A709AB}"/>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598A2DB7-F161-4453-8CE9-55AC4CEEA3DE}"/>
              </a:ext>
            </a:extLst>
          </p:cNvPr>
          <p:cNvSpPr>
            <a:spLocks noGrp="1"/>
          </p:cNvSpPr>
          <p:nvPr>
            <p:ph type="ftr" sz="quarter" idx="3"/>
          </p:nvPr>
        </p:nvSpPr>
        <p:spPr>
          <a:xfrm>
            <a:off x="5724128" y="6453336"/>
            <a:ext cx="352839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テキスト ボックス 5">
            <a:extLst>
              <a:ext uri="{FF2B5EF4-FFF2-40B4-BE49-F238E27FC236}">
                <a16:creationId xmlns:a16="http://schemas.microsoft.com/office/drawing/2014/main" id="{AD88C463-5578-485A-9B73-A2FA6872E198}"/>
              </a:ext>
            </a:extLst>
          </p:cNvPr>
          <p:cNvSpPr txBox="1"/>
          <p:nvPr/>
        </p:nvSpPr>
        <p:spPr>
          <a:xfrm>
            <a:off x="3834804" y="1154683"/>
            <a:ext cx="1725758" cy="646331"/>
          </a:xfrm>
          <a:prstGeom prst="rect">
            <a:avLst/>
          </a:prstGeom>
          <a:noFill/>
        </p:spPr>
        <p:txBody>
          <a:bodyPr wrap="square" rtlCol="0">
            <a:spAutoFit/>
          </a:bodyPr>
          <a:lstStyle/>
          <a:p>
            <a:r>
              <a:rPr lang="en-US" altLang="ja-JP" sz="3600" dirty="0">
                <a:latin typeface="+mj-lt"/>
                <a:cs typeface="Arial" panose="020B0604020202020204" pitchFamily="34" charset="0"/>
              </a:rPr>
              <a:t>Agenda </a:t>
            </a:r>
            <a:endParaRPr lang="ja-JP" altLang="en-US" sz="3600" dirty="0">
              <a:latin typeface="+mj-lt"/>
              <a:cs typeface="Arial" panose="020B0604020202020204" pitchFamily="34" charset="0"/>
            </a:endParaRPr>
          </a:p>
        </p:txBody>
      </p:sp>
      <p:sp>
        <p:nvSpPr>
          <p:cNvPr id="7" name="テキスト ボックス 6">
            <a:extLst>
              <a:ext uri="{FF2B5EF4-FFF2-40B4-BE49-F238E27FC236}">
                <a16:creationId xmlns:a16="http://schemas.microsoft.com/office/drawing/2014/main" id="{14441B51-1147-4E97-906C-97AE8114B773}"/>
              </a:ext>
            </a:extLst>
          </p:cNvPr>
          <p:cNvSpPr txBox="1"/>
          <p:nvPr/>
        </p:nvSpPr>
        <p:spPr>
          <a:xfrm>
            <a:off x="762000" y="2320104"/>
            <a:ext cx="7920880" cy="3539430"/>
          </a:xfrm>
          <a:prstGeom prst="rect">
            <a:avLst/>
          </a:prstGeom>
          <a:noFill/>
        </p:spPr>
        <p:txBody>
          <a:bodyPr wrap="square" rtlCol="0">
            <a:spAutoFit/>
          </a:bodyPr>
          <a:lstStyle/>
          <a:p>
            <a:pPr marL="514350" indent="-514350">
              <a:buFont typeface="+mj-lt"/>
              <a:buAutoNum type="arabicPeriod"/>
            </a:pPr>
            <a:r>
              <a:rPr lang="en-US" altLang="ja-JP" sz="3200" dirty="0">
                <a:latin typeface="+mj-lt"/>
                <a:cs typeface="Arial" panose="020B0604020202020204" pitchFamily="34" charset="0"/>
              </a:rPr>
              <a:t>Requirement for Channel Coding for TG6ma</a:t>
            </a:r>
          </a:p>
          <a:p>
            <a:pPr marL="514350" indent="-514350">
              <a:buFont typeface="+mj-lt"/>
              <a:buAutoNum type="arabicPeriod"/>
            </a:pPr>
            <a:r>
              <a:rPr lang="en-US" altLang="ja-JP" sz="3200" dirty="0">
                <a:latin typeface="+mj-lt"/>
                <a:cs typeface="Arial" panose="020B0604020202020204" pitchFamily="34" charset="0"/>
              </a:rPr>
              <a:t>Review of error control in IEEE802.15.6</a:t>
            </a:r>
          </a:p>
          <a:p>
            <a:pPr marL="514350" indent="-514350">
              <a:buFont typeface="+mj-lt"/>
              <a:buAutoNum type="arabicPeriod"/>
            </a:pPr>
            <a:r>
              <a:rPr lang="en-US" altLang="ja-JP" sz="3200" dirty="0">
                <a:latin typeface="+mj-lt"/>
                <a:cs typeface="Arial" panose="020B0604020202020204" pitchFamily="34" charset="0"/>
              </a:rPr>
              <a:t>Hybrid ARQ Proposal for High QoS Use cases for WBAN</a:t>
            </a:r>
          </a:p>
          <a:p>
            <a:pPr marL="514350" indent="-514350">
              <a:buFont typeface="+mj-lt"/>
              <a:buAutoNum type="arabicPeriod"/>
            </a:pPr>
            <a:r>
              <a:rPr lang="en-US" altLang="ja-JP" sz="3200" dirty="0">
                <a:latin typeface="+mj-lt"/>
                <a:cs typeface="Arial" panose="020B0604020202020204" pitchFamily="34" charset="0"/>
              </a:rPr>
              <a:t>Preliminary Performance Analysis</a:t>
            </a:r>
          </a:p>
          <a:p>
            <a:pPr marL="514350" indent="-514350">
              <a:buFont typeface="+mj-lt"/>
              <a:buAutoNum type="arabicPeriod"/>
            </a:pPr>
            <a:r>
              <a:rPr lang="en-US" altLang="ja-JP" sz="3200" dirty="0">
                <a:latin typeface="+mj-lt"/>
                <a:cs typeface="Arial" panose="020B0604020202020204" pitchFamily="34" charset="0"/>
              </a:rPr>
              <a:t>Concluding Remark</a:t>
            </a:r>
          </a:p>
        </p:txBody>
      </p:sp>
    </p:spTree>
    <p:extLst>
      <p:ext uri="{BB962C8B-B14F-4D97-AF65-F5344CB8AC3E}">
        <p14:creationId xmlns:p14="http://schemas.microsoft.com/office/powerpoint/2010/main" val="108611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57B1D03-FC6C-47D7-8CCE-97EBC61FED5D}"/>
              </a:ext>
            </a:extLst>
          </p:cNvPr>
          <p:cNvSpPr>
            <a:spLocks noGrp="1"/>
          </p:cNvSpPr>
          <p:nvPr>
            <p:ph type="sldNum" sz="quarter" idx="12"/>
          </p:nvPr>
        </p:nvSpPr>
        <p:spPr/>
        <p:txBody>
          <a:bodyPr/>
          <a:lstStyle/>
          <a:p>
            <a:pPr>
              <a:defRPr/>
            </a:pPr>
            <a:r>
              <a:rPr lang="en-US" dirty="0">
                <a:solidFill>
                  <a:srgbClr val="000000"/>
                </a:solidFill>
              </a:rPr>
              <a:t>Slide </a:t>
            </a:r>
            <a:fld id="{C65D8D74-25E4-4A14-9B13-1C1CBE0663D9}" type="slidenum">
              <a:rPr lang="en-US" smtClean="0">
                <a:solidFill>
                  <a:srgbClr val="000000"/>
                </a:solidFill>
              </a:rPr>
              <a:pPr>
                <a:defRPr/>
              </a:pPr>
              <a:t>4</a:t>
            </a:fld>
            <a:endParaRPr lang="en-US" dirty="0">
              <a:solidFill>
                <a:srgbClr val="000000"/>
              </a:solidFill>
            </a:endParaRPr>
          </a:p>
        </p:txBody>
      </p:sp>
      <p:sp>
        <p:nvSpPr>
          <p:cNvPr id="3" name="タイトル 2">
            <a:extLst>
              <a:ext uri="{FF2B5EF4-FFF2-40B4-BE49-F238E27FC236}">
                <a16:creationId xmlns:a16="http://schemas.microsoft.com/office/drawing/2014/main" id="{0744F749-B716-4046-9844-BC9C3F3B8FB2}"/>
              </a:ext>
            </a:extLst>
          </p:cNvPr>
          <p:cNvSpPr>
            <a:spLocks noGrp="1"/>
          </p:cNvSpPr>
          <p:nvPr>
            <p:ph type="title"/>
          </p:nvPr>
        </p:nvSpPr>
        <p:spPr>
          <a:xfrm>
            <a:off x="0" y="685800"/>
            <a:ext cx="9144000" cy="524140"/>
          </a:xfrm>
        </p:spPr>
        <p:txBody>
          <a:bodyPr/>
          <a:lstStyle/>
          <a:p>
            <a:r>
              <a:rPr kumimoji="1" lang="en-US" altLang="ja-JP" dirty="0"/>
              <a:t>1. Requirement for Channel Coding for TG6ma</a:t>
            </a:r>
            <a:endParaRPr kumimoji="1" lang="ja-JP" altLang="en-US" dirty="0"/>
          </a:p>
        </p:txBody>
      </p:sp>
      <p:sp>
        <p:nvSpPr>
          <p:cNvPr id="4" name="日付プレースホルダー 3">
            <a:extLst>
              <a:ext uri="{FF2B5EF4-FFF2-40B4-BE49-F238E27FC236}">
                <a16:creationId xmlns:a16="http://schemas.microsoft.com/office/drawing/2014/main" id="{FC436843-96E9-4A96-A134-A3F0BD0732E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E9565245-9C91-47C4-9D98-569E7ED52B47}"/>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graphicFrame>
        <p:nvGraphicFramePr>
          <p:cNvPr id="9" name="表 8">
            <a:extLst>
              <a:ext uri="{FF2B5EF4-FFF2-40B4-BE49-F238E27FC236}">
                <a16:creationId xmlns:a16="http://schemas.microsoft.com/office/drawing/2014/main" id="{4B2E7C84-8859-1619-E2A1-4FCCA7694C7B}"/>
              </a:ext>
            </a:extLst>
          </p:cNvPr>
          <p:cNvGraphicFramePr>
            <a:graphicFrameLocks noGrp="1"/>
          </p:cNvGraphicFramePr>
          <p:nvPr>
            <p:extLst>
              <p:ext uri="{D42A27DB-BD31-4B8C-83A1-F6EECF244321}">
                <p14:modId xmlns:p14="http://schemas.microsoft.com/office/powerpoint/2010/main" val="668273854"/>
              </p:ext>
            </p:extLst>
          </p:nvPr>
        </p:nvGraphicFramePr>
        <p:xfrm>
          <a:off x="1259632" y="2348880"/>
          <a:ext cx="6624736" cy="3304192"/>
        </p:xfrm>
        <a:graphic>
          <a:graphicData uri="http://schemas.openxmlformats.org/drawingml/2006/table">
            <a:tbl>
              <a:tblPr firstRow="1" firstCol="1" bandRow="1">
                <a:tableStyleId>{5C22544A-7EE6-4342-B048-85BDC9FD1C3A}</a:tableStyleId>
              </a:tblPr>
              <a:tblGrid>
                <a:gridCol w="1917048">
                  <a:extLst>
                    <a:ext uri="{9D8B030D-6E8A-4147-A177-3AD203B41FA5}">
                      <a16:colId xmlns:a16="http://schemas.microsoft.com/office/drawing/2014/main" val="4013536579"/>
                    </a:ext>
                  </a:extLst>
                </a:gridCol>
                <a:gridCol w="4707688">
                  <a:extLst>
                    <a:ext uri="{9D8B030D-6E8A-4147-A177-3AD203B41FA5}">
                      <a16:colId xmlns:a16="http://schemas.microsoft.com/office/drawing/2014/main" val="1683358547"/>
                    </a:ext>
                  </a:extLst>
                </a:gridCol>
              </a:tblGrid>
              <a:tr h="510036">
                <a:tc>
                  <a:txBody>
                    <a:bodyPr/>
                    <a:lstStyle/>
                    <a:p>
                      <a:pPr marL="0" marR="0" algn="ctr">
                        <a:spcBef>
                          <a:spcPts val="0"/>
                        </a:spcBef>
                        <a:spcAft>
                          <a:spcPts val="0"/>
                        </a:spcAft>
                      </a:pPr>
                      <a:r>
                        <a:rPr lang="en-US" sz="1800">
                          <a:effectLst/>
                        </a:rPr>
                        <a:t>User priority QoS</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gn="ctr">
                        <a:spcBef>
                          <a:spcPts val="0"/>
                        </a:spcBef>
                        <a:spcAft>
                          <a:spcPts val="0"/>
                        </a:spcAft>
                      </a:pPr>
                      <a:r>
                        <a:rPr lang="en-US" sz="1800" dirty="0">
                          <a:effectLst/>
                        </a:rPr>
                        <a:t>Traffic type</a:t>
                      </a:r>
                      <a:endParaRPr lang="ja-JP" sz="18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1054837446"/>
                  </a:ext>
                </a:extLst>
              </a:tr>
              <a:tr h="344444">
                <a:tc>
                  <a:txBody>
                    <a:bodyPr/>
                    <a:lstStyle/>
                    <a:p>
                      <a:pPr marL="0" marR="0" algn="ctr">
                        <a:lnSpc>
                          <a:spcPct val="120000"/>
                        </a:lnSpc>
                        <a:spcBef>
                          <a:spcPts val="200"/>
                        </a:spcBef>
                        <a:spcAft>
                          <a:spcPts val="200"/>
                        </a:spcAft>
                      </a:pPr>
                      <a:r>
                        <a:rPr lang="en-US" sz="1800">
                          <a:effectLst/>
                        </a:rPr>
                        <a:t>0</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nSpc>
                          <a:spcPct val="120000"/>
                        </a:lnSpc>
                        <a:spcBef>
                          <a:spcPts val="200"/>
                        </a:spcBef>
                        <a:spcAft>
                          <a:spcPts val="200"/>
                        </a:spcAft>
                      </a:pPr>
                      <a:r>
                        <a:rPr lang="en-US" sz="1800">
                          <a:effectLst/>
                        </a:rPr>
                        <a:t>Background</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832298003"/>
                  </a:ext>
                </a:extLst>
              </a:tr>
              <a:tr h="344444">
                <a:tc>
                  <a:txBody>
                    <a:bodyPr/>
                    <a:lstStyle/>
                    <a:p>
                      <a:pPr marL="0" marR="0" algn="ctr">
                        <a:lnSpc>
                          <a:spcPct val="120000"/>
                        </a:lnSpc>
                        <a:spcBef>
                          <a:spcPts val="200"/>
                        </a:spcBef>
                        <a:spcAft>
                          <a:spcPts val="200"/>
                        </a:spcAft>
                      </a:pPr>
                      <a:r>
                        <a:rPr lang="en-US" sz="1800">
                          <a:effectLst/>
                        </a:rPr>
                        <a:t>1</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nSpc>
                          <a:spcPct val="120000"/>
                        </a:lnSpc>
                        <a:spcBef>
                          <a:spcPts val="200"/>
                        </a:spcBef>
                        <a:spcAft>
                          <a:spcPts val="200"/>
                        </a:spcAft>
                      </a:pPr>
                      <a:r>
                        <a:rPr lang="en-US" sz="1800">
                          <a:effectLst/>
                        </a:rPr>
                        <a:t>Best effort</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1991659734"/>
                  </a:ext>
                </a:extLst>
              </a:tr>
              <a:tr h="344444">
                <a:tc>
                  <a:txBody>
                    <a:bodyPr/>
                    <a:lstStyle/>
                    <a:p>
                      <a:pPr marL="0" marR="0" algn="ctr">
                        <a:lnSpc>
                          <a:spcPct val="120000"/>
                        </a:lnSpc>
                        <a:spcBef>
                          <a:spcPts val="200"/>
                        </a:spcBef>
                        <a:spcAft>
                          <a:spcPts val="200"/>
                        </a:spcAft>
                      </a:pPr>
                      <a:r>
                        <a:rPr lang="en-US" sz="1800">
                          <a:effectLst/>
                        </a:rPr>
                        <a:t>2</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nSpc>
                          <a:spcPct val="120000"/>
                        </a:lnSpc>
                        <a:spcBef>
                          <a:spcPts val="200"/>
                        </a:spcBef>
                        <a:spcAft>
                          <a:spcPts val="200"/>
                        </a:spcAft>
                      </a:pPr>
                      <a:r>
                        <a:rPr lang="en-US" sz="1800">
                          <a:effectLst/>
                        </a:rPr>
                        <a:t>Excellent effort </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954710227"/>
                  </a:ext>
                </a:extLst>
              </a:tr>
              <a:tr h="344444">
                <a:tc>
                  <a:txBody>
                    <a:bodyPr/>
                    <a:lstStyle/>
                    <a:p>
                      <a:pPr marL="0" marR="0" algn="ctr">
                        <a:lnSpc>
                          <a:spcPct val="120000"/>
                        </a:lnSpc>
                        <a:spcBef>
                          <a:spcPts val="200"/>
                        </a:spcBef>
                        <a:spcAft>
                          <a:spcPts val="200"/>
                        </a:spcAft>
                      </a:pPr>
                      <a:r>
                        <a:rPr lang="en-US" sz="1800">
                          <a:effectLst/>
                        </a:rPr>
                        <a:t>3</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nSpc>
                          <a:spcPct val="120000"/>
                        </a:lnSpc>
                        <a:spcBef>
                          <a:spcPts val="200"/>
                        </a:spcBef>
                        <a:spcAft>
                          <a:spcPts val="200"/>
                        </a:spcAft>
                      </a:pPr>
                      <a:r>
                        <a:rPr lang="en-US" sz="1800">
                          <a:effectLst/>
                        </a:rPr>
                        <a:t>Video</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3310145923"/>
                  </a:ext>
                </a:extLst>
              </a:tr>
              <a:tr h="344444">
                <a:tc>
                  <a:txBody>
                    <a:bodyPr/>
                    <a:lstStyle/>
                    <a:p>
                      <a:pPr marL="0" marR="0" algn="ctr">
                        <a:lnSpc>
                          <a:spcPct val="120000"/>
                        </a:lnSpc>
                        <a:spcBef>
                          <a:spcPts val="200"/>
                        </a:spcBef>
                        <a:spcAft>
                          <a:spcPts val="200"/>
                        </a:spcAft>
                      </a:pPr>
                      <a:r>
                        <a:rPr lang="en-US" sz="1800">
                          <a:effectLst/>
                        </a:rPr>
                        <a:t>4</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nSpc>
                          <a:spcPct val="120000"/>
                        </a:lnSpc>
                        <a:spcBef>
                          <a:spcPts val="200"/>
                        </a:spcBef>
                        <a:spcAft>
                          <a:spcPts val="200"/>
                        </a:spcAft>
                      </a:pPr>
                      <a:r>
                        <a:rPr lang="en-US" sz="1800">
                          <a:effectLst/>
                        </a:rPr>
                        <a:t>Voice</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3383810035"/>
                  </a:ext>
                </a:extLst>
              </a:tr>
              <a:tr h="344444">
                <a:tc>
                  <a:txBody>
                    <a:bodyPr/>
                    <a:lstStyle/>
                    <a:p>
                      <a:pPr marL="0" marR="0" algn="ctr">
                        <a:lnSpc>
                          <a:spcPct val="120000"/>
                        </a:lnSpc>
                        <a:spcBef>
                          <a:spcPts val="200"/>
                        </a:spcBef>
                        <a:spcAft>
                          <a:spcPts val="200"/>
                        </a:spcAft>
                      </a:pPr>
                      <a:r>
                        <a:rPr lang="en-US" sz="1800">
                          <a:effectLst/>
                        </a:rPr>
                        <a:t>5</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nSpc>
                          <a:spcPct val="120000"/>
                        </a:lnSpc>
                        <a:spcBef>
                          <a:spcPts val="200"/>
                        </a:spcBef>
                        <a:spcAft>
                          <a:spcPts val="200"/>
                        </a:spcAft>
                      </a:pPr>
                      <a:r>
                        <a:rPr lang="en-US" sz="1800">
                          <a:effectLst/>
                        </a:rPr>
                        <a:t>Medical or network control</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438832380"/>
                  </a:ext>
                </a:extLst>
              </a:tr>
              <a:tr h="344444">
                <a:tc>
                  <a:txBody>
                    <a:bodyPr/>
                    <a:lstStyle/>
                    <a:p>
                      <a:pPr marL="0" marR="0" algn="ctr">
                        <a:lnSpc>
                          <a:spcPct val="120000"/>
                        </a:lnSpc>
                        <a:spcBef>
                          <a:spcPts val="200"/>
                        </a:spcBef>
                        <a:spcAft>
                          <a:spcPts val="200"/>
                        </a:spcAft>
                      </a:pPr>
                      <a:r>
                        <a:rPr lang="en-US" sz="1800">
                          <a:effectLst/>
                        </a:rPr>
                        <a:t>6</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nSpc>
                          <a:spcPct val="120000"/>
                        </a:lnSpc>
                        <a:spcBef>
                          <a:spcPts val="200"/>
                        </a:spcBef>
                        <a:spcAft>
                          <a:spcPts val="200"/>
                        </a:spcAft>
                      </a:pPr>
                      <a:r>
                        <a:rPr lang="en-US" sz="1800">
                          <a:effectLst/>
                        </a:rPr>
                        <a:t>High priority medical or network control</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725324859"/>
                  </a:ext>
                </a:extLst>
              </a:tr>
              <a:tr h="344444">
                <a:tc>
                  <a:txBody>
                    <a:bodyPr/>
                    <a:lstStyle/>
                    <a:p>
                      <a:pPr marL="0" marR="0" algn="ctr">
                        <a:lnSpc>
                          <a:spcPct val="120000"/>
                        </a:lnSpc>
                        <a:spcBef>
                          <a:spcPts val="200"/>
                        </a:spcBef>
                        <a:spcAft>
                          <a:spcPts val="200"/>
                        </a:spcAft>
                      </a:pPr>
                      <a:r>
                        <a:rPr lang="en-US" sz="1800">
                          <a:effectLst/>
                        </a:rPr>
                        <a:t>7</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nSpc>
                          <a:spcPct val="120000"/>
                        </a:lnSpc>
                        <a:spcBef>
                          <a:spcPts val="200"/>
                        </a:spcBef>
                        <a:spcAft>
                          <a:spcPts val="200"/>
                        </a:spcAft>
                      </a:pPr>
                      <a:r>
                        <a:rPr lang="en-US" sz="1800" dirty="0">
                          <a:effectLst/>
                        </a:rPr>
                        <a:t>Emergency or implant </a:t>
                      </a:r>
                      <a:endParaRPr lang="ja-JP" sz="18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3759881602"/>
                  </a:ext>
                </a:extLst>
              </a:tr>
            </a:tbl>
          </a:graphicData>
        </a:graphic>
      </p:graphicFrame>
      <p:sp>
        <p:nvSpPr>
          <p:cNvPr id="10" name="Rectangle 1">
            <a:extLst>
              <a:ext uri="{FF2B5EF4-FFF2-40B4-BE49-F238E27FC236}">
                <a16:creationId xmlns:a16="http://schemas.microsoft.com/office/drawing/2014/main" id="{FA4243E4-D666-A51F-2EBE-8BFEA21533A3}"/>
              </a:ext>
            </a:extLst>
          </p:cNvPr>
          <p:cNvSpPr>
            <a:spLocks noChangeArrowheads="1"/>
          </p:cNvSpPr>
          <p:nvPr/>
        </p:nvSpPr>
        <p:spPr bwMode="auto">
          <a:xfrm>
            <a:off x="649660" y="1659184"/>
            <a:ext cx="79208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dirty="0">
                <a:latin typeface="Times New Roman" panose="02020603050405020304" pitchFamily="18" charset="0"/>
                <a:ea typeface="ＭＳ 明朝" panose="02020609040205080304" pitchFamily="17" charset="-128"/>
                <a:cs typeface="Times New Roman" panose="02020603050405020304" pitchFamily="18" charset="0"/>
              </a:rPr>
              <a:t>TG</a:t>
            </a:r>
            <a:r>
              <a:rPr kumimoji="0" lang="en-US" altLang="ja-JP" sz="1600" b="1" i="0" u="none" strike="noStrike" cap="none" normalizeH="0" baseline="0" dirty="0">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15.6ma revision supports QoS. Currently, the 15.6‒2012 Std defines QoS in terms of traffic type indicated in the below table and used as reference:</a:t>
            </a:r>
            <a:endParaRPr kumimoji="0" lang="en-US" altLang="ja-JP" sz="16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Arial" panose="020B0604020202020204" pitchFamily="34" charset="0"/>
            </a:endParaRPr>
          </a:p>
        </p:txBody>
      </p:sp>
      <p:sp>
        <p:nvSpPr>
          <p:cNvPr id="11" name="Rectangle 1">
            <a:extLst>
              <a:ext uri="{FF2B5EF4-FFF2-40B4-BE49-F238E27FC236}">
                <a16:creationId xmlns:a16="http://schemas.microsoft.com/office/drawing/2014/main" id="{571A3686-BA80-96E7-CA12-787BF3B373CE}"/>
              </a:ext>
            </a:extLst>
          </p:cNvPr>
          <p:cNvSpPr>
            <a:spLocks noChangeArrowheads="1"/>
          </p:cNvSpPr>
          <p:nvPr/>
        </p:nvSpPr>
        <p:spPr bwMode="auto">
          <a:xfrm>
            <a:off x="611560" y="5820752"/>
            <a:ext cx="81708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dirty="0">
                <a:latin typeface="Times New Roman" panose="02020603050405020304" pitchFamily="18" charset="0"/>
                <a:ea typeface="ＭＳ 明朝" panose="02020609040205080304" pitchFamily="17" charset="-128"/>
                <a:cs typeface="Times New Roman" panose="02020603050405020304" pitchFamily="18" charset="0"/>
              </a:rPr>
              <a:t>Various criteria to determine QoS level of packets mainly required max packet error rate, throughput(permissible packet loss),  permissible delay or backoff time, according to TRD.</a:t>
            </a:r>
            <a:endParaRPr kumimoji="0" lang="en-US" altLang="ja-JP" sz="1600" b="1" i="0" u="none" strike="noStrike" cap="none" normalizeH="0" baseline="0" dirty="0">
              <a:ln>
                <a:noFill/>
              </a:ln>
              <a:solidFill>
                <a:schemeClr val="tx1"/>
              </a:solidFill>
              <a:effectLst/>
              <a:latin typeface="Arial" panose="020B0604020202020204" pitchFamily="34" charset="0"/>
            </a:endParaRPr>
          </a:p>
        </p:txBody>
      </p:sp>
      <p:sp>
        <p:nvSpPr>
          <p:cNvPr id="12" name="テキスト ボックス 11">
            <a:extLst>
              <a:ext uri="{FF2B5EF4-FFF2-40B4-BE49-F238E27FC236}">
                <a16:creationId xmlns:a16="http://schemas.microsoft.com/office/drawing/2014/main" id="{B5B5EB35-CAAB-4D11-9011-50FBD5F27035}"/>
              </a:ext>
            </a:extLst>
          </p:cNvPr>
          <p:cNvSpPr txBox="1"/>
          <p:nvPr/>
        </p:nvSpPr>
        <p:spPr>
          <a:xfrm>
            <a:off x="202446" y="1280954"/>
            <a:ext cx="5305657" cy="707886"/>
          </a:xfrm>
          <a:prstGeom prst="rect">
            <a:avLst/>
          </a:prstGeom>
          <a:noFill/>
        </p:spPr>
        <p:txBody>
          <a:bodyPr wrap="square" rtlCol="0">
            <a:spAutoFit/>
          </a:bodyPr>
          <a:lstStyle/>
          <a:p>
            <a:r>
              <a:rPr lang="en-US" altLang="ja-JP" sz="2000" b="1" dirty="0"/>
              <a:t>1.1   Eight QoS Levels of Packets.</a:t>
            </a:r>
          </a:p>
          <a:p>
            <a:endParaRPr kumimoji="1" lang="ja-JP" altLang="en-US" sz="2000" b="1" dirty="0"/>
          </a:p>
        </p:txBody>
      </p:sp>
    </p:spTree>
    <p:extLst>
      <p:ext uri="{BB962C8B-B14F-4D97-AF65-F5344CB8AC3E}">
        <p14:creationId xmlns:p14="http://schemas.microsoft.com/office/powerpoint/2010/main" val="305232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57B1D03-FC6C-47D7-8CCE-97EBC61FED5D}"/>
              </a:ext>
            </a:extLst>
          </p:cNvPr>
          <p:cNvSpPr>
            <a:spLocks noGrp="1"/>
          </p:cNvSpPr>
          <p:nvPr>
            <p:ph type="sldNum" sz="quarter" idx="12"/>
          </p:nvPr>
        </p:nvSpPr>
        <p:spPr/>
        <p:txBody>
          <a:bodyPr/>
          <a:lstStyle/>
          <a:p>
            <a:pPr>
              <a:defRPr/>
            </a:pPr>
            <a:r>
              <a:rPr lang="en-US" dirty="0">
                <a:solidFill>
                  <a:srgbClr val="000000"/>
                </a:solidFill>
              </a:rPr>
              <a:t>Slide </a:t>
            </a:r>
            <a:fld id="{C65D8D74-25E4-4A14-9B13-1C1CBE0663D9}" type="slidenum">
              <a:rPr lang="en-US" smtClean="0">
                <a:solidFill>
                  <a:srgbClr val="000000"/>
                </a:solidFill>
              </a:rPr>
              <a:pPr>
                <a:defRPr/>
              </a:pPr>
              <a:t>5</a:t>
            </a:fld>
            <a:endParaRPr lang="en-US" dirty="0">
              <a:solidFill>
                <a:srgbClr val="000000"/>
              </a:solidFill>
            </a:endParaRPr>
          </a:p>
        </p:txBody>
      </p:sp>
      <p:sp>
        <p:nvSpPr>
          <p:cNvPr id="3" name="タイトル 2">
            <a:extLst>
              <a:ext uri="{FF2B5EF4-FFF2-40B4-BE49-F238E27FC236}">
                <a16:creationId xmlns:a16="http://schemas.microsoft.com/office/drawing/2014/main" id="{0744F749-B716-4046-9844-BC9C3F3B8FB2}"/>
              </a:ext>
            </a:extLst>
          </p:cNvPr>
          <p:cNvSpPr>
            <a:spLocks noGrp="1"/>
          </p:cNvSpPr>
          <p:nvPr>
            <p:ph type="title"/>
          </p:nvPr>
        </p:nvSpPr>
        <p:spPr>
          <a:xfrm>
            <a:off x="0" y="685800"/>
            <a:ext cx="9144000" cy="524140"/>
          </a:xfrm>
        </p:spPr>
        <p:txBody>
          <a:bodyPr/>
          <a:lstStyle/>
          <a:p>
            <a:r>
              <a:rPr kumimoji="1" lang="en-US" altLang="ja-JP" dirty="0"/>
              <a:t>1. Requirement for Channel Coding for TG6ma</a:t>
            </a:r>
            <a:endParaRPr kumimoji="1" lang="ja-JP" altLang="en-US" dirty="0"/>
          </a:p>
        </p:txBody>
      </p:sp>
      <p:sp>
        <p:nvSpPr>
          <p:cNvPr id="4" name="日付プレースホルダー 3">
            <a:extLst>
              <a:ext uri="{FF2B5EF4-FFF2-40B4-BE49-F238E27FC236}">
                <a16:creationId xmlns:a16="http://schemas.microsoft.com/office/drawing/2014/main" id="{FC436843-96E9-4A96-A134-A3F0BD0732E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E9565245-9C91-47C4-9D98-569E7ED52B47}"/>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10" name="Rectangle 1">
            <a:extLst>
              <a:ext uri="{FF2B5EF4-FFF2-40B4-BE49-F238E27FC236}">
                <a16:creationId xmlns:a16="http://schemas.microsoft.com/office/drawing/2014/main" id="{FA4243E4-D666-A51F-2EBE-8BFEA21533A3}"/>
              </a:ext>
            </a:extLst>
          </p:cNvPr>
          <p:cNvSpPr>
            <a:spLocks noChangeArrowheads="1"/>
          </p:cNvSpPr>
          <p:nvPr/>
        </p:nvSpPr>
        <p:spPr bwMode="auto">
          <a:xfrm>
            <a:off x="611560" y="1684880"/>
            <a:ext cx="79208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dirty="0">
                <a:latin typeface="Times New Roman" panose="02020603050405020304" pitchFamily="18" charset="0"/>
                <a:ea typeface="ＭＳ 明朝" panose="02020609040205080304" pitchFamily="17" charset="-128"/>
                <a:cs typeface="Times New Roman" panose="02020603050405020304" pitchFamily="18" charset="0"/>
              </a:rPr>
              <a:t>TG</a:t>
            </a:r>
            <a:r>
              <a:rPr kumimoji="0" lang="en-US" altLang="ja-JP" sz="1600" b="1" i="0" u="none" strike="noStrike" cap="none" normalizeH="0" baseline="0" dirty="0">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15.6ma revision supports </a:t>
            </a:r>
            <a:r>
              <a:rPr kumimoji="0" lang="en-US" altLang="ja-JP" sz="1600" b="1" dirty="0">
                <a:latin typeface="Times New Roman" panose="02020603050405020304" pitchFamily="18" charset="0"/>
                <a:ea typeface="ＭＳ 明朝" panose="02020609040205080304" pitchFamily="17" charset="-128"/>
                <a:cs typeface="Times New Roman" panose="02020603050405020304" pitchFamily="18" charset="0"/>
              </a:rPr>
              <a:t>system performance in eight levels of coexistence models , which 6ma BAN could co-exit with the same and other radios.</a:t>
            </a:r>
            <a:endParaRPr kumimoji="0" lang="en-US" altLang="ja-JP" sz="1600" b="0" i="0" u="none" strike="noStrike" cap="none" normalizeH="0" baseline="0" dirty="0">
              <a:ln>
                <a:noFill/>
              </a:ln>
              <a:solidFill>
                <a:schemeClr val="tx1"/>
              </a:solidFill>
              <a:effectLst/>
              <a:latin typeface="Arial" panose="020B0604020202020204" pitchFamily="34" charset="0"/>
            </a:endParaRPr>
          </a:p>
        </p:txBody>
      </p:sp>
      <p:sp>
        <p:nvSpPr>
          <p:cNvPr id="11" name="Rectangle 1">
            <a:extLst>
              <a:ext uri="{FF2B5EF4-FFF2-40B4-BE49-F238E27FC236}">
                <a16:creationId xmlns:a16="http://schemas.microsoft.com/office/drawing/2014/main" id="{571A3686-BA80-96E7-CA12-787BF3B373CE}"/>
              </a:ext>
            </a:extLst>
          </p:cNvPr>
          <p:cNvSpPr>
            <a:spLocks noChangeArrowheads="1"/>
          </p:cNvSpPr>
          <p:nvPr/>
        </p:nvSpPr>
        <p:spPr bwMode="auto">
          <a:xfrm>
            <a:off x="611560" y="5694266"/>
            <a:ext cx="81708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dirty="0">
                <a:latin typeface="Times New Roman" panose="02020603050405020304" pitchFamily="18" charset="0"/>
                <a:ea typeface="ＭＳ 明朝" panose="02020609040205080304" pitchFamily="17" charset="-128"/>
                <a:cs typeface="Times New Roman" panose="02020603050405020304" pitchFamily="18" charset="0"/>
              </a:rPr>
              <a:t>Appropriate channel codes should be designed into individual  coexistence models to satisfy required performance in  individual coexistence environments</a:t>
            </a:r>
            <a:endParaRPr kumimoji="0" lang="en-US" altLang="ja-JP" sz="1600" b="1" i="0" u="none" strike="noStrike" cap="none" normalizeH="0" baseline="0" dirty="0">
              <a:ln>
                <a:noFill/>
              </a:ln>
              <a:solidFill>
                <a:schemeClr val="tx1"/>
              </a:solidFill>
              <a:effectLst/>
              <a:latin typeface="Arial" panose="020B0604020202020204" pitchFamily="34" charset="0"/>
            </a:endParaRPr>
          </a:p>
        </p:txBody>
      </p:sp>
      <p:sp>
        <p:nvSpPr>
          <p:cNvPr id="12" name="テキスト ボックス 11">
            <a:extLst>
              <a:ext uri="{FF2B5EF4-FFF2-40B4-BE49-F238E27FC236}">
                <a16:creationId xmlns:a16="http://schemas.microsoft.com/office/drawing/2014/main" id="{B5B5EB35-CAAB-4D11-9011-50FBD5F27035}"/>
              </a:ext>
            </a:extLst>
          </p:cNvPr>
          <p:cNvSpPr txBox="1"/>
          <p:nvPr/>
        </p:nvSpPr>
        <p:spPr>
          <a:xfrm>
            <a:off x="202446" y="1280954"/>
            <a:ext cx="5305658" cy="400110"/>
          </a:xfrm>
          <a:prstGeom prst="rect">
            <a:avLst/>
          </a:prstGeom>
          <a:noFill/>
        </p:spPr>
        <p:txBody>
          <a:bodyPr wrap="square" rtlCol="0">
            <a:spAutoFit/>
          </a:bodyPr>
          <a:lstStyle/>
          <a:p>
            <a:r>
              <a:rPr lang="en-US" altLang="ja-JP" sz="2000" b="1" dirty="0"/>
              <a:t>1.2   Eight Levels of Coexistence</a:t>
            </a:r>
            <a:endParaRPr kumimoji="1" lang="ja-JP" altLang="en-US" sz="2000" b="1" dirty="0"/>
          </a:p>
        </p:txBody>
      </p:sp>
      <p:pic>
        <p:nvPicPr>
          <p:cNvPr id="7" name="図 6">
            <a:extLst>
              <a:ext uri="{FF2B5EF4-FFF2-40B4-BE49-F238E27FC236}">
                <a16:creationId xmlns:a16="http://schemas.microsoft.com/office/drawing/2014/main" id="{B5718D90-A027-84C3-C992-A60E07DE7237}"/>
              </a:ext>
            </a:extLst>
          </p:cNvPr>
          <p:cNvPicPr>
            <a:picLocks noChangeAspect="1"/>
          </p:cNvPicPr>
          <p:nvPr/>
        </p:nvPicPr>
        <p:blipFill>
          <a:blip r:embed="rId3"/>
          <a:stretch>
            <a:fillRect/>
          </a:stretch>
        </p:blipFill>
        <p:spPr>
          <a:xfrm>
            <a:off x="1001286" y="2276170"/>
            <a:ext cx="7217628" cy="3418096"/>
          </a:xfrm>
          <a:prstGeom prst="rect">
            <a:avLst/>
          </a:prstGeom>
        </p:spPr>
      </p:pic>
    </p:spTree>
    <p:extLst>
      <p:ext uri="{BB962C8B-B14F-4D97-AF65-F5344CB8AC3E}">
        <p14:creationId xmlns:p14="http://schemas.microsoft.com/office/powerpoint/2010/main" val="163766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57B1D03-FC6C-47D7-8CCE-97EBC61FED5D}"/>
              </a:ext>
            </a:extLst>
          </p:cNvPr>
          <p:cNvSpPr>
            <a:spLocks noGrp="1"/>
          </p:cNvSpPr>
          <p:nvPr>
            <p:ph type="sldNum" sz="quarter" idx="12"/>
          </p:nvPr>
        </p:nvSpPr>
        <p:spPr/>
        <p:txBody>
          <a:bodyPr/>
          <a:lstStyle/>
          <a:p>
            <a:pPr>
              <a:defRPr/>
            </a:pPr>
            <a:r>
              <a:rPr lang="en-US" dirty="0">
                <a:solidFill>
                  <a:srgbClr val="000000"/>
                </a:solidFill>
              </a:rPr>
              <a:t>Slide </a:t>
            </a:r>
            <a:fld id="{C65D8D74-25E4-4A14-9B13-1C1CBE0663D9}" type="slidenum">
              <a:rPr lang="en-US" smtClean="0">
                <a:solidFill>
                  <a:srgbClr val="000000"/>
                </a:solidFill>
              </a:rPr>
              <a:pPr>
                <a:defRPr/>
              </a:pPr>
              <a:t>6</a:t>
            </a:fld>
            <a:endParaRPr lang="en-US" dirty="0">
              <a:solidFill>
                <a:srgbClr val="000000"/>
              </a:solidFill>
            </a:endParaRPr>
          </a:p>
        </p:txBody>
      </p:sp>
      <p:sp>
        <p:nvSpPr>
          <p:cNvPr id="3" name="タイトル 2">
            <a:extLst>
              <a:ext uri="{FF2B5EF4-FFF2-40B4-BE49-F238E27FC236}">
                <a16:creationId xmlns:a16="http://schemas.microsoft.com/office/drawing/2014/main" id="{0744F749-B716-4046-9844-BC9C3F3B8FB2}"/>
              </a:ext>
            </a:extLst>
          </p:cNvPr>
          <p:cNvSpPr>
            <a:spLocks noGrp="1"/>
          </p:cNvSpPr>
          <p:nvPr>
            <p:ph type="title"/>
          </p:nvPr>
        </p:nvSpPr>
        <p:spPr>
          <a:xfrm>
            <a:off x="0" y="685800"/>
            <a:ext cx="9144000" cy="524140"/>
          </a:xfrm>
        </p:spPr>
        <p:txBody>
          <a:bodyPr/>
          <a:lstStyle/>
          <a:p>
            <a:r>
              <a:rPr kumimoji="1" lang="en-US" altLang="ja-JP" dirty="0"/>
              <a:t>1. Requirement for Channel Coding for TG6ma</a:t>
            </a:r>
            <a:endParaRPr kumimoji="1" lang="ja-JP" altLang="en-US" dirty="0"/>
          </a:p>
        </p:txBody>
      </p:sp>
      <p:sp>
        <p:nvSpPr>
          <p:cNvPr id="4" name="日付プレースホルダー 3">
            <a:extLst>
              <a:ext uri="{FF2B5EF4-FFF2-40B4-BE49-F238E27FC236}">
                <a16:creationId xmlns:a16="http://schemas.microsoft.com/office/drawing/2014/main" id="{FC436843-96E9-4A96-A134-A3F0BD0732E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E9565245-9C91-47C4-9D98-569E7ED52B47}"/>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12" name="テキスト ボックス 11">
            <a:extLst>
              <a:ext uri="{FF2B5EF4-FFF2-40B4-BE49-F238E27FC236}">
                <a16:creationId xmlns:a16="http://schemas.microsoft.com/office/drawing/2014/main" id="{B5B5EB35-CAAB-4D11-9011-50FBD5F27035}"/>
              </a:ext>
            </a:extLst>
          </p:cNvPr>
          <p:cNvSpPr txBox="1"/>
          <p:nvPr/>
        </p:nvSpPr>
        <p:spPr>
          <a:xfrm>
            <a:off x="202446" y="1280954"/>
            <a:ext cx="8941554" cy="707886"/>
          </a:xfrm>
          <a:prstGeom prst="rect">
            <a:avLst/>
          </a:prstGeom>
          <a:noFill/>
        </p:spPr>
        <p:txBody>
          <a:bodyPr wrap="square" rtlCol="0">
            <a:spAutoFit/>
          </a:bodyPr>
          <a:lstStyle/>
          <a:p>
            <a:r>
              <a:rPr lang="en-US" altLang="ja-JP" sz="2000" b="1" dirty="0"/>
              <a:t>1.3   8x8(64) Channel Coding Schemes for Combination of 8 QoS levels of Packets and 8 Coexistence Levels</a:t>
            </a:r>
            <a:endParaRPr kumimoji="1" lang="ja-JP" altLang="en-US" sz="2000" b="1" dirty="0"/>
          </a:p>
        </p:txBody>
      </p:sp>
      <p:graphicFrame>
        <p:nvGraphicFramePr>
          <p:cNvPr id="6" name="表 5">
            <a:extLst>
              <a:ext uri="{FF2B5EF4-FFF2-40B4-BE49-F238E27FC236}">
                <a16:creationId xmlns:a16="http://schemas.microsoft.com/office/drawing/2014/main" id="{2DA52B62-99E1-6164-E169-2E622339D81B}"/>
              </a:ext>
            </a:extLst>
          </p:cNvPr>
          <p:cNvGraphicFramePr>
            <a:graphicFrameLocks noGrp="1"/>
          </p:cNvGraphicFramePr>
          <p:nvPr>
            <p:extLst>
              <p:ext uri="{D42A27DB-BD31-4B8C-83A1-F6EECF244321}">
                <p14:modId xmlns:p14="http://schemas.microsoft.com/office/powerpoint/2010/main" val="1581660293"/>
              </p:ext>
            </p:extLst>
          </p:nvPr>
        </p:nvGraphicFramePr>
        <p:xfrm>
          <a:off x="107506" y="3429000"/>
          <a:ext cx="8941556" cy="2880319"/>
        </p:xfrm>
        <a:graphic>
          <a:graphicData uri="http://schemas.openxmlformats.org/drawingml/2006/table">
            <a:tbl>
              <a:tblPr firstRow="1" firstCol="1" bandRow="1">
                <a:tableStyleId>{5C22544A-7EE6-4342-B048-85BDC9FD1C3A}</a:tableStyleId>
              </a:tblPr>
              <a:tblGrid>
                <a:gridCol w="925309">
                  <a:extLst>
                    <a:ext uri="{9D8B030D-6E8A-4147-A177-3AD203B41FA5}">
                      <a16:colId xmlns:a16="http://schemas.microsoft.com/office/drawing/2014/main" val="166894807"/>
                    </a:ext>
                  </a:extLst>
                </a:gridCol>
                <a:gridCol w="1003426">
                  <a:extLst>
                    <a:ext uri="{9D8B030D-6E8A-4147-A177-3AD203B41FA5}">
                      <a16:colId xmlns:a16="http://schemas.microsoft.com/office/drawing/2014/main" val="3923161563"/>
                    </a:ext>
                  </a:extLst>
                </a:gridCol>
                <a:gridCol w="1003426">
                  <a:extLst>
                    <a:ext uri="{9D8B030D-6E8A-4147-A177-3AD203B41FA5}">
                      <a16:colId xmlns:a16="http://schemas.microsoft.com/office/drawing/2014/main" val="2966592315"/>
                    </a:ext>
                  </a:extLst>
                </a:gridCol>
                <a:gridCol w="1003426">
                  <a:extLst>
                    <a:ext uri="{9D8B030D-6E8A-4147-A177-3AD203B41FA5}">
                      <a16:colId xmlns:a16="http://schemas.microsoft.com/office/drawing/2014/main" val="1743939684"/>
                    </a:ext>
                  </a:extLst>
                </a:gridCol>
                <a:gridCol w="1003426">
                  <a:extLst>
                    <a:ext uri="{9D8B030D-6E8A-4147-A177-3AD203B41FA5}">
                      <a16:colId xmlns:a16="http://schemas.microsoft.com/office/drawing/2014/main" val="3602794947"/>
                    </a:ext>
                  </a:extLst>
                </a:gridCol>
                <a:gridCol w="1003426">
                  <a:extLst>
                    <a:ext uri="{9D8B030D-6E8A-4147-A177-3AD203B41FA5}">
                      <a16:colId xmlns:a16="http://schemas.microsoft.com/office/drawing/2014/main" val="3000844604"/>
                    </a:ext>
                  </a:extLst>
                </a:gridCol>
                <a:gridCol w="1003426">
                  <a:extLst>
                    <a:ext uri="{9D8B030D-6E8A-4147-A177-3AD203B41FA5}">
                      <a16:colId xmlns:a16="http://schemas.microsoft.com/office/drawing/2014/main" val="3391902986"/>
                    </a:ext>
                  </a:extLst>
                </a:gridCol>
                <a:gridCol w="975013">
                  <a:extLst>
                    <a:ext uri="{9D8B030D-6E8A-4147-A177-3AD203B41FA5}">
                      <a16:colId xmlns:a16="http://schemas.microsoft.com/office/drawing/2014/main" val="3264952962"/>
                    </a:ext>
                  </a:extLst>
                </a:gridCol>
                <a:gridCol w="1020678">
                  <a:extLst>
                    <a:ext uri="{9D8B030D-6E8A-4147-A177-3AD203B41FA5}">
                      <a16:colId xmlns:a16="http://schemas.microsoft.com/office/drawing/2014/main" val="287511382"/>
                    </a:ext>
                  </a:extLst>
                </a:gridCol>
              </a:tblGrid>
              <a:tr h="443126">
                <a:tc>
                  <a:txBody>
                    <a:bodyPr/>
                    <a:lstStyle/>
                    <a:p>
                      <a:pPr marL="0" marR="0" algn="ctr">
                        <a:spcBef>
                          <a:spcPts val="0"/>
                        </a:spcBef>
                        <a:spcAft>
                          <a:spcPts val="0"/>
                        </a:spcAft>
                      </a:pPr>
                      <a:r>
                        <a:rPr lang="en-US" sz="1400">
                          <a:effectLst/>
                        </a:rPr>
                        <a:t>QoS/Cox</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gn="ctr">
                        <a:spcBef>
                          <a:spcPts val="0"/>
                        </a:spcBef>
                        <a:spcAft>
                          <a:spcPts val="0"/>
                        </a:spcAft>
                      </a:pPr>
                      <a:r>
                        <a:rPr lang="en-US" sz="1400">
                          <a:effectLst/>
                        </a:rPr>
                        <a:t>0</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gn="ctr">
                        <a:spcBef>
                          <a:spcPts val="0"/>
                        </a:spcBef>
                        <a:spcAft>
                          <a:spcPts val="0"/>
                        </a:spcAft>
                      </a:pPr>
                      <a:r>
                        <a:rPr lang="en-US" sz="1400">
                          <a:effectLst/>
                        </a:rPr>
                        <a:t>1</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gn="ctr">
                        <a:spcBef>
                          <a:spcPts val="0"/>
                        </a:spcBef>
                        <a:spcAft>
                          <a:spcPts val="0"/>
                        </a:spcAft>
                      </a:pPr>
                      <a:r>
                        <a:rPr lang="en-US" sz="1400">
                          <a:effectLst/>
                        </a:rPr>
                        <a:t>2</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gn="ctr">
                        <a:spcBef>
                          <a:spcPts val="0"/>
                        </a:spcBef>
                        <a:spcAft>
                          <a:spcPts val="0"/>
                        </a:spcAft>
                      </a:pPr>
                      <a:r>
                        <a:rPr lang="en-US" sz="1400">
                          <a:effectLst/>
                        </a:rPr>
                        <a:t>3</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gn="ctr">
                        <a:spcBef>
                          <a:spcPts val="0"/>
                        </a:spcBef>
                        <a:spcAft>
                          <a:spcPts val="0"/>
                        </a:spcAft>
                      </a:pPr>
                      <a:r>
                        <a:rPr lang="en-US" sz="1400">
                          <a:effectLst/>
                        </a:rPr>
                        <a:t>4</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gn="ctr">
                        <a:spcBef>
                          <a:spcPts val="0"/>
                        </a:spcBef>
                        <a:spcAft>
                          <a:spcPts val="0"/>
                        </a:spcAft>
                      </a:pPr>
                      <a:r>
                        <a:rPr lang="en-US" sz="1400" dirty="0">
                          <a:effectLst/>
                        </a:rPr>
                        <a:t>5</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gn="ctr">
                        <a:spcBef>
                          <a:spcPts val="0"/>
                        </a:spcBef>
                        <a:spcAft>
                          <a:spcPts val="0"/>
                        </a:spcAft>
                      </a:pPr>
                      <a:r>
                        <a:rPr lang="en-US" sz="1400">
                          <a:effectLst/>
                        </a:rPr>
                        <a:t>6</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gn="ctr">
                        <a:spcBef>
                          <a:spcPts val="0"/>
                        </a:spcBef>
                        <a:spcAft>
                          <a:spcPts val="0"/>
                        </a:spcAft>
                      </a:pPr>
                      <a:r>
                        <a:rPr lang="en-US" sz="1400">
                          <a:effectLst/>
                        </a:rPr>
                        <a:t>7</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2878270347"/>
                  </a:ext>
                </a:extLst>
              </a:tr>
              <a:tr h="221563">
                <a:tc>
                  <a:txBody>
                    <a:bodyPr/>
                    <a:lstStyle/>
                    <a:p>
                      <a:pPr marL="0" marR="0" algn="ctr">
                        <a:spcBef>
                          <a:spcPts val="0"/>
                        </a:spcBef>
                        <a:spcAft>
                          <a:spcPts val="0"/>
                        </a:spcAft>
                      </a:pPr>
                      <a:r>
                        <a:rPr lang="en-US" sz="1400">
                          <a:effectLst/>
                        </a:rPr>
                        <a:t>0</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dirty="0">
                          <a:effectLst/>
                        </a:rPr>
                        <a:t>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extLst>
                  <a:ext uri="{0D108BD9-81ED-4DB2-BD59-A6C34878D82A}">
                    <a16:rowId xmlns:a16="http://schemas.microsoft.com/office/drawing/2014/main" val="3577317146"/>
                  </a:ext>
                </a:extLst>
              </a:tr>
              <a:tr h="221563">
                <a:tc>
                  <a:txBody>
                    <a:bodyPr/>
                    <a:lstStyle/>
                    <a:p>
                      <a:pPr marL="0" marR="0" algn="ctr">
                        <a:spcBef>
                          <a:spcPts val="0"/>
                        </a:spcBef>
                        <a:spcAft>
                          <a:spcPts val="0"/>
                        </a:spcAft>
                      </a:pPr>
                      <a:r>
                        <a:rPr lang="en-US" sz="1400">
                          <a:effectLst/>
                        </a:rPr>
                        <a:t>1</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HARQ</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extLst>
                  <a:ext uri="{0D108BD9-81ED-4DB2-BD59-A6C34878D82A}">
                    <a16:rowId xmlns:a16="http://schemas.microsoft.com/office/drawing/2014/main" val="2591150872"/>
                  </a:ext>
                </a:extLst>
              </a:tr>
              <a:tr h="221563">
                <a:tc>
                  <a:txBody>
                    <a:bodyPr/>
                    <a:lstStyle/>
                    <a:p>
                      <a:pPr marL="0" marR="0" algn="ctr">
                        <a:spcBef>
                          <a:spcPts val="0"/>
                        </a:spcBef>
                        <a:spcAft>
                          <a:spcPts val="0"/>
                        </a:spcAft>
                      </a:pPr>
                      <a:r>
                        <a:rPr lang="en-US" sz="1400">
                          <a:effectLst/>
                        </a:rPr>
                        <a:t>2</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HARQ</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extLst>
                  <a:ext uri="{0D108BD9-81ED-4DB2-BD59-A6C34878D82A}">
                    <a16:rowId xmlns:a16="http://schemas.microsoft.com/office/drawing/2014/main" val="735653660"/>
                  </a:ext>
                </a:extLst>
              </a:tr>
              <a:tr h="221563">
                <a:tc>
                  <a:txBody>
                    <a:bodyPr/>
                    <a:lstStyle/>
                    <a:p>
                      <a:pPr marL="0" marR="0" algn="ctr">
                        <a:spcBef>
                          <a:spcPts val="0"/>
                        </a:spcBef>
                        <a:spcAft>
                          <a:spcPts val="0"/>
                        </a:spcAft>
                      </a:pPr>
                      <a:r>
                        <a:rPr lang="en-US" sz="1400">
                          <a:effectLst/>
                        </a:rPr>
                        <a:t>3</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HARQ</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extLst>
                  <a:ext uri="{0D108BD9-81ED-4DB2-BD59-A6C34878D82A}">
                    <a16:rowId xmlns:a16="http://schemas.microsoft.com/office/drawing/2014/main" val="1298473928"/>
                  </a:ext>
                </a:extLst>
              </a:tr>
              <a:tr h="221563">
                <a:tc>
                  <a:txBody>
                    <a:bodyPr/>
                    <a:lstStyle/>
                    <a:p>
                      <a:pPr marL="0" marR="0" algn="ctr">
                        <a:spcBef>
                          <a:spcPts val="0"/>
                        </a:spcBef>
                        <a:spcAft>
                          <a:spcPts val="0"/>
                        </a:spcAft>
                      </a:pPr>
                      <a:r>
                        <a:rPr lang="en-US" sz="1400">
                          <a:effectLst/>
                        </a:rPr>
                        <a:t>4</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HARQ</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extLst>
                  <a:ext uri="{0D108BD9-81ED-4DB2-BD59-A6C34878D82A}">
                    <a16:rowId xmlns:a16="http://schemas.microsoft.com/office/drawing/2014/main" val="402163968"/>
                  </a:ext>
                </a:extLst>
              </a:tr>
              <a:tr h="443126">
                <a:tc>
                  <a:txBody>
                    <a:bodyPr/>
                    <a:lstStyle/>
                    <a:p>
                      <a:pPr marL="0" marR="0" algn="ctr">
                        <a:spcBef>
                          <a:spcPts val="0"/>
                        </a:spcBef>
                        <a:spcAft>
                          <a:spcPts val="0"/>
                        </a:spcAft>
                      </a:pPr>
                      <a:r>
                        <a:rPr lang="en-US" sz="1400">
                          <a:effectLst/>
                        </a:rPr>
                        <a:t>5</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HARQ/IM</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HARQ/IM</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extLst>
                  <a:ext uri="{0D108BD9-81ED-4DB2-BD59-A6C34878D82A}">
                    <a16:rowId xmlns:a16="http://schemas.microsoft.com/office/drawing/2014/main" val="374067664"/>
                  </a:ext>
                </a:extLst>
              </a:tr>
              <a:tr h="443126">
                <a:tc>
                  <a:txBody>
                    <a:bodyPr/>
                    <a:lstStyle/>
                    <a:p>
                      <a:pPr marL="0" marR="0" algn="ctr">
                        <a:spcBef>
                          <a:spcPts val="0"/>
                        </a:spcBef>
                        <a:spcAft>
                          <a:spcPts val="0"/>
                        </a:spcAft>
                      </a:pPr>
                      <a:r>
                        <a:rPr lang="en-US" sz="1400">
                          <a:effectLst/>
                        </a:rPr>
                        <a:t>6</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dirty="0">
                          <a:effectLst/>
                        </a:rPr>
                        <a:t>CFP/HARQ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CFP/HARQ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CFP/HARQ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CFP/HARQ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a:effectLst/>
                        </a:rPr>
                        <a:t>CFP/HARQ</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a:effectLst/>
                        </a:rPr>
                        <a:t>CFP/HARQ</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HARQ/IM</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HARQ/IM</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extLst>
                  <a:ext uri="{0D108BD9-81ED-4DB2-BD59-A6C34878D82A}">
                    <a16:rowId xmlns:a16="http://schemas.microsoft.com/office/drawing/2014/main" val="2495529272"/>
                  </a:ext>
                </a:extLst>
              </a:tr>
              <a:tr h="443126">
                <a:tc>
                  <a:txBody>
                    <a:bodyPr/>
                    <a:lstStyle/>
                    <a:p>
                      <a:pPr marL="0" marR="0" algn="ctr">
                        <a:spcBef>
                          <a:spcPts val="0"/>
                        </a:spcBef>
                        <a:spcAft>
                          <a:spcPts val="0"/>
                        </a:spcAft>
                      </a:pPr>
                      <a:r>
                        <a:rPr lang="en-US" sz="1400">
                          <a:effectLst/>
                        </a:rPr>
                        <a:t>7</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CFP/HARQ</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a:effectLst/>
                        </a:rPr>
                        <a:t>CFP/HARQ</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CFP/HARQ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CFP/HARQ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CFP/HARQ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CFP/HARQ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a:effectLst/>
                        </a:rPr>
                        <a:t>HARQ/IM</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HARQ/IM</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extLst>
                  <a:ext uri="{0D108BD9-81ED-4DB2-BD59-A6C34878D82A}">
                    <a16:rowId xmlns:a16="http://schemas.microsoft.com/office/drawing/2014/main" val="1308542876"/>
                  </a:ext>
                </a:extLst>
              </a:tr>
            </a:tbl>
          </a:graphicData>
        </a:graphic>
      </p:graphicFrame>
      <p:sp>
        <p:nvSpPr>
          <p:cNvPr id="8" name="Rectangle 1">
            <a:extLst>
              <a:ext uri="{FF2B5EF4-FFF2-40B4-BE49-F238E27FC236}">
                <a16:creationId xmlns:a16="http://schemas.microsoft.com/office/drawing/2014/main" id="{A16D2B87-9D80-5C32-DA41-7E9B2EE5E3D5}"/>
              </a:ext>
            </a:extLst>
          </p:cNvPr>
          <p:cNvSpPr>
            <a:spLocks noChangeArrowheads="1"/>
          </p:cNvSpPr>
          <p:nvPr/>
        </p:nvSpPr>
        <p:spPr bwMode="auto">
          <a:xfrm>
            <a:off x="395536" y="1926377"/>
            <a:ext cx="8496944"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The coexistence parameters are classified as </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100" b="0" i="0" u="none" strike="noStrike" cap="none" normalizeH="0" baseline="0" dirty="0">
                <a:ln>
                  <a:noFill/>
                </a:ln>
                <a:solidFill>
                  <a:srgbClr val="000000"/>
                </a:solidFill>
                <a:effectLst/>
                <a:latin typeface="Times New Roman" panose="02020603050405020304" pitchFamily="18" charset="0"/>
                <a:ea typeface="Times" panose="02020603050405020304" pitchFamily="18" charset="0"/>
                <a:cs typeface="Times New Roman" panose="02020603050405020304" pitchFamily="18" charset="0"/>
              </a:rPr>
              <a:t>MAC: 1) CFP, 2) CAP.</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100" b="0" i="0" u="none" strike="noStrike" cap="none" normalizeH="0" baseline="0" dirty="0">
                <a:ln>
                  <a:noFill/>
                </a:ln>
                <a:solidFill>
                  <a:srgbClr val="000000"/>
                </a:solidFill>
                <a:effectLst/>
                <a:latin typeface="Times New Roman" panose="02020603050405020304" pitchFamily="18" charset="0"/>
                <a:ea typeface="Times" panose="02020603050405020304" pitchFamily="18" charset="0"/>
                <a:cs typeface="Times New Roman" panose="02020603050405020304" pitchFamily="18" charset="0"/>
              </a:rPr>
              <a:t>PHY, FEC: 1) (BCC, LDPC), 2) External FEC (Super-orthogonal CC), 3) Interference Mitigation techniques. </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100" b="0" i="0" u="none" strike="noStrike" cap="none" normalizeH="0" baseline="0" dirty="0">
                <a:ln>
                  <a:noFill/>
                </a:ln>
                <a:solidFill>
                  <a:srgbClr val="000000"/>
                </a:solidFill>
                <a:effectLst/>
                <a:latin typeface="Times New Roman" panose="02020603050405020304" pitchFamily="18" charset="0"/>
                <a:ea typeface="Times" panose="02020603050405020304" pitchFamily="18" charset="0"/>
                <a:cs typeface="Times New Roman" panose="02020603050405020304" pitchFamily="18" charset="0"/>
              </a:rPr>
              <a:t>MAC &amp; PHY: HARQ (composable CC).</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A combination of such techniques and QoS gives the different modes of transmission depending on the required QoS and the interference environment of operation: </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High coexistence level support means high intra-interference or inter-interference or both. Hence, operation in the CFP cannot be guarantee. The CFP would be preferable for transmission of high QoS traffic in low or non-interference environment. </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7213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5D6456A-D65F-4FD3-8782-66AEEB84303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B1F85541-FAEE-4E58-AEA1-0B6082403E62}"/>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E8F61436-A746-4E39-83B1-55419B977F98}"/>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7" name="タイトル 1">
            <a:extLst>
              <a:ext uri="{FF2B5EF4-FFF2-40B4-BE49-F238E27FC236}">
                <a16:creationId xmlns:a16="http://schemas.microsoft.com/office/drawing/2014/main" id="{F2D84D78-9032-457A-A18E-A59374202603}"/>
              </a:ext>
            </a:extLst>
          </p:cNvPr>
          <p:cNvSpPr>
            <a:spLocks noGrp="1"/>
          </p:cNvSpPr>
          <p:nvPr>
            <p:ph type="title"/>
          </p:nvPr>
        </p:nvSpPr>
        <p:spPr>
          <a:xfrm>
            <a:off x="685800" y="685800"/>
            <a:ext cx="7772400" cy="1066800"/>
          </a:xfrm>
        </p:spPr>
        <p:txBody>
          <a:bodyPr/>
          <a:lstStyle/>
          <a:p>
            <a:r>
              <a:rPr kumimoji="1" lang="en-US" altLang="ja-JP" dirty="0"/>
              <a:t>2. Error control in IEEE802.15.6</a:t>
            </a:r>
            <a:endParaRPr kumimoji="1" lang="ja-JP" altLang="en-US" dirty="0"/>
          </a:p>
        </p:txBody>
      </p:sp>
      <p:sp>
        <p:nvSpPr>
          <p:cNvPr id="8" name="テキスト ボックス 7">
            <a:extLst>
              <a:ext uri="{FF2B5EF4-FFF2-40B4-BE49-F238E27FC236}">
                <a16:creationId xmlns:a16="http://schemas.microsoft.com/office/drawing/2014/main" id="{92B08E86-755D-42D3-A2D1-A0251B333376}"/>
              </a:ext>
            </a:extLst>
          </p:cNvPr>
          <p:cNvSpPr txBox="1"/>
          <p:nvPr/>
        </p:nvSpPr>
        <p:spPr>
          <a:xfrm>
            <a:off x="323528" y="1700808"/>
            <a:ext cx="8496944" cy="3785652"/>
          </a:xfrm>
          <a:prstGeom prst="rect">
            <a:avLst/>
          </a:prstGeom>
          <a:noFill/>
        </p:spPr>
        <p:txBody>
          <a:bodyPr wrap="square" rtlCol="0">
            <a:spAutoFit/>
          </a:bodyPr>
          <a:lstStyle/>
          <a:p>
            <a:pPr marL="285750" indent="-285750">
              <a:buFont typeface="Arial" panose="020B0604020202020204" pitchFamily="34" charset="0"/>
              <a:buChar char="•"/>
            </a:pPr>
            <a:r>
              <a:rPr lang="en-US" altLang="ja-JP" sz="2000" dirty="0">
                <a:latin typeface="+mj-lt"/>
              </a:rPr>
              <a:t>IEEE802.15.6 shall use a (63, 51) BCH code as an error correcting code in narrowband, UWB and HBC PHY</a:t>
            </a:r>
            <a:endParaRPr lang="en-US" altLang="ja-JP" sz="2000" dirty="0">
              <a:latin typeface="Times New Roman" panose="02020603050405020304" pitchFamily="18" charset="0"/>
              <a:ea typeface="ＭＳ 明朝" panose="02020609040205080304" pitchFamily="17" charset="-128"/>
            </a:endParaRPr>
          </a:p>
          <a:p>
            <a:pPr marL="285750" indent="-285750">
              <a:buFont typeface="Arial" panose="020B0604020202020204" pitchFamily="34" charset="0"/>
              <a:buChar char="•"/>
            </a:pPr>
            <a:endParaRPr lang="en-US" altLang="ja-JP" sz="2000" dirty="0">
              <a:latin typeface="Times New Roman" panose="02020603050405020304" pitchFamily="18" charset="0"/>
              <a:ea typeface="ＭＳ 明朝" panose="02020609040205080304" pitchFamily="17" charset="-128"/>
            </a:endParaRPr>
          </a:p>
          <a:p>
            <a:pPr marL="285750" indent="-285750">
              <a:buFont typeface="Arial" panose="020B0604020202020204" pitchFamily="34" charset="0"/>
              <a:buChar char="•"/>
            </a:pPr>
            <a:r>
              <a:rPr lang="en-US" altLang="ja-JP" sz="2000" dirty="0">
                <a:latin typeface="Times New Roman" panose="02020603050405020304" pitchFamily="18" charset="0"/>
                <a:ea typeface="ＭＳ 明朝" panose="02020609040205080304" pitchFamily="17" charset="-128"/>
              </a:rPr>
              <a:t>Only user priority 6 data in UWB-PHY may use a hybrid ARQ with a (126, 63) shortened BCH code</a:t>
            </a:r>
          </a:p>
          <a:p>
            <a:pPr marL="285750" indent="-285750">
              <a:buFont typeface="Arial" panose="020B0604020202020204" pitchFamily="34" charset="0"/>
              <a:buChar char="•"/>
            </a:pPr>
            <a:endParaRPr lang="en-US" altLang="ja-JP" sz="2000" dirty="0">
              <a:latin typeface="Times New Roman" panose="02020603050405020304" pitchFamily="18" charset="0"/>
              <a:ea typeface="ＭＳ 明朝" panose="02020609040205080304" pitchFamily="17" charset="-128"/>
            </a:endParaRPr>
          </a:p>
          <a:p>
            <a:pPr marL="285750" indent="-285750">
              <a:buFont typeface="Arial" panose="020B0604020202020204" pitchFamily="34" charset="0"/>
              <a:buChar char="•"/>
            </a:pPr>
            <a:r>
              <a:rPr lang="en-US" altLang="ja-JP" sz="2000" dirty="0">
                <a:latin typeface="+mj-lt"/>
              </a:rPr>
              <a:t>WBAN may deal with 8 levels of user priority data</a:t>
            </a:r>
          </a:p>
          <a:p>
            <a:pPr marL="285750" indent="-285750">
              <a:buFont typeface="Arial" panose="020B0604020202020204" pitchFamily="34" charset="0"/>
              <a:buChar char="•"/>
            </a:pPr>
            <a:endParaRPr lang="en-US" altLang="ja-JP" sz="2000" dirty="0">
              <a:latin typeface="+mj-lt"/>
            </a:endParaRPr>
          </a:p>
          <a:p>
            <a:pPr marL="285750" indent="-285750">
              <a:buFont typeface="Arial" panose="020B0604020202020204" pitchFamily="34" charset="0"/>
              <a:buChar char="•"/>
            </a:pPr>
            <a:r>
              <a:rPr lang="en-US" altLang="ja-JP" sz="2000" dirty="0">
                <a:latin typeface="+mj-lt"/>
              </a:rPr>
              <a:t>Those data have a wide range of quality of service (</a:t>
            </a:r>
            <a:r>
              <a:rPr lang="en-US" altLang="ja-JP" sz="2000" dirty="0" err="1">
                <a:latin typeface="+mj-lt"/>
              </a:rPr>
              <a:t>QoS</a:t>
            </a:r>
            <a:r>
              <a:rPr lang="en-US" altLang="ja-JP" sz="2000" dirty="0">
                <a:latin typeface="+mj-lt"/>
              </a:rPr>
              <a:t>)</a:t>
            </a:r>
          </a:p>
          <a:p>
            <a:pPr marL="285750" indent="-285750">
              <a:buFont typeface="Arial" panose="020B0604020202020204" pitchFamily="34" charset="0"/>
              <a:buChar char="•"/>
            </a:pPr>
            <a:endParaRPr lang="en-US" altLang="ja-JP" sz="2000" dirty="0">
              <a:latin typeface="+mj-lt"/>
            </a:endParaRPr>
          </a:p>
          <a:p>
            <a:pPr marL="285750" indent="-285750">
              <a:buFont typeface="Arial" panose="020B0604020202020204" pitchFamily="34" charset="0"/>
              <a:buChar char="•"/>
            </a:pPr>
            <a:r>
              <a:rPr lang="en-US" altLang="ja-JP" sz="2000" dirty="0">
                <a:latin typeface="+mj-lt"/>
              </a:rPr>
              <a:t>The error controlling of the current IEEE Std. 802.15.6 cannot cope with it because of lack of flexibility</a:t>
            </a:r>
          </a:p>
        </p:txBody>
      </p:sp>
    </p:spTree>
    <p:extLst>
      <p:ext uri="{BB962C8B-B14F-4D97-AF65-F5344CB8AC3E}">
        <p14:creationId xmlns:p14="http://schemas.microsoft.com/office/powerpoint/2010/main" val="1170473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D7F72E0-C575-4039-A9F5-6CE9243BCB05}"/>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8</a:t>
            </a:fld>
            <a:endParaRPr lang="en-US" dirty="0">
              <a:solidFill>
                <a:srgbClr val="000000"/>
              </a:solidFill>
            </a:endParaRPr>
          </a:p>
        </p:txBody>
      </p:sp>
      <p:sp>
        <p:nvSpPr>
          <p:cNvPr id="3" name="タイトル 2">
            <a:extLst>
              <a:ext uri="{FF2B5EF4-FFF2-40B4-BE49-F238E27FC236}">
                <a16:creationId xmlns:a16="http://schemas.microsoft.com/office/drawing/2014/main" id="{29E0E7FA-E4C6-45E2-B158-22FB9CB1AE7B}"/>
              </a:ext>
            </a:extLst>
          </p:cNvPr>
          <p:cNvSpPr>
            <a:spLocks noGrp="1"/>
          </p:cNvSpPr>
          <p:nvPr>
            <p:ph type="title"/>
          </p:nvPr>
        </p:nvSpPr>
        <p:spPr>
          <a:xfrm>
            <a:off x="100619" y="694085"/>
            <a:ext cx="8820472" cy="1066800"/>
          </a:xfrm>
        </p:spPr>
        <p:txBody>
          <a:bodyPr/>
          <a:lstStyle/>
          <a:p>
            <a:r>
              <a:rPr kumimoji="1" lang="en-US" altLang="ja-JP" dirty="0"/>
              <a:t>3. Proposed Hybrid ARQ Scheme for WBAN </a:t>
            </a:r>
            <a:endParaRPr kumimoji="1" lang="ja-JP" altLang="en-US" dirty="0"/>
          </a:p>
        </p:txBody>
      </p:sp>
      <p:sp>
        <p:nvSpPr>
          <p:cNvPr id="4" name="日付プレースホルダー 3">
            <a:extLst>
              <a:ext uri="{FF2B5EF4-FFF2-40B4-BE49-F238E27FC236}">
                <a16:creationId xmlns:a16="http://schemas.microsoft.com/office/drawing/2014/main" id="{841DE7ED-2861-4F9F-8C98-6F7661CAE28D}"/>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E0418E8A-28C4-4057-BFF5-E1CD40923C61}"/>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65509FD-C362-417E-AB93-51CB6B05233A}"/>
                  </a:ext>
                </a:extLst>
              </p:cNvPr>
              <p:cNvSpPr txBox="1"/>
              <p:nvPr/>
            </p:nvSpPr>
            <p:spPr>
              <a:xfrm>
                <a:off x="323528" y="1716752"/>
                <a:ext cx="8496944" cy="4247317"/>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latin typeface="+mj-lt"/>
                  </a:rPr>
                  <a:t>Proposed QoS control scheme using decomposable error correcting codes and Weldon’s ARQ protocol</a:t>
                </a:r>
              </a:p>
              <a:p>
                <a:pPr marL="285750" indent="-285750">
                  <a:buFont typeface="Arial" panose="020B0604020202020204" pitchFamily="34" charset="0"/>
                  <a:buChar char="•"/>
                </a:pPr>
                <a:endParaRPr lang="en-US" altLang="ja-JP" sz="2400" b="1" dirty="0">
                  <a:latin typeface="+mj-lt"/>
                </a:endParaRPr>
              </a:p>
              <a:p>
                <a:pPr marL="800100" lvl="1" indent="-342900">
                  <a:buFont typeface="Wingdings" panose="05000000000000000000" pitchFamily="2" charset="2"/>
                  <a:buChar char="ü"/>
                </a:pPr>
                <a:r>
                  <a:rPr lang="en-US" altLang="ja-JP" dirty="0">
                    <a:latin typeface="Times New Roman" panose="02020603050405020304" pitchFamily="18" charset="0"/>
                    <a:ea typeface="ＭＳ 明朝" panose="02020609040205080304" pitchFamily="17" charset="-128"/>
                  </a:rPr>
                  <a:t>It is based on punctured convolutional codes (constraint length </a:t>
                </a:r>
                <a14:m>
                  <m:oMath xmlns:m="http://schemas.openxmlformats.org/officeDocument/2006/math">
                    <m:r>
                      <a:rPr lang="en-US" altLang="ja-JP" i="1">
                        <a:latin typeface="Cambria Math" panose="02040503050406030204" pitchFamily="18" charset="0"/>
                        <a:ea typeface="ＭＳ 明朝" panose="02020609040205080304" pitchFamily="17" charset="-128"/>
                        <a:cs typeface="Times New Roman" panose="02020603050405020304" pitchFamily="18" charset="0"/>
                      </a:rPr>
                      <m:t>𝐾</m:t>
                    </m:r>
                  </m:oMath>
                </a14:m>
                <a:r>
                  <a:rPr lang="en-US" altLang="ja-JP" dirty="0">
                    <a:latin typeface="Times New Roman" panose="02020603050405020304" pitchFamily="18" charset="0"/>
                    <a:ea typeface="ＭＳ 明朝" panose="02020609040205080304" pitchFamily="17" charset="-128"/>
                  </a:rPr>
                  <a:t> = 3 and coding rates </a:t>
                </a:r>
                <a14:m>
                  <m:oMath xmlns:m="http://schemas.openxmlformats.org/officeDocument/2006/math">
                    <m:sSub>
                      <m:sSubPr>
                        <m:ctrlPr>
                          <a:rPr lang="ja-JP" altLang="ja-JP" sz="1400" i="1">
                            <a:effectLst/>
                            <a:latin typeface="Cambria Math" panose="02040503050406030204" pitchFamily="18" charset="0"/>
                            <a:ea typeface="Cambria Math" panose="02040503050406030204" pitchFamily="18" charset="0"/>
                          </a:rPr>
                        </m:ctrlPr>
                      </m:sSubPr>
                      <m:e>
                        <m:r>
                          <a:rPr lang="en-US" altLang="ja-JP" sz="1400" i="1">
                            <a:effectLst/>
                            <a:latin typeface="Cambria Math" panose="02040503050406030204" pitchFamily="18" charset="0"/>
                            <a:ea typeface="ＭＳ 明朝" panose="02020609040205080304" pitchFamily="17" charset="-128"/>
                            <a:cs typeface="Times New Roman" panose="02020603050405020304" pitchFamily="18" charset="0"/>
                          </a:rPr>
                          <m:t>𝑟</m:t>
                        </m:r>
                      </m:e>
                      <m:sub>
                        <m:r>
                          <a:rPr lang="en-US" altLang="ja-JP" sz="1400" i="1">
                            <a:effectLst/>
                            <a:latin typeface="Cambria Math" panose="02040503050406030204" pitchFamily="18" charset="0"/>
                            <a:ea typeface="ＭＳ 明朝" panose="02020609040205080304" pitchFamily="17" charset="-128"/>
                            <a:cs typeface="Times New Roman" panose="02020603050405020304" pitchFamily="18" charset="0"/>
                          </a:rPr>
                          <m:t>𝑖</m:t>
                        </m:r>
                      </m:sub>
                    </m:sSub>
                  </m:oMath>
                </a14:m>
                <a:r>
                  <a:rPr lang="en-US" altLang="ja-JP" dirty="0">
                    <a:latin typeface="Times New Roman" panose="02020603050405020304" pitchFamily="18" charset="0"/>
                    <a:ea typeface="ＭＳ 明朝" panose="02020609040205080304" pitchFamily="17" charset="-128"/>
                  </a:rPr>
                  <a:t> of 8/9 to 1/16)</a:t>
                </a:r>
              </a:p>
              <a:p>
                <a:pPr marL="800100" lvl="1" indent="-342900">
                  <a:buFont typeface="Wingdings" panose="05000000000000000000" pitchFamily="2" charset="2"/>
                  <a:buChar char="ü"/>
                </a:pPr>
                <a:r>
                  <a:rPr lang="en-US" altLang="ja-JP" dirty="0">
                    <a:latin typeface="Times New Roman" panose="02020603050405020304" pitchFamily="18" charset="0"/>
                    <a:ea typeface="ＭＳ 明朝" panose="02020609040205080304" pitchFamily="17" charset="-128"/>
                  </a:rPr>
                  <a:t>The </a:t>
                </a:r>
                <a14:m>
                  <m:oMath xmlns:m="http://schemas.openxmlformats.org/officeDocument/2006/math">
                    <m:sSub>
                      <m:sSubPr>
                        <m:ctrlPr>
                          <a:rPr lang="ja-JP" altLang="ja-JP" sz="1400" i="1">
                            <a:effectLst/>
                            <a:latin typeface="Cambria Math" panose="02040503050406030204" pitchFamily="18" charset="0"/>
                            <a:ea typeface="Cambria Math" panose="02040503050406030204" pitchFamily="18" charset="0"/>
                          </a:rPr>
                        </m:ctrlPr>
                      </m:sSubPr>
                      <m:e>
                        <m:r>
                          <a:rPr lang="en-US" altLang="ja-JP" sz="1400" i="1">
                            <a:effectLst/>
                            <a:latin typeface="Cambria Math" panose="02040503050406030204" pitchFamily="18" charset="0"/>
                            <a:ea typeface="ＭＳ 明朝" panose="02020609040205080304" pitchFamily="17" charset="-128"/>
                            <a:cs typeface="Times New Roman" panose="02020603050405020304" pitchFamily="18" charset="0"/>
                          </a:rPr>
                          <m:t>𝑟</m:t>
                        </m:r>
                      </m:e>
                      <m:sub>
                        <m:r>
                          <a:rPr lang="en-US" altLang="ja-JP" sz="1400" i="1">
                            <a:effectLst/>
                            <a:latin typeface="Cambria Math" panose="02040503050406030204" pitchFamily="18" charset="0"/>
                            <a:ea typeface="ＭＳ 明朝" panose="02020609040205080304" pitchFamily="17" charset="-128"/>
                            <a:cs typeface="Times New Roman" panose="02020603050405020304" pitchFamily="18" charset="0"/>
                          </a:rPr>
                          <m:t>𝑖</m:t>
                        </m:r>
                      </m:sub>
                    </m:sSub>
                    <m:r>
                      <a:rPr lang="en-US" altLang="ja-JP">
                        <a:latin typeface="Cambria Math" panose="02040503050406030204" pitchFamily="18" charset="0"/>
                        <a:ea typeface="ＭＳ 明朝" panose="02020609040205080304" pitchFamily="17" charset="-128"/>
                        <a:cs typeface="Times New Roman" panose="02020603050405020304" pitchFamily="18" charset="0"/>
                      </a:rPr>
                      <m:t>=8/9</m:t>
                    </m:r>
                  </m:oMath>
                </a14:m>
                <a:r>
                  <a:rPr lang="en-US" altLang="ja-JP" dirty="0">
                    <a:latin typeface="Times New Roman" panose="02020603050405020304" pitchFamily="18" charset="0"/>
                    <a:ea typeface="ＭＳ 明朝" panose="02020609040205080304" pitchFamily="17" charset="-128"/>
                  </a:rPr>
                  <a:t> punctured code patterns (codeword 1 and codeword 1') are generated as shown in the next figure</a:t>
                </a:r>
              </a:p>
              <a:p>
                <a:pPr marL="800100" lvl="1" indent="-342900">
                  <a:buFont typeface="Wingdings" panose="05000000000000000000" pitchFamily="2" charset="2"/>
                  <a:buChar char="ü"/>
                </a:pPr>
                <a:r>
                  <a:rPr lang="en-US" altLang="ja-JP" dirty="0">
                    <a:latin typeface="Times New Roman" panose="02020603050405020304" pitchFamily="18" charset="0"/>
                    <a:ea typeface="ＭＳ 明朝" panose="02020609040205080304" pitchFamily="17" charset="-128"/>
                  </a:rPr>
                  <a:t>At the first transmission, codeword 1 is sent</a:t>
                </a:r>
              </a:p>
              <a:p>
                <a:pPr marL="800100" lvl="1" indent="-342900">
                  <a:buFont typeface="Wingdings" panose="05000000000000000000" pitchFamily="2" charset="2"/>
                  <a:buChar char="ü"/>
                </a:pPr>
                <a:r>
                  <a:rPr lang="en-US" altLang="ja-JP" dirty="0">
                    <a:latin typeface="+mj-lt"/>
                  </a:rPr>
                  <a:t>To increment the coding rate of the punctured code, elements of codeword 1' are sent after the first transmission</a:t>
                </a:r>
              </a:p>
              <a:p>
                <a:pPr marL="800100" lvl="1" indent="-342900">
                  <a:buFont typeface="Wingdings" panose="05000000000000000000" pitchFamily="2" charset="2"/>
                  <a:buChar char="ü"/>
                </a:pPr>
                <a:r>
                  <a:rPr lang="en-US" altLang="ja-JP" dirty="0">
                    <a:latin typeface="+mj-lt"/>
                  </a:rPr>
                  <a:t>After sending all elements to reconstruct the original convolutional code, codewords 1 and 1' are transmitted alternately</a:t>
                </a:r>
              </a:p>
              <a:p>
                <a:pPr marL="800100" lvl="1" indent="-342900">
                  <a:buFont typeface="Wingdings" panose="05000000000000000000" pitchFamily="2" charset="2"/>
                  <a:buChar char="ü"/>
                </a:pPr>
                <a:r>
                  <a:rPr lang="en-US" altLang="ja-JP" dirty="0">
                    <a:latin typeface="+mj-lt"/>
                  </a:rPr>
                  <a:t>A receiver reconstructs and decodes low-rate decomposable codes by changing the number of data copies in Weldon's ARQ protocol</a:t>
                </a:r>
                <a:endParaRPr kumimoji="1" lang="ja-JP" altLang="en-US" dirty="0">
                  <a:latin typeface="+mj-lt"/>
                </a:endParaRPr>
              </a:p>
            </p:txBody>
          </p:sp>
        </mc:Choice>
        <mc:Fallback xmlns="">
          <p:sp>
            <p:nvSpPr>
              <p:cNvPr id="6" name="テキスト ボックス 5">
                <a:extLst>
                  <a:ext uri="{FF2B5EF4-FFF2-40B4-BE49-F238E27FC236}">
                    <a16:creationId xmlns:a16="http://schemas.microsoft.com/office/drawing/2014/main" id="{865509FD-C362-417E-AB93-51CB6B05233A}"/>
                  </a:ext>
                </a:extLst>
              </p:cNvPr>
              <p:cNvSpPr txBox="1">
                <a:spLocks noRot="1" noChangeAspect="1" noMove="1" noResize="1" noEditPoints="1" noAdjustHandles="1" noChangeArrowheads="1" noChangeShapeType="1" noTextEdit="1"/>
              </p:cNvSpPr>
              <p:nvPr/>
            </p:nvSpPr>
            <p:spPr>
              <a:xfrm>
                <a:off x="323528" y="1716752"/>
                <a:ext cx="8496944" cy="4247317"/>
              </a:xfrm>
              <a:prstGeom prst="rect">
                <a:avLst/>
              </a:prstGeom>
              <a:blipFill>
                <a:blip r:embed="rId3"/>
                <a:stretch>
                  <a:fillRect l="-933" t="-1149" b="-143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59699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3C66EDA-09A6-4FFF-86AC-DAC0D28CD9D2}"/>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9</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D646DE72-E3CA-4A2E-A50F-F99438A136D6}"/>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90D42DAA-4AED-4B6A-8D2B-4FC14D8BDABA}"/>
              </a:ext>
            </a:extLst>
          </p:cNvPr>
          <p:cNvSpPr>
            <a:spLocks noGrp="1"/>
          </p:cNvSpPr>
          <p:nvPr>
            <p:ph type="ftr" sz="quarter" idx="3"/>
          </p:nvPr>
        </p:nvSpPr>
        <p:spPr>
          <a:xfrm>
            <a:off x="5724128" y="6453336"/>
            <a:ext cx="3384376"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CD7DC0E6-5CF1-422F-927D-29BCB6A6BE27}"/>
              </a:ext>
            </a:extLst>
          </p:cNvPr>
          <p:cNvSpPr>
            <a:spLocks noGrp="1"/>
          </p:cNvSpPr>
          <p:nvPr>
            <p:ph type="title"/>
          </p:nvPr>
        </p:nvSpPr>
        <p:spPr>
          <a:xfrm>
            <a:off x="323528" y="476672"/>
            <a:ext cx="8496944" cy="1066800"/>
          </a:xfrm>
        </p:spPr>
        <p:txBody>
          <a:bodyPr/>
          <a:lstStyle/>
          <a:p>
            <a:r>
              <a:rPr kumimoji="1" lang="en-US" altLang="ja-JP" dirty="0"/>
              <a:t>3. Proposed hybrid ARQ scheme for WBAN </a:t>
            </a:r>
            <a:endParaRPr kumimoji="1" lang="ja-JP" altLang="en-US" dirty="0"/>
          </a:p>
        </p:txBody>
      </p:sp>
      <p:pic>
        <p:nvPicPr>
          <p:cNvPr id="7" name="図 6">
            <a:extLst>
              <a:ext uri="{FF2B5EF4-FFF2-40B4-BE49-F238E27FC236}">
                <a16:creationId xmlns:a16="http://schemas.microsoft.com/office/drawing/2014/main" id="{D1D13834-CA08-4954-A883-363A78FDB86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0579" y="1700808"/>
            <a:ext cx="5904656" cy="3024336"/>
          </a:xfrm>
          <a:prstGeom prst="rect">
            <a:avLst/>
          </a:prstGeom>
          <a:noFill/>
          <a:ln>
            <a:noFill/>
          </a:ln>
        </p:spPr>
      </p:pic>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C900861-D116-4AD0-B92F-86EAC28F943F}"/>
                  </a:ext>
                </a:extLst>
              </p:cNvPr>
              <p:cNvSpPr txBox="1"/>
              <p:nvPr/>
            </p:nvSpPr>
            <p:spPr>
              <a:xfrm>
                <a:off x="395536" y="5157192"/>
                <a:ext cx="8208912" cy="646331"/>
              </a:xfrm>
              <a:prstGeom prst="rect">
                <a:avLst/>
              </a:prstGeom>
              <a:noFill/>
            </p:spPr>
            <p:txBody>
              <a:bodyPr wrap="square" rtlCol="0">
                <a:spAutoFit/>
              </a:bodyPr>
              <a:lstStyle/>
              <a:p>
                <a:pPr marL="342900" indent="-342900">
                  <a:buFont typeface="+mj-lt"/>
                  <a:buAutoNum type="arabicPeriod"/>
                </a:pPr>
                <a:r>
                  <a:rPr lang="en-US" altLang="ja-JP" sz="1800" dirty="0">
                    <a:solidFill>
                      <a:srgbClr val="000000"/>
                    </a:solidFill>
                    <a:effectLst/>
                    <a:latin typeface="Times New Roman" panose="02020603050405020304" pitchFamily="18" charset="0"/>
                    <a:ea typeface="Times New Roman" panose="02020603050405020304" pitchFamily="18" charset="0"/>
                  </a:rPr>
                  <a:t>Firstly, the information bit sequence</a:t>
                </a:r>
                <a:r>
                  <a:rPr lang="en-US" altLang="ja-JP" sz="1800" i="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altLang="ja-JP" sz="1800" i="1">
                        <a:effectLst/>
                        <a:latin typeface="Cambria Math" panose="02040503050406030204" pitchFamily="18" charset="0"/>
                        <a:ea typeface="游明朝" panose="02020400000000000000" pitchFamily="18" charset="-128"/>
                        <a:cs typeface="CMSSBX10"/>
                      </a:rPr>
                      <m:t>𝑚</m:t>
                    </m:r>
                  </m:oMath>
                </a14:m>
                <a:r>
                  <a:rPr lang="en-US" altLang="ja-JP" sz="1800" i="1" dirty="0">
                    <a:effectLst/>
                    <a:latin typeface="Times New Roman" panose="02020603050405020304" pitchFamily="18" charset="0"/>
                    <a:ea typeface="游明朝" panose="02020400000000000000" pitchFamily="18" charset="-128"/>
                  </a:rPr>
                  <a:t> </a:t>
                </a:r>
                <a:r>
                  <a:rPr lang="en-US" altLang="ja-JP" sz="1800" dirty="0">
                    <a:solidFill>
                      <a:srgbClr val="000000"/>
                    </a:solidFill>
                    <a:effectLst/>
                    <a:latin typeface="Times New Roman" panose="02020603050405020304" pitchFamily="18" charset="0"/>
                    <a:ea typeface="Times New Roman" panose="02020603050405020304" pitchFamily="18" charset="0"/>
                  </a:rPr>
                  <a:t>is encoded via the punctured convolutional code, and codeword 1 is transmitted</a:t>
                </a:r>
                <a:endParaRPr kumimoji="1" lang="ja-JP" altLang="en-US" dirty="0"/>
              </a:p>
            </p:txBody>
          </p:sp>
        </mc:Choice>
        <mc:Fallback xmlns="">
          <p:sp>
            <p:nvSpPr>
              <p:cNvPr id="9" name="テキスト ボックス 8">
                <a:extLst>
                  <a:ext uri="{FF2B5EF4-FFF2-40B4-BE49-F238E27FC236}">
                    <a16:creationId xmlns:a16="http://schemas.microsoft.com/office/drawing/2014/main" id="{5C900861-D116-4AD0-B92F-86EAC28F943F}"/>
                  </a:ext>
                </a:extLst>
              </p:cNvPr>
              <p:cNvSpPr txBox="1">
                <a:spLocks noRot="1" noChangeAspect="1" noMove="1" noResize="1" noEditPoints="1" noAdjustHandles="1" noChangeArrowheads="1" noChangeShapeType="1" noTextEdit="1"/>
              </p:cNvSpPr>
              <p:nvPr/>
            </p:nvSpPr>
            <p:spPr>
              <a:xfrm>
                <a:off x="395536" y="5157192"/>
                <a:ext cx="8208912" cy="646331"/>
              </a:xfrm>
              <a:prstGeom prst="rect">
                <a:avLst/>
              </a:prstGeom>
              <a:blipFill>
                <a:blip r:embed="rId3"/>
                <a:stretch>
                  <a:fillRect l="-520" t="-5660" b="-1415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3996076"/>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4647</TotalTime>
  <Words>3290</Words>
  <Application>Microsoft Office PowerPoint</Application>
  <PresentationFormat>画面に合わせる (4:3)</PresentationFormat>
  <Paragraphs>464</Paragraphs>
  <Slides>23</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游ゴシック</vt:lpstr>
      <vt:lpstr>Arial</vt:lpstr>
      <vt:lpstr>Calibri</vt:lpstr>
      <vt:lpstr>Cambria Math</vt:lpstr>
      <vt:lpstr>Times New Roman</vt:lpstr>
      <vt:lpstr>Wingdings</vt:lpstr>
      <vt:lpstr>VLC_Composition_090917</vt:lpstr>
      <vt:lpstr>PowerPoint プレゼンテーション</vt:lpstr>
      <vt:lpstr>QoS-aware Hybrid ARQ Scheme Utilizing Decomposable Error Correcting Codes for Wireless Body Area Networks</vt:lpstr>
      <vt:lpstr>PowerPoint プレゼンテーション</vt:lpstr>
      <vt:lpstr>1. Requirement for Channel Coding for TG6ma</vt:lpstr>
      <vt:lpstr>1. Requirement for Channel Coding for TG6ma</vt:lpstr>
      <vt:lpstr>1. Requirement for Channel Coding for TG6ma</vt:lpstr>
      <vt:lpstr>2. Error control in IEEE802.15.6</vt:lpstr>
      <vt:lpstr>3. Proposed Hybrid ARQ Scheme for WBAN </vt:lpstr>
      <vt:lpstr>3. Proposed hybrid ARQ scheme for WBAN </vt:lpstr>
      <vt:lpstr>3. Proposed hybrid ARQ scheme for WBAN </vt:lpstr>
      <vt:lpstr>3. Proposed hybrid ARQ scheme for WBAN </vt:lpstr>
      <vt:lpstr>3. Proposed hybrid ARQ scheme for WBAN </vt:lpstr>
      <vt:lpstr>4. Simulation parameters</vt:lpstr>
      <vt:lpstr>4. Each QoS of Data A and B</vt:lpstr>
      <vt:lpstr>4. Two types of cases</vt:lpstr>
      <vt:lpstr>4. Numerical results</vt:lpstr>
      <vt:lpstr>4. Results</vt:lpstr>
      <vt:lpstr>4. Numerical results</vt:lpstr>
      <vt:lpstr>4. Results</vt:lpstr>
      <vt:lpstr>5. Conclusion</vt:lpstr>
      <vt:lpstr>5. Future Direction </vt:lpstr>
      <vt:lpstr>Reference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kohno-ryuji-ns@ynu.ac.jp</cp:lastModifiedBy>
  <cp:revision>385</cp:revision>
  <dcterms:created xsi:type="dcterms:W3CDTF">2014-03-17T07:14:24Z</dcterms:created>
  <dcterms:modified xsi:type="dcterms:W3CDTF">2023-03-15T18:30:43Z</dcterms:modified>
</cp:coreProperties>
</file>