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4" r:id="rId2"/>
    <p:sldId id="256" r:id="rId3"/>
    <p:sldId id="301" r:id="rId4"/>
    <p:sldId id="302" r:id="rId5"/>
    <p:sldId id="303" r:id="rId6"/>
    <p:sldId id="305" r:id="rId7"/>
    <p:sldId id="306" r:id="rId8"/>
    <p:sldId id="307" r:id="rId9"/>
    <p:sldId id="308" r:id="rId10"/>
    <p:sldId id="309" r:id="rId11"/>
    <p:sldId id="310" r:id="rId12"/>
    <p:sldId id="315" r:id="rId13"/>
    <p:sldId id="316" r:id="rId14"/>
    <p:sldId id="769" r:id="rId15"/>
    <p:sldId id="318" r:id="rId16"/>
    <p:sldId id="321" r:id="rId17"/>
    <p:sldId id="770" r:id="rId18"/>
    <p:sldId id="325" r:id="rId19"/>
    <p:sldId id="326" r:id="rId20"/>
    <p:sldId id="771" r:id="rId21"/>
    <p:sldId id="327" r:id="rId22"/>
    <p:sldId id="767" r:id="rId23"/>
    <p:sldId id="768"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51" d="100"/>
          <a:sy n="51" d="100"/>
        </p:scale>
        <p:origin x="1728"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2023/1/17</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2023/1/17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72404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645178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In Case 1, other WBANs followed a uniform distribution within 3 m of the objective WBAN</a:t>
            </a:r>
          </a:p>
          <a:p>
            <a:pPr marL="171450" indent="-171450">
              <a:buFont typeface="Arial" panose="020B0604020202020204" pitchFamily="34" charset="0"/>
              <a:buChar char="•"/>
            </a:pPr>
            <a:r>
              <a:rPr kumimoji="1" lang="en-US" altLang="ja-JP" dirty="0"/>
              <a:t>In Case 2, the other WBANs were placed more closely to the objective WBAN</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204393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235523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420650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427894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3</a:t>
            </a:fld>
            <a:endParaRPr kumimoji="1" lang="ja-JP" altLang="en-US"/>
          </a:p>
        </p:txBody>
      </p:sp>
    </p:spTree>
    <p:extLst>
      <p:ext uri="{BB962C8B-B14F-4D97-AF65-F5344CB8AC3E}">
        <p14:creationId xmlns:p14="http://schemas.microsoft.com/office/powerpoint/2010/main" val="304216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43755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344614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274581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259183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10</a:t>
            </a:fld>
            <a:endParaRPr kumimoji="1" lang="ja-JP" altLang="en-US"/>
          </a:p>
        </p:txBody>
      </p:sp>
    </p:spTree>
    <p:extLst>
      <p:ext uri="{BB962C8B-B14F-4D97-AF65-F5344CB8AC3E}">
        <p14:creationId xmlns:p14="http://schemas.microsoft.com/office/powerpoint/2010/main" val="423917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420588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3086101"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P802. 15-22-0561-01-06ma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38437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507609" y="238423"/>
            <a:ext cx="3086101"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P802. </a:t>
            </a:r>
            <a:r>
              <a:rPr lang="en-US" altLang="ja-JP" sz="1400" b="1" i="0" u="none" strike="noStrike" cap="none" dirty="0">
                <a:solidFill>
                  <a:schemeClr val="tx1"/>
                </a:solidFill>
                <a:latin typeface="Times New Roman"/>
                <a:ea typeface="Times New Roman"/>
                <a:cs typeface="Times New Roman"/>
                <a:sym typeface="Times New Roman"/>
              </a:rPr>
              <a:t>15-22-0561-01-06ma</a:t>
            </a:r>
            <a:endParaRPr kumimoji="0" lang="en-US" altLang="ja-JP" sz="1400" b="1" dirty="0">
              <a:solidFill>
                <a:srgbClr val="000000"/>
              </a:solidFill>
              <a:latin typeface="Times New Roman" pitchFamily="18" charset="0"/>
            </a:endParaRP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endParaRPr kumimoji="0" lang="en-US"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240360"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January2023</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384376"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240360"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January2023</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240360"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January2023</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312368" cy="553998"/>
          </a:xfrm>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3568" y="332656"/>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January2023</a:t>
            </a:r>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January 2023</a:t>
            </a:r>
            <a:endParaRPr kumimoji="0"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15-22-0561-01-06ma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724128" y="6453336"/>
            <a:ext cx="3419872"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(OPU),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25252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Utilizing Decomposable Error Correcting Code for Dependable WBAN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17 January 2023</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2,3</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Okayama Prefectural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a:t>
            </a:r>
            <a:r>
              <a:rPr kumimoji="0" lang="en-US" altLang="zh-TW" sz="1500" dirty="0">
                <a:solidFill>
                  <a:srgbClr val="000000"/>
                </a:solidFill>
                <a:latin typeface="Times New Roman" pitchFamily="18" charset="0"/>
              </a:rPr>
              <a:t>111</a:t>
            </a:r>
            <a:r>
              <a:rPr kumimoji="0" lang="it-IT" altLang="zh-TW" sz="1500" dirty="0">
                <a:solidFill>
                  <a:srgbClr val="000000"/>
                </a:solidFill>
                <a:latin typeface="Times New Roman" pitchFamily="18" charset="0"/>
              </a:rPr>
              <a:t>-1 Kuboki, Soja-shi, Okayama, Japan 719-1197,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(2)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performance evaluation of a hybrid ARQ scheme utilizing a decomposable error correcting code for wireless body area network based on the IEEE 802.15.6 is provided. This hybrid ARQ scheme is also extended to a QoS control scheme.</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dirty="0" err="1"/>
              <a:t>K.Takabayashi</a:t>
            </a:r>
            <a:r>
              <a:rPr lang="en-US" dirty="0"/>
              <a:t> (OPU), </a:t>
            </a:r>
            <a:r>
              <a:rPr lang="en-US" dirty="0" err="1"/>
              <a:t>R.Kohno</a:t>
            </a:r>
            <a:r>
              <a:rPr lang="en-US" dirty="0"/>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CA34625-604D-4FCB-9452-F9B128ACB23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7646722-4B80-4F6E-9C73-45328EE01C3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602CB031-D3A7-400D-BA13-A3912064D9C1}"/>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D63E7D7C-9A5F-42A5-816E-A35E8778845A}"/>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9E91E1AE-4B72-4260-BBDD-E54D84D9DB0A}"/>
              </a:ext>
            </a:extLst>
          </p:cNvPr>
          <p:cNvPicPr/>
          <p:nvPr/>
        </p:nvPicPr>
        <p:blipFill>
          <a:blip r:embed="rId3"/>
          <a:stretch>
            <a:fillRect/>
          </a:stretch>
        </p:blipFill>
        <p:spPr>
          <a:xfrm>
            <a:off x="3491880" y="1313084"/>
            <a:ext cx="5112568" cy="4060131"/>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B75C5EF-9B66-46EC-9AAD-09DCF2C6FF65}"/>
                  </a:ext>
                </a:extLst>
              </p:cNvPr>
              <p:cNvSpPr txBox="1"/>
              <p:nvPr/>
            </p:nvSpPr>
            <p:spPr>
              <a:xfrm>
                <a:off x="323528" y="1715344"/>
                <a:ext cx="3240360" cy="2893100"/>
              </a:xfrm>
              <a:prstGeom prst="rect">
                <a:avLst/>
              </a:prstGeom>
              <a:noFill/>
            </p:spPr>
            <p:txBody>
              <a:bodyPr wrap="square" rtlCol="0">
                <a:spAutoFit/>
              </a:bodyPr>
              <a:lstStyle/>
              <a:p>
                <a:pPr marL="342900" indent="-342900">
                  <a:buFont typeface="+mj-lt"/>
                  <a:buAutoNum type="arabicPeriod" startAt="3"/>
                </a:pPr>
                <a:r>
                  <a:rPr lang="en-US" altLang="ja-JP" sz="1600" dirty="0">
                    <a:solidFill>
                      <a:srgbClr val="000000"/>
                    </a:solidFill>
                    <a:effectLst/>
                    <a:latin typeface="Times New Roman" panose="02020603050405020304" pitchFamily="18" charset="0"/>
                    <a:ea typeface="Times New Roman" panose="02020603050405020304" pitchFamily="18" charset="0"/>
                  </a:rPr>
                  <a:t>After the third retransmission, codeword 1 is sent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4</m:t>
                        </m:r>
                      </m:sub>
                    </m:sSub>
                  </m:oMath>
                </a14:m>
                <a:r>
                  <a:rPr lang="en-US" altLang="ja-JP" sz="1600" dirty="0">
                    <a:solidFill>
                      <a:srgbClr val="000000"/>
                    </a:solidFill>
                    <a:effectLst/>
                    <a:latin typeface="Times New Roman" panose="02020603050405020304" pitchFamily="18" charset="0"/>
                    <a:ea typeface="Times New Roman" panose="02020603050405020304" pitchFamily="18" charset="0"/>
                  </a:rPr>
                  <a:t> times and combined with a buffered codeword at the receiver. If bit errors are detected after decoding reconstructed codeword, the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4</m:t>
                        </m:r>
                      </m:sub>
                    </m:sSub>
                    <m:r>
                      <a:rPr lang="en-US" altLang="ja-JP" sz="1600" i="1">
                        <a:effectLst/>
                        <a:latin typeface="Cambria Math" panose="02040503050406030204" pitchFamily="18" charset="0"/>
                        <a:ea typeface="游明朝" panose="02020400000000000000" pitchFamily="18" charset="-128"/>
                        <a:cs typeface="CMSSBX1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rPr>
                  <a:t>codeword 1 is buffered in the receiver, and codeword 1' is transmitted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cs typeface="CMSSBX10"/>
                          </a:rPr>
                        </m:ctrlPr>
                      </m:sSubPr>
                      <m:e>
                        <m:r>
                          <a:rPr lang="en-US" altLang="ja-JP" sz="1600" i="1">
                            <a:effectLst/>
                            <a:latin typeface="Cambria Math" panose="02040503050406030204" pitchFamily="18" charset="0"/>
                            <a:ea typeface="游明朝" panose="02020400000000000000" pitchFamily="18" charset="-128"/>
                            <a:cs typeface="CMSSBX10"/>
                          </a:rPr>
                          <m:t>𝑛</m:t>
                        </m:r>
                      </m:e>
                      <m:sub>
                        <m:r>
                          <a:rPr lang="en-US" altLang="ja-JP" sz="1600" i="1">
                            <a:effectLst/>
                            <a:latin typeface="Cambria Math" panose="02040503050406030204" pitchFamily="18" charset="0"/>
                            <a:ea typeface="游明朝" panose="02020400000000000000" pitchFamily="18" charset="-128"/>
                            <a:cs typeface="CMSSBX10"/>
                          </a:rPr>
                          <m:t>5</m:t>
                        </m:r>
                      </m:sub>
                    </m:sSub>
                  </m:oMath>
                </a14:m>
                <a:r>
                  <a:rPr lang="en-US" altLang="ja-JP" sz="1600" dirty="0">
                    <a:solidFill>
                      <a:srgbClr val="000000"/>
                    </a:solidFill>
                    <a:effectLst/>
                    <a:latin typeface="Times New Roman" panose="02020603050405020304" pitchFamily="18" charset="0"/>
                    <a:ea typeface="Times New Roman" panose="02020603050405020304" pitchFamily="18" charset="0"/>
                  </a:rPr>
                  <a:t> times and combined with a stored codeword</a:t>
                </a:r>
                <a:endParaRPr kumimoji="1" lang="ja-JP" altLang="en-US" sz="1600" dirty="0"/>
              </a:p>
            </p:txBody>
          </p:sp>
        </mc:Choice>
        <mc:Fallback xmlns="">
          <p:sp>
            <p:nvSpPr>
              <p:cNvPr id="8" name="テキスト ボックス 7">
                <a:extLst>
                  <a:ext uri="{FF2B5EF4-FFF2-40B4-BE49-F238E27FC236}">
                    <a16:creationId xmlns:a16="http://schemas.microsoft.com/office/drawing/2014/main" id="{DB75C5EF-9B66-46EC-9AAD-09DCF2C6FF65}"/>
                  </a:ext>
                </a:extLst>
              </p:cNvPr>
              <p:cNvSpPr txBox="1">
                <a:spLocks noRot="1" noChangeAspect="1" noMove="1" noResize="1" noEditPoints="1" noAdjustHandles="1" noChangeArrowheads="1" noChangeShapeType="1" noTextEdit="1"/>
              </p:cNvSpPr>
              <p:nvPr/>
            </p:nvSpPr>
            <p:spPr>
              <a:xfrm>
                <a:off x="323528" y="1715344"/>
                <a:ext cx="3240360" cy="2893100"/>
              </a:xfrm>
              <a:prstGeom prst="rect">
                <a:avLst/>
              </a:prstGeom>
              <a:blipFill>
                <a:blip r:embed="rId4"/>
                <a:stretch>
                  <a:fillRect l="-564" t="-6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51ADFA4-AC6E-41F4-A20A-60E69B3D32EB}"/>
                  </a:ext>
                </a:extLst>
              </p:cNvPr>
              <p:cNvSpPr txBox="1"/>
              <p:nvPr/>
            </p:nvSpPr>
            <p:spPr>
              <a:xfrm>
                <a:off x="395707" y="5273525"/>
                <a:ext cx="8352586" cy="1077218"/>
              </a:xfrm>
              <a:prstGeom prst="rect">
                <a:avLst/>
              </a:prstGeom>
              <a:noFill/>
            </p:spPr>
            <p:txBody>
              <a:bodyPr wrap="square" rtlCol="0">
                <a:spAutoFit/>
              </a:bodyPr>
              <a:lstStyle/>
              <a:p>
                <a:pPr marL="342900" indent="-342900">
                  <a:buFont typeface="+mj-lt"/>
                  <a:buAutoNum type="arabicPeriod" startAt="4"/>
                </a:pPr>
                <a:r>
                  <a:rPr lang="en-US" altLang="ja-JP" sz="1600" dirty="0">
                    <a:latin typeface="+mj-lt"/>
                  </a:rPr>
                  <a:t>After that, codeword 1 and 1' are sent alternately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times and stored. Then, a receiver reconstructs and decodes low-rate decomposable codes by changing the number of data copies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in Weldon's ARQ protocol. At this time, a buffered old codeword is updated to a transmitted new codeword</a:t>
                </a:r>
                <a:endParaRPr kumimoji="1" lang="ja-JP" altLang="en-US" sz="1400" dirty="0">
                  <a:latin typeface="+mj-lt"/>
                </a:endParaRPr>
              </a:p>
            </p:txBody>
          </p:sp>
        </mc:Choice>
        <mc:Fallback xmlns="">
          <p:sp>
            <p:nvSpPr>
              <p:cNvPr id="9" name="テキスト ボックス 8">
                <a:extLst>
                  <a:ext uri="{FF2B5EF4-FFF2-40B4-BE49-F238E27FC236}">
                    <a16:creationId xmlns:a16="http://schemas.microsoft.com/office/drawing/2014/main" id="{151ADFA4-AC6E-41F4-A20A-60E69B3D32EB}"/>
                  </a:ext>
                </a:extLst>
              </p:cNvPr>
              <p:cNvSpPr txBox="1">
                <a:spLocks noRot="1" noChangeAspect="1" noMove="1" noResize="1" noEditPoints="1" noAdjustHandles="1" noChangeArrowheads="1" noChangeShapeType="1" noTextEdit="1"/>
              </p:cNvSpPr>
              <p:nvPr/>
            </p:nvSpPr>
            <p:spPr>
              <a:xfrm>
                <a:off x="395707" y="5273525"/>
                <a:ext cx="8352586" cy="1077218"/>
              </a:xfrm>
              <a:prstGeom prst="rect">
                <a:avLst/>
              </a:prstGeom>
              <a:blipFill>
                <a:blip r:embed="rId5"/>
                <a:stretch>
                  <a:fillRect l="-292" t="-1695"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8584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FFE38A6-21E1-4622-A3AB-785EF1A0F8B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D9F71E4-1842-4009-9FC2-0F1953C93D0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0D0E7B60-3742-40E9-8FD1-8B7FC1CB3DF8}"/>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593EC79B-3490-4F16-BEEB-2B38A8F98C70}"/>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75F8E73-3B7B-43BC-8A85-8EFBE688FD3F}"/>
                  </a:ext>
                </a:extLst>
              </p:cNvPr>
              <p:cNvSpPr txBox="1"/>
              <p:nvPr/>
            </p:nvSpPr>
            <p:spPr>
              <a:xfrm>
                <a:off x="361628" y="154347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proposed hybrid ARQ scheme</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coding rate of </a:t>
                </a:r>
                <a14:m>
                  <m:oMath xmlns:m="http://schemas.openxmlformats.org/officeDocument/2006/math">
                    <m:sSub>
                      <m:sSubPr>
                        <m:ctrlPr>
                          <a:rPr lang="ja-JP" altLang="ja-JP" sz="2000" i="1">
                            <a:latin typeface="Cambria Math" panose="02040503050406030204" pitchFamily="18" charset="0"/>
                            <a:ea typeface="Cambria Math" panose="02040503050406030204" pitchFamily="18" charset="0"/>
                            <a:cs typeface="CMSSBX10"/>
                          </a:rPr>
                        </m:ctrlPr>
                      </m:sSubPr>
                      <m:e>
                        <m:r>
                          <a:rPr lang="en-US" altLang="ja-JP" sz="2000" i="1">
                            <a:latin typeface="Cambria Math" panose="02040503050406030204" pitchFamily="18" charset="0"/>
                            <a:ea typeface="ＭＳ 明朝" panose="02020609040205080304" pitchFamily="17" charset="-128"/>
                            <a:cs typeface="CMSSBX10"/>
                          </a:rPr>
                          <m:t>𝑟</m:t>
                        </m:r>
                      </m:e>
                      <m:sub>
                        <m:r>
                          <a:rPr lang="en-US" altLang="ja-JP" sz="2000" i="1">
                            <a:latin typeface="Cambria Math" panose="02040503050406030204" pitchFamily="18" charset="0"/>
                            <a:ea typeface="ＭＳ 明朝" panose="02020609040205080304" pitchFamily="17" charset="-128"/>
                            <a:cs typeface="CMSSBX10"/>
                          </a:rPr>
                          <m:t>𝑐</m:t>
                        </m:r>
                      </m:sub>
                    </m:sSub>
                  </m:oMath>
                </a14:m>
                <a:r>
                  <a:rPr lang="en-US" altLang="ja-JP" sz="2000" dirty="0">
                    <a:latin typeface="+mj-lt"/>
                    <a:ea typeface="ＭＳ 明朝" panose="02020609040205080304" pitchFamily="17" charset="-128"/>
                    <a:cs typeface="CMSSBX10"/>
                  </a:rPr>
                  <a:t> = 8/9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mc:Choice>
        <mc:Fallback xmlns="">
          <p:sp>
            <p:nvSpPr>
              <p:cNvPr id="7" name="テキスト ボックス 6">
                <a:extLst>
                  <a:ext uri="{FF2B5EF4-FFF2-40B4-BE49-F238E27FC236}">
                    <a16:creationId xmlns:a16="http://schemas.microsoft.com/office/drawing/2014/main" id="{175F8E73-3B7B-43BC-8A85-8EFBE688FD3F}"/>
                  </a:ext>
                </a:extLst>
              </p:cNvPr>
              <p:cNvSpPr txBox="1">
                <a:spLocks noRot="1" noChangeAspect="1" noMove="1" noResize="1" noEditPoints="1" noAdjustHandles="1" noChangeArrowheads="1" noChangeShapeType="1" noTextEdit="1"/>
              </p:cNvSpPr>
              <p:nvPr/>
            </p:nvSpPr>
            <p:spPr>
              <a:xfrm>
                <a:off x="361628" y="1543472"/>
                <a:ext cx="8496944" cy="4739759"/>
              </a:xfrm>
              <a:prstGeom prst="rect">
                <a:avLst/>
              </a:prstGeom>
              <a:blipFill>
                <a:blip r:embed="rId3"/>
                <a:stretch>
                  <a:fillRect l="-933" t="-1028" r="-122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75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A42F18-3A1B-4CD1-AA0E-49B5E2AFFA0D}"/>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endParaRPr>
          </a:p>
        </p:txBody>
      </p:sp>
      <p:sp>
        <p:nvSpPr>
          <p:cNvPr id="3" name="タイトル 2">
            <a:extLst>
              <a:ext uri="{FF2B5EF4-FFF2-40B4-BE49-F238E27FC236}">
                <a16:creationId xmlns:a16="http://schemas.microsoft.com/office/drawing/2014/main" id="{310571A3-57E4-47CD-A111-2B78638BB5E0}"/>
              </a:ext>
            </a:extLst>
          </p:cNvPr>
          <p:cNvSpPr>
            <a:spLocks noGrp="1"/>
          </p:cNvSpPr>
          <p:nvPr>
            <p:ph type="title"/>
          </p:nvPr>
        </p:nvSpPr>
        <p:spPr>
          <a:xfrm>
            <a:off x="685800" y="412522"/>
            <a:ext cx="7772400" cy="1066800"/>
          </a:xfrm>
        </p:spPr>
        <p:txBody>
          <a:bodyPr/>
          <a:lstStyle/>
          <a:p>
            <a:r>
              <a:rPr kumimoji="1" lang="en-US" altLang="ja-JP" dirty="0"/>
              <a:t>4. Simulation parameters</a:t>
            </a:r>
            <a:endParaRPr kumimoji="1" lang="ja-JP" altLang="en-US" dirty="0"/>
          </a:p>
        </p:txBody>
      </p:sp>
      <p:sp>
        <p:nvSpPr>
          <p:cNvPr id="4" name="日付プレースホルダー 3">
            <a:extLst>
              <a:ext uri="{FF2B5EF4-FFF2-40B4-BE49-F238E27FC236}">
                <a16:creationId xmlns:a16="http://schemas.microsoft.com/office/drawing/2014/main" id="{A4987EF1-9F39-422C-806C-2E67477550A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793DEEAA-CD2D-4697-928C-0C7656D8D319}"/>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graphicFrame>
            <p:nvGraphicFramePr>
              <p:cNvPr id="8" name="表 8">
                <a:extLst>
                  <a:ext uri="{FF2B5EF4-FFF2-40B4-BE49-F238E27FC236}">
                    <a16:creationId xmlns:a16="http://schemas.microsoft.com/office/drawing/2014/main" id="{DE5BD142-248F-46CB-BD39-CCF726433FBC}"/>
                  </a:ext>
                </a:extLst>
              </p:cNvPr>
              <p:cNvGraphicFramePr>
                <a:graphicFrameLocks noGrp="1"/>
              </p:cNvGraphicFramePr>
              <p:nvPr>
                <p:extLst>
                  <p:ext uri="{D42A27DB-BD31-4B8C-83A1-F6EECF244321}">
                    <p14:modId xmlns:p14="http://schemas.microsoft.com/office/powerpoint/2010/main" val="4135961604"/>
                  </p:ext>
                </p:extLst>
              </p:nvPr>
            </p:nvGraphicFramePr>
            <p:xfrm>
              <a:off x="3419872" y="1268760"/>
              <a:ext cx="5472608" cy="4426788"/>
            </p:xfrm>
            <a:graphic>
              <a:graphicData uri="http://schemas.openxmlformats.org/drawingml/2006/table">
                <a:tbl>
                  <a:tblPr firstRow="1" bandRow="1">
                    <a:tableStyleId>{ED083AE6-46FA-4A59-8FB0-9F97EB10719F}</a:tableStyleId>
                  </a:tblPr>
                  <a:tblGrid>
                    <a:gridCol w="2592288">
                      <a:extLst>
                        <a:ext uri="{9D8B030D-6E8A-4147-A177-3AD203B41FA5}">
                          <a16:colId xmlns:a16="http://schemas.microsoft.com/office/drawing/2014/main" val="801807280"/>
                        </a:ext>
                      </a:extLst>
                    </a:gridCol>
                    <a:gridCol w="2880320">
                      <a:extLst>
                        <a:ext uri="{9D8B030D-6E8A-4147-A177-3AD203B41FA5}">
                          <a16:colId xmlns:a16="http://schemas.microsoft.com/office/drawing/2014/main" val="711243062"/>
                        </a:ext>
                      </a:extLst>
                    </a:gridCol>
                  </a:tblGrid>
                  <a:tr h="216024">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Parameter</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Detail</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84708"/>
                      </a:ext>
                    </a:extLst>
                  </a:tr>
                  <a:tr h="20236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Channel model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 CM4</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015950"/>
                      </a:ext>
                    </a:extLst>
                  </a:tr>
                  <a:tr h="22967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Bandwidth (</a:t>
                          </a:r>
                          <a:r>
                            <a:rPr lang="en-US" sz="1000" i="1">
                              <a:solidFill>
                                <a:srgbClr val="000000"/>
                              </a:solidFill>
                              <a:effectLst/>
                              <a:latin typeface="+mj-lt"/>
                              <a:ea typeface="Times New Roman" panose="02020603050405020304" pitchFamily="18" charset="0"/>
                              <a:cs typeface="Times New Roman" panose="02020603050405020304" pitchFamily="18" charset="0"/>
                            </a:rPr>
                            <a:t>BW</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499.2 MHz</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616262"/>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Central frequency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3993.6 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45967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shape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Gaussian mono pulse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420267"/>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duration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2.003 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19130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Modulation</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DBPSK</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98735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FEC</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1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000" dirty="0">
                              <a:solidFill>
                                <a:srgbClr val="000000"/>
                              </a:solidFill>
                              <a:effectLst/>
                              <a:latin typeface="+mj-lt"/>
                              <a:ea typeface="Times New Roman" panose="02020603050405020304" pitchFamily="18" charset="0"/>
                              <a:cs typeface="Times New Roman" panose="02020603050405020304" pitchFamily="18" charset="0"/>
                            </a:rPr>
                            <a:t> 8/9 to 1/16, </a:t>
                          </a:r>
                          <a14:m>
                            <m:oMath xmlns:m="http://schemas.openxmlformats.org/officeDocument/2006/math">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r>
                                <a:rPr lang="en-US" sz="1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oMath>
                          </a14:m>
                          <a:r>
                            <a:rPr lang="en-US" altLang="ja-JP" sz="1000" dirty="0">
                              <a:solidFill>
                                <a:srgbClr val="000000"/>
                              </a:solidFill>
                              <a:effectLst/>
                              <a:latin typeface="+mj-lt"/>
                              <a:ea typeface="Times New Roman" panose="02020603050405020304" pitchFamily="18" charset="0"/>
                              <a:cs typeface="Times New Roman" panose="02020603050405020304" pitchFamily="18" charset="0"/>
                            </a:rPr>
                            <a:t>, </a:t>
                          </a:r>
                          <a:r>
                            <a:rPr lang="en-US" sz="1000" dirty="0">
                              <a:solidFill>
                                <a:srgbClr val="000000"/>
                              </a:solidFill>
                              <a:effectLst/>
                              <a:latin typeface="+mj-lt"/>
                              <a:ea typeface="Times New Roman" panose="02020603050405020304" pitchFamily="18" charset="0"/>
                              <a:cs typeface="Times New Roman" panose="02020603050405020304" pitchFamily="18" charset="0"/>
                            </a:rPr>
                            <a:t>Convolutional codes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9016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Decoding</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Soft decision, Viterbi decoding</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49896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ARQ protocol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Weldon's ARQ</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79958"/>
                      </a:ext>
                    </a:extLst>
                  </a:tr>
                  <a:tr h="288032">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Spreading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Gold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50257"/>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Spreading</a:t>
                          </a:r>
                          <a:r>
                            <a:rPr lang="en-US" sz="1000" baseline="0" dirty="0">
                              <a:solidFill>
                                <a:srgbClr val="000000"/>
                              </a:solidFill>
                              <a:effectLst/>
                              <a:latin typeface="+mj-lt"/>
                              <a:ea typeface="Times New Roman" panose="02020603050405020304" pitchFamily="18" charset="0"/>
                              <a:cs typeface="Times New Roman" panose="02020603050405020304" pitchFamily="18" charset="0"/>
                            </a:rPr>
                            <a:t> factor </a:t>
                          </a:r>
                          <a:r>
                            <a:rPr lang="en-US" sz="1000" dirty="0">
                              <a:solidFill>
                                <a:srgbClr val="000000"/>
                              </a:solidFill>
                              <a:effectLst/>
                              <a:latin typeface="+mj-lt"/>
                              <a:ea typeface="Times New Roman" panose="02020603050405020304" pitchFamily="18" charset="0"/>
                              <a:cs typeface="Times New Roman" panose="02020603050405020304" pitchFamily="18" charset="0"/>
                            </a:rPr>
                            <a:t>(</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n-US" sz="1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7</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943499"/>
                      </a:ext>
                    </a:extLst>
                  </a:tr>
                  <a:tr h="216024">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Number of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0 ~10</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07868"/>
                      </a:ext>
                    </a:extLst>
                  </a:tr>
                  <a:tr h="181285">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Max distance from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 m</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514867"/>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Tx RF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𝑡𝑥</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𝑅𝐹</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37 </a:t>
                          </a:r>
                          <a:r>
                            <a:rPr lang="en-US" sz="1000" dirty="0" err="1">
                              <a:solidFill>
                                <a:srgbClr val="000000"/>
                              </a:solidFill>
                              <a:effectLst/>
                              <a:latin typeface="+mj-lt"/>
                              <a:ea typeface="Times New Roman" panose="02020603050405020304" pitchFamily="18" charset="0"/>
                              <a:cs typeface="Times New Roman" panose="02020603050405020304" pitchFamily="18" charset="0"/>
                            </a:rPr>
                            <a:t>μW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722729"/>
                      </a:ext>
                    </a:extLst>
                  </a:tr>
                  <a:tr h="216024">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Tx circ.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𝑡𝑥</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𝑐𝑖𝑟𝑐</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740691"/>
                      </a:ext>
                    </a:extLst>
                  </a:tr>
                  <a:tr h="144016">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Rx power consumption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𝑟𝑥</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20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309186"/>
                      </a:ext>
                    </a:extLst>
                  </a:tr>
                  <a:tr h="130361">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Synch. header duration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𝑆𝐻𝑅</m:t>
                                  </m:r>
                                </m:sub>
                              </m:sSub>
                            </m:oMath>
                          </a14:m>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40.32 </a:t>
                          </a:r>
                          <a:r>
                            <a:rPr lang="en-US" sz="1000" dirty="0" err="1">
                              <a:solidFill>
                                <a:srgbClr val="000000"/>
                              </a:solidFill>
                              <a:effectLst/>
                              <a:latin typeface="+mj-lt"/>
                              <a:ea typeface="游明朝" panose="02020400000000000000" pitchFamily="18" charset="-128"/>
                              <a:cs typeface="Times New Roman" panose="02020603050405020304" pitchFamily="18" charset="0"/>
                            </a:rPr>
                            <a:t>μs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74381"/>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PHY header durations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𝑃𝐻𝑅</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82.052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939498"/>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Information bit length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𝑖𝑛𝑓𝑜</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306 bits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818429"/>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ACK length (</a:t>
                          </a:r>
                          <a14:m>
                            <m:oMath xmlns:m="http://schemas.openxmlformats.org/officeDocument/2006/math">
                              <m:sSub>
                                <m:sSubPr>
                                  <m:ctrlPr>
                                    <a:rPr lang="ja-JP" sz="10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e>
                                <m:sub>
                                  <m:r>
                                    <a:rPr lang="en-US" sz="1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𝐴𝐶𝐾</m:t>
                                  </m:r>
                                </m:sub>
                              </m:sSub>
                            </m:oMath>
                          </a14:m>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 bytes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762047"/>
                      </a:ext>
                    </a:extLst>
                  </a:tr>
                  <a:tr h="130361">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dirty="0">
                              <a:solidFill>
                                <a:srgbClr val="000000"/>
                              </a:solidFill>
                              <a:effectLst/>
                              <a:latin typeface="+mj-lt"/>
                              <a:ea typeface="Times New Roman" panose="02020603050405020304" pitchFamily="18" charset="0"/>
                              <a:cs typeface="Times New Roman" panose="02020603050405020304" pitchFamily="18" charset="0"/>
                            </a:rPr>
                            <a:t>R</a:t>
                          </a:r>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0.557 Mbps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09886"/>
                      </a:ext>
                    </a:extLst>
                  </a:tr>
                </a:tbl>
              </a:graphicData>
            </a:graphic>
          </p:graphicFrame>
        </mc:Choice>
        <mc:Fallback xmlns="">
          <p:graphicFrame>
            <p:nvGraphicFramePr>
              <p:cNvPr id="8" name="表 8">
                <a:extLst>
                  <a:ext uri="{FF2B5EF4-FFF2-40B4-BE49-F238E27FC236}">
                    <a16:creationId xmlns:a16="http://schemas.microsoft.com/office/drawing/2014/main" id="{DE5BD142-248F-46CB-BD39-CCF726433FBC}"/>
                  </a:ext>
                </a:extLst>
              </p:cNvPr>
              <p:cNvGraphicFramePr>
                <a:graphicFrameLocks noGrp="1"/>
              </p:cNvGraphicFramePr>
              <p:nvPr>
                <p:extLst>
                  <p:ext uri="{D42A27DB-BD31-4B8C-83A1-F6EECF244321}">
                    <p14:modId xmlns:p14="http://schemas.microsoft.com/office/powerpoint/2010/main" val="4135961604"/>
                  </p:ext>
                </p:extLst>
              </p:nvPr>
            </p:nvGraphicFramePr>
            <p:xfrm>
              <a:off x="3419872" y="1268760"/>
              <a:ext cx="5472608" cy="4426788"/>
            </p:xfrm>
            <a:graphic>
              <a:graphicData uri="http://schemas.openxmlformats.org/drawingml/2006/table">
                <a:tbl>
                  <a:tblPr firstRow="1" bandRow="1">
                    <a:tableStyleId>{ED083AE6-46FA-4A59-8FB0-9F97EB10719F}</a:tableStyleId>
                  </a:tblPr>
                  <a:tblGrid>
                    <a:gridCol w="2592288">
                      <a:extLst>
                        <a:ext uri="{9D8B030D-6E8A-4147-A177-3AD203B41FA5}">
                          <a16:colId xmlns:a16="http://schemas.microsoft.com/office/drawing/2014/main" val="801807280"/>
                        </a:ext>
                      </a:extLst>
                    </a:gridCol>
                    <a:gridCol w="2880320">
                      <a:extLst>
                        <a:ext uri="{9D8B030D-6E8A-4147-A177-3AD203B41FA5}">
                          <a16:colId xmlns:a16="http://schemas.microsoft.com/office/drawing/2014/main" val="711243062"/>
                        </a:ext>
                      </a:extLst>
                    </a:gridCol>
                  </a:tblGrid>
                  <a:tr h="216024">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Parameter</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50" dirty="0">
                              <a:solidFill>
                                <a:srgbClr val="000000"/>
                              </a:solidFill>
                              <a:effectLst/>
                              <a:latin typeface="+mj-lt"/>
                              <a:ea typeface="Times New Roman" panose="02020603050405020304" pitchFamily="18" charset="0"/>
                              <a:cs typeface="Times New Roman" panose="02020603050405020304" pitchFamily="18" charset="0"/>
                            </a:rPr>
                            <a:t>Detail</a:t>
                          </a:r>
                          <a:endParaRPr lang="ja-JP" sz="105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73284708"/>
                      </a:ext>
                    </a:extLst>
                  </a:tr>
                  <a:tr h="20236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Channel model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IEEE model CM3, CM4</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015950"/>
                      </a:ext>
                    </a:extLst>
                  </a:tr>
                  <a:tr h="229679">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Bandwidth (</a:t>
                          </a:r>
                          <a:r>
                            <a:rPr lang="en-US" sz="1000" i="1">
                              <a:solidFill>
                                <a:srgbClr val="000000"/>
                              </a:solidFill>
                              <a:effectLst/>
                              <a:latin typeface="+mj-lt"/>
                              <a:ea typeface="Times New Roman" panose="02020603050405020304" pitchFamily="18" charset="0"/>
                              <a:cs typeface="Times New Roman" panose="02020603050405020304" pitchFamily="18" charset="0"/>
                            </a:rPr>
                            <a:t>BW</a:t>
                          </a:r>
                          <a:r>
                            <a:rPr lang="en-US" sz="1000">
                              <a:solidFill>
                                <a:srgbClr val="000000"/>
                              </a:solidFill>
                              <a:effectLst/>
                              <a:latin typeface="+mj-lt"/>
                              <a:ea typeface="Times New Roman" panose="02020603050405020304" pitchFamily="18" charset="0"/>
                              <a:cs typeface="Times New Roman" panose="02020603050405020304" pitchFamily="18" charset="0"/>
                            </a:rPr>
                            <a:t>)</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499.2 MHz</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7616262"/>
                      </a:ext>
                    </a:extLst>
                  </a:tr>
                  <a:tr h="216024">
                    <a:tc>
                      <a:txBody>
                        <a:bodyPr/>
                        <a:lstStyle/>
                        <a:p>
                          <a:endParaRPr lang="ja-JP"/>
                        </a:p>
                      </a:txBody>
                      <a:tcPr marL="68580" marR="68580" marT="0" marB="0" anchor="ctr">
                        <a:blipFill>
                          <a:blip r:embed="rId3"/>
                          <a:stretch>
                            <a:fillRect l="-471" t="-302778" r="-112000" b="-1658333"/>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3993.6 MHz</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45967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Pulse shape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Gaussian mono pulse</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3420267"/>
                      </a:ext>
                    </a:extLst>
                  </a:tr>
                  <a:tr h="216024">
                    <a:tc>
                      <a:txBody>
                        <a:bodyPr/>
                        <a:lstStyle/>
                        <a:p>
                          <a:endParaRPr lang="ja-JP"/>
                        </a:p>
                      </a:txBody>
                      <a:tcPr marL="68580" marR="68580" marT="0" marB="0" anchor="ctr">
                        <a:blipFill>
                          <a:blip r:embed="rId3"/>
                          <a:stretch>
                            <a:fillRect l="-471" t="-500000" r="-112000" b="-1461111"/>
                          </a:stretch>
                        </a:blipFill>
                      </a:tcP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2.003 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719130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Modulation</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DBPSK</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198735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FEC</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90275" t="-697222" r="-634" b="-1263889"/>
                          </a:stretch>
                        </a:blipFill>
                      </a:tcPr>
                    </a:tc>
                    <a:extLst>
                      <a:ext uri="{0D108BD9-81ED-4DB2-BD59-A6C34878D82A}">
                        <a16:rowId xmlns:a16="http://schemas.microsoft.com/office/drawing/2014/main" val="71901600"/>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Decoding</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Soft decision, Viterbi decoding</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498963"/>
                      </a:ext>
                    </a:extLst>
                  </a:tr>
                  <a:tr h="216024">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ARQ protocol</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Weldon's ARQ</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779958"/>
                      </a:ext>
                    </a:extLst>
                  </a:tr>
                  <a:tr h="288032">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Spreading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Gold sequence</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850257"/>
                      </a:ext>
                    </a:extLst>
                  </a:tr>
                  <a:tr h="216024">
                    <a:tc>
                      <a:txBody>
                        <a:bodyPr/>
                        <a:lstStyle/>
                        <a:p>
                          <a:endParaRPr lang="ja-JP"/>
                        </a:p>
                      </a:txBody>
                      <a:tcPr marL="68580" marR="68580" marT="0" marB="0" anchor="ctr">
                        <a:blipFill>
                          <a:blip r:embed="rId3"/>
                          <a:stretch>
                            <a:fillRect l="-471" t="-1125000" r="-112000" b="-836111"/>
                          </a:stretch>
                        </a:blipFill>
                      </a:tcP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7</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943499"/>
                      </a:ext>
                    </a:extLst>
                  </a:tr>
                  <a:tr h="216024">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Number of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0 ~10</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907868"/>
                      </a:ext>
                    </a:extLst>
                  </a:tr>
                  <a:tr h="181285">
                    <a:tc>
                      <a:txBody>
                        <a:bodyPr/>
                        <a:lstStyle/>
                        <a:p>
                          <a:pPr indent="269875" algn="ctr">
                            <a:lnSpc>
                              <a:spcPts val="1300"/>
                            </a:lnSpc>
                          </a:pPr>
                          <a:r>
                            <a:rPr lang="en-US" altLang="ja-JP" sz="1000" dirty="0">
                              <a:solidFill>
                                <a:srgbClr val="000000"/>
                              </a:solidFill>
                              <a:effectLst/>
                              <a:latin typeface="+mj-lt"/>
                              <a:ea typeface="Times New Roman" panose="02020603050405020304" pitchFamily="18" charset="0"/>
                              <a:cs typeface="Times New Roman" panose="02020603050405020304" pitchFamily="18" charset="0"/>
                            </a:rPr>
                            <a:t>Max distance from other WBANs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 m</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514867"/>
                      </a:ext>
                    </a:extLst>
                  </a:tr>
                  <a:tr h="216024">
                    <a:tc>
                      <a:txBody>
                        <a:bodyPr/>
                        <a:lstStyle/>
                        <a:p>
                          <a:endParaRPr lang="ja-JP"/>
                        </a:p>
                      </a:txBody>
                      <a:tcPr marL="68580" marR="68580" marT="0" marB="0" anchor="ctr">
                        <a:blipFill>
                          <a:blip r:embed="rId3"/>
                          <a:stretch>
                            <a:fillRect l="-471" t="-1445714" r="-112000" b="-574286"/>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37 </a:t>
                          </a:r>
                          <a:r>
                            <a:rPr lang="en-US" sz="1000" dirty="0" err="1">
                              <a:solidFill>
                                <a:srgbClr val="000000"/>
                              </a:solidFill>
                              <a:effectLst/>
                              <a:latin typeface="+mj-lt"/>
                              <a:ea typeface="Times New Roman" panose="02020603050405020304" pitchFamily="18" charset="0"/>
                              <a:cs typeface="Times New Roman" panose="02020603050405020304" pitchFamily="18" charset="0"/>
                            </a:rPr>
                            <a:t>μW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9722729"/>
                      </a:ext>
                    </a:extLst>
                  </a:tr>
                  <a:tr h="216024">
                    <a:tc>
                      <a:txBody>
                        <a:bodyPr/>
                        <a:lstStyle/>
                        <a:p>
                          <a:endParaRPr lang="ja-JP"/>
                        </a:p>
                      </a:txBody>
                      <a:tcPr marL="68580" marR="68580" marT="0" marB="0" anchor="ctr">
                        <a:blipFill>
                          <a:blip r:embed="rId3"/>
                          <a:stretch>
                            <a:fillRect l="-471" t="-1502778" r="-112000" b="-458333"/>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740691"/>
                      </a:ext>
                    </a:extLst>
                  </a:tr>
                  <a:tr h="153607">
                    <a:tc>
                      <a:txBody>
                        <a:bodyPr/>
                        <a:lstStyle/>
                        <a:p>
                          <a:endParaRPr lang="ja-JP"/>
                        </a:p>
                      </a:txBody>
                      <a:tcPr marL="68580" marR="68580" marT="0" marB="0" anchor="ctr">
                        <a:blipFill>
                          <a:blip r:embed="rId3"/>
                          <a:stretch>
                            <a:fillRect l="-471" t="-2308000" r="-112000" b="-560000"/>
                          </a:stretch>
                        </a:blipFill>
                      </a:tcP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20 </a:t>
                          </a:r>
                          <a:r>
                            <a:rPr lang="en-US" sz="1000" dirty="0" err="1">
                              <a:solidFill>
                                <a:srgbClr val="000000"/>
                              </a:solidFill>
                              <a:effectLst/>
                              <a:latin typeface="+mj-lt"/>
                              <a:ea typeface="Times New Roman" panose="02020603050405020304" pitchFamily="18" charset="0"/>
                              <a:cs typeface="Times New Roman" panose="02020603050405020304" pitchFamily="18" charset="0"/>
                            </a:rPr>
                            <a:t>mW</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8309186"/>
                      </a:ext>
                    </a:extLst>
                  </a:tr>
                  <a:tr h="153607">
                    <a:tc>
                      <a:txBody>
                        <a:bodyPr/>
                        <a:lstStyle/>
                        <a:p>
                          <a:endParaRPr lang="ja-JP"/>
                        </a:p>
                      </a:txBody>
                      <a:tcPr marL="68580" marR="68580" marT="0" marB="0" anchor="ctr">
                        <a:blipFill>
                          <a:blip r:embed="rId3"/>
                          <a:stretch>
                            <a:fillRect l="-471" t="-2408000" r="-112000" b="-460000"/>
                          </a:stretch>
                        </a:blipFill>
                      </a:tcPr>
                    </a:tc>
                    <a:tc>
                      <a:txBody>
                        <a:bodyPr/>
                        <a:lstStyle/>
                        <a:p>
                          <a:pPr indent="269875" algn="ctr">
                            <a:lnSpc>
                              <a:spcPts val="1300"/>
                            </a:lnSpc>
                          </a:pPr>
                          <a:r>
                            <a:rPr lang="en-US" sz="1000" dirty="0">
                              <a:solidFill>
                                <a:srgbClr val="000000"/>
                              </a:solidFill>
                              <a:effectLst/>
                              <a:latin typeface="+mj-lt"/>
                              <a:ea typeface="游明朝" panose="02020400000000000000" pitchFamily="18" charset="-128"/>
                              <a:cs typeface="Times New Roman" panose="02020603050405020304" pitchFamily="18" charset="0"/>
                            </a:rPr>
                            <a:t>40.32 </a:t>
                          </a:r>
                          <a:r>
                            <a:rPr lang="en-US" sz="1000" dirty="0" err="1">
                              <a:solidFill>
                                <a:srgbClr val="000000"/>
                              </a:solidFill>
                              <a:effectLst/>
                              <a:latin typeface="+mj-lt"/>
                              <a:ea typeface="游明朝" panose="02020400000000000000" pitchFamily="18" charset="-128"/>
                              <a:cs typeface="Times New Roman" panose="02020603050405020304" pitchFamily="18" charset="0"/>
                            </a:rPr>
                            <a:t>μs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8774381"/>
                      </a:ext>
                    </a:extLst>
                  </a:tr>
                  <a:tr h="153607">
                    <a:tc>
                      <a:txBody>
                        <a:bodyPr/>
                        <a:lstStyle/>
                        <a:p>
                          <a:endParaRPr lang="ja-JP"/>
                        </a:p>
                      </a:txBody>
                      <a:tcPr marL="68580" marR="68580" marT="0" marB="0" anchor="ctr">
                        <a:blipFill>
                          <a:blip r:embed="rId3"/>
                          <a:stretch>
                            <a:fillRect l="-471" t="-2508000" r="-112000" b="-360000"/>
                          </a:stretch>
                        </a:blipFill>
                      </a:tcPr>
                    </a:tc>
                    <a:tc>
                      <a:txBody>
                        <a:bodyPr/>
                        <a:lstStyle/>
                        <a:p>
                          <a:pPr indent="269875" algn="ctr">
                            <a:lnSpc>
                              <a:spcPts val="1300"/>
                            </a:lnSpc>
                          </a:pPr>
                          <a:r>
                            <a:rPr lang="en-US" sz="1000">
                              <a:solidFill>
                                <a:srgbClr val="000000"/>
                              </a:solidFill>
                              <a:effectLst/>
                              <a:latin typeface="+mj-lt"/>
                              <a:ea typeface="游明朝" panose="02020400000000000000" pitchFamily="18" charset="-128"/>
                              <a:cs typeface="Times New Roman" panose="02020603050405020304" pitchFamily="18" charset="0"/>
                            </a:rPr>
                            <a:t>82.052 μs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3939498"/>
                      </a:ext>
                    </a:extLst>
                  </a:tr>
                  <a:tr h="165100">
                    <a:tc>
                      <a:txBody>
                        <a:bodyPr/>
                        <a:lstStyle/>
                        <a:p>
                          <a:endParaRPr lang="ja-JP"/>
                        </a:p>
                      </a:txBody>
                      <a:tcPr marL="68580" marR="68580" marT="0" marB="0" anchor="ctr">
                        <a:blipFill>
                          <a:blip r:embed="rId3"/>
                          <a:stretch>
                            <a:fillRect l="-471" t="-2328571" r="-112000" b="-221429"/>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306 bits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5818429"/>
                      </a:ext>
                    </a:extLst>
                  </a:tr>
                  <a:tr h="153607">
                    <a:tc>
                      <a:txBody>
                        <a:bodyPr/>
                        <a:lstStyle/>
                        <a:p>
                          <a:endParaRPr lang="ja-JP"/>
                        </a:p>
                      </a:txBody>
                      <a:tcPr marL="68580" marR="68580" marT="0" marB="0" anchor="ctr">
                        <a:blipFill>
                          <a:blip r:embed="rId3"/>
                          <a:stretch>
                            <a:fillRect l="-471" t="-2720000" r="-112000" b="-148000"/>
                          </a:stretch>
                        </a:blipFill>
                      </a:tcPr>
                    </a:tc>
                    <a:tc>
                      <a:txBody>
                        <a:bodyPr/>
                        <a:lstStyle/>
                        <a:p>
                          <a:pPr indent="269875" algn="ctr">
                            <a:lnSpc>
                              <a:spcPts val="1300"/>
                            </a:lnSpc>
                          </a:pPr>
                          <a:r>
                            <a:rPr lang="en-US" sz="1000">
                              <a:solidFill>
                                <a:srgbClr val="000000"/>
                              </a:solidFill>
                              <a:effectLst/>
                              <a:latin typeface="+mj-lt"/>
                              <a:ea typeface="Times New Roman" panose="02020603050405020304" pitchFamily="18" charset="0"/>
                              <a:cs typeface="Times New Roman" panose="02020603050405020304" pitchFamily="18" charset="0"/>
                            </a:rPr>
                            <a:t>7 bytes</a:t>
                          </a:r>
                          <a:endParaRPr lang="ja-JP" sz="10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1762047"/>
                      </a:ext>
                    </a:extLst>
                  </a:tr>
                  <a:tr h="153607">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Uncoded data rate (</a:t>
                          </a:r>
                          <a:r>
                            <a:rPr lang="en-US" sz="1000" i="1" dirty="0">
                              <a:solidFill>
                                <a:srgbClr val="000000"/>
                              </a:solidFill>
                              <a:effectLst/>
                              <a:latin typeface="+mj-lt"/>
                              <a:ea typeface="Times New Roman" panose="02020603050405020304" pitchFamily="18" charset="0"/>
                              <a:cs typeface="Times New Roman" panose="02020603050405020304" pitchFamily="18" charset="0"/>
                            </a:rPr>
                            <a:t>R</a:t>
                          </a:r>
                          <a:r>
                            <a:rPr lang="en-US" sz="1000" dirty="0">
                              <a:solidFill>
                                <a:srgbClr val="000000"/>
                              </a:solidFill>
                              <a:effectLst/>
                              <a:latin typeface="+mj-lt"/>
                              <a:ea typeface="Times New Roman" panose="02020603050405020304" pitchFamily="18" charset="0"/>
                              <a:cs typeface="Times New Roman" panose="02020603050405020304" pitchFamily="18" charset="0"/>
                            </a:rPr>
                            <a:t>)</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000" dirty="0">
                              <a:solidFill>
                                <a:srgbClr val="000000"/>
                              </a:solidFill>
                              <a:effectLst/>
                              <a:latin typeface="+mj-lt"/>
                              <a:ea typeface="Times New Roman" panose="02020603050405020304" pitchFamily="18" charset="0"/>
                              <a:cs typeface="Times New Roman" panose="02020603050405020304" pitchFamily="18" charset="0"/>
                            </a:rPr>
                            <a:t>0.557 Mbps</a:t>
                          </a:r>
                          <a:endParaRPr lang="ja-JP" sz="10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709886"/>
                      </a:ext>
                    </a:extLst>
                  </a:tr>
                </a:tbl>
              </a:graphicData>
            </a:graphic>
          </p:graphicFrame>
        </mc:Fallback>
      </mc:AlternateContent>
      <p:sp>
        <p:nvSpPr>
          <p:cNvPr id="9" name="テキスト ボックス 8">
            <a:extLst>
              <a:ext uri="{FF2B5EF4-FFF2-40B4-BE49-F238E27FC236}">
                <a16:creationId xmlns:a16="http://schemas.microsoft.com/office/drawing/2014/main" id="{C6D9B0AD-626D-425C-B8B6-B234450262E9}"/>
              </a:ext>
            </a:extLst>
          </p:cNvPr>
          <p:cNvSpPr txBox="1"/>
          <p:nvPr/>
        </p:nvSpPr>
        <p:spPr>
          <a:xfrm>
            <a:off x="251520" y="1268760"/>
            <a:ext cx="3024336" cy="4247317"/>
          </a:xfrm>
          <a:prstGeom prst="rect">
            <a:avLst/>
          </a:prstGeom>
          <a:noFill/>
        </p:spPr>
        <p:txBody>
          <a:bodyPr wrap="square" rtlCol="0">
            <a:spAutoFit/>
          </a:bodyPr>
          <a:lstStyle/>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proposed and standard schemes are evaluated based on SNR and the number of other WBANs by computer simulations</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these computer simulations, the IEEE model CM 3 is applied as a channel model, which is targeted for wearable WBAN and includes multi-path fading</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IEEE model CM 4 is utilized for interference from other WBANs</a:t>
            </a:r>
            <a:endParaRPr kumimoji="1" lang="ja-JP" altLang="en-US" dirty="0"/>
          </a:p>
        </p:txBody>
      </p:sp>
    </p:spTree>
    <p:extLst>
      <p:ext uri="{BB962C8B-B14F-4D97-AF65-F5344CB8AC3E}">
        <p14:creationId xmlns:p14="http://schemas.microsoft.com/office/powerpoint/2010/main" val="180573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35BCD19-9F37-48B6-986B-843004C10D76}"/>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A99BD98-2894-41C4-9CFB-A8AA77910F9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BA2A8DA2-2384-4844-85B3-DC6F9E720889}"/>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238A2306-FFAC-482E-8896-1308E764B807}"/>
              </a:ext>
            </a:extLst>
          </p:cNvPr>
          <p:cNvSpPr>
            <a:spLocks noGrp="1"/>
          </p:cNvSpPr>
          <p:nvPr>
            <p:ph type="title"/>
          </p:nvPr>
        </p:nvSpPr>
        <p:spPr>
          <a:xfrm>
            <a:off x="685800" y="412522"/>
            <a:ext cx="7772400" cy="1066800"/>
          </a:xfrm>
        </p:spPr>
        <p:txBody>
          <a:bodyPr/>
          <a:lstStyle/>
          <a:p>
            <a:r>
              <a:rPr kumimoji="1" lang="en-US" altLang="ja-JP" dirty="0"/>
              <a:t>4. Each QoS of Data A and B</a:t>
            </a:r>
            <a:endParaRPr kumimoji="1" lang="ja-JP" altLang="en-US" dirty="0"/>
          </a:p>
        </p:txBody>
      </p:sp>
      <mc:AlternateContent xmlns:mc="http://schemas.openxmlformats.org/markup-compatibility/2006" xmlns:a14="http://schemas.microsoft.com/office/drawing/2010/main">
        <mc:Choice Requires="a14">
          <p:graphicFrame>
            <p:nvGraphicFramePr>
              <p:cNvPr id="7" name="表 7">
                <a:extLst>
                  <a:ext uri="{FF2B5EF4-FFF2-40B4-BE49-F238E27FC236}">
                    <a16:creationId xmlns:a16="http://schemas.microsoft.com/office/drawing/2014/main" id="{0849469D-C869-4286-81EC-779EBE0C1B30}"/>
                  </a:ext>
                </a:extLst>
              </p:cNvPr>
              <p:cNvGraphicFramePr>
                <a:graphicFrameLocks noGrp="1"/>
              </p:cNvGraphicFramePr>
              <p:nvPr>
                <p:extLst>
                  <p:ext uri="{D42A27DB-BD31-4B8C-83A1-F6EECF244321}">
                    <p14:modId xmlns:p14="http://schemas.microsoft.com/office/powerpoint/2010/main" val="2214841289"/>
                  </p:ext>
                </p:extLst>
              </p:nvPr>
            </p:nvGraphicFramePr>
            <p:xfrm>
              <a:off x="2915816" y="1693923"/>
              <a:ext cx="3312368" cy="991074"/>
            </p:xfrm>
            <a:graphic>
              <a:graphicData uri="http://schemas.openxmlformats.org/drawingml/2006/table">
                <a:tbl>
                  <a:tblPr firstRow="1" bandRow="1">
                    <a:tableStyleId>{9D7B26C5-4107-4FEC-AEDC-1716B250A1EF}</a:tableStyleId>
                  </a:tblPr>
                  <a:tblGrid>
                    <a:gridCol w="1440160">
                      <a:extLst>
                        <a:ext uri="{9D8B030D-6E8A-4147-A177-3AD203B41FA5}">
                          <a16:colId xmlns:a16="http://schemas.microsoft.com/office/drawing/2014/main" val="738598921"/>
                        </a:ext>
                      </a:extLst>
                    </a:gridCol>
                    <a:gridCol w="936104">
                      <a:extLst>
                        <a:ext uri="{9D8B030D-6E8A-4147-A177-3AD203B41FA5}">
                          <a16:colId xmlns:a16="http://schemas.microsoft.com/office/drawing/2014/main" val="2745058459"/>
                        </a:ext>
                      </a:extLst>
                    </a:gridCol>
                    <a:gridCol w="936104">
                      <a:extLst>
                        <a:ext uri="{9D8B030D-6E8A-4147-A177-3AD203B41FA5}">
                          <a16:colId xmlns:a16="http://schemas.microsoft.com/office/drawing/2014/main" val="2642432715"/>
                        </a:ext>
                      </a:extLst>
                    </a:gridCol>
                  </a:tblGrid>
                  <a:tr h="231800">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types</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A</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User priority</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5</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6</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RBER</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6700" algn="ctr">
                            <a:lnSpc>
                              <a:spcPts val="1300"/>
                            </a:lnSpc>
                          </a:pPr>
                          <a14:m>
                            <m:oMathPara xmlns:m="http://schemas.openxmlformats.org/officeDocument/2006/math">
                              <m:oMathParaPr>
                                <m:jc m:val="centerGroup"/>
                              </m:oMathParaPr>
                              <m:oMath xmlns:m="http://schemas.openxmlformats.org/officeDocument/2006/math">
                                <m:r>
                                  <a:rPr lang="en-US" sz="1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p>
                                </m:sSup>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14:m>
                            <m:oMathPara xmlns:m="http://schemas.openxmlformats.org/officeDocument/2006/math">
                              <m:oMathParaPr>
                                <m:jc m:val="centerGroup"/>
                              </m:oMathParaPr>
                              <m:oMath xmlns:m="http://schemas.openxmlformats.org/officeDocument/2006/math">
                                <m:r>
                                  <a:rPr lang="en-US" sz="11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ja-JP" sz="11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9025"/>
                      </a:ext>
                    </a:extLst>
                  </a:tr>
                  <a:tr h="25521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Energy efficiency</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游明朝" panose="02020400000000000000" pitchFamily="18" charset="-128"/>
                              <a:cs typeface="Times New Roman" panose="02020603050405020304" pitchFamily="18" charset="0"/>
                            </a:rPr>
                            <a:t>low</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high</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Choice>
        <mc:Fallback xmlns="">
          <p:graphicFrame>
            <p:nvGraphicFramePr>
              <p:cNvPr id="7" name="表 7">
                <a:extLst>
                  <a:ext uri="{FF2B5EF4-FFF2-40B4-BE49-F238E27FC236}">
                    <a16:creationId xmlns:a16="http://schemas.microsoft.com/office/drawing/2014/main" id="{0849469D-C869-4286-81EC-779EBE0C1B30}"/>
                  </a:ext>
                </a:extLst>
              </p:cNvPr>
              <p:cNvGraphicFramePr>
                <a:graphicFrameLocks noGrp="1"/>
              </p:cNvGraphicFramePr>
              <p:nvPr>
                <p:extLst>
                  <p:ext uri="{D42A27DB-BD31-4B8C-83A1-F6EECF244321}">
                    <p14:modId xmlns:p14="http://schemas.microsoft.com/office/powerpoint/2010/main" val="2214841289"/>
                  </p:ext>
                </p:extLst>
              </p:nvPr>
            </p:nvGraphicFramePr>
            <p:xfrm>
              <a:off x="2915816" y="1693923"/>
              <a:ext cx="3312368" cy="991074"/>
            </p:xfrm>
            <a:graphic>
              <a:graphicData uri="http://schemas.openxmlformats.org/drawingml/2006/table">
                <a:tbl>
                  <a:tblPr firstRow="1" bandRow="1">
                    <a:tableStyleId>{9D7B26C5-4107-4FEC-AEDC-1716B250A1EF}</a:tableStyleId>
                  </a:tblPr>
                  <a:tblGrid>
                    <a:gridCol w="1440160">
                      <a:extLst>
                        <a:ext uri="{9D8B030D-6E8A-4147-A177-3AD203B41FA5}">
                          <a16:colId xmlns:a16="http://schemas.microsoft.com/office/drawing/2014/main" val="738598921"/>
                        </a:ext>
                      </a:extLst>
                    </a:gridCol>
                    <a:gridCol w="936104">
                      <a:extLst>
                        <a:ext uri="{9D8B030D-6E8A-4147-A177-3AD203B41FA5}">
                          <a16:colId xmlns:a16="http://schemas.microsoft.com/office/drawing/2014/main" val="2745058459"/>
                        </a:ext>
                      </a:extLst>
                    </a:gridCol>
                    <a:gridCol w="936104">
                      <a:extLst>
                        <a:ext uri="{9D8B030D-6E8A-4147-A177-3AD203B41FA5}">
                          <a16:colId xmlns:a16="http://schemas.microsoft.com/office/drawing/2014/main" val="2642432715"/>
                        </a:ext>
                      </a:extLst>
                    </a:gridCol>
                  </a:tblGrid>
                  <a:tr h="231800">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Data types</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A</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Data B</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67094"/>
                      </a:ext>
                    </a:extLst>
                  </a:tr>
                  <a:tr h="29300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User priority</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5</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6</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7388187"/>
                      </a:ext>
                    </a:extLst>
                  </a:tr>
                  <a:tr h="211048">
                    <a:tc>
                      <a:txBody>
                        <a:bodyPr/>
                        <a:lstStyle/>
                        <a:p>
                          <a:pPr indent="269875" algn="ctr">
                            <a:lnSpc>
                              <a:spcPts val="1300"/>
                            </a:lnSpc>
                          </a:pPr>
                          <a:r>
                            <a:rPr lang="en-US" sz="1100" dirty="0">
                              <a:solidFill>
                                <a:srgbClr val="000000"/>
                              </a:solidFill>
                              <a:effectLst/>
                              <a:latin typeface="+mj-lt"/>
                              <a:ea typeface="Times New Roman" panose="02020603050405020304" pitchFamily="18" charset="0"/>
                              <a:cs typeface="Times New Roman" panose="02020603050405020304" pitchFamily="18" charset="0"/>
                            </a:rPr>
                            <a:t>RBER</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ja-JP"/>
                        </a:p>
                      </a:txBody>
                      <a:tcPr marL="68580" marR="68580" marT="0" marB="0" anchor="ctr">
                        <a:blipFill>
                          <a:blip r:embed="rId3"/>
                          <a:stretch>
                            <a:fillRect l="-154902" t="-251429" r="-101307" b="-140000"/>
                          </a:stretch>
                        </a:blipFill>
                      </a:tcPr>
                    </a:tc>
                    <a:tc>
                      <a:txBody>
                        <a:bodyPr/>
                        <a:lstStyle/>
                        <a:p>
                          <a:endParaRPr lang="ja-JP"/>
                        </a:p>
                      </a:txBody>
                      <a:tcPr marL="68580" marR="68580" marT="0" marB="0" anchor="ctr">
                        <a:blipFill>
                          <a:blip r:embed="rId3"/>
                          <a:stretch>
                            <a:fillRect l="-253247" t="-251429" r="-649" b="-140000"/>
                          </a:stretch>
                        </a:blipFill>
                      </a:tcPr>
                    </a:tc>
                    <a:extLst>
                      <a:ext uri="{0D108BD9-81ED-4DB2-BD59-A6C34878D82A}">
                        <a16:rowId xmlns:a16="http://schemas.microsoft.com/office/drawing/2014/main" val="2009149025"/>
                      </a:ext>
                    </a:extLst>
                  </a:tr>
                  <a:tr h="255218">
                    <a:tc>
                      <a:txBody>
                        <a:bodyPr/>
                        <a:lstStyle/>
                        <a:p>
                          <a:pPr indent="269875" algn="ctr">
                            <a:lnSpc>
                              <a:spcPts val="1300"/>
                            </a:lnSpc>
                          </a:pPr>
                          <a:r>
                            <a:rPr lang="en-US" sz="1100">
                              <a:solidFill>
                                <a:srgbClr val="000000"/>
                              </a:solidFill>
                              <a:effectLst/>
                              <a:latin typeface="+mj-lt"/>
                              <a:ea typeface="Times New Roman" panose="02020603050405020304" pitchFamily="18" charset="0"/>
                              <a:cs typeface="Times New Roman" panose="02020603050405020304" pitchFamily="18" charset="0"/>
                            </a:rPr>
                            <a:t>Energy efficiency</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a:solidFill>
                                <a:srgbClr val="000000"/>
                              </a:solidFill>
                              <a:effectLst/>
                              <a:latin typeface="+mj-lt"/>
                              <a:ea typeface="游明朝" panose="02020400000000000000" pitchFamily="18" charset="-128"/>
                              <a:cs typeface="Times New Roman" panose="02020603050405020304" pitchFamily="18" charset="0"/>
                            </a:rPr>
                            <a:t>low</a:t>
                          </a:r>
                          <a:endParaRPr lang="ja-JP" sz="11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100" dirty="0">
                              <a:solidFill>
                                <a:srgbClr val="000000"/>
                              </a:solidFill>
                              <a:effectLst/>
                              <a:latin typeface="+mj-lt"/>
                              <a:ea typeface="游明朝" panose="02020400000000000000" pitchFamily="18" charset="-128"/>
                              <a:cs typeface="Times New Roman" panose="02020603050405020304" pitchFamily="18" charset="0"/>
                            </a:rPr>
                            <a:t>high</a:t>
                          </a:r>
                          <a:endParaRPr lang="ja-JP" sz="11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4659966"/>
                      </a:ext>
                    </a:extLst>
                  </a:tr>
                </a:tbl>
              </a:graphicData>
            </a:graphic>
          </p:graphicFrame>
        </mc:Fallback>
      </mc:AlternateContent>
      <p:sp>
        <p:nvSpPr>
          <p:cNvPr id="8" name="テキスト ボックス 7">
            <a:extLst>
              <a:ext uri="{FF2B5EF4-FFF2-40B4-BE49-F238E27FC236}">
                <a16:creationId xmlns:a16="http://schemas.microsoft.com/office/drawing/2014/main" id="{3942ACB3-4902-4AE5-98FE-C91F807ADC96}"/>
              </a:ext>
            </a:extLst>
          </p:cNvPr>
          <p:cNvSpPr txBox="1"/>
          <p:nvPr/>
        </p:nvSpPr>
        <p:spPr>
          <a:xfrm>
            <a:off x="2530209" y="1241605"/>
            <a:ext cx="3958208" cy="338554"/>
          </a:xfrm>
          <a:prstGeom prst="rect">
            <a:avLst/>
          </a:prstGeom>
          <a:noFill/>
        </p:spPr>
        <p:txBody>
          <a:bodyPr wrap="square" rtlCol="0">
            <a:spAutoFit/>
          </a:bodyPr>
          <a:lstStyle/>
          <a:p>
            <a:pPr algn="ctr"/>
            <a:r>
              <a:rPr lang="en-US" altLang="ja-JP" sz="1600" dirty="0">
                <a:solidFill>
                  <a:srgbClr val="000000"/>
                </a:solidFill>
                <a:effectLst/>
                <a:latin typeface="Times New Roman" panose="02020603050405020304" pitchFamily="18" charset="0"/>
                <a:ea typeface="Times New Roman" panose="02020603050405020304" pitchFamily="18" charset="0"/>
              </a:rPr>
              <a:t>QoS requirements of different data types</a:t>
            </a:r>
            <a:endParaRPr kumimoji="1" lang="ja-JP" altLang="en-US" sz="1600" dirty="0"/>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68B91C60-C133-429C-B05D-78DD93400BD4}"/>
                  </a:ext>
                </a:extLst>
              </p:cNvPr>
              <p:cNvSpPr txBox="1"/>
              <p:nvPr/>
            </p:nvSpPr>
            <p:spPr>
              <a:xfrm>
                <a:off x="1562100" y="2805646"/>
                <a:ext cx="6119568" cy="338554"/>
              </a:xfrm>
              <a:prstGeom prst="rect">
                <a:avLst/>
              </a:prstGeom>
              <a:noFill/>
            </p:spPr>
            <p:txBody>
              <a:bodyPr wrap="square" rtlCol="0">
                <a:spAutoFit/>
              </a:bodyPr>
              <a:lstStyle/>
              <a:p>
                <a:pPr algn="ctr"/>
                <a:r>
                  <a:rPr lang="en-US" altLang="ja-JP" sz="1600" dirty="0">
                    <a:solidFill>
                      <a:srgbClr val="000000"/>
                    </a:solidFill>
                    <a:effectLst/>
                    <a:latin typeface="+mj-lt"/>
                    <a:ea typeface="Times New Roman" panose="02020603050405020304" pitchFamily="18" charset="0"/>
                  </a:rPr>
                  <a:t>Preset number of data copies in Weldon‘s ARQ </a:t>
                </a:r>
                <a14:m>
                  <m:oMath xmlns:m="http://schemas.openxmlformats.org/officeDocument/2006/math">
                    <m:sSub>
                      <m:sSubPr>
                        <m:ctrlPr>
                          <a:rPr lang="ja-JP" altLang="ja-JP" sz="1600" i="1">
                            <a:effectLst/>
                            <a:latin typeface="Cambria Math" panose="02040503050406030204" pitchFamily="18" charset="0"/>
                            <a:ea typeface="Cambria Math" panose="02040503050406030204" pitchFamily="18" charset="0"/>
                          </a:rPr>
                        </m:ctrlPr>
                      </m:sSubPr>
                      <m:e>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ub>
                        <m:r>
                          <a:rPr lang="en-US" altLang="ja-JP" sz="16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kumimoji="1" lang="ja-JP" altLang="en-US" sz="1600" dirty="0">
                    <a:latin typeface="+mj-lt"/>
                  </a:rPr>
                  <a:t> </a:t>
                </a:r>
                <a:r>
                  <a:rPr kumimoji="1" lang="en-US" altLang="ja-JP" sz="1600" dirty="0">
                    <a:latin typeface="+mj-lt"/>
                  </a:rPr>
                  <a:t>(Scheme 1)</a:t>
                </a:r>
                <a:endParaRPr kumimoji="1" lang="ja-JP" altLang="en-US" sz="1600" dirty="0">
                  <a:latin typeface="+mj-lt"/>
                </a:endParaRPr>
              </a:p>
            </p:txBody>
          </p:sp>
        </mc:Choice>
        <mc:Fallback xmlns="">
          <p:sp>
            <p:nvSpPr>
              <p:cNvPr id="11" name="テキスト ボックス 10">
                <a:extLst>
                  <a:ext uri="{FF2B5EF4-FFF2-40B4-BE49-F238E27FC236}">
                    <a16:creationId xmlns:a16="http://schemas.microsoft.com/office/drawing/2014/main" id="{68B91C60-C133-429C-B05D-78DD93400BD4}"/>
                  </a:ext>
                </a:extLst>
              </p:cNvPr>
              <p:cNvSpPr txBox="1">
                <a:spLocks noRot="1" noChangeAspect="1" noMove="1" noResize="1" noEditPoints="1" noAdjustHandles="1" noChangeArrowheads="1" noChangeShapeType="1" noTextEdit="1"/>
              </p:cNvSpPr>
              <p:nvPr/>
            </p:nvSpPr>
            <p:spPr>
              <a:xfrm>
                <a:off x="1562100" y="2805646"/>
                <a:ext cx="6119568" cy="338554"/>
              </a:xfrm>
              <a:prstGeom prst="rect">
                <a:avLst/>
              </a:prstGeom>
              <a:blipFill>
                <a:blip r:embed="rId5"/>
                <a:stretch>
                  <a:fillRect t="-5357" b="-214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 12">
                <a:extLst>
                  <a:ext uri="{FF2B5EF4-FFF2-40B4-BE49-F238E27FC236}">
                    <a16:creationId xmlns:a16="http://schemas.microsoft.com/office/drawing/2014/main" id="{BE9E26FE-6C0A-4D91-A807-15FCA9B689D7}"/>
                  </a:ext>
                </a:extLst>
              </p:cNvPr>
              <p:cNvGraphicFramePr>
                <a:graphicFrameLocks noGrp="1"/>
              </p:cNvGraphicFramePr>
              <p:nvPr>
                <p:extLst>
                  <p:ext uri="{D42A27DB-BD31-4B8C-83A1-F6EECF244321}">
                    <p14:modId xmlns:p14="http://schemas.microsoft.com/office/powerpoint/2010/main" val="947958774"/>
                  </p:ext>
                </p:extLst>
              </p:nvPr>
            </p:nvGraphicFramePr>
            <p:xfrm>
              <a:off x="1512216" y="3235530"/>
              <a:ext cx="6119568" cy="1112520"/>
            </p:xfrm>
            <a:graphic>
              <a:graphicData uri="http://schemas.openxmlformats.org/drawingml/2006/table">
                <a:tbl>
                  <a:tblPr firstRow="1" bandRow="1">
                    <a:tableStyleId>{D27102A9-8310-4765-A935-A1911B00CA55}</a:tableStyleId>
                  </a:tblPr>
                  <a:tblGrid>
                    <a:gridCol w="864096">
                      <a:extLst>
                        <a:ext uri="{9D8B030D-6E8A-4147-A177-3AD203B41FA5}">
                          <a16:colId xmlns:a16="http://schemas.microsoft.com/office/drawing/2014/main" val="3454796806"/>
                        </a:ext>
                      </a:extLst>
                    </a:gridCol>
                    <a:gridCol w="276169">
                      <a:extLst>
                        <a:ext uri="{9D8B030D-6E8A-4147-A177-3AD203B41FA5}">
                          <a16:colId xmlns:a16="http://schemas.microsoft.com/office/drawing/2014/main" val="1841832886"/>
                        </a:ext>
                      </a:extLst>
                    </a:gridCol>
                    <a:gridCol w="515919">
                      <a:extLst>
                        <a:ext uri="{9D8B030D-6E8A-4147-A177-3AD203B41FA5}">
                          <a16:colId xmlns:a16="http://schemas.microsoft.com/office/drawing/2014/main" val="3254769834"/>
                        </a:ext>
                      </a:extLst>
                    </a:gridCol>
                    <a:gridCol w="432048">
                      <a:extLst>
                        <a:ext uri="{9D8B030D-6E8A-4147-A177-3AD203B41FA5}">
                          <a16:colId xmlns:a16="http://schemas.microsoft.com/office/drawing/2014/main" val="1863450748"/>
                        </a:ext>
                      </a:extLst>
                    </a:gridCol>
                    <a:gridCol w="461588">
                      <a:extLst>
                        <a:ext uri="{9D8B030D-6E8A-4147-A177-3AD203B41FA5}">
                          <a16:colId xmlns:a16="http://schemas.microsoft.com/office/drawing/2014/main" val="2433288016"/>
                        </a:ext>
                      </a:extLst>
                    </a:gridCol>
                    <a:gridCol w="509964">
                      <a:extLst>
                        <a:ext uri="{9D8B030D-6E8A-4147-A177-3AD203B41FA5}">
                          <a16:colId xmlns:a16="http://schemas.microsoft.com/office/drawing/2014/main" val="3321669683"/>
                        </a:ext>
                      </a:extLst>
                    </a:gridCol>
                    <a:gridCol w="509964">
                      <a:extLst>
                        <a:ext uri="{9D8B030D-6E8A-4147-A177-3AD203B41FA5}">
                          <a16:colId xmlns:a16="http://schemas.microsoft.com/office/drawing/2014/main" val="3134336847"/>
                        </a:ext>
                      </a:extLst>
                    </a:gridCol>
                    <a:gridCol w="317569">
                      <a:extLst>
                        <a:ext uri="{9D8B030D-6E8A-4147-A177-3AD203B41FA5}">
                          <a16:colId xmlns:a16="http://schemas.microsoft.com/office/drawing/2014/main" val="2904435684"/>
                        </a:ext>
                      </a:extLst>
                    </a:gridCol>
                    <a:gridCol w="576064">
                      <a:extLst>
                        <a:ext uri="{9D8B030D-6E8A-4147-A177-3AD203B41FA5}">
                          <a16:colId xmlns:a16="http://schemas.microsoft.com/office/drawing/2014/main" val="774875349"/>
                        </a:ext>
                      </a:extLst>
                    </a:gridCol>
                    <a:gridCol w="432048">
                      <a:extLst>
                        <a:ext uri="{9D8B030D-6E8A-4147-A177-3AD203B41FA5}">
                          <a16:colId xmlns:a16="http://schemas.microsoft.com/office/drawing/2014/main" val="168799986"/>
                        </a:ext>
                      </a:extLst>
                    </a:gridCol>
                    <a:gridCol w="648072">
                      <a:extLst>
                        <a:ext uri="{9D8B030D-6E8A-4147-A177-3AD203B41FA5}">
                          <a16:colId xmlns:a16="http://schemas.microsoft.com/office/drawing/2014/main" val="4239658873"/>
                        </a:ext>
                      </a:extLst>
                    </a:gridCol>
                    <a:gridCol w="576067">
                      <a:extLst>
                        <a:ext uri="{9D8B030D-6E8A-4147-A177-3AD203B41FA5}">
                          <a16:colId xmlns:a16="http://schemas.microsoft.com/office/drawing/2014/main" val="1464730578"/>
                        </a:ext>
                      </a:extLst>
                    </a:gridCol>
                  </a:tblGrid>
                  <a:tr h="370840">
                    <a:tc>
                      <a:txBody>
                        <a:bodyPr/>
                        <a:lstStyle/>
                        <a:p>
                          <a:pPr indent="269875" algn="ctr">
                            <a:lnSpc>
                              <a:spcPts val="1300"/>
                            </a:lnSpc>
                          </a:pPr>
                          <a14:m>
                            <m:oMathPara xmlns:m="http://schemas.openxmlformats.org/officeDocument/2006/math">
                              <m:oMathParaPr>
                                <m:jc m:val="centerGroup"/>
                              </m:oMathParaPr>
                              <m:oMath xmlns:m="http://schemas.openxmlformats.org/officeDocument/2006/math">
                                <m:r>
                                  <a:rPr lang="en-US" sz="1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oMath>
                            </m:oMathPara>
                          </a14:m>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3</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5</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6</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9</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10</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707405"/>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A</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188090"/>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B</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1198108"/>
                      </a:ext>
                    </a:extLst>
                  </a:tr>
                </a:tbl>
              </a:graphicData>
            </a:graphic>
          </p:graphicFrame>
        </mc:Choice>
        <mc:Fallback xmlns="">
          <p:graphicFrame>
            <p:nvGraphicFramePr>
              <p:cNvPr id="12" name="表 12">
                <a:extLst>
                  <a:ext uri="{FF2B5EF4-FFF2-40B4-BE49-F238E27FC236}">
                    <a16:creationId xmlns:a16="http://schemas.microsoft.com/office/drawing/2014/main" id="{BE9E26FE-6C0A-4D91-A807-15FCA9B689D7}"/>
                  </a:ext>
                </a:extLst>
              </p:cNvPr>
              <p:cNvGraphicFramePr>
                <a:graphicFrameLocks noGrp="1"/>
              </p:cNvGraphicFramePr>
              <p:nvPr>
                <p:extLst>
                  <p:ext uri="{D42A27DB-BD31-4B8C-83A1-F6EECF244321}">
                    <p14:modId xmlns:p14="http://schemas.microsoft.com/office/powerpoint/2010/main" val="947958774"/>
                  </p:ext>
                </p:extLst>
              </p:nvPr>
            </p:nvGraphicFramePr>
            <p:xfrm>
              <a:off x="1512216" y="3235530"/>
              <a:ext cx="6119568" cy="1112520"/>
            </p:xfrm>
            <a:graphic>
              <a:graphicData uri="http://schemas.openxmlformats.org/drawingml/2006/table">
                <a:tbl>
                  <a:tblPr firstRow="1" bandRow="1">
                    <a:tableStyleId>{D27102A9-8310-4765-A935-A1911B00CA55}</a:tableStyleId>
                  </a:tblPr>
                  <a:tblGrid>
                    <a:gridCol w="864096">
                      <a:extLst>
                        <a:ext uri="{9D8B030D-6E8A-4147-A177-3AD203B41FA5}">
                          <a16:colId xmlns:a16="http://schemas.microsoft.com/office/drawing/2014/main" val="3454796806"/>
                        </a:ext>
                      </a:extLst>
                    </a:gridCol>
                    <a:gridCol w="276169">
                      <a:extLst>
                        <a:ext uri="{9D8B030D-6E8A-4147-A177-3AD203B41FA5}">
                          <a16:colId xmlns:a16="http://schemas.microsoft.com/office/drawing/2014/main" val="1841832886"/>
                        </a:ext>
                      </a:extLst>
                    </a:gridCol>
                    <a:gridCol w="515919">
                      <a:extLst>
                        <a:ext uri="{9D8B030D-6E8A-4147-A177-3AD203B41FA5}">
                          <a16:colId xmlns:a16="http://schemas.microsoft.com/office/drawing/2014/main" val="3254769834"/>
                        </a:ext>
                      </a:extLst>
                    </a:gridCol>
                    <a:gridCol w="432048">
                      <a:extLst>
                        <a:ext uri="{9D8B030D-6E8A-4147-A177-3AD203B41FA5}">
                          <a16:colId xmlns:a16="http://schemas.microsoft.com/office/drawing/2014/main" val="1863450748"/>
                        </a:ext>
                      </a:extLst>
                    </a:gridCol>
                    <a:gridCol w="461588">
                      <a:extLst>
                        <a:ext uri="{9D8B030D-6E8A-4147-A177-3AD203B41FA5}">
                          <a16:colId xmlns:a16="http://schemas.microsoft.com/office/drawing/2014/main" val="2433288016"/>
                        </a:ext>
                      </a:extLst>
                    </a:gridCol>
                    <a:gridCol w="509964">
                      <a:extLst>
                        <a:ext uri="{9D8B030D-6E8A-4147-A177-3AD203B41FA5}">
                          <a16:colId xmlns:a16="http://schemas.microsoft.com/office/drawing/2014/main" val="3321669683"/>
                        </a:ext>
                      </a:extLst>
                    </a:gridCol>
                    <a:gridCol w="509964">
                      <a:extLst>
                        <a:ext uri="{9D8B030D-6E8A-4147-A177-3AD203B41FA5}">
                          <a16:colId xmlns:a16="http://schemas.microsoft.com/office/drawing/2014/main" val="3134336847"/>
                        </a:ext>
                      </a:extLst>
                    </a:gridCol>
                    <a:gridCol w="317569">
                      <a:extLst>
                        <a:ext uri="{9D8B030D-6E8A-4147-A177-3AD203B41FA5}">
                          <a16:colId xmlns:a16="http://schemas.microsoft.com/office/drawing/2014/main" val="2904435684"/>
                        </a:ext>
                      </a:extLst>
                    </a:gridCol>
                    <a:gridCol w="576064">
                      <a:extLst>
                        <a:ext uri="{9D8B030D-6E8A-4147-A177-3AD203B41FA5}">
                          <a16:colId xmlns:a16="http://schemas.microsoft.com/office/drawing/2014/main" val="774875349"/>
                        </a:ext>
                      </a:extLst>
                    </a:gridCol>
                    <a:gridCol w="432048">
                      <a:extLst>
                        <a:ext uri="{9D8B030D-6E8A-4147-A177-3AD203B41FA5}">
                          <a16:colId xmlns:a16="http://schemas.microsoft.com/office/drawing/2014/main" val="168799986"/>
                        </a:ext>
                      </a:extLst>
                    </a:gridCol>
                    <a:gridCol w="648072">
                      <a:extLst>
                        <a:ext uri="{9D8B030D-6E8A-4147-A177-3AD203B41FA5}">
                          <a16:colId xmlns:a16="http://schemas.microsoft.com/office/drawing/2014/main" val="4239658873"/>
                        </a:ext>
                      </a:extLst>
                    </a:gridCol>
                    <a:gridCol w="576067">
                      <a:extLst>
                        <a:ext uri="{9D8B030D-6E8A-4147-A177-3AD203B41FA5}">
                          <a16:colId xmlns:a16="http://schemas.microsoft.com/office/drawing/2014/main" val="1464730578"/>
                        </a:ext>
                      </a:extLst>
                    </a:gridCol>
                  </a:tblGrid>
                  <a:tr h="370840">
                    <a:tc>
                      <a:txBody>
                        <a:bodyPr/>
                        <a:lstStyle/>
                        <a:p>
                          <a:endParaRPr lang="ja-JP"/>
                        </a:p>
                      </a:txBody>
                      <a:tcPr marL="68580" marR="68580" marT="0" marB="0" anchor="ctr">
                        <a:blipFill>
                          <a:blip r:embed="rId6"/>
                          <a:stretch>
                            <a:fillRect t="-1639" r="-607746" b="-203279"/>
                          </a:stretch>
                        </a:blipFill>
                      </a:tcP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2</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3</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5</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6</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7</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9</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10</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8707405"/>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A</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1</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4</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5</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6</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altLang="ja-JP" sz="1200" dirty="0">
                              <a:solidFill>
                                <a:srgbClr val="000000"/>
                              </a:solidFill>
                              <a:effectLst/>
                              <a:latin typeface="+mj-lt"/>
                              <a:ea typeface="Times New Roman" panose="02020603050405020304" pitchFamily="18" charset="0"/>
                              <a:cs typeface="Times New Roman" panose="02020603050405020304" pitchFamily="18" charset="0"/>
                            </a:rPr>
                            <a:t>8</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8</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188090"/>
                      </a:ext>
                    </a:extLst>
                  </a:tr>
                  <a:tr h="370840">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Data B</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1</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2</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3</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a:solidFill>
                                <a:srgbClr val="000000"/>
                              </a:solidFill>
                              <a:effectLst/>
                              <a:latin typeface="+mj-lt"/>
                              <a:ea typeface="Times New Roman" panose="02020603050405020304" pitchFamily="18" charset="0"/>
                              <a:cs typeface="Times New Roman" panose="02020603050405020304" pitchFamily="18" charset="0"/>
                            </a:rPr>
                            <a:t>4</a:t>
                          </a:r>
                          <a:endParaRPr lang="ja-JP" sz="120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indent="269875" algn="ctr">
                            <a:lnSpc>
                              <a:spcPts val="1300"/>
                            </a:lnSpc>
                          </a:pPr>
                          <a:r>
                            <a:rPr lang="en-US" sz="1200" dirty="0">
                              <a:solidFill>
                                <a:srgbClr val="000000"/>
                              </a:solidFill>
                              <a:effectLst/>
                              <a:latin typeface="+mj-lt"/>
                              <a:ea typeface="Times New Roman" panose="02020603050405020304" pitchFamily="18" charset="0"/>
                              <a:cs typeface="Times New Roman" panose="02020603050405020304" pitchFamily="18" charset="0"/>
                            </a:rPr>
                            <a:t>-</a:t>
                          </a:r>
                          <a:endParaRPr lang="ja-JP" sz="1200" dirty="0">
                            <a:solidFill>
                              <a:srgbClr val="000000"/>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1198108"/>
                      </a:ext>
                    </a:extLst>
                  </a:tr>
                </a:tbl>
              </a:graphicData>
            </a:graphic>
          </p:graphicFrame>
        </mc:Fallback>
      </mc:AlternateContent>
      <p:sp>
        <p:nvSpPr>
          <p:cNvPr id="13" name="テキスト ボックス 12">
            <a:extLst>
              <a:ext uri="{FF2B5EF4-FFF2-40B4-BE49-F238E27FC236}">
                <a16:creationId xmlns:a16="http://schemas.microsoft.com/office/drawing/2014/main" id="{BB2F3D09-6F8F-4057-90D0-29271980442A}"/>
              </a:ext>
            </a:extLst>
          </p:cNvPr>
          <p:cNvSpPr txBox="1"/>
          <p:nvPr/>
        </p:nvSpPr>
        <p:spPr>
          <a:xfrm>
            <a:off x="203848" y="4536511"/>
            <a:ext cx="8736303" cy="1754326"/>
          </a:xfrm>
          <a:prstGeom prst="rect">
            <a:avLst/>
          </a:prstGeom>
          <a:noFill/>
        </p:spPr>
        <p:txBody>
          <a:bodyPr wrap="square" rtlCol="0">
            <a:spAutoFit/>
          </a:bodyPr>
          <a:lstStyle/>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the simulation, two data (Data A and Data B) with different types of QoS requirements are considered</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It is assumed that a low PER is desired for Data A and high energy efficiency is important for Data B</a:t>
            </a:r>
          </a:p>
          <a:p>
            <a:pPr marL="285750"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Data A is assumed to be a physiological parameter with a low data rate, for example blood pressure, SpO2, or temperature, and Data B to be a waveform such as an ECG output</a:t>
            </a:r>
            <a:endParaRPr kumimoji="1" lang="ja-JP" altLang="en-US" dirty="0"/>
          </a:p>
        </p:txBody>
      </p:sp>
    </p:spTree>
    <p:extLst>
      <p:ext uri="{BB962C8B-B14F-4D97-AF65-F5344CB8AC3E}">
        <p14:creationId xmlns:p14="http://schemas.microsoft.com/office/powerpoint/2010/main" val="280255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399B8-28AD-87CD-646D-2E324D3E0EB5}"/>
              </a:ext>
            </a:extLst>
          </p:cNvPr>
          <p:cNvSpPr>
            <a:spLocks noGrp="1"/>
          </p:cNvSpPr>
          <p:nvPr>
            <p:ph type="title"/>
          </p:nvPr>
        </p:nvSpPr>
        <p:spPr>
          <a:xfrm>
            <a:off x="685800" y="685800"/>
            <a:ext cx="7772400" cy="1066800"/>
          </a:xfrm>
        </p:spPr>
        <p:txBody>
          <a:bodyPr wrap="square" anchor="ctr">
            <a:normAutofit/>
          </a:bodyPr>
          <a:lstStyle/>
          <a:p>
            <a:r>
              <a:rPr kumimoji="1" lang="en-US" altLang="ja-JP" dirty="0"/>
              <a:t>4. Two types of cases</a:t>
            </a:r>
            <a:endParaRPr kumimoji="1" lang="ja-JP" altLang="en-US" dirty="0"/>
          </a:p>
        </p:txBody>
      </p:sp>
      <p:pic>
        <p:nvPicPr>
          <p:cNvPr id="7" name="図 6">
            <a:extLst>
              <a:ext uri="{FF2B5EF4-FFF2-40B4-BE49-F238E27FC236}">
                <a16:creationId xmlns:a16="http://schemas.microsoft.com/office/drawing/2014/main" id="{38E0D3FE-DCF4-7963-6595-D43D5C7D5EED}"/>
              </a:ext>
            </a:extLst>
          </p:cNvPr>
          <p:cNvPicPr>
            <a:picLocks noChangeAspect="1"/>
          </p:cNvPicPr>
          <p:nvPr/>
        </p:nvPicPr>
        <p:blipFill>
          <a:blip r:embed="rId3"/>
          <a:stretch>
            <a:fillRect/>
          </a:stretch>
        </p:blipFill>
        <p:spPr>
          <a:xfrm>
            <a:off x="1370100" y="1628800"/>
            <a:ext cx="6479999" cy="4114800"/>
          </a:xfrm>
          <a:prstGeom prst="rect">
            <a:avLst/>
          </a:prstGeom>
          <a:noFill/>
        </p:spPr>
      </p:pic>
      <p:sp>
        <p:nvSpPr>
          <p:cNvPr id="3" name="スライド番号プレースホルダー 2">
            <a:extLst>
              <a:ext uri="{FF2B5EF4-FFF2-40B4-BE49-F238E27FC236}">
                <a16:creationId xmlns:a16="http://schemas.microsoft.com/office/drawing/2014/main" id="{F71B45B3-1228-2D79-B302-0C3922E0B625}"/>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088E86A2-24BB-437A-8099-76D2C87A4801}" type="slidenum">
              <a:rPr lang="en-US" smtClean="0">
                <a:solidFill>
                  <a:srgbClr val="000000"/>
                </a:solidFill>
              </a:rPr>
              <a:pPr>
                <a:spcAft>
                  <a:spcPts val="600"/>
                </a:spcAft>
                <a:defRPr/>
              </a:pPr>
              <a:t>14</a:t>
            </a:fld>
            <a:endParaRPr lang="en-US">
              <a:solidFill>
                <a:srgbClr val="000000"/>
              </a:solidFill>
            </a:endParaRPr>
          </a:p>
        </p:txBody>
      </p:sp>
      <p:sp>
        <p:nvSpPr>
          <p:cNvPr id="4" name="日付プレースホルダー 3">
            <a:extLst>
              <a:ext uri="{FF2B5EF4-FFF2-40B4-BE49-F238E27FC236}">
                <a16:creationId xmlns:a16="http://schemas.microsoft.com/office/drawing/2014/main" id="{9CECECEE-C4D8-3BA2-C672-DB4D2911F5EC}"/>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ts val="600"/>
              </a:spcAft>
            </a:pPr>
            <a:r>
              <a:rPr kumimoji="0" lang="en-US" altLang="ja-JP" dirty="0">
                <a:solidFill>
                  <a:srgbClr val="000000"/>
                </a:solidFill>
                <a:latin typeface="+mj-lt"/>
              </a:rPr>
              <a:t>January2023</a:t>
            </a:r>
          </a:p>
        </p:txBody>
      </p:sp>
      <p:sp>
        <p:nvSpPr>
          <p:cNvPr id="5" name="フッター プレースホルダー 4">
            <a:extLst>
              <a:ext uri="{FF2B5EF4-FFF2-40B4-BE49-F238E27FC236}">
                <a16:creationId xmlns:a16="http://schemas.microsoft.com/office/drawing/2014/main" id="{5EB4EBB6-B4DF-E108-DEFD-0EC9B92748F6}"/>
              </a:ext>
            </a:extLst>
          </p:cNvPr>
          <p:cNvSpPr>
            <a:spLocks noGrp="1"/>
          </p:cNvSpPr>
          <p:nvPr>
            <p:ph type="ftr" sz="quarter" idx="3"/>
          </p:nvPr>
        </p:nvSpPr>
        <p:spPr>
          <a:xfrm>
            <a:off x="5724128" y="6403394"/>
            <a:ext cx="3240360" cy="553998"/>
          </a:xfrm>
        </p:spPr>
        <p:txBody>
          <a:bodyPr>
            <a:normAutofit/>
          </a:bodyPr>
          <a:lstStyle/>
          <a:p>
            <a:pPr>
              <a:spcAft>
                <a:spcPts val="600"/>
              </a:spcAft>
            </a:pPr>
            <a:r>
              <a:rPr lang="en-US" altLang="ja-JP" sz="1200">
                <a:solidFill>
                  <a:srgbClr val="000000"/>
                </a:solidFill>
              </a:rPr>
              <a:t>K.Takabayashi (OPU), R.Kohno (YNU/YRP-IAI)</a:t>
            </a:r>
          </a:p>
        </p:txBody>
      </p:sp>
      <p:sp>
        <p:nvSpPr>
          <p:cNvPr id="8" name="テキスト ボックス 7">
            <a:extLst>
              <a:ext uri="{FF2B5EF4-FFF2-40B4-BE49-F238E27FC236}">
                <a16:creationId xmlns:a16="http://schemas.microsoft.com/office/drawing/2014/main" id="{777D3254-F7CD-9248-B698-5B4C9A383EB8}"/>
              </a:ext>
            </a:extLst>
          </p:cNvPr>
          <p:cNvSpPr txBox="1"/>
          <p:nvPr/>
        </p:nvSpPr>
        <p:spPr>
          <a:xfrm>
            <a:off x="179512" y="5949280"/>
            <a:ext cx="8568952" cy="369332"/>
          </a:xfrm>
          <a:prstGeom prst="rect">
            <a:avLst/>
          </a:prstGeom>
          <a:noFill/>
        </p:spPr>
        <p:txBody>
          <a:bodyPr wrap="square" rtlCol="0">
            <a:spAutoFit/>
          </a:bodyPr>
          <a:lstStyle/>
          <a:p>
            <a:pPr algn="ctr"/>
            <a:r>
              <a:rPr kumimoji="1" lang="en-US" altLang="ja-JP" dirty="0">
                <a:latin typeface="+mj-lt"/>
                <a:ea typeface="+mj-ea"/>
              </a:rPr>
              <a:t>(a) and (b) present Case 1 (general case) and Case 2 (worst case)</a:t>
            </a:r>
            <a:endParaRPr kumimoji="1" lang="ja-JP" altLang="en-US" dirty="0">
              <a:latin typeface="+mj-lt"/>
              <a:ea typeface="+mj-ea"/>
            </a:endParaRPr>
          </a:p>
        </p:txBody>
      </p:sp>
    </p:spTree>
    <p:extLst>
      <p:ext uri="{BB962C8B-B14F-4D97-AF65-F5344CB8AC3E}">
        <p14:creationId xmlns:p14="http://schemas.microsoft.com/office/powerpoint/2010/main" val="48852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B3C512-9916-4BCD-8A53-82871F05847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054043F-6D6E-4E19-BCE5-E36A9CAA706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November 2022</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F0EA82A-95E1-4646-A803-54E8DF12081D}"/>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9352BA0B-FFAA-4BDA-8797-B30EDE5FDA78}"/>
              </a:ext>
            </a:extLst>
          </p:cNvPr>
          <p:cNvSpPr>
            <a:spLocks noGrp="1"/>
          </p:cNvSpPr>
          <p:nvPr>
            <p:ph type="title"/>
          </p:nvPr>
        </p:nvSpPr>
        <p:spPr>
          <a:xfrm>
            <a:off x="685800" y="412522"/>
            <a:ext cx="7772400" cy="1066800"/>
          </a:xfrm>
        </p:spPr>
        <p:txBody>
          <a:bodyPr/>
          <a:lstStyle/>
          <a:p>
            <a:r>
              <a:rPr kumimoji="1" lang="en-US" altLang="ja-JP" dirty="0"/>
              <a:t>4. Numerical results</a:t>
            </a:r>
            <a:endParaRPr kumimoji="1"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C011F6-5AF7-4AA9-A861-E330AA28522E}"/>
                  </a:ext>
                </a:extLst>
              </p:cNvPr>
              <p:cNvSpPr txBox="1"/>
              <p:nvPr/>
            </p:nvSpPr>
            <p:spPr>
              <a:xfrm>
                <a:off x="971599" y="5139194"/>
                <a:ext cx="7200800" cy="584775"/>
              </a:xfrm>
              <a:prstGeom prst="rect">
                <a:avLst/>
              </a:prstGeom>
              <a:noFill/>
            </p:spPr>
            <p:txBody>
              <a:bodyPr wrap="square" rtlCol="0">
                <a:spAutoFit/>
              </a:bodyPr>
              <a:lstStyle/>
              <a:p>
                <a:pPr algn="ctr"/>
                <a:r>
                  <a:rPr kumimoji="1" lang="en-US" altLang="ja-JP" sz="1600" dirty="0">
                    <a:latin typeface="+mj-lt"/>
                  </a:rPr>
                  <a:t>RBER and energy efficiency performance as a function of </a:t>
                </a:r>
                <a14:m>
                  <m:oMath xmlns:m="http://schemas.openxmlformats.org/officeDocument/2006/math">
                    <m:f>
                      <m:fPr>
                        <m:type m:val="lin"/>
                        <m:ctrlPr>
                          <a:rPr kumimoji="1" lang="en-US" altLang="ja-JP" sz="1600" i="1" smtClean="0">
                            <a:latin typeface="Cambria Math" panose="02040503050406030204" pitchFamily="18" charset="0"/>
                          </a:rPr>
                        </m:ctrlPr>
                      </m:fPr>
                      <m:num>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𝑁</m:t>
                            </m:r>
                          </m:e>
                          <m:sub>
                            <m:r>
                              <a:rPr kumimoji="1" lang="en-US" altLang="ja-JP" sz="1600" b="0" i="1" smtClean="0">
                                <a:latin typeface="Cambria Math" panose="02040503050406030204" pitchFamily="18" charset="0"/>
                              </a:rPr>
                              <m:t>0</m:t>
                            </m:r>
                          </m:sub>
                        </m:sSub>
                      </m:den>
                    </m:f>
                  </m:oMath>
                </a14:m>
                <a:r>
                  <a:rPr kumimoji="1" lang="en-US" altLang="ja-JP" sz="1600" dirty="0">
                    <a:latin typeface="+mj-lt"/>
                  </a:rPr>
                  <a:t>. The number of other WBANs is 5.</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70C011F6-5AF7-4AA9-A861-E330AA28522E}"/>
                  </a:ext>
                </a:extLst>
              </p:cNvPr>
              <p:cNvSpPr txBox="1">
                <a:spLocks noRot="1" noChangeAspect="1" noMove="1" noResize="1" noEditPoints="1" noAdjustHandles="1" noChangeArrowheads="1" noChangeShapeType="1" noTextEdit="1"/>
              </p:cNvSpPr>
              <p:nvPr/>
            </p:nvSpPr>
            <p:spPr>
              <a:xfrm>
                <a:off x="971599" y="5139194"/>
                <a:ext cx="7200800" cy="584775"/>
              </a:xfrm>
              <a:prstGeom prst="rect">
                <a:avLst/>
              </a:prstGeom>
              <a:blipFill>
                <a:blip r:embed="rId3"/>
                <a:stretch>
                  <a:fillRect t="-58333" b="-54167"/>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03415318-0238-4294-956B-82D42ACDE762}"/>
              </a:ext>
            </a:extLst>
          </p:cNvPr>
          <p:cNvSpPr txBox="1"/>
          <p:nvPr/>
        </p:nvSpPr>
        <p:spPr>
          <a:xfrm>
            <a:off x="648680" y="5835071"/>
            <a:ext cx="7846640"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a:solidFill>
                  <a:srgbClr val="000000"/>
                </a:solidFill>
                <a:latin typeface="Times New Roman" panose="02020603050405020304" pitchFamily="18" charset="0"/>
                <a:ea typeface="Times New Roman" panose="02020603050405020304" pitchFamily="18" charset="0"/>
              </a:rPr>
              <a:t>RBE</a:t>
            </a:r>
            <a:r>
              <a:rPr lang="en-US" altLang="ja-JP" sz="1800" dirty="0">
                <a:solidFill>
                  <a:srgbClr val="000000"/>
                </a:solidFill>
                <a:effectLst/>
                <a:latin typeface="Times New Roman" panose="02020603050405020304" pitchFamily="18" charset="0"/>
                <a:ea typeface="Times New Roman" panose="02020603050405020304" pitchFamily="18" charset="0"/>
              </a:rPr>
              <a:t>R means the bit error ratio at which the transmission failed beyond the maximum number of retransmissions</a:t>
            </a:r>
            <a:endParaRPr kumimoji="1" lang="ja-JP" altLang="en-US" dirty="0"/>
          </a:p>
        </p:txBody>
      </p:sp>
      <p:pic>
        <p:nvPicPr>
          <p:cNvPr id="10" name="図 9">
            <a:extLst>
              <a:ext uri="{FF2B5EF4-FFF2-40B4-BE49-F238E27FC236}">
                <a16:creationId xmlns:a16="http://schemas.microsoft.com/office/drawing/2014/main" id="{BC576BB2-09E2-904A-94E4-D920E670B417}"/>
              </a:ext>
            </a:extLst>
          </p:cNvPr>
          <p:cNvPicPr>
            <a:picLocks noChangeAspect="1"/>
          </p:cNvPicPr>
          <p:nvPr/>
        </p:nvPicPr>
        <p:blipFill>
          <a:blip r:embed="rId4"/>
          <a:stretch>
            <a:fillRect/>
          </a:stretch>
        </p:blipFill>
        <p:spPr>
          <a:xfrm>
            <a:off x="60623" y="1355703"/>
            <a:ext cx="4499171" cy="3495742"/>
          </a:xfrm>
          <a:prstGeom prst="rect">
            <a:avLst/>
          </a:prstGeom>
        </p:spPr>
      </p:pic>
      <p:pic>
        <p:nvPicPr>
          <p:cNvPr id="11" name="図 10">
            <a:extLst>
              <a:ext uri="{FF2B5EF4-FFF2-40B4-BE49-F238E27FC236}">
                <a16:creationId xmlns:a16="http://schemas.microsoft.com/office/drawing/2014/main" id="{7EF4F5FF-942E-0B71-67EB-3F462955DCAB}"/>
              </a:ext>
            </a:extLst>
          </p:cNvPr>
          <p:cNvPicPr>
            <a:picLocks noChangeAspect="1"/>
          </p:cNvPicPr>
          <p:nvPr/>
        </p:nvPicPr>
        <p:blipFill>
          <a:blip r:embed="rId5"/>
          <a:stretch>
            <a:fillRect/>
          </a:stretch>
        </p:blipFill>
        <p:spPr>
          <a:xfrm>
            <a:off x="4502324" y="1460605"/>
            <a:ext cx="4608512" cy="3375736"/>
          </a:xfrm>
          <a:prstGeom prst="rect">
            <a:avLst/>
          </a:prstGeom>
          <a:noFill/>
        </p:spPr>
      </p:pic>
    </p:spTree>
    <p:extLst>
      <p:ext uri="{BB962C8B-B14F-4D97-AF65-F5344CB8AC3E}">
        <p14:creationId xmlns:p14="http://schemas.microsoft.com/office/powerpoint/2010/main" val="935186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3C53CF-7464-48A4-B064-5695F1A2739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E5DDB4E-5739-4AE8-95E3-A4D3DB7A2C7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AC87B7D6-8A0B-402D-97A6-8BE92B7E106F}"/>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7007DF71-6E88-456A-B507-8019F7A97C50}"/>
              </a:ext>
            </a:extLst>
          </p:cNvPr>
          <p:cNvSpPr>
            <a:spLocks noGrp="1"/>
          </p:cNvSpPr>
          <p:nvPr>
            <p:ph type="title"/>
          </p:nvPr>
        </p:nvSpPr>
        <p:spPr>
          <a:xfrm>
            <a:off x="611560" y="412522"/>
            <a:ext cx="7772400" cy="1066800"/>
          </a:xfrm>
        </p:spPr>
        <p:txBody>
          <a:bodyPr/>
          <a:lstStyle/>
          <a:p>
            <a:r>
              <a:rPr kumimoji="1" lang="en-US" altLang="ja-JP" dirty="0"/>
              <a:t>4. Results</a:t>
            </a:r>
            <a:endParaRPr kumimoji="1" lang="ja-JP" altLang="en-US" dirty="0"/>
          </a:p>
        </p:txBody>
      </p:sp>
      <p:sp>
        <p:nvSpPr>
          <p:cNvPr id="7" name="テキスト ボックス 6">
            <a:extLst>
              <a:ext uri="{FF2B5EF4-FFF2-40B4-BE49-F238E27FC236}">
                <a16:creationId xmlns:a16="http://schemas.microsoft.com/office/drawing/2014/main" id="{3088E4C6-F9DC-4275-926F-3AEBE8AFDA4F}"/>
              </a:ext>
            </a:extLst>
          </p:cNvPr>
          <p:cNvSpPr txBox="1"/>
          <p:nvPr/>
        </p:nvSpPr>
        <p:spPr>
          <a:xfrm>
            <a:off x="539552" y="1412776"/>
            <a:ext cx="8064896" cy="4801314"/>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The proposed scheme satisfies the QoS requirements for data A </a:t>
            </a:r>
            <a:r>
              <a:rPr lang="en-US" altLang="ja-JP" sz="1800" dirty="0">
                <a:solidFill>
                  <a:srgbClr val="000000"/>
                </a:solidFill>
                <a:effectLst/>
                <a:latin typeface="Times New Roman" panose="02020603050405020304" pitchFamily="18" charset="0"/>
                <a:ea typeface="Times New Roman" panose="02020603050405020304" pitchFamily="18" charset="0"/>
              </a:rPr>
              <a:t>and, while </a:t>
            </a:r>
            <a:r>
              <a:rPr lang="en-US" altLang="ja-JP" sz="1800" b="1" u="sng" dirty="0">
                <a:solidFill>
                  <a:srgbClr val="000000"/>
                </a:solidFill>
                <a:effectLst/>
                <a:latin typeface="Times New Roman" panose="02020603050405020304" pitchFamily="18" charset="0"/>
                <a:ea typeface="Times New Roman" panose="02020603050405020304" pitchFamily="18" charset="0"/>
              </a:rPr>
              <a:t>IEEE Std. 802.15.6 does not</a:t>
            </a:r>
          </a:p>
          <a:p>
            <a:pPr marL="285750" indent="-285750">
              <a:buFont typeface="Wingdings" panose="05000000000000000000" pitchFamily="2" charset="2"/>
              <a:buChar char="Ø"/>
            </a:pPr>
            <a:endParaRPr lang="en-US" altLang="ja-JP" sz="1800" dirty="0">
              <a:solidFill>
                <a:srgbClr val="000000"/>
              </a:solidFill>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Data B has better performances with respect to both standard schemes</a:t>
            </a:r>
          </a:p>
          <a:p>
            <a:pPr marL="742950" lvl="1" indent="-285750">
              <a:buFont typeface="Arial" panose="020B0604020202020204" pitchFamily="34" charset="0"/>
              <a:buChar char="•"/>
            </a:pPr>
            <a:r>
              <a:rPr lang="en-US" altLang="ja-JP" sz="1800" b="1" u="sng" dirty="0">
                <a:solidFill>
                  <a:srgbClr val="000000"/>
                </a:solidFill>
                <a:effectLst/>
                <a:latin typeface="Times New Roman" panose="02020603050405020304" pitchFamily="18" charset="0"/>
                <a:ea typeface="Times New Roman" panose="02020603050405020304" pitchFamily="18" charset="0"/>
              </a:rPr>
              <a:t>Those standard schemes are not basically designed so that any </a:t>
            </a:r>
            <a:r>
              <a:rPr lang="en-US" altLang="ja-JP" sz="1800" b="1" u="sng" dirty="0" err="1">
                <a:solidFill>
                  <a:srgbClr val="000000"/>
                </a:solidFill>
                <a:effectLst/>
                <a:latin typeface="Times New Roman" panose="02020603050405020304" pitchFamily="18" charset="0"/>
                <a:ea typeface="Times New Roman" panose="02020603050405020304" pitchFamily="18" charset="0"/>
              </a:rPr>
              <a:t>QoSs</a:t>
            </a:r>
            <a:r>
              <a:rPr lang="en-US" altLang="ja-JP" sz="1800" b="1" u="sng" dirty="0">
                <a:solidFill>
                  <a:srgbClr val="000000"/>
                </a:solidFill>
                <a:effectLst/>
                <a:latin typeface="Times New Roman" panose="02020603050405020304" pitchFamily="18" charset="0"/>
                <a:ea typeface="Times New Roman" panose="02020603050405020304" pitchFamily="18" charset="0"/>
              </a:rPr>
              <a:t> can be satisfied</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hat is one of problems in those standard schemes</a:t>
            </a:r>
          </a:p>
          <a:p>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The performances in Case 2 were worse than those in Case 1, especially when using the standard method</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However, our proposed scheme was able to satisfy the required </a:t>
            </a:r>
            <a:r>
              <a:rPr lang="en-US" altLang="ja-JP" sz="1800" dirty="0" err="1">
                <a:solidFill>
                  <a:srgbClr val="000000"/>
                </a:solidFill>
                <a:effectLst/>
                <a:latin typeface="Times New Roman" panose="02020603050405020304" pitchFamily="18" charset="0"/>
                <a:ea typeface="Times New Roman" panose="02020603050405020304" pitchFamily="18" charset="0"/>
              </a:rPr>
              <a:t>QoSs</a:t>
            </a:r>
            <a:r>
              <a:rPr lang="en-US" altLang="ja-JP" sz="1800" dirty="0">
                <a:solidFill>
                  <a:srgbClr val="000000"/>
                </a:solidFill>
                <a:effectLst/>
                <a:latin typeface="Times New Roman" panose="02020603050405020304" pitchFamily="18" charset="0"/>
                <a:ea typeface="Times New Roman" panose="02020603050405020304" pitchFamily="18" charset="0"/>
              </a:rPr>
              <a:t> in the worst case scenario under lower SNR conditions than the standard scheme</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Under high SNR conditions in Case 2, the energy efficiency of our proposed scheme was better by 1.5–2.5 (information bit/</a:t>
            </a:r>
            <a:r>
              <a:rPr lang="en-US" altLang="ja-JP" sz="1800" dirty="0" err="1">
                <a:solidFill>
                  <a:srgbClr val="000000"/>
                </a:solidFill>
                <a:effectLst/>
                <a:latin typeface="Times New Roman" panose="02020603050405020304" pitchFamily="18" charset="0"/>
                <a:ea typeface="Times New Roman" panose="02020603050405020304" pitchFamily="18" charset="0"/>
              </a:rPr>
              <a:t>μJ</a:t>
            </a:r>
            <a:r>
              <a:rPr lang="en-US" altLang="ja-JP" sz="1800" dirty="0">
                <a:solidFill>
                  <a:srgbClr val="000000"/>
                </a:solidFill>
                <a:effectLst/>
                <a:latin typeface="Times New Roman" panose="02020603050405020304" pitchFamily="18" charset="0"/>
                <a:ea typeface="Times New Roman" panose="02020603050405020304" pitchFamily="18" charset="0"/>
              </a:rPr>
              <a:t>) than that of IEEE 802.15.6</a:t>
            </a:r>
          </a:p>
          <a:p>
            <a:pPr marL="742950" lvl="1" indent="-285750">
              <a:buFont typeface="Arial" panose="020B0604020202020204" pitchFamily="34" charset="0"/>
              <a:buChar char="•"/>
            </a:pPr>
            <a:endParaRPr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For our system, the energy efficiency was better for Data A than for Data B under low SNR conditions in both Cases 1 and 2</a:t>
            </a:r>
            <a:r>
              <a:rPr lang="en-US" altLang="ja-JP" dirty="0">
                <a:solidFill>
                  <a:srgbClr val="000000"/>
                </a:solidFill>
                <a:latin typeface="Times New Roman" panose="02020603050405020304" pitchFamily="18" charset="0"/>
                <a:ea typeface="Times New Roman" panose="02020603050405020304" pitchFamily="18" charset="0"/>
              </a:rPr>
              <a:t> due to the error correction scheme</a:t>
            </a:r>
            <a:endParaRPr lang="en-US" altLang="ja-JP"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882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B3C512-9916-4BCD-8A53-82871F05847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054043F-6D6E-4E19-BCE5-E36A9CAA706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5F0EA82A-95E1-4646-A803-54E8DF12081D}"/>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9352BA0B-FFAA-4BDA-8797-B30EDE5FDA78}"/>
              </a:ext>
            </a:extLst>
          </p:cNvPr>
          <p:cNvSpPr>
            <a:spLocks noGrp="1"/>
          </p:cNvSpPr>
          <p:nvPr>
            <p:ph type="title"/>
          </p:nvPr>
        </p:nvSpPr>
        <p:spPr>
          <a:xfrm>
            <a:off x="685800" y="412522"/>
            <a:ext cx="7772400" cy="1066800"/>
          </a:xfrm>
        </p:spPr>
        <p:txBody>
          <a:bodyPr/>
          <a:lstStyle/>
          <a:p>
            <a:r>
              <a:rPr kumimoji="1" lang="en-US" altLang="ja-JP" dirty="0"/>
              <a:t>4. Numerical results</a:t>
            </a:r>
            <a:endParaRPr kumimoji="1" lang="ja-JP" altLang="en-US"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C011F6-5AF7-4AA9-A861-E330AA28522E}"/>
                  </a:ext>
                </a:extLst>
              </p:cNvPr>
              <p:cNvSpPr txBox="1"/>
              <p:nvPr/>
            </p:nvSpPr>
            <p:spPr>
              <a:xfrm>
                <a:off x="971600" y="5178602"/>
                <a:ext cx="7200800" cy="584775"/>
              </a:xfrm>
              <a:prstGeom prst="rect">
                <a:avLst/>
              </a:prstGeom>
              <a:noFill/>
            </p:spPr>
            <p:txBody>
              <a:bodyPr wrap="square" rtlCol="0">
                <a:spAutoFit/>
              </a:bodyPr>
              <a:lstStyle/>
              <a:p>
                <a:pPr algn="ctr"/>
                <a:r>
                  <a:rPr kumimoji="1" lang="en-US" altLang="ja-JP" sz="1600" dirty="0">
                    <a:latin typeface="+mj-lt"/>
                  </a:rPr>
                  <a:t>RBER and energy efficiency performance as a function </a:t>
                </a:r>
                <a:r>
                  <a:rPr lang="en-US" altLang="ja-JP" sz="1600" dirty="0">
                    <a:latin typeface="+mj-lt"/>
                  </a:rPr>
                  <a:t>of the number of other WBANs. </a:t>
                </a:r>
                <a14:m>
                  <m:oMath xmlns:m="http://schemas.openxmlformats.org/officeDocument/2006/math">
                    <m:f>
                      <m:fPr>
                        <m:type m:val="lin"/>
                        <m:ctrlPr>
                          <a:rPr kumimoji="1" lang="en-US" altLang="ja-JP" sz="1600" i="1" smtClean="0">
                            <a:latin typeface="Cambria Math" panose="02040503050406030204" pitchFamily="18" charset="0"/>
                          </a:rPr>
                        </m:ctrlPr>
                      </m:fPr>
                      <m:num>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𝐸</m:t>
                            </m:r>
                          </m:e>
                          <m:sub>
                            <m:r>
                              <a:rPr lang="en-US" altLang="ja-JP" sz="1600" i="1">
                                <a:latin typeface="Cambria Math" panose="02040503050406030204" pitchFamily="18" charset="0"/>
                              </a:rPr>
                              <m:t>𝑠</m:t>
                            </m:r>
                          </m:sub>
                        </m:sSub>
                      </m:num>
                      <m:den>
                        <m:sSub>
                          <m:sSubPr>
                            <m:ctrlPr>
                              <a:rPr kumimoji="1" lang="en-US" altLang="ja-JP" sz="1600" i="1" smtClean="0">
                                <a:latin typeface="Cambria Math" panose="02040503050406030204" pitchFamily="18" charset="0"/>
                              </a:rPr>
                            </m:ctrlPr>
                          </m:sSubPr>
                          <m:e>
                            <m:r>
                              <a:rPr kumimoji="1" lang="en-US" altLang="ja-JP" sz="1600" b="0" i="1" smtClean="0">
                                <a:latin typeface="Cambria Math" panose="02040503050406030204" pitchFamily="18" charset="0"/>
                              </a:rPr>
                              <m:t>𝑁</m:t>
                            </m:r>
                          </m:e>
                          <m:sub>
                            <m:r>
                              <a:rPr kumimoji="1" lang="en-US" altLang="ja-JP" sz="1600" b="0" i="1" smtClean="0">
                                <a:latin typeface="Cambria Math" panose="02040503050406030204" pitchFamily="18" charset="0"/>
                              </a:rPr>
                              <m:t>0</m:t>
                            </m:r>
                          </m:sub>
                        </m:sSub>
                      </m:den>
                    </m:f>
                    <m:r>
                      <a:rPr kumimoji="1" lang="en-US" altLang="ja-JP" sz="1600" b="0" i="1" smtClean="0">
                        <a:latin typeface="Cambria Math" panose="02040503050406030204" pitchFamily="18" charset="0"/>
                      </a:rPr>
                      <m:t>=5</m:t>
                    </m:r>
                  </m:oMath>
                </a14:m>
                <a:r>
                  <a:rPr kumimoji="1" lang="en-US" altLang="ja-JP" sz="1600" dirty="0">
                    <a:latin typeface="+mj-lt"/>
                  </a:rPr>
                  <a:t> </a:t>
                </a:r>
                <a:r>
                  <a:rPr kumimoji="1" lang="en-US" altLang="ja-JP" sz="1600" dirty="0" err="1">
                    <a:latin typeface="+mj-lt"/>
                  </a:rPr>
                  <a:t>dB.</a:t>
                </a:r>
                <a:r>
                  <a:rPr kumimoji="1" lang="en-US" altLang="ja-JP" sz="1600" dirty="0">
                    <a:latin typeface="+mj-lt"/>
                  </a:rPr>
                  <a:t> </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70C011F6-5AF7-4AA9-A861-E330AA28522E}"/>
                  </a:ext>
                </a:extLst>
              </p:cNvPr>
              <p:cNvSpPr txBox="1">
                <a:spLocks noRot="1" noChangeAspect="1" noMove="1" noResize="1" noEditPoints="1" noAdjustHandles="1" noChangeArrowheads="1" noChangeShapeType="1" noTextEdit="1"/>
              </p:cNvSpPr>
              <p:nvPr/>
            </p:nvSpPr>
            <p:spPr>
              <a:xfrm>
                <a:off x="971600" y="5178602"/>
                <a:ext cx="7200800" cy="584775"/>
              </a:xfrm>
              <a:prstGeom prst="rect">
                <a:avLst/>
              </a:prstGeom>
              <a:blipFill>
                <a:blip r:embed="rId3"/>
                <a:stretch>
                  <a:fillRect t="-16842" b="-97895"/>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03415318-0238-4294-956B-82D42ACDE762}"/>
              </a:ext>
            </a:extLst>
          </p:cNvPr>
          <p:cNvSpPr txBox="1"/>
          <p:nvPr/>
        </p:nvSpPr>
        <p:spPr>
          <a:xfrm>
            <a:off x="648680" y="5835071"/>
            <a:ext cx="7846640" cy="646331"/>
          </a:xfrm>
          <a:prstGeom prst="rect">
            <a:avLst/>
          </a:prstGeom>
          <a:noFill/>
        </p:spPr>
        <p:txBody>
          <a:bodyPr wrap="square" rtlCol="0">
            <a:spAutoFit/>
          </a:bodyPr>
          <a:lstStyle/>
          <a:p>
            <a:pPr marL="285750" indent="-285750">
              <a:buFont typeface="Wingdings" panose="05000000000000000000" pitchFamily="2" charset="2"/>
              <a:buChar char="ü"/>
            </a:pPr>
            <a:r>
              <a:rPr lang="en-US" altLang="ja-JP" dirty="0">
                <a:solidFill>
                  <a:srgbClr val="000000"/>
                </a:solidFill>
                <a:latin typeface="Times New Roman" panose="02020603050405020304" pitchFamily="18" charset="0"/>
                <a:ea typeface="Times New Roman" panose="02020603050405020304" pitchFamily="18" charset="0"/>
              </a:rPr>
              <a:t>RBE</a:t>
            </a:r>
            <a:r>
              <a:rPr lang="en-US" altLang="ja-JP" sz="1800" dirty="0">
                <a:solidFill>
                  <a:srgbClr val="000000"/>
                </a:solidFill>
                <a:effectLst/>
                <a:latin typeface="Times New Roman" panose="02020603050405020304" pitchFamily="18" charset="0"/>
                <a:ea typeface="Times New Roman" panose="02020603050405020304" pitchFamily="18" charset="0"/>
              </a:rPr>
              <a:t>R means the bit error ratio at which the transmission failed beyond the maximum number of retransmissions</a:t>
            </a:r>
            <a:endParaRPr kumimoji="1" lang="ja-JP" altLang="en-US" dirty="0"/>
          </a:p>
        </p:txBody>
      </p:sp>
      <p:pic>
        <p:nvPicPr>
          <p:cNvPr id="7" name="図 6">
            <a:extLst>
              <a:ext uri="{FF2B5EF4-FFF2-40B4-BE49-F238E27FC236}">
                <a16:creationId xmlns:a16="http://schemas.microsoft.com/office/drawing/2014/main" id="{5DA85ACE-3769-0100-8376-05ED04418F1F}"/>
              </a:ext>
            </a:extLst>
          </p:cNvPr>
          <p:cNvPicPr>
            <a:picLocks noChangeAspect="1"/>
          </p:cNvPicPr>
          <p:nvPr/>
        </p:nvPicPr>
        <p:blipFill>
          <a:blip r:embed="rId4"/>
          <a:stretch>
            <a:fillRect/>
          </a:stretch>
        </p:blipFill>
        <p:spPr>
          <a:xfrm>
            <a:off x="0" y="1416845"/>
            <a:ext cx="4469087" cy="3327753"/>
          </a:xfrm>
          <a:prstGeom prst="rect">
            <a:avLst/>
          </a:prstGeom>
        </p:spPr>
      </p:pic>
      <p:pic>
        <p:nvPicPr>
          <p:cNvPr id="12" name="図 11">
            <a:extLst>
              <a:ext uri="{FF2B5EF4-FFF2-40B4-BE49-F238E27FC236}">
                <a16:creationId xmlns:a16="http://schemas.microsoft.com/office/drawing/2014/main" id="{C70CF7F0-AADA-309D-701B-9DCBF35DFAA9}"/>
              </a:ext>
            </a:extLst>
          </p:cNvPr>
          <p:cNvPicPr>
            <a:picLocks noChangeAspect="1"/>
          </p:cNvPicPr>
          <p:nvPr/>
        </p:nvPicPr>
        <p:blipFill>
          <a:blip r:embed="rId5"/>
          <a:stretch>
            <a:fillRect/>
          </a:stretch>
        </p:blipFill>
        <p:spPr>
          <a:xfrm>
            <a:off x="4386134" y="1364294"/>
            <a:ext cx="4632289" cy="3432857"/>
          </a:xfrm>
          <a:prstGeom prst="rect">
            <a:avLst/>
          </a:prstGeom>
        </p:spPr>
      </p:pic>
    </p:spTree>
    <p:extLst>
      <p:ext uri="{BB962C8B-B14F-4D97-AF65-F5344CB8AC3E}">
        <p14:creationId xmlns:p14="http://schemas.microsoft.com/office/powerpoint/2010/main" val="280412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F3C53CF-7464-48A4-B064-5695F1A2739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E5DDB4E-5739-4AE8-95E3-A4D3DB7A2C70}"/>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AC87B7D6-8A0B-402D-97A6-8BE92B7E106F}"/>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7007DF71-6E88-456A-B507-8019F7A97C50}"/>
              </a:ext>
            </a:extLst>
          </p:cNvPr>
          <p:cNvSpPr>
            <a:spLocks noGrp="1"/>
          </p:cNvSpPr>
          <p:nvPr>
            <p:ph type="title"/>
          </p:nvPr>
        </p:nvSpPr>
        <p:spPr>
          <a:xfrm>
            <a:off x="611560" y="412522"/>
            <a:ext cx="7772400" cy="1066800"/>
          </a:xfrm>
        </p:spPr>
        <p:txBody>
          <a:bodyPr/>
          <a:lstStyle/>
          <a:p>
            <a:r>
              <a:rPr kumimoji="1" lang="en-US" altLang="ja-JP" dirty="0"/>
              <a:t>4. Results</a:t>
            </a:r>
            <a:endParaRPr kumimoji="1" lang="ja-JP" altLang="en-US" dirty="0"/>
          </a:p>
        </p:txBody>
      </p:sp>
      <p:sp>
        <p:nvSpPr>
          <p:cNvPr id="7" name="テキスト ボックス 6">
            <a:extLst>
              <a:ext uri="{FF2B5EF4-FFF2-40B4-BE49-F238E27FC236}">
                <a16:creationId xmlns:a16="http://schemas.microsoft.com/office/drawing/2014/main" id="{3088E4C6-F9DC-4275-926F-3AEBE8AFDA4F}"/>
              </a:ext>
            </a:extLst>
          </p:cNvPr>
          <p:cNvSpPr txBox="1"/>
          <p:nvPr/>
        </p:nvSpPr>
        <p:spPr>
          <a:xfrm>
            <a:off x="539552" y="1268760"/>
            <a:ext cx="8424936" cy="4801314"/>
          </a:xfrm>
          <a:prstGeom prst="rect">
            <a:avLst/>
          </a:prstGeom>
          <a:noFill/>
        </p:spPr>
        <p:txBody>
          <a:bodyPr wrap="square" rtlCol="0">
            <a:spAutoFit/>
          </a:bodyPr>
          <a:lstStyle/>
          <a:p>
            <a:pPr marL="285750" indent="-285750">
              <a:buFont typeface="Wingdings" panose="05000000000000000000" pitchFamily="2" charset="2"/>
              <a:buChar char="Ø"/>
            </a:pPr>
            <a:r>
              <a:rPr lang="en-US" altLang="ja-JP" b="1" u="sng" dirty="0">
                <a:solidFill>
                  <a:srgbClr val="000000"/>
                </a:solidFill>
                <a:latin typeface="Times New Roman" panose="02020603050405020304" pitchFamily="18" charset="0"/>
                <a:ea typeface="Times New Roman" panose="02020603050405020304" pitchFamily="18" charset="0"/>
              </a:rPr>
              <a:t>T</a:t>
            </a:r>
            <a:r>
              <a:rPr lang="en-US" altLang="ja-JP" sz="1800" b="1" u="sng" dirty="0">
                <a:solidFill>
                  <a:srgbClr val="000000"/>
                </a:solidFill>
                <a:effectLst/>
                <a:latin typeface="Times New Roman" panose="02020603050405020304" pitchFamily="18" charset="0"/>
                <a:ea typeface="Times New Roman" panose="02020603050405020304" pitchFamily="18" charset="0"/>
              </a:rPr>
              <a:t>he proposed scheme also satisfies the QoS requirements for Data A and B</a:t>
            </a:r>
            <a:r>
              <a:rPr lang="en-US" altLang="ja-JP" sz="1800" dirty="0">
                <a:solidFill>
                  <a:srgbClr val="000000"/>
                </a:solidFill>
                <a:effectLst/>
                <a:latin typeface="Times New Roman" panose="02020603050405020304" pitchFamily="18" charset="0"/>
                <a:ea typeface="Times New Roman" panose="02020603050405020304" pitchFamily="18" charset="0"/>
              </a:rPr>
              <a:t>, while </a:t>
            </a:r>
            <a:r>
              <a:rPr lang="en-US" altLang="ja-JP" sz="1800" b="1" u="sng" dirty="0">
                <a:solidFill>
                  <a:srgbClr val="000000"/>
                </a:solidFill>
                <a:effectLst/>
                <a:latin typeface="Times New Roman" panose="02020603050405020304" pitchFamily="18" charset="0"/>
                <a:ea typeface="Times New Roman" panose="02020603050405020304" pitchFamily="18" charset="0"/>
              </a:rPr>
              <a:t>both standard schemes approach do not </a:t>
            </a:r>
            <a:r>
              <a:rPr lang="en-US" altLang="ja-JP" sz="1800" dirty="0">
                <a:solidFill>
                  <a:srgbClr val="000000"/>
                </a:solidFill>
                <a:effectLst/>
                <a:latin typeface="Times New Roman" panose="02020603050405020304" pitchFamily="18" charset="0"/>
                <a:ea typeface="Times New Roman" panose="02020603050405020304" pitchFamily="18" charset="0"/>
              </a:rPr>
              <a:t>like the previous figures</a:t>
            </a:r>
          </a:p>
          <a:p>
            <a:pPr marL="285750" indent="-285750">
              <a:buFont typeface="Wingdings" panose="05000000000000000000" pitchFamily="2" charset="2"/>
              <a:buChar char="Ø"/>
            </a:pPr>
            <a:endParaRPr lang="en-US" altLang="ja-JP"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dirty="0">
                <a:solidFill>
                  <a:srgbClr val="000000"/>
                </a:solidFill>
                <a:latin typeface="Times New Roman" panose="02020603050405020304" pitchFamily="18" charset="0"/>
                <a:ea typeface="Times New Roman" panose="02020603050405020304" pitchFamily="18" charset="0"/>
              </a:rPr>
              <a:t>T</a:t>
            </a:r>
            <a:r>
              <a:rPr lang="en-US" altLang="ja-JP" sz="1800" dirty="0">
                <a:solidFill>
                  <a:srgbClr val="000000"/>
                </a:solidFill>
                <a:effectLst/>
                <a:latin typeface="Times New Roman" panose="02020603050405020304" pitchFamily="18" charset="0"/>
                <a:ea typeface="Times New Roman" panose="02020603050405020304" pitchFamily="18" charset="0"/>
              </a:rPr>
              <a:t>he RBER of Data A is not plotted because all errors were removed by the large error correcting capacity</a:t>
            </a:r>
          </a:p>
          <a:p>
            <a:pPr marL="285750" indent="-285750">
              <a:buFont typeface="Wingdings" panose="05000000000000000000" pitchFamily="2" charset="2"/>
              <a:buChar char="Ø"/>
            </a:pPr>
            <a:endParaRPr lang="en-US" altLang="ja-JP" sz="1800" dirty="0">
              <a:solidFill>
                <a:srgbClr val="000000"/>
              </a:solidFill>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Ø"/>
            </a:pPr>
            <a:r>
              <a:rPr lang="en-US" altLang="ja-JP" sz="1800" b="1" u="sng" dirty="0">
                <a:solidFill>
                  <a:srgbClr val="000000"/>
                </a:solidFill>
                <a:effectLst/>
                <a:latin typeface="Times New Roman" panose="02020603050405020304" pitchFamily="18" charset="0"/>
                <a:ea typeface="Times New Roman" panose="02020603050405020304" pitchFamily="18" charset="0"/>
              </a:rPr>
              <a:t>As the number of other WBANs increased, the performance deteriorated</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ea typeface="Times New Roman" panose="02020603050405020304" pitchFamily="18" charset="0"/>
              </a:rPr>
              <a:t>However, the proposed scheme satisfied the </a:t>
            </a:r>
            <a:r>
              <a:rPr lang="en-US" altLang="ja-JP" dirty="0" err="1">
                <a:solidFill>
                  <a:srgbClr val="000000"/>
                </a:solidFill>
                <a:latin typeface="Times New Roman" panose="02020603050405020304" pitchFamily="18" charset="0"/>
                <a:ea typeface="Times New Roman" panose="02020603050405020304" pitchFamily="18" charset="0"/>
              </a:rPr>
              <a:t>QoSs</a:t>
            </a:r>
            <a:r>
              <a:rPr lang="en-US" altLang="ja-JP" dirty="0">
                <a:solidFill>
                  <a:srgbClr val="000000"/>
                </a:solidFill>
                <a:latin typeface="Times New Roman" panose="02020603050405020304" pitchFamily="18" charset="0"/>
                <a:ea typeface="Times New Roman" panose="02020603050405020304" pitchFamily="18" charset="0"/>
              </a:rPr>
              <a:t> for two datasets</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In contrast, the standard performed very poorly, especially in Case 2</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This suggested that the standard scheme was not robust against strong interference from other WBANs</a:t>
            </a:r>
          </a:p>
          <a:p>
            <a:pPr marL="742950" lvl="1" indent="-285750">
              <a:buFont typeface="Arial" panose="020B0604020202020204" pitchFamily="34" charset="0"/>
              <a:buChar char="•"/>
            </a:pPr>
            <a:endParaRPr kumimoji="1" lang="en-US" altLang="ja-JP" dirty="0">
              <a:solidFill>
                <a:srgbClr val="000000"/>
              </a:solidFill>
              <a:latin typeface="Times New Roman" panose="02020603050405020304" pitchFamily="18" charset="0"/>
            </a:endParaRPr>
          </a:p>
          <a:p>
            <a:pPr marL="285750" indent="-285750">
              <a:buFont typeface="Wingdings" panose="05000000000000000000" pitchFamily="2" charset="2"/>
              <a:buChar char="Ø"/>
            </a:pPr>
            <a:r>
              <a:rPr lang="en-US" altLang="ja-JP" sz="1800" dirty="0">
                <a:solidFill>
                  <a:srgbClr val="000000"/>
                </a:solidFill>
                <a:effectLst/>
                <a:latin typeface="Times New Roman" panose="02020603050405020304" pitchFamily="18" charset="0"/>
                <a:ea typeface="Times New Roman" panose="02020603050405020304" pitchFamily="18" charset="0"/>
              </a:rPr>
              <a:t>In Case 1, the energy efficiency performance of the high QoS mode was inferior to that for Data A of the proposed scheme</a:t>
            </a:r>
          </a:p>
          <a:p>
            <a:pPr marL="742950" lvl="1" indent="-285750">
              <a:buFont typeface="Arial" panose="020B0604020202020204" pitchFamily="34" charset="0"/>
              <a:buChar char="•"/>
            </a:pPr>
            <a:r>
              <a:rPr lang="en-US" altLang="ja-JP" sz="1800" dirty="0">
                <a:solidFill>
                  <a:srgbClr val="000000"/>
                </a:solidFill>
                <a:effectLst/>
                <a:latin typeface="Times New Roman" panose="02020603050405020304" pitchFamily="18" charset="0"/>
                <a:ea typeface="Times New Roman" panose="02020603050405020304" pitchFamily="18" charset="0"/>
              </a:rPr>
              <a:t>The standard scheme had a poor RBER performance under small interference conditions</a:t>
            </a:r>
          </a:p>
          <a:p>
            <a:pPr marL="742950" lvl="1" indent="-285750">
              <a:buFont typeface="Arial" panose="020B0604020202020204" pitchFamily="34" charset="0"/>
              <a:buChar char="•"/>
            </a:pPr>
            <a:r>
              <a:rPr lang="en-US" altLang="ja-JP" dirty="0">
                <a:solidFill>
                  <a:srgbClr val="000000"/>
                </a:solidFill>
                <a:latin typeface="Times New Roman" panose="02020603050405020304" pitchFamily="18" charset="0"/>
              </a:rPr>
              <a:t>The RBER performance of our scheme under the same conditions was good</a:t>
            </a:r>
          </a:p>
        </p:txBody>
      </p:sp>
    </p:spTree>
    <p:extLst>
      <p:ext uri="{BB962C8B-B14F-4D97-AF65-F5344CB8AC3E}">
        <p14:creationId xmlns:p14="http://schemas.microsoft.com/office/powerpoint/2010/main" val="367333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C98368-3A59-4B83-95BC-CFC67524FB8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19</a:t>
            </a:fld>
            <a:endParaRPr lang="en-US" dirty="0">
              <a:solidFill>
                <a:srgbClr val="000000"/>
              </a:solidFill>
            </a:endParaRPr>
          </a:p>
        </p:txBody>
      </p:sp>
      <p:sp>
        <p:nvSpPr>
          <p:cNvPr id="3" name="タイトル 2">
            <a:extLst>
              <a:ext uri="{FF2B5EF4-FFF2-40B4-BE49-F238E27FC236}">
                <a16:creationId xmlns:a16="http://schemas.microsoft.com/office/drawing/2014/main" id="{15E9C775-116C-4663-B0DF-81F89B0744EB}"/>
              </a:ext>
            </a:extLst>
          </p:cNvPr>
          <p:cNvSpPr>
            <a:spLocks noGrp="1"/>
          </p:cNvSpPr>
          <p:nvPr>
            <p:ph type="title"/>
          </p:nvPr>
        </p:nvSpPr>
        <p:spPr>
          <a:xfrm>
            <a:off x="685800" y="479222"/>
            <a:ext cx="7772400" cy="1066800"/>
          </a:xfrm>
        </p:spPr>
        <p:txBody>
          <a:bodyPr/>
          <a:lstStyle/>
          <a:p>
            <a:r>
              <a:rPr kumimoji="1" lang="en-US" altLang="ja-JP" dirty="0"/>
              <a:t>5. Conclusion</a:t>
            </a:r>
            <a:endParaRPr kumimoji="1" lang="ja-JP" altLang="en-US" dirty="0"/>
          </a:p>
        </p:txBody>
      </p:sp>
      <p:sp>
        <p:nvSpPr>
          <p:cNvPr id="4" name="日付プレースホルダー 3">
            <a:extLst>
              <a:ext uri="{FF2B5EF4-FFF2-40B4-BE49-F238E27FC236}">
                <a16:creationId xmlns:a16="http://schemas.microsoft.com/office/drawing/2014/main" id="{A6135558-91C2-42D3-8E85-22A2193ADE3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A4306AFB-0FB7-487C-84C9-92D0B528CAEC}"/>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52F1D86F-32AB-4152-BD3B-19E04E254DC3}"/>
              </a:ext>
            </a:extLst>
          </p:cNvPr>
          <p:cNvSpPr txBox="1"/>
          <p:nvPr/>
        </p:nvSpPr>
        <p:spPr>
          <a:xfrm>
            <a:off x="325624" y="1412776"/>
            <a:ext cx="8568952" cy="5016758"/>
          </a:xfrm>
          <a:prstGeom prst="rect">
            <a:avLst/>
          </a:prstGeom>
          <a:noFill/>
        </p:spPr>
        <p:txBody>
          <a:bodyPr wrap="square" rtlCol="0">
            <a:spAutoFit/>
          </a:bodyPr>
          <a:lstStyle/>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The performance of our proposed hybrid ARQ scheme was evaluated in scenarios where other WBANs interfere</a:t>
            </a:r>
          </a:p>
          <a:p>
            <a:pPr marL="285750" indent="-285750">
              <a:buFont typeface="Wingdings" panose="05000000000000000000" pitchFamily="2" charset="2"/>
              <a:buChar char="n"/>
            </a:pPr>
            <a:endParaRPr kumimoji="1" lang="en-US" altLang="ja-JP" sz="2000"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Computer simulations were conducted to evaluate the proposed scheme against performance measures such as RBER and energy efficiency and to compare the results with those from an error control scheme defined in IEEE 802.15.6</a:t>
            </a:r>
          </a:p>
          <a:p>
            <a:endParaRPr kumimoji="1" lang="en-US" altLang="ja-JP" sz="2000" dirty="0">
              <a:solidFill>
                <a:srgbClr val="000000"/>
              </a:solidFill>
              <a:latin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The numerical results demonstrated that the proposed scheme was able to satisfy the required QoS for each data type and that the QoS control was more flexible than that of the standard in both general and worst case scenarios</a:t>
            </a:r>
          </a:p>
          <a:p>
            <a:pPr marL="285750" indent="-285750">
              <a:buFont typeface="Wingdings" panose="05000000000000000000" pitchFamily="2" charset="2"/>
              <a:buChar char="n"/>
            </a:pPr>
            <a:endParaRPr lang="en-US" altLang="ja-JP" sz="2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The proposed scheme had poorer energy efficiency than IEEE 802.15.6 under high SNR conditions in the general case scenario</a:t>
            </a:r>
          </a:p>
          <a:p>
            <a:pPr marL="285750" indent="-285750">
              <a:buFont typeface="Wingdings" panose="05000000000000000000" pitchFamily="2" charset="2"/>
              <a:buChar char="n"/>
            </a:pPr>
            <a:endParaRPr lang="en-US" altLang="ja-JP" sz="2000" dirty="0">
              <a:solidFill>
                <a:srgbClr val="000000"/>
              </a:solidFill>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n"/>
            </a:pPr>
            <a:r>
              <a:rPr lang="en-US" altLang="ja-JP" sz="2000" dirty="0">
                <a:solidFill>
                  <a:srgbClr val="000000"/>
                </a:solidFill>
                <a:effectLst/>
                <a:latin typeface="Times New Roman" panose="02020603050405020304" pitchFamily="18" charset="0"/>
                <a:ea typeface="Times New Roman" panose="02020603050405020304" pitchFamily="18" charset="0"/>
              </a:rPr>
              <a:t>However, the IEEE 802.15.6 solution was unable to achieve the required performance under the worst case scenario</a:t>
            </a:r>
          </a:p>
        </p:txBody>
      </p:sp>
    </p:spTree>
    <p:extLst>
      <p:ext uri="{BB962C8B-B14F-4D97-AF65-F5344CB8AC3E}">
        <p14:creationId xmlns:p14="http://schemas.microsoft.com/office/powerpoint/2010/main" val="421814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QoS-aware Hybrid ARQ Scheme Utilizing Decomposable Error Correcting Codes for Wireless Body Area Networks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85900" y="3429000"/>
            <a:ext cx="6400800" cy="1752600"/>
          </a:xfrm>
        </p:spPr>
        <p:txBody>
          <a:bodyPr/>
          <a:lstStyle/>
          <a:p>
            <a:r>
              <a:rPr kumimoji="1" lang="en-US" altLang="ja-JP" sz="2400" dirty="0"/>
              <a:t>January 2023,</a:t>
            </a:r>
          </a:p>
          <a:p>
            <a:r>
              <a:rPr kumimoji="1" lang="en-US" altLang="ja-JP" sz="2400" dirty="0"/>
              <a:t>Hybrid Session ,</a:t>
            </a:r>
          </a:p>
          <a:p>
            <a:r>
              <a:rPr kumimoji="1" lang="en-US" altLang="ja-JP" sz="2400" dirty="0"/>
              <a:t>Baltimore, Maryland </a:t>
            </a:r>
          </a:p>
          <a:p>
            <a:r>
              <a:rPr kumimoji="1" lang="en-US" altLang="ja-JP" sz="2400" dirty="0"/>
              <a:t>Kento Takabayashi</a:t>
            </a:r>
            <a:r>
              <a:rPr kumimoji="1" lang="en-US" altLang="ja-JP" sz="2400" baseline="30000" dirty="0"/>
              <a:t> (1)</a:t>
            </a:r>
            <a:r>
              <a:rPr kumimoji="1" lang="en-US" altLang="ja-JP" sz="2400" dirty="0">
                <a:sym typeface="Times New Roman"/>
              </a:rPr>
              <a:t>, Ryuji Kohno</a:t>
            </a:r>
            <a:r>
              <a:rPr kumimoji="1" lang="en-US" altLang="ja-JP" sz="2400" baseline="30000" dirty="0"/>
              <a:t>(2, 3)</a:t>
            </a:r>
          </a:p>
          <a:p>
            <a:endParaRPr kumimoji="1" lang="en-US" altLang="ja-JP" sz="2000" baseline="30000" dirty="0"/>
          </a:p>
          <a:p>
            <a:r>
              <a:rPr kumimoji="1" lang="en-US" altLang="ja-JP" sz="2000" baseline="30000" dirty="0"/>
              <a:t>(1)</a:t>
            </a:r>
            <a:r>
              <a:rPr kumimoji="1" lang="en-US" altLang="ja-JP" sz="2000" dirty="0"/>
              <a:t>Okayama Prefectural University</a:t>
            </a:r>
            <a:endParaRPr kumimoji="1" lang="en-US" altLang="ja-JP" sz="2000" baseline="30000" dirty="0"/>
          </a:p>
          <a:p>
            <a:r>
              <a:rPr kumimoji="1" lang="en-US" altLang="ja-JP" sz="2000" baseline="30000" dirty="0"/>
              <a:t>(2)</a:t>
            </a:r>
            <a:r>
              <a:rPr kumimoji="1" lang="en-US" altLang="ja-JP" sz="2000" dirty="0"/>
              <a:t>Yokohama National University, </a:t>
            </a:r>
            <a:br>
              <a:rPr kumimoji="1" lang="en-US" altLang="ja-JP" sz="2000" dirty="0"/>
            </a:br>
            <a:r>
              <a:rPr kumimoji="1" lang="en-US" altLang="ja-JP" sz="2000" baseline="30000" dirty="0"/>
              <a:t>(3)</a:t>
            </a:r>
            <a:r>
              <a:rPr kumimoji="1" lang="en-US" altLang="ja-JP" sz="2000" dirty="0"/>
              <a:t>YRP-International Alliance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486400" y="6475413"/>
            <a:ext cx="3478088" cy="184666"/>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dirty="0" err="1"/>
              <a:t>K.Takabayashi</a:t>
            </a:r>
            <a:r>
              <a:rPr lang="en-US" altLang="ja-JP" dirty="0"/>
              <a:t> (OPU), </a:t>
            </a:r>
            <a:r>
              <a:rPr lang="en-US" altLang="ja-JP" dirty="0" err="1"/>
              <a:t>R.Kohno</a:t>
            </a:r>
            <a:r>
              <a:rPr lang="en-US" altLang="ja-JP" dirty="0"/>
              <a:t> (YNU/YRP-IAI)</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1804" y="345106"/>
            <a:ext cx="7772400" cy="1066800"/>
          </a:xfrm>
        </p:spPr>
        <p:txBody>
          <a:bodyPr/>
          <a:lstStyle/>
          <a:p>
            <a:r>
              <a:rPr kumimoji="1" lang="en-US" altLang="ja-JP" dirty="0"/>
              <a:t>5. Future Direction </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F9ABAA7-585A-0E1B-FFFD-1015D22A88E5}"/>
              </a:ext>
            </a:extLst>
          </p:cNvPr>
          <p:cNvSpPr txBox="1"/>
          <p:nvPr/>
        </p:nvSpPr>
        <p:spPr>
          <a:xfrm>
            <a:off x="232470" y="4758177"/>
            <a:ext cx="856895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Error correcting code and coding rate are mapped to each QoS (the above table is an example, blue color: low QoS, red color: high QoS)</a:t>
            </a:r>
          </a:p>
          <a:p>
            <a:pPr marL="285750" indent="-285750">
              <a:buFont typeface="Arial" panose="020B0604020202020204" pitchFamily="34" charset="0"/>
              <a:buChar char="•"/>
            </a:pPr>
            <a:r>
              <a:rPr lang="en-US" altLang="ja-JP" dirty="0">
                <a:latin typeface="+mj-lt"/>
              </a:rPr>
              <a:t>As an outer code, (31, 25) Reed-Solomon code will be selected to correct burst errors due to interference from other WBANs</a:t>
            </a:r>
          </a:p>
          <a:p>
            <a:pPr marL="285750" indent="-285750">
              <a:buFont typeface="Arial" panose="020B0604020202020204" pitchFamily="34" charset="0"/>
              <a:buChar char="•"/>
            </a:pPr>
            <a:r>
              <a:rPr lang="en-US" altLang="ja-JP" dirty="0">
                <a:latin typeface="+mj-lt"/>
              </a:rPr>
              <a:t>As an inner code, proposed decomposable codes and hybrid ARQ will be selected, and the coding rates are changed according to each QoS </a:t>
            </a:r>
          </a:p>
          <a:p>
            <a:pPr marL="285750" indent="-285750">
              <a:buFont typeface="Arial" panose="020B0604020202020204" pitchFamily="34" charset="0"/>
              <a:buChar char="•"/>
            </a:pPr>
            <a:endParaRPr kumimoji="1" lang="ja-JP" altLang="en-US" dirty="0">
              <a:latin typeface="+mj-lt"/>
            </a:endParaRPr>
          </a:p>
        </p:txBody>
      </p:sp>
      <p:graphicFrame>
        <p:nvGraphicFramePr>
          <p:cNvPr id="7" name="表 7">
            <a:extLst>
              <a:ext uri="{FF2B5EF4-FFF2-40B4-BE49-F238E27FC236}">
                <a16:creationId xmlns:a16="http://schemas.microsoft.com/office/drawing/2014/main" id="{1D1EEDED-849D-0451-BC4F-64E246960CB6}"/>
              </a:ext>
            </a:extLst>
          </p:cNvPr>
          <p:cNvGraphicFramePr>
            <a:graphicFrameLocks noGrp="1"/>
          </p:cNvGraphicFramePr>
          <p:nvPr>
            <p:extLst>
              <p:ext uri="{D42A27DB-BD31-4B8C-83A1-F6EECF244321}">
                <p14:modId xmlns:p14="http://schemas.microsoft.com/office/powerpoint/2010/main" val="393313657"/>
              </p:ext>
            </p:extLst>
          </p:nvPr>
        </p:nvGraphicFramePr>
        <p:xfrm>
          <a:off x="232470" y="1202664"/>
          <a:ext cx="8679061" cy="348500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dirty="0"/>
                        <a:t>User priority</a:t>
                      </a:r>
                      <a:endParaRPr kumimoji="1" lang="ja-JP" altLang="en-US" sz="1400"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dirty="0"/>
                        <a:t>0</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dirty="0"/>
                        <a:t>1</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dirty="0"/>
                        <a:t>2</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dirty="0"/>
                        <a:t>3</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dirty="0"/>
                        <a:t>4</a:t>
                      </a:r>
                      <a:endParaRPr kumimoji="1" lang="ja-JP" altLang="en-US" sz="1400" dirty="0"/>
                    </a:p>
                  </a:txBody>
                  <a:tcPr anchor="ctr">
                    <a:solidFill>
                      <a:srgbClr val="FF7C80"/>
                    </a:solidFill>
                  </a:tcPr>
                </a:tc>
                <a:tc>
                  <a:txBody>
                    <a:bodyPr/>
                    <a:lstStyle/>
                    <a:p>
                      <a:pPr algn="ctr"/>
                      <a:r>
                        <a:rPr kumimoji="1" lang="en-US" altLang="ja-JP" sz="1400" dirty="0"/>
                        <a:t>Proposed decomposable code, R=4/5</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dirty="0"/>
                        <a:t>5</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Proposed decomposable code, R=2/3</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dirty="0"/>
                        <a:t>6</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Proposed decomposable code,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dirty="0"/>
                        <a:t>7</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Proposed decomposable code, R=1/4</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(31, 25) Reed-Solomon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111757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4" name="日付プレースホルダー 3">
            <a:extLst>
              <a:ext uri="{FF2B5EF4-FFF2-40B4-BE49-F238E27FC236}">
                <a16:creationId xmlns:a16="http://schemas.microsoft.com/office/drawing/2014/main" id="{D00DC1CF-12E1-4E62-AD2D-D3C972EE1EF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a:t>
            </a:r>
            <a:r>
              <a:rPr lang="en-US" altLang="ja-JP" sz="1600" b="0" i="0" dirty="0">
                <a:solidFill>
                  <a:srgbClr val="111111"/>
                </a:solidFill>
                <a:effectLst/>
                <a:latin typeface="+mj-lt"/>
              </a:rPr>
              <a:t>, Hirokazu Tanaka, Chika Sugimoto, Ryuji Kohno, "Performance Evaluation of Error Control Scheme in </a:t>
            </a:r>
            <a:r>
              <a:rPr lang="en-US" altLang="ja-JP" sz="1600" b="0" i="0" dirty="0" err="1">
                <a:solidFill>
                  <a:srgbClr val="111111"/>
                </a:solidFill>
                <a:effectLst/>
                <a:latin typeface="+mj-lt"/>
              </a:rPr>
              <a:t>Multihop</a:t>
            </a:r>
            <a:r>
              <a:rPr lang="en-US" altLang="ja-JP" sz="1600" b="0" i="0" dirty="0">
                <a:solidFill>
                  <a:srgbClr val="111111"/>
                </a:solidFill>
                <a:effectLst/>
                <a:latin typeface="+mj-lt"/>
              </a:rPr>
              <a:t> WBAN Based on IEEE802.15.6," The International Symposium on Information Theory and Its Applications 2016 (ISITA 2016), Monterey, California, US, pp.370-374, Oct. 2016.</a:t>
            </a:r>
          </a:p>
          <a:p>
            <a:pPr marL="285750" indent="-285750">
              <a:buFont typeface="Arial" panose="020B0604020202020204" pitchFamily="34" charset="0"/>
              <a:buChar char="•"/>
            </a:pPr>
            <a:endParaRPr lang="en-US" altLang="ja-JP" sz="1600" b="0" i="0" dirty="0">
              <a:solidFill>
                <a:srgbClr val="111111"/>
              </a:solidFill>
              <a:effectLst/>
              <a:latin typeface="+mj-lt"/>
            </a:endParaRPr>
          </a:p>
          <a:p>
            <a:pPr marL="285750" indent="-285750">
              <a:buFont typeface="Arial" panose="020B0604020202020204" pitchFamily="34" charset="0"/>
              <a:buChar char="•"/>
            </a:pPr>
            <a:r>
              <a:rPr lang="en-US" altLang="ja-JP" sz="1600" i="0" dirty="0">
                <a:solidFill>
                  <a:srgbClr val="111111"/>
                </a:solidFill>
                <a:effectLst/>
                <a:latin typeface="+mj-lt"/>
              </a:rPr>
              <a:t>Kento Takabayashi</a:t>
            </a:r>
            <a:r>
              <a:rPr lang="en-US" altLang="ja-JP" sz="1600" b="0" i="0" dirty="0">
                <a:solidFill>
                  <a:srgbClr val="111111"/>
                </a:solidFill>
                <a:effectLst/>
                <a:latin typeface="+mj-lt"/>
              </a:rPr>
              <a:t>, Hirokazu Tanaka, Chika Sugimoto, Ryuji Kohno, "Performance Analysis of Cross-layer Approach About Error Control Scheme for WBANs," Proceedings of the 11th International Symposium on Medical Information and Communication Technology (ISMICT 2017), Lisbon, Portugal, pp.1-5, Feb. 2017.</a:t>
            </a:r>
          </a:p>
          <a:p>
            <a:pPr marL="285750" indent="-285750">
              <a:buFont typeface="Arial" panose="020B0604020202020204" pitchFamily="34" charset="0"/>
              <a:buChar char="•"/>
            </a:pPr>
            <a:endParaRPr lang="en-US" altLang="ja-JP" sz="1600" dirty="0">
              <a:solidFill>
                <a:srgbClr val="111111"/>
              </a:solidFill>
              <a:latin typeface="+mj-lt"/>
            </a:endParaRPr>
          </a:p>
          <a:p>
            <a:pPr marL="285750" indent="-285750">
              <a:buFont typeface="Arial" panose="020B0604020202020204" pitchFamily="34" charset="0"/>
              <a:buChar char="•"/>
            </a:pPr>
            <a:r>
              <a:rPr lang="en-US" altLang="ja-JP" sz="1600" b="0" i="0" dirty="0">
                <a:solidFill>
                  <a:srgbClr val="111111"/>
                </a:solidFill>
                <a:effectLst/>
                <a:latin typeface="+mj-lt"/>
              </a:rPr>
              <a:t>Kento Takabayashi, </a:t>
            </a:r>
            <a:r>
              <a:rPr lang="en-US" altLang="ja-JP" sz="1600" b="0" i="0" dirty="0" err="1">
                <a:solidFill>
                  <a:srgbClr val="111111"/>
                </a:solidFill>
                <a:effectLst/>
                <a:latin typeface="+mj-lt"/>
              </a:rPr>
              <a:t>Heikki</a:t>
            </a:r>
            <a:r>
              <a:rPr lang="en-US" altLang="ja-JP" sz="1600" b="0" i="0" dirty="0">
                <a:solidFill>
                  <a:srgbClr val="111111"/>
                </a:solidFill>
                <a:effectLst/>
                <a:latin typeface="+mj-lt"/>
              </a:rPr>
              <a:t> Karvonen, </a:t>
            </a:r>
            <a:r>
              <a:rPr lang="en-US" altLang="ja-JP" sz="1600" b="0" i="0" dirty="0" err="1">
                <a:solidFill>
                  <a:srgbClr val="111111"/>
                </a:solidFill>
                <a:effectLst/>
                <a:latin typeface="+mj-lt"/>
              </a:rPr>
              <a:t>Tuomas</a:t>
            </a:r>
            <a:r>
              <a:rPr lang="en-US" altLang="ja-JP" sz="1600" b="0" i="0" dirty="0">
                <a:solidFill>
                  <a:srgbClr val="111111"/>
                </a:solidFill>
                <a:effectLst/>
                <a:latin typeface="+mj-lt"/>
              </a:rPr>
              <a:t> Paso, Hirokazu Tanaka, Chika Sugimoto, Ryuji Kohno, "Performance Evaluation of a QoS-aware Error Control Scheme for Multiple-WBAN Environment," IEEJ Transactions on Electrical and Electronic Engineering, vol.12, no.S1, pp.S146-S157, Jun. 2017. </a:t>
            </a:r>
          </a:p>
          <a:p>
            <a:pPr marL="285750" indent="-285750">
              <a:buFont typeface="Arial" panose="020B0604020202020204" pitchFamily="34" charset="0"/>
              <a:buChar char="•"/>
            </a:pPr>
            <a:endParaRPr lang="en-US" altLang="ja-JP" sz="1600" b="0" i="0" dirty="0">
              <a:solidFill>
                <a:srgbClr val="111111"/>
              </a:solidFill>
              <a:effectLst/>
              <a:latin typeface="+mj-lt"/>
            </a:endParaRPr>
          </a:p>
          <a:p>
            <a:pPr marL="285750" indent="-285750">
              <a:buFont typeface="Arial" panose="020B0604020202020204" pitchFamily="34" charset="0"/>
              <a:buChar char="•"/>
            </a:pPr>
            <a:r>
              <a:rPr kumimoji="1" lang="en-US" altLang="ja-JP" sz="1600" dirty="0">
                <a:latin typeface="+mj-lt"/>
              </a:rPr>
              <a:t>Kento Takabayashi, Hirokazu Tanaka, Chika Sugimoto, Katsumi Sakakibara, Ryuji Kohno, "Cross-layer Design and Performance Analysis of Quality of Service Control Scheme for Wireless Body Area Networks," IEEE Access, vol.5, pp.22462-22470, Nov. 2017.</a:t>
            </a:r>
          </a:p>
        </p:txBody>
      </p:sp>
    </p:spTree>
    <p:extLst>
      <p:ext uri="{BB962C8B-B14F-4D97-AF65-F5344CB8AC3E}">
        <p14:creationId xmlns:p14="http://schemas.microsoft.com/office/powerpoint/2010/main" val="3900775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38A8FA8-1E10-EE3D-221B-CF36A1BC7FD8}"/>
              </a:ext>
            </a:extLst>
          </p:cNvPr>
          <p:cNvSpPr>
            <a:spLocks noGrp="1"/>
          </p:cNvSpPr>
          <p:nvPr>
            <p:ph type="dt" idx="10"/>
          </p:nvPr>
        </p:nvSpPr>
        <p:spPr>
          <a:xfrm>
            <a:off x="685800" y="377825"/>
            <a:ext cx="1600200" cy="215900"/>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3" name="フッター プレースホルダー 2">
            <a:extLst>
              <a:ext uri="{FF2B5EF4-FFF2-40B4-BE49-F238E27FC236}">
                <a16:creationId xmlns:a16="http://schemas.microsoft.com/office/drawing/2014/main" id="{AE7C4AED-2C4E-E4DA-7B13-0B497846C270}"/>
              </a:ext>
            </a:extLst>
          </p:cNvPr>
          <p:cNvSpPr>
            <a:spLocks noGrp="1"/>
          </p:cNvSpPr>
          <p:nvPr>
            <p:ph type="ftr" idx="11"/>
          </p:nvPr>
        </p:nvSpPr>
        <p:spPr/>
        <p:txBody>
          <a:bodyPr/>
          <a:lstStyle/>
          <a:p>
            <a:r>
              <a:rPr lang="en-US" altLang="ja-JP" sz="1200">
                <a:solidFill>
                  <a:srgbClr val="000000"/>
                </a:solidFill>
              </a:rPr>
              <a:t>K.Takabayashi (OPU), R.Kohno (YNU/YRP-IAI)</a:t>
            </a: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4BBA227B-768E-C4D7-CBBF-CF468F945D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テキスト ボックス 4">
            <a:extLst>
              <a:ext uri="{FF2B5EF4-FFF2-40B4-BE49-F238E27FC236}">
                <a16:creationId xmlns:a16="http://schemas.microsoft.com/office/drawing/2014/main" id="{9FB759EF-4A14-3CC5-61C1-375BDDE9047A}"/>
              </a:ext>
            </a:extLst>
          </p:cNvPr>
          <p:cNvSpPr txBox="1"/>
          <p:nvPr/>
        </p:nvSpPr>
        <p:spPr>
          <a:xfrm>
            <a:off x="1763688" y="2938200"/>
            <a:ext cx="5904656" cy="523220"/>
          </a:xfrm>
          <a:prstGeom prst="rect">
            <a:avLst/>
          </a:prstGeom>
          <a:noFill/>
        </p:spPr>
        <p:txBody>
          <a:bodyPr wrap="square" rtlCol="0">
            <a:spAutoFit/>
          </a:bodyPr>
          <a:lstStyle/>
          <a:p>
            <a:pPr algn="ctr"/>
            <a:r>
              <a:rPr kumimoji="1" lang="en-US" altLang="ja-JP" sz="2800" dirty="0" err="1">
                <a:latin typeface="Times New Roman" panose="02020603050405020304" pitchFamily="18" charset="0"/>
                <a:cs typeface="Times New Roman" panose="02020603050405020304" pitchFamily="18" charset="0"/>
              </a:rPr>
              <a:t>Apendix</a:t>
            </a:r>
            <a:endParaRPr kumimoji="1" lang="ja-JP"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5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05715A-1F88-B24D-B8F9-8F78582B9A16}"/>
              </a:ext>
            </a:extLst>
          </p:cNvPr>
          <p:cNvSpPr>
            <a:spLocks noGrp="1"/>
          </p:cNvSpPr>
          <p:nvPr>
            <p:ph type="dt" idx="10"/>
          </p:nvPr>
        </p:nvSpPr>
        <p:spPr>
          <a:xfrm>
            <a:off x="685800" y="377825"/>
            <a:ext cx="1600200" cy="215900"/>
          </a:xfrm>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3" name="フッター プレースホルダー 2">
            <a:extLst>
              <a:ext uri="{FF2B5EF4-FFF2-40B4-BE49-F238E27FC236}">
                <a16:creationId xmlns:a16="http://schemas.microsoft.com/office/drawing/2014/main" id="{31DFE09B-2837-A6EF-9456-B260A7FCA390}"/>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(OPU),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C13AB6AD-3E18-7D55-6CAC-83F2E269C4D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pic>
        <p:nvPicPr>
          <p:cNvPr id="5" name="Picture 4" descr="「iphone 11 u1 uwb」の画像検索結果">
            <a:extLst>
              <a:ext uri="{FF2B5EF4-FFF2-40B4-BE49-F238E27FC236}">
                <a16:creationId xmlns:a16="http://schemas.microsoft.com/office/drawing/2014/main" id="{2ED79FDE-A67B-F02F-AA78-93DD76224D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223" y="3942205"/>
            <a:ext cx="2245470" cy="14960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WB">
            <a:extLst>
              <a:ext uri="{FF2B5EF4-FFF2-40B4-BE49-F238E27FC236}">
                <a16:creationId xmlns:a16="http://schemas.microsoft.com/office/drawing/2014/main" id="{778BBE18-7D60-7FDF-AA2F-4832CDA76C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628" y="1348273"/>
            <a:ext cx="4542531" cy="214350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04F5CC3-67F0-9287-0DED-B85FF0189E87}"/>
              </a:ext>
            </a:extLst>
          </p:cNvPr>
          <p:cNvSpPr txBox="1"/>
          <p:nvPr/>
        </p:nvSpPr>
        <p:spPr>
          <a:xfrm>
            <a:off x="4601469" y="3393513"/>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UWB Frequency </a:t>
            </a:r>
            <a:r>
              <a:rPr kumimoji="1" lang="en-US" altLang="ja-JP" sz="1600" b="1" u="sng" dirty="0" err="1">
                <a:latin typeface="+mj-lt"/>
              </a:rPr>
              <a:t>Spectol</a:t>
            </a:r>
            <a:endParaRPr kumimoji="1" lang="ja-JP" altLang="en-US" sz="1600" b="1" u="sng" dirty="0">
              <a:latin typeface="+mj-lt"/>
            </a:endParaRPr>
          </a:p>
        </p:txBody>
      </p:sp>
      <p:sp>
        <p:nvSpPr>
          <p:cNvPr id="8" name="テキスト ボックス 7">
            <a:extLst>
              <a:ext uri="{FF2B5EF4-FFF2-40B4-BE49-F238E27FC236}">
                <a16:creationId xmlns:a16="http://schemas.microsoft.com/office/drawing/2014/main" id="{1A6ACEBD-E051-83AF-7B1A-F50627D7FA24}"/>
              </a:ext>
            </a:extLst>
          </p:cNvPr>
          <p:cNvSpPr txBox="1"/>
          <p:nvPr/>
        </p:nvSpPr>
        <p:spPr>
          <a:xfrm>
            <a:off x="107504" y="1135469"/>
            <a:ext cx="5112568" cy="535531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IEEE 802.15.6 defines three physical layers</a:t>
            </a:r>
          </a:p>
          <a:p>
            <a:pPr marL="800100" lvl="1" indent="-342900">
              <a:buFont typeface="Wingdings" panose="05000000000000000000" pitchFamily="2" charset="2"/>
              <a:buChar char="ü"/>
            </a:pPr>
            <a:r>
              <a:rPr lang="en-US" altLang="ja-JP" dirty="0">
                <a:latin typeface="+mj-lt"/>
              </a:rPr>
              <a:t>Narrowband</a:t>
            </a:r>
          </a:p>
          <a:p>
            <a:pPr marL="800100" lvl="1" indent="-342900">
              <a:buFont typeface="Wingdings" panose="05000000000000000000" pitchFamily="2" charset="2"/>
              <a:buChar char="ü"/>
            </a:pPr>
            <a:r>
              <a:rPr lang="en-US" altLang="ja-JP" b="1" u="sng" dirty="0">
                <a:solidFill>
                  <a:srgbClr val="008BBC"/>
                </a:solidFill>
                <a:latin typeface="+mj-lt"/>
              </a:rPr>
              <a:t>Ultra-wideband (UWB)</a:t>
            </a:r>
          </a:p>
          <a:p>
            <a:pPr marL="800100" lvl="1" indent="-342900">
              <a:buFont typeface="Wingdings" panose="05000000000000000000" pitchFamily="2" charset="2"/>
              <a:buChar char="ü"/>
            </a:pPr>
            <a:r>
              <a:rPr lang="en-US" altLang="ja-JP" dirty="0">
                <a:latin typeface="+mj-lt"/>
              </a:rPr>
              <a:t>Human body communication (HBC)</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b="1" u="sng" dirty="0">
                <a:solidFill>
                  <a:srgbClr val="00B050"/>
                </a:solidFill>
                <a:latin typeface="+mj-lt"/>
              </a:rPr>
              <a:t>UWB technology has recently regained attention (introduction to iPhone and </a:t>
            </a:r>
            <a:r>
              <a:rPr lang="en-US" altLang="ja-JP" b="1" u="sng" dirty="0" err="1">
                <a:solidFill>
                  <a:srgbClr val="00B050"/>
                </a:solidFill>
                <a:latin typeface="+mj-lt"/>
              </a:rPr>
              <a:t>AirTag</a:t>
            </a:r>
            <a:r>
              <a:rPr lang="en-US" altLang="ja-JP" b="1" u="sng" dirty="0">
                <a:solidFill>
                  <a:srgbClr val="00B050"/>
                </a:solidFill>
                <a:latin typeface="+mj-lt"/>
              </a:rPr>
              <a:t>, support for Android 12)</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UWB</a:t>
            </a:r>
            <a:r>
              <a:rPr lang="ja-JP" altLang="en-US" dirty="0">
                <a:latin typeface="+mj-lt"/>
              </a:rPr>
              <a:t> </a:t>
            </a:r>
            <a:r>
              <a:rPr lang="en-US" altLang="ja-JP" dirty="0">
                <a:latin typeface="+mj-lt"/>
              </a:rPr>
              <a:t>offers…</a:t>
            </a:r>
          </a:p>
          <a:p>
            <a:pPr marL="742950" lvl="1" indent="-285750">
              <a:buFont typeface="Wingdings" panose="05000000000000000000" pitchFamily="2" charset="2"/>
              <a:buChar char="ü"/>
            </a:pPr>
            <a:r>
              <a:rPr lang="en-US" altLang="ja-JP" dirty="0">
                <a:latin typeface="+mj-lt"/>
              </a:rPr>
              <a:t>high data rate transmission</a:t>
            </a:r>
          </a:p>
          <a:p>
            <a:pPr marL="742950" lvl="1" indent="-285750">
              <a:buFont typeface="Wingdings" panose="05000000000000000000" pitchFamily="2" charset="2"/>
              <a:buChar char="ü"/>
            </a:pPr>
            <a:r>
              <a:rPr lang="en-US" altLang="ja-JP" b="1" dirty="0">
                <a:solidFill>
                  <a:srgbClr val="FF0000"/>
                </a:solidFill>
                <a:latin typeface="+mj-lt"/>
              </a:rPr>
              <a:t>Ultra-high-precision positioning</a:t>
            </a:r>
          </a:p>
          <a:p>
            <a:pPr marL="742950" lvl="1" indent="-285750">
              <a:buFont typeface="Wingdings" panose="05000000000000000000" pitchFamily="2" charset="2"/>
              <a:buChar char="ü"/>
            </a:pPr>
            <a:r>
              <a:rPr lang="en-US" altLang="ja-JP" dirty="0">
                <a:latin typeface="+mj-lt"/>
              </a:rPr>
              <a:t>low energy consumption</a:t>
            </a:r>
          </a:p>
          <a:p>
            <a:pPr marL="742950" lvl="1" indent="-285750">
              <a:buFont typeface="Wingdings" panose="05000000000000000000" pitchFamily="2" charset="2"/>
              <a:buChar char="ü"/>
            </a:pPr>
            <a:r>
              <a:rPr lang="en-US" altLang="ja-JP" dirty="0">
                <a:latin typeface="+mj-lt"/>
              </a:rPr>
              <a:t>powerful multi-pass resolution</a:t>
            </a:r>
          </a:p>
          <a:p>
            <a:pPr marL="742950" lvl="1" indent="-285750">
              <a:buFont typeface="Wingdings" panose="05000000000000000000" pitchFamily="2" charset="2"/>
              <a:buChar char="ü"/>
            </a:pPr>
            <a:r>
              <a:rPr lang="en-US" altLang="ja-JP" dirty="0">
                <a:latin typeface="+mj-lt"/>
              </a:rPr>
              <a:t>good coexistence with other wireless communication systems</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UWB is a technology that may satisfy the requirements of IoMT</a:t>
            </a:r>
            <a:endParaRPr lang="en-US" altLang="ja-JP" b="1" u="sng" dirty="0">
              <a:solidFill>
                <a:srgbClr val="008BBC"/>
              </a:solidFill>
              <a:latin typeface="+mj-lt"/>
            </a:endParaRPr>
          </a:p>
        </p:txBody>
      </p:sp>
      <p:sp>
        <p:nvSpPr>
          <p:cNvPr id="9" name="テキスト ボックス 8">
            <a:extLst>
              <a:ext uri="{FF2B5EF4-FFF2-40B4-BE49-F238E27FC236}">
                <a16:creationId xmlns:a16="http://schemas.microsoft.com/office/drawing/2014/main" id="{18C60418-A0D7-8518-117E-9BE22B07C35F}"/>
              </a:ext>
            </a:extLst>
          </p:cNvPr>
          <p:cNvSpPr txBox="1"/>
          <p:nvPr/>
        </p:nvSpPr>
        <p:spPr>
          <a:xfrm>
            <a:off x="4539456" y="5495456"/>
            <a:ext cx="4542531"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kumimoji="1" lang="en-US" altLang="ja-JP" sz="1600" b="1" u="sng" dirty="0">
                <a:latin typeface="+mj-lt"/>
              </a:rPr>
              <a:t>U1 in iPhone 11</a:t>
            </a:r>
            <a:endParaRPr kumimoji="1" lang="ja-JP" altLang="en-US" sz="1600" b="1" u="sng" dirty="0">
              <a:latin typeface="+mj-lt"/>
            </a:endParaRPr>
          </a:p>
        </p:txBody>
      </p:sp>
      <p:sp>
        <p:nvSpPr>
          <p:cNvPr id="10" name="タイトル 1">
            <a:extLst>
              <a:ext uri="{FF2B5EF4-FFF2-40B4-BE49-F238E27FC236}">
                <a16:creationId xmlns:a16="http://schemas.microsoft.com/office/drawing/2014/main" id="{4B6BF457-5995-2D88-5230-4339805DA37C}"/>
              </a:ext>
            </a:extLst>
          </p:cNvPr>
          <p:cNvSpPr txBox="1">
            <a:spLocks/>
          </p:cNvSpPr>
          <p:nvPr/>
        </p:nvSpPr>
        <p:spPr>
          <a:xfrm>
            <a:off x="685428" y="553948"/>
            <a:ext cx="7772400" cy="1066800"/>
          </a:xfrm>
          <a:prstGeom prst="rect">
            <a:avLst/>
          </a:prstGeom>
        </p:spPr>
        <p:txBody>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r>
              <a:rPr kumimoji="0" lang="en-US" altLang="ja-JP" kern="0"/>
              <a:t>1. Introduction</a:t>
            </a:r>
            <a:r>
              <a:rPr kumimoji="0" lang="ja-JP" altLang="en-US" kern="0"/>
              <a:t> </a:t>
            </a:r>
            <a:r>
              <a:rPr kumimoji="0" lang="en-US" altLang="ja-JP" kern="0"/>
              <a:t>- </a:t>
            </a:r>
            <a:r>
              <a:rPr kumimoji="1" lang="en-US" altLang="ja-JP" kern="0"/>
              <a:t>UWB</a:t>
            </a:r>
            <a:endParaRPr kumimoji="1" lang="ja-JP" altLang="en-US" kern="0" dirty="0"/>
          </a:p>
        </p:txBody>
      </p:sp>
    </p:spTree>
    <p:extLst>
      <p:ext uri="{BB962C8B-B14F-4D97-AF65-F5344CB8AC3E}">
        <p14:creationId xmlns:p14="http://schemas.microsoft.com/office/powerpoint/2010/main" val="70578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6A9E11-1C91-4D55-AA35-99F803E7696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9C2E77C9-1279-49C0-BAD6-76F1F6A709A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598A2DB7-F161-4453-8CE9-55AC4CEEA3DE}"/>
              </a:ext>
            </a:extLst>
          </p:cNvPr>
          <p:cNvSpPr>
            <a:spLocks noGrp="1"/>
          </p:cNvSpPr>
          <p:nvPr>
            <p:ph type="ftr" sz="quarter" idx="3"/>
          </p:nvPr>
        </p:nvSpPr>
        <p:spPr>
          <a:xfrm>
            <a:off x="5724128" y="6453336"/>
            <a:ext cx="352839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テキスト ボックス 5">
            <a:extLst>
              <a:ext uri="{FF2B5EF4-FFF2-40B4-BE49-F238E27FC236}">
                <a16:creationId xmlns:a16="http://schemas.microsoft.com/office/drawing/2014/main" id="{AD88C463-5578-485A-9B73-A2FA6872E198}"/>
              </a:ext>
            </a:extLst>
          </p:cNvPr>
          <p:cNvSpPr txBox="1"/>
          <p:nvPr/>
        </p:nvSpPr>
        <p:spPr>
          <a:xfrm>
            <a:off x="3834804" y="1154683"/>
            <a:ext cx="1725758" cy="646331"/>
          </a:xfrm>
          <a:prstGeom prst="rect">
            <a:avLst/>
          </a:prstGeom>
          <a:noFill/>
        </p:spPr>
        <p:txBody>
          <a:bodyPr wrap="square" rtlCol="0">
            <a:spAutoFit/>
          </a:bodyPr>
          <a:lstStyle/>
          <a:p>
            <a:r>
              <a:rPr lang="en-US" altLang="ja-JP" sz="3600" dirty="0">
                <a:latin typeface="+mj-lt"/>
                <a:cs typeface="Arial" panose="020B0604020202020204" pitchFamily="34" charset="0"/>
              </a:rPr>
              <a:t>Agenda </a:t>
            </a:r>
            <a:endParaRPr lang="ja-JP" altLang="en-US" sz="3600" dirty="0">
              <a:latin typeface="+mj-lt"/>
              <a:cs typeface="Arial" panose="020B0604020202020204" pitchFamily="34" charset="0"/>
            </a:endParaRPr>
          </a:p>
        </p:txBody>
      </p:sp>
      <p:sp>
        <p:nvSpPr>
          <p:cNvPr id="7" name="テキスト ボックス 6">
            <a:extLst>
              <a:ext uri="{FF2B5EF4-FFF2-40B4-BE49-F238E27FC236}">
                <a16:creationId xmlns:a16="http://schemas.microsoft.com/office/drawing/2014/main" id="{14441B51-1147-4E97-906C-97AE8114B773}"/>
              </a:ext>
            </a:extLst>
          </p:cNvPr>
          <p:cNvSpPr txBox="1"/>
          <p:nvPr/>
        </p:nvSpPr>
        <p:spPr>
          <a:xfrm>
            <a:off x="737243" y="2060848"/>
            <a:ext cx="7920880" cy="2554545"/>
          </a:xfrm>
          <a:prstGeom prst="rect">
            <a:avLst/>
          </a:prstGeom>
          <a:noFill/>
        </p:spPr>
        <p:txBody>
          <a:bodyPr wrap="square" rtlCol="0">
            <a:spAutoFit/>
          </a:bodyPr>
          <a:lstStyle/>
          <a:p>
            <a:pPr marL="514350" indent="-514350">
              <a:buFont typeface="+mj-lt"/>
              <a:buAutoNum type="arabicPeriod"/>
            </a:pPr>
            <a:r>
              <a:rPr lang="en-US" altLang="ja-JP" sz="3200" dirty="0">
                <a:latin typeface="+mj-lt"/>
                <a:cs typeface="Arial" panose="020B0604020202020204" pitchFamily="34" charset="0"/>
              </a:rPr>
              <a:t>Introduction</a:t>
            </a:r>
          </a:p>
          <a:p>
            <a:pPr marL="514350" indent="-514350">
              <a:buFont typeface="+mj-lt"/>
              <a:buAutoNum type="arabicPeriod"/>
            </a:pPr>
            <a:r>
              <a:rPr lang="en-US" altLang="ja-JP" sz="3200" dirty="0">
                <a:latin typeface="+mj-lt"/>
                <a:cs typeface="Arial" panose="020B0604020202020204" pitchFamily="34" charset="0"/>
              </a:rPr>
              <a:t>Review of error control in IEEE802.15.6</a:t>
            </a:r>
          </a:p>
          <a:p>
            <a:pPr marL="514350" indent="-514350">
              <a:buFont typeface="+mj-lt"/>
              <a:buAutoNum type="arabicPeriod"/>
            </a:pPr>
            <a:r>
              <a:rPr lang="en-US" altLang="ja-JP" sz="3200" dirty="0">
                <a:latin typeface="+mj-lt"/>
                <a:cs typeface="Arial" panose="020B0604020202020204" pitchFamily="34" charset="0"/>
              </a:rPr>
              <a:t>Proposed error control scheme for WBAN</a:t>
            </a:r>
          </a:p>
          <a:p>
            <a:pPr marL="514350" indent="-514350">
              <a:buFont typeface="+mj-lt"/>
              <a:buAutoNum type="arabicPeriod"/>
            </a:pPr>
            <a:r>
              <a:rPr lang="en-US" altLang="ja-JP" sz="3200" dirty="0">
                <a:latin typeface="+mj-lt"/>
                <a:cs typeface="Arial" panose="020B0604020202020204" pitchFamily="34" charset="0"/>
              </a:rPr>
              <a:t>Results</a:t>
            </a:r>
          </a:p>
          <a:p>
            <a:pPr marL="514350" indent="-514350">
              <a:buFont typeface="+mj-lt"/>
              <a:buAutoNum type="arabicPeriod"/>
            </a:pPr>
            <a:r>
              <a:rPr lang="en-US" altLang="ja-JP" sz="3200" dirty="0">
                <a:latin typeface="+mj-lt"/>
                <a:cs typeface="Arial" panose="020B0604020202020204" pitchFamily="34" charset="0"/>
              </a:rPr>
              <a:t>Conclusion</a:t>
            </a:r>
          </a:p>
        </p:txBody>
      </p:sp>
    </p:spTree>
    <p:extLst>
      <p:ext uri="{BB962C8B-B14F-4D97-AF65-F5344CB8AC3E}">
        <p14:creationId xmlns:p14="http://schemas.microsoft.com/office/powerpoint/2010/main" val="108611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B1D03-FC6C-47D7-8CCE-97EBC61FED5D}"/>
              </a:ext>
            </a:extLst>
          </p:cNvPr>
          <p:cNvSpPr>
            <a:spLocks noGrp="1"/>
          </p:cNvSpPr>
          <p:nvPr>
            <p:ph type="sldNum" sz="quarter" idx="12"/>
          </p:nvPr>
        </p:nvSpPr>
        <p:spPr/>
        <p:txBody>
          <a:bodyPr/>
          <a:lstStyle/>
          <a:p>
            <a:pPr>
              <a:defRPr/>
            </a:pPr>
            <a:r>
              <a:rPr lang="en-US" dirty="0">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
        <p:nvSpPr>
          <p:cNvPr id="3" name="タイトル 2">
            <a:extLst>
              <a:ext uri="{FF2B5EF4-FFF2-40B4-BE49-F238E27FC236}">
                <a16:creationId xmlns:a16="http://schemas.microsoft.com/office/drawing/2014/main" id="{0744F749-B716-4046-9844-BC9C3F3B8FB2}"/>
              </a:ext>
            </a:extLst>
          </p:cNvPr>
          <p:cNvSpPr>
            <a:spLocks noGrp="1"/>
          </p:cNvSpPr>
          <p:nvPr>
            <p:ph type="title"/>
          </p:nvPr>
        </p:nvSpPr>
        <p:spPr/>
        <p:txBody>
          <a:bodyPr/>
          <a:lstStyle/>
          <a:p>
            <a:r>
              <a:rPr kumimoji="1" lang="en-US" altLang="ja-JP" dirty="0"/>
              <a:t>1. Introduction</a:t>
            </a:r>
            <a:endParaRPr kumimoji="1" lang="ja-JP" altLang="en-US" dirty="0"/>
          </a:p>
        </p:txBody>
      </p:sp>
      <p:sp>
        <p:nvSpPr>
          <p:cNvPr id="4" name="日付プレースホルダー 3">
            <a:extLst>
              <a:ext uri="{FF2B5EF4-FFF2-40B4-BE49-F238E27FC236}">
                <a16:creationId xmlns:a16="http://schemas.microsoft.com/office/drawing/2014/main" id="{FC436843-96E9-4A96-A134-A3F0BD0732E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E9565245-9C91-47C4-9D98-569E7ED52B47}"/>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pic>
        <p:nvPicPr>
          <p:cNvPr id="6" name="図 5">
            <a:extLst>
              <a:ext uri="{FF2B5EF4-FFF2-40B4-BE49-F238E27FC236}">
                <a16:creationId xmlns:a16="http://schemas.microsoft.com/office/drawing/2014/main" id="{792918B1-8CD3-4506-985E-487D3F5E20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137720" y="1556792"/>
            <a:ext cx="4320480" cy="2880320"/>
          </a:xfrm>
          <a:prstGeom prst="rect">
            <a:avLst/>
          </a:prstGeom>
        </p:spPr>
      </p:pic>
      <p:sp>
        <p:nvSpPr>
          <p:cNvPr id="7" name="テキスト ボックス 6">
            <a:extLst>
              <a:ext uri="{FF2B5EF4-FFF2-40B4-BE49-F238E27FC236}">
                <a16:creationId xmlns:a16="http://schemas.microsoft.com/office/drawing/2014/main" id="{4F513973-562D-4188-B43C-E42D29D06D09}"/>
              </a:ext>
            </a:extLst>
          </p:cNvPr>
          <p:cNvSpPr txBox="1"/>
          <p:nvPr/>
        </p:nvSpPr>
        <p:spPr>
          <a:xfrm>
            <a:off x="151733" y="1647885"/>
            <a:ext cx="3960440" cy="2585323"/>
          </a:xfrm>
          <a:prstGeom prst="rect">
            <a:avLst/>
          </a:prstGeom>
          <a:noFill/>
        </p:spPr>
        <p:txBody>
          <a:bodyPr wrap="square" rtlCol="0">
            <a:spAutoFit/>
          </a:bodyPr>
          <a:lstStyle/>
          <a:p>
            <a:pPr marL="285750" indent="-285750">
              <a:buFont typeface="Arial" panose="020B0604020202020204" pitchFamily="34" charset="0"/>
              <a:buChar char="•"/>
            </a:pPr>
            <a:r>
              <a:rPr lang="en-US" altLang="ja-JP" b="1" u="sng" dirty="0">
                <a:solidFill>
                  <a:srgbClr val="0070C0"/>
                </a:solidFill>
                <a:latin typeface="+mj-lt"/>
              </a:rPr>
              <a:t>Wearable healthcare system </a:t>
            </a:r>
            <a:r>
              <a:rPr lang="en-US" altLang="ja-JP" dirty="0">
                <a:latin typeface="+mj-lt"/>
              </a:rPr>
              <a:t>is actively studied (m-Health, tele-medicine, Internet of Medical Things (</a:t>
            </a:r>
            <a:r>
              <a:rPr lang="en-US" altLang="ja-JP" dirty="0" err="1">
                <a:latin typeface="+mj-lt"/>
              </a:rPr>
              <a:t>IoMT</a:t>
            </a:r>
            <a:r>
              <a:rPr lang="en-US" altLang="ja-JP" dirty="0">
                <a:latin typeface="+mj-lt"/>
              </a:rPr>
              <a:t>),</a:t>
            </a:r>
            <a:r>
              <a:rPr lang="ja-JP" altLang="en-US" dirty="0">
                <a:latin typeface="+mj-lt"/>
              </a:rPr>
              <a:t> </a:t>
            </a:r>
            <a:r>
              <a:rPr lang="en-US" altLang="ja-JP" dirty="0">
                <a:latin typeface="+mj-lt"/>
              </a:rPr>
              <a:t>etc.)</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As one of the </a:t>
            </a:r>
            <a:r>
              <a:rPr lang="en-US" altLang="ja-JP" dirty="0" err="1">
                <a:latin typeface="+mj-lt"/>
              </a:rPr>
              <a:t>IoMT</a:t>
            </a:r>
            <a:r>
              <a:rPr lang="en-US" altLang="ja-JP" dirty="0">
                <a:latin typeface="+mj-lt"/>
              </a:rPr>
              <a:t> system, </a:t>
            </a:r>
            <a:r>
              <a:rPr lang="en-US" altLang="ja-JP" b="1" dirty="0">
                <a:solidFill>
                  <a:srgbClr val="DA7C6C"/>
                </a:solidFill>
                <a:latin typeface="+mj-lt"/>
              </a:rPr>
              <a:t>Wireless Body Area Networks  (WBAN)</a:t>
            </a:r>
            <a:r>
              <a:rPr lang="ja-JP" altLang="en-US" b="1" dirty="0">
                <a:solidFill>
                  <a:srgbClr val="DA7C6C"/>
                </a:solidFill>
                <a:latin typeface="+mj-lt"/>
              </a:rPr>
              <a:t> </a:t>
            </a:r>
            <a:r>
              <a:rPr lang="en-US" altLang="ja-JP" dirty="0">
                <a:latin typeface="+mj-lt"/>
              </a:rPr>
              <a:t>have been extensively researched</a:t>
            </a:r>
          </a:p>
          <a:p>
            <a:pPr marL="285750" indent="-285750">
              <a:buFont typeface="Arial" panose="020B0604020202020204" pitchFamily="34" charset="0"/>
              <a:buChar char="•"/>
            </a:pPr>
            <a:endParaRPr kumimoji="1" lang="en-US" altLang="ja-JP" dirty="0">
              <a:latin typeface="+mj-lt"/>
            </a:endParaRPr>
          </a:p>
        </p:txBody>
      </p:sp>
      <p:sp>
        <p:nvSpPr>
          <p:cNvPr id="8" name="テキスト ボックス 7">
            <a:extLst>
              <a:ext uri="{FF2B5EF4-FFF2-40B4-BE49-F238E27FC236}">
                <a16:creationId xmlns:a16="http://schemas.microsoft.com/office/drawing/2014/main" id="{A28FF681-F40B-45CB-9F37-44AD31B2F6F3}"/>
              </a:ext>
            </a:extLst>
          </p:cNvPr>
          <p:cNvSpPr txBox="1"/>
          <p:nvPr/>
        </p:nvSpPr>
        <p:spPr>
          <a:xfrm>
            <a:off x="151733" y="4396690"/>
            <a:ext cx="8380707" cy="1477328"/>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WBAN consists of a collection of low-power, miniaturized, invasive or non-invasive lightweight sensors with wireless communication capabilities operating near the human body, and a hub controlling viral sensors</a:t>
            </a:r>
          </a:p>
          <a:p>
            <a:pPr marL="285750" indent="-285750">
              <a:buFont typeface="Arial" panose="020B0604020202020204" pitchFamily="34" charset="0"/>
              <a:buChar char="•"/>
            </a:pPr>
            <a:endParaRPr lang="en-US" altLang="ja-JP" b="1" dirty="0">
              <a:solidFill>
                <a:srgbClr val="FF0000"/>
              </a:solidFill>
              <a:latin typeface="+mj-lt"/>
            </a:endParaRPr>
          </a:p>
          <a:p>
            <a:pPr marL="285750" indent="-285750">
              <a:buFont typeface="Arial" panose="020B0604020202020204" pitchFamily="34" charset="0"/>
              <a:buChar char="•"/>
            </a:pPr>
            <a:r>
              <a:rPr lang="en-US" altLang="ja-JP" b="1" dirty="0">
                <a:solidFill>
                  <a:srgbClr val="FF0000"/>
                </a:solidFill>
                <a:latin typeface="+mj-lt"/>
              </a:rPr>
              <a:t>IEEE 802.15.6</a:t>
            </a:r>
            <a:r>
              <a:rPr lang="en-US" altLang="ja-JP" dirty="0">
                <a:latin typeface="+mj-lt"/>
              </a:rPr>
              <a:t>, one of the standards of WBAN, was issued in 2012</a:t>
            </a:r>
          </a:p>
        </p:txBody>
      </p:sp>
    </p:spTree>
    <p:extLst>
      <p:ext uri="{BB962C8B-B14F-4D97-AF65-F5344CB8AC3E}">
        <p14:creationId xmlns:p14="http://schemas.microsoft.com/office/powerpoint/2010/main" val="305232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dirty="0"/>
              <a:t>1. Importance of QoS control </a:t>
            </a:r>
            <a:endParaRPr kumimoji="1" lang="ja-JP" altLang="en-US" dirty="0"/>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3466749614"/>
              </p:ext>
            </p:extLst>
          </p:nvPr>
        </p:nvGraphicFramePr>
        <p:xfrm>
          <a:off x="4355976" y="1700808"/>
          <a:ext cx="4223792" cy="2787644"/>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4281885170"/>
                    </a:ext>
                  </a:extLst>
                </a:gridCol>
                <a:gridCol w="1584176">
                  <a:extLst>
                    <a:ext uri="{9D8B030D-6E8A-4147-A177-3AD203B41FA5}">
                      <a16:colId xmlns:a16="http://schemas.microsoft.com/office/drawing/2014/main" val="514745024"/>
                    </a:ext>
                  </a:extLst>
                </a:gridCol>
                <a:gridCol w="1631504">
                  <a:extLst>
                    <a:ext uri="{9D8B030D-6E8A-4147-A177-3AD203B41FA5}">
                      <a16:colId xmlns:a16="http://schemas.microsoft.com/office/drawing/2014/main" val="1314698544"/>
                    </a:ext>
                  </a:extLst>
                </a:gridCol>
              </a:tblGrid>
              <a:tr h="257280">
                <a:tc>
                  <a:txBody>
                    <a:bodyPr/>
                    <a:lstStyle/>
                    <a:p>
                      <a:pPr algn="ctr"/>
                      <a:r>
                        <a:rPr kumimoji="1" lang="en-US" altLang="ja-JP" sz="1050" dirty="0">
                          <a:latin typeface="+mj-lt"/>
                        </a:rPr>
                        <a:t>User priority</a:t>
                      </a:r>
                      <a:endParaRPr kumimoji="1" lang="ja-JP" altLang="en-US" sz="1050" dirty="0">
                        <a:latin typeface="+mj-lt"/>
                      </a:endParaRPr>
                    </a:p>
                  </a:txBody>
                  <a:tcPr/>
                </a:tc>
                <a:tc>
                  <a:txBody>
                    <a:bodyPr/>
                    <a:lstStyle/>
                    <a:p>
                      <a:pPr algn="ctr"/>
                      <a:r>
                        <a:rPr kumimoji="1" lang="en-US" altLang="ja-JP" sz="1050" dirty="0">
                          <a:latin typeface="+mj-lt"/>
                        </a:rPr>
                        <a:t>Traffic designation</a:t>
                      </a:r>
                      <a:endParaRPr kumimoji="1" lang="ja-JP" altLang="en-US" sz="1050" dirty="0">
                        <a:latin typeface="+mj-lt"/>
                      </a:endParaRPr>
                    </a:p>
                  </a:txBody>
                  <a:tcPr/>
                </a:tc>
                <a:tc>
                  <a:txBody>
                    <a:bodyPr/>
                    <a:lstStyle/>
                    <a:p>
                      <a:pPr algn="ctr"/>
                      <a:r>
                        <a:rPr kumimoji="1" lang="en-US" altLang="ja-JP" sz="1050" dirty="0">
                          <a:latin typeface="+mj-lt"/>
                        </a:rPr>
                        <a:t>Frame type</a:t>
                      </a:r>
                      <a:endParaRPr kumimoji="1" lang="ja-JP" altLang="en-US" sz="1050" dirty="0">
                        <a:latin typeface="+mj-lt"/>
                      </a:endParaRPr>
                    </a:p>
                  </a:txBody>
                  <a:tcPr/>
                </a:tc>
                <a:extLst>
                  <a:ext uri="{0D108BD9-81ED-4DB2-BD59-A6C34878D82A}">
                    <a16:rowId xmlns:a16="http://schemas.microsoft.com/office/drawing/2014/main" val="4251253394"/>
                  </a:ext>
                </a:extLst>
              </a:tr>
              <a:tr h="257280">
                <a:tc>
                  <a:txBody>
                    <a:bodyPr/>
                    <a:lstStyle/>
                    <a:p>
                      <a:pPr algn="ctr"/>
                      <a:r>
                        <a:rPr kumimoji="1" lang="en-US" altLang="ja-JP" sz="1050" dirty="0">
                          <a:latin typeface="+mj-lt"/>
                        </a:rPr>
                        <a:t>0</a:t>
                      </a:r>
                      <a:endParaRPr kumimoji="1" lang="ja-JP" altLang="en-US" sz="1050" dirty="0">
                        <a:latin typeface="+mj-lt"/>
                      </a:endParaRPr>
                    </a:p>
                  </a:txBody>
                  <a:tcPr/>
                </a:tc>
                <a:tc>
                  <a:txBody>
                    <a:bodyPr/>
                    <a:lstStyle/>
                    <a:p>
                      <a:pPr algn="ctr"/>
                      <a:r>
                        <a:rPr kumimoji="1" lang="en-US" altLang="ja-JP" sz="1050" dirty="0">
                          <a:latin typeface="+mj-lt"/>
                        </a:rPr>
                        <a:t>Background (BK)</a:t>
                      </a:r>
                      <a:endParaRPr kumimoji="1" lang="ja-JP" altLang="en-US" sz="1050" dirty="0">
                        <a:latin typeface="+mj-lt"/>
                      </a:endParaRPr>
                    </a:p>
                  </a:txBody>
                  <a:tcPr/>
                </a:tc>
                <a:tc>
                  <a:txBody>
                    <a:bodyPr/>
                    <a:lstStyle/>
                    <a:p>
                      <a:pPr algn="ct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512474474"/>
                  </a:ext>
                </a:extLst>
              </a:tr>
              <a:tr h="257280">
                <a:tc>
                  <a:txBody>
                    <a:bodyPr/>
                    <a:lstStyle/>
                    <a:p>
                      <a:pPr algn="ctr"/>
                      <a:r>
                        <a:rPr kumimoji="1" lang="en-US" altLang="ja-JP" sz="1050" dirty="0">
                          <a:latin typeface="+mj-lt"/>
                        </a:rPr>
                        <a:t>1</a:t>
                      </a:r>
                      <a:endParaRPr kumimoji="1" lang="ja-JP" altLang="en-US" sz="1050" dirty="0">
                        <a:latin typeface="+mj-lt"/>
                      </a:endParaRPr>
                    </a:p>
                  </a:txBody>
                  <a:tcPr/>
                </a:tc>
                <a:tc>
                  <a:txBody>
                    <a:bodyPr/>
                    <a:lstStyle/>
                    <a:p>
                      <a:pPr algn="ctr"/>
                      <a:r>
                        <a:rPr kumimoji="1" lang="en-US" altLang="ja-JP" sz="1050" dirty="0">
                          <a:latin typeface="+mj-lt"/>
                        </a:rPr>
                        <a:t>Best effort (BE)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3326327884"/>
                  </a:ext>
                </a:extLst>
              </a:tr>
              <a:tr h="257280">
                <a:tc>
                  <a:txBody>
                    <a:bodyPr/>
                    <a:lstStyle/>
                    <a:p>
                      <a:pPr algn="ctr"/>
                      <a:r>
                        <a:rPr kumimoji="1" lang="en-US" altLang="ja-JP" sz="1050" dirty="0">
                          <a:latin typeface="+mj-lt"/>
                        </a:rPr>
                        <a:t>2</a:t>
                      </a:r>
                      <a:endParaRPr kumimoji="1" lang="ja-JP" altLang="en-US" sz="1050" dirty="0">
                        <a:latin typeface="+mj-lt"/>
                      </a:endParaRPr>
                    </a:p>
                  </a:txBody>
                  <a:tcPr/>
                </a:tc>
                <a:tc>
                  <a:txBody>
                    <a:bodyPr/>
                    <a:lstStyle/>
                    <a:p>
                      <a:pPr algn="ctr"/>
                      <a:r>
                        <a:rPr kumimoji="1" lang="en-US" altLang="ja-JP" sz="1050" dirty="0">
                          <a:latin typeface="+mj-lt"/>
                        </a:rPr>
                        <a:t>Excellent effort (EE)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968388818"/>
                  </a:ext>
                </a:extLst>
              </a:tr>
              <a:tr h="257280">
                <a:tc>
                  <a:txBody>
                    <a:bodyPr/>
                    <a:lstStyle/>
                    <a:p>
                      <a:pPr algn="ctr"/>
                      <a:r>
                        <a:rPr kumimoji="1" lang="en-US" altLang="ja-JP" sz="1050" dirty="0">
                          <a:latin typeface="+mj-lt"/>
                        </a:rPr>
                        <a:t>3</a:t>
                      </a:r>
                      <a:endParaRPr kumimoji="1" lang="ja-JP" altLang="en-US" sz="1050" dirty="0">
                        <a:latin typeface="+mj-lt"/>
                      </a:endParaRPr>
                    </a:p>
                  </a:txBody>
                  <a:tcPr/>
                </a:tc>
                <a:tc>
                  <a:txBody>
                    <a:bodyPr/>
                    <a:lstStyle/>
                    <a:p>
                      <a:pPr algn="ctr"/>
                      <a:r>
                        <a:rPr kumimoji="1" lang="en-US" altLang="ja-JP" sz="1050" dirty="0">
                          <a:latin typeface="+mj-lt"/>
                        </a:rPr>
                        <a:t>Video (VI)</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422592770"/>
                  </a:ext>
                </a:extLst>
              </a:tr>
              <a:tr h="257280">
                <a:tc>
                  <a:txBody>
                    <a:bodyPr/>
                    <a:lstStyle/>
                    <a:p>
                      <a:pPr algn="ctr"/>
                      <a:r>
                        <a:rPr kumimoji="1" lang="en-US" altLang="ja-JP" sz="1050" dirty="0">
                          <a:latin typeface="+mj-lt"/>
                        </a:rPr>
                        <a:t>4</a:t>
                      </a:r>
                      <a:endParaRPr kumimoji="1" lang="ja-JP" altLang="en-US" sz="1050" dirty="0">
                        <a:latin typeface="+mj-lt"/>
                      </a:endParaRPr>
                    </a:p>
                  </a:txBody>
                  <a:tcPr/>
                </a:tc>
                <a:tc>
                  <a:txBody>
                    <a:bodyPr/>
                    <a:lstStyle/>
                    <a:p>
                      <a:pPr algn="ctr"/>
                      <a:r>
                        <a:rPr kumimoji="1" lang="en-US" altLang="ja-JP" sz="1050" dirty="0">
                          <a:latin typeface="+mj-lt"/>
                        </a:rPr>
                        <a:t>Voice (VO)</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817812179"/>
                  </a:ext>
                </a:extLst>
              </a:tr>
              <a:tr h="421004">
                <a:tc>
                  <a:txBody>
                    <a:bodyPr/>
                    <a:lstStyle/>
                    <a:p>
                      <a:pPr algn="ctr"/>
                      <a:r>
                        <a:rPr kumimoji="1" lang="en-US" altLang="ja-JP" sz="1050" dirty="0">
                          <a:latin typeface="+mj-lt"/>
                        </a:rPr>
                        <a:t>5</a:t>
                      </a:r>
                      <a:endParaRPr kumimoji="1" lang="ja-JP" altLang="en-US" sz="1050" dirty="0">
                        <a:latin typeface="+mj-lt"/>
                      </a:endParaRPr>
                    </a:p>
                  </a:txBody>
                  <a:tcPr/>
                </a:tc>
                <a:tc>
                  <a:txBody>
                    <a:bodyPr/>
                    <a:lstStyle/>
                    <a:p>
                      <a:pPr algn="ctr"/>
                      <a:r>
                        <a:rPr kumimoji="1" lang="en-US" altLang="ja-JP" sz="1050" dirty="0">
                          <a:latin typeface="+mj-lt"/>
                        </a:rPr>
                        <a:t>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3909945391"/>
                  </a:ext>
                </a:extLst>
              </a:tr>
              <a:tr h="287780">
                <a:tc>
                  <a:txBody>
                    <a:bodyPr/>
                    <a:lstStyle/>
                    <a:p>
                      <a:pPr algn="ctr"/>
                      <a:r>
                        <a:rPr kumimoji="1" lang="en-US" altLang="ja-JP" sz="1050" dirty="0">
                          <a:latin typeface="+mj-lt"/>
                        </a:rPr>
                        <a:t>6</a:t>
                      </a:r>
                      <a:endParaRPr kumimoji="1" lang="ja-JP" altLang="en-US" sz="1050" dirty="0">
                        <a:latin typeface="+mj-lt"/>
                      </a:endParaRPr>
                    </a:p>
                  </a:txBody>
                  <a:tcPr/>
                </a:tc>
                <a:tc>
                  <a:txBody>
                    <a:bodyPr/>
                    <a:lstStyle/>
                    <a:p>
                      <a:pPr algn="ctr"/>
                      <a:r>
                        <a:rPr kumimoji="1" lang="en-US" altLang="ja-JP" sz="1050" dirty="0">
                          <a:latin typeface="+mj-lt"/>
                        </a:rPr>
                        <a:t>High-priority 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1135171504"/>
                  </a:ext>
                </a:extLst>
              </a:tr>
              <a:tr h="380356">
                <a:tc>
                  <a:txBody>
                    <a:bodyPr/>
                    <a:lstStyle/>
                    <a:p>
                      <a:pPr algn="ctr"/>
                      <a:r>
                        <a:rPr kumimoji="1" lang="en-US" altLang="ja-JP" sz="1050" dirty="0">
                          <a:latin typeface="+mj-lt"/>
                        </a:rPr>
                        <a:t>7</a:t>
                      </a:r>
                      <a:endParaRPr kumimoji="1" lang="ja-JP" altLang="en-US" sz="1050" dirty="0">
                        <a:latin typeface="+mj-lt"/>
                      </a:endParaRPr>
                    </a:p>
                  </a:txBody>
                  <a:tcPr/>
                </a:tc>
                <a:tc>
                  <a:txBody>
                    <a:bodyPr/>
                    <a:lstStyle/>
                    <a:p>
                      <a:pPr algn="ctr"/>
                      <a:r>
                        <a:rPr kumimoji="1" lang="en-US" altLang="ja-JP" sz="1050" dirty="0">
                          <a:latin typeface="+mj-lt"/>
                        </a:rPr>
                        <a:t>Emergency or medical implant event report</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251520" y="1654696"/>
            <a:ext cx="3982888" cy="286232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WBAN systems, a wearable vital sign sensor node can include </a:t>
            </a:r>
            <a:r>
              <a:rPr kumimoji="1" lang="en-US" altLang="ja-JP" b="1" u="sng" dirty="0">
                <a:latin typeface="+mj-lt"/>
              </a:rPr>
              <a:t>various types of sensors</a:t>
            </a:r>
            <a:r>
              <a:rPr kumimoji="1" lang="en-US" altLang="ja-JP" dirty="0">
                <a:latin typeface="+mj-lt"/>
              </a:rPr>
              <a:t> with </a:t>
            </a:r>
            <a:r>
              <a:rPr kumimoji="1" lang="en-US" altLang="ja-JP" b="1" u="sng" dirty="0">
                <a:latin typeface="+mj-lt"/>
              </a:rPr>
              <a:t>different data rates, the allowable communication error ratio and delay</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optimal QoS control for input data is an important feature </a:t>
            </a:r>
            <a:r>
              <a:rPr kumimoji="1" lang="en-US" altLang="ja-JP" dirty="0">
                <a:latin typeface="+mj-lt"/>
              </a:rPr>
              <a:t>in sensor data transmission procedures</a:t>
            </a:r>
            <a:endParaRPr kumimoji="1" lang="ja-JP" altLang="en-US" dirty="0">
              <a:latin typeface="+mj-lt"/>
            </a:endParaRPr>
          </a:p>
        </p:txBody>
      </p:sp>
      <p:sp>
        <p:nvSpPr>
          <p:cNvPr id="8" name="テキスト ボックス 7">
            <a:extLst>
              <a:ext uri="{FF2B5EF4-FFF2-40B4-BE49-F238E27FC236}">
                <a16:creationId xmlns:a16="http://schemas.microsoft.com/office/drawing/2014/main" id="{7DD4A3D5-177F-4994-AB42-A26FE56A4EC0}"/>
              </a:ext>
            </a:extLst>
          </p:cNvPr>
          <p:cNvSpPr txBox="1"/>
          <p:nvPr/>
        </p:nvSpPr>
        <p:spPr>
          <a:xfrm>
            <a:off x="251520" y="5013176"/>
            <a:ext cx="856895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To address this requirement, an optimal hybrid ARQ scheme employing a </a:t>
            </a:r>
            <a:r>
              <a:rPr kumimoji="1" lang="en-US" altLang="ja-JP" b="1" u="sng" dirty="0">
                <a:latin typeface="+mj-lt"/>
              </a:rPr>
              <a:t>decomposable error control coding scheme </a:t>
            </a:r>
            <a:r>
              <a:rPr kumimoji="1" lang="en-US" altLang="ja-JP" dirty="0">
                <a:latin typeface="+mj-lt"/>
              </a:rPr>
              <a:t>is proposed</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b="1" u="sng" dirty="0">
                <a:latin typeface="+mj-lt"/>
              </a:rPr>
              <a:t>T</a:t>
            </a:r>
            <a:r>
              <a:rPr kumimoji="1" lang="en-US" altLang="ja-JP" b="1" u="sng" dirty="0">
                <a:latin typeface="+mj-lt"/>
              </a:rPr>
              <a:t>he performance of the proposed system has been compared to an IEEE 802.15.6-based system, and outperformed it</a:t>
            </a:r>
            <a:endParaRPr kumimoji="1" lang="ja-JP" altLang="en-US" b="1" u="sng" dirty="0">
              <a:latin typeface="+mj-lt"/>
            </a:endParaRPr>
          </a:p>
        </p:txBody>
      </p:sp>
    </p:spTree>
    <p:extLst>
      <p:ext uri="{BB962C8B-B14F-4D97-AF65-F5344CB8AC3E}">
        <p14:creationId xmlns:p14="http://schemas.microsoft.com/office/powerpoint/2010/main" val="308426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D6456A-D65F-4FD3-8782-66AEEB84303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1F85541-FAEE-4E58-AEA1-0B6082403E62}"/>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E8F61436-A746-4E39-83B1-55419B977F98}"/>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7" name="タイトル 1">
            <a:extLst>
              <a:ext uri="{FF2B5EF4-FFF2-40B4-BE49-F238E27FC236}">
                <a16:creationId xmlns:a16="http://schemas.microsoft.com/office/drawing/2014/main" id="{F2D84D78-9032-457A-A18E-A59374202603}"/>
              </a:ext>
            </a:extLst>
          </p:cNvPr>
          <p:cNvSpPr>
            <a:spLocks noGrp="1"/>
          </p:cNvSpPr>
          <p:nvPr>
            <p:ph type="title"/>
          </p:nvPr>
        </p:nvSpPr>
        <p:spPr>
          <a:xfrm>
            <a:off x="685800" y="685800"/>
            <a:ext cx="7772400" cy="1066800"/>
          </a:xfrm>
        </p:spPr>
        <p:txBody>
          <a:bodyPr/>
          <a:lstStyle/>
          <a:p>
            <a:r>
              <a:rPr kumimoji="1" lang="en-US" altLang="ja-JP" dirty="0"/>
              <a:t>2. Error control in IEEE802.15.6</a:t>
            </a:r>
            <a:endParaRPr kumimoji="1" lang="ja-JP" altLang="en-US" dirty="0"/>
          </a:p>
        </p:txBody>
      </p:sp>
      <p:sp>
        <p:nvSpPr>
          <p:cNvPr id="8" name="テキスト ボックス 7">
            <a:extLst>
              <a:ext uri="{FF2B5EF4-FFF2-40B4-BE49-F238E27FC236}">
                <a16:creationId xmlns:a16="http://schemas.microsoft.com/office/drawing/2014/main" id="{92B08E86-755D-42D3-A2D1-A0251B333376}"/>
              </a:ext>
            </a:extLst>
          </p:cNvPr>
          <p:cNvSpPr txBox="1"/>
          <p:nvPr/>
        </p:nvSpPr>
        <p:spPr>
          <a:xfrm>
            <a:off x="323528" y="1700808"/>
            <a:ext cx="8496944"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IEEE802.15.6 shall use a (63, 51) BCH code as an error correcting code in narrowband, UWB and HBC PHY</a:t>
            </a: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Times New Roman" panose="02020603050405020304" pitchFamily="18" charset="0"/>
                <a:ea typeface="ＭＳ 明朝" panose="02020609040205080304" pitchFamily="17" charset="-128"/>
              </a:rPr>
              <a:t>Only user priority 6 data in UWB-PHY may use a hybrid ARQ with a (126, 63) shortened BCH code</a:t>
            </a: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mj-lt"/>
              </a:rPr>
              <a:t>WBAN may deal with 8 levels of user priority data</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Those data have a wide range of quality of service (</a:t>
            </a:r>
            <a:r>
              <a:rPr lang="en-US" altLang="ja-JP" sz="2000" dirty="0" err="1">
                <a:latin typeface="+mj-lt"/>
              </a:rPr>
              <a:t>QoS</a:t>
            </a:r>
            <a:r>
              <a:rPr lang="en-US" altLang="ja-JP" sz="2000" dirty="0">
                <a:latin typeface="+mj-lt"/>
              </a:rPr>
              <a:t>)</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The error controlling of the current IEEE Std. 802.15.6 cannot cope with it because of lack of flexibility</a:t>
            </a:r>
          </a:p>
        </p:txBody>
      </p:sp>
    </p:spTree>
    <p:extLst>
      <p:ext uri="{BB962C8B-B14F-4D97-AF65-F5344CB8AC3E}">
        <p14:creationId xmlns:p14="http://schemas.microsoft.com/office/powerpoint/2010/main" val="117047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7F72E0-C575-4039-A9F5-6CE9243BCB0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endParaRPr>
          </a:p>
        </p:txBody>
      </p:sp>
      <p:sp>
        <p:nvSpPr>
          <p:cNvPr id="3" name="タイトル 2">
            <a:extLst>
              <a:ext uri="{FF2B5EF4-FFF2-40B4-BE49-F238E27FC236}">
                <a16:creationId xmlns:a16="http://schemas.microsoft.com/office/drawing/2014/main" id="{29E0E7FA-E4C6-45E2-B158-22FB9CB1AE7B}"/>
              </a:ext>
            </a:extLst>
          </p:cNvPr>
          <p:cNvSpPr>
            <a:spLocks noGrp="1"/>
          </p:cNvSpPr>
          <p:nvPr>
            <p:ph type="title"/>
          </p:nvPr>
        </p:nvSpPr>
        <p:spPr>
          <a:xfrm>
            <a:off x="100619" y="694085"/>
            <a:ext cx="8820472" cy="1066800"/>
          </a:xfrm>
        </p:spPr>
        <p:txBody>
          <a:bodyPr/>
          <a:lstStyle/>
          <a:p>
            <a:r>
              <a:rPr kumimoji="1" lang="en-US" altLang="ja-JP" dirty="0"/>
              <a:t>3. Proposed hybrid ARQ scheme for WBAN </a:t>
            </a:r>
            <a:endParaRPr kumimoji="1" lang="ja-JP" altLang="en-US" dirty="0"/>
          </a:p>
        </p:txBody>
      </p:sp>
      <p:sp>
        <p:nvSpPr>
          <p:cNvPr id="4" name="日付プレースホルダー 3">
            <a:extLst>
              <a:ext uri="{FF2B5EF4-FFF2-40B4-BE49-F238E27FC236}">
                <a16:creationId xmlns:a16="http://schemas.microsoft.com/office/drawing/2014/main" id="{841DE7ED-2861-4F9F-8C98-6F7661CAE28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E0418E8A-28C4-4057-BFF5-E1CD40923C61}"/>
              </a:ext>
            </a:extLst>
          </p:cNvPr>
          <p:cNvSpPr>
            <a:spLocks noGrp="1"/>
          </p:cNvSpPr>
          <p:nvPr>
            <p:ph type="ftr" sz="quarter" idx="3"/>
          </p:nvPr>
        </p:nvSpPr>
        <p:spPr>
          <a:xfrm>
            <a:off x="5724128" y="6453336"/>
            <a:ext cx="3419872"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65509FD-C362-417E-AB93-51CB6B05233A}"/>
                  </a:ext>
                </a:extLst>
              </p:cNvPr>
              <p:cNvSpPr txBox="1"/>
              <p:nvPr/>
            </p:nvSpPr>
            <p:spPr>
              <a:xfrm>
                <a:off x="323528" y="1716752"/>
                <a:ext cx="8496944" cy="4247317"/>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Proposed QoS control scheme using decomposable error correcting codes and Weldon’s ARQ protocol</a:t>
                </a:r>
              </a:p>
              <a:p>
                <a:pPr marL="285750" indent="-285750">
                  <a:buFont typeface="Arial" panose="020B0604020202020204" pitchFamily="34" charset="0"/>
                  <a:buChar char="•"/>
                </a:pPr>
                <a:endParaRPr lang="en-US" altLang="ja-JP" sz="2400" b="1" dirty="0">
                  <a:latin typeface="+mj-lt"/>
                </a:endParaRP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It is based on punctured convolutional codes (constraint length </a:t>
                </a:r>
                <a14:m>
                  <m:oMath xmlns:m="http://schemas.openxmlformats.org/officeDocument/2006/math">
                    <m:r>
                      <a:rPr lang="en-US" altLang="ja-JP" i="1">
                        <a:latin typeface="Cambria Math" panose="02040503050406030204" pitchFamily="18" charset="0"/>
                        <a:ea typeface="ＭＳ 明朝" panose="02020609040205080304" pitchFamily="17" charset="-128"/>
                        <a:cs typeface="Times New Roman" panose="02020603050405020304" pitchFamily="18" charset="0"/>
                      </a:rPr>
                      <m:t>𝐾</m:t>
                    </m:r>
                  </m:oMath>
                </a14:m>
                <a:r>
                  <a:rPr lang="en-US" altLang="ja-JP" dirty="0">
                    <a:latin typeface="Times New Roman" panose="02020603050405020304" pitchFamily="18" charset="0"/>
                    <a:ea typeface="ＭＳ 明朝" panose="02020609040205080304" pitchFamily="17" charset="-128"/>
                  </a:rPr>
                  <a:t> = 3 and coding rates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oMath>
                </a14:m>
                <a:r>
                  <a:rPr lang="en-US" altLang="ja-JP" dirty="0">
                    <a:latin typeface="Times New Roman" panose="02020603050405020304" pitchFamily="18" charset="0"/>
                    <a:ea typeface="ＭＳ 明朝" panose="02020609040205080304" pitchFamily="17" charset="-128"/>
                  </a:rPr>
                  <a:t> of 8/9 to 1/16)</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The </a:t>
                </a:r>
                <a14:m>
                  <m:oMath xmlns:m="http://schemas.openxmlformats.org/officeDocument/2006/math">
                    <m:sSub>
                      <m:sSubPr>
                        <m:ctrlPr>
                          <a:rPr lang="ja-JP" altLang="ja-JP" sz="1400" i="1">
                            <a:effectLst/>
                            <a:latin typeface="Cambria Math" panose="02040503050406030204" pitchFamily="18" charset="0"/>
                            <a:ea typeface="Cambria Math" panose="02040503050406030204" pitchFamily="18" charset="0"/>
                          </a:rPr>
                        </m:ctrlPr>
                      </m:sSubPr>
                      <m:e>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1400" i="1">
                            <a:effectLst/>
                            <a:latin typeface="Cambria Math" panose="02040503050406030204" pitchFamily="18" charset="0"/>
                            <a:ea typeface="ＭＳ 明朝" panose="02020609040205080304" pitchFamily="17" charset="-128"/>
                            <a:cs typeface="Times New Roman" panose="02020603050405020304" pitchFamily="18" charset="0"/>
                          </a:rPr>
                          <m:t>𝑖</m:t>
                        </m:r>
                      </m:sub>
                    </m:sSub>
                    <m:r>
                      <a:rPr lang="en-US" altLang="ja-JP">
                        <a:latin typeface="Cambria Math" panose="02040503050406030204" pitchFamily="18" charset="0"/>
                        <a:ea typeface="ＭＳ 明朝" panose="02020609040205080304" pitchFamily="17" charset="-128"/>
                        <a:cs typeface="Times New Roman" panose="02020603050405020304" pitchFamily="18" charset="0"/>
                      </a:rPr>
                      <m:t>=8/9</m:t>
                    </m:r>
                  </m:oMath>
                </a14:m>
                <a:r>
                  <a:rPr lang="en-US" altLang="ja-JP" dirty="0">
                    <a:latin typeface="Times New Roman" panose="02020603050405020304" pitchFamily="18" charset="0"/>
                    <a:ea typeface="ＭＳ 明朝" panose="02020609040205080304" pitchFamily="17" charset="-128"/>
                  </a:rPr>
                  <a:t> punctured code patterns (codeword 1 and codeword 1') are generated as shown in the next figure</a:t>
                </a:r>
              </a:p>
              <a:p>
                <a:pPr marL="800100" lvl="1" indent="-342900">
                  <a:buFont typeface="Wingdings" panose="05000000000000000000" pitchFamily="2" charset="2"/>
                  <a:buChar char="ü"/>
                </a:pPr>
                <a:r>
                  <a:rPr lang="en-US" altLang="ja-JP" dirty="0">
                    <a:latin typeface="Times New Roman" panose="02020603050405020304" pitchFamily="18" charset="0"/>
                    <a:ea typeface="ＭＳ 明朝" panose="02020609040205080304" pitchFamily="17" charset="-128"/>
                  </a:rPr>
                  <a:t>At the first transmission, codeword 1 is sent</a:t>
                </a:r>
              </a:p>
              <a:p>
                <a:pPr marL="800100" lvl="1" indent="-342900">
                  <a:buFont typeface="Wingdings" panose="05000000000000000000" pitchFamily="2" charset="2"/>
                  <a:buChar char="ü"/>
                </a:pPr>
                <a:r>
                  <a:rPr lang="en-US" altLang="ja-JP" dirty="0">
                    <a:latin typeface="+mj-lt"/>
                  </a:rPr>
                  <a:t>To increment the coding rate of the punctured code, elements of codeword 1' are sent after the first transmission</a:t>
                </a:r>
              </a:p>
              <a:p>
                <a:pPr marL="800100" lvl="1" indent="-342900">
                  <a:buFont typeface="Wingdings" panose="05000000000000000000" pitchFamily="2" charset="2"/>
                  <a:buChar char="ü"/>
                </a:pPr>
                <a:r>
                  <a:rPr lang="en-US" altLang="ja-JP" dirty="0">
                    <a:latin typeface="+mj-lt"/>
                  </a:rPr>
                  <a:t>After sending all elements to reconstruct the original convolutional code, codewords 1 and 1' are transmitted alternately</a:t>
                </a:r>
              </a:p>
              <a:p>
                <a:pPr marL="800100" lvl="1" indent="-342900">
                  <a:buFont typeface="Wingdings" panose="05000000000000000000" pitchFamily="2" charset="2"/>
                  <a:buChar char="ü"/>
                </a:pPr>
                <a:r>
                  <a:rPr lang="en-US" altLang="ja-JP" dirty="0">
                    <a:latin typeface="+mj-lt"/>
                  </a:rPr>
                  <a:t>A receiver reconstructs and decodes low-rate decomposable codes by changing the number of data copies in Weldon's ARQ protocol</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865509FD-C362-417E-AB93-51CB6B05233A}"/>
                  </a:ext>
                </a:extLst>
              </p:cNvPr>
              <p:cNvSpPr txBox="1">
                <a:spLocks noRot="1" noChangeAspect="1" noMove="1" noResize="1" noEditPoints="1" noAdjustHandles="1" noChangeArrowheads="1" noChangeShapeType="1" noTextEdit="1"/>
              </p:cNvSpPr>
              <p:nvPr/>
            </p:nvSpPr>
            <p:spPr>
              <a:xfrm>
                <a:off x="323528" y="1716752"/>
                <a:ext cx="8496944" cy="4247317"/>
              </a:xfrm>
              <a:prstGeom prst="rect">
                <a:avLst/>
              </a:prstGeom>
              <a:blipFill>
                <a:blip r:embed="rId3"/>
                <a:stretch>
                  <a:fillRect l="-933" t="-1149" b="-143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5969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C66EDA-09A6-4FFF-86AC-DAC0D28CD9D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D646DE72-E3CA-4A2E-A50F-F99438A136D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90D42DAA-4AED-4B6A-8D2B-4FC14D8BDABA}"/>
              </a:ext>
            </a:extLst>
          </p:cNvPr>
          <p:cNvSpPr>
            <a:spLocks noGrp="1"/>
          </p:cNvSpPr>
          <p:nvPr>
            <p:ph type="ftr" sz="quarter" idx="3"/>
          </p:nvPr>
        </p:nvSpPr>
        <p:spPr>
          <a:xfrm>
            <a:off x="5724128" y="6453336"/>
            <a:ext cx="3384376"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CD7DC0E6-5CF1-422F-927D-29BCB6A6BE27}"/>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D1D13834-CA08-4954-A883-363A78FDB8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0579" y="1700808"/>
            <a:ext cx="5904656" cy="3024336"/>
          </a:xfrm>
          <a:prstGeom prst="rect">
            <a:avLst/>
          </a:prstGeom>
          <a:noFill/>
          <a:ln>
            <a:noFill/>
          </a:ln>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C900861-D116-4AD0-B92F-86EAC28F943F}"/>
                  </a:ext>
                </a:extLst>
              </p:cNvPr>
              <p:cNvSpPr txBox="1"/>
              <p:nvPr/>
            </p:nvSpPr>
            <p:spPr>
              <a:xfrm>
                <a:off x="395536" y="5157192"/>
                <a:ext cx="8208912" cy="646331"/>
              </a:xfrm>
              <a:prstGeom prst="rect">
                <a:avLst/>
              </a:prstGeom>
              <a:noFill/>
            </p:spPr>
            <p:txBody>
              <a:bodyPr wrap="square" rtlCol="0">
                <a:spAutoFit/>
              </a:bodyPr>
              <a:lstStyle/>
              <a:p>
                <a:pPr marL="342900" indent="-342900">
                  <a:buFont typeface="+mj-lt"/>
                  <a:buAutoNum type="arabicPeriod"/>
                </a:pPr>
                <a:r>
                  <a:rPr lang="en-US" altLang="ja-JP" sz="1800" dirty="0">
                    <a:solidFill>
                      <a:srgbClr val="000000"/>
                    </a:solidFill>
                    <a:effectLst/>
                    <a:latin typeface="Times New Roman" panose="02020603050405020304" pitchFamily="18" charset="0"/>
                    <a:ea typeface="Times New Roman" panose="02020603050405020304" pitchFamily="18" charset="0"/>
                  </a:rPr>
                  <a:t>Firstly, the information bit sequence</a:t>
                </a:r>
                <a:r>
                  <a:rPr lang="en-US" altLang="ja-JP" sz="1800" i="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CMSSBX10"/>
                      </a:rPr>
                      <m:t>𝑚</m:t>
                    </m:r>
                  </m:oMath>
                </a14:m>
                <a:r>
                  <a:rPr lang="en-US" altLang="ja-JP" sz="1800" i="1" dirty="0">
                    <a:effectLst/>
                    <a:latin typeface="Times New Roman" panose="02020603050405020304" pitchFamily="18" charset="0"/>
                    <a:ea typeface="游明朝" panose="02020400000000000000" pitchFamily="18" charset="-128"/>
                  </a:rPr>
                  <a:t> </a:t>
                </a:r>
                <a:r>
                  <a:rPr lang="en-US" altLang="ja-JP" sz="1800" dirty="0">
                    <a:solidFill>
                      <a:srgbClr val="000000"/>
                    </a:solidFill>
                    <a:effectLst/>
                    <a:latin typeface="Times New Roman" panose="02020603050405020304" pitchFamily="18" charset="0"/>
                    <a:ea typeface="Times New Roman" panose="02020603050405020304" pitchFamily="18" charset="0"/>
                  </a:rPr>
                  <a:t>is encoded via the punctured convolutional code, and codeword 1 is transmitted</a:t>
                </a:r>
                <a:endParaRPr kumimoji="1" lang="ja-JP" altLang="en-US" dirty="0"/>
              </a:p>
            </p:txBody>
          </p:sp>
        </mc:Choice>
        <mc:Fallback xmlns="">
          <p:sp>
            <p:nvSpPr>
              <p:cNvPr id="9" name="テキスト ボックス 8">
                <a:extLst>
                  <a:ext uri="{FF2B5EF4-FFF2-40B4-BE49-F238E27FC236}">
                    <a16:creationId xmlns:a16="http://schemas.microsoft.com/office/drawing/2014/main" id="{5C900861-D116-4AD0-B92F-86EAC28F943F}"/>
                  </a:ext>
                </a:extLst>
              </p:cNvPr>
              <p:cNvSpPr txBox="1">
                <a:spLocks noRot="1" noChangeAspect="1" noMove="1" noResize="1" noEditPoints="1" noAdjustHandles="1" noChangeArrowheads="1" noChangeShapeType="1" noTextEdit="1"/>
              </p:cNvSpPr>
              <p:nvPr/>
            </p:nvSpPr>
            <p:spPr>
              <a:xfrm>
                <a:off x="395536" y="5157192"/>
                <a:ext cx="8208912" cy="646331"/>
              </a:xfrm>
              <a:prstGeom prst="rect">
                <a:avLst/>
              </a:prstGeom>
              <a:blipFill>
                <a:blip r:embed="rId3"/>
                <a:stretch>
                  <a:fillRect l="-520"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99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3C0D0AF-42CC-4383-9D84-1FD5C21DA08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36E24AE5-DE3E-4F4F-94EA-DF669AEEA23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January 2023</a:t>
            </a:r>
          </a:p>
        </p:txBody>
      </p:sp>
      <p:sp>
        <p:nvSpPr>
          <p:cNvPr id="5" name="フッター プレースホルダー 4">
            <a:extLst>
              <a:ext uri="{FF2B5EF4-FFF2-40B4-BE49-F238E27FC236}">
                <a16:creationId xmlns:a16="http://schemas.microsoft.com/office/drawing/2014/main" id="{6E2832BE-A0AC-4989-A1E1-EACBB08080DB}"/>
              </a:ext>
            </a:extLst>
          </p:cNvPr>
          <p:cNvSpPr>
            <a:spLocks noGrp="1"/>
          </p:cNvSpPr>
          <p:nvPr>
            <p:ph type="ftr" sz="quarter" idx="3"/>
          </p:nvPr>
        </p:nvSpPr>
        <p:spPr>
          <a:xfrm>
            <a:off x="5724128" y="6453336"/>
            <a:ext cx="3312368" cy="553998"/>
          </a:xfrm>
        </p:spPr>
        <p:txBody>
          <a:bodyPr/>
          <a:lstStyle/>
          <a:p>
            <a:r>
              <a:rPr lang="en-US" altLang="ja-JP" sz="1200" dirty="0" err="1"/>
              <a:t>K.Takabayashi</a:t>
            </a:r>
            <a:r>
              <a:rPr lang="en-US" altLang="ja-JP" sz="1200" dirty="0"/>
              <a:t> (OPU), </a:t>
            </a:r>
            <a:r>
              <a:rPr lang="en-US" altLang="ja-JP" sz="1200" dirty="0" err="1"/>
              <a:t>R.Kohno</a:t>
            </a:r>
            <a:r>
              <a:rPr lang="en-US" altLang="ja-JP" sz="1200" dirty="0"/>
              <a:t> (YNU/YRP-IAI)</a:t>
            </a:r>
          </a:p>
        </p:txBody>
      </p:sp>
      <p:sp>
        <p:nvSpPr>
          <p:cNvPr id="6" name="タイトル 2">
            <a:extLst>
              <a:ext uri="{FF2B5EF4-FFF2-40B4-BE49-F238E27FC236}">
                <a16:creationId xmlns:a16="http://schemas.microsoft.com/office/drawing/2014/main" id="{0193EB5E-F1C3-4E5A-B2B0-E5645CCFBEB1}"/>
              </a:ext>
            </a:extLst>
          </p:cNvPr>
          <p:cNvSpPr>
            <a:spLocks noGrp="1"/>
          </p:cNvSpPr>
          <p:nvPr>
            <p:ph type="title"/>
          </p:nvPr>
        </p:nvSpPr>
        <p:spPr>
          <a:xfrm>
            <a:off x="323528" y="476672"/>
            <a:ext cx="8496944" cy="1066800"/>
          </a:xfrm>
        </p:spPr>
        <p:txBody>
          <a:bodyPr/>
          <a:lstStyle/>
          <a:p>
            <a:r>
              <a:rPr kumimoji="1" lang="en-US" altLang="ja-JP" dirty="0"/>
              <a:t>3. Proposed hybrid ARQ scheme for WBAN </a:t>
            </a:r>
            <a:endParaRPr kumimoji="1" lang="ja-JP" altLang="en-US" dirty="0"/>
          </a:p>
        </p:txBody>
      </p:sp>
      <p:pic>
        <p:nvPicPr>
          <p:cNvPr id="7" name="図 6">
            <a:extLst>
              <a:ext uri="{FF2B5EF4-FFF2-40B4-BE49-F238E27FC236}">
                <a16:creationId xmlns:a16="http://schemas.microsoft.com/office/drawing/2014/main" id="{AEC563B1-F76C-4B30-89AD-B693A66BAE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93913" y="1412776"/>
            <a:ext cx="6372537" cy="3672408"/>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58CBCF9-736A-4A92-A372-06EDF9524EF4}"/>
                  </a:ext>
                </a:extLst>
              </p:cNvPr>
              <p:cNvSpPr txBox="1"/>
              <p:nvPr/>
            </p:nvSpPr>
            <p:spPr>
              <a:xfrm>
                <a:off x="397632" y="5219613"/>
                <a:ext cx="8424936" cy="1077218"/>
              </a:xfrm>
              <a:prstGeom prst="rect">
                <a:avLst/>
              </a:prstGeom>
              <a:noFill/>
            </p:spPr>
            <p:txBody>
              <a:bodyPr wrap="square" rtlCol="0">
                <a:spAutoFit/>
              </a:bodyPr>
              <a:lstStyle/>
              <a:p>
                <a:pPr marL="342900" indent="-342900">
                  <a:buFont typeface="+mj-lt"/>
                  <a:buAutoNum type="arabicPeriod" startAt="2"/>
                </a:pPr>
                <a:r>
                  <a:rPr lang="en-US" altLang="ja-JP" sz="1600" dirty="0">
                    <a:latin typeface="+mj-lt"/>
                  </a:rPr>
                  <a:t>If bit errors are detected after decoding codeword 1, the receiver stores the transmitted codeword 1, and the transmitter re-sends the sub-codeword of codeword 1' </a:t>
                </a:r>
                <a14:m>
                  <m:oMath xmlns:m="http://schemas.openxmlformats.org/officeDocument/2006/math">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𝑛</m:t>
                        </m:r>
                      </m:e>
                      <m:sub>
                        <m:r>
                          <a:rPr lang="en-US" altLang="ja-JP" sz="1600" i="1">
                            <a:latin typeface="Cambria Math" panose="02040503050406030204" pitchFamily="18" charset="0"/>
                          </a:rPr>
                          <m:t>𝑖</m:t>
                        </m:r>
                      </m:sub>
                    </m:sSub>
                  </m:oMath>
                </a14:m>
                <a:r>
                  <a:rPr lang="en-US" altLang="ja-JP" sz="1600" dirty="0">
                    <a:latin typeface="+mj-lt"/>
                  </a:rPr>
                  <a:t> times if </a:t>
                </a:r>
                <a14:m>
                  <m:oMath xmlns:m="http://schemas.openxmlformats.org/officeDocument/2006/math">
                    <m:r>
                      <a:rPr lang="en-US" altLang="ja-JP" sz="1600">
                        <a:latin typeface="Cambria Math" panose="02040503050406030204" pitchFamily="18" charset="0"/>
                      </a:rPr>
                      <m:t>1 ≤</m:t>
                    </m:r>
                    <m:r>
                      <a:rPr lang="en-US" altLang="ja-JP" sz="1600" i="1">
                        <a:latin typeface="Cambria Math" panose="02040503050406030204" pitchFamily="18" charset="0"/>
                      </a:rPr>
                      <m:t>𝑖</m:t>
                    </m:r>
                    <m:r>
                      <a:rPr lang="en-US" altLang="ja-JP" sz="1600">
                        <a:latin typeface="Cambria Math" panose="02040503050406030204" pitchFamily="18" charset="0"/>
                      </a:rPr>
                      <m:t> ≤3</m:t>
                    </m:r>
                  </m:oMath>
                </a14:m>
                <a:r>
                  <a:rPr lang="en-US" altLang="ja-JP" sz="1600" dirty="0">
                    <a:latin typeface="+mj-lt"/>
                  </a:rPr>
                  <a:t>. At the receiver, the received sub-codeword and stored codeword are combined, and the reconstructed codeword is decoded</a:t>
                </a:r>
                <a:endParaRPr kumimoji="1" lang="ja-JP" altLang="en-US" sz="1600" dirty="0">
                  <a:latin typeface="+mj-lt"/>
                </a:endParaRPr>
              </a:p>
            </p:txBody>
          </p:sp>
        </mc:Choice>
        <mc:Fallback xmlns="">
          <p:sp>
            <p:nvSpPr>
              <p:cNvPr id="8" name="テキスト ボックス 7">
                <a:extLst>
                  <a:ext uri="{FF2B5EF4-FFF2-40B4-BE49-F238E27FC236}">
                    <a16:creationId xmlns:a16="http://schemas.microsoft.com/office/drawing/2014/main" id="{C58CBCF9-736A-4A92-A372-06EDF9524EF4}"/>
                  </a:ext>
                </a:extLst>
              </p:cNvPr>
              <p:cNvSpPr txBox="1">
                <a:spLocks noRot="1" noChangeAspect="1" noMove="1" noResize="1" noEditPoints="1" noAdjustHandles="1" noChangeArrowheads="1" noChangeShapeType="1" noTextEdit="1"/>
              </p:cNvSpPr>
              <p:nvPr/>
            </p:nvSpPr>
            <p:spPr>
              <a:xfrm>
                <a:off x="397632" y="5219613"/>
                <a:ext cx="8424936" cy="1077218"/>
              </a:xfrm>
              <a:prstGeom prst="rect">
                <a:avLst/>
              </a:prstGeom>
              <a:blipFill>
                <a:blip r:embed="rId4"/>
                <a:stretch>
                  <a:fillRect l="-217" t="-1695" r="-1013" b="-62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8677015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4597</TotalTime>
  <Words>3044</Words>
  <Application>Microsoft Office PowerPoint</Application>
  <PresentationFormat>画面に合わせる (4:3)</PresentationFormat>
  <Paragraphs>407</Paragraphs>
  <Slides>23</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游ゴシック</vt:lpstr>
      <vt:lpstr>Arial</vt:lpstr>
      <vt:lpstr>Calibri</vt:lpstr>
      <vt:lpstr>Cambria Math</vt:lpstr>
      <vt:lpstr>Times New Roman</vt:lpstr>
      <vt:lpstr>Wingdings</vt:lpstr>
      <vt:lpstr>VLC_Composition_090917</vt:lpstr>
      <vt:lpstr>PowerPoint プレゼンテーション</vt:lpstr>
      <vt:lpstr>QoS-aware Hybrid ARQ Scheme Utilizing Decomposable Error Correcting Codes for Wireless Body Area Networks</vt:lpstr>
      <vt:lpstr>PowerPoint プレゼンテーション</vt:lpstr>
      <vt:lpstr>1. Introduction</vt:lpstr>
      <vt:lpstr>1. Importance of QoS control </vt:lpstr>
      <vt:lpstr>2. Error control in IEEE802.15.6</vt:lpstr>
      <vt:lpstr>3. Proposed hybrid ARQ scheme for WBAN </vt:lpstr>
      <vt:lpstr>3. Proposed hybrid ARQ scheme for WBAN </vt:lpstr>
      <vt:lpstr>3. Proposed hybrid ARQ scheme for WBAN </vt:lpstr>
      <vt:lpstr>3. Proposed hybrid ARQ scheme for WBAN </vt:lpstr>
      <vt:lpstr>3. Proposed hybrid ARQ scheme for WBAN </vt:lpstr>
      <vt:lpstr>4. Simulation parameters</vt:lpstr>
      <vt:lpstr>4. Each QoS of Data A and B</vt:lpstr>
      <vt:lpstr>4. Two types of cases</vt:lpstr>
      <vt:lpstr>4. Numerical results</vt:lpstr>
      <vt:lpstr>4. Results</vt:lpstr>
      <vt:lpstr>4. Numerical results</vt:lpstr>
      <vt:lpstr>4. Results</vt:lpstr>
      <vt:lpstr>5. Conclusion</vt:lpstr>
      <vt:lpstr>5. Future Direction </vt:lpstr>
      <vt:lpstr>Reference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Kent Takabayashi</cp:lastModifiedBy>
  <cp:revision>383</cp:revision>
  <dcterms:created xsi:type="dcterms:W3CDTF">2014-03-17T07:14:24Z</dcterms:created>
  <dcterms:modified xsi:type="dcterms:W3CDTF">2023-01-17T09:23:20Z</dcterms:modified>
</cp:coreProperties>
</file>