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64" r:id="rId2"/>
    <p:sldId id="256" r:id="rId3"/>
    <p:sldId id="301" r:id="rId4"/>
    <p:sldId id="302" r:id="rId5"/>
    <p:sldId id="303" r:id="rId6"/>
    <p:sldId id="304" r:id="rId7"/>
    <p:sldId id="305" r:id="rId8"/>
    <p:sldId id="306" r:id="rId9"/>
    <p:sldId id="307" r:id="rId10"/>
    <p:sldId id="308" r:id="rId11"/>
    <p:sldId id="309" r:id="rId12"/>
    <p:sldId id="310" r:id="rId13"/>
    <p:sldId id="311" r:id="rId14"/>
    <p:sldId id="312"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767" r:id="rId29"/>
    <p:sldId id="768" r:id="rId30"/>
    <p:sldId id="769" r:id="rId31"/>
    <p:sldId id="770" r:id="rId32"/>
    <p:sldId id="771" r:id="rId33"/>
    <p:sldId id="772" r:id="rId34"/>
    <p:sldId id="773"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46" d="100"/>
          <a:sy n="46" d="100"/>
        </p:scale>
        <p:origin x="286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2022/11/7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420588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135221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302992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72404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64517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325620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235523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1341821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50269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25</a:t>
            </a:fld>
            <a:endParaRPr kumimoji="1" lang="ja-JP" altLang="en-US"/>
          </a:p>
        </p:txBody>
      </p:sp>
    </p:spTree>
    <p:extLst>
      <p:ext uri="{BB962C8B-B14F-4D97-AF65-F5344CB8AC3E}">
        <p14:creationId xmlns:p14="http://schemas.microsoft.com/office/powerpoint/2010/main" val="427894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43755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261369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44614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274581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259183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423917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15-22-0561-00-06ma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38437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507609" y="238423"/>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a:t>
            </a:r>
            <a:r>
              <a:rPr lang="en-US" altLang="ja-JP" sz="1400" b="1" i="0" u="none" strike="noStrike" cap="none" dirty="0">
                <a:solidFill>
                  <a:schemeClr val="tx1"/>
                </a:solidFill>
                <a:latin typeface="Times New Roman"/>
                <a:ea typeface="Times New Roman"/>
                <a:cs typeface="Times New Roman"/>
                <a:sym typeface="Times New Roman"/>
              </a:rPr>
              <a:t>15-22-0561-00-06ma</a:t>
            </a:r>
            <a:endParaRPr kumimoji="0" lang="en-US" altLang="ja-JP" sz="1400" b="1" dirty="0">
              <a:solidFill>
                <a:srgbClr val="000000"/>
              </a:solidFill>
              <a:latin typeface="Times New Roman" pitchFamily="18" charset="0"/>
            </a:endParaRP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384376"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240360"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312368"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15-22-0561-00-06ma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724128" y="6453336"/>
            <a:ext cx="3419872"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(OPU),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25252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Utilizing Decomposable Error Correcting Code for Dependable WBAN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15 November 202</a:t>
            </a:r>
            <a:r>
              <a:rPr kumimoji="0" lang="en-US" altLang="ja-JP" sz="15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Okayama Prefectural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a:t>
            </a:r>
            <a:r>
              <a:rPr kumimoji="0" lang="en-US" altLang="zh-TW" sz="1500" dirty="0">
                <a:solidFill>
                  <a:srgbClr val="000000"/>
                </a:solidFill>
                <a:latin typeface="Times New Roman" pitchFamily="18" charset="0"/>
              </a:rPr>
              <a:t>111</a:t>
            </a:r>
            <a:r>
              <a:rPr kumimoji="0" lang="it-IT" altLang="zh-TW" sz="1500" dirty="0">
                <a:solidFill>
                  <a:srgbClr val="000000"/>
                </a:solidFill>
                <a:latin typeface="Times New Roman" pitchFamily="18" charset="0"/>
              </a:rPr>
              <a:t>-1 Kuboki, Soja-shi, Okayama, Japan 719-1197,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(2)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performance evaluation of a hybrid ARQ scheme utilizing a decomposable error correcting code for wireless body area network based on the IEEE 802.15.6 is provided.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dirty="0" err="1"/>
              <a:t>K.Takabayashi</a:t>
            </a:r>
            <a:r>
              <a:rPr lang="en-US" dirty="0"/>
              <a:t> (OPU), </a:t>
            </a:r>
            <a:r>
              <a:rPr lang="en-US" dirty="0" err="1"/>
              <a:t>R.Kohno</a:t>
            </a:r>
            <a:r>
              <a:rPr lang="en-US" dirty="0"/>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3C0D0AF-42CC-4383-9D84-1FD5C21DA08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36E24AE5-DE3E-4F4F-94EA-DF669AEEA23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E2832BE-A0AC-4989-A1E1-EACBB08080DB}"/>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0193EB5E-F1C3-4E5A-B2B0-E5645CCFBEB1}"/>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AEC563B1-F76C-4B30-89AD-B693A66BAE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3913" y="1412776"/>
            <a:ext cx="6372537" cy="3672408"/>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58CBCF9-736A-4A92-A372-06EDF9524EF4}"/>
                  </a:ext>
                </a:extLst>
              </p:cNvPr>
              <p:cNvSpPr txBox="1"/>
              <p:nvPr/>
            </p:nvSpPr>
            <p:spPr>
              <a:xfrm>
                <a:off x="397632" y="5219613"/>
                <a:ext cx="8424936" cy="1077218"/>
              </a:xfrm>
              <a:prstGeom prst="rect">
                <a:avLst/>
              </a:prstGeom>
              <a:noFill/>
            </p:spPr>
            <p:txBody>
              <a:bodyPr wrap="square" rtlCol="0">
                <a:spAutoFit/>
              </a:bodyPr>
              <a:lstStyle/>
              <a:p>
                <a:pPr marL="342900" indent="-342900">
                  <a:buFont typeface="+mj-lt"/>
                  <a:buAutoNum type="arabicPeriod" startAt="2"/>
                </a:pPr>
                <a:r>
                  <a:rPr lang="en-US" altLang="ja-JP" sz="1600" dirty="0">
                    <a:latin typeface="+mj-lt"/>
                  </a:rPr>
                  <a:t>If bit errors are detected after decoding codeword 1, the receiver stores the transmitted codeword 1, and the transmitter re-sends the sub-codeword of codeword 1'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if </a:t>
                </a:r>
                <a14:m>
                  <m:oMath xmlns:m="http://schemas.openxmlformats.org/officeDocument/2006/math">
                    <m:r>
                      <a:rPr lang="en-US" altLang="ja-JP" sz="1600">
                        <a:latin typeface="Cambria Math" panose="02040503050406030204" pitchFamily="18" charset="0"/>
                      </a:rPr>
                      <m:t>1 ≤</m:t>
                    </m:r>
                    <m:r>
                      <a:rPr lang="en-US" altLang="ja-JP" sz="1600" i="1">
                        <a:latin typeface="Cambria Math" panose="02040503050406030204" pitchFamily="18" charset="0"/>
                      </a:rPr>
                      <m:t>𝑖</m:t>
                    </m:r>
                    <m:r>
                      <a:rPr lang="en-US" altLang="ja-JP" sz="1600">
                        <a:latin typeface="Cambria Math" panose="02040503050406030204" pitchFamily="18" charset="0"/>
                      </a:rPr>
                      <m:t> ≤3</m:t>
                    </m:r>
                  </m:oMath>
                </a14:m>
                <a:r>
                  <a:rPr lang="en-US" altLang="ja-JP" sz="1600" dirty="0">
                    <a:latin typeface="+mj-lt"/>
                  </a:rPr>
                  <a:t>. At the receiver, the received sub-codeword and stored codeword are combined, and the reconstructed codeword is decoded</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C58CBCF9-736A-4A92-A372-06EDF9524EF4}"/>
                  </a:ext>
                </a:extLst>
              </p:cNvPr>
              <p:cNvSpPr txBox="1">
                <a:spLocks noRot="1" noChangeAspect="1" noMove="1" noResize="1" noEditPoints="1" noAdjustHandles="1" noChangeArrowheads="1" noChangeShapeType="1" noTextEdit="1"/>
              </p:cNvSpPr>
              <p:nvPr/>
            </p:nvSpPr>
            <p:spPr>
              <a:xfrm>
                <a:off x="397632" y="5219613"/>
                <a:ext cx="8424936" cy="1077218"/>
              </a:xfrm>
              <a:prstGeom prst="rect">
                <a:avLst/>
              </a:prstGeom>
              <a:blipFill>
                <a:blip r:embed="rId4"/>
                <a:stretch>
                  <a:fillRect l="-217" t="-1695" r="-1013"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8677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A34625-604D-4FCB-9452-F9B128ACB23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7646722-4B80-4F6E-9C73-45328EE01C3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02CB031-D3A7-400D-BA13-A3912064D9C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D63E7D7C-9A5F-42A5-816E-A35E8778845A}"/>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9E91E1AE-4B72-4260-BBDD-E54D84D9DB0A}"/>
              </a:ext>
            </a:extLst>
          </p:cNvPr>
          <p:cNvPicPr/>
          <p:nvPr/>
        </p:nvPicPr>
        <p:blipFill>
          <a:blip r:embed="rId3"/>
          <a:stretch>
            <a:fillRect/>
          </a:stretch>
        </p:blipFill>
        <p:spPr>
          <a:xfrm>
            <a:off x="3491880" y="1313084"/>
            <a:ext cx="5112568" cy="4060131"/>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B75C5EF-9B66-46EC-9AAD-09DCF2C6FF65}"/>
                  </a:ext>
                </a:extLst>
              </p:cNvPr>
              <p:cNvSpPr txBox="1"/>
              <p:nvPr/>
            </p:nvSpPr>
            <p:spPr>
              <a:xfrm>
                <a:off x="323528" y="1715344"/>
                <a:ext cx="3240360" cy="2893100"/>
              </a:xfrm>
              <a:prstGeom prst="rect">
                <a:avLst/>
              </a:prstGeom>
              <a:noFill/>
            </p:spPr>
            <p:txBody>
              <a:bodyPr wrap="square" rtlCol="0">
                <a:spAutoFit/>
              </a:bodyPr>
              <a:lstStyle/>
              <a:p>
                <a:pPr marL="342900" indent="-342900">
                  <a:buFont typeface="+mj-lt"/>
                  <a:buAutoNum type="arabicPeriod" startAt="3"/>
                </a:pPr>
                <a:r>
                  <a:rPr lang="en-US" altLang="ja-JP" sz="1600" dirty="0">
                    <a:solidFill>
                      <a:srgbClr val="000000"/>
                    </a:solidFill>
                    <a:effectLst/>
                    <a:latin typeface="Times New Roman" panose="02020603050405020304" pitchFamily="18" charset="0"/>
                    <a:ea typeface="Times New Roman" panose="02020603050405020304" pitchFamily="18" charset="0"/>
                  </a:rPr>
                  <a:t>After the third retransmission, codeword 1 is sent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buffered codeword at the receiver. If bit errors are detected after decoding reconstructed codeword, the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r>
                      <a:rPr lang="en-US" altLang="ja-JP" sz="1600" i="1">
                        <a:effectLst/>
                        <a:latin typeface="Cambria Math" panose="02040503050406030204" pitchFamily="18" charset="0"/>
                        <a:ea typeface="游明朝" panose="02020400000000000000" pitchFamily="18" charset="-128"/>
                        <a:cs typeface="CMSSBX1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rPr>
                  <a:t>codeword 1 is buffered in the receiver, and codeword 1' is transmitted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5</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stored codeword</a:t>
                </a:r>
                <a:endParaRPr kumimoji="1" lang="ja-JP" altLang="en-US" sz="1600" dirty="0"/>
              </a:p>
            </p:txBody>
          </p:sp>
        </mc:Choice>
        <mc:Fallback xmlns="">
          <p:sp>
            <p:nvSpPr>
              <p:cNvPr id="8" name="テキスト ボックス 7">
                <a:extLst>
                  <a:ext uri="{FF2B5EF4-FFF2-40B4-BE49-F238E27FC236}">
                    <a16:creationId xmlns:a16="http://schemas.microsoft.com/office/drawing/2014/main" id="{DB75C5EF-9B66-46EC-9AAD-09DCF2C6FF65}"/>
                  </a:ext>
                </a:extLst>
              </p:cNvPr>
              <p:cNvSpPr txBox="1">
                <a:spLocks noRot="1" noChangeAspect="1" noMove="1" noResize="1" noEditPoints="1" noAdjustHandles="1" noChangeArrowheads="1" noChangeShapeType="1" noTextEdit="1"/>
              </p:cNvSpPr>
              <p:nvPr/>
            </p:nvSpPr>
            <p:spPr>
              <a:xfrm>
                <a:off x="323528" y="1715344"/>
                <a:ext cx="3240360" cy="2893100"/>
              </a:xfrm>
              <a:prstGeom prst="rect">
                <a:avLst/>
              </a:prstGeom>
              <a:blipFill>
                <a:blip r:embed="rId4"/>
                <a:stretch>
                  <a:fillRect l="-564" t="-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51ADFA4-AC6E-41F4-A20A-60E69B3D32EB}"/>
                  </a:ext>
                </a:extLst>
              </p:cNvPr>
              <p:cNvSpPr txBox="1"/>
              <p:nvPr/>
            </p:nvSpPr>
            <p:spPr>
              <a:xfrm>
                <a:off x="395707" y="5273525"/>
                <a:ext cx="8352586" cy="1077218"/>
              </a:xfrm>
              <a:prstGeom prst="rect">
                <a:avLst/>
              </a:prstGeom>
              <a:noFill/>
            </p:spPr>
            <p:txBody>
              <a:bodyPr wrap="square" rtlCol="0">
                <a:spAutoFit/>
              </a:bodyPr>
              <a:lstStyle/>
              <a:p>
                <a:pPr marL="342900" indent="-342900">
                  <a:buFont typeface="+mj-lt"/>
                  <a:buAutoNum type="arabicPeriod" startAt="4"/>
                </a:pPr>
                <a:r>
                  <a:rPr lang="en-US" altLang="ja-JP" sz="1600" dirty="0">
                    <a:latin typeface="+mj-lt"/>
                  </a:rPr>
                  <a:t>After that, codeword 1 and 1' are sent alternately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and stored. Then, a receiver reconstructs and decodes low-rate decomposable codes by changing the number of data copies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in Weldon's ARQ protocol. At this time, a buffered old codeword is updated to a transmitted new codeword</a:t>
                </a:r>
                <a:endParaRPr kumimoji="1" lang="ja-JP" altLang="en-US" sz="1400" dirty="0">
                  <a:latin typeface="+mj-lt"/>
                </a:endParaRPr>
              </a:p>
            </p:txBody>
          </p:sp>
        </mc:Choice>
        <mc:Fallback xmlns="">
          <p:sp>
            <p:nvSpPr>
              <p:cNvPr id="9" name="テキスト ボックス 8">
                <a:extLst>
                  <a:ext uri="{FF2B5EF4-FFF2-40B4-BE49-F238E27FC236}">
                    <a16:creationId xmlns:a16="http://schemas.microsoft.com/office/drawing/2014/main" id="{151ADFA4-AC6E-41F4-A20A-60E69B3D32EB}"/>
                  </a:ext>
                </a:extLst>
              </p:cNvPr>
              <p:cNvSpPr txBox="1">
                <a:spLocks noRot="1" noChangeAspect="1" noMove="1" noResize="1" noEditPoints="1" noAdjustHandles="1" noChangeArrowheads="1" noChangeShapeType="1" noTextEdit="1"/>
              </p:cNvSpPr>
              <p:nvPr/>
            </p:nvSpPr>
            <p:spPr>
              <a:xfrm>
                <a:off x="395707" y="5273525"/>
                <a:ext cx="8352586" cy="1077218"/>
              </a:xfrm>
              <a:prstGeom prst="rect">
                <a:avLst/>
              </a:prstGeom>
              <a:blipFill>
                <a:blip r:embed="rId5"/>
                <a:stretch>
                  <a:fillRect l="-292" t="-1695"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8584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FE38A6-21E1-4622-A3AB-785EF1A0F8B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D9F71E4-1842-4009-9FC2-0F1953C93D0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D0E7B60-3742-40E9-8FD1-8B7FC1CB3DF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93EC79B-3490-4F16-BEEB-2B38A8F98C70}"/>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75F8E73-3B7B-43BC-8A85-8EFBE688FD3F}"/>
                  </a:ext>
                </a:extLst>
              </p:cNvPr>
              <p:cNvSpPr txBox="1"/>
              <p:nvPr/>
            </p:nvSpPr>
            <p:spPr>
              <a:xfrm>
                <a:off x="361628" y="154347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proposed hybrid ARQ scheme</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coding rate of </a:t>
                </a:r>
                <a14:m>
                  <m:oMath xmlns:m="http://schemas.openxmlformats.org/officeDocument/2006/math">
                    <m:sSub>
                      <m:sSubPr>
                        <m:ctrlPr>
                          <a:rPr lang="ja-JP" altLang="ja-JP" sz="2000" i="1">
                            <a:latin typeface="Cambria Math" panose="02040503050406030204" pitchFamily="18" charset="0"/>
                            <a:ea typeface="Cambria Math" panose="02040503050406030204" pitchFamily="18" charset="0"/>
                            <a:cs typeface="CMSSBX10"/>
                          </a:rPr>
                        </m:ctrlPr>
                      </m:sSubPr>
                      <m:e>
                        <m:r>
                          <a:rPr lang="en-US" altLang="ja-JP" sz="2000" i="1">
                            <a:latin typeface="Cambria Math" panose="02040503050406030204" pitchFamily="18" charset="0"/>
                            <a:ea typeface="ＭＳ 明朝" panose="02020609040205080304" pitchFamily="17" charset="-128"/>
                            <a:cs typeface="CMSSBX10"/>
                          </a:rPr>
                          <m:t>𝑟</m:t>
                        </m:r>
                      </m:e>
                      <m:sub>
                        <m:r>
                          <a:rPr lang="en-US" altLang="ja-JP" sz="2000" i="1">
                            <a:latin typeface="Cambria Math" panose="02040503050406030204" pitchFamily="18" charset="0"/>
                            <a:ea typeface="ＭＳ 明朝" panose="02020609040205080304" pitchFamily="17" charset="-128"/>
                            <a:cs typeface="CMSSBX10"/>
                          </a:rPr>
                          <m:t>𝑐</m:t>
                        </m:r>
                      </m:sub>
                    </m:sSub>
                  </m:oMath>
                </a14:m>
                <a:r>
                  <a:rPr lang="en-US" altLang="ja-JP" sz="2000" dirty="0">
                    <a:latin typeface="+mj-lt"/>
                    <a:ea typeface="ＭＳ 明朝" panose="02020609040205080304" pitchFamily="17" charset="-128"/>
                    <a:cs typeface="CMSSBX10"/>
                  </a:rPr>
                  <a:t> = 8/9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mc:Choice>
        <mc:Fallback xmlns="">
          <p:sp>
            <p:nvSpPr>
              <p:cNvPr id="7" name="テキスト ボックス 6">
                <a:extLst>
                  <a:ext uri="{FF2B5EF4-FFF2-40B4-BE49-F238E27FC236}">
                    <a16:creationId xmlns:a16="http://schemas.microsoft.com/office/drawing/2014/main" id="{175F8E73-3B7B-43BC-8A85-8EFBE688FD3F}"/>
                  </a:ext>
                </a:extLst>
              </p:cNvPr>
              <p:cNvSpPr txBox="1">
                <a:spLocks noRot="1" noChangeAspect="1" noMove="1" noResize="1" noEditPoints="1" noAdjustHandles="1" noChangeArrowheads="1" noChangeShapeType="1" noTextEdit="1"/>
              </p:cNvSpPr>
              <p:nvPr/>
            </p:nvSpPr>
            <p:spPr>
              <a:xfrm>
                <a:off x="361628" y="1543472"/>
                <a:ext cx="8496944" cy="4739759"/>
              </a:xfrm>
              <a:prstGeom prst="rect">
                <a:avLst/>
              </a:prstGeom>
              <a:blipFill>
                <a:blip r:embed="rId3"/>
                <a:stretch>
                  <a:fillRect l="-933" t="-1028" r="-12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75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A95A4B-7CC4-47A6-8523-E6930B300F79}"/>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endParaRPr>
          </a:p>
        </p:txBody>
      </p:sp>
      <p:sp>
        <p:nvSpPr>
          <p:cNvPr id="3" name="タイトル 2">
            <a:extLst>
              <a:ext uri="{FF2B5EF4-FFF2-40B4-BE49-F238E27FC236}">
                <a16:creationId xmlns:a16="http://schemas.microsoft.com/office/drawing/2014/main" id="{D82C0AE3-FF57-489C-BD66-4A692FB8DEDA}"/>
              </a:ext>
            </a:extLst>
          </p:cNvPr>
          <p:cNvSpPr>
            <a:spLocks noGrp="1"/>
          </p:cNvSpPr>
          <p:nvPr>
            <p:ph type="title"/>
          </p:nvPr>
        </p:nvSpPr>
        <p:spPr/>
        <p:txBody>
          <a:bodyPr/>
          <a:lstStyle/>
          <a:p>
            <a:r>
              <a:rPr kumimoji="1" lang="en-US" altLang="ja-JP" dirty="0"/>
              <a:t>4. System model</a:t>
            </a:r>
            <a:endParaRPr kumimoji="1" lang="ja-JP" altLang="en-US" dirty="0"/>
          </a:p>
        </p:txBody>
      </p:sp>
      <p:sp>
        <p:nvSpPr>
          <p:cNvPr id="4" name="日付プレースホルダー 3">
            <a:extLst>
              <a:ext uri="{FF2B5EF4-FFF2-40B4-BE49-F238E27FC236}">
                <a16:creationId xmlns:a16="http://schemas.microsoft.com/office/drawing/2014/main" id="{DB248DE1-5A58-40F4-BFC1-E0122D44B3B8}"/>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BD9ACA-E21C-4C17-A559-8FEBFFF69F3D}"/>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pic>
        <p:nvPicPr>
          <p:cNvPr id="6" name="図 5">
            <a:extLst>
              <a:ext uri="{FF2B5EF4-FFF2-40B4-BE49-F238E27FC236}">
                <a16:creationId xmlns:a16="http://schemas.microsoft.com/office/drawing/2014/main" id="{67B9CCD3-EA29-482B-957F-05E7C8A620C6}"/>
              </a:ext>
            </a:extLst>
          </p:cNvPr>
          <p:cNvPicPr/>
          <p:nvPr/>
        </p:nvPicPr>
        <p:blipFill>
          <a:blip r:embed="rId3">
            <a:extLst>
              <a:ext uri="{28A0092B-C50C-407E-A947-70E740481C1C}">
                <a14:useLocalDpi xmlns:a14="http://schemas.microsoft.com/office/drawing/2010/main" val="0"/>
              </a:ext>
            </a:extLst>
          </a:blip>
          <a:stretch>
            <a:fillRect/>
          </a:stretch>
        </p:blipFill>
        <p:spPr>
          <a:xfrm>
            <a:off x="1403648" y="1752600"/>
            <a:ext cx="6120680" cy="1964432"/>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749ED4D8-428F-42C0-B7A0-369EBA279395}"/>
                  </a:ext>
                </a:extLst>
              </p:cNvPr>
              <p:cNvSpPr txBox="1"/>
              <p:nvPr/>
            </p:nvSpPr>
            <p:spPr>
              <a:xfrm>
                <a:off x="323528" y="4005064"/>
                <a:ext cx="8424936" cy="230832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A</a:t>
                </a:r>
                <a:r>
                  <a:rPr lang="en-US" altLang="ja-JP" sz="1800" dirty="0">
                    <a:solidFill>
                      <a:srgbClr val="000000"/>
                    </a:solidFill>
                    <a:effectLst/>
                    <a:latin typeface="Times New Roman" panose="02020603050405020304" pitchFamily="18" charset="0"/>
                    <a:ea typeface="Times New Roman" panose="02020603050405020304" pitchFamily="18" charset="0"/>
                  </a:rPr>
                  <a:t> sensor node (N1) includes multiple sensors that produce different data types that are transmitted via a relaying node (N2) to the target hub (H)</a:t>
                </a: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𝑡𝑟</m:t>
                        </m:r>
                      </m:e>
                      <m:sub>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oMath>
                </a14:m>
                <a:r>
                  <a:rPr lang="en-US" altLang="ja-JP" sz="1800" dirty="0">
                    <a:solidFill>
                      <a:srgbClr val="000000"/>
                    </a:solidFill>
                    <a:effectLst/>
                    <a:latin typeface="Times New Roman" panose="02020603050405020304" pitchFamily="18" charset="0"/>
                    <a:ea typeface="Times New Roman" panose="02020603050405020304" pitchFamily="18" charset="0"/>
                  </a:rPr>
                  <a:t>: the number of transmissions from nodes A to B,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oMath>
                </a14:m>
                <a:r>
                  <a:rPr lang="en-US" altLang="ja-JP" sz="1800" dirty="0">
                    <a:solidFill>
                      <a:srgbClr val="000000"/>
                    </a:solidFill>
                    <a:effectLst/>
                    <a:latin typeface="Times New Roman" panose="02020603050405020304" pitchFamily="18" charset="0"/>
                    <a:ea typeface="Times New Roman" panose="02020603050405020304" pitchFamily="18" charset="0"/>
                  </a:rPr>
                  <a:t>: the maximum number of transmissions from nodes A to B</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If bit errors are detected, the system retransmits until the maximum number of retransmissions is reached</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transmission is considered to have failed if the data from a sensor node do not reach the target hub</a:t>
                </a:r>
                <a:endParaRPr kumimoji="1" lang="ja-JP" altLang="en-US" dirty="0"/>
              </a:p>
            </p:txBody>
          </p:sp>
        </mc:Choice>
        <mc:Fallback xmlns="">
          <p:sp>
            <p:nvSpPr>
              <p:cNvPr id="7" name="テキスト ボックス 6">
                <a:extLst>
                  <a:ext uri="{FF2B5EF4-FFF2-40B4-BE49-F238E27FC236}">
                    <a16:creationId xmlns:a16="http://schemas.microsoft.com/office/drawing/2014/main" id="{749ED4D8-428F-42C0-B7A0-369EBA279395}"/>
                  </a:ext>
                </a:extLst>
              </p:cNvPr>
              <p:cNvSpPr txBox="1">
                <a:spLocks noRot="1" noChangeAspect="1" noMove="1" noResize="1" noEditPoints="1" noAdjustHandles="1" noChangeArrowheads="1" noChangeShapeType="1" noTextEdit="1"/>
              </p:cNvSpPr>
              <p:nvPr/>
            </p:nvSpPr>
            <p:spPr>
              <a:xfrm>
                <a:off x="323528" y="4005064"/>
                <a:ext cx="8424936" cy="2308324"/>
              </a:xfrm>
              <a:prstGeom prst="rect">
                <a:avLst/>
              </a:prstGeom>
              <a:blipFill>
                <a:blip r:embed="rId4"/>
                <a:stretch>
                  <a:fillRect l="-434" t="-1583" r="-724" b="-316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6809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906E89-E49E-4538-80FC-6F430EC72FC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endParaRPr>
          </a:p>
        </p:txBody>
      </p:sp>
      <p:sp>
        <p:nvSpPr>
          <p:cNvPr id="3" name="タイトル 2">
            <a:extLst>
              <a:ext uri="{FF2B5EF4-FFF2-40B4-BE49-F238E27FC236}">
                <a16:creationId xmlns:a16="http://schemas.microsoft.com/office/drawing/2014/main" id="{69158EAB-EFE6-497A-88A6-3C8DDBB31F38}"/>
              </a:ext>
            </a:extLst>
          </p:cNvPr>
          <p:cNvSpPr>
            <a:spLocks noGrp="1"/>
          </p:cNvSpPr>
          <p:nvPr>
            <p:ph type="title"/>
          </p:nvPr>
        </p:nvSpPr>
        <p:spPr>
          <a:xfrm>
            <a:off x="723900" y="412522"/>
            <a:ext cx="7772400" cy="1066800"/>
          </a:xfrm>
        </p:spPr>
        <p:txBody>
          <a:bodyPr/>
          <a:lstStyle/>
          <a:p>
            <a:r>
              <a:rPr kumimoji="1" lang="en-US" altLang="ja-JP" dirty="0"/>
              <a:t>4. Proposed scheme</a:t>
            </a:r>
            <a:endParaRPr kumimoji="1" lang="ja-JP" altLang="en-US" dirty="0"/>
          </a:p>
        </p:txBody>
      </p:sp>
      <p:sp>
        <p:nvSpPr>
          <p:cNvPr id="4" name="日付プレースホルダー 3">
            <a:extLst>
              <a:ext uri="{FF2B5EF4-FFF2-40B4-BE49-F238E27FC236}">
                <a16:creationId xmlns:a16="http://schemas.microsoft.com/office/drawing/2014/main" id="{BF7D3F1E-E520-4449-9629-A4950783E25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8C71286-EF0C-4562-B9C3-9D4ACB184A74}"/>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7" name="テキスト ボックス 6">
            <a:extLst>
              <a:ext uri="{FF2B5EF4-FFF2-40B4-BE49-F238E27FC236}">
                <a16:creationId xmlns:a16="http://schemas.microsoft.com/office/drawing/2014/main" id="{C64BC685-7CAA-415C-8EC6-A030DFF363BC}"/>
              </a:ext>
            </a:extLst>
          </p:cNvPr>
          <p:cNvSpPr txBox="1"/>
          <p:nvPr/>
        </p:nvSpPr>
        <p:spPr>
          <a:xfrm>
            <a:off x="395536" y="1340768"/>
            <a:ext cx="7848872" cy="369332"/>
          </a:xfrm>
          <a:prstGeom prst="rect">
            <a:avLst/>
          </a:prstGeom>
          <a:noFill/>
        </p:spPr>
        <p:txBody>
          <a:bodyPr wrap="square" rtlCol="0">
            <a:spAutoFit/>
          </a:bodyPr>
          <a:lstStyle/>
          <a:p>
            <a:pPr marL="285750" indent="-285750">
              <a:buFont typeface="Wingdings" panose="05000000000000000000" pitchFamily="2" charset="2"/>
              <a:buChar char="l"/>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wo proposed schemes are assumed:</a:t>
            </a:r>
            <a:endParaRPr kumimoji="1" lang="ja-JP" altLang="en-US" dirty="0"/>
          </a:p>
        </p:txBody>
      </p:sp>
      <p:sp>
        <p:nvSpPr>
          <p:cNvPr id="8" name="テキスト ボックス 7">
            <a:extLst>
              <a:ext uri="{FF2B5EF4-FFF2-40B4-BE49-F238E27FC236}">
                <a16:creationId xmlns:a16="http://schemas.microsoft.com/office/drawing/2014/main" id="{7DFBF5DF-8AE4-4C29-8896-E0EDB672B9ED}"/>
              </a:ext>
            </a:extLst>
          </p:cNvPr>
          <p:cNvSpPr txBox="1"/>
          <p:nvPr/>
        </p:nvSpPr>
        <p:spPr>
          <a:xfrm>
            <a:off x="406203" y="1837518"/>
            <a:ext cx="1229906" cy="369332"/>
          </a:xfrm>
          <a:prstGeom prst="rect">
            <a:avLst/>
          </a:prstGeom>
          <a:noFill/>
          <a:ln w="12700">
            <a:solidFill>
              <a:srgbClr val="0070C0"/>
            </a:solidFill>
          </a:ln>
        </p:spPr>
        <p:txBody>
          <a:bodyPr wrap="square" rtlCol="0">
            <a:spAutoFit/>
          </a:bodyPr>
          <a:lstStyle/>
          <a:p>
            <a:pPr algn="ctr"/>
            <a:r>
              <a:rPr kumimoji="1" lang="en-US" altLang="ja-JP" dirty="0">
                <a:latin typeface="+mj-lt"/>
              </a:rPr>
              <a:t>Scheme 1</a:t>
            </a:r>
            <a:endParaRPr kumimoji="1" lang="ja-JP" altLang="en-US" dirty="0">
              <a:latin typeface="+mj-lt"/>
            </a:endParaRPr>
          </a:p>
        </p:txBody>
      </p:sp>
      <p:sp>
        <p:nvSpPr>
          <p:cNvPr id="9" name="テキスト ボックス 8">
            <a:extLst>
              <a:ext uri="{FF2B5EF4-FFF2-40B4-BE49-F238E27FC236}">
                <a16:creationId xmlns:a16="http://schemas.microsoft.com/office/drawing/2014/main" id="{25ACC28D-2F1B-4E89-BE3F-84006204FC25}"/>
              </a:ext>
            </a:extLst>
          </p:cNvPr>
          <p:cNvSpPr txBox="1"/>
          <p:nvPr/>
        </p:nvSpPr>
        <p:spPr>
          <a:xfrm>
            <a:off x="361858" y="2334961"/>
            <a:ext cx="7848872"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The first scheme (Scheme 1) transmits data depending on preset parameters</a:t>
            </a:r>
            <a:endParaRPr kumimoji="1" lang="ja-JP" altLang="en-US" dirty="0"/>
          </a:p>
        </p:txBody>
      </p:sp>
      <p:sp>
        <p:nvSpPr>
          <p:cNvPr id="10" name="テキスト ボックス 9">
            <a:extLst>
              <a:ext uri="{FF2B5EF4-FFF2-40B4-BE49-F238E27FC236}">
                <a16:creationId xmlns:a16="http://schemas.microsoft.com/office/drawing/2014/main" id="{3E1479D2-7299-4C76-9C27-985B008F9846}"/>
              </a:ext>
            </a:extLst>
          </p:cNvPr>
          <p:cNvSpPr txBox="1"/>
          <p:nvPr/>
        </p:nvSpPr>
        <p:spPr>
          <a:xfrm>
            <a:off x="406203" y="2866467"/>
            <a:ext cx="1229906" cy="369332"/>
          </a:xfrm>
          <a:prstGeom prst="rect">
            <a:avLst/>
          </a:prstGeom>
          <a:noFill/>
          <a:ln w="12700">
            <a:solidFill>
              <a:srgbClr val="00B050"/>
            </a:solidFill>
          </a:ln>
        </p:spPr>
        <p:txBody>
          <a:bodyPr wrap="square" rtlCol="0">
            <a:spAutoFit/>
          </a:bodyPr>
          <a:lstStyle/>
          <a:p>
            <a:pPr algn="ctr"/>
            <a:r>
              <a:rPr kumimoji="1" lang="en-US" altLang="ja-JP" dirty="0">
                <a:latin typeface="+mj-lt"/>
              </a:rPr>
              <a:t>Scheme 2</a:t>
            </a:r>
            <a:endParaRPr kumimoji="1" lang="ja-JP" altLang="en-US" dirty="0">
              <a:latin typeface="+mj-lt"/>
            </a:endParaRPr>
          </a:p>
        </p:txBody>
      </p:sp>
      <p:sp>
        <p:nvSpPr>
          <p:cNvPr id="11" name="テキスト ボックス 10">
            <a:extLst>
              <a:ext uri="{FF2B5EF4-FFF2-40B4-BE49-F238E27FC236}">
                <a16:creationId xmlns:a16="http://schemas.microsoft.com/office/drawing/2014/main" id="{9134BF5F-BFFA-4E8E-A142-0C5999FAD9BF}"/>
              </a:ext>
            </a:extLst>
          </p:cNvPr>
          <p:cNvSpPr txBox="1"/>
          <p:nvPr/>
        </p:nvSpPr>
        <p:spPr>
          <a:xfrm>
            <a:off x="334887" y="3329154"/>
            <a:ext cx="7848872"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I</a:t>
            </a:r>
            <a:r>
              <a:rPr lang="en-US" altLang="ja-JP" sz="1800" dirty="0">
                <a:solidFill>
                  <a:srgbClr val="000000"/>
                </a:solidFill>
                <a:effectLst/>
                <a:latin typeface="Times New Roman" panose="02020603050405020304" pitchFamily="18" charset="0"/>
                <a:ea typeface="Times New Roman" panose="02020603050405020304" pitchFamily="18" charset="0"/>
              </a:rPr>
              <a:t>n the second scheme (Scheme 2), coding rates are varied with the SNR estimated using a preamble signal according to each QoS requirement</a:t>
            </a: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The operation example is as follows (and a next figure):</a:t>
            </a:r>
          </a:p>
          <a:p>
            <a:pPr marL="800100" lvl="1" indent="-342900">
              <a:buFont typeface="+mj-lt"/>
              <a:buAutoNum type="arabicPeriod"/>
            </a:pPr>
            <a:r>
              <a:rPr kumimoji="1" lang="en-US" altLang="ja-JP" dirty="0">
                <a:latin typeface="+mj-lt"/>
              </a:rPr>
              <a:t>The channel SNR is estimated by using the preamble of the beacon or the T-Poll received from the hub or the relaying node</a:t>
            </a:r>
          </a:p>
          <a:p>
            <a:pPr marL="800100" lvl="1" indent="-342900">
              <a:buFont typeface="+mj-lt"/>
              <a:buAutoNum type="arabicPeriod"/>
            </a:pPr>
            <a:r>
              <a:rPr lang="en-US" altLang="ja-JP" sz="1800" dirty="0">
                <a:solidFill>
                  <a:srgbClr val="000000"/>
                </a:solidFill>
                <a:effectLst/>
                <a:latin typeface="Times New Roman" panose="02020603050405020304" pitchFamily="18" charset="0"/>
                <a:ea typeface="Times New Roman" panose="02020603050405020304" pitchFamily="18" charset="0"/>
              </a:rPr>
              <a:t>The relayed node or the relaying node determines the coding rate according to the estimated channel SNR and transmits data to the relaying node or the hub</a:t>
            </a:r>
          </a:p>
          <a:p>
            <a:pPr marL="800100" lvl="1" indent="-342900">
              <a:buFont typeface="+mj-lt"/>
              <a:buAutoNum type="arabicPeriod"/>
            </a:pPr>
            <a:r>
              <a:rPr lang="en-US" altLang="ja-JP" sz="1800" dirty="0">
                <a:solidFill>
                  <a:srgbClr val="000000"/>
                </a:solidFill>
                <a:effectLst/>
                <a:latin typeface="Times New Roman" panose="02020603050405020304" pitchFamily="18" charset="0"/>
                <a:ea typeface="Times New Roman" panose="02020603050405020304" pitchFamily="18" charset="0"/>
              </a:rPr>
              <a:t>If a bit error is detected, elements of the encoded data (codeword) are transmitted to increase error correcting capability after receiving NACK</a:t>
            </a:r>
            <a:endParaRPr kumimoji="1" lang="ja-JP" altLang="en-US" dirty="0">
              <a:latin typeface="+mj-lt"/>
            </a:endParaRPr>
          </a:p>
        </p:txBody>
      </p:sp>
    </p:spTree>
    <p:extLst>
      <p:ext uri="{BB962C8B-B14F-4D97-AF65-F5344CB8AC3E}">
        <p14:creationId xmlns:p14="http://schemas.microsoft.com/office/powerpoint/2010/main" val="2689156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A42F18-3A1B-4CD1-AA0E-49B5E2AFFA0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endParaRPr>
          </a:p>
        </p:txBody>
      </p:sp>
      <p:sp>
        <p:nvSpPr>
          <p:cNvPr id="3" name="タイトル 2">
            <a:extLst>
              <a:ext uri="{FF2B5EF4-FFF2-40B4-BE49-F238E27FC236}">
                <a16:creationId xmlns:a16="http://schemas.microsoft.com/office/drawing/2014/main" id="{310571A3-57E4-47CD-A111-2B78638BB5E0}"/>
              </a:ext>
            </a:extLst>
          </p:cNvPr>
          <p:cNvSpPr>
            <a:spLocks noGrp="1"/>
          </p:cNvSpPr>
          <p:nvPr>
            <p:ph type="title"/>
          </p:nvPr>
        </p:nvSpPr>
        <p:spPr>
          <a:xfrm>
            <a:off x="685800" y="412522"/>
            <a:ext cx="7772400" cy="1066800"/>
          </a:xfrm>
        </p:spPr>
        <p:txBody>
          <a:bodyPr/>
          <a:lstStyle/>
          <a:p>
            <a:r>
              <a:rPr kumimoji="1" lang="en-US" altLang="ja-JP" dirty="0"/>
              <a:t>5. Simulation parameters</a:t>
            </a:r>
            <a:endParaRPr kumimoji="1" lang="ja-JP" altLang="en-US" dirty="0"/>
          </a:p>
        </p:txBody>
      </p:sp>
      <p:sp>
        <p:nvSpPr>
          <p:cNvPr id="4" name="日付プレースホルダー 3">
            <a:extLst>
              <a:ext uri="{FF2B5EF4-FFF2-40B4-BE49-F238E27FC236}">
                <a16:creationId xmlns:a16="http://schemas.microsoft.com/office/drawing/2014/main" id="{A4987EF1-9F39-422C-806C-2E67477550A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93DEEAA-CD2D-4697-928C-0C7656D8D319}"/>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3927497074"/>
                  </p:ext>
                </p:extLst>
              </p:nvPr>
            </p:nvGraphicFramePr>
            <p:xfrm>
              <a:off x="3419872" y="1268760"/>
              <a:ext cx="5472608" cy="4961519"/>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Path loss model</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4356983"/>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Central frequency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000" dirty="0">
                              <a:solidFill>
                                <a:srgbClr val="000000"/>
                              </a:solidFill>
                              <a:effectLst/>
                              <a:latin typeface="+mj-lt"/>
                              <a:ea typeface="Times New Roman" panose="02020603050405020304" pitchFamily="18" charset="0"/>
                              <a:cs typeface="Times New Roman" panose="02020603050405020304" pitchFamily="18" charset="0"/>
                            </a:rPr>
                            <a:t> 8/9 to 1/16, </a:t>
                          </a:r>
                          <a14:m>
                            <m:oMath xmlns:m="http://schemas.openxmlformats.org/officeDocument/2006/math">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altLang="ja-JP" sz="1000" dirty="0">
                              <a:solidFill>
                                <a:srgbClr val="000000"/>
                              </a:solidFill>
                              <a:effectLst/>
                              <a:latin typeface="+mj-lt"/>
                              <a:ea typeface="Times New Roman" panose="02020603050405020304" pitchFamily="18" charset="0"/>
                              <a:cs typeface="Times New Roman" panose="02020603050405020304" pitchFamily="18" charset="0"/>
                            </a:rPr>
                            <a:t>, </a:t>
                          </a:r>
                          <a:r>
                            <a:rPr lang="en-US" sz="1000" dirty="0">
                              <a:solidFill>
                                <a:srgbClr val="000000"/>
                              </a:solidFill>
                              <a:effectLst/>
                              <a:latin typeface="+mj-lt"/>
                              <a:ea typeface="Times New Roman" panose="02020603050405020304" pitchFamily="18" charset="0"/>
                              <a:cs typeface="Times New Roman" panose="02020603050405020304" pitchFamily="18" charset="0"/>
                            </a:rPr>
                            <a:t>Convolutional codes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Power spectral density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𝑠𝑑</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−41.3 dBm/MHz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Thermal noise density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−174 dBm/Hz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Implementation losses (</a:t>
                          </a:r>
                          <a14:m>
                            <m:oMath xmlns:m="http://schemas.openxmlformats.org/officeDocument/2006/math">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dB</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Receiver noise figure (</a:t>
                          </a:r>
                          <a:r>
                            <a:rPr lang="en-US" sz="1000" i="1">
                              <a:solidFill>
                                <a:srgbClr val="000000"/>
                              </a:solidFill>
                              <a:effectLst/>
                              <a:latin typeface="+mj-lt"/>
                              <a:ea typeface="Times New Roman" panose="02020603050405020304" pitchFamily="18" charset="0"/>
                              <a:cs typeface="Times New Roman" panose="02020603050405020304" pitchFamily="18" charset="0"/>
                            </a:rPr>
                            <a:t>NF</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5 dB</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Tx RF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𝑅𝐹</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Tx circ.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𝑐𝑖𝑟𝑐</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44016">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Rx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𝑟𝑥</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Number of pulses per bit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𝑐𝑝𝑏</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630109"/>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a:solidFill>
                                <a:srgbClr val="000000"/>
                              </a:solidFill>
                              <a:effectLst/>
                              <a:latin typeface="+mj-lt"/>
                              <a:ea typeface="Times New Roman" panose="02020603050405020304" pitchFamily="18" charset="0"/>
                              <a:cs typeface="Times New Roman" panose="02020603050405020304" pitchFamily="18" charset="0"/>
                            </a:rPr>
                            <a:t>R</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7.8 Mbps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4289029"/>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Synch. header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𝑆𝐻𝑅</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40.32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PHY header durations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𝑃𝐻𝑅</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Information bit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𝑖𝑛𝑓𝑜</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ACK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𝐴𝐶𝐾</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a:solidFill>
                                <a:srgbClr val="000000"/>
                              </a:solidFill>
                              <a:effectLst/>
                              <a:latin typeface="+mj-lt"/>
                              <a:ea typeface="Times New Roman" panose="02020603050405020304" pitchFamily="18" charset="0"/>
                              <a:cs typeface="Times New Roman" panose="02020603050405020304" pitchFamily="18" charset="0"/>
                            </a:rPr>
                            <a:t>R</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7.8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Choice>
        <mc:Fallback xmlns="">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3927497074"/>
                  </p:ext>
                </p:extLst>
              </p:nvPr>
            </p:nvGraphicFramePr>
            <p:xfrm>
              <a:off x="3419872" y="1268760"/>
              <a:ext cx="5472608" cy="4962091"/>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Path loss model</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4356983"/>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endParaRPr lang="ja-JP"/>
                        </a:p>
                      </a:txBody>
                      <a:tcPr marL="68580" marR="68580" marT="0" marB="0" anchor="ctr">
                        <a:blipFill>
                          <a:blip r:embed="rId3"/>
                          <a:stretch>
                            <a:fillRect l="-471" t="-414286" r="-112000" b="-1857143"/>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endParaRPr lang="ja-JP"/>
                        </a:p>
                      </a:txBody>
                      <a:tcPr marL="68580" marR="68580" marT="0" marB="0" anchor="ctr">
                        <a:blipFill>
                          <a:blip r:embed="rId3"/>
                          <a:stretch>
                            <a:fillRect l="-471" t="-617143" r="-112000" b="-1654286"/>
                          </a:stretch>
                        </a:blipFill>
                      </a:tcP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90275" t="-820000" r="-634" b="-1451429"/>
                          </a:stretch>
                        </a:blipFill>
                      </a:tcP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endParaRPr lang="ja-JP"/>
                        </a:p>
                      </a:txBody>
                      <a:tcPr marL="68580" marR="68580" marT="0" marB="0" anchor="ctr">
                        <a:blipFill>
                          <a:blip r:embed="rId3"/>
                          <a:stretch>
                            <a:fillRect l="-471" t="-818750" r="-112000" b="-810417"/>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−41.3 dBm/MHz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endParaRPr lang="ja-JP"/>
                        </a:p>
                      </a:txBody>
                      <a:tcPr marL="68580" marR="68580" marT="0" marB="0" anchor="ctr">
                        <a:blipFill>
                          <a:blip r:embed="rId3"/>
                          <a:stretch>
                            <a:fillRect l="-471" t="-1260000" r="-112000" b="-1011429"/>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−174 dBm/Hz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endParaRPr lang="ja-JP"/>
                        </a:p>
                      </a:txBody>
                      <a:tcPr marL="68580" marR="68580" marT="0" marB="0" anchor="ctr">
                        <a:blipFill>
                          <a:blip r:embed="rId3"/>
                          <a:stretch>
                            <a:fillRect l="-471" t="-1322222" r="-112000" b="-883333"/>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dB</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Receiver noise figure (</a:t>
                          </a:r>
                          <a:r>
                            <a:rPr lang="en-US" sz="1000" i="1">
                              <a:solidFill>
                                <a:srgbClr val="000000"/>
                              </a:solidFill>
                              <a:effectLst/>
                              <a:latin typeface="+mj-lt"/>
                              <a:ea typeface="Times New Roman" panose="02020603050405020304" pitchFamily="18" charset="0"/>
                              <a:cs typeface="Times New Roman" panose="02020603050405020304" pitchFamily="18" charset="0"/>
                            </a:rPr>
                            <a:t>NF</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5 dB</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endParaRPr lang="ja-JP"/>
                        </a:p>
                      </a:txBody>
                      <a:tcPr marL="68580" marR="68580" marT="0" marB="0" anchor="ctr">
                        <a:blipFill>
                          <a:blip r:embed="rId3"/>
                          <a:stretch>
                            <a:fillRect l="-471" t="-1502778" r="-112000" b="-702778"/>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endParaRPr lang="ja-JP"/>
                        </a:p>
                      </a:txBody>
                      <a:tcPr marL="68580" marR="68580" marT="0" marB="0" anchor="ctr">
                        <a:blipFill>
                          <a:blip r:embed="rId3"/>
                          <a:stretch>
                            <a:fillRect l="-471" t="-1648571" r="-112000" b="-622857"/>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53607">
                    <a:tc>
                      <a:txBody>
                        <a:bodyPr/>
                        <a:lstStyle/>
                        <a:p>
                          <a:endParaRPr lang="ja-JP"/>
                        </a:p>
                      </a:txBody>
                      <a:tcPr marL="68580" marR="68580" marT="0" marB="0" anchor="ctr">
                        <a:blipFill>
                          <a:blip r:embed="rId3"/>
                          <a:stretch>
                            <a:fillRect l="-471" t="-2353846" r="-112000" b="-738462"/>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65291">
                    <a:tc>
                      <a:txBody>
                        <a:bodyPr/>
                        <a:lstStyle/>
                        <a:p>
                          <a:endParaRPr lang="ja-JP"/>
                        </a:p>
                      </a:txBody>
                      <a:tcPr marL="68580" marR="68580" marT="0" marB="0" anchor="ctr">
                        <a:blipFill>
                          <a:blip r:embed="rId3"/>
                          <a:stretch>
                            <a:fillRect l="-471" t="-2362963" r="-112000" b="-611111"/>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630109"/>
                      </a:ext>
                    </a:extLst>
                  </a:tr>
                  <a:tr h="153607">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a:solidFill>
                                <a:srgbClr val="000000"/>
                              </a:solidFill>
                              <a:effectLst/>
                              <a:latin typeface="+mj-lt"/>
                              <a:ea typeface="Times New Roman" panose="02020603050405020304" pitchFamily="18" charset="0"/>
                              <a:cs typeface="Times New Roman" panose="02020603050405020304" pitchFamily="18" charset="0"/>
                            </a:rPr>
                            <a:t>R</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7.8 Mbps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4289029"/>
                      </a:ext>
                    </a:extLst>
                  </a:tr>
                  <a:tr h="153607">
                    <a:tc>
                      <a:txBody>
                        <a:bodyPr/>
                        <a:lstStyle/>
                        <a:p>
                          <a:endParaRPr lang="ja-JP"/>
                        </a:p>
                      </a:txBody>
                      <a:tcPr marL="68580" marR="68580" marT="0" marB="0" anchor="ctr">
                        <a:blipFill>
                          <a:blip r:embed="rId3"/>
                          <a:stretch>
                            <a:fillRect l="-471" t="-2760000" r="-112000" b="-460000"/>
                          </a:stretch>
                        </a:blipFill>
                      </a:tcP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40.32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53607">
                    <a:tc>
                      <a:txBody>
                        <a:bodyPr/>
                        <a:lstStyle/>
                        <a:p>
                          <a:endParaRPr lang="ja-JP"/>
                        </a:p>
                      </a:txBody>
                      <a:tcPr marL="68580" marR="68580" marT="0" marB="0" anchor="ctr">
                        <a:blipFill>
                          <a:blip r:embed="rId3"/>
                          <a:stretch>
                            <a:fillRect l="-471" t="-2860000" r="-112000" b="-360000"/>
                          </a:stretch>
                        </a:blipFill>
                      </a:tcP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65481">
                    <a:tc>
                      <a:txBody>
                        <a:bodyPr/>
                        <a:lstStyle/>
                        <a:p>
                          <a:endParaRPr lang="ja-JP"/>
                        </a:p>
                      </a:txBody>
                      <a:tcPr marL="68580" marR="68580" marT="0" marB="0" anchor="ctr">
                        <a:blipFill>
                          <a:blip r:embed="rId3"/>
                          <a:stretch>
                            <a:fillRect l="-471" t="-2642857" r="-112000" b="-221429"/>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53607">
                    <a:tc>
                      <a:txBody>
                        <a:bodyPr/>
                        <a:lstStyle/>
                        <a:p>
                          <a:endParaRPr lang="ja-JP"/>
                        </a:p>
                      </a:txBody>
                      <a:tcPr marL="68580" marR="68580" marT="0" marB="0" anchor="ctr">
                        <a:blipFill>
                          <a:blip r:embed="rId3"/>
                          <a:stretch>
                            <a:fillRect l="-471" t="-3072000" r="-112000" b="-148000"/>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53607">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a:solidFill>
                                <a:srgbClr val="000000"/>
                              </a:solidFill>
                              <a:effectLst/>
                              <a:latin typeface="+mj-lt"/>
                              <a:ea typeface="Times New Roman" panose="02020603050405020304" pitchFamily="18" charset="0"/>
                              <a:cs typeface="Times New Roman" panose="02020603050405020304" pitchFamily="18" charset="0"/>
                            </a:rPr>
                            <a:t>R</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7.8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Fallback>
      </mc:AlternateContent>
      <p:sp>
        <p:nvSpPr>
          <p:cNvPr id="9" name="テキスト ボックス 8">
            <a:extLst>
              <a:ext uri="{FF2B5EF4-FFF2-40B4-BE49-F238E27FC236}">
                <a16:creationId xmlns:a16="http://schemas.microsoft.com/office/drawing/2014/main" id="{C6D9B0AD-626D-425C-B8B6-B234450262E9}"/>
              </a:ext>
            </a:extLst>
          </p:cNvPr>
          <p:cNvSpPr txBox="1"/>
          <p:nvPr/>
        </p:nvSpPr>
        <p:spPr>
          <a:xfrm>
            <a:off x="251520" y="1268760"/>
            <a:ext cx="3024336" cy="4801314"/>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proposed and standard schemes with two-hop extension are evaluated based on communication distance by computer simulations</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these computer simulations, the IEEE model CM 3 is applied as a channel model, which is targeted for wearable WBAN and includes multi-path fading</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A hospital room case in the IEEE model CM3 is utilized as a path loss model</a:t>
            </a:r>
            <a:endParaRPr kumimoji="1" lang="ja-JP" altLang="en-US" dirty="0"/>
          </a:p>
        </p:txBody>
      </p:sp>
    </p:spTree>
    <p:extLst>
      <p:ext uri="{BB962C8B-B14F-4D97-AF65-F5344CB8AC3E}">
        <p14:creationId xmlns:p14="http://schemas.microsoft.com/office/powerpoint/2010/main" val="180573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5BCD19-9F37-48B6-986B-843004C10D76}"/>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A99BD98-2894-41C4-9CFB-A8AA77910F9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BA2A8DA2-2384-4844-85B3-DC6F9E720889}"/>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238A2306-FFAC-482E-8896-1308E764B807}"/>
              </a:ext>
            </a:extLst>
          </p:cNvPr>
          <p:cNvSpPr>
            <a:spLocks noGrp="1"/>
          </p:cNvSpPr>
          <p:nvPr>
            <p:ph type="title"/>
          </p:nvPr>
        </p:nvSpPr>
        <p:spPr>
          <a:xfrm>
            <a:off x="685800" y="412522"/>
            <a:ext cx="7772400" cy="1066800"/>
          </a:xfrm>
        </p:spPr>
        <p:txBody>
          <a:bodyPr/>
          <a:lstStyle/>
          <a:p>
            <a:r>
              <a:rPr kumimoji="1" lang="en-US" altLang="ja-JP" dirty="0"/>
              <a:t>5. Each QoS of Data A and B</a:t>
            </a:r>
            <a:endParaRPr kumimoji="1" lang="ja-JP" altLang="en-US" dirty="0"/>
          </a:p>
        </p:txBody>
      </p:sp>
      <mc:AlternateContent xmlns:mc="http://schemas.openxmlformats.org/markup-compatibility/2006" xmlns:a14="http://schemas.microsoft.com/office/drawing/2010/main">
        <mc:Choice Requires="a14">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3949415543"/>
                  </p:ext>
                </p:extLst>
              </p:nvPr>
            </p:nvGraphicFramePr>
            <p:xfrm>
              <a:off x="685800" y="1700808"/>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PER</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r>
                                  <a:rPr lang="en-US" sz="1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Choice>
        <mc:Fallback xmlns="">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3949415543"/>
                  </p:ext>
                </p:extLst>
              </p:nvPr>
            </p:nvGraphicFramePr>
            <p:xfrm>
              <a:off x="685800" y="1700808"/>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PER</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154902" t="-251429" r="-101307" b="-142857"/>
                          </a:stretch>
                        </a:blipFill>
                      </a:tcPr>
                    </a:tc>
                    <a:tc>
                      <a:txBody>
                        <a:bodyPr/>
                        <a:lstStyle/>
                        <a:p>
                          <a:endParaRPr lang="ja-JP"/>
                        </a:p>
                      </a:txBody>
                      <a:tcPr marL="68580" marR="68580" marT="0" marB="0" anchor="ctr">
                        <a:blipFill>
                          <a:blip r:embed="rId3"/>
                          <a:stretch>
                            <a:fillRect l="-253247" t="-251429" r="-649" b="-142857"/>
                          </a:stretch>
                        </a:blipFill>
                      </a:tcP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Fallback>
      </mc:AlternateContent>
      <p:sp>
        <p:nvSpPr>
          <p:cNvPr id="8" name="テキスト ボックス 7">
            <a:extLst>
              <a:ext uri="{FF2B5EF4-FFF2-40B4-BE49-F238E27FC236}">
                <a16:creationId xmlns:a16="http://schemas.microsoft.com/office/drawing/2014/main" id="{3942ACB3-4902-4AE5-98FE-C91F807ADC96}"/>
              </a:ext>
            </a:extLst>
          </p:cNvPr>
          <p:cNvSpPr txBox="1"/>
          <p:nvPr/>
        </p:nvSpPr>
        <p:spPr>
          <a:xfrm>
            <a:off x="300193" y="1248490"/>
            <a:ext cx="3958208" cy="338554"/>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QoS requirements of different data types</a:t>
            </a:r>
            <a:endParaRPr kumimoji="1" lang="ja-JP" altLang="en-US" sz="1600" dirty="0"/>
          </a:p>
        </p:txBody>
      </p:sp>
      <mc:AlternateContent xmlns:mc="http://schemas.openxmlformats.org/markup-compatibility/2006" xmlns:a14="http://schemas.microsoft.com/office/drawing/2010/main">
        <mc:Choice Requires="a14">
          <p:graphicFrame>
            <p:nvGraphicFramePr>
              <p:cNvPr id="9" name="表 7">
                <a:extLst>
                  <a:ext uri="{FF2B5EF4-FFF2-40B4-BE49-F238E27FC236}">
                    <a16:creationId xmlns:a16="http://schemas.microsoft.com/office/drawing/2014/main" id="{F7005ED8-E173-40CA-B0F6-0BFB84A9B676}"/>
                  </a:ext>
                </a:extLst>
              </p:cNvPr>
              <p:cNvGraphicFramePr>
                <a:graphicFrameLocks noGrp="1"/>
              </p:cNvGraphicFramePr>
              <p:nvPr>
                <p:extLst>
                  <p:ext uri="{D42A27DB-BD31-4B8C-83A1-F6EECF244321}">
                    <p14:modId xmlns:p14="http://schemas.microsoft.com/office/powerpoint/2010/main" val="21359506"/>
                  </p:ext>
                </p:extLst>
              </p:nvPr>
            </p:nvGraphicFramePr>
            <p:xfrm>
              <a:off x="4427984" y="1700808"/>
              <a:ext cx="3454058" cy="735856"/>
            </p:xfrm>
            <a:graphic>
              <a:graphicData uri="http://schemas.openxmlformats.org/drawingml/2006/table">
                <a:tbl>
                  <a:tblPr firstRow="1" bandRow="1">
                    <a:tableStyleId>{9D7B26C5-4107-4FEC-AEDC-1716B250A1EF}</a:tableStyleId>
                  </a:tblPr>
                  <a:tblGrid>
                    <a:gridCol w="936104">
                      <a:extLst>
                        <a:ext uri="{9D8B030D-6E8A-4147-A177-3AD203B41FA5}">
                          <a16:colId xmlns:a16="http://schemas.microsoft.com/office/drawing/2014/main" val="738598921"/>
                        </a:ext>
                      </a:extLst>
                    </a:gridCol>
                    <a:gridCol w="648072">
                      <a:extLst>
                        <a:ext uri="{9D8B030D-6E8A-4147-A177-3AD203B41FA5}">
                          <a16:colId xmlns:a16="http://schemas.microsoft.com/office/drawing/2014/main" val="2745058459"/>
                        </a:ext>
                      </a:extLst>
                    </a:gridCol>
                    <a:gridCol w="1221810">
                      <a:extLst>
                        <a:ext uri="{9D8B030D-6E8A-4147-A177-3AD203B41FA5}">
                          <a16:colId xmlns:a16="http://schemas.microsoft.com/office/drawing/2014/main" val="2642432715"/>
                        </a:ext>
                      </a:extLst>
                    </a:gridCol>
                    <a:gridCol w="648072">
                      <a:extLst>
                        <a:ext uri="{9D8B030D-6E8A-4147-A177-3AD203B41FA5}">
                          <a16:colId xmlns:a16="http://schemas.microsoft.com/office/drawing/2014/main" val="396205047"/>
                        </a:ext>
                      </a:extLst>
                    </a:gridCol>
                  </a:tblGrid>
                  <a:tr h="231800">
                    <a:tc>
                      <a:txBody>
                        <a:bodyPr/>
                        <a:lstStyle/>
                        <a:p>
                          <a:pPr indent="266700" algn="ctr">
                            <a:lnSpc>
                              <a:spcPts val="1300"/>
                            </a:lnSpc>
                          </a:pPr>
                          <a14:m>
                            <m:oMathPara xmlns:m="http://schemas.openxmlformats.org/officeDocument/2006/math">
                              <m:oMathParaPr>
                                <m:jc m:val="centerGroup"/>
                              </m:oMathParaPr>
                              <m:oMath xmlns:m="http://schemas.openxmlformats.org/officeDocument/2006/math">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sSub>
                                  <m:sSub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sSub>
                                  <m:sSub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sub>
                                </m:sSub>
                              </m:oMath>
                            </m:oMathPara>
                          </a14:m>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sSub>
                                  <m:sSub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e>
                                  <m:sub>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oMath>
                            </m:oMathPara>
                          </a14:m>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A</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11</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r>
                                  <a:rPr lang="en-US" sz="1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𝑡𝑟</m:t>
                                    </m:r>
                                  </m:e>
                                  <m:sub>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11</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5</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5</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10</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bl>
              </a:graphicData>
            </a:graphic>
          </p:graphicFrame>
        </mc:Choice>
        <mc:Fallback xmlns="">
          <p:graphicFrame>
            <p:nvGraphicFramePr>
              <p:cNvPr id="9" name="表 7">
                <a:extLst>
                  <a:ext uri="{FF2B5EF4-FFF2-40B4-BE49-F238E27FC236}">
                    <a16:creationId xmlns:a16="http://schemas.microsoft.com/office/drawing/2014/main" id="{F7005ED8-E173-40CA-B0F6-0BFB84A9B676}"/>
                  </a:ext>
                </a:extLst>
              </p:cNvPr>
              <p:cNvGraphicFramePr>
                <a:graphicFrameLocks noGrp="1"/>
              </p:cNvGraphicFramePr>
              <p:nvPr>
                <p:extLst>
                  <p:ext uri="{D42A27DB-BD31-4B8C-83A1-F6EECF244321}">
                    <p14:modId xmlns:p14="http://schemas.microsoft.com/office/powerpoint/2010/main" val="21359506"/>
                  </p:ext>
                </p:extLst>
              </p:nvPr>
            </p:nvGraphicFramePr>
            <p:xfrm>
              <a:off x="4427984" y="1700808"/>
              <a:ext cx="3454058" cy="735856"/>
            </p:xfrm>
            <a:graphic>
              <a:graphicData uri="http://schemas.openxmlformats.org/drawingml/2006/table">
                <a:tbl>
                  <a:tblPr firstRow="1" bandRow="1">
                    <a:tableStyleId>{9D7B26C5-4107-4FEC-AEDC-1716B250A1EF}</a:tableStyleId>
                  </a:tblPr>
                  <a:tblGrid>
                    <a:gridCol w="936104">
                      <a:extLst>
                        <a:ext uri="{9D8B030D-6E8A-4147-A177-3AD203B41FA5}">
                          <a16:colId xmlns:a16="http://schemas.microsoft.com/office/drawing/2014/main" val="738598921"/>
                        </a:ext>
                      </a:extLst>
                    </a:gridCol>
                    <a:gridCol w="648072">
                      <a:extLst>
                        <a:ext uri="{9D8B030D-6E8A-4147-A177-3AD203B41FA5}">
                          <a16:colId xmlns:a16="http://schemas.microsoft.com/office/drawing/2014/main" val="2745058459"/>
                        </a:ext>
                      </a:extLst>
                    </a:gridCol>
                    <a:gridCol w="1221810">
                      <a:extLst>
                        <a:ext uri="{9D8B030D-6E8A-4147-A177-3AD203B41FA5}">
                          <a16:colId xmlns:a16="http://schemas.microsoft.com/office/drawing/2014/main" val="2642432715"/>
                        </a:ext>
                      </a:extLst>
                    </a:gridCol>
                    <a:gridCol w="648072">
                      <a:extLst>
                        <a:ext uri="{9D8B030D-6E8A-4147-A177-3AD203B41FA5}">
                          <a16:colId xmlns:a16="http://schemas.microsoft.com/office/drawing/2014/main" val="396205047"/>
                        </a:ext>
                      </a:extLst>
                    </a:gridCol>
                  </a:tblGrid>
                  <a:tr h="231800">
                    <a:tc>
                      <a:txBody>
                        <a:bodyPr/>
                        <a:lstStyle/>
                        <a:p>
                          <a:endParaRPr lang="ja-JP"/>
                        </a:p>
                      </a:txBody>
                      <a:tcPr marL="68580" marR="68580" marT="0" marB="0" anchor="ctr">
                        <a:blipFill>
                          <a:blip r:embed="rId4"/>
                          <a:stretch>
                            <a:fillRect t="-5263" r="-269481" b="-247368"/>
                          </a:stretch>
                        </a:blipFill>
                      </a:tcPr>
                    </a:tc>
                    <a:tc>
                      <a:txBody>
                        <a:bodyPr/>
                        <a:lstStyle/>
                        <a:p>
                          <a:endParaRPr lang="ja-JP"/>
                        </a:p>
                      </a:txBody>
                      <a:tcPr marL="68580" marR="68580" marT="0" marB="0" anchor="ctr">
                        <a:blipFill>
                          <a:blip r:embed="rId4"/>
                          <a:stretch>
                            <a:fillRect l="-145283" t="-5263" r="-291509" b="-247368"/>
                          </a:stretch>
                        </a:blipFill>
                      </a:tcPr>
                    </a:tc>
                    <a:tc>
                      <a:txBody>
                        <a:bodyPr/>
                        <a:lstStyle/>
                        <a:p>
                          <a:endParaRPr lang="ja-JP"/>
                        </a:p>
                      </a:txBody>
                      <a:tcPr marL="68580" marR="68580" marT="0" marB="0" anchor="ctr">
                        <a:blipFill>
                          <a:blip r:embed="rId4"/>
                          <a:stretch>
                            <a:fillRect l="-129353" t="-5263" r="-53731" b="-247368"/>
                          </a:stretch>
                        </a:blipFill>
                      </a:tcPr>
                    </a:tc>
                    <a:tc>
                      <a:txBody>
                        <a:bodyPr/>
                        <a:lstStyle/>
                        <a:p>
                          <a:endParaRPr lang="ja-JP"/>
                        </a:p>
                      </a:txBody>
                      <a:tcPr marL="68580" marR="68580" marT="0" marB="0" anchor="ctr">
                        <a:blipFill>
                          <a:blip r:embed="rId4"/>
                          <a:stretch>
                            <a:fillRect l="-434906" t="-5263" r="-1887" b="-247368"/>
                          </a:stretch>
                        </a:blipFill>
                      </a:tcP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A</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11</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4"/>
                          <a:stretch>
                            <a:fillRect l="-129353" t="-83333" r="-53731" b="-95833"/>
                          </a:stretch>
                        </a:blipFill>
                      </a:tcP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11</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5</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5</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10</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bl>
              </a:graphicData>
            </a:graphic>
          </p:graphicFrame>
        </mc:Fallback>
      </mc:AlternateContent>
      <p:sp>
        <p:nvSpPr>
          <p:cNvPr id="10" name="テキスト ボックス 9">
            <a:extLst>
              <a:ext uri="{FF2B5EF4-FFF2-40B4-BE49-F238E27FC236}">
                <a16:creationId xmlns:a16="http://schemas.microsoft.com/office/drawing/2014/main" id="{081DAA38-AF05-4CD1-BDE1-F5850B32E28F}"/>
              </a:ext>
            </a:extLst>
          </p:cNvPr>
          <p:cNvSpPr txBox="1"/>
          <p:nvPr/>
        </p:nvSpPr>
        <p:spPr>
          <a:xfrm>
            <a:off x="4139952" y="1248490"/>
            <a:ext cx="3958208" cy="338554"/>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Maximum number of transmissions</a:t>
            </a:r>
            <a:endParaRPr kumimoji="1" lang="ja-JP" altLang="en-US" sz="1400"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8B91C60-C133-429C-B05D-78DD93400BD4}"/>
                  </a:ext>
                </a:extLst>
              </p:cNvPr>
              <p:cNvSpPr txBox="1"/>
              <p:nvPr/>
            </p:nvSpPr>
            <p:spPr>
              <a:xfrm>
                <a:off x="1562100" y="2805646"/>
                <a:ext cx="6119568" cy="338554"/>
              </a:xfrm>
              <a:prstGeom prst="rect">
                <a:avLst/>
              </a:prstGeom>
              <a:noFill/>
            </p:spPr>
            <p:txBody>
              <a:bodyPr wrap="square" rtlCol="0">
                <a:spAutoFit/>
              </a:bodyPr>
              <a:lstStyle/>
              <a:p>
                <a:pPr algn="ctr"/>
                <a:r>
                  <a:rPr lang="en-US" altLang="ja-JP" sz="1600" dirty="0">
                    <a:solidFill>
                      <a:srgbClr val="000000"/>
                    </a:solidFill>
                    <a:effectLst/>
                    <a:latin typeface="+mj-lt"/>
                    <a:ea typeface="Times New Roman" panose="02020603050405020304" pitchFamily="18" charset="0"/>
                  </a:rPr>
                  <a:t>Preset number of data copies in Weldon‘s ARQ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kumimoji="1" lang="ja-JP" altLang="en-US" sz="1600" dirty="0">
                    <a:latin typeface="+mj-lt"/>
                  </a:rPr>
                  <a:t> </a:t>
                </a:r>
                <a:r>
                  <a:rPr kumimoji="1" lang="en-US" altLang="ja-JP" sz="1600" dirty="0">
                    <a:latin typeface="+mj-lt"/>
                  </a:rPr>
                  <a:t>(Scheme 1)</a:t>
                </a:r>
                <a:endParaRPr kumimoji="1" lang="ja-JP" altLang="en-US" sz="1600" dirty="0">
                  <a:latin typeface="+mj-lt"/>
                </a:endParaRPr>
              </a:p>
            </p:txBody>
          </p:sp>
        </mc:Choice>
        <mc:Fallback xmlns="">
          <p:sp>
            <p:nvSpPr>
              <p:cNvPr id="11" name="テキスト ボックス 10">
                <a:extLst>
                  <a:ext uri="{FF2B5EF4-FFF2-40B4-BE49-F238E27FC236}">
                    <a16:creationId xmlns:a16="http://schemas.microsoft.com/office/drawing/2014/main" id="{68B91C60-C133-429C-B05D-78DD93400BD4}"/>
                  </a:ext>
                </a:extLst>
              </p:cNvPr>
              <p:cNvSpPr txBox="1">
                <a:spLocks noRot="1" noChangeAspect="1" noMove="1" noResize="1" noEditPoints="1" noAdjustHandles="1" noChangeArrowheads="1" noChangeShapeType="1" noTextEdit="1"/>
              </p:cNvSpPr>
              <p:nvPr/>
            </p:nvSpPr>
            <p:spPr>
              <a:xfrm>
                <a:off x="1562100" y="2805646"/>
                <a:ext cx="6119568" cy="338554"/>
              </a:xfrm>
              <a:prstGeom prst="rect">
                <a:avLst/>
              </a:prstGeom>
              <a:blipFill>
                <a:blip r:embed="rId5"/>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2757755598"/>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7</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Choice>
        <mc:Fallback xmlns="">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2757755598"/>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endParaRPr lang="ja-JP"/>
                        </a:p>
                      </a:txBody>
                      <a:tcPr marL="68580" marR="68580" marT="0" marB="0" anchor="ctr">
                        <a:blipFill>
                          <a:blip r:embed="rId6"/>
                          <a:stretch>
                            <a:fillRect t="-1639" r="-607746" b="-203279"/>
                          </a:stretch>
                        </a:blipFill>
                      </a:tcP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7</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Fallback>
      </mc:AlternateContent>
      <p:sp>
        <p:nvSpPr>
          <p:cNvPr id="13" name="テキスト ボックス 12">
            <a:extLst>
              <a:ext uri="{FF2B5EF4-FFF2-40B4-BE49-F238E27FC236}">
                <a16:creationId xmlns:a16="http://schemas.microsoft.com/office/drawing/2014/main" id="{BB2F3D09-6F8F-4057-90D0-29271980442A}"/>
              </a:ext>
            </a:extLst>
          </p:cNvPr>
          <p:cNvSpPr txBox="1"/>
          <p:nvPr/>
        </p:nvSpPr>
        <p:spPr>
          <a:xfrm>
            <a:off x="203848" y="4536511"/>
            <a:ext cx="8736303" cy="1754326"/>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 simulation, two data (Data A and Data B) with different types of QoS requirements are considered</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It is assumed that a low PER is desired for Data A and high energy efficiency is important for Data B</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Data A is assumed to be a physiological parameter with a low data rate, for example blood pressure, SpO2, or temperature, and Data B to be a waveform such as an ECG output</a:t>
            </a:r>
            <a:endParaRPr kumimoji="1" lang="ja-JP" altLang="en-US" dirty="0"/>
          </a:p>
        </p:txBody>
      </p:sp>
    </p:spTree>
    <p:extLst>
      <p:ext uri="{BB962C8B-B14F-4D97-AF65-F5344CB8AC3E}">
        <p14:creationId xmlns:p14="http://schemas.microsoft.com/office/powerpoint/2010/main" val="280255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7FBF89-E622-404F-91E4-21E2EF2CFFB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05E00754-D03E-49C3-AD82-134A72BBC86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34EFB30C-3C07-4701-A395-3D36829E8CED}"/>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D6ED0CEC-37F1-4750-9138-4E43CF86783E}"/>
              </a:ext>
            </a:extLst>
          </p:cNvPr>
          <p:cNvSpPr>
            <a:spLocks noGrp="1"/>
          </p:cNvSpPr>
          <p:nvPr>
            <p:ph type="title"/>
          </p:nvPr>
        </p:nvSpPr>
        <p:spPr>
          <a:xfrm>
            <a:off x="685800" y="412522"/>
            <a:ext cx="7772400" cy="1066800"/>
          </a:xfrm>
        </p:spPr>
        <p:txBody>
          <a:bodyPr/>
          <a:lstStyle/>
          <a:p>
            <a:r>
              <a:rPr kumimoji="1" lang="en-US" altLang="ja-JP" dirty="0"/>
              <a:t>5. Compared scheme</a:t>
            </a:r>
            <a:endParaRPr kumimoji="1" lang="ja-JP" altLang="en-US" dirty="0"/>
          </a:p>
        </p:txBody>
      </p:sp>
      <mc:AlternateContent xmlns:mc="http://schemas.openxmlformats.org/markup-compatibility/2006" xmlns:a14="http://schemas.microsoft.com/office/drawing/2010/main">
        <mc:Choice Requires="a14">
          <p:graphicFrame>
            <p:nvGraphicFramePr>
              <p:cNvPr id="7" name="表 7">
                <a:extLst>
                  <a:ext uri="{FF2B5EF4-FFF2-40B4-BE49-F238E27FC236}">
                    <a16:creationId xmlns:a16="http://schemas.microsoft.com/office/drawing/2014/main" id="{6C4BC62F-3F53-4BF0-885D-BB9AF9560A8C}"/>
                  </a:ext>
                </a:extLst>
              </p:cNvPr>
              <p:cNvGraphicFramePr>
                <a:graphicFrameLocks noGrp="1"/>
              </p:cNvGraphicFramePr>
              <p:nvPr>
                <p:extLst>
                  <p:ext uri="{D42A27DB-BD31-4B8C-83A1-F6EECF244321}">
                    <p14:modId xmlns:p14="http://schemas.microsoft.com/office/powerpoint/2010/main" val="1367600540"/>
                  </p:ext>
                </p:extLst>
              </p:nvPr>
            </p:nvGraphicFramePr>
            <p:xfrm>
              <a:off x="5220072" y="5157192"/>
              <a:ext cx="3166120" cy="991074"/>
            </p:xfrm>
            <a:graphic>
              <a:graphicData uri="http://schemas.openxmlformats.org/drawingml/2006/table">
                <a:tbl>
                  <a:tblPr firstRow="1" bandRow="1">
                    <a:tableStyleId>{9D7B26C5-4107-4FEC-AEDC-1716B250A1EF}</a:tableStyleId>
                  </a:tblPr>
                  <a:tblGrid>
                    <a:gridCol w="1030646">
                      <a:extLst>
                        <a:ext uri="{9D8B030D-6E8A-4147-A177-3AD203B41FA5}">
                          <a16:colId xmlns:a16="http://schemas.microsoft.com/office/drawing/2014/main" val="738598921"/>
                        </a:ext>
                      </a:extLst>
                    </a:gridCol>
                    <a:gridCol w="1053044">
                      <a:extLst>
                        <a:ext uri="{9D8B030D-6E8A-4147-A177-3AD203B41FA5}">
                          <a16:colId xmlns:a16="http://schemas.microsoft.com/office/drawing/2014/main" val="2745058459"/>
                        </a:ext>
                      </a:extLst>
                    </a:gridCol>
                    <a:gridCol w="1082430">
                      <a:extLst>
                        <a:ext uri="{9D8B030D-6E8A-4147-A177-3AD203B41FA5}">
                          <a16:colId xmlns:a16="http://schemas.microsoft.com/office/drawing/2014/main" val="2642432715"/>
                        </a:ext>
                      </a:extLst>
                    </a:gridCol>
                  </a:tblGrid>
                  <a:tr h="231800">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 </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𝐻</m:t>
                                </m:r>
                              </m:oMath>
                            </m:oMathPara>
                          </a14:m>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just">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Case 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Case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r h="255218">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Case 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Scheme 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Choice>
        <mc:Fallback xmlns="">
          <p:graphicFrame>
            <p:nvGraphicFramePr>
              <p:cNvPr id="7" name="表 7">
                <a:extLst>
                  <a:ext uri="{FF2B5EF4-FFF2-40B4-BE49-F238E27FC236}">
                    <a16:creationId xmlns:a16="http://schemas.microsoft.com/office/drawing/2014/main" id="{6C4BC62F-3F53-4BF0-885D-BB9AF9560A8C}"/>
                  </a:ext>
                </a:extLst>
              </p:cNvPr>
              <p:cNvGraphicFramePr>
                <a:graphicFrameLocks noGrp="1"/>
              </p:cNvGraphicFramePr>
              <p:nvPr>
                <p:extLst>
                  <p:ext uri="{D42A27DB-BD31-4B8C-83A1-F6EECF244321}">
                    <p14:modId xmlns:p14="http://schemas.microsoft.com/office/powerpoint/2010/main" val="1367600540"/>
                  </p:ext>
                </p:extLst>
              </p:nvPr>
            </p:nvGraphicFramePr>
            <p:xfrm>
              <a:off x="5220072" y="5157192"/>
              <a:ext cx="3166120" cy="991074"/>
            </p:xfrm>
            <a:graphic>
              <a:graphicData uri="http://schemas.openxmlformats.org/drawingml/2006/table">
                <a:tbl>
                  <a:tblPr firstRow="1" bandRow="1">
                    <a:tableStyleId>{9D7B26C5-4107-4FEC-AEDC-1716B250A1EF}</a:tableStyleId>
                  </a:tblPr>
                  <a:tblGrid>
                    <a:gridCol w="1030646">
                      <a:extLst>
                        <a:ext uri="{9D8B030D-6E8A-4147-A177-3AD203B41FA5}">
                          <a16:colId xmlns:a16="http://schemas.microsoft.com/office/drawing/2014/main" val="738598921"/>
                        </a:ext>
                      </a:extLst>
                    </a:gridCol>
                    <a:gridCol w="1053044">
                      <a:extLst>
                        <a:ext uri="{9D8B030D-6E8A-4147-A177-3AD203B41FA5}">
                          <a16:colId xmlns:a16="http://schemas.microsoft.com/office/drawing/2014/main" val="2745058459"/>
                        </a:ext>
                      </a:extLst>
                    </a:gridCol>
                    <a:gridCol w="1082430">
                      <a:extLst>
                        <a:ext uri="{9D8B030D-6E8A-4147-A177-3AD203B41FA5}">
                          <a16:colId xmlns:a16="http://schemas.microsoft.com/office/drawing/2014/main" val="2642432715"/>
                        </a:ext>
                      </a:extLst>
                    </a:gridCol>
                  </a:tblGrid>
                  <a:tr h="231800">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 </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97688" t="-2632" r="-103468" b="-352632"/>
                          </a:stretch>
                        </a:blipFill>
                      </a:tcPr>
                    </a:tc>
                    <a:tc>
                      <a:txBody>
                        <a:bodyPr/>
                        <a:lstStyle/>
                        <a:p>
                          <a:endParaRPr lang="ja-JP"/>
                        </a:p>
                      </a:txBody>
                      <a:tcPr marL="68580" marR="68580" marT="0" marB="0" anchor="ctr">
                        <a:blipFill>
                          <a:blip r:embed="rId3"/>
                          <a:stretch>
                            <a:fillRect l="-192135" t="-2632" r="-562" b="-352632"/>
                          </a:stretch>
                        </a:blipFill>
                      </a:tcPr>
                    </a:tc>
                    <a:extLst>
                      <a:ext uri="{0D108BD9-81ED-4DB2-BD59-A6C34878D82A}">
                        <a16:rowId xmlns:a16="http://schemas.microsoft.com/office/drawing/2014/main" val="202867094"/>
                      </a:ext>
                    </a:extLst>
                  </a:tr>
                  <a:tr h="293008">
                    <a:tc>
                      <a:txBody>
                        <a:bodyPr/>
                        <a:lstStyle/>
                        <a:p>
                          <a:pPr indent="269875" algn="just">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Case 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Case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r h="255218">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Case 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Scheme 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just">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Scheme 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Fallback>
      </mc:AlternateContent>
      <p:sp>
        <p:nvSpPr>
          <p:cNvPr id="8" name="テキスト ボックス 7">
            <a:extLst>
              <a:ext uri="{FF2B5EF4-FFF2-40B4-BE49-F238E27FC236}">
                <a16:creationId xmlns:a16="http://schemas.microsoft.com/office/drawing/2014/main" id="{AFB1D8ED-47F2-4176-AFF4-8C859E09314E}"/>
              </a:ext>
            </a:extLst>
          </p:cNvPr>
          <p:cNvSpPr txBox="1"/>
          <p:nvPr/>
        </p:nvSpPr>
        <p:spPr>
          <a:xfrm>
            <a:off x="4660894" y="4682845"/>
            <a:ext cx="4284476" cy="338554"/>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Cases for the proposed scheme of each hop</a:t>
            </a:r>
            <a:endParaRPr kumimoji="1" lang="ja-JP" altLang="en-US" sz="1200" dirty="0"/>
          </a:p>
        </p:txBody>
      </p:sp>
      <p:sp>
        <p:nvSpPr>
          <p:cNvPr id="9" name="テキスト ボックス 8">
            <a:extLst>
              <a:ext uri="{FF2B5EF4-FFF2-40B4-BE49-F238E27FC236}">
                <a16:creationId xmlns:a16="http://schemas.microsoft.com/office/drawing/2014/main" id="{3BBC84EE-C8C6-42A6-9D5E-C7B693F5416C}"/>
              </a:ext>
            </a:extLst>
          </p:cNvPr>
          <p:cNvSpPr txBox="1"/>
          <p:nvPr/>
        </p:nvSpPr>
        <p:spPr>
          <a:xfrm>
            <a:off x="323528" y="1479322"/>
            <a:ext cx="8496944"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In computer simulations of the compared schemes, Data A was transmitted using the default mode with (63, 51) BCH code in IEEE Std. 802.15.6 and the error control scheme utilizing the (63, 55) Reed-Solomon code in IEEE Std. 802.15.4a with ordinary ARQ</a:t>
            </a:r>
          </a:p>
          <a:p>
            <a:pPr marL="285750" indent="-285750">
              <a:buFont typeface="Wingdings" panose="05000000000000000000" pitchFamily="2" charset="2"/>
              <a:buChar char="Ø"/>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Data B was transmitted using the high QoS mode with (126, 63) shortened BCH code and type-II hybrid ARQ, and then the error control scheme utilizing the concatenated code consisting of the (63, 55) Reed-Solomon code and the convolutional code whose constraint length is three and coding rate is 1/2 in IEEE Std. 802.15.4a with ordinary ARQ</a:t>
            </a:r>
            <a:endParaRPr kumimoji="1" lang="ja-JP" altLang="en-US" dirty="0"/>
          </a:p>
        </p:txBody>
      </p:sp>
      <p:sp>
        <p:nvSpPr>
          <p:cNvPr id="10" name="テキスト ボックス 9">
            <a:extLst>
              <a:ext uri="{FF2B5EF4-FFF2-40B4-BE49-F238E27FC236}">
                <a16:creationId xmlns:a16="http://schemas.microsoft.com/office/drawing/2014/main" id="{EFFA0E8F-4A5E-4D52-9F3D-504CDF27C493}"/>
              </a:ext>
            </a:extLst>
          </p:cNvPr>
          <p:cNvSpPr txBox="1"/>
          <p:nvPr/>
        </p:nvSpPr>
        <p:spPr>
          <a:xfrm>
            <a:off x="348572" y="4861394"/>
            <a:ext cx="4585335"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E</a:t>
            </a:r>
            <a:r>
              <a:rPr lang="en-US" altLang="ja-JP" sz="1800" dirty="0">
                <a:solidFill>
                  <a:srgbClr val="000000"/>
                </a:solidFill>
                <a:effectLst/>
                <a:latin typeface="Times New Roman" panose="02020603050405020304" pitchFamily="18" charset="0"/>
                <a:ea typeface="Times New Roman" panose="02020603050405020304" pitchFamily="18" charset="0"/>
              </a:rPr>
              <a:t>ach case of the proposed scheme in each hop is summarized as shown in the next table</a:t>
            </a:r>
          </a:p>
        </p:txBody>
      </p:sp>
    </p:spTree>
    <p:extLst>
      <p:ext uri="{BB962C8B-B14F-4D97-AF65-F5344CB8AC3E}">
        <p14:creationId xmlns:p14="http://schemas.microsoft.com/office/powerpoint/2010/main" val="270783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p:pic>
        <p:nvPicPr>
          <p:cNvPr id="7" name="図 6">
            <a:extLst>
              <a:ext uri="{FF2B5EF4-FFF2-40B4-BE49-F238E27FC236}">
                <a16:creationId xmlns:a16="http://schemas.microsoft.com/office/drawing/2014/main" id="{F1C81346-A136-4EB5-93E3-BE76948ECF0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23386" y="1214337"/>
            <a:ext cx="6097225" cy="3816424"/>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599" y="5139194"/>
                <a:ext cx="7200800" cy="584775"/>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Packet delivery failure ratio with constant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𝑛𝑑</m:t>
                        </m:r>
                      </m:sub>
                    </m:sSub>
                    <m: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 </m:t>
                    </m:r>
                    <m:r>
                      <m:rPr>
                        <m:sty m:val="p"/>
                      </m:rP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kumimoji="1" lang="en-US" altLang="ja-JP" sz="1600" dirty="0"/>
                  <a:t>, </a:t>
                </a:r>
                <a:r>
                  <a:rPr lang="en-US" altLang="ja-JP" sz="1600" dirty="0">
                    <a:latin typeface="+mj-lt"/>
                  </a:rPr>
                  <a:t>the distance of the first hop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1</m:t>
                        </m:r>
                        <m:r>
                          <a:rPr lang="en-US" altLang="ja-JP" sz="1600" i="1">
                            <a:latin typeface="Cambria Math" panose="02040503050406030204" pitchFamily="18" charset="0"/>
                          </a:rPr>
                          <m:t>𝑠𝑡</m:t>
                        </m:r>
                      </m:sub>
                    </m:sSub>
                  </m:oMath>
                </a14:m>
                <a:r>
                  <a:rPr lang="en-US" altLang="ja-JP" sz="1600" dirty="0">
                    <a:latin typeface="+mj-lt"/>
                  </a:rPr>
                  <a:t> is changed from 10 centimeters (cm) to 2.2 m</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599" y="5139194"/>
                <a:ext cx="7200800" cy="584775"/>
              </a:xfrm>
              <a:prstGeom prst="rect">
                <a:avLst/>
              </a:prstGeom>
              <a:blipFill>
                <a:blip r:embed="rId4"/>
                <a:stretch>
                  <a:fillRect l="-254" t="-3125" r="-1184" b="-12500"/>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03415318-0238-4294-956B-82D42ACDE762}"/>
              </a:ext>
            </a:extLst>
          </p:cNvPr>
          <p:cNvSpPr txBox="1"/>
          <p:nvPr/>
        </p:nvSpPr>
        <p:spPr>
          <a:xfrm>
            <a:off x="648680" y="5835071"/>
            <a:ext cx="7846640"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ja-JP" sz="1800" dirty="0">
                <a:solidFill>
                  <a:srgbClr val="000000"/>
                </a:solidFill>
                <a:effectLst/>
                <a:latin typeface="Times New Roman" panose="02020603050405020304" pitchFamily="18" charset="0"/>
                <a:ea typeface="Times New Roman" panose="02020603050405020304" pitchFamily="18" charset="0"/>
              </a:rPr>
              <a:t>PDFR means the ratio at which the two-hop relay failed beyond the maximum number of retransmissions</a:t>
            </a:r>
            <a:endParaRPr kumimoji="1" lang="ja-JP" altLang="en-US" dirty="0"/>
          </a:p>
        </p:txBody>
      </p:sp>
    </p:spTree>
    <p:extLst>
      <p:ext uri="{BB962C8B-B14F-4D97-AF65-F5344CB8AC3E}">
        <p14:creationId xmlns:p14="http://schemas.microsoft.com/office/powerpoint/2010/main" val="935186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E3E2CD-4F82-40D4-88E9-1DFAFCF0AFF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E1DB319-3677-462F-BF3D-2D907A6D1A1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7748285-335C-492D-B509-C273529FBB15}"/>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430A12E-1614-4023-8719-E78FAB2DB70C}"/>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p:pic>
        <p:nvPicPr>
          <p:cNvPr id="8" name="図 7">
            <a:extLst>
              <a:ext uri="{FF2B5EF4-FFF2-40B4-BE49-F238E27FC236}">
                <a16:creationId xmlns:a16="http://schemas.microsoft.com/office/drawing/2014/main" id="{EDD976DC-1CAB-4AF2-B7A2-D18447CD690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31640" y="1249617"/>
            <a:ext cx="6534988" cy="4081482"/>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C15043-D6B5-4B3E-A075-10D0EC1B9777}"/>
                  </a:ext>
                </a:extLst>
              </p:cNvPr>
              <p:cNvSpPr txBox="1"/>
              <p:nvPr/>
            </p:nvSpPr>
            <p:spPr>
              <a:xfrm>
                <a:off x="971600" y="5494258"/>
                <a:ext cx="7200800" cy="584775"/>
              </a:xfrm>
              <a:prstGeom prst="rect">
                <a:avLst/>
              </a:prstGeom>
              <a:noFill/>
            </p:spPr>
            <p:txBody>
              <a:bodyPr wrap="square" rtlCol="0">
                <a:spAutoFit/>
              </a:bodyPr>
              <a:lstStyle/>
              <a:p>
                <a:pPr algn="ctr"/>
                <a:r>
                  <a:rPr lang="en-US" altLang="ja-JP" sz="1600" dirty="0">
                    <a:latin typeface="+mj-lt"/>
                  </a:rPr>
                  <a:t>Energy efficiency</a:t>
                </a:r>
                <a:r>
                  <a:rPr lang="en-US" altLang="ja-JP" sz="1600" dirty="0">
                    <a:solidFill>
                      <a:srgbClr val="000000"/>
                    </a:solidFill>
                    <a:effectLst/>
                    <a:latin typeface="+mj-lt"/>
                    <a:ea typeface="Times New Roman" panose="02020603050405020304"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with constant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𝑛𝑑</m:t>
                        </m:r>
                      </m:sub>
                    </m:sSub>
                    <m: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 </m:t>
                    </m:r>
                    <m:r>
                      <m:rPr>
                        <m:sty m:val="p"/>
                      </m:rP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kumimoji="1" lang="en-US" altLang="ja-JP" sz="1600" dirty="0"/>
                  <a:t>, </a:t>
                </a:r>
                <a:r>
                  <a:rPr lang="en-US" altLang="ja-JP" sz="1600" dirty="0">
                    <a:latin typeface="+mj-lt"/>
                  </a:rPr>
                  <a:t>the distance of the first hop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1</m:t>
                        </m:r>
                        <m:r>
                          <a:rPr lang="en-US" altLang="ja-JP" sz="1600" i="1">
                            <a:latin typeface="Cambria Math" panose="02040503050406030204" pitchFamily="18" charset="0"/>
                          </a:rPr>
                          <m:t>𝑠𝑡</m:t>
                        </m:r>
                      </m:sub>
                    </m:sSub>
                  </m:oMath>
                </a14:m>
                <a:r>
                  <a:rPr lang="en-US" altLang="ja-JP" sz="1600" dirty="0">
                    <a:latin typeface="+mj-lt"/>
                  </a:rPr>
                  <a:t> is changed from 10 centimeters (cm) to 2.2 m</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5CC15043-D6B5-4B3E-A075-10D0EC1B9777}"/>
                  </a:ext>
                </a:extLst>
              </p:cNvPr>
              <p:cNvSpPr txBox="1">
                <a:spLocks noRot="1" noChangeAspect="1" noMove="1" noResize="1" noEditPoints="1" noAdjustHandles="1" noChangeArrowheads="1" noChangeShapeType="1" noTextEdit="1"/>
              </p:cNvSpPr>
              <p:nvPr/>
            </p:nvSpPr>
            <p:spPr>
              <a:xfrm>
                <a:off x="971600" y="5494258"/>
                <a:ext cx="7200800" cy="584775"/>
              </a:xfrm>
              <a:prstGeom prst="rect">
                <a:avLst/>
              </a:prstGeom>
              <a:blipFill>
                <a:blip r:embed="rId3"/>
                <a:stretch>
                  <a:fillRect t="-3125" b="-1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7833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QoS-aware Hybrid ARQ Scheme Utilizing Decomposable Error Correcting Codes for Wireless Body Area Networks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(2, 3)</a:t>
            </a:r>
          </a:p>
          <a:p>
            <a:endParaRPr kumimoji="1" lang="en-US" altLang="ja-JP" sz="2000" baseline="30000" dirty="0"/>
          </a:p>
          <a:p>
            <a:r>
              <a:rPr kumimoji="1" lang="en-US" altLang="ja-JP" sz="2000" baseline="30000" dirty="0"/>
              <a:t>(1)</a:t>
            </a:r>
            <a:r>
              <a:rPr kumimoji="1" lang="en-US" altLang="ja-JP" sz="2000" dirty="0"/>
              <a:t>Okayama Prefectural University</a:t>
            </a:r>
            <a:endParaRPr kumimoji="1" lang="en-US" altLang="ja-JP" sz="2000" baseline="30000" dirty="0"/>
          </a:p>
          <a:p>
            <a:r>
              <a:rPr kumimoji="1" lang="en-US" altLang="ja-JP" sz="2000" baseline="30000" dirty="0"/>
              <a:t>(2)</a:t>
            </a:r>
            <a:r>
              <a:rPr kumimoji="1" lang="en-US" altLang="ja-JP" sz="2000" dirty="0"/>
              <a:t>Yokohama National University, </a:t>
            </a:r>
            <a:br>
              <a:rPr kumimoji="1" lang="en-US" altLang="ja-JP" sz="2000" dirty="0"/>
            </a:br>
            <a:r>
              <a:rPr kumimoji="1" lang="en-US" altLang="ja-JP" sz="2000" baseline="30000" dirty="0"/>
              <a:t>(3)</a:t>
            </a:r>
            <a:r>
              <a:rPr kumimoji="1" lang="en-US" altLang="ja-JP" sz="2000" dirty="0"/>
              <a:t>YRP-International Alliance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a:t>November 2022</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486400" y="6475413"/>
            <a:ext cx="3478088" cy="184666"/>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dirty="0" err="1"/>
              <a:t>K.Takabayashi</a:t>
            </a:r>
            <a:r>
              <a:rPr lang="en-US" altLang="ja-JP" dirty="0"/>
              <a:t> (OPU), </a:t>
            </a:r>
            <a:r>
              <a:rPr lang="en-US" altLang="ja-JP" dirty="0" err="1"/>
              <a:t>R.Kohno</a:t>
            </a:r>
            <a:r>
              <a:rPr lang="en-US" altLang="ja-JP" dirty="0"/>
              <a:t> (YNU/YRP-IAI)</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E3E2CD-4F82-40D4-88E9-1DFAFCF0AFF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E1DB319-3677-462F-BF3D-2D907A6D1A1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7748285-335C-492D-B509-C273529FBB15}"/>
              </a:ext>
            </a:extLst>
          </p:cNvPr>
          <p:cNvSpPr>
            <a:spLocks noGrp="1"/>
          </p:cNvSpPr>
          <p:nvPr>
            <p:ph type="ftr" sz="quarter" idx="3"/>
          </p:nvPr>
        </p:nvSpPr>
        <p:spPr>
          <a:xfrm>
            <a:off x="5724128" y="6453336"/>
            <a:ext cx="3456384"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430A12E-1614-4023-8719-E78FAB2DB70C}"/>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C15043-D6B5-4B3E-A075-10D0EC1B9777}"/>
                  </a:ext>
                </a:extLst>
              </p:cNvPr>
              <p:cNvSpPr txBox="1"/>
              <p:nvPr/>
            </p:nvSpPr>
            <p:spPr>
              <a:xfrm>
                <a:off x="971600" y="5494258"/>
                <a:ext cx="7200800" cy="584775"/>
              </a:xfrm>
              <a:prstGeom prst="rect">
                <a:avLst/>
              </a:prstGeom>
              <a:noFill/>
            </p:spPr>
            <p:txBody>
              <a:bodyPr wrap="square" rtlCol="0">
                <a:spAutoFit/>
              </a:bodyPr>
              <a:lstStyle/>
              <a:p>
                <a:pPr algn="ctr"/>
                <a:r>
                  <a:rPr lang="en-US" altLang="ja-JP" sz="1600" dirty="0">
                    <a:latin typeface="+mj-lt"/>
                  </a:rPr>
                  <a:t>Average number of transmissions</a:t>
                </a:r>
                <a:r>
                  <a:rPr lang="en-US" altLang="ja-JP" sz="1600" dirty="0">
                    <a:solidFill>
                      <a:srgbClr val="000000"/>
                    </a:solidFill>
                    <a:effectLst/>
                    <a:latin typeface="+mj-lt"/>
                    <a:ea typeface="Times New Roman" panose="02020603050405020304"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with constant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𝑛𝑑</m:t>
                        </m:r>
                      </m:sub>
                    </m:sSub>
                    <m: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=40 </m:t>
                    </m:r>
                    <m:r>
                      <m:rPr>
                        <m:sty m:val="p"/>
                      </m:rPr>
                      <a:rPr lang="en-US" altLang="ja-JP" sz="16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kumimoji="1" lang="en-US" altLang="ja-JP" sz="1600" dirty="0"/>
                  <a:t>, </a:t>
                </a:r>
                <a:r>
                  <a:rPr lang="en-US" altLang="ja-JP" sz="1600" dirty="0">
                    <a:latin typeface="+mj-lt"/>
                  </a:rPr>
                  <a:t>the distance of the first hop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1</m:t>
                        </m:r>
                        <m:r>
                          <a:rPr lang="en-US" altLang="ja-JP" sz="1600" i="1">
                            <a:latin typeface="Cambria Math" panose="02040503050406030204" pitchFamily="18" charset="0"/>
                          </a:rPr>
                          <m:t>𝑠𝑡</m:t>
                        </m:r>
                      </m:sub>
                    </m:sSub>
                  </m:oMath>
                </a14:m>
                <a:r>
                  <a:rPr lang="en-US" altLang="ja-JP" sz="1600" dirty="0">
                    <a:latin typeface="+mj-lt"/>
                  </a:rPr>
                  <a:t> is changed from 10 centimeters (cm) to 2.2 m</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5CC15043-D6B5-4B3E-A075-10D0EC1B9777}"/>
                  </a:ext>
                </a:extLst>
              </p:cNvPr>
              <p:cNvSpPr txBox="1">
                <a:spLocks noRot="1" noChangeAspect="1" noMove="1" noResize="1" noEditPoints="1" noAdjustHandles="1" noChangeArrowheads="1" noChangeShapeType="1" noTextEdit="1"/>
              </p:cNvSpPr>
              <p:nvPr/>
            </p:nvSpPr>
            <p:spPr>
              <a:xfrm>
                <a:off x="971600" y="5494258"/>
                <a:ext cx="7200800" cy="584775"/>
              </a:xfrm>
              <a:prstGeom prst="rect">
                <a:avLst/>
              </a:prstGeom>
              <a:blipFill>
                <a:blip r:embed="rId2"/>
                <a:stretch>
                  <a:fillRect t="-3125" b="-12500"/>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C80D6683-FC70-431D-8134-6685B01E7D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83700" y="1268760"/>
            <a:ext cx="6176600" cy="3888432"/>
          </a:xfrm>
          <a:prstGeom prst="rect">
            <a:avLst/>
          </a:prstGeom>
        </p:spPr>
      </p:pic>
    </p:spTree>
    <p:extLst>
      <p:ext uri="{BB962C8B-B14F-4D97-AF65-F5344CB8AC3E}">
        <p14:creationId xmlns:p14="http://schemas.microsoft.com/office/powerpoint/2010/main" val="172950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5. Discussion (</a:t>
                </a:r>
                <a:r>
                  <a:rPr lang="en-US" altLang="ja-JP" sz="3600" dirty="0">
                    <a:solidFill>
                      <a:srgbClr val="000000"/>
                    </a:solidFill>
                    <a:effectLst/>
                    <a:latin typeface="Times New Roman" panose="02020603050405020304" pitchFamily="18" charset="0"/>
                    <a:ea typeface="Times New Roman" panose="02020603050405020304" pitchFamily="18" charset="0"/>
                  </a:rPr>
                  <a:t>constant </a:t>
                </a:r>
                <a14:m>
                  <m:oMath xmlns:m="http://schemas.openxmlformats.org/officeDocument/2006/math">
                    <m:sSub>
                      <m:sSubPr>
                        <m:ctrlPr>
                          <a:rPr lang="ja-JP" altLang="ja-JP" sz="3600" i="1">
                            <a:effectLst/>
                            <a:latin typeface="Cambria Math" panose="02040503050406030204" pitchFamily="18" charset="0"/>
                            <a:ea typeface="Cambria Math" panose="02040503050406030204" pitchFamily="18" charset="0"/>
                          </a:rPr>
                        </m:ctrlPr>
                      </m:sSubPr>
                      <m:e>
                        <m:r>
                          <a:rPr lang="en-US" altLang="ja-JP" sz="3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3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3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𝑛𝑑</m:t>
                        </m:r>
                      </m:sub>
                    </m:sSub>
                  </m:oMath>
                </a14:m>
                <a:r>
                  <a:rPr kumimoji="1" lang="en-US" altLang="ja-JP" dirty="0"/>
                  <a:t> case)</a:t>
                </a:r>
                <a:endParaRPr kumimoji="1" lang="ja-JP" altLang="en-US" dirty="0"/>
              </a:p>
            </p:txBody>
          </p:sp>
        </mc:Choice>
        <mc:Fallback xmlns="">
          <p:sp>
            <p:nvSpPr>
              <p:cNvPr id="6" name="タイトル 2">
                <a:extLst>
                  <a:ext uri="{FF2B5EF4-FFF2-40B4-BE49-F238E27FC236}">
                    <a16:creationId xmlns:a16="http://schemas.microsoft.com/office/drawing/2014/main" id="{7007DF71-6E88-456A-B507-8019F7A97C50}"/>
                  </a:ext>
                </a:extLst>
              </p:cNvPr>
              <p:cNvSpPr>
                <a:spLocks noGrp="1" noRot="1" noChangeAspect="1" noMove="1" noResize="1" noEditPoints="1" noAdjustHandles="1" noChangeArrowheads="1" noChangeShapeType="1" noTextEdit="1"/>
              </p:cNvSpPr>
              <p:nvPr>
                <p:ph type="title"/>
              </p:nvPr>
            </p:nvSpPr>
            <p:spPr>
              <a:xfrm>
                <a:off x="611560" y="412522"/>
                <a:ext cx="7772400" cy="1066800"/>
              </a:xfrm>
              <a:blipFill>
                <a:blip r:embed="rId2"/>
                <a:stretch>
                  <a:fillRect b="-11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412776"/>
                <a:ext cx="8064896"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The proposed scheme satisfies the QoS requirements for data A </a:t>
                </a:r>
                <a:r>
                  <a:rPr lang="en-US" altLang="ja-JP" sz="1800" dirty="0">
                    <a:solidFill>
                      <a:srgbClr val="000000"/>
                    </a:solidFill>
                    <a:effectLst/>
                    <a:latin typeface="Times New Roman" panose="02020603050405020304" pitchFamily="18" charset="0"/>
                    <a:ea typeface="Times New Roman" panose="02020603050405020304" pitchFamily="18" charset="0"/>
                  </a:rPr>
                  <a:t>and,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IEEE Std. 802.15.6 and 15.4a do not</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Data B has better performances with respect to both standard schemes</a:t>
                </a:r>
              </a:p>
              <a:p>
                <a:pPr marL="742950" lvl="1" indent="-285750">
                  <a:buFont typeface="Arial" panose="020B0604020202020204" pitchFamily="34" charset="0"/>
                  <a:buChar char="•"/>
                </a:pPr>
                <a:r>
                  <a:rPr lang="en-US" altLang="ja-JP" sz="1800" b="1" u="sng" dirty="0">
                    <a:solidFill>
                      <a:srgbClr val="000000"/>
                    </a:solidFill>
                    <a:effectLst/>
                    <a:latin typeface="Times New Roman" panose="02020603050405020304" pitchFamily="18" charset="0"/>
                    <a:ea typeface="Times New Roman" panose="02020603050405020304" pitchFamily="18" charset="0"/>
                  </a:rPr>
                  <a:t>Those standard schemes are not basically designed so that any </a:t>
                </a:r>
                <a:r>
                  <a:rPr lang="en-US" altLang="ja-JP" sz="1800" b="1" u="sng" dirty="0" err="1">
                    <a:solidFill>
                      <a:srgbClr val="000000"/>
                    </a:solidFill>
                    <a:effectLst/>
                    <a:latin typeface="Times New Roman" panose="02020603050405020304" pitchFamily="18" charset="0"/>
                    <a:ea typeface="Times New Roman" panose="02020603050405020304" pitchFamily="18" charset="0"/>
                  </a:rPr>
                  <a:t>QoSs</a:t>
                </a:r>
                <a:r>
                  <a:rPr lang="en-US" altLang="ja-JP" sz="1800" b="1" u="sng" dirty="0">
                    <a:solidFill>
                      <a:srgbClr val="000000"/>
                    </a:solidFill>
                    <a:effectLst/>
                    <a:latin typeface="Times New Roman" panose="02020603050405020304" pitchFamily="18" charset="0"/>
                    <a:ea typeface="Times New Roman" panose="02020603050405020304" pitchFamily="18" charset="0"/>
                  </a:rPr>
                  <a:t> can be satisfied</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hat is one of problems in those standard schemes</a:t>
                </a:r>
              </a:p>
              <a:p>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Cases 2 and 3 show better energy efficiency and average number of transmissions than Case 1</a:t>
                </a:r>
              </a:p>
              <a:p>
                <a:pPr marL="742950" lvl="1" indent="-285750">
                  <a:buFont typeface="Arial" panose="020B0604020202020204" pitchFamily="34" charset="0"/>
                  <a:buChar char="•"/>
                </a:pPr>
                <a:r>
                  <a:rPr lang="en-US" altLang="ja-JP" sz="1800" b="1" u="sng" dirty="0">
                    <a:solidFill>
                      <a:srgbClr val="000000"/>
                    </a:solidFill>
                    <a:effectLst/>
                    <a:latin typeface="Times New Roman" panose="02020603050405020304" pitchFamily="18" charset="0"/>
                    <a:ea typeface="Times New Roman" panose="02020603050405020304" pitchFamily="18" charset="0"/>
                  </a:rPr>
                  <a:t>The coding rate of Case 2 and Case 3 is set appropriately for the channel SNR </a:t>
                </a:r>
                <a:r>
                  <a:rPr lang="en-US" altLang="ja-JP" sz="1800" dirty="0">
                    <a:solidFill>
                      <a:srgbClr val="000000"/>
                    </a:solidFill>
                    <a:effectLst/>
                    <a:latin typeface="Times New Roman" panose="02020603050405020304" pitchFamily="18" charset="0"/>
                    <a:ea typeface="Times New Roman" panose="02020603050405020304" pitchFamily="18" charset="0"/>
                  </a:rPr>
                  <a:t>and the number of retransmissions is reduced by utilizing Scheme 2</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Case 1 uses only Scheme 1 and it requires a larger number of retransmissions</a:t>
                </a:r>
              </a:p>
              <a:p>
                <a:pPr marL="742950" lvl="1" indent="-285750">
                  <a:buFont typeface="Arial" panose="020B0604020202020204" pitchFamily="34" charset="0"/>
                  <a:buChar char="•"/>
                </a:pPr>
                <a:endParaRPr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here is not a large difference between Cases 2 and 3</a:t>
                </a:r>
              </a:p>
              <a:p>
                <a:pPr marL="742950" lvl="1" indent="-285750">
                  <a:buFont typeface="Arial" panose="020B0604020202020204" pitchFamily="34" charset="0"/>
                  <a:buChar char="•"/>
                </a:pPr>
                <a14:m>
                  <m:oMath xmlns:m="http://schemas.openxmlformats.org/officeDocument/2006/math">
                    <m:sSub>
                      <m:sSubPr>
                        <m:ctrlPr>
                          <a:rPr lang="ja-JP" altLang="ja-JP" b="1" i="1" u="sng" smtClean="0">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𝒏𝒅</m:t>
                        </m:r>
                      </m:sub>
                    </m:sSub>
                  </m:oMath>
                </a14:m>
                <a:r>
                  <a:rPr lang="en-US" altLang="ja-JP" sz="1800" b="1" u="sng" dirty="0">
                    <a:solidFill>
                      <a:srgbClr val="000000"/>
                    </a:solidFill>
                    <a:effectLst/>
                    <a:latin typeface="Times New Roman" panose="02020603050405020304" pitchFamily="18" charset="0"/>
                    <a:ea typeface="Times New Roman" panose="02020603050405020304" pitchFamily="18" charset="0"/>
                  </a:rPr>
                  <a:t> is short and the error correcting capability</a:t>
                </a:r>
                <a:r>
                  <a:rPr lang="en-US" altLang="ja-JP" sz="1800" dirty="0">
                    <a:solidFill>
                      <a:srgbClr val="000000"/>
                    </a:solidFill>
                    <a:effectLst/>
                    <a:latin typeface="Times New Roman" panose="02020603050405020304" pitchFamily="18" charset="0"/>
                    <a:ea typeface="Times New Roman" panose="02020603050405020304" pitchFamily="18" charset="0"/>
                  </a:rPr>
                  <a:t> of coding rate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altLang="ja-JP" sz="1800" dirty="0">
                    <a:solidFill>
                      <a:srgbClr val="000000"/>
                    </a:solidFill>
                    <a:effectLst/>
                    <a:latin typeface="Times New Roman" panose="02020603050405020304" pitchFamily="18" charset="0"/>
                    <a:ea typeface="Times New Roman" panose="02020603050405020304" pitchFamily="18" charset="0"/>
                  </a:rPr>
                  <a:t> = 8/9 </a:t>
                </a:r>
                <a:r>
                  <a:rPr lang="en-US" altLang="ja-JP" sz="1800" b="1" u="sng" dirty="0">
                    <a:solidFill>
                      <a:srgbClr val="000000"/>
                    </a:solidFill>
                    <a:effectLst/>
                    <a:latin typeface="Times New Roman" panose="02020603050405020304" pitchFamily="18" charset="0"/>
                    <a:ea typeface="Times New Roman" panose="02020603050405020304" pitchFamily="18" charset="0"/>
                  </a:rPr>
                  <a:t>at the first transmission can reduce bit errors sufficiently</a:t>
                </a:r>
                <a:endParaRPr kumimoji="1" lang="en-US" altLang="ja-JP" b="1" u="sng" dirty="0">
                  <a:solidFill>
                    <a:srgbClr val="000000"/>
                  </a:solidFill>
                  <a:latin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3088E4C6-F9DC-4275-926F-3AEBE8AFDA4F}"/>
                  </a:ext>
                </a:extLst>
              </p:cNvPr>
              <p:cNvSpPr txBox="1">
                <a:spLocks noRot="1" noChangeAspect="1" noMove="1" noResize="1" noEditPoints="1" noAdjustHandles="1" noChangeArrowheads="1" noChangeShapeType="1" noTextEdit="1"/>
              </p:cNvSpPr>
              <p:nvPr/>
            </p:nvSpPr>
            <p:spPr>
              <a:xfrm>
                <a:off x="539552" y="1412776"/>
                <a:ext cx="8064896" cy="4801314"/>
              </a:xfrm>
              <a:prstGeom prst="rect">
                <a:avLst/>
              </a:prstGeom>
              <a:blipFill>
                <a:blip r:embed="rId3"/>
                <a:stretch>
                  <a:fillRect l="-530" t="-762" r="-454" b="-11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7882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600" y="5373216"/>
                <a:ext cx="7200800" cy="606833"/>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Packet delivery failure ratio with constant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2</m:t>
                        </m:r>
                        <m:r>
                          <a:rPr lang="en-US" altLang="ja-JP" sz="1600" i="1">
                            <a:latin typeface="Cambria Math" panose="02040503050406030204" pitchFamily="18" charset="0"/>
                          </a:rPr>
                          <m:t>h𝑜𝑝𝑠</m:t>
                        </m:r>
                      </m:sub>
                    </m:sSub>
                    <m:r>
                      <a:rPr lang="en-US" altLang="ja-JP" sz="14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altLang="ja-JP" sz="1400" i="1">
                            <a:latin typeface="Cambria Math" panose="02040503050406030204" pitchFamily="18" charset="0"/>
                          </a:rPr>
                        </m:ctrlPr>
                      </m:sSubPr>
                      <m:e>
                        <m:r>
                          <a:rPr lang="en-US" altLang="ja-JP" sz="1400" i="1">
                            <a:latin typeface="Cambria Math" panose="02040503050406030204" pitchFamily="18" charset="0"/>
                          </a:rPr>
                          <m:t>𝑑</m:t>
                        </m:r>
                      </m:e>
                      <m:sub>
                        <m:r>
                          <a:rPr lang="en-US" altLang="ja-JP" sz="1400" b="0" i="1" smtClean="0">
                            <a:latin typeface="Cambria Math" panose="02040503050406030204" pitchFamily="18" charset="0"/>
                          </a:rPr>
                          <m:t>1</m:t>
                        </m:r>
                        <m:r>
                          <a:rPr lang="en-US" altLang="ja-JP" sz="1400" b="0" i="1" smtClean="0">
                            <a:latin typeface="Cambria Math" panose="02040503050406030204" pitchFamily="18" charset="0"/>
                          </a:rPr>
                          <m:t>𝑠𝑡</m:t>
                        </m:r>
                      </m:sub>
                    </m:sSub>
                    <m:r>
                      <a:rPr lang="en-US" altLang="ja-JP" sz="1400" b="0" i="1" smtClean="0">
                        <a:latin typeface="Cambria Math" panose="02040503050406030204" pitchFamily="18" charset="0"/>
                      </a:rPr>
                      <m:t>+</m:t>
                    </m:r>
                    <m:sSub>
                      <m:sSubPr>
                        <m:ctrlPr>
                          <a:rPr lang="ja-JP" altLang="ja-JP" sz="1400" i="1">
                            <a:latin typeface="Cambria Math" panose="02040503050406030204" pitchFamily="18" charset="0"/>
                          </a:rPr>
                        </m:ctrlPr>
                      </m:sSubPr>
                      <m:e>
                        <m:r>
                          <a:rPr lang="en-US" altLang="ja-JP" sz="1400" i="1">
                            <a:latin typeface="Cambria Math" panose="02040503050406030204" pitchFamily="18" charset="0"/>
                          </a:rPr>
                          <m:t>𝑑</m:t>
                        </m:r>
                      </m:e>
                      <m:sub>
                        <m:r>
                          <a:rPr lang="en-US" altLang="ja-JP" sz="1400" i="1">
                            <a:latin typeface="Cambria Math" panose="02040503050406030204" pitchFamily="18" charset="0"/>
                          </a:rPr>
                          <m:t>2</m:t>
                        </m:r>
                        <m:r>
                          <a:rPr lang="en-US" altLang="ja-JP" sz="1400" b="0" i="1" smtClean="0">
                            <a:latin typeface="Cambria Math" panose="02040503050406030204" pitchFamily="18" charset="0"/>
                          </a:rPr>
                          <m:t>𝑛𝑑</m:t>
                        </m:r>
                      </m:sub>
                    </m:sSub>
                    <m:r>
                      <a:rPr lang="en-US" altLang="ja-JP" sz="1400" b="0" i="1" smtClean="0">
                        <a:latin typeface="Cambria Math" panose="02040503050406030204" pitchFamily="18" charset="0"/>
                      </a:rPr>
                      <m:t>=</m:t>
                    </m:r>
                    <m:r>
                      <a:rPr lang="en-US" altLang="ja-JP" sz="14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1.5 </m:t>
                    </m:r>
                    <m:r>
                      <m:rPr>
                        <m:sty m:val="p"/>
                      </m:rPr>
                      <a:rPr lang="en-US" altLang="ja-JP" sz="14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US" altLang="ja-JP" sz="1600" dirty="0">
                    <a:latin typeface="+mj-lt"/>
                  </a:rPr>
                  <a:t> varying the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1</m:t>
                        </m:r>
                        <m:r>
                          <a:rPr lang="en-US" altLang="ja-JP" sz="1600" i="1">
                            <a:latin typeface="Cambria Math" panose="02040503050406030204" pitchFamily="18" charset="0"/>
                          </a:rPr>
                          <m:t>𝑠𝑡</m:t>
                        </m:r>
                      </m:sub>
                    </m:sSub>
                  </m:oMath>
                </a14:m>
                <a:r>
                  <a:rPr lang="en-US" altLang="ja-JP" sz="1600" dirty="0">
                    <a:latin typeface="+mj-lt"/>
                  </a:rPr>
                  <a:t> and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2</m:t>
                        </m:r>
                        <m:r>
                          <a:rPr lang="en-US" altLang="ja-JP" sz="1600" i="1">
                            <a:latin typeface="Cambria Math" panose="02040503050406030204" pitchFamily="18" charset="0"/>
                          </a:rPr>
                          <m:t>𝑛𝑑</m:t>
                        </m:r>
                      </m:sub>
                    </m:sSub>
                  </m:oMath>
                </a14:m>
                <a:r>
                  <a:rPr lang="en-US" altLang="ja-JP" sz="1600" dirty="0">
                    <a:latin typeface="+mj-lt"/>
                  </a:rPr>
                  <a:t> values. For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𝑑</m:t>
                        </m:r>
                      </m:e>
                      <m:sub>
                        <m:r>
                          <a:rPr lang="en-US" altLang="ja-JP" sz="1600" i="1">
                            <a:latin typeface="Cambria Math" panose="02040503050406030204" pitchFamily="18" charset="0"/>
                          </a:rPr>
                          <m:t>1</m:t>
                        </m:r>
                        <m:r>
                          <a:rPr lang="en-US" altLang="ja-JP" sz="1600" i="1">
                            <a:latin typeface="Cambria Math" panose="02040503050406030204" pitchFamily="18" charset="0"/>
                          </a:rPr>
                          <m:t>𝑠𝑡</m:t>
                        </m:r>
                      </m:sub>
                    </m:sSub>
                  </m:oMath>
                </a14:m>
                <a:r>
                  <a:rPr lang="en-US" altLang="ja-JP" sz="1600" dirty="0">
                    <a:latin typeface="+mj-lt"/>
                  </a:rPr>
                  <a:t> = 1.5 m, data are transmitted using only a single hop.</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600" y="5373216"/>
                <a:ext cx="7200800" cy="606833"/>
              </a:xfrm>
              <a:prstGeom prst="rect">
                <a:avLst/>
              </a:prstGeom>
              <a:blipFill>
                <a:blip r:embed="rId3"/>
                <a:stretch>
                  <a:fillRect t="-3000" b="-12000"/>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1C93A98A-0E11-454C-915A-D581BB6161F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35760" y="1268760"/>
            <a:ext cx="5872480" cy="4038600"/>
          </a:xfrm>
          <a:prstGeom prst="rect">
            <a:avLst/>
          </a:prstGeom>
        </p:spPr>
      </p:pic>
    </p:spTree>
    <p:extLst>
      <p:ext uri="{BB962C8B-B14F-4D97-AF65-F5344CB8AC3E}">
        <p14:creationId xmlns:p14="http://schemas.microsoft.com/office/powerpoint/2010/main" val="149975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E3E2CD-4F82-40D4-88E9-1DFAFCF0AFF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E1DB319-3677-462F-BF3D-2D907A6D1A1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7748285-335C-492D-B509-C273529FBB15}"/>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430A12E-1614-4023-8719-E78FAB2DB70C}"/>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C15043-D6B5-4B3E-A075-10D0EC1B9777}"/>
                  </a:ext>
                </a:extLst>
              </p:cNvPr>
              <p:cNvSpPr txBox="1"/>
              <p:nvPr/>
            </p:nvSpPr>
            <p:spPr>
              <a:xfrm>
                <a:off x="971600" y="5517232"/>
                <a:ext cx="7200800" cy="603755"/>
              </a:xfrm>
              <a:prstGeom prst="rect">
                <a:avLst/>
              </a:prstGeom>
              <a:noFill/>
            </p:spPr>
            <p:txBody>
              <a:bodyPr wrap="square" rtlCol="0">
                <a:spAutoFit/>
              </a:bodyPr>
              <a:lstStyle/>
              <a:p>
                <a:pPr algn="ctr"/>
                <a:r>
                  <a:rPr lang="en-US" altLang="ja-JP" sz="1600" dirty="0">
                    <a:latin typeface="+mj-lt"/>
                  </a:rPr>
                  <a:t>Energy efficiency</a:t>
                </a:r>
                <a:r>
                  <a:rPr lang="en-US" altLang="ja-JP" sz="1600" dirty="0">
                    <a:solidFill>
                      <a:srgbClr val="000000"/>
                    </a:solidFill>
                    <a:effectLst/>
                    <a:latin typeface="+mj-lt"/>
                    <a:ea typeface="Times New Roman" panose="02020603050405020304" pitchFamily="18" charset="0"/>
                  </a:rPr>
                  <a:t> </a:t>
                </a:r>
                <a:r>
                  <a:rPr lang="en-US" altLang="ja-JP" sz="1600" dirty="0">
                    <a:solidFill>
                      <a:srgbClr val="000000"/>
                    </a:solidFill>
                    <a:latin typeface="Times New Roman" panose="02020603050405020304" pitchFamily="18" charset="0"/>
                    <a:ea typeface="Times New Roman" panose="02020603050405020304" pitchFamily="18" charset="0"/>
                  </a:rPr>
                  <a:t>with constant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2</m:t>
                        </m:r>
                        <m:r>
                          <a:rPr lang="en-US" altLang="ja-JP" sz="1600" i="1">
                            <a:solidFill>
                              <a:srgbClr val="000000"/>
                            </a:solidFill>
                            <a:latin typeface="Cambria Math" panose="02040503050406030204" pitchFamily="18" charset="0"/>
                          </a:rPr>
                          <m:t>h𝑜𝑝𝑠</m:t>
                        </m:r>
                      </m:sub>
                    </m:sSub>
                    <m: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altLang="ja-JP" sz="1400" i="1">
                            <a:solidFill>
                              <a:srgbClr val="000000"/>
                            </a:solidFill>
                            <a:latin typeface="Cambria Math" panose="02040503050406030204" pitchFamily="18" charset="0"/>
                          </a:rPr>
                        </m:ctrlPr>
                      </m:sSubPr>
                      <m:e>
                        <m:r>
                          <a:rPr lang="en-US" altLang="ja-JP" sz="1400" i="1">
                            <a:solidFill>
                              <a:srgbClr val="000000"/>
                            </a:solidFill>
                            <a:latin typeface="Cambria Math" panose="02040503050406030204" pitchFamily="18" charset="0"/>
                          </a:rPr>
                          <m:t>𝑑</m:t>
                        </m:r>
                      </m:e>
                      <m:sub>
                        <m:r>
                          <a:rPr lang="en-US" altLang="ja-JP" sz="1400" i="1">
                            <a:solidFill>
                              <a:srgbClr val="000000"/>
                            </a:solidFill>
                            <a:latin typeface="Cambria Math" panose="02040503050406030204" pitchFamily="18" charset="0"/>
                          </a:rPr>
                          <m:t>1</m:t>
                        </m:r>
                        <m:r>
                          <a:rPr lang="en-US" altLang="ja-JP" sz="1400" i="1">
                            <a:solidFill>
                              <a:srgbClr val="000000"/>
                            </a:solidFill>
                            <a:latin typeface="Cambria Math" panose="02040503050406030204" pitchFamily="18" charset="0"/>
                          </a:rPr>
                          <m:t>𝑠𝑡</m:t>
                        </m:r>
                      </m:sub>
                    </m:sSub>
                    <m:r>
                      <a:rPr lang="en-US" altLang="ja-JP" sz="1400" i="1">
                        <a:solidFill>
                          <a:srgbClr val="000000"/>
                        </a:solidFill>
                        <a:latin typeface="Cambria Math" panose="02040503050406030204" pitchFamily="18" charset="0"/>
                      </a:rPr>
                      <m:t>+</m:t>
                    </m:r>
                    <m:sSub>
                      <m:sSubPr>
                        <m:ctrlPr>
                          <a:rPr lang="ja-JP" altLang="ja-JP" sz="1400" i="1">
                            <a:solidFill>
                              <a:srgbClr val="000000"/>
                            </a:solidFill>
                            <a:latin typeface="Cambria Math" panose="02040503050406030204" pitchFamily="18" charset="0"/>
                          </a:rPr>
                        </m:ctrlPr>
                      </m:sSubPr>
                      <m:e>
                        <m:r>
                          <a:rPr lang="en-US" altLang="ja-JP" sz="1400" i="1">
                            <a:solidFill>
                              <a:srgbClr val="000000"/>
                            </a:solidFill>
                            <a:latin typeface="Cambria Math" panose="02040503050406030204" pitchFamily="18" charset="0"/>
                          </a:rPr>
                          <m:t>𝑑</m:t>
                        </m:r>
                      </m:e>
                      <m:sub>
                        <m:r>
                          <a:rPr lang="en-US" altLang="ja-JP" sz="1400" i="1">
                            <a:solidFill>
                              <a:srgbClr val="000000"/>
                            </a:solidFill>
                            <a:latin typeface="Cambria Math" panose="02040503050406030204" pitchFamily="18" charset="0"/>
                          </a:rPr>
                          <m:t>2</m:t>
                        </m:r>
                        <m:r>
                          <a:rPr lang="en-US" altLang="ja-JP" sz="1400" i="1">
                            <a:solidFill>
                              <a:srgbClr val="000000"/>
                            </a:solidFill>
                            <a:latin typeface="Cambria Math" panose="02040503050406030204" pitchFamily="18" charset="0"/>
                          </a:rPr>
                          <m:t>𝑛𝑑</m:t>
                        </m:r>
                      </m:sub>
                    </m:sSub>
                    <m:r>
                      <a:rPr lang="en-US" altLang="ja-JP" sz="1400" i="1">
                        <a:solidFill>
                          <a:srgbClr val="000000"/>
                        </a:solidFill>
                        <a:latin typeface="Cambria Math" panose="02040503050406030204" pitchFamily="18" charset="0"/>
                      </a:rPr>
                      <m:t>=</m:t>
                    </m:r>
                    <m: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1.5 </m:t>
                    </m:r>
                    <m:r>
                      <m:rPr>
                        <m:sty m:val="p"/>
                      </m:rP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oMath>
                </a14:m>
                <a:r>
                  <a:rPr lang="en-US" altLang="ja-JP" sz="1600" dirty="0">
                    <a:solidFill>
                      <a:srgbClr val="000000"/>
                    </a:solidFill>
                    <a:latin typeface="Times New Roman"/>
                  </a:rPr>
                  <a:t> varying the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1</m:t>
                        </m:r>
                        <m:r>
                          <a:rPr lang="en-US" altLang="ja-JP" sz="1600" i="1">
                            <a:solidFill>
                              <a:srgbClr val="000000"/>
                            </a:solidFill>
                            <a:latin typeface="Cambria Math" panose="02040503050406030204" pitchFamily="18" charset="0"/>
                          </a:rPr>
                          <m:t>𝑠𝑡</m:t>
                        </m:r>
                      </m:sub>
                    </m:sSub>
                  </m:oMath>
                </a14:m>
                <a:r>
                  <a:rPr lang="en-US" altLang="ja-JP" sz="1600" dirty="0">
                    <a:solidFill>
                      <a:srgbClr val="000000"/>
                    </a:solidFill>
                    <a:latin typeface="Times New Roman"/>
                  </a:rPr>
                  <a:t> and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2</m:t>
                        </m:r>
                        <m:r>
                          <a:rPr lang="en-US" altLang="ja-JP" sz="1600" i="1">
                            <a:solidFill>
                              <a:srgbClr val="000000"/>
                            </a:solidFill>
                            <a:latin typeface="Cambria Math" panose="02040503050406030204" pitchFamily="18" charset="0"/>
                          </a:rPr>
                          <m:t>𝑛𝑑</m:t>
                        </m:r>
                      </m:sub>
                    </m:sSub>
                  </m:oMath>
                </a14:m>
                <a:r>
                  <a:rPr lang="en-US" altLang="ja-JP" sz="1600" dirty="0">
                    <a:solidFill>
                      <a:srgbClr val="000000"/>
                    </a:solidFill>
                    <a:latin typeface="Times New Roman"/>
                  </a:rPr>
                  <a:t> values. For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1</m:t>
                        </m:r>
                        <m:r>
                          <a:rPr lang="en-US" altLang="ja-JP" sz="1600" i="1">
                            <a:solidFill>
                              <a:srgbClr val="000000"/>
                            </a:solidFill>
                            <a:latin typeface="Cambria Math" panose="02040503050406030204" pitchFamily="18" charset="0"/>
                          </a:rPr>
                          <m:t>𝑠𝑡</m:t>
                        </m:r>
                      </m:sub>
                    </m:sSub>
                  </m:oMath>
                </a14:m>
                <a:r>
                  <a:rPr lang="en-US" altLang="ja-JP" sz="1600" dirty="0">
                    <a:solidFill>
                      <a:srgbClr val="000000"/>
                    </a:solidFill>
                    <a:latin typeface="Times New Roman"/>
                  </a:rPr>
                  <a:t> = 1.5 m, data are transmitted using only a single hop.</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5CC15043-D6B5-4B3E-A075-10D0EC1B9777}"/>
                  </a:ext>
                </a:extLst>
              </p:cNvPr>
              <p:cNvSpPr txBox="1">
                <a:spLocks noRot="1" noChangeAspect="1" noMove="1" noResize="1" noEditPoints="1" noAdjustHandles="1" noChangeArrowheads="1" noChangeShapeType="1" noTextEdit="1"/>
              </p:cNvSpPr>
              <p:nvPr/>
            </p:nvSpPr>
            <p:spPr>
              <a:xfrm>
                <a:off x="971600" y="5517232"/>
                <a:ext cx="7200800" cy="603755"/>
              </a:xfrm>
              <a:prstGeom prst="rect">
                <a:avLst/>
              </a:prstGeom>
              <a:blipFill>
                <a:blip r:embed="rId3"/>
                <a:stretch>
                  <a:fillRect t="-3030" b="-12121"/>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514D4DF6-E10B-4DE9-8CE4-CF8A3F1EE31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75656" y="1479322"/>
            <a:ext cx="6335052" cy="3893894"/>
          </a:xfrm>
          <a:prstGeom prst="rect">
            <a:avLst/>
          </a:prstGeom>
        </p:spPr>
      </p:pic>
    </p:spTree>
    <p:extLst>
      <p:ext uri="{BB962C8B-B14F-4D97-AF65-F5344CB8AC3E}">
        <p14:creationId xmlns:p14="http://schemas.microsoft.com/office/powerpoint/2010/main" val="90949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E3E2CD-4F82-40D4-88E9-1DFAFCF0AFF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E1DB319-3677-462F-BF3D-2D907A6D1A1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7748285-335C-492D-B509-C273529FBB15}"/>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430A12E-1614-4023-8719-E78FAB2DB70C}"/>
              </a:ext>
            </a:extLst>
          </p:cNvPr>
          <p:cNvSpPr>
            <a:spLocks noGrp="1"/>
          </p:cNvSpPr>
          <p:nvPr>
            <p:ph type="title"/>
          </p:nvPr>
        </p:nvSpPr>
        <p:spPr>
          <a:xfrm>
            <a:off x="685800" y="412522"/>
            <a:ext cx="7772400" cy="1066800"/>
          </a:xfrm>
        </p:spPr>
        <p:txBody>
          <a:bodyPr/>
          <a:lstStyle/>
          <a:p>
            <a:r>
              <a:rPr kumimoji="1" lang="en-US" altLang="ja-JP" dirty="0"/>
              <a:t>5. Numerical results</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C15043-D6B5-4B3E-A075-10D0EC1B9777}"/>
                  </a:ext>
                </a:extLst>
              </p:cNvPr>
              <p:cNvSpPr txBox="1"/>
              <p:nvPr/>
            </p:nvSpPr>
            <p:spPr>
              <a:xfrm>
                <a:off x="829680" y="5503386"/>
                <a:ext cx="7560840" cy="603755"/>
              </a:xfrm>
              <a:prstGeom prst="rect">
                <a:avLst/>
              </a:prstGeom>
              <a:noFill/>
            </p:spPr>
            <p:txBody>
              <a:bodyPr wrap="square" rtlCol="0">
                <a:spAutoFit/>
              </a:bodyPr>
              <a:lstStyle/>
              <a:p>
                <a:pPr algn="ctr"/>
                <a:r>
                  <a:rPr lang="en-US" altLang="ja-JP" sz="1600" dirty="0">
                    <a:latin typeface="+mj-lt"/>
                  </a:rPr>
                  <a:t>Average number of transmissions</a:t>
                </a:r>
                <a:r>
                  <a:rPr lang="en-US" altLang="ja-JP" sz="1600" dirty="0">
                    <a:solidFill>
                      <a:srgbClr val="000000"/>
                    </a:solidFill>
                    <a:effectLst/>
                    <a:latin typeface="+mj-lt"/>
                    <a:ea typeface="Times New Roman" panose="02020603050405020304" pitchFamily="18" charset="0"/>
                  </a:rPr>
                  <a:t> </a:t>
                </a:r>
                <a:r>
                  <a:rPr lang="en-US" altLang="ja-JP" sz="1600" dirty="0">
                    <a:solidFill>
                      <a:srgbClr val="000000"/>
                    </a:solidFill>
                    <a:latin typeface="Times New Roman" panose="02020603050405020304" pitchFamily="18" charset="0"/>
                    <a:ea typeface="Times New Roman" panose="02020603050405020304" pitchFamily="18" charset="0"/>
                  </a:rPr>
                  <a:t>with constant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2</m:t>
                        </m:r>
                        <m:r>
                          <a:rPr lang="en-US" altLang="ja-JP" sz="1600" i="1">
                            <a:solidFill>
                              <a:srgbClr val="000000"/>
                            </a:solidFill>
                            <a:latin typeface="Cambria Math" panose="02040503050406030204" pitchFamily="18" charset="0"/>
                          </a:rPr>
                          <m:t>h𝑜𝑝𝑠</m:t>
                        </m:r>
                      </m:sub>
                    </m:sSub>
                    <m: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altLang="ja-JP" sz="1400" i="1">
                            <a:solidFill>
                              <a:srgbClr val="000000"/>
                            </a:solidFill>
                            <a:latin typeface="Cambria Math" panose="02040503050406030204" pitchFamily="18" charset="0"/>
                          </a:rPr>
                        </m:ctrlPr>
                      </m:sSubPr>
                      <m:e>
                        <m:r>
                          <a:rPr lang="en-US" altLang="ja-JP" sz="1400" i="1">
                            <a:solidFill>
                              <a:srgbClr val="000000"/>
                            </a:solidFill>
                            <a:latin typeface="Cambria Math" panose="02040503050406030204" pitchFamily="18" charset="0"/>
                          </a:rPr>
                          <m:t>𝑑</m:t>
                        </m:r>
                      </m:e>
                      <m:sub>
                        <m:r>
                          <a:rPr lang="en-US" altLang="ja-JP" sz="1400" i="1">
                            <a:solidFill>
                              <a:srgbClr val="000000"/>
                            </a:solidFill>
                            <a:latin typeface="Cambria Math" panose="02040503050406030204" pitchFamily="18" charset="0"/>
                          </a:rPr>
                          <m:t>1</m:t>
                        </m:r>
                        <m:r>
                          <a:rPr lang="en-US" altLang="ja-JP" sz="1400" i="1">
                            <a:solidFill>
                              <a:srgbClr val="000000"/>
                            </a:solidFill>
                            <a:latin typeface="Cambria Math" panose="02040503050406030204" pitchFamily="18" charset="0"/>
                          </a:rPr>
                          <m:t>𝑠𝑡</m:t>
                        </m:r>
                      </m:sub>
                    </m:sSub>
                    <m:r>
                      <a:rPr lang="en-US" altLang="ja-JP" sz="1400" i="1">
                        <a:solidFill>
                          <a:srgbClr val="000000"/>
                        </a:solidFill>
                        <a:latin typeface="Cambria Math" panose="02040503050406030204" pitchFamily="18" charset="0"/>
                      </a:rPr>
                      <m:t>+</m:t>
                    </m:r>
                    <m:sSub>
                      <m:sSubPr>
                        <m:ctrlPr>
                          <a:rPr lang="ja-JP" altLang="ja-JP" sz="1400" i="1">
                            <a:solidFill>
                              <a:srgbClr val="000000"/>
                            </a:solidFill>
                            <a:latin typeface="Cambria Math" panose="02040503050406030204" pitchFamily="18" charset="0"/>
                          </a:rPr>
                        </m:ctrlPr>
                      </m:sSubPr>
                      <m:e>
                        <m:r>
                          <a:rPr lang="en-US" altLang="ja-JP" sz="1400" i="1">
                            <a:solidFill>
                              <a:srgbClr val="000000"/>
                            </a:solidFill>
                            <a:latin typeface="Cambria Math" panose="02040503050406030204" pitchFamily="18" charset="0"/>
                          </a:rPr>
                          <m:t>𝑑</m:t>
                        </m:r>
                      </m:e>
                      <m:sub>
                        <m:r>
                          <a:rPr lang="en-US" altLang="ja-JP" sz="1400" i="1">
                            <a:solidFill>
                              <a:srgbClr val="000000"/>
                            </a:solidFill>
                            <a:latin typeface="Cambria Math" panose="02040503050406030204" pitchFamily="18" charset="0"/>
                          </a:rPr>
                          <m:t>2</m:t>
                        </m:r>
                        <m:r>
                          <a:rPr lang="en-US" altLang="ja-JP" sz="1400" i="1">
                            <a:solidFill>
                              <a:srgbClr val="000000"/>
                            </a:solidFill>
                            <a:latin typeface="Cambria Math" panose="02040503050406030204" pitchFamily="18" charset="0"/>
                          </a:rPr>
                          <m:t>𝑛𝑑</m:t>
                        </m:r>
                      </m:sub>
                    </m:sSub>
                    <m:r>
                      <a:rPr lang="en-US" altLang="ja-JP" sz="1400" i="1">
                        <a:solidFill>
                          <a:srgbClr val="000000"/>
                        </a:solidFill>
                        <a:latin typeface="Cambria Math" panose="02040503050406030204" pitchFamily="18" charset="0"/>
                      </a:rPr>
                      <m:t>=</m:t>
                    </m:r>
                    <m: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1.5 </m:t>
                    </m:r>
                    <m:r>
                      <m:rPr>
                        <m:sty m:val="p"/>
                      </m:rPr>
                      <a:rPr lang="en-US" altLang="ja-JP"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m:t>
                    </m:r>
                  </m:oMath>
                </a14:m>
                <a:r>
                  <a:rPr lang="en-US" altLang="ja-JP" sz="1600" dirty="0">
                    <a:solidFill>
                      <a:srgbClr val="000000"/>
                    </a:solidFill>
                    <a:latin typeface="Times New Roman"/>
                  </a:rPr>
                  <a:t> varying the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1</m:t>
                        </m:r>
                        <m:r>
                          <a:rPr lang="en-US" altLang="ja-JP" sz="1600" i="1">
                            <a:solidFill>
                              <a:srgbClr val="000000"/>
                            </a:solidFill>
                            <a:latin typeface="Cambria Math" panose="02040503050406030204" pitchFamily="18" charset="0"/>
                          </a:rPr>
                          <m:t>𝑠𝑡</m:t>
                        </m:r>
                      </m:sub>
                    </m:sSub>
                  </m:oMath>
                </a14:m>
                <a:r>
                  <a:rPr lang="en-US" altLang="ja-JP" sz="1600" dirty="0">
                    <a:solidFill>
                      <a:srgbClr val="000000"/>
                    </a:solidFill>
                    <a:latin typeface="Times New Roman"/>
                  </a:rPr>
                  <a:t> and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2</m:t>
                        </m:r>
                        <m:r>
                          <a:rPr lang="en-US" altLang="ja-JP" sz="1600" i="1">
                            <a:solidFill>
                              <a:srgbClr val="000000"/>
                            </a:solidFill>
                            <a:latin typeface="Cambria Math" panose="02040503050406030204" pitchFamily="18" charset="0"/>
                          </a:rPr>
                          <m:t>𝑛𝑑</m:t>
                        </m:r>
                      </m:sub>
                    </m:sSub>
                  </m:oMath>
                </a14:m>
                <a:r>
                  <a:rPr lang="en-US" altLang="ja-JP" sz="1600" dirty="0">
                    <a:solidFill>
                      <a:srgbClr val="000000"/>
                    </a:solidFill>
                    <a:latin typeface="Times New Roman"/>
                  </a:rPr>
                  <a:t> values. For </a:t>
                </a:r>
                <a14:m>
                  <m:oMath xmlns:m="http://schemas.openxmlformats.org/officeDocument/2006/math">
                    <m:sSub>
                      <m:sSubPr>
                        <m:ctrlPr>
                          <a:rPr lang="ja-JP" altLang="ja-JP" sz="1600" i="1">
                            <a:solidFill>
                              <a:srgbClr val="000000"/>
                            </a:solidFill>
                            <a:latin typeface="Cambria Math" panose="02040503050406030204" pitchFamily="18" charset="0"/>
                          </a:rPr>
                        </m:ctrlPr>
                      </m:sSubPr>
                      <m:e>
                        <m:r>
                          <a:rPr lang="en-US" altLang="ja-JP" sz="1600" i="1">
                            <a:solidFill>
                              <a:srgbClr val="000000"/>
                            </a:solidFill>
                            <a:latin typeface="Cambria Math" panose="02040503050406030204" pitchFamily="18" charset="0"/>
                          </a:rPr>
                          <m:t>𝑑</m:t>
                        </m:r>
                      </m:e>
                      <m:sub>
                        <m:r>
                          <a:rPr lang="en-US" altLang="ja-JP" sz="1600" i="1">
                            <a:solidFill>
                              <a:srgbClr val="000000"/>
                            </a:solidFill>
                            <a:latin typeface="Cambria Math" panose="02040503050406030204" pitchFamily="18" charset="0"/>
                          </a:rPr>
                          <m:t>1</m:t>
                        </m:r>
                        <m:r>
                          <a:rPr lang="en-US" altLang="ja-JP" sz="1600" i="1">
                            <a:solidFill>
                              <a:srgbClr val="000000"/>
                            </a:solidFill>
                            <a:latin typeface="Cambria Math" panose="02040503050406030204" pitchFamily="18" charset="0"/>
                          </a:rPr>
                          <m:t>𝑠𝑡</m:t>
                        </m:r>
                      </m:sub>
                    </m:sSub>
                  </m:oMath>
                </a14:m>
                <a:r>
                  <a:rPr lang="en-US" altLang="ja-JP" sz="1600" dirty="0">
                    <a:solidFill>
                      <a:srgbClr val="000000"/>
                    </a:solidFill>
                    <a:latin typeface="Times New Roman"/>
                  </a:rPr>
                  <a:t> = 1.5 m, data are transmitted using only a single hop.</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5CC15043-D6B5-4B3E-A075-10D0EC1B9777}"/>
                  </a:ext>
                </a:extLst>
              </p:cNvPr>
              <p:cNvSpPr txBox="1">
                <a:spLocks noRot="1" noChangeAspect="1" noMove="1" noResize="1" noEditPoints="1" noAdjustHandles="1" noChangeArrowheads="1" noChangeShapeType="1" noTextEdit="1"/>
              </p:cNvSpPr>
              <p:nvPr/>
            </p:nvSpPr>
            <p:spPr>
              <a:xfrm>
                <a:off x="829680" y="5503386"/>
                <a:ext cx="7560840" cy="603755"/>
              </a:xfrm>
              <a:prstGeom prst="rect">
                <a:avLst/>
              </a:prstGeom>
              <a:blipFill>
                <a:blip r:embed="rId2"/>
                <a:stretch>
                  <a:fillRect t="-3030" r="-242" b="-12121"/>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FE1DD7B-339B-4DF2-B95E-41C5242171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47664" y="1196752"/>
            <a:ext cx="6176600" cy="4104456"/>
          </a:xfrm>
          <a:prstGeom prst="rect">
            <a:avLst/>
          </a:prstGeom>
        </p:spPr>
      </p:pic>
    </p:spTree>
    <p:extLst>
      <p:ext uri="{BB962C8B-B14F-4D97-AF65-F5344CB8AC3E}">
        <p14:creationId xmlns:p14="http://schemas.microsoft.com/office/powerpoint/2010/main" val="256120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5. Discussion (</a:t>
                </a:r>
                <a:r>
                  <a:rPr lang="en-US" altLang="ja-JP" sz="3600" dirty="0">
                    <a:solidFill>
                      <a:srgbClr val="000000"/>
                    </a:solidFill>
                    <a:effectLst/>
                    <a:latin typeface="Times New Roman" panose="02020603050405020304" pitchFamily="18" charset="0"/>
                    <a:ea typeface="Times New Roman" panose="02020603050405020304" pitchFamily="18" charset="0"/>
                  </a:rPr>
                  <a:t>constant </a:t>
                </a:r>
                <a14:m>
                  <m:oMath xmlns:m="http://schemas.openxmlformats.org/officeDocument/2006/math">
                    <m:sSub>
                      <m:sSubPr>
                        <m:ctrlPr>
                          <a:rPr lang="ja-JP" altLang="ja-JP" sz="3600" i="1">
                            <a:effectLst/>
                            <a:latin typeface="Cambria Math" panose="02040503050406030204" pitchFamily="18" charset="0"/>
                            <a:ea typeface="Cambria Math" panose="02040503050406030204" pitchFamily="18" charset="0"/>
                          </a:rPr>
                        </m:ctrlPr>
                      </m:sSubPr>
                      <m:e>
                        <m:r>
                          <a:rPr lang="en-US" altLang="ja-JP" sz="3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3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36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h𝑜𝑝𝑠</m:t>
                        </m:r>
                      </m:sub>
                    </m:sSub>
                  </m:oMath>
                </a14:m>
                <a:r>
                  <a:rPr kumimoji="1" lang="en-US" altLang="ja-JP" dirty="0"/>
                  <a:t> case)</a:t>
                </a:r>
                <a:endParaRPr kumimoji="1" lang="ja-JP" altLang="en-US" dirty="0"/>
              </a:p>
            </p:txBody>
          </p:sp>
        </mc:Choice>
        <mc:Fallback xmlns="">
          <p:sp>
            <p:nvSpPr>
              <p:cNvPr id="6" name="タイトル 2">
                <a:extLst>
                  <a:ext uri="{FF2B5EF4-FFF2-40B4-BE49-F238E27FC236}">
                    <a16:creationId xmlns:a16="http://schemas.microsoft.com/office/drawing/2014/main" id="{7007DF71-6E88-456A-B507-8019F7A97C50}"/>
                  </a:ext>
                </a:extLst>
              </p:cNvPr>
              <p:cNvSpPr>
                <a:spLocks noGrp="1" noRot="1" noChangeAspect="1" noMove="1" noResize="1" noEditPoints="1" noAdjustHandles="1" noChangeArrowheads="1" noChangeShapeType="1" noTextEdit="1"/>
              </p:cNvSpPr>
              <p:nvPr>
                <p:ph type="title"/>
              </p:nvPr>
            </p:nvSpPr>
            <p:spPr>
              <a:xfrm>
                <a:off x="611560" y="412522"/>
                <a:ext cx="7772400" cy="1066800"/>
              </a:xfr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268760"/>
                <a:ext cx="8424936" cy="4938916"/>
              </a:xfrm>
              <a:prstGeom prst="rect">
                <a:avLst/>
              </a:prstGeom>
              <a:noFill/>
            </p:spPr>
            <p:txBody>
              <a:bodyPr wrap="square" rtlCol="0">
                <a:spAutoFit/>
              </a:bodyPr>
              <a:lstStyle/>
              <a:p>
                <a:pPr marL="285750" indent="-285750">
                  <a:buFont typeface="Wingdings" panose="05000000000000000000" pitchFamily="2" charset="2"/>
                  <a:buChar char="Ø"/>
                </a:pPr>
                <a:r>
                  <a:rPr lang="en-US" altLang="ja-JP" b="1" u="sng" dirty="0">
                    <a:solidFill>
                      <a:srgbClr val="000000"/>
                    </a:solidFill>
                    <a:latin typeface="Times New Roman" panose="02020603050405020304" pitchFamily="18" charset="0"/>
                    <a:ea typeface="Times New Roman" panose="02020603050405020304" pitchFamily="18" charset="0"/>
                  </a:rPr>
                  <a:t>T</a:t>
                </a:r>
                <a:r>
                  <a:rPr lang="en-US" altLang="ja-JP" sz="1800" b="1" u="sng" dirty="0">
                    <a:solidFill>
                      <a:srgbClr val="000000"/>
                    </a:solidFill>
                    <a:effectLst/>
                    <a:latin typeface="Times New Roman" panose="02020603050405020304" pitchFamily="18" charset="0"/>
                    <a:ea typeface="Times New Roman" panose="02020603050405020304" pitchFamily="18" charset="0"/>
                  </a:rPr>
                  <a:t>he proposed scheme satisfies the QoS requirements for Data A and B</a:t>
                </a:r>
                <a:r>
                  <a:rPr lang="en-US" altLang="ja-JP" sz="1800" dirty="0">
                    <a:solidFill>
                      <a:srgbClr val="000000"/>
                    </a:solidFill>
                    <a:effectLst/>
                    <a:latin typeface="Times New Roman" panose="02020603050405020304" pitchFamily="18" charset="0"/>
                    <a:ea typeface="Times New Roman" panose="02020603050405020304" pitchFamily="18" charset="0"/>
                  </a:rPr>
                  <a:t>,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both standard schemes approach do not </a:t>
                </a:r>
                <a:r>
                  <a:rPr lang="en-US" altLang="ja-JP" sz="1800" dirty="0">
                    <a:solidFill>
                      <a:srgbClr val="000000"/>
                    </a:solidFill>
                    <a:effectLst/>
                    <a:latin typeface="Times New Roman" panose="02020603050405020304" pitchFamily="18" charset="0"/>
                    <a:ea typeface="Times New Roman" panose="02020603050405020304" pitchFamily="18" charset="0"/>
                  </a:rPr>
                  <a:t>like the first scenario</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The performances of both standards are worse than the proposed one</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For example, Data A of the proposed scheme satisfies PDFR &lt;</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altLang="ja-JP" sz="1800" dirty="0">
                    <a:solidFill>
                      <a:srgbClr val="000000"/>
                    </a:solidFill>
                    <a:effectLst/>
                    <a:latin typeface="Times New Roman" panose="02020603050405020304" pitchFamily="18" charset="0"/>
                    <a:ea typeface="Times New Roman" panose="02020603050405020304" pitchFamily="18" charset="0"/>
                  </a:rPr>
                  <a:t>, while that of both standards do not satisfy PDFR &lt;</a:t>
                </a:r>
                <a14:m>
                  <m:oMath xmlns:m="http://schemas.openxmlformats.org/officeDocument/2006/math">
                    <m:sSup>
                      <m:sSupPr>
                        <m:ctrlPr>
                          <a:rPr lang="ja-JP" altLang="ja-JP" i="1">
                            <a:effectLst/>
                            <a:latin typeface="Cambria Math" panose="02040503050406030204" pitchFamily="18" charset="0"/>
                            <a:ea typeface="Cambria Math" panose="02040503050406030204" pitchFamily="18" charset="0"/>
                          </a:rPr>
                        </m:ctrlPr>
                      </m:sSup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altLang="ja-JP" dirty="0">
                  <a:solidFill>
                    <a:srgbClr val="000000"/>
                  </a:solidFill>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correcting capability of error correcting codes used in those standards is lower than that of the proposed scheme</a:t>
                </a:r>
              </a:p>
              <a:p>
                <a:pPr marL="742950" lvl="1" indent="-285750">
                  <a:buFont typeface="Arial" panose="020B0604020202020204" pitchFamily="34" charset="0"/>
                  <a:buChar char="•"/>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Comparing Case 1 and Case 2, Case 2 has better characteristics</a:t>
                </a:r>
              </a:p>
              <a:p>
                <a:pPr marL="742950" lvl="1" indent="-285750">
                  <a:buFont typeface="Arial" panose="020B0604020202020204" pitchFamily="34" charset="0"/>
                  <a:buChar char="•"/>
                </a:pPr>
                <a:r>
                  <a:rPr lang="en-US" altLang="ja-JP" sz="1800" b="1" u="sng" dirty="0">
                    <a:solidFill>
                      <a:srgbClr val="000000"/>
                    </a:solidFill>
                    <a:effectLst/>
                    <a:latin typeface="Times New Roman" panose="02020603050405020304" pitchFamily="18" charset="0"/>
                    <a:ea typeface="Times New Roman" panose="02020603050405020304" pitchFamily="18" charset="0"/>
                  </a:rPr>
                  <a:t>Case 2 can select a coding rate suitable for the channel condition by using Scheme 2 at the second hop</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Regarding Case 1, since Scheme 1 is used at both hops, it is considered that a hop having a bad channel condition is greatly affected</a:t>
                </a:r>
              </a:p>
              <a:p>
                <a:pPr marL="742950" lvl="1" indent="-285750">
                  <a:buFont typeface="Arial" panose="020B0604020202020204" pitchFamily="34" charset="0"/>
                  <a:buChar char="•"/>
                </a:pPr>
                <a:endParaRPr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Case 3 shows the best performance because Scheme 2 is used at both hops</a:t>
                </a:r>
              </a:p>
              <a:p>
                <a:pPr marL="285750" indent="-285750">
                  <a:buFont typeface="Wingdings" panose="05000000000000000000" pitchFamily="2" charset="2"/>
                  <a:buChar char="Ø"/>
                </a:pPr>
                <a:r>
                  <a:rPr lang="en-US" altLang="ja-JP" b="1" dirty="0">
                    <a:solidFill>
                      <a:srgbClr val="000000"/>
                    </a:solidFill>
                    <a:latin typeface="Times New Roman" panose="02020603050405020304" pitchFamily="18" charset="0"/>
                    <a:ea typeface="Times New Roman" panose="02020603050405020304" pitchFamily="18" charset="0"/>
                  </a:rPr>
                  <a:t>A</a:t>
                </a:r>
                <a:r>
                  <a:rPr lang="en-US" altLang="ja-JP" sz="1800" b="1" dirty="0">
                    <a:solidFill>
                      <a:srgbClr val="000000"/>
                    </a:solidFill>
                    <a:effectLst/>
                    <a:latin typeface="Times New Roman" panose="02020603050405020304" pitchFamily="18" charset="0"/>
                    <a:ea typeface="Times New Roman" panose="02020603050405020304" pitchFamily="18" charset="0"/>
                  </a:rPr>
                  <a:t>ll cases (except Case 2) achieve optimal performance when </a:t>
                </a:r>
                <a14:m>
                  <m:oMath xmlns:m="http://schemas.openxmlformats.org/officeDocument/2006/math">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𝒔𝒕</m:t>
                        </m:r>
                      </m:sub>
                    </m:sSub>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𝒏𝒅</m:t>
                        </m:r>
                      </m:sub>
                    </m:sSub>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ja-JP" altLang="ja-JP" b="1" i="1">
                            <a:effectLst/>
                            <a:latin typeface="Cambria Math" panose="02040503050406030204" pitchFamily="18" charset="0"/>
                            <a:ea typeface="Cambria Math" panose="02040503050406030204" pitchFamily="18" charset="0"/>
                          </a:rPr>
                        </m:ctrlPr>
                      </m:fPr>
                      <m:num>
                        <m:sSub>
                          <m:sSubPr>
                            <m:ctrlPr>
                              <a:rPr lang="ja-JP" altLang="ja-JP" b="1" i="1">
                                <a:effectLst/>
                                <a:latin typeface="Cambria Math" panose="02040503050406030204" pitchFamily="18" charset="0"/>
                                <a:ea typeface="Cambria Math" panose="02040503050406030204" pitchFamily="18" charset="0"/>
                              </a:rPr>
                            </m:ctrlPr>
                          </m:sSubPr>
                          <m:e>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𝒉𝒐𝒑</m:t>
                            </m:r>
                          </m:sub>
                        </m:sSub>
                      </m:num>
                      <m:den>
                        <m:r>
                          <a:rPr lang="en-US" altLang="ja-JP" sz="1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oMath>
                </a14:m>
                <a:endParaRPr lang="en-US" altLang="ja-JP" sz="1800" b="1"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3088E4C6-F9DC-4275-926F-3AEBE8AFDA4F}"/>
                  </a:ext>
                </a:extLst>
              </p:cNvPr>
              <p:cNvSpPr txBox="1">
                <a:spLocks noRot="1" noChangeAspect="1" noMove="1" noResize="1" noEditPoints="1" noAdjustHandles="1" noChangeArrowheads="1" noChangeShapeType="1" noTextEdit="1"/>
              </p:cNvSpPr>
              <p:nvPr/>
            </p:nvSpPr>
            <p:spPr>
              <a:xfrm>
                <a:off x="539552" y="1268760"/>
                <a:ext cx="8424936" cy="4938916"/>
              </a:xfrm>
              <a:prstGeom prst="rect">
                <a:avLst/>
              </a:prstGeom>
              <a:blipFill>
                <a:blip r:embed="rId4"/>
                <a:stretch>
                  <a:fillRect l="-507" t="-617" r="-11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333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C98368-3A59-4B83-95BC-CFC67524FB8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26</a:t>
            </a:fld>
            <a:endParaRPr lang="en-US" dirty="0">
              <a:solidFill>
                <a:srgbClr val="000000"/>
              </a:solidFill>
            </a:endParaRPr>
          </a:p>
        </p:txBody>
      </p:sp>
      <p:sp>
        <p:nvSpPr>
          <p:cNvPr id="3" name="タイトル 2">
            <a:extLst>
              <a:ext uri="{FF2B5EF4-FFF2-40B4-BE49-F238E27FC236}">
                <a16:creationId xmlns:a16="http://schemas.microsoft.com/office/drawing/2014/main" id="{15E9C775-116C-4663-B0DF-81F89B0744EB}"/>
              </a:ext>
            </a:extLst>
          </p:cNvPr>
          <p:cNvSpPr>
            <a:spLocks noGrp="1"/>
          </p:cNvSpPr>
          <p:nvPr>
            <p:ph type="title"/>
          </p:nvPr>
        </p:nvSpPr>
        <p:spPr>
          <a:xfrm>
            <a:off x="685800" y="479222"/>
            <a:ext cx="7772400" cy="1066800"/>
          </a:xfrm>
        </p:spPr>
        <p:txBody>
          <a:bodyPr/>
          <a:lstStyle/>
          <a:p>
            <a:r>
              <a:rPr kumimoji="1" lang="en-US" altLang="ja-JP" dirty="0"/>
              <a:t>6. Conclusion</a:t>
            </a:r>
            <a:endParaRPr kumimoji="1" lang="ja-JP" altLang="en-US" dirty="0"/>
          </a:p>
        </p:txBody>
      </p:sp>
      <p:sp>
        <p:nvSpPr>
          <p:cNvPr id="4" name="日付プレースホルダー 3">
            <a:extLst>
              <a:ext uri="{FF2B5EF4-FFF2-40B4-BE49-F238E27FC236}">
                <a16:creationId xmlns:a16="http://schemas.microsoft.com/office/drawing/2014/main" id="{A6135558-91C2-42D3-8E85-22A2193ADE3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A4306AFB-0FB7-487C-84C9-92D0B528CAEC}"/>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2F1D86F-32AB-4152-BD3B-19E04E254DC3}"/>
                  </a:ext>
                </a:extLst>
              </p:cNvPr>
              <p:cNvSpPr txBox="1"/>
              <p:nvPr/>
            </p:nvSpPr>
            <p:spPr>
              <a:xfrm>
                <a:off x="323528" y="1412776"/>
                <a:ext cx="8352928" cy="4822730"/>
              </a:xfrm>
              <a:prstGeom prst="rect">
                <a:avLst/>
              </a:prstGeom>
              <a:noFill/>
            </p:spPr>
            <p:txBody>
              <a:bodyPr wrap="square" rtlCol="0">
                <a:spAutoFit/>
              </a:bodyPr>
              <a:lstStyle/>
              <a:p>
                <a:pPr marL="285750" indent="-285750">
                  <a:buFont typeface="Wingdings" panose="05000000000000000000" pitchFamily="2" charset="2"/>
                  <a:buChar char="n"/>
                </a:pPr>
                <a:r>
                  <a:rPr lang="en-US" altLang="ja-JP" sz="1800" dirty="0">
                    <a:solidFill>
                      <a:srgbClr val="000000"/>
                    </a:solidFill>
                    <a:effectLst/>
                    <a:latin typeface="Times New Roman" panose="02020603050405020304" pitchFamily="18" charset="0"/>
                    <a:ea typeface="Times New Roman" panose="02020603050405020304" pitchFamily="18" charset="0"/>
                  </a:rPr>
                  <a:t>The performance of our proposed hybrid ARQ scheme </a:t>
                </a:r>
                <a:r>
                  <a:rPr lang="en-US" altLang="ja-JP" sz="1800" b="1" u="sng" dirty="0">
                    <a:solidFill>
                      <a:srgbClr val="000000"/>
                    </a:solidFill>
                    <a:effectLst/>
                    <a:latin typeface="Times New Roman" panose="02020603050405020304" pitchFamily="18" charset="0"/>
                    <a:ea typeface="Times New Roman" panose="02020603050405020304" pitchFamily="18" charset="0"/>
                  </a:rPr>
                  <a:t>in the case of two-hop extension</a:t>
                </a:r>
                <a:r>
                  <a:rPr lang="en-US" altLang="ja-JP" sz="1800" dirty="0">
                    <a:solidFill>
                      <a:srgbClr val="000000"/>
                    </a:solidFill>
                    <a:effectLst/>
                    <a:latin typeface="Times New Roman" panose="02020603050405020304" pitchFamily="18" charset="0"/>
                    <a:ea typeface="Times New Roman" panose="02020603050405020304" pitchFamily="18" charset="0"/>
                  </a:rPr>
                  <a:t> was evaluated</a:t>
                </a:r>
              </a:p>
              <a:p>
                <a:pPr marL="285750" indent="-285750">
                  <a:buFont typeface="Wingdings" panose="05000000000000000000" pitchFamily="2" charset="2"/>
                  <a:buChar char="n"/>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1800" dirty="0">
                    <a:solidFill>
                      <a:srgbClr val="000000"/>
                    </a:solidFill>
                    <a:effectLst/>
                    <a:latin typeface="Times New Roman" panose="02020603050405020304" pitchFamily="18" charset="0"/>
                    <a:ea typeface="Times New Roman" panose="02020603050405020304" pitchFamily="18" charset="0"/>
                  </a:rPr>
                  <a:t>The PDFR, number of transmissions, and energy efficiency of our proposed system, IEEE Std. 802.15.6 and 15.4a were evaluated for this case</a:t>
                </a:r>
              </a:p>
              <a:p>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1800" dirty="0">
                    <a:solidFill>
                      <a:srgbClr val="000000"/>
                    </a:solidFill>
                    <a:effectLst/>
                    <a:latin typeface="Times New Roman" panose="02020603050405020304" pitchFamily="18" charset="0"/>
                    <a:ea typeface="Times New Roman" panose="02020603050405020304" pitchFamily="18" charset="0"/>
                  </a:rPr>
                  <a:t>The numerical results show that </a:t>
                </a:r>
                <a:r>
                  <a:rPr lang="en-US" altLang="ja-JP" sz="1800" b="1" u="sng" dirty="0">
                    <a:solidFill>
                      <a:srgbClr val="000000"/>
                    </a:solidFill>
                    <a:effectLst/>
                    <a:latin typeface="Times New Roman" panose="02020603050405020304" pitchFamily="18" charset="0"/>
                    <a:ea typeface="Times New Roman" panose="02020603050405020304" pitchFamily="18" charset="0"/>
                  </a:rPr>
                  <a:t>the proposed scheme outperforms those standard schemes</a:t>
                </a:r>
              </a:p>
              <a:p>
                <a:pPr marL="285750" indent="-285750">
                  <a:buFont typeface="Wingdings" panose="05000000000000000000" pitchFamily="2" charset="2"/>
                  <a:buChar char="n"/>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1800" b="1" u="sng" dirty="0">
                    <a:solidFill>
                      <a:srgbClr val="000000"/>
                    </a:solidFill>
                    <a:effectLst/>
                    <a:latin typeface="Times New Roman" panose="02020603050405020304" pitchFamily="18" charset="0"/>
                    <a:ea typeface="Times New Roman" panose="02020603050405020304" pitchFamily="18" charset="0"/>
                  </a:rPr>
                  <a:t>Case 3 (i.e., the coding rates change depending on the channel’s condition) showed better performance than the other cases at both hops</a:t>
                </a:r>
              </a:p>
              <a:p>
                <a:pPr marL="285750" indent="-285750">
                  <a:buFont typeface="Wingdings" panose="05000000000000000000" pitchFamily="2" charset="2"/>
                  <a:buChar char="n"/>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1800" dirty="0">
                    <a:solidFill>
                      <a:srgbClr val="000000"/>
                    </a:solidFill>
                    <a:effectLst/>
                    <a:latin typeface="Times New Roman" panose="02020603050405020304" pitchFamily="18" charset="0"/>
                    <a:ea typeface="Times New Roman" panose="02020603050405020304" pitchFamily="18" charset="0"/>
                  </a:rPr>
                  <a:t>When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altLang="ja-JP"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h𝑜𝑝𝑠</m:t>
                        </m:r>
                      </m:sub>
                    </m:sSub>
                  </m:oMath>
                </a14:m>
                <a:r>
                  <a:rPr lang="en-US" altLang="ja-JP" sz="1800" dirty="0">
                    <a:solidFill>
                      <a:srgbClr val="000000"/>
                    </a:solidFill>
                    <a:effectLst/>
                    <a:latin typeface="Times New Roman" panose="02020603050405020304" pitchFamily="18" charset="0"/>
                    <a:ea typeface="Times New Roman" panose="02020603050405020304" pitchFamily="18" charset="0"/>
                  </a:rPr>
                  <a:t> was fixed, it was shown that </a:t>
                </a:r>
                <a:r>
                  <a:rPr lang="en-US" altLang="ja-JP" sz="1800" b="1" u="sng" dirty="0">
                    <a:solidFill>
                      <a:srgbClr val="000000"/>
                    </a:solidFill>
                    <a:effectLst/>
                    <a:latin typeface="Times New Roman" panose="02020603050405020304" pitchFamily="18" charset="0"/>
                    <a:ea typeface="Times New Roman" panose="02020603050405020304" pitchFamily="18" charset="0"/>
                  </a:rPr>
                  <a:t>performance became optimal when </a:t>
                </a:r>
                <a14:m>
                  <m:oMath xmlns:m="http://schemas.openxmlformats.org/officeDocument/2006/math">
                    <m:sSub>
                      <m:sSubPr>
                        <m:ctrlPr>
                          <a:rPr lang="ja-JP" altLang="ja-JP"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𝒔𝒕</m:t>
                        </m:r>
                      </m:sub>
                    </m:sSub>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ja-JP" altLang="ja-JP" b="1" i="1" u="sng">
                            <a:effectLst/>
                            <a:latin typeface="Cambria Math" panose="02040503050406030204" pitchFamily="18" charset="0"/>
                            <a:ea typeface="Cambria Math" panose="02040503050406030204" pitchFamily="18" charset="0"/>
                          </a:rPr>
                        </m:ctrlPr>
                      </m:sSubPr>
                      <m:e>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𝒅</m:t>
                        </m:r>
                      </m:e>
                      <m:sub>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altLang="ja-JP" sz="1800" b="1" i="1" u="sng">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𝒏𝒅</m:t>
                        </m:r>
                      </m:sub>
                    </m:sSub>
                  </m:oMath>
                </a14:m>
                <a:r>
                  <a:rPr lang="en-US" altLang="ja-JP" sz="1800" b="1" u="sng" dirty="0">
                    <a:solidFill>
                      <a:srgbClr val="000000"/>
                    </a:solidFill>
                    <a:effectLst/>
                    <a:latin typeface="Times New Roman" panose="02020603050405020304" pitchFamily="18" charset="0"/>
                    <a:ea typeface="Times New Roman" panose="02020603050405020304" pitchFamily="18" charset="0"/>
                  </a:rPr>
                  <a:t> (except Case 2)</a:t>
                </a:r>
                <a:r>
                  <a:rPr lang="en-US" altLang="ja-JP" sz="1800" dirty="0">
                    <a:solidFill>
                      <a:srgbClr val="000000"/>
                    </a:solidFill>
                    <a:effectLst/>
                    <a:latin typeface="Times New Roman" panose="02020603050405020304" pitchFamily="18" charset="0"/>
                    <a:ea typeface="Times New Roman" panose="02020603050405020304" pitchFamily="18" charset="0"/>
                  </a:rPr>
                  <a:t> from computer simulations</a:t>
                </a:r>
              </a:p>
              <a:p>
                <a:pPr marL="285750" indent="-285750">
                  <a:buFont typeface="Wingdings" panose="05000000000000000000" pitchFamily="2" charset="2"/>
                  <a:buChar char="n"/>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1800" dirty="0">
                    <a:solidFill>
                      <a:srgbClr val="000000"/>
                    </a:solidFill>
                    <a:effectLst/>
                    <a:latin typeface="Times New Roman" panose="02020603050405020304" pitchFamily="18" charset="0"/>
                    <a:ea typeface="Times New Roman" panose="02020603050405020304" pitchFamily="18" charset="0"/>
                  </a:rPr>
                  <a:t>This result is expected to greatly contribute to the optimization of how nodes and hubs are arranged when designing a WBAN</a:t>
                </a:r>
                <a:endParaRPr kumimoji="1" lang="ja-JP" altLang="en-US" dirty="0"/>
              </a:p>
            </p:txBody>
          </p:sp>
        </mc:Choice>
        <mc:Fallback xmlns="">
          <p:sp>
            <p:nvSpPr>
              <p:cNvPr id="6" name="テキスト ボックス 5">
                <a:extLst>
                  <a:ext uri="{FF2B5EF4-FFF2-40B4-BE49-F238E27FC236}">
                    <a16:creationId xmlns:a16="http://schemas.microsoft.com/office/drawing/2014/main" id="{52F1D86F-32AB-4152-BD3B-19E04E254DC3}"/>
                  </a:ext>
                </a:extLst>
              </p:cNvPr>
              <p:cNvSpPr txBox="1">
                <a:spLocks noRot="1" noChangeAspect="1" noMove="1" noResize="1" noEditPoints="1" noAdjustHandles="1" noChangeArrowheads="1" noChangeShapeType="1" noTextEdit="1"/>
              </p:cNvSpPr>
              <p:nvPr/>
            </p:nvSpPr>
            <p:spPr>
              <a:xfrm>
                <a:off x="323528" y="1412776"/>
                <a:ext cx="8352928" cy="4822730"/>
              </a:xfrm>
              <a:prstGeom prst="rect">
                <a:avLst/>
              </a:prstGeom>
              <a:blipFill>
                <a:blip r:embed="rId2"/>
                <a:stretch>
                  <a:fillRect l="-438" t="-759" r="-146" b="-1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1814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4" name="日付プレースホルダー 3">
            <a:extLst>
              <a:ext uri="{FF2B5EF4-FFF2-40B4-BE49-F238E27FC236}">
                <a16:creationId xmlns:a16="http://schemas.microsoft.com/office/drawing/2014/main" id="{D00DC1CF-12E1-4E62-AD2D-D3C972EE1EF7}"/>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4278094"/>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Evaluation of Error Control Scheme in </a:t>
            </a:r>
            <a:r>
              <a:rPr lang="en-US" altLang="ja-JP" sz="1600" b="0" i="0" dirty="0" err="1">
                <a:solidFill>
                  <a:srgbClr val="111111"/>
                </a:solidFill>
                <a:effectLst/>
                <a:latin typeface="+mj-lt"/>
              </a:rPr>
              <a:t>Multihop</a:t>
            </a:r>
            <a:r>
              <a:rPr lang="en-US" altLang="ja-JP" sz="1600" b="0" i="0" dirty="0">
                <a:solidFill>
                  <a:srgbClr val="111111"/>
                </a:solidFill>
                <a:effectLst/>
                <a:latin typeface="+mj-lt"/>
              </a:rPr>
              <a:t> WBAN Based on IEEE802.15.6," The International Symposium on Information Theory and Its Applications 2016 (ISITA 2016), Monterey, California, US, pp.370-374, Oct. 2016.</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Analysis of Cross-layer Approach About Error Control Scheme for WBANs," Proceedings of the 11th International Symposium on Medical Information and Communication Technology (ISMICT 2017), Lisbon, Portugal, pp.1-5, Feb. 2017.</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kumimoji="1" lang="en-US" altLang="ja-JP" sz="1600" dirty="0">
                <a:latin typeface="+mj-lt"/>
              </a:rPr>
              <a:t>Kento Takabayashi, Hirokazu Tanaka, Chika Sugimoto, Katsumi Sakakibara, Ryuji Kohno, "Cross-layer Design and Performance Analysis of Quality of Service Control Scheme for Wireless Body Area Networks," IEEE Access, vol.5, pp.22462-22470, Nov. 2017.</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Chika Sugimoto, Katsumi Sakakibara, Ryuji Kohno, "Performance Evaluation of Quality of Service Control Scheme in Multi-hop WBAN Based on IEEE 802.15.6," Sensors, 2018, vol.18, issue.11, 3969, Nov. 2018.</a:t>
            </a:r>
            <a:endParaRPr kumimoji="1" lang="ja-JP" altLang="en-US" sz="1600" dirty="0">
              <a:latin typeface="+mj-lt"/>
            </a:endParaRPr>
          </a:p>
        </p:txBody>
      </p:sp>
    </p:spTree>
    <p:extLst>
      <p:ext uri="{BB962C8B-B14F-4D97-AF65-F5344CB8AC3E}">
        <p14:creationId xmlns:p14="http://schemas.microsoft.com/office/powerpoint/2010/main" val="390077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8A8FA8-1E10-EE3D-221B-CF36A1BC7FD8}"/>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AE7C4AED-2C4E-E4DA-7B13-0B497846C270}"/>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4BBA227B-768E-C4D7-CBBF-CF468F945D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テキスト ボックス 4">
            <a:extLst>
              <a:ext uri="{FF2B5EF4-FFF2-40B4-BE49-F238E27FC236}">
                <a16:creationId xmlns:a16="http://schemas.microsoft.com/office/drawing/2014/main" id="{9FB759EF-4A14-3CC5-61C1-375BDDE9047A}"/>
              </a:ext>
            </a:extLst>
          </p:cNvPr>
          <p:cNvSpPr txBox="1"/>
          <p:nvPr/>
        </p:nvSpPr>
        <p:spPr>
          <a:xfrm>
            <a:off x="1763688" y="2938200"/>
            <a:ext cx="5904656" cy="523220"/>
          </a:xfrm>
          <a:prstGeom prst="rect">
            <a:avLst/>
          </a:prstGeom>
          <a:noFill/>
        </p:spPr>
        <p:txBody>
          <a:bodyPr wrap="square" rtlCol="0">
            <a:spAutoFit/>
          </a:bodyPr>
          <a:lstStyle/>
          <a:p>
            <a:pPr algn="ctr"/>
            <a:r>
              <a:rPr kumimoji="1" lang="en-US" altLang="ja-JP" sz="2800" dirty="0" err="1">
                <a:latin typeface="Times New Roman" panose="02020603050405020304" pitchFamily="18" charset="0"/>
                <a:cs typeface="Times New Roman" panose="02020603050405020304" pitchFamily="18" charset="0"/>
              </a:rPr>
              <a:t>Apendix</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5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05715A-1F88-B24D-B8F9-8F78582B9A16}"/>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31DFE09B-2837-A6EF-9456-B260A7FCA390}"/>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C13AB6AD-3E18-7D55-6CAC-83F2E269C4D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pic>
        <p:nvPicPr>
          <p:cNvPr id="5" name="Picture 4" descr="「iphone 11 u1 uwb」の画像検索結果">
            <a:extLst>
              <a:ext uri="{FF2B5EF4-FFF2-40B4-BE49-F238E27FC236}">
                <a16:creationId xmlns:a16="http://schemas.microsoft.com/office/drawing/2014/main" id="{2ED79FDE-A67B-F02F-AA78-93DD76224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223" y="3942205"/>
            <a:ext cx="2245470" cy="1496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WB">
            <a:extLst>
              <a:ext uri="{FF2B5EF4-FFF2-40B4-BE49-F238E27FC236}">
                <a16:creationId xmlns:a16="http://schemas.microsoft.com/office/drawing/2014/main" id="{778BBE18-7D60-7FDF-AA2F-4832CDA76C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628" y="1348273"/>
            <a:ext cx="4542531" cy="214350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04F5CC3-67F0-9287-0DED-B85FF0189E87}"/>
              </a:ext>
            </a:extLst>
          </p:cNvPr>
          <p:cNvSpPr txBox="1"/>
          <p:nvPr/>
        </p:nvSpPr>
        <p:spPr>
          <a:xfrm>
            <a:off x="4601469" y="3393513"/>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UWB Frequency </a:t>
            </a:r>
            <a:r>
              <a:rPr kumimoji="1" lang="en-US" altLang="ja-JP" sz="1600" b="1" u="sng" dirty="0" err="1">
                <a:latin typeface="+mj-lt"/>
              </a:rPr>
              <a:t>Spectol</a:t>
            </a:r>
            <a:endParaRPr kumimoji="1" lang="ja-JP" altLang="en-US" sz="1600" b="1" u="sng" dirty="0">
              <a:latin typeface="+mj-lt"/>
            </a:endParaRPr>
          </a:p>
        </p:txBody>
      </p:sp>
      <p:sp>
        <p:nvSpPr>
          <p:cNvPr id="8" name="テキスト ボックス 7">
            <a:extLst>
              <a:ext uri="{FF2B5EF4-FFF2-40B4-BE49-F238E27FC236}">
                <a16:creationId xmlns:a16="http://schemas.microsoft.com/office/drawing/2014/main" id="{1A6ACEBD-E051-83AF-7B1A-F50627D7FA24}"/>
              </a:ext>
            </a:extLst>
          </p:cNvPr>
          <p:cNvSpPr txBox="1"/>
          <p:nvPr/>
        </p:nvSpPr>
        <p:spPr>
          <a:xfrm>
            <a:off x="107504" y="1135469"/>
            <a:ext cx="5112568" cy="535531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IEEE 802.15.6 defines three physical layers</a:t>
            </a:r>
          </a:p>
          <a:p>
            <a:pPr marL="800100" lvl="1" indent="-342900">
              <a:buFont typeface="Wingdings" panose="05000000000000000000" pitchFamily="2" charset="2"/>
              <a:buChar char="ü"/>
            </a:pPr>
            <a:r>
              <a:rPr lang="en-US" altLang="ja-JP" dirty="0">
                <a:latin typeface="+mj-lt"/>
              </a:rPr>
              <a:t>Narrowband</a:t>
            </a:r>
          </a:p>
          <a:p>
            <a:pPr marL="800100" lvl="1" indent="-342900">
              <a:buFont typeface="Wingdings" panose="05000000000000000000" pitchFamily="2" charset="2"/>
              <a:buChar char="ü"/>
            </a:pPr>
            <a:r>
              <a:rPr lang="en-US" altLang="ja-JP" b="1" u="sng" dirty="0">
                <a:solidFill>
                  <a:srgbClr val="008BBC"/>
                </a:solidFill>
                <a:latin typeface="+mj-lt"/>
              </a:rPr>
              <a:t>Ultra-wideband (UWB)</a:t>
            </a:r>
          </a:p>
          <a:p>
            <a:pPr marL="800100" lvl="1" indent="-342900">
              <a:buFont typeface="Wingdings" panose="05000000000000000000" pitchFamily="2" charset="2"/>
              <a:buChar char="ü"/>
            </a:pPr>
            <a:r>
              <a:rPr lang="en-US" altLang="ja-JP" dirty="0">
                <a:latin typeface="+mj-lt"/>
              </a:rPr>
              <a:t>Human body communication (HBC)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b="1" u="sng" dirty="0">
                <a:solidFill>
                  <a:srgbClr val="00B050"/>
                </a:solidFill>
                <a:latin typeface="+mj-lt"/>
              </a:rPr>
              <a:t>UWB technology has recently regained attention (introduction to iPhone and </a:t>
            </a:r>
            <a:r>
              <a:rPr lang="en-US" altLang="ja-JP" b="1" u="sng" dirty="0" err="1">
                <a:solidFill>
                  <a:srgbClr val="00B050"/>
                </a:solidFill>
                <a:latin typeface="+mj-lt"/>
              </a:rPr>
              <a:t>AirTag</a:t>
            </a:r>
            <a:r>
              <a:rPr lang="en-US" altLang="ja-JP" b="1" u="sng" dirty="0">
                <a:solidFill>
                  <a:srgbClr val="00B050"/>
                </a:solidFill>
                <a:latin typeface="+mj-lt"/>
              </a:rPr>
              <a:t>, support for Android 12)</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UWB</a:t>
            </a:r>
            <a:r>
              <a:rPr lang="ja-JP" altLang="en-US" dirty="0">
                <a:latin typeface="+mj-lt"/>
              </a:rPr>
              <a:t> </a:t>
            </a:r>
            <a:r>
              <a:rPr lang="en-US" altLang="ja-JP" dirty="0">
                <a:latin typeface="+mj-lt"/>
              </a:rPr>
              <a:t>offers…</a:t>
            </a:r>
          </a:p>
          <a:p>
            <a:pPr marL="742950" lvl="1" indent="-285750">
              <a:buFont typeface="Wingdings" panose="05000000000000000000" pitchFamily="2" charset="2"/>
              <a:buChar char="ü"/>
            </a:pPr>
            <a:r>
              <a:rPr lang="en-US" altLang="ja-JP" dirty="0">
                <a:latin typeface="+mj-lt"/>
              </a:rPr>
              <a:t>high data rate transmission</a:t>
            </a:r>
          </a:p>
          <a:p>
            <a:pPr marL="742950" lvl="1" indent="-285750">
              <a:buFont typeface="Wingdings" panose="05000000000000000000" pitchFamily="2" charset="2"/>
              <a:buChar char="ü"/>
            </a:pPr>
            <a:r>
              <a:rPr lang="en-US" altLang="ja-JP" b="1" dirty="0">
                <a:solidFill>
                  <a:srgbClr val="FF0000"/>
                </a:solidFill>
                <a:latin typeface="+mj-lt"/>
              </a:rPr>
              <a:t>Ultra-high-precision positioning</a:t>
            </a:r>
          </a:p>
          <a:p>
            <a:pPr marL="742950" lvl="1" indent="-285750">
              <a:buFont typeface="Wingdings" panose="05000000000000000000" pitchFamily="2" charset="2"/>
              <a:buChar char="ü"/>
            </a:pPr>
            <a:r>
              <a:rPr lang="en-US" altLang="ja-JP" dirty="0">
                <a:latin typeface="+mj-lt"/>
              </a:rPr>
              <a:t>low energy consumption</a:t>
            </a:r>
          </a:p>
          <a:p>
            <a:pPr marL="742950" lvl="1" indent="-285750">
              <a:buFont typeface="Wingdings" panose="05000000000000000000" pitchFamily="2" charset="2"/>
              <a:buChar char="ü"/>
            </a:pPr>
            <a:r>
              <a:rPr lang="en-US" altLang="ja-JP" dirty="0">
                <a:latin typeface="+mj-lt"/>
              </a:rPr>
              <a:t>powerful multi-pass resolution</a:t>
            </a:r>
          </a:p>
          <a:p>
            <a:pPr marL="742950" lvl="1" indent="-285750">
              <a:buFont typeface="Wingdings" panose="05000000000000000000" pitchFamily="2" charset="2"/>
              <a:buChar char="ü"/>
            </a:pPr>
            <a:r>
              <a:rPr lang="en-US" altLang="ja-JP" dirty="0">
                <a:latin typeface="+mj-lt"/>
              </a:rPr>
              <a:t>good coexistence with other wireless communication systems</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UWB is a technology that may satisfy the requirements of IoMT</a:t>
            </a:r>
            <a:endParaRPr lang="en-US" altLang="ja-JP" b="1" u="sng" dirty="0">
              <a:solidFill>
                <a:srgbClr val="008BBC"/>
              </a:solidFill>
              <a:latin typeface="+mj-lt"/>
            </a:endParaRPr>
          </a:p>
        </p:txBody>
      </p:sp>
      <p:sp>
        <p:nvSpPr>
          <p:cNvPr id="9" name="テキスト ボックス 8">
            <a:extLst>
              <a:ext uri="{FF2B5EF4-FFF2-40B4-BE49-F238E27FC236}">
                <a16:creationId xmlns:a16="http://schemas.microsoft.com/office/drawing/2014/main" id="{18C60418-A0D7-8518-117E-9BE22B07C35F}"/>
              </a:ext>
            </a:extLst>
          </p:cNvPr>
          <p:cNvSpPr txBox="1"/>
          <p:nvPr/>
        </p:nvSpPr>
        <p:spPr>
          <a:xfrm>
            <a:off x="4539456" y="5495456"/>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U1 in iPhone 11</a:t>
            </a:r>
            <a:endParaRPr kumimoji="1" lang="ja-JP" altLang="en-US" sz="1600" b="1" u="sng" dirty="0">
              <a:latin typeface="+mj-lt"/>
            </a:endParaRPr>
          </a:p>
        </p:txBody>
      </p:sp>
      <p:sp>
        <p:nvSpPr>
          <p:cNvPr id="10" name="タイトル 1">
            <a:extLst>
              <a:ext uri="{FF2B5EF4-FFF2-40B4-BE49-F238E27FC236}">
                <a16:creationId xmlns:a16="http://schemas.microsoft.com/office/drawing/2014/main" id="{4B6BF457-5995-2D88-5230-4339805DA37C}"/>
              </a:ext>
            </a:extLst>
          </p:cNvPr>
          <p:cNvSpPr txBox="1">
            <a:spLocks/>
          </p:cNvSpPr>
          <p:nvPr/>
        </p:nvSpPr>
        <p:spPr>
          <a:xfrm>
            <a:off x="685428" y="553948"/>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1. Introduction</a:t>
            </a:r>
            <a:r>
              <a:rPr kumimoji="0" lang="ja-JP" altLang="en-US" kern="0"/>
              <a:t> </a:t>
            </a:r>
            <a:r>
              <a:rPr kumimoji="0" lang="en-US" altLang="ja-JP" kern="0"/>
              <a:t>- </a:t>
            </a:r>
            <a:r>
              <a:rPr kumimoji="1" lang="en-US" altLang="ja-JP" kern="0"/>
              <a:t>UWB</a:t>
            </a:r>
            <a:endParaRPr kumimoji="1" lang="ja-JP" altLang="en-US" kern="0" dirty="0"/>
          </a:p>
        </p:txBody>
      </p:sp>
    </p:spTree>
    <p:extLst>
      <p:ext uri="{BB962C8B-B14F-4D97-AF65-F5344CB8AC3E}">
        <p14:creationId xmlns:p14="http://schemas.microsoft.com/office/powerpoint/2010/main" val="70578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9C2E77C9-1279-49C0-BAD6-76F1F6A709AB}"/>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52839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834804" y="1154683"/>
            <a:ext cx="1725758" cy="646331"/>
          </a:xfrm>
          <a:prstGeom prst="rect">
            <a:avLst/>
          </a:prstGeom>
          <a:noFill/>
        </p:spPr>
        <p:txBody>
          <a:bodyPr wrap="square" rtlCol="0">
            <a:spAutoFit/>
          </a:bodyPr>
          <a:lstStyle/>
          <a:p>
            <a:r>
              <a:rPr lang="en-US" altLang="ja-JP" sz="3600" dirty="0">
                <a:latin typeface="+mj-lt"/>
                <a:cs typeface="Arial" panose="020B0604020202020204" pitchFamily="34" charset="0"/>
              </a:rPr>
              <a:t>Agenda </a:t>
            </a:r>
            <a:endParaRPr lang="ja-JP" altLang="en-US" sz="36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737243" y="2060848"/>
            <a:ext cx="7920880" cy="3046988"/>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Introduction</a:t>
            </a:r>
          </a:p>
          <a:p>
            <a:pPr marL="514350" indent="-514350">
              <a:buFont typeface="+mj-lt"/>
              <a:buAutoNum type="arabicPeriod"/>
            </a:pPr>
            <a:r>
              <a:rPr lang="en-US" altLang="ja-JP" sz="3200" dirty="0">
                <a:latin typeface="+mj-lt"/>
                <a:cs typeface="Arial" panose="020B0604020202020204" pitchFamily="34" charset="0"/>
              </a:rPr>
              <a:t>Review of error control in IEEE802.15.6</a:t>
            </a:r>
          </a:p>
          <a:p>
            <a:pPr marL="514350" indent="-514350">
              <a:buFont typeface="+mj-lt"/>
              <a:buAutoNum type="arabicPeriod"/>
            </a:pPr>
            <a:r>
              <a:rPr lang="en-US" altLang="ja-JP" sz="3200" dirty="0">
                <a:latin typeface="+mj-lt"/>
                <a:cs typeface="Arial" panose="020B0604020202020204" pitchFamily="34" charset="0"/>
              </a:rPr>
              <a:t>Proposed error control scheme for WBAN</a:t>
            </a:r>
          </a:p>
          <a:p>
            <a:pPr marL="514350" indent="-514350">
              <a:buFont typeface="+mj-lt"/>
              <a:buAutoNum type="arabicPeriod"/>
            </a:pPr>
            <a:r>
              <a:rPr lang="en-US" altLang="ja-JP" sz="3200" dirty="0">
                <a:latin typeface="+mj-lt"/>
                <a:cs typeface="Arial" panose="020B0604020202020204" pitchFamily="34" charset="0"/>
              </a:rPr>
              <a:t>Operation of proposed scheme</a:t>
            </a:r>
          </a:p>
          <a:p>
            <a:pPr marL="514350" indent="-514350">
              <a:buFont typeface="+mj-lt"/>
              <a:buAutoNum type="arabicPeriod"/>
            </a:pPr>
            <a:r>
              <a:rPr lang="en-US" altLang="ja-JP" sz="3200" dirty="0">
                <a:latin typeface="+mj-lt"/>
                <a:cs typeface="Arial" panose="020B0604020202020204" pitchFamily="34" charset="0"/>
              </a:rPr>
              <a:t>Results</a:t>
            </a:r>
          </a:p>
          <a:p>
            <a:pPr marL="514350" indent="-514350">
              <a:buFont typeface="+mj-lt"/>
              <a:buAutoNum type="arabicPeriod"/>
            </a:pPr>
            <a:r>
              <a:rPr lang="en-US" altLang="ja-JP" sz="3200" dirty="0">
                <a:latin typeface="+mj-lt"/>
                <a:cs typeface="Arial" panose="020B0604020202020204" pitchFamily="34" charset="0"/>
              </a:rPr>
              <a:t>Conclusion</a:t>
            </a:r>
          </a:p>
        </p:txBody>
      </p:sp>
    </p:spTree>
    <p:extLst>
      <p:ext uri="{BB962C8B-B14F-4D97-AF65-F5344CB8AC3E}">
        <p14:creationId xmlns:p14="http://schemas.microsoft.com/office/powerpoint/2010/main" val="1086113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EE022F6-6E70-F2AD-EC8C-A5F2EC558C9A}"/>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51C1DE70-4412-7DC7-B523-DCC4D1E0E7A7}"/>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3BEE5251-1BB4-0BA7-CDF1-23BA86390BC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タイトル 1">
            <a:extLst>
              <a:ext uri="{FF2B5EF4-FFF2-40B4-BE49-F238E27FC236}">
                <a16:creationId xmlns:a16="http://schemas.microsoft.com/office/drawing/2014/main" id="{A5D42B28-B6A0-7FE5-FD61-3C850A55063E}"/>
              </a:ext>
            </a:extLst>
          </p:cNvPr>
          <p:cNvSpPr txBox="1">
            <a:spLocks/>
          </p:cNvSpPr>
          <p:nvPr/>
        </p:nvSpPr>
        <p:spPr>
          <a:xfrm>
            <a:off x="685800" y="584283"/>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1" lang="en-US" altLang="ja-JP" kern="0" dirty="0"/>
              <a:t>2. IEEE 802.15.6 UWB PHY</a:t>
            </a:r>
            <a:endParaRPr kumimoji="1" lang="ja-JP" altLang="en-US" kern="0" dirty="0"/>
          </a:p>
        </p:txBody>
      </p:sp>
      <p:cxnSp>
        <p:nvCxnSpPr>
          <p:cNvPr id="6" name="直線矢印コネクタ 5">
            <a:extLst>
              <a:ext uri="{FF2B5EF4-FFF2-40B4-BE49-F238E27FC236}">
                <a16:creationId xmlns:a16="http://schemas.microsoft.com/office/drawing/2014/main" id="{AB93339F-4B53-FA51-BAC6-0AF138B593EA}"/>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BC155D0-5BBA-D502-40B3-165565B8ABDB}"/>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7" name="テキスト ボックス 6">
                <a:extLst>
                  <a:ext uri="{FF2B5EF4-FFF2-40B4-BE49-F238E27FC236}">
                    <a16:creationId xmlns:a16="http://schemas.microsoft.com/office/drawing/2014/main" id="{3BC155D0-5BBA-D502-40B3-165565B8ABDB}"/>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2"/>
                <a:stretch>
                  <a:fillRect l="-4225" t="-10000" b="-26667"/>
                </a:stretch>
              </a:blipFill>
            </p:spPr>
            <p:txBody>
              <a:bodyPr/>
              <a:lstStyle/>
              <a:p>
                <a:r>
                  <a:rPr lang="ja-JP" altLang="en-US">
                    <a:noFill/>
                  </a:rPr>
                  <a:t> </a:t>
                </a:r>
              </a:p>
            </p:txBody>
          </p:sp>
        </mc:Fallback>
      </mc:AlternateContent>
      <p:sp>
        <p:nvSpPr>
          <p:cNvPr id="8" name="フローチャート: 論理積ゲート 7">
            <a:extLst>
              <a:ext uri="{FF2B5EF4-FFF2-40B4-BE49-F238E27FC236}">
                <a16:creationId xmlns:a16="http://schemas.microsoft.com/office/drawing/2014/main" id="{36E29223-639C-FA92-C067-46BC8D27EA6E}"/>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9" name="直線矢印コネクタ 8">
            <a:extLst>
              <a:ext uri="{FF2B5EF4-FFF2-40B4-BE49-F238E27FC236}">
                <a16:creationId xmlns:a16="http://schemas.microsoft.com/office/drawing/2014/main" id="{78AC5420-45CD-4135-C40F-01901985B592}"/>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AAC808C-D29D-466C-1D72-6F1348929C17}"/>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11" name="直線矢印コネクタ 10">
            <a:extLst>
              <a:ext uri="{FF2B5EF4-FFF2-40B4-BE49-F238E27FC236}">
                <a16:creationId xmlns:a16="http://schemas.microsoft.com/office/drawing/2014/main" id="{86D9E361-8EC6-DF97-CC92-6CD25C2F7249}"/>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AA9903F-1063-FFD6-09ED-2EE699FA1EF4}"/>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13" name="直線矢印コネクタ 12">
            <a:extLst>
              <a:ext uri="{FF2B5EF4-FFF2-40B4-BE49-F238E27FC236}">
                <a16:creationId xmlns:a16="http://schemas.microsoft.com/office/drawing/2014/main" id="{D62A025D-DD24-0B7D-F9B9-5AD63C7A68A8}"/>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7FD3863-CFF3-42AD-6523-F006F570DFDA}"/>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15" name="テキスト ボックス 14">
            <a:extLst>
              <a:ext uri="{FF2B5EF4-FFF2-40B4-BE49-F238E27FC236}">
                <a16:creationId xmlns:a16="http://schemas.microsoft.com/office/drawing/2014/main" id="{914C02A1-BA3D-7D55-6904-59FC5A9606B9}"/>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16" name="テキスト ボックス 15">
            <a:extLst>
              <a:ext uri="{FF2B5EF4-FFF2-40B4-BE49-F238E27FC236}">
                <a16:creationId xmlns:a16="http://schemas.microsoft.com/office/drawing/2014/main" id="{186A624D-650E-B0DD-5321-C8B8D5267C2D}"/>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17" name="テキスト ボックス 16">
            <a:extLst>
              <a:ext uri="{FF2B5EF4-FFF2-40B4-BE49-F238E27FC236}">
                <a16:creationId xmlns:a16="http://schemas.microsoft.com/office/drawing/2014/main" id="{048455FC-530F-578E-FAC5-A723A4FAC37B}"/>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18" name="テキスト ボックス 17">
            <a:extLst>
              <a:ext uri="{FF2B5EF4-FFF2-40B4-BE49-F238E27FC236}">
                <a16:creationId xmlns:a16="http://schemas.microsoft.com/office/drawing/2014/main" id="{215B6757-983C-D565-80F9-9CBF5ADD0887}"/>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19" name="フローチャート: 論理積ゲート 18">
            <a:extLst>
              <a:ext uri="{FF2B5EF4-FFF2-40B4-BE49-F238E27FC236}">
                <a16:creationId xmlns:a16="http://schemas.microsoft.com/office/drawing/2014/main" id="{7F5CAE5C-D730-9AD0-F9F6-92C707DFEB4E}"/>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0" name="フローチャート: 論理積ゲート 19">
            <a:extLst>
              <a:ext uri="{FF2B5EF4-FFF2-40B4-BE49-F238E27FC236}">
                <a16:creationId xmlns:a16="http://schemas.microsoft.com/office/drawing/2014/main" id="{CEEB8317-8740-3B03-ED38-7EB06ABF2EA9}"/>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1" name="テキスト ボックス 20">
            <a:extLst>
              <a:ext uri="{FF2B5EF4-FFF2-40B4-BE49-F238E27FC236}">
                <a16:creationId xmlns:a16="http://schemas.microsoft.com/office/drawing/2014/main" id="{BD777A4C-1DDC-3888-E648-DF4306C57BD5}"/>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22" name="テキスト ボックス 21">
            <a:extLst>
              <a:ext uri="{FF2B5EF4-FFF2-40B4-BE49-F238E27FC236}">
                <a16:creationId xmlns:a16="http://schemas.microsoft.com/office/drawing/2014/main" id="{DB825D42-5BFB-6F7D-0825-5219BE27C1A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23" name="直線矢印コネクタ 22">
            <a:extLst>
              <a:ext uri="{FF2B5EF4-FFF2-40B4-BE49-F238E27FC236}">
                <a16:creationId xmlns:a16="http://schemas.microsoft.com/office/drawing/2014/main" id="{DF0B705B-5C11-901F-7290-CB8F982F43F6}"/>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B20FA9D-3420-680A-369F-68D639FFC8C8}"/>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25" name="フローチャート: 論理積ゲート 24">
            <a:extLst>
              <a:ext uri="{FF2B5EF4-FFF2-40B4-BE49-F238E27FC236}">
                <a16:creationId xmlns:a16="http://schemas.microsoft.com/office/drawing/2014/main" id="{19FB0D8F-AD6B-21B0-EE3E-AF7D8DF0E523}"/>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6" name="フローチャート: 論理積ゲート 25">
            <a:extLst>
              <a:ext uri="{FF2B5EF4-FFF2-40B4-BE49-F238E27FC236}">
                <a16:creationId xmlns:a16="http://schemas.microsoft.com/office/drawing/2014/main" id="{14F96EE4-FC59-8957-FF91-6D9C9049EA92}"/>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7" name="フローチャート: 論理積ゲート 26">
            <a:extLst>
              <a:ext uri="{FF2B5EF4-FFF2-40B4-BE49-F238E27FC236}">
                <a16:creationId xmlns:a16="http://schemas.microsoft.com/office/drawing/2014/main" id="{384AB9F5-CDC7-D84C-AF14-4ADD263ECC84}"/>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28" name="テキスト ボックス 27">
            <a:extLst>
              <a:ext uri="{FF2B5EF4-FFF2-40B4-BE49-F238E27FC236}">
                <a16:creationId xmlns:a16="http://schemas.microsoft.com/office/drawing/2014/main" id="{2DFF0B0B-B3E9-A5AA-6D4E-5CDB44CFB791}"/>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29" name="テキスト ボックス 28">
            <a:extLst>
              <a:ext uri="{FF2B5EF4-FFF2-40B4-BE49-F238E27FC236}">
                <a16:creationId xmlns:a16="http://schemas.microsoft.com/office/drawing/2014/main" id="{C476D1B6-D3FF-827A-A4DA-87FC7DDE8D69}"/>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30" name="テキスト ボックス 29">
            <a:extLst>
              <a:ext uri="{FF2B5EF4-FFF2-40B4-BE49-F238E27FC236}">
                <a16:creationId xmlns:a16="http://schemas.microsoft.com/office/drawing/2014/main" id="{3FF62945-0032-1496-523E-258402BB0C12}"/>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31" name="テキスト ボックス 30">
            <a:extLst>
              <a:ext uri="{FF2B5EF4-FFF2-40B4-BE49-F238E27FC236}">
                <a16:creationId xmlns:a16="http://schemas.microsoft.com/office/drawing/2014/main" id="{0459BD3B-4704-EC4E-8F7C-FE7A0E7BBEEC}"/>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32" name="テキスト ボックス 31">
            <a:extLst>
              <a:ext uri="{FF2B5EF4-FFF2-40B4-BE49-F238E27FC236}">
                <a16:creationId xmlns:a16="http://schemas.microsoft.com/office/drawing/2014/main" id="{79361700-7101-A934-B1D7-11471835DEDB}"/>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33" name="直線矢印コネクタ 32">
            <a:extLst>
              <a:ext uri="{FF2B5EF4-FFF2-40B4-BE49-F238E27FC236}">
                <a16:creationId xmlns:a16="http://schemas.microsoft.com/office/drawing/2014/main" id="{5F403C51-8910-5B04-7CBB-A23B44360923}"/>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0CFC5A0-037C-84D0-0119-1D01596EF53B}"/>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Tree>
    <p:extLst>
      <p:ext uri="{BB962C8B-B14F-4D97-AF65-F5344CB8AC3E}">
        <p14:creationId xmlns:p14="http://schemas.microsoft.com/office/powerpoint/2010/main" val="383940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5725860-E62D-A204-A81A-EBD7D2A56DF0}"/>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ED708F02-F096-D0E4-FF94-2A97225FA61A}"/>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AA176DB5-FE1F-BC64-295D-C85222F27B1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pic>
        <p:nvPicPr>
          <p:cNvPr id="5" name="図 4" descr="Table&#10;&#10;Description automatically generated">
            <a:extLst>
              <a:ext uri="{FF2B5EF4-FFF2-40B4-BE49-F238E27FC236}">
                <a16:creationId xmlns:a16="http://schemas.microsoft.com/office/drawing/2014/main" id="{584D3C4F-5C38-7142-4CE4-11ADF581F8FF}"/>
              </a:ext>
            </a:extLst>
          </p:cNvPr>
          <p:cNvPicPr>
            <a:picLocks noChangeAspect="1"/>
          </p:cNvPicPr>
          <p:nvPr/>
        </p:nvPicPr>
        <p:blipFill rotWithShape="1">
          <a:blip r:embed="rId2">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AA5D5335-0812-DE1A-BB96-6E74F65E90B5}"/>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7" name="テキスト ボックス 6">
            <a:extLst>
              <a:ext uri="{FF2B5EF4-FFF2-40B4-BE49-F238E27FC236}">
                <a16:creationId xmlns:a16="http://schemas.microsoft.com/office/drawing/2014/main" id="{1C6A9858-8C20-F907-A891-A97CD479593C}"/>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8" name="タイトル 1">
            <a:extLst>
              <a:ext uri="{FF2B5EF4-FFF2-40B4-BE49-F238E27FC236}">
                <a16:creationId xmlns:a16="http://schemas.microsoft.com/office/drawing/2014/main" id="{8A62E1F1-8592-CC36-B9CB-A261EBE319EF}"/>
              </a:ext>
            </a:extLst>
          </p:cNvPr>
          <p:cNvSpPr txBox="1">
            <a:spLocks/>
          </p:cNvSpPr>
          <p:nvPr/>
        </p:nvSpPr>
        <p:spPr>
          <a:xfrm>
            <a:off x="626182" y="581102"/>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2. IEEE 802.15.6 UWB PHY</a:t>
            </a:r>
            <a:endParaRPr kumimoji="1" lang="ja-JP" altLang="en-US" kern="0" dirty="0"/>
          </a:p>
        </p:txBody>
      </p:sp>
    </p:spTree>
    <p:extLst>
      <p:ext uri="{BB962C8B-B14F-4D97-AF65-F5344CB8AC3E}">
        <p14:creationId xmlns:p14="http://schemas.microsoft.com/office/powerpoint/2010/main" val="258670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8A364D-87FF-FF31-5500-B4A24CB787F3}"/>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5AFE52D0-6AF0-A0D9-CCA2-11BE8E38D465}"/>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A528C01E-BFEC-2BFB-8BFC-941C12FABAC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テキスト ボックス 4">
            <a:extLst>
              <a:ext uri="{FF2B5EF4-FFF2-40B4-BE49-F238E27FC236}">
                <a16:creationId xmlns:a16="http://schemas.microsoft.com/office/drawing/2014/main" id="{69B8CF33-69D1-7539-6277-15BF6EE13A97}"/>
              </a:ext>
            </a:extLst>
          </p:cNvPr>
          <p:cNvSpPr txBox="1"/>
          <p:nvPr/>
        </p:nvSpPr>
        <p:spPr>
          <a:xfrm>
            <a:off x="107504" y="1790248"/>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In the IR-UWB PHY, the bits of the physical layer protocol data unit (PPDU) are modulated by either on–off modulation or differentially encoded binary phase shift keying (DBPSK)/quadrature phase shift keying (DQPSK)</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This research assumes DBPSK</a:t>
            </a:r>
            <a:endParaRPr kumimoji="1" lang="en-US" altLang="ja-JP" dirty="0">
              <a:latin typeface="+mj-lt"/>
            </a:endParaRPr>
          </a:p>
        </p:txBody>
      </p:sp>
      <p:sp>
        <p:nvSpPr>
          <p:cNvPr id="6" name="テキスト ボックス 5">
            <a:extLst>
              <a:ext uri="{FF2B5EF4-FFF2-40B4-BE49-F238E27FC236}">
                <a16:creationId xmlns:a16="http://schemas.microsoft.com/office/drawing/2014/main" id="{1C1FF731-58F6-32FC-3194-DD3478130CD7}"/>
              </a:ext>
            </a:extLst>
          </p:cNvPr>
          <p:cNvSpPr txBox="1"/>
          <p:nvPr/>
        </p:nvSpPr>
        <p:spPr>
          <a:xfrm>
            <a:off x="389508" y="1286192"/>
            <a:ext cx="1728192" cy="369332"/>
          </a:xfrm>
          <a:prstGeom prst="rect">
            <a:avLst/>
          </a:prstGeom>
          <a:noFill/>
          <a:ln w="28575">
            <a:solidFill>
              <a:srgbClr val="008BBC"/>
            </a:solidFill>
          </a:ln>
        </p:spPr>
        <p:txBody>
          <a:bodyPr wrap="square" rtlCol="0">
            <a:spAutoFit/>
          </a:bodyPr>
          <a:lstStyle/>
          <a:p>
            <a:pPr algn="ctr"/>
            <a:r>
              <a:rPr lang="en-US" altLang="ja-JP" b="1" dirty="0">
                <a:latin typeface="+mj-lt"/>
              </a:rPr>
              <a:t>Modulation</a:t>
            </a:r>
            <a:endParaRPr kumimoji="1" lang="ja-JP" altLang="en-US" dirty="0">
              <a:latin typeface="+mj-lt"/>
            </a:endParaRPr>
          </a:p>
        </p:txBody>
      </p:sp>
      <p:sp>
        <p:nvSpPr>
          <p:cNvPr id="7" name="テキスト ボックス 6">
            <a:extLst>
              <a:ext uri="{FF2B5EF4-FFF2-40B4-BE49-F238E27FC236}">
                <a16:creationId xmlns:a16="http://schemas.microsoft.com/office/drawing/2014/main" id="{A62A4613-9E73-CB3B-235A-773EFA323B21}"/>
              </a:ext>
            </a:extLst>
          </p:cNvPr>
          <p:cNvSpPr txBox="1"/>
          <p:nvPr/>
        </p:nvSpPr>
        <p:spPr>
          <a:xfrm>
            <a:off x="173484" y="3518440"/>
            <a:ext cx="4697070" cy="369332"/>
          </a:xfrm>
          <a:prstGeom prst="rect">
            <a:avLst/>
          </a:prstGeom>
          <a:noFill/>
          <a:ln w="28575">
            <a:solidFill>
              <a:srgbClr val="00B050"/>
            </a:solidFill>
          </a:ln>
        </p:spPr>
        <p:txBody>
          <a:bodyPr wrap="square" rtlCol="0">
            <a:spAutoFit/>
          </a:bodyPr>
          <a:lstStyle/>
          <a:p>
            <a:pPr algn="ctr"/>
            <a:r>
              <a:rPr lang="en-US" altLang="ja-JP" b="1" dirty="0">
                <a:latin typeface="+mj-lt"/>
              </a:rPr>
              <a:t>Error detection and correction codes</a:t>
            </a:r>
            <a:endParaRPr kumimoji="1" lang="ja-JP" altLang="en-US" dirty="0">
              <a:latin typeface="+mj-lt"/>
            </a:endParaRPr>
          </a:p>
        </p:txBody>
      </p:sp>
      <p:sp>
        <p:nvSpPr>
          <p:cNvPr id="8" name="テキスト ボックス 7">
            <a:extLst>
              <a:ext uri="{FF2B5EF4-FFF2-40B4-BE49-F238E27FC236}">
                <a16:creationId xmlns:a16="http://schemas.microsoft.com/office/drawing/2014/main" id="{A5C867B5-A02C-06FE-1168-2F7C2C23C089}"/>
              </a:ext>
            </a:extLst>
          </p:cNvPr>
          <p:cNvSpPr txBox="1"/>
          <p:nvPr/>
        </p:nvSpPr>
        <p:spPr>
          <a:xfrm>
            <a:off x="107504" y="4077072"/>
            <a:ext cx="8712968" cy="230832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PHR: CRC-4 ITU is applied as the error detection code, and (40, 28)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PSDU: CRC-16-CCITT is applied as the error detection code, and (63, 51) BCH code or (126, 63) shortened BCH code is applied as the error correction code</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In this study, (63, 51) BCH code is applied as the error correction code of PSDU ((126, 63) shortened BCH code is used in combination with Type II Hybrid ARQ)</a:t>
            </a:r>
            <a:endParaRPr kumimoji="1" lang="en-US" altLang="ja-JP" dirty="0">
              <a:latin typeface="+mj-lt"/>
            </a:endParaRPr>
          </a:p>
        </p:txBody>
      </p:sp>
      <p:sp>
        <p:nvSpPr>
          <p:cNvPr id="9" name="タイトル 1">
            <a:extLst>
              <a:ext uri="{FF2B5EF4-FFF2-40B4-BE49-F238E27FC236}">
                <a16:creationId xmlns:a16="http://schemas.microsoft.com/office/drawing/2014/main" id="{712023BA-1E37-71F3-9B72-7CB32D01FB6C}"/>
              </a:ext>
            </a:extLst>
          </p:cNvPr>
          <p:cNvSpPr txBox="1">
            <a:spLocks/>
          </p:cNvSpPr>
          <p:nvPr/>
        </p:nvSpPr>
        <p:spPr>
          <a:xfrm>
            <a:off x="685800" y="563492"/>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2. IEEE 802.15.6 UWB PHY</a:t>
            </a:r>
            <a:endParaRPr kumimoji="1" lang="ja-JP" altLang="en-US" kern="0" dirty="0"/>
          </a:p>
        </p:txBody>
      </p:sp>
    </p:spTree>
    <p:extLst>
      <p:ext uri="{BB962C8B-B14F-4D97-AF65-F5344CB8AC3E}">
        <p14:creationId xmlns:p14="http://schemas.microsoft.com/office/powerpoint/2010/main" val="49532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EC816D-9DF6-E74B-8749-314BD43080A3}"/>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7666AECC-5635-8D07-50DF-644F8E764B5B}"/>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76F0662E-0C65-92C9-F50B-46BAD96519B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pic>
        <p:nvPicPr>
          <p:cNvPr id="5" name="図 4">
            <a:extLst>
              <a:ext uri="{FF2B5EF4-FFF2-40B4-BE49-F238E27FC236}">
                <a16:creationId xmlns:a16="http://schemas.microsoft.com/office/drawing/2014/main" id="{26A52D5B-4508-89E6-6361-C13E5D9958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6" name="テキスト ボックス 5">
            <a:extLst>
              <a:ext uri="{FF2B5EF4-FFF2-40B4-BE49-F238E27FC236}">
                <a16:creationId xmlns:a16="http://schemas.microsoft.com/office/drawing/2014/main" id="{63352347-C59A-30CF-CCB3-05FB84562CAF}"/>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FF0B77BB-1C79-9914-DA48-B3D4857161D1}"/>
                  </a:ext>
                </a:extLst>
              </p:cNvPr>
              <p:cNvSpPr txBox="1"/>
              <p:nvPr/>
            </p:nvSpPr>
            <p:spPr>
              <a:xfrm>
                <a:off x="103848" y="4890008"/>
                <a:ext cx="8932647" cy="1498744"/>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reduces the data rate while improving the received power by correlating multiple pulses</a:t>
                </a:r>
                <a:endParaRPr kumimoji="1" lang="en-US" altLang="ja-JP" dirty="0">
                  <a:latin typeface="+mj-lt"/>
                </a:endParaRPr>
              </a:p>
            </p:txBody>
          </p:sp>
        </mc:Choice>
        <mc:Fallback xmlns="">
          <p:sp>
            <p:nvSpPr>
              <p:cNvPr id="7" name="テキスト ボックス 6">
                <a:extLst>
                  <a:ext uri="{FF2B5EF4-FFF2-40B4-BE49-F238E27FC236}">
                    <a16:creationId xmlns:a16="http://schemas.microsoft.com/office/drawing/2014/main" id="{FF0B77BB-1C79-9914-DA48-B3D4857161D1}"/>
                  </a:ext>
                </a:extLst>
              </p:cNvPr>
              <p:cNvSpPr txBox="1">
                <a:spLocks noRot="1" noChangeAspect="1" noMove="1" noResize="1" noEditPoints="1" noAdjustHandles="1" noChangeArrowheads="1" noChangeShapeType="1" noTextEdit="1"/>
              </p:cNvSpPr>
              <p:nvPr/>
            </p:nvSpPr>
            <p:spPr>
              <a:xfrm>
                <a:off x="103848" y="4890008"/>
                <a:ext cx="8932647" cy="1498744"/>
              </a:xfrm>
              <a:prstGeom prst="rect">
                <a:avLst/>
              </a:prstGeom>
              <a:blipFill>
                <a:blip r:embed="rId3"/>
                <a:stretch>
                  <a:fillRect l="-410" t="-2033" b="-56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7739DD3-1B85-94A1-15E2-C49A2B3993D1}"/>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47739DD3-1B85-94A1-15E2-C49A2B3993D1}"/>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4"/>
                <a:stretch>
                  <a:fillRect/>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EBB0C40C-4458-5556-B2EB-B7F5F9350385}"/>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33841517-2B95-3796-0E74-C58AF4413E0F}"/>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10" name="テキスト ボックス 9">
                <a:extLst>
                  <a:ext uri="{FF2B5EF4-FFF2-40B4-BE49-F238E27FC236}">
                    <a16:creationId xmlns:a16="http://schemas.microsoft.com/office/drawing/2014/main" id="{33841517-2B95-3796-0E74-C58AF4413E0F}"/>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5"/>
                <a:stretch>
                  <a:fillRect/>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0F73AB07-12C4-324D-F8D8-AACDD9D71C22}"/>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12" name="タイトル 1">
            <a:extLst>
              <a:ext uri="{FF2B5EF4-FFF2-40B4-BE49-F238E27FC236}">
                <a16:creationId xmlns:a16="http://schemas.microsoft.com/office/drawing/2014/main" id="{AE8DC314-2CE4-1C85-E8EB-9D60741B60E0}"/>
              </a:ext>
            </a:extLst>
          </p:cNvPr>
          <p:cNvSpPr txBox="1">
            <a:spLocks/>
          </p:cNvSpPr>
          <p:nvPr/>
        </p:nvSpPr>
        <p:spPr>
          <a:xfrm>
            <a:off x="827584" y="518981"/>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2. IEEE 802.15.6 UWB PHY</a:t>
            </a:r>
            <a:endParaRPr kumimoji="1" lang="ja-JP" altLang="en-US" kern="0" dirty="0"/>
          </a:p>
        </p:txBody>
      </p:sp>
    </p:spTree>
    <p:extLst>
      <p:ext uri="{BB962C8B-B14F-4D97-AF65-F5344CB8AC3E}">
        <p14:creationId xmlns:p14="http://schemas.microsoft.com/office/powerpoint/2010/main" val="603988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E3062F6-6AEE-F95C-56E5-E292F4AD9353}"/>
              </a:ext>
            </a:extLst>
          </p:cNvPr>
          <p:cNvSpPr>
            <a:spLocks noGrp="1"/>
          </p:cNvSpPr>
          <p:nvPr>
            <p:ph type="dt" idx="10"/>
          </p:nvPr>
        </p:nvSpPr>
        <p:spPr/>
        <p:txBody>
          <a:bodyPr/>
          <a:lstStyle/>
          <a:p>
            <a:r>
              <a:rPr lang="en-US" altLang="ja-JP"/>
              <a:t>November 2022</a:t>
            </a:r>
            <a:endParaRPr lang="en-US" dirty="0"/>
          </a:p>
        </p:txBody>
      </p:sp>
      <p:sp>
        <p:nvSpPr>
          <p:cNvPr id="3" name="フッター プレースホルダー 2">
            <a:extLst>
              <a:ext uri="{FF2B5EF4-FFF2-40B4-BE49-F238E27FC236}">
                <a16:creationId xmlns:a16="http://schemas.microsoft.com/office/drawing/2014/main" id="{174DF839-E36A-9948-B005-9306544F4AFC}"/>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6C188E6F-137E-5597-07DF-1A4FE7BCD70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pic>
        <p:nvPicPr>
          <p:cNvPr id="5" name="図 4">
            <a:extLst>
              <a:ext uri="{FF2B5EF4-FFF2-40B4-BE49-F238E27FC236}">
                <a16:creationId xmlns:a16="http://schemas.microsoft.com/office/drawing/2014/main" id="{C2512538-6971-E35C-9424-2447F6EDB8EB}"/>
              </a:ext>
            </a:extLst>
          </p:cNvPr>
          <p:cNvPicPr>
            <a:picLocks noChangeAspect="1"/>
          </p:cNvPicPr>
          <p:nvPr/>
        </p:nvPicPr>
        <p:blipFill>
          <a:blip r:embed="rId2"/>
          <a:stretch>
            <a:fillRect/>
          </a:stretch>
        </p:blipFill>
        <p:spPr>
          <a:xfrm>
            <a:off x="4432" y="1218668"/>
            <a:ext cx="9144000" cy="4154548"/>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01D1EC3-2278-4814-B3D6-4930DD02DA13}"/>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data rate decreases</a:t>
                </a:r>
              </a:p>
              <a:p>
                <a:pPr marL="285750" indent="-285750">
                  <a:buFont typeface="Wingdings" panose="05000000000000000000" pitchFamily="2" charset="2"/>
                  <a:buChar char="u"/>
                </a:pPr>
                <a:r>
                  <a:rPr lang="en-US" altLang="ja-JP" dirty="0">
                    <a:latin typeface="+mj-lt"/>
                  </a:rPr>
                  <a:t>Data rate and received signal to noise ratio (SNR) are in a trade-off relationship</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101D1EC3-2278-4814-B3D6-4930DD02DA13}"/>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3"/>
                <a:stretch>
                  <a:fillRect l="-426" t="-3145" b="-8805"/>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C830A8DE-AE68-F586-2C79-84CB571148DE}"/>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タイトル 1">
            <a:extLst>
              <a:ext uri="{FF2B5EF4-FFF2-40B4-BE49-F238E27FC236}">
                <a16:creationId xmlns:a16="http://schemas.microsoft.com/office/drawing/2014/main" id="{D233FF28-5B5C-FB9B-A50E-DAFB9B0CE118}"/>
              </a:ext>
            </a:extLst>
          </p:cNvPr>
          <p:cNvSpPr txBox="1">
            <a:spLocks/>
          </p:cNvSpPr>
          <p:nvPr/>
        </p:nvSpPr>
        <p:spPr>
          <a:xfrm>
            <a:off x="685800" y="515271"/>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2</a:t>
            </a:r>
            <a:r>
              <a:rPr kumimoji="1" lang="en-US" altLang="ja-JP" kern="0"/>
              <a:t>. </a:t>
            </a:r>
            <a:r>
              <a:rPr kumimoji="0" lang="en-US" altLang="ja-JP" kern="0"/>
              <a:t>IEEE 802.15.6 UWB PHY</a:t>
            </a:r>
            <a:endParaRPr kumimoji="1" lang="ja-JP" altLang="en-US" kern="0" dirty="0"/>
          </a:p>
        </p:txBody>
      </p:sp>
    </p:spTree>
    <p:extLst>
      <p:ext uri="{BB962C8B-B14F-4D97-AF65-F5344CB8AC3E}">
        <p14:creationId xmlns:p14="http://schemas.microsoft.com/office/powerpoint/2010/main" val="63608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p:txBody>
          <a:bodyPr/>
          <a:lstStyle/>
          <a:p>
            <a:r>
              <a:rPr kumimoji="1" lang="en-US" altLang="ja-JP" dirty="0"/>
              <a:t>1. Introduction</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pic>
        <p:nvPicPr>
          <p:cNvPr id="6" name="図 5">
            <a:extLst>
              <a:ext uri="{FF2B5EF4-FFF2-40B4-BE49-F238E27FC236}">
                <a16:creationId xmlns:a16="http://schemas.microsoft.com/office/drawing/2014/main" id="{792918B1-8CD3-4506-985E-487D3F5E20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37720" y="1556792"/>
            <a:ext cx="4320480" cy="2880320"/>
          </a:xfrm>
          <a:prstGeom prst="rect">
            <a:avLst/>
          </a:prstGeom>
        </p:spPr>
      </p:pic>
      <p:sp>
        <p:nvSpPr>
          <p:cNvPr id="7" name="テキスト ボックス 6">
            <a:extLst>
              <a:ext uri="{FF2B5EF4-FFF2-40B4-BE49-F238E27FC236}">
                <a16:creationId xmlns:a16="http://schemas.microsoft.com/office/drawing/2014/main" id="{4F513973-562D-4188-B43C-E42D29D06D09}"/>
              </a:ext>
            </a:extLst>
          </p:cNvPr>
          <p:cNvSpPr txBox="1"/>
          <p:nvPr/>
        </p:nvSpPr>
        <p:spPr>
          <a:xfrm>
            <a:off x="151733" y="1647885"/>
            <a:ext cx="3960440" cy="2585323"/>
          </a:xfrm>
          <a:prstGeom prst="rect">
            <a:avLst/>
          </a:prstGeom>
          <a:noFill/>
        </p:spPr>
        <p:txBody>
          <a:bodyPr wrap="square" rtlCol="0">
            <a:spAutoFit/>
          </a:bodyPr>
          <a:lstStyle/>
          <a:p>
            <a:pPr marL="285750" indent="-285750">
              <a:buFont typeface="Arial" panose="020B0604020202020204" pitchFamily="34" charset="0"/>
              <a:buChar char="•"/>
            </a:pPr>
            <a:r>
              <a:rPr lang="en-US" altLang="ja-JP" b="1" u="sng" dirty="0">
                <a:solidFill>
                  <a:srgbClr val="0070C0"/>
                </a:solidFill>
                <a:latin typeface="+mj-lt"/>
              </a:rPr>
              <a:t>Wearable healthcare system </a:t>
            </a:r>
            <a:r>
              <a:rPr lang="en-US" altLang="ja-JP" dirty="0">
                <a:latin typeface="+mj-lt"/>
              </a:rPr>
              <a:t>is actively studied (m-Health, tele-medicine, Internet of Medical Things (</a:t>
            </a:r>
            <a:r>
              <a:rPr lang="en-US" altLang="ja-JP" dirty="0" err="1">
                <a:latin typeface="+mj-lt"/>
              </a:rPr>
              <a:t>IoMT</a:t>
            </a:r>
            <a:r>
              <a:rPr lang="en-US" altLang="ja-JP" dirty="0">
                <a:latin typeface="+mj-lt"/>
              </a:rPr>
              <a:t>),</a:t>
            </a:r>
            <a:r>
              <a:rPr lang="ja-JP" altLang="en-US" dirty="0">
                <a:latin typeface="+mj-lt"/>
              </a:rPr>
              <a:t> </a:t>
            </a:r>
            <a:r>
              <a:rPr lang="en-US" altLang="ja-JP" dirty="0">
                <a:latin typeface="+mj-lt"/>
              </a:rPr>
              <a:t>etc.)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As one of the </a:t>
            </a:r>
            <a:r>
              <a:rPr lang="en-US" altLang="ja-JP" dirty="0" err="1">
                <a:latin typeface="+mj-lt"/>
              </a:rPr>
              <a:t>IoMT</a:t>
            </a:r>
            <a:r>
              <a:rPr lang="en-US" altLang="ja-JP" dirty="0">
                <a:latin typeface="+mj-lt"/>
              </a:rPr>
              <a:t> system, </a:t>
            </a:r>
            <a:r>
              <a:rPr lang="en-US" altLang="ja-JP" b="1" dirty="0">
                <a:solidFill>
                  <a:srgbClr val="DA7C6C"/>
                </a:solidFill>
                <a:latin typeface="+mj-lt"/>
              </a:rPr>
              <a:t>Wireless Body Area Networks  (WBAN)</a:t>
            </a:r>
            <a:r>
              <a:rPr lang="ja-JP" altLang="en-US" b="1" dirty="0">
                <a:solidFill>
                  <a:srgbClr val="DA7C6C"/>
                </a:solidFill>
                <a:latin typeface="+mj-lt"/>
              </a:rPr>
              <a:t> </a:t>
            </a:r>
            <a:r>
              <a:rPr lang="en-US" altLang="ja-JP" dirty="0">
                <a:latin typeface="+mj-lt"/>
              </a:rPr>
              <a:t>have been extensively researched</a:t>
            </a:r>
          </a:p>
          <a:p>
            <a:pPr marL="285750" indent="-285750">
              <a:buFont typeface="Arial" panose="020B0604020202020204" pitchFamily="34" charset="0"/>
              <a:buChar char="•"/>
            </a:pPr>
            <a:endParaRPr kumimoji="1" lang="en-US" altLang="ja-JP" dirty="0">
              <a:latin typeface="+mj-lt"/>
            </a:endParaRPr>
          </a:p>
        </p:txBody>
      </p:sp>
      <p:sp>
        <p:nvSpPr>
          <p:cNvPr id="8" name="テキスト ボックス 7">
            <a:extLst>
              <a:ext uri="{FF2B5EF4-FFF2-40B4-BE49-F238E27FC236}">
                <a16:creationId xmlns:a16="http://schemas.microsoft.com/office/drawing/2014/main" id="{A28FF681-F40B-45CB-9F37-44AD31B2F6F3}"/>
              </a:ext>
            </a:extLst>
          </p:cNvPr>
          <p:cNvSpPr txBox="1"/>
          <p:nvPr/>
        </p:nvSpPr>
        <p:spPr>
          <a:xfrm>
            <a:off x="151733" y="4396690"/>
            <a:ext cx="8380707"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WBAN consists of a collection of low-power, miniaturized, invasive or non-invasive lightweight sensors with wireless communication capabilities operating near the human body, and a hub controlling viral sensors</a:t>
            </a:r>
          </a:p>
          <a:p>
            <a:pPr marL="285750" indent="-285750">
              <a:buFont typeface="Arial" panose="020B0604020202020204" pitchFamily="34" charset="0"/>
              <a:buChar char="•"/>
            </a:pPr>
            <a:endParaRPr lang="en-US" altLang="ja-JP" b="1" dirty="0">
              <a:solidFill>
                <a:srgbClr val="FF0000"/>
              </a:solidFill>
              <a:latin typeface="+mj-lt"/>
            </a:endParaRPr>
          </a:p>
          <a:p>
            <a:pPr marL="285750" indent="-285750">
              <a:buFont typeface="Arial" panose="020B0604020202020204" pitchFamily="34" charset="0"/>
              <a:buChar char="•"/>
            </a:pPr>
            <a:r>
              <a:rPr lang="en-US" altLang="ja-JP" b="1" dirty="0">
                <a:solidFill>
                  <a:srgbClr val="FF0000"/>
                </a:solidFill>
                <a:latin typeface="+mj-lt"/>
              </a:rPr>
              <a:t>IEEE 802.15.6</a:t>
            </a:r>
            <a:r>
              <a:rPr lang="en-US" altLang="ja-JP" dirty="0">
                <a:latin typeface="+mj-lt"/>
              </a:rPr>
              <a:t>, one of the standards of WBAN, was issued in 2012</a:t>
            </a:r>
          </a:p>
        </p:txBody>
      </p:sp>
    </p:spTree>
    <p:extLst>
      <p:ext uri="{BB962C8B-B14F-4D97-AF65-F5344CB8AC3E}">
        <p14:creationId xmlns:p14="http://schemas.microsoft.com/office/powerpoint/2010/main" val="305232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dirty="0"/>
              <a:t>1. Importance of QoS control </a:t>
            </a:r>
            <a:endParaRPr kumimoji="1" lang="ja-JP" altLang="en-US" dirty="0"/>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466749614"/>
              </p:ext>
            </p:extLst>
          </p:nvPr>
        </p:nvGraphicFramePr>
        <p:xfrm>
          <a:off x="4355976" y="1700808"/>
          <a:ext cx="4223792" cy="2787644"/>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4281885170"/>
                    </a:ext>
                  </a:extLst>
                </a:gridCol>
                <a:gridCol w="1584176">
                  <a:extLst>
                    <a:ext uri="{9D8B030D-6E8A-4147-A177-3AD203B41FA5}">
                      <a16:colId xmlns:a16="http://schemas.microsoft.com/office/drawing/2014/main" val="514745024"/>
                    </a:ext>
                  </a:extLst>
                </a:gridCol>
                <a:gridCol w="1631504">
                  <a:extLst>
                    <a:ext uri="{9D8B030D-6E8A-4147-A177-3AD203B41FA5}">
                      <a16:colId xmlns:a16="http://schemas.microsoft.com/office/drawing/2014/main" val="1314698544"/>
                    </a:ext>
                  </a:extLst>
                </a:gridCol>
              </a:tblGrid>
              <a:tr h="257280">
                <a:tc>
                  <a:txBody>
                    <a:bodyPr/>
                    <a:lstStyle/>
                    <a:p>
                      <a:pPr algn="ctr"/>
                      <a:r>
                        <a:rPr kumimoji="1" lang="en-US" altLang="ja-JP" sz="1050" dirty="0">
                          <a:latin typeface="+mj-lt"/>
                        </a:rPr>
                        <a:t>User priority</a:t>
                      </a:r>
                      <a:endParaRPr kumimoji="1" lang="ja-JP" altLang="en-US" sz="1050" dirty="0">
                        <a:latin typeface="+mj-lt"/>
                      </a:endParaRPr>
                    </a:p>
                  </a:txBody>
                  <a:tcPr/>
                </a:tc>
                <a:tc>
                  <a:txBody>
                    <a:bodyPr/>
                    <a:lstStyle/>
                    <a:p>
                      <a:pPr algn="ctr"/>
                      <a:r>
                        <a:rPr kumimoji="1" lang="en-US" altLang="ja-JP" sz="1050" dirty="0">
                          <a:latin typeface="+mj-lt"/>
                        </a:rPr>
                        <a:t>Traffic designation</a:t>
                      </a:r>
                      <a:endParaRPr kumimoji="1" lang="ja-JP" altLang="en-US" sz="1050" dirty="0">
                        <a:latin typeface="+mj-lt"/>
                      </a:endParaRPr>
                    </a:p>
                  </a:txBody>
                  <a:tcPr/>
                </a:tc>
                <a:tc>
                  <a:txBody>
                    <a:bodyPr/>
                    <a:lstStyle/>
                    <a:p>
                      <a:pPr algn="ctr"/>
                      <a:r>
                        <a:rPr kumimoji="1" lang="en-US" altLang="ja-JP" sz="1050" dirty="0">
                          <a:latin typeface="+mj-lt"/>
                        </a:rPr>
                        <a:t>Frame type</a:t>
                      </a:r>
                      <a:endParaRPr kumimoji="1" lang="ja-JP" altLang="en-US" sz="1050" dirty="0">
                        <a:latin typeface="+mj-lt"/>
                      </a:endParaRPr>
                    </a:p>
                  </a:txBody>
                  <a:tcPr/>
                </a:tc>
                <a:extLst>
                  <a:ext uri="{0D108BD9-81ED-4DB2-BD59-A6C34878D82A}">
                    <a16:rowId xmlns:a16="http://schemas.microsoft.com/office/drawing/2014/main" val="4251253394"/>
                  </a:ext>
                </a:extLst>
              </a:tr>
              <a:tr h="257280">
                <a:tc>
                  <a:txBody>
                    <a:bodyPr/>
                    <a:lstStyle/>
                    <a:p>
                      <a:pPr algn="ctr"/>
                      <a:r>
                        <a:rPr kumimoji="1" lang="en-US" altLang="ja-JP" sz="1050" dirty="0">
                          <a:latin typeface="+mj-lt"/>
                        </a:rPr>
                        <a:t>0</a:t>
                      </a:r>
                      <a:endParaRPr kumimoji="1" lang="ja-JP" altLang="en-US" sz="1050" dirty="0">
                        <a:latin typeface="+mj-lt"/>
                      </a:endParaRPr>
                    </a:p>
                  </a:txBody>
                  <a:tcPr/>
                </a:tc>
                <a:tc>
                  <a:txBody>
                    <a:bodyPr/>
                    <a:lstStyle/>
                    <a:p>
                      <a:pPr algn="ctr"/>
                      <a:r>
                        <a:rPr kumimoji="1" lang="en-US" altLang="ja-JP" sz="1050" dirty="0">
                          <a:latin typeface="+mj-lt"/>
                        </a:rPr>
                        <a:t>Background (BK)</a:t>
                      </a:r>
                      <a:endParaRPr kumimoji="1" lang="ja-JP" altLang="en-US" sz="1050" dirty="0">
                        <a:latin typeface="+mj-lt"/>
                      </a:endParaRPr>
                    </a:p>
                  </a:txBody>
                  <a:tcPr/>
                </a:tc>
                <a:tc>
                  <a:txBody>
                    <a:bodyPr/>
                    <a:lstStyle/>
                    <a:p>
                      <a:pPr algn="ct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512474474"/>
                  </a:ext>
                </a:extLst>
              </a:tr>
              <a:tr h="257280">
                <a:tc>
                  <a:txBody>
                    <a:bodyPr/>
                    <a:lstStyle/>
                    <a:p>
                      <a:pPr algn="ctr"/>
                      <a:r>
                        <a:rPr kumimoji="1" lang="en-US" altLang="ja-JP" sz="1050" dirty="0">
                          <a:latin typeface="+mj-lt"/>
                        </a:rPr>
                        <a:t>1</a:t>
                      </a:r>
                      <a:endParaRPr kumimoji="1" lang="ja-JP" altLang="en-US" sz="1050" dirty="0">
                        <a:latin typeface="+mj-lt"/>
                      </a:endParaRPr>
                    </a:p>
                  </a:txBody>
                  <a:tcPr/>
                </a:tc>
                <a:tc>
                  <a:txBody>
                    <a:bodyPr/>
                    <a:lstStyle/>
                    <a:p>
                      <a:pPr algn="ctr"/>
                      <a:r>
                        <a:rPr kumimoji="1" lang="en-US" altLang="ja-JP" sz="1050" dirty="0">
                          <a:latin typeface="+mj-lt"/>
                        </a:rPr>
                        <a:t>Best effort (BE)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3326327884"/>
                  </a:ext>
                </a:extLst>
              </a:tr>
              <a:tr h="257280">
                <a:tc>
                  <a:txBody>
                    <a:bodyPr/>
                    <a:lstStyle/>
                    <a:p>
                      <a:pPr algn="ctr"/>
                      <a:r>
                        <a:rPr kumimoji="1" lang="en-US" altLang="ja-JP" sz="1050" dirty="0">
                          <a:latin typeface="+mj-lt"/>
                        </a:rPr>
                        <a:t>2</a:t>
                      </a:r>
                      <a:endParaRPr kumimoji="1" lang="ja-JP" altLang="en-US" sz="1050" dirty="0">
                        <a:latin typeface="+mj-lt"/>
                      </a:endParaRPr>
                    </a:p>
                  </a:txBody>
                  <a:tcPr/>
                </a:tc>
                <a:tc>
                  <a:txBody>
                    <a:bodyPr/>
                    <a:lstStyle/>
                    <a:p>
                      <a:pPr algn="ctr"/>
                      <a:r>
                        <a:rPr kumimoji="1" lang="en-US" altLang="ja-JP" sz="1050" dirty="0">
                          <a:latin typeface="+mj-lt"/>
                        </a:rPr>
                        <a:t>Excellent effort (EE)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968388818"/>
                  </a:ext>
                </a:extLst>
              </a:tr>
              <a:tr h="257280">
                <a:tc>
                  <a:txBody>
                    <a:bodyPr/>
                    <a:lstStyle/>
                    <a:p>
                      <a:pPr algn="ctr"/>
                      <a:r>
                        <a:rPr kumimoji="1" lang="en-US" altLang="ja-JP" sz="1050" dirty="0">
                          <a:latin typeface="+mj-lt"/>
                        </a:rPr>
                        <a:t>3</a:t>
                      </a:r>
                      <a:endParaRPr kumimoji="1" lang="ja-JP" altLang="en-US" sz="1050" dirty="0">
                        <a:latin typeface="+mj-lt"/>
                      </a:endParaRPr>
                    </a:p>
                  </a:txBody>
                  <a:tcPr/>
                </a:tc>
                <a:tc>
                  <a:txBody>
                    <a:bodyPr/>
                    <a:lstStyle/>
                    <a:p>
                      <a:pPr algn="ctr"/>
                      <a:r>
                        <a:rPr kumimoji="1" lang="en-US" altLang="ja-JP" sz="1050" dirty="0">
                          <a:latin typeface="+mj-lt"/>
                        </a:rPr>
                        <a:t>Video (VI)</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422592770"/>
                  </a:ext>
                </a:extLst>
              </a:tr>
              <a:tr h="257280">
                <a:tc>
                  <a:txBody>
                    <a:bodyPr/>
                    <a:lstStyle/>
                    <a:p>
                      <a:pPr algn="ctr"/>
                      <a:r>
                        <a:rPr kumimoji="1" lang="en-US" altLang="ja-JP" sz="1050" dirty="0">
                          <a:latin typeface="+mj-lt"/>
                        </a:rPr>
                        <a:t>4</a:t>
                      </a:r>
                      <a:endParaRPr kumimoji="1" lang="ja-JP" altLang="en-US" sz="1050" dirty="0">
                        <a:latin typeface="+mj-lt"/>
                      </a:endParaRPr>
                    </a:p>
                  </a:txBody>
                  <a:tcPr/>
                </a:tc>
                <a:tc>
                  <a:txBody>
                    <a:bodyPr/>
                    <a:lstStyle/>
                    <a:p>
                      <a:pPr algn="ctr"/>
                      <a:r>
                        <a:rPr kumimoji="1" lang="en-US" altLang="ja-JP" sz="1050" dirty="0">
                          <a:latin typeface="+mj-lt"/>
                        </a:rPr>
                        <a:t>Voice (VO)</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817812179"/>
                  </a:ext>
                </a:extLst>
              </a:tr>
              <a:tr h="421004">
                <a:tc>
                  <a:txBody>
                    <a:bodyPr/>
                    <a:lstStyle/>
                    <a:p>
                      <a:pPr algn="ctr"/>
                      <a:r>
                        <a:rPr kumimoji="1" lang="en-US" altLang="ja-JP" sz="1050" dirty="0">
                          <a:latin typeface="+mj-lt"/>
                        </a:rPr>
                        <a:t>5</a:t>
                      </a:r>
                      <a:endParaRPr kumimoji="1" lang="ja-JP" altLang="en-US" sz="1050" dirty="0">
                        <a:latin typeface="+mj-lt"/>
                      </a:endParaRPr>
                    </a:p>
                  </a:txBody>
                  <a:tcPr/>
                </a:tc>
                <a:tc>
                  <a:txBody>
                    <a:bodyPr/>
                    <a:lstStyle/>
                    <a:p>
                      <a:pPr algn="ctr"/>
                      <a:r>
                        <a:rPr kumimoji="1" lang="en-US" altLang="ja-JP" sz="1050" dirty="0">
                          <a:latin typeface="+mj-lt"/>
                        </a:rPr>
                        <a:t>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3909945391"/>
                  </a:ext>
                </a:extLst>
              </a:tr>
              <a:tr h="287780">
                <a:tc>
                  <a:txBody>
                    <a:bodyPr/>
                    <a:lstStyle/>
                    <a:p>
                      <a:pPr algn="ctr"/>
                      <a:r>
                        <a:rPr kumimoji="1" lang="en-US" altLang="ja-JP" sz="1050" dirty="0">
                          <a:latin typeface="+mj-lt"/>
                        </a:rPr>
                        <a:t>6</a:t>
                      </a:r>
                      <a:endParaRPr kumimoji="1" lang="ja-JP" altLang="en-US" sz="1050" dirty="0">
                        <a:latin typeface="+mj-lt"/>
                      </a:endParaRPr>
                    </a:p>
                  </a:txBody>
                  <a:tcPr/>
                </a:tc>
                <a:tc>
                  <a:txBody>
                    <a:bodyPr/>
                    <a:lstStyle/>
                    <a:p>
                      <a:pPr algn="ctr"/>
                      <a:r>
                        <a:rPr kumimoji="1" lang="en-US" altLang="ja-JP" sz="1050" dirty="0">
                          <a:latin typeface="+mj-lt"/>
                        </a:rPr>
                        <a:t>High-priority 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1135171504"/>
                  </a:ext>
                </a:extLst>
              </a:tr>
              <a:tr h="380356">
                <a:tc>
                  <a:txBody>
                    <a:bodyPr/>
                    <a:lstStyle/>
                    <a:p>
                      <a:pPr algn="ctr"/>
                      <a:r>
                        <a:rPr kumimoji="1" lang="en-US" altLang="ja-JP" sz="1050" dirty="0">
                          <a:latin typeface="+mj-lt"/>
                        </a:rPr>
                        <a:t>7</a:t>
                      </a:r>
                      <a:endParaRPr kumimoji="1" lang="ja-JP" altLang="en-US" sz="1050" dirty="0">
                        <a:latin typeface="+mj-lt"/>
                      </a:endParaRPr>
                    </a:p>
                  </a:txBody>
                  <a:tcPr/>
                </a:tc>
                <a:tc>
                  <a:txBody>
                    <a:bodyPr/>
                    <a:lstStyle/>
                    <a:p>
                      <a:pPr algn="ctr"/>
                      <a:r>
                        <a:rPr kumimoji="1" lang="en-US" altLang="ja-JP" sz="1050" dirty="0">
                          <a:latin typeface="+mj-lt"/>
                        </a:rPr>
                        <a:t>Emergency or medical implant event report</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51520" y="1654696"/>
            <a:ext cx="3982888" cy="286232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WBAN systems, a wearable vital sign sensor node can include </a:t>
            </a:r>
            <a:r>
              <a:rPr kumimoji="1" lang="en-US" altLang="ja-JP" b="1" u="sng" dirty="0">
                <a:latin typeface="+mj-lt"/>
              </a:rPr>
              <a:t>various types of sensors</a:t>
            </a:r>
            <a:r>
              <a:rPr kumimoji="1" lang="en-US" altLang="ja-JP" dirty="0">
                <a:latin typeface="+mj-lt"/>
              </a:rPr>
              <a:t> with </a:t>
            </a:r>
            <a:r>
              <a:rPr kumimoji="1" lang="en-US" altLang="ja-JP" b="1" u="sng" dirty="0">
                <a:latin typeface="+mj-lt"/>
              </a:rPr>
              <a:t>different data rates, the allowable communication error ratio and delay</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optimal QoS control for input data is an important feature </a:t>
            </a:r>
            <a:r>
              <a:rPr kumimoji="1" lang="en-US" altLang="ja-JP" dirty="0">
                <a:latin typeface="+mj-lt"/>
              </a:rPr>
              <a:t>in sensor data transmission procedures</a:t>
            </a:r>
            <a:endParaRPr kumimoji="1" lang="ja-JP" altLang="en-US" dirty="0">
              <a:latin typeface="+mj-lt"/>
            </a:endParaRPr>
          </a:p>
        </p:txBody>
      </p:sp>
      <p:sp>
        <p:nvSpPr>
          <p:cNvPr id="8" name="テキスト ボックス 7">
            <a:extLst>
              <a:ext uri="{FF2B5EF4-FFF2-40B4-BE49-F238E27FC236}">
                <a16:creationId xmlns:a16="http://schemas.microsoft.com/office/drawing/2014/main" id="{7DD4A3D5-177F-4994-AB42-A26FE56A4EC0}"/>
              </a:ext>
            </a:extLst>
          </p:cNvPr>
          <p:cNvSpPr txBox="1"/>
          <p:nvPr/>
        </p:nvSpPr>
        <p:spPr>
          <a:xfrm>
            <a:off x="251520" y="5013176"/>
            <a:ext cx="856895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To address this requirement, an optimal hybrid ARQ scheme employing a </a:t>
            </a:r>
            <a:r>
              <a:rPr kumimoji="1" lang="en-US" altLang="ja-JP" b="1" u="sng" dirty="0">
                <a:latin typeface="+mj-lt"/>
              </a:rPr>
              <a:t>decomposable error control coding scheme </a:t>
            </a:r>
            <a:r>
              <a:rPr kumimoji="1" lang="en-US" altLang="ja-JP" dirty="0">
                <a:latin typeface="+mj-lt"/>
              </a:rPr>
              <a:t>has been proposed</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a:t>
            </a:r>
            <a:r>
              <a:rPr kumimoji="1" lang="en-US" altLang="ja-JP" dirty="0">
                <a:latin typeface="+mj-lt"/>
              </a:rPr>
              <a:t>he performance of the proposed system has been compared to an IEEE 802.15.6-based system, and outperformed it</a:t>
            </a:r>
            <a:endParaRPr kumimoji="1" lang="ja-JP" altLang="en-US" dirty="0">
              <a:latin typeface="+mj-lt"/>
            </a:endParaRPr>
          </a:p>
        </p:txBody>
      </p:sp>
    </p:spTree>
    <p:extLst>
      <p:ext uri="{BB962C8B-B14F-4D97-AF65-F5344CB8AC3E}">
        <p14:creationId xmlns:p14="http://schemas.microsoft.com/office/powerpoint/2010/main" val="308426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AB197A-B01D-458C-B612-5C360B1CEC8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
        <p:nvSpPr>
          <p:cNvPr id="3" name="タイトル 2">
            <a:extLst>
              <a:ext uri="{FF2B5EF4-FFF2-40B4-BE49-F238E27FC236}">
                <a16:creationId xmlns:a16="http://schemas.microsoft.com/office/drawing/2014/main" id="{07E79DC9-AF6F-4371-8345-2822CFE62CDF}"/>
              </a:ext>
            </a:extLst>
          </p:cNvPr>
          <p:cNvSpPr>
            <a:spLocks noGrp="1"/>
          </p:cNvSpPr>
          <p:nvPr>
            <p:ph type="title"/>
          </p:nvPr>
        </p:nvSpPr>
        <p:spPr>
          <a:xfrm>
            <a:off x="685800" y="350689"/>
            <a:ext cx="7772400" cy="1066800"/>
          </a:xfrm>
        </p:spPr>
        <p:txBody>
          <a:bodyPr/>
          <a:lstStyle/>
          <a:p>
            <a:r>
              <a:rPr kumimoji="1" lang="en-US" altLang="ja-JP" dirty="0"/>
              <a:t>1. Purpose and contribution</a:t>
            </a:r>
            <a:endParaRPr kumimoji="1" lang="ja-JP" altLang="en-US" dirty="0"/>
          </a:p>
        </p:txBody>
      </p:sp>
      <p:sp>
        <p:nvSpPr>
          <p:cNvPr id="4" name="日付プレースホルダー 3">
            <a:extLst>
              <a:ext uri="{FF2B5EF4-FFF2-40B4-BE49-F238E27FC236}">
                <a16:creationId xmlns:a16="http://schemas.microsoft.com/office/drawing/2014/main" id="{B8F305E1-19E4-4565-9784-397B31A2FF78}"/>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280788DE-E047-4EBA-B4F1-2ED476729C29}"/>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pic>
        <p:nvPicPr>
          <p:cNvPr id="6" name="図 5">
            <a:extLst>
              <a:ext uri="{FF2B5EF4-FFF2-40B4-BE49-F238E27FC236}">
                <a16:creationId xmlns:a16="http://schemas.microsoft.com/office/drawing/2014/main" id="{AA0956E3-4254-46DA-A645-D7684D34CCE1}"/>
              </a:ext>
            </a:extLst>
          </p:cNvPr>
          <p:cNvPicPr>
            <a:picLocks noChangeAspect="1"/>
          </p:cNvPicPr>
          <p:nvPr/>
        </p:nvPicPr>
        <p:blipFill>
          <a:blip r:embed="rId3"/>
          <a:stretch>
            <a:fillRect/>
          </a:stretch>
        </p:blipFill>
        <p:spPr>
          <a:xfrm>
            <a:off x="4919110" y="1655577"/>
            <a:ext cx="4026615" cy="2558283"/>
          </a:xfrm>
          <a:prstGeom prst="rect">
            <a:avLst/>
          </a:prstGeom>
        </p:spPr>
      </p:pic>
      <p:sp>
        <p:nvSpPr>
          <p:cNvPr id="7" name="テキスト ボックス 6">
            <a:extLst>
              <a:ext uri="{FF2B5EF4-FFF2-40B4-BE49-F238E27FC236}">
                <a16:creationId xmlns:a16="http://schemas.microsoft.com/office/drawing/2014/main" id="{BBEAAD90-50A3-4DBC-907F-8CD795755E40}"/>
              </a:ext>
            </a:extLst>
          </p:cNvPr>
          <p:cNvSpPr txBox="1"/>
          <p:nvPr/>
        </p:nvSpPr>
        <p:spPr>
          <a:xfrm>
            <a:off x="308810" y="1943771"/>
            <a:ext cx="4551223"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study, the performance of a hybrid ARQ scheme for a WBAN based on IEEE Std. 802.15.6 is evaluated under multi-path fading channel of ultra-wideband (UWB) PHY</a:t>
            </a:r>
            <a:endParaRPr kumimoji="1" lang="ja-JP" altLang="en-US" dirty="0">
              <a:latin typeface="+mj-lt"/>
            </a:endParaRPr>
          </a:p>
        </p:txBody>
      </p:sp>
      <p:sp>
        <p:nvSpPr>
          <p:cNvPr id="8" name="テキスト ボックス 7">
            <a:extLst>
              <a:ext uri="{FF2B5EF4-FFF2-40B4-BE49-F238E27FC236}">
                <a16:creationId xmlns:a16="http://schemas.microsoft.com/office/drawing/2014/main" id="{4CCD84F5-61B9-404E-A9ED-A8009414882B}"/>
              </a:ext>
            </a:extLst>
          </p:cNvPr>
          <p:cNvSpPr txBox="1"/>
          <p:nvPr/>
        </p:nvSpPr>
        <p:spPr>
          <a:xfrm>
            <a:off x="308810" y="4475986"/>
            <a:ext cx="8438040" cy="175432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1" u="sng" dirty="0">
                <a:latin typeface="+mj-lt"/>
              </a:rPr>
              <a:t>The performance of our proposed hybrid ARQ scheme (Scheme 1) is improved </a:t>
            </a:r>
            <a:r>
              <a:rPr kumimoji="1" lang="en-US" altLang="ja-JP" dirty="0">
                <a:latin typeface="+mj-lt"/>
              </a:rPr>
              <a:t>by </a:t>
            </a:r>
            <a:r>
              <a:rPr kumimoji="1" lang="en-US" altLang="ja-JP" b="1" u="sng" dirty="0">
                <a:latin typeface="+mj-lt"/>
              </a:rPr>
              <a:t>appropriately determining the coding rate using channel estimation (Scheme 2)</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With this improvement, data packets can be relayed to the hub </a:t>
            </a:r>
            <a:r>
              <a:rPr kumimoji="1" lang="en-US" altLang="ja-JP" b="1" u="sng" dirty="0">
                <a:latin typeface="+mj-lt"/>
              </a:rPr>
              <a:t>with a small number of transmissions even when the maximum number of retransmissions is limited by a two-hop extension</a:t>
            </a:r>
            <a:endParaRPr kumimoji="1" lang="ja-JP" altLang="en-US" b="1" u="sng" dirty="0">
              <a:latin typeface="+mj-lt"/>
            </a:endParaRPr>
          </a:p>
        </p:txBody>
      </p:sp>
      <p:sp>
        <p:nvSpPr>
          <p:cNvPr id="10" name="テキスト ボックス 9">
            <a:extLst>
              <a:ext uri="{FF2B5EF4-FFF2-40B4-BE49-F238E27FC236}">
                <a16:creationId xmlns:a16="http://schemas.microsoft.com/office/drawing/2014/main" id="{238718B8-D957-4A5B-8A71-37573BB7CDBA}"/>
              </a:ext>
            </a:extLst>
          </p:cNvPr>
          <p:cNvSpPr txBox="1"/>
          <p:nvPr/>
        </p:nvSpPr>
        <p:spPr>
          <a:xfrm>
            <a:off x="657189" y="1225409"/>
            <a:ext cx="1015471" cy="344848"/>
          </a:xfrm>
          <a:prstGeom prst="rect">
            <a:avLst/>
          </a:prstGeom>
          <a:noFill/>
          <a:ln w="12700">
            <a:solidFill>
              <a:srgbClr val="C00000"/>
            </a:solidFill>
          </a:ln>
        </p:spPr>
        <p:txBody>
          <a:bodyPr wrap="square" rtlCol="0">
            <a:spAutoFit/>
          </a:bodyPr>
          <a:lstStyle/>
          <a:p>
            <a:pPr algn="ctr"/>
            <a:r>
              <a:rPr kumimoji="1" lang="en-US" altLang="ja-JP" sz="1600" dirty="0">
                <a:latin typeface="+mj-lt"/>
              </a:rPr>
              <a:t>Purpose</a:t>
            </a:r>
            <a:endParaRPr kumimoji="1" lang="ja-JP" altLang="en-US" sz="1600" dirty="0">
              <a:latin typeface="+mj-lt"/>
            </a:endParaRPr>
          </a:p>
        </p:txBody>
      </p:sp>
      <p:sp>
        <p:nvSpPr>
          <p:cNvPr id="11" name="テキスト ボックス 10">
            <a:extLst>
              <a:ext uri="{FF2B5EF4-FFF2-40B4-BE49-F238E27FC236}">
                <a16:creationId xmlns:a16="http://schemas.microsoft.com/office/drawing/2014/main" id="{A5F8881B-5E53-4AD6-8386-8A88220636F1}"/>
              </a:ext>
            </a:extLst>
          </p:cNvPr>
          <p:cNvSpPr txBox="1"/>
          <p:nvPr/>
        </p:nvSpPr>
        <p:spPr>
          <a:xfrm>
            <a:off x="539552" y="4056750"/>
            <a:ext cx="1363850" cy="338554"/>
          </a:xfrm>
          <a:prstGeom prst="rect">
            <a:avLst/>
          </a:prstGeom>
          <a:noFill/>
          <a:ln w="12700">
            <a:solidFill>
              <a:srgbClr val="00B050"/>
            </a:solidFill>
          </a:ln>
        </p:spPr>
        <p:txBody>
          <a:bodyPr wrap="square" rtlCol="0">
            <a:spAutoFit/>
          </a:bodyPr>
          <a:lstStyle/>
          <a:p>
            <a:pPr algn="ctr"/>
            <a:r>
              <a:rPr kumimoji="1" lang="en-US" altLang="ja-JP" sz="1600" dirty="0">
                <a:latin typeface="+mj-lt"/>
              </a:rPr>
              <a:t>Contribution</a:t>
            </a:r>
            <a:endParaRPr kumimoji="1" lang="ja-JP" altLang="en-US" sz="1600" dirty="0">
              <a:latin typeface="+mj-lt"/>
            </a:endParaRPr>
          </a:p>
        </p:txBody>
      </p:sp>
    </p:spTree>
    <p:extLst>
      <p:ext uri="{BB962C8B-B14F-4D97-AF65-F5344CB8AC3E}">
        <p14:creationId xmlns:p14="http://schemas.microsoft.com/office/powerpoint/2010/main" val="26818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D6456A-D65F-4FD3-8782-66AEEB84303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1F85541-FAEE-4E58-AEA1-0B6082403E62}"/>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8F61436-A746-4E39-83B1-55419B977F9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7" name="タイトル 1">
            <a:extLst>
              <a:ext uri="{FF2B5EF4-FFF2-40B4-BE49-F238E27FC236}">
                <a16:creationId xmlns:a16="http://schemas.microsoft.com/office/drawing/2014/main" id="{F2D84D78-9032-457A-A18E-A59374202603}"/>
              </a:ext>
            </a:extLst>
          </p:cNvPr>
          <p:cNvSpPr>
            <a:spLocks noGrp="1"/>
          </p:cNvSpPr>
          <p:nvPr>
            <p:ph type="title"/>
          </p:nvPr>
        </p:nvSpPr>
        <p:spPr>
          <a:xfrm>
            <a:off x="685800" y="685800"/>
            <a:ext cx="7772400" cy="1066800"/>
          </a:xfrm>
        </p:spPr>
        <p:txBody>
          <a:bodyPr/>
          <a:lstStyle/>
          <a:p>
            <a:r>
              <a:rPr kumimoji="1" lang="en-US" altLang="ja-JP" dirty="0"/>
              <a:t>2. Error control in IEEE802.15.6</a:t>
            </a:r>
            <a:endParaRPr kumimoji="1" lang="ja-JP" altLang="en-US" dirty="0"/>
          </a:p>
        </p:txBody>
      </p:sp>
      <p:sp>
        <p:nvSpPr>
          <p:cNvPr id="8" name="テキスト ボックス 7">
            <a:extLst>
              <a:ext uri="{FF2B5EF4-FFF2-40B4-BE49-F238E27FC236}">
                <a16:creationId xmlns:a16="http://schemas.microsoft.com/office/drawing/2014/main" id="{92B08E86-755D-42D3-A2D1-A0251B333376}"/>
              </a:ext>
            </a:extLst>
          </p:cNvPr>
          <p:cNvSpPr txBox="1"/>
          <p:nvPr/>
        </p:nvSpPr>
        <p:spPr>
          <a:xfrm>
            <a:off x="323528" y="1700808"/>
            <a:ext cx="8496944"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mj-lt"/>
              </a:rPr>
              <a:t>WBAN may deal with 8 levels of user priority data</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Those data have a wide range of quality of service (</a:t>
            </a:r>
            <a:r>
              <a:rPr lang="en-US" altLang="ja-JP" sz="2000" dirty="0" err="1">
                <a:latin typeface="+mj-lt"/>
              </a:rPr>
              <a:t>QoS</a:t>
            </a:r>
            <a:r>
              <a:rPr lang="en-US" altLang="ja-JP" sz="2000" dirty="0">
                <a:latin typeface="+mj-lt"/>
              </a:rPr>
              <a:t>)</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The error controlling of the current IEEE Std. 802.15.6 cannot cope with it because of lack of flexibility</a:t>
            </a:r>
          </a:p>
        </p:txBody>
      </p:sp>
    </p:spTree>
    <p:extLst>
      <p:ext uri="{BB962C8B-B14F-4D97-AF65-F5344CB8AC3E}">
        <p14:creationId xmlns:p14="http://schemas.microsoft.com/office/powerpoint/2010/main" val="117047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7F72E0-C575-4039-A9F5-6CE9243BCB0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endParaRPr>
          </a:p>
        </p:txBody>
      </p:sp>
      <p:sp>
        <p:nvSpPr>
          <p:cNvPr id="3" name="タイトル 2">
            <a:extLst>
              <a:ext uri="{FF2B5EF4-FFF2-40B4-BE49-F238E27FC236}">
                <a16:creationId xmlns:a16="http://schemas.microsoft.com/office/drawing/2014/main" id="{29E0E7FA-E4C6-45E2-B158-22FB9CB1AE7B}"/>
              </a:ext>
            </a:extLst>
          </p:cNvPr>
          <p:cNvSpPr>
            <a:spLocks noGrp="1"/>
          </p:cNvSpPr>
          <p:nvPr>
            <p:ph type="title"/>
          </p:nvPr>
        </p:nvSpPr>
        <p:spPr>
          <a:xfrm>
            <a:off x="100619" y="694085"/>
            <a:ext cx="8820472" cy="1066800"/>
          </a:xfrm>
        </p:spPr>
        <p:txBody>
          <a:bodyPr/>
          <a:lstStyle/>
          <a:p>
            <a:r>
              <a:rPr kumimoji="1" lang="en-US" altLang="ja-JP" dirty="0"/>
              <a:t>3. Proposed hybrid ARQ scheme for WBAN </a:t>
            </a:r>
            <a:endParaRPr kumimoji="1" lang="ja-JP" altLang="en-US" dirty="0"/>
          </a:p>
        </p:txBody>
      </p:sp>
      <p:sp>
        <p:nvSpPr>
          <p:cNvPr id="4" name="日付プレースホルダー 3">
            <a:extLst>
              <a:ext uri="{FF2B5EF4-FFF2-40B4-BE49-F238E27FC236}">
                <a16:creationId xmlns:a16="http://schemas.microsoft.com/office/drawing/2014/main" id="{841DE7ED-2861-4F9F-8C98-6F7661CAE28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0418E8A-28C4-4057-BFF5-E1CD40923C6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65509FD-C362-417E-AB93-51CB6B05233A}"/>
                  </a:ext>
                </a:extLst>
              </p:cNvPr>
              <p:cNvSpPr txBox="1"/>
              <p:nvPr/>
            </p:nvSpPr>
            <p:spPr>
              <a:xfrm>
                <a:off x="323528" y="1716752"/>
                <a:ext cx="8496944"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Proposed QoS control scheme using decomposable error correcting codes and Weldon’s ARQ protocol</a:t>
                </a:r>
              </a:p>
              <a:p>
                <a:pPr marL="285750" indent="-285750">
                  <a:buFont typeface="Arial" panose="020B0604020202020204" pitchFamily="34" charset="0"/>
                  <a:buChar char="•"/>
                </a:pPr>
                <a:endParaRPr lang="en-US" altLang="ja-JP" sz="2400" b="1" dirty="0">
                  <a:latin typeface="+mj-lt"/>
                </a:endParaRP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It is based on punctured convolutional codes (constraint length </a:t>
                </a:r>
                <a14:m>
                  <m:oMath xmlns:m="http://schemas.openxmlformats.org/officeDocument/2006/math">
                    <m:r>
                      <a:rPr lang="en-US" altLang="ja-JP" i="1">
                        <a:latin typeface="Cambria Math" panose="02040503050406030204" pitchFamily="18" charset="0"/>
                        <a:ea typeface="ＭＳ 明朝" panose="02020609040205080304" pitchFamily="17" charset="-128"/>
                        <a:cs typeface="Times New Roman" panose="02020603050405020304" pitchFamily="18" charset="0"/>
                      </a:rPr>
                      <m:t>𝐾</m:t>
                    </m:r>
                  </m:oMath>
                </a14:m>
                <a:r>
                  <a:rPr lang="en-US" altLang="ja-JP" dirty="0">
                    <a:latin typeface="Times New Roman" panose="02020603050405020304" pitchFamily="18" charset="0"/>
                    <a:ea typeface="ＭＳ 明朝" panose="02020609040205080304" pitchFamily="17" charset="-128"/>
                  </a:rPr>
                  <a:t> = 3 and coding rates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oMath>
                </a14:m>
                <a:r>
                  <a:rPr lang="en-US" altLang="ja-JP" dirty="0">
                    <a:latin typeface="Times New Roman" panose="02020603050405020304" pitchFamily="18" charset="0"/>
                    <a:ea typeface="ＭＳ 明朝" panose="02020609040205080304" pitchFamily="17" charset="-128"/>
                  </a:rPr>
                  <a:t> of 8/9 to 1/16)</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The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=8/9</m:t>
                    </m:r>
                  </m:oMath>
                </a14:m>
                <a:r>
                  <a:rPr lang="en-US" altLang="ja-JP" dirty="0">
                    <a:latin typeface="Times New Roman" panose="02020603050405020304" pitchFamily="18" charset="0"/>
                    <a:ea typeface="ＭＳ 明朝" panose="02020609040205080304" pitchFamily="17" charset="-128"/>
                  </a:rPr>
                  <a:t> punctured code patterns (codeword 1 and codeword 1') are generated as shown in the next figure</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At the first transmission, codeword 1 is sent</a:t>
                </a:r>
              </a:p>
              <a:p>
                <a:pPr marL="800100" lvl="1" indent="-342900">
                  <a:buFont typeface="Wingdings" panose="05000000000000000000" pitchFamily="2" charset="2"/>
                  <a:buChar char="ü"/>
                </a:pPr>
                <a:r>
                  <a:rPr lang="en-US" altLang="ja-JP" dirty="0">
                    <a:latin typeface="+mj-lt"/>
                  </a:rPr>
                  <a:t>To increment the coding rate of the punctured code, elements of codeword 1' are sent after the first transmission</a:t>
                </a:r>
              </a:p>
              <a:p>
                <a:pPr marL="800100" lvl="1" indent="-342900">
                  <a:buFont typeface="Wingdings" panose="05000000000000000000" pitchFamily="2" charset="2"/>
                  <a:buChar char="ü"/>
                </a:pPr>
                <a:r>
                  <a:rPr lang="en-US" altLang="ja-JP" dirty="0">
                    <a:latin typeface="+mj-lt"/>
                  </a:rPr>
                  <a:t>After sending all elements to reconstruct the original convolutional code, codewords 1 and 1' are transmitted alternately</a:t>
                </a:r>
              </a:p>
              <a:p>
                <a:pPr marL="800100" lvl="1" indent="-342900">
                  <a:buFont typeface="Wingdings" panose="05000000000000000000" pitchFamily="2" charset="2"/>
                  <a:buChar char="ü"/>
                </a:pPr>
                <a:r>
                  <a:rPr lang="en-US" altLang="ja-JP" dirty="0">
                    <a:latin typeface="+mj-lt"/>
                  </a:rPr>
                  <a:t>A receiver reconstructs and decodes low-rate decomposable codes by changing the number of data copies in Weldon's ARQ protocol</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865509FD-C362-417E-AB93-51CB6B05233A}"/>
                  </a:ext>
                </a:extLst>
              </p:cNvPr>
              <p:cNvSpPr txBox="1">
                <a:spLocks noRot="1" noChangeAspect="1" noMove="1" noResize="1" noEditPoints="1" noAdjustHandles="1" noChangeArrowheads="1" noChangeShapeType="1" noTextEdit="1"/>
              </p:cNvSpPr>
              <p:nvPr/>
            </p:nvSpPr>
            <p:spPr>
              <a:xfrm>
                <a:off x="323528" y="1716752"/>
                <a:ext cx="8496944" cy="4247317"/>
              </a:xfrm>
              <a:prstGeom prst="rect">
                <a:avLst/>
              </a:prstGeom>
              <a:blipFill>
                <a:blip r:embed="rId3"/>
                <a:stretch>
                  <a:fillRect l="-933" t="-1149" b="-14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969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C66EDA-09A6-4FFF-86AC-DAC0D28CD9D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D646DE72-E3CA-4A2E-A50F-F99438A136D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90D42DAA-4AED-4B6A-8D2B-4FC14D8BDABA}"/>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CD7DC0E6-5CF1-422F-927D-29BCB6A6BE27}"/>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D1D13834-CA08-4954-A883-363A78FDB8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0579" y="1700808"/>
            <a:ext cx="5904656" cy="3024336"/>
          </a:xfrm>
          <a:prstGeom prst="rect">
            <a:avLst/>
          </a:prstGeom>
          <a:noFill/>
          <a:ln>
            <a:noFill/>
          </a:ln>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900861-D116-4AD0-B92F-86EAC28F943F}"/>
                  </a:ext>
                </a:extLst>
              </p:cNvPr>
              <p:cNvSpPr txBox="1"/>
              <p:nvPr/>
            </p:nvSpPr>
            <p:spPr>
              <a:xfrm>
                <a:off x="395536" y="5157192"/>
                <a:ext cx="8208912" cy="646331"/>
              </a:xfrm>
              <a:prstGeom prst="rect">
                <a:avLst/>
              </a:prstGeom>
              <a:noFill/>
            </p:spPr>
            <p:txBody>
              <a:bodyPr wrap="square" rtlCol="0">
                <a:spAutoFit/>
              </a:bodyPr>
              <a:lstStyle/>
              <a:p>
                <a:pPr marL="342900" indent="-342900">
                  <a:buFont typeface="+mj-lt"/>
                  <a:buAutoNum type="arabicPeriod"/>
                </a:pPr>
                <a:r>
                  <a:rPr lang="en-US" altLang="ja-JP" sz="1800" dirty="0">
                    <a:solidFill>
                      <a:srgbClr val="000000"/>
                    </a:solidFill>
                    <a:effectLst/>
                    <a:latin typeface="Times New Roman" panose="02020603050405020304" pitchFamily="18" charset="0"/>
                    <a:ea typeface="Times New Roman" panose="02020603050405020304" pitchFamily="18" charset="0"/>
                  </a:rPr>
                  <a:t>Firstly, the information bit sequence</a:t>
                </a:r>
                <a:r>
                  <a:rPr lang="en-US" altLang="ja-JP" sz="1800" i="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CMSSBX10"/>
                      </a:rPr>
                      <m:t>𝑚</m:t>
                    </m:r>
                  </m:oMath>
                </a14:m>
                <a:r>
                  <a:rPr lang="en-US" altLang="ja-JP" sz="1800" i="1" dirty="0">
                    <a:effectLst/>
                    <a:latin typeface="Times New Roman" panose="02020603050405020304" pitchFamily="18" charset="0"/>
                    <a:ea typeface="游明朝" panose="02020400000000000000" pitchFamily="18" charset="-128"/>
                  </a:rPr>
                  <a:t> </a:t>
                </a:r>
                <a:r>
                  <a:rPr lang="en-US" altLang="ja-JP" sz="1800" dirty="0">
                    <a:solidFill>
                      <a:srgbClr val="000000"/>
                    </a:solidFill>
                    <a:effectLst/>
                    <a:latin typeface="Times New Roman" panose="02020603050405020304" pitchFamily="18" charset="0"/>
                    <a:ea typeface="Times New Roman" panose="02020603050405020304" pitchFamily="18" charset="0"/>
                  </a:rPr>
                  <a:t>is encoded via the punctured convolutional code, and codeword 1 is transmitted</a:t>
                </a:r>
                <a:endParaRPr kumimoji="1" lang="ja-JP" altLang="en-US" dirty="0"/>
              </a:p>
            </p:txBody>
          </p:sp>
        </mc:Choice>
        <mc:Fallback xmlns="">
          <p:sp>
            <p:nvSpPr>
              <p:cNvPr id="9" name="テキスト ボックス 8">
                <a:extLst>
                  <a:ext uri="{FF2B5EF4-FFF2-40B4-BE49-F238E27FC236}">
                    <a16:creationId xmlns:a16="http://schemas.microsoft.com/office/drawing/2014/main" id="{5C900861-D116-4AD0-B92F-86EAC28F943F}"/>
                  </a:ext>
                </a:extLst>
              </p:cNvPr>
              <p:cNvSpPr txBox="1">
                <a:spLocks noRot="1" noChangeAspect="1" noMove="1" noResize="1" noEditPoints="1" noAdjustHandles="1" noChangeArrowheads="1" noChangeShapeType="1" noTextEdit="1"/>
              </p:cNvSpPr>
              <p:nvPr/>
            </p:nvSpPr>
            <p:spPr>
              <a:xfrm>
                <a:off x="395536" y="5157192"/>
                <a:ext cx="8208912" cy="646331"/>
              </a:xfrm>
              <a:prstGeom prst="rect">
                <a:avLst/>
              </a:prstGeom>
              <a:blipFill>
                <a:blip r:embed="rId3"/>
                <a:stretch>
                  <a:fillRect l="-520"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996076"/>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4211</TotalTime>
  <Words>4164</Words>
  <Application>Microsoft Office PowerPoint</Application>
  <PresentationFormat>画面に合わせる (4:3)</PresentationFormat>
  <Paragraphs>521</Paragraphs>
  <Slides>34</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游ゴシック</vt:lpstr>
      <vt:lpstr>Arial</vt:lpstr>
      <vt:lpstr>Calibri</vt:lpstr>
      <vt:lpstr>Cambria Math</vt:lpstr>
      <vt:lpstr>Times New Roman</vt:lpstr>
      <vt:lpstr>Wingdings</vt:lpstr>
      <vt:lpstr>VLC_Composition_090917</vt:lpstr>
      <vt:lpstr>PowerPoint プレゼンテーション</vt:lpstr>
      <vt:lpstr>QoS-aware Hybrid ARQ Scheme Utilizing Decomposable Error Correcting Codes for Wireless Body Area Networks</vt:lpstr>
      <vt:lpstr>PowerPoint プレゼンテーション</vt:lpstr>
      <vt:lpstr>1. Introduction</vt:lpstr>
      <vt:lpstr>1. Importance of QoS control </vt:lpstr>
      <vt:lpstr>1. Purpose and contribution</vt:lpstr>
      <vt:lpstr>2. Error control in IEEE802.15.6</vt:lpstr>
      <vt:lpstr>3. Proposed hybrid ARQ scheme for WBAN </vt:lpstr>
      <vt:lpstr>3. Proposed hybrid ARQ scheme for WBAN </vt:lpstr>
      <vt:lpstr>3. Proposed hybrid ARQ scheme for WBAN </vt:lpstr>
      <vt:lpstr>3. Proposed hybrid ARQ scheme for WBAN </vt:lpstr>
      <vt:lpstr>3. Proposed hybrid ARQ scheme for WBAN </vt:lpstr>
      <vt:lpstr>4. System model</vt:lpstr>
      <vt:lpstr>4. Proposed scheme</vt:lpstr>
      <vt:lpstr>5. Simulation parameters</vt:lpstr>
      <vt:lpstr>5. Each QoS of Data A and B</vt:lpstr>
      <vt:lpstr>5. Compared scheme</vt:lpstr>
      <vt:lpstr>5. Numerical results</vt:lpstr>
      <vt:lpstr>5. Numerical results</vt:lpstr>
      <vt:lpstr>5. Numerical results</vt:lpstr>
      <vt:lpstr>5. Discussion (constant d_2nd case)</vt:lpstr>
      <vt:lpstr>5. Numerical results</vt:lpstr>
      <vt:lpstr>5. Numerical results</vt:lpstr>
      <vt:lpstr>5. Numerical results</vt:lpstr>
      <vt:lpstr>5. Discussion (constant d_2hops case)</vt:lpstr>
      <vt:lpstr>6. Conclusion</vt:lpstr>
      <vt:lpstr>Reference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kohno-ryuji-ns@ynu.ac.jp</cp:lastModifiedBy>
  <cp:revision>302</cp:revision>
  <dcterms:created xsi:type="dcterms:W3CDTF">2014-03-17T07:14:24Z</dcterms:created>
  <dcterms:modified xsi:type="dcterms:W3CDTF">2022-11-07T16:29:07Z</dcterms:modified>
</cp:coreProperties>
</file>