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27"/>
  </p:notesMasterIdLst>
  <p:sldIdLst>
    <p:sldId id="277" r:id="rId5"/>
    <p:sldId id="281" r:id="rId6"/>
    <p:sldId id="261" r:id="rId7"/>
    <p:sldId id="285" r:id="rId8"/>
    <p:sldId id="278" r:id="rId9"/>
    <p:sldId id="275" r:id="rId10"/>
    <p:sldId id="279" r:id="rId11"/>
    <p:sldId id="282" r:id="rId12"/>
    <p:sldId id="283" r:id="rId13"/>
    <p:sldId id="284" r:id="rId14"/>
    <p:sldId id="287" r:id="rId15"/>
    <p:sldId id="289" r:id="rId16"/>
    <p:sldId id="292" r:id="rId17"/>
    <p:sldId id="290" r:id="rId18"/>
    <p:sldId id="295" r:id="rId19"/>
    <p:sldId id="291" r:id="rId20"/>
    <p:sldId id="296" r:id="rId21"/>
    <p:sldId id="297" r:id="rId22"/>
    <p:sldId id="298" r:id="rId23"/>
    <p:sldId id="293" r:id="rId24"/>
    <p:sldId id="286" r:id="rId25"/>
    <p:sldId id="29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94"/>
  </p:normalViewPr>
  <p:slideViewPr>
    <p:cSldViewPr snapToGrid="0">
      <p:cViewPr varScale="1">
        <p:scale>
          <a:sx n="128" d="100"/>
          <a:sy n="128" d="100"/>
        </p:scale>
        <p:origin x="83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val>
            <c:numRef>
              <c:f>Sheet1!$B$2:$B$3</c:f>
              <c:numCache>
                <c:formatCode>General</c:formatCode>
                <c:ptCount val="2"/>
                <c:pt idx="0">
                  <c:v>872</c:v>
                </c:pt>
                <c:pt idx="1">
                  <c:v>149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LBT ON</c:v>
                      </c:pt>
                      <c:pt idx="1">
                        <c:v>LBT OFF</c:v>
                      </c:pt>
                    </c:strCache>
                  </c:strRef>
                </c15:cat>
              </c15:filteredCategoryTitle>
            </c:ext>
            <c:ext xmlns:c16="http://schemas.microsoft.com/office/drawing/2014/chart" uri="{C3380CC4-5D6E-409C-BE32-E72D297353CC}">
              <c16:uniqueId val="{00000000-7553-47A6-860D-FC577B1A3019}"/>
            </c:ext>
          </c:extLst>
        </c:ser>
        <c:dLbls>
          <c:showLegendKey val="0"/>
          <c:showVal val="0"/>
          <c:showCatName val="0"/>
          <c:showSerName val="0"/>
          <c:showPercent val="0"/>
          <c:showBubbleSize val="0"/>
        </c:dLbls>
        <c:gapWidth val="219"/>
        <c:overlap val="-27"/>
        <c:axId val="359533295"/>
        <c:axId val="359533711"/>
      </c:barChart>
      <c:catAx>
        <c:axId val="359533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59533711"/>
        <c:crosses val="autoZero"/>
        <c:auto val="1"/>
        <c:lblAlgn val="ctr"/>
        <c:lblOffset val="100"/>
        <c:noMultiLvlLbl val="0"/>
      </c:catAx>
      <c:valAx>
        <c:axId val="3595337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Received</a:t>
                </a:r>
                <a:r>
                  <a:rPr lang="en-US" baseline="0" dirty="0"/>
                  <a:t> ranging events</a:t>
                </a:r>
                <a:endParaRPr lang="en-US"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59533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FEDC31-6706-42BF-B8A4-9550BFA78118}" type="datetimeFigureOut">
              <a:rPr lang="en-US" smtClean="0"/>
              <a:t>11/8/2022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F3521D-FA49-4F61-94E9-17D36876D593}" type="slidenum">
              <a:rPr lang="en-US" smtClean="0"/>
              <a:t>‹#›</a:t>
            </a:fld>
            <a:endParaRPr lang="en-US"/>
          </a:p>
        </p:txBody>
      </p:sp>
    </p:spTree>
    <p:extLst>
      <p:ext uri="{BB962C8B-B14F-4D97-AF65-F5344CB8AC3E}">
        <p14:creationId xmlns:p14="http://schemas.microsoft.com/office/powerpoint/2010/main" val="2079147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0F3521D-FA49-4F61-94E9-17D36876D593}" type="slidenum">
              <a:rPr lang="en-US" smtClean="0"/>
              <a:t>1</a:t>
            </a:fld>
            <a:endParaRPr lang="en-US"/>
          </a:p>
        </p:txBody>
      </p:sp>
    </p:spTree>
    <p:extLst>
      <p:ext uri="{BB962C8B-B14F-4D97-AF65-F5344CB8AC3E}">
        <p14:creationId xmlns:p14="http://schemas.microsoft.com/office/powerpoint/2010/main" val="459407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
        <p:nvSpPr>
          <p:cNvPr id="7" name="Rectangle 4">
            <a:extLst>
              <a:ext uri="{FF2B5EF4-FFF2-40B4-BE49-F238E27FC236}">
                <a16:creationId xmlns:a16="http://schemas.microsoft.com/office/drawing/2014/main" id="{D26DEBEC-7241-4720-96F1-2D955193399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Nov  2022</a:t>
            </a:r>
            <a:endParaRPr lang="en-IE"/>
          </a:p>
        </p:txBody>
      </p:sp>
    </p:spTree>
    <p:extLst>
      <p:ext uri="{BB962C8B-B14F-4D97-AF65-F5344CB8AC3E}">
        <p14:creationId xmlns:p14="http://schemas.microsoft.com/office/powerpoint/2010/main" val="167979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27136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7239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a:xfrm>
            <a:off x="5486400" y="6475414"/>
            <a:ext cx="3124200" cy="184666"/>
          </a:xfrm>
        </p:spPr>
        <p:txBody>
          <a:bodyPr/>
          <a:lstStyle>
            <a:lvl1pPr>
              <a:defRPr sz="1200"/>
            </a:lvl1pPr>
          </a:lstStyle>
          <a:p>
            <a:r>
              <a:rPr lang="da-DK"/>
              <a:t>Rolfe (BCA) et al</a:t>
            </a:r>
            <a:endParaRPr lang="en-IE"/>
          </a:p>
        </p:txBody>
      </p:sp>
      <p:sp>
        <p:nvSpPr>
          <p:cNvPr id="6" name="Slide Number Placeholder 5"/>
          <p:cNvSpPr>
            <a:spLocks noGrp="1"/>
          </p:cNvSpPr>
          <p:nvPr>
            <p:ph type="sldNum" sz="quarter" idx="12"/>
          </p:nvPr>
        </p:nvSpPr>
        <p:spPr>
          <a:xfrm>
            <a:off x="4516326" y="6475414"/>
            <a:ext cx="187552" cy="184666"/>
          </a:xfrm>
        </p:spPr>
        <p:txBody>
          <a:bodyPr/>
          <a:lstStyle>
            <a:lvl1pPr>
              <a:defRPr sz="1200"/>
            </a:lvl1pPr>
          </a:lstStyle>
          <a:p>
            <a:fld id="{EC793840-C9F2-4D94-87E6-E6574D2AA2D4}" type="slidenum">
              <a:rPr lang="en-IE" smtClean="0"/>
              <a:pPr/>
              <a:t>‹#›</a:t>
            </a:fld>
            <a:endParaRPr lang="en-IE"/>
          </a:p>
        </p:txBody>
      </p:sp>
    </p:spTree>
    <p:extLst>
      <p:ext uri="{BB962C8B-B14F-4D97-AF65-F5344CB8AC3E}">
        <p14:creationId xmlns:p14="http://schemas.microsoft.com/office/powerpoint/2010/main" val="181785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Nov  2022</a:t>
            </a:r>
            <a:endParaRPr lang="en-IE"/>
          </a:p>
        </p:txBody>
      </p:sp>
      <p:sp>
        <p:nvSpPr>
          <p:cNvPr id="5" name="Footer Placeholder 4"/>
          <p:cNvSpPr>
            <a:spLocks noGrp="1"/>
          </p:cNvSpPr>
          <p:nvPr>
            <p:ph type="ftr" sz="quarter" idx="11"/>
          </p:nvPr>
        </p:nvSpPr>
        <p:spPr/>
        <p:txBody>
          <a:bodyPr/>
          <a:lstStyle>
            <a:lvl1pPr>
              <a:defRPr/>
            </a:lvl1pPr>
          </a:lstStyle>
          <a:p>
            <a:r>
              <a:rPr lang="da-DK"/>
              <a:t>Rolfe (BCA) et al</a:t>
            </a:r>
            <a:endParaRPr lang="en-IE"/>
          </a:p>
        </p:txBody>
      </p:sp>
      <p:sp>
        <p:nvSpPr>
          <p:cNvPr id="6" name="Slide Number Placeholder 5"/>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00119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4867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Nov  2022</a:t>
            </a:r>
            <a:endParaRPr lang="en-IE"/>
          </a:p>
        </p:txBody>
      </p:sp>
      <p:sp>
        <p:nvSpPr>
          <p:cNvPr id="8" name="Footer Placeholder 7"/>
          <p:cNvSpPr>
            <a:spLocks noGrp="1"/>
          </p:cNvSpPr>
          <p:nvPr>
            <p:ph type="ftr" sz="quarter" idx="11"/>
          </p:nvPr>
        </p:nvSpPr>
        <p:spPr/>
        <p:txBody>
          <a:bodyPr/>
          <a:lstStyle>
            <a:lvl1pPr>
              <a:defRPr/>
            </a:lvl1pPr>
          </a:lstStyle>
          <a:p>
            <a:r>
              <a:rPr lang="da-DK"/>
              <a:t>Rolfe (BCA) et al</a:t>
            </a:r>
            <a:endParaRPr lang="en-IE"/>
          </a:p>
        </p:txBody>
      </p:sp>
      <p:sp>
        <p:nvSpPr>
          <p:cNvPr id="9" name="Slide Number Placeholder 8"/>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247556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Nov  2022</a:t>
            </a:r>
            <a:endParaRPr lang="en-IE"/>
          </a:p>
        </p:txBody>
      </p:sp>
      <p:sp>
        <p:nvSpPr>
          <p:cNvPr id="4" name="Footer Placeholder 3"/>
          <p:cNvSpPr>
            <a:spLocks noGrp="1"/>
          </p:cNvSpPr>
          <p:nvPr>
            <p:ph type="ftr" sz="quarter" idx="11"/>
          </p:nvPr>
        </p:nvSpPr>
        <p:spPr/>
        <p:txBody>
          <a:bodyPr/>
          <a:lstStyle>
            <a:lvl1pPr>
              <a:defRPr/>
            </a:lvl1pPr>
          </a:lstStyle>
          <a:p>
            <a:r>
              <a:rPr lang="da-DK"/>
              <a:t>Rolfe (BCA) et al</a:t>
            </a:r>
            <a:endParaRPr lang="en-IE"/>
          </a:p>
        </p:txBody>
      </p:sp>
      <p:sp>
        <p:nvSpPr>
          <p:cNvPr id="5" name="Slide Number Placeholder 4"/>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377617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Nov  2022</a:t>
            </a:r>
            <a:endParaRPr lang="en-IE"/>
          </a:p>
        </p:txBody>
      </p:sp>
      <p:sp>
        <p:nvSpPr>
          <p:cNvPr id="3" name="Footer Placeholder 2"/>
          <p:cNvSpPr>
            <a:spLocks noGrp="1"/>
          </p:cNvSpPr>
          <p:nvPr>
            <p:ph type="ftr" sz="quarter" idx="11"/>
          </p:nvPr>
        </p:nvSpPr>
        <p:spPr/>
        <p:txBody>
          <a:bodyPr/>
          <a:lstStyle>
            <a:lvl1pPr>
              <a:defRPr/>
            </a:lvl1pPr>
          </a:lstStyle>
          <a:p>
            <a:r>
              <a:rPr lang="da-DK"/>
              <a:t>Rolfe (BCA) et al</a:t>
            </a:r>
            <a:endParaRPr lang="en-IE"/>
          </a:p>
        </p:txBody>
      </p:sp>
      <p:sp>
        <p:nvSpPr>
          <p:cNvPr id="4" name="Slide Number Placeholder 3"/>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4460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78697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  2022</a:t>
            </a:r>
            <a:endParaRPr lang="en-IE"/>
          </a:p>
        </p:txBody>
      </p:sp>
      <p:sp>
        <p:nvSpPr>
          <p:cNvPr id="6" name="Footer Placeholder 5"/>
          <p:cNvSpPr>
            <a:spLocks noGrp="1"/>
          </p:cNvSpPr>
          <p:nvPr>
            <p:ph type="ftr" sz="quarter" idx="11"/>
          </p:nvPr>
        </p:nvSpPr>
        <p:spPr/>
        <p:txBody>
          <a:bodyPr/>
          <a:lstStyle>
            <a:lvl1pPr>
              <a:defRPr/>
            </a:lvl1pPr>
          </a:lstStyle>
          <a:p>
            <a:r>
              <a:rPr lang="da-DK"/>
              <a:t>Rolfe (BCA) et al</a:t>
            </a:r>
            <a:endParaRPr lang="en-IE"/>
          </a:p>
        </p:txBody>
      </p:sp>
      <p:sp>
        <p:nvSpPr>
          <p:cNvPr id="7" name="Slide Number Placeholder 6"/>
          <p:cNvSpPr>
            <a:spLocks noGrp="1"/>
          </p:cNvSpPr>
          <p:nvPr>
            <p:ph type="sldNum" sz="quarter" idx="12"/>
          </p:nvPr>
        </p:nvSpPr>
        <p:spPr/>
        <p:txBody>
          <a:bodyPr/>
          <a:lstStyle>
            <a:lvl1pPr>
              <a:defRPr/>
            </a:lvl1pPr>
          </a:lstStyle>
          <a:p>
            <a:fld id="{EC793840-C9F2-4D94-87E6-E6574D2AA2D4}" type="slidenum">
              <a:rPr lang="en-IE" smtClean="0"/>
              <a:t>‹#›</a:t>
            </a:fld>
            <a:endParaRPr lang="en-IE"/>
          </a:p>
        </p:txBody>
      </p:sp>
    </p:spTree>
    <p:extLst>
      <p:ext uri="{BB962C8B-B14F-4D97-AF65-F5344CB8AC3E}">
        <p14:creationId xmlns:p14="http://schemas.microsoft.com/office/powerpoint/2010/main" val="178625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Nov  2022</a:t>
            </a:r>
            <a:endParaRPr lang="en-IE" dirty="0"/>
          </a:p>
        </p:txBody>
      </p:sp>
      <p:sp>
        <p:nvSpPr>
          <p:cNvPr id="1029" name="Rectangle 5"/>
          <p:cNvSpPr>
            <a:spLocks noGrp="1" noChangeArrowheads="1"/>
          </p:cNvSpPr>
          <p:nvPr>
            <p:ph type="ftr" sz="quarter" idx="3"/>
          </p:nvPr>
        </p:nvSpPr>
        <p:spPr bwMode="auto">
          <a:xfrm>
            <a:off x="5486400" y="647541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vl1pPr>
          </a:lstStyle>
          <a:p>
            <a:r>
              <a:rPr lang="da-DK"/>
              <a:t>Rolfe (BCA) et al</a:t>
            </a:r>
            <a:endParaRPr lang="en-IE" dirty="0"/>
          </a:p>
        </p:txBody>
      </p:sp>
      <p:sp>
        <p:nvSpPr>
          <p:cNvPr id="1030" name="Rectangle 6"/>
          <p:cNvSpPr>
            <a:spLocks noGrp="1" noChangeArrowheads="1"/>
          </p:cNvSpPr>
          <p:nvPr>
            <p:ph type="sldNum" sz="quarter" idx="4"/>
          </p:nvPr>
        </p:nvSpPr>
        <p:spPr bwMode="auto">
          <a:xfrm>
            <a:off x="4516326" y="6475414"/>
            <a:ext cx="187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fld id="{EC793840-C9F2-4D94-87E6-E6574D2AA2D4}" type="slidenum">
              <a:rPr lang="en-IE" smtClean="0"/>
              <a:pPr/>
              <a:t>‹#›</a:t>
            </a:fld>
            <a:endParaRPr lang="en-IE"/>
          </a:p>
        </p:txBody>
      </p:sp>
      <p:sp>
        <p:nvSpPr>
          <p:cNvPr id="1031" name="Rectangle 7"/>
          <p:cNvSpPr>
            <a:spLocks noChangeArrowheads="1"/>
          </p:cNvSpPr>
          <p:nvPr/>
        </p:nvSpPr>
        <p:spPr bwMode="auto">
          <a:xfrm>
            <a:off x="3131841"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15-22-0558-01-04ab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685800" y="6475413"/>
            <a:ext cx="17983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extLst>
      <p:ext uri="{BB962C8B-B14F-4D97-AF65-F5344CB8AC3E}">
        <p14:creationId xmlns:p14="http://schemas.microsoft.com/office/powerpoint/2010/main" val="634895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01122B-83DA-4E85-9EDB-12B6D39E2D3D}"/>
              </a:ext>
            </a:extLst>
          </p:cNvPr>
          <p:cNvSpPr>
            <a:spLocks noChangeArrowheads="1"/>
          </p:cNvSpPr>
          <p:nvPr/>
        </p:nvSpPr>
        <p:spPr bwMode="auto">
          <a:xfrm>
            <a:off x="217619" y="783136"/>
            <a:ext cx="8708762" cy="4922836"/>
          </a:xfrm>
          <a:prstGeom prst="rect">
            <a:avLst/>
          </a:prstGeom>
          <a:noFill/>
          <a:ln w="12700">
            <a:noFill/>
            <a:miter lim="800000"/>
            <a:headEnd type="none" w="sm" len="sm"/>
            <a:tailEnd type="none" w="sm" len="sm"/>
          </a:ln>
          <a:effectLst/>
        </p:spPr>
        <p:txBody>
          <a:bodyPr lIns="74626" tIns="37313" rIns="74626" bIns="37313" anchor="t">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b="1" u="sng" dirty="0">
                <a:solidFill>
                  <a:srgbClr val="000000"/>
                </a:solidFill>
                <a:effectLst>
                  <a:outerShdw blurRad="38100" dist="38100" dir="2700000" algn="tl">
                    <a:srgbClr val="C0C0C0"/>
                  </a:outerShdw>
                </a:effectLst>
                <a:latin typeface="Times New Roman"/>
                <a:ea typeface="ＭＳ Ｐゴシック"/>
                <a:cs typeface="Times New Roman"/>
              </a:rPr>
              <a:t>Project: IEEE P802.15 Working Group for Wireless Personal Area Networks (WPANs)</a:t>
            </a:r>
            <a:endParaRPr lang="en-US" b="1" dirty="0">
              <a:solidFill>
                <a:srgbClr val="000000"/>
              </a:solidFill>
              <a:latin typeface="Times New Roman"/>
              <a:ea typeface="ＭＳ Ｐゴシック"/>
              <a:cs typeface="Times New Roman"/>
            </a:endParaRPr>
          </a:p>
          <a:p>
            <a:pPr eaLnBrk="0" fontAlgn="base" hangingPunct="0">
              <a:spcBef>
                <a:spcPct val="0"/>
              </a:spcBef>
              <a:spcAft>
                <a:spcPct val="0"/>
              </a:spcAft>
              <a:defRPr/>
            </a:pPr>
            <a:endParaRPr lang="en-US" sz="1600" dirty="0">
              <a:solidFill>
                <a:srgbClr val="000000"/>
              </a:solidFill>
              <a:latin typeface="Times New Roman" pitchFamily="18" charset="0"/>
              <a:ea typeface="ＭＳ Ｐゴシック" pitchFamily="-65" charset="-128"/>
            </a:endParaRPr>
          </a:p>
          <a:p>
            <a:pPr eaLnBrk="0" fontAlgn="base" hangingPunct="0">
              <a:spcBef>
                <a:spcPct val="0"/>
              </a:spcBef>
              <a:spcAft>
                <a:spcPct val="0"/>
              </a:spcAft>
              <a:defRPr/>
            </a:pPr>
            <a:r>
              <a:rPr lang="en-US" sz="1600" b="1" dirty="0">
                <a:solidFill>
                  <a:srgbClr val="000000"/>
                </a:solidFill>
                <a:latin typeface="Times New Roman"/>
                <a:ea typeface="ＭＳ Ｐゴシック"/>
              </a:rPr>
              <a:t>Submission Title:</a:t>
            </a:r>
            <a:r>
              <a:rPr lang="en-US" sz="1600" dirty="0">
                <a:solidFill>
                  <a:srgbClr val="000000"/>
                </a:solidFill>
                <a:latin typeface="Times New Roman"/>
                <a:ea typeface="ＭＳ Ｐゴシック"/>
              </a:rPr>
              <a:t> SSBD Latency and Performance Analysis </a:t>
            </a:r>
            <a:endParaRPr lang="en-US" sz="1600" b="1" dirty="0">
              <a:solidFill>
                <a:srgbClr val="000000"/>
              </a:solidFill>
              <a:latin typeface="Times New Roman"/>
              <a:ea typeface="ＭＳ Ｐゴシック"/>
            </a:endParaRP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Date Submitted: </a:t>
            </a:r>
            <a:r>
              <a:rPr lang="en-US" sz="1600" dirty="0">
                <a:solidFill>
                  <a:srgbClr val="000000"/>
                </a:solidFill>
                <a:latin typeface="Times New Roman"/>
                <a:ea typeface="ＭＳ Ｐゴシック"/>
                <a:cs typeface="Times New Roman"/>
              </a:rPr>
              <a:t>November 7</a:t>
            </a:r>
            <a:r>
              <a:rPr lang="en-US" sz="1600" baseline="30000" dirty="0">
                <a:solidFill>
                  <a:srgbClr val="000000"/>
                </a:solidFill>
                <a:latin typeface="Times New Roman"/>
                <a:ea typeface="ＭＳ Ｐゴシック"/>
                <a:cs typeface="Times New Roman"/>
              </a:rPr>
              <a:t>th</a:t>
            </a:r>
            <a:r>
              <a:rPr lang="en-US" sz="1600" dirty="0">
                <a:solidFill>
                  <a:srgbClr val="000000"/>
                </a:solidFill>
                <a:latin typeface="Times New Roman"/>
                <a:ea typeface="ＭＳ Ｐゴシック"/>
                <a:cs typeface="Times New Roman"/>
              </a:rPr>
              <a:t>, 2022 </a:t>
            </a: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Source:</a:t>
            </a:r>
            <a:r>
              <a:rPr lang="en-US" sz="1600" dirty="0">
                <a:solidFill>
                  <a:srgbClr val="000000"/>
                </a:solidFill>
                <a:latin typeface="Times New Roman"/>
                <a:ea typeface="ＭＳ Ｐゴシック"/>
                <a:cs typeface="Times New Roman"/>
              </a:rPr>
              <a:t> Benjamin Rolfe (Blind Creek Associates), </a:t>
            </a:r>
            <a:r>
              <a:rPr lang="en-US" altLang="en-US" sz="1600" dirty="0">
                <a:latin typeface="Times New Roman" panose="02020603050405020304" pitchFamily="18" charset="0"/>
              </a:rPr>
              <a:t>Dries Neirynck (Ultra-radio)</a:t>
            </a:r>
            <a:endParaRPr lang="en-US" sz="1600" noProof="1">
              <a:solidFill>
                <a:srgbClr val="000000"/>
              </a:solidFill>
              <a:latin typeface="Times New Roman"/>
              <a:ea typeface="ＭＳ Ｐゴシック"/>
              <a:cs typeface="Times New Roman"/>
            </a:endParaRP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Address: </a:t>
            </a:r>
          </a:p>
          <a:p>
            <a:pPr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E-Mail: </a:t>
            </a:r>
            <a:r>
              <a:rPr lang="en-US" sz="1600" dirty="0" err="1">
                <a:solidFill>
                  <a:srgbClr val="000000"/>
                </a:solidFill>
                <a:latin typeface="Times New Roman"/>
                <a:ea typeface="ＭＳ Ｐゴシック"/>
                <a:cs typeface="Times New Roman"/>
              </a:rPr>
              <a:t>ben.rolfe</a:t>
            </a:r>
            <a:r>
              <a:rPr lang="en-US" sz="1600" dirty="0">
                <a:solidFill>
                  <a:srgbClr val="000000"/>
                </a:solidFill>
                <a:latin typeface="Times New Roman"/>
                <a:ea typeface="ＭＳ Ｐゴシック"/>
                <a:cs typeface="Times New Roman"/>
              </a:rPr>
              <a:t> @ ieee.org</a:t>
            </a:r>
          </a:p>
          <a:p>
            <a:pPr eaLnBrk="0" fontAlgn="base" hangingPunct="0">
              <a:spcBef>
                <a:spcPts val="490"/>
              </a:spcBef>
              <a:spcAft>
                <a:spcPts val="490"/>
              </a:spcAft>
              <a:tabLst>
                <a:tab pos="265113" algn="l"/>
              </a:tabLst>
              <a:defRPr/>
            </a:pPr>
            <a:r>
              <a:rPr lang="en-US" sz="1600" b="1" dirty="0">
                <a:solidFill>
                  <a:srgbClr val="000000"/>
                </a:solidFill>
                <a:latin typeface="Times New Roman"/>
                <a:ea typeface="ＭＳ Ｐゴシック"/>
                <a:cs typeface="Times New Roman"/>
              </a:rPr>
              <a:t>Re:</a:t>
            </a:r>
            <a:r>
              <a:rPr lang="en-US" sz="1600" dirty="0">
                <a:solidFill>
                  <a:srgbClr val="000000"/>
                </a:solidFill>
                <a:latin typeface="Times New Roman"/>
                <a:ea typeface="ＭＳ Ｐゴシック"/>
                <a:cs typeface="Times New Roman"/>
              </a:rPr>
              <a:t> C</a:t>
            </a:r>
            <a:r>
              <a:rPr lang="en-US" sz="1600" b="1" dirty="0">
                <a:solidFill>
                  <a:srgbClr val="000000"/>
                </a:solidFill>
                <a:latin typeface="Times New Roman" panose="02020603050405020304" pitchFamily="18" charset="0"/>
                <a:ea typeface="ＭＳ Ｐゴシック"/>
                <a:cs typeface="Times New Roman"/>
              </a:rPr>
              <a:t>hannel access for low latency</a:t>
            </a:r>
            <a:endParaRPr lang="en-US" sz="1600" dirty="0">
              <a:solidFill>
                <a:srgbClr val="000000"/>
              </a:solidFill>
              <a:latin typeface="Times New Roman"/>
              <a:ea typeface="ＭＳ Ｐゴシック"/>
              <a:cs typeface="Times New Roman"/>
            </a:endParaRPr>
          </a:p>
          <a:p>
            <a:pPr eaLnBrk="0" fontAlgn="base" hangingPunct="0">
              <a:spcBef>
                <a:spcPts val="490"/>
              </a:spcBef>
              <a:spcAft>
                <a:spcPts val="490"/>
              </a:spcAft>
              <a:defRPr/>
            </a:pPr>
            <a:r>
              <a:rPr lang="en-US" sz="1600" b="1" dirty="0">
                <a:solidFill>
                  <a:srgbClr val="000000"/>
                </a:solidFill>
                <a:latin typeface="Times New Roman"/>
                <a:ea typeface="ＭＳ Ｐゴシック"/>
                <a:cs typeface="Times New Roman"/>
              </a:rPr>
              <a:t>Abstract:</a:t>
            </a:r>
            <a:r>
              <a:rPr lang="en-US" sz="1600" dirty="0">
                <a:solidFill>
                  <a:srgbClr val="000000"/>
                </a:solidFill>
                <a:latin typeface="Times New Roman"/>
                <a:ea typeface="ＭＳ Ｐゴシック"/>
                <a:cs typeface="Times New Roman"/>
              </a:rPr>
              <a:t>	This presentation is a follow-on to document 15-22-0485, Spectrum Sensing Based Deferral. This provides an analysis of performance relative to unslotted CSMA as defined in 802.15.4.  </a:t>
            </a:r>
          </a:p>
          <a:p>
            <a:pPr eaLnBrk="0" fontAlgn="base" hangingPunct="0">
              <a:spcBef>
                <a:spcPts val="490"/>
              </a:spcBef>
              <a:spcAft>
                <a:spcPts val="490"/>
              </a:spcAft>
              <a:defRPr/>
            </a:pPr>
            <a:r>
              <a:rPr lang="en-US" sz="1600" b="1" dirty="0">
                <a:solidFill>
                  <a:srgbClr val="000000"/>
                </a:solidFill>
                <a:latin typeface="Times New Roman"/>
                <a:ea typeface="ＭＳ Ｐゴシック"/>
                <a:cs typeface="Times New Roman"/>
              </a:rPr>
              <a:t>Purpose:</a:t>
            </a:r>
            <a:r>
              <a:rPr lang="en-US" sz="1600" dirty="0">
                <a:solidFill>
                  <a:srgbClr val="000000"/>
                </a:solidFill>
                <a:latin typeface="Times New Roman"/>
                <a:ea typeface="ＭＳ Ｐゴシック"/>
                <a:cs typeface="Times New Roman"/>
              </a:rPr>
              <a:t>	Look at the performance differences between CSMA and SSBD</a:t>
            </a:r>
          </a:p>
          <a:p>
            <a:pPr marL="895350" indent="-895350"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Notice:</a:t>
            </a:r>
            <a:r>
              <a:rPr lang="en-US" sz="1600" dirty="0">
                <a:solidFill>
                  <a:srgbClr val="000000"/>
                </a:solidFill>
                <a:latin typeface="Times New Roman"/>
                <a:ea typeface="ＭＳ Ｐゴシック"/>
                <a:cs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defRPr/>
            </a:pPr>
            <a:endParaRPr lang="en-US" sz="1600" b="1" dirty="0">
              <a:solidFill>
                <a:srgbClr val="000000"/>
              </a:solidFill>
              <a:latin typeface="Times New Roman" pitchFamily="18" charset="0"/>
              <a:ea typeface="ＭＳ Ｐゴシック" pitchFamily="-65" charset="-128"/>
            </a:endParaRPr>
          </a:p>
          <a:p>
            <a:pPr marL="895350" indent="-895350" eaLnBrk="0" fontAlgn="base" hangingPunct="0">
              <a:spcBef>
                <a:spcPct val="0"/>
              </a:spcBef>
              <a:spcAft>
                <a:spcPct val="0"/>
              </a:spcAft>
              <a:defRPr/>
            </a:pPr>
            <a:r>
              <a:rPr lang="en-US" sz="1600" b="1" dirty="0">
                <a:solidFill>
                  <a:srgbClr val="000000"/>
                </a:solidFill>
                <a:latin typeface="Times New Roman"/>
                <a:ea typeface="ＭＳ Ｐゴシック"/>
                <a:cs typeface="Times New Roman"/>
              </a:rPr>
              <a:t>Release:</a:t>
            </a:r>
            <a:r>
              <a:rPr lang="en-US" sz="1600" dirty="0">
                <a:solidFill>
                  <a:srgbClr val="000000"/>
                </a:solidFill>
                <a:latin typeface="Times New Roman"/>
                <a:ea typeface="ＭＳ Ｐゴシック"/>
                <a:cs typeface="Times New Roman"/>
              </a:rPr>
              <a:t>	The contributor acknowledges and accepts that this contribution becomes the property of IEEE and may be made publicly available by P802.15.	</a:t>
            </a:r>
          </a:p>
        </p:txBody>
      </p:sp>
      <p:sp>
        <p:nvSpPr>
          <p:cNvPr id="12" name="Footer Placeholder 11">
            <a:extLst>
              <a:ext uri="{FF2B5EF4-FFF2-40B4-BE49-F238E27FC236}">
                <a16:creationId xmlns:a16="http://schemas.microsoft.com/office/drawing/2014/main" id="{D47FF82E-F3F1-3528-6665-A888A1963D91}"/>
              </a:ext>
            </a:extLst>
          </p:cNvPr>
          <p:cNvSpPr>
            <a:spLocks noGrp="1"/>
          </p:cNvSpPr>
          <p:nvPr>
            <p:ph type="ftr" sz="quarter" idx="11"/>
          </p:nvPr>
        </p:nvSpPr>
        <p:spPr/>
        <p:txBody>
          <a:bodyPr/>
          <a:lstStyle/>
          <a:p>
            <a:pPr eaLnBrk="0" fontAlgn="base" hangingPunct="0">
              <a:spcBef>
                <a:spcPct val="0"/>
              </a:spcBef>
              <a:spcAft>
                <a:spcPct val="0"/>
              </a:spcAft>
            </a:pPr>
            <a:r>
              <a:rPr lang="da-DK" sz="1200">
                <a:solidFill>
                  <a:srgbClr val="000000"/>
                </a:solidFill>
                <a:latin typeface="Times New Roman" pitchFamily="18" charset="0"/>
              </a:rPr>
              <a:t>Rolfe (BCA) et al</a:t>
            </a:r>
            <a:endParaRPr lang="en-IE" sz="1200">
              <a:solidFill>
                <a:srgbClr val="000000"/>
              </a:solidFill>
              <a:latin typeface="Times New Roman" pitchFamily="18" charset="0"/>
            </a:endParaRPr>
          </a:p>
        </p:txBody>
      </p:sp>
      <p:sp>
        <p:nvSpPr>
          <p:cNvPr id="13" name="Date Placeholder 12">
            <a:extLst>
              <a:ext uri="{FF2B5EF4-FFF2-40B4-BE49-F238E27FC236}">
                <a16:creationId xmlns:a16="http://schemas.microsoft.com/office/drawing/2014/main" id="{FEDA6DEA-D081-2FE8-0E26-EBD41C227468}"/>
              </a:ext>
            </a:extLst>
          </p:cNvPr>
          <p:cNvSpPr>
            <a:spLocks noGrp="1"/>
          </p:cNvSpPr>
          <p:nvPr>
            <p:ph type="dt" sz="half" idx="2"/>
          </p:nvPr>
        </p:nvSpPr>
        <p:spPr/>
        <p:txBody>
          <a:bodyPr/>
          <a:lstStyle/>
          <a:p>
            <a:pPr eaLnBrk="0" fontAlgn="base" hangingPunct="0">
              <a:spcBef>
                <a:spcPct val="0"/>
              </a:spcBef>
              <a:spcAft>
                <a:spcPct val="0"/>
              </a:spcAft>
            </a:pPr>
            <a:r>
              <a:rPr lang="en-US">
                <a:solidFill>
                  <a:srgbClr val="000000"/>
                </a:solidFill>
                <a:latin typeface="Times New Roman" pitchFamily="18" charset="0"/>
              </a:rPr>
              <a:t>Nov  2022</a:t>
            </a:r>
            <a:endParaRPr lang="en-IE">
              <a:solidFill>
                <a:srgbClr val="000000"/>
              </a:solidFill>
              <a:latin typeface="Times New Roman" pitchFamily="18" charset="0"/>
            </a:endParaRPr>
          </a:p>
        </p:txBody>
      </p:sp>
    </p:spTree>
    <p:extLst>
      <p:ext uri="{BB962C8B-B14F-4D97-AF65-F5344CB8AC3E}">
        <p14:creationId xmlns:p14="http://schemas.microsoft.com/office/powerpoint/2010/main" val="95408650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4D5C-4CFE-8C27-1CB4-FC48456B331E}"/>
              </a:ext>
            </a:extLst>
          </p:cNvPr>
          <p:cNvSpPr>
            <a:spLocks noGrp="1"/>
          </p:cNvSpPr>
          <p:nvPr>
            <p:ph type="title"/>
          </p:nvPr>
        </p:nvSpPr>
        <p:spPr/>
        <p:txBody>
          <a:bodyPr/>
          <a:lstStyle/>
          <a:p>
            <a:r>
              <a:rPr lang="en-US" dirty="0"/>
              <a:t>So…</a:t>
            </a:r>
          </a:p>
        </p:txBody>
      </p:sp>
      <p:sp>
        <p:nvSpPr>
          <p:cNvPr id="3" name="Content Placeholder 2">
            <a:extLst>
              <a:ext uri="{FF2B5EF4-FFF2-40B4-BE49-F238E27FC236}">
                <a16:creationId xmlns:a16="http://schemas.microsoft.com/office/drawing/2014/main" id="{0255C26B-884A-6816-2870-50767FA3D460}"/>
              </a:ext>
            </a:extLst>
          </p:cNvPr>
          <p:cNvSpPr>
            <a:spLocks noGrp="1"/>
          </p:cNvSpPr>
          <p:nvPr>
            <p:ph idx="1"/>
          </p:nvPr>
        </p:nvSpPr>
        <p:spPr/>
        <p:txBody>
          <a:bodyPr>
            <a:normAutofit fontScale="92500" lnSpcReduction="10000"/>
          </a:bodyPr>
          <a:lstStyle/>
          <a:p>
            <a:r>
              <a:rPr lang="en-US" dirty="0"/>
              <a:t>Use of a spectrum sensing based channel access can help </a:t>
            </a:r>
          </a:p>
          <a:p>
            <a:pPr lvl="1"/>
            <a:r>
              <a:rPr lang="en-US" dirty="0"/>
              <a:t>Coexist with other UWB such as ranging</a:t>
            </a:r>
          </a:p>
          <a:p>
            <a:pPr lvl="1"/>
            <a:r>
              <a:rPr lang="en-US" dirty="0"/>
              <a:t>Coexist with non-UWB systems</a:t>
            </a:r>
          </a:p>
          <a:p>
            <a:r>
              <a:rPr lang="en-US" dirty="0"/>
              <a:t>Other times Aloha is going to work better</a:t>
            </a:r>
          </a:p>
          <a:p>
            <a:pPr lvl="1"/>
            <a:r>
              <a:rPr lang="en-US" dirty="0"/>
              <a:t>Low duty cycle and when aggregate channel load is low </a:t>
            </a:r>
          </a:p>
          <a:p>
            <a:r>
              <a:rPr lang="en-US" dirty="0"/>
              <a:t>Not one or the other – fit the solution to the need</a:t>
            </a:r>
          </a:p>
          <a:p>
            <a:endParaRPr lang="en-US" dirty="0"/>
          </a:p>
        </p:txBody>
      </p:sp>
      <p:sp>
        <p:nvSpPr>
          <p:cNvPr id="4" name="Date Placeholder 3">
            <a:extLst>
              <a:ext uri="{FF2B5EF4-FFF2-40B4-BE49-F238E27FC236}">
                <a16:creationId xmlns:a16="http://schemas.microsoft.com/office/drawing/2014/main" id="{BCD4CE69-7171-5A3C-E0CD-339D03CFFA3F}"/>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069DF2-2733-2E79-7CF7-A4D14B933571}"/>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702537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9188D-E987-5C17-C622-3D739EA94929}"/>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D925DD78-AC65-BB6C-AD15-808CF3A5AA62}"/>
              </a:ext>
            </a:extLst>
          </p:cNvPr>
          <p:cNvSpPr>
            <a:spLocks noGrp="1"/>
          </p:cNvSpPr>
          <p:nvPr>
            <p:ph idx="1"/>
          </p:nvPr>
        </p:nvSpPr>
        <p:spPr/>
        <p:txBody>
          <a:bodyPr>
            <a:normAutofit fontScale="85000" lnSpcReduction="10000"/>
          </a:bodyPr>
          <a:lstStyle/>
          <a:p>
            <a:r>
              <a:rPr lang="en-US" dirty="0"/>
              <a:t>Compares statistically the channel access delay between unslotted CSMA and SSBD.  </a:t>
            </a:r>
          </a:p>
          <a:p>
            <a:r>
              <a:rPr lang="en-US" dirty="0"/>
              <a:t>Using a Monte Carlo analysis based on a given CCA optimism factor</a:t>
            </a:r>
          </a:p>
          <a:p>
            <a:r>
              <a:rPr lang="en-US" dirty="0"/>
              <a:t>Examine the effect of different parameter settings.  </a:t>
            </a:r>
          </a:p>
          <a:p>
            <a:r>
              <a:rPr lang="en-US" dirty="0"/>
              <a:t>The “optimism” factor: a probability, constant for the simulation run, that CCA will return clear </a:t>
            </a:r>
          </a:p>
          <a:p>
            <a:pPr lvl="1"/>
            <a:r>
              <a:rPr lang="en-US" dirty="0"/>
              <a:t>e.g. an optimism parameter value of 50% results in CCA returning clear 50% of the CCA attempts. </a:t>
            </a:r>
          </a:p>
        </p:txBody>
      </p:sp>
      <p:sp>
        <p:nvSpPr>
          <p:cNvPr id="4" name="Date Placeholder 3">
            <a:extLst>
              <a:ext uri="{FF2B5EF4-FFF2-40B4-BE49-F238E27FC236}">
                <a16:creationId xmlns:a16="http://schemas.microsoft.com/office/drawing/2014/main" id="{096CA712-FFFE-25BC-8526-8063D5E046AE}"/>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5D3E11E6-6869-2530-944A-5AE32B5A4CAB}"/>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2262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CSMA at 75%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2440.00</a:t>
            </a:r>
          </a:p>
          <a:p>
            <a:pPr lvl="1"/>
            <a:r>
              <a:rPr lang="sv-SE" sz="2000" dirty="0"/>
              <a:t>Min:         0.00</a:t>
            </a:r>
          </a:p>
          <a:p>
            <a:pPr lvl="1"/>
            <a:r>
              <a:rPr lang="sv-SE" sz="2000" dirty="0"/>
              <a:t>Median:     80.00</a:t>
            </a:r>
          </a:p>
          <a:p>
            <a:pPr lvl="1"/>
            <a:r>
              <a:rPr lang="sv-SE" sz="2000" dirty="0"/>
              <a:t>Mean:      130.42</a:t>
            </a:r>
          </a:p>
          <a:p>
            <a:pPr lvl="1"/>
            <a:r>
              <a:rPr lang="sv-SE" sz="2000" dirty="0"/>
              <a:t>Stdev:     174.86</a:t>
            </a:r>
            <a:endParaRPr lang="en-US" sz="2000" dirty="0"/>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8" name="Picture 7">
            <a:extLst>
              <a:ext uri="{FF2B5EF4-FFF2-40B4-BE49-F238E27FC236}">
                <a16:creationId xmlns:a16="http://schemas.microsoft.com/office/drawing/2014/main" id="{6EA4A12F-3DA8-9085-B13C-D87636A14E0B}"/>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355948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SSBD at 75%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500.00</a:t>
            </a:r>
          </a:p>
          <a:p>
            <a:pPr lvl="1"/>
            <a:r>
              <a:rPr lang="sv-SE" sz="2000" dirty="0"/>
              <a:t>Min:         0.00</a:t>
            </a:r>
          </a:p>
          <a:p>
            <a:pPr lvl="1"/>
            <a:r>
              <a:rPr lang="sv-SE" sz="2000" dirty="0"/>
              <a:t>Median:     60.00</a:t>
            </a:r>
          </a:p>
          <a:p>
            <a:pPr lvl="1"/>
            <a:r>
              <a:rPr lang="sv-SE" sz="2000" dirty="0"/>
              <a:t>Mean:       74.10</a:t>
            </a:r>
          </a:p>
          <a:p>
            <a:pPr lvl="1"/>
            <a:r>
              <a:rPr lang="sv-SE" sz="2000" dirty="0"/>
              <a:t>Stdev:      65.81</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7" name="Picture 6">
            <a:extLst>
              <a:ext uri="{FF2B5EF4-FFF2-40B4-BE49-F238E27FC236}">
                <a16:creationId xmlns:a16="http://schemas.microsoft.com/office/drawing/2014/main" id="{4151552D-7A0C-CABC-CFD0-44ABDCB400DD}"/>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2007024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CSMA at 50%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2380.00</a:t>
            </a:r>
          </a:p>
          <a:p>
            <a:pPr lvl="1"/>
            <a:r>
              <a:rPr lang="en-US" sz="2000" dirty="0"/>
              <a:t>Min:         0.00</a:t>
            </a:r>
          </a:p>
          <a:p>
            <a:pPr lvl="1"/>
            <a:r>
              <a:rPr lang="en-US" sz="2000" dirty="0"/>
              <a:t>Median:    120.00</a:t>
            </a:r>
          </a:p>
          <a:p>
            <a:pPr lvl="1"/>
            <a:r>
              <a:rPr lang="en-US" sz="2000" dirty="0"/>
              <a:t>Mean:      290.05</a:t>
            </a:r>
          </a:p>
          <a:p>
            <a:pPr lvl="1"/>
            <a:r>
              <a:rPr lang="en-US" sz="2000" dirty="0" err="1"/>
              <a:t>Stdev</a:t>
            </a:r>
            <a:r>
              <a:rPr lang="en-US" sz="2000" dirty="0"/>
              <a:t>:     378.47</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7" name="Picture 6">
            <a:extLst>
              <a:ext uri="{FF2B5EF4-FFF2-40B4-BE49-F238E27FC236}">
                <a16:creationId xmlns:a16="http://schemas.microsoft.com/office/drawing/2014/main" id="{F9BD1850-D062-204B-C834-79FA97B19510}"/>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48799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35963"/>
          </a:xfrm>
        </p:spPr>
        <p:txBody>
          <a:bodyPr/>
          <a:lstStyle/>
          <a:p>
            <a:r>
              <a:rPr lang="en-US" dirty="0"/>
              <a:t>Some Results: SSBD at 50% optimism</a:t>
            </a:r>
          </a:p>
        </p:txBody>
      </p:sp>
      <p:sp>
        <p:nvSpPr>
          <p:cNvPr id="3" name="Content Placeholder 2">
            <a:extLst>
              <a:ext uri="{FF2B5EF4-FFF2-40B4-BE49-F238E27FC236}">
                <a16:creationId xmlns:a16="http://schemas.microsoft.com/office/drawing/2014/main" id="{1D20E294-0285-D8DC-F523-409A6228E91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640.00</a:t>
            </a:r>
          </a:p>
          <a:p>
            <a:pPr lvl="1"/>
            <a:r>
              <a:rPr lang="en-US" sz="2000" dirty="0"/>
              <a:t>Min:         0.00</a:t>
            </a:r>
          </a:p>
          <a:p>
            <a:pPr lvl="1"/>
            <a:r>
              <a:rPr lang="en-US" sz="2000" dirty="0"/>
              <a:t>Median:     80.00</a:t>
            </a:r>
          </a:p>
          <a:p>
            <a:pPr lvl="1"/>
            <a:r>
              <a:rPr lang="en-US" sz="2000" dirty="0"/>
              <a:t>Mean:      125.47</a:t>
            </a:r>
          </a:p>
          <a:p>
            <a:pPr lvl="1"/>
            <a:r>
              <a:rPr lang="en-US" sz="2000" dirty="0" err="1"/>
              <a:t>Stdev</a:t>
            </a:r>
            <a:r>
              <a:rPr lang="en-US" sz="2000" dirty="0"/>
              <a:t>:     117.40</a:t>
            </a:r>
          </a:p>
        </p:txBody>
      </p:sp>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p:txBody>
          <a:bodyPr/>
          <a:lstStyle/>
          <a:p>
            <a:r>
              <a:rPr lang="da-DK"/>
              <a:t>Rolfe (BCA) et al</a:t>
            </a:r>
            <a:endParaRPr lang="en-IE"/>
          </a:p>
        </p:txBody>
      </p:sp>
      <p:pic>
        <p:nvPicPr>
          <p:cNvPr id="10" name="Picture 9">
            <a:extLst>
              <a:ext uri="{FF2B5EF4-FFF2-40B4-BE49-F238E27FC236}">
                <a16:creationId xmlns:a16="http://schemas.microsoft.com/office/drawing/2014/main" id="{430C829D-498A-BA7F-2259-403AE3DECBC2}"/>
              </a:ext>
            </a:extLst>
          </p:cNvPr>
          <p:cNvPicPr>
            <a:picLocks noChangeAspect="1"/>
          </p:cNvPicPr>
          <p:nvPr/>
        </p:nvPicPr>
        <p:blipFill>
          <a:blip r:embed="rId2"/>
          <a:stretch>
            <a:fillRect/>
          </a:stretch>
        </p:blipFill>
        <p:spPr>
          <a:xfrm>
            <a:off x="457200" y="1371600"/>
            <a:ext cx="4913948" cy="4906613"/>
          </a:xfrm>
          <a:prstGeom prst="rect">
            <a:avLst/>
          </a:prstGeom>
        </p:spPr>
      </p:pic>
    </p:spTree>
    <p:extLst>
      <p:ext uri="{BB962C8B-B14F-4D97-AF65-F5344CB8AC3E}">
        <p14:creationId xmlns:p14="http://schemas.microsoft.com/office/powerpoint/2010/main" val="23933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85800"/>
            <a:ext cx="7772400" cy="618143"/>
          </a:xfrm>
        </p:spPr>
        <p:txBody>
          <a:bodyPr wrap="square" anchor="ctr">
            <a:normAutofit fontScale="90000"/>
          </a:bodyPr>
          <a:lstStyle/>
          <a:p>
            <a:r>
              <a:rPr lang="en-US" dirty="0"/>
              <a:t>Some Results: CSMA at 25% optimism</a:t>
            </a:r>
          </a:p>
        </p:txBody>
      </p:sp>
      <p:pic>
        <p:nvPicPr>
          <p:cNvPr id="10" name="Picture 9" descr="Chart, scatter chart&#10;&#10;Description automatically generated">
            <a:extLst>
              <a:ext uri="{FF2B5EF4-FFF2-40B4-BE49-F238E27FC236}">
                <a16:creationId xmlns:a16="http://schemas.microsoft.com/office/drawing/2014/main" id="{9E6CE4F5-76F9-3CB7-A302-BED97B1BE08F}"/>
              </a:ext>
            </a:extLst>
          </p:cNvPr>
          <p:cNvPicPr>
            <a:picLocks noChangeAspect="1"/>
          </p:cNvPicPr>
          <p:nvPr/>
        </p:nvPicPr>
        <p:blipFill>
          <a:blip r:embed="rId2"/>
          <a:stretch>
            <a:fillRect/>
          </a:stretch>
        </p:blipFill>
        <p:spPr>
          <a:xfrm>
            <a:off x="457200" y="1371600"/>
            <a:ext cx="4913948" cy="4906613"/>
          </a:xfrm>
          <a:prstGeom prst="rect">
            <a:avLst/>
          </a:prstGeom>
          <a:noFill/>
        </p:spPr>
      </p:pic>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12" name="Content Placeholder 2">
            <a:extLst>
              <a:ext uri="{FF2B5EF4-FFF2-40B4-BE49-F238E27FC236}">
                <a16:creationId xmlns:a16="http://schemas.microsoft.com/office/drawing/2014/main" id="{71142CB8-AB17-1203-480E-00ABDA4F8914}"/>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en-US" sz="2000" dirty="0"/>
              <a:t>Max:      2580.00</a:t>
            </a:r>
          </a:p>
          <a:p>
            <a:pPr lvl="1"/>
            <a:r>
              <a:rPr lang="en-US" sz="2000" dirty="0"/>
              <a:t>Min:         0.00</a:t>
            </a:r>
          </a:p>
          <a:p>
            <a:pPr lvl="1"/>
            <a:r>
              <a:rPr lang="en-US" sz="2000" dirty="0"/>
              <a:t>Median:    420.00</a:t>
            </a:r>
          </a:p>
          <a:p>
            <a:pPr lvl="1"/>
            <a:r>
              <a:rPr lang="en-US" sz="2000" dirty="0"/>
              <a:t>Mean:      659.52</a:t>
            </a:r>
          </a:p>
          <a:p>
            <a:pPr lvl="1"/>
            <a:r>
              <a:rPr lang="en-US" sz="2000" dirty="0" err="1"/>
              <a:t>Stdev</a:t>
            </a:r>
            <a:r>
              <a:rPr lang="en-US" sz="2000" dirty="0"/>
              <a:t>:     603.62</a:t>
            </a:r>
          </a:p>
        </p:txBody>
      </p:sp>
    </p:spTree>
    <p:extLst>
      <p:ext uri="{BB962C8B-B14F-4D97-AF65-F5344CB8AC3E}">
        <p14:creationId xmlns:p14="http://schemas.microsoft.com/office/powerpoint/2010/main" val="4001573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19D6C-FF83-2AB0-9DE7-55A62FEBA76D}"/>
              </a:ext>
            </a:extLst>
          </p:cNvPr>
          <p:cNvSpPr>
            <a:spLocks noGrp="1"/>
          </p:cNvSpPr>
          <p:nvPr>
            <p:ph type="title"/>
          </p:nvPr>
        </p:nvSpPr>
        <p:spPr>
          <a:xfrm>
            <a:off x="685800" y="640830"/>
            <a:ext cx="7772400" cy="1066800"/>
          </a:xfrm>
        </p:spPr>
        <p:txBody>
          <a:bodyPr wrap="square" anchor="ctr">
            <a:normAutofit/>
          </a:bodyPr>
          <a:lstStyle/>
          <a:p>
            <a:r>
              <a:rPr lang="en-US" dirty="0"/>
              <a:t>Some Results: SSBD at 25% optimism</a:t>
            </a:r>
          </a:p>
        </p:txBody>
      </p:sp>
      <p:pic>
        <p:nvPicPr>
          <p:cNvPr id="7" name="Picture 6" descr="Chart&#10;&#10;Description automatically generated">
            <a:extLst>
              <a:ext uri="{FF2B5EF4-FFF2-40B4-BE49-F238E27FC236}">
                <a16:creationId xmlns:a16="http://schemas.microsoft.com/office/drawing/2014/main" id="{DC55E201-B9D4-AB8F-D555-B5E33DE61005}"/>
              </a:ext>
            </a:extLst>
          </p:cNvPr>
          <p:cNvPicPr>
            <a:picLocks noChangeAspect="1"/>
          </p:cNvPicPr>
          <p:nvPr/>
        </p:nvPicPr>
        <p:blipFill>
          <a:blip r:embed="rId2"/>
          <a:stretch>
            <a:fillRect/>
          </a:stretch>
        </p:blipFill>
        <p:spPr>
          <a:xfrm>
            <a:off x="457200" y="1371600"/>
            <a:ext cx="4913948" cy="4906613"/>
          </a:xfrm>
          <a:prstGeom prst="rect">
            <a:avLst/>
          </a:prstGeom>
          <a:noFill/>
        </p:spPr>
      </p:pic>
      <p:sp>
        <p:nvSpPr>
          <p:cNvPr id="4" name="Date Placeholder 3">
            <a:extLst>
              <a:ext uri="{FF2B5EF4-FFF2-40B4-BE49-F238E27FC236}">
                <a16:creationId xmlns:a16="http://schemas.microsoft.com/office/drawing/2014/main" id="{4FD2FB9C-CD36-3C53-0AE2-74F86C3ED38A}"/>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5" name="Footer Placeholder 4">
            <a:extLst>
              <a:ext uri="{FF2B5EF4-FFF2-40B4-BE49-F238E27FC236}">
                <a16:creationId xmlns:a16="http://schemas.microsoft.com/office/drawing/2014/main" id="{A7BB02AF-89E0-ADC2-4E28-419CC4A76C5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9" name="Content Placeholder 2">
            <a:extLst>
              <a:ext uri="{FF2B5EF4-FFF2-40B4-BE49-F238E27FC236}">
                <a16:creationId xmlns:a16="http://schemas.microsoft.com/office/drawing/2014/main" id="{32074F89-D13C-B05C-86BB-C415BF00A766}"/>
              </a:ext>
            </a:extLst>
          </p:cNvPr>
          <p:cNvSpPr>
            <a:spLocks noGrp="1"/>
          </p:cNvSpPr>
          <p:nvPr>
            <p:ph idx="1"/>
          </p:nvPr>
        </p:nvSpPr>
        <p:spPr>
          <a:xfrm>
            <a:off x="5291386" y="1981200"/>
            <a:ext cx="3166814" cy="4114800"/>
          </a:xfrm>
        </p:spPr>
        <p:txBody>
          <a:bodyPr>
            <a:normAutofit/>
          </a:bodyPr>
          <a:lstStyle/>
          <a:p>
            <a:r>
              <a:rPr lang="en-US" sz="2000" dirty="0"/>
              <a:t>Iterations: 2000</a:t>
            </a:r>
          </a:p>
          <a:p>
            <a:r>
              <a:rPr lang="en-US" sz="2000" dirty="0"/>
              <a:t>Channel access delay, </a:t>
            </a:r>
            <a:r>
              <a:rPr lang="el-GR" sz="2000" dirty="0"/>
              <a:t>μ</a:t>
            </a:r>
            <a:r>
              <a:rPr lang="en-US" sz="2000" dirty="0"/>
              <a:t>sec</a:t>
            </a:r>
          </a:p>
          <a:p>
            <a:pPr lvl="1"/>
            <a:r>
              <a:rPr lang="sv-SE" sz="2000" dirty="0"/>
              <a:t>Max:       780.00</a:t>
            </a:r>
          </a:p>
          <a:p>
            <a:pPr lvl="1"/>
            <a:r>
              <a:rPr lang="sv-SE" sz="2000" dirty="0"/>
              <a:t>Min:         0.00</a:t>
            </a:r>
          </a:p>
          <a:p>
            <a:pPr lvl="1"/>
            <a:r>
              <a:rPr lang="sv-SE" sz="2000" dirty="0"/>
              <a:t>Median:    180.00</a:t>
            </a:r>
          </a:p>
          <a:p>
            <a:pPr lvl="1"/>
            <a:r>
              <a:rPr lang="sv-SE" sz="2000" dirty="0"/>
              <a:t>Mean:      231.72</a:t>
            </a:r>
          </a:p>
          <a:p>
            <a:pPr lvl="1"/>
            <a:r>
              <a:rPr lang="sv-SE" sz="2000" dirty="0"/>
              <a:t>Stdev:     180.74</a:t>
            </a:r>
          </a:p>
        </p:txBody>
      </p:sp>
    </p:spTree>
    <p:extLst>
      <p:ext uri="{BB962C8B-B14F-4D97-AF65-F5344CB8AC3E}">
        <p14:creationId xmlns:p14="http://schemas.microsoft.com/office/powerpoint/2010/main" val="66902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E7DA-7538-DAE3-93F8-F0DD9E26464F}"/>
              </a:ext>
            </a:extLst>
          </p:cNvPr>
          <p:cNvSpPr>
            <a:spLocks noGrp="1"/>
          </p:cNvSpPr>
          <p:nvPr>
            <p:ph type="title"/>
          </p:nvPr>
        </p:nvSpPr>
        <p:spPr>
          <a:xfrm>
            <a:off x="457200" y="593725"/>
            <a:ext cx="8229600" cy="558594"/>
          </a:xfrm>
        </p:spPr>
        <p:txBody>
          <a:bodyPr wrap="square" anchor="ctr">
            <a:normAutofit fontScale="90000"/>
          </a:bodyPr>
          <a:lstStyle/>
          <a:p>
            <a:r>
              <a:rPr lang="en-US" dirty="0"/>
              <a:t>Changing Parameters: </a:t>
            </a:r>
            <a:r>
              <a:rPr lang="en-US" dirty="0" err="1"/>
              <a:t>macMinBE</a:t>
            </a:r>
            <a:r>
              <a:rPr lang="en-US" dirty="0"/>
              <a:t>/BF</a:t>
            </a:r>
          </a:p>
        </p:txBody>
      </p:sp>
      <p:sp>
        <p:nvSpPr>
          <p:cNvPr id="13" name="Text Placeholder 2">
            <a:extLst>
              <a:ext uri="{FF2B5EF4-FFF2-40B4-BE49-F238E27FC236}">
                <a16:creationId xmlns:a16="http://schemas.microsoft.com/office/drawing/2014/main" id="{57EA5B83-8BBC-AA9D-F4F6-043645E0B1DE}"/>
              </a:ext>
            </a:extLst>
          </p:cNvPr>
          <p:cNvSpPr>
            <a:spLocks noGrp="1"/>
          </p:cNvSpPr>
          <p:nvPr>
            <p:ph type="body" idx="1"/>
          </p:nvPr>
        </p:nvSpPr>
        <p:spPr>
          <a:xfrm>
            <a:off x="457200" y="1209632"/>
            <a:ext cx="4040188" cy="965243"/>
          </a:xfrm>
        </p:spPr>
        <p:txBody>
          <a:bodyPr>
            <a:normAutofit fontScale="62500" lnSpcReduction="20000"/>
          </a:bodyPr>
          <a:lstStyle/>
          <a:p>
            <a:r>
              <a:rPr lang="sv-SE" dirty="0"/>
              <a:t>Max:      1340.00</a:t>
            </a:r>
          </a:p>
          <a:p>
            <a:r>
              <a:rPr lang="sv-SE" dirty="0"/>
              <a:t>Min:         0.00</a:t>
            </a:r>
          </a:p>
          <a:p>
            <a:r>
              <a:rPr lang="sv-SE" dirty="0"/>
              <a:t>Mean:       85.90</a:t>
            </a:r>
          </a:p>
          <a:p>
            <a:r>
              <a:rPr lang="sv-SE" dirty="0"/>
              <a:t>Stdev:     184.77</a:t>
            </a:r>
          </a:p>
        </p:txBody>
      </p:sp>
      <p:pic>
        <p:nvPicPr>
          <p:cNvPr id="8" name="Picture 7">
            <a:extLst>
              <a:ext uri="{FF2B5EF4-FFF2-40B4-BE49-F238E27FC236}">
                <a16:creationId xmlns:a16="http://schemas.microsoft.com/office/drawing/2014/main" id="{94496C11-0ECC-4927-6788-2EF185859FC8}"/>
              </a:ext>
            </a:extLst>
          </p:cNvPr>
          <p:cNvPicPr>
            <a:picLocks noChangeAspect="1"/>
          </p:cNvPicPr>
          <p:nvPr/>
        </p:nvPicPr>
        <p:blipFill>
          <a:blip r:embed="rId2"/>
          <a:stretch>
            <a:fillRect/>
          </a:stretch>
        </p:blipFill>
        <p:spPr>
          <a:xfrm>
            <a:off x="498697" y="2174875"/>
            <a:ext cx="3957194" cy="3951288"/>
          </a:xfrm>
          <a:prstGeom prst="rect">
            <a:avLst/>
          </a:prstGeom>
          <a:noFill/>
        </p:spPr>
      </p:pic>
      <p:sp>
        <p:nvSpPr>
          <p:cNvPr id="15" name="Text Placeholder 4">
            <a:extLst>
              <a:ext uri="{FF2B5EF4-FFF2-40B4-BE49-F238E27FC236}">
                <a16:creationId xmlns:a16="http://schemas.microsoft.com/office/drawing/2014/main" id="{EB3D6AEE-C994-8345-5734-61959B76037E}"/>
              </a:ext>
            </a:extLst>
          </p:cNvPr>
          <p:cNvSpPr>
            <a:spLocks noGrp="1"/>
          </p:cNvSpPr>
          <p:nvPr>
            <p:ph type="body" sz="quarter" idx="3"/>
          </p:nvPr>
        </p:nvSpPr>
        <p:spPr>
          <a:xfrm>
            <a:off x="4645026" y="1209632"/>
            <a:ext cx="4041775" cy="965243"/>
          </a:xfrm>
        </p:spPr>
        <p:txBody>
          <a:bodyPr>
            <a:normAutofit fontScale="62500" lnSpcReduction="20000"/>
          </a:bodyPr>
          <a:lstStyle/>
          <a:p>
            <a:r>
              <a:rPr lang="sv-SE" dirty="0"/>
              <a:t>Max:       480.00</a:t>
            </a:r>
          </a:p>
          <a:p>
            <a:r>
              <a:rPr lang="sv-SE" dirty="0"/>
              <a:t>Min:         0.00</a:t>
            </a:r>
          </a:p>
          <a:p>
            <a:r>
              <a:rPr lang="sv-SE" dirty="0"/>
              <a:t>Mean:       56.85</a:t>
            </a:r>
          </a:p>
          <a:p>
            <a:r>
              <a:rPr lang="sv-SE" dirty="0"/>
              <a:t>Stdev:      83.17</a:t>
            </a:r>
          </a:p>
        </p:txBody>
      </p:sp>
      <p:pic>
        <p:nvPicPr>
          <p:cNvPr id="10" name="Content Placeholder 9">
            <a:extLst>
              <a:ext uri="{FF2B5EF4-FFF2-40B4-BE49-F238E27FC236}">
                <a16:creationId xmlns:a16="http://schemas.microsoft.com/office/drawing/2014/main" id="{FF97C2AA-677A-BF59-68F4-C90A6C058D6E}"/>
              </a:ext>
            </a:extLst>
          </p:cNvPr>
          <p:cNvPicPr>
            <a:picLocks noGrp="1" noChangeAspect="1"/>
          </p:cNvPicPr>
          <p:nvPr>
            <p:ph sz="quarter" idx="4"/>
          </p:nvPr>
        </p:nvPicPr>
        <p:blipFill>
          <a:blip r:embed="rId3"/>
          <a:stretch>
            <a:fillRect/>
          </a:stretch>
        </p:blipFill>
        <p:spPr>
          <a:xfrm>
            <a:off x="4687315" y="2174875"/>
            <a:ext cx="3957194" cy="3951288"/>
          </a:xfrm>
        </p:spPr>
      </p:pic>
      <p:sp>
        <p:nvSpPr>
          <p:cNvPr id="5" name="Date Placeholder 4">
            <a:extLst>
              <a:ext uri="{FF2B5EF4-FFF2-40B4-BE49-F238E27FC236}">
                <a16:creationId xmlns:a16="http://schemas.microsoft.com/office/drawing/2014/main" id="{DABA00EF-A0B7-A8DB-42AD-B1E1DA844AC2}"/>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6" name="Footer Placeholder 5">
            <a:extLst>
              <a:ext uri="{FF2B5EF4-FFF2-40B4-BE49-F238E27FC236}">
                <a16:creationId xmlns:a16="http://schemas.microsoft.com/office/drawing/2014/main" id="{21525A29-12F3-B780-43A4-D94C4826862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sp>
        <p:nvSpPr>
          <p:cNvPr id="11" name="Oval 10">
            <a:extLst>
              <a:ext uri="{FF2B5EF4-FFF2-40B4-BE49-F238E27FC236}">
                <a16:creationId xmlns:a16="http://schemas.microsoft.com/office/drawing/2014/main" id="{513853D5-686F-D643-A68F-0578863C9D05}"/>
              </a:ext>
            </a:extLst>
          </p:cNvPr>
          <p:cNvSpPr/>
          <p:nvPr/>
        </p:nvSpPr>
        <p:spPr bwMode="auto">
          <a:xfrm>
            <a:off x="1053815" y="5941550"/>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001358C0-7461-EFF1-7230-340E9E71A770}"/>
              </a:ext>
            </a:extLst>
          </p:cNvPr>
          <p:cNvSpPr/>
          <p:nvPr/>
        </p:nvSpPr>
        <p:spPr bwMode="auto">
          <a:xfrm>
            <a:off x="5265659" y="5950884"/>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64263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E7DA-7538-DAE3-93F8-F0DD9E26464F}"/>
              </a:ext>
            </a:extLst>
          </p:cNvPr>
          <p:cNvSpPr>
            <a:spLocks noGrp="1"/>
          </p:cNvSpPr>
          <p:nvPr>
            <p:ph type="title"/>
          </p:nvPr>
        </p:nvSpPr>
        <p:spPr>
          <a:xfrm>
            <a:off x="457200" y="593725"/>
            <a:ext cx="8229600" cy="558594"/>
          </a:xfrm>
        </p:spPr>
        <p:txBody>
          <a:bodyPr wrap="square" anchor="ctr">
            <a:normAutofit fontScale="90000"/>
          </a:bodyPr>
          <a:lstStyle/>
          <a:p>
            <a:r>
              <a:rPr lang="en-US" dirty="0"/>
              <a:t>Changing Parameters: </a:t>
            </a:r>
            <a:r>
              <a:rPr lang="en-US" dirty="0" err="1"/>
              <a:t>macMaxBE</a:t>
            </a:r>
            <a:r>
              <a:rPr lang="en-US" dirty="0"/>
              <a:t>/BF</a:t>
            </a:r>
          </a:p>
        </p:txBody>
      </p:sp>
      <p:sp>
        <p:nvSpPr>
          <p:cNvPr id="13" name="Text Placeholder 2">
            <a:extLst>
              <a:ext uri="{FF2B5EF4-FFF2-40B4-BE49-F238E27FC236}">
                <a16:creationId xmlns:a16="http://schemas.microsoft.com/office/drawing/2014/main" id="{57EA5B83-8BBC-AA9D-F4F6-043645E0B1DE}"/>
              </a:ext>
            </a:extLst>
          </p:cNvPr>
          <p:cNvSpPr>
            <a:spLocks noGrp="1"/>
          </p:cNvSpPr>
          <p:nvPr>
            <p:ph type="body" idx="1"/>
          </p:nvPr>
        </p:nvSpPr>
        <p:spPr>
          <a:xfrm>
            <a:off x="457200" y="1209632"/>
            <a:ext cx="4040188" cy="965243"/>
          </a:xfrm>
        </p:spPr>
        <p:txBody>
          <a:bodyPr>
            <a:normAutofit fontScale="62500" lnSpcReduction="20000"/>
          </a:bodyPr>
          <a:lstStyle/>
          <a:p>
            <a:r>
              <a:rPr lang="sv-SE" dirty="0"/>
              <a:t>Max:      9000.00</a:t>
            </a:r>
          </a:p>
          <a:p>
            <a:r>
              <a:rPr lang="sv-SE" dirty="0"/>
              <a:t>Min:         0.00</a:t>
            </a:r>
          </a:p>
          <a:p>
            <a:r>
              <a:rPr lang="sv-SE" dirty="0"/>
              <a:t>Mean:      464.42</a:t>
            </a:r>
          </a:p>
          <a:p>
            <a:r>
              <a:rPr lang="sv-SE" dirty="0"/>
              <a:t>Stdev:    1051.51</a:t>
            </a:r>
          </a:p>
        </p:txBody>
      </p:sp>
      <p:pic>
        <p:nvPicPr>
          <p:cNvPr id="8" name="Picture 7">
            <a:extLst>
              <a:ext uri="{FF2B5EF4-FFF2-40B4-BE49-F238E27FC236}">
                <a16:creationId xmlns:a16="http://schemas.microsoft.com/office/drawing/2014/main" id="{94496C11-0ECC-4927-6788-2EF185859FC8}"/>
              </a:ext>
            </a:extLst>
          </p:cNvPr>
          <p:cNvPicPr>
            <a:picLocks noChangeAspect="1"/>
          </p:cNvPicPr>
          <p:nvPr/>
        </p:nvPicPr>
        <p:blipFill>
          <a:blip r:embed="rId2"/>
          <a:stretch>
            <a:fillRect/>
          </a:stretch>
        </p:blipFill>
        <p:spPr>
          <a:xfrm>
            <a:off x="498697" y="2174875"/>
            <a:ext cx="3957194" cy="3951288"/>
          </a:xfrm>
          <a:prstGeom prst="rect">
            <a:avLst/>
          </a:prstGeom>
          <a:noFill/>
        </p:spPr>
      </p:pic>
      <p:sp>
        <p:nvSpPr>
          <p:cNvPr id="15" name="Text Placeholder 4">
            <a:extLst>
              <a:ext uri="{FF2B5EF4-FFF2-40B4-BE49-F238E27FC236}">
                <a16:creationId xmlns:a16="http://schemas.microsoft.com/office/drawing/2014/main" id="{EB3D6AEE-C994-8345-5734-61959B76037E}"/>
              </a:ext>
            </a:extLst>
          </p:cNvPr>
          <p:cNvSpPr>
            <a:spLocks noGrp="1"/>
          </p:cNvSpPr>
          <p:nvPr>
            <p:ph type="body" sz="quarter" idx="3"/>
          </p:nvPr>
        </p:nvSpPr>
        <p:spPr>
          <a:xfrm>
            <a:off x="4645026" y="1209632"/>
            <a:ext cx="4041775" cy="965243"/>
          </a:xfrm>
        </p:spPr>
        <p:txBody>
          <a:bodyPr>
            <a:normAutofit fontScale="62500" lnSpcReduction="20000"/>
          </a:bodyPr>
          <a:lstStyle/>
          <a:p>
            <a:r>
              <a:rPr lang="sv-SE" dirty="0"/>
              <a:t>Max:       780.00</a:t>
            </a:r>
          </a:p>
          <a:p>
            <a:r>
              <a:rPr lang="sv-SE" dirty="0"/>
              <a:t>Min:         0.00</a:t>
            </a:r>
          </a:p>
          <a:p>
            <a:r>
              <a:rPr lang="sv-SE" dirty="0"/>
              <a:t>Mean:      129.62</a:t>
            </a:r>
          </a:p>
          <a:p>
            <a:r>
              <a:rPr lang="sv-SE" dirty="0"/>
              <a:t>Stdev:     132.23</a:t>
            </a:r>
          </a:p>
        </p:txBody>
      </p:sp>
      <p:sp>
        <p:nvSpPr>
          <p:cNvPr id="5" name="Date Placeholder 4">
            <a:extLst>
              <a:ext uri="{FF2B5EF4-FFF2-40B4-BE49-F238E27FC236}">
                <a16:creationId xmlns:a16="http://schemas.microsoft.com/office/drawing/2014/main" id="{DABA00EF-A0B7-A8DB-42AD-B1E1DA844AC2}"/>
              </a:ext>
            </a:extLst>
          </p:cNvPr>
          <p:cNvSpPr>
            <a:spLocks noGrp="1"/>
          </p:cNvSpPr>
          <p:nvPr>
            <p:ph type="dt" sz="half" idx="10"/>
          </p:nvPr>
        </p:nvSpPr>
        <p:spPr>
          <a:xfrm>
            <a:off x="685800" y="378281"/>
            <a:ext cx="1600200" cy="215444"/>
          </a:xfrm>
        </p:spPr>
        <p:txBody>
          <a:bodyPr wrap="square" anchor="b">
            <a:normAutofit/>
          </a:bodyPr>
          <a:lstStyle/>
          <a:p>
            <a:pPr>
              <a:spcAft>
                <a:spcPts val="600"/>
              </a:spcAft>
            </a:pPr>
            <a:r>
              <a:rPr lang="en-US"/>
              <a:t>Nov  2022</a:t>
            </a:r>
            <a:endParaRPr lang="en-IE"/>
          </a:p>
        </p:txBody>
      </p:sp>
      <p:sp>
        <p:nvSpPr>
          <p:cNvPr id="6" name="Footer Placeholder 5">
            <a:extLst>
              <a:ext uri="{FF2B5EF4-FFF2-40B4-BE49-F238E27FC236}">
                <a16:creationId xmlns:a16="http://schemas.microsoft.com/office/drawing/2014/main" id="{21525A29-12F3-B780-43A4-D94C48268621}"/>
              </a:ext>
            </a:extLst>
          </p:cNvPr>
          <p:cNvSpPr>
            <a:spLocks noGrp="1"/>
          </p:cNvSpPr>
          <p:nvPr>
            <p:ph type="ftr" sz="quarter" idx="11"/>
          </p:nvPr>
        </p:nvSpPr>
        <p:spPr>
          <a:xfrm>
            <a:off x="5486400" y="6475414"/>
            <a:ext cx="3124200" cy="184666"/>
          </a:xfrm>
        </p:spPr>
        <p:txBody>
          <a:bodyPr wrap="square" anchor="t">
            <a:normAutofit/>
          </a:bodyPr>
          <a:lstStyle/>
          <a:p>
            <a:pPr>
              <a:spcAft>
                <a:spcPts val="600"/>
              </a:spcAft>
            </a:pPr>
            <a:r>
              <a:rPr lang="da-DK"/>
              <a:t>Rolfe (BCA) et al</a:t>
            </a:r>
            <a:endParaRPr lang="en-IE"/>
          </a:p>
        </p:txBody>
      </p:sp>
      <p:pic>
        <p:nvPicPr>
          <p:cNvPr id="4" name="Picture 3">
            <a:extLst>
              <a:ext uri="{FF2B5EF4-FFF2-40B4-BE49-F238E27FC236}">
                <a16:creationId xmlns:a16="http://schemas.microsoft.com/office/drawing/2014/main" id="{9A6FEB3B-DD6A-B350-3FD3-358AC113B3D5}"/>
              </a:ext>
            </a:extLst>
          </p:cNvPr>
          <p:cNvPicPr>
            <a:picLocks noChangeAspect="1"/>
          </p:cNvPicPr>
          <p:nvPr/>
        </p:nvPicPr>
        <p:blipFill>
          <a:blip r:embed="rId3"/>
          <a:stretch>
            <a:fillRect/>
          </a:stretch>
        </p:blipFill>
        <p:spPr>
          <a:xfrm>
            <a:off x="502920" y="2176272"/>
            <a:ext cx="3956685" cy="3950780"/>
          </a:xfrm>
          <a:prstGeom prst="rect">
            <a:avLst/>
          </a:prstGeom>
        </p:spPr>
      </p:pic>
      <p:sp>
        <p:nvSpPr>
          <p:cNvPr id="7" name="Content Placeholder 6">
            <a:extLst>
              <a:ext uri="{FF2B5EF4-FFF2-40B4-BE49-F238E27FC236}">
                <a16:creationId xmlns:a16="http://schemas.microsoft.com/office/drawing/2014/main" id="{CAED0409-8276-5465-EE8D-34960E8E6307}"/>
              </a:ext>
            </a:extLst>
          </p:cNvPr>
          <p:cNvSpPr>
            <a:spLocks noGrp="1"/>
          </p:cNvSpPr>
          <p:nvPr>
            <p:ph sz="quarter" idx="4"/>
          </p:nvPr>
        </p:nvSpPr>
        <p:spPr/>
        <p:txBody>
          <a:bodyPr/>
          <a:lstStyle/>
          <a:p>
            <a:endParaRPr lang="en-US"/>
          </a:p>
        </p:txBody>
      </p:sp>
      <p:sp>
        <p:nvSpPr>
          <p:cNvPr id="11" name="Oval 10">
            <a:extLst>
              <a:ext uri="{FF2B5EF4-FFF2-40B4-BE49-F238E27FC236}">
                <a16:creationId xmlns:a16="http://schemas.microsoft.com/office/drawing/2014/main" id="{513853D5-686F-D643-A68F-0578863C9D05}"/>
              </a:ext>
            </a:extLst>
          </p:cNvPr>
          <p:cNvSpPr/>
          <p:nvPr/>
        </p:nvSpPr>
        <p:spPr bwMode="auto">
          <a:xfrm>
            <a:off x="1500763" y="5935755"/>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4" name="Picture 13">
            <a:extLst>
              <a:ext uri="{FF2B5EF4-FFF2-40B4-BE49-F238E27FC236}">
                <a16:creationId xmlns:a16="http://schemas.microsoft.com/office/drawing/2014/main" id="{F10A46E0-D13F-6D8D-3033-3BB8CB43B205}"/>
              </a:ext>
            </a:extLst>
          </p:cNvPr>
          <p:cNvPicPr>
            <a:picLocks noChangeAspect="1"/>
          </p:cNvPicPr>
          <p:nvPr/>
        </p:nvPicPr>
        <p:blipFill>
          <a:blip r:embed="rId4"/>
          <a:stretch>
            <a:fillRect/>
          </a:stretch>
        </p:blipFill>
        <p:spPr>
          <a:xfrm>
            <a:off x="4690872" y="2176272"/>
            <a:ext cx="3956685" cy="3950780"/>
          </a:xfrm>
          <a:prstGeom prst="rect">
            <a:avLst/>
          </a:prstGeom>
        </p:spPr>
      </p:pic>
      <p:sp>
        <p:nvSpPr>
          <p:cNvPr id="12" name="Oval 11">
            <a:extLst>
              <a:ext uri="{FF2B5EF4-FFF2-40B4-BE49-F238E27FC236}">
                <a16:creationId xmlns:a16="http://schemas.microsoft.com/office/drawing/2014/main" id="{001358C0-7461-EFF1-7230-340E9E71A770}"/>
              </a:ext>
            </a:extLst>
          </p:cNvPr>
          <p:cNvSpPr/>
          <p:nvPr/>
        </p:nvSpPr>
        <p:spPr bwMode="auto">
          <a:xfrm>
            <a:off x="5696207" y="5945089"/>
            <a:ext cx="541259" cy="241926"/>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6451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29095-04B7-0EC2-C713-DAF5305C5510}"/>
              </a:ext>
            </a:extLst>
          </p:cNvPr>
          <p:cNvSpPr>
            <a:spLocks noGrp="1"/>
          </p:cNvSpPr>
          <p:nvPr>
            <p:ph type="title"/>
          </p:nvPr>
        </p:nvSpPr>
        <p:spPr/>
        <p:txBody>
          <a:bodyPr/>
          <a:lstStyle/>
          <a:p>
            <a:r>
              <a:rPr lang="en-US" dirty="0"/>
              <a:t>What is SSBD</a:t>
            </a:r>
          </a:p>
        </p:txBody>
      </p:sp>
      <p:sp>
        <p:nvSpPr>
          <p:cNvPr id="3" name="Content Placeholder 2">
            <a:extLst>
              <a:ext uri="{FF2B5EF4-FFF2-40B4-BE49-F238E27FC236}">
                <a16:creationId xmlns:a16="http://schemas.microsoft.com/office/drawing/2014/main" id="{EE32F6AE-7F43-0F12-18F2-055D1FD03A83}"/>
              </a:ext>
            </a:extLst>
          </p:cNvPr>
          <p:cNvSpPr>
            <a:spLocks noGrp="1"/>
          </p:cNvSpPr>
          <p:nvPr>
            <p:ph idx="1"/>
          </p:nvPr>
        </p:nvSpPr>
        <p:spPr/>
        <p:txBody>
          <a:bodyPr/>
          <a:lstStyle/>
          <a:p>
            <a:pPr marL="0" indent="0">
              <a:buNone/>
            </a:pPr>
            <a:r>
              <a:rPr lang="en-US" dirty="0"/>
              <a:t>Presented in 15-22-0485-01:</a:t>
            </a:r>
          </a:p>
          <a:p>
            <a:r>
              <a:rPr lang="en-US" dirty="0"/>
              <a:t>Like CSMA but with differences:</a:t>
            </a:r>
          </a:p>
          <a:p>
            <a:pPr lvl="1"/>
            <a:r>
              <a:rPr lang="en-US" dirty="0"/>
              <a:t>Uses a linear backoff growth </a:t>
            </a:r>
          </a:p>
          <a:p>
            <a:pPr lvl="1"/>
            <a:r>
              <a:rPr lang="en-US" dirty="0"/>
              <a:t>Includes multiple termination options:</a:t>
            </a:r>
          </a:p>
          <a:p>
            <a:pPr lvl="2"/>
            <a:r>
              <a:rPr lang="en-US" dirty="0"/>
              <a:t>Fail when CCA returns busy and max number of backoffs exceeded</a:t>
            </a:r>
          </a:p>
          <a:p>
            <a:pPr lvl="2"/>
            <a:r>
              <a:rPr lang="en-US" dirty="0"/>
              <a:t>Fall back to Aloha, i.e. transmit anyway</a:t>
            </a:r>
          </a:p>
          <a:p>
            <a:r>
              <a:rPr lang="en-US" dirty="0"/>
              <a:t>Uses CCA as supported by the PHY</a:t>
            </a:r>
          </a:p>
          <a:p>
            <a:pPr lvl="1"/>
            <a:endParaRPr lang="en-US" dirty="0"/>
          </a:p>
        </p:txBody>
      </p:sp>
      <p:sp>
        <p:nvSpPr>
          <p:cNvPr id="4" name="Date Placeholder 3">
            <a:extLst>
              <a:ext uri="{FF2B5EF4-FFF2-40B4-BE49-F238E27FC236}">
                <a16:creationId xmlns:a16="http://schemas.microsoft.com/office/drawing/2014/main" id="{6DAB557C-FF56-5282-E849-A7AE4C52F3A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876F3C7A-C746-F774-4CCC-CB8427B87461}"/>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334369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52B7-0113-26CB-F3A9-0BF95A7EC3F4}"/>
              </a:ext>
            </a:extLst>
          </p:cNvPr>
          <p:cNvSpPr>
            <a:spLocks noGrp="1"/>
          </p:cNvSpPr>
          <p:nvPr>
            <p:ph type="title"/>
          </p:nvPr>
        </p:nvSpPr>
        <p:spPr/>
        <p:txBody>
          <a:bodyPr/>
          <a:lstStyle/>
          <a:p>
            <a:r>
              <a:rPr lang="en-US" dirty="0"/>
              <a:t>Conclusion: </a:t>
            </a:r>
            <a:br>
              <a:rPr lang="en-US" dirty="0"/>
            </a:br>
            <a:r>
              <a:rPr lang="en-US" dirty="0"/>
              <a:t>Comparing CSMA and SSBD</a:t>
            </a:r>
          </a:p>
        </p:txBody>
      </p:sp>
      <p:sp>
        <p:nvSpPr>
          <p:cNvPr id="3" name="Content Placeholder 2">
            <a:extLst>
              <a:ext uri="{FF2B5EF4-FFF2-40B4-BE49-F238E27FC236}">
                <a16:creationId xmlns:a16="http://schemas.microsoft.com/office/drawing/2014/main" id="{E465F820-75F0-EB81-E49B-3974CC12279E}"/>
              </a:ext>
            </a:extLst>
          </p:cNvPr>
          <p:cNvSpPr>
            <a:spLocks noGrp="1"/>
          </p:cNvSpPr>
          <p:nvPr>
            <p:ph idx="1"/>
          </p:nvPr>
        </p:nvSpPr>
        <p:spPr/>
        <p:txBody>
          <a:bodyPr>
            <a:normAutofit fontScale="85000" lnSpcReduction="10000"/>
          </a:bodyPr>
          <a:lstStyle/>
          <a:p>
            <a:r>
              <a:rPr lang="en-US" dirty="0"/>
              <a:t>Channel access latency bounded differently</a:t>
            </a:r>
          </a:p>
          <a:p>
            <a:pPr lvl="1"/>
            <a:r>
              <a:rPr lang="en-US" dirty="0"/>
              <a:t>Bounded to lower latency with SSBD</a:t>
            </a:r>
          </a:p>
          <a:p>
            <a:pPr lvl="1"/>
            <a:r>
              <a:rPr lang="en-US" dirty="0"/>
              <a:t>Delay range at each CCA attempt bounded by linear growth vs exponential</a:t>
            </a:r>
          </a:p>
          <a:p>
            <a:pPr lvl="1"/>
            <a:r>
              <a:rPr lang="en-US" dirty="0"/>
              <a:t>Worst-case delay reduced by linear backoff</a:t>
            </a:r>
          </a:p>
          <a:p>
            <a:r>
              <a:rPr lang="en-US" dirty="0"/>
              <a:t>Fall-back to Aloha</a:t>
            </a:r>
          </a:p>
          <a:p>
            <a:pPr lvl="1"/>
            <a:r>
              <a:rPr lang="en-US" dirty="0"/>
              <a:t>Increased packet delivery success</a:t>
            </a:r>
          </a:p>
          <a:p>
            <a:pPr lvl="1"/>
            <a:r>
              <a:rPr lang="en-US" dirty="0"/>
              <a:t>Provides more opportunity for other transmitters and reduces collisions with other active transmissions</a:t>
            </a:r>
          </a:p>
        </p:txBody>
      </p:sp>
      <p:sp>
        <p:nvSpPr>
          <p:cNvPr id="4" name="Date Placeholder 3">
            <a:extLst>
              <a:ext uri="{FF2B5EF4-FFF2-40B4-BE49-F238E27FC236}">
                <a16:creationId xmlns:a16="http://schemas.microsoft.com/office/drawing/2014/main" id="{40E9AE83-D95E-E6C9-65D3-73AB11566CD5}"/>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4802313E-120C-4512-5586-FF0B031AB57D}"/>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783853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AE03-D80A-9965-725D-CFF62463B56F}"/>
              </a:ext>
            </a:extLst>
          </p:cNvPr>
          <p:cNvSpPr>
            <a:spLocks noGrp="1"/>
          </p:cNvSpPr>
          <p:nvPr>
            <p:ph type="title"/>
          </p:nvPr>
        </p:nvSpPr>
        <p:spPr/>
        <p:txBody>
          <a:bodyPr/>
          <a:lstStyle/>
          <a:p>
            <a:r>
              <a:rPr lang="en-US" dirty="0"/>
              <a:t>Things to explore further</a:t>
            </a:r>
          </a:p>
        </p:txBody>
      </p:sp>
      <p:sp>
        <p:nvSpPr>
          <p:cNvPr id="3" name="Content Placeholder 2">
            <a:extLst>
              <a:ext uri="{FF2B5EF4-FFF2-40B4-BE49-F238E27FC236}">
                <a16:creationId xmlns:a16="http://schemas.microsoft.com/office/drawing/2014/main" id="{11D7CDA1-82A0-8496-42AB-621922895009}"/>
              </a:ext>
            </a:extLst>
          </p:cNvPr>
          <p:cNvSpPr>
            <a:spLocks noGrp="1"/>
          </p:cNvSpPr>
          <p:nvPr>
            <p:ph idx="1"/>
          </p:nvPr>
        </p:nvSpPr>
        <p:spPr/>
        <p:txBody>
          <a:bodyPr>
            <a:normAutofit fontScale="92500" lnSpcReduction="20000"/>
          </a:bodyPr>
          <a:lstStyle/>
          <a:p>
            <a:r>
              <a:rPr lang="en-US" dirty="0"/>
              <a:t>Improved CCA model</a:t>
            </a:r>
          </a:p>
          <a:p>
            <a:r>
              <a:rPr lang="en-US" dirty="0"/>
              <a:t>Different CSMA/SSBD parameter values</a:t>
            </a:r>
          </a:p>
          <a:p>
            <a:r>
              <a:rPr lang="en-US" dirty="0"/>
              <a:t>Channel access failure rates w/CSMA</a:t>
            </a:r>
          </a:p>
          <a:p>
            <a:r>
              <a:rPr lang="en-US" dirty="0"/>
              <a:t>Effect of additional channel access enhancements such as persistence</a:t>
            </a:r>
          </a:p>
          <a:p>
            <a:r>
              <a:rPr lang="en-US" dirty="0"/>
              <a:t>Network modeling of channel access and coexistence (e.g. as done for 802.19.3)</a:t>
            </a:r>
          </a:p>
          <a:p>
            <a:pPr lvl="1"/>
            <a:r>
              <a:rPr lang="en-US" dirty="0"/>
              <a:t>Show how CCA success is affected by network conditions, traffic types, and application scenarios</a:t>
            </a:r>
          </a:p>
        </p:txBody>
      </p:sp>
      <p:sp>
        <p:nvSpPr>
          <p:cNvPr id="4" name="Date Placeholder 3">
            <a:extLst>
              <a:ext uri="{FF2B5EF4-FFF2-40B4-BE49-F238E27FC236}">
                <a16:creationId xmlns:a16="http://schemas.microsoft.com/office/drawing/2014/main" id="{72606879-0473-36E2-4FE4-88D8A75E18AB}"/>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0C8C6371-58FF-9C36-2826-E3771E6E2F6A}"/>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633195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7054-E3D5-F7E4-15B9-13B8D9969280}"/>
              </a:ext>
            </a:extLst>
          </p:cNvPr>
          <p:cNvSpPr>
            <a:spLocks noGrp="1"/>
          </p:cNvSpPr>
          <p:nvPr>
            <p:ph type="title"/>
          </p:nvPr>
        </p:nvSpPr>
        <p:spPr/>
        <p:txBody>
          <a:bodyPr/>
          <a:lstStyle/>
          <a:p>
            <a:r>
              <a:rPr lang="en-US" dirty="0"/>
              <a:t>Thanks for your Attention!</a:t>
            </a:r>
          </a:p>
        </p:txBody>
      </p:sp>
      <p:pic>
        <p:nvPicPr>
          <p:cNvPr id="9" name="Content Placeholder 8" descr="A picture containing floor, indoor, rug&#10;&#10;Description automatically generated">
            <a:extLst>
              <a:ext uri="{FF2B5EF4-FFF2-40B4-BE49-F238E27FC236}">
                <a16:creationId xmlns:a16="http://schemas.microsoft.com/office/drawing/2014/main" id="{A4DEE456-26AA-EB8F-8DC0-FCA4561B17FA}"/>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737" b="23708"/>
          <a:stretch/>
        </p:blipFill>
        <p:spPr>
          <a:xfrm>
            <a:off x="2530173" y="2080503"/>
            <a:ext cx="4083653" cy="3024898"/>
          </a:xfrm>
        </p:spPr>
      </p:pic>
      <p:sp>
        <p:nvSpPr>
          <p:cNvPr id="4" name="Date Placeholder 3">
            <a:extLst>
              <a:ext uri="{FF2B5EF4-FFF2-40B4-BE49-F238E27FC236}">
                <a16:creationId xmlns:a16="http://schemas.microsoft.com/office/drawing/2014/main" id="{CCBDA1B4-C88F-4E71-F959-D2B1E47A853E}"/>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CCBBC07B-88C7-0F8A-6B78-FE83806EA490}"/>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342205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SSBD 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fontScale="77500" lnSpcReduction="20000"/>
          </a:bodyPr>
          <a:lstStyle/>
          <a:p>
            <a:r>
              <a:rPr lang="en-US" dirty="0"/>
              <a:t>The algorithm terminates with Success when CCA returns idle.  </a:t>
            </a:r>
          </a:p>
          <a:p>
            <a:endParaRPr lang="en-US" dirty="0"/>
          </a:p>
          <a:p>
            <a:r>
              <a:rPr lang="en-US" dirty="0"/>
              <a:t>The action when </a:t>
            </a:r>
            <a:r>
              <a:rPr lang="en-US" i="1" dirty="0"/>
              <a:t>NB</a:t>
            </a:r>
            <a:r>
              <a:rPr lang="en-US" dirty="0"/>
              <a:t> exceeds </a:t>
            </a:r>
            <a:r>
              <a:rPr lang="en-US" i="1" dirty="0" err="1"/>
              <a:t>macMaxSSBDBackoffs</a:t>
            </a:r>
            <a:r>
              <a:rPr lang="en-US" dirty="0"/>
              <a:t> depends on </a:t>
            </a:r>
            <a:r>
              <a:rPr lang="en-US" i="1" dirty="0" err="1"/>
              <a:t>macSSBDBOEndAction</a:t>
            </a:r>
            <a:r>
              <a:rPr lang="en-US" dirty="0"/>
              <a:t>:  </a:t>
            </a:r>
          </a:p>
          <a:p>
            <a:pPr lvl="1"/>
            <a:r>
              <a:rPr lang="en-US" dirty="0"/>
              <a:t>When set to </a:t>
            </a:r>
            <a:r>
              <a:rPr lang="en-US" i="1" dirty="0" err="1"/>
              <a:t>FailOnEnd</a:t>
            </a:r>
            <a:r>
              <a:rPr lang="en-US" dirty="0"/>
              <a:t>, end with Failure. </a:t>
            </a:r>
            <a:endParaRPr lang="en-IE" dirty="0"/>
          </a:p>
          <a:p>
            <a:pPr lvl="1"/>
            <a:r>
              <a:rPr lang="en-US" dirty="0"/>
              <a:t>When set to </a:t>
            </a:r>
            <a:r>
              <a:rPr lang="en-US" i="1" dirty="0" err="1"/>
              <a:t>TXonEnd</a:t>
            </a:r>
            <a:r>
              <a:rPr lang="en-US" dirty="0"/>
              <a:t>, end with Success.  (fallback to Aloha) </a:t>
            </a:r>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66988" y="1480417"/>
            <a:ext cx="2448272" cy="4952919"/>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06D73E4D-3AAC-3C6F-B096-72204FCF6766}"/>
              </a:ext>
            </a:extLst>
          </p:cNvPr>
          <p:cNvSpPr>
            <a:spLocks noGrp="1"/>
          </p:cNvSpPr>
          <p:nvPr>
            <p:ph type="dt" sz="half" idx="10"/>
          </p:nvPr>
        </p:nvSpPr>
        <p:spPr/>
        <p:txBody>
          <a:bodyPr/>
          <a:lstStyle/>
          <a:p>
            <a:r>
              <a:rPr lang="en-US"/>
              <a:t>Nov  2022</a:t>
            </a:r>
            <a:endParaRPr lang="en-IE"/>
          </a:p>
        </p:txBody>
      </p:sp>
      <p:sp>
        <p:nvSpPr>
          <p:cNvPr id="3" name="Footer Placeholder 2">
            <a:extLst>
              <a:ext uri="{FF2B5EF4-FFF2-40B4-BE49-F238E27FC236}">
                <a16:creationId xmlns:a16="http://schemas.microsoft.com/office/drawing/2014/main" id="{DA80438A-58C2-1613-482F-0024B3ABDAB4}"/>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27959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iagram&#10;&#10;Description automatically generated">
            <a:extLst>
              <a:ext uri="{FF2B5EF4-FFF2-40B4-BE49-F238E27FC236}">
                <a16:creationId xmlns:a16="http://schemas.microsoft.com/office/drawing/2014/main" id="{98F63CBC-F2F5-0DB6-E93D-AA8B6C0F9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1544" y="1069825"/>
            <a:ext cx="2447925" cy="495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Diagram&#10;&#10;Description automatically generated">
            <a:extLst>
              <a:ext uri="{FF2B5EF4-FFF2-40B4-BE49-F238E27FC236}">
                <a16:creationId xmlns:a16="http://schemas.microsoft.com/office/drawing/2014/main" id="{1E9D334E-3ACB-5CFE-0D3E-EEF69429EC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9345" y="887001"/>
            <a:ext cx="4992370" cy="5579745"/>
          </a:xfrm>
          <a:prstGeom prst="rect">
            <a:avLst/>
          </a:prstGeom>
          <a:noFill/>
          <a:ln>
            <a:noFill/>
          </a:ln>
        </p:spPr>
      </p:pic>
      <p:sp>
        <p:nvSpPr>
          <p:cNvPr id="2" name="Title 1">
            <a:extLst>
              <a:ext uri="{FF2B5EF4-FFF2-40B4-BE49-F238E27FC236}">
                <a16:creationId xmlns:a16="http://schemas.microsoft.com/office/drawing/2014/main" id="{82768C72-062B-E597-053E-A69C2DA378E8}"/>
              </a:ext>
            </a:extLst>
          </p:cNvPr>
          <p:cNvSpPr>
            <a:spLocks noGrp="1"/>
          </p:cNvSpPr>
          <p:nvPr>
            <p:ph type="title"/>
          </p:nvPr>
        </p:nvSpPr>
        <p:spPr>
          <a:xfrm>
            <a:off x="685800" y="685800"/>
            <a:ext cx="7772400" cy="579626"/>
          </a:xfrm>
        </p:spPr>
        <p:txBody>
          <a:bodyPr>
            <a:noAutofit/>
          </a:bodyPr>
          <a:lstStyle/>
          <a:p>
            <a:r>
              <a:rPr lang="en-US" sz="2400" dirty="0"/>
              <a:t>CSMA vs SSBD</a:t>
            </a:r>
          </a:p>
        </p:txBody>
      </p:sp>
      <p:sp>
        <p:nvSpPr>
          <p:cNvPr id="4" name="Date Placeholder 3">
            <a:extLst>
              <a:ext uri="{FF2B5EF4-FFF2-40B4-BE49-F238E27FC236}">
                <a16:creationId xmlns:a16="http://schemas.microsoft.com/office/drawing/2014/main" id="{F3DD2D82-8F94-ABC2-0794-6E1CFA8114FD}"/>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27BE9992-04C8-4BE8-50C3-AA864B7F6DDD}"/>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09132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2F9B-1780-C4F3-FC81-A7B722F38CBF}"/>
              </a:ext>
            </a:extLst>
          </p:cNvPr>
          <p:cNvSpPr>
            <a:spLocks noGrp="1"/>
          </p:cNvSpPr>
          <p:nvPr>
            <p:ph type="title"/>
          </p:nvPr>
        </p:nvSpPr>
        <p:spPr/>
        <p:txBody>
          <a:bodyPr/>
          <a:lstStyle/>
          <a:p>
            <a:r>
              <a:rPr lang="en-US" dirty="0"/>
              <a:t>Channel Access Demonstration Recap</a:t>
            </a:r>
          </a:p>
        </p:txBody>
      </p:sp>
      <p:sp>
        <p:nvSpPr>
          <p:cNvPr id="3" name="Content Placeholder 2">
            <a:extLst>
              <a:ext uri="{FF2B5EF4-FFF2-40B4-BE49-F238E27FC236}">
                <a16:creationId xmlns:a16="http://schemas.microsoft.com/office/drawing/2014/main" id="{02C47E0E-1686-B892-7EAD-7DE3395F477E}"/>
              </a:ext>
            </a:extLst>
          </p:cNvPr>
          <p:cNvSpPr>
            <a:spLocks noGrp="1"/>
          </p:cNvSpPr>
          <p:nvPr>
            <p:ph idx="1"/>
          </p:nvPr>
        </p:nvSpPr>
        <p:spPr/>
        <p:txBody>
          <a:bodyPr>
            <a:normAutofit fontScale="62500" lnSpcReduction="20000"/>
          </a:bodyPr>
          <a:lstStyle/>
          <a:p>
            <a:pPr marL="0" indent="0">
              <a:buNone/>
            </a:pPr>
            <a:r>
              <a:rPr lang="en-US" dirty="0"/>
              <a:t>From document # 15-22-0409 Demonstration </a:t>
            </a:r>
          </a:p>
          <a:p>
            <a:pPr marL="0" indent="0">
              <a:buNone/>
            </a:pPr>
            <a:r>
              <a:rPr lang="en-US" dirty="0"/>
              <a:t>Recap: This demonstration showed use of a listen before talk scheme similar to the proposed Spectrum Sensing Based Deferral proposal which improved reliability in the presence of a multiple UWB devices in a small space.</a:t>
            </a:r>
          </a:p>
          <a:p>
            <a:pPr marL="0" indent="0">
              <a:buNone/>
            </a:pPr>
            <a:endParaRPr lang="en-US" dirty="0"/>
          </a:p>
          <a:p>
            <a:pPr marL="0" indent="0">
              <a:buNone/>
            </a:pPr>
            <a:r>
              <a:rPr lang="en-US" dirty="0"/>
              <a:t>Highlights:</a:t>
            </a:r>
          </a:p>
          <a:p>
            <a:r>
              <a:rPr lang="en-US" dirty="0"/>
              <a:t>Multiple (12) UWB data links transporting real time audio</a:t>
            </a:r>
          </a:p>
          <a:p>
            <a:r>
              <a:rPr lang="en-US" dirty="0"/>
              <a:t>Multiple (12) UWB data links plus a ranging link</a:t>
            </a:r>
          </a:p>
          <a:p>
            <a:r>
              <a:rPr lang="en-US" dirty="0"/>
              <a:t>The SSBD channel access shows significant improvement in packet delivery within the 10ms latency constraint</a:t>
            </a:r>
          </a:p>
          <a:p>
            <a:r>
              <a:rPr lang="en-US" dirty="0"/>
              <a:t>The SSBD channel access improved coexistence with the ranging link</a:t>
            </a:r>
          </a:p>
          <a:p>
            <a:r>
              <a:rPr lang="en-US" dirty="0"/>
              <a:t>Ranging link was using unslotted Aloha</a:t>
            </a:r>
          </a:p>
        </p:txBody>
      </p:sp>
      <p:sp>
        <p:nvSpPr>
          <p:cNvPr id="4" name="Date Placeholder 3">
            <a:extLst>
              <a:ext uri="{FF2B5EF4-FFF2-40B4-BE49-F238E27FC236}">
                <a16:creationId xmlns:a16="http://schemas.microsoft.com/office/drawing/2014/main" id="{97ADA4B6-A387-0B15-96DB-537095A2A604}"/>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9916F03D-B86E-5097-20BB-7DF1BD64ECE5}"/>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191837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60D8-9DBE-3A9D-81FE-DBED9306089A}"/>
              </a:ext>
            </a:extLst>
          </p:cNvPr>
          <p:cNvSpPr>
            <a:spLocks noGrp="1"/>
          </p:cNvSpPr>
          <p:nvPr>
            <p:ph type="title"/>
          </p:nvPr>
        </p:nvSpPr>
        <p:spPr>
          <a:xfrm>
            <a:off x="685800" y="411058"/>
            <a:ext cx="7772400" cy="1066800"/>
          </a:xfrm>
        </p:spPr>
        <p:txBody>
          <a:bodyPr/>
          <a:lstStyle/>
          <a:p>
            <a:r>
              <a:rPr lang="en-US" dirty="0"/>
              <a:t>Video - Notes</a:t>
            </a:r>
          </a:p>
        </p:txBody>
      </p:sp>
      <p:sp>
        <p:nvSpPr>
          <p:cNvPr id="3" name="Content Placeholder 2">
            <a:extLst>
              <a:ext uri="{FF2B5EF4-FFF2-40B4-BE49-F238E27FC236}">
                <a16:creationId xmlns:a16="http://schemas.microsoft.com/office/drawing/2014/main" id="{99C1551E-407E-357F-32FB-4F26B108DC86}"/>
              </a:ext>
            </a:extLst>
          </p:cNvPr>
          <p:cNvSpPr>
            <a:spLocks noGrp="1"/>
          </p:cNvSpPr>
          <p:nvPr>
            <p:ph idx="1"/>
          </p:nvPr>
        </p:nvSpPr>
        <p:spPr>
          <a:xfrm>
            <a:off x="431800" y="1981200"/>
            <a:ext cx="5057030" cy="4114800"/>
          </a:xfrm>
        </p:spPr>
        <p:txBody>
          <a:bodyPr/>
          <a:lstStyle/>
          <a:p>
            <a:r>
              <a:rPr lang="en-US" sz="2000" dirty="0"/>
              <a:t>The use of sensing based channel access allows for the 12 links to coexist and application latency of 10 ms to be maintained.</a:t>
            </a:r>
          </a:p>
          <a:p>
            <a:endParaRPr lang="en-US" sz="2000" dirty="0"/>
          </a:p>
          <a:p>
            <a:r>
              <a:rPr lang="en-US" sz="2000" dirty="0"/>
              <a:t>The performance of a concurrent UWB ranging device is significantly improved when sensing based channel access is enabled on the contending devices.</a:t>
            </a:r>
          </a:p>
        </p:txBody>
      </p:sp>
      <p:graphicFrame>
        <p:nvGraphicFramePr>
          <p:cNvPr id="6" name="Chart 5">
            <a:extLst>
              <a:ext uri="{FF2B5EF4-FFF2-40B4-BE49-F238E27FC236}">
                <a16:creationId xmlns:a16="http://schemas.microsoft.com/office/drawing/2014/main" id="{D38F9B05-3714-F2C2-4701-576AEA6859BE}"/>
              </a:ext>
            </a:extLst>
          </p:cNvPr>
          <p:cNvGraphicFramePr/>
          <p:nvPr>
            <p:extLst>
              <p:ext uri="{D42A27DB-BD31-4B8C-83A1-F6EECF244321}">
                <p14:modId xmlns:p14="http://schemas.microsoft.com/office/powerpoint/2010/main" val="889189389"/>
              </p:ext>
            </p:extLst>
          </p:nvPr>
        </p:nvGraphicFramePr>
        <p:xfrm>
          <a:off x="5441122" y="1231280"/>
          <a:ext cx="3702878" cy="44862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a:extLst>
              <a:ext uri="{FF2B5EF4-FFF2-40B4-BE49-F238E27FC236}">
                <a16:creationId xmlns:a16="http://schemas.microsoft.com/office/drawing/2014/main" id="{0EBB91D7-6869-09A0-EC2E-E92D3A17D125}"/>
              </a:ext>
            </a:extLst>
          </p:cNvPr>
          <p:cNvSpPr txBox="1"/>
          <p:nvPr/>
        </p:nvSpPr>
        <p:spPr>
          <a:xfrm>
            <a:off x="5670825" y="5626066"/>
            <a:ext cx="3614530" cy="34600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a:t>1000 ranging events logged at 2.5 meters</a:t>
            </a:r>
            <a:br>
              <a:rPr lang="en-US" sz="1400"/>
            </a:br>
            <a:r>
              <a:rPr lang="en-US" sz="1400"/>
              <a:t>(100 seconds at 10 Hz polling rate)</a:t>
            </a:r>
          </a:p>
        </p:txBody>
      </p:sp>
      <p:sp>
        <p:nvSpPr>
          <p:cNvPr id="8" name="Date Placeholder 7">
            <a:extLst>
              <a:ext uri="{FF2B5EF4-FFF2-40B4-BE49-F238E27FC236}">
                <a16:creationId xmlns:a16="http://schemas.microsoft.com/office/drawing/2014/main" id="{D4B5ADF9-DF9D-FBF1-44BB-843EF74F3172}"/>
              </a:ext>
            </a:extLst>
          </p:cNvPr>
          <p:cNvSpPr>
            <a:spLocks noGrp="1"/>
          </p:cNvSpPr>
          <p:nvPr>
            <p:ph type="dt" sz="half" idx="10"/>
          </p:nvPr>
        </p:nvSpPr>
        <p:spPr/>
        <p:txBody>
          <a:bodyPr/>
          <a:lstStyle/>
          <a:p>
            <a:r>
              <a:rPr lang="en-US"/>
              <a:t>Nov  2022</a:t>
            </a:r>
            <a:endParaRPr lang="en-IE"/>
          </a:p>
        </p:txBody>
      </p:sp>
      <p:sp>
        <p:nvSpPr>
          <p:cNvPr id="9" name="Footer Placeholder 8">
            <a:extLst>
              <a:ext uri="{FF2B5EF4-FFF2-40B4-BE49-F238E27FC236}">
                <a16:creationId xmlns:a16="http://schemas.microsoft.com/office/drawing/2014/main" id="{79453120-A933-1CA7-C87B-160361A50220}"/>
              </a:ext>
            </a:extLst>
          </p:cNvPr>
          <p:cNvSpPr>
            <a:spLocks noGrp="1"/>
          </p:cNvSpPr>
          <p:nvPr>
            <p:ph type="ftr" sz="quarter" idx="11"/>
          </p:nvPr>
        </p:nvSpPr>
        <p:spPr/>
        <p:txBody>
          <a:bodyPr/>
          <a:lstStyle/>
          <a:p>
            <a:r>
              <a:rPr lang="da-DK"/>
              <a:t>Rolfe (BCA) et al</a:t>
            </a:r>
            <a:endParaRPr lang="en-IE"/>
          </a:p>
        </p:txBody>
      </p:sp>
      <p:sp>
        <p:nvSpPr>
          <p:cNvPr id="4" name="TextBox 3">
            <a:extLst>
              <a:ext uri="{FF2B5EF4-FFF2-40B4-BE49-F238E27FC236}">
                <a16:creationId xmlns:a16="http://schemas.microsoft.com/office/drawing/2014/main" id="{65624A02-7D67-69EF-BF92-637D7E1D6D0D}"/>
              </a:ext>
            </a:extLst>
          </p:cNvPr>
          <p:cNvSpPr txBox="1"/>
          <p:nvPr/>
        </p:nvSpPr>
        <p:spPr>
          <a:xfrm>
            <a:off x="6653048" y="5316693"/>
            <a:ext cx="1014060" cy="369332"/>
          </a:xfrm>
          <a:prstGeom prst="rect">
            <a:avLst/>
          </a:prstGeom>
          <a:solidFill>
            <a:schemeClr val="bg1"/>
          </a:solidFill>
        </p:spPr>
        <p:txBody>
          <a:bodyPr wrap="none" rtlCol="0">
            <a:spAutoFit/>
          </a:bodyPr>
          <a:lstStyle/>
          <a:p>
            <a:r>
              <a:rPr lang="en-US" dirty="0"/>
              <a:t>LBT ON</a:t>
            </a:r>
          </a:p>
        </p:txBody>
      </p:sp>
      <p:sp>
        <p:nvSpPr>
          <p:cNvPr id="10" name="TextBox 9">
            <a:extLst>
              <a:ext uri="{FF2B5EF4-FFF2-40B4-BE49-F238E27FC236}">
                <a16:creationId xmlns:a16="http://schemas.microsoft.com/office/drawing/2014/main" id="{C849A199-561F-91D0-9DD2-B87A5B3AA22B}"/>
              </a:ext>
            </a:extLst>
          </p:cNvPr>
          <p:cNvSpPr txBox="1"/>
          <p:nvPr/>
        </p:nvSpPr>
        <p:spPr>
          <a:xfrm>
            <a:off x="7834943" y="5316693"/>
            <a:ext cx="1129476" cy="369332"/>
          </a:xfrm>
          <a:prstGeom prst="rect">
            <a:avLst/>
          </a:prstGeom>
          <a:solidFill>
            <a:schemeClr val="bg1"/>
          </a:solidFill>
        </p:spPr>
        <p:txBody>
          <a:bodyPr wrap="none" rtlCol="0">
            <a:spAutoFit/>
          </a:bodyPr>
          <a:lstStyle/>
          <a:p>
            <a:r>
              <a:rPr lang="en-US" dirty="0"/>
              <a:t>LBT OFF</a:t>
            </a:r>
          </a:p>
        </p:txBody>
      </p:sp>
      <p:sp>
        <p:nvSpPr>
          <p:cNvPr id="11" name="TextBox 10">
            <a:extLst>
              <a:ext uri="{FF2B5EF4-FFF2-40B4-BE49-F238E27FC236}">
                <a16:creationId xmlns:a16="http://schemas.microsoft.com/office/drawing/2014/main" id="{AD499FE6-6AF7-1E49-B662-AF5675CD3134}"/>
              </a:ext>
            </a:extLst>
          </p:cNvPr>
          <p:cNvSpPr txBox="1"/>
          <p:nvPr/>
        </p:nvSpPr>
        <p:spPr>
          <a:xfrm>
            <a:off x="638563" y="5799069"/>
            <a:ext cx="4643504" cy="646331"/>
          </a:xfrm>
          <a:prstGeom prst="rect">
            <a:avLst/>
          </a:prstGeom>
          <a:noFill/>
        </p:spPr>
        <p:txBody>
          <a:bodyPr wrap="square">
            <a:spAutoFit/>
          </a:bodyPr>
          <a:lstStyle/>
          <a:p>
            <a:pPr marL="0" indent="0">
              <a:buNone/>
            </a:pPr>
            <a:r>
              <a:rPr lang="en-US" dirty="0"/>
              <a:t>From document # 15-22-0409 Demonstration </a:t>
            </a:r>
          </a:p>
        </p:txBody>
      </p:sp>
    </p:spTree>
    <p:extLst>
      <p:ext uri="{BB962C8B-B14F-4D97-AF65-F5344CB8AC3E}">
        <p14:creationId xmlns:p14="http://schemas.microsoft.com/office/powerpoint/2010/main" val="1424235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0884-A78F-9E4A-AF0F-6C8263DFDD4C}"/>
              </a:ext>
            </a:extLst>
          </p:cNvPr>
          <p:cNvSpPr>
            <a:spLocks noGrp="1"/>
          </p:cNvSpPr>
          <p:nvPr>
            <p:ph type="title"/>
          </p:nvPr>
        </p:nvSpPr>
        <p:spPr/>
        <p:txBody>
          <a:bodyPr/>
          <a:lstStyle/>
          <a:p>
            <a:r>
              <a:rPr lang="en-US" dirty="0"/>
              <a:t>Additional Study: With 802.11ax</a:t>
            </a:r>
          </a:p>
        </p:txBody>
      </p:sp>
      <p:sp>
        <p:nvSpPr>
          <p:cNvPr id="3" name="Content Placeholder 2">
            <a:extLst>
              <a:ext uri="{FF2B5EF4-FFF2-40B4-BE49-F238E27FC236}">
                <a16:creationId xmlns:a16="http://schemas.microsoft.com/office/drawing/2014/main" id="{2CFB4EAD-1E63-318E-2931-D490E34EAE7A}"/>
              </a:ext>
            </a:extLst>
          </p:cNvPr>
          <p:cNvSpPr>
            <a:spLocks noGrp="1"/>
          </p:cNvSpPr>
          <p:nvPr>
            <p:ph idx="1"/>
          </p:nvPr>
        </p:nvSpPr>
        <p:spPr/>
        <p:txBody>
          <a:bodyPr>
            <a:normAutofit fontScale="92500"/>
          </a:bodyPr>
          <a:lstStyle/>
          <a:p>
            <a:r>
              <a:rPr lang="en-US" dirty="0"/>
              <a:t>Following the July presentation, additional experiments were conducted </a:t>
            </a:r>
          </a:p>
          <a:p>
            <a:pPr lvl="1"/>
            <a:r>
              <a:rPr lang="en-US" dirty="0"/>
              <a:t>802.11ax 6 GHz Access Point</a:t>
            </a:r>
          </a:p>
          <a:p>
            <a:pPr lvl="1"/>
            <a:r>
              <a:rPr lang="en-US" dirty="0"/>
              <a:t>2 different client devices were tried</a:t>
            </a:r>
          </a:p>
          <a:p>
            <a:pPr lvl="1"/>
            <a:r>
              <a:rPr lang="en-US" dirty="0"/>
              <a:t>Additional UWB devices added</a:t>
            </a:r>
          </a:p>
          <a:p>
            <a:r>
              <a:rPr lang="en-US" dirty="0"/>
              <a:t>Results were sanity checked by analysis</a:t>
            </a:r>
          </a:p>
          <a:p>
            <a:r>
              <a:rPr lang="en-US" dirty="0"/>
              <a:t>High level result: use of SSBD helped both ways</a:t>
            </a:r>
          </a:p>
        </p:txBody>
      </p:sp>
      <p:sp>
        <p:nvSpPr>
          <p:cNvPr id="4" name="Date Placeholder 3">
            <a:extLst>
              <a:ext uri="{FF2B5EF4-FFF2-40B4-BE49-F238E27FC236}">
                <a16:creationId xmlns:a16="http://schemas.microsoft.com/office/drawing/2014/main" id="{B77DC3E1-F4C1-E5D6-A444-5B5406F956A3}"/>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9C1358C6-3C4D-D7A7-E2E1-C18BFADE5F4E}"/>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9715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87D1B-F280-BAA7-6945-4157B4B72FA3}"/>
              </a:ext>
            </a:extLst>
          </p:cNvPr>
          <p:cNvSpPr>
            <a:spLocks noGrp="1"/>
          </p:cNvSpPr>
          <p:nvPr>
            <p:ph type="title"/>
          </p:nvPr>
        </p:nvSpPr>
        <p:spPr/>
        <p:txBody>
          <a:bodyPr/>
          <a:lstStyle/>
          <a:p>
            <a:r>
              <a:rPr lang="en-US" dirty="0"/>
              <a:t>This Analysis</a:t>
            </a:r>
          </a:p>
        </p:txBody>
      </p:sp>
      <p:sp>
        <p:nvSpPr>
          <p:cNvPr id="3" name="Content Placeholder 2">
            <a:extLst>
              <a:ext uri="{FF2B5EF4-FFF2-40B4-BE49-F238E27FC236}">
                <a16:creationId xmlns:a16="http://schemas.microsoft.com/office/drawing/2014/main" id="{D0A98784-23D4-A141-A895-ED329CA5782B}"/>
              </a:ext>
            </a:extLst>
          </p:cNvPr>
          <p:cNvSpPr>
            <a:spLocks noGrp="1"/>
          </p:cNvSpPr>
          <p:nvPr>
            <p:ph idx="1"/>
          </p:nvPr>
        </p:nvSpPr>
        <p:spPr/>
        <p:txBody>
          <a:bodyPr>
            <a:normAutofit fontScale="85000" lnSpcReduction="20000"/>
          </a:bodyPr>
          <a:lstStyle/>
          <a:p>
            <a:r>
              <a:rPr lang="en-US" dirty="0"/>
              <a:t>Looks at the channel access latency and success statistics</a:t>
            </a:r>
          </a:p>
          <a:p>
            <a:r>
              <a:rPr lang="en-US" dirty="0"/>
              <a:t>Simple simulation with a large number of iterations (channel access attempts)</a:t>
            </a:r>
          </a:p>
          <a:p>
            <a:r>
              <a:rPr lang="en-US" dirty="0"/>
              <a:t>Examines the effect of changing channel access parameters </a:t>
            </a:r>
          </a:p>
          <a:p>
            <a:r>
              <a:rPr lang="en-US" dirty="0"/>
              <a:t>Simple model of channel condition</a:t>
            </a:r>
          </a:p>
          <a:p>
            <a:pPr lvl="1"/>
            <a:r>
              <a:rPr lang="en-US" dirty="0"/>
              <a:t>Set “optimism factor” for CCA clear return</a:t>
            </a:r>
          </a:p>
          <a:p>
            <a:pPr lvl="2"/>
            <a:r>
              <a:rPr lang="en-US" dirty="0"/>
              <a:t>% of time channel is occupied when performing CCA</a:t>
            </a:r>
          </a:p>
          <a:p>
            <a:pPr lvl="1"/>
            <a:r>
              <a:rPr lang="en-US" dirty="0"/>
              <a:t>This allows setting an arbitrary approximation of channel loading (all sources)</a:t>
            </a:r>
          </a:p>
        </p:txBody>
      </p:sp>
      <p:sp>
        <p:nvSpPr>
          <p:cNvPr id="4" name="Date Placeholder 3">
            <a:extLst>
              <a:ext uri="{FF2B5EF4-FFF2-40B4-BE49-F238E27FC236}">
                <a16:creationId xmlns:a16="http://schemas.microsoft.com/office/drawing/2014/main" id="{B3A5B08C-22A5-E3F9-8E9A-41B01A94513A}"/>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07E2CE21-5F90-29B6-FE67-BC88CCFC2C9B}"/>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3601436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6BAE6-EDE8-1B08-89C8-1F8BC4AABF04}"/>
              </a:ext>
            </a:extLst>
          </p:cNvPr>
          <p:cNvSpPr>
            <a:spLocks noGrp="1"/>
          </p:cNvSpPr>
          <p:nvPr>
            <p:ph type="title"/>
          </p:nvPr>
        </p:nvSpPr>
        <p:spPr/>
        <p:txBody>
          <a:bodyPr/>
          <a:lstStyle/>
          <a:p>
            <a:r>
              <a:rPr lang="en-US" dirty="0"/>
              <a:t>Caveats and Considerations</a:t>
            </a:r>
          </a:p>
        </p:txBody>
      </p:sp>
      <p:sp>
        <p:nvSpPr>
          <p:cNvPr id="3" name="Content Placeholder 2">
            <a:extLst>
              <a:ext uri="{FF2B5EF4-FFF2-40B4-BE49-F238E27FC236}">
                <a16:creationId xmlns:a16="http://schemas.microsoft.com/office/drawing/2014/main" id="{E4260632-7A4A-DC00-D85B-A9C42ED50A1E}"/>
              </a:ext>
            </a:extLst>
          </p:cNvPr>
          <p:cNvSpPr>
            <a:spLocks noGrp="1"/>
          </p:cNvSpPr>
          <p:nvPr>
            <p:ph idx="1"/>
          </p:nvPr>
        </p:nvSpPr>
        <p:spPr>
          <a:xfrm>
            <a:off x="685800" y="1981200"/>
            <a:ext cx="7772400" cy="4298258"/>
          </a:xfrm>
        </p:spPr>
        <p:txBody>
          <a:bodyPr>
            <a:normAutofit fontScale="55000" lnSpcReduction="20000"/>
          </a:bodyPr>
          <a:lstStyle/>
          <a:p>
            <a:pPr>
              <a:lnSpc>
                <a:spcPct val="120000"/>
              </a:lnSpc>
            </a:pPr>
            <a:r>
              <a:rPr lang="en-US" dirty="0"/>
              <a:t>This analysis does not look at what channel conditions warrant use of a sensing based channel access</a:t>
            </a:r>
          </a:p>
          <a:p>
            <a:pPr lvl="1">
              <a:lnSpc>
                <a:spcPct val="120000"/>
              </a:lnSpc>
            </a:pPr>
            <a:r>
              <a:rPr lang="en-US" dirty="0"/>
              <a:t>There’s a lot of prior work analyzing when a contention-based access schemes</a:t>
            </a:r>
          </a:p>
          <a:p>
            <a:pPr lvl="1">
              <a:lnSpc>
                <a:spcPct val="120000"/>
              </a:lnSpc>
            </a:pPr>
            <a:r>
              <a:rPr lang="en-US" dirty="0"/>
              <a:t>There’s a lot of variations of CSMA in actual implementations of different wireless standards</a:t>
            </a:r>
          </a:p>
          <a:p>
            <a:pPr>
              <a:lnSpc>
                <a:spcPct val="120000"/>
              </a:lnSpc>
            </a:pPr>
            <a:r>
              <a:rPr lang="en-US" dirty="0"/>
              <a:t>Experience and practical experiments show that it can provide a benefit </a:t>
            </a:r>
          </a:p>
          <a:p>
            <a:pPr lvl="1">
              <a:lnSpc>
                <a:spcPct val="120000"/>
              </a:lnSpc>
            </a:pPr>
            <a:r>
              <a:rPr lang="en-US" dirty="0"/>
              <a:t>We look at channel loading &gt; 18% (the Aloha threshold commonly recognized) </a:t>
            </a:r>
          </a:p>
          <a:p>
            <a:pPr lvl="1">
              <a:lnSpc>
                <a:spcPct val="120000"/>
              </a:lnSpc>
            </a:pPr>
            <a:r>
              <a:rPr lang="en-US" dirty="0"/>
              <a:t>We look at various levels of loading with 25%, 50% and 75% presented here. </a:t>
            </a:r>
          </a:p>
          <a:p>
            <a:pPr lvl="1">
              <a:lnSpc>
                <a:spcPct val="120000"/>
              </a:lnSpc>
            </a:pPr>
            <a:r>
              <a:rPr lang="en-US" dirty="0"/>
              <a:t>Channel load may include other than UWB systems in the real world</a:t>
            </a:r>
          </a:p>
          <a:p>
            <a:pPr lvl="1">
              <a:lnSpc>
                <a:spcPct val="120000"/>
              </a:lnSpc>
            </a:pPr>
            <a:r>
              <a:rPr lang="en-US" dirty="0"/>
              <a:t>Assume channel access is NOT coordinated between contending devices</a:t>
            </a:r>
          </a:p>
          <a:p>
            <a:pPr>
              <a:lnSpc>
                <a:spcPct val="120000"/>
              </a:lnSpc>
            </a:pPr>
            <a:r>
              <a:rPr lang="en-US" dirty="0"/>
              <a:t>In unlicensed spectrum, all access is contention based!</a:t>
            </a:r>
          </a:p>
        </p:txBody>
      </p:sp>
      <p:sp>
        <p:nvSpPr>
          <p:cNvPr id="4" name="Date Placeholder 3">
            <a:extLst>
              <a:ext uri="{FF2B5EF4-FFF2-40B4-BE49-F238E27FC236}">
                <a16:creationId xmlns:a16="http://schemas.microsoft.com/office/drawing/2014/main" id="{99B7372A-0369-FD4D-F010-D29958D0D9F2}"/>
              </a:ext>
            </a:extLst>
          </p:cNvPr>
          <p:cNvSpPr>
            <a:spLocks noGrp="1"/>
          </p:cNvSpPr>
          <p:nvPr>
            <p:ph type="dt" sz="half" idx="10"/>
          </p:nvPr>
        </p:nvSpPr>
        <p:spPr/>
        <p:txBody>
          <a:bodyPr/>
          <a:lstStyle/>
          <a:p>
            <a:r>
              <a:rPr lang="en-US"/>
              <a:t>Nov  2022</a:t>
            </a:r>
            <a:endParaRPr lang="en-IE"/>
          </a:p>
        </p:txBody>
      </p:sp>
      <p:sp>
        <p:nvSpPr>
          <p:cNvPr id="5" name="Footer Placeholder 4">
            <a:extLst>
              <a:ext uri="{FF2B5EF4-FFF2-40B4-BE49-F238E27FC236}">
                <a16:creationId xmlns:a16="http://schemas.microsoft.com/office/drawing/2014/main" id="{A3A1130F-55E6-D2A3-369A-12B150858979}"/>
              </a:ext>
            </a:extLst>
          </p:cNvPr>
          <p:cNvSpPr>
            <a:spLocks noGrp="1"/>
          </p:cNvSpPr>
          <p:nvPr>
            <p:ph type="ftr" sz="quarter" idx="11"/>
          </p:nvPr>
        </p:nvSpPr>
        <p:spPr/>
        <p:txBody>
          <a:bodyPr/>
          <a:lstStyle/>
          <a:p>
            <a:r>
              <a:rPr lang="da-DK"/>
              <a:t>Rolfe (BCA) et al</a:t>
            </a:r>
            <a:endParaRPr lang="en-IE"/>
          </a:p>
        </p:txBody>
      </p:sp>
    </p:spTree>
    <p:extLst>
      <p:ext uri="{BB962C8B-B14F-4D97-AF65-F5344CB8AC3E}">
        <p14:creationId xmlns:p14="http://schemas.microsoft.com/office/powerpoint/2010/main" val="272576243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544d451-e45e-4bdc-94d7-149204c92037">
      <UserInfo>
        <DisplayName>Michiel Soer</DisplayName>
        <AccountId>18</AccountId>
        <AccountType/>
      </UserInfo>
      <UserInfo>
        <DisplayName>Dylan Meng</DisplayName>
        <AccountId>21</AccountId>
        <AccountType/>
      </UserInfo>
      <UserInfo>
        <DisplayName>Frederic Nabki</DisplayName>
        <AccountId>13</AccountId>
        <AccountType/>
      </UserInfo>
      <UserInfo>
        <DisplayName>Mohammad Rahmani</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17DDEA927F9F46A5752E8908033DAE" ma:contentTypeVersion="8" ma:contentTypeDescription="Create a new document." ma:contentTypeScope="" ma:versionID="98957c97cd4502c1a03592a6c9060565">
  <xsd:schema xmlns:xsd="http://www.w3.org/2001/XMLSchema" xmlns:xs="http://www.w3.org/2001/XMLSchema" xmlns:p="http://schemas.microsoft.com/office/2006/metadata/properties" xmlns:ns2="4a3b4fb5-c3c5-4a67-8e72-d55b6ebc4dda" xmlns:ns3="7544d451-e45e-4bdc-94d7-149204c92037" targetNamespace="http://schemas.microsoft.com/office/2006/metadata/properties" ma:root="true" ma:fieldsID="6345a9f7cf22003e98b05344610aa495" ns2:_="" ns3:_="">
    <xsd:import namespace="4a3b4fb5-c3c5-4a67-8e72-d55b6ebc4dda"/>
    <xsd:import namespace="7544d451-e45e-4bdc-94d7-149204c9203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b4fb5-c3c5-4a67-8e72-d55b6ebc4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44d451-e45e-4bdc-94d7-149204c920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CA7D12-1281-459F-B593-0DAF558BDC9F}">
  <ds:schemaRefs>
    <ds:schemaRef ds:uri="http://www.w3.org/XML/1998/namespace"/>
    <ds:schemaRef ds:uri="http://schemas.microsoft.com/office/infopath/2007/PartnerControls"/>
    <ds:schemaRef ds:uri="4a3b4fb5-c3c5-4a67-8e72-d55b6ebc4dda"/>
    <ds:schemaRef ds:uri="http://purl.org/dc/elements/1.1/"/>
    <ds:schemaRef ds:uri="http://purl.org/dc/dcmitype/"/>
    <ds:schemaRef ds:uri="http://schemas.microsoft.com/office/2006/documentManagement/types"/>
    <ds:schemaRef ds:uri="http://purl.org/dc/terms/"/>
    <ds:schemaRef ds:uri="http://schemas.openxmlformats.org/package/2006/metadata/core-properties"/>
    <ds:schemaRef ds:uri="7544d451-e45e-4bdc-94d7-149204c92037"/>
    <ds:schemaRef ds:uri="http://schemas.microsoft.com/office/2006/metadata/properties"/>
  </ds:schemaRefs>
</ds:datastoreItem>
</file>

<file path=customXml/itemProps2.xml><?xml version="1.0" encoding="utf-8"?>
<ds:datastoreItem xmlns:ds="http://schemas.openxmlformats.org/officeDocument/2006/customXml" ds:itemID="{92B7B74D-27F3-4487-812F-3CE156FB3CAF}">
  <ds:schemaRefs>
    <ds:schemaRef ds:uri="http://schemas.microsoft.com/sharepoint/v3/contenttype/forms"/>
  </ds:schemaRefs>
</ds:datastoreItem>
</file>

<file path=customXml/itemProps3.xml><?xml version="1.0" encoding="utf-8"?>
<ds:datastoreItem xmlns:ds="http://schemas.openxmlformats.org/officeDocument/2006/customXml" ds:itemID="{845B06E4-6504-4C80-AA43-72DB3B059E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3b4fb5-c3c5-4a67-8e72-d55b6ebc4dda"/>
    <ds:schemaRef ds:uri="7544d451-e45e-4bdc-94d7-149204c920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1404</Words>
  <Application>Microsoft Office PowerPoint</Application>
  <PresentationFormat>On-screen Show (4:3)</PresentationFormat>
  <Paragraphs>212</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IEEE-P802_15</vt:lpstr>
      <vt:lpstr>PowerPoint Presentation</vt:lpstr>
      <vt:lpstr>What is SSBD</vt:lpstr>
      <vt:lpstr>SSBD Algorithm overview</vt:lpstr>
      <vt:lpstr>CSMA vs SSBD</vt:lpstr>
      <vt:lpstr>Channel Access Demonstration Recap</vt:lpstr>
      <vt:lpstr>Video - Notes</vt:lpstr>
      <vt:lpstr>Additional Study: With 802.11ax</vt:lpstr>
      <vt:lpstr>This Analysis</vt:lpstr>
      <vt:lpstr>Caveats and Considerations</vt:lpstr>
      <vt:lpstr>So…</vt:lpstr>
      <vt:lpstr>Methodology</vt:lpstr>
      <vt:lpstr>Some Results: CSMA at 75% optimism</vt:lpstr>
      <vt:lpstr>Some Results: SSBD at 75% optimism</vt:lpstr>
      <vt:lpstr>Some Results: CSMA at 50% optimism</vt:lpstr>
      <vt:lpstr>Some Results: SSBD at 50% optimism</vt:lpstr>
      <vt:lpstr>Some Results: CSMA at 25% optimism</vt:lpstr>
      <vt:lpstr>Some Results: SSBD at 25% optimism</vt:lpstr>
      <vt:lpstr>Changing Parameters: macMinBE/BF</vt:lpstr>
      <vt:lpstr>Changing Parameters: macMaxBE/BF</vt:lpstr>
      <vt:lpstr>Conclusion:  Comparing CSMA and SSBD</vt:lpstr>
      <vt:lpstr>Things to explore further</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2022-07-13T15:42:02Z</dcterms:created>
  <dcterms:modified xsi:type="dcterms:W3CDTF">2022-11-08T13:34:46Z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0x0101004117DDEA927F9F46A5752E8908033DAE</vt:lpwstr>
  </property>
</Properties>
</file>