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9" r:id="rId6"/>
    <p:sldId id="281" r:id="rId7"/>
    <p:sldId id="271" r:id="rId8"/>
    <p:sldId id="273" r:id="rId9"/>
    <p:sldId id="274" r:id="rId10"/>
    <p:sldId id="282" r:id="rId11"/>
    <p:sldId id="276" r:id="rId12"/>
    <p:sldId id="262" r:id="rId13"/>
    <p:sldId id="263" r:id="rId14"/>
    <p:sldId id="264" r:id="rId15"/>
    <p:sldId id="5082" r:id="rId16"/>
    <p:sldId id="4945" r:id="rId17"/>
    <p:sldId id="256" r:id="rId18"/>
    <p:sldId id="5094" r:id="rId19"/>
    <p:sldId id="5081"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1" d="100"/>
          <a:sy n="71" d="100"/>
        </p:scale>
        <p:origin x="452" y="56"/>
      </p:cViewPr>
      <p:guideLst>
        <p:guide orient="horz" pos="2183"/>
        <p:guide pos="2880"/>
      </p:guideLst>
    </p:cSldViewPr>
  </p:slideViewPr>
  <p:notesTextViewPr>
    <p:cViewPr>
      <p:scale>
        <a:sx n="1" d="1"/>
        <a:sy n="1" d="1"/>
      </p:scale>
      <p:origin x="0" y="0"/>
    </p:cViewPr>
  </p:notesTextViewPr>
  <p:sorterViewPr>
    <p:cViewPr>
      <p:scale>
        <a:sx n="100" d="100"/>
        <a:sy n="100" d="100"/>
      </p:scale>
      <p:origin x="0" y="-10696"/>
    </p:cViewPr>
  </p:sorterViewPr>
  <p:notesViewPr>
    <p:cSldViewPr snapToGrid="0" showGuides="1">
      <p:cViewPr varScale="1">
        <p:scale>
          <a:sx n="48" d="100"/>
          <a:sy n="48" d="100"/>
        </p:scale>
        <p:origin x="840" y="4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2022/11/8</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17</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21665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802.15-22-0557-00-06ma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b884a0f3d7d2d4ef463797a991898c12"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https://ieeesa.webex.com/ieeesa/j.php?MTID=m95604532074fae572029cf2fd8c9f2e3" TargetMode="External"/><Relationship Id="rId4" Type="http://schemas.openxmlformats.org/officeDocument/2006/relationships/hyperlink" Target="https://ieeesa.webex.com/ieeesa/j.php?MTID=m5dff7eac804a555afce33031902f8b9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2022]	</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November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November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84483" y="1146409"/>
            <a:ext cx="8152450" cy="461665"/>
          </a:xfrm>
          <a:prstGeom prst="rect">
            <a:avLst/>
          </a:prstGeom>
          <a:noFill/>
        </p:spPr>
        <p:txBody>
          <a:bodyPr wrap="square">
            <a:spAutoFit/>
          </a:bodyPr>
          <a:lstStyle/>
          <a:p>
            <a:r>
              <a:rPr lang="en-US" altLang="ja-JP" sz="2400" b="1" dirty="0"/>
              <a:t>Registration for the September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73156"/>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Submission of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44955"/>
            <a:ext cx="8928992" cy="5517434"/>
          </a:xfrm>
          <a:ln/>
        </p:spPr>
        <p:txBody>
          <a:bodyPr>
            <a:noAutofit/>
          </a:bodyPr>
          <a:lstStyle/>
          <a:p>
            <a:pPr>
              <a:lnSpc>
                <a:spcPts val="1300"/>
              </a:lnSpc>
            </a:pPr>
            <a:r>
              <a:rPr lang="en-US" altLang="ja-JP" sz="1300" dirty="0"/>
              <a:t>TG15.6ma meeting call to order</a:t>
            </a:r>
          </a:p>
          <a:p>
            <a:pPr>
              <a:lnSpc>
                <a:spcPts val="1300"/>
              </a:lnSpc>
            </a:pPr>
            <a:r>
              <a:rPr lang="en-US" altLang="ja-JP" sz="1300" dirty="0"/>
              <a:t>Call for essential patents and policies &amp; procedures reminder </a:t>
            </a:r>
          </a:p>
          <a:p>
            <a:pPr>
              <a:lnSpc>
                <a:spcPts val="1300"/>
              </a:lnSpc>
            </a:pPr>
            <a:r>
              <a:rPr lang="en-US" altLang="ja-JP" sz="1300" dirty="0"/>
              <a:t>Approve last meeting minutes: TG 15.6ma Meeting Minutes for Nov. 2022                     doc.#15-22-0556-00-06ma</a:t>
            </a:r>
          </a:p>
          <a:p>
            <a:pPr>
              <a:lnSpc>
                <a:spcPts val="1300"/>
              </a:lnSpc>
            </a:pPr>
            <a:r>
              <a:rPr lang="en-US" altLang="ja-JP" sz="1300" dirty="0"/>
              <a:t>Agenda of TG15.6ma September Meeting                                                                        doc.#15-22-0523-00-06ma   </a:t>
            </a:r>
          </a:p>
          <a:p>
            <a:pPr>
              <a:lnSpc>
                <a:spcPts val="1300"/>
              </a:lnSpc>
            </a:pPr>
            <a:r>
              <a:rPr lang="en-US" altLang="ja-JP" sz="1300" dirty="0"/>
              <a:t>Review and Summary</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 Models                                                                    doc.#15-22-0269-02-06ma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3   Technical Requirement Document of TG15.6ma                                                                  doc.#15-21-0577-06-006a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Call for Proposals                                                                                                                 doc.#15-22-0488-01-06ma          </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doc.#15-22-0561-00-06ma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doc.#15-22-0562-00-06ma</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doc.#15-22-0zzz-00-06ma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Definition of Coexistence Levels and Channel Allocation for the Levels                               doc.#15-22-0ccc-00-06ma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Protocol Proposal for Multiple BAN environment(Level 1)                                            doc.#15-22-0ddd-00-06ma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Coordinator-to-Coordinator(C2C) </a:t>
            </a:r>
            <a:r>
              <a:rPr lang="en-US" altLang="ja-JP" sz="1200" dirty="0" err="1">
                <a:solidFill>
                  <a:srgbClr val="000000"/>
                </a:solidFill>
                <a:latin typeface="Arial"/>
                <a:cs typeface="Times New Roman" pitchFamily="18" charset="0"/>
              </a:rPr>
              <a:t>Negociation</a:t>
            </a:r>
            <a:r>
              <a:rPr lang="en-US" altLang="ja-JP" sz="1200" dirty="0">
                <a:solidFill>
                  <a:srgbClr val="000000"/>
                </a:solidFill>
                <a:latin typeface="Arial"/>
                <a:cs typeface="Times New Roman" pitchFamily="18" charset="0"/>
              </a:rPr>
              <a:t> among Coexisting BANs                               doc.#15-22-0388-00-06ma      </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proposal on interference avoidance in coexisting dependable BANs                            doc.#15-22-0355-02-06ma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Harmonization                                                                                                              doc.#15-22-0eee-00-06ma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MAC Protocol Proposals</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doc.#15-22-0fff-00-06ma </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Mittigation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with Orthogonal Matched Filters in Time and Space Domains         doc.#15-20-0359-03-006a</a:t>
            </a:r>
          </a:p>
          <a:p>
            <a:pPr>
              <a:lnSpc>
                <a:spcPts val="1300"/>
              </a:lnSpc>
            </a:pPr>
            <a:r>
              <a:rPr lang="en-US" altLang="ja-JP" sz="1300" dirty="0"/>
              <a:t>Discussion</a:t>
            </a:r>
          </a:p>
          <a:p>
            <a:pPr marL="0" indent="0">
              <a:lnSpc>
                <a:spcPts val="1300"/>
              </a:lnSpc>
              <a:buNone/>
            </a:pPr>
            <a:r>
              <a:rPr lang="en-US" altLang="ja-JP" sz="1300" dirty="0"/>
              <a:t>           1. . Draft Summary of Physical Layer Specification of Dependable BAN for Revision of IEEE802.15.6-2012</a:t>
            </a:r>
          </a:p>
          <a:p>
            <a:pPr marL="0" indent="0">
              <a:lnSpc>
                <a:spcPts val="1300"/>
              </a:lnSpc>
              <a:buNone/>
            </a:pPr>
            <a:r>
              <a:rPr lang="en-US" altLang="ja-JP" sz="1300" dirty="0"/>
              <a:t>           2.   Draft Summary of MAC Protocol of Dependable BAN for Revision of IEEE802.15.6-2012</a:t>
            </a:r>
          </a:p>
          <a:p>
            <a:pPr marL="0" indent="0">
              <a:lnSpc>
                <a:spcPts val="1300"/>
              </a:lnSpc>
              <a:buNone/>
            </a:pPr>
            <a:r>
              <a:rPr lang="en-US" altLang="ja-JP" sz="1300" dirty="0"/>
              <a:t>           3.   Remained Issues for  PHY and MAC Specification</a:t>
            </a:r>
          </a:p>
          <a:p>
            <a:pPr marL="0" indent="0">
              <a:lnSpc>
                <a:spcPts val="1300"/>
              </a:lnSpc>
              <a:buNone/>
            </a:pPr>
            <a:r>
              <a:rPr lang="en-US" altLang="ja-JP" sz="1300" dirty="0"/>
              <a:t>           4.    Revision of Call for Proposals</a:t>
            </a:r>
          </a:p>
          <a:p>
            <a:pPr marL="0" indent="0">
              <a:lnSpc>
                <a:spcPts val="1300"/>
              </a:lnSpc>
              <a:buNone/>
            </a:pPr>
            <a:r>
              <a:rPr lang="en-US" altLang="ja-JP" sz="1300" dirty="0"/>
              <a:t>           5.   Timeline for next meetings after January 2023  </a:t>
            </a:r>
          </a:p>
          <a:p>
            <a:pPr marL="0" indent="0">
              <a:lnSpc>
                <a:spcPts val="1300"/>
              </a:lnSpc>
              <a:buNone/>
            </a:pPr>
            <a:r>
              <a:rPr lang="en-US" altLang="ja-JP" sz="1300" dirty="0"/>
              <a:t>                                                                      </a:t>
            </a:r>
          </a:p>
          <a:p>
            <a:pPr marL="0" indent="0">
              <a:lnSpc>
                <a:spcPts val="13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17</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275208" y="1050595"/>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13-17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srgbClr val="000000"/>
                </a:solidFill>
                <a:latin typeface="Arial"/>
              </a:rPr>
              <a:t>November</a:t>
            </a: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 2022</a:t>
            </a:r>
          </a:p>
        </p:txBody>
      </p:sp>
      <p:pic>
        <p:nvPicPr>
          <p:cNvPr id="9" name="図 8">
            <a:extLst>
              <a:ext uri="{FF2B5EF4-FFF2-40B4-BE49-F238E27FC236}">
                <a16:creationId xmlns:a16="http://schemas.microsoft.com/office/drawing/2014/main" id="{B6710FCA-15DC-CECB-3427-9967D96A5EA1}"/>
              </a:ext>
            </a:extLst>
          </p:cNvPr>
          <p:cNvPicPr>
            <a:picLocks noChangeAspect="1"/>
          </p:cNvPicPr>
          <p:nvPr/>
        </p:nvPicPr>
        <p:blipFill rotWithShape="1">
          <a:blip r:embed="rId3"/>
          <a:srcRect l="22105" t="17205" r="6105" b="29275"/>
          <a:stretch/>
        </p:blipFill>
        <p:spPr>
          <a:xfrm>
            <a:off x="106953" y="2009530"/>
            <a:ext cx="8961122" cy="4337710"/>
          </a:xfrm>
          <a:prstGeom prst="rect">
            <a:avLst/>
          </a:prstGeom>
        </p:spPr>
      </p:pic>
    </p:spTree>
    <p:extLst>
      <p:ext uri="{BB962C8B-B14F-4D97-AF65-F5344CB8AC3E}">
        <p14:creationId xmlns:p14="http://schemas.microsoft.com/office/powerpoint/2010/main" val="1906481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8602" y="609600"/>
            <a:ext cx="8706796" cy="435329"/>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13-17th,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dirty="0"/>
              <a:t>November 2022</a:t>
            </a:r>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1439910240"/>
              </p:ext>
            </p:extLst>
          </p:nvPr>
        </p:nvGraphicFramePr>
        <p:xfrm>
          <a:off x="239486" y="1003755"/>
          <a:ext cx="8706796" cy="1661160"/>
        </p:xfrm>
        <a:graphic>
          <a:graphicData uri="http://schemas.openxmlformats.org/drawingml/2006/table">
            <a:tbl>
              <a:tblPr firstRow="1" bandRow="1">
                <a:tableStyleId>{93296810-A885-4BE3-A3E7-6D5BEEA58F35}</a:tableStyleId>
              </a:tblPr>
              <a:tblGrid>
                <a:gridCol w="1532164">
                  <a:extLst>
                    <a:ext uri="{9D8B030D-6E8A-4147-A177-3AD203B41FA5}">
                      <a16:colId xmlns:a16="http://schemas.microsoft.com/office/drawing/2014/main" val="20000"/>
                    </a:ext>
                  </a:extLst>
                </a:gridCol>
                <a:gridCol w="1360170">
                  <a:extLst>
                    <a:ext uri="{9D8B030D-6E8A-4147-A177-3AD203B41FA5}">
                      <a16:colId xmlns:a16="http://schemas.microsoft.com/office/drawing/2014/main" val="20001"/>
                    </a:ext>
                  </a:extLst>
                </a:gridCol>
                <a:gridCol w="1291590">
                  <a:extLst>
                    <a:ext uri="{9D8B030D-6E8A-4147-A177-3AD203B41FA5}">
                      <a16:colId xmlns:a16="http://schemas.microsoft.com/office/drawing/2014/main" val="20002"/>
                    </a:ext>
                  </a:extLst>
                </a:gridCol>
                <a:gridCol w="1508760">
                  <a:extLst>
                    <a:ext uri="{9D8B030D-6E8A-4147-A177-3AD203B41FA5}">
                      <a16:colId xmlns:a16="http://schemas.microsoft.com/office/drawing/2014/main" val="2295029801"/>
                    </a:ext>
                  </a:extLst>
                </a:gridCol>
                <a:gridCol w="1611630">
                  <a:extLst>
                    <a:ext uri="{9D8B030D-6E8A-4147-A177-3AD203B41FA5}">
                      <a16:colId xmlns:a16="http://schemas.microsoft.com/office/drawing/2014/main" val="20004"/>
                    </a:ext>
                  </a:extLst>
                </a:gridCol>
                <a:gridCol w="1402482">
                  <a:extLst>
                    <a:ext uri="{9D8B030D-6E8A-4147-A177-3AD203B41FA5}">
                      <a16:colId xmlns:a16="http://schemas.microsoft.com/office/drawing/2014/main" val="3471617732"/>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Nov. 14</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Nov. 15</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Nov. 16</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Nov. 17</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FFFF"/>
                          </a:solidFill>
                          <a:effectLst/>
                          <a:uLnTx/>
                          <a:uFillTx/>
                          <a:latin typeface="+mn-lt"/>
                          <a:ea typeface="+mn-ea"/>
                          <a:cs typeface="+mn-cs"/>
                        </a:rPr>
                        <a:t>Nov. 18</a:t>
                      </a:r>
                      <a:r>
                        <a:rPr kumimoji="1" lang="en-US" altLang="ja-JP" sz="1100" b="1" i="0" u="none" strike="noStrike" kern="1200" cap="none" spc="0" normalizeH="0" baseline="30000" noProof="0" dirty="0">
                          <a:ln>
                            <a:noFill/>
                          </a:ln>
                          <a:solidFill>
                            <a:srgbClr val="FFFFFF"/>
                          </a:solidFill>
                          <a:effectLst/>
                          <a:uLnTx/>
                          <a:uFillTx/>
                          <a:latin typeface="+mn-lt"/>
                          <a:ea typeface="+mn-ea"/>
                          <a:cs typeface="+mn-cs"/>
                        </a:rPr>
                        <a:t>h</a:t>
                      </a:r>
                      <a:endParaRPr kumimoji="1" lang="en-US" altLang="ja-JP" sz="1100" b="1" i="0" u="none" strike="noStrike" kern="1200" cap="none" spc="0" normalizeH="0" baseline="0" noProof="0" dirty="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FFFF"/>
                          </a:solidFill>
                          <a:effectLst/>
                          <a:uLnTx/>
                          <a:uFillTx/>
                          <a:latin typeface="+mn-lt"/>
                          <a:ea typeface="+mn-ea"/>
                          <a:cs typeface="+mn-cs"/>
                        </a:rPr>
                        <a:t>Friday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35898">
                <a:tc>
                  <a:txBody>
                    <a:bodyPr/>
                    <a:lstStyle/>
                    <a:p>
                      <a:pPr algn="ctr"/>
                      <a:r>
                        <a:rPr kumimoji="1" lang="en-US" altLang="ja-JP" sz="1000" b="1" dirty="0"/>
                        <a:t>EDT 22:30-</a:t>
                      </a:r>
                      <a:r>
                        <a:rPr kumimoji="1" lang="en-US" altLang="ja-JP" sz="1000" b="1" dirty="0">
                          <a:solidFill>
                            <a:srgbClr val="FF0000"/>
                          </a:solidFill>
                        </a:rPr>
                        <a:t>1 day</a:t>
                      </a:r>
                      <a:r>
                        <a:rPr kumimoji="1" lang="en-US" altLang="ja-JP" sz="1000" b="1" dirty="0"/>
                        <a:t>-01:30</a:t>
                      </a:r>
                    </a:p>
                    <a:p>
                      <a:pPr algn="ctr"/>
                      <a:r>
                        <a:rPr kumimoji="1" lang="en-US" altLang="ja-JP" sz="1000" b="1" dirty="0"/>
                        <a:t>JST: 12:30-14:30</a:t>
                      </a:r>
                      <a:endParaRPr kumimoji="1" lang="ja-JP" altLang="en-US" sz="100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n-lt"/>
                          <a:ea typeface="+mn-ea"/>
                          <a:cs typeface="+mn-cs"/>
                        </a:rPr>
                        <a:t>AM2   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AM2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highlight>
                            <a:srgbClr val="FFFF00"/>
                          </a:highlight>
                          <a:uLnTx/>
                          <a:uFillTx/>
                          <a:latin typeface="+mn-lt"/>
                          <a:ea typeface="+mn-ea"/>
                          <a:cs typeface="+mn-cs"/>
                        </a:rPr>
                        <a:t>VRM#4</a:t>
                      </a: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 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AM2  Mid Plenary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WNG Session</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AM2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highlight>
                            <a:srgbClr val="FFFF00"/>
                          </a:highlight>
                          <a:uLnTx/>
                          <a:uFillTx/>
                          <a:latin typeface="+mn-lt"/>
                          <a:ea typeface="+mn-ea"/>
                          <a:cs typeface="+mn-cs"/>
                        </a:rPr>
                        <a:t>VRM#2 </a:t>
                      </a: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41:30- 3:30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15:30-17:30</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highlight>
                            <a:srgbClr val="FFFF00"/>
                          </a:highlight>
                          <a:uLnTx/>
                          <a:uFillTx/>
                          <a:latin typeface="+mn-lt"/>
                          <a:ea typeface="+mn-ea"/>
                          <a:cs typeface="+mn-cs"/>
                        </a:rPr>
                        <a:t>VRM#1</a:t>
                      </a: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  Session 2</a:t>
                      </a:r>
                      <a:endParaRPr kumimoji="1" lang="en-US" altLang="ja-JP" sz="1050" b="1" i="0" u="none" strike="noStrike" kern="1200" cap="none" spc="0" normalizeH="0" baseline="0" noProof="0" dirty="0">
                        <a:ln>
                          <a:noFill/>
                        </a:ln>
                        <a:solidFill>
                          <a:schemeClr val="tx1"/>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802 EC Closing Meeting</a:t>
                      </a: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6:30-8:30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20:30-22:30</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359228" y="2664915"/>
            <a:ext cx="8425543" cy="4137671"/>
          </a:xfrm>
          <a:prstGeom prst="rect">
            <a:avLst/>
          </a:prstGeom>
          <a:noFill/>
        </p:spPr>
        <p:txBody>
          <a:bodyPr wrap="square">
            <a:spAutoFit/>
          </a:bodyPr>
          <a:lstStyle/>
          <a:p>
            <a:pPr marL="0" algn="l" rtl="0" eaLnBrk="1" fontAlgn="ctr" latinLnBrk="0" hangingPunct="1">
              <a:lnSpc>
                <a:spcPts val="1500"/>
              </a:lnSpc>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Session1(Virtual RM #4), Session2(Virtual RM #1),  Session3(Virtual RM #2)</a:t>
            </a:r>
            <a:endParaRPr lang="ja-JP" altLang="ja-JP" sz="1400" b="0" i="0" u="none" strike="noStrike" dirty="0">
              <a:effectLst/>
              <a:latin typeface="Arial" panose="020B0604020202020204" pitchFamily="34" charset="0"/>
            </a:endParaRPr>
          </a:p>
          <a:p>
            <a:pPr marL="0" algn="l" rtl="0" eaLnBrk="1" fontAlgn="b" latinLnBrk="0" hangingPunct="1">
              <a:lnSpc>
                <a:spcPts val="1500"/>
              </a:lnSpc>
              <a:spcBef>
                <a:spcPts val="0"/>
              </a:spcBef>
              <a:spcAft>
                <a:spcPts val="0"/>
              </a:spcAft>
            </a:pPr>
            <a:r>
              <a:rPr kumimoji="1" lang="en-US" altLang="ja-JP" sz="1200" b="1" i="0" u="none" strike="noStrike" kern="1200" dirty="0">
                <a:solidFill>
                  <a:srgbClr val="000000"/>
                </a:solidFill>
                <a:effectLst/>
                <a:latin typeface="Arial" panose="020B0604020202020204" pitchFamily="34" charset="0"/>
              </a:rPr>
              <a:t>Session1(Virtual RM#4)  AM2  10:30-12:30 in local time  22:30-01:30 +1day EDT,  Nov.15(TUE),    12:30-14:30 JST</a:t>
            </a:r>
          </a:p>
          <a:p>
            <a:pPr marL="0" algn="l" rtl="0" eaLnBrk="1" fontAlgn="b" latinLnBrk="0" hangingPunct="1">
              <a:lnSpc>
                <a:spcPts val="1500"/>
              </a:lnSpc>
              <a:spcBef>
                <a:spcPts val="0"/>
              </a:spcBef>
              <a:spcAft>
                <a:spcPts val="0"/>
              </a:spcAft>
            </a:pPr>
            <a:r>
              <a:rPr kumimoji="1" lang="en-US" altLang="ja-JP" sz="1200" b="1" i="0" u="none" strike="noStrike" kern="1200" dirty="0">
                <a:solidFill>
                  <a:srgbClr val="000000"/>
                </a:solidFill>
                <a:effectLst/>
                <a:latin typeface="Arial" panose="020B0604020202020204" pitchFamily="34" charset="0"/>
              </a:rPr>
              <a:t>Session2(Virtual RM#1)  PM1  15:30-17:30 in local time   1:30-3:30 EDT, Nov. 16(WED),   15:30-17:30 JST </a:t>
            </a:r>
          </a:p>
          <a:p>
            <a:pPr marL="0" algn="l" rtl="0" eaLnBrk="1" fontAlgn="b" latinLnBrk="0" hangingPunct="1">
              <a:lnSpc>
                <a:spcPts val="1500"/>
              </a:lnSpc>
              <a:spcBef>
                <a:spcPts val="0"/>
              </a:spcBef>
              <a:spcAft>
                <a:spcPts val="0"/>
              </a:spcAft>
            </a:pPr>
            <a:r>
              <a:rPr kumimoji="1" lang="en-US" altLang="ja-JP" sz="1200" b="1" i="0" u="none" strike="noStrike" kern="1200" dirty="0">
                <a:solidFill>
                  <a:srgbClr val="000000"/>
                </a:solidFill>
                <a:effectLst/>
                <a:latin typeface="Arial" panose="020B0604020202020204" pitchFamily="34" charset="0"/>
              </a:rPr>
              <a:t>Session3(Virtual RM#2)  AM2  10:30-12:30 in local time  22:30-01:30 +1day EDT,  Nov.17(THU),    12:30-14:30 JST</a:t>
            </a:r>
          </a:p>
          <a:p>
            <a:pPr marL="0" algn="l" rtl="0" eaLnBrk="1" fontAlgn="b" latinLnBrk="0" hangingPunct="1">
              <a:lnSpc>
                <a:spcPts val="1500"/>
              </a:lnSpc>
              <a:spcBef>
                <a:spcPts val="0"/>
              </a:spcBef>
              <a:spcAft>
                <a:spcPts val="0"/>
              </a:spcAft>
            </a:pPr>
            <a:endParaRPr kumimoji="1" lang="en-US" altLang="ja-JP" sz="1200" b="1" i="0" u="none" strike="noStrike" kern="1200" dirty="0">
              <a:solidFill>
                <a:srgbClr val="000000"/>
              </a:solidFill>
              <a:effectLst/>
              <a:latin typeface="Arial" panose="020B0604020202020204" pitchFamily="34" charset="0"/>
            </a:endParaRPr>
          </a:p>
          <a:p>
            <a:pPr marL="0" algn="l" rtl="0" eaLnBrk="1" fontAlgn="b" latinLnBrk="0" hangingPunct="1">
              <a:lnSpc>
                <a:spcPts val="1500"/>
              </a:lnSpc>
              <a:spcBef>
                <a:spcPts val="0"/>
              </a:spcBef>
              <a:spcAft>
                <a:spcPts val="0"/>
              </a:spcAft>
            </a:pPr>
            <a:r>
              <a:rPr kumimoji="1" lang="en-US" altLang="ja-JP" sz="1400" b="1" i="0" u="none" strike="noStrike" kern="1200" dirty="0">
                <a:effectLst/>
                <a:latin typeface="Arial" panose="020B0604020202020204" pitchFamily="34" charset="0"/>
              </a:rPr>
              <a:t>1. TG 15.6ma</a:t>
            </a:r>
            <a:r>
              <a:rPr kumimoji="1" lang="ja-JP" altLang="en-US" sz="1400" b="1" i="0" u="none" strike="noStrike" kern="1200" dirty="0">
                <a:effectLst/>
                <a:latin typeface="Arial" panose="020B0604020202020204" pitchFamily="34" charset="0"/>
              </a:rPr>
              <a:t>　  </a:t>
            </a:r>
            <a:r>
              <a:rPr kumimoji="1" lang="en-US" altLang="ja-JP" sz="1400" b="1" i="0" u="none" strike="noStrike" kern="1200" dirty="0">
                <a:effectLst/>
                <a:latin typeface="Arial" panose="020B0604020202020204" pitchFamily="34" charset="0"/>
              </a:rPr>
              <a:t>Session1,    TUE  AM2  (</a:t>
            </a:r>
            <a:r>
              <a:rPr kumimoji="1" lang="en-US" altLang="ja-JP" sz="1400" b="1" i="0" u="none" strike="noStrike" kern="1200" dirty="0">
                <a:effectLst/>
                <a:highlight>
                  <a:srgbClr val="FFFF00"/>
                </a:highlight>
                <a:latin typeface="Arial" panose="020B0604020202020204" pitchFamily="34" charset="0"/>
              </a:rPr>
              <a:t>Virtual Room #4</a:t>
            </a:r>
            <a:r>
              <a:rPr kumimoji="1" lang="en-US" altLang="ja-JP" sz="1400" b="1" i="0" u="none" strike="noStrike" kern="1200" dirty="0">
                <a:effectLst/>
                <a:latin typeface="Arial" panose="020B0604020202020204" pitchFamily="34" charset="0"/>
              </a:rPr>
              <a:t>)</a:t>
            </a:r>
          </a:p>
          <a:p>
            <a:pPr algn="l" rtl="0" fontAlgn="ctr">
              <a:lnSpc>
                <a:spcPts val="1500"/>
              </a:lnSpc>
            </a:pPr>
            <a:r>
              <a:rPr lang="en-US" altLang="ja-JP" sz="1400" b="1" dirty="0">
                <a:solidFill>
                  <a:srgbClr val="000000"/>
                </a:solidFill>
                <a:latin typeface="Arial" panose="020B0604020202020204" pitchFamily="34" charset="0"/>
                <a:hlinkClick r:id="rId3"/>
              </a:rPr>
              <a:t>https://ieeesa.webex.com/ieeesa/j.php?MTID=mb884a0f3d7d2d4ef463797a991898c12</a:t>
            </a:r>
            <a:endParaRPr lang="en-US" altLang="ja-JP" sz="1400" b="1" dirty="0">
              <a:solidFill>
                <a:srgbClr val="000000"/>
              </a:solidFill>
              <a:latin typeface="Arial" panose="020B0604020202020204" pitchFamily="34" charset="0"/>
            </a:endParaRPr>
          </a:p>
          <a:p>
            <a:pPr algn="l" rtl="0" fontAlgn="ctr">
              <a:lnSpc>
                <a:spcPts val="1500"/>
              </a:lnSpc>
            </a:pPr>
            <a:r>
              <a:rPr lang="en-US" altLang="ja-JP" sz="1400" b="1" dirty="0">
                <a:solidFill>
                  <a:srgbClr val="000000"/>
                </a:solidFill>
                <a:latin typeface="Arial" panose="020B0604020202020204" pitchFamily="34" charset="0"/>
              </a:rPr>
              <a:t>Meeting number: 2338 389 2474</a:t>
            </a:r>
          </a:p>
          <a:p>
            <a:pPr algn="l" rtl="0" fontAlgn="ctr">
              <a:lnSpc>
                <a:spcPts val="1500"/>
              </a:lnSpc>
            </a:pPr>
            <a:r>
              <a:rPr lang="en-US" altLang="ja-JP" sz="1400" b="1" dirty="0">
                <a:solidFill>
                  <a:srgbClr val="000000"/>
                </a:solidFill>
                <a:latin typeface="Arial" panose="020B0604020202020204" pitchFamily="34" charset="0"/>
              </a:rPr>
              <a:t>Meeting Password: </a:t>
            </a:r>
            <a:r>
              <a:rPr lang="en-US" altLang="ja-JP" sz="1400" b="1" dirty="0">
                <a:solidFill>
                  <a:srgbClr val="000000"/>
                </a:solidFill>
                <a:highlight>
                  <a:srgbClr val="FFFF00"/>
                </a:highlight>
                <a:latin typeface="Arial" panose="020B0604020202020204" pitchFamily="34" charset="0"/>
              </a:rPr>
              <a:t>80215mtgrm4</a:t>
            </a:r>
          </a:p>
          <a:p>
            <a:pPr algn="l" rtl="0" fontAlgn="ctr">
              <a:lnSpc>
                <a:spcPts val="1500"/>
              </a:lnSpc>
            </a:pPr>
            <a:endParaRPr lang="en-US" altLang="ja-JP" sz="1400" b="1" dirty="0">
              <a:solidFill>
                <a:srgbClr val="000000"/>
              </a:solidFill>
              <a:latin typeface="Arial" panose="020B0604020202020204" pitchFamily="34" charset="0"/>
            </a:endParaRPr>
          </a:p>
          <a:p>
            <a:pPr algn="l" rtl="0" fontAlgn="ctr">
              <a:lnSpc>
                <a:spcPts val="1500"/>
              </a:lnSpc>
            </a:pPr>
            <a:r>
              <a:rPr lang="en-US" altLang="ja-JP" sz="1400" b="1" i="0" u="none" strike="noStrike" dirty="0">
                <a:solidFill>
                  <a:srgbClr val="000000"/>
                </a:solidFill>
                <a:effectLst/>
                <a:latin typeface="Arial" panose="020B0604020202020204" pitchFamily="34" charset="0"/>
              </a:rPr>
              <a:t>2. TG 15.6ma</a:t>
            </a:r>
            <a:r>
              <a:rPr lang="ja-JP" altLang="en-US" sz="1400" b="1" i="0" u="none" strike="noStrike" dirty="0">
                <a:solidFill>
                  <a:srgbClr val="000000"/>
                </a:solidFill>
                <a:effectLst/>
                <a:latin typeface="Arial" panose="020B0604020202020204" pitchFamily="34" charset="0"/>
              </a:rPr>
              <a:t>　  </a:t>
            </a:r>
            <a:r>
              <a:rPr lang="en-US" altLang="ja-JP" sz="1400" b="1" i="0" u="none" strike="noStrike" dirty="0">
                <a:solidFill>
                  <a:srgbClr val="000000"/>
                </a:solidFill>
                <a:effectLst/>
                <a:latin typeface="Arial" panose="020B0604020202020204" pitchFamily="34" charset="0"/>
              </a:rPr>
              <a:t>Session2,  Tue  PM2  (</a:t>
            </a:r>
            <a:r>
              <a:rPr lang="en-US" altLang="ja-JP" sz="1400" b="1" i="0" u="none" strike="noStrike" dirty="0">
                <a:solidFill>
                  <a:srgbClr val="000000"/>
                </a:solidFill>
                <a:effectLst/>
                <a:highlight>
                  <a:srgbClr val="FFFF00"/>
                </a:highlight>
                <a:latin typeface="Arial" panose="020B0604020202020204" pitchFamily="34" charset="0"/>
              </a:rPr>
              <a:t>Virtual Room #1</a:t>
            </a:r>
            <a:r>
              <a:rPr lang="en-US" altLang="ja-JP" sz="1400" b="1" i="0" u="none" strike="noStrike" dirty="0">
                <a:solidFill>
                  <a:srgbClr val="000000"/>
                </a:solidFill>
                <a:effectLst/>
                <a:latin typeface="Arial" panose="020B0604020202020204" pitchFamily="34" charset="0"/>
              </a:rPr>
              <a:t>)</a:t>
            </a:r>
          </a:p>
          <a:p>
            <a:pPr algn="l" rtl="0" fontAlgn="ctr">
              <a:lnSpc>
                <a:spcPts val="1500"/>
              </a:lnSpc>
            </a:pPr>
            <a:r>
              <a:rPr lang="en-US" altLang="ja-JP" sz="1400" b="1" dirty="0">
                <a:solidFill>
                  <a:srgbClr val="000000"/>
                </a:solidFill>
                <a:latin typeface="Arial" panose="020B0604020202020204" pitchFamily="34" charset="0"/>
                <a:hlinkClick r:id="rId4"/>
              </a:rPr>
              <a:t>https://ieeesa.webex.com/ieeesa/j.php?MTID=m5dff7eac804a555afce33031902f8b9e</a:t>
            </a:r>
            <a:endParaRPr lang="en-US" altLang="ja-JP" sz="1400" b="1" dirty="0">
              <a:solidFill>
                <a:srgbClr val="000000"/>
              </a:solidFill>
              <a:latin typeface="Arial" panose="020B0604020202020204" pitchFamily="34" charset="0"/>
            </a:endParaRPr>
          </a:p>
          <a:p>
            <a:pPr algn="l" rtl="0" fontAlgn="ctr">
              <a:lnSpc>
                <a:spcPts val="1500"/>
              </a:lnSpc>
            </a:pPr>
            <a:r>
              <a:rPr lang="en-US" altLang="ja-JP" sz="1400" b="1" dirty="0">
                <a:solidFill>
                  <a:srgbClr val="000000"/>
                </a:solidFill>
                <a:latin typeface="Arial" panose="020B0604020202020204" pitchFamily="34" charset="0"/>
              </a:rPr>
              <a:t>Meeting number (access code): 2332 311 7560</a:t>
            </a:r>
          </a:p>
          <a:p>
            <a:pPr algn="l" rtl="0" fontAlgn="ctr">
              <a:lnSpc>
                <a:spcPts val="1500"/>
              </a:lnSpc>
            </a:pPr>
            <a:r>
              <a:rPr lang="en-US" altLang="ja-JP" sz="1400" b="1" dirty="0">
                <a:solidFill>
                  <a:srgbClr val="000000"/>
                </a:solidFill>
                <a:latin typeface="Arial" panose="020B0604020202020204" pitchFamily="34" charset="0"/>
              </a:rPr>
              <a:t>Meeting password: </a:t>
            </a:r>
            <a:r>
              <a:rPr lang="en-US" altLang="ja-JP" sz="1400" b="1" dirty="0">
                <a:solidFill>
                  <a:srgbClr val="000000"/>
                </a:solidFill>
                <a:highlight>
                  <a:srgbClr val="FFFF00"/>
                </a:highlight>
                <a:latin typeface="Arial" panose="020B0604020202020204" pitchFamily="34" charset="0"/>
              </a:rPr>
              <a:t>80215mtgrm1</a:t>
            </a:r>
          </a:p>
          <a:p>
            <a:pPr algn="l" rtl="0" fontAlgn="ctr">
              <a:lnSpc>
                <a:spcPts val="1500"/>
              </a:lnSpc>
            </a:pPr>
            <a:endParaRPr lang="en-US" altLang="ja-JP" sz="1400" b="1" i="0" u="none" strike="noStrike" dirty="0">
              <a:solidFill>
                <a:srgbClr val="000000"/>
              </a:solidFill>
              <a:effectLst/>
              <a:latin typeface="Arial" panose="020B0604020202020204" pitchFamily="34" charset="0"/>
            </a:endParaRPr>
          </a:p>
          <a:p>
            <a:pPr marL="342900" indent="-342900" algn="l" rtl="0" fontAlgn="ctr">
              <a:lnSpc>
                <a:spcPts val="1500"/>
              </a:lnSpc>
              <a:buAutoNum type="arabicPeriod" startAt="3"/>
            </a:pPr>
            <a:r>
              <a:rPr lang="en-US" altLang="ja-JP" sz="1400" b="1" i="0" u="none" strike="noStrike" dirty="0">
                <a:solidFill>
                  <a:srgbClr val="000000"/>
                </a:solidFill>
                <a:effectLst/>
                <a:latin typeface="Arial" panose="020B0604020202020204" pitchFamily="34" charset="0"/>
              </a:rPr>
              <a:t>TG 15.6ma</a:t>
            </a:r>
            <a:r>
              <a:rPr lang="ja-JP" altLang="en-US" sz="1400" b="1" i="0" u="none" strike="noStrike" dirty="0">
                <a:solidFill>
                  <a:srgbClr val="000000"/>
                </a:solidFill>
                <a:effectLst/>
                <a:latin typeface="Arial" panose="020B0604020202020204" pitchFamily="34" charset="0"/>
              </a:rPr>
              <a:t>　  </a:t>
            </a:r>
            <a:r>
              <a:rPr lang="en-US" altLang="ja-JP" sz="1400" b="1" i="0" u="none" strike="noStrike" dirty="0">
                <a:solidFill>
                  <a:srgbClr val="000000"/>
                </a:solidFill>
                <a:effectLst/>
                <a:latin typeface="Arial" panose="020B0604020202020204" pitchFamily="34" charset="0"/>
              </a:rPr>
              <a:t>Session3,  Thu AM2  (</a:t>
            </a:r>
            <a:r>
              <a:rPr lang="en-US" altLang="ja-JP" sz="1400" b="1" i="0" u="none" strike="noStrike" dirty="0">
                <a:solidFill>
                  <a:srgbClr val="000000"/>
                </a:solidFill>
                <a:effectLst/>
                <a:highlight>
                  <a:srgbClr val="FFFF00"/>
                </a:highlight>
                <a:latin typeface="Arial" panose="020B0604020202020204" pitchFamily="34" charset="0"/>
              </a:rPr>
              <a:t>Virtual Room #2</a:t>
            </a:r>
            <a:r>
              <a:rPr lang="en-US" altLang="ja-JP" sz="1400" b="1" i="0" u="none" strike="noStrike" dirty="0">
                <a:solidFill>
                  <a:srgbClr val="000000"/>
                </a:solidFill>
                <a:effectLst/>
                <a:latin typeface="Arial" panose="020B0604020202020204" pitchFamily="34" charset="0"/>
              </a:rPr>
              <a:t>)</a:t>
            </a:r>
          </a:p>
          <a:p>
            <a:pPr algn="l" rtl="0" fontAlgn="ctr">
              <a:lnSpc>
                <a:spcPts val="1500"/>
              </a:lnSpc>
            </a:pPr>
            <a:r>
              <a:rPr lang="en-US" altLang="ja-JP" sz="1400" b="1" i="0" u="none" strike="noStrike" dirty="0">
                <a:solidFill>
                  <a:srgbClr val="000000"/>
                </a:solidFill>
                <a:effectLst/>
                <a:latin typeface="Arial" panose="020B0604020202020204" pitchFamily="34" charset="0"/>
                <a:hlinkClick r:id="rId5"/>
              </a:rPr>
              <a:t>https://ieeesa.webex.com/ieeesa/j.php?MTID=m95604532074fae572029cf2fd8c9f2e3</a:t>
            </a:r>
            <a:endParaRPr lang="en-US" altLang="ja-JP" sz="1400" b="1" i="0" u="none" strike="noStrike" dirty="0">
              <a:solidFill>
                <a:srgbClr val="000000"/>
              </a:solidFill>
              <a:effectLst/>
              <a:latin typeface="Arial" panose="020B0604020202020204" pitchFamily="34" charset="0"/>
            </a:endParaRPr>
          </a:p>
          <a:p>
            <a:pPr algn="l" rtl="0" fontAlgn="ctr">
              <a:lnSpc>
                <a:spcPts val="1500"/>
              </a:lnSpc>
            </a:pPr>
            <a:r>
              <a:rPr lang="en-US" altLang="ja-JP" sz="1400" b="1" i="0" u="none" strike="noStrike" dirty="0">
                <a:solidFill>
                  <a:srgbClr val="000000"/>
                </a:solidFill>
                <a:effectLst/>
                <a:latin typeface="Arial" panose="020B0604020202020204" pitchFamily="34" charset="0"/>
              </a:rPr>
              <a:t>Meeting number: 2336 549 8412</a:t>
            </a:r>
          </a:p>
          <a:p>
            <a:pPr algn="l" rtl="0" fontAlgn="ctr">
              <a:lnSpc>
                <a:spcPts val="1500"/>
              </a:lnSpc>
            </a:pPr>
            <a:r>
              <a:rPr lang="en-US" altLang="ja-JP" sz="1400" b="1" i="0" u="none" strike="noStrike" dirty="0">
                <a:solidFill>
                  <a:srgbClr val="000000"/>
                </a:solidFill>
                <a:effectLst/>
                <a:latin typeface="Arial" panose="020B0604020202020204" pitchFamily="34" charset="0"/>
              </a:rPr>
              <a:t>Meeting Password: </a:t>
            </a:r>
            <a:r>
              <a:rPr lang="en-US" altLang="ja-JP" sz="1400" b="1" i="0" u="none" strike="noStrike" dirty="0">
                <a:solidFill>
                  <a:srgbClr val="000000"/>
                </a:solidFill>
                <a:effectLst/>
                <a:highlight>
                  <a:srgbClr val="FFFF00"/>
                </a:highlight>
                <a:latin typeface="Arial" panose="020B0604020202020204" pitchFamily="34" charset="0"/>
              </a:rPr>
              <a:t>80215mtgrm2</a:t>
            </a:r>
          </a:p>
          <a:p>
            <a:pPr marL="342900" indent="-342900" algn="l" rtl="0" fontAlgn="ctr">
              <a:lnSpc>
                <a:spcPts val="1500"/>
              </a:lnSpc>
              <a:buAutoNum type="arabicPeriod" startAt="2"/>
            </a:pPr>
            <a:endParaRPr lang="en-US" altLang="ja-JP" sz="1400" b="1" dirty="0">
              <a:solidFill>
                <a:srgbClr val="000000"/>
              </a:solidFill>
              <a:latin typeface="Arial" panose="020B0604020202020204" pitchFamily="34" charset="0"/>
            </a:endParaRPr>
          </a:p>
          <a:p>
            <a:pPr marL="342900" indent="-342900" algn="l" rtl="0" fontAlgn="ctr">
              <a:lnSpc>
                <a:spcPts val="1500"/>
              </a:lnSpc>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5460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Bangkok, Thailand</a:t>
            </a:r>
            <a:br>
              <a:rPr lang="en-US" altLang="ja-JP" sz="2800" dirty="0">
                <a:ea typeface="ＭＳ Ｐゴシック" pitchFamily="50" charset="-128"/>
              </a:rPr>
            </a:br>
            <a:r>
              <a:rPr lang="en-US" altLang="ja-JP" sz="2800" dirty="0">
                <a:ea typeface="ＭＳ Ｐゴシック" pitchFamily="50" charset="-128"/>
              </a:rPr>
              <a:t>November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dirty="0"/>
              <a:t>November 2022</a:t>
            </a:r>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dirty="0"/>
              <a:t>November 2022</a:t>
            </a: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2022.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15-22-0523-00-06ma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15-22-0556-00-06ma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dirty="0"/>
              <a:t>November 2022</a:t>
            </a:r>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01841" y="675572"/>
            <a:ext cx="8407154" cy="646331"/>
          </a:xfrm>
          <a:prstGeom prst="rect">
            <a:avLst/>
          </a:prstGeom>
          <a:noFill/>
        </p:spPr>
        <p:txBody>
          <a:bodyPr wrap="square">
            <a:spAutoFit/>
          </a:bodyPr>
          <a:lstStyle/>
          <a:p>
            <a:r>
              <a:rPr lang="en-US" altLang="ja-JP" b="1" dirty="0"/>
              <a:t>[802.15-ALL] November 802.15 Mixed-Mode Plenary - Welcome and Ground Rules</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189471" y="1104712"/>
            <a:ext cx="8841257" cy="5478423"/>
          </a:xfrm>
          <a:prstGeom prst="rect">
            <a:avLst/>
          </a:prstGeom>
          <a:noFill/>
        </p:spPr>
        <p:txBody>
          <a:bodyPr wrap="square">
            <a:spAutoFit/>
          </a:bodyPr>
          <a:lstStyle/>
          <a:p>
            <a:r>
              <a:rPr lang="en-GB" altLang="ja-JP" sz="1400" dirty="0">
                <a:effectLst/>
                <a:latin typeface="Calibri" panose="020F0502020204030204" pitchFamily="34" charset="0"/>
                <a:ea typeface="游ゴシック" panose="020B0400000000000000" pitchFamily="50" charset="-128"/>
              </a:rPr>
              <a:t>All,</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Welcome in-person and virtually to the 138</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Meeting of IEEE 802.15 WG on Wireless Specialty Networks. Our WG meetings will start tomorrow (Mon.,  July 11</a:t>
            </a:r>
            <a:r>
              <a:rPr lang="en-GB" altLang="ja-JP" sz="1400" baseline="30000" dirty="0">
                <a:effectLst/>
                <a:latin typeface="Calibri" panose="020F0502020204030204" pitchFamily="34" charset="0"/>
                <a:ea typeface="游ゴシック" panose="020B0400000000000000" pitchFamily="50" charset="-128"/>
              </a:rPr>
              <a:t>th</a:t>
            </a:r>
            <a:r>
              <a:rPr lang="en-GB" altLang="ja-JP" sz="1400" dirty="0">
                <a:effectLst/>
                <a:latin typeface="Calibri" panose="020F0502020204030204" pitchFamily="34" charset="0"/>
                <a:ea typeface="游ゴシック" panose="020B0400000000000000" pitchFamily="50" charset="-128"/>
              </a:rPr>
              <a:t>) with the 802.15 WG Opening Plenary at 10:30 am Eastern. We have a busy week and are excited to be working in person again on our standards development work. Our WNG this week will include an invited guest speaker (virtually) whom will present on an exciting and relevant topic.</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As this is our </a:t>
            </a:r>
            <a:r>
              <a:rPr lang="en-GB" altLang="ja-JP" sz="1400" dirty="0">
                <a:solidFill>
                  <a:srgbClr val="FF0000"/>
                </a:solidFill>
                <a:effectLst/>
                <a:latin typeface="Calibri" panose="020F0502020204030204" pitchFamily="34" charset="0"/>
                <a:ea typeface="游ゴシック" panose="020B0400000000000000" pitchFamily="50" charset="-128"/>
              </a:rPr>
              <a:t>1</a:t>
            </a:r>
            <a:r>
              <a:rPr lang="en-GB" altLang="ja-JP" sz="1400" baseline="30000" dirty="0">
                <a:solidFill>
                  <a:srgbClr val="FF0000"/>
                </a:solidFill>
                <a:effectLst/>
                <a:latin typeface="Calibri" panose="020F0502020204030204" pitchFamily="34" charset="0"/>
                <a:ea typeface="游ゴシック" panose="020B0400000000000000" pitchFamily="50" charset="-128"/>
              </a:rPr>
              <a:t>st</a:t>
            </a:r>
            <a:r>
              <a:rPr lang="en-GB" altLang="ja-JP" sz="1400" dirty="0">
                <a:solidFill>
                  <a:srgbClr val="FF0000"/>
                </a:solidFill>
                <a:effectLst/>
                <a:latin typeface="Calibri" panose="020F0502020204030204" pitchFamily="34" charset="0"/>
                <a:ea typeface="游ゴシック" panose="020B0400000000000000" pitchFamily="50" charset="-128"/>
              </a:rPr>
              <a:t> Mixed-Mode mtg. </a:t>
            </a:r>
            <a:r>
              <a:rPr lang="en-GB" altLang="ja-JP" sz="1400" dirty="0">
                <a:effectLst/>
                <a:latin typeface="Calibri" panose="020F0502020204030204" pitchFamily="34" charset="0"/>
                <a:ea typeface="游ゴシック" panose="020B0400000000000000" pitchFamily="50" charset="-128"/>
              </a:rPr>
              <a:t>and we are still all learning, it is almost guaranteed that there will be issues along the way. Please be patient with the 802 leadership, mtg. planners, network support, local hotel staff, and of course all our colleagues as we work through these issues in real time.</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Since there are scheduled breaks we will be starting all meetings on time at </a:t>
            </a:r>
            <a:r>
              <a:rPr lang="en-GB" altLang="ja-JP" sz="1400" b="1" dirty="0">
                <a:solidFill>
                  <a:srgbClr val="FF0000"/>
                </a:solidFill>
                <a:effectLst/>
                <a:latin typeface="Calibri" panose="020F0502020204030204" pitchFamily="34" charset="0"/>
                <a:ea typeface="游ゴシック" panose="020B0400000000000000" pitchFamily="50" charset="-128"/>
              </a:rPr>
              <a:t>the start of the planned time slot (no 10min delay of the start of business from the mtg. start time</a:t>
            </a:r>
            <a:r>
              <a:rPr lang="en-GB" altLang="ja-JP" sz="1400" dirty="0">
                <a:effectLst/>
                <a:latin typeface="Calibri" panose="020F0502020204030204" pitchFamily="34" charset="0"/>
                <a:ea typeface="游ゴシック" panose="020B0400000000000000" pitchFamily="50" charset="-128"/>
              </a:rPr>
              <a:t>, as we were using for our prior virtual-only mtgs.). </a:t>
            </a:r>
            <a:r>
              <a:rPr lang="en-GB" altLang="ja-JP" sz="1400" dirty="0">
                <a:solidFill>
                  <a:srgbClr val="FF0000"/>
                </a:solidFill>
                <a:effectLst/>
                <a:latin typeface="Calibri" panose="020F0502020204030204" pitchFamily="34" charset="0"/>
                <a:ea typeface="游ゴシック" panose="020B0400000000000000" pitchFamily="50" charset="-128"/>
              </a:rPr>
              <a:t>Webex appointments for the 4 virtual rooms </a:t>
            </a:r>
            <a:r>
              <a:rPr lang="en-GB" altLang="ja-JP" sz="1400" dirty="0">
                <a:effectLst/>
                <a:latin typeface="Calibri" panose="020F0502020204030204" pitchFamily="34" charset="0"/>
                <a:ea typeface="游ゴシック" panose="020B0400000000000000" pitchFamily="50" charset="-128"/>
              </a:rPr>
              <a:t>being utilized by 802.15 this week have been posted to the 802.15 Calendar. The Webex links are also provided on the WG15 Graphic at the top of each day. Simply look at the 802.15 graphic and select the Webex link at the top of that column to join the meeting for that time slot.</a:t>
            </a:r>
            <a:endParaRPr lang="ja-JP" altLang="ja-JP" sz="1400" dirty="0">
              <a:effectLst/>
              <a:latin typeface="Calibri" panose="020F0502020204030204" pitchFamily="34" charset="0"/>
              <a:ea typeface="游ゴシック" panose="020B0400000000000000" pitchFamily="50" charset="-128"/>
            </a:endParaRPr>
          </a:p>
          <a:p>
            <a:r>
              <a:rPr lang="en-GB" altLang="ja-JP" sz="1400" dirty="0">
                <a:effectLst/>
                <a:latin typeface="Calibri" panose="020F0502020204030204" pitchFamily="34" charset="0"/>
                <a:ea typeface="游ゴシック" panose="020B0400000000000000" pitchFamily="50" charset="-128"/>
              </a:rPr>
              <a:t>To allow the mtgs. to run as smoothly as possible, we have set some ground rules for the week: </a:t>
            </a:r>
            <a:endParaRPr lang="ja-JP" altLang="ja-JP" sz="1400" dirty="0">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All in-person attendees are requested to use the mic in the room so that remote participants can hear you</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In-person attendees who join the Webex SHALL ensure that their audio is disabled</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are requested to mute their Webex session audio when not speaking</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Remote attendees that want to speak SHALL submit (only) a “Q” to the Webex session chat window (to minimize clutter in that window) and then be ready to speak when requested by the Webex administrator</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GB" altLang="ja-JP" sz="1400" b="1" dirty="0">
                <a:solidFill>
                  <a:srgbClr val="FF0000"/>
                </a:solidFill>
                <a:effectLst/>
                <a:latin typeface="Symbol" panose="05050102010706020507" pitchFamily="18" charset="2"/>
                <a:ea typeface="游ゴシック" panose="020B0400000000000000" pitchFamily="50" charset="-128"/>
              </a:rPr>
              <a:t>·</a:t>
            </a:r>
            <a:r>
              <a:rPr lang="en-GB" altLang="ja-JP" sz="1400" b="1" dirty="0">
                <a:solidFill>
                  <a:srgbClr val="FF0000"/>
                </a:solidFill>
                <a:effectLst/>
                <a:latin typeface="Courier New" panose="02070309020205020404" pitchFamily="49" charset="0"/>
                <a:ea typeface="游ゴシック" panose="020B0400000000000000" pitchFamily="50" charset="-128"/>
              </a:rPr>
              <a:t>      </a:t>
            </a:r>
            <a:r>
              <a:rPr lang="en-GB" altLang="ja-JP" sz="1400" b="1" dirty="0">
                <a:solidFill>
                  <a:srgbClr val="FF0000"/>
                </a:solidFill>
                <a:effectLst/>
                <a:latin typeface="Calibri" panose="020F0502020204030204" pitchFamily="34" charset="0"/>
                <a:ea typeface="游ゴシック" panose="020B0400000000000000" pitchFamily="50" charset="-128"/>
              </a:rPr>
              <a:t> We will have 2 queues for participants in each mtg. (1 at the in-person mic in the room and 1 on Webex) and the Webex administrator for each mtg. will alternate between the queues until both are cleared or time runs out</a:t>
            </a:r>
            <a:endParaRPr lang="ja-JP" altLang="ja-JP" sz="1400" b="1" dirty="0">
              <a:solidFill>
                <a:srgbClr val="FF0000"/>
              </a:solidFill>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Looking forward to working with everyone (in person and virtually) this week.</a:t>
            </a:r>
            <a:endParaRPr lang="ja-JP" altLang="ja-JP" sz="1400" dirty="0">
              <a:effectLst/>
              <a:latin typeface="Calibri" panose="020F0502020204030204" pitchFamily="34" charset="0"/>
              <a:ea typeface="游ゴシック" panose="020B0400000000000000" pitchFamily="50" charset="-128"/>
            </a:endParaRPr>
          </a:p>
          <a:p>
            <a:r>
              <a:rPr lang="en-US" altLang="ja-JP" sz="1400" dirty="0">
                <a:effectLst/>
                <a:latin typeface="Calibri" panose="020F0502020204030204" pitchFamily="34" charset="0"/>
                <a:ea typeface="游ゴシック" panose="020B0400000000000000" pitchFamily="50" charset="-128"/>
              </a:rPr>
              <a:t>Best Regards,</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Clint Powell</a:t>
            </a:r>
            <a:br>
              <a:rPr lang="en-US" altLang="ja-JP" sz="1400" dirty="0">
                <a:effectLst/>
                <a:latin typeface="Calibri" panose="020F0502020204030204" pitchFamily="34" charset="0"/>
                <a:ea typeface="游ゴシック" panose="020B0400000000000000" pitchFamily="50" charset="-128"/>
              </a:rPr>
            </a:br>
            <a:r>
              <a:rPr lang="en-US" altLang="ja-JP" sz="1400" dirty="0">
                <a:effectLst/>
                <a:latin typeface="Calibri" panose="020F0502020204030204" pitchFamily="34" charset="0"/>
                <a:ea typeface="游ゴシック" panose="020B0400000000000000" pitchFamily="50" charset="-128"/>
              </a:rPr>
              <a:t>IEEE 802.15 WG - Chair</a:t>
            </a:r>
            <a:endParaRPr lang="ja-JP" altLang="ja-JP" sz="1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275208" y="1050595"/>
            <a:ext cx="874847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RM#4</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Nov.15(TUE),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15:30-17:30 in local time   1:30-3:30 EDT, Nov. 16(WED),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15:30-17:30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in local time  22:30-01:30 +1day EDT,  Nov.17(THU),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12:30-14:30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13-17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srgbClr val="000000"/>
                </a:solidFill>
                <a:latin typeface="Arial"/>
              </a:rPr>
              <a:t>November</a:t>
            </a:r>
            <a:r>
              <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rPr>
              <a:t> 2022</a:t>
            </a:r>
          </a:p>
        </p:txBody>
      </p:sp>
      <p:pic>
        <p:nvPicPr>
          <p:cNvPr id="9" name="図 8">
            <a:extLst>
              <a:ext uri="{FF2B5EF4-FFF2-40B4-BE49-F238E27FC236}">
                <a16:creationId xmlns:a16="http://schemas.microsoft.com/office/drawing/2014/main" id="{B6710FCA-15DC-CECB-3427-9967D96A5EA1}"/>
              </a:ext>
            </a:extLst>
          </p:cNvPr>
          <p:cNvPicPr>
            <a:picLocks noChangeAspect="1"/>
          </p:cNvPicPr>
          <p:nvPr/>
        </p:nvPicPr>
        <p:blipFill rotWithShape="1">
          <a:blip r:embed="rId3"/>
          <a:srcRect l="22105" t="17205" r="6105" b="29275"/>
          <a:stretch/>
        </p:blipFill>
        <p:spPr>
          <a:xfrm>
            <a:off x="106953" y="2009530"/>
            <a:ext cx="8961122" cy="4337710"/>
          </a:xfrm>
          <a:prstGeom prst="rect">
            <a:avLst/>
          </a:prstGeom>
        </p:spPr>
      </p:pic>
    </p:spTree>
    <p:extLst>
      <p:ext uri="{BB962C8B-B14F-4D97-AF65-F5344CB8AC3E}">
        <p14:creationId xmlns:p14="http://schemas.microsoft.com/office/powerpoint/2010/main" val="321756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2022</a:t>
            </a:r>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64226</TotalTime>
  <Words>3375</Words>
  <Application>Microsoft Office PowerPoint</Application>
  <PresentationFormat>画面に合わせる (4:3)</PresentationFormat>
  <Paragraphs>316</Paragraphs>
  <Slides>21</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21</vt:i4>
      </vt:variant>
    </vt:vector>
  </HeadingPairs>
  <TitlesOfParts>
    <vt:vector size="33" baseType="lpstr">
      <vt:lpstr>Monotype Sorts</vt:lpstr>
      <vt:lpstr>ＭＳ Ｐゴシック</vt:lpstr>
      <vt:lpstr>ＭＳ ゴシック</vt:lpstr>
      <vt:lpstr>游ゴシック</vt:lpstr>
      <vt:lpstr>Arial</vt:lpstr>
      <vt:lpstr>Calibri</vt:lpstr>
      <vt:lpstr>Courier New</vt:lpstr>
      <vt:lpstr>Montserrat</vt:lpstr>
      <vt:lpstr>Symbol</vt:lpstr>
      <vt:lpstr>Times New Roman</vt:lpstr>
      <vt:lpstr>Wingdings</vt:lpstr>
      <vt:lpstr>IEEE-P802_15</vt:lpstr>
      <vt:lpstr>PowerPoint プレゼンテーション</vt:lpstr>
      <vt:lpstr>IEEE 802.15 TG15.6ma  (Revision of IEEE802.15.6-2012)   Opening Information  In Personal and Virtual Hybrid Plenary Session Bangkok, Thailand November 15th, 2022  Ryuji Kohno Yokohama National University(YNU), YRP International Alliance Institute(YRP-IAI)</vt:lpstr>
      <vt:lpstr>PowerPoint プレゼンテーション</vt:lpstr>
      <vt:lpstr>PowerPoint プレゼンテーション</vt:lpstr>
      <vt:lpstr>TG15.6ma Plenary Session Schedule for 13-17th, November 2022</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13-17th, November 2022</vt:lpstr>
      <vt:lpstr>TG15.6ma Interim Session Schedule for 13-17th, November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110</cp:revision>
  <cp:lastPrinted>2022-07-06T15:32:43Z</cp:lastPrinted>
  <dcterms:created xsi:type="dcterms:W3CDTF">2020-12-17T10:56:09Z</dcterms:created>
  <dcterms:modified xsi:type="dcterms:W3CDTF">2022-11-09T15:45:34Z</dcterms:modified>
</cp:coreProperties>
</file>