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sldIdLst>
    <p:sldId id="259" r:id="rId2"/>
    <p:sldId id="258" r:id="rId3"/>
    <p:sldId id="284" r:id="rId4"/>
    <p:sldId id="5084" r:id="rId5"/>
    <p:sldId id="5089" r:id="rId6"/>
    <p:sldId id="281" r:id="rId7"/>
    <p:sldId id="271" r:id="rId8"/>
    <p:sldId id="273" r:id="rId9"/>
    <p:sldId id="274" r:id="rId10"/>
    <p:sldId id="282" r:id="rId11"/>
    <p:sldId id="276" r:id="rId12"/>
    <p:sldId id="262" r:id="rId13"/>
    <p:sldId id="263" r:id="rId14"/>
    <p:sldId id="264" r:id="rId15"/>
    <p:sldId id="5082" r:id="rId16"/>
    <p:sldId id="4945" r:id="rId17"/>
    <p:sldId id="256" r:id="rId18"/>
    <p:sldId id="5094" r:id="rId19"/>
    <p:sldId id="5081" r:id="rId20"/>
    <p:sldId id="283" r:id="rId21"/>
    <p:sldId id="4944" r:id="rId22"/>
  </p:sldIdLst>
  <p:sldSz cx="9144000" cy="6858000" type="screen4x3"/>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71" d="100"/>
          <a:sy n="71" d="100"/>
        </p:scale>
        <p:origin x="452" y="56"/>
      </p:cViewPr>
      <p:guideLst>
        <p:guide orient="horz" pos="2183"/>
        <p:guide pos="2880"/>
      </p:guideLst>
    </p:cSldViewPr>
  </p:slideViewPr>
  <p:notesTextViewPr>
    <p:cViewPr>
      <p:scale>
        <a:sx n="1" d="1"/>
        <a:sy n="1" d="1"/>
      </p:scale>
      <p:origin x="0" y="0"/>
    </p:cViewPr>
  </p:notesTextViewPr>
  <p:sorterViewPr>
    <p:cViewPr>
      <p:scale>
        <a:sx n="100" d="100"/>
        <a:sy n="100" d="100"/>
      </p:scale>
      <p:origin x="0" y="-10696"/>
    </p:cViewPr>
  </p:sorterViewPr>
  <p:notesViewPr>
    <p:cSldViewPr snapToGrid="0" showGuides="1">
      <p:cViewPr varScale="1">
        <p:scale>
          <a:sx n="48" d="100"/>
          <a:sy n="48" d="100"/>
        </p:scale>
        <p:origin x="840" y="40"/>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8417226C-9B8F-4835-A7EC-48E95E209A76}" type="datetimeFigureOut">
              <a:rPr kumimoji="1" lang="ja-JP" altLang="en-US" smtClean="0"/>
              <a:t>2022/11/8</a:t>
            </a:fld>
            <a:endParaRPr kumimoji="1" lang="ja-JP" altLang="en-US"/>
          </a:p>
        </p:txBody>
      </p:sp>
      <p:sp>
        <p:nvSpPr>
          <p:cNvPr id="4" name="スライド イメージ プレースホルダー 3"/>
          <p:cNvSpPr>
            <a:spLocks noGrp="1" noRot="1" noChangeAspect="1"/>
          </p:cNvSpPr>
          <p:nvPr>
            <p:ph type="sldImg" idx="2"/>
          </p:nvPr>
        </p:nvSpPr>
        <p:spPr>
          <a:xfrm>
            <a:off x="1247775" y="1279525"/>
            <a:ext cx="4603750" cy="3454400"/>
          </a:xfrm>
          <a:prstGeom prst="rect">
            <a:avLst/>
          </a:prstGeom>
          <a:noFill/>
          <a:ln w="12700">
            <a:solidFill>
              <a:prstClr val="black"/>
            </a:solidFill>
          </a:ln>
        </p:spPr>
        <p:txBody>
          <a:bodyPr vert="horz" lIns="99048" tIns="49524" rIns="99048" bIns="49524" rtlCol="0" anchor="ctr"/>
          <a:lstStyle/>
          <a:p>
            <a:endParaRPr lang="ja-JP" altLang="en-US"/>
          </a:p>
        </p:txBody>
      </p:sp>
      <p:sp>
        <p:nvSpPr>
          <p:cNvPr id="5" name="ノート プレースホルダー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6269402F-1F42-4764-9FFD-50056DC8779C}" type="slidenum">
              <a:rPr kumimoji="1" lang="ja-JP" altLang="en-US" smtClean="0"/>
              <a:t>‹#›</a:t>
            </a:fld>
            <a:endParaRPr kumimoji="1" lang="ja-JP" altLang="en-US"/>
          </a:p>
        </p:txBody>
      </p:sp>
    </p:spTree>
    <p:extLst>
      <p:ext uri="{BB962C8B-B14F-4D97-AF65-F5344CB8AC3E}">
        <p14:creationId xmlns:p14="http://schemas.microsoft.com/office/powerpoint/2010/main" val="29230221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950015" y="10691723"/>
            <a:ext cx="806146" cy="20669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3765">
              <a:defRPr sz="2500">
                <a:solidFill>
                  <a:schemeClr val="tx1"/>
                </a:solidFill>
                <a:latin typeface="Times New Roman" pitchFamily="18" charset="0"/>
              </a:defRPr>
            </a:lvl1pPr>
            <a:lvl2pPr marL="771366" indent="-296679" defTabSz="1003765">
              <a:defRPr sz="2500">
                <a:solidFill>
                  <a:schemeClr val="tx1"/>
                </a:solidFill>
                <a:latin typeface="Times New Roman" pitchFamily="18" charset="0"/>
              </a:defRPr>
            </a:lvl2pPr>
            <a:lvl3pPr marL="1186717" indent="-237343" defTabSz="1003765">
              <a:defRPr sz="2500">
                <a:solidFill>
                  <a:schemeClr val="tx1"/>
                </a:solidFill>
                <a:latin typeface="Times New Roman" pitchFamily="18" charset="0"/>
              </a:defRPr>
            </a:lvl3pPr>
            <a:lvl4pPr marL="1661403" indent="-237343" defTabSz="1003765">
              <a:defRPr sz="2500">
                <a:solidFill>
                  <a:schemeClr val="tx1"/>
                </a:solidFill>
                <a:latin typeface="Times New Roman" pitchFamily="18" charset="0"/>
              </a:defRPr>
            </a:lvl4pPr>
            <a:lvl5pPr marL="2136090" indent="-237343" defTabSz="1003765">
              <a:defRPr sz="2500">
                <a:solidFill>
                  <a:schemeClr val="tx1"/>
                </a:solidFill>
                <a:latin typeface="Times New Roman" pitchFamily="18" charset="0"/>
              </a:defRPr>
            </a:lvl5pPr>
            <a:lvl6pPr marL="2610776" indent="-237343" defTabSz="1003765" eaLnBrk="0" fontAlgn="base" hangingPunct="0">
              <a:spcBef>
                <a:spcPct val="0"/>
              </a:spcBef>
              <a:spcAft>
                <a:spcPct val="0"/>
              </a:spcAft>
              <a:defRPr sz="2500">
                <a:solidFill>
                  <a:schemeClr val="tx1"/>
                </a:solidFill>
                <a:latin typeface="Times New Roman" pitchFamily="18" charset="0"/>
              </a:defRPr>
            </a:lvl6pPr>
            <a:lvl7pPr marL="3085463" indent="-237343" defTabSz="1003765" eaLnBrk="0" fontAlgn="base" hangingPunct="0">
              <a:spcBef>
                <a:spcPct val="0"/>
              </a:spcBef>
              <a:spcAft>
                <a:spcPct val="0"/>
              </a:spcAft>
              <a:defRPr sz="2500">
                <a:solidFill>
                  <a:schemeClr val="tx1"/>
                </a:solidFill>
                <a:latin typeface="Times New Roman" pitchFamily="18" charset="0"/>
              </a:defRPr>
            </a:lvl7pPr>
            <a:lvl8pPr marL="3560150" indent="-237343" defTabSz="1003765" eaLnBrk="0" fontAlgn="base" hangingPunct="0">
              <a:spcBef>
                <a:spcPct val="0"/>
              </a:spcBef>
              <a:spcAft>
                <a:spcPct val="0"/>
              </a:spcAft>
              <a:defRPr sz="2500">
                <a:solidFill>
                  <a:schemeClr val="tx1"/>
                </a:solidFill>
                <a:latin typeface="Times New Roman" pitchFamily="18" charset="0"/>
              </a:defRPr>
            </a:lvl8pPr>
            <a:lvl9pPr marL="4034837" indent="-237343" defTabSz="1003765" eaLnBrk="0" fontAlgn="base" hangingPunct="0">
              <a:spcBef>
                <a:spcPct val="0"/>
              </a:spcBef>
              <a:spcAft>
                <a:spcPct val="0"/>
              </a:spcAft>
              <a:defRPr sz="2500">
                <a:solidFill>
                  <a:schemeClr val="tx1"/>
                </a:solidFill>
                <a:latin typeface="Times New Roman" pitchFamily="18" charset="0"/>
              </a:defRPr>
            </a:lvl9pPr>
          </a:lstStyle>
          <a:p>
            <a:fld id="{992FAEED-E543-438D-A759-E74A5D2C8D14}" type="slidenum">
              <a:rPr lang="en-US" altLang="ja-JP" sz="1300"/>
              <a:pPr/>
              <a:t>11</a:t>
            </a:fld>
            <a:endParaRPr lang="en-US" altLang="ja-JP" sz="1300" dirty="0"/>
          </a:p>
        </p:txBody>
      </p:sp>
      <p:sp>
        <p:nvSpPr>
          <p:cNvPr id="10243" name="Rectangle 2"/>
          <p:cNvSpPr>
            <a:spLocks noGrp="1" noRot="1" noChangeAspect="1" noChangeArrowheads="1" noTextEdit="1"/>
          </p:cNvSpPr>
          <p:nvPr>
            <p:ph type="sldImg"/>
          </p:nvPr>
        </p:nvSpPr>
        <p:spPr>
          <a:xfrm>
            <a:off x="735013" y="835025"/>
            <a:ext cx="5502275" cy="4127500"/>
          </a:xfrm>
          <a:ln/>
        </p:spPr>
      </p:sp>
      <p:sp>
        <p:nvSpPr>
          <p:cNvPr id="10244" name="Rectangle 3"/>
          <p:cNvSpPr>
            <a:spLocks noGrp="1" noChangeArrowheads="1"/>
          </p:cNvSpPr>
          <p:nvPr>
            <p:ph type="body" idx="1"/>
          </p:nvPr>
        </p:nvSpPr>
        <p:spPr>
          <a:xfrm>
            <a:off x="929064" y="5245746"/>
            <a:ext cx="5114636" cy="49699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12</a:t>
            </a:fld>
            <a:endParaRPr kumimoji="1" lang="ja-JP" altLang="en-US"/>
          </a:p>
        </p:txBody>
      </p:sp>
    </p:spTree>
    <p:extLst>
      <p:ext uri="{BB962C8B-B14F-4D97-AF65-F5344CB8AC3E}">
        <p14:creationId xmlns:p14="http://schemas.microsoft.com/office/powerpoint/2010/main" val="6820729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13</a:t>
            </a:fld>
            <a:endParaRPr kumimoji="1" lang="ja-JP" altLang="en-US"/>
          </a:p>
        </p:txBody>
      </p:sp>
    </p:spTree>
    <p:extLst>
      <p:ext uri="{BB962C8B-B14F-4D97-AF65-F5344CB8AC3E}">
        <p14:creationId xmlns:p14="http://schemas.microsoft.com/office/powerpoint/2010/main" val="26567476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14</a:t>
            </a:fld>
            <a:endParaRPr kumimoji="1" lang="ja-JP" altLang="en-US"/>
          </a:p>
        </p:txBody>
      </p:sp>
    </p:spTree>
    <p:extLst>
      <p:ext uri="{BB962C8B-B14F-4D97-AF65-F5344CB8AC3E}">
        <p14:creationId xmlns:p14="http://schemas.microsoft.com/office/powerpoint/2010/main" val="28106118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15</a:t>
            </a:fld>
            <a:endParaRPr kumimoji="1" lang="ja-JP" altLang="en-US"/>
          </a:p>
        </p:txBody>
      </p:sp>
    </p:spTree>
    <p:extLst>
      <p:ext uri="{BB962C8B-B14F-4D97-AF65-F5344CB8AC3E}">
        <p14:creationId xmlns:p14="http://schemas.microsoft.com/office/powerpoint/2010/main" val="31262560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16</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17</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5216652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19</a:t>
            </a:fld>
            <a:endParaRPr kumimoji="1" lang="ja-JP" altLang="en-US"/>
          </a:p>
        </p:txBody>
      </p:sp>
    </p:spTree>
    <p:extLst>
      <p:ext uri="{BB962C8B-B14F-4D97-AF65-F5344CB8AC3E}">
        <p14:creationId xmlns:p14="http://schemas.microsoft.com/office/powerpoint/2010/main" val="33700753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20</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411839" y="10691724"/>
            <a:ext cx="2830292" cy="206691"/>
          </a:xfrm>
        </p:spPr>
        <p:txBody>
          <a:bodyPr/>
          <a:lstStyle/>
          <a:p>
            <a:pPr lvl="4"/>
            <a:r>
              <a:rPr lang="en-US" altLang="ja-JP" dirty="0"/>
              <a:t>Ryuji Kohno(YNU/CWC </a:t>
            </a:r>
            <a:r>
              <a:rPr lang="en-US" altLang="ja-JP" dirty="0" err="1"/>
              <a:t>UofOulu</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21</a:t>
            </a:fld>
            <a:endParaRPr kumimoji="1" lang="ja-JP" altLang="en-US"/>
          </a:p>
        </p:txBody>
      </p:sp>
    </p:spTree>
    <p:extLst>
      <p:ext uri="{BB962C8B-B14F-4D97-AF65-F5344CB8AC3E}">
        <p14:creationId xmlns:p14="http://schemas.microsoft.com/office/powerpoint/2010/main" val="22638862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3</a:t>
            </a:fld>
            <a:endParaRPr kumimoji="1" lang="ja-JP" altLang="en-US"/>
          </a:p>
        </p:txBody>
      </p:sp>
    </p:spTree>
    <p:extLst>
      <p:ext uri="{BB962C8B-B14F-4D97-AF65-F5344CB8AC3E}">
        <p14:creationId xmlns:p14="http://schemas.microsoft.com/office/powerpoint/2010/main" val="7286706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9865179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10</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2022</a:t>
            </a:r>
          </a:p>
        </p:txBody>
      </p:sp>
    </p:spTree>
    <p:extLst>
      <p:ext uri="{BB962C8B-B14F-4D97-AF65-F5344CB8AC3E}">
        <p14:creationId xmlns:p14="http://schemas.microsoft.com/office/powerpoint/2010/main" val="1176542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2022</a:t>
            </a:r>
          </a:p>
        </p:txBody>
      </p:sp>
    </p:spTree>
    <p:extLst>
      <p:ext uri="{BB962C8B-B14F-4D97-AF65-F5344CB8AC3E}">
        <p14:creationId xmlns:p14="http://schemas.microsoft.com/office/powerpoint/2010/main" val="384014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2022</a:t>
            </a:r>
          </a:p>
        </p:txBody>
      </p:sp>
    </p:spTree>
    <p:extLst>
      <p:ext uri="{BB962C8B-B14F-4D97-AF65-F5344CB8AC3E}">
        <p14:creationId xmlns:p14="http://schemas.microsoft.com/office/powerpoint/2010/main" val="379523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2022</a:t>
            </a:r>
          </a:p>
        </p:txBody>
      </p:sp>
    </p:spTree>
    <p:extLst>
      <p:ext uri="{BB962C8B-B14F-4D97-AF65-F5344CB8AC3E}">
        <p14:creationId xmlns:p14="http://schemas.microsoft.com/office/powerpoint/2010/main" val="1586017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2022</a:t>
            </a:r>
          </a:p>
        </p:txBody>
      </p:sp>
    </p:spTree>
    <p:extLst>
      <p:ext uri="{BB962C8B-B14F-4D97-AF65-F5344CB8AC3E}">
        <p14:creationId xmlns:p14="http://schemas.microsoft.com/office/powerpoint/2010/main" val="410925286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2022</a:t>
            </a:r>
          </a:p>
        </p:txBody>
      </p:sp>
    </p:spTree>
    <p:extLst>
      <p:ext uri="{BB962C8B-B14F-4D97-AF65-F5344CB8AC3E}">
        <p14:creationId xmlns:p14="http://schemas.microsoft.com/office/powerpoint/2010/main" val="256638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2022</a:t>
            </a:r>
          </a:p>
        </p:txBody>
      </p:sp>
    </p:spTree>
    <p:extLst>
      <p:ext uri="{BB962C8B-B14F-4D97-AF65-F5344CB8AC3E}">
        <p14:creationId xmlns:p14="http://schemas.microsoft.com/office/powerpoint/2010/main" val="24111542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2022</a:t>
            </a:r>
          </a:p>
        </p:txBody>
      </p:sp>
    </p:spTree>
    <p:extLst>
      <p:ext uri="{BB962C8B-B14F-4D97-AF65-F5344CB8AC3E}">
        <p14:creationId xmlns:p14="http://schemas.microsoft.com/office/powerpoint/2010/main" val="1003213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802.15-22-0557-00-06ma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2022</a:t>
            </a:r>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348720" cy="307777"/>
          </a:xfrm>
          <a:prstGeom prst="rect">
            <a:avLst/>
          </a:prstGeom>
        </p:spPr>
        <p:txBody>
          <a:bodyPr wrap="none">
            <a:spAutoFit/>
          </a:bodyPr>
          <a:lstStyle/>
          <a:p>
            <a:r>
              <a:rPr lang="en-US" altLang="ja-JP" sz="1400" dirty="0"/>
              <a:t>Ryuji Kohno(YNU/YRP-IAI)</a:t>
            </a:r>
          </a:p>
        </p:txBody>
      </p:sp>
    </p:spTree>
    <p:extLst>
      <p:ext uri="{BB962C8B-B14F-4D97-AF65-F5344CB8AC3E}">
        <p14:creationId xmlns:p14="http://schemas.microsoft.com/office/powerpoint/2010/main" val="13726009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3.xml"/><Relationship Id="rId1" Type="http://schemas.openxmlformats.org/officeDocument/2006/relationships/slideLayout" Target="../slideLayouts/slideLayout5.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hyperlink" Target="https://ieeesa.webex.com/ieeesa/j.php?MTID=mb884a0f3d7d2d4ef463797a991898c12" TargetMode="External"/><Relationship Id="rId2" Type="http://schemas.openxmlformats.org/officeDocument/2006/relationships/notesSlide" Target="../notesSlides/notesSlide18.xml"/><Relationship Id="rId1" Type="http://schemas.openxmlformats.org/officeDocument/2006/relationships/slideLayout" Target="../slideLayouts/slideLayout4.xml"/><Relationship Id="rId5" Type="http://schemas.openxmlformats.org/officeDocument/2006/relationships/hyperlink" Target="https://ieeesa.webex.com/ieeesa/j.php?MTID=m95604532074fae572029cf2fd8c9f2e3" TargetMode="External"/><Relationship Id="rId4" Type="http://schemas.openxmlformats.org/officeDocument/2006/relationships/hyperlink" Target="https://ieeesa.webex.com/ieeesa/j.php?MTID=m5dff7eac804a555afce33031902f8b9e"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hyperlink" Target="http://standards.ieee.org/about/sasb/patcom/material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77E4C77B-93AE-D301-F3B3-CAE516EC170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[TG15.6ma(Revision of IEEE802.15.6-2012) Opening Information for November 2022]	</a:t>
            </a:r>
          </a:p>
          <a:p>
            <a:r>
              <a:rPr lang="en-US" altLang="ja-JP" sz="1600" b="1" dirty="0">
                <a:ea typeface="ＭＳ Ｐゴシック" charset="-128"/>
              </a:rPr>
              <a:t>Date Submitted: </a:t>
            </a:r>
            <a:r>
              <a:rPr lang="en-US" altLang="ja-JP" sz="1600" dirty="0">
                <a:ea typeface="ＭＳ Ｐゴシック" charset="-128"/>
              </a:rPr>
              <a:t>[9</a:t>
            </a:r>
            <a:r>
              <a:rPr lang="en-US" altLang="ja-JP" sz="1600" baseline="30000" dirty="0">
                <a:ea typeface="ＭＳ Ｐゴシック" charset="-128"/>
              </a:rPr>
              <a:t>th</a:t>
            </a:r>
            <a:r>
              <a:rPr lang="en-US" altLang="ja-JP" sz="1600" dirty="0">
                <a:ea typeface="ＭＳ Ｐゴシック" charset="-128"/>
              </a:rPr>
              <a:t>  November 2022]	</a:t>
            </a:r>
          </a:p>
          <a:p>
            <a:r>
              <a:rPr lang="en-US" altLang="ja-JP" sz="1600" b="1" dirty="0">
                <a:ea typeface="ＭＳ Ｐゴシック" charset="-128"/>
              </a:rPr>
              <a:t>Source:</a:t>
            </a:r>
            <a:r>
              <a:rPr lang="en-US" altLang="ja-JP" sz="1600" dirty="0">
                <a:ea typeface="ＭＳ Ｐゴシック" charset="-128"/>
              </a:rPr>
              <a:t>  [Ryuji Kohno] [1;Yokohama National University(YNU), 2;YRP International Alliance Institute(YRP-IAI)]                                  </a:t>
            </a:r>
          </a:p>
          <a:p>
            <a:r>
              <a:rPr lang="en-US" altLang="ja-JP" sz="1600" dirty="0">
                <a:ea typeface="ＭＳ Ｐゴシック" charset="-128"/>
              </a:rPr>
              <a:t>Address [1; 79-5 Tokiwadai, Hodogaya-ku, Yokohama, 240-8501 Japan</a:t>
            </a:r>
          </a:p>
          <a:p>
            <a:r>
              <a:rPr lang="en-US" altLang="ja-JP" sz="1600" dirty="0">
                <a:ea typeface="ＭＳ Ｐゴシック" charset="-128"/>
              </a:rPr>
              <a:t>               2; </a:t>
            </a:r>
            <a:r>
              <a:rPr lang="pl-PL" altLang="ja-JP" sz="1600" dirty="0">
                <a:ea typeface="ＭＳ Ｐゴシック" charset="-128"/>
              </a:rPr>
              <a:t>YRP1 Blg., 3-4 HikarinoOka, Yokosuka-City, Kanagawa, 239-0847 Japan</a:t>
            </a:r>
            <a:r>
              <a:rPr lang="en-US" altLang="ja-JP" sz="1600" dirty="0">
                <a:ea typeface="ＭＳ Ｐゴシック" charset="-128"/>
              </a:rPr>
              <a:t>]</a:t>
            </a:r>
          </a:p>
          <a:p>
            <a:r>
              <a:rPr lang="en-US" altLang="ja-JP" sz="1600" dirty="0">
                <a:ea typeface="ＭＳ Ｐゴシック" charset="-128"/>
              </a:rPr>
              <a:t>Voice:[1; +81-90-5408-0611], FAX: [+81-45-383-5528], </a:t>
            </a:r>
          </a:p>
          <a:p>
            <a:r>
              <a:rPr lang="en-US" altLang="ja-JP" sz="1600" dirty="0">
                <a:ea typeface="ＭＳ Ｐゴシック" charset="-128"/>
              </a:rPr>
              <a:t>Email:[1: kohno@ynu.ac.jp,  2: kohno@yrp-iai.jp] Re: []</a:t>
            </a: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TG15.6ma, that is a task group of </a:t>
            </a:r>
            <a:r>
              <a:rPr lang="en-US" altLang="ja-JP" sz="1600" dirty="0">
                <a:ea typeface="ＭＳ Ｐゴシック" charset="-128"/>
              </a:rPr>
              <a:t>Revision of IEEE802.15.6-2012, </a:t>
            </a:r>
            <a:r>
              <a:rPr lang="en-US" altLang="ja-JP" sz="1600" dirty="0">
                <a:solidFill>
                  <a:schemeClr val="tx2"/>
                </a:solidFill>
                <a:ea typeface="ＭＳ Ｐゴシック" charset="-128"/>
              </a:rPr>
              <a:t>meeting in November 2022.]</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2022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F58F5BD5-42D1-AA7C-9691-CB9534F7018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10</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7" name="Rectangle 4">
            <a:extLst>
              <a:ext uri="{FF2B5EF4-FFF2-40B4-BE49-F238E27FC236}">
                <a16:creationId xmlns:a16="http://schemas.microsoft.com/office/drawing/2014/main" id="{0BB87608-B3AB-46A3-B3CE-737A2B1CD047}"/>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2022</a:t>
            </a:r>
          </a:p>
        </p:txBody>
      </p:sp>
    </p:spTree>
    <p:extLst>
      <p:ext uri="{BB962C8B-B14F-4D97-AF65-F5344CB8AC3E}">
        <p14:creationId xmlns:p14="http://schemas.microsoft.com/office/powerpoint/2010/main" val="1840508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AF5BA22B-E1D3-025B-1078-D3F6F305C7D1}"/>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11</a:t>
            </a:fld>
            <a:endParaRPr lang="en-US" altLang="ja-JP" dirty="0"/>
          </a:p>
        </p:txBody>
      </p:sp>
      <p:sp>
        <p:nvSpPr>
          <p:cNvPr id="7" name="Rectangle 4">
            <a:extLst>
              <a:ext uri="{FF2B5EF4-FFF2-40B4-BE49-F238E27FC236}">
                <a16:creationId xmlns:a16="http://schemas.microsoft.com/office/drawing/2014/main" id="{05ABE5DA-3D37-4FE8-AD27-E6A3049C9B2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2022</a:t>
            </a:r>
            <a:endParaRPr lang="en-US" altLang="ja-JP" dirty="0"/>
          </a:p>
        </p:txBody>
      </p:sp>
    </p:spTree>
    <p:extLst>
      <p:ext uri="{BB962C8B-B14F-4D97-AF65-F5344CB8AC3E}">
        <p14:creationId xmlns:p14="http://schemas.microsoft.com/office/powerpoint/2010/main" val="139940451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88139A-1E9B-E591-0458-8C1D8CC3993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7"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Instructions for Chairs of </a:t>
            </a:r>
            <a:br>
              <a:rPr u="sng" dirty="0">
                <a:latin typeface="+mj-lt"/>
              </a:rPr>
            </a:br>
            <a:r>
              <a:rPr lang="en-IE" sz="2600" b="1" u="sng" strike="noStrike" cap="all" spc="-1" dirty="0">
                <a:solidFill>
                  <a:srgbClr val="000000"/>
                </a:solidFill>
                <a:latin typeface="+mj-lt"/>
                <a:ea typeface="MS PGothic"/>
              </a:rPr>
              <a:t>standards development activities</a:t>
            </a:r>
            <a:endParaRPr lang="en-IE" sz="2600" b="0" u="sng" strike="noStrike" spc="-1" dirty="0">
              <a:latin typeface="+mj-lt"/>
            </a:endParaRPr>
          </a:p>
        </p:txBody>
      </p:sp>
      <p:sp>
        <p:nvSpPr>
          <p:cNvPr id="158" name="CustomShape 2"/>
          <p:cNvSpPr/>
          <p:nvPr/>
        </p:nvSpPr>
        <p:spPr>
          <a:xfrm>
            <a:off x="955469" y="176688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buClr>
                <a:srgbClr val="000000"/>
              </a:buClr>
              <a:buSzPct val="45000"/>
              <a:buFont typeface="Wingdings" charset="2"/>
              <a:buChar char=""/>
            </a:pPr>
            <a:r>
              <a:rPr lang="en-IE" sz="2400" b="1" strike="noStrike" spc="-1" dirty="0">
                <a:solidFill>
                  <a:srgbClr val="000000"/>
                </a:solidFill>
                <a:latin typeface="Montserrat"/>
                <a:ea typeface="MS PGothic"/>
              </a:rPr>
              <a:t>At the beginning of each standards development meeting the chair or a designee is to:</a:t>
            </a:r>
            <a:endParaRPr lang="en-IE" sz="2400" b="0" strike="noStrike" spc="-1" dirty="0">
              <a:latin typeface="Arial"/>
            </a:endParaRPr>
          </a:p>
          <a:p>
            <a:pPr>
              <a:lnSpc>
                <a:spcPct val="90000"/>
              </a:lnSpc>
            </a:pPr>
            <a:endParaRPr lang="en-IE" sz="24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Show the following slides (or provide them beforehand)</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Advise the standards development group participants that: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SA’s copyright policy is described in Clause 7 of the IEEE SA Standards Board Bylaws and Clause 6.1 of the IEEE SA Standards Board Operations Manual;</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Any material submitted during standards development, whether verbal, recorded, or in written form, is a Contribution and shall comply with the IEEE SA Copyright Policy;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Instruct the Secretary to record in the minutes of the relevant meeting: </a:t>
            </a:r>
            <a:endParaRPr lang="en-IE" b="0" strike="noStrike" spc="-1" dirty="0">
              <a:latin typeface="Arial"/>
            </a:endParaRPr>
          </a:p>
          <a:p>
            <a:pPr marL="432000" lvl="1" indent="-213840">
              <a:lnSpc>
                <a:spcPct val="80000"/>
              </a:lnSpc>
              <a:spcBef>
                <a:spcPts val="173"/>
              </a:spcBef>
              <a:buClr>
                <a:srgbClr val="000000"/>
              </a:buClr>
              <a:buSzPct val="45000"/>
              <a:buFont typeface="Wingdings" charset="2"/>
              <a:buChar char=""/>
            </a:pPr>
            <a:r>
              <a:rPr lang="en-IE" b="0" strike="noStrike" spc="-1" dirty="0">
                <a:solidFill>
                  <a:srgbClr val="000000"/>
                </a:solidFill>
                <a:latin typeface="Calibri"/>
                <a:ea typeface="MS PGothic"/>
              </a:rPr>
              <a:t>That the foregoing information was provided and that the copyright slides were shown (or provided beforehand). </a:t>
            </a:r>
            <a:endParaRPr lang="en-IE" b="0" strike="noStrike" spc="-1" dirty="0">
              <a:latin typeface="Arial"/>
            </a:endParaRPr>
          </a:p>
        </p:txBody>
      </p:sp>
      <p:sp>
        <p:nvSpPr>
          <p:cNvPr id="2" name="日付プレースホルダー 1">
            <a:extLst>
              <a:ext uri="{FF2B5EF4-FFF2-40B4-BE49-F238E27FC236}">
                <a16:creationId xmlns:a16="http://schemas.microsoft.com/office/drawing/2014/main" id="{4DC265A7-DBF7-4F14-A422-0CD6415477A1}"/>
              </a:ext>
            </a:extLst>
          </p:cNvPr>
          <p:cNvSpPr>
            <a:spLocks noGrp="1"/>
          </p:cNvSpPr>
          <p:nvPr>
            <p:ph type="dt" sz="half" idx="2"/>
          </p:nvPr>
        </p:nvSpPr>
        <p:spPr/>
        <p:txBody>
          <a:bodyPr/>
          <a:lstStyle/>
          <a:p>
            <a:r>
              <a:rPr lang="en-US" altLang="ja-JP"/>
              <a:t>November 2022</a:t>
            </a:r>
            <a:endParaRPr lang="en-US" altLang="ja-JP" dirty="0"/>
          </a:p>
        </p:txBody>
      </p:sp>
      <p:sp>
        <p:nvSpPr>
          <p:cNvPr id="3" name="スライド番号プレースホルダー 2">
            <a:extLst>
              <a:ext uri="{FF2B5EF4-FFF2-40B4-BE49-F238E27FC236}">
                <a16:creationId xmlns:a16="http://schemas.microsoft.com/office/drawing/2014/main" id="{F62D58AF-B8E8-47A5-8C5F-2AD173779417}"/>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12</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B584997-39A2-62E3-A1EA-753FC6982EA0}"/>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9"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0" name="CustomShape 2"/>
          <p:cNvSpPr/>
          <p:nvPr/>
        </p:nvSpPr>
        <p:spPr>
          <a:xfrm>
            <a:off x="609480" y="177336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spcBef>
                <a:spcPts val="564"/>
              </a:spcBef>
              <a:buClr>
                <a:srgbClr val="000000"/>
              </a:buClr>
              <a:buSzPct val="45000"/>
              <a:buFont typeface="Wingdings" charset="2"/>
              <a:buChar char=""/>
            </a:pPr>
            <a:r>
              <a:rPr lang="en-IE" sz="2000" b="1" strike="noStrike" spc="-1" dirty="0">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lang="en-IE" sz="2000" b="0" strike="noStrike" spc="-1" dirty="0">
              <a:latin typeface="Arial"/>
            </a:endParaRPr>
          </a:p>
          <a:p>
            <a:pPr>
              <a:lnSpc>
                <a:spcPct val="90000"/>
              </a:lnSpc>
            </a:pP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For material that is not previously Published, IEEE is automatically granted a license to use any material that is presented or submitted.</a:t>
            </a:r>
            <a:endParaRPr lang="en-IE" sz="2000" b="0" strike="noStrike" spc="-1" dirty="0">
              <a:latin typeface="Arial"/>
            </a:endParaRPr>
          </a:p>
        </p:txBody>
      </p:sp>
      <p:sp>
        <p:nvSpPr>
          <p:cNvPr id="2" name="日付プレースホルダー 1">
            <a:extLst>
              <a:ext uri="{FF2B5EF4-FFF2-40B4-BE49-F238E27FC236}">
                <a16:creationId xmlns:a16="http://schemas.microsoft.com/office/drawing/2014/main" id="{7A012C68-2903-4575-A6DD-AC121D0F7F13}"/>
              </a:ext>
            </a:extLst>
          </p:cNvPr>
          <p:cNvSpPr>
            <a:spLocks noGrp="1"/>
          </p:cNvSpPr>
          <p:nvPr>
            <p:ph type="dt" sz="half" idx="2"/>
          </p:nvPr>
        </p:nvSpPr>
        <p:spPr/>
        <p:txBody>
          <a:bodyPr/>
          <a:lstStyle/>
          <a:p>
            <a:r>
              <a:rPr lang="en-US" altLang="ja-JP"/>
              <a:t>November 2022</a:t>
            </a:r>
            <a:endParaRPr lang="en-US" altLang="ja-JP" dirty="0"/>
          </a:p>
        </p:txBody>
      </p:sp>
      <p:sp>
        <p:nvSpPr>
          <p:cNvPr id="3" name="スライド番号プレースホルダー 2">
            <a:extLst>
              <a:ext uri="{FF2B5EF4-FFF2-40B4-BE49-F238E27FC236}">
                <a16:creationId xmlns:a16="http://schemas.microsoft.com/office/drawing/2014/main" id="{C5FE8A96-B00A-413E-944D-C3C1FF50C8AF}"/>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13</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5D3FAF88-AA8E-0656-6BAF-6C5C70A610CC}"/>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61" name="CustomShape 1"/>
          <p:cNvSpPr/>
          <p:nvPr/>
        </p:nvSpPr>
        <p:spPr>
          <a:xfrm>
            <a:off x="324000" y="630360"/>
            <a:ext cx="8680320" cy="704169"/>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2" name="CustomShape 2"/>
          <p:cNvSpPr/>
          <p:nvPr/>
        </p:nvSpPr>
        <p:spPr>
          <a:xfrm>
            <a:off x="428760" y="1334529"/>
            <a:ext cx="871524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The IEEE SA Copyright Policy is described in the IEEE SA Standards Board Bylaws and IEEE SA Standards Board Operations Manual</a:t>
            </a:r>
            <a:br>
              <a:rPr sz="2400" dirty="0"/>
            </a:br>
            <a:r>
              <a:rPr lang="en-IE" b="0" strike="noStrike" spc="-1" dirty="0">
                <a:solidFill>
                  <a:srgbClr val="000000"/>
                </a:solidFill>
                <a:latin typeface="Calibri"/>
                <a:ea typeface="DejaVu Sans"/>
              </a:rPr>
              <a: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b="0" strike="noStrike" spc="-1" dirty="0">
                <a:solidFill>
                  <a:srgbClr val="000000"/>
                </a:solidFill>
                <a:latin typeface="Calibri"/>
                <a:ea typeface="MS PGothic"/>
              </a:rPr>
              <a:t>IEEE SA Copyright Policy, see </a:t>
            </a:r>
            <a:br>
              <a:rPr sz="2400" dirty="0"/>
            </a:br>
            <a:r>
              <a:rPr lang="en-IE" b="0" strike="noStrike" spc="-1" dirty="0">
                <a:solidFill>
                  <a:srgbClr val="000000"/>
                </a:solidFill>
                <a:latin typeface="Calibri"/>
                <a:ea typeface="MS PGothic"/>
              </a:rPr>
              <a:t>	Clause 7 of the IEEE SA Standards Board Bylaws</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3"/>
              </a:rPr>
              <a:t>https://standards.ieee.org/about/policies/bylaws/sect6-7.html#7</a:t>
            </a:r>
            <a:br>
              <a:rPr sz="2400" dirty="0"/>
            </a:br>
            <a:r>
              <a:rPr lang="en-IE" b="0" strike="noStrike" spc="-1" dirty="0">
                <a:solidFill>
                  <a:srgbClr val="000000"/>
                </a:solidFill>
                <a:latin typeface="Calibri"/>
                <a:ea typeface="MS PGothic"/>
              </a:rPr>
              <a:t>	Clause 6.1 of the IEEE SA Standards Board Operations Manual</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4"/>
              </a:rPr>
              <a:t>https://standards.ieee.org/about/policies/opman/sect6.html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Permission</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5"/>
              </a:rPr>
              <a:t>https://standards.ieee.org/content/dam/ieee-standards/standards/web/documents/other/permissionltrs.zip</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FAQs</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6"/>
              </a:rPr>
              <a:t>http://standards.ieee.org/faqs/copyrights.html/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Best Practices for IEEE Standards Development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7"/>
              </a:rPr>
              <a:t>https://standards.ieee.org/develop/policies/best_practices_for_ieee_standards_development_051215.pdf</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Distribution of Draft Standards (see 6.1.3 of the SASB Operations Manual)</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4"/>
              </a:rPr>
              <a:t>https://standards.ieee.org/about/policies/opman/sect6.html</a:t>
            </a:r>
            <a:endParaRPr lang="en-IE" sz="1600" b="0" strike="noStrike" spc="-1" dirty="0">
              <a:latin typeface="Arial"/>
            </a:endParaRPr>
          </a:p>
          <a:p>
            <a:pPr>
              <a:lnSpc>
                <a:spcPct val="90000"/>
              </a:lnSpc>
              <a:spcBef>
                <a:spcPts val="564"/>
              </a:spcBef>
            </a:pPr>
            <a:endParaRPr lang="en-IE" sz="1600" b="0" strike="noStrike" spc="-1" dirty="0">
              <a:latin typeface="Arial"/>
            </a:endParaRPr>
          </a:p>
        </p:txBody>
      </p:sp>
      <p:sp>
        <p:nvSpPr>
          <p:cNvPr id="2" name="日付プレースホルダー 1">
            <a:extLst>
              <a:ext uri="{FF2B5EF4-FFF2-40B4-BE49-F238E27FC236}">
                <a16:creationId xmlns:a16="http://schemas.microsoft.com/office/drawing/2014/main" id="{EB189FE5-A484-49E7-8DB8-6663A1685FC6}"/>
              </a:ext>
            </a:extLst>
          </p:cNvPr>
          <p:cNvSpPr>
            <a:spLocks noGrp="1"/>
          </p:cNvSpPr>
          <p:nvPr>
            <p:ph type="dt" sz="half" idx="2"/>
          </p:nvPr>
        </p:nvSpPr>
        <p:spPr/>
        <p:txBody>
          <a:bodyPr/>
          <a:lstStyle/>
          <a:p>
            <a:r>
              <a:rPr lang="en-US" altLang="ja-JP"/>
              <a:t>November 2022</a:t>
            </a:r>
            <a:endParaRPr lang="en-US" altLang="ja-JP" dirty="0"/>
          </a:p>
        </p:txBody>
      </p:sp>
      <p:sp>
        <p:nvSpPr>
          <p:cNvPr id="3" name="スライド番号プレースホルダー 2">
            <a:extLst>
              <a:ext uri="{FF2B5EF4-FFF2-40B4-BE49-F238E27FC236}">
                <a16:creationId xmlns:a16="http://schemas.microsoft.com/office/drawing/2014/main" id="{759BB984-5C01-428D-AAFD-0EB1C3F8FC35}"/>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14</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32F9B2E-60B7-DA29-2DF9-FE679ABACB0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スライド番号プレースホルダー 1">
            <a:extLst>
              <a:ext uri="{FF2B5EF4-FFF2-40B4-BE49-F238E27FC236}">
                <a16:creationId xmlns:a16="http://schemas.microsoft.com/office/drawing/2014/main" id="{49280275-19D4-4F70-B74A-EB932602EF81}"/>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15</a:t>
            </a:fld>
            <a:endParaRPr lang="en-US" altLang="ja-JP" dirty="0"/>
          </a:p>
        </p:txBody>
      </p:sp>
      <p:sp>
        <p:nvSpPr>
          <p:cNvPr id="3" name="日付プレースホルダー 2">
            <a:extLst>
              <a:ext uri="{FF2B5EF4-FFF2-40B4-BE49-F238E27FC236}">
                <a16:creationId xmlns:a16="http://schemas.microsoft.com/office/drawing/2014/main" id="{2D1C3900-1182-4976-8C7C-2372D1B06C42}"/>
              </a:ext>
            </a:extLst>
          </p:cNvPr>
          <p:cNvSpPr>
            <a:spLocks noGrp="1"/>
          </p:cNvSpPr>
          <p:nvPr>
            <p:ph type="dt" sz="half" idx="2"/>
          </p:nvPr>
        </p:nvSpPr>
        <p:spPr/>
        <p:txBody>
          <a:bodyPr/>
          <a:lstStyle/>
          <a:p>
            <a:r>
              <a:rPr lang="en-US" altLang="ja-JP"/>
              <a:t>November 2022</a:t>
            </a:r>
            <a:endParaRPr lang="en-US" altLang="ja-JP" dirty="0"/>
          </a:p>
        </p:txBody>
      </p:sp>
      <p:sp>
        <p:nvSpPr>
          <p:cNvPr id="5" name="テキスト ボックス 4">
            <a:extLst>
              <a:ext uri="{FF2B5EF4-FFF2-40B4-BE49-F238E27FC236}">
                <a16:creationId xmlns:a16="http://schemas.microsoft.com/office/drawing/2014/main" id="{BB5BEC9D-C36E-4606-90DA-B7E78378D506}"/>
              </a:ext>
            </a:extLst>
          </p:cNvPr>
          <p:cNvSpPr txBox="1"/>
          <p:nvPr/>
        </p:nvSpPr>
        <p:spPr>
          <a:xfrm>
            <a:off x="684483" y="1146409"/>
            <a:ext cx="8152450" cy="461665"/>
          </a:xfrm>
          <a:prstGeom prst="rect">
            <a:avLst/>
          </a:prstGeom>
          <a:noFill/>
        </p:spPr>
        <p:txBody>
          <a:bodyPr wrap="square">
            <a:spAutoFit/>
          </a:bodyPr>
          <a:lstStyle/>
          <a:p>
            <a:r>
              <a:rPr lang="en-US" altLang="ja-JP" sz="2400" b="1" dirty="0"/>
              <a:t>Registration for the September 802.15 Interim session</a:t>
            </a:r>
            <a:endParaRPr lang="ja-JP" altLang="en-US" sz="2400" b="1" dirty="0"/>
          </a:p>
        </p:txBody>
      </p:sp>
      <p:graphicFrame>
        <p:nvGraphicFramePr>
          <p:cNvPr id="6" name="表 5">
            <a:extLst>
              <a:ext uri="{FF2B5EF4-FFF2-40B4-BE49-F238E27FC236}">
                <a16:creationId xmlns:a16="http://schemas.microsoft.com/office/drawing/2014/main" id="{4117EDEC-426A-4133-8C06-7A760D0B3F01}"/>
              </a:ext>
            </a:extLst>
          </p:cNvPr>
          <p:cNvGraphicFramePr>
            <a:graphicFrameLocks noGrp="1"/>
          </p:cNvGraphicFramePr>
          <p:nvPr>
            <p:extLst>
              <p:ext uri="{D42A27DB-BD31-4B8C-83A1-F6EECF244321}">
                <p14:modId xmlns:p14="http://schemas.microsoft.com/office/powerpoint/2010/main" val="3703400371"/>
              </p:ext>
            </p:extLst>
          </p:nvPr>
        </p:nvGraphicFramePr>
        <p:xfrm>
          <a:off x="685800" y="1931498"/>
          <a:ext cx="7772400" cy="3758826"/>
        </p:xfrm>
        <a:graphic>
          <a:graphicData uri="http://schemas.openxmlformats.org/drawingml/2006/table">
            <a:tbl>
              <a:tblPr>
                <a:tableStyleId>{5C22544A-7EE6-4342-B048-85BDC9FD1C3A}</a:tableStyleId>
              </a:tblPr>
              <a:tblGrid>
                <a:gridCol w="7772400">
                  <a:extLst>
                    <a:ext uri="{9D8B030D-6E8A-4147-A177-3AD203B41FA5}">
                      <a16:colId xmlns:a16="http://schemas.microsoft.com/office/drawing/2014/main" val="4244184157"/>
                    </a:ext>
                  </a:extLst>
                </a:gridCol>
              </a:tblGrid>
              <a:tr h="469853">
                <a:tc>
                  <a:txBody>
                    <a:bodyPr/>
                    <a:lstStyle/>
                    <a:p>
                      <a:pPr algn="l" rtl="0" fontAlgn="ctr"/>
                      <a:r>
                        <a:rPr lang="en-US" sz="1600" u="none" strike="noStrike" dirty="0">
                          <a:effectLst/>
                        </a:rPr>
                        <a:t>This meeting is part of the July IEEE 802 wireless session</a:t>
                      </a:r>
                      <a:endParaRPr lang="en-US" sz="1600" b="1" i="0" u="none" strike="noStrike" dirty="0">
                        <a:solidFill>
                          <a:srgbClr val="000000"/>
                        </a:solidFill>
                        <a:effectLst/>
                        <a:latin typeface="Times New Roman" panose="02020603050405020304" pitchFamily="18" charset="0"/>
                      </a:endParaRPr>
                    </a:p>
                  </a:txBody>
                  <a:tcPr marL="155275" marR="4313" marT="4313" marB="0" anchor="ctr"/>
                </a:tc>
                <a:extLst>
                  <a:ext uri="{0D108BD9-81ED-4DB2-BD59-A6C34878D82A}">
                    <a16:rowId xmlns:a16="http://schemas.microsoft.com/office/drawing/2014/main" val="1842453719"/>
                  </a:ext>
                </a:extLst>
              </a:tr>
              <a:tr h="469853">
                <a:tc>
                  <a:txBody>
                    <a:bodyPr/>
                    <a:lstStyle/>
                    <a:p>
                      <a:pPr algn="l" rtl="0" fontAlgn="ctr"/>
                      <a:r>
                        <a:rPr lang="en-US" sz="1600" u="none" strike="noStrike">
                          <a:effectLst/>
                        </a:rPr>
                        <a:t>You must pay the registration fee in order to attend</a:t>
                      </a:r>
                      <a:endParaRPr lang="en-US" sz="1600" b="1" i="0" u="none" strike="noStrike">
                        <a:solidFill>
                          <a:srgbClr val="000000"/>
                        </a:solidFill>
                        <a:effectLst/>
                        <a:latin typeface="Times New Roman" panose="02020603050405020304" pitchFamily="18" charset="0"/>
                      </a:endParaRPr>
                    </a:p>
                  </a:txBody>
                  <a:tcPr marL="155275" marR="4313" marT="4313" marB="0" anchor="ctr"/>
                </a:tc>
                <a:extLst>
                  <a:ext uri="{0D108BD9-81ED-4DB2-BD59-A6C34878D82A}">
                    <a16:rowId xmlns:a16="http://schemas.microsoft.com/office/drawing/2014/main" val="446269888"/>
                  </a:ext>
                </a:extLst>
              </a:tr>
              <a:tr h="1409560">
                <a:tc>
                  <a:txBody>
                    <a:bodyPr/>
                    <a:lstStyle/>
                    <a:p>
                      <a:pPr algn="l" rtl="0" fontAlgn="ctr"/>
                      <a:r>
                        <a:rPr lang="en-US" sz="1600" u="none" strike="noStrike">
                          <a:effectLst/>
                        </a:rPr>
                        <a:t>If you have not already done so, you can register here or follow the registration link -  https://touchpoint.eventsair.com/ieee-802-wireless-interim-session-jan-2022/registration/Site/Register</a:t>
                      </a:r>
                      <a:endParaRPr lang="en-US" sz="1600" b="1" i="0" u="none" strike="noStrike">
                        <a:solidFill>
                          <a:srgbClr val="000000"/>
                        </a:solidFill>
                        <a:effectLst/>
                        <a:latin typeface="Times New Roman" panose="02020603050405020304" pitchFamily="18" charset="0"/>
                      </a:endParaRPr>
                    </a:p>
                  </a:txBody>
                  <a:tcPr marL="155275" marR="4313" marT="4313" marB="0" anchor="ctr"/>
                </a:tc>
                <a:extLst>
                  <a:ext uri="{0D108BD9-81ED-4DB2-BD59-A6C34878D82A}">
                    <a16:rowId xmlns:a16="http://schemas.microsoft.com/office/drawing/2014/main" val="150169520"/>
                  </a:ext>
                </a:extLst>
              </a:tr>
              <a:tr h="1409560">
                <a:tc>
                  <a:txBody>
                    <a:bodyPr/>
                    <a:lstStyle/>
                    <a:p>
                      <a:pPr algn="l" rtl="0" fontAlgn="ctr"/>
                      <a:r>
                        <a:rPr lang="en-US" sz="1600" u="none" strike="noStrike" dirty="0">
                          <a:effectLst/>
                        </a:rPr>
                        <a:t>If you do not intend to register for this session you must leave this meeting and, if you have logged attendance on IMAT, email the 802.15 chair or vice chairs to have your attendance cancelled</a:t>
                      </a:r>
                      <a:endParaRPr lang="en-US" sz="1600" b="1" i="0" u="none" strike="noStrike" dirty="0">
                        <a:solidFill>
                          <a:srgbClr val="000000"/>
                        </a:solidFill>
                        <a:effectLst/>
                        <a:latin typeface="Times New Roman" panose="02020603050405020304" pitchFamily="18" charset="0"/>
                      </a:endParaRPr>
                    </a:p>
                  </a:txBody>
                  <a:tcPr marL="155275" marR="4313" marT="4313" marB="0" anchor="ctr"/>
                </a:tc>
                <a:extLst>
                  <a:ext uri="{0D108BD9-81ED-4DB2-BD59-A6C34878D82A}">
                    <a16:rowId xmlns:a16="http://schemas.microsoft.com/office/drawing/2014/main" val="2501595499"/>
                  </a:ext>
                </a:extLst>
              </a:tr>
            </a:tbl>
          </a:graphicData>
        </a:graphic>
      </p:graphicFrame>
    </p:spTree>
    <p:extLst>
      <p:ext uri="{BB962C8B-B14F-4D97-AF65-F5344CB8AC3E}">
        <p14:creationId xmlns:p14="http://schemas.microsoft.com/office/powerpoint/2010/main" val="12268702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197875" y="1673156"/>
            <a:ext cx="8824450" cy="5206793"/>
          </a:xfrm>
        </p:spPr>
        <p:txBody>
          <a:bodyPr/>
          <a:lstStyle/>
          <a:p>
            <a:pPr marL="0" indent="0">
              <a:lnSpc>
                <a:spcPts val="2100"/>
              </a:lnSpc>
              <a:buNone/>
            </a:pPr>
            <a:r>
              <a:rPr lang="en-US" altLang="ja-JP" sz="2000" b="1" dirty="0"/>
              <a:t>Objective</a:t>
            </a:r>
            <a:r>
              <a:rPr lang="en-US" altLang="ja-JP" sz="2000" dirty="0"/>
              <a:t>: E</a:t>
            </a:r>
            <a:r>
              <a:rPr kumimoji="1" lang="en-US" altLang="ja-JP" sz="2000" dirty="0"/>
              <a:t>nhancements to the BAN Ultra Wideband (UWB) physical layer (PHY) and media access control (MAC) to support enhanced dependability to a human BAN (</a:t>
            </a:r>
            <a:r>
              <a:rPr kumimoji="1" lang="en-US" altLang="ja-JP" sz="2000" dirty="0">
                <a:solidFill>
                  <a:srgbClr val="FF0000"/>
                </a:solidFill>
              </a:rPr>
              <a:t>HBAN</a:t>
            </a:r>
            <a:r>
              <a:rPr kumimoji="1" lang="en-US" altLang="ja-JP" sz="2000" dirty="0"/>
              <a:t>) and adds support for vehicle body area networks (</a:t>
            </a:r>
            <a:r>
              <a:rPr kumimoji="1" lang="en-US" altLang="ja-JP" sz="2000" dirty="0">
                <a:solidFill>
                  <a:srgbClr val="FF0000"/>
                </a:solidFill>
              </a:rPr>
              <a:t>VBAN</a:t>
            </a:r>
            <a:r>
              <a:rPr kumimoji="1" lang="en-US" altLang="ja-JP" sz="2000" dirty="0"/>
              <a:t>), a coordinator in a vehicle with devices around the vehicular cabin.</a:t>
            </a:r>
          </a:p>
          <a:p>
            <a:pPr marL="0" indent="0">
              <a:lnSpc>
                <a:spcPts val="2100"/>
              </a:lnSpc>
              <a:buNone/>
            </a:pPr>
            <a:r>
              <a:rPr lang="en-US" altLang="ja-JP" sz="2000" b="1" dirty="0"/>
              <a:t>Action:  </a:t>
            </a:r>
          </a:p>
          <a:p>
            <a:pPr>
              <a:lnSpc>
                <a:spcPts val="2100"/>
              </a:lnSpc>
              <a:buFont typeface="Arial" panose="020B0604020202020204" pitchFamily="34" charset="0"/>
              <a:buChar char="•"/>
            </a:pPr>
            <a:r>
              <a:rPr lang="en-US" altLang="ja-JP" sz="2000" dirty="0">
                <a:solidFill>
                  <a:srgbClr val="FF0000"/>
                </a:solidFill>
                <a:highlight>
                  <a:srgbClr val="FFFF00"/>
                </a:highlight>
              </a:rPr>
              <a:t>Submission of Draft Proposals Corresponding Call for Proposals </a:t>
            </a:r>
          </a:p>
          <a:p>
            <a:pPr>
              <a:lnSpc>
                <a:spcPts val="2100"/>
              </a:lnSpc>
              <a:buFont typeface="Arial" panose="020B0604020202020204" pitchFamily="34" charset="0"/>
              <a:buChar char="•"/>
            </a:pPr>
            <a:r>
              <a:rPr lang="en-US" altLang="ja-JP" sz="2000" dirty="0">
                <a:solidFill>
                  <a:srgbClr val="FF0000"/>
                </a:solidFill>
              </a:rPr>
              <a:t>Update of Channel and Coexisting Models</a:t>
            </a:r>
          </a:p>
          <a:p>
            <a:pPr>
              <a:lnSpc>
                <a:spcPts val="2100"/>
              </a:lnSpc>
              <a:buFont typeface="Arial" panose="020B0604020202020204" pitchFamily="34" charset="0"/>
              <a:buChar char="•"/>
            </a:pPr>
            <a:r>
              <a:rPr lang="en-US" altLang="ja-JP" sz="2000" dirty="0">
                <a:solidFill>
                  <a:srgbClr val="FF0000"/>
                </a:solidFill>
              </a:rPr>
              <a:t>Discussion on Feasibility and satisfaction in market of the TRD</a:t>
            </a:r>
          </a:p>
          <a:p>
            <a:pPr>
              <a:lnSpc>
                <a:spcPts val="2100"/>
              </a:lnSpc>
              <a:buFont typeface="Arial" panose="020B0604020202020204" pitchFamily="34" charset="0"/>
              <a:buChar char="•"/>
            </a:pPr>
            <a:r>
              <a:rPr lang="en-US" altLang="ja-JP" sz="2000" dirty="0">
                <a:solidFill>
                  <a:srgbClr val="FF0000"/>
                </a:solidFill>
              </a:rPr>
              <a:t>Discussion on Feasibility of TSN of 802.1 in MAC and interference mitigation in PHY and MAC</a:t>
            </a:r>
          </a:p>
          <a:p>
            <a:pPr>
              <a:lnSpc>
                <a:spcPts val="2100"/>
              </a:lnSpc>
              <a:buFont typeface="Arial" panose="020B0604020202020204" pitchFamily="34" charset="0"/>
              <a:buChar char="•"/>
            </a:pPr>
            <a:r>
              <a:rPr lang="en-US" altLang="ja-JP" sz="2000" dirty="0">
                <a:solidFill>
                  <a:srgbClr val="FF0000"/>
                </a:solidFill>
              </a:rPr>
              <a:t>Joint Meeting with other groups for harmonization to resolve common problems</a:t>
            </a:r>
          </a:p>
          <a:p>
            <a:pPr>
              <a:lnSpc>
                <a:spcPts val="2100"/>
              </a:lnSpc>
              <a:buFont typeface="Arial" panose="020B0604020202020204" pitchFamily="34" charset="0"/>
              <a:buChar char="•"/>
            </a:pPr>
            <a:r>
              <a:rPr lang="en-US" altLang="ja-JP" sz="2000" b="1" dirty="0"/>
              <a:t>Next Things to Do</a:t>
            </a:r>
            <a:r>
              <a:rPr lang="ja-JP" altLang="en-US" sz="2000" b="1" dirty="0"/>
              <a:t>：</a:t>
            </a:r>
            <a:endParaRPr lang="en-US" altLang="ja-JP" sz="2000" b="1" dirty="0"/>
          </a:p>
          <a:p>
            <a:pPr marL="0" indent="0">
              <a:lnSpc>
                <a:spcPts val="2100"/>
              </a:lnSpc>
              <a:buNone/>
            </a:pPr>
            <a:r>
              <a:rPr lang="en-US" altLang="ja-JP" sz="2000" dirty="0">
                <a:solidFill>
                  <a:srgbClr val="FF0000"/>
                </a:solidFill>
              </a:rPr>
              <a:t>     Accept Proposals to Satisfy Technical Requirements</a:t>
            </a:r>
          </a:p>
          <a:p>
            <a:pPr marL="0" indent="0">
              <a:lnSpc>
                <a:spcPts val="2100"/>
              </a:lnSpc>
              <a:buNone/>
            </a:pPr>
            <a:endParaRPr lang="en-US" altLang="ja-JP" sz="2000" dirty="0"/>
          </a:p>
          <a:p>
            <a:pPr marL="0" indent="0">
              <a:lnSpc>
                <a:spcPts val="2100"/>
              </a:lnSpc>
              <a:buNone/>
            </a:pPr>
            <a:endParaRPr kumimoji="1" lang="ja-JP" altLang="en-US" sz="20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494070" y="723311"/>
            <a:ext cx="8347587" cy="754576"/>
          </a:xfrm>
        </p:spPr>
        <p:txBody>
          <a:bodyPr/>
          <a:lstStyle/>
          <a:p>
            <a:pPr>
              <a:lnSpc>
                <a:spcPts val="2700"/>
              </a:lnSpc>
            </a:pPr>
            <a:r>
              <a:rPr kumimoji="1" lang="en-US" altLang="ja-JP" sz="3200" b="1" dirty="0"/>
              <a:t>Objectives of TG 6ma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16</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November 2022</a:t>
            </a:r>
            <a:endParaRPr lang="en-US" altLang="ja-JP" dirty="0"/>
          </a:p>
        </p:txBody>
      </p:sp>
    </p:spTree>
    <p:extLst>
      <p:ext uri="{BB962C8B-B14F-4D97-AF65-F5344CB8AC3E}">
        <p14:creationId xmlns:p14="http://schemas.microsoft.com/office/powerpoint/2010/main" val="12773213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107504" y="1044955"/>
            <a:ext cx="8928992" cy="5517434"/>
          </a:xfrm>
          <a:ln/>
        </p:spPr>
        <p:txBody>
          <a:bodyPr>
            <a:noAutofit/>
          </a:bodyPr>
          <a:lstStyle/>
          <a:p>
            <a:pPr>
              <a:lnSpc>
                <a:spcPts val="1300"/>
              </a:lnSpc>
            </a:pPr>
            <a:r>
              <a:rPr lang="en-US" altLang="ja-JP" sz="1300" dirty="0"/>
              <a:t>TG15.6ma meeting call to order</a:t>
            </a:r>
          </a:p>
          <a:p>
            <a:pPr>
              <a:lnSpc>
                <a:spcPts val="1300"/>
              </a:lnSpc>
            </a:pPr>
            <a:r>
              <a:rPr lang="en-US" altLang="ja-JP" sz="1300" dirty="0"/>
              <a:t>Call for essential patents and policies &amp; procedures reminder </a:t>
            </a:r>
          </a:p>
          <a:p>
            <a:pPr>
              <a:lnSpc>
                <a:spcPts val="1300"/>
              </a:lnSpc>
            </a:pPr>
            <a:r>
              <a:rPr lang="en-US" altLang="ja-JP" sz="1300" dirty="0"/>
              <a:t>Approve last meeting minutes: TG 15.6ma Meeting Minutes for Nov. 2022                     doc.#15-22-0556-00-06ma</a:t>
            </a:r>
          </a:p>
          <a:p>
            <a:pPr>
              <a:lnSpc>
                <a:spcPts val="1300"/>
              </a:lnSpc>
            </a:pPr>
            <a:r>
              <a:rPr lang="en-US" altLang="ja-JP" sz="1300" dirty="0"/>
              <a:t>Agenda of TG15.6ma September Meeting                                                                        doc.#15-22-0523-00-06ma   </a:t>
            </a:r>
          </a:p>
          <a:p>
            <a:pPr>
              <a:lnSpc>
                <a:spcPts val="1300"/>
              </a:lnSpc>
            </a:pPr>
            <a:r>
              <a:rPr lang="en-US" altLang="ja-JP" sz="1300" dirty="0"/>
              <a:t>Review and Summary</a:t>
            </a:r>
          </a:p>
          <a:p>
            <a:pPr marL="800100" marR="0" lvl="1" indent="-285750" algn="l" defTabSz="914400" rtl="0" eaLnBrk="1" fontAlgn="base" latinLnBrk="0" hangingPunct="1">
              <a:lnSpc>
                <a:spcPts val="13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IG DEP, SG &amp; TG15.6a Activity for Amendment of IEEE802.15.6 Wireless BAN with Enhanced Dependability                         </a:t>
            </a:r>
          </a:p>
          <a:p>
            <a:pPr marL="514350" marR="0" lvl="1" indent="0" algn="l" defTabSz="914400" rtl="0" eaLnBrk="1" fontAlgn="base" latinLnBrk="0" hangingPunct="1">
              <a:lnSpc>
                <a:spcPts val="13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doc.#15-22-0339-02-06mq</a:t>
            </a:r>
          </a:p>
          <a:p>
            <a:pPr marL="514350" marR="0" lvl="1" indent="0" algn="l" defTabSz="914400" rtl="0" eaLnBrk="1" fontAlgn="base" latinLnBrk="0" hangingPunct="1">
              <a:lnSpc>
                <a:spcPts val="1300"/>
              </a:lnSpc>
              <a:spcBef>
                <a:spcPts val="0"/>
              </a:spcBef>
              <a:spcAft>
                <a:spcPts val="0"/>
              </a:spcAft>
              <a:buClrTx/>
              <a:buSzTx/>
              <a:buNone/>
              <a:tabLst/>
              <a:defRPr/>
            </a:pPr>
            <a:r>
              <a:rPr lang="en-US" altLang="ja-JP" sz="1200" dirty="0">
                <a:solidFill>
                  <a:srgbClr val="000000"/>
                </a:solidFill>
                <a:latin typeface="Arial"/>
                <a:cs typeface="Times New Roman" pitchFamily="18" charset="0"/>
              </a:rPr>
              <a:t>2.  Summary of Channel and Environment Models                                                                    doc.#15-22-0269-02-06ma </a:t>
            </a:r>
          </a:p>
          <a:p>
            <a:pPr marL="514350" marR="0" lvl="1" indent="0" algn="l" defTabSz="914400" rtl="0" eaLnBrk="1" fontAlgn="base" latinLnBrk="0" hangingPunct="1">
              <a:lnSpc>
                <a:spcPts val="1300"/>
              </a:lnSpc>
              <a:spcBef>
                <a:spcPts val="0"/>
              </a:spcBef>
              <a:spcAft>
                <a:spcPts val="0"/>
              </a:spcAft>
              <a:buClrTx/>
              <a:buSzTx/>
              <a:buNone/>
              <a:tabLst/>
              <a:defRPr/>
            </a:pPr>
            <a:r>
              <a:rPr lang="en-US" altLang="ja-JP" sz="1200" dirty="0">
                <a:solidFill>
                  <a:srgbClr val="000000"/>
                </a:solidFill>
                <a:latin typeface="Arial"/>
                <a:cs typeface="Times New Roman" pitchFamily="18" charset="0"/>
              </a:rPr>
              <a:t>3   Technical Requirement Document of TG15.6ma                                                                  doc.#15-21-0577-06-006a</a:t>
            </a:r>
          </a:p>
          <a:p>
            <a:pPr marR="0" lvl="1" indent="-228600" algn="l" defTabSz="914400" rtl="0" eaLnBrk="1" fontAlgn="base" latinLnBrk="0" hangingPunct="1">
              <a:lnSpc>
                <a:spcPts val="13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Call for Proposals                                                                                                                 doc.#15-22-0488-01-06ma          </a:t>
            </a:r>
          </a:p>
          <a:p>
            <a:pPr marL="171450" lvl="1" indent="-171450">
              <a:lnSpc>
                <a:spcPts val="13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Presentation</a:t>
            </a:r>
          </a:p>
          <a:p>
            <a:pPr marL="800100" marR="0" lvl="1" indent="-285750" algn="l" defTabSz="914400" rtl="0" eaLnBrk="1" fontAlgn="base" latinLnBrk="0" hangingPunct="1">
              <a:lnSpc>
                <a:spcPts val="13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QoS-aware Hybrid ARQ Scheme Utilizing Decomposable Error Correcting Codes for Wireless Body Area Networks                            </a:t>
            </a:r>
          </a:p>
          <a:p>
            <a:pPr marL="514350" marR="0" lvl="1" indent="0" algn="l" defTabSz="914400" rtl="0" eaLnBrk="1" fontAlgn="base" latinLnBrk="0" hangingPunct="1">
              <a:lnSpc>
                <a:spcPts val="13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doc.#15-22-0561-00-06ma </a:t>
            </a:r>
          </a:p>
          <a:p>
            <a:pPr marL="514350" marR="0" lvl="1" indent="0" algn="l" defTabSz="914400" rtl="0" eaLnBrk="1" fontAlgn="base" latinLnBrk="0" hangingPunct="1">
              <a:lnSpc>
                <a:spcPts val="1300"/>
              </a:lnSpc>
              <a:spcBef>
                <a:spcPts val="0"/>
              </a:spcBef>
              <a:spcAft>
                <a:spcPts val="0"/>
              </a:spcAft>
              <a:buClrTx/>
              <a:buSzTx/>
              <a:buNone/>
              <a:tabLst/>
              <a:defRPr/>
            </a:pPr>
            <a:r>
              <a:rPr lang="en-US" altLang="ja-JP" sz="1200" dirty="0">
                <a:solidFill>
                  <a:srgbClr val="000000"/>
                </a:solidFill>
                <a:latin typeface="Arial"/>
                <a:cs typeface="Times New Roman" pitchFamily="18" charset="0"/>
              </a:rPr>
              <a:t>2.. Evaluation of IEEE 802.15.6 Ultra-wideband Physical Layer Utilizing Super Orthogonal Convolutional Code</a:t>
            </a:r>
          </a:p>
          <a:p>
            <a:pPr marL="514350" marR="0" lvl="1" indent="0" algn="l" defTabSz="914400" rtl="0" eaLnBrk="1" fontAlgn="base" latinLnBrk="0" hangingPunct="1">
              <a:lnSpc>
                <a:spcPts val="13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doc.#15-22-0562-00-06ma</a:t>
            </a:r>
          </a:p>
          <a:p>
            <a:pPr marL="514350" marR="0" lvl="1" indent="0" algn="l" defTabSz="914400" rtl="0" eaLnBrk="1" fontAlgn="base" latinLnBrk="0" hangingPunct="1">
              <a:lnSpc>
                <a:spcPts val="1300"/>
              </a:lnSpc>
              <a:spcBef>
                <a:spcPts val="0"/>
              </a:spcBef>
              <a:spcAft>
                <a:spcPts val="0"/>
              </a:spcAft>
              <a:buClrTx/>
              <a:buSzTx/>
              <a:buNone/>
              <a:tabLst/>
              <a:defRPr/>
            </a:pPr>
            <a:r>
              <a:rPr lang="en-US" altLang="ja-JP" sz="1200" dirty="0">
                <a:solidFill>
                  <a:srgbClr val="000000"/>
                </a:solidFill>
                <a:latin typeface="Arial"/>
                <a:cs typeface="Times New Roman" pitchFamily="18" charset="0"/>
              </a:rPr>
              <a:t>3.   Harmonization with 4ab: data rates &amp; FEC                                                                           doc.#15-22-0zzz-00-06ma</a:t>
            </a:r>
          </a:p>
          <a:p>
            <a:pPr marR="0" lvl="1" indent="-228600" algn="l" defTabSz="914400" rtl="0" eaLnBrk="1" fontAlgn="base" latinLnBrk="0" hangingPunct="1">
              <a:lnSpc>
                <a:spcPts val="13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Definition of Coexistence Levels and Channel Allocation for the Levels                               doc.#15-22-0ccc-00-06ma</a:t>
            </a:r>
          </a:p>
          <a:p>
            <a:pPr marR="0" lvl="1" indent="-228600" algn="l" defTabSz="914400" rtl="0" eaLnBrk="1" fontAlgn="base" latinLnBrk="0" hangingPunct="1">
              <a:lnSpc>
                <a:spcPts val="13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MAC Protocol Proposal for Multiple BAN environment(Level 1)                                            doc.#15-22-0ddd-00-06ma</a:t>
            </a:r>
          </a:p>
          <a:p>
            <a:pPr marR="0" lvl="1" indent="-228600" algn="l" defTabSz="914400" rtl="0" eaLnBrk="1" fontAlgn="base" latinLnBrk="0" hangingPunct="1">
              <a:lnSpc>
                <a:spcPts val="13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Coordinator-to-Coordinator(C2C) </a:t>
            </a:r>
            <a:r>
              <a:rPr lang="en-US" altLang="ja-JP" sz="1200" dirty="0" err="1">
                <a:solidFill>
                  <a:srgbClr val="000000"/>
                </a:solidFill>
                <a:latin typeface="Arial"/>
                <a:cs typeface="Times New Roman" pitchFamily="18" charset="0"/>
              </a:rPr>
              <a:t>Negociation</a:t>
            </a:r>
            <a:r>
              <a:rPr lang="en-US" altLang="ja-JP" sz="1200" dirty="0">
                <a:solidFill>
                  <a:srgbClr val="000000"/>
                </a:solidFill>
                <a:latin typeface="Arial"/>
                <a:cs typeface="Times New Roman" pitchFamily="18" charset="0"/>
              </a:rPr>
              <a:t> among Coexisting BANs                               doc.#15-22-0388-00-06ma      </a:t>
            </a:r>
          </a:p>
          <a:p>
            <a:pPr marR="0" lvl="1" indent="-228600" algn="l" defTabSz="914400" rtl="0" eaLnBrk="1" fontAlgn="base" latinLnBrk="0" hangingPunct="1">
              <a:lnSpc>
                <a:spcPts val="13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MAC proposal on interference avoidance in coexisting dependable BANs                            doc.#15-22-0355-02-06ma</a:t>
            </a:r>
          </a:p>
          <a:p>
            <a:pPr marR="0" lvl="1" indent="-228600" algn="l" defTabSz="914400" rtl="0" eaLnBrk="1" fontAlgn="base" latinLnBrk="0" hangingPunct="1">
              <a:lnSpc>
                <a:spcPts val="13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MAC Harmonization                                                                                                              doc.#15-22-0eee-00-06ma</a:t>
            </a:r>
          </a:p>
          <a:p>
            <a:pPr marR="0" lvl="1" indent="-228600" algn="l" defTabSz="914400" rtl="0" eaLnBrk="1" fontAlgn="base" latinLnBrk="0" hangingPunct="1">
              <a:lnSpc>
                <a:spcPts val="13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MAC Bridging for Time-Sensitive Networking of 802.15.6ma                                                doc.#15-22-0024-00-06a</a:t>
            </a:r>
          </a:p>
          <a:p>
            <a:pPr marR="0" lvl="1" indent="-228600" algn="l" defTabSz="914400" rtl="0" eaLnBrk="1" fontAlgn="base" latinLnBrk="0" hangingPunct="1">
              <a:lnSpc>
                <a:spcPts val="13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Summary of MAC Protocol Proposals</a:t>
            </a: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 doc.#15-22-0fff-00-06ma </a:t>
            </a:r>
          </a:p>
          <a:p>
            <a:pPr marR="0" lvl="1" indent="-228600" algn="l" defTabSz="914400" rtl="0" eaLnBrk="1" fontAlgn="base" latinLnBrk="0" hangingPunct="1">
              <a:lnSpc>
                <a:spcPts val="1300"/>
              </a:lnSpc>
              <a:spcBef>
                <a:spcPts val="0"/>
              </a:spcBef>
              <a:spcAft>
                <a:spcPts val="0"/>
              </a:spcAft>
              <a:buClrTx/>
              <a:buSzTx/>
              <a:buAutoNum type="arabicPeriod" startAt="4"/>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Interference </a:t>
            </a:r>
            <a:r>
              <a:rPr kumimoji="1" lang="en-US" altLang="ja-JP" sz="1200" b="0" i="0" u="none" strike="noStrike" kern="0" cap="none" spc="0" normalizeH="0" baseline="0" noProof="0" dirty="0" err="1">
                <a:ln>
                  <a:noFill/>
                </a:ln>
                <a:solidFill>
                  <a:srgbClr val="000000"/>
                </a:solidFill>
                <a:effectLst/>
                <a:uLnTx/>
                <a:uFillTx/>
                <a:latin typeface="Arial"/>
                <a:cs typeface="Times New Roman" pitchFamily="18" charset="0"/>
              </a:rPr>
              <a:t>Mittigation</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with Orthogonal Matched Filters in Time and Space Domains         doc.#15-20-0359-03-006a</a:t>
            </a:r>
          </a:p>
          <a:p>
            <a:pPr>
              <a:lnSpc>
                <a:spcPts val="1300"/>
              </a:lnSpc>
            </a:pPr>
            <a:r>
              <a:rPr lang="en-US" altLang="ja-JP" sz="1300" dirty="0"/>
              <a:t>Discussion</a:t>
            </a:r>
          </a:p>
          <a:p>
            <a:pPr marL="0" indent="0">
              <a:lnSpc>
                <a:spcPts val="1300"/>
              </a:lnSpc>
              <a:buNone/>
            </a:pPr>
            <a:r>
              <a:rPr lang="en-US" altLang="ja-JP" sz="1300" dirty="0"/>
              <a:t>           1. . Draft Summary of Physical Layer Specification of Dependable BAN for Revision of IEEE802.15.6-2012</a:t>
            </a:r>
          </a:p>
          <a:p>
            <a:pPr marL="0" indent="0">
              <a:lnSpc>
                <a:spcPts val="1300"/>
              </a:lnSpc>
              <a:buNone/>
            </a:pPr>
            <a:r>
              <a:rPr lang="en-US" altLang="ja-JP" sz="1300" dirty="0"/>
              <a:t>           2.   Draft Summary of MAC Protocol of Dependable BAN for Revision of IEEE802.15.6-2012</a:t>
            </a:r>
          </a:p>
          <a:p>
            <a:pPr marL="0" indent="0">
              <a:lnSpc>
                <a:spcPts val="1300"/>
              </a:lnSpc>
              <a:buNone/>
            </a:pPr>
            <a:r>
              <a:rPr lang="en-US" altLang="ja-JP" sz="1300" dirty="0"/>
              <a:t>           3.   Remained Issues for  PHY and MAC Specification</a:t>
            </a:r>
          </a:p>
          <a:p>
            <a:pPr marL="0" indent="0">
              <a:lnSpc>
                <a:spcPts val="1300"/>
              </a:lnSpc>
              <a:buNone/>
            </a:pPr>
            <a:r>
              <a:rPr lang="en-US" altLang="ja-JP" sz="1300" dirty="0"/>
              <a:t>           4.    Revision of Call for Proposals</a:t>
            </a:r>
          </a:p>
          <a:p>
            <a:pPr marL="0" indent="0">
              <a:lnSpc>
                <a:spcPts val="1300"/>
              </a:lnSpc>
              <a:buNone/>
            </a:pPr>
            <a:r>
              <a:rPr lang="en-US" altLang="ja-JP" sz="1300" dirty="0"/>
              <a:t>           5.   Timeline for next meetings after January 2023  </a:t>
            </a:r>
          </a:p>
          <a:p>
            <a:pPr marL="0" indent="0">
              <a:lnSpc>
                <a:spcPts val="1300"/>
              </a:lnSpc>
              <a:buNone/>
            </a:pPr>
            <a:r>
              <a:rPr lang="en-US" altLang="ja-JP" sz="1300" dirty="0"/>
              <a:t>                                                                      </a:t>
            </a:r>
          </a:p>
          <a:p>
            <a:pPr marL="0" indent="0">
              <a:lnSpc>
                <a:spcPts val="1300"/>
              </a:lnSpc>
              <a:buNone/>
            </a:pPr>
            <a:endParaRPr lang="en-US" altLang="ja-JP" sz="1300" dirty="0"/>
          </a:p>
        </p:txBody>
      </p:sp>
      <p:sp>
        <p:nvSpPr>
          <p:cNvPr id="4098" name="Rectangle 2"/>
          <p:cNvSpPr>
            <a:spLocks noGrp="1" noChangeArrowheads="1"/>
          </p:cNvSpPr>
          <p:nvPr>
            <p:ph type="title"/>
          </p:nvPr>
        </p:nvSpPr>
        <p:spPr>
          <a:xfrm>
            <a:off x="684483" y="607276"/>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17</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2022</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kumimoji="0" lang="en-US" altLang="ja-JP" sz="1600" b="1" i="0" u="none" strike="noStrike" kern="1200" cap="none" spc="0" normalizeH="0" baseline="0" noProof="0" smtClean="0">
                <a:ln>
                  <a:noFill/>
                </a:ln>
                <a:solidFill>
                  <a:srgbClr val="898989"/>
                </a:solidFill>
                <a:effectLst/>
                <a:uLnTx/>
                <a:uFillTx/>
                <a:latin typeface="Calibri"/>
                <a:ea typeface="游ゴシック" pitchFamily="50"/>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7" name="テキスト ボックス 6">
            <a:extLst>
              <a:ext uri="{FF2B5EF4-FFF2-40B4-BE49-F238E27FC236}">
                <a16:creationId xmlns:a16="http://schemas.microsoft.com/office/drawing/2014/main" id="{B4C6DAAE-52BC-42AD-95F6-1BE672B93C93}"/>
              </a:ext>
            </a:extLst>
          </p:cNvPr>
          <p:cNvSpPr txBox="1"/>
          <p:nvPr/>
        </p:nvSpPr>
        <p:spPr>
          <a:xfrm>
            <a:off x="275208" y="1050595"/>
            <a:ext cx="8748477"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dirty="0">
                <a:solidFill>
                  <a:prstClr val="black"/>
                </a:solidFill>
                <a:latin typeface="游ゴシック" panose="020F0502020204030204"/>
                <a:ea typeface="游ゴシック" panose="020B0400000000000000" pitchFamily="50" charset="-128"/>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RM#4</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in local time  22:30-01:30 +1day EDT,  Nov.15(TUE),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12:30-14:30 JST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PM1  15:30-17:30 in local time   1:30-3:30 EDT, Nov. 16(WED),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15:30-17:30 JST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in local time  22:30-01:30 +1day EDT,  Nov.17(THU),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12:30-14:30 JST</a:t>
            </a:r>
            <a:endParaRPr kumimoji="1" lang="en-US" altLang="ja-JP" sz="1200" b="1" i="0" u="none" strike="noStrike" kern="1200" cap="none" spc="0" normalizeH="0" baseline="0" noProof="0" dirty="0">
              <a:ln>
                <a:noFill/>
              </a:ln>
              <a:solidFill>
                <a:srgbClr val="FF00FF"/>
              </a:solidFill>
              <a:effectLst/>
              <a:highlight>
                <a:srgbClr val="FFFF00"/>
              </a:highlight>
              <a:uLnTx/>
              <a:uFillTx/>
              <a:latin typeface="游ゴシック" panose="020F0502020204030204"/>
              <a:ea typeface="游ゴシック" panose="020B0400000000000000" pitchFamily="50" charset="-128"/>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457200" y="586039"/>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Plenary Session Schedule for 13-17</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November 2022</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dirty="0">
                <a:solidFill>
                  <a:srgbClr val="000000"/>
                </a:solidFill>
                <a:latin typeface="Arial"/>
              </a:rPr>
              <a:t>November</a:t>
            </a:r>
            <a:r>
              <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rPr>
              <a:t> 2022</a:t>
            </a:r>
          </a:p>
        </p:txBody>
      </p:sp>
      <p:pic>
        <p:nvPicPr>
          <p:cNvPr id="9" name="図 8">
            <a:extLst>
              <a:ext uri="{FF2B5EF4-FFF2-40B4-BE49-F238E27FC236}">
                <a16:creationId xmlns:a16="http://schemas.microsoft.com/office/drawing/2014/main" id="{B6710FCA-15DC-CECB-3427-9967D96A5EA1}"/>
              </a:ext>
            </a:extLst>
          </p:cNvPr>
          <p:cNvPicPr>
            <a:picLocks noChangeAspect="1"/>
          </p:cNvPicPr>
          <p:nvPr/>
        </p:nvPicPr>
        <p:blipFill rotWithShape="1">
          <a:blip r:embed="rId3"/>
          <a:srcRect l="22105" t="17205" r="6105" b="29275"/>
          <a:stretch/>
        </p:blipFill>
        <p:spPr>
          <a:xfrm>
            <a:off x="106953" y="2009530"/>
            <a:ext cx="8961122" cy="4337710"/>
          </a:xfrm>
          <a:prstGeom prst="rect">
            <a:avLst/>
          </a:prstGeom>
        </p:spPr>
      </p:pic>
    </p:spTree>
    <p:extLst>
      <p:ext uri="{BB962C8B-B14F-4D97-AF65-F5344CB8AC3E}">
        <p14:creationId xmlns:p14="http://schemas.microsoft.com/office/powerpoint/2010/main" val="19064815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581E9D3F-75A5-E740-D662-6AB22AF49FC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lang="en-US" altLang="ja-JP" smtClean="0"/>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218602" y="609600"/>
            <a:ext cx="8706796" cy="435329"/>
          </a:xfrm>
        </p:spPr>
        <p:txBody>
          <a:bodyPr>
            <a:noAutofit/>
          </a:bodyPr>
          <a:lstStyle/>
          <a:p>
            <a:r>
              <a:rPr kumimoji="1" lang="en-US" altLang="ja-JP" sz="2400" b="1" i="0" u="none" strike="noStrike" kern="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TG15.6ma Interim Session Schedule for 13-17th, November 2022</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r>
              <a:rPr lang="en-US" altLang="ja-JP" dirty="0"/>
              <a:t>November 2022</a:t>
            </a:r>
          </a:p>
        </p:txBody>
      </p:sp>
      <p:graphicFrame>
        <p:nvGraphicFramePr>
          <p:cNvPr id="8" name="コンテンツ プレースホルダー 8">
            <a:extLst>
              <a:ext uri="{FF2B5EF4-FFF2-40B4-BE49-F238E27FC236}">
                <a16:creationId xmlns:a16="http://schemas.microsoft.com/office/drawing/2014/main" id="{FEF2E889-EDAD-445E-8EE3-7AC2F13064F9}"/>
              </a:ext>
            </a:extLst>
          </p:cNvPr>
          <p:cNvGraphicFramePr>
            <a:graphicFrameLocks/>
          </p:cNvGraphicFramePr>
          <p:nvPr>
            <p:extLst>
              <p:ext uri="{D42A27DB-BD31-4B8C-83A1-F6EECF244321}">
                <p14:modId xmlns:p14="http://schemas.microsoft.com/office/powerpoint/2010/main" val="1439910240"/>
              </p:ext>
            </p:extLst>
          </p:nvPr>
        </p:nvGraphicFramePr>
        <p:xfrm>
          <a:off x="239486" y="1003755"/>
          <a:ext cx="8706796" cy="1661160"/>
        </p:xfrm>
        <a:graphic>
          <a:graphicData uri="http://schemas.openxmlformats.org/drawingml/2006/table">
            <a:tbl>
              <a:tblPr firstRow="1" bandRow="1">
                <a:tableStyleId>{93296810-A885-4BE3-A3E7-6D5BEEA58F35}</a:tableStyleId>
              </a:tblPr>
              <a:tblGrid>
                <a:gridCol w="1532164">
                  <a:extLst>
                    <a:ext uri="{9D8B030D-6E8A-4147-A177-3AD203B41FA5}">
                      <a16:colId xmlns:a16="http://schemas.microsoft.com/office/drawing/2014/main" val="20000"/>
                    </a:ext>
                  </a:extLst>
                </a:gridCol>
                <a:gridCol w="1360170">
                  <a:extLst>
                    <a:ext uri="{9D8B030D-6E8A-4147-A177-3AD203B41FA5}">
                      <a16:colId xmlns:a16="http://schemas.microsoft.com/office/drawing/2014/main" val="20001"/>
                    </a:ext>
                  </a:extLst>
                </a:gridCol>
                <a:gridCol w="1291590">
                  <a:extLst>
                    <a:ext uri="{9D8B030D-6E8A-4147-A177-3AD203B41FA5}">
                      <a16:colId xmlns:a16="http://schemas.microsoft.com/office/drawing/2014/main" val="20002"/>
                    </a:ext>
                  </a:extLst>
                </a:gridCol>
                <a:gridCol w="1508760">
                  <a:extLst>
                    <a:ext uri="{9D8B030D-6E8A-4147-A177-3AD203B41FA5}">
                      <a16:colId xmlns:a16="http://schemas.microsoft.com/office/drawing/2014/main" val="2295029801"/>
                    </a:ext>
                  </a:extLst>
                </a:gridCol>
                <a:gridCol w="1611630">
                  <a:extLst>
                    <a:ext uri="{9D8B030D-6E8A-4147-A177-3AD203B41FA5}">
                      <a16:colId xmlns:a16="http://schemas.microsoft.com/office/drawing/2014/main" val="20004"/>
                    </a:ext>
                  </a:extLst>
                </a:gridCol>
                <a:gridCol w="1402482">
                  <a:extLst>
                    <a:ext uri="{9D8B030D-6E8A-4147-A177-3AD203B41FA5}">
                      <a16:colId xmlns:a16="http://schemas.microsoft.com/office/drawing/2014/main" val="3471617732"/>
                    </a:ext>
                  </a:extLst>
                </a:gridCol>
              </a:tblGrid>
              <a:tr h="397541">
                <a:tc>
                  <a:txBody>
                    <a:bodyPr/>
                    <a:lstStyle/>
                    <a:p>
                      <a:endParaRPr kumimoji="1" lang="ja-JP" altLang="en-US" dirty="0"/>
                    </a:p>
                  </a:txBody>
                  <a:tcPr>
                    <a:solidFill>
                      <a:srgbClr val="0070C0"/>
                    </a:solidFill>
                  </a:tcPr>
                </a:tc>
                <a:tc>
                  <a:txBody>
                    <a:bodyPr/>
                    <a:lstStyle/>
                    <a:p>
                      <a:pPr algn="ctr"/>
                      <a:r>
                        <a:rPr kumimoji="1" lang="en-US" altLang="ja-JP" sz="1100" dirty="0"/>
                        <a:t>Nov. 14</a:t>
                      </a:r>
                      <a:r>
                        <a:rPr kumimoji="1" lang="en-US" altLang="ja-JP" sz="1100" baseline="30000" dirty="0"/>
                        <a:t>th</a:t>
                      </a:r>
                    </a:p>
                    <a:p>
                      <a:pPr algn="ctr"/>
                      <a:r>
                        <a:rPr kumimoji="1" lang="en-US" altLang="ja-JP" sz="1100" dirty="0"/>
                        <a:t>Monday</a:t>
                      </a:r>
                      <a:endParaRPr kumimoji="1" lang="ja-JP" altLang="en-US" sz="1100" dirty="0"/>
                    </a:p>
                  </a:txBody>
                  <a:tcPr anchor="ctr">
                    <a:solidFill>
                      <a:srgbClr val="0070C0"/>
                    </a:solidFill>
                  </a:tcPr>
                </a:tc>
                <a:tc>
                  <a:txBody>
                    <a:bodyPr/>
                    <a:lstStyle/>
                    <a:p>
                      <a:pPr algn="ctr"/>
                      <a:r>
                        <a:rPr kumimoji="1" lang="en-US" altLang="ja-JP" sz="1100" dirty="0"/>
                        <a:t>Nov. 15</a:t>
                      </a:r>
                      <a:r>
                        <a:rPr kumimoji="1" lang="en-US" altLang="ja-JP" sz="1100" baseline="30000" dirty="0"/>
                        <a:t>th</a:t>
                      </a:r>
                      <a:endParaRPr kumimoji="1" lang="en-US" altLang="ja-JP" sz="1100" dirty="0"/>
                    </a:p>
                    <a:p>
                      <a:pPr algn="ctr"/>
                      <a:r>
                        <a:rPr kumimoji="1" lang="en-US" altLang="ja-JP" sz="1100" dirty="0"/>
                        <a:t>Tuesday</a:t>
                      </a:r>
                      <a:endParaRPr kumimoji="1" lang="ja-JP" altLang="en-US" sz="1100" dirty="0"/>
                    </a:p>
                  </a:txBody>
                  <a:tcPr anchor="ctr">
                    <a:solidFill>
                      <a:srgbClr val="0070C0"/>
                    </a:solidFill>
                  </a:tcPr>
                </a:tc>
                <a:tc>
                  <a:txBody>
                    <a:bodyPr/>
                    <a:lstStyle/>
                    <a:p>
                      <a:pPr algn="ctr"/>
                      <a:r>
                        <a:rPr kumimoji="1" lang="en-US" altLang="ja-JP" sz="1100" dirty="0"/>
                        <a:t>Nov. 16</a:t>
                      </a:r>
                      <a:r>
                        <a:rPr kumimoji="1" lang="en-US" altLang="ja-JP" sz="1100" baseline="30000" dirty="0"/>
                        <a:t>th</a:t>
                      </a:r>
                      <a:endParaRPr kumimoji="1" lang="en-US" altLang="ja-JP" sz="1100" dirty="0"/>
                    </a:p>
                    <a:p>
                      <a:pPr algn="ctr"/>
                      <a:r>
                        <a:rPr kumimoji="1" lang="en-US" altLang="ja-JP" sz="1100" dirty="0"/>
                        <a:t>Wednesday</a:t>
                      </a:r>
                      <a:endParaRPr kumimoji="1" lang="ja-JP" altLang="en-US" sz="1100" dirty="0"/>
                    </a:p>
                  </a:txBody>
                  <a:tcPr anchor="ctr">
                    <a:solidFill>
                      <a:srgbClr val="0070C0"/>
                    </a:solidFill>
                  </a:tcPr>
                </a:tc>
                <a:tc>
                  <a:txBody>
                    <a:bodyPr/>
                    <a:lstStyle/>
                    <a:p>
                      <a:pPr algn="ctr"/>
                      <a:r>
                        <a:rPr kumimoji="1" lang="en-US" altLang="ja-JP" sz="1100" dirty="0"/>
                        <a:t>Nov. 17</a:t>
                      </a:r>
                      <a:r>
                        <a:rPr kumimoji="1" lang="en-US" altLang="ja-JP" sz="1100" baseline="30000" dirty="0"/>
                        <a:t>th</a:t>
                      </a:r>
                      <a:endParaRPr kumimoji="1" lang="en-US" altLang="ja-JP" sz="1100" dirty="0"/>
                    </a:p>
                    <a:p>
                      <a:pPr algn="ctr"/>
                      <a:r>
                        <a:rPr kumimoji="1" lang="en-US" altLang="ja-JP" sz="1100" dirty="0"/>
                        <a:t>Thursday</a:t>
                      </a:r>
                      <a:endParaRPr kumimoji="1" lang="ja-JP" altLang="en-US" sz="1100" dirty="0"/>
                    </a:p>
                  </a:txBody>
                  <a:tcPr anchor="ctr">
                    <a:solidFill>
                      <a:srgbClr val="0070C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a:ln>
                            <a:noFill/>
                          </a:ln>
                          <a:solidFill>
                            <a:srgbClr val="FFFFFF"/>
                          </a:solidFill>
                          <a:effectLst/>
                          <a:uLnTx/>
                          <a:uFillTx/>
                          <a:latin typeface="+mn-lt"/>
                          <a:ea typeface="+mn-ea"/>
                          <a:cs typeface="+mn-cs"/>
                        </a:rPr>
                        <a:t>Nov. 18</a:t>
                      </a:r>
                      <a:r>
                        <a:rPr kumimoji="1" lang="en-US" altLang="ja-JP" sz="1100" b="1" i="0" u="none" strike="noStrike" kern="1200" cap="none" spc="0" normalizeH="0" baseline="30000" noProof="0" dirty="0">
                          <a:ln>
                            <a:noFill/>
                          </a:ln>
                          <a:solidFill>
                            <a:srgbClr val="FFFFFF"/>
                          </a:solidFill>
                          <a:effectLst/>
                          <a:uLnTx/>
                          <a:uFillTx/>
                          <a:latin typeface="+mn-lt"/>
                          <a:ea typeface="+mn-ea"/>
                          <a:cs typeface="+mn-cs"/>
                        </a:rPr>
                        <a:t>h</a:t>
                      </a:r>
                      <a:endParaRPr kumimoji="1" lang="en-US" altLang="ja-JP" sz="1100" b="1" i="0" u="none" strike="noStrike" kern="1200" cap="none" spc="0" normalizeH="0" baseline="0" noProof="0" dirty="0">
                        <a:ln>
                          <a:noFill/>
                        </a:ln>
                        <a:solidFill>
                          <a:srgbClr val="FFFFFF"/>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a:ln>
                            <a:noFill/>
                          </a:ln>
                          <a:solidFill>
                            <a:srgbClr val="FFFFFF"/>
                          </a:solidFill>
                          <a:effectLst/>
                          <a:uLnTx/>
                          <a:uFillTx/>
                          <a:latin typeface="+mn-lt"/>
                          <a:ea typeface="+mn-ea"/>
                          <a:cs typeface="+mn-cs"/>
                        </a:rPr>
                        <a:t>Friday</a:t>
                      </a:r>
                      <a:endParaRPr kumimoji="1" lang="ja-JP" altLang="en-US" sz="1100" dirty="0"/>
                    </a:p>
                  </a:txBody>
                  <a:tcPr anchor="ctr">
                    <a:solidFill>
                      <a:srgbClr val="0070C0"/>
                    </a:solidFill>
                  </a:tcPr>
                </a:tc>
                <a:extLst>
                  <a:ext uri="{0D108BD9-81ED-4DB2-BD59-A6C34878D82A}">
                    <a16:rowId xmlns:a16="http://schemas.microsoft.com/office/drawing/2014/main" val="10000"/>
                  </a:ext>
                </a:extLst>
              </a:tr>
              <a:tr h="335898">
                <a:tc>
                  <a:txBody>
                    <a:bodyPr/>
                    <a:lstStyle/>
                    <a:p>
                      <a:pPr algn="ctr"/>
                      <a:r>
                        <a:rPr kumimoji="1" lang="en-US" altLang="ja-JP" sz="1000" b="1" dirty="0"/>
                        <a:t>EDT 22:30-</a:t>
                      </a:r>
                      <a:r>
                        <a:rPr kumimoji="1" lang="en-US" altLang="ja-JP" sz="1000" b="1" dirty="0">
                          <a:solidFill>
                            <a:srgbClr val="FF0000"/>
                          </a:solidFill>
                        </a:rPr>
                        <a:t>1 day</a:t>
                      </a:r>
                      <a:r>
                        <a:rPr kumimoji="1" lang="en-US" altLang="ja-JP" sz="1000" b="1" dirty="0"/>
                        <a:t>-01:30</a:t>
                      </a:r>
                    </a:p>
                    <a:p>
                      <a:pPr algn="ctr"/>
                      <a:r>
                        <a:rPr kumimoji="1" lang="en-US" altLang="ja-JP" sz="1000" b="1" dirty="0"/>
                        <a:t>JST: 12:30-14:30</a:t>
                      </a:r>
                      <a:endParaRPr kumimoji="1" lang="ja-JP" altLang="en-US" sz="1000" b="1" dirty="0">
                        <a:solidFill>
                          <a:srgbClr val="FF0000"/>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n-lt"/>
                          <a:ea typeface="+mn-ea"/>
                          <a:cs typeface="+mn-cs"/>
                        </a:rPr>
                        <a:t>AM2   IEEE802.15 Opening Plenary</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FF0000"/>
                          </a:solidFill>
                          <a:effectLst/>
                          <a:uLnTx/>
                          <a:uFillTx/>
                          <a:latin typeface="+mn-lt"/>
                          <a:ea typeface="+mn-ea"/>
                          <a:cs typeface="+mn-cs"/>
                        </a:rPr>
                        <a:t>AM2 TG15.6ma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FF0000"/>
                          </a:solidFill>
                          <a:effectLst/>
                          <a:highlight>
                            <a:srgbClr val="FFFF00"/>
                          </a:highlight>
                          <a:uLnTx/>
                          <a:uFillTx/>
                          <a:latin typeface="+mn-lt"/>
                          <a:ea typeface="+mn-ea"/>
                          <a:cs typeface="+mn-cs"/>
                        </a:rPr>
                        <a:t>VRM#4</a:t>
                      </a:r>
                      <a:r>
                        <a:rPr kumimoji="1" lang="en-US" altLang="ja-JP" sz="1050" b="1" i="0" u="none" strike="noStrike" kern="1200" cap="none" spc="0" normalizeH="0" baseline="0" noProof="0" dirty="0">
                          <a:ln>
                            <a:noFill/>
                          </a:ln>
                          <a:solidFill>
                            <a:srgbClr val="FF0000"/>
                          </a:solidFill>
                          <a:effectLst/>
                          <a:uLnTx/>
                          <a:uFillTx/>
                          <a:latin typeface="+mn-lt"/>
                          <a:ea typeface="+mn-ea"/>
                          <a:cs typeface="+mn-cs"/>
                        </a:rPr>
                        <a:t> Session 1</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chemeClr val="tx1"/>
                          </a:solidFill>
                          <a:effectLst/>
                          <a:uLnTx/>
                          <a:uFillTx/>
                          <a:latin typeface="+mn-lt"/>
                          <a:ea typeface="+mn-ea"/>
                          <a:cs typeface="+mn-cs"/>
                        </a:rPr>
                        <a:t>AM2  Mid Plenary &amp;</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chemeClr val="tx1"/>
                          </a:solidFill>
                          <a:effectLst/>
                          <a:uLnTx/>
                          <a:uFillTx/>
                          <a:latin typeface="+mn-lt"/>
                          <a:ea typeface="+mn-ea"/>
                          <a:cs typeface="+mn-cs"/>
                        </a:rPr>
                        <a:t>WNG Session</a:t>
                      </a:r>
                      <a:endParaRPr kumimoji="1" lang="en-US" altLang="ja-JP" sz="1050" b="1" dirty="0">
                        <a:solidFill>
                          <a:srgbClr val="FF0000"/>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FF0000"/>
                          </a:solidFill>
                          <a:effectLst/>
                          <a:uLnTx/>
                          <a:uFillTx/>
                          <a:latin typeface="+mn-lt"/>
                          <a:ea typeface="+mn-ea"/>
                          <a:cs typeface="+mn-cs"/>
                        </a:rPr>
                        <a:t>AM2 TG15.6ma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FF0000"/>
                          </a:solidFill>
                          <a:effectLst/>
                          <a:highlight>
                            <a:srgbClr val="FFFF00"/>
                          </a:highlight>
                          <a:uLnTx/>
                          <a:uFillTx/>
                          <a:latin typeface="+mn-lt"/>
                          <a:ea typeface="+mn-ea"/>
                          <a:cs typeface="+mn-cs"/>
                        </a:rPr>
                        <a:t>VRM#2 </a:t>
                      </a:r>
                      <a:r>
                        <a:rPr kumimoji="1" lang="en-US" altLang="ja-JP" sz="1050" b="1" i="0" u="none" strike="noStrike" kern="1200" cap="none" spc="0" normalizeH="0" baseline="0" noProof="0" dirty="0">
                          <a:ln>
                            <a:noFill/>
                          </a:ln>
                          <a:solidFill>
                            <a:srgbClr val="FF0000"/>
                          </a:solidFill>
                          <a:effectLst/>
                          <a:uLnTx/>
                          <a:uFillTx/>
                          <a:latin typeface="+mn-lt"/>
                          <a:ea typeface="+mn-ea"/>
                          <a:cs typeface="+mn-cs"/>
                        </a:rPr>
                        <a:t>Session 3</a:t>
                      </a: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u="none" dirty="0">
                        <a:solidFill>
                          <a:srgbClr val="FF0000"/>
                        </a:solidFill>
                      </a:endParaRPr>
                    </a:p>
                  </a:txBody>
                  <a:tcPr anchor="ctr">
                    <a:solidFill>
                      <a:schemeClr val="accent1">
                        <a:lumMod val="20000"/>
                        <a:lumOff val="80000"/>
                      </a:schemeClr>
                    </a:solidFill>
                  </a:tcPr>
                </a:tc>
                <a:extLst>
                  <a:ext uri="{0D108BD9-81ED-4DB2-BD59-A6C34878D82A}">
                    <a16:rowId xmlns:a16="http://schemas.microsoft.com/office/drawing/2014/main" val="10001"/>
                  </a:ext>
                </a:extLst>
              </a:tr>
              <a:tr h="38334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srgbClr val="000000"/>
                          </a:solidFill>
                          <a:effectLst/>
                          <a:uLnTx/>
                          <a:uFillTx/>
                          <a:latin typeface="+mn-lt"/>
                          <a:ea typeface="+mn-ea"/>
                          <a:cs typeface="+mn-cs"/>
                        </a:rPr>
                        <a:t>EDT 41:30- 3:30</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srgbClr val="000000"/>
                          </a:solidFill>
                          <a:effectLst/>
                          <a:uLnTx/>
                          <a:uFillTx/>
                          <a:latin typeface="+mn-lt"/>
                          <a:ea typeface="+mn-ea"/>
                          <a:cs typeface="+mn-cs"/>
                        </a:rPr>
                        <a:t>JST: 15:30-17:30</a:t>
                      </a:r>
                      <a:endParaRPr kumimoji="1" lang="ja-JP" altLang="en-US" sz="1000" b="1" i="0" u="none" strike="noStrike" kern="1200" cap="none" spc="0" normalizeH="0" baseline="0" noProof="0" dirty="0">
                        <a:ln>
                          <a:noFill/>
                        </a:ln>
                        <a:solidFill>
                          <a:srgbClr val="FF0000"/>
                        </a:solidFill>
                        <a:effectLst/>
                        <a:uLnTx/>
                        <a:uFillTx/>
                        <a:latin typeface="+mn-lt"/>
                        <a:ea typeface="+mn-ea"/>
                        <a:cs typeface="+mn-cs"/>
                      </a:endParaRPr>
                    </a:p>
                  </a:txBody>
                  <a:tcPr anchor="ct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chemeClr val="tx1"/>
                        </a:solidFill>
                      </a:endParaRPr>
                    </a:p>
                  </a:txBody>
                  <a:tcPr anchor="ct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i="0" u="none" strike="noStrike" kern="1200" cap="none" spc="0" normalizeH="0" baseline="0" noProof="0" dirty="0">
                        <a:ln>
                          <a:noFill/>
                        </a:ln>
                        <a:solidFill>
                          <a:srgbClr val="FF0000"/>
                        </a:solidFill>
                        <a:effectLst/>
                        <a:uLnTx/>
                        <a:uFillTx/>
                        <a:latin typeface="+mn-lt"/>
                        <a:ea typeface="+mn-ea"/>
                        <a:cs typeface="+mn-cs"/>
                      </a:endParaRPr>
                    </a:p>
                  </a:txBody>
                  <a:tcPr anchor="ct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FF0000"/>
                          </a:solidFill>
                          <a:effectLst/>
                          <a:uLnTx/>
                          <a:uFillTx/>
                          <a:latin typeface="+mn-lt"/>
                          <a:ea typeface="+mn-ea"/>
                          <a:cs typeface="+mn-cs"/>
                        </a:rPr>
                        <a:t>PM1  TG15.6ma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FF0000"/>
                          </a:solidFill>
                          <a:effectLst/>
                          <a:highlight>
                            <a:srgbClr val="FFFF00"/>
                          </a:highlight>
                          <a:uLnTx/>
                          <a:uFillTx/>
                          <a:latin typeface="+mn-lt"/>
                          <a:ea typeface="+mn-ea"/>
                          <a:cs typeface="+mn-cs"/>
                        </a:rPr>
                        <a:t>VRM#1</a:t>
                      </a:r>
                      <a:r>
                        <a:rPr kumimoji="1" lang="en-US" altLang="ja-JP" sz="1050" b="1" i="0" u="none" strike="noStrike" kern="1200" cap="none" spc="0" normalizeH="0" baseline="0" noProof="0" dirty="0">
                          <a:ln>
                            <a:noFill/>
                          </a:ln>
                          <a:solidFill>
                            <a:srgbClr val="FF0000"/>
                          </a:solidFill>
                          <a:effectLst/>
                          <a:uLnTx/>
                          <a:uFillTx/>
                          <a:latin typeface="+mn-lt"/>
                          <a:ea typeface="+mn-ea"/>
                          <a:cs typeface="+mn-cs"/>
                        </a:rPr>
                        <a:t>  Session 2</a:t>
                      </a:r>
                      <a:endParaRPr kumimoji="1" lang="en-US" altLang="ja-JP" sz="1050" b="1" i="0" u="none" strike="noStrike" kern="1200" cap="none" spc="0" normalizeH="0" baseline="0" noProof="0" dirty="0">
                        <a:ln>
                          <a:noFill/>
                        </a:ln>
                        <a:solidFill>
                          <a:schemeClr val="tx1"/>
                        </a:solidFill>
                        <a:effectLst/>
                        <a:uLnTx/>
                        <a:uFillTx/>
                        <a:latin typeface="+mn-lt"/>
                        <a:ea typeface="+mn-ea"/>
                        <a:cs typeface="+mn-cs"/>
                      </a:endParaRPr>
                    </a:p>
                  </a:txBody>
                  <a:tcPr anchor="ctr">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u="none" dirty="0">
                        <a:solidFill>
                          <a:srgbClr val="FF0000"/>
                        </a:solidFill>
                      </a:endParaRPr>
                    </a:p>
                  </a:txBody>
                  <a:tcPr anchor="ctr">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u="none" dirty="0">
                          <a:solidFill>
                            <a:schemeClr val="tx1"/>
                          </a:solidFill>
                        </a:rPr>
                        <a:t>802 EC Closing Meeting</a:t>
                      </a:r>
                    </a:p>
                  </a:txBody>
                  <a:tcPr anchor="ctr">
                    <a:solidFill>
                      <a:schemeClr val="accent1">
                        <a:lumMod val="40000"/>
                        <a:lumOff val="60000"/>
                      </a:schemeClr>
                    </a:solidFill>
                  </a:tcPr>
                </a:tc>
                <a:extLst>
                  <a:ext uri="{0D108BD9-81ED-4DB2-BD59-A6C34878D82A}">
                    <a16:rowId xmlns:a16="http://schemas.microsoft.com/office/drawing/2014/main" val="186286474"/>
                  </a:ext>
                </a:extLst>
              </a:tr>
              <a:tr h="38334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srgbClr val="000000"/>
                          </a:solidFill>
                          <a:effectLst/>
                          <a:uLnTx/>
                          <a:uFillTx/>
                          <a:latin typeface="+mn-lt"/>
                          <a:ea typeface="+mn-ea"/>
                          <a:cs typeface="+mn-cs"/>
                        </a:rPr>
                        <a:t>EDT  6:30-8:30</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srgbClr val="000000"/>
                          </a:solidFill>
                          <a:effectLst/>
                          <a:uLnTx/>
                          <a:uFillTx/>
                          <a:latin typeface="+mn-lt"/>
                          <a:ea typeface="+mn-ea"/>
                          <a:cs typeface="+mn-cs"/>
                        </a:rPr>
                        <a:t>JST: 20:30-22:30</a:t>
                      </a:r>
                      <a:endParaRPr kumimoji="1" lang="ja-JP" altLang="en-US" sz="1000" b="1" i="0" u="none" strike="noStrike" kern="1200" cap="none" spc="0" normalizeH="0" baseline="0" noProof="0" dirty="0">
                        <a:ln>
                          <a:noFill/>
                        </a:ln>
                        <a:solidFill>
                          <a:srgbClr val="FF0000"/>
                        </a:solidFill>
                        <a:effectLst/>
                        <a:uLnTx/>
                        <a:uFillTx/>
                        <a:latin typeface="+mn-lt"/>
                        <a:ea typeface="+mn-ea"/>
                        <a:cs typeface="+mn-cs"/>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i="0" u="none" strike="noStrike" kern="1200" cap="none" spc="0" normalizeH="0" baseline="0" noProof="0" dirty="0">
                        <a:ln>
                          <a:noFill/>
                        </a:ln>
                        <a:solidFill>
                          <a:srgbClr val="FF0000"/>
                        </a:solidFill>
                        <a:effectLst/>
                        <a:uLnTx/>
                        <a:uFillTx/>
                        <a:latin typeface="+mn-lt"/>
                        <a:ea typeface="+mn-ea"/>
                        <a:cs typeface="+mn-cs"/>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u="none" dirty="0">
                          <a:solidFill>
                            <a:schemeClr val="tx1"/>
                          </a:solidFill>
                        </a:rPr>
                        <a:t>IEEE802.15 Closing Plenary</a:t>
                      </a:r>
                      <a:endParaRPr kumimoji="1" lang="en-US" altLang="ja-JP" sz="1050" b="1" u="none" dirty="0">
                        <a:solidFill>
                          <a:srgbClr val="FF0000"/>
                        </a:solidFill>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u="none" dirty="0">
                        <a:solidFill>
                          <a:srgbClr val="FF0000"/>
                        </a:solidFill>
                      </a:endParaRPr>
                    </a:p>
                  </a:txBody>
                  <a:tcPr anchor="ctr">
                    <a:solidFill>
                      <a:schemeClr val="accent1">
                        <a:lumMod val="20000"/>
                        <a:lumOff val="80000"/>
                      </a:schemeClr>
                    </a:solidFill>
                  </a:tcPr>
                </a:tc>
                <a:extLst>
                  <a:ext uri="{0D108BD9-81ED-4DB2-BD59-A6C34878D82A}">
                    <a16:rowId xmlns:a16="http://schemas.microsoft.com/office/drawing/2014/main" val="3997949460"/>
                  </a:ext>
                </a:extLst>
              </a:tr>
            </a:tbl>
          </a:graphicData>
        </a:graphic>
      </p:graphicFrame>
      <p:sp>
        <p:nvSpPr>
          <p:cNvPr id="10" name="テキスト ボックス 9">
            <a:extLst>
              <a:ext uri="{FF2B5EF4-FFF2-40B4-BE49-F238E27FC236}">
                <a16:creationId xmlns:a16="http://schemas.microsoft.com/office/drawing/2014/main" id="{5273EFF9-103B-B17F-28B3-64AF22919207}"/>
              </a:ext>
            </a:extLst>
          </p:cNvPr>
          <p:cNvSpPr txBox="1"/>
          <p:nvPr/>
        </p:nvSpPr>
        <p:spPr>
          <a:xfrm>
            <a:off x="359228" y="2664915"/>
            <a:ext cx="8425543" cy="4137671"/>
          </a:xfrm>
          <a:prstGeom prst="rect">
            <a:avLst/>
          </a:prstGeom>
          <a:noFill/>
        </p:spPr>
        <p:txBody>
          <a:bodyPr wrap="square">
            <a:spAutoFit/>
          </a:bodyPr>
          <a:lstStyle/>
          <a:p>
            <a:pPr marL="0" algn="l" rtl="0" eaLnBrk="1" fontAlgn="ctr" latinLnBrk="0" hangingPunct="1">
              <a:lnSpc>
                <a:spcPts val="1500"/>
              </a:lnSpc>
              <a:spcBef>
                <a:spcPts val="0"/>
              </a:spcBef>
              <a:spcAft>
                <a:spcPts val="0"/>
              </a:spcAft>
            </a:pPr>
            <a:r>
              <a:rPr kumimoji="1" lang="en-US" altLang="ja-JP" sz="1400" b="1" i="0" u="none" strike="noStrike" kern="1200" dirty="0">
                <a:solidFill>
                  <a:srgbClr val="000000"/>
                </a:solidFill>
                <a:effectLst/>
                <a:latin typeface="Arial" panose="020B0604020202020204" pitchFamily="34" charset="0"/>
              </a:rPr>
              <a:t>TG 15.6ma</a:t>
            </a:r>
            <a:r>
              <a:rPr kumimoji="1" lang="en-US" altLang="ja-JP" sz="1400" b="1" i="0" u="none" strike="noStrike" kern="1200" dirty="0">
                <a:solidFill>
                  <a:srgbClr val="000000"/>
                </a:solidFill>
                <a:effectLst/>
                <a:latin typeface="ＭＳ ゴシック" panose="020B0609070205080204" pitchFamily="49" charset="-128"/>
                <a:ea typeface="ＭＳ ゴシック" panose="020B0609070205080204" pitchFamily="49" charset="-128"/>
              </a:rPr>
              <a:t>　</a:t>
            </a:r>
            <a:r>
              <a:rPr kumimoji="1" lang="en-US" altLang="ja-JP" sz="1400" b="1" i="0" u="none" strike="noStrike" kern="1200" dirty="0">
                <a:solidFill>
                  <a:srgbClr val="000000"/>
                </a:solidFill>
                <a:effectLst/>
                <a:latin typeface="Arial" panose="020B0604020202020204" pitchFamily="34" charset="0"/>
              </a:rPr>
              <a:t>  Session1(Virtual RM #4), Session2(Virtual RM #1),  Session3(Virtual RM #2)</a:t>
            </a:r>
            <a:endParaRPr lang="ja-JP" altLang="ja-JP" sz="1400" b="0" i="0" u="none" strike="noStrike" dirty="0">
              <a:effectLst/>
              <a:latin typeface="Arial" panose="020B0604020202020204" pitchFamily="34" charset="0"/>
            </a:endParaRPr>
          </a:p>
          <a:p>
            <a:pPr marL="0" algn="l" rtl="0" eaLnBrk="1" fontAlgn="b" latinLnBrk="0" hangingPunct="1">
              <a:lnSpc>
                <a:spcPts val="1500"/>
              </a:lnSpc>
              <a:spcBef>
                <a:spcPts val="0"/>
              </a:spcBef>
              <a:spcAft>
                <a:spcPts val="0"/>
              </a:spcAft>
            </a:pPr>
            <a:r>
              <a:rPr kumimoji="1" lang="en-US" altLang="ja-JP" sz="1200" b="1" i="0" u="none" strike="noStrike" kern="1200" dirty="0">
                <a:solidFill>
                  <a:srgbClr val="000000"/>
                </a:solidFill>
                <a:effectLst/>
                <a:latin typeface="Arial" panose="020B0604020202020204" pitchFamily="34" charset="0"/>
              </a:rPr>
              <a:t>Session1(Virtual RM#4)  AM2  10:30-12:30 in local time  22:30-01:30 +1day EDT,  Nov.15(TUE),    12:30-14:30 JST</a:t>
            </a:r>
          </a:p>
          <a:p>
            <a:pPr marL="0" algn="l" rtl="0" eaLnBrk="1" fontAlgn="b" latinLnBrk="0" hangingPunct="1">
              <a:lnSpc>
                <a:spcPts val="1500"/>
              </a:lnSpc>
              <a:spcBef>
                <a:spcPts val="0"/>
              </a:spcBef>
              <a:spcAft>
                <a:spcPts val="0"/>
              </a:spcAft>
            </a:pPr>
            <a:r>
              <a:rPr kumimoji="1" lang="en-US" altLang="ja-JP" sz="1200" b="1" i="0" u="none" strike="noStrike" kern="1200" dirty="0">
                <a:solidFill>
                  <a:srgbClr val="000000"/>
                </a:solidFill>
                <a:effectLst/>
                <a:latin typeface="Arial" panose="020B0604020202020204" pitchFamily="34" charset="0"/>
              </a:rPr>
              <a:t>Session2(Virtual RM#1)  PM1  15:30-17:30 in local time   1:30-3:30 EDT, Nov. 16(WED),   15:30-17:30 JST </a:t>
            </a:r>
          </a:p>
          <a:p>
            <a:pPr marL="0" algn="l" rtl="0" eaLnBrk="1" fontAlgn="b" latinLnBrk="0" hangingPunct="1">
              <a:lnSpc>
                <a:spcPts val="1500"/>
              </a:lnSpc>
              <a:spcBef>
                <a:spcPts val="0"/>
              </a:spcBef>
              <a:spcAft>
                <a:spcPts val="0"/>
              </a:spcAft>
            </a:pPr>
            <a:r>
              <a:rPr kumimoji="1" lang="en-US" altLang="ja-JP" sz="1200" b="1" i="0" u="none" strike="noStrike" kern="1200" dirty="0">
                <a:solidFill>
                  <a:srgbClr val="000000"/>
                </a:solidFill>
                <a:effectLst/>
                <a:latin typeface="Arial" panose="020B0604020202020204" pitchFamily="34" charset="0"/>
              </a:rPr>
              <a:t>Session3(Virtual RM#2)  AM2  10:30-12:30 in local time  22:30-01:30 +1day EDT,  Nov.17(THU),    12:30-14:30 JST</a:t>
            </a:r>
          </a:p>
          <a:p>
            <a:pPr marL="0" algn="l" rtl="0" eaLnBrk="1" fontAlgn="b" latinLnBrk="0" hangingPunct="1">
              <a:lnSpc>
                <a:spcPts val="1500"/>
              </a:lnSpc>
              <a:spcBef>
                <a:spcPts val="0"/>
              </a:spcBef>
              <a:spcAft>
                <a:spcPts val="0"/>
              </a:spcAft>
            </a:pPr>
            <a:endParaRPr kumimoji="1" lang="en-US" altLang="ja-JP" sz="1200" b="1" i="0" u="none" strike="noStrike" kern="1200" dirty="0">
              <a:solidFill>
                <a:srgbClr val="000000"/>
              </a:solidFill>
              <a:effectLst/>
              <a:latin typeface="Arial" panose="020B0604020202020204" pitchFamily="34" charset="0"/>
            </a:endParaRPr>
          </a:p>
          <a:p>
            <a:pPr marL="0" algn="l" rtl="0" eaLnBrk="1" fontAlgn="b" latinLnBrk="0" hangingPunct="1">
              <a:lnSpc>
                <a:spcPts val="1500"/>
              </a:lnSpc>
              <a:spcBef>
                <a:spcPts val="0"/>
              </a:spcBef>
              <a:spcAft>
                <a:spcPts val="0"/>
              </a:spcAft>
            </a:pPr>
            <a:r>
              <a:rPr kumimoji="1" lang="en-US" altLang="ja-JP" sz="1400" b="1" i="0" u="none" strike="noStrike" kern="1200" dirty="0">
                <a:effectLst/>
                <a:latin typeface="Arial" panose="020B0604020202020204" pitchFamily="34" charset="0"/>
              </a:rPr>
              <a:t>1. TG 15.6ma</a:t>
            </a:r>
            <a:r>
              <a:rPr kumimoji="1" lang="ja-JP" altLang="en-US" sz="1400" b="1" i="0" u="none" strike="noStrike" kern="1200" dirty="0">
                <a:effectLst/>
                <a:latin typeface="Arial" panose="020B0604020202020204" pitchFamily="34" charset="0"/>
              </a:rPr>
              <a:t>　  </a:t>
            </a:r>
            <a:r>
              <a:rPr kumimoji="1" lang="en-US" altLang="ja-JP" sz="1400" b="1" i="0" u="none" strike="noStrike" kern="1200" dirty="0">
                <a:effectLst/>
                <a:latin typeface="Arial" panose="020B0604020202020204" pitchFamily="34" charset="0"/>
              </a:rPr>
              <a:t>Session1,    TUE  AM2  (</a:t>
            </a:r>
            <a:r>
              <a:rPr kumimoji="1" lang="en-US" altLang="ja-JP" sz="1400" b="1" i="0" u="none" strike="noStrike" kern="1200" dirty="0">
                <a:effectLst/>
                <a:highlight>
                  <a:srgbClr val="FFFF00"/>
                </a:highlight>
                <a:latin typeface="Arial" panose="020B0604020202020204" pitchFamily="34" charset="0"/>
              </a:rPr>
              <a:t>Virtual Room #4</a:t>
            </a:r>
            <a:r>
              <a:rPr kumimoji="1" lang="en-US" altLang="ja-JP" sz="1400" b="1" i="0" u="none" strike="noStrike" kern="1200" dirty="0">
                <a:effectLst/>
                <a:latin typeface="Arial" panose="020B0604020202020204" pitchFamily="34" charset="0"/>
              </a:rPr>
              <a:t>)</a:t>
            </a:r>
          </a:p>
          <a:p>
            <a:pPr algn="l" rtl="0" fontAlgn="ctr">
              <a:lnSpc>
                <a:spcPts val="1500"/>
              </a:lnSpc>
            </a:pPr>
            <a:r>
              <a:rPr lang="en-US" altLang="ja-JP" sz="1400" b="1" dirty="0">
                <a:solidFill>
                  <a:srgbClr val="000000"/>
                </a:solidFill>
                <a:latin typeface="Arial" panose="020B0604020202020204" pitchFamily="34" charset="0"/>
                <a:hlinkClick r:id="rId3"/>
              </a:rPr>
              <a:t>https://ieeesa.webex.com/ieeesa/j.php?MTID=mb884a0f3d7d2d4ef463797a991898c12</a:t>
            </a:r>
            <a:endParaRPr lang="en-US" altLang="ja-JP" sz="1400" b="1" dirty="0">
              <a:solidFill>
                <a:srgbClr val="000000"/>
              </a:solidFill>
              <a:latin typeface="Arial" panose="020B0604020202020204" pitchFamily="34" charset="0"/>
            </a:endParaRPr>
          </a:p>
          <a:p>
            <a:pPr algn="l" rtl="0" fontAlgn="ctr">
              <a:lnSpc>
                <a:spcPts val="1500"/>
              </a:lnSpc>
            </a:pPr>
            <a:r>
              <a:rPr lang="en-US" altLang="ja-JP" sz="1400" b="1" dirty="0">
                <a:solidFill>
                  <a:srgbClr val="000000"/>
                </a:solidFill>
                <a:latin typeface="Arial" panose="020B0604020202020204" pitchFamily="34" charset="0"/>
              </a:rPr>
              <a:t>Meeting number: 2338 389 2474</a:t>
            </a:r>
          </a:p>
          <a:p>
            <a:pPr algn="l" rtl="0" fontAlgn="ctr">
              <a:lnSpc>
                <a:spcPts val="1500"/>
              </a:lnSpc>
            </a:pPr>
            <a:r>
              <a:rPr lang="en-US" altLang="ja-JP" sz="1400" b="1" dirty="0">
                <a:solidFill>
                  <a:srgbClr val="000000"/>
                </a:solidFill>
                <a:latin typeface="Arial" panose="020B0604020202020204" pitchFamily="34" charset="0"/>
              </a:rPr>
              <a:t>Meeting Password: </a:t>
            </a:r>
            <a:r>
              <a:rPr lang="en-US" altLang="ja-JP" sz="1400" b="1" dirty="0">
                <a:solidFill>
                  <a:srgbClr val="000000"/>
                </a:solidFill>
                <a:highlight>
                  <a:srgbClr val="FFFF00"/>
                </a:highlight>
                <a:latin typeface="Arial" panose="020B0604020202020204" pitchFamily="34" charset="0"/>
              </a:rPr>
              <a:t>80215mtgrm4</a:t>
            </a:r>
          </a:p>
          <a:p>
            <a:pPr algn="l" rtl="0" fontAlgn="ctr">
              <a:lnSpc>
                <a:spcPts val="1500"/>
              </a:lnSpc>
            </a:pPr>
            <a:endParaRPr lang="en-US" altLang="ja-JP" sz="1400" b="1" dirty="0">
              <a:solidFill>
                <a:srgbClr val="000000"/>
              </a:solidFill>
              <a:latin typeface="Arial" panose="020B0604020202020204" pitchFamily="34" charset="0"/>
            </a:endParaRPr>
          </a:p>
          <a:p>
            <a:pPr algn="l" rtl="0" fontAlgn="ctr">
              <a:lnSpc>
                <a:spcPts val="1500"/>
              </a:lnSpc>
            </a:pPr>
            <a:r>
              <a:rPr lang="en-US" altLang="ja-JP" sz="1400" b="1" i="0" u="none" strike="noStrike" dirty="0">
                <a:solidFill>
                  <a:srgbClr val="000000"/>
                </a:solidFill>
                <a:effectLst/>
                <a:latin typeface="Arial" panose="020B0604020202020204" pitchFamily="34" charset="0"/>
              </a:rPr>
              <a:t>2. TG 15.6ma</a:t>
            </a:r>
            <a:r>
              <a:rPr lang="ja-JP" altLang="en-US" sz="1400" b="1" i="0" u="none" strike="noStrike" dirty="0">
                <a:solidFill>
                  <a:srgbClr val="000000"/>
                </a:solidFill>
                <a:effectLst/>
                <a:latin typeface="Arial" panose="020B0604020202020204" pitchFamily="34" charset="0"/>
              </a:rPr>
              <a:t>　  </a:t>
            </a:r>
            <a:r>
              <a:rPr lang="en-US" altLang="ja-JP" sz="1400" b="1" i="0" u="none" strike="noStrike" dirty="0">
                <a:solidFill>
                  <a:srgbClr val="000000"/>
                </a:solidFill>
                <a:effectLst/>
                <a:latin typeface="Arial" panose="020B0604020202020204" pitchFamily="34" charset="0"/>
              </a:rPr>
              <a:t>Session2,  Tue  PM2  (</a:t>
            </a:r>
            <a:r>
              <a:rPr lang="en-US" altLang="ja-JP" sz="1400" b="1" i="0" u="none" strike="noStrike" dirty="0">
                <a:solidFill>
                  <a:srgbClr val="000000"/>
                </a:solidFill>
                <a:effectLst/>
                <a:highlight>
                  <a:srgbClr val="FFFF00"/>
                </a:highlight>
                <a:latin typeface="Arial" panose="020B0604020202020204" pitchFamily="34" charset="0"/>
              </a:rPr>
              <a:t>Virtual Room #1</a:t>
            </a:r>
            <a:r>
              <a:rPr lang="en-US" altLang="ja-JP" sz="1400" b="1" i="0" u="none" strike="noStrike" dirty="0">
                <a:solidFill>
                  <a:srgbClr val="000000"/>
                </a:solidFill>
                <a:effectLst/>
                <a:latin typeface="Arial" panose="020B0604020202020204" pitchFamily="34" charset="0"/>
              </a:rPr>
              <a:t>)</a:t>
            </a:r>
          </a:p>
          <a:p>
            <a:pPr algn="l" rtl="0" fontAlgn="ctr">
              <a:lnSpc>
                <a:spcPts val="1500"/>
              </a:lnSpc>
            </a:pPr>
            <a:r>
              <a:rPr lang="en-US" altLang="ja-JP" sz="1400" b="1" dirty="0">
                <a:solidFill>
                  <a:srgbClr val="000000"/>
                </a:solidFill>
                <a:latin typeface="Arial" panose="020B0604020202020204" pitchFamily="34" charset="0"/>
                <a:hlinkClick r:id="rId4"/>
              </a:rPr>
              <a:t>https://ieeesa.webex.com/ieeesa/j.php?MTID=m5dff7eac804a555afce33031902f8b9e</a:t>
            </a:r>
            <a:endParaRPr lang="en-US" altLang="ja-JP" sz="1400" b="1" dirty="0">
              <a:solidFill>
                <a:srgbClr val="000000"/>
              </a:solidFill>
              <a:latin typeface="Arial" panose="020B0604020202020204" pitchFamily="34" charset="0"/>
            </a:endParaRPr>
          </a:p>
          <a:p>
            <a:pPr algn="l" rtl="0" fontAlgn="ctr">
              <a:lnSpc>
                <a:spcPts val="1500"/>
              </a:lnSpc>
            </a:pPr>
            <a:r>
              <a:rPr lang="en-US" altLang="ja-JP" sz="1400" b="1" dirty="0">
                <a:solidFill>
                  <a:srgbClr val="000000"/>
                </a:solidFill>
                <a:latin typeface="Arial" panose="020B0604020202020204" pitchFamily="34" charset="0"/>
              </a:rPr>
              <a:t>Meeting number (access code): 2332 311 7560</a:t>
            </a:r>
          </a:p>
          <a:p>
            <a:pPr algn="l" rtl="0" fontAlgn="ctr">
              <a:lnSpc>
                <a:spcPts val="1500"/>
              </a:lnSpc>
            </a:pPr>
            <a:r>
              <a:rPr lang="en-US" altLang="ja-JP" sz="1400" b="1" dirty="0">
                <a:solidFill>
                  <a:srgbClr val="000000"/>
                </a:solidFill>
                <a:latin typeface="Arial" panose="020B0604020202020204" pitchFamily="34" charset="0"/>
              </a:rPr>
              <a:t>Meeting password: </a:t>
            </a:r>
            <a:r>
              <a:rPr lang="en-US" altLang="ja-JP" sz="1400" b="1" dirty="0">
                <a:solidFill>
                  <a:srgbClr val="000000"/>
                </a:solidFill>
                <a:highlight>
                  <a:srgbClr val="FFFF00"/>
                </a:highlight>
                <a:latin typeface="Arial" panose="020B0604020202020204" pitchFamily="34" charset="0"/>
              </a:rPr>
              <a:t>80215mtgrm1</a:t>
            </a:r>
          </a:p>
          <a:p>
            <a:pPr algn="l" rtl="0" fontAlgn="ctr">
              <a:lnSpc>
                <a:spcPts val="1500"/>
              </a:lnSpc>
            </a:pPr>
            <a:endParaRPr lang="en-US" altLang="ja-JP" sz="1400" b="1" i="0" u="none" strike="noStrike" dirty="0">
              <a:solidFill>
                <a:srgbClr val="000000"/>
              </a:solidFill>
              <a:effectLst/>
              <a:latin typeface="Arial" panose="020B0604020202020204" pitchFamily="34" charset="0"/>
            </a:endParaRPr>
          </a:p>
          <a:p>
            <a:pPr marL="342900" indent="-342900" algn="l" rtl="0" fontAlgn="ctr">
              <a:lnSpc>
                <a:spcPts val="1500"/>
              </a:lnSpc>
              <a:buAutoNum type="arabicPeriod" startAt="3"/>
            </a:pPr>
            <a:r>
              <a:rPr lang="en-US" altLang="ja-JP" sz="1400" b="1" i="0" u="none" strike="noStrike" dirty="0">
                <a:solidFill>
                  <a:srgbClr val="000000"/>
                </a:solidFill>
                <a:effectLst/>
                <a:latin typeface="Arial" panose="020B0604020202020204" pitchFamily="34" charset="0"/>
              </a:rPr>
              <a:t>TG 15.6ma</a:t>
            </a:r>
            <a:r>
              <a:rPr lang="ja-JP" altLang="en-US" sz="1400" b="1" i="0" u="none" strike="noStrike" dirty="0">
                <a:solidFill>
                  <a:srgbClr val="000000"/>
                </a:solidFill>
                <a:effectLst/>
                <a:latin typeface="Arial" panose="020B0604020202020204" pitchFamily="34" charset="0"/>
              </a:rPr>
              <a:t>　  </a:t>
            </a:r>
            <a:r>
              <a:rPr lang="en-US" altLang="ja-JP" sz="1400" b="1" i="0" u="none" strike="noStrike" dirty="0">
                <a:solidFill>
                  <a:srgbClr val="000000"/>
                </a:solidFill>
                <a:effectLst/>
                <a:latin typeface="Arial" panose="020B0604020202020204" pitchFamily="34" charset="0"/>
              </a:rPr>
              <a:t>Session3,  Thu AM2  (</a:t>
            </a:r>
            <a:r>
              <a:rPr lang="en-US" altLang="ja-JP" sz="1400" b="1" i="0" u="none" strike="noStrike" dirty="0">
                <a:solidFill>
                  <a:srgbClr val="000000"/>
                </a:solidFill>
                <a:effectLst/>
                <a:highlight>
                  <a:srgbClr val="FFFF00"/>
                </a:highlight>
                <a:latin typeface="Arial" panose="020B0604020202020204" pitchFamily="34" charset="0"/>
              </a:rPr>
              <a:t>Virtual Room #2</a:t>
            </a:r>
            <a:r>
              <a:rPr lang="en-US" altLang="ja-JP" sz="1400" b="1" i="0" u="none" strike="noStrike" dirty="0">
                <a:solidFill>
                  <a:srgbClr val="000000"/>
                </a:solidFill>
                <a:effectLst/>
                <a:latin typeface="Arial" panose="020B0604020202020204" pitchFamily="34" charset="0"/>
              </a:rPr>
              <a:t>)</a:t>
            </a:r>
          </a:p>
          <a:p>
            <a:pPr algn="l" rtl="0" fontAlgn="ctr">
              <a:lnSpc>
                <a:spcPts val="1500"/>
              </a:lnSpc>
            </a:pPr>
            <a:r>
              <a:rPr lang="en-US" altLang="ja-JP" sz="1400" b="1" i="0" u="none" strike="noStrike" dirty="0">
                <a:solidFill>
                  <a:srgbClr val="000000"/>
                </a:solidFill>
                <a:effectLst/>
                <a:latin typeface="Arial" panose="020B0604020202020204" pitchFamily="34" charset="0"/>
                <a:hlinkClick r:id="rId5"/>
              </a:rPr>
              <a:t>https://ieeesa.webex.com/ieeesa/j.php?MTID=m95604532074fae572029cf2fd8c9f2e3</a:t>
            </a:r>
            <a:endParaRPr lang="en-US" altLang="ja-JP" sz="1400" b="1" i="0" u="none" strike="noStrike" dirty="0">
              <a:solidFill>
                <a:srgbClr val="000000"/>
              </a:solidFill>
              <a:effectLst/>
              <a:latin typeface="Arial" panose="020B0604020202020204" pitchFamily="34" charset="0"/>
            </a:endParaRPr>
          </a:p>
          <a:p>
            <a:pPr algn="l" rtl="0" fontAlgn="ctr">
              <a:lnSpc>
                <a:spcPts val="1500"/>
              </a:lnSpc>
            </a:pPr>
            <a:r>
              <a:rPr lang="en-US" altLang="ja-JP" sz="1400" b="1" i="0" u="none" strike="noStrike" dirty="0">
                <a:solidFill>
                  <a:srgbClr val="000000"/>
                </a:solidFill>
                <a:effectLst/>
                <a:latin typeface="Arial" panose="020B0604020202020204" pitchFamily="34" charset="0"/>
              </a:rPr>
              <a:t>Meeting number: 2336 549 8412</a:t>
            </a:r>
          </a:p>
          <a:p>
            <a:pPr algn="l" rtl="0" fontAlgn="ctr">
              <a:lnSpc>
                <a:spcPts val="1500"/>
              </a:lnSpc>
            </a:pPr>
            <a:r>
              <a:rPr lang="en-US" altLang="ja-JP" sz="1400" b="1" i="0" u="none" strike="noStrike" dirty="0">
                <a:solidFill>
                  <a:srgbClr val="000000"/>
                </a:solidFill>
                <a:effectLst/>
                <a:latin typeface="Arial" panose="020B0604020202020204" pitchFamily="34" charset="0"/>
              </a:rPr>
              <a:t>Meeting Password: </a:t>
            </a:r>
            <a:r>
              <a:rPr lang="en-US" altLang="ja-JP" sz="1400" b="1" i="0" u="none" strike="noStrike" dirty="0">
                <a:solidFill>
                  <a:srgbClr val="000000"/>
                </a:solidFill>
                <a:effectLst/>
                <a:highlight>
                  <a:srgbClr val="FFFF00"/>
                </a:highlight>
                <a:latin typeface="Arial" panose="020B0604020202020204" pitchFamily="34" charset="0"/>
              </a:rPr>
              <a:t>80215mtgrm2</a:t>
            </a:r>
          </a:p>
          <a:p>
            <a:pPr marL="342900" indent="-342900" algn="l" rtl="0" fontAlgn="ctr">
              <a:lnSpc>
                <a:spcPts val="1500"/>
              </a:lnSpc>
              <a:buAutoNum type="arabicPeriod" startAt="2"/>
            </a:pPr>
            <a:endParaRPr lang="en-US" altLang="ja-JP" sz="1400" b="1" dirty="0">
              <a:solidFill>
                <a:srgbClr val="000000"/>
              </a:solidFill>
              <a:latin typeface="Arial" panose="020B0604020202020204" pitchFamily="34" charset="0"/>
            </a:endParaRPr>
          </a:p>
          <a:p>
            <a:pPr marL="342900" indent="-342900" algn="l" rtl="0" fontAlgn="ctr">
              <a:lnSpc>
                <a:spcPts val="1500"/>
              </a:lnSpc>
              <a:buAutoNum type="arabicPeriod" startAt="2"/>
            </a:pPr>
            <a:endParaRPr lang="en-US" altLang="ja-JP" sz="1400" b="1" i="0" u="none" strike="noStrike" dirty="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2154604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78F5AB9-524A-146E-2821-1D409BB4D58E}"/>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92696" y="620688"/>
            <a:ext cx="7558608" cy="5832068"/>
          </a:xfrm>
        </p:spPr>
        <p:txBody>
          <a:bodyPr/>
          <a:lstStyle/>
          <a:p>
            <a:r>
              <a:rPr lang="en-US" altLang="ja-JP" b="1" dirty="0">
                <a:ea typeface="ＭＳ Ｐゴシック" pitchFamily="50" charset="-128"/>
              </a:rPr>
              <a:t>IEEE 802.15 TG15.6ma </a:t>
            </a:r>
            <a:br>
              <a:rPr lang="en-US" altLang="ja-JP" b="1" dirty="0">
                <a:ea typeface="ＭＳ Ｐゴシック" pitchFamily="50" charset="-128"/>
              </a:rPr>
            </a:br>
            <a:r>
              <a:rPr lang="en-US" altLang="ja-JP" sz="3600" dirty="0">
                <a:ea typeface="ＭＳ Ｐゴシック" charset="-128"/>
              </a:rPr>
              <a:t>(Revision of IEEE802.15.6-2012) </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Plenary Session</a:t>
            </a:r>
            <a:br>
              <a:rPr lang="en-US" altLang="ja-JP" sz="2800" dirty="0">
                <a:ea typeface="ＭＳ Ｐゴシック" pitchFamily="50" charset="-128"/>
              </a:rPr>
            </a:br>
            <a:r>
              <a:rPr lang="en-US" altLang="ja-JP" sz="2800" dirty="0">
                <a:ea typeface="ＭＳ Ｐゴシック" pitchFamily="50" charset="-128"/>
              </a:rPr>
              <a:t>Bangkok, Thailand</a:t>
            </a:r>
            <a:br>
              <a:rPr lang="en-US" altLang="ja-JP" sz="2800" dirty="0">
                <a:ea typeface="ＭＳ Ｐゴシック" pitchFamily="50" charset="-128"/>
              </a:rPr>
            </a:br>
            <a:r>
              <a:rPr lang="en-US" altLang="ja-JP" sz="2800" dirty="0">
                <a:ea typeface="ＭＳ Ｐゴシック" pitchFamily="50" charset="-128"/>
              </a:rPr>
              <a:t>November 15</a:t>
            </a:r>
            <a:r>
              <a:rPr lang="en-US" altLang="ja-JP" sz="2800" baseline="30000" dirty="0">
                <a:ea typeface="ＭＳ Ｐゴシック" pitchFamily="50" charset="-128"/>
              </a:rPr>
              <a:t>th</a:t>
            </a:r>
            <a:r>
              <a:rPr lang="en-US" altLang="ja-JP" sz="2800" dirty="0">
                <a:ea typeface="ＭＳ Ｐゴシック" pitchFamily="50" charset="-128"/>
              </a:rPr>
              <a:t>, 2022</a:t>
            </a:r>
            <a:br>
              <a:rPr lang="en-US" altLang="ja-JP" sz="2800" dirty="0">
                <a:ea typeface="ＭＳ Ｐゴシック" pitchFamily="50" charset="-128"/>
              </a:rPr>
            </a:br>
            <a:br>
              <a:rPr lang="en-US" altLang="ja-JP" sz="2800" dirty="0">
                <a:ea typeface="ＭＳ Ｐゴシック" pitchFamily="50" charset="-128"/>
              </a:rPr>
            </a:br>
            <a:r>
              <a:rPr lang="en-US" altLang="ja-JP" sz="3200" dirty="0">
                <a:ea typeface="ＭＳ Ｐゴシック" pitchFamily="50" charset="-128"/>
              </a:rPr>
              <a:t>Ryuji Kohno</a:t>
            </a:r>
            <a:br>
              <a:rPr lang="en-US" altLang="ja-JP" sz="3200" dirty="0">
                <a:ea typeface="ＭＳ Ｐゴシック" pitchFamily="50" charset="-128"/>
              </a:rPr>
            </a:br>
            <a:r>
              <a:rPr lang="en-US" altLang="ja-JP" sz="2400" dirty="0">
                <a:ea typeface="ＭＳ Ｐゴシック" pitchFamily="50" charset="-128"/>
              </a:rPr>
              <a:t>Yokohama National University(YNU),</a:t>
            </a:r>
            <a:br>
              <a:rPr lang="en-US" altLang="ja-JP" sz="2400" dirty="0">
                <a:ea typeface="ＭＳ Ｐゴシック" pitchFamily="50" charset="-128"/>
              </a:rPr>
            </a:br>
            <a:r>
              <a:rPr lang="en-US" altLang="ja-JP" sz="2400" dirty="0">
                <a:ea typeface="ＭＳ Ｐゴシック" pitchFamily="50" charset="-128"/>
              </a:rPr>
              <a:t>YRP International Alliance Institute(YRP-IAI)</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2022</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0CCB07-48E5-77B2-EB90-27AF02009E6C}"/>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p:cNvSpPr>
            <a:spLocks noGrp="1"/>
          </p:cNvSpPr>
          <p:nvPr>
            <p:ph idx="1"/>
          </p:nvPr>
        </p:nvSpPr>
        <p:spPr>
          <a:xfrm>
            <a:off x="529389" y="1934678"/>
            <a:ext cx="8435100" cy="4389120"/>
          </a:xfrm>
        </p:spPr>
        <p:txBody>
          <a:bodyPr/>
          <a:lstStyle/>
          <a:p>
            <a:pPr marL="514350" indent="-514350">
              <a:buFont typeface="+mj-lt"/>
              <a:buAutoNum type="arabicPeriod"/>
            </a:pPr>
            <a:r>
              <a:rPr kumimoji="1" lang="en-US" altLang="ja-JP" sz="2400" dirty="0"/>
              <a:t>Chair;           Ryuji Kohno, YNU/YRP-IAI</a:t>
            </a:r>
          </a:p>
          <a:p>
            <a:pPr marL="0" indent="0">
              <a:buNone/>
            </a:pPr>
            <a:r>
              <a:rPr lang="en-US" altLang="ja-JP" sz="2400" dirty="0"/>
              <a:t>      kohno@ynu.ac.jp, kohno@yrp-iai.jp</a:t>
            </a:r>
            <a:endParaRPr kumimoji="1" lang="en-US" altLang="ja-JP" sz="2400" dirty="0"/>
          </a:p>
          <a:p>
            <a:pPr marL="514350" indent="-514350">
              <a:buAutoNum type="arabicPeriod" startAt="2"/>
            </a:pPr>
            <a:r>
              <a:rPr lang="en-US" altLang="ja-JP" sz="2400" dirty="0"/>
              <a:t>Vice-Chair;   Marco Hernandez, YRP-IAI/CWC</a:t>
            </a:r>
          </a:p>
          <a:p>
            <a:pPr marL="0" indent="0">
              <a:buNone/>
            </a:pPr>
            <a:r>
              <a:rPr lang="en-US" altLang="ja-JP" sz="2400" dirty="0"/>
              <a:t>      Marco.Hernandez@ieee.org</a:t>
            </a:r>
          </a:p>
          <a:p>
            <a:pPr marL="0" indent="0">
              <a:buNone/>
            </a:pPr>
            <a:r>
              <a:rPr lang="en-US" altLang="ja-JP" sz="2400" dirty="0"/>
              <a:t>3.   Secretary;      Takumi Kobayashi, YNU/TCU</a:t>
            </a:r>
          </a:p>
          <a:p>
            <a:pPr marL="0" indent="0">
              <a:buNone/>
            </a:pPr>
            <a:r>
              <a:rPr kumimoji="1" lang="en-US" altLang="ja-JP" sz="2400" dirty="0"/>
              <a:t> </a:t>
            </a:r>
            <a:r>
              <a:rPr lang="en-US" altLang="ja-JP" sz="2400" dirty="0"/>
              <a:t>     kobayashi-takumi-ch@ynu.ac.jp</a:t>
            </a:r>
          </a:p>
          <a:p>
            <a:pPr marL="514350" indent="-514350">
              <a:buAutoNum type="arabicPeriod" startAt="4"/>
            </a:pPr>
            <a:r>
              <a:rPr kumimoji="1" lang="en-US" altLang="ja-JP" sz="2400" dirty="0"/>
              <a:t>Technical Editor;  </a:t>
            </a:r>
            <a:r>
              <a:rPr lang="en-US" altLang="ja-JP" sz="2400" dirty="0"/>
              <a:t>   Minsoo Kim, YRP-IAI</a:t>
            </a:r>
          </a:p>
          <a:p>
            <a:pPr marL="0" indent="0">
              <a:buNone/>
            </a:pPr>
            <a:r>
              <a:rPr kumimoji="1" lang="en-US" altLang="ja-JP" sz="2400" dirty="0"/>
              <a:t>      minsoo@minsookim.com</a:t>
            </a:r>
            <a:endParaRPr kumimoji="1" lang="ja-JP" altLang="en-US" sz="2400" dirty="0"/>
          </a:p>
        </p:txBody>
      </p:sp>
      <p:sp>
        <p:nvSpPr>
          <p:cNvPr id="3" name="タイトル 2"/>
          <p:cNvSpPr>
            <a:spLocks noGrp="1"/>
          </p:cNvSpPr>
          <p:nvPr>
            <p:ph type="title"/>
          </p:nvPr>
        </p:nvSpPr>
        <p:spPr>
          <a:xfrm>
            <a:off x="685800" y="849430"/>
            <a:ext cx="7772400" cy="595929"/>
          </a:xfrm>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20</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2022</a:t>
            </a:r>
          </a:p>
        </p:txBody>
      </p:sp>
    </p:spTree>
    <p:extLst>
      <p:ext uri="{BB962C8B-B14F-4D97-AF65-F5344CB8AC3E}">
        <p14:creationId xmlns:p14="http://schemas.microsoft.com/office/powerpoint/2010/main" val="19684196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82E678E9-84A8-7934-8532-E6FD14954E2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タイトル 2">
            <a:extLst>
              <a:ext uri="{FF2B5EF4-FFF2-40B4-BE49-F238E27FC236}">
                <a16:creationId xmlns:a16="http://schemas.microsoft.com/office/drawing/2014/main" id="{3B162FDF-7E9B-4313-83F4-8AACB032773C}"/>
              </a:ext>
            </a:extLst>
          </p:cNvPr>
          <p:cNvSpPr>
            <a:spLocks noGrp="1"/>
          </p:cNvSpPr>
          <p:nvPr>
            <p:ph type="title"/>
          </p:nvPr>
        </p:nvSpPr>
        <p:spPr>
          <a:xfrm>
            <a:off x="723900" y="2631142"/>
            <a:ext cx="7772400" cy="1066800"/>
          </a:xfrm>
        </p:spPr>
        <p:txBody>
          <a:bodyPr/>
          <a:lstStyle/>
          <a:p>
            <a:r>
              <a:rPr kumimoji="1" lang="en-US" altLang="ja-JP" dirty="0"/>
              <a:t>Thank you for your attention</a:t>
            </a:r>
            <a:endParaRPr kumimoji="1" lang="ja-JP" altLang="en-US" dirty="0"/>
          </a:p>
        </p:txBody>
      </p:sp>
      <p:sp>
        <p:nvSpPr>
          <p:cNvPr id="4" name="スライド番号プレースホルダー 3">
            <a:extLst>
              <a:ext uri="{FF2B5EF4-FFF2-40B4-BE49-F238E27FC236}">
                <a16:creationId xmlns:a16="http://schemas.microsoft.com/office/drawing/2014/main" id="{DE44AEAA-083E-40D4-A8DF-A847B4F323C0}"/>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21</a:t>
            </a:fld>
            <a:endParaRPr lang="en-US" altLang="ja-JP" dirty="0"/>
          </a:p>
        </p:txBody>
      </p:sp>
      <p:sp>
        <p:nvSpPr>
          <p:cNvPr id="5" name="日付プレースホルダー 4">
            <a:extLst>
              <a:ext uri="{FF2B5EF4-FFF2-40B4-BE49-F238E27FC236}">
                <a16:creationId xmlns:a16="http://schemas.microsoft.com/office/drawing/2014/main" id="{14BBBAB9-C313-4FCA-99FA-C38D74D52824}"/>
              </a:ext>
            </a:extLst>
          </p:cNvPr>
          <p:cNvSpPr>
            <a:spLocks noGrp="1"/>
          </p:cNvSpPr>
          <p:nvPr>
            <p:ph type="dt" sz="half" idx="2"/>
          </p:nvPr>
        </p:nvSpPr>
        <p:spPr/>
        <p:txBody>
          <a:bodyPr/>
          <a:lstStyle/>
          <a:p>
            <a:r>
              <a:rPr lang="en-US" altLang="ja-JP" dirty="0"/>
              <a:t>November 2022</a:t>
            </a:r>
          </a:p>
        </p:txBody>
      </p:sp>
    </p:spTree>
    <p:extLst>
      <p:ext uri="{BB962C8B-B14F-4D97-AF65-F5344CB8AC3E}">
        <p14:creationId xmlns:p14="http://schemas.microsoft.com/office/powerpoint/2010/main" val="1844142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A7CAD3CE-0A87-996E-FA85-7586DABFD473}"/>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0242ADD6-A1DE-4D47-8739-A086EE1F83D1}"/>
              </a:ext>
            </a:extLst>
          </p:cNvPr>
          <p:cNvSpPr>
            <a:spLocks noGrp="1"/>
          </p:cNvSpPr>
          <p:nvPr>
            <p:ph type="sldNum" sz="quarter" idx="12"/>
          </p:nvPr>
        </p:nvSpPr>
        <p:spPr/>
        <p:txBody>
          <a:bodyPr/>
          <a:lstStyle/>
          <a:p>
            <a:r>
              <a:rPr lang="en-US" altLang="ja-JP" dirty="0"/>
              <a:t>Slide </a:t>
            </a:r>
            <a:fld id="{018E0977-DC1B-42DD-B45E-59C02A783531}" type="slidenum">
              <a:rPr lang="en-US" altLang="ja-JP" smtClean="0"/>
              <a:pPr/>
              <a:t>3</a:t>
            </a:fld>
            <a:endParaRPr lang="en-US" altLang="ja-JP" dirty="0"/>
          </a:p>
        </p:txBody>
      </p:sp>
      <p:sp>
        <p:nvSpPr>
          <p:cNvPr id="6" name="日付プレースホルダー 5">
            <a:extLst>
              <a:ext uri="{FF2B5EF4-FFF2-40B4-BE49-F238E27FC236}">
                <a16:creationId xmlns:a16="http://schemas.microsoft.com/office/drawing/2014/main" id="{E75636CB-5425-4DE6-99F5-459979682C95}"/>
              </a:ext>
            </a:extLst>
          </p:cNvPr>
          <p:cNvSpPr>
            <a:spLocks noGrp="1"/>
          </p:cNvSpPr>
          <p:nvPr>
            <p:ph type="dt" sz="half" idx="2"/>
          </p:nvPr>
        </p:nvSpPr>
        <p:spPr/>
        <p:txBody>
          <a:bodyPr/>
          <a:lstStyle/>
          <a:p>
            <a:r>
              <a:rPr lang="en-US" altLang="ja-JP" dirty="0"/>
              <a:t>November 2022</a:t>
            </a:r>
          </a:p>
        </p:txBody>
      </p:sp>
      <p:sp>
        <p:nvSpPr>
          <p:cNvPr id="7" name="Content Placeholder 2">
            <a:extLst>
              <a:ext uri="{FF2B5EF4-FFF2-40B4-BE49-F238E27FC236}">
                <a16:creationId xmlns:a16="http://schemas.microsoft.com/office/drawing/2014/main" id="{9C4536F2-A540-4FF0-B3E5-A7765E342ED9}"/>
              </a:ext>
            </a:extLst>
          </p:cNvPr>
          <p:cNvSpPr txBox="1">
            <a:spLocks/>
          </p:cNvSpPr>
          <p:nvPr/>
        </p:nvSpPr>
        <p:spPr bwMode="auto">
          <a:xfrm>
            <a:off x="523783" y="1830732"/>
            <a:ext cx="8140823" cy="4028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Opening Session</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Attendance Check</a:t>
            </a:r>
          </a:p>
          <a:p>
            <a:pPr lvl="1"/>
            <a:r>
              <a:rPr lang="en-US" sz="2400" dirty="0">
                <a:solidFill>
                  <a:srgbClr val="000000"/>
                </a:solidFill>
              </a:rPr>
              <a:t>Administrative Items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Call for Patents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Session </a:t>
            </a:r>
            <a:r>
              <a:rPr lang="en-US" sz="2400" dirty="0">
                <a:solidFill>
                  <a:srgbClr val="000000"/>
                </a:solidFill>
                <a:latin typeface="Arial"/>
              </a:rPr>
              <a:t>Schedule of This and Next Weeks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Review minutes and approve minutes from last virtual meeting in September 2022. Doc.# </a:t>
            </a:r>
            <a:r>
              <a:rPr kumimoji="0" lang="en-US" sz="2400" b="0" i="0" u="none" strike="noStrike" kern="1200" cap="none" spc="0" normalizeH="0" baseline="0" noProof="0" dirty="0">
                <a:ln>
                  <a:noFill/>
                </a:ln>
                <a:solidFill>
                  <a:srgbClr val="000000"/>
                </a:solidFill>
                <a:effectLst/>
                <a:highlight>
                  <a:srgbClr val="FFFF00"/>
                </a:highlight>
                <a:uLnTx/>
                <a:uFillTx/>
                <a:latin typeface="Arial"/>
                <a:ea typeface="+mn-ea"/>
                <a:cs typeface="+mn-cs"/>
              </a:rPr>
              <a:t>15-22-0523-00-06ma</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Current </a:t>
            </a:r>
            <a:r>
              <a:rPr lang="en-US" sz="2400" dirty="0">
                <a:solidFill>
                  <a:srgbClr val="000000"/>
                </a:solidFill>
              </a:rPr>
              <a:t>Meeting Agenda Doc.# </a:t>
            </a:r>
            <a:r>
              <a:rPr lang="en-US" sz="2400" dirty="0">
                <a:solidFill>
                  <a:srgbClr val="000000"/>
                </a:solidFill>
                <a:highlight>
                  <a:srgbClr val="FFFF00"/>
                </a:highlight>
              </a:rPr>
              <a:t>15-22-0556-00-06ma</a:t>
            </a:r>
            <a:endParaRPr kumimoji="0" lang="en-US" sz="2400" b="0" i="0" u="none" strike="noStrike" kern="1200" cap="none" spc="0" normalizeH="0" baseline="0" noProof="0" dirty="0">
              <a:ln>
                <a:noFill/>
              </a:ln>
              <a:solidFill>
                <a:srgbClr val="000000"/>
              </a:solidFill>
              <a:effectLst/>
              <a:highlight>
                <a:srgbClr val="FFFF00"/>
              </a:highlight>
              <a:uLnTx/>
              <a:uFillTx/>
              <a:latin typeface="Arial"/>
              <a:ea typeface="+mn-ea"/>
              <a:cs typeface="+mn-cs"/>
            </a:endParaRPr>
          </a:p>
          <a:p>
            <a:pPr marL="857250" marR="0" lvl="2"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p:txBody>
      </p:sp>
      <p:sp>
        <p:nvSpPr>
          <p:cNvPr id="2" name="テキスト ボックス 1">
            <a:extLst>
              <a:ext uri="{FF2B5EF4-FFF2-40B4-BE49-F238E27FC236}">
                <a16:creationId xmlns:a16="http://schemas.microsoft.com/office/drawing/2014/main" id="{44202B8D-F202-4780-8D82-DCC4CEB1354D}"/>
              </a:ext>
            </a:extLst>
          </p:cNvPr>
          <p:cNvSpPr txBox="1"/>
          <p:nvPr/>
        </p:nvSpPr>
        <p:spPr>
          <a:xfrm>
            <a:off x="3578188" y="836712"/>
            <a:ext cx="3816424" cy="646331"/>
          </a:xfrm>
          <a:prstGeom prst="rect">
            <a:avLst/>
          </a:prstGeom>
          <a:noFill/>
        </p:spPr>
        <p:txBody>
          <a:bodyPr wrap="square" rtlCol="0">
            <a:spAutoFit/>
          </a:bodyPr>
          <a:lstStyle/>
          <a:p>
            <a:r>
              <a:rPr kumimoji="1" lang="en-US" altLang="ja-JP" sz="3600" b="1" dirty="0"/>
              <a:t>Agenda</a:t>
            </a:r>
            <a:endParaRPr kumimoji="1" lang="ja-JP" altLang="en-US" sz="3600" b="1" dirty="0"/>
          </a:p>
        </p:txBody>
      </p:sp>
    </p:spTree>
    <p:extLst>
      <p:ext uri="{BB962C8B-B14F-4D97-AF65-F5344CB8AC3E}">
        <p14:creationId xmlns:p14="http://schemas.microsoft.com/office/powerpoint/2010/main" val="3944109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34DA7F1-15B3-CF95-0BEF-873CD42367C6}"/>
              </a:ext>
            </a:extLst>
          </p:cNvPr>
          <p:cNvSpPr>
            <a:spLocks noGrp="1"/>
          </p:cNvSpPr>
          <p:nvPr>
            <p:ph type="sldNum" sz="quarter" idx="12"/>
          </p:nvPr>
        </p:nvSpPr>
        <p:spPr/>
        <p:txBody>
          <a:bodyPr/>
          <a:lstStyle/>
          <a:p>
            <a:r>
              <a:rPr lang="en-US" altLang="ja-JP" dirty="0"/>
              <a:t>Slide </a:t>
            </a:r>
            <a:fld id="{266A080E-4E30-4968-B029-7CF782D6220C}" type="slidenum">
              <a:rPr lang="en-US" altLang="ja-JP" smtClean="0"/>
              <a:pPr/>
              <a:t>4</a:t>
            </a:fld>
            <a:endParaRPr lang="en-US" altLang="ja-JP" dirty="0"/>
          </a:p>
        </p:txBody>
      </p:sp>
      <p:sp>
        <p:nvSpPr>
          <p:cNvPr id="3" name="日付プレースホルダー 2">
            <a:extLst>
              <a:ext uri="{FF2B5EF4-FFF2-40B4-BE49-F238E27FC236}">
                <a16:creationId xmlns:a16="http://schemas.microsoft.com/office/drawing/2014/main" id="{514F5116-E768-3755-A0F7-391704D43F31}"/>
              </a:ext>
            </a:extLst>
          </p:cNvPr>
          <p:cNvSpPr>
            <a:spLocks noGrp="1"/>
          </p:cNvSpPr>
          <p:nvPr>
            <p:ph type="dt" sz="half" idx="2"/>
          </p:nvPr>
        </p:nvSpPr>
        <p:spPr/>
        <p:txBody>
          <a:bodyPr/>
          <a:lstStyle/>
          <a:p>
            <a:r>
              <a:rPr lang="en-US" altLang="ja-JP" dirty="0"/>
              <a:t>November 2022</a:t>
            </a:r>
          </a:p>
        </p:txBody>
      </p:sp>
      <p:sp>
        <p:nvSpPr>
          <p:cNvPr id="5" name="テキスト ボックス 4">
            <a:extLst>
              <a:ext uri="{FF2B5EF4-FFF2-40B4-BE49-F238E27FC236}">
                <a16:creationId xmlns:a16="http://schemas.microsoft.com/office/drawing/2014/main" id="{4D1291A2-EAE4-4D36-8479-8186D4D0A212}"/>
              </a:ext>
            </a:extLst>
          </p:cNvPr>
          <p:cNvSpPr txBox="1"/>
          <p:nvPr/>
        </p:nvSpPr>
        <p:spPr>
          <a:xfrm>
            <a:off x="301841" y="675572"/>
            <a:ext cx="8407154" cy="646331"/>
          </a:xfrm>
          <a:prstGeom prst="rect">
            <a:avLst/>
          </a:prstGeom>
          <a:noFill/>
        </p:spPr>
        <p:txBody>
          <a:bodyPr wrap="square">
            <a:spAutoFit/>
          </a:bodyPr>
          <a:lstStyle/>
          <a:p>
            <a:r>
              <a:rPr lang="en-US" altLang="ja-JP" b="1" dirty="0"/>
              <a:t>[802.15-ALL] November 802.15 Mixed-Mode Plenary - Welcome and Ground Rules</a:t>
            </a:r>
          </a:p>
        </p:txBody>
      </p:sp>
      <p:sp>
        <p:nvSpPr>
          <p:cNvPr id="7" name="テキスト ボックス 6">
            <a:extLst>
              <a:ext uri="{FF2B5EF4-FFF2-40B4-BE49-F238E27FC236}">
                <a16:creationId xmlns:a16="http://schemas.microsoft.com/office/drawing/2014/main" id="{BEBD09BC-8827-7A8F-8DB4-EF59B561EB21}"/>
              </a:ext>
            </a:extLst>
          </p:cNvPr>
          <p:cNvSpPr txBox="1"/>
          <p:nvPr/>
        </p:nvSpPr>
        <p:spPr>
          <a:xfrm>
            <a:off x="189471" y="1104712"/>
            <a:ext cx="8841257" cy="5478423"/>
          </a:xfrm>
          <a:prstGeom prst="rect">
            <a:avLst/>
          </a:prstGeom>
          <a:noFill/>
        </p:spPr>
        <p:txBody>
          <a:bodyPr wrap="square">
            <a:spAutoFit/>
          </a:bodyPr>
          <a:lstStyle/>
          <a:p>
            <a:r>
              <a:rPr lang="en-GB" altLang="ja-JP" sz="1400" dirty="0">
                <a:effectLst/>
                <a:latin typeface="Calibri" panose="020F0502020204030204" pitchFamily="34" charset="0"/>
                <a:ea typeface="游ゴシック" panose="020B0400000000000000" pitchFamily="50" charset="-128"/>
              </a:rPr>
              <a:t>All,</a:t>
            </a:r>
            <a:endParaRPr lang="ja-JP" altLang="ja-JP" sz="1400" dirty="0">
              <a:effectLst/>
              <a:latin typeface="Calibri" panose="020F0502020204030204" pitchFamily="34" charset="0"/>
              <a:ea typeface="游ゴシック" panose="020B0400000000000000" pitchFamily="50" charset="-128"/>
            </a:endParaRPr>
          </a:p>
          <a:p>
            <a:r>
              <a:rPr lang="en-GB" altLang="ja-JP" sz="1400" dirty="0">
                <a:effectLst/>
                <a:latin typeface="Calibri" panose="020F0502020204030204" pitchFamily="34" charset="0"/>
                <a:ea typeface="游ゴシック" panose="020B0400000000000000" pitchFamily="50" charset="-128"/>
              </a:rPr>
              <a:t>Welcome in-person and virtually to the 138</a:t>
            </a:r>
            <a:r>
              <a:rPr lang="en-GB" altLang="ja-JP" sz="1400" baseline="30000" dirty="0">
                <a:effectLst/>
                <a:latin typeface="Calibri" panose="020F0502020204030204" pitchFamily="34" charset="0"/>
                <a:ea typeface="游ゴシック" panose="020B0400000000000000" pitchFamily="50" charset="-128"/>
              </a:rPr>
              <a:t>th</a:t>
            </a:r>
            <a:r>
              <a:rPr lang="en-GB" altLang="ja-JP" sz="1400" dirty="0">
                <a:effectLst/>
                <a:latin typeface="Calibri" panose="020F0502020204030204" pitchFamily="34" charset="0"/>
                <a:ea typeface="游ゴシック" panose="020B0400000000000000" pitchFamily="50" charset="-128"/>
              </a:rPr>
              <a:t> Meeting of IEEE 802.15 WG on Wireless Specialty Networks. Our WG meetings will start tomorrow (Mon.,  July 11</a:t>
            </a:r>
            <a:r>
              <a:rPr lang="en-GB" altLang="ja-JP" sz="1400" baseline="30000" dirty="0">
                <a:effectLst/>
                <a:latin typeface="Calibri" panose="020F0502020204030204" pitchFamily="34" charset="0"/>
                <a:ea typeface="游ゴシック" panose="020B0400000000000000" pitchFamily="50" charset="-128"/>
              </a:rPr>
              <a:t>th</a:t>
            </a:r>
            <a:r>
              <a:rPr lang="en-GB" altLang="ja-JP" sz="1400" dirty="0">
                <a:effectLst/>
                <a:latin typeface="Calibri" panose="020F0502020204030204" pitchFamily="34" charset="0"/>
                <a:ea typeface="游ゴシック" panose="020B0400000000000000" pitchFamily="50" charset="-128"/>
              </a:rPr>
              <a:t>) with the 802.15 WG Opening Plenary at 10:30 am Eastern. We have a busy week and are excited to be working in person again on our standards development work. Our WNG this week will include an invited guest speaker (virtually) whom will present on an exciting and relevant topic.</a:t>
            </a:r>
            <a:endParaRPr lang="ja-JP" altLang="ja-JP" sz="1400" dirty="0">
              <a:effectLst/>
              <a:latin typeface="Calibri" panose="020F0502020204030204" pitchFamily="34" charset="0"/>
              <a:ea typeface="游ゴシック" panose="020B0400000000000000" pitchFamily="50" charset="-128"/>
            </a:endParaRPr>
          </a:p>
          <a:p>
            <a:r>
              <a:rPr lang="en-GB" altLang="ja-JP" sz="1400" dirty="0">
                <a:effectLst/>
                <a:latin typeface="Calibri" panose="020F0502020204030204" pitchFamily="34" charset="0"/>
                <a:ea typeface="游ゴシック" panose="020B0400000000000000" pitchFamily="50" charset="-128"/>
              </a:rPr>
              <a:t>As this is our </a:t>
            </a:r>
            <a:r>
              <a:rPr lang="en-GB" altLang="ja-JP" sz="1400" dirty="0">
                <a:solidFill>
                  <a:srgbClr val="FF0000"/>
                </a:solidFill>
                <a:effectLst/>
                <a:latin typeface="Calibri" panose="020F0502020204030204" pitchFamily="34" charset="0"/>
                <a:ea typeface="游ゴシック" panose="020B0400000000000000" pitchFamily="50" charset="-128"/>
              </a:rPr>
              <a:t>1</a:t>
            </a:r>
            <a:r>
              <a:rPr lang="en-GB" altLang="ja-JP" sz="1400" baseline="30000" dirty="0">
                <a:solidFill>
                  <a:srgbClr val="FF0000"/>
                </a:solidFill>
                <a:effectLst/>
                <a:latin typeface="Calibri" panose="020F0502020204030204" pitchFamily="34" charset="0"/>
                <a:ea typeface="游ゴシック" panose="020B0400000000000000" pitchFamily="50" charset="-128"/>
              </a:rPr>
              <a:t>st</a:t>
            </a:r>
            <a:r>
              <a:rPr lang="en-GB" altLang="ja-JP" sz="1400" dirty="0">
                <a:solidFill>
                  <a:srgbClr val="FF0000"/>
                </a:solidFill>
                <a:effectLst/>
                <a:latin typeface="Calibri" panose="020F0502020204030204" pitchFamily="34" charset="0"/>
                <a:ea typeface="游ゴシック" panose="020B0400000000000000" pitchFamily="50" charset="-128"/>
              </a:rPr>
              <a:t> Mixed-Mode mtg. </a:t>
            </a:r>
            <a:r>
              <a:rPr lang="en-GB" altLang="ja-JP" sz="1400" dirty="0">
                <a:effectLst/>
                <a:latin typeface="Calibri" panose="020F0502020204030204" pitchFamily="34" charset="0"/>
                <a:ea typeface="游ゴシック" panose="020B0400000000000000" pitchFamily="50" charset="-128"/>
              </a:rPr>
              <a:t>and we are still all learning, it is almost guaranteed that there will be issues along the way. Please be patient with the 802 leadership, mtg. planners, network support, local hotel staff, and of course all our colleagues as we work through these issues in real time.</a:t>
            </a:r>
            <a:endParaRPr lang="ja-JP" altLang="ja-JP" sz="1400" dirty="0">
              <a:effectLst/>
              <a:latin typeface="Calibri" panose="020F0502020204030204" pitchFamily="34" charset="0"/>
              <a:ea typeface="游ゴシック" panose="020B0400000000000000" pitchFamily="50" charset="-128"/>
            </a:endParaRPr>
          </a:p>
          <a:p>
            <a:r>
              <a:rPr lang="en-GB" altLang="ja-JP" sz="1400" dirty="0">
                <a:effectLst/>
                <a:latin typeface="Calibri" panose="020F0502020204030204" pitchFamily="34" charset="0"/>
                <a:ea typeface="游ゴシック" panose="020B0400000000000000" pitchFamily="50" charset="-128"/>
              </a:rPr>
              <a:t>Since there are scheduled breaks we will be starting all meetings on time at </a:t>
            </a:r>
            <a:r>
              <a:rPr lang="en-GB" altLang="ja-JP" sz="1400" b="1" dirty="0">
                <a:solidFill>
                  <a:srgbClr val="FF0000"/>
                </a:solidFill>
                <a:effectLst/>
                <a:latin typeface="Calibri" panose="020F0502020204030204" pitchFamily="34" charset="0"/>
                <a:ea typeface="游ゴシック" panose="020B0400000000000000" pitchFamily="50" charset="-128"/>
              </a:rPr>
              <a:t>the start of the planned time slot (no 10min delay of the start of business from the mtg. start time</a:t>
            </a:r>
            <a:r>
              <a:rPr lang="en-GB" altLang="ja-JP" sz="1400" dirty="0">
                <a:effectLst/>
                <a:latin typeface="Calibri" panose="020F0502020204030204" pitchFamily="34" charset="0"/>
                <a:ea typeface="游ゴシック" panose="020B0400000000000000" pitchFamily="50" charset="-128"/>
              </a:rPr>
              <a:t>, as we were using for our prior virtual-only mtgs.). </a:t>
            </a:r>
            <a:r>
              <a:rPr lang="en-GB" altLang="ja-JP" sz="1400" dirty="0">
                <a:solidFill>
                  <a:srgbClr val="FF0000"/>
                </a:solidFill>
                <a:effectLst/>
                <a:latin typeface="Calibri" panose="020F0502020204030204" pitchFamily="34" charset="0"/>
                <a:ea typeface="游ゴシック" panose="020B0400000000000000" pitchFamily="50" charset="-128"/>
              </a:rPr>
              <a:t>Webex appointments for the 4 virtual rooms </a:t>
            </a:r>
            <a:r>
              <a:rPr lang="en-GB" altLang="ja-JP" sz="1400" dirty="0">
                <a:effectLst/>
                <a:latin typeface="Calibri" panose="020F0502020204030204" pitchFamily="34" charset="0"/>
                <a:ea typeface="游ゴシック" panose="020B0400000000000000" pitchFamily="50" charset="-128"/>
              </a:rPr>
              <a:t>being utilized by 802.15 this week have been posted to the 802.15 Calendar. The Webex links are also provided on the WG15 Graphic at the top of each day. Simply look at the 802.15 graphic and select the Webex link at the top of that column to join the meeting for that time slot.</a:t>
            </a:r>
            <a:endParaRPr lang="ja-JP" altLang="ja-JP" sz="1400" dirty="0">
              <a:effectLst/>
              <a:latin typeface="Calibri" panose="020F0502020204030204" pitchFamily="34" charset="0"/>
              <a:ea typeface="游ゴシック" panose="020B0400000000000000" pitchFamily="50" charset="-128"/>
            </a:endParaRPr>
          </a:p>
          <a:p>
            <a:r>
              <a:rPr lang="en-GB" altLang="ja-JP" sz="1400" dirty="0">
                <a:effectLst/>
                <a:latin typeface="Calibri" panose="020F0502020204030204" pitchFamily="34" charset="0"/>
                <a:ea typeface="游ゴシック" panose="020B0400000000000000" pitchFamily="50" charset="-128"/>
              </a:rPr>
              <a:t>To allow the mtgs. to run as smoothly as possible, we have set some ground rules for the week: </a:t>
            </a:r>
            <a:endParaRPr lang="ja-JP" altLang="ja-JP" sz="1400" dirty="0">
              <a:effectLst/>
              <a:latin typeface="Calibri" panose="020F0502020204030204" pitchFamily="34" charset="0"/>
              <a:ea typeface="游ゴシック" panose="020B0400000000000000" pitchFamily="50" charset="-128"/>
            </a:endParaRPr>
          </a:p>
          <a:p>
            <a:r>
              <a:rPr lang="en-GB" altLang="ja-JP" sz="1400" b="1" dirty="0">
                <a:solidFill>
                  <a:srgbClr val="FF0000"/>
                </a:solidFill>
                <a:effectLst/>
                <a:latin typeface="Symbol" panose="05050102010706020507" pitchFamily="18" charset="2"/>
                <a:ea typeface="游ゴシック" panose="020B0400000000000000" pitchFamily="50" charset="-128"/>
              </a:rPr>
              <a:t>·</a:t>
            </a:r>
            <a:r>
              <a:rPr lang="en-GB" altLang="ja-JP" sz="1400" b="1" dirty="0">
                <a:solidFill>
                  <a:srgbClr val="FF0000"/>
                </a:solidFill>
                <a:effectLst/>
                <a:latin typeface="Courier New" panose="02070309020205020404" pitchFamily="49" charset="0"/>
                <a:ea typeface="游ゴシック" panose="020B0400000000000000" pitchFamily="50" charset="-128"/>
              </a:rPr>
              <a:t>      </a:t>
            </a:r>
            <a:r>
              <a:rPr lang="en-GB" altLang="ja-JP" sz="1400" b="1" dirty="0">
                <a:solidFill>
                  <a:srgbClr val="FF0000"/>
                </a:solidFill>
                <a:effectLst/>
                <a:latin typeface="Calibri" panose="020F0502020204030204" pitchFamily="34" charset="0"/>
                <a:ea typeface="游ゴシック" panose="020B0400000000000000" pitchFamily="50" charset="-128"/>
              </a:rPr>
              <a:t> All in-person attendees are requested to use the mic in the room so that remote participants can hear you</a:t>
            </a:r>
            <a:endParaRPr lang="ja-JP" altLang="ja-JP" sz="1400" b="1" dirty="0">
              <a:solidFill>
                <a:srgbClr val="FF0000"/>
              </a:solidFill>
              <a:effectLst/>
              <a:latin typeface="Calibri" panose="020F0502020204030204" pitchFamily="34" charset="0"/>
              <a:ea typeface="游ゴシック" panose="020B0400000000000000" pitchFamily="50" charset="-128"/>
            </a:endParaRPr>
          </a:p>
          <a:p>
            <a:r>
              <a:rPr lang="en-GB" altLang="ja-JP" sz="1400" b="1" dirty="0">
                <a:solidFill>
                  <a:srgbClr val="FF0000"/>
                </a:solidFill>
                <a:effectLst/>
                <a:latin typeface="Symbol" panose="05050102010706020507" pitchFamily="18" charset="2"/>
                <a:ea typeface="游ゴシック" panose="020B0400000000000000" pitchFamily="50" charset="-128"/>
              </a:rPr>
              <a:t>·</a:t>
            </a:r>
            <a:r>
              <a:rPr lang="en-GB" altLang="ja-JP" sz="1400" b="1" dirty="0">
                <a:solidFill>
                  <a:srgbClr val="FF0000"/>
                </a:solidFill>
                <a:effectLst/>
                <a:latin typeface="Courier New" panose="02070309020205020404" pitchFamily="49" charset="0"/>
                <a:ea typeface="游ゴシック" panose="020B0400000000000000" pitchFamily="50" charset="-128"/>
              </a:rPr>
              <a:t>      </a:t>
            </a:r>
            <a:r>
              <a:rPr lang="en-GB" altLang="ja-JP" sz="1400" b="1" dirty="0">
                <a:solidFill>
                  <a:srgbClr val="FF0000"/>
                </a:solidFill>
                <a:effectLst/>
                <a:latin typeface="Calibri" panose="020F0502020204030204" pitchFamily="34" charset="0"/>
                <a:ea typeface="游ゴシック" panose="020B0400000000000000" pitchFamily="50" charset="-128"/>
              </a:rPr>
              <a:t> In-person attendees who join the Webex SHALL ensure that their audio is disabled</a:t>
            </a:r>
            <a:endParaRPr lang="ja-JP" altLang="ja-JP" sz="1400" b="1" dirty="0">
              <a:solidFill>
                <a:srgbClr val="FF0000"/>
              </a:solidFill>
              <a:effectLst/>
              <a:latin typeface="Calibri" panose="020F0502020204030204" pitchFamily="34" charset="0"/>
              <a:ea typeface="游ゴシック" panose="020B0400000000000000" pitchFamily="50" charset="-128"/>
            </a:endParaRPr>
          </a:p>
          <a:p>
            <a:r>
              <a:rPr lang="en-GB" altLang="ja-JP" sz="1400" b="1" dirty="0">
                <a:solidFill>
                  <a:srgbClr val="FF0000"/>
                </a:solidFill>
                <a:effectLst/>
                <a:latin typeface="Symbol" panose="05050102010706020507" pitchFamily="18" charset="2"/>
                <a:ea typeface="游ゴシック" panose="020B0400000000000000" pitchFamily="50" charset="-128"/>
              </a:rPr>
              <a:t>·</a:t>
            </a:r>
            <a:r>
              <a:rPr lang="en-GB" altLang="ja-JP" sz="1400" b="1" dirty="0">
                <a:solidFill>
                  <a:srgbClr val="FF0000"/>
                </a:solidFill>
                <a:effectLst/>
                <a:latin typeface="Courier New" panose="02070309020205020404" pitchFamily="49" charset="0"/>
                <a:ea typeface="游ゴシック" panose="020B0400000000000000" pitchFamily="50" charset="-128"/>
              </a:rPr>
              <a:t>      </a:t>
            </a:r>
            <a:r>
              <a:rPr lang="en-GB" altLang="ja-JP" sz="1400" b="1" dirty="0">
                <a:solidFill>
                  <a:srgbClr val="FF0000"/>
                </a:solidFill>
                <a:effectLst/>
                <a:latin typeface="Calibri" panose="020F0502020204030204" pitchFamily="34" charset="0"/>
                <a:ea typeface="游ゴシック" panose="020B0400000000000000" pitchFamily="50" charset="-128"/>
              </a:rPr>
              <a:t> Remote attendees are requested to mute their Webex session audio when not speaking</a:t>
            </a:r>
            <a:endParaRPr lang="ja-JP" altLang="ja-JP" sz="1400" b="1" dirty="0">
              <a:solidFill>
                <a:srgbClr val="FF0000"/>
              </a:solidFill>
              <a:effectLst/>
              <a:latin typeface="Calibri" panose="020F0502020204030204" pitchFamily="34" charset="0"/>
              <a:ea typeface="游ゴシック" panose="020B0400000000000000" pitchFamily="50" charset="-128"/>
            </a:endParaRPr>
          </a:p>
          <a:p>
            <a:r>
              <a:rPr lang="en-GB" altLang="ja-JP" sz="1400" b="1" dirty="0">
                <a:solidFill>
                  <a:srgbClr val="FF0000"/>
                </a:solidFill>
                <a:effectLst/>
                <a:latin typeface="Symbol" panose="05050102010706020507" pitchFamily="18" charset="2"/>
                <a:ea typeface="游ゴシック" panose="020B0400000000000000" pitchFamily="50" charset="-128"/>
              </a:rPr>
              <a:t>·</a:t>
            </a:r>
            <a:r>
              <a:rPr lang="en-GB" altLang="ja-JP" sz="1400" b="1" dirty="0">
                <a:solidFill>
                  <a:srgbClr val="FF0000"/>
                </a:solidFill>
                <a:effectLst/>
                <a:latin typeface="Courier New" panose="02070309020205020404" pitchFamily="49" charset="0"/>
                <a:ea typeface="游ゴシック" panose="020B0400000000000000" pitchFamily="50" charset="-128"/>
              </a:rPr>
              <a:t>      </a:t>
            </a:r>
            <a:r>
              <a:rPr lang="en-GB" altLang="ja-JP" sz="1400" b="1" dirty="0">
                <a:solidFill>
                  <a:srgbClr val="FF0000"/>
                </a:solidFill>
                <a:effectLst/>
                <a:latin typeface="Calibri" panose="020F0502020204030204" pitchFamily="34" charset="0"/>
                <a:ea typeface="游ゴシック" panose="020B0400000000000000" pitchFamily="50" charset="-128"/>
              </a:rPr>
              <a:t> Remote attendees that want to speak SHALL submit (only) a “Q” to the Webex session chat window (to minimize clutter in that window) and then be ready to speak when requested by the Webex administrator</a:t>
            </a:r>
            <a:endParaRPr lang="ja-JP" altLang="ja-JP" sz="1400" b="1" dirty="0">
              <a:solidFill>
                <a:srgbClr val="FF0000"/>
              </a:solidFill>
              <a:effectLst/>
              <a:latin typeface="Calibri" panose="020F0502020204030204" pitchFamily="34" charset="0"/>
              <a:ea typeface="游ゴシック" panose="020B0400000000000000" pitchFamily="50" charset="-128"/>
            </a:endParaRPr>
          </a:p>
          <a:p>
            <a:r>
              <a:rPr lang="en-GB" altLang="ja-JP" sz="1400" b="1" dirty="0">
                <a:solidFill>
                  <a:srgbClr val="FF0000"/>
                </a:solidFill>
                <a:effectLst/>
                <a:latin typeface="Symbol" panose="05050102010706020507" pitchFamily="18" charset="2"/>
                <a:ea typeface="游ゴシック" panose="020B0400000000000000" pitchFamily="50" charset="-128"/>
              </a:rPr>
              <a:t>·</a:t>
            </a:r>
            <a:r>
              <a:rPr lang="en-GB" altLang="ja-JP" sz="1400" b="1" dirty="0">
                <a:solidFill>
                  <a:srgbClr val="FF0000"/>
                </a:solidFill>
                <a:effectLst/>
                <a:latin typeface="Courier New" panose="02070309020205020404" pitchFamily="49" charset="0"/>
                <a:ea typeface="游ゴシック" panose="020B0400000000000000" pitchFamily="50" charset="-128"/>
              </a:rPr>
              <a:t>      </a:t>
            </a:r>
            <a:r>
              <a:rPr lang="en-GB" altLang="ja-JP" sz="1400" b="1" dirty="0">
                <a:solidFill>
                  <a:srgbClr val="FF0000"/>
                </a:solidFill>
                <a:effectLst/>
                <a:latin typeface="Calibri" panose="020F0502020204030204" pitchFamily="34" charset="0"/>
                <a:ea typeface="游ゴシック" panose="020B0400000000000000" pitchFamily="50" charset="-128"/>
              </a:rPr>
              <a:t> We will have 2 queues for participants in each mtg. (1 at the in-person mic in the room and 1 on Webex) and the Webex administrator for each mtg. will alternate between the queues until both are cleared or time runs out</a:t>
            </a:r>
            <a:endParaRPr lang="ja-JP" altLang="ja-JP" sz="1400" b="1" dirty="0">
              <a:solidFill>
                <a:srgbClr val="FF0000"/>
              </a:solidFill>
              <a:effectLst/>
              <a:latin typeface="Calibri" panose="020F0502020204030204" pitchFamily="34" charset="0"/>
              <a:ea typeface="游ゴシック" panose="020B0400000000000000" pitchFamily="50" charset="-128"/>
            </a:endParaRPr>
          </a:p>
          <a:p>
            <a:r>
              <a:rPr lang="en-US" altLang="ja-JP" sz="1400" dirty="0">
                <a:effectLst/>
                <a:latin typeface="Calibri" panose="020F0502020204030204" pitchFamily="34" charset="0"/>
                <a:ea typeface="游ゴシック" panose="020B0400000000000000" pitchFamily="50" charset="-128"/>
              </a:rPr>
              <a:t>Looking forward to working with everyone (in person and virtually) this week.</a:t>
            </a:r>
            <a:endParaRPr lang="ja-JP" altLang="ja-JP" sz="1400" dirty="0">
              <a:effectLst/>
              <a:latin typeface="Calibri" panose="020F0502020204030204" pitchFamily="34" charset="0"/>
              <a:ea typeface="游ゴシック" panose="020B0400000000000000" pitchFamily="50" charset="-128"/>
            </a:endParaRPr>
          </a:p>
          <a:p>
            <a:r>
              <a:rPr lang="en-US" altLang="ja-JP" sz="1400" dirty="0">
                <a:effectLst/>
                <a:latin typeface="Calibri" panose="020F0502020204030204" pitchFamily="34" charset="0"/>
                <a:ea typeface="游ゴシック" panose="020B0400000000000000" pitchFamily="50" charset="-128"/>
              </a:rPr>
              <a:t>Best Regards,</a:t>
            </a:r>
            <a:br>
              <a:rPr lang="en-US" altLang="ja-JP" sz="1400" dirty="0">
                <a:effectLst/>
                <a:latin typeface="Calibri" panose="020F0502020204030204" pitchFamily="34" charset="0"/>
                <a:ea typeface="游ゴシック" panose="020B0400000000000000" pitchFamily="50" charset="-128"/>
              </a:rPr>
            </a:br>
            <a:r>
              <a:rPr lang="en-US" altLang="ja-JP" sz="1400" dirty="0">
                <a:effectLst/>
                <a:latin typeface="Calibri" panose="020F0502020204030204" pitchFamily="34" charset="0"/>
                <a:ea typeface="游ゴシック" panose="020B0400000000000000" pitchFamily="50" charset="-128"/>
              </a:rPr>
              <a:t>Clint Powell</a:t>
            </a:r>
            <a:br>
              <a:rPr lang="en-US" altLang="ja-JP" sz="1400" dirty="0">
                <a:effectLst/>
                <a:latin typeface="Calibri" panose="020F0502020204030204" pitchFamily="34" charset="0"/>
                <a:ea typeface="游ゴシック" panose="020B0400000000000000" pitchFamily="50" charset="-128"/>
              </a:rPr>
            </a:br>
            <a:r>
              <a:rPr lang="en-US" altLang="ja-JP" sz="1400" dirty="0">
                <a:effectLst/>
                <a:latin typeface="Calibri" panose="020F0502020204030204" pitchFamily="34" charset="0"/>
                <a:ea typeface="游ゴシック" panose="020B0400000000000000" pitchFamily="50" charset="-128"/>
              </a:rPr>
              <a:t>IEEE 802.15 WG - Chair</a:t>
            </a:r>
            <a:endParaRPr lang="ja-JP" altLang="ja-JP" sz="1400" dirty="0">
              <a:effectLst/>
              <a:latin typeface="Calibri" panose="020F0502020204030204" pitchFamily="34" charset="0"/>
              <a:ea typeface="游ゴシック" panose="020B0400000000000000" pitchFamily="50" charset="-128"/>
            </a:endParaRPr>
          </a:p>
        </p:txBody>
      </p:sp>
    </p:spTree>
    <p:extLst>
      <p:ext uri="{BB962C8B-B14F-4D97-AF65-F5344CB8AC3E}">
        <p14:creationId xmlns:p14="http://schemas.microsoft.com/office/powerpoint/2010/main" val="2894472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kumimoji="0" lang="en-US" altLang="ja-JP" sz="1600" b="1" i="0" u="none" strike="noStrike" kern="1200" cap="none" spc="0" normalizeH="0" baseline="0" noProof="0" smtClean="0">
                <a:ln>
                  <a:noFill/>
                </a:ln>
                <a:solidFill>
                  <a:srgbClr val="898989"/>
                </a:solidFill>
                <a:effectLst/>
                <a:uLnTx/>
                <a:uFillTx/>
                <a:latin typeface="Calibri"/>
                <a:ea typeface="游ゴシック" pitchFamily="50"/>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7" name="テキスト ボックス 6">
            <a:extLst>
              <a:ext uri="{FF2B5EF4-FFF2-40B4-BE49-F238E27FC236}">
                <a16:creationId xmlns:a16="http://schemas.microsoft.com/office/drawing/2014/main" id="{B4C6DAAE-52BC-42AD-95F6-1BE672B93C93}"/>
              </a:ext>
            </a:extLst>
          </p:cNvPr>
          <p:cNvSpPr txBox="1"/>
          <p:nvPr/>
        </p:nvSpPr>
        <p:spPr>
          <a:xfrm>
            <a:off x="275208" y="1050595"/>
            <a:ext cx="8748477"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dirty="0">
                <a:solidFill>
                  <a:prstClr val="black"/>
                </a:solidFill>
                <a:latin typeface="游ゴシック" panose="020F0502020204030204"/>
                <a:ea typeface="游ゴシック" panose="020B0400000000000000" pitchFamily="50" charset="-128"/>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RM#4</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in local time  22:30-01:30 +1day EDT,  Nov.15(TUE),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12:30-14:30 JST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PM1  15:30-17:30 in local time   1:30-3:30 EDT, Nov. 16(WED),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15:30-17:30 JST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in local time  22:30-01:30 +1day EDT,  Nov.17(THU),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12:30-14:30 JST</a:t>
            </a:r>
            <a:endParaRPr kumimoji="1" lang="en-US" altLang="ja-JP" sz="1200" b="1" i="0" u="none" strike="noStrike" kern="1200" cap="none" spc="0" normalizeH="0" baseline="0" noProof="0" dirty="0">
              <a:ln>
                <a:noFill/>
              </a:ln>
              <a:solidFill>
                <a:srgbClr val="FF00FF"/>
              </a:solidFill>
              <a:effectLst/>
              <a:highlight>
                <a:srgbClr val="FFFF00"/>
              </a:highlight>
              <a:uLnTx/>
              <a:uFillTx/>
              <a:latin typeface="游ゴシック" panose="020F0502020204030204"/>
              <a:ea typeface="游ゴシック" panose="020B0400000000000000" pitchFamily="50" charset="-128"/>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457200" y="586039"/>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Plenary Session Schedule for 13-17</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November 2022</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dirty="0">
                <a:solidFill>
                  <a:srgbClr val="000000"/>
                </a:solidFill>
                <a:latin typeface="Arial"/>
              </a:rPr>
              <a:t>November</a:t>
            </a:r>
            <a:r>
              <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rPr>
              <a:t> 2022</a:t>
            </a:r>
          </a:p>
        </p:txBody>
      </p:sp>
      <p:pic>
        <p:nvPicPr>
          <p:cNvPr id="9" name="図 8">
            <a:extLst>
              <a:ext uri="{FF2B5EF4-FFF2-40B4-BE49-F238E27FC236}">
                <a16:creationId xmlns:a16="http://schemas.microsoft.com/office/drawing/2014/main" id="{B6710FCA-15DC-CECB-3427-9967D96A5EA1}"/>
              </a:ext>
            </a:extLst>
          </p:cNvPr>
          <p:cNvPicPr>
            <a:picLocks noChangeAspect="1"/>
          </p:cNvPicPr>
          <p:nvPr/>
        </p:nvPicPr>
        <p:blipFill rotWithShape="1">
          <a:blip r:embed="rId3"/>
          <a:srcRect l="22105" t="17205" r="6105" b="29275"/>
          <a:stretch/>
        </p:blipFill>
        <p:spPr>
          <a:xfrm>
            <a:off x="106953" y="2009530"/>
            <a:ext cx="8961122" cy="4337710"/>
          </a:xfrm>
          <a:prstGeom prst="rect">
            <a:avLst/>
          </a:prstGeom>
        </p:spPr>
      </p:pic>
    </p:spTree>
    <p:extLst>
      <p:ext uri="{BB962C8B-B14F-4D97-AF65-F5344CB8AC3E}">
        <p14:creationId xmlns:p14="http://schemas.microsoft.com/office/powerpoint/2010/main" val="3217560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A011237-38D8-FE8C-37CB-98E4C1275CB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6</a:t>
            </a:fld>
            <a:endParaRPr lang="en-US" altLang="ja-JP" dirty="0"/>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2022</a:t>
            </a:r>
          </a:p>
        </p:txBody>
      </p:sp>
    </p:spTree>
    <p:extLst>
      <p:ext uri="{BB962C8B-B14F-4D97-AF65-F5344CB8AC3E}">
        <p14:creationId xmlns:p14="http://schemas.microsoft.com/office/powerpoint/2010/main" val="1393245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16B287-81F9-B5E3-32A3-305F4D4CFEC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コンテンツ プレースホルダー 2"/>
          <p:cNvSpPr>
            <a:spLocks noGrp="1"/>
          </p:cNvSpPr>
          <p:nvPr>
            <p:ph idx="1"/>
          </p:nvPr>
        </p:nvSpPr>
        <p:spPr>
          <a:xfrm>
            <a:off x="723900" y="1238801"/>
            <a:ext cx="7772400" cy="4911477"/>
          </a:xfrm>
        </p:spPr>
        <p:txBody>
          <a:bodyPr/>
          <a:lstStyle/>
          <a:p>
            <a:r>
              <a:rPr lang="en-US" altLang="ja-JP" sz="2400" dirty="0">
                <a:ea typeface="ＭＳ Ｐゴシック" charset="-128"/>
              </a:rPr>
              <a:t>Required notices</a:t>
            </a:r>
          </a:p>
          <a:p>
            <a:pPr lvl="1"/>
            <a:r>
              <a:rPr lang="en-US" altLang="ja-JP" sz="2000" dirty="0">
                <a:ea typeface="ＭＳ Ｐゴシック" charset="-128"/>
              </a:rPr>
              <a:t>Affiliation FAQ - http://standards.ieee.org/faqs/affiliationFAQ.html</a:t>
            </a:r>
          </a:p>
          <a:p>
            <a:pPr lvl="1"/>
            <a:r>
              <a:rPr lang="en-US" altLang="ja-JP" sz="2000" dirty="0">
                <a:ea typeface="ＭＳ Ｐゴシック" charset="-128"/>
              </a:rPr>
              <a:t>Anti-Trust FAQ - http://standards.ieee.org/resources/antitrust-guidelines.pdf</a:t>
            </a:r>
          </a:p>
          <a:p>
            <a:pPr lvl="1"/>
            <a:r>
              <a:rPr lang="en-US" altLang="ja-JP" sz="2000" dirty="0">
                <a:ea typeface="ＭＳ Ｐゴシック" charset="-128"/>
              </a:rPr>
              <a:t>Ethics - http://www.ieee.org/portal/cms_docs/about/CoE_poster.pdf</a:t>
            </a:r>
          </a:p>
          <a:p>
            <a:r>
              <a:rPr lang="en-US" altLang="ja-JP" sz="2400" dirty="0">
                <a:ea typeface="ＭＳ Ｐゴシック" charset="-128"/>
              </a:rPr>
              <a:t>Chair and Secretary</a:t>
            </a:r>
          </a:p>
          <a:p>
            <a:pPr lvl="1"/>
            <a:r>
              <a:rPr lang="en-US" altLang="ja-JP" sz="2000" dirty="0">
                <a:ea typeface="ＭＳ Ｐゴシック" charset="-128"/>
              </a:rPr>
              <a:t>Chair is Ryuji Kohno(YNU/YRP-IAI)</a:t>
            </a:r>
          </a:p>
          <a:p>
            <a:pPr lvl="1"/>
            <a:r>
              <a:rPr lang="en-US" altLang="ja-JP" sz="2000" dirty="0">
                <a:ea typeface="ＭＳ Ｐゴシック" charset="-128"/>
              </a:rPr>
              <a:t>Vice Chair is Marco Hernandez(YRP-IAI/CWC)</a:t>
            </a:r>
          </a:p>
          <a:p>
            <a:pPr lvl="1"/>
            <a:r>
              <a:rPr lang="en-US" altLang="ja-JP" sz="2000" dirty="0">
                <a:ea typeface="ＭＳ Ｐゴシック" charset="-128"/>
              </a:rPr>
              <a:t>Secretary is Takumi Kobayashi(YNU/TCU)</a:t>
            </a:r>
          </a:p>
          <a:p>
            <a:pPr lvl="1"/>
            <a:r>
              <a:rPr lang="en-US" altLang="ja-JP" sz="2000" dirty="0">
                <a:ea typeface="ＭＳ Ｐゴシック" charset="-128"/>
              </a:rPr>
              <a:t>Technical Editors are Minsoo Kim(YRP-IAI) and</a:t>
            </a:r>
          </a:p>
          <a:p>
            <a:pPr marL="457200" lvl="1" indent="0">
              <a:buNone/>
            </a:pPr>
            <a:r>
              <a:rPr lang="en-US" altLang="ja-JP" sz="2000" dirty="0">
                <a:ea typeface="ＭＳ Ｐゴシック" charset="-128"/>
              </a:rPr>
              <a:t>                                       Marco Hernandez(YRP-IAI/CWC)</a:t>
            </a:r>
          </a:p>
          <a:p>
            <a:pPr marL="457200" lvl="1" indent="0">
              <a:buNone/>
            </a:pPr>
            <a:endParaRPr lang="en-US" altLang="ja-JP" sz="2000" dirty="0">
              <a:ea typeface="ＭＳ Ｐゴシック" charset="-128"/>
            </a:endParaRPr>
          </a:p>
          <a:p>
            <a:pPr lvl="1"/>
            <a:endParaRPr lang="en-US" altLang="ja-JP" sz="1800" dirty="0">
              <a:ea typeface="ＭＳ Ｐゴシック" charset="-128"/>
            </a:endParaRPr>
          </a:p>
          <a:p>
            <a:pPr lvl="1"/>
            <a:endParaRPr lang="en-US" altLang="ja-JP" sz="1800" dirty="0">
              <a:ea typeface="ＭＳ Ｐゴシック" charset="-128"/>
            </a:endParaRPr>
          </a:p>
          <a:p>
            <a:endParaRPr kumimoji="1" lang="ja-JP" altLang="en-US" sz="3600" dirty="0"/>
          </a:p>
        </p:txBody>
      </p:sp>
      <p:sp>
        <p:nvSpPr>
          <p:cNvPr id="2" name="タイトル 1"/>
          <p:cNvSpPr>
            <a:spLocks noGrp="1"/>
          </p:cNvSpPr>
          <p:nvPr>
            <p:ph type="title"/>
          </p:nvPr>
        </p:nvSpPr>
        <p:spPr>
          <a:xfrm>
            <a:off x="685800" y="404664"/>
            <a:ext cx="7772400" cy="106680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7</a:t>
            </a:fld>
            <a:endParaRPr lang="en-US" altLang="ja-JP" dirty="0"/>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2022</a:t>
            </a:r>
          </a:p>
        </p:txBody>
      </p:sp>
    </p:spTree>
    <p:extLst>
      <p:ext uri="{BB962C8B-B14F-4D97-AF65-F5344CB8AC3E}">
        <p14:creationId xmlns:p14="http://schemas.microsoft.com/office/powerpoint/2010/main" val="1734309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3659C8B1-D1A2-2AC1-78CA-425A011232E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8</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0" name="Rectangle 4">
            <a:extLst>
              <a:ext uri="{FF2B5EF4-FFF2-40B4-BE49-F238E27FC236}">
                <a16:creationId xmlns:a16="http://schemas.microsoft.com/office/drawing/2014/main" id="{A60D4C30-417F-4EDF-B387-C47E36B1D45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2022</a:t>
            </a:r>
          </a:p>
        </p:txBody>
      </p:sp>
    </p:spTree>
    <p:extLst>
      <p:ext uri="{BB962C8B-B14F-4D97-AF65-F5344CB8AC3E}">
        <p14:creationId xmlns:p14="http://schemas.microsoft.com/office/powerpoint/2010/main" val="58726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619A7A63-B642-79F5-D8C7-CF666BF1E62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9</a:t>
            </a:fld>
            <a:endParaRPr lang="en-US" altLang="ja-JP" dirty="0"/>
          </a:p>
        </p:txBody>
      </p:sp>
      <p:sp>
        <p:nvSpPr>
          <p:cNvPr id="6" name="Rectangle 3"/>
          <p:cNvSpPr txBox="1">
            <a:spLocks noChangeArrowheads="1"/>
          </p:cNvSpPr>
          <p:nvPr/>
        </p:nvSpPr>
        <p:spPr>
          <a:xfrm>
            <a:off x="258044" y="1268760"/>
            <a:ext cx="8640960" cy="3513305"/>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marL="715963" marR="0" lvl="1" indent="0" algn="l" defTabSz="914400" rtl="0" eaLnBrk="1" fontAlgn="auto" latinLnBrk="0" hangingPunct="1">
              <a:lnSpc>
                <a:spcPct val="80000"/>
              </a:lnSpc>
              <a:spcBef>
                <a:spcPts val="173"/>
              </a:spcBef>
              <a:spcAft>
                <a:spcPts val="0"/>
              </a:spcAft>
              <a:buClr>
                <a:srgbClr val="000000"/>
              </a:buClr>
              <a:buSzPct val="45000"/>
              <a:buFont typeface="Wingdings" charset="2"/>
              <a:buChar char=""/>
              <a:tabLst/>
              <a:defRPr/>
            </a:pPr>
            <a:r>
              <a:rPr lang="en-GB" sz="2400" kern="0" dirty="0"/>
              <a:t>	</a:t>
            </a:r>
            <a:r>
              <a:rPr kumimoji="1" lang="en-IE" altLang="ja-JP" sz="2400" b="1" i="1" u="none" strike="noStrike" kern="1200" cap="none" spc="-1" normalizeH="0" baseline="0" noProof="0" dirty="0">
                <a:ln>
                  <a:noFill/>
                </a:ln>
                <a:solidFill>
                  <a:srgbClr val="000000"/>
                </a:solidFill>
                <a:effectLst/>
                <a:uLnTx/>
                <a:uFillTx/>
                <a:latin typeface="Calibri"/>
                <a:ea typeface="Calibri"/>
              </a:rPr>
              <a:t>IEEE-SA Standards Board Bylaws</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(http://standards.ieee.org/develop/policies/bylaws/sect6-7.html#6) </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1" indent="0"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IE" altLang="ja-JP" sz="2400" b="1" i="1" u="none" strike="noStrike" kern="1200" cap="none" spc="-1" normalizeH="0" baseline="0" noProof="0" dirty="0">
                <a:ln>
                  <a:noFill/>
                </a:ln>
                <a:solidFill>
                  <a:srgbClr val="000000"/>
                </a:solidFill>
                <a:effectLst/>
                <a:uLnTx/>
                <a:uFillTx/>
                <a:latin typeface="Calibri"/>
                <a:ea typeface="Calibri"/>
              </a:rPr>
              <a:t>  IEEE-SA Standards Board Operations Manual</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r>
              <a:rPr kumimoji="1" lang="en-IE" altLang="ja-JP" sz="1800" b="1" i="0" u="sng" strike="noStrike" kern="1200" cap="none" spc="-1" normalizeH="0" baseline="0" noProof="0" dirty="0">
                <a:ln>
                  <a:noFill/>
                </a:ln>
                <a:solidFill>
                  <a:srgbClr val="0000FF"/>
                </a:solidFill>
                <a:effectLst/>
                <a:uLnTx/>
                <a:uFillTx/>
                <a:latin typeface="Calibri"/>
                <a:ea typeface="Calibri"/>
                <a:hlinkClick r:id="rId3"/>
              </a:rPr>
              <a:t>http://standards.ieee.org/develop/policies/opman/sect6.html#6.3</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0" indent="414338"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US" altLang="ja-JP" sz="2400" b="1" i="0" u="none" strike="noStrike" kern="1200" cap="none" spc="-1" normalizeH="0" baseline="0" noProof="0" dirty="0">
                <a:ln>
                  <a:noFill/>
                </a:ln>
                <a:solidFill>
                  <a:srgbClr val="000000"/>
                </a:solidFill>
                <a:effectLst/>
                <a:uLnTx/>
                <a:uFillTx/>
                <a:latin typeface="Calibri"/>
                <a:ea typeface="Calibri"/>
              </a:rPr>
              <a:t>Material about the patent policy is available at</a:t>
            </a:r>
            <a:br>
              <a:rPr kumimoji="1" lang="en-US" altLang="ja-JP" sz="2400" b="0" i="0" u="none" strike="noStrike" kern="1200" cap="none" spc="0" normalizeH="0" baseline="0" noProof="0" dirty="0">
                <a:ln>
                  <a:noFill/>
                </a:ln>
                <a:solidFill>
                  <a:prstClr val="black"/>
                </a:solidFill>
                <a:effectLst/>
                <a:uLnTx/>
                <a:uFillTx/>
                <a:latin typeface="Arial"/>
              </a:rPr>
            </a:br>
            <a:r>
              <a:rPr kumimoji="1" lang="en-US" altLang="ja-JP" sz="2000" b="1" i="1" u="sng" strike="noStrike" kern="1200" cap="none" spc="-1" normalizeH="0" baseline="0" noProof="0" dirty="0">
                <a:ln>
                  <a:noFill/>
                </a:ln>
                <a:solidFill>
                  <a:srgbClr val="0000FF"/>
                </a:solidFill>
                <a:effectLst/>
                <a:uLnTx/>
                <a:uFillTx/>
                <a:latin typeface="Calibri"/>
                <a:ea typeface="Calibri"/>
                <a:hlinkClick r:id="rId4"/>
              </a:rPr>
              <a:t>http://standards.ieee.org/about/sasb/patcom/materials.html</a:t>
            </a:r>
            <a:endParaRPr kumimoji="1" lang="en-US" altLang="ja-JP" sz="2000" b="0" i="0" u="none" strike="noStrike" kern="1200" cap="none" spc="-1" normalizeH="0" baseline="0" noProof="0" dirty="0">
              <a:ln>
                <a:noFill/>
              </a:ln>
              <a:solidFill>
                <a:prstClr val="black"/>
              </a:solidFill>
              <a:effectLst/>
              <a:uLnTx/>
              <a:uFillTx/>
              <a:latin typeface="Arial"/>
            </a:endParaRPr>
          </a:p>
        </p:txBody>
      </p:sp>
      <p:sp>
        <p:nvSpPr>
          <p:cNvPr id="8" name="Rectangle 7"/>
          <p:cNvSpPr>
            <a:spLocks noChangeArrowheads="1"/>
          </p:cNvSpPr>
          <p:nvPr/>
        </p:nvSpPr>
        <p:spPr bwMode="auto">
          <a:xfrm>
            <a:off x="1181100" y="4675444"/>
            <a:ext cx="6781800" cy="1717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6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6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6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2022</a:t>
            </a:r>
          </a:p>
        </p:txBody>
      </p:sp>
    </p:spTree>
    <p:extLst>
      <p:ext uri="{BB962C8B-B14F-4D97-AF65-F5344CB8AC3E}">
        <p14:creationId xmlns:p14="http://schemas.microsoft.com/office/powerpoint/2010/main" val="505958742"/>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64226</TotalTime>
  <Words>3375</Words>
  <Application>Microsoft Office PowerPoint</Application>
  <PresentationFormat>画面に合わせる (4:3)</PresentationFormat>
  <Paragraphs>316</Paragraphs>
  <Slides>21</Slides>
  <Notes>20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21</vt:i4>
      </vt:variant>
    </vt:vector>
  </HeadingPairs>
  <TitlesOfParts>
    <vt:vector size="33" baseType="lpstr">
      <vt:lpstr>Monotype Sorts</vt:lpstr>
      <vt:lpstr>ＭＳ Ｐゴシック</vt:lpstr>
      <vt:lpstr>ＭＳ ゴシック</vt:lpstr>
      <vt:lpstr>游ゴシック</vt:lpstr>
      <vt:lpstr>Arial</vt:lpstr>
      <vt:lpstr>Calibri</vt:lpstr>
      <vt:lpstr>Courier New</vt:lpstr>
      <vt:lpstr>Montserrat</vt:lpstr>
      <vt:lpstr>Symbol</vt:lpstr>
      <vt:lpstr>Times New Roman</vt:lpstr>
      <vt:lpstr>Wingdings</vt:lpstr>
      <vt:lpstr>IEEE-P802_15</vt:lpstr>
      <vt:lpstr>PowerPoint プレゼンテーション</vt:lpstr>
      <vt:lpstr>IEEE 802.15 TG15.6ma  (Revision of IEEE802.15.6-2012)   Opening Information  In Personal and Virtual Hybrid Plenary Session Bangkok, Thailand November 15th, 2022  Ryuji Kohno Yokohama National University(YNU), YRP International Alliance Institute(YRP-IAI)</vt:lpstr>
      <vt:lpstr>PowerPoint プレゼンテーション</vt:lpstr>
      <vt:lpstr>PowerPoint プレゼンテーション</vt:lpstr>
      <vt:lpstr>TG15.6ma Plenary Session Schedule for 13-17th, November 2022</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PowerPoint プレゼンテーション</vt:lpstr>
      <vt:lpstr>PowerPoint プレゼンテーション</vt:lpstr>
      <vt:lpstr>PowerPoint プレゼンテーション</vt:lpstr>
      <vt:lpstr>PowerPoint プレゼンテーション</vt:lpstr>
      <vt:lpstr>Objectives of TG 6ma – Enhanced Dependability Body Area Network (ED-BAN)</vt:lpstr>
      <vt:lpstr>Agenda items for the week</vt:lpstr>
      <vt:lpstr>TG15.6ma Plenary Session Schedule for 13-17th, November 2022</vt:lpstr>
      <vt:lpstr>TG15.6ma Interim Session Schedule for 13-17th, November 2022</vt:lpstr>
      <vt:lpstr>Contacts and Conference call</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 DEP schedule in January 2021</dc:title>
  <dc:creator>kohno@ynu.ac.jp</dc:creator>
  <cp:lastModifiedBy>kohno-ryuji-ns@ynu.ac.jp</cp:lastModifiedBy>
  <cp:revision>110</cp:revision>
  <cp:lastPrinted>2022-07-06T15:32:43Z</cp:lastPrinted>
  <dcterms:created xsi:type="dcterms:W3CDTF">2020-12-17T10:56:09Z</dcterms:created>
  <dcterms:modified xsi:type="dcterms:W3CDTF">2022-11-09T15:45:34Z</dcterms:modified>
</cp:coreProperties>
</file>