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346" r:id="rId2"/>
    <p:sldId id="358" r:id="rId3"/>
    <p:sldId id="311" r:id="rId4"/>
    <p:sldId id="349" r:id="rId5"/>
    <p:sldId id="357" r:id="rId6"/>
    <p:sldId id="359"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8002" autoAdjust="0"/>
    <p:restoredTop sz="93488" autoAdjust="0"/>
  </p:normalViewPr>
  <p:slideViewPr>
    <p:cSldViewPr>
      <p:cViewPr varScale="1">
        <p:scale>
          <a:sx n="113" d="100"/>
          <a:sy n="113" d="100"/>
        </p:scale>
        <p:origin x="1338" y="102"/>
      </p:cViewPr>
      <p:guideLst>
        <p:guide orient="horz" pos="2160"/>
        <p:guide pos="2880"/>
      </p:guideLst>
    </p:cSldViewPr>
  </p:slideViewPr>
  <p:notesTextViewPr>
    <p:cViewPr>
      <p:scale>
        <a:sx n="100" d="100"/>
        <a:sy n="100" d="100"/>
      </p:scale>
      <p:origin x="0" y="0"/>
    </p:cViewPr>
  </p:notesTextViewPr>
  <p:notesViewPr>
    <p:cSldViewPr>
      <p:cViewPr varScale="1">
        <p:scale>
          <a:sx n="68" d="100"/>
          <a:sy n="68" d="100"/>
        </p:scale>
        <p:origin x="325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37"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10/31/2022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10/31/2022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10/31/2022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10/31/2022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October 2022</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smtClean="0">
                <a:solidFill>
                  <a:schemeClr val="tx1"/>
                </a:solidFill>
                <a:latin typeface="Times New Roman" pitchFamily="18" charset="0"/>
                <a:cs typeface="Times New Roman" pitchFamily="18" charset="0"/>
              </a:rPr>
              <a:t>DCN 15-22-0552-00-007a</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10/31/2022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10/31/2022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10/31/2022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10/31/2022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10/31/2022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10/31/2022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10/31/2022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a:t>
            </a:r>
            <a:r>
              <a:rPr lang="en-US" altLang="en-US" b="1" u="sng" dirty="0" err="1">
                <a:solidFill>
                  <a:prstClr val="black"/>
                </a:solidFill>
                <a:effectLst>
                  <a:outerShdw blurRad="38100" dist="38100" dir="2700000" algn="tl">
                    <a:srgbClr val="C0C0C0"/>
                  </a:outerShdw>
                </a:effectLst>
                <a:latin typeface="Times New Roman" panose="02020603050405020304" pitchFamily="18" charset="0"/>
              </a:rPr>
              <a:t>P802.15</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Interest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Wireless Personal Area Networks (</a:t>
            </a:r>
            <a:r>
              <a:rPr lang="en-US" altLang="en-US" b="1" u="sng" dirty="0" err="1" smtClean="0">
                <a:solidFill>
                  <a:prstClr val="black"/>
                </a:solidFill>
                <a:effectLst>
                  <a:outerShdw blurRad="38100" dist="38100" dir="2700000" algn="tl">
                    <a:srgbClr val="C0C0C0"/>
                  </a:outerShdw>
                </a:effectLst>
                <a:latin typeface="Times New Roman" panose="02020603050405020304" pitchFamily="18" charset="0"/>
              </a:rPr>
              <a:t>WPANs</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Submission Title: </a:t>
            </a:r>
            <a:r>
              <a:rPr lang="en-US" altLang="en-US" sz="1600" b="1" dirty="0">
                <a:solidFill>
                  <a:prstClr val="black"/>
                </a:solidFill>
                <a:latin typeface="Times New Roman" panose="02020603050405020304" pitchFamily="18" charset="0"/>
              </a:rPr>
              <a:t>Advantages of HOOK-OFDM scheme in Draft D2 document</a:t>
            </a:r>
            <a:endParaRPr lang="en-US" altLang="ko-KR"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 </a:t>
            </a:r>
            <a:r>
              <a:rPr lang="en-US" altLang="en-US" sz="1600" dirty="0" smtClean="0">
                <a:solidFill>
                  <a:prstClr val="black"/>
                </a:solidFill>
                <a:latin typeface="Times New Roman" panose="02020603050405020304" pitchFamily="18" charset="0"/>
              </a:rPr>
              <a:t>October 2022</a:t>
            </a: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a:t>
            </a:r>
            <a:r>
              <a:rPr lang="en-US" altLang="en-US" sz="1600" dirty="0" err="1" smtClean="0">
                <a:solidFill>
                  <a:prstClr val="black"/>
                </a:solidFill>
                <a:latin typeface="Times New Roman" panose="02020603050405020304" pitchFamily="18" charset="0"/>
              </a:rPr>
              <a:t>Huy</a:t>
            </a:r>
            <a:r>
              <a:rPr lang="en-US" altLang="en-US" sz="1600" dirty="0" smtClean="0">
                <a:solidFill>
                  <a:prstClr val="black"/>
                </a:solidFill>
                <a:latin typeface="Times New Roman" panose="02020603050405020304" pitchFamily="18" charset="0"/>
              </a:rPr>
              <a:t> Nguyen, </a:t>
            </a:r>
            <a:r>
              <a:rPr lang="en-US" altLang="en-US" sz="1600" dirty="0" err="1" smtClean="0">
                <a:solidFill>
                  <a:prstClr val="black"/>
                </a:solidFill>
                <a:latin typeface="Times New Roman" panose="02020603050405020304" pitchFamily="18" charset="0"/>
              </a:rPr>
              <a:t>Yeong</a:t>
            </a:r>
            <a:r>
              <a:rPr lang="en-US" altLang="en-US" sz="1600" dirty="0" smtClean="0">
                <a:solidFill>
                  <a:prstClr val="black"/>
                </a:solidFill>
                <a:latin typeface="Times New Roman" panose="02020603050405020304" pitchFamily="18" charset="0"/>
              </a:rPr>
              <a:t> </a:t>
            </a:r>
            <a:r>
              <a:rPr lang="en-US" altLang="en-US" sz="1600" dirty="0">
                <a:solidFill>
                  <a:prstClr val="black"/>
                </a:solidFill>
                <a:latin typeface="Times New Roman" panose="02020603050405020304" pitchFamily="18" charset="0"/>
              </a:rPr>
              <a:t>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latin typeface="Times New Roman" panose="02020603050405020304" pitchFamily="18" charset="0"/>
              </a:rPr>
              <a:t>Abstract</a:t>
            </a:r>
            <a:r>
              <a:rPr lang="en-US" altLang="en-US" sz="1600" b="1" dirty="0" smtClean="0">
                <a:latin typeface="Times New Roman" panose="02020603050405020304" pitchFamily="18" charset="0"/>
              </a:rPr>
              <a:t>:</a:t>
            </a:r>
            <a:r>
              <a:rPr lang="en-US" altLang="en-US" sz="1600" dirty="0" smtClean="0">
                <a:latin typeface="Times New Roman" panose="02020603050405020304" pitchFamily="18" charset="0"/>
              </a:rPr>
              <a:t> Advantages </a:t>
            </a:r>
            <a:r>
              <a:rPr lang="en-US" altLang="en-US" sz="1600" dirty="0">
                <a:latin typeface="Times New Roman" panose="02020603050405020304" pitchFamily="18" charset="0"/>
              </a:rPr>
              <a:t>of </a:t>
            </a:r>
            <a:r>
              <a:rPr lang="en-US" altLang="en-US" sz="1600" dirty="0" smtClean="0">
                <a:latin typeface="Times New Roman" panose="02020603050405020304" pitchFamily="18" charset="0"/>
              </a:rPr>
              <a:t>HOOK-OFDM scheme for </a:t>
            </a:r>
            <a:r>
              <a:rPr lang="en-US" altLang="en-US" sz="1600" dirty="0">
                <a:latin typeface="Times New Roman" panose="02020603050405020304" pitchFamily="18" charset="0"/>
              </a:rPr>
              <a:t>Optical Camera Communication</a:t>
            </a:r>
            <a:endParaRPr lang="en-US" altLang="en-US" sz="1600" dirty="0" smtClean="0">
              <a:latin typeface="Times New Roman" panose="02020603050405020304" pitchFamily="18" charset="0"/>
            </a:endParaRPr>
          </a:p>
          <a:p>
            <a:pPr algn="just" eaLnBrk="0" fontAlgn="base" hangingPunct="0">
              <a:spcBef>
                <a:spcPts val="600"/>
              </a:spcBef>
              <a:spcAft>
                <a:spcPts val="600"/>
              </a:spcAft>
            </a:pPr>
            <a:r>
              <a:rPr lang="en-US" altLang="en-US" sz="1600" b="1" dirty="0" smtClean="0">
                <a:latin typeface="Times New Roman" panose="02020603050405020304" pitchFamily="18" charset="0"/>
              </a:rPr>
              <a:t>Purpose: </a:t>
            </a:r>
            <a:r>
              <a:rPr lang="en-US" sz="1600" dirty="0" smtClean="0">
                <a:latin typeface="Times New Roman" panose="02020603050405020304" pitchFamily="18" charset="0"/>
              </a:rPr>
              <a:t>To introduce the advantages of </a:t>
            </a:r>
            <a:r>
              <a:rPr lang="en-US" altLang="en-US" sz="1600" dirty="0">
                <a:latin typeface="Times New Roman" panose="02020603050405020304" pitchFamily="18" charset="0"/>
              </a:rPr>
              <a:t>HOOK-OFDM </a:t>
            </a:r>
            <a:r>
              <a:rPr lang="en-US" sz="1600" dirty="0" smtClean="0">
                <a:latin typeface="Times New Roman" panose="02020603050405020304" pitchFamily="18" charset="0"/>
              </a:rPr>
              <a:t>for </a:t>
            </a:r>
            <a:r>
              <a:rPr lang="en-US" sz="1600" dirty="0">
                <a:latin typeface="Times New Roman" panose="02020603050405020304" pitchFamily="18" charset="0"/>
              </a:rPr>
              <a:t>Optical Camera </a:t>
            </a:r>
            <a:r>
              <a:rPr lang="en-US" sz="1600" dirty="0" smtClean="0">
                <a:latin typeface="Times New Roman" panose="02020603050405020304" pitchFamily="18" charset="0"/>
              </a:rPr>
              <a:t>Communication</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a:t>
            </a:r>
            <a:r>
              <a:rPr lang="en-US" altLang="en-US" sz="1600" dirty="0" smtClean="0">
                <a:solidFill>
                  <a:prstClr val="black"/>
                </a:solidFill>
                <a:latin typeface="Times New Roman" panose="02020603050405020304" pitchFamily="18" charset="0"/>
              </a:rPr>
              <a:t>P802.15. It </a:t>
            </a:r>
            <a:r>
              <a:rPr lang="en-US" altLang="en-US" sz="1600" dirty="0">
                <a:solidFill>
                  <a:prstClr val="black"/>
                </a:solidFill>
                <a:latin typeface="Times New Roman" panose="02020603050405020304" pitchFamily="18" charset="0"/>
              </a:rPr>
              <a:t>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09800"/>
            <a:ext cx="8534400" cy="1143000"/>
          </a:xfrm>
        </p:spPr>
        <p:txBody>
          <a:bodyPr>
            <a:normAutofit/>
          </a:bodyPr>
          <a:lstStyle/>
          <a:p>
            <a:r>
              <a:rPr lang="en-US" sz="2800" dirty="0">
                <a:latin typeface="Times New Roman" panose="02020603050405020304" pitchFamily="18" charset="0"/>
                <a:cs typeface="Times New Roman" panose="02020603050405020304" pitchFamily="18" charset="0"/>
              </a:rPr>
              <a:t>Advantages of HOOK-OFDM scheme in Draft D2 document</a:t>
            </a:r>
          </a:p>
        </p:txBody>
      </p:sp>
    </p:spTree>
    <p:extLst>
      <p:ext uri="{BB962C8B-B14F-4D97-AF65-F5344CB8AC3E}">
        <p14:creationId xmlns:p14="http://schemas.microsoft.com/office/powerpoint/2010/main" val="27266806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57200" y="1570037"/>
            <a:ext cx="8229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C-OOK </a:t>
            </a:r>
            <a:r>
              <a:rPr lang="en-US" sz="2000" dirty="0">
                <a:latin typeface="Times New Roman" pitchFamily="18" charset="0"/>
                <a:cs typeface="Times New Roman" pitchFamily="18" charset="0"/>
              </a:rPr>
              <a:t>stands for Camera- On Off Keying, a communication mode within the IEEE 802.15.7-2018 Optical Wireless Communication standard. Particularly, C-OOK is within the PHY V layer of IEEE 802.15.7-2018 </a:t>
            </a:r>
            <a:r>
              <a:rPr lang="en-US" sz="2000" dirty="0" smtClean="0">
                <a:latin typeface="Times New Roman" pitchFamily="18" charset="0"/>
                <a:cs typeface="Times New Roman" pitchFamily="18" charset="0"/>
              </a:rPr>
              <a:t>standard.</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Rolling Shutter OFDM scheme was proposed to take advantage of OFDM waveform </a:t>
            </a:r>
            <a:r>
              <a:rPr lang="en-US" sz="2000" dirty="0" smtClean="0">
                <a:latin typeface="Times New Roman" pitchFamily="18" charset="0"/>
                <a:cs typeface="Times New Roman" pitchFamily="18" charset="0"/>
              </a:rPr>
              <a:t>for high rate </a:t>
            </a:r>
            <a:r>
              <a:rPr lang="en-US" sz="2000" dirty="0">
                <a:latin typeface="Times New Roman" pitchFamily="18" charset="0"/>
                <a:cs typeface="Times New Roman" pitchFamily="18" charset="0"/>
              </a:rPr>
              <a:t>OCC system</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Hybrid waveform will be proposed by combining two waveforms: </a:t>
            </a:r>
            <a:r>
              <a:rPr lang="en-US" sz="2000" dirty="0" smtClean="0">
                <a:latin typeface="Times New Roman" pitchFamily="18" charset="0"/>
                <a:cs typeface="Times New Roman" pitchFamily="18" charset="0"/>
              </a:rPr>
              <a:t>C-OOK </a:t>
            </a:r>
            <a:r>
              <a:rPr lang="en-US" sz="2000" dirty="0">
                <a:latin typeface="Times New Roman" pitchFamily="18" charset="0"/>
                <a:cs typeface="Times New Roman" pitchFamily="18" charset="0"/>
              </a:rPr>
              <a:t>and OFDM for Vehicular applications</a:t>
            </a:r>
            <a:r>
              <a:rPr lang="en-US" sz="2000" dirty="0" smtClean="0">
                <a:latin typeface="Times New Roman" pitchFamily="18" charset="0"/>
                <a:cs typeface="Times New Roman" pitchFamily="18" charset="0"/>
              </a:rPr>
              <a:t>. With this scheme, two waveforms will be decoded with just one rolling shutter camera.</a:t>
            </a: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smtClean="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sz="4000" dirty="0" smtClean="0">
                <a:latin typeface="Times New Roman" panose="02020603050405020304" pitchFamily="18" charset="0"/>
                <a:cs typeface="Times New Roman" panose="02020603050405020304" pitchFamily="18" charset="0"/>
              </a:rPr>
              <a:t>Architecture of Hybrid </a:t>
            </a:r>
            <a:r>
              <a:rPr lang="en-US" sz="4000" dirty="0">
                <a:latin typeface="Times New Roman" panose="02020603050405020304" pitchFamily="18" charset="0"/>
                <a:cs typeface="Times New Roman" panose="02020603050405020304" pitchFamily="18" charset="0"/>
              </a:rPr>
              <a:t>Rolling Shutter signal for Optical Camera Communication</a:t>
            </a:r>
          </a:p>
        </p:txBody>
      </p:sp>
      <p:sp>
        <p:nvSpPr>
          <p:cNvPr id="5" name="Rectangle 4"/>
          <p:cNvSpPr/>
          <p:nvPr/>
        </p:nvSpPr>
        <p:spPr>
          <a:xfrm>
            <a:off x="1572734" y="5791200"/>
            <a:ext cx="6858000" cy="292388"/>
          </a:xfrm>
          <a:prstGeom prst="rect">
            <a:avLst/>
          </a:prstGeom>
        </p:spPr>
        <p:txBody>
          <a:bodyPr wrap="square">
            <a:spAutoFit/>
          </a:bodyPr>
          <a:lstStyle/>
          <a:p>
            <a:r>
              <a:rPr lang="en-US" sz="1300" dirty="0">
                <a:solidFill>
                  <a:srgbClr val="000000"/>
                </a:solidFill>
                <a:latin typeface="URWPalladioL-Roma"/>
              </a:rPr>
              <a:t>Reference architecture </a:t>
            </a:r>
            <a:r>
              <a:rPr lang="en-US" sz="1300" dirty="0" smtClean="0">
                <a:solidFill>
                  <a:srgbClr val="000000"/>
                </a:solidFill>
                <a:latin typeface="URWPalladioL-Roma"/>
              </a:rPr>
              <a:t>of </a:t>
            </a:r>
            <a:r>
              <a:rPr lang="en-US" sz="1300" dirty="0">
                <a:solidFill>
                  <a:srgbClr val="000000"/>
                </a:solidFill>
                <a:latin typeface="URWPalladioL-Roma"/>
              </a:rPr>
              <a:t>Hybrid Rolling Shutter signal for Optical Camera Communication</a:t>
            </a:r>
            <a:endParaRPr lang="en-US" sz="1300" dirty="0"/>
          </a:p>
        </p:txBody>
      </p:sp>
      <p:pic>
        <p:nvPicPr>
          <p:cNvPr id="6" name="Content Placeholder 5"/>
          <p:cNvPicPr>
            <a:picLocks noGrp="1" noChangeAspect="1"/>
          </p:cNvPicPr>
          <p:nvPr>
            <p:ph idx="1"/>
          </p:nvPr>
        </p:nvPicPr>
        <p:blipFill>
          <a:blip r:embed="rId2"/>
          <a:stretch>
            <a:fillRect/>
          </a:stretch>
        </p:blipFill>
        <p:spPr>
          <a:xfrm>
            <a:off x="1572734" y="2133600"/>
            <a:ext cx="6401700" cy="3271047"/>
          </a:xfrm>
          <a:prstGeom prst="rect">
            <a:avLst/>
          </a:prstGeom>
        </p:spPr>
      </p:pic>
    </p:spTree>
    <p:extLst>
      <p:ext uri="{BB962C8B-B14F-4D97-AF65-F5344CB8AC3E}">
        <p14:creationId xmlns:p14="http://schemas.microsoft.com/office/powerpoint/2010/main" val="3994394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sz="4000" dirty="0">
                <a:latin typeface="Times New Roman" panose="02020603050405020304" pitchFamily="18" charset="0"/>
                <a:cs typeface="Times New Roman" panose="02020603050405020304" pitchFamily="18" charset="0"/>
              </a:rPr>
              <a:t>Architecture of Hybrid Rolling Shutter signal for Optical Camera Communication</a:t>
            </a:r>
          </a:p>
        </p:txBody>
      </p:sp>
      <p:pic>
        <p:nvPicPr>
          <p:cNvPr id="5" name="Picture 4"/>
          <p:cNvPicPr>
            <a:picLocks noChangeAspect="1"/>
          </p:cNvPicPr>
          <p:nvPr/>
        </p:nvPicPr>
        <p:blipFill>
          <a:blip r:embed="rId2"/>
          <a:stretch>
            <a:fillRect/>
          </a:stretch>
        </p:blipFill>
        <p:spPr>
          <a:xfrm>
            <a:off x="1752600" y="1828800"/>
            <a:ext cx="6313556" cy="3466407"/>
          </a:xfrm>
          <a:prstGeom prst="rect">
            <a:avLst/>
          </a:prstGeom>
        </p:spPr>
      </p:pic>
      <p:sp>
        <p:nvSpPr>
          <p:cNvPr id="6" name="Rectangle 5"/>
          <p:cNvSpPr/>
          <p:nvPr/>
        </p:nvSpPr>
        <p:spPr>
          <a:xfrm>
            <a:off x="838200" y="5482243"/>
            <a:ext cx="8305800" cy="292388"/>
          </a:xfrm>
          <a:prstGeom prst="rect">
            <a:avLst/>
          </a:prstGeom>
        </p:spPr>
        <p:txBody>
          <a:bodyPr wrap="square">
            <a:spAutoFit/>
          </a:bodyPr>
          <a:lstStyle/>
          <a:p>
            <a:r>
              <a:rPr lang="en-US" sz="1300" dirty="0"/>
              <a:t>Data frame structure of hybrid OFDM-OOK scheme. (a) OOK packet. (b) OOK data (c) hybrid signal (d) OFDM signal.</a:t>
            </a:r>
          </a:p>
        </p:txBody>
      </p:sp>
    </p:spTree>
    <p:extLst>
      <p:ext uri="{BB962C8B-B14F-4D97-AF65-F5344CB8AC3E}">
        <p14:creationId xmlns:p14="http://schemas.microsoft.com/office/powerpoint/2010/main" val="21708280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3200" dirty="0" smtClean="0">
                <a:latin typeface="Times New Roman" panose="02020603050405020304" pitchFamily="18" charset="0"/>
                <a:cs typeface="Times New Roman" panose="02020603050405020304" pitchFamily="18" charset="0"/>
              </a:rPr>
              <a:t>Advantages </a:t>
            </a:r>
            <a:r>
              <a:rPr lang="en-US" sz="3200" dirty="0">
                <a:latin typeface="Times New Roman" panose="02020603050405020304" pitchFamily="18" charset="0"/>
                <a:cs typeface="Times New Roman" panose="02020603050405020304" pitchFamily="18" charset="0"/>
              </a:rPr>
              <a:t>of Hybrid </a:t>
            </a:r>
            <a:r>
              <a:rPr lang="en-US" sz="3200" dirty="0" smtClean="0">
                <a:latin typeface="Times New Roman" panose="02020603050405020304" pitchFamily="18" charset="0"/>
                <a:cs typeface="Times New Roman" panose="02020603050405020304" pitchFamily="18" charset="0"/>
              </a:rPr>
              <a:t>OOK-OFDM scheme</a:t>
            </a:r>
            <a:endParaRPr lang="en-US" sz="3200" dirty="0">
              <a:latin typeface="Times New Roman" panose="02020603050405020304" pitchFamily="18" charset="0"/>
              <a:cs typeface="Times New Roman" panose="02020603050405020304" pitchFamily="18" charset="0"/>
            </a:endParaRPr>
          </a:p>
        </p:txBody>
      </p:sp>
      <p:sp>
        <p:nvSpPr>
          <p:cNvPr id="7" name="Rectangle 6"/>
          <p:cNvSpPr/>
          <p:nvPr/>
        </p:nvSpPr>
        <p:spPr>
          <a:xfrm>
            <a:off x="838200" y="1905000"/>
            <a:ext cx="7315200" cy="2554545"/>
          </a:xfrm>
          <a:prstGeom prst="rect">
            <a:avLst/>
          </a:prstGeom>
        </p:spPr>
        <p:txBody>
          <a:bodyPr wrap="square">
            <a:spAutoFit/>
          </a:bodyPr>
          <a:lstStyle/>
          <a:p>
            <a:pPr algn="just"/>
            <a:endParaRPr lang="en-US" sz="2000"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r>
              <a:rPr lang="en-US" sz="2000" dirty="0" smtClean="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Mobility support</a:t>
            </a:r>
          </a:p>
          <a:p>
            <a:pPr marL="285750" indent="-285750" algn="just">
              <a:buFont typeface="Wingdings" panose="05000000000000000000" pitchFamily="2" charset="2"/>
              <a:buChar char="q"/>
            </a:pPr>
            <a:endParaRPr lang="en-US" sz="2000"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r>
              <a:rPr lang="en-US" sz="2000" dirty="0" smtClean="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Transmit two waveforms with single LED</a:t>
            </a:r>
          </a:p>
          <a:p>
            <a:pPr marL="285750" indent="-285750" algn="just">
              <a:buFont typeface="Wingdings" panose="05000000000000000000" pitchFamily="2" charset="2"/>
              <a:buChar char="q"/>
            </a:pPr>
            <a:endParaRPr lang="en-US" sz="2000" dirty="0">
              <a:solidFill>
                <a:srgbClr val="221E1F"/>
              </a:solidFill>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High data rate (9.6 Mbps)</a:t>
            </a:r>
          </a:p>
          <a:p>
            <a:pPr marL="285750" indent="-285750" algn="just">
              <a:buFont typeface="Wingdings" panose="05000000000000000000" pitchFamily="2" charset="2"/>
              <a:buChar char="q"/>
            </a:pPr>
            <a:endParaRPr lang="en-US" sz="20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7032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17234</TotalTime>
  <Words>220</Words>
  <Application>Microsoft Office PowerPoint</Application>
  <PresentationFormat>On-screen Show (4:3)</PresentationFormat>
  <Paragraphs>29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맑은 고딕</vt:lpstr>
      <vt:lpstr>URWPalladioL-Roma</vt:lpstr>
      <vt:lpstr>Arial</vt:lpstr>
      <vt:lpstr>Calibri</vt:lpstr>
      <vt:lpstr>Times New Roman</vt:lpstr>
      <vt:lpstr>Wingdings</vt:lpstr>
      <vt:lpstr>Office Theme</vt:lpstr>
      <vt:lpstr>PowerPoint Presentation</vt:lpstr>
      <vt:lpstr>Advantages of HOOK-OFDM scheme in Draft D2 document</vt:lpstr>
      <vt:lpstr>Introduction</vt:lpstr>
      <vt:lpstr>Architecture of Hybrid Rolling Shutter signal for Optical Camera Communication</vt:lpstr>
      <vt:lpstr>Architecture of Hybrid Rolling Shutter signal for Optical Camera Communication</vt:lpstr>
      <vt:lpstr>Advantages of Hybrid OOK-OFDM scheme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725</cp:revision>
  <cp:lastPrinted>2017-05-07T15:48:38Z</cp:lastPrinted>
  <dcterms:created xsi:type="dcterms:W3CDTF">2010-05-15T17:50:32Z</dcterms:created>
  <dcterms:modified xsi:type="dcterms:W3CDTF">2022-10-31T07:42:28Z</dcterms:modified>
</cp:coreProperties>
</file>