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58" r:id="rId3"/>
    <p:sldId id="311" r:id="rId4"/>
    <p:sldId id="349" r:id="rId5"/>
    <p:sldId id="359" r:id="rId6"/>
    <p:sldId id="360" r:id="rId7"/>
    <p:sldId id="36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10/31/2022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10/31/2022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October</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15-22-0550-00-007a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10/31/2022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10/31/2022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10/31/2022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10/31/2022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Advantages of MIMO C-OOK scheme in Draft D2 document</a:t>
            </a:r>
            <a:endParaRPr lang="en-US" altLang="en-US" sz="1600" b="1" dirty="0">
              <a:latin typeface="Times New Roman" panose="02020603050405020304" pitchFamily="18" charset="0"/>
            </a:endParaRPr>
          </a:p>
          <a:p>
            <a:pPr eaLnBrk="0" fontAlgn="base" hangingPunct="0">
              <a:spcBef>
                <a:spcPct val="0"/>
              </a:spcBef>
              <a:spcAft>
                <a:spcPct val="0"/>
              </a:spcAft>
            </a:pPr>
            <a:r>
              <a:rPr lang="en-US" altLang="ko-KR" sz="1600"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October 2022</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Nguyen,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b="1" dirty="0" smtClean="0">
                <a:latin typeface="Times New Roman" panose="02020603050405020304" pitchFamily="18" charset="0"/>
              </a:rPr>
              <a:t>:</a:t>
            </a:r>
            <a:r>
              <a:rPr lang="en-US" altLang="en-US" sz="1600" dirty="0" smtClean="0">
                <a:latin typeface="Times New Roman" panose="02020603050405020304" pitchFamily="18" charset="0"/>
              </a:rPr>
              <a:t> Advantages of MIMO </a:t>
            </a:r>
            <a:r>
              <a:rPr lang="en-US" altLang="en-US" sz="1600" dirty="0">
                <a:latin typeface="Times New Roman" panose="02020603050405020304" pitchFamily="18" charset="0"/>
              </a:rPr>
              <a:t>C-OOK scheme in Optical Camera Communication </a:t>
            </a:r>
            <a:r>
              <a:rPr lang="en-US" altLang="en-US" sz="1600" dirty="0" smtClean="0">
                <a:latin typeface="Times New Roman" panose="02020603050405020304" pitchFamily="18" charset="0"/>
              </a:rPr>
              <a:t>System </a:t>
            </a:r>
          </a:p>
          <a:p>
            <a:pPr algn="just" eaLnBrk="0" fontAlgn="base" hangingPunct="0">
              <a:spcBef>
                <a:spcPts val="600"/>
              </a:spcBef>
              <a:spcAft>
                <a:spcPts val="600"/>
              </a:spcAft>
            </a:pPr>
            <a:r>
              <a:rPr lang="en-US" altLang="en-US" sz="1600" b="1" dirty="0" smtClean="0">
                <a:latin typeface="Times New Roman" panose="02020603050405020304" pitchFamily="18" charset="0"/>
              </a:rPr>
              <a:t>Purpose: </a:t>
            </a:r>
            <a:r>
              <a:rPr lang="en-US" sz="1600" dirty="0" smtClean="0">
                <a:latin typeface="Times New Roman" panose="02020603050405020304" pitchFamily="18" charset="0"/>
              </a:rPr>
              <a:t>To introduce the advantages of MIMO C-OOK for Optical Camera Communication</a:t>
            </a:r>
            <a:endParaRPr lang="en-US" altLang="en-US" sz="1600" dirty="0" smtClean="0">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smtClean="0">
                <a:solidFill>
                  <a:prstClr val="black"/>
                </a:solidFill>
                <a:latin typeface="Times New Roman" panose="02020603050405020304" pitchFamily="18" charset="0"/>
              </a:rPr>
              <a:t>P802.15</a:t>
            </a:r>
            <a:r>
              <a:rPr lang="en-US" altLang="en-US" sz="1600" dirty="0" smtClean="0">
                <a:solidFill>
                  <a:prstClr val="black"/>
                </a:solidFill>
                <a:latin typeface="Times New Roman" panose="02020603050405020304" pitchFamily="18" charset="0"/>
              </a:rPr>
              <a:t>. It </a:t>
            </a:r>
            <a:r>
              <a:rPr lang="en-US" altLang="en-US" sz="1600" dirty="0">
                <a:solidFill>
                  <a:prstClr val="black"/>
                </a:solidFill>
                <a:latin typeface="Times New Roman" panose="02020603050405020304"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Advantages </a:t>
            </a:r>
            <a:r>
              <a:rPr lang="en-US" sz="3200" dirty="0">
                <a:latin typeface="Times New Roman" panose="02020603050405020304" pitchFamily="18" charset="0"/>
                <a:cs typeface="Times New Roman" panose="02020603050405020304" pitchFamily="18" charset="0"/>
              </a:rPr>
              <a:t>of MIMO C-OOK scheme in </a:t>
            </a:r>
            <a:r>
              <a:rPr lang="en-US" sz="3200" dirty="0" smtClean="0">
                <a:latin typeface="Times New Roman" panose="02020603050405020304" pitchFamily="18" charset="0"/>
                <a:cs typeface="Times New Roman" panose="02020603050405020304" pitchFamily="18" charset="0"/>
              </a:rPr>
              <a:t>Draft D2 document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On-Off </a:t>
            </a:r>
            <a:r>
              <a:rPr lang="en-US" sz="2000" dirty="0">
                <a:latin typeface="Times New Roman" pitchFamily="18" charset="0"/>
                <a:cs typeface="Times New Roman" pitchFamily="18" charset="0"/>
              </a:rPr>
              <a:t>keying (OOK) scheme is known as the simplest form of amplitude-shift keying </a:t>
            </a:r>
            <a:r>
              <a:rPr lang="en-US" sz="2000" dirty="0" smtClean="0">
                <a:latin typeface="Times New Roman" pitchFamily="18" charset="0"/>
                <a:cs typeface="Times New Roman" pitchFamily="18" charset="0"/>
              </a:rPr>
              <a:t>modulation by </a:t>
            </a:r>
            <a:r>
              <a:rPr lang="en-US" sz="2000" dirty="0">
                <a:latin typeface="Times New Roman" pitchFamily="18" charset="0"/>
                <a:cs typeface="Times New Roman" pitchFamily="18" charset="0"/>
              </a:rPr>
              <a:t>using two statuses: ON/OFF to transmit </a:t>
            </a:r>
            <a:r>
              <a:rPr lang="en-US" sz="2000" dirty="0" smtClean="0">
                <a:latin typeface="Times New Roman" pitchFamily="18" charset="0"/>
                <a:cs typeface="Times New Roman" pitchFamily="18" charset="0"/>
              </a:rPr>
              <a:t>data</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C-OOK </a:t>
            </a:r>
            <a:r>
              <a:rPr lang="en-US" sz="2000" dirty="0">
                <a:latin typeface="Times New Roman" pitchFamily="18" charset="0"/>
                <a:cs typeface="Times New Roman" pitchFamily="18" charset="0"/>
              </a:rPr>
              <a:t>stands for Camera- On Off Keying, a communication mode within the IEEE 802.15.7-2018 Optical Wireless Communication standard. Particularly, C-OOK is within the PHY V </a:t>
            </a:r>
            <a:r>
              <a:rPr lang="en-US" sz="2000" dirty="0" smtClean="0">
                <a:latin typeface="Times New Roman" pitchFamily="18" charset="0"/>
                <a:cs typeface="Times New Roman" pitchFamily="18" charset="0"/>
              </a:rPr>
              <a:t>mode </a:t>
            </a:r>
            <a:r>
              <a:rPr lang="en-US" sz="2000" dirty="0">
                <a:latin typeface="Times New Roman" pitchFamily="18" charset="0"/>
                <a:cs typeface="Times New Roman" pitchFamily="18" charset="0"/>
              </a:rPr>
              <a:t>of IEEE 802.15.7-2018 </a:t>
            </a:r>
            <a:r>
              <a:rPr lang="en-US" sz="2000" dirty="0" smtClean="0">
                <a:latin typeface="Times New Roman" pitchFamily="18" charset="0"/>
                <a:cs typeface="Times New Roman" pitchFamily="18" charset="0"/>
              </a:rPr>
              <a:t>standard.</a:t>
            </a: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MIMO C-OOK scheme, which updated the conventional C-OOK scheme, used MIMO, region of interest, and matched filter techniques.</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latin typeface="Times New Roman" panose="02020603050405020304" pitchFamily="18" charset="0"/>
                <a:cs typeface="Times New Roman" panose="02020603050405020304" pitchFamily="18" charset="0"/>
              </a:rPr>
              <a:t>Architecture of MIMO C-OOK scheme</a:t>
            </a:r>
            <a:endParaRPr lang="en-US" sz="4000" dirty="0">
              <a:latin typeface="Times New Roman" panose="02020603050405020304" pitchFamily="18" charset="0"/>
              <a:cs typeface="Times New Roman" panose="02020603050405020304" pitchFamily="18" charset="0"/>
            </a:endParaRPr>
          </a:p>
        </p:txBody>
      </p:sp>
      <p:pic>
        <p:nvPicPr>
          <p:cNvPr id="3" name="Content Placeholder 2"/>
          <p:cNvPicPr>
            <a:picLocks noGrp="1" noChangeAspect="1"/>
          </p:cNvPicPr>
          <p:nvPr>
            <p:ph idx="1"/>
          </p:nvPr>
        </p:nvPicPr>
        <p:blipFill>
          <a:blip r:embed="rId2"/>
          <a:stretch>
            <a:fillRect/>
          </a:stretch>
        </p:blipFill>
        <p:spPr>
          <a:xfrm>
            <a:off x="609600" y="1682230"/>
            <a:ext cx="8229600" cy="4185170"/>
          </a:xfrm>
          <a:prstGeom prst="rect">
            <a:avLst/>
          </a:prstGeom>
        </p:spPr>
      </p:pic>
      <p:sp>
        <p:nvSpPr>
          <p:cNvPr id="5" name="Rectangle 4"/>
          <p:cNvSpPr/>
          <p:nvPr/>
        </p:nvSpPr>
        <p:spPr>
          <a:xfrm>
            <a:off x="2438400" y="5791200"/>
            <a:ext cx="4648200" cy="369332"/>
          </a:xfrm>
          <a:prstGeom prst="rect">
            <a:avLst/>
          </a:prstGeom>
        </p:spPr>
        <p:txBody>
          <a:bodyPr wrap="square">
            <a:spAutoFit/>
          </a:bodyPr>
          <a:lstStyle/>
          <a:p>
            <a:r>
              <a:rPr lang="en-US" dirty="0">
                <a:solidFill>
                  <a:srgbClr val="000000"/>
                </a:solidFill>
                <a:latin typeface="URWPalladioL-Roma"/>
              </a:rPr>
              <a:t>Reference architecture </a:t>
            </a:r>
            <a:r>
              <a:rPr lang="en-US" dirty="0" smtClean="0">
                <a:solidFill>
                  <a:srgbClr val="000000"/>
                </a:solidFill>
                <a:latin typeface="URWPalladioL-Roma"/>
              </a:rPr>
              <a:t>of MIMO C-OOK</a:t>
            </a:r>
            <a:endParaRPr lang="en-US" dirty="0"/>
          </a:p>
        </p:txBody>
      </p:sp>
    </p:spTree>
    <p:extLst>
      <p:ext uri="{BB962C8B-B14F-4D97-AF65-F5344CB8AC3E}">
        <p14:creationId xmlns:p14="http://schemas.microsoft.com/office/powerpoint/2010/main" val="399439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Matched filter for MIMO C-OOK scheme</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43000" y="5638800"/>
            <a:ext cx="6858000" cy="492443"/>
          </a:xfrm>
          <a:prstGeom prst="rect">
            <a:avLst/>
          </a:prstGeom>
        </p:spPr>
        <p:txBody>
          <a:bodyPr wrap="square">
            <a:spAutoFit/>
          </a:bodyPr>
          <a:lstStyle/>
          <a:p>
            <a:r>
              <a:rPr lang="en-US" sz="1300" dirty="0">
                <a:solidFill>
                  <a:srgbClr val="000000"/>
                </a:solidFill>
                <a:latin typeface="URWPalladioL-Roma"/>
              </a:rPr>
              <a:t>An experimental result of COOK within a rolling image. (b) The results of preamble position detection based on matched filter.</a:t>
            </a:r>
            <a:endParaRPr lang="en-US" sz="1300"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620812876"/>
              </p:ext>
            </p:extLst>
          </p:nvPr>
        </p:nvGraphicFramePr>
        <p:xfrm>
          <a:off x="762000" y="3352800"/>
          <a:ext cx="7097661" cy="2193165"/>
        </p:xfrm>
        <a:graphic>
          <a:graphicData uri="http://schemas.openxmlformats.org/presentationml/2006/ole">
            <mc:AlternateContent xmlns:mc="http://schemas.openxmlformats.org/markup-compatibility/2006">
              <mc:Choice xmlns:v="urn:schemas-microsoft-com:vml" Requires="v">
                <p:oleObj spid="_x0000_s1067" name="Visio" r:id="rId3" imgW="17935604" imgH="5524440" progId="Visio.Drawing.15">
                  <p:embed/>
                </p:oleObj>
              </mc:Choice>
              <mc:Fallback>
                <p:oleObj name="Visio" r:id="rId3" imgW="17935604" imgH="552444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352800"/>
                        <a:ext cx="7097661" cy="2193165"/>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9" name="Content Placeholder 2"/>
              <p:cNvSpPr>
                <a:spLocks noGrp="1"/>
              </p:cNvSpPr>
              <p:nvPr>
                <p:ph idx="1"/>
              </p:nvPr>
            </p:nvSpPr>
            <p:spPr>
              <a:xfrm>
                <a:off x="482138" y="1571141"/>
                <a:ext cx="8458200" cy="1934059"/>
              </a:xfrm>
            </p:spPr>
            <p:txBody>
              <a:bodyPr>
                <a:normAutofit/>
              </a:bodyPr>
              <a:lstStyle/>
              <a:p>
                <a:r>
                  <a:rPr lang="en-US" sz="1800" dirty="0" smtClean="0">
                    <a:latin typeface="Times New Roman" panose="02020603050405020304" pitchFamily="18" charset="0"/>
                    <a:cs typeface="Times New Roman" panose="02020603050405020304" pitchFamily="18" charset="0"/>
                  </a:rPr>
                  <a:t>Find the start of frame</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With the preamble detection based on matched filter, the received signals and the template of preamble signal will be multiplied by the convolution algorithm (1). The positions of preamble part are the maximum value of the convolution results.</a:t>
                </a:r>
              </a:p>
              <a:p>
                <a:pPr marL="0" indent="0" algn="ctr">
                  <a:buNone/>
                </a:pPr>
                <a14:m>
                  <m:oMath xmlns:m="http://schemas.openxmlformats.org/officeDocument/2006/math">
                    <m:r>
                      <a:rPr lang="en-US" sz="1800" i="1">
                        <a:latin typeface="Cambria Math" panose="02040503050406030204" pitchFamily="18" charset="0"/>
                      </a:rPr>
                      <m:t>(</m:t>
                    </m:r>
                    <m:r>
                      <a:rPr lang="en-US" sz="1800" i="1">
                        <a:latin typeface="Cambria Math" panose="02040503050406030204" pitchFamily="18" charset="0"/>
                      </a:rPr>
                      <m:t>𝑓</m:t>
                    </m:r>
                    <m:r>
                      <a:rPr lang="en-US" sz="1800" i="1">
                        <a:latin typeface="Cambria Math" panose="02040503050406030204" pitchFamily="18" charset="0"/>
                      </a:rPr>
                      <m:t>∗</m:t>
                    </m:r>
                    <m:r>
                      <a:rPr lang="en-US" sz="1800" i="1">
                        <a:latin typeface="Cambria Math" panose="02040503050406030204" pitchFamily="18" charset="0"/>
                      </a:rPr>
                      <m:t>𝑔</m:t>
                    </m:r>
                    <m:r>
                      <a:rPr lang="en-US" sz="1800" i="1">
                        <a:latin typeface="Cambria Math" panose="02040503050406030204" pitchFamily="18" charset="0"/>
                      </a:rPr>
                      <m:t>)(</m:t>
                    </m:r>
                    <m:r>
                      <a:rPr lang="en-US" sz="1800" i="1">
                        <a:latin typeface="Cambria Math" panose="02040503050406030204" pitchFamily="18" charset="0"/>
                      </a:rPr>
                      <m:t>𝑡</m:t>
                    </m:r>
                    <m:r>
                      <a:rPr lang="en-US" sz="1800" i="1">
                        <a:latin typeface="Cambria Math" panose="02040503050406030204" pitchFamily="18" charset="0"/>
                      </a:rPr>
                      <m:t>)≜</m:t>
                    </m:r>
                    <m:nary>
                      <m:naryPr>
                        <m:limLoc m:val="undOvr"/>
                        <m:ctrlPr>
                          <a:rPr lang="en-US" sz="1800" i="1">
                            <a:latin typeface="Cambria Math" panose="02040503050406030204" pitchFamily="18" charset="0"/>
                          </a:rPr>
                        </m:ctrlPr>
                      </m:naryPr>
                      <m:sub>
                        <m:r>
                          <a:rPr lang="en-US" sz="1800" i="1">
                            <a:latin typeface="Cambria Math" panose="02040503050406030204" pitchFamily="18" charset="0"/>
                          </a:rPr>
                          <m:t>−∞</m:t>
                        </m:r>
                      </m:sub>
                      <m:sup>
                        <m:r>
                          <a:rPr lang="en-US" sz="1800" i="1">
                            <a:latin typeface="Cambria Math" panose="02040503050406030204" pitchFamily="18" charset="0"/>
                          </a:rPr>
                          <m:t>+∞</m:t>
                        </m:r>
                      </m:sup>
                      <m:e>
                        <m:r>
                          <a:rPr lang="en-US" sz="1800" i="1">
                            <a:latin typeface="Cambria Math" panose="02040503050406030204" pitchFamily="18" charset="0"/>
                          </a:rPr>
                          <m:t>𝑓</m:t>
                        </m:r>
                        <m:d>
                          <m:dPr>
                            <m:ctrlPr>
                              <a:rPr lang="en-US" sz="1800" i="1">
                                <a:latin typeface="Cambria Math" panose="02040503050406030204" pitchFamily="18" charset="0"/>
                              </a:rPr>
                            </m:ctrlPr>
                          </m:dPr>
                          <m:e>
                            <m:r>
                              <a:rPr lang="en-US" sz="1800" i="1">
                                <a:latin typeface="Cambria Math" panose="02040503050406030204" pitchFamily="18" charset="0"/>
                              </a:rPr>
                              <m:t>𝜏</m:t>
                            </m:r>
                          </m:e>
                        </m:d>
                        <m:r>
                          <a:rPr lang="en-US" sz="1800" i="1">
                            <a:latin typeface="Cambria Math" panose="02040503050406030204" pitchFamily="18" charset="0"/>
                          </a:rPr>
                          <m:t>𝑔</m:t>
                        </m:r>
                        <m:d>
                          <m:dPr>
                            <m:ctrlPr>
                              <a:rPr lang="en-US" sz="1800" i="1">
                                <a:latin typeface="Cambria Math" panose="02040503050406030204" pitchFamily="18" charset="0"/>
                              </a:rPr>
                            </m:ctrlPr>
                          </m:dPr>
                          <m:e>
                            <m:r>
                              <a:rPr lang="en-US" sz="1800" i="1">
                                <a:latin typeface="Cambria Math" panose="02040503050406030204" pitchFamily="18" charset="0"/>
                              </a:rPr>
                              <m:t>𝑡</m:t>
                            </m:r>
                            <m:r>
                              <a:rPr lang="en-US" sz="1800" i="1">
                                <a:latin typeface="Cambria Math" panose="02040503050406030204" pitchFamily="18" charset="0"/>
                              </a:rPr>
                              <m:t>−</m:t>
                            </m:r>
                            <m:r>
                              <a:rPr lang="en-US" sz="1800" i="1">
                                <a:latin typeface="Cambria Math" panose="02040503050406030204" pitchFamily="18" charset="0"/>
                              </a:rPr>
                              <m:t>𝜏</m:t>
                            </m:r>
                          </m:e>
                        </m:d>
                        <m:r>
                          <a:rPr lang="en-US" sz="1800" i="1">
                            <a:latin typeface="Cambria Math" panose="02040503050406030204" pitchFamily="18" charset="0"/>
                          </a:rPr>
                          <m:t>𝑑</m:t>
                        </m:r>
                        <m:r>
                          <a:rPr lang="en-US" sz="1800" i="1">
                            <a:latin typeface="Cambria Math" panose="02040503050406030204" pitchFamily="18" charset="0"/>
                          </a:rPr>
                          <m:t>𝜏</m:t>
                        </m:r>
                      </m:e>
                    </m:nary>
                  </m:oMath>
                </a14:m>
                <a:r>
                  <a:rPr lang="en-US" sz="1800" dirty="0">
                    <a:latin typeface="Times New Roman" panose="02020603050405020304" pitchFamily="18" charset="0"/>
                    <a:cs typeface="Times New Roman" panose="02020603050405020304" pitchFamily="18" charset="0"/>
                  </a:rPr>
                  <a:t>	</a:t>
                </a:r>
              </a:p>
            </p:txBody>
          </p:sp>
        </mc:Choice>
        <mc:Fallback xmlns="">
          <p:sp>
            <p:nvSpPr>
              <p:cNvPr id="9" name="Content Placeholder 2"/>
              <p:cNvSpPr>
                <a:spLocks noGrp="1" noRot="1" noChangeAspect="1" noMove="1" noResize="1" noEditPoints="1" noAdjustHandles="1" noChangeArrowheads="1" noChangeShapeType="1" noTextEdit="1"/>
              </p:cNvSpPr>
              <p:nvPr>
                <p:ph idx="1"/>
              </p:nvPr>
            </p:nvSpPr>
            <p:spPr>
              <a:xfrm>
                <a:off x="482138" y="1571141"/>
                <a:ext cx="8458200" cy="1934059"/>
              </a:xfrm>
              <a:blipFill>
                <a:blip r:embed="rId5"/>
                <a:stretch>
                  <a:fillRect l="-576" t="-1893" r="-1081" b="-28391"/>
                </a:stretch>
              </a:blipFill>
            </p:spPr>
            <p:txBody>
              <a:bodyPr/>
              <a:lstStyle/>
              <a:p>
                <a:r>
                  <a:rPr lang="en-US">
                    <a:noFill/>
                  </a:rPr>
                  <a:t> </a:t>
                </a:r>
              </a:p>
            </p:txBody>
          </p:sp>
        </mc:Fallback>
      </mc:AlternateContent>
    </p:spTree>
    <p:extLst>
      <p:ext uri="{BB962C8B-B14F-4D97-AF65-F5344CB8AC3E}">
        <p14:creationId xmlns:p14="http://schemas.microsoft.com/office/powerpoint/2010/main" val="63978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Matched filter for MIMO C-OOK scheme</a:t>
            </a:r>
            <a:endParaRPr lang="en-US" sz="4000" dirty="0">
              <a:latin typeface="Times New Roman" panose="02020603050405020304" pitchFamily="18" charset="0"/>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ontent Placeholder 2"/>
          <p:cNvSpPr txBox="1">
            <a:spLocks/>
          </p:cNvSpPr>
          <p:nvPr/>
        </p:nvSpPr>
        <p:spPr>
          <a:xfrm>
            <a:off x="304801" y="1600200"/>
            <a:ext cx="8305800" cy="34506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smtClean="0">
                <a:latin typeface="Times New Roman" panose="02020603050405020304" pitchFamily="18" charset="0"/>
                <a:cs typeface="Times New Roman" panose="02020603050405020304" pitchFamily="18" charset="0"/>
              </a:rPr>
              <a:t>Decoding based on the matched filter</a:t>
            </a:r>
          </a:p>
          <a:p>
            <a:pPr marL="0" indent="0">
              <a:buFont typeface="Arial" pitchFamily="34" charset="0"/>
              <a:buNone/>
            </a:pPr>
            <a:r>
              <a:rPr lang="en-US" sz="1800" dirty="0" smtClean="0">
                <a:latin typeface="Times New Roman" panose="02020603050405020304" pitchFamily="18" charset="0"/>
                <a:cs typeface="Times New Roman" panose="02020603050405020304" pitchFamily="18" charset="0"/>
              </a:rPr>
              <a:t>With data decoding, we also multiplied the received signal and the template signal of line coding (Manchester code, 4B6B, 8B10B, etc.). Then, we can define the value of signals (0 or 1). </a:t>
            </a:r>
          </a:p>
          <a:p>
            <a:pPr marL="0" indent="0">
              <a:buFont typeface="Arial" pitchFamily="34" charset="0"/>
              <a:buNone/>
            </a:pPr>
            <a:endParaRPr lang="en-US" sz="1800" dirty="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stretch>
            <a:fillRect/>
          </a:stretch>
        </p:blipFill>
        <p:spPr>
          <a:xfrm>
            <a:off x="853298" y="3347673"/>
            <a:ext cx="7437404" cy="1865654"/>
          </a:xfrm>
          <a:prstGeom prst="rect">
            <a:avLst/>
          </a:prstGeom>
        </p:spPr>
      </p:pic>
      <p:sp>
        <p:nvSpPr>
          <p:cNvPr id="11" name="Rectangle 10"/>
          <p:cNvSpPr/>
          <p:nvPr/>
        </p:nvSpPr>
        <p:spPr>
          <a:xfrm>
            <a:off x="990600" y="5410200"/>
            <a:ext cx="7984620" cy="292388"/>
          </a:xfrm>
          <a:prstGeom prst="rect">
            <a:avLst/>
          </a:prstGeom>
        </p:spPr>
        <p:txBody>
          <a:bodyPr wrap="square">
            <a:spAutoFit/>
          </a:bodyPr>
          <a:lstStyle/>
          <a:p>
            <a:r>
              <a:rPr lang="en-US" sz="1300" dirty="0">
                <a:solidFill>
                  <a:srgbClr val="000000"/>
                </a:solidFill>
                <a:latin typeface="Times New Roman" panose="02020603050405020304" pitchFamily="18" charset="0"/>
                <a:ea typeface="Times New Roman" panose="02020603050405020304" pitchFamily="18" charset="0"/>
              </a:rPr>
              <a:t>Manchester code signal patterns and COOK received signal. (</a:t>
            </a:r>
            <a:r>
              <a:rPr lang="en-US" sz="1300" b="1" dirty="0">
                <a:solidFill>
                  <a:srgbClr val="000000"/>
                </a:solidFill>
                <a:latin typeface="Times New Roman" panose="02020603050405020304" pitchFamily="18" charset="0"/>
                <a:ea typeface="Times New Roman" panose="02020603050405020304" pitchFamily="18" charset="0"/>
              </a:rPr>
              <a:t>a</a:t>
            </a:r>
            <a:r>
              <a:rPr lang="en-US" sz="1300" dirty="0">
                <a:solidFill>
                  <a:srgbClr val="000000"/>
                </a:solidFill>
                <a:latin typeface="Times New Roman" panose="02020603050405020304" pitchFamily="18" charset="0"/>
                <a:ea typeface="Times New Roman" panose="02020603050405020304" pitchFamily="18" charset="0"/>
              </a:rPr>
              <a:t>) 0 impulse, (</a:t>
            </a:r>
            <a:r>
              <a:rPr lang="en-US" sz="1300" b="1" dirty="0">
                <a:solidFill>
                  <a:srgbClr val="000000"/>
                </a:solidFill>
                <a:latin typeface="Times New Roman" panose="02020603050405020304" pitchFamily="18" charset="0"/>
                <a:ea typeface="Times New Roman" panose="02020603050405020304" pitchFamily="18" charset="0"/>
              </a:rPr>
              <a:t>b</a:t>
            </a:r>
            <a:r>
              <a:rPr lang="en-US" sz="1300" dirty="0">
                <a:solidFill>
                  <a:srgbClr val="000000"/>
                </a:solidFill>
                <a:latin typeface="Times New Roman" panose="02020603050405020304" pitchFamily="18" charset="0"/>
                <a:ea typeface="Times New Roman" panose="02020603050405020304" pitchFamily="18" charset="0"/>
              </a:rPr>
              <a:t>) 1 impulse, (</a:t>
            </a:r>
            <a:r>
              <a:rPr lang="en-US" sz="1300" b="1" dirty="0">
                <a:solidFill>
                  <a:srgbClr val="000000"/>
                </a:solidFill>
                <a:latin typeface="Times New Roman" panose="02020603050405020304" pitchFamily="18" charset="0"/>
                <a:ea typeface="Times New Roman" panose="02020603050405020304" pitchFamily="18" charset="0"/>
              </a:rPr>
              <a:t>c</a:t>
            </a:r>
            <a:r>
              <a:rPr lang="en-US" sz="1300" dirty="0">
                <a:solidFill>
                  <a:srgbClr val="000000"/>
                </a:solidFill>
                <a:latin typeface="Times New Roman" panose="02020603050405020304" pitchFamily="18" charset="0"/>
                <a:ea typeface="Times New Roman" panose="02020603050405020304" pitchFamily="18" charset="0"/>
              </a:rPr>
              <a:t>) COOK received signal.</a:t>
            </a:r>
            <a:endParaRPr lang="en-US" sz="1300" dirty="0"/>
          </a:p>
        </p:txBody>
      </p:sp>
    </p:spTree>
    <p:extLst>
      <p:ext uri="{BB962C8B-B14F-4D97-AF65-F5344CB8AC3E}">
        <p14:creationId xmlns:p14="http://schemas.microsoft.com/office/powerpoint/2010/main" val="2212969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smtClean="0">
                <a:latin typeface="Times New Roman" panose="02020603050405020304" pitchFamily="18" charset="0"/>
                <a:cs typeface="Times New Roman" panose="02020603050405020304" pitchFamily="18" charset="0"/>
              </a:rPr>
              <a:t>Advantages of MIMO C-OOK scheme</a:t>
            </a:r>
            <a:endParaRPr lang="en-US" sz="4000" dirty="0">
              <a:latin typeface="Times New Roman" panose="02020603050405020304" pitchFamily="18" charset="0"/>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838200" y="1905000"/>
            <a:ext cx="7315200" cy="2554545"/>
          </a:xfrm>
          <a:prstGeom prst="rect">
            <a:avLst/>
          </a:prstGeom>
        </p:spPr>
        <p:txBody>
          <a:bodyPr wrap="square">
            <a:spAutoFit/>
          </a:bodyPr>
          <a:lstStyle/>
          <a:p>
            <a:pPr algn="just"/>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Mobility support</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Support multi-LED for high data rate.</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High data rate (5.76 Mbps with 4 LEDs)</a:t>
            </a:r>
          </a:p>
          <a:p>
            <a:pPr marL="285750" indent="-285750" algn="just">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9057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17293</TotalTime>
  <Words>319</Words>
  <Application>Microsoft Office PowerPoint</Application>
  <PresentationFormat>On-screen Show (4:3)</PresentationFormat>
  <Paragraphs>38</Paragraphs>
  <Slides>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6" baseType="lpstr">
      <vt:lpstr>맑은 고딕</vt:lpstr>
      <vt:lpstr>URWPalladioL-Roma</vt:lpstr>
      <vt:lpstr>Arial</vt:lpstr>
      <vt:lpstr>Calibri</vt:lpstr>
      <vt:lpstr>Cambria Math</vt:lpstr>
      <vt:lpstr>Times New Roman</vt:lpstr>
      <vt:lpstr>Wingdings</vt:lpstr>
      <vt:lpstr>Office Theme</vt:lpstr>
      <vt:lpstr>Visio</vt:lpstr>
      <vt:lpstr>PowerPoint Presentation</vt:lpstr>
      <vt:lpstr>Advantages of MIMO C-OOK scheme in Draft D2 document</vt:lpstr>
      <vt:lpstr>Introduction</vt:lpstr>
      <vt:lpstr>Architecture of MIMO C-OOK scheme</vt:lpstr>
      <vt:lpstr>Matched filter for MIMO C-OOK scheme</vt:lpstr>
      <vt:lpstr>Matched filter for MIMO C-OOK scheme</vt:lpstr>
      <vt:lpstr>Advantages of MIMO C-OOK scheme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720</cp:revision>
  <cp:lastPrinted>2017-05-07T15:48:38Z</cp:lastPrinted>
  <dcterms:created xsi:type="dcterms:W3CDTF">2010-05-15T17:50:32Z</dcterms:created>
  <dcterms:modified xsi:type="dcterms:W3CDTF">2022-10-31T07:40:39Z</dcterms:modified>
</cp:coreProperties>
</file>