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346" r:id="rId2"/>
    <p:sldId id="358" r:id="rId3"/>
    <p:sldId id="311" r:id="rId4"/>
    <p:sldId id="349" r:id="rId5"/>
    <p:sldId id="359" r:id="rId6"/>
    <p:sldId id="360" r:id="rId7"/>
    <p:sldId id="361"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2" autoAdjust="0"/>
    <p:restoredTop sz="93488" autoAdjust="0"/>
  </p:normalViewPr>
  <p:slideViewPr>
    <p:cSldViewPr>
      <p:cViewPr varScale="1">
        <p:scale>
          <a:sx n="112" d="100"/>
          <a:sy n="112" d="100"/>
        </p:scale>
        <p:origin x="1368" y="96"/>
      </p:cViewPr>
      <p:guideLst>
        <p:guide orient="horz" pos="2160"/>
        <p:guide pos="2880"/>
      </p:guideLst>
    </p:cSldViewPr>
  </p:slideViewPr>
  <p:notesTextViewPr>
    <p:cViewPr>
      <p:scale>
        <a:sx n="100" d="100"/>
        <a:sy n="100" d="100"/>
      </p:scale>
      <p:origin x="0" y="0"/>
    </p:cViewPr>
  </p:notesTextViewPr>
  <p:notesViewPr>
    <p:cSldViewPr>
      <p:cViewPr varScale="1">
        <p:scale>
          <a:sx n="68" d="100"/>
          <a:sy n="68" d="100"/>
        </p:scale>
        <p:origin x="325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10/31/2022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10/31/2022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rgbClr val="FF0000"/>
                </a:solidFill>
                <a:latin typeface="Times New Roman" pitchFamily="18" charset="0"/>
                <a:cs typeface="Times New Roman" pitchFamily="18" charset="0"/>
              </a:rPr>
              <a:t>DCN 15-19-0551-00-0vat</a:t>
            </a:r>
            <a:endParaRPr lang="en-US" sz="1400" b="1" dirty="0">
              <a:solidFill>
                <a:srgbClr val="FF0000"/>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2020</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10/31/2022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10/31/2022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October</a:t>
            </a:r>
            <a:r>
              <a:rPr lang="en-US" sz="1400" b="1" baseline="0" dirty="0" smtClean="0">
                <a:latin typeface="Times New Roman" pitchFamily="18" charset="0"/>
                <a:cs typeface="Times New Roman" pitchFamily="18" charset="0"/>
              </a:rPr>
              <a:t> </a:t>
            </a:r>
            <a:r>
              <a:rPr lang="en-US" sz="1400" b="1" dirty="0" smtClean="0">
                <a:latin typeface="Times New Roman" pitchFamily="18" charset="0"/>
                <a:cs typeface="Times New Roman" pitchFamily="18" charset="0"/>
              </a:rPr>
              <a:t>2022</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DCN 15-22-0550-00-007a</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10/31/2022</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10/31/2022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10/31/2022</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10/31/2022</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10/31/2022</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10/31/2022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10/31/2022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a:t>
            </a:r>
            <a:endParaRPr lang="en-US" sz="1400" dirty="0">
              <a:latin typeface="Times New Roman" pitchFamily="18" charset="0"/>
              <a:cs typeface="Times New Roman" pitchFamily="18" charset="0"/>
            </a:endParaRP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a:t>
            </a:r>
            <a:r>
              <a:rPr lang="en-US" altLang="en-US" b="1" u="sng" dirty="0" err="1">
                <a:solidFill>
                  <a:prstClr val="black"/>
                </a:solidFill>
                <a:effectLst>
                  <a:outerShdw blurRad="38100" dist="38100" dir="2700000" algn="tl">
                    <a:srgbClr val="C0C0C0"/>
                  </a:outerShdw>
                </a:effectLst>
                <a:latin typeface="Times New Roman" panose="02020603050405020304" pitchFamily="18" charset="0"/>
              </a:rPr>
              <a:t>P802.15</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 </a:t>
            </a:r>
            <a:r>
              <a:rPr lang="en-US" altLang="en-US" b="1" u="sng" dirty="0" smtClean="0">
                <a:solidFill>
                  <a:prstClr val="black"/>
                </a:solidFill>
                <a:effectLst>
                  <a:outerShdw blurRad="38100" dist="38100" dir="2700000" algn="tl">
                    <a:srgbClr val="C0C0C0"/>
                  </a:outerShdw>
                </a:effectLst>
                <a:latin typeface="Times New Roman" panose="02020603050405020304" pitchFamily="18" charset="0"/>
              </a:rPr>
              <a:t>Interest </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Group for </a:t>
            </a:r>
            <a:r>
              <a:rPr lang="en-US" altLang="en-US" b="1" u="sng" dirty="0" smtClean="0">
                <a:solidFill>
                  <a:prstClr val="black"/>
                </a:solidFill>
                <a:effectLst>
                  <a:outerShdw blurRad="38100" dist="38100" dir="2700000" algn="tl">
                    <a:srgbClr val="C0C0C0"/>
                  </a:outerShdw>
                </a:effectLst>
                <a:latin typeface="Times New Roman" panose="02020603050405020304" pitchFamily="18" charset="0"/>
              </a:rPr>
              <a:t>Wireless Personal Area Networks (</a:t>
            </a:r>
            <a:r>
              <a:rPr lang="en-US" altLang="en-US" b="1" u="sng" dirty="0" err="1" smtClean="0">
                <a:solidFill>
                  <a:prstClr val="black"/>
                </a:solidFill>
                <a:effectLst>
                  <a:outerShdw blurRad="38100" dist="38100" dir="2700000" algn="tl">
                    <a:srgbClr val="C0C0C0"/>
                  </a:outerShdw>
                </a:effectLst>
                <a:latin typeface="Times New Roman" panose="02020603050405020304" pitchFamily="18" charset="0"/>
              </a:rPr>
              <a:t>WPANs</a:t>
            </a:r>
            <a:r>
              <a:rPr lang="en-US" altLang="en-US" b="1" u="sng" dirty="0" smtClean="0">
                <a:solidFill>
                  <a:prstClr val="black"/>
                </a:solidFill>
                <a:effectLst>
                  <a:outerShdw blurRad="38100" dist="38100" dir="2700000" algn="tl">
                    <a:srgbClr val="C0C0C0"/>
                  </a:outerShdw>
                </a:effectLst>
                <a:latin typeface="Times New Roman" panose="02020603050405020304" pitchFamily="18" charset="0"/>
              </a:rPr>
              <a:t>)</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Submission Title: </a:t>
            </a:r>
            <a:r>
              <a:rPr lang="en-US" altLang="en-US" sz="1600" b="1" dirty="0">
                <a:solidFill>
                  <a:prstClr val="black"/>
                </a:solidFill>
                <a:latin typeface="Times New Roman" panose="02020603050405020304" pitchFamily="18" charset="0"/>
              </a:rPr>
              <a:t>Advantages of MIMO C-OOK scheme in Draft D2 document</a:t>
            </a:r>
            <a:endParaRPr lang="en-US" altLang="en-US" sz="1600" b="1" dirty="0">
              <a:latin typeface="Times New Roman" panose="02020603050405020304" pitchFamily="18" charset="0"/>
            </a:endParaRPr>
          </a:p>
          <a:p>
            <a:pPr eaLnBrk="0" fontAlgn="base" hangingPunct="0">
              <a:spcBef>
                <a:spcPct val="0"/>
              </a:spcBef>
              <a:spcAft>
                <a:spcPct val="0"/>
              </a:spcAft>
            </a:pPr>
            <a:r>
              <a:rPr lang="en-US" altLang="ko-KR" sz="1600" dirty="0" smtClean="0">
                <a:solidFill>
                  <a:prstClr val="black"/>
                </a:solidFill>
                <a:latin typeface="Times New Roman" panose="02020603050405020304" pitchFamily="18" charset="0"/>
              </a:rPr>
              <a:t>                      </a:t>
            </a:r>
            <a:r>
              <a:rPr lang="en-US" altLang="ko-KR" sz="1600" dirty="0">
                <a:solidFill>
                  <a:prstClr val="black"/>
                </a:solidFill>
                <a:latin typeface="Times New Roman" panose="02020603050405020304" pitchFamily="18" charset="0"/>
              </a:rPr>
              <a:t>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Date Submitted: </a:t>
            </a:r>
            <a:r>
              <a:rPr lang="en-US" altLang="en-US" sz="1600" dirty="0" smtClean="0">
                <a:solidFill>
                  <a:prstClr val="black"/>
                </a:solidFill>
                <a:latin typeface="Times New Roman" panose="02020603050405020304" pitchFamily="18" charset="0"/>
              </a:rPr>
              <a:t>October 2022</a:t>
            </a: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Source:</a:t>
            </a:r>
            <a:r>
              <a:rPr lang="en-US" altLang="en-US" sz="1600" dirty="0">
                <a:solidFill>
                  <a:prstClr val="black"/>
                </a:solidFill>
                <a:latin typeface="Times New Roman" panose="02020603050405020304" pitchFamily="18" charset="0"/>
              </a:rPr>
              <a:t> </a:t>
            </a:r>
            <a:r>
              <a:rPr lang="en-US" altLang="en-US" sz="1600" dirty="0" err="1" smtClean="0">
                <a:solidFill>
                  <a:prstClr val="black"/>
                </a:solidFill>
                <a:latin typeface="Times New Roman" panose="02020603050405020304" pitchFamily="18" charset="0"/>
              </a:rPr>
              <a:t>Huy</a:t>
            </a:r>
            <a:r>
              <a:rPr lang="en-US" altLang="en-US" sz="1600" dirty="0" smtClean="0">
                <a:solidFill>
                  <a:prstClr val="black"/>
                </a:solidFill>
                <a:latin typeface="Times New Roman" panose="02020603050405020304" pitchFamily="18" charset="0"/>
              </a:rPr>
              <a:t> Nguyen, </a:t>
            </a:r>
            <a:r>
              <a:rPr lang="en-US" altLang="en-US" sz="1600" dirty="0" err="1" smtClean="0">
                <a:solidFill>
                  <a:prstClr val="black"/>
                </a:solidFill>
                <a:latin typeface="Times New Roman" panose="02020603050405020304" pitchFamily="18" charset="0"/>
              </a:rPr>
              <a:t>Yeong</a:t>
            </a:r>
            <a:r>
              <a:rPr lang="en-US" altLang="en-US" sz="1600" dirty="0" smtClean="0">
                <a:solidFill>
                  <a:prstClr val="black"/>
                </a:solidFill>
                <a:latin typeface="Times New Roman" panose="02020603050405020304" pitchFamily="18" charset="0"/>
              </a:rPr>
              <a:t> </a:t>
            </a:r>
            <a:r>
              <a:rPr lang="en-US" altLang="en-US" sz="1600" dirty="0">
                <a:solidFill>
                  <a:prstClr val="black"/>
                </a:solidFill>
                <a:latin typeface="Times New Roman" panose="02020603050405020304" pitchFamily="18" charset="0"/>
              </a:rPr>
              <a:t>Min Jang [Kookmin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latin typeface="Times New Roman" panose="02020603050405020304" pitchFamily="18" charset="0"/>
              </a:rPr>
              <a:t>Abstract</a:t>
            </a:r>
            <a:r>
              <a:rPr lang="en-US" altLang="en-US" sz="1600" b="1" dirty="0" smtClean="0">
                <a:latin typeface="Times New Roman" panose="02020603050405020304" pitchFamily="18" charset="0"/>
              </a:rPr>
              <a:t>:</a:t>
            </a:r>
            <a:r>
              <a:rPr lang="en-US" altLang="en-US" sz="1600" dirty="0" smtClean="0">
                <a:latin typeface="Times New Roman" panose="02020603050405020304" pitchFamily="18" charset="0"/>
              </a:rPr>
              <a:t> Advantages of MIMO </a:t>
            </a:r>
            <a:r>
              <a:rPr lang="en-US" altLang="en-US" sz="1600" dirty="0">
                <a:latin typeface="Times New Roman" panose="02020603050405020304" pitchFamily="18" charset="0"/>
              </a:rPr>
              <a:t>C-OOK scheme in Optical Camera Communication </a:t>
            </a:r>
            <a:r>
              <a:rPr lang="en-US" altLang="en-US" sz="1600" dirty="0" smtClean="0">
                <a:latin typeface="Times New Roman" panose="02020603050405020304" pitchFamily="18" charset="0"/>
              </a:rPr>
              <a:t>System </a:t>
            </a:r>
          </a:p>
          <a:p>
            <a:pPr algn="just" eaLnBrk="0" fontAlgn="base" hangingPunct="0">
              <a:spcBef>
                <a:spcPts val="600"/>
              </a:spcBef>
              <a:spcAft>
                <a:spcPts val="600"/>
              </a:spcAft>
            </a:pPr>
            <a:r>
              <a:rPr lang="en-US" altLang="en-US" sz="1600" b="1" dirty="0" smtClean="0">
                <a:latin typeface="Times New Roman" panose="02020603050405020304" pitchFamily="18" charset="0"/>
              </a:rPr>
              <a:t>Purpose: </a:t>
            </a:r>
            <a:r>
              <a:rPr lang="en-US" sz="1600" dirty="0" smtClean="0">
                <a:latin typeface="Times New Roman" panose="02020603050405020304" pitchFamily="18" charset="0"/>
              </a:rPr>
              <a:t>To introduce the advantages of MIMO C-OOK for Optical Camera Communication</a:t>
            </a:r>
            <a:endParaRPr lang="en-US" altLang="en-US" sz="1600" dirty="0" smtClean="0">
              <a:latin typeface="Times New Roman" panose="02020603050405020304" pitchFamily="18" charset="0"/>
            </a:endParaRP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Notice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This document has been prepared to assist the IEEE </a:t>
            </a:r>
            <a:r>
              <a:rPr lang="en-US" altLang="en-US" sz="1600" dirty="0" err="1" smtClean="0">
                <a:solidFill>
                  <a:prstClr val="black"/>
                </a:solidFill>
                <a:latin typeface="Times New Roman" panose="02020603050405020304" pitchFamily="18" charset="0"/>
              </a:rPr>
              <a:t>P802.15</a:t>
            </a:r>
            <a:r>
              <a:rPr lang="en-US" altLang="en-US" sz="1600" dirty="0" smtClean="0">
                <a:solidFill>
                  <a:prstClr val="black"/>
                </a:solidFill>
                <a:latin typeface="Times New Roman" panose="02020603050405020304" pitchFamily="18" charset="0"/>
              </a:rPr>
              <a:t>. It </a:t>
            </a:r>
            <a:r>
              <a:rPr lang="en-US" altLang="en-US" sz="1600" dirty="0">
                <a:solidFill>
                  <a:prstClr val="black"/>
                </a:solidFill>
                <a:latin typeface="Times New Roman" panose="02020603050405020304" pitchFamily="18" charset="0"/>
              </a:rPr>
              <a:t>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09800"/>
            <a:ext cx="8229600" cy="1143000"/>
          </a:xfrm>
        </p:spPr>
        <p:txBody>
          <a:bodyPr>
            <a:normAutofit/>
          </a:bodyPr>
          <a:lstStyle/>
          <a:p>
            <a:r>
              <a:rPr lang="en-US" sz="3200" dirty="0" smtClean="0">
                <a:latin typeface="Times New Roman" panose="02020603050405020304" pitchFamily="18" charset="0"/>
                <a:cs typeface="Times New Roman" panose="02020603050405020304" pitchFamily="18" charset="0"/>
              </a:rPr>
              <a:t>Advantages </a:t>
            </a:r>
            <a:r>
              <a:rPr lang="en-US" sz="3200" dirty="0">
                <a:latin typeface="Times New Roman" panose="02020603050405020304" pitchFamily="18" charset="0"/>
                <a:cs typeface="Times New Roman" panose="02020603050405020304" pitchFamily="18" charset="0"/>
              </a:rPr>
              <a:t>of MIMO C-OOK scheme in </a:t>
            </a:r>
            <a:r>
              <a:rPr lang="en-US" sz="3200" dirty="0" smtClean="0">
                <a:latin typeface="Times New Roman" panose="02020603050405020304" pitchFamily="18" charset="0"/>
                <a:cs typeface="Times New Roman" panose="02020603050405020304" pitchFamily="18" charset="0"/>
              </a:rPr>
              <a:t>Draft D2 document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66806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idx="1"/>
          </p:nvPr>
        </p:nvSpPr>
        <p:spPr>
          <a:xfrm>
            <a:off x="457200" y="1570037"/>
            <a:ext cx="8229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On-Off </a:t>
            </a:r>
            <a:r>
              <a:rPr lang="en-US" sz="2000" dirty="0">
                <a:latin typeface="Times New Roman" pitchFamily="18" charset="0"/>
                <a:cs typeface="Times New Roman" pitchFamily="18" charset="0"/>
              </a:rPr>
              <a:t>keying (OOK) scheme is known as the simplest form of amplitude-shift keying </a:t>
            </a:r>
            <a:r>
              <a:rPr lang="en-US" sz="2000" dirty="0" smtClean="0">
                <a:latin typeface="Times New Roman" pitchFamily="18" charset="0"/>
                <a:cs typeface="Times New Roman" pitchFamily="18" charset="0"/>
              </a:rPr>
              <a:t>modulation by </a:t>
            </a:r>
            <a:r>
              <a:rPr lang="en-US" sz="2000" dirty="0">
                <a:latin typeface="Times New Roman" pitchFamily="18" charset="0"/>
                <a:cs typeface="Times New Roman" pitchFamily="18" charset="0"/>
              </a:rPr>
              <a:t>using two statuses: ON/OFF to transmit </a:t>
            </a:r>
            <a:r>
              <a:rPr lang="en-US" sz="2000" dirty="0" smtClean="0">
                <a:latin typeface="Times New Roman" pitchFamily="18" charset="0"/>
                <a:cs typeface="Times New Roman" pitchFamily="18" charset="0"/>
              </a:rPr>
              <a:t>data</a:t>
            </a: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C-OOK </a:t>
            </a:r>
            <a:r>
              <a:rPr lang="en-US" sz="2000" dirty="0">
                <a:latin typeface="Times New Roman" pitchFamily="18" charset="0"/>
                <a:cs typeface="Times New Roman" pitchFamily="18" charset="0"/>
              </a:rPr>
              <a:t>stands for Camera- On Off Keying, a communication mode within the IEEE 802.15.7-2018 Optical Wireless Communication standard. Particularly, C-OOK is within the PHY V </a:t>
            </a:r>
            <a:r>
              <a:rPr lang="en-US" sz="2000" dirty="0" smtClean="0">
                <a:latin typeface="Times New Roman" pitchFamily="18" charset="0"/>
                <a:cs typeface="Times New Roman" pitchFamily="18" charset="0"/>
              </a:rPr>
              <a:t>mode </a:t>
            </a:r>
            <a:r>
              <a:rPr lang="en-US" sz="2000" dirty="0">
                <a:latin typeface="Times New Roman" pitchFamily="18" charset="0"/>
                <a:cs typeface="Times New Roman" pitchFamily="18" charset="0"/>
              </a:rPr>
              <a:t>of IEEE 802.15.7-2018 </a:t>
            </a:r>
            <a:r>
              <a:rPr lang="en-US" sz="2000" dirty="0" smtClean="0">
                <a:latin typeface="Times New Roman" pitchFamily="18" charset="0"/>
                <a:cs typeface="Times New Roman" pitchFamily="18" charset="0"/>
              </a:rPr>
              <a:t>standard.</a:t>
            </a:r>
          </a:p>
          <a:p>
            <a:pPr algn="just">
              <a:lnSpc>
                <a:spcPct val="110000"/>
              </a:lnSpc>
              <a:spcBef>
                <a:spcPts val="600"/>
              </a:spcBef>
              <a:spcAft>
                <a:spcPts val="600"/>
              </a:spcAft>
              <a:buFont typeface="Wingdings" panose="05000000000000000000" pitchFamily="2" charset="2"/>
              <a:buChar char="q"/>
            </a:pPr>
            <a:endParaRPr lang="en-US" sz="2000" dirty="0" smtClean="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MIMO C-OOK scheme, which updated the conventional C-OOK scheme, used MIMO, region of interest, and matched filter techniques.</a:t>
            </a: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2000" dirty="0" smtClean="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5074183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4000" dirty="0" smtClean="0">
                <a:latin typeface="Times New Roman" panose="02020603050405020304" pitchFamily="18" charset="0"/>
                <a:cs typeface="Times New Roman" panose="02020603050405020304" pitchFamily="18" charset="0"/>
              </a:rPr>
              <a:t>Architecture of MIMO C-OOK scheme</a:t>
            </a:r>
            <a:endParaRPr lang="en-US" sz="4000" dirty="0">
              <a:latin typeface="Times New Roman" panose="02020603050405020304" pitchFamily="18" charset="0"/>
              <a:cs typeface="Times New Roman" panose="02020603050405020304" pitchFamily="18" charset="0"/>
            </a:endParaRPr>
          </a:p>
        </p:txBody>
      </p:sp>
      <p:pic>
        <p:nvPicPr>
          <p:cNvPr id="3" name="Content Placeholder 2"/>
          <p:cNvPicPr>
            <a:picLocks noGrp="1" noChangeAspect="1"/>
          </p:cNvPicPr>
          <p:nvPr>
            <p:ph idx="1"/>
          </p:nvPr>
        </p:nvPicPr>
        <p:blipFill>
          <a:blip r:embed="rId2"/>
          <a:stretch>
            <a:fillRect/>
          </a:stretch>
        </p:blipFill>
        <p:spPr>
          <a:xfrm>
            <a:off x="609600" y="1682230"/>
            <a:ext cx="8229600" cy="4185170"/>
          </a:xfrm>
          <a:prstGeom prst="rect">
            <a:avLst/>
          </a:prstGeom>
        </p:spPr>
      </p:pic>
      <p:sp>
        <p:nvSpPr>
          <p:cNvPr id="5" name="Rectangle 4"/>
          <p:cNvSpPr/>
          <p:nvPr/>
        </p:nvSpPr>
        <p:spPr>
          <a:xfrm>
            <a:off x="2438400" y="5791200"/>
            <a:ext cx="4648200" cy="369332"/>
          </a:xfrm>
          <a:prstGeom prst="rect">
            <a:avLst/>
          </a:prstGeom>
        </p:spPr>
        <p:txBody>
          <a:bodyPr wrap="square">
            <a:spAutoFit/>
          </a:bodyPr>
          <a:lstStyle/>
          <a:p>
            <a:r>
              <a:rPr lang="en-US" dirty="0">
                <a:solidFill>
                  <a:srgbClr val="000000"/>
                </a:solidFill>
                <a:latin typeface="URWPalladioL-Roma"/>
              </a:rPr>
              <a:t>Reference architecture </a:t>
            </a:r>
            <a:r>
              <a:rPr lang="en-US" dirty="0" smtClean="0">
                <a:solidFill>
                  <a:srgbClr val="000000"/>
                </a:solidFill>
                <a:latin typeface="URWPalladioL-Roma"/>
              </a:rPr>
              <a:t>of MIMO C-OOK</a:t>
            </a:r>
            <a:endParaRPr lang="en-US" dirty="0"/>
          </a:p>
        </p:txBody>
      </p:sp>
    </p:spTree>
    <p:extLst>
      <p:ext uri="{BB962C8B-B14F-4D97-AF65-F5344CB8AC3E}">
        <p14:creationId xmlns:p14="http://schemas.microsoft.com/office/powerpoint/2010/main" val="39943948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sz="4000" dirty="0" smtClean="0">
                <a:latin typeface="Times New Roman" panose="02020603050405020304" pitchFamily="18" charset="0"/>
                <a:cs typeface="Times New Roman" panose="02020603050405020304" pitchFamily="18" charset="0"/>
              </a:rPr>
              <a:t>Matched filter for MIMO C-OOK scheme</a:t>
            </a:r>
            <a:endParaRPr lang="en-US" sz="4000" dirty="0">
              <a:latin typeface="Times New Roman" panose="02020603050405020304" pitchFamily="18" charset="0"/>
              <a:cs typeface="Times New Roman" panose="02020603050405020304" pitchFamily="18" charset="0"/>
            </a:endParaRPr>
          </a:p>
        </p:txBody>
      </p:sp>
      <p:sp>
        <p:nvSpPr>
          <p:cNvPr id="5" name="Rectangle 4"/>
          <p:cNvSpPr/>
          <p:nvPr/>
        </p:nvSpPr>
        <p:spPr>
          <a:xfrm>
            <a:off x="1143000" y="5638800"/>
            <a:ext cx="6858000" cy="492443"/>
          </a:xfrm>
          <a:prstGeom prst="rect">
            <a:avLst/>
          </a:prstGeom>
        </p:spPr>
        <p:txBody>
          <a:bodyPr wrap="square">
            <a:spAutoFit/>
          </a:bodyPr>
          <a:lstStyle/>
          <a:p>
            <a:r>
              <a:rPr lang="en-US" sz="1300" dirty="0">
                <a:solidFill>
                  <a:srgbClr val="000000"/>
                </a:solidFill>
                <a:latin typeface="URWPalladioL-Roma"/>
              </a:rPr>
              <a:t>An experimental result of COOK within a rolling image. (b) The results of preamble position detection based on matched filter.</a:t>
            </a:r>
            <a:endParaRPr lang="en-US" sz="1300" dirty="0"/>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3620812876"/>
              </p:ext>
            </p:extLst>
          </p:nvPr>
        </p:nvGraphicFramePr>
        <p:xfrm>
          <a:off x="762000" y="3352800"/>
          <a:ext cx="7097661" cy="2193165"/>
        </p:xfrm>
        <a:graphic>
          <a:graphicData uri="http://schemas.openxmlformats.org/presentationml/2006/ole">
            <mc:AlternateContent xmlns:mc="http://schemas.openxmlformats.org/markup-compatibility/2006">
              <mc:Choice xmlns:v="urn:schemas-microsoft-com:vml" Requires="v">
                <p:oleObj spid="_x0000_s1067" name="Visio" r:id="rId3" imgW="17935604" imgH="5524440" progId="Visio.Drawing.15">
                  <p:embed/>
                </p:oleObj>
              </mc:Choice>
              <mc:Fallback>
                <p:oleObj name="Visio" r:id="rId3" imgW="17935604" imgH="5524440" progId="Visio.Drawing.15">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3352800"/>
                        <a:ext cx="7097661" cy="2193165"/>
                      </a:xfrm>
                      <a:prstGeom prst="rect">
                        <a:avLst/>
                      </a:prstGeom>
                      <a:noFill/>
                    </p:spPr>
                  </p:pic>
                </p:oleObj>
              </mc:Fallback>
            </mc:AlternateContent>
          </a:graphicData>
        </a:graphic>
      </p:graphicFrame>
      <mc:AlternateContent xmlns:mc="http://schemas.openxmlformats.org/markup-compatibility/2006" xmlns:a14="http://schemas.microsoft.com/office/drawing/2010/main">
        <mc:Choice Requires="a14">
          <p:sp>
            <p:nvSpPr>
              <p:cNvPr id="9" name="Content Placeholder 2"/>
              <p:cNvSpPr>
                <a:spLocks noGrp="1"/>
              </p:cNvSpPr>
              <p:nvPr>
                <p:ph idx="1"/>
              </p:nvPr>
            </p:nvSpPr>
            <p:spPr>
              <a:xfrm>
                <a:off x="482138" y="1571141"/>
                <a:ext cx="8458200" cy="1934059"/>
              </a:xfrm>
            </p:spPr>
            <p:txBody>
              <a:bodyPr>
                <a:normAutofit/>
              </a:bodyPr>
              <a:lstStyle/>
              <a:p>
                <a:r>
                  <a:rPr lang="en-US" sz="1800" dirty="0" smtClean="0">
                    <a:latin typeface="Times New Roman" panose="02020603050405020304" pitchFamily="18" charset="0"/>
                    <a:cs typeface="Times New Roman" panose="02020603050405020304" pitchFamily="18" charset="0"/>
                  </a:rPr>
                  <a:t>Find the start of frame</a:t>
                </a:r>
                <a:endParaRPr lang="en-US" sz="1800" dirty="0">
                  <a:latin typeface="Times New Roman" panose="02020603050405020304" pitchFamily="18" charset="0"/>
                  <a:cs typeface="Times New Roman" panose="02020603050405020304" pitchFamily="18" charset="0"/>
                </a:endParaRPr>
              </a:p>
              <a:p>
                <a:pPr marL="0" indent="0">
                  <a:buNone/>
                </a:pPr>
                <a:r>
                  <a:rPr lang="en-US" sz="1800" dirty="0" smtClean="0">
                    <a:latin typeface="Times New Roman" panose="02020603050405020304" pitchFamily="18" charset="0"/>
                    <a:cs typeface="Times New Roman" panose="02020603050405020304" pitchFamily="18" charset="0"/>
                  </a:rPr>
                  <a:t>With the preamble detection based on matched filter, the received signals and the template of preamble signal will be multiplied by the convolution algorithm (1). The positions of preamble part are the maximum value of the convolution results.</a:t>
                </a:r>
              </a:p>
              <a:p>
                <a:pPr marL="0" indent="0" algn="ctr">
                  <a:buNone/>
                </a:pPr>
                <a14:m>
                  <m:oMath xmlns:m="http://schemas.openxmlformats.org/officeDocument/2006/math">
                    <m:r>
                      <a:rPr lang="en-US" sz="1800" i="1">
                        <a:latin typeface="Cambria Math" panose="02040503050406030204" pitchFamily="18" charset="0"/>
                      </a:rPr>
                      <m:t>(</m:t>
                    </m:r>
                    <m:r>
                      <a:rPr lang="en-US" sz="1800" i="1">
                        <a:latin typeface="Cambria Math" panose="02040503050406030204" pitchFamily="18" charset="0"/>
                      </a:rPr>
                      <m:t>𝑓</m:t>
                    </m:r>
                    <m:r>
                      <a:rPr lang="en-US" sz="1800" i="1">
                        <a:latin typeface="Cambria Math" panose="02040503050406030204" pitchFamily="18" charset="0"/>
                      </a:rPr>
                      <m:t>∗</m:t>
                    </m:r>
                    <m:r>
                      <a:rPr lang="en-US" sz="1800" i="1">
                        <a:latin typeface="Cambria Math" panose="02040503050406030204" pitchFamily="18" charset="0"/>
                      </a:rPr>
                      <m:t>𝑔</m:t>
                    </m:r>
                    <m:r>
                      <a:rPr lang="en-US" sz="1800" i="1">
                        <a:latin typeface="Cambria Math" panose="02040503050406030204" pitchFamily="18" charset="0"/>
                      </a:rPr>
                      <m:t>)(</m:t>
                    </m:r>
                    <m:r>
                      <a:rPr lang="en-US" sz="1800" i="1">
                        <a:latin typeface="Cambria Math" panose="02040503050406030204" pitchFamily="18" charset="0"/>
                      </a:rPr>
                      <m:t>𝑡</m:t>
                    </m:r>
                    <m:r>
                      <a:rPr lang="en-US" sz="1800" i="1">
                        <a:latin typeface="Cambria Math" panose="02040503050406030204" pitchFamily="18" charset="0"/>
                      </a:rPr>
                      <m:t>)≜</m:t>
                    </m:r>
                    <m:nary>
                      <m:naryPr>
                        <m:limLoc m:val="undOvr"/>
                        <m:ctrlPr>
                          <a:rPr lang="en-US" sz="1800" i="1">
                            <a:latin typeface="Cambria Math" panose="02040503050406030204" pitchFamily="18" charset="0"/>
                          </a:rPr>
                        </m:ctrlPr>
                      </m:naryPr>
                      <m:sub>
                        <m:r>
                          <a:rPr lang="en-US" sz="1800" i="1">
                            <a:latin typeface="Cambria Math" panose="02040503050406030204" pitchFamily="18" charset="0"/>
                          </a:rPr>
                          <m:t>−∞</m:t>
                        </m:r>
                      </m:sub>
                      <m:sup>
                        <m:r>
                          <a:rPr lang="en-US" sz="1800" i="1">
                            <a:latin typeface="Cambria Math" panose="02040503050406030204" pitchFamily="18" charset="0"/>
                          </a:rPr>
                          <m:t>+∞</m:t>
                        </m:r>
                      </m:sup>
                      <m:e>
                        <m:r>
                          <a:rPr lang="en-US" sz="1800" i="1">
                            <a:latin typeface="Cambria Math" panose="02040503050406030204" pitchFamily="18" charset="0"/>
                          </a:rPr>
                          <m:t>𝑓</m:t>
                        </m:r>
                        <m:d>
                          <m:dPr>
                            <m:ctrlPr>
                              <a:rPr lang="en-US" sz="1800" i="1">
                                <a:latin typeface="Cambria Math" panose="02040503050406030204" pitchFamily="18" charset="0"/>
                              </a:rPr>
                            </m:ctrlPr>
                          </m:dPr>
                          <m:e>
                            <m:r>
                              <a:rPr lang="en-US" sz="1800" i="1">
                                <a:latin typeface="Cambria Math" panose="02040503050406030204" pitchFamily="18" charset="0"/>
                              </a:rPr>
                              <m:t>𝜏</m:t>
                            </m:r>
                          </m:e>
                        </m:d>
                        <m:r>
                          <a:rPr lang="en-US" sz="1800" i="1">
                            <a:latin typeface="Cambria Math" panose="02040503050406030204" pitchFamily="18" charset="0"/>
                          </a:rPr>
                          <m:t>𝑔</m:t>
                        </m:r>
                        <m:d>
                          <m:dPr>
                            <m:ctrlPr>
                              <a:rPr lang="en-US" sz="1800" i="1">
                                <a:latin typeface="Cambria Math" panose="02040503050406030204" pitchFamily="18" charset="0"/>
                              </a:rPr>
                            </m:ctrlPr>
                          </m:dPr>
                          <m:e>
                            <m:r>
                              <a:rPr lang="en-US" sz="1800" i="1">
                                <a:latin typeface="Cambria Math" panose="02040503050406030204" pitchFamily="18" charset="0"/>
                              </a:rPr>
                              <m:t>𝑡</m:t>
                            </m:r>
                            <m:r>
                              <a:rPr lang="en-US" sz="1800" i="1">
                                <a:latin typeface="Cambria Math" panose="02040503050406030204" pitchFamily="18" charset="0"/>
                              </a:rPr>
                              <m:t>−</m:t>
                            </m:r>
                            <m:r>
                              <a:rPr lang="en-US" sz="1800" i="1">
                                <a:latin typeface="Cambria Math" panose="02040503050406030204" pitchFamily="18" charset="0"/>
                              </a:rPr>
                              <m:t>𝜏</m:t>
                            </m:r>
                          </m:e>
                        </m:d>
                        <m:r>
                          <a:rPr lang="en-US" sz="1800" i="1">
                            <a:latin typeface="Cambria Math" panose="02040503050406030204" pitchFamily="18" charset="0"/>
                          </a:rPr>
                          <m:t>𝑑</m:t>
                        </m:r>
                        <m:r>
                          <a:rPr lang="en-US" sz="1800" i="1">
                            <a:latin typeface="Cambria Math" panose="02040503050406030204" pitchFamily="18" charset="0"/>
                          </a:rPr>
                          <m:t>𝜏</m:t>
                        </m:r>
                      </m:e>
                    </m:nary>
                  </m:oMath>
                </a14:m>
                <a:r>
                  <a:rPr lang="en-US" sz="1800" dirty="0">
                    <a:latin typeface="Times New Roman" panose="02020603050405020304" pitchFamily="18" charset="0"/>
                    <a:cs typeface="Times New Roman" panose="02020603050405020304" pitchFamily="18" charset="0"/>
                  </a:rPr>
                  <a:t>	</a:t>
                </a:r>
              </a:p>
            </p:txBody>
          </p:sp>
        </mc:Choice>
        <mc:Fallback xmlns="">
          <p:sp>
            <p:nvSpPr>
              <p:cNvPr id="9" name="Content Placeholder 2"/>
              <p:cNvSpPr>
                <a:spLocks noGrp="1" noRot="1" noChangeAspect="1" noMove="1" noResize="1" noEditPoints="1" noAdjustHandles="1" noChangeArrowheads="1" noChangeShapeType="1" noTextEdit="1"/>
              </p:cNvSpPr>
              <p:nvPr>
                <p:ph idx="1"/>
              </p:nvPr>
            </p:nvSpPr>
            <p:spPr>
              <a:xfrm>
                <a:off x="482138" y="1571141"/>
                <a:ext cx="8458200" cy="1934059"/>
              </a:xfrm>
              <a:blipFill>
                <a:blip r:embed="rId5"/>
                <a:stretch>
                  <a:fillRect l="-576" t="-1893" r="-1081" b="-28391"/>
                </a:stretch>
              </a:blipFill>
            </p:spPr>
            <p:txBody>
              <a:bodyPr/>
              <a:lstStyle/>
              <a:p>
                <a:r>
                  <a:rPr lang="en-US">
                    <a:noFill/>
                  </a:rPr>
                  <a:t> </a:t>
                </a:r>
              </a:p>
            </p:txBody>
          </p:sp>
        </mc:Fallback>
      </mc:AlternateContent>
    </p:spTree>
    <p:extLst>
      <p:ext uri="{BB962C8B-B14F-4D97-AF65-F5344CB8AC3E}">
        <p14:creationId xmlns:p14="http://schemas.microsoft.com/office/powerpoint/2010/main" val="6397808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sz="4000" dirty="0" smtClean="0">
                <a:latin typeface="Times New Roman" panose="02020603050405020304" pitchFamily="18" charset="0"/>
                <a:cs typeface="Times New Roman" panose="02020603050405020304" pitchFamily="18" charset="0"/>
              </a:rPr>
              <a:t>Matched filter for MIMO C-OOK scheme</a:t>
            </a:r>
            <a:endParaRPr lang="en-US" sz="4000" dirty="0">
              <a:latin typeface="Times New Roman" panose="02020603050405020304" pitchFamily="18" charset="0"/>
              <a:cs typeface="Times New Roman" panose="02020603050405020304" pitchFamily="18" charset="0"/>
            </a:endParaRPr>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Content Placeholder 2"/>
          <p:cNvSpPr txBox="1">
            <a:spLocks/>
          </p:cNvSpPr>
          <p:nvPr/>
        </p:nvSpPr>
        <p:spPr>
          <a:xfrm>
            <a:off x="304801" y="1600200"/>
            <a:ext cx="8305800" cy="345061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800" dirty="0" smtClean="0">
                <a:latin typeface="Times New Roman" panose="02020603050405020304" pitchFamily="18" charset="0"/>
                <a:cs typeface="Times New Roman" panose="02020603050405020304" pitchFamily="18" charset="0"/>
              </a:rPr>
              <a:t>Decoding based on the matched filter</a:t>
            </a:r>
          </a:p>
          <a:p>
            <a:pPr marL="0" indent="0">
              <a:buFont typeface="Arial" pitchFamily="34" charset="0"/>
              <a:buNone/>
            </a:pPr>
            <a:r>
              <a:rPr lang="en-US" sz="1800" dirty="0" smtClean="0">
                <a:latin typeface="Times New Roman" panose="02020603050405020304" pitchFamily="18" charset="0"/>
                <a:cs typeface="Times New Roman" panose="02020603050405020304" pitchFamily="18" charset="0"/>
              </a:rPr>
              <a:t>With data decoding, we also multiplied the received signal and the template signal of line coding (Manchester code, 4B6B, 8B10B, etc.). Then, we can define the value of signals (0 or 1). </a:t>
            </a:r>
          </a:p>
          <a:p>
            <a:pPr marL="0" indent="0">
              <a:buFont typeface="Arial" pitchFamily="34" charset="0"/>
              <a:buNone/>
            </a:pPr>
            <a:endParaRPr lang="en-US" sz="1800" dirty="0">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2"/>
          <a:stretch>
            <a:fillRect/>
          </a:stretch>
        </p:blipFill>
        <p:spPr>
          <a:xfrm>
            <a:off x="853298" y="3347673"/>
            <a:ext cx="7437404" cy="1865654"/>
          </a:xfrm>
          <a:prstGeom prst="rect">
            <a:avLst/>
          </a:prstGeom>
        </p:spPr>
      </p:pic>
      <p:sp>
        <p:nvSpPr>
          <p:cNvPr id="11" name="Rectangle 10"/>
          <p:cNvSpPr/>
          <p:nvPr/>
        </p:nvSpPr>
        <p:spPr>
          <a:xfrm>
            <a:off x="990600" y="5410200"/>
            <a:ext cx="7984620" cy="292388"/>
          </a:xfrm>
          <a:prstGeom prst="rect">
            <a:avLst/>
          </a:prstGeom>
        </p:spPr>
        <p:txBody>
          <a:bodyPr wrap="square">
            <a:spAutoFit/>
          </a:bodyPr>
          <a:lstStyle/>
          <a:p>
            <a:r>
              <a:rPr lang="en-US" sz="1300" dirty="0">
                <a:solidFill>
                  <a:srgbClr val="000000"/>
                </a:solidFill>
                <a:latin typeface="Times New Roman" panose="02020603050405020304" pitchFamily="18" charset="0"/>
                <a:ea typeface="Times New Roman" panose="02020603050405020304" pitchFamily="18" charset="0"/>
              </a:rPr>
              <a:t>Manchester code signal patterns and COOK received signal. (</a:t>
            </a:r>
            <a:r>
              <a:rPr lang="en-US" sz="1300" b="1" dirty="0">
                <a:solidFill>
                  <a:srgbClr val="000000"/>
                </a:solidFill>
                <a:latin typeface="Times New Roman" panose="02020603050405020304" pitchFamily="18" charset="0"/>
                <a:ea typeface="Times New Roman" panose="02020603050405020304" pitchFamily="18" charset="0"/>
              </a:rPr>
              <a:t>a</a:t>
            </a:r>
            <a:r>
              <a:rPr lang="en-US" sz="1300" dirty="0">
                <a:solidFill>
                  <a:srgbClr val="000000"/>
                </a:solidFill>
                <a:latin typeface="Times New Roman" panose="02020603050405020304" pitchFamily="18" charset="0"/>
                <a:ea typeface="Times New Roman" panose="02020603050405020304" pitchFamily="18" charset="0"/>
              </a:rPr>
              <a:t>) 0 impulse, (</a:t>
            </a:r>
            <a:r>
              <a:rPr lang="en-US" sz="1300" b="1" dirty="0">
                <a:solidFill>
                  <a:srgbClr val="000000"/>
                </a:solidFill>
                <a:latin typeface="Times New Roman" panose="02020603050405020304" pitchFamily="18" charset="0"/>
                <a:ea typeface="Times New Roman" panose="02020603050405020304" pitchFamily="18" charset="0"/>
              </a:rPr>
              <a:t>b</a:t>
            </a:r>
            <a:r>
              <a:rPr lang="en-US" sz="1300" dirty="0">
                <a:solidFill>
                  <a:srgbClr val="000000"/>
                </a:solidFill>
                <a:latin typeface="Times New Roman" panose="02020603050405020304" pitchFamily="18" charset="0"/>
                <a:ea typeface="Times New Roman" panose="02020603050405020304" pitchFamily="18" charset="0"/>
              </a:rPr>
              <a:t>) 1 impulse, (</a:t>
            </a:r>
            <a:r>
              <a:rPr lang="en-US" sz="1300" b="1" dirty="0">
                <a:solidFill>
                  <a:srgbClr val="000000"/>
                </a:solidFill>
                <a:latin typeface="Times New Roman" panose="02020603050405020304" pitchFamily="18" charset="0"/>
                <a:ea typeface="Times New Roman" panose="02020603050405020304" pitchFamily="18" charset="0"/>
              </a:rPr>
              <a:t>c</a:t>
            </a:r>
            <a:r>
              <a:rPr lang="en-US" sz="1300" dirty="0">
                <a:solidFill>
                  <a:srgbClr val="000000"/>
                </a:solidFill>
                <a:latin typeface="Times New Roman" panose="02020603050405020304" pitchFamily="18" charset="0"/>
                <a:ea typeface="Times New Roman" panose="02020603050405020304" pitchFamily="18" charset="0"/>
              </a:rPr>
              <a:t>) COOK received signal.</a:t>
            </a:r>
            <a:endParaRPr lang="en-US" sz="1300" dirty="0"/>
          </a:p>
        </p:txBody>
      </p:sp>
    </p:spTree>
    <p:extLst>
      <p:ext uri="{BB962C8B-B14F-4D97-AF65-F5344CB8AC3E}">
        <p14:creationId xmlns:p14="http://schemas.microsoft.com/office/powerpoint/2010/main" val="22129692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4000" dirty="0" smtClean="0">
                <a:latin typeface="Times New Roman" panose="02020603050405020304" pitchFamily="18" charset="0"/>
                <a:cs typeface="Times New Roman" panose="02020603050405020304" pitchFamily="18" charset="0"/>
              </a:rPr>
              <a:t>Advantages of MIMO C-OOK scheme</a:t>
            </a:r>
            <a:endParaRPr lang="en-US" sz="4000" dirty="0">
              <a:latin typeface="Times New Roman" panose="02020603050405020304" pitchFamily="18" charset="0"/>
              <a:cs typeface="Times New Roman" panose="02020603050405020304" pitchFamily="18" charset="0"/>
            </a:endParaRPr>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4"/>
          <p:cNvSpPr/>
          <p:nvPr/>
        </p:nvSpPr>
        <p:spPr>
          <a:xfrm>
            <a:off x="838200" y="1905000"/>
            <a:ext cx="7315200" cy="2554545"/>
          </a:xfrm>
          <a:prstGeom prst="rect">
            <a:avLst/>
          </a:prstGeom>
        </p:spPr>
        <p:txBody>
          <a:bodyPr wrap="square">
            <a:spAutoFit/>
          </a:bodyPr>
          <a:lstStyle/>
          <a:p>
            <a:pPr algn="just"/>
            <a:endParaRPr lang="en-US" sz="2000" dirty="0">
              <a:solidFill>
                <a:srgbClr val="221E1F"/>
              </a:solidFill>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q"/>
            </a:pPr>
            <a:r>
              <a:rPr lang="en-US" sz="2000" dirty="0" smtClean="0">
                <a:solidFill>
                  <a:srgbClr val="221E1F"/>
                </a:solidFill>
                <a:latin typeface="Times New Roman" panose="02020603050405020304" pitchFamily="18" charset="0"/>
                <a:ea typeface="Times New Roman" panose="02020603050405020304" pitchFamily="18" charset="0"/>
                <a:cs typeface="Times New Roman" panose="02020603050405020304" pitchFamily="18" charset="0"/>
              </a:rPr>
              <a:t>Mobility support</a:t>
            </a:r>
          </a:p>
          <a:p>
            <a:pPr marL="285750" indent="-285750" algn="just">
              <a:buFont typeface="Wingdings" panose="05000000000000000000" pitchFamily="2" charset="2"/>
              <a:buChar char="q"/>
            </a:pPr>
            <a:endParaRPr lang="en-US" sz="2000" dirty="0">
              <a:solidFill>
                <a:srgbClr val="221E1F"/>
              </a:solidFill>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q"/>
            </a:pPr>
            <a:r>
              <a:rPr lang="en-US" sz="2000" dirty="0" smtClean="0">
                <a:solidFill>
                  <a:srgbClr val="221E1F"/>
                </a:solidFill>
                <a:latin typeface="Times New Roman" panose="02020603050405020304" pitchFamily="18" charset="0"/>
                <a:ea typeface="Times New Roman" panose="02020603050405020304" pitchFamily="18" charset="0"/>
                <a:cs typeface="Times New Roman" panose="02020603050405020304" pitchFamily="18" charset="0"/>
              </a:rPr>
              <a:t>Support multi-LED for high data rate.</a:t>
            </a:r>
          </a:p>
          <a:p>
            <a:pPr marL="285750" indent="-285750" algn="just">
              <a:buFont typeface="Wingdings" panose="05000000000000000000" pitchFamily="2" charset="2"/>
              <a:buChar char="q"/>
            </a:pPr>
            <a:endParaRPr lang="en-US" sz="2000" dirty="0">
              <a:solidFill>
                <a:srgbClr val="221E1F"/>
              </a:solidFill>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q"/>
            </a:pPr>
            <a:r>
              <a:rPr lang="en-US" sz="2000" dirty="0" smtClean="0">
                <a:latin typeface="Times New Roman" panose="02020603050405020304" pitchFamily="18" charset="0"/>
                <a:cs typeface="Times New Roman" panose="02020603050405020304" pitchFamily="18" charset="0"/>
              </a:rPr>
              <a:t>High data rate (5.76 Mbps with 4 LEDs)</a:t>
            </a:r>
          </a:p>
          <a:p>
            <a:pPr marL="285750" indent="-285750" algn="just">
              <a:buFont typeface="Wingdings" panose="05000000000000000000" pitchFamily="2" charset="2"/>
              <a:buChar char="q"/>
            </a:pPr>
            <a:endParaRPr lang="en-US" sz="20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q"/>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90578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17293</TotalTime>
  <Words>319</Words>
  <Application>Microsoft Office PowerPoint</Application>
  <PresentationFormat>On-screen Show (4:3)</PresentationFormat>
  <Paragraphs>38</Paragraphs>
  <Slides>7</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6" baseType="lpstr">
      <vt:lpstr>맑은 고딕</vt:lpstr>
      <vt:lpstr>URWPalladioL-Roma</vt:lpstr>
      <vt:lpstr>Arial</vt:lpstr>
      <vt:lpstr>Calibri</vt:lpstr>
      <vt:lpstr>Cambria Math</vt:lpstr>
      <vt:lpstr>Times New Roman</vt:lpstr>
      <vt:lpstr>Wingdings</vt:lpstr>
      <vt:lpstr>Office Theme</vt:lpstr>
      <vt:lpstr>Visio</vt:lpstr>
      <vt:lpstr>PowerPoint Presentation</vt:lpstr>
      <vt:lpstr>Advantages of MIMO C-OOK scheme in Draft D2 document</vt:lpstr>
      <vt:lpstr>Introduction</vt:lpstr>
      <vt:lpstr>Architecture of MIMO C-OOK scheme</vt:lpstr>
      <vt:lpstr>Matched filter for MIMO C-OOK scheme</vt:lpstr>
      <vt:lpstr>Matched filter for MIMO C-OOK scheme</vt:lpstr>
      <vt:lpstr>Advantages of MIMO C-OOK scheme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cp:lastModifiedBy>
  <cp:revision>720</cp:revision>
  <cp:lastPrinted>2017-05-07T15:48:38Z</cp:lastPrinted>
  <dcterms:created xsi:type="dcterms:W3CDTF">2010-05-15T17:50:32Z</dcterms:created>
  <dcterms:modified xsi:type="dcterms:W3CDTF">2022-10-31T07:40:39Z</dcterms:modified>
</cp:coreProperties>
</file>