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75" r:id="rId3"/>
    <p:sldId id="379" r:id="rId4"/>
    <p:sldId id="380" r:id="rId5"/>
    <p:sldId id="383" r:id="rId6"/>
    <p:sldId id="382" r:id="rId7"/>
    <p:sldId id="37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979" autoAdjust="0"/>
    <p:restoredTop sz="93488" autoAdjust="0"/>
  </p:normalViewPr>
  <p:slideViewPr>
    <p:cSldViewPr>
      <p:cViewPr varScale="1">
        <p:scale>
          <a:sx n="113" d="100"/>
          <a:sy n="113" d="100"/>
        </p:scale>
        <p:origin x="1740" y="10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10/31/2022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10/31/2022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10/31/2022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smtClean="0">
                <a:solidFill>
                  <a:schemeClr val="tx1"/>
                </a:solidFill>
                <a:latin typeface="Times New Roman" pitchFamily="18" charset="0"/>
                <a:cs typeface="Times New Roman" pitchFamily="18" charset="0"/>
              </a:rPr>
              <a:t>DCN 15-22-0549-00-007a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10/31/2022</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10/31/2022</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10/31/2022</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10/31/2022</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10/31/2022</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 </a:t>
            </a:r>
            <a:r>
              <a:rPr lang="en-US" altLang="en-US" sz="1600" b="1" dirty="0" smtClean="0">
                <a:solidFill>
                  <a:prstClr val="black"/>
                </a:solidFill>
                <a:latin typeface="Times New Roman" panose="02020603050405020304" pitchFamily="18" charset="0"/>
              </a:rPr>
              <a:t>Advantages of Rolling Shutter OFDM </a:t>
            </a:r>
            <a:r>
              <a:rPr lang="en-US" altLang="en-US" sz="1600" b="1" dirty="0">
                <a:solidFill>
                  <a:prstClr val="black"/>
                </a:solidFill>
                <a:latin typeface="Times New Roman" panose="02020603050405020304" pitchFamily="18" charset="0"/>
              </a:rPr>
              <a:t>scheme in Draft D2 </a:t>
            </a:r>
            <a:r>
              <a:rPr lang="en-US" altLang="en-US" sz="1600" b="1" dirty="0" smtClean="0">
                <a:solidFill>
                  <a:prstClr val="black"/>
                </a:solidFill>
                <a:latin typeface="Times New Roman" panose="02020603050405020304" pitchFamily="18" charset="0"/>
              </a:rPr>
              <a:t>document</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October 2022</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Advantages of Rolling Shutter OFDM scheme in Draft D2 document</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a:t>
            </a:r>
            <a:r>
              <a:rPr lang="en-US" altLang="en-US" sz="1600" b="1" dirty="0">
                <a:solidFill>
                  <a:prstClr val="black"/>
                </a:solidFill>
                <a:latin typeface="Times New Roman" panose="02020603050405020304" pitchFamily="18" charset="0"/>
              </a:rPr>
              <a:t>: </a:t>
            </a:r>
            <a:r>
              <a:rPr lang="en-US" sz="1600" dirty="0">
                <a:solidFill>
                  <a:prstClr val="black"/>
                </a:solidFill>
                <a:latin typeface="Times New Roman" panose="02020603050405020304" pitchFamily="18" charset="0"/>
              </a:rPr>
              <a:t>To discuss about the </a:t>
            </a:r>
            <a:r>
              <a:rPr lang="en-US" sz="1600" dirty="0" smtClean="0">
                <a:solidFill>
                  <a:prstClr val="black"/>
                </a:solidFill>
                <a:latin typeface="Times New Roman" panose="02020603050405020304" pitchFamily="18" charset="0"/>
              </a:rPr>
              <a:t>advantages of RS-OFDM scheme </a:t>
            </a:r>
            <a:r>
              <a:rPr lang="en-US" sz="1600" dirty="0">
                <a:solidFill>
                  <a:prstClr val="black"/>
                </a:solidFill>
                <a:latin typeface="Times New Roman" panose="02020603050405020304" pitchFamily="18" charset="0"/>
              </a:rPr>
              <a:t>for OCC system based on rolling shutter </a:t>
            </a:r>
            <a:r>
              <a:rPr lang="en-US" sz="1600" dirty="0" smtClean="0">
                <a:solidFill>
                  <a:prstClr val="black"/>
                </a:solidFill>
                <a:latin typeface="Times New Roman" panose="02020603050405020304" pitchFamily="18" charset="0"/>
              </a:rPr>
              <a:t>effect.</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33400" y="1905000"/>
            <a:ext cx="8077200" cy="18288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Advantages of Rolling Shutter OFDM s</a:t>
            </a:r>
            <a:r>
              <a:rPr lang="en-US" sz="3200" dirty="0" smtClean="0">
                <a:solidFill>
                  <a:schemeClr val="tx1"/>
                </a:solidFill>
                <a:latin typeface="Times New Roman" pitchFamily="18" charset="0"/>
                <a:cs typeface="Times New Roman" pitchFamily="18" charset="0"/>
              </a:rPr>
              <a:t>cheme in Draft D2 document</a:t>
            </a:r>
            <a:endParaRPr lang="en-US"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05595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262" y="609600"/>
            <a:ext cx="8229600" cy="838200"/>
          </a:xfrm>
        </p:spPr>
        <p:txBody>
          <a:bodyPr>
            <a:normAutofit/>
          </a:bodyPr>
          <a:lstStyle/>
          <a:p>
            <a:r>
              <a:rPr lang="en-US" sz="4000" dirty="0" smtClean="0">
                <a:latin typeface="Times New Roman" panose="02020603050405020304" pitchFamily="18" charset="0"/>
                <a:cs typeface="Times New Roman" panose="02020603050405020304" pitchFamily="18" charset="0"/>
              </a:rPr>
              <a:t>Rolling shutter OFDM scheme</a:t>
            </a:r>
            <a:endParaRPr lang="en-US" sz="4000" dirty="0">
              <a:latin typeface="Times New Roman" panose="02020603050405020304" pitchFamily="18" charset="0"/>
              <a:cs typeface="Times New Roman" panose="02020603050405020304" pitchFamily="18" charset="0"/>
            </a:endParaRPr>
          </a:p>
        </p:txBody>
      </p:sp>
      <p:pic>
        <p:nvPicPr>
          <p:cNvPr id="5" name="Picture 2" descr="system archite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00200"/>
            <a:ext cx="7522616"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2895600" y="3609200"/>
            <a:ext cx="4191000" cy="276999"/>
          </a:xfrm>
          <a:prstGeom prst="rect">
            <a:avLst/>
          </a:prstGeom>
        </p:spPr>
        <p:txBody>
          <a:bodyPr wrap="square">
            <a:spAutoFit/>
          </a:bodyPr>
          <a:lstStyle/>
          <a:p>
            <a:r>
              <a:rPr lang="en-US" sz="1200" dirty="0" smtClean="0">
                <a:latin typeface="Times New Roman" panose="02020603050405020304" pitchFamily="18" charset="0"/>
                <a:ea typeface="Times New Roman" panose="02020603050405020304" pitchFamily="18" charset="0"/>
                <a:cs typeface="Times New Roman" panose="02020603050405020304" pitchFamily="18" charset="0"/>
              </a:rPr>
              <a:t>Architecture </a:t>
            </a:r>
            <a:r>
              <a:rPr lang="en-US" sz="1200" dirty="0">
                <a:latin typeface="Times New Roman" panose="02020603050405020304" pitchFamily="18" charset="0"/>
                <a:ea typeface="Times New Roman" panose="02020603050405020304" pitchFamily="18" charset="0"/>
                <a:cs typeface="Times New Roman" panose="02020603050405020304" pitchFamily="18" charset="0"/>
              </a:rPr>
              <a:t>of Rolling Shutter-OFDM system</a:t>
            </a:r>
            <a:endParaRPr lang="en-US" sz="1200" dirty="0">
              <a:latin typeface="Times New Roman" panose="02020603050405020304" pitchFamily="18" charset="0"/>
              <a:cs typeface="Times New Roman" panose="02020603050405020304" pitchFamily="18" charset="0"/>
            </a:endParaRPr>
          </a:p>
        </p:txBody>
      </p:sp>
      <p:sp>
        <p:nvSpPr>
          <p:cNvPr id="7" name="Rectangle 6"/>
          <p:cNvSpPr/>
          <p:nvPr/>
        </p:nvSpPr>
        <p:spPr>
          <a:xfrm>
            <a:off x="1142999" y="4104897"/>
            <a:ext cx="6629400" cy="523220"/>
          </a:xfrm>
          <a:prstGeom prst="rect">
            <a:avLst/>
          </a:prstGeom>
        </p:spPr>
        <p:txBody>
          <a:bodyPr wrap="square">
            <a:spAutoFit/>
          </a:bodyPr>
          <a:lstStyle/>
          <a:p>
            <a:pPr algn="just"/>
            <a:r>
              <a:rPr lang="en-US" sz="1400" dirty="0" smtClean="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Unlike the conventional OFDM in Radio Frequency, instead of feeding the data symbol directly into the IDFT block, each symbol must pass through the Hermitian block. </a:t>
            </a:r>
            <a:endParaRPr lang="en-US" sz="14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2417465" y="4939843"/>
            <a:ext cx="4080469" cy="1005116"/>
          </a:xfrm>
          <a:prstGeom prst="rect">
            <a:avLst/>
          </a:prstGeom>
        </p:spPr>
      </p:pic>
    </p:spTree>
    <p:extLst>
      <p:ext uri="{BB962C8B-B14F-4D97-AF65-F5344CB8AC3E}">
        <p14:creationId xmlns:p14="http://schemas.microsoft.com/office/powerpoint/2010/main" val="78226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2784"/>
            <a:ext cx="8229600" cy="589908"/>
          </a:xfrm>
        </p:spPr>
        <p:txBody>
          <a:bodyPr>
            <a:normAutofit/>
          </a:bodyPr>
          <a:lstStyle/>
          <a:p>
            <a:r>
              <a:rPr lang="en-US" sz="3000" dirty="0" smtClean="0">
                <a:latin typeface="Times New Roman" panose="02020603050405020304" pitchFamily="18" charset="0"/>
                <a:cs typeface="Times New Roman" panose="02020603050405020304" pitchFamily="18" charset="0"/>
              </a:rPr>
              <a:t>Data structure of Rolling Shutter OFDM scheme</a:t>
            </a:r>
            <a:endParaRPr lang="en-US" sz="3000" dirty="0">
              <a:latin typeface="Times New Roman" panose="02020603050405020304" pitchFamily="18" charset="0"/>
              <a:cs typeface="Times New Roman" panose="02020603050405020304" pitchFamily="18" charset="0"/>
            </a:endParaRPr>
          </a:p>
        </p:txBody>
      </p:sp>
      <p:sp>
        <p:nvSpPr>
          <p:cNvPr id="6" name="Rectangle 5"/>
          <p:cNvSpPr/>
          <p:nvPr/>
        </p:nvSpPr>
        <p:spPr>
          <a:xfrm>
            <a:off x="2129327" y="3976300"/>
            <a:ext cx="5181600" cy="276999"/>
          </a:xfrm>
          <a:prstGeom prst="rect">
            <a:avLst/>
          </a:prstGeom>
        </p:spPr>
        <p:txBody>
          <a:bodyPr wrap="square">
            <a:spAutoFit/>
          </a:bodyPr>
          <a:lstStyle/>
          <a:p>
            <a:r>
              <a:rPr lang="en-US" sz="1200" dirty="0">
                <a:latin typeface="Times New Roman" panose="02020603050405020304" pitchFamily="18" charset="0"/>
                <a:ea typeface="Times New Roman" panose="02020603050405020304" pitchFamily="18" charset="0"/>
                <a:cs typeface="Times New Roman" panose="02020603050405020304" pitchFamily="18" charset="0"/>
              </a:rPr>
              <a:t>Proposed data frame structure for Rolling Shutter-OFDM system</a:t>
            </a:r>
            <a:endParaRPr lang="en-US" sz="1200" dirty="0">
              <a:latin typeface="Times New Roman" panose="02020603050405020304" pitchFamily="18" charset="0"/>
              <a:cs typeface="Times New Roman" panose="02020603050405020304" pitchFamily="18" charset="0"/>
            </a:endParaRPr>
          </a:p>
        </p:txBody>
      </p:sp>
      <p:sp>
        <p:nvSpPr>
          <p:cNvPr id="7" name="Rectangle 6"/>
          <p:cNvSpPr/>
          <p:nvPr/>
        </p:nvSpPr>
        <p:spPr>
          <a:xfrm>
            <a:off x="1143000" y="4572000"/>
            <a:ext cx="6629400" cy="1169551"/>
          </a:xfrm>
          <a:prstGeom prst="rect">
            <a:avLst/>
          </a:prstGeom>
        </p:spPr>
        <p:txBody>
          <a:bodyPr wrap="square">
            <a:spAutoFit/>
          </a:bodyPr>
          <a:lstStyle/>
          <a:p>
            <a:pPr marL="285750" indent="-285750" algn="just">
              <a:buFont typeface="Wingdings" panose="05000000000000000000" pitchFamily="2" charset="2"/>
              <a:buChar char="q"/>
            </a:pPr>
            <a:r>
              <a:rPr lang="en-US" sz="14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To support the compatibility of frame rate variation, every packet can contain many sub-packets, and each sub-packet in the same packet has the same data payload with a Sequence Number (SN). </a:t>
            </a:r>
          </a:p>
          <a:p>
            <a:pPr marL="285750" indent="-285750">
              <a:buFont typeface="Wingdings" panose="05000000000000000000" pitchFamily="2" charset="2"/>
              <a:buChar char="q"/>
            </a:pPr>
            <a:endParaRPr lang="en-US" sz="14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14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The SN represents the serial number of packets. </a:t>
            </a:r>
            <a:endParaRPr lang="en-US" sz="1400" dirty="0">
              <a:latin typeface="Times New Roman" panose="02020603050405020304" pitchFamily="18" charset="0"/>
              <a:cs typeface="Times New Roman" panose="02020603050405020304" pitchFamily="18" charset="0"/>
            </a:endParaRPr>
          </a:p>
        </p:txBody>
      </p:sp>
      <p:pic>
        <p:nvPicPr>
          <p:cNvPr id="9" name="Picture 2" descr="frame archite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547664"/>
            <a:ext cx="4400668" cy="2269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8087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2784"/>
            <a:ext cx="8229600" cy="589908"/>
          </a:xfrm>
        </p:spPr>
        <p:txBody>
          <a:bodyPr>
            <a:normAutofit/>
          </a:bodyPr>
          <a:lstStyle/>
          <a:p>
            <a:r>
              <a:rPr lang="en-US" sz="3000" dirty="0" smtClean="0">
                <a:latin typeface="Times New Roman" panose="02020603050405020304" pitchFamily="18" charset="0"/>
                <a:cs typeface="Times New Roman" panose="02020603050405020304" pitchFamily="18" charset="0"/>
              </a:rPr>
              <a:t>Data structure of Rolling Shutter OFDM scheme</a:t>
            </a:r>
            <a:endParaRPr lang="en-US" sz="30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1058348" y="1162692"/>
            <a:ext cx="7027304" cy="1625132"/>
          </a:xfrm>
          <a:prstGeom prst="rect">
            <a:avLst/>
          </a:prstGeom>
        </p:spPr>
      </p:pic>
      <p:pic>
        <p:nvPicPr>
          <p:cNvPr id="10" name="Picture 9"/>
          <p:cNvPicPr>
            <a:picLocks noChangeAspect="1"/>
          </p:cNvPicPr>
          <p:nvPr/>
        </p:nvPicPr>
        <p:blipFill>
          <a:blip r:embed="rId3"/>
          <a:stretch>
            <a:fillRect/>
          </a:stretch>
        </p:blipFill>
        <p:spPr>
          <a:xfrm>
            <a:off x="2209800" y="2808606"/>
            <a:ext cx="5284380" cy="3305175"/>
          </a:xfrm>
          <a:prstGeom prst="rect">
            <a:avLst/>
          </a:prstGeom>
        </p:spPr>
      </p:pic>
    </p:spTree>
    <p:extLst>
      <p:ext uri="{BB962C8B-B14F-4D97-AF65-F5344CB8AC3E}">
        <p14:creationId xmlns:p14="http://schemas.microsoft.com/office/powerpoint/2010/main" val="1431698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2784"/>
            <a:ext cx="8229600" cy="589908"/>
          </a:xfrm>
        </p:spPr>
        <p:txBody>
          <a:bodyPr>
            <a:normAutofit/>
          </a:bodyPr>
          <a:lstStyle/>
          <a:p>
            <a:r>
              <a:rPr lang="en-US" sz="3000" dirty="0" smtClean="0">
                <a:latin typeface="Times New Roman" panose="02020603050405020304" pitchFamily="18" charset="0"/>
                <a:cs typeface="Times New Roman" panose="02020603050405020304" pitchFamily="18" charset="0"/>
              </a:rPr>
              <a:t>Advantages of Rolling Shutter OFDM scheme</a:t>
            </a:r>
            <a:endParaRPr lang="en-US" sz="3000" dirty="0">
              <a:latin typeface="Times New Roman" panose="02020603050405020304" pitchFamily="18" charset="0"/>
              <a:cs typeface="Times New Roman" panose="02020603050405020304" pitchFamily="18" charset="0"/>
            </a:endParaRPr>
          </a:p>
        </p:txBody>
      </p:sp>
      <p:sp>
        <p:nvSpPr>
          <p:cNvPr id="5" name="Rectangle 4"/>
          <p:cNvSpPr/>
          <p:nvPr/>
        </p:nvSpPr>
        <p:spPr>
          <a:xfrm>
            <a:off x="838200" y="1905000"/>
            <a:ext cx="7315200" cy="2554545"/>
          </a:xfrm>
          <a:prstGeom prst="rect">
            <a:avLst/>
          </a:prstGeom>
        </p:spPr>
        <p:txBody>
          <a:bodyPr wrap="square">
            <a:spAutoFit/>
          </a:bodyPr>
          <a:lstStyle/>
          <a:p>
            <a:pPr algn="just"/>
            <a:endParaRPr lang="en-US" sz="20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2000" dirty="0" smtClean="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Mobility support</a:t>
            </a:r>
          </a:p>
          <a:p>
            <a:pPr marL="285750" indent="-285750" algn="just">
              <a:buFont typeface="Wingdings" panose="05000000000000000000" pitchFamily="2" charset="2"/>
              <a:buChar char="q"/>
            </a:pPr>
            <a:endParaRPr lang="en-US" sz="2000" dirty="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2000" dirty="0" smtClean="0">
                <a:solidFill>
                  <a:srgbClr val="221E1F"/>
                </a:solidFill>
                <a:latin typeface="Times New Roman" panose="02020603050405020304" pitchFamily="18" charset="0"/>
                <a:ea typeface="Times New Roman" panose="02020603050405020304" pitchFamily="18" charset="0"/>
                <a:cs typeface="Times New Roman" panose="02020603050405020304" pitchFamily="18" charset="0"/>
              </a:rPr>
              <a:t>Reduce the Inter-Symbol Interference</a:t>
            </a:r>
          </a:p>
          <a:p>
            <a:pPr marL="285750" indent="-285750" algn="just">
              <a:buFont typeface="Wingdings" panose="05000000000000000000" pitchFamily="2" charset="2"/>
              <a:buChar char="q"/>
            </a:pPr>
            <a:endParaRPr lang="en-US" sz="2000" dirty="0">
              <a:solidFill>
                <a:srgbClr val="221E1F"/>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High data rate (4.608 Mbps)</a:t>
            </a:r>
          </a:p>
          <a:p>
            <a:pPr marL="285750" indent="-285750" algn="just">
              <a:buFont typeface="Wingdings" panose="05000000000000000000" pitchFamily="2" charset="2"/>
              <a:buChar char="q"/>
            </a:pPr>
            <a:endParaRPr lang="en-US" sz="2000" dirty="0" smtClean="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3685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0251" y="1905000"/>
            <a:ext cx="8458200" cy="1015663"/>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[1] </a:t>
            </a:r>
            <a:r>
              <a:rPr lang="en-US" sz="2000" dirty="0" err="1">
                <a:latin typeface="Times New Roman" panose="02020603050405020304" pitchFamily="18" charset="0"/>
                <a:cs typeface="Times New Roman" panose="02020603050405020304" pitchFamily="18" charset="0"/>
              </a:rPr>
              <a:t>Huy</a:t>
            </a:r>
            <a:r>
              <a:rPr lang="en-US" sz="2000" dirty="0">
                <a:latin typeface="Times New Roman" panose="02020603050405020304" pitchFamily="18" charset="0"/>
                <a:cs typeface="Times New Roman" panose="02020603050405020304" pitchFamily="18" charset="0"/>
              </a:rPr>
              <a:t> Nguyen, </a:t>
            </a:r>
            <a:r>
              <a:rPr lang="en-US" sz="2000" dirty="0" err="1">
                <a:latin typeface="Times New Roman" panose="02020603050405020304" pitchFamily="18" charset="0"/>
                <a:cs typeface="Times New Roman" panose="02020603050405020304" pitchFamily="18" charset="0"/>
              </a:rPr>
              <a:t>Thieu</a:t>
            </a:r>
            <a:r>
              <a:rPr lang="en-US" sz="2000" dirty="0">
                <a:latin typeface="Times New Roman" panose="02020603050405020304" pitchFamily="18" charset="0"/>
                <a:cs typeface="Times New Roman" panose="02020603050405020304" pitchFamily="18" charset="0"/>
              </a:rPr>
              <a:t> Minh </a:t>
            </a:r>
            <a:r>
              <a:rPr lang="en-US" sz="2000" dirty="0" err="1">
                <a:latin typeface="Times New Roman" panose="02020603050405020304" pitchFamily="18" charset="0"/>
                <a:cs typeface="Times New Roman" panose="02020603050405020304" pitchFamily="18" charset="0"/>
              </a:rPr>
              <a:t>Duc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Nguyen, and </a:t>
            </a:r>
            <a:r>
              <a:rPr lang="en-US" sz="2000" dirty="0" err="1">
                <a:latin typeface="Times New Roman" panose="02020603050405020304" pitchFamily="18" charset="0"/>
                <a:cs typeface="Times New Roman" panose="02020603050405020304" pitchFamily="18" charset="0"/>
              </a:rPr>
              <a:t>Yeong</a:t>
            </a:r>
            <a:r>
              <a:rPr lang="en-US" sz="2000" dirty="0">
                <a:latin typeface="Times New Roman" panose="02020603050405020304" pitchFamily="18" charset="0"/>
                <a:cs typeface="Times New Roman" panose="02020603050405020304" pitchFamily="18" charset="0"/>
              </a:rPr>
              <a:t> Min Jang, “Rolling OFDM for Image Sensor Based Optical Wireless Communication,” IEEE Photonics Journal, Volume 11, Issue 4.</a:t>
            </a:r>
          </a:p>
        </p:txBody>
      </p:sp>
      <p:sp>
        <p:nvSpPr>
          <p:cNvPr id="5" name="Title 1"/>
          <p:cNvSpPr txBox="1">
            <a:spLocks/>
          </p:cNvSpPr>
          <p:nvPr/>
        </p:nvSpPr>
        <p:spPr>
          <a:xfrm>
            <a:off x="444500" y="4572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a:latin typeface="Times New Roman" panose="02020603050405020304" pitchFamily="18" charset="0"/>
                <a:cs typeface="Times New Roman" panose="02020603050405020304" pitchFamily="18" charset="0"/>
              </a:rPr>
              <a:t>References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7834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16396</TotalTime>
  <Words>221</Words>
  <Application>Microsoft Office PowerPoint</Application>
  <PresentationFormat>On-screen Show (4:3)</PresentationFormat>
  <Paragraphs>31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맑은 고딕</vt:lpstr>
      <vt:lpstr>Arial</vt:lpstr>
      <vt:lpstr>Calibri</vt:lpstr>
      <vt:lpstr>Times New Roman</vt:lpstr>
      <vt:lpstr>Wingdings</vt:lpstr>
      <vt:lpstr>Office Theme</vt:lpstr>
      <vt:lpstr>PowerPoint Presentation</vt:lpstr>
      <vt:lpstr>PowerPoint Presentation</vt:lpstr>
      <vt:lpstr>Rolling shutter OFDM scheme</vt:lpstr>
      <vt:lpstr>Data structure of Rolling Shutter OFDM scheme</vt:lpstr>
      <vt:lpstr>Data structure of Rolling Shutter OFDM scheme</vt:lpstr>
      <vt:lpstr>Advantages of Rolling Shutter OFDM scheme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691</cp:revision>
  <cp:lastPrinted>2017-05-07T15:48:38Z</cp:lastPrinted>
  <dcterms:created xsi:type="dcterms:W3CDTF">2010-05-15T17:50:32Z</dcterms:created>
  <dcterms:modified xsi:type="dcterms:W3CDTF">2022-10-31T07:39:32Z</dcterms:modified>
</cp:coreProperties>
</file>