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29"/>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2375" r:id="rId19"/>
    <p:sldId id="2377" r:id="rId20"/>
    <p:sldId id="2427" r:id="rId21"/>
    <p:sldId id="326" r:id="rId22"/>
    <p:sldId id="2389" r:id="rId23"/>
    <p:sldId id="2425" r:id="rId24"/>
    <p:sldId id="2421" r:id="rId25"/>
    <p:sldId id="2426" r:id="rId26"/>
    <p:sldId id="298" r:id="rId27"/>
    <p:sldId id="296" r:id="rId2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59" d="100"/>
          <a:sy n="59" d="100"/>
        </p:scale>
        <p:origin x="1430" y="566"/>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802.15-22-0548-01-04ab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mentor.ieee.org/802.15/dcn/22/15-22-0486-00-04ab-ssbd-channel-access-tfd-text.docx" TargetMode="External"/><Relationship Id="rId3" Type="http://schemas.openxmlformats.org/officeDocument/2006/relationships/hyperlink" Target="https://mentor.ieee.org/802.15/dcn/22/15-22-0291-01-04ab-proposal-of-sensing-framework.docx" TargetMode="External"/><Relationship Id="rId7" Type="http://schemas.openxmlformats.org/officeDocument/2006/relationships/hyperlink" Target="https://mentor.ieee.org/802.15/dcn/22/15-22-0538-02-04ab-proposal-of-sensing-framework.docx" TargetMode="External"/><Relationship Id="rId2" Type="http://schemas.openxmlformats.org/officeDocument/2006/relationships/hyperlink" Target="https://mentor.ieee.org/802.15/dcn/22/15-22-0262-01-04ab-nba-uwb-technical-framework-proposal.doc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514-00-04ab-non-coherent-phy-layer-proposal-for-15-4ab-tfd.docx" TargetMode="External"/><Relationship Id="rId5" Type="http://schemas.openxmlformats.org/officeDocument/2006/relationships/hyperlink" Target="https://mentor.ieee.org/802.15/dcn/22/15-22-0490-01-04ab-dl-tdoa-based-location-service-technical-specification.docx" TargetMode="External"/><Relationship Id="rId4" Type="http://schemas.openxmlformats.org/officeDocument/2006/relationships/hyperlink" Target="https://mentor.ieee.org/802.15/dcn/22/15-22-0341-02-04ab-nba-uwb-technical-framework-proposal-2022-july.doc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5/dcn/22/15-22-0541-03-04ab-tg4ab-agenda-november-2022.xls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28 October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Presentations</a:t>
            </a:r>
          </a:p>
          <a:p>
            <a:pPr marL="914400" lvl="1" indent="-514350">
              <a:buFont typeface="+mj-lt"/>
              <a:buAutoNum type="alphaLcPeriod"/>
            </a:pPr>
            <a:r>
              <a:rPr lang="en-US" dirty="0"/>
              <a:t>Legacy PHRs for Several New Data Rates</a:t>
            </a:r>
          </a:p>
          <a:p>
            <a:pPr marL="914400" lvl="1" indent="-514350">
              <a:buFont typeface="+mj-lt"/>
              <a:buAutoNum type="alphaLcPeriod"/>
            </a:pPr>
            <a:r>
              <a:rPr lang="en-US" dirty="0"/>
              <a:t>SSBD analysis results (preliminary)</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Review November Agenda</a:t>
            </a:r>
          </a:p>
          <a:p>
            <a:pPr marL="914400" lvl="1" indent="-514350">
              <a:buFont typeface="+mj-lt"/>
              <a:buAutoNum type="alphaLcPeriod"/>
            </a:pPr>
            <a:r>
              <a:rPr lang="en-US" altLang="en-US" dirty="0"/>
              <a:t>Review telecon schedule and holidays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1781150448"/>
              </p:ext>
            </p:extLst>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779912" y="811719"/>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523480938"/>
              </p:ext>
            </p:extLst>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Post-November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November-January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January-Feb 2022 (following Jan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938992"/>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Nov 1st:</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As per review in the interim closing, about 1 meeting cycle from our initial schedule goals</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Most areas need further technical development </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Collaboration and convergence continues</a:t>
            </a:r>
          </a:p>
          <a:p>
            <a:pPr marL="285750"/>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AA8A-2042-4BE3-D2C6-12698CCAB137}"/>
              </a:ext>
            </a:extLst>
          </p:cNvPr>
          <p:cNvSpPr>
            <a:spLocks noGrp="1"/>
          </p:cNvSpPr>
          <p:nvPr>
            <p:ph type="title"/>
          </p:nvPr>
        </p:nvSpPr>
        <p:spPr/>
        <p:txBody>
          <a:bodyPr/>
          <a:lstStyle/>
          <a:p>
            <a:r>
              <a:rPr lang="en-US" dirty="0"/>
              <a:t>Progress: TFD submissions</a:t>
            </a:r>
          </a:p>
        </p:txBody>
      </p:sp>
      <p:sp>
        <p:nvSpPr>
          <p:cNvPr id="3" name="Content Placeholder 2">
            <a:extLst>
              <a:ext uri="{FF2B5EF4-FFF2-40B4-BE49-F238E27FC236}">
                <a16:creationId xmlns:a16="http://schemas.microsoft.com/office/drawing/2014/main" id="{D77D3015-C154-C167-CE94-2EB32A15F999}"/>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Some TFD Text already submitted: </a:t>
            </a: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https://mentor.ieee.org/802.15/dcn/22/15-22-0262-01-04ab-nba-uwb-technical-framework-proposal.docx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https://mentor.ieee.org/802.15/dcn/22/15-22-0291-01-04ab-proposal-of-sensing-framework.docx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https://mentor.ieee.org/802.15/dcn/22/15-22-0341-02-04ab-nba-uwb-technical-framework-proposal-2022-july.docx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https://mentor.ieee.org/802.15/dcn/22/15-22-0490-01-04ab-dl-tdoa-based-location-service-technical-specification.docx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https://mentor.ieee.org/802.15/dcn/22/15-22-0514-00-04ab-non-coherent-phy-layer-proposal-for-15-4ab-tfd.docx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https://mentor.ieee.org/802.15/dcn/22/15-22-0538-02-04ab-proposal-of-sensing-framework.docx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https://mentor.ieee.org/802.15/dcn/22/15-22-0486-00-04ab-ssbd-channel-access-tfd-text.docx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endParaRPr lang="en-US" sz="2000" dirty="0">
              <a:solidFill>
                <a:schemeClr val="accent2">
                  <a:lumMod val="75000"/>
                </a:schemeClr>
              </a:solidFill>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D4FAD9A-A380-B9A9-C716-9079C6D751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426221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November 1</a:t>
            </a:r>
            <a:r>
              <a:rPr lang="en-US" baseline="30000" dirty="0"/>
              <a:t>st</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
        <p:nvSpPr>
          <p:cNvPr id="5" name="TextBox 4">
            <a:extLst>
              <a:ext uri="{FF2B5EF4-FFF2-40B4-BE49-F238E27FC236}">
                <a16:creationId xmlns:a16="http://schemas.microsoft.com/office/drawing/2014/main" id="{86E48E28-9F1C-9349-5DE6-879E1C9A4D49}"/>
              </a:ext>
            </a:extLst>
          </p:cNvPr>
          <p:cNvSpPr txBox="1"/>
          <p:nvPr/>
        </p:nvSpPr>
        <p:spPr>
          <a:xfrm>
            <a:off x="2286000" y="3291526"/>
            <a:ext cx="4572000" cy="276999"/>
          </a:xfrm>
          <a:prstGeom prst="rect">
            <a:avLst/>
          </a:prstGeom>
          <a:noFill/>
        </p:spPr>
        <p:txBody>
          <a:bodyPr wrap="square">
            <a:spAutoFit/>
          </a:bodyPr>
          <a:lstStyle/>
          <a:p>
            <a:pPr marL="457200" indent="-457200">
              <a:buFont typeface="Arial" panose="020B0604020202020204" pitchFamily="34" charset="0"/>
              <a:buChar char="•"/>
            </a:pPr>
            <a:r>
              <a:rPr lang="en-US" dirty="0"/>
              <a:t>October 25</a:t>
            </a:r>
            <a:r>
              <a:rPr lang="en-US" baseline="30000" dirty="0"/>
              <a:t>th</a:t>
            </a:r>
            <a:r>
              <a:rPr lang="en-US" dirty="0"/>
              <a:t>: presentation on Ghost Peak attacks</a:t>
            </a:r>
          </a:p>
        </p:txBody>
      </p:sp>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a:t>November Agenda</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2273425"/>
          </a:xfrm>
        </p:spPr>
        <p:txBody>
          <a:bodyPr/>
          <a:lstStyle/>
          <a:p>
            <a:pPr marL="0" indent="0" algn="ctr"/>
            <a:r>
              <a:rPr lang="en-US" sz="2400" dirty="0"/>
              <a:t>Revision 3: </a:t>
            </a:r>
            <a:r>
              <a:rPr lang="en-US" sz="2400" dirty="0">
                <a:hlinkClick r:id="rId2"/>
              </a:rPr>
              <a:t>15-22-0541-03</a:t>
            </a:r>
            <a:endParaRPr lang="en-US" sz="2400" dirty="0"/>
          </a:p>
          <a:p>
            <a:pPr marL="0" indent="0" algn="ctr"/>
            <a:endParaRPr lang="en-US" sz="2400" dirty="0"/>
          </a:p>
          <a:p>
            <a:pPr marL="0" indent="0" algn="ctr"/>
            <a:r>
              <a:rPr lang="en-US" sz="2400" dirty="0"/>
              <a:t>Ghost rider, the pattern is (nearly) full!</a:t>
            </a:r>
          </a:p>
          <a:p>
            <a:pPr marL="0" indent="0" algn="ctr"/>
            <a:endParaRPr lang="en-US" sz="2400" dirty="0"/>
          </a:p>
          <a:p>
            <a:pPr marL="457200" indent="-457200" algn="ct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785495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3923928" y="605624"/>
            <a:ext cx="4762872" cy="812014"/>
          </a:xfrm>
        </p:spPr>
        <p:txBody>
          <a:bodyPr/>
          <a:lstStyle/>
          <a:p>
            <a:r>
              <a:rPr lang="en-US" dirty="0"/>
              <a:t>Telecon Schedule</a:t>
            </a:r>
          </a:p>
        </p:txBody>
      </p:sp>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23</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3302204279"/>
              </p:ext>
            </p:extLst>
          </p:nvPr>
        </p:nvGraphicFramePr>
        <p:xfrm>
          <a:off x="4867275" y="2397113"/>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November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1</a:t>
                      </a:r>
                    </a:p>
                  </a:txBody>
                  <a:tcPr marL="5443" marR="5443" marT="5443" marB="0" anchor="ctr"/>
                </a:tc>
                <a:tc>
                  <a:txBody>
                    <a:bodyPr/>
                    <a:lstStyle/>
                    <a:p>
                      <a:pPr algn="ctr" fontAlgn="ctr"/>
                      <a:r>
                        <a:rPr lang="en-US" sz="2400" b="0" i="0" u="none" strike="noStrike" dirty="0">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14</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highlight>
                            <a:srgbClr val="FFFF00"/>
                          </a:highlight>
                          <a:latin typeface="+mn-lt"/>
                          <a:ea typeface="+mn-ea"/>
                          <a:cs typeface="+mn-cs"/>
                        </a:rPr>
                        <a:t>15</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17</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22</a:t>
                      </a: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algn="ctr" fontAlgn="ctr"/>
                      <a:r>
                        <a:rPr lang="en-US" sz="2400" b="0" i="0" u="none" strike="noStrike" dirty="0">
                          <a:effectLst/>
                          <a:latin typeface="Calibri" panose="020F0502020204030204" pitchFamily="34" charset="0"/>
                        </a:rPr>
                        <a:t>25</a:t>
                      </a: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29</a:t>
                      </a:r>
                    </a:p>
                  </a:txBody>
                  <a:tcPr marL="5443" marR="5443" marT="5443" marB="0" anchor="ctr"/>
                </a:tc>
                <a:tc>
                  <a:txBody>
                    <a:bodyPr/>
                    <a:lstStyle/>
                    <a:p>
                      <a:pPr algn="ctr" fontAlgn="ctr"/>
                      <a:r>
                        <a:rPr lang="en-US" sz="2400" b="0" i="0" u="none" strike="noStrike" dirty="0">
                          <a:effectLst/>
                          <a:latin typeface="Calibri" panose="020F0502020204030204" pitchFamily="34" charset="0"/>
                        </a:rPr>
                        <a:t>30</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graphicFrame>
        <p:nvGraphicFramePr>
          <p:cNvPr id="13" name="Table 12">
            <a:extLst>
              <a:ext uri="{FF2B5EF4-FFF2-40B4-BE49-F238E27FC236}">
                <a16:creationId xmlns:a16="http://schemas.microsoft.com/office/drawing/2014/main" id="{45405BB7-7CA4-EBFE-20D9-AF93D9D864C7}"/>
              </a:ext>
            </a:extLst>
          </p:cNvPr>
          <p:cNvGraphicFramePr>
            <a:graphicFrameLocks noGrp="1"/>
          </p:cNvGraphicFramePr>
          <p:nvPr>
            <p:extLst>
              <p:ext uri="{D42A27DB-BD31-4B8C-83A1-F6EECF244321}">
                <p14:modId xmlns:p14="http://schemas.microsoft.com/office/powerpoint/2010/main" val="864118932"/>
              </p:ext>
            </p:extLst>
          </p:nvPr>
        </p:nvGraphicFramePr>
        <p:xfrm>
          <a:off x="572435" y="2415946"/>
          <a:ext cx="3744412" cy="4037390"/>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26699">
                <a:tc gridSpan="7">
                  <a:txBody>
                    <a:bodyPr/>
                    <a:lstStyle/>
                    <a:p>
                      <a:pPr algn="ctr" fontAlgn="ctr"/>
                      <a:r>
                        <a:rPr lang="en-US" sz="2400" u="none" strike="noStrike" dirty="0">
                          <a:effectLst/>
                        </a:rPr>
                        <a:t>October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sngStrike">
                        <a:effectLst/>
                        <a:latin typeface="Calibri" panose="020F0502020204030204" pitchFamily="34" charset="0"/>
                      </a:endParaRPr>
                    </a:p>
                  </a:txBody>
                  <a:tcPr marL="5443" marR="5443" marT="5443" marB="0" anchor="ctr"/>
                </a:tc>
                <a:tc>
                  <a:txBody>
                    <a:bodyPr/>
                    <a:lstStyle/>
                    <a:p>
                      <a:pPr algn="ctr" fontAlgn="ctr"/>
                      <a:endParaRPr lang="en-US" sz="2400" b="0" i="0" u="none" strike="sng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u="none" strike="sngStrike" kern="1200" dirty="0">
                        <a:solidFill>
                          <a:schemeClr val="accent6">
                            <a:lumMod val="50000"/>
                          </a:schemeClr>
                        </a:solidFill>
                        <a:effectLst/>
                        <a:latin typeface="+mn-lt"/>
                        <a:ea typeface="+mn-ea"/>
                        <a:cs typeface="+mn-cs"/>
                      </a:endParaRPr>
                    </a:p>
                  </a:txBody>
                  <a:tcPr marL="5443" marR="5443" marT="5443" marB="0" anchor="ctr"/>
                </a:tc>
                <a:tc>
                  <a:txBody>
                    <a:bodyPr/>
                    <a:lstStyle/>
                    <a:p>
                      <a:pPr algn="ctr" fontAlgn="ct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r>
                        <a:rPr lang="en-US" sz="2400" u="none" strike="sngStrike" dirty="0">
                          <a:effectLst/>
                        </a:rPr>
                        <a:t>1</a:t>
                      </a:r>
                      <a:endParaRPr lang="en-US" sz="2400" b="0" i="0" u="none" strike="sng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sngStrike" kern="1200" dirty="0">
                          <a:solidFill>
                            <a:schemeClr val="dk1"/>
                          </a:solidFill>
                          <a:effectLst/>
                          <a:latin typeface="+mn-lt"/>
                          <a:ea typeface="+mn-ea"/>
                          <a:cs typeface="+mn-cs"/>
                        </a:rPr>
                        <a:t>2</a:t>
                      </a:r>
                    </a:p>
                  </a:txBody>
                  <a:tcPr marL="5443" marR="5443" marT="5443" marB="0" anchor="ctr"/>
                </a:tc>
                <a:tc>
                  <a:txBody>
                    <a:bodyPr/>
                    <a:lstStyle/>
                    <a:p>
                      <a:pPr algn="ctr" fontAlgn="ctr"/>
                      <a:r>
                        <a:rPr lang="en-US" sz="2400" b="0" i="0" u="none" strike="sngStrike" dirty="0">
                          <a:effectLst/>
                          <a:latin typeface="Calibri" panose="020F0502020204030204" pitchFamily="34" charset="0"/>
                        </a:rPr>
                        <a:t>3</a:t>
                      </a:r>
                    </a:p>
                  </a:txBody>
                  <a:tcPr marL="5443" marR="5443" marT="5443" marB="0" anchor="ctr"/>
                </a:tc>
                <a:tc>
                  <a:txBody>
                    <a:bodyPr/>
                    <a:lstStyle/>
                    <a:p>
                      <a:pPr algn="ctr" fontAlgn="ctr"/>
                      <a:r>
                        <a:rPr lang="en-US" sz="2800" u="none" strike="sngStrike" dirty="0">
                          <a:solidFill>
                            <a:schemeClr val="accent6">
                              <a:lumMod val="50000"/>
                            </a:schemeClr>
                          </a:solidFill>
                          <a:effectLst/>
                        </a:rPr>
                        <a:t>4</a:t>
                      </a:r>
                      <a:endParaRPr lang="en-US" sz="2800" b="0" i="0" u="none" strike="sngStrike" dirty="0">
                        <a:solidFill>
                          <a:schemeClr val="accent6">
                            <a:lumMod val="5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sngStrike" dirty="0">
                          <a:effectLst/>
                        </a:rPr>
                        <a:t>5</a:t>
                      </a: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r>
                        <a:rPr lang="en-US" sz="2400" b="0" i="0" u="none" strike="sngStrike" dirty="0">
                          <a:effectLst/>
                          <a:latin typeface="Calibri" panose="020F0502020204030204" pitchFamily="34" charset="0"/>
                        </a:rPr>
                        <a:t>6</a:t>
                      </a:r>
                    </a:p>
                  </a:txBody>
                  <a:tcPr marL="5443" marR="5443" marT="5443" marB="0" anchor="ctr"/>
                </a:tc>
                <a:tc>
                  <a:txBody>
                    <a:bodyPr/>
                    <a:lstStyle/>
                    <a:p>
                      <a:pPr algn="ctr" fontAlgn="ctr"/>
                      <a:r>
                        <a:rPr lang="en-US" sz="2400" b="0" i="0" u="none" strike="sngStrike" dirty="0">
                          <a:effectLst/>
                          <a:latin typeface="Calibri" panose="020F0502020204030204" pitchFamily="34" charset="0"/>
                        </a:rPr>
                        <a:t>7</a:t>
                      </a:r>
                    </a:p>
                  </a:txBody>
                  <a:tcPr marL="5443" marR="5443" marT="5443" marB="0" anchor="ctr"/>
                </a:tc>
                <a:tc>
                  <a:txBody>
                    <a:bodyPr/>
                    <a:lstStyle/>
                    <a:p>
                      <a:pPr algn="ctr" fontAlgn="ctr"/>
                      <a:r>
                        <a:rPr lang="en-US" sz="2400" u="none" strike="sngStrike" dirty="0">
                          <a:effectLst/>
                        </a:rPr>
                        <a:t>8</a:t>
                      </a:r>
                      <a:endParaRPr lang="en-US" sz="2400" b="0" i="0" u="none" strike="sng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sngStrike" kern="1200" dirty="0">
                          <a:solidFill>
                            <a:schemeClr val="dk1"/>
                          </a:solidFill>
                          <a:effectLst/>
                          <a:latin typeface="+mn-lt"/>
                          <a:ea typeface="+mn-ea"/>
                          <a:cs typeface="+mn-cs"/>
                        </a:rPr>
                        <a:t>9</a:t>
                      </a:r>
                    </a:p>
                  </a:txBody>
                  <a:tcPr marL="5443" marR="5443" marT="5443" marB="0" anchor="ctr"/>
                </a:tc>
                <a:tc>
                  <a:txBody>
                    <a:bodyPr/>
                    <a:lstStyle/>
                    <a:p>
                      <a:pPr algn="ctr" fontAlgn="ctr"/>
                      <a:r>
                        <a:rPr lang="en-US" sz="2400" b="0" i="0" u="none" strike="sngStrike" dirty="0">
                          <a:effectLst/>
                          <a:latin typeface="Calibri" panose="020F0502020204030204" pitchFamily="34" charset="0"/>
                        </a:rPr>
                        <a:t>10</a:t>
                      </a:r>
                    </a:p>
                  </a:txBody>
                  <a:tcPr marL="5443" marR="5443" marT="5443" marB="0" anchor="ctr"/>
                </a:tc>
                <a:tc>
                  <a:txBody>
                    <a:bodyPr/>
                    <a:lstStyle/>
                    <a:p>
                      <a:pPr algn="ctr" fontAlgn="ctr"/>
                      <a:r>
                        <a:rPr lang="en-US" sz="2800" b="0" i="0" u="none" strike="sngStrike" dirty="0">
                          <a:solidFill>
                            <a:schemeClr val="accent6">
                              <a:lumMod val="50000"/>
                            </a:schemeClr>
                          </a:solidFill>
                          <a:effectLst/>
                          <a:latin typeface="Calibri" panose="020F0502020204030204" pitchFamily="34" charset="0"/>
                        </a:rPr>
                        <a:t>11</a:t>
                      </a:r>
                    </a:p>
                  </a:txBody>
                  <a:tcPr marL="5443" marR="5443" marT="5443" marB="0" anchor="ctr"/>
                </a:tc>
                <a:tc>
                  <a:txBody>
                    <a:bodyPr/>
                    <a:lstStyle/>
                    <a:p>
                      <a:pPr algn="ctr" fontAlgn="ctr"/>
                      <a:r>
                        <a:rPr lang="en-US" sz="2400" b="0" i="0" u="none" strike="sngStrike" dirty="0">
                          <a:effectLst/>
                          <a:latin typeface="Calibri" panose="020F0502020204030204" pitchFamily="34" charset="0"/>
                        </a:rPr>
                        <a:t>12</a:t>
                      </a:r>
                    </a:p>
                  </a:txBody>
                  <a:tcPr marL="5443" marR="5443" marT="5443" marB="0" anchor="ctr"/>
                </a:tc>
                <a:tc>
                  <a:txBody>
                    <a:bodyPr/>
                    <a:lstStyle/>
                    <a:p>
                      <a:pPr algn="ctr" fontAlgn="ctr"/>
                      <a:r>
                        <a:rPr lang="en-US" sz="2400" b="0" i="0" u="none" strike="sngStrike" dirty="0">
                          <a:effectLst/>
                          <a:latin typeface="Calibri" panose="020F0502020204030204" pitchFamily="34" charset="0"/>
                        </a:rPr>
                        <a:t>13</a:t>
                      </a:r>
                    </a:p>
                  </a:txBody>
                  <a:tcPr marL="5443" marR="5443" marT="5443" marB="0" anchor="ctr"/>
                </a:tc>
                <a:tc>
                  <a:txBody>
                    <a:bodyPr/>
                    <a:lstStyle/>
                    <a:p>
                      <a:pPr algn="ctr" fontAlgn="ctr"/>
                      <a:r>
                        <a:rPr lang="en-US" sz="2400" b="0" i="0" u="none" strike="sngStrike" dirty="0">
                          <a:effectLst/>
                          <a:latin typeface="Calibri" panose="020F0502020204030204" pitchFamily="34" charset="0"/>
                        </a:rPr>
                        <a:t>14</a:t>
                      </a:r>
                    </a:p>
                  </a:txBody>
                  <a:tcPr marL="5443" marR="5443" marT="5443" marB="0" anchor="ctr"/>
                </a:tc>
                <a:tc>
                  <a:txBody>
                    <a:bodyPr/>
                    <a:lstStyle/>
                    <a:p>
                      <a:pPr algn="ctr" fontAlgn="ctr"/>
                      <a:r>
                        <a:rPr lang="en-US" sz="2400" b="0" i="0" u="none" strike="sngStrike" dirty="0">
                          <a:effectLst/>
                          <a:latin typeface="Calibri" panose="020F0502020204030204" pitchFamily="34" charset="0"/>
                        </a:rPr>
                        <a:t>15</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sngStrike" kern="1200" dirty="0">
                          <a:solidFill>
                            <a:schemeClr val="dk1"/>
                          </a:solidFill>
                          <a:effectLst/>
                          <a:latin typeface="+mn-lt"/>
                          <a:ea typeface="+mn-ea"/>
                          <a:cs typeface="+mn-cs"/>
                        </a:rPr>
                        <a:t>16</a:t>
                      </a:r>
                    </a:p>
                  </a:txBody>
                  <a:tcPr marL="5443" marR="5443" marT="5443" marB="0" anchor="ctr"/>
                </a:tc>
                <a:tc>
                  <a:txBody>
                    <a:bodyPr/>
                    <a:lstStyle/>
                    <a:p>
                      <a:pPr algn="ctr" fontAlgn="ctr"/>
                      <a:r>
                        <a:rPr lang="en-US" sz="2400" u="none" strike="sngStrike" dirty="0">
                          <a:effectLst/>
                        </a:rPr>
                        <a:t>17</a:t>
                      </a:r>
                      <a:endParaRPr lang="en-US" sz="2400" b="0" i="0" u="none" strike="sng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b="0" i="0" u="none" strike="sngStrike" kern="1200" dirty="0">
                          <a:solidFill>
                            <a:schemeClr val="accent6">
                              <a:lumMod val="50000"/>
                            </a:schemeClr>
                          </a:solidFill>
                          <a:effectLst/>
                          <a:latin typeface="Calibri" panose="020F0502020204030204" pitchFamily="34" charset="0"/>
                          <a:ea typeface="+mn-ea"/>
                          <a:cs typeface="+mn-cs"/>
                        </a:rPr>
                        <a:t>18</a:t>
                      </a:r>
                    </a:p>
                  </a:txBody>
                  <a:tcPr marL="5443" marR="5443" marT="5443" marB="0" anchor="ctr"/>
                </a:tc>
                <a:tc>
                  <a:txBody>
                    <a:bodyPr/>
                    <a:lstStyle/>
                    <a:p>
                      <a:pPr algn="ctr" fontAlgn="ctr"/>
                      <a:r>
                        <a:rPr lang="en-US" sz="2400" u="none" strike="sngStrike" dirty="0">
                          <a:effectLst/>
                        </a:rPr>
                        <a:t>19</a:t>
                      </a: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r>
                        <a:rPr lang="en-US" sz="2400" u="none" strike="sngStrike" dirty="0">
                          <a:effectLst/>
                        </a:rPr>
                        <a:t>20</a:t>
                      </a: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r>
                        <a:rPr lang="en-US" sz="2400" u="none" strike="sngStrike" dirty="0">
                          <a:effectLst/>
                        </a:rPr>
                        <a:t>21</a:t>
                      </a: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r>
                        <a:rPr lang="en-US" sz="2400" u="none" strike="sngStrike" dirty="0">
                          <a:effectLst/>
                        </a:rPr>
                        <a:t>22</a:t>
                      </a:r>
                      <a:endParaRPr lang="en-US" sz="2400" b="0" i="0" u="none" strike="sng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sngStrike" kern="1200" dirty="0">
                          <a:solidFill>
                            <a:schemeClr val="dk1"/>
                          </a:solidFill>
                          <a:effectLst/>
                          <a:latin typeface="+mn-lt"/>
                          <a:ea typeface="+mn-ea"/>
                          <a:cs typeface="+mn-cs"/>
                        </a:rPr>
                        <a:t>23</a:t>
                      </a:r>
                    </a:p>
                  </a:txBody>
                  <a:tcPr marL="5443" marR="5443" marT="5443" marB="0" anchor="ctr"/>
                </a:tc>
                <a:tc>
                  <a:txBody>
                    <a:bodyPr/>
                    <a:lstStyle/>
                    <a:p>
                      <a:pPr algn="ctr" fontAlgn="ctr"/>
                      <a:r>
                        <a:rPr lang="en-US" sz="2400" b="0" i="0" u="none" strike="sngStrike" dirty="0">
                          <a:effectLst/>
                          <a:latin typeface="Calibri" panose="020F0502020204030204" pitchFamily="34" charset="0"/>
                        </a:rPr>
                        <a:t>24</a:t>
                      </a:r>
                    </a:p>
                  </a:txBody>
                  <a:tcPr marL="5443" marR="5443" marT="5443" marB="0" anchor="ctr"/>
                </a:tc>
                <a:tc>
                  <a:txBody>
                    <a:bodyPr/>
                    <a:lstStyle/>
                    <a:p>
                      <a:pPr marL="0" algn="ctr" defTabSz="457200" rtl="0" eaLnBrk="1" fontAlgn="ctr" latinLnBrk="0" hangingPunct="1"/>
                      <a:r>
                        <a:rPr lang="en-US" sz="2800" b="0" i="0" u="none" strike="sngStrike" kern="1200" dirty="0">
                          <a:solidFill>
                            <a:schemeClr val="accent6">
                              <a:lumMod val="50000"/>
                            </a:schemeClr>
                          </a:solidFill>
                          <a:effectLst/>
                          <a:latin typeface="Calibri" panose="020F0502020204030204" pitchFamily="34" charset="0"/>
                          <a:ea typeface="+mn-ea"/>
                          <a:cs typeface="+mn-cs"/>
                        </a:rPr>
                        <a:t>25</a:t>
                      </a:r>
                    </a:p>
                  </a:txBody>
                  <a:tcPr marL="5443" marR="5443" marT="5443" marB="0" anchor="ctr"/>
                </a:tc>
                <a:tc>
                  <a:txBody>
                    <a:bodyPr/>
                    <a:lstStyle/>
                    <a:p>
                      <a:pPr algn="ctr" fontAlgn="ctr"/>
                      <a:r>
                        <a:rPr lang="en-US" sz="2400" b="0" i="0" u="none" strike="sngStrike" dirty="0">
                          <a:effectLst/>
                          <a:latin typeface="Calibri" panose="020F0502020204030204" pitchFamily="34" charset="0"/>
                        </a:rPr>
                        <a:t>26</a:t>
                      </a:r>
                    </a:p>
                  </a:txBody>
                  <a:tcPr marL="5443" marR="5443" marT="5443" marB="0" anchor="ctr"/>
                </a:tc>
                <a:tc>
                  <a:txBody>
                    <a:bodyPr/>
                    <a:lstStyle/>
                    <a:p>
                      <a:pPr algn="ctr" fontAlgn="ctr"/>
                      <a:r>
                        <a:rPr lang="en-US" sz="2400" b="0" i="0" u="none" strike="sng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sng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sngStrike" dirty="0">
                          <a:effectLst/>
                        </a:rPr>
                        <a:t>29</a:t>
                      </a:r>
                      <a:endParaRPr lang="en-US" sz="2400" b="0" i="0" u="none" strike="sng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r>
                        <a:rPr lang="en-US" sz="2400" u="none" strike="sngStrike" kern="1200" dirty="0">
                          <a:solidFill>
                            <a:schemeClr val="dk1"/>
                          </a:solidFill>
                          <a:effectLst/>
                          <a:latin typeface="+mn-lt"/>
                          <a:ea typeface="+mn-ea"/>
                          <a:cs typeface="+mn-cs"/>
                        </a:rPr>
                        <a:t>30</a:t>
                      </a:r>
                    </a:p>
                  </a:txBody>
                  <a:tcPr marL="5443" marR="5443" marT="5443" marB="0" anchor="ctr"/>
                </a:tc>
                <a:tc>
                  <a:txBody>
                    <a:bodyPr/>
                    <a:lstStyle/>
                    <a:p>
                      <a:pPr algn="ctr" fontAlgn="ctr"/>
                      <a:r>
                        <a:rPr lang="en-US" sz="2400" b="0" i="0" u="none" strike="sng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sng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sngStrike" dirty="0">
                        <a:effectLst/>
                        <a:latin typeface="Calibri" panose="020F0502020204030204" pitchFamily="34" charset="0"/>
                      </a:endParaRPr>
                    </a:p>
                  </a:txBody>
                  <a:tcPr marL="5443" marR="5443" marT="5443" marB="0" anchor="ctr"/>
                </a:tc>
                <a:tc>
                  <a:txBody>
                    <a:bodyPr/>
                    <a:lstStyle/>
                    <a:p>
                      <a:pPr algn="ctr" fontAlgn="ctr"/>
                      <a:endParaRPr lang="en-US" sz="2400" b="0" i="0" u="none" strike="sng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sng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sng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15" name="Arrow: Right 14">
            <a:extLst>
              <a:ext uri="{FF2B5EF4-FFF2-40B4-BE49-F238E27FC236}">
                <a16:creationId xmlns:a16="http://schemas.microsoft.com/office/drawing/2014/main" id="{65A29A29-4A15-1989-4FCB-DBF62CA4855F}"/>
              </a:ext>
            </a:extLst>
          </p:cNvPr>
          <p:cNvSpPr/>
          <p:nvPr/>
        </p:nvSpPr>
        <p:spPr bwMode="auto">
          <a:xfrm rot="20492534">
            <a:off x="4389035" y="4561310"/>
            <a:ext cx="115212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18" name="Oval 17">
            <a:extLst>
              <a:ext uri="{FF2B5EF4-FFF2-40B4-BE49-F238E27FC236}">
                <a16:creationId xmlns:a16="http://schemas.microsoft.com/office/drawing/2014/main" id="{AA01675D-53FD-B53F-24CC-60C9B1A40115}"/>
              </a:ext>
            </a:extLst>
          </p:cNvPr>
          <p:cNvSpPr/>
          <p:nvPr/>
        </p:nvSpPr>
        <p:spPr bwMode="auto">
          <a:xfrm>
            <a:off x="5953918" y="3366964"/>
            <a:ext cx="550428" cy="417257"/>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20" name="Arrow: Right 19">
            <a:extLst>
              <a:ext uri="{FF2B5EF4-FFF2-40B4-BE49-F238E27FC236}">
                <a16:creationId xmlns:a16="http://schemas.microsoft.com/office/drawing/2014/main" id="{95F0BCF7-118A-B0B1-0194-3D181BBB274C}"/>
              </a:ext>
            </a:extLst>
          </p:cNvPr>
          <p:cNvSpPr/>
          <p:nvPr/>
        </p:nvSpPr>
        <p:spPr bwMode="auto">
          <a:xfrm rot="1677507">
            <a:off x="4889578" y="2766950"/>
            <a:ext cx="1090461"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Today</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Oval 1">
            <a:extLst>
              <a:ext uri="{FF2B5EF4-FFF2-40B4-BE49-F238E27FC236}">
                <a16:creationId xmlns:a16="http://schemas.microsoft.com/office/drawing/2014/main" id="{05D41441-93A0-0F69-4A9D-FFCE7DDB64FA}"/>
              </a:ext>
            </a:extLst>
          </p:cNvPr>
          <p:cNvSpPr/>
          <p:nvPr/>
        </p:nvSpPr>
        <p:spPr bwMode="auto">
          <a:xfrm>
            <a:off x="5950256" y="3870894"/>
            <a:ext cx="550428" cy="494210"/>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3" name="Arrow: Right 2">
            <a:extLst>
              <a:ext uri="{FF2B5EF4-FFF2-40B4-BE49-F238E27FC236}">
                <a16:creationId xmlns:a16="http://schemas.microsoft.com/office/drawing/2014/main" id="{5B8C753E-51B0-5DEA-D21B-051D4714B79D}"/>
              </a:ext>
            </a:extLst>
          </p:cNvPr>
          <p:cNvSpPr/>
          <p:nvPr/>
        </p:nvSpPr>
        <p:spPr bwMode="auto">
          <a:xfrm>
            <a:off x="4716016" y="3672179"/>
            <a:ext cx="1234240"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Next Call</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5" name="Oval 4">
            <a:extLst>
              <a:ext uri="{FF2B5EF4-FFF2-40B4-BE49-F238E27FC236}">
                <a16:creationId xmlns:a16="http://schemas.microsoft.com/office/drawing/2014/main" id="{5841C145-6240-FD61-D25D-64BB8F4C6F5D}"/>
              </a:ext>
            </a:extLst>
          </p:cNvPr>
          <p:cNvSpPr/>
          <p:nvPr/>
        </p:nvSpPr>
        <p:spPr bwMode="auto">
          <a:xfrm>
            <a:off x="395536" y="3049488"/>
            <a:ext cx="4032449" cy="3187824"/>
          </a:xfrm>
          <a:prstGeom prst="ellipse">
            <a:avLst/>
          </a:prstGeom>
          <a:solidFill>
            <a:srgbClr val="C3EC8F">
              <a:alpha val="6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4000" b="0" i="0" u="none" strike="noStrike" cap="none" normalizeH="0" baseline="0" dirty="0">
              <a:ln>
                <a:noFill/>
              </a:ln>
              <a:solidFill>
                <a:srgbClr val="0070C0"/>
              </a:solidFill>
              <a:effectLst/>
              <a:latin typeface="+mj-lt"/>
              <a:ea typeface="ＭＳ Ｐゴシック" charset="0"/>
              <a:cs typeface="ＭＳ Ｐゴシック" charset="0"/>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4000" b="1" i="0" u="none" strike="noStrike" cap="none" normalizeH="0" baseline="0" dirty="0">
                <a:ln>
                  <a:noFill/>
                </a:ln>
                <a:solidFill>
                  <a:srgbClr val="C00000"/>
                </a:solidFill>
                <a:effectLst/>
                <a:latin typeface="+mj-lt"/>
                <a:ea typeface="ＭＳ Ｐゴシック" charset="0"/>
                <a:cs typeface="ＭＳ Ｐゴシック" charset="0"/>
              </a:rPr>
              <a:t>History</a:t>
            </a:r>
            <a:r>
              <a:rPr kumimoji="0" lang="en-US" sz="4000" b="0" i="0" u="none" strike="noStrike" cap="none" normalizeH="0" baseline="0" dirty="0">
                <a:ln>
                  <a:noFill/>
                </a:ln>
                <a:solidFill>
                  <a:srgbClr val="0070C0"/>
                </a:solidFill>
                <a:effectLst/>
                <a:latin typeface="+mj-lt"/>
                <a:ea typeface="ＭＳ Ｐゴシック" charset="0"/>
                <a:cs typeface="ＭＳ Ｐゴシック" charset="0"/>
              </a:rPr>
              <a:t>!</a:t>
            </a:r>
          </a:p>
        </p:txBody>
      </p:sp>
    </p:spTree>
    <p:extLst>
      <p:ext uri="{BB962C8B-B14F-4D97-AF65-F5344CB8AC3E}">
        <p14:creationId xmlns:p14="http://schemas.microsoft.com/office/powerpoint/2010/main" val="10944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67977" y="692696"/>
            <a:ext cx="7764463" cy="754063"/>
          </a:xfrm>
        </p:spPr>
        <p:txBody>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idx="1"/>
          </p:nvPr>
        </p:nvSpPr>
        <p:spPr/>
        <p:txBody>
          <a:bodyPr/>
          <a:lstStyle/>
          <a:p>
            <a:pPr marL="457200" indent="-457200">
              <a:buFont typeface="Arial" panose="020B0604020202020204" pitchFamily="34" charset="0"/>
              <a:buChar char="•"/>
            </a:pPr>
            <a:r>
              <a:rPr lang="en-US" dirty="0"/>
              <a:t>November 8</a:t>
            </a:r>
            <a:r>
              <a:rPr lang="en-US" baseline="30000" dirty="0"/>
              <a:t>th</a:t>
            </a:r>
            <a:r>
              <a:rPr lang="en-US" dirty="0"/>
              <a:t>: </a:t>
            </a:r>
          </a:p>
          <a:p>
            <a:pPr marL="857250" lvl="1" indent="-457200">
              <a:buFont typeface="Arial" panose="020B0604020202020204" pitchFamily="34" charset="0"/>
              <a:buChar char="•"/>
            </a:pPr>
            <a:r>
              <a:rPr lang="en-US" b="0" i="0" dirty="0">
                <a:solidFill>
                  <a:srgbClr val="242424"/>
                </a:solidFill>
                <a:effectLst/>
                <a:latin typeface="Calibri" panose="020F0502020204030204" pitchFamily="34" charset="0"/>
              </a:rPr>
              <a:t>Configuration of PHR Data Rate</a:t>
            </a:r>
          </a:p>
          <a:p>
            <a:pPr marL="857250" lvl="1" indent="-457200">
              <a:buFont typeface="Arial" panose="020B0604020202020204" pitchFamily="34" charset="0"/>
              <a:buChar char="•"/>
            </a:pPr>
            <a:r>
              <a:rPr lang="en-US"/>
              <a:t>SSBD Analysis</a:t>
            </a: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p:txBody>
          <a:bodyPr/>
          <a:lstStyle/>
          <a:p>
            <a:pPr>
              <a:defRPr/>
            </a:pPr>
            <a:r>
              <a:rPr lang="en-US" altLang="en-US"/>
              <a:t>Slide </a:t>
            </a:r>
            <a:fld id="{07143AE2-8961-49C4-80E3-5346A3EB4C4A}" type="slidenum">
              <a:rPr lang="en-US" altLang="en-US" smtClean="0"/>
              <a:pPr>
                <a:defRPr/>
              </a:pPr>
              <a:t>24</a:t>
            </a:fld>
            <a:endParaRPr lang="en-US" altLang="en-US"/>
          </a:p>
        </p:txBody>
      </p:sp>
    </p:spTree>
    <p:extLst>
      <p:ext uri="{BB962C8B-B14F-4D97-AF65-F5344CB8AC3E}">
        <p14:creationId xmlns:p14="http://schemas.microsoft.com/office/powerpoint/2010/main" val="319879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25</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26</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57923</TotalTime>
  <Words>2127</Words>
  <Application>Microsoft Office PowerPoint</Application>
  <PresentationFormat>On-screen Show (4:3)</PresentationFormat>
  <Paragraphs>386</Paragraphs>
  <Slides>26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Progress: TFD submissions</vt:lpstr>
      <vt:lpstr>Technical Discussion</vt:lpstr>
      <vt:lpstr>Next Steps</vt:lpstr>
      <vt:lpstr>November Agenda</vt:lpstr>
      <vt:lpstr>Telecon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261</cp:revision>
  <cp:lastPrinted>2000-03-07T00:55:37Z</cp:lastPrinted>
  <dcterms:created xsi:type="dcterms:W3CDTF">2016-01-17T22:48:36Z</dcterms:created>
  <dcterms:modified xsi:type="dcterms:W3CDTF">2022-11-02T04:50:38Z</dcterms:modified>
  <cp:category/>
</cp:coreProperties>
</file>