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8" r:id="rId3"/>
    <p:sldId id="298" r:id="rId4"/>
    <p:sldId id="296" r:id="rId5"/>
    <p:sldId id="299" r:id="rId6"/>
    <p:sldId id="297" r:id="rId7"/>
    <p:sldId id="30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36BE2"/>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01"/>
    <p:restoredTop sz="95915"/>
  </p:normalViewPr>
  <p:slideViewPr>
    <p:cSldViewPr>
      <p:cViewPr varScale="1">
        <p:scale>
          <a:sx n="118" d="100"/>
          <a:sy n="118" d="100"/>
        </p:scale>
        <p:origin x="2520" y="20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October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a:t>Legacy 4z PHR </a:t>
            </a:r>
            <a:r>
              <a:rPr lang="en-US" altLang="en-US" sz="1600" dirty="0"/>
              <a:t>for Several New Data Rates</a:t>
            </a:r>
          </a:p>
          <a:p>
            <a:r>
              <a:rPr lang="en-US" altLang="en-US" sz="1600" b="1" dirty="0"/>
              <a:t>Date Submitted:</a:t>
            </a:r>
            <a:r>
              <a:rPr lang="en-US" altLang="en-US" sz="1600" dirty="0">
                <a:solidFill>
                  <a:srgbClr val="FF0000"/>
                </a:solidFill>
              </a:rPr>
              <a:t> </a:t>
            </a:r>
            <a:r>
              <a:rPr lang="en-US" altLang="en-US" sz="1600" dirty="0"/>
              <a:t>October, 2022	</a:t>
            </a:r>
          </a:p>
          <a:p>
            <a:r>
              <a:rPr lang="en-US" altLang="en-US" sz="1600" b="1" dirty="0"/>
              <a:t>Source:</a:t>
            </a:r>
            <a:r>
              <a:rPr lang="en-US" altLang="en-US" sz="1600" dirty="0"/>
              <a:t> Xiliang Luo, Vinod </a:t>
            </a:r>
            <a:r>
              <a:rPr lang="en-US" altLang="en-US" sz="1600" dirty="0" err="1"/>
              <a:t>Kristem</a:t>
            </a:r>
            <a:r>
              <a:rPr lang="en-US" altLang="en-US" sz="1600" dirty="0"/>
              <a:t>, Moche Cohen (Apple Inc), Frank Leong, Wolfgang </a:t>
            </a:r>
            <a:r>
              <a:rPr lang="en-US" altLang="en-US" sz="1600" dirty="0" err="1"/>
              <a:t>Kuchler</a:t>
            </a:r>
            <a:r>
              <a:rPr lang="en-US" altLang="en-US" sz="1600" dirty="0"/>
              <a:t>, </a:t>
            </a:r>
            <a:r>
              <a:rPr lang="en-US" altLang="en-US" sz="1600" dirty="0" err="1"/>
              <a:t>Riku</a:t>
            </a:r>
            <a:r>
              <a:rPr lang="en-US" altLang="en-US" sz="1600" dirty="0"/>
              <a:t> </a:t>
            </a:r>
            <a:r>
              <a:rPr lang="en-US" altLang="en-US" sz="1600" dirty="0" err="1"/>
              <a:t>Pirhonen</a:t>
            </a:r>
            <a:r>
              <a:rPr lang="en-US" altLang="en-US" sz="1600" dirty="0"/>
              <a:t> (NXP)</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luoxiliang@ieee.org</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Discuss the legacy PHRs to support several new data rates introduced in 4ab.</a:t>
            </a:r>
          </a:p>
          <a:p>
            <a:pPr>
              <a:spcBef>
                <a:spcPts val="600"/>
              </a:spcBef>
              <a:spcAft>
                <a:spcPts val="600"/>
              </a:spcAft>
            </a:pPr>
            <a:r>
              <a:rPr lang="en-US" altLang="en-US" sz="1600" b="1" dirty="0"/>
              <a:t>Purpose:   </a:t>
            </a:r>
            <a:r>
              <a:rPr lang="en-US" altLang="en-US" sz="1600" dirty="0"/>
              <a:t>To provide legacy PHR support for several new data rates in 4ab.</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15-22-0546-00-04ab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914044938"/>
              </p:ext>
            </p:extLst>
          </p:nvPr>
        </p:nvGraphicFramePr>
        <p:xfrm>
          <a:off x="683568" y="838200"/>
          <a:ext cx="7774632" cy="5314538"/>
        </p:xfrm>
        <a:graphic>
          <a:graphicData uri="http://schemas.openxmlformats.org/drawingml/2006/table">
            <a:tbl>
              <a:tblPr firstRow="1" bandRow="1">
                <a:tableStyleId>{5940675A-B579-460E-94D1-54222C63F5DA}</a:tableStyleId>
              </a:tblPr>
              <a:tblGrid>
                <a:gridCol w="4876800">
                  <a:extLst>
                    <a:ext uri="{9D8B030D-6E8A-4147-A177-3AD203B41FA5}">
                      <a16:colId xmlns:a16="http://schemas.microsoft.com/office/drawing/2014/main" val="1745747388"/>
                    </a:ext>
                  </a:extLst>
                </a:gridCol>
                <a:gridCol w="2897832">
                  <a:extLst>
                    <a:ext uri="{9D8B030D-6E8A-4147-A177-3AD203B41FA5}">
                      <a16:colId xmlns:a16="http://schemas.microsoft.com/office/drawing/2014/main" val="1336621721"/>
                    </a:ext>
                  </a:extLst>
                </a:gridCol>
              </a:tblGrid>
              <a:tr h="318913">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chor="ctr"/>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chor="ctr"/>
                </a:tc>
                <a:extLst>
                  <a:ext uri="{0D108BD9-81ED-4DB2-BD59-A6C34878D82A}">
                    <a16:rowId xmlns:a16="http://schemas.microsoft.com/office/drawing/2014/main" val="3516017004"/>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Safeguards so that the high throughput data use cases will not cause significant disruption to low duty-cycle ranging use cases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2336347152"/>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Interference mitigation techniques to support higher density and higher traffic use cases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712880846"/>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Other coexistence improvement</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550120941"/>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Backward compatibility with enhanced ranging capable devices (ERDEVs)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229274704"/>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Improved link budget and/or reduced air-time</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solidFill>
                      <a:schemeClr val="accent5">
                        <a:lumMod val="40000"/>
                        <a:lumOff val="60000"/>
                      </a:schemeClr>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100" b="0" i="0" dirty="0">
                          <a:effectLst/>
                          <a:latin typeface="Calibri Light" panose="020F0302020204030204" pitchFamily="34" charset="0"/>
                          <a:ea typeface="Calibri" panose="020F0502020204030204" pitchFamily="34" charset="0"/>
                          <a:cs typeface="Calibri Light" panose="020F0302020204030204" pitchFamily="34" charset="0"/>
                        </a:rPr>
                        <a:t>Support of new lower data rates. </a:t>
                      </a:r>
                    </a:p>
                  </a:txBody>
                  <a:tcPr marL="62197" marR="62197" marT="0" marB="0">
                    <a:solidFill>
                      <a:schemeClr val="accent5">
                        <a:lumMod val="40000"/>
                        <a:lumOff val="60000"/>
                      </a:schemeClr>
                    </a:solidFill>
                  </a:tcPr>
                </a:tc>
                <a:extLst>
                  <a:ext uri="{0D108BD9-81ED-4DB2-BD59-A6C34878D82A}">
                    <a16:rowId xmlns:a16="http://schemas.microsoft.com/office/drawing/2014/main" val="402719402"/>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Additional channels and operating frequencies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770140464"/>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Improvements to accuracy / precision / reliability and interoperability for high-integrity ranging</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13926360"/>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Reduced complexity and power consumption</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006555623"/>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Hybrid operation with narrowband signaling to assist UWB</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1409934918"/>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Enhanced native discovery and connection setup mechanisms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157165867"/>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Sensing capabilities to support presence detection and environment mapping</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78912419"/>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Low-power low-latency streaming </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1576344013"/>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Higher data-rate streaming allowing at least 50 Mbit/s of throughput</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solidFill>
                      <a:schemeClr val="accent5">
                        <a:lumMod val="40000"/>
                        <a:lumOff val="60000"/>
                      </a:schemeClr>
                    </a:solidFill>
                  </a:tcPr>
                </a:tc>
                <a:tc>
                  <a:txBody>
                    <a:bodyPr/>
                    <a:lstStyle/>
                    <a:p>
                      <a:pPr>
                        <a:lnSpc>
                          <a:spcPct val="107000"/>
                        </a:lnSpc>
                        <a:spcAft>
                          <a:spcPts val="800"/>
                        </a:spcAft>
                      </a:pPr>
                      <a:r>
                        <a:rPr lang="en-US" sz="1100" b="0" i="0" dirty="0">
                          <a:effectLst/>
                          <a:latin typeface="Calibri Light" panose="020F0302020204030204" pitchFamily="34" charset="0"/>
                          <a:ea typeface="Calibri" panose="020F0502020204030204" pitchFamily="34" charset="0"/>
                          <a:cs typeface="Calibri Light" panose="020F0302020204030204" pitchFamily="34" charset="0"/>
                        </a:rPr>
                        <a:t>Support of new higher data rates. </a:t>
                      </a:r>
                    </a:p>
                  </a:txBody>
                  <a:tcPr marL="62197" marR="62197" marT="0" marB="0">
                    <a:solidFill>
                      <a:schemeClr val="accent5">
                        <a:lumMod val="40000"/>
                        <a:lumOff val="60000"/>
                      </a:schemeClr>
                    </a:solidFill>
                  </a:tcPr>
                </a:tc>
                <a:extLst>
                  <a:ext uri="{0D108BD9-81ED-4DB2-BD59-A6C34878D82A}">
                    <a16:rowId xmlns:a16="http://schemas.microsoft.com/office/drawing/2014/main" val="863466228"/>
                  </a:ext>
                </a:extLst>
              </a:tr>
              <a:tr h="361299">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Support for peer-to-peer, peer-to-multi-peer, and station-to-infrastructure protocols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3794586688"/>
                  </a:ext>
                </a:extLst>
              </a:tr>
              <a:tr h="318913">
                <a:tc>
                  <a:txBody>
                    <a:bodyPr/>
                    <a:lstStyle/>
                    <a:p>
                      <a:pPr>
                        <a:lnSpc>
                          <a:spcPct val="107000"/>
                        </a:lnSpc>
                        <a:spcAft>
                          <a:spcPts val="800"/>
                        </a:spcAft>
                      </a:pPr>
                      <a:r>
                        <a:rPr lang="en-US" sz="1100" b="0" i="0" dirty="0">
                          <a:effectLst/>
                          <a:latin typeface="Calibri Light" panose="020F0302020204030204" pitchFamily="34" charset="0"/>
                          <a:cs typeface="Calibri Light" panose="020F0302020204030204" pitchFamily="34" charset="0"/>
                        </a:rPr>
                        <a:t>Infrastructure synchronization mechanisms</a:t>
                      </a: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tc>
                  <a:txBody>
                    <a:bodyPr/>
                    <a:lstStyle/>
                    <a:p>
                      <a:pPr>
                        <a:lnSpc>
                          <a:spcPct val="107000"/>
                        </a:lnSpc>
                        <a:spcAft>
                          <a:spcPts val="800"/>
                        </a:spcAft>
                      </a:pPr>
                      <a:endParaRPr lang="en-US" sz="1100" b="0" i="0" dirty="0">
                        <a:effectLst/>
                        <a:latin typeface="Calibri Light" panose="020F0302020204030204" pitchFamily="34" charset="0"/>
                        <a:ea typeface="Calibri" panose="020F0502020204030204" pitchFamily="34" charset="0"/>
                        <a:cs typeface="Calibri Light" panose="020F03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Date Placeholder 1">
            <a:extLst>
              <a:ext uri="{FF2B5EF4-FFF2-40B4-BE49-F238E27FC236}">
                <a16:creationId xmlns:a16="http://schemas.microsoft.com/office/drawing/2014/main" id="{B59091FF-DF7D-A0D7-846D-DC2BCDD22900}"/>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3" name="Rectangle 7">
            <a:extLst>
              <a:ext uri="{FF2B5EF4-FFF2-40B4-BE49-F238E27FC236}">
                <a16:creationId xmlns:a16="http://schemas.microsoft.com/office/drawing/2014/main" id="{20CC1874-2DDF-3383-90C0-DB328675037E}"/>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New Low Rate: 1.95 Mbps, K=7</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981199"/>
            <a:ext cx="7772400" cy="932965"/>
          </a:xfrm>
        </p:spPr>
        <p:txBody>
          <a:bodyPr/>
          <a:lstStyle/>
          <a:p>
            <a:pPr>
              <a:lnSpc>
                <a:spcPct val="120000"/>
              </a:lnSpc>
              <a:spcBef>
                <a:spcPts val="600"/>
              </a:spcBef>
            </a:pPr>
            <a:r>
              <a:rPr lang="en-US" sz="1800" dirty="0"/>
              <a:t>Symbol structure at 124.8 MHz PRF for both PHR and PSDU</a:t>
            </a:r>
          </a:p>
          <a:p>
            <a:pPr lvl="1">
              <a:lnSpc>
                <a:spcPct val="120000"/>
              </a:lnSpc>
              <a:spcBef>
                <a:spcPts val="600"/>
              </a:spcBef>
            </a:pPr>
            <a:r>
              <a:rPr lang="en-US" sz="1400" dirty="0"/>
              <a:t>K=7 CC for both PHR and PSDU</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3</a:t>
            </a:fld>
            <a:endParaRPr lang="en-US" altLang="en-US"/>
          </a:p>
        </p:txBody>
      </p:sp>
      <p:grpSp>
        <p:nvGrpSpPr>
          <p:cNvPr id="14" name="Group 13">
            <a:extLst>
              <a:ext uri="{FF2B5EF4-FFF2-40B4-BE49-F238E27FC236}">
                <a16:creationId xmlns:a16="http://schemas.microsoft.com/office/drawing/2014/main" id="{A9BAE296-733A-DF8F-6756-22B01A742689}"/>
              </a:ext>
            </a:extLst>
          </p:cNvPr>
          <p:cNvGrpSpPr/>
          <p:nvPr/>
        </p:nvGrpSpPr>
        <p:grpSpPr>
          <a:xfrm>
            <a:off x="506280" y="4165262"/>
            <a:ext cx="609600" cy="457199"/>
            <a:chOff x="777599" y="4550520"/>
            <a:chExt cx="609600" cy="457199"/>
          </a:xfrm>
          <a:solidFill>
            <a:schemeClr val="accent6">
              <a:lumMod val="20000"/>
              <a:lumOff val="80000"/>
            </a:schemeClr>
          </a:solidFill>
        </p:grpSpPr>
        <p:sp>
          <p:nvSpPr>
            <p:cNvPr id="4" name="Rectangle 3">
              <a:extLst>
                <a:ext uri="{FF2B5EF4-FFF2-40B4-BE49-F238E27FC236}">
                  <a16:creationId xmlns:a16="http://schemas.microsoft.com/office/drawing/2014/main" id="{44E56EB4-0442-218E-8D54-B535F9374C31}"/>
                </a:ext>
              </a:extLst>
            </p:cNvPr>
            <p:cNvSpPr/>
            <p:nvPr/>
          </p:nvSpPr>
          <p:spPr bwMode="auto">
            <a:xfrm>
              <a:off x="7775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Rectangle 6">
              <a:extLst>
                <a:ext uri="{FF2B5EF4-FFF2-40B4-BE49-F238E27FC236}">
                  <a16:creationId xmlns:a16="http://schemas.microsoft.com/office/drawing/2014/main" id="{EB16D9E1-762E-1DD8-3765-59CB277A384D}"/>
                </a:ext>
              </a:extLst>
            </p:cNvPr>
            <p:cNvSpPr/>
            <p:nvPr/>
          </p:nvSpPr>
          <p:spPr bwMode="auto">
            <a:xfrm>
              <a:off x="934090" y="4550520"/>
              <a:ext cx="152400" cy="4571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8" name="Rectangle 7">
              <a:extLst>
                <a:ext uri="{FF2B5EF4-FFF2-40B4-BE49-F238E27FC236}">
                  <a16:creationId xmlns:a16="http://schemas.microsoft.com/office/drawing/2014/main" id="{0723D7E0-C022-E0BA-8276-6D135F50F80B}"/>
                </a:ext>
              </a:extLst>
            </p:cNvPr>
            <p:cNvSpPr/>
            <p:nvPr/>
          </p:nvSpPr>
          <p:spPr bwMode="auto">
            <a:xfrm>
              <a:off x="10823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 name="Rectangle 8">
              <a:extLst>
                <a:ext uri="{FF2B5EF4-FFF2-40B4-BE49-F238E27FC236}">
                  <a16:creationId xmlns:a16="http://schemas.microsoft.com/office/drawing/2014/main" id="{74619E86-858E-1B9C-38E6-A9B10AAFB2F1}"/>
                </a:ext>
              </a:extLst>
            </p:cNvPr>
            <p:cNvSpPr/>
            <p:nvPr/>
          </p:nvSpPr>
          <p:spPr bwMode="auto">
            <a:xfrm>
              <a:off x="1234799" y="4550520"/>
              <a:ext cx="152400" cy="4571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15" name="Group 14">
            <a:extLst>
              <a:ext uri="{FF2B5EF4-FFF2-40B4-BE49-F238E27FC236}">
                <a16:creationId xmlns:a16="http://schemas.microsoft.com/office/drawing/2014/main" id="{B98BDF94-A222-F4F3-961E-CF49B0493772}"/>
              </a:ext>
            </a:extLst>
          </p:cNvPr>
          <p:cNvGrpSpPr/>
          <p:nvPr/>
        </p:nvGrpSpPr>
        <p:grpSpPr>
          <a:xfrm>
            <a:off x="2563680" y="4165262"/>
            <a:ext cx="609600" cy="457199"/>
            <a:chOff x="777599" y="4550520"/>
            <a:chExt cx="609600" cy="457199"/>
          </a:xfrm>
          <a:noFill/>
        </p:grpSpPr>
        <p:sp>
          <p:nvSpPr>
            <p:cNvPr id="16" name="Rectangle 15">
              <a:extLst>
                <a:ext uri="{FF2B5EF4-FFF2-40B4-BE49-F238E27FC236}">
                  <a16:creationId xmlns:a16="http://schemas.microsoft.com/office/drawing/2014/main" id="{4E199727-BC72-B1A2-FFD9-FF496D2E170C}"/>
                </a:ext>
              </a:extLst>
            </p:cNvPr>
            <p:cNvSpPr/>
            <p:nvPr/>
          </p:nvSpPr>
          <p:spPr bwMode="auto">
            <a:xfrm>
              <a:off x="7775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7" name="Rectangle 16">
              <a:extLst>
                <a:ext uri="{FF2B5EF4-FFF2-40B4-BE49-F238E27FC236}">
                  <a16:creationId xmlns:a16="http://schemas.microsoft.com/office/drawing/2014/main" id="{A1D8A48F-F013-2E5E-42FB-9BFAF3681C87}"/>
                </a:ext>
              </a:extLst>
            </p:cNvPr>
            <p:cNvSpPr/>
            <p:nvPr/>
          </p:nvSpPr>
          <p:spPr bwMode="auto">
            <a:xfrm>
              <a:off x="934090"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8" name="Rectangle 17">
              <a:extLst>
                <a:ext uri="{FF2B5EF4-FFF2-40B4-BE49-F238E27FC236}">
                  <a16:creationId xmlns:a16="http://schemas.microsoft.com/office/drawing/2014/main" id="{4926E2ED-510A-D39B-2247-8B6306AF364D}"/>
                </a:ext>
              </a:extLst>
            </p:cNvPr>
            <p:cNvSpPr/>
            <p:nvPr/>
          </p:nvSpPr>
          <p:spPr bwMode="auto">
            <a:xfrm>
              <a:off x="10823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9" name="Rectangle 18">
              <a:extLst>
                <a:ext uri="{FF2B5EF4-FFF2-40B4-BE49-F238E27FC236}">
                  <a16:creationId xmlns:a16="http://schemas.microsoft.com/office/drawing/2014/main" id="{86822320-C2A9-683D-0647-FE972C01A4D5}"/>
                </a:ext>
              </a:extLst>
            </p:cNvPr>
            <p:cNvSpPr/>
            <p:nvPr/>
          </p:nvSpPr>
          <p:spPr bwMode="auto">
            <a:xfrm>
              <a:off x="12347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20" name="Group 19">
            <a:extLst>
              <a:ext uri="{FF2B5EF4-FFF2-40B4-BE49-F238E27FC236}">
                <a16:creationId xmlns:a16="http://schemas.microsoft.com/office/drawing/2014/main" id="{1E0759E5-1BAF-3ADD-B420-E4E2A57239A2}"/>
              </a:ext>
            </a:extLst>
          </p:cNvPr>
          <p:cNvGrpSpPr/>
          <p:nvPr/>
        </p:nvGrpSpPr>
        <p:grpSpPr>
          <a:xfrm>
            <a:off x="4621080" y="4165262"/>
            <a:ext cx="609600" cy="457199"/>
            <a:chOff x="777599" y="4550520"/>
            <a:chExt cx="609600" cy="457199"/>
          </a:xfrm>
          <a:solidFill>
            <a:schemeClr val="accent6">
              <a:lumMod val="20000"/>
              <a:lumOff val="80000"/>
            </a:schemeClr>
          </a:solidFill>
        </p:grpSpPr>
        <p:sp>
          <p:nvSpPr>
            <p:cNvPr id="21" name="Rectangle 20">
              <a:extLst>
                <a:ext uri="{FF2B5EF4-FFF2-40B4-BE49-F238E27FC236}">
                  <a16:creationId xmlns:a16="http://schemas.microsoft.com/office/drawing/2014/main" id="{A986A7DA-FC53-E9D1-0341-714B0F57FCC8}"/>
                </a:ext>
              </a:extLst>
            </p:cNvPr>
            <p:cNvSpPr/>
            <p:nvPr/>
          </p:nvSpPr>
          <p:spPr bwMode="auto">
            <a:xfrm>
              <a:off x="7775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2" name="Rectangle 21">
              <a:extLst>
                <a:ext uri="{FF2B5EF4-FFF2-40B4-BE49-F238E27FC236}">
                  <a16:creationId xmlns:a16="http://schemas.microsoft.com/office/drawing/2014/main" id="{D85EB8E0-7A30-16BF-6A42-489189B5D68C}"/>
                </a:ext>
              </a:extLst>
            </p:cNvPr>
            <p:cNvSpPr/>
            <p:nvPr/>
          </p:nvSpPr>
          <p:spPr bwMode="auto">
            <a:xfrm>
              <a:off x="934090" y="4550520"/>
              <a:ext cx="152400" cy="4571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3" name="Rectangle 22">
              <a:extLst>
                <a:ext uri="{FF2B5EF4-FFF2-40B4-BE49-F238E27FC236}">
                  <a16:creationId xmlns:a16="http://schemas.microsoft.com/office/drawing/2014/main" id="{A63A85D4-71B9-2595-1038-A353D513C5A7}"/>
                </a:ext>
              </a:extLst>
            </p:cNvPr>
            <p:cNvSpPr/>
            <p:nvPr/>
          </p:nvSpPr>
          <p:spPr bwMode="auto">
            <a:xfrm>
              <a:off x="10823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4" name="Rectangle 23">
              <a:extLst>
                <a:ext uri="{FF2B5EF4-FFF2-40B4-BE49-F238E27FC236}">
                  <a16:creationId xmlns:a16="http://schemas.microsoft.com/office/drawing/2014/main" id="{01D8EB30-7F19-4C19-1C0C-1BD02C3C1DFB}"/>
                </a:ext>
              </a:extLst>
            </p:cNvPr>
            <p:cNvSpPr/>
            <p:nvPr/>
          </p:nvSpPr>
          <p:spPr bwMode="auto">
            <a:xfrm>
              <a:off x="1234799" y="4550520"/>
              <a:ext cx="152400" cy="4571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25" name="Group 24">
            <a:extLst>
              <a:ext uri="{FF2B5EF4-FFF2-40B4-BE49-F238E27FC236}">
                <a16:creationId xmlns:a16="http://schemas.microsoft.com/office/drawing/2014/main" id="{27DD2258-CC9D-AFA1-6757-5BE0FBAE3CF4}"/>
              </a:ext>
            </a:extLst>
          </p:cNvPr>
          <p:cNvGrpSpPr/>
          <p:nvPr/>
        </p:nvGrpSpPr>
        <p:grpSpPr>
          <a:xfrm>
            <a:off x="6678480" y="4165262"/>
            <a:ext cx="609600" cy="457199"/>
            <a:chOff x="777599" y="4550520"/>
            <a:chExt cx="609600" cy="457199"/>
          </a:xfrm>
          <a:noFill/>
        </p:grpSpPr>
        <p:sp>
          <p:nvSpPr>
            <p:cNvPr id="26" name="Rectangle 25">
              <a:extLst>
                <a:ext uri="{FF2B5EF4-FFF2-40B4-BE49-F238E27FC236}">
                  <a16:creationId xmlns:a16="http://schemas.microsoft.com/office/drawing/2014/main" id="{CDAC32D9-A5C1-C722-A30A-2C0AB4ADA0FD}"/>
                </a:ext>
              </a:extLst>
            </p:cNvPr>
            <p:cNvSpPr/>
            <p:nvPr/>
          </p:nvSpPr>
          <p:spPr bwMode="auto">
            <a:xfrm>
              <a:off x="7775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7" name="Rectangle 26">
              <a:extLst>
                <a:ext uri="{FF2B5EF4-FFF2-40B4-BE49-F238E27FC236}">
                  <a16:creationId xmlns:a16="http://schemas.microsoft.com/office/drawing/2014/main" id="{27F9EF37-0B93-2D65-1494-236BF0CA2D30}"/>
                </a:ext>
              </a:extLst>
            </p:cNvPr>
            <p:cNvSpPr/>
            <p:nvPr/>
          </p:nvSpPr>
          <p:spPr bwMode="auto">
            <a:xfrm>
              <a:off x="934090"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8" name="Rectangle 27">
              <a:extLst>
                <a:ext uri="{FF2B5EF4-FFF2-40B4-BE49-F238E27FC236}">
                  <a16:creationId xmlns:a16="http://schemas.microsoft.com/office/drawing/2014/main" id="{06361C76-56C4-70B2-99EC-C8CA94935A94}"/>
                </a:ext>
              </a:extLst>
            </p:cNvPr>
            <p:cNvSpPr/>
            <p:nvPr/>
          </p:nvSpPr>
          <p:spPr bwMode="auto">
            <a:xfrm>
              <a:off x="10823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9" name="Rectangle 28">
              <a:extLst>
                <a:ext uri="{FF2B5EF4-FFF2-40B4-BE49-F238E27FC236}">
                  <a16:creationId xmlns:a16="http://schemas.microsoft.com/office/drawing/2014/main" id="{C3CD9D34-E758-D84E-13E9-0EC6E4ABE409}"/>
                </a:ext>
              </a:extLst>
            </p:cNvPr>
            <p:cNvSpPr/>
            <p:nvPr/>
          </p:nvSpPr>
          <p:spPr bwMode="auto">
            <a:xfrm>
              <a:off x="1234799" y="4550520"/>
              <a:ext cx="152400"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38" name="Line">
            <a:extLst>
              <a:ext uri="{FF2B5EF4-FFF2-40B4-BE49-F238E27FC236}">
                <a16:creationId xmlns:a16="http://schemas.microsoft.com/office/drawing/2014/main" id="{B3DECF33-16F8-6B7E-FBFB-BF2E5F840BC2}"/>
              </a:ext>
            </a:extLst>
          </p:cNvPr>
          <p:cNvSpPr/>
          <p:nvPr/>
        </p:nvSpPr>
        <p:spPr>
          <a:xfrm>
            <a:off x="1420680" y="4415342"/>
            <a:ext cx="836775" cy="0"/>
          </a:xfrm>
          <a:prstGeom prst="line">
            <a:avLst/>
          </a:prstGeom>
          <a:ln w="12700" cap="rnd">
            <a:solidFill>
              <a:srgbClr val="000000"/>
            </a:solidFill>
            <a:prstDash val="dashDot"/>
          </a:ln>
        </p:spPr>
        <p:txBody>
          <a:bodyPr lIns="0" tIns="0" rIns="0" bIns="0"/>
          <a:lstStyle/>
          <a:p>
            <a:pPr algn="ctr" defTabSz="825500">
              <a:defRPr sz="3600">
                <a:latin typeface="+mn-lt"/>
                <a:ea typeface="+mn-ea"/>
                <a:cs typeface="+mn-cs"/>
                <a:sym typeface="Helvetica Neue Light"/>
              </a:defRPr>
            </a:pPr>
            <a:endParaRPr/>
          </a:p>
        </p:txBody>
      </p:sp>
      <p:sp>
        <p:nvSpPr>
          <p:cNvPr id="39" name="Line">
            <a:extLst>
              <a:ext uri="{FF2B5EF4-FFF2-40B4-BE49-F238E27FC236}">
                <a16:creationId xmlns:a16="http://schemas.microsoft.com/office/drawing/2014/main" id="{011AE431-6670-EF3A-4779-D444B26A90A2}"/>
              </a:ext>
            </a:extLst>
          </p:cNvPr>
          <p:cNvSpPr/>
          <p:nvPr/>
        </p:nvSpPr>
        <p:spPr>
          <a:xfrm>
            <a:off x="3478080" y="4415342"/>
            <a:ext cx="836775" cy="0"/>
          </a:xfrm>
          <a:prstGeom prst="line">
            <a:avLst/>
          </a:prstGeom>
          <a:ln w="12700" cap="rnd">
            <a:solidFill>
              <a:srgbClr val="000000"/>
            </a:solidFill>
            <a:prstDash val="dashDot"/>
          </a:ln>
        </p:spPr>
        <p:txBody>
          <a:bodyPr lIns="0" tIns="0" rIns="0" bIns="0"/>
          <a:lstStyle/>
          <a:p>
            <a:pPr algn="ctr" defTabSz="825500">
              <a:defRPr sz="3600">
                <a:latin typeface="+mn-lt"/>
                <a:ea typeface="+mn-ea"/>
                <a:cs typeface="+mn-cs"/>
                <a:sym typeface="Helvetica Neue Light"/>
              </a:defRPr>
            </a:pPr>
            <a:endParaRPr/>
          </a:p>
        </p:txBody>
      </p:sp>
      <p:sp>
        <p:nvSpPr>
          <p:cNvPr id="40" name="Line">
            <a:extLst>
              <a:ext uri="{FF2B5EF4-FFF2-40B4-BE49-F238E27FC236}">
                <a16:creationId xmlns:a16="http://schemas.microsoft.com/office/drawing/2014/main" id="{8457FF38-ED0A-30AC-CF36-9E4947DDA8F9}"/>
              </a:ext>
            </a:extLst>
          </p:cNvPr>
          <p:cNvSpPr/>
          <p:nvPr/>
        </p:nvSpPr>
        <p:spPr>
          <a:xfrm>
            <a:off x="5535480" y="4415342"/>
            <a:ext cx="836775" cy="0"/>
          </a:xfrm>
          <a:prstGeom prst="line">
            <a:avLst/>
          </a:prstGeom>
          <a:ln w="12700" cap="rnd">
            <a:solidFill>
              <a:srgbClr val="000000"/>
            </a:solidFill>
            <a:prstDash val="dashDot"/>
          </a:ln>
        </p:spPr>
        <p:txBody>
          <a:bodyPr lIns="0" tIns="0" rIns="0" bIns="0"/>
          <a:lstStyle/>
          <a:p>
            <a:pPr algn="ctr" defTabSz="825500">
              <a:defRPr sz="3600">
                <a:latin typeface="+mn-lt"/>
                <a:ea typeface="+mn-ea"/>
                <a:cs typeface="+mn-cs"/>
                <a:sym typeface="Helvetica Neue Light"/>
              </a:defRPr>
            </a:pPr>
            <a:endParaRPr/>
          </a:p>
        </p:txBody>
      </p:sp>
      <p:sp>
        <p:nvSpPr>
          <p:cNvPr id="41" name="Line">
            <a:extLst>
              <a:ext uri="{FF2B5EF4-FFF2-40B4-BE49-F238E27FC236}">
                <a16:creationId xmlns:a16="http://schemas.microsoft.com/office/drawing/2014/main" id="{9211829D-0E7D-8033-8313-824A08F7CD98}"/>
              </a:ext>
            </a:extLst>
          </p:cNvPr>
          <p:cNvSpPr/>
          <p:nvPr/>
        </p:nvSpPr>
        <p:spPr>
          <a:xfrm>
            <a:off x="7592880" y="4415342"/>
            <a:ext cx="836775" cy="0"/>
          </a:xfrm>
          <a:prstGeom prst="line">
            <a:avLst/>
          </a:prstGeom>
          <a:ln w="12700" cap="rnd">
            <a:solidFill>
              <a:srgbClr val="000000"/>
            </a:solidFill>
            <a:prstDash val="dashDot"/>
          </a:ln>
        </p:spPr>
        <p:txBody>
          <a:bodyPr lIns="0" tIns="0" rIns="0" bIns="0"/>
          <a:lstStyle/>
          <a:p>
            <a:pPr algn="ctr" defTabSz="825500">
              <a:defRPr sz="3600">
                <a:latin typeface="+mn-lt"/>
                <a:ea typeface="+mn-ea"/>
                <a:cs typeface="+mn-cs"/>
                <a:sym typeface="Helvetica Neue Light"/>
              </a:defRPr>
            </a:pPr>
            <a:endParaRPr/>
          </a:p>
        </p:txBody>
      </p:sp>
      <p:sp>
        <p:nvSpPr>
          <p:cNvPr id="42" name="TextBox 41">
            <a:extLst>
              <a:ext uri="{FF2B5EF4-FFF2-40B4-BE49-F238E27FC236}">
                <a16:creationId xmlns:a16="http://schemas.microsoft.com/office/drawing/2014/main" id="{67F5ED93-02A6-7696-E266-62BBBA9BE6B3}"/>
              </a:ext>
            </a:extLst>
          </p:cNvPr>
          <p:cNvSpPr txBox="1"/>
          <p:nvPr/>
        </p:nvSpPr>
        <p:spPr>
          <a:xfrm>
            <a:off x="886769" y="3497619"/>
            <a:ext cx="1100429" cy="276999"/>
          </a:xfrm>
          <a:prstGeom prst="rect">
            <a:avLst/>
          </a:prstGeom>
          <a:noFill/>
        </p:spPr>
        <p:txBody>
          <a:bodyPr wrap="none" rtlCol="0">
            <a:spAutoFit/>
          </a:bodyPr>
          <a:lstStyle/>
          <a:p>
            <a:r>
              <a:rPr lang="en-US" dirty="0" err="1"/>
              <a:t>T</a:t>
            </a:r>
            <a:r>
              <a:rPr lang="en-US" baseline="-25000" dirty="0" err="1"/>
              <a:t>burst</a:t>
            </a:r>
            <a:r>
              <a:rPr lang="en-US" dirty="0"/>
              <a:t>= 64xT</a:t>
            </a:r>
            <a:r>
              <a:rPr lang="en-US" baseline="-25000" dirty="0"/>
              <a:t>chip</a:t>
            </a:r>
            <a:endParaRPr lang="en-US" dirty="0"/>
          </a:p>
        </p:txBody>
      </p:sp>
      <p:sp>
        <p:nvSpPr>
          <p:cNvPr id="43" name="TextBox 42">
            <a:extLst>
              <a:ext uri="{FF2B5EF4-FFF2-40B4-BE49-F238E27FC236}">
                <a16:creationId xmlns:a16="http://schemas.microsoft.com/office/drawing/2014/main" id="{AFC3C8C0-21FB-EB28-606D-EA07E7A7EF08}"/>
              </a:ext>
            </a:extLst>
          </p:cNvPr>
          <p:cNvSpPr txBox="1"/>
          <p:nvPr/>
        </p:nvSpPr>
        <p:spPr>
          <a:xfrm>
            <a:off x="2716080" y="4831724"/>
            <a:ext cx="444802" cy="276999"/>
          </a:xfrm>
          <a:prstGeom prst="rect">
            <a:avLst/>
          </a:prstGeom>
          <a:noFill/>
        </p:spPr>
        <p:txBody>
          <a:bodyPr wrap="none" rtlCol="0">
            <a:spAutoFit/>
          </a:bodyPr>
          <a:lstStyle/>
          <a:p>
            <a:r>
              <a:rPr lang="en-US" dirty="0" err="1"/>
              <a:t>T</a:t>
            </a:r>
            <a:r>
              <a:rPr lang="en-US" baseline="-25000" dirty="0" err="1"/>
              <a:t>chip</a:t>
            </a:r>
            <a:endParaRPr lang="en-US" baseline="-25000" dirty="0"/>
          </a:p>
        </p:txBody>
      </p:sp>
      <p:cxnSp>
        <p:nvCxnSpPr>
          <p:cNvPr id="45" name="Straight Connector 44">
            <a:extLst>
              <a:ext uri="{FF2B5EF4-FFF2-40B4-BE49-F238E27FC236}">
                <a16:creationId xmlns:a16="http://schemas.microsoft.com/office/drawing/2014/main" id="{B90B4AC0-1638-301F-C5D8-BA176FB20F04}"/>
              </a:ext>
            </a:extLst>
          </p:cNvPr>
          <p:cNvCxnSpPr/>
          <p:nvPr/>
        </p:nvCxnSpPr>
        <p:spPr bwMode="auto">
          <a:xfrm flipV="1">
            <a:off x="506280" y="3124200"/>
            <a:ext cx="0" cy="1734441"/>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9810A315-38D5-F0C7-47A1-2136F81F3F7F}"/>
              </a:ext>
            </a:extLst>
          </p:cNvPr>
          <p:cNvCxnSpPr/>
          <p:nvPr/>
        </p:nvCxnSpPr>
        <p:spPr bwMode="auto">
          <a:xfrm>
            <a:off x="504855" y="3810000"/>
            <a:ext cx="205882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a:extLst>
              <a:ext uri="{FF2B5EF4-FFF2-40B4-BE49-F238E27FC236}">
                <a16:creationId xmlns:a16="http://schemas.microsoft.com/office/drawing/2014/main" id="{AFC53719-E378-7151-A0BB-D44FCA3A9422}"/>
              </a:ext>
            </a:extLst>
          </p:cNvPr>
          <p:cNvCxnSpPr/>
          <p:nvPr/>
        </p:nvCxnSpPr>
        <p:spPr bwMode="auto">
          <a:xfrm flipV="1">
            <a:off x="2868480" y="4154777"/>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a:extLst>
              <a:ext uri="{FF2B5EF4-FFF2-40B4-BE49-F238E27FC236}">
                <a16:creationId xmlns:a16="http://schemas.microsoft.com/office/drawing/2014/main" id="{191BBCC5-7071-4800-3978-35D1D2A852C6}"/>
              </a:ext>
            </a:extLst>
          </p:cNvPr>
          <p:cNvCxnSpPr/>
          <p:nvPr/>
        </p:nvCxnSpPr>
        <p:spPr bwMode="auto">
          <a:xfrm flipV="1">
            <a:off x="3014681" y="4154777"/>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1C27AD6B-C07C-5F38-F725-29DB3F990711}"/>
              </a:ext>
            </a:extLst>
          </p:cNvPr>
          <p:cNvCxnSpPr/>
          <p:nvPr/>
        </p:nvCxnSpPr>
        <p:spPr bwMode="auto">
          <a:xfrm>
            <a:off x="3019455" y="4796342"/>
            <a:ext cx="153825" cy="0"/>
          </a:xfrm>
          <a:prstGeom prst="line">
            <a:avLst/>
          </a:prstGeom>
          <a:solidFill>
            <a:schemeClr val="accent1"/>
          </a:solidFill>
          <a:ln w="3175"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a:extLst>
              <a:ext uri="{FF2B5EF4-FFF2-40B4-BE49-F238E27FC236}">
                <a16:creationId xmlns:a16="http://schemas.microsoft.com/office/drawing/2014/main" id="{6EADAFB9-4BB9-2CBF-7C2D-5CD5C88DE0B9}"/>
              </a:ext>
            </a:extLst>
          </p:cNvPr>
          <p:cNvCxnSpPr/>
          <p:nvPr/>
        </p:nvCxnSpPr>
        <p:spPr bwMode="auto">
          <a:xfrm flipH="1">
            <a:off x="2716080" y="4796342"/>
            <a:ext cx="138081" cy="0"/>
          </a:xfrm>
          <a:prstGeom prst="line">
            <a:avLst/>
          </a:prstGeom>
          <a:solidFill>
            <a:schemeClr val="accent1"/>
          </a:solidFill>
          <a:ln w="3175"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BAD78CD-F6B3-AC30-62EA-22A211053DD0}"/>
              </a:ext>
            </a:extLst>
          </p:cNvPr>
          <p:cNvCxnSpPr/>
          <p:nvPr/>
        </p:nvCxnSpPr>
        <p:spPr bwMode="auto">
          <a:xfrm>
            <a:off x="2563680" y="3810000"/>
            <a:ext cx="205882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Box 63">
            <a:extLst>
              <a:ext uri="{FF2B5EF4-FFF2-40B4-BE49-F238E27FC236}">
                <a16:creationId xmlns:a16="http://schemas.microsoft.com/office/drawing/2014/main" id="{C6D0D0C5-2563-CE8A-B03C-0ACA6C32F9A8}"/>
              </a:ext>
            </a:extLst>
          </p:cNvPr>
          <p:cNvSpPr txBox="1"/>
          <p:nvPr/>
        </p:nvSpPr>
        <p:spPr>
          <a:xfrm>
            <a:off x="3048000" y="3497619"/>
            <a:ext cx="1088760" cy="276999"/>
          </a:xfrm>
          <a:prstGeom prst="rect">
            <a:avLst/>
          </a:prstGeom>
          <a:noFill/>
        </p:spPr>
        <p:txBody>
          <a:bodyPr wrap="none" rtlCol="0">
            <a:spAutoFit/>
          </a:bodyPr>
          <a:lstStyle/>
          <a:p>
            <a:r>
              <a:rPr lang="en-US" dirty="0"/>
              <a:t>Guard Interval</a:t>
            </a:r>
          </a:p>
        </p:txBody>
      </p:sp>
      <p:sp>
        <p:nvSpPr>
          <p:cNvPr id="11" name="Rectangle 10">
            <a:extLst>
              <a:ext uri="{FF2B5EF4-FFF2-40B4-BE49-F238E27FC236}">
                <a16:creationId xmlns:a16="http://schemas.microsoft.com/office/drawing/2014/main" id="{7E1A15F5-0738-ACBB-412B-675FF8596172}"/>
              </a:ext>
            </a:extLst>
          </p:cNvPr>
          <p:cNvSpPr/>
          <p:nvPr/>
        </p:nvSpPr>
        <p:spPr bwMode="auto">
          <a:xfrm>
            <a:off x="2563680" y="4165262"/>
            <a:ext cx="2057400"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14108AE1-621E-3EE8-B6E2-3538D3053444}"/>
              </a:ext>
            </a:extLst>
          </p:cNvPr>
          <p:cNvSpPr/>
          <p:nvPr/>
        </p:nvSpPr>
        <p:spPr bwMode="auto">
          <a:xfrm>
            <a:off x="6678480" y="4165262"/>
            <a:ext cx="2057400"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Rectangle 9">
            <a:extLst>
              <a:ext uri="{FF2B5EF4-FFF2-40B4-BE49-F238E27FC236}">
                <a16:creationId xmlns:a16="http://schemas.microsoft.com/office/drawing/2014/main" id="{023B4BA6-2C3E-D5C1-2732-B60753503431}"/>
              </a:ext>
            </a:extLst>
          </p:cNvPr>
          <p:cNvSpPr/>
          <p:nvPr/>
        </p:nvSpPr>
        <p:spPr bwMode="auto">
          <a:xfrm>
            <a:off x="506280" y="4165262"/>
            <a:ext cx="2057400"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Rectangle 11">
            <a:extLst>
              <a:ext uri="{FF2B5EF4-FFF2-40B4-BE49-F238E27FC236}">
                <a16:creationId xmlns:a16="http://schemas.microsoft.com/office/drawing/2014/main" id="{96145553-D85A-61F9-64FA-FF9FDBE7FB41}"/>
              </a:ext>
            </a:extLst>
          </p:cNvPr>
          <p:cNvSpPr/>
          <p:nvPr/>
        </p:nvSpPr>
        <p:spPr bwMode="auto">
          <a:xfrm>
            <a:off x="4621080" y="4165262"/>
            <a:ext cx="2057400"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31" name="Straight Connector 30">
            <a:extLst>
              <a:ext uri="{FF2B5EF4-FFF2-40B4-BE49-F238E27FC236}">
                <a16:creationId xmlns:a16="http://schemas.microsoft.com/office/drawing/2014/main" id="{F1427A62-61D7-BF15-7433-4EFAF3E3FED4}"/>
              </a:ext>
            </a:extLst>
          </p:cNvPr>
          <p:cNvCxnSpPr/>
          <p:nvPr/>
        </p:nvCxnSpPr>
        <p:spPr bwMode="auto">
          <a:xfrm>
            <a:off x="582480" y="4010305"/>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a:extLst>
              <a:ext uri="{FF2B5EF4-FFF2-40B4-BE49-F238E27FC236}">
                <a16:creationId xmlns:a16="http://schemas.microsoft.com/office/drawing/2014/main" id="{F32438D7-ACB1-3D7F-0540-A60E7E2B34B3}"/>
              </a:ext>
            </a:extLst>
          </p:cNvPr>
          <p:cNvCxnSpPr/>
          <p:nvPr/>
        </p:nvCxnSpPr>
        <p:spPr bwMode="auto">
          <a:xfrm>
            <a:off x="887280" y="4010305"/>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52186CA8-956F-7E0E-1428-7714ED8A32CD}"/>
              </a:ext>
            </a:extLst>
          </p:cNvPr>
          <p:cNvCxnSpPr/>
          <p:nvPr/>
        </p:nvCxnSpPr>
        <p:spPr bwMode="auto">
          <a:xfrm>
            <a:off x="4707508" y="4010305"/>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37D2C018-7403-9A0F-4433-CBBBE2951A42}"/>
              </a:ext>
            </a:extLst>
          </p:cNvPr>
          <p:cNvCxnSpPr/>
          <p:nvPr/>
        </p:nvCxnSpPr>
        <p:spPr bwMode="auto">
          <a:xfrm>
            <a:off x="5012308" y="4010305"/>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a:extLst>
              <a:ext uri="{FF2B5EF4-FFF2-40B4-BE49-F238E27FC236}">
                <a16:creationId xmlns:a16="http://schemas.microsoft.com/office/drawing/2014/main" id="{2A23AEA6-F960-EB26-6EB6-137DFCD0B208}"/>
              </a:ext>
            </a:extLst>
          </p:cNvPr>
          <p:cNvSpPr txBox="1"/>
          <p:nvPr/>
        </p:nvSpPr>
        <p:spPr>
          <a:xfrm>
            <a:off x="4003628" y="2999603"/>
            <a:ext cx="1233479" cy="276999"/>
          </a:xfrm>
          <a:prstGeom prst="rect">
            <a:avLst/>
          </a:prstGeom>
          <a:noFill/>
        </p:spPr>
        <p:txBody>
          <a:bodyPr wrap="none" rtlCol="0">
            <a:spAutoFit/>
          </a:bodyPr>
          <a:lstStyle/>
          <a:p>
            <a:r>
              <a:rPr lang="en-US" dirty="0" err="1"/>
              <a:t>T</a:t>
            </a:r>
            <a:r>
              <a:rPr lang="en-US" baseline="-25000" dirty="0" err="1"/>
              <a:t>dsym</a:t>
            </a:r>
            <a:r>
              <a:rPr lang="en-US" dirty="0"/>
              <a:t> = 256xT</a:t>
            </a:r>
            <a:r>
              <a:rPr lang="en-US" baseline="-25000" dirty="0"/>
              <a:t>chip</a:t>
            </a:r>
          </a:p>
        </p:txBody>
      </p:sp>
      <p:sp>
        <p:nvSpPr>
          <p:cNvPr id="33" name="TextBox 32">
            <a:extLst>
              <a:ext uri="{FF2B5EF4-FFF2-40B4-BE49-F238E27FC236}">
                <a16:creationId xmlns:a16="http://schemas.microsoft.com/office/drawing/2014/main" id="{0655E8B0-AC49-2DA9-39B4-A835140913FA}"/>
              </a:ext>
            </a:extLst>
          </p:cNvPr>
          <p:cNvSpPr txBox="1"/>
          <p:nvPr/>
        </p:nvSpPr>
        <p:spPr>
          <a:xfrm>
            <a:off x="5000144" y="3497619"/>
            <a:ext cx="1100429" cy="276999"/>
          </a:xfrm>
          <a:prstGeom prst="rect">
            <a:avLst/>
          </a:prstGeom>
          <a:noFill/>
        </p:spPr>
        <p:txBody>
          <a:bodyPr wrap="none" rtlCol="0">
            <a:spAutoFit/>
          </a:bodyPr>
          <a:lstStyle/>
          <a:p>
            <a:r>
              <a:rPr lang="en-US" dirty="0" err="1"/>
              <a:t>T</a:t>
            </a:r>
            <a:r>
              <a:rPr lang="en-US" baseline="-25000" dirty="0" err="1"/>
              <a:t>burst</a:t>
            </a:r>
            <a:r>
              <a:rPr lang="en-US" dirty="0"/>
              <a:t>= 64xT</a:t>
            </a:r>
            <a:r>
              <a:rPr lang="en-US" baseline="-25000" dirty="0"/>
              <a:t>chip</a:t>
            </a:r>
            <a:endParaRPr lang="en-US" dirty="0"/>
          </a:p>
        </p:txBody>
      </p:sp>
      <p:grpSp>
        <p:nvGrpSpPr>
          <p:cNvPr id="53" name="Group 52">
            <a:extLst>
              <a:ext uri="{FF2B5EF4-FFF2-40B4-BE49-F238E27FC236}">
                <a16:creationId xmlns:a16="http://schemas.microsoft.com/office/drawing/2014/main" id="{E05DE5F5-FDE7-6D4E-311E-5CE0CFF08E9B}"/>
              </a:ext>
            </a:extLst>
          </p:cNvPr>
          <p:cNvGrpSpPr/>
          <p:nvPr/>
        </p:nvGrpSpPr>
        <p:grpSpPr>
          <a:xfrm>
            <a:off x="2563680" y="3485864"/>
            <a:ext cx="4113375" cy="1372776"/>
            <a:chOff x="2563680" y="3269181"/>
            <a:chExt cx="4113375" cy="1589460"/>
          </a:xfrm>
        </p:grpSpPr>
        <p:cxnSp>
          <p:nvCxnSpPr>
            <p:cNvPr id="47" name="Straight Connector 46">
              <a:extLst>
                <a:ext uri="{FF2B5EF4-FFF2-40B4-BE49-F238E27FC236}">
                  <a16:creationId xmlns:a16="http://schemas.microsoft.com/office/drawing/2014/main" id="{3861C254-A642-127F-25F2-B8D4133099D9}"/>
                </a:ext>
              </a:extLst>
            </p:cNvPr>
            <p:cNvCxnSpPr/>
            <p:nvPr/>
          </p:nvCxnSpPr>
          <p:spPr bwMode="auto">
            <a:xfrm flipV="1">
              <a:off x="2563680" y="3272342"/>
              <a:ext cx="0" cy="158629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D38503AB-BA80-C3C0-805F-BB9EBE392A41}"/>
                </a:ext>
              </a:extLst>
            </p:cNvPr>
            <p:cNvCxnSpPr/>
            <p:nvPr/>
          </p:nvCxnSpPr>
          <p:spPr bwMode="auto">
            <a:xfrm flipV="1">
              <a:off x="4621080" y="3269181"/>
              <a:ext cx="0" cy="158629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a:extLst>
                <a:ext uri="{FF2B5EF4-FFF2-40B4-BE49-F238E27FC236}">
                  <a16:creationId xmlns:a16="http://schemas.microsoft.com/office/drawing/2014/main" id="{168551DA-3A0E-034F-6B5A-AB5CB6E1A0A5}"/>
                </a:ext>
              </a:extLst>
            </p:cNvPr>
            <p:cNvCxnSpPr/>
            <p:nvPr/>
          </p:nvCxnSpPr>
          <p:spPr bwMode="auto">
            <a:xfrm flipV="1">
              <a:off x="6677055" y="3272342"/>
              <a:ext cx="0" cy="158629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44" name="Straight Connector 43">
            <a:extLst>
              <a:ext uri="{FF2B5EF4-FFF2-40B4-BE49-F238E27FC236}">
                <a16:creationId xmlns:a16="http://schemas.microsoft.com/office/drawing/2014/main" id="{9CCF371B-77F8-E306-8D54-04573581C90C}"/>
              </a:ext>
            </a:extLst>
          </p:cNvPr>
          <p:cNvCxnSpPr/>
          <p:nvPr/>
        </p:nvCxnSpPr>
        <p:spPr bwMode="auto">
          <a:xfrm>
            <a:off x="4618230" y="3810000"/>
            <a:ext cx="205882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6B18ACA8-C032-1519-4530-EA6705410142}"/>
              </a:ext>
            </a:extLst>
          </p:cNvPr>
          <p:cNvCxnSpPr/>
          <p:nvPr/>
        </p:nvCxnSpPr>
        <p:spPr bwMode="auto">
          <a:xfrm flipV="1">
            <a:off x="8734455" y="3124200"/>
            <a:ext cx="0" cy="1731280"/>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36968BEB-BD7D-EE6A-C5C6-BE96DC2B963E}"/>
              </a:ext>
            </a:extLst>
          </p:cNvPr>
          <p:cNvCxnSpPr/>
          <p:nvPr/>
        </p:nvCxnSpPr>
        <p:spPr bwMode="auto">
          <a:xfrm>
            <a:off x="6677055" y="3810000"/>
            <a:ext cx="205882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a:extLst>
              <a:ext uri="{FF2B5EF4-FFF2-40B4-BE49-F238E27FC236}">
                <a16:creationId xmlns:a16="http://schemas.microsoft.com/office/drawing/2014/main" id="{4109E189-F821-2735-96CE-CFF2D4BBBC37}"/>
              </a:ext>
            </a:extLst>
          </p:cNvPr>
          <p:cNvSpPr txBox="1"/>
          <p:nvPr/>
        </p:nvSpPr>
        <p:spPr>
          <a:xfrm>
            <a:off x="7161375" y="3497619"/>
            <a:ext cx="1088760" cy="276999"/>
          </a:xfrm>
          <a:prstGeom prst="rect">
            <a:avLst/>
          </a:prstGeom>
          <a:noFill/>
        </p:spPr>
        <p:txBody>
          <a:bodyPr wrap="none" rtlCol="0">
            <a:spAutoFit/>
          </a:bodyPr>
          <a:lstStyle/>
          <a:p>
            <a:r>
              <a:rPr lang="en-US" dirty="0"/>
              <a:t>Guard Interval</a:t>
            </a:r>
          </a:p>
        </p:txBody>
      </p:sp>
      <p:cxnSp>
        <p:nvCxnSpPr>
          <p:cNvPr id="54" name="Straight Connector 53">
            <a:extLst>
              <a:ext uri="{FF2B5EF4-FFF2-40B4-BE49-F238E27FC236}">
                <a16:creationId xmlns:a16="http://schemas.microsoft.com/office/drawing/2014/main" id="{97E46CBE-3478-1412-AF6E-5BBC9107A27C}"/>
              </a:ext>
            </a:extLst>
          </p:cNvPr>
          <p:cNvCxnSpPr/>
          <p:nvPr/>
        </p:nvCxnSpPr>
        <p:spPr bwMode="auto">
          <a:xfrm>
            <a:off x="504855" y="3276600"/>
            <a:ext cx="8229600"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Date Placeholder 1">
            <a:extLst>
              <a:ext uri="{FF2B5EF4-FFF2-40B4-BE49-F238E27FC236}">
                <a16:creationId xmlns:a16="http://schemas.microsoft.com/office/drawing/2014/main" id="{AF6657C1-0F7C-CB3B-BB8D-4571E2DE7960}"/>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55" name="Rectangle 7">
            <a:extLst>
              <a:ext uri="{FF2B5EF4-FFF2-40B4-BE49-F238E27FC236}">
                <a16:creationId xmlns:a16="http://schemas.microsoft.com/office/drawing/2014/main" id="{06795FFF-ED2C-9E7A-0815-62752607943A}"/>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15-22-0546-00-04ab</a:t>
            </a:r>
            <a:endParaRPr lang="en-US" altLang="en-US" sz="1400" b="1" dirty="0"/>
          </a:p>
        </p:txBody>
      </p:sp>
    </p:spTree>
    <p:extLst>
      <p:ext uri="{BB962C8B-B14F-4D97-AF65-F5344CB8AC3E}">
        <p14:creationId xmlns:p14="http://schemas.microsoft.com/office/powerpoint/2010/main" val="1878132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a:extLst>
              <a:ext uri="{FF2B5EF4-FFF2-40B4-BE49-F238E27FC236}">
                <a16:creationId xmlns:a16="http://schemas.microsoft.com/office/drawing/2014/main" id="{4A7EA94C-B75C-DF52-4218-FB045D3A820D}"/>
              </a:ext>
            </a:extLst>
          </p:cNvPr>
          <p:cNvSpPr/>
          <p:nvPr/>
        </p:nvSpPr>
        <p:spPr bwMode="auto">
          <a:xfrm>
            <a:off x="4125931" y="4002758"/>
            <a:ext cx="595401"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1" name="Rectangle 100">
            <a:extLst>
              <a:ext uri="{FF2B5EF4-FFF2-40B4-BE49-F238E27FC236}">
                <a16:creationId xmlns:a16="http://schemas.microsoft.com/office/drawing/2014/main" id="{3162FDB5-A2AD-6256-98A4-3B822B563867}"/>
              </a:ext>
            </a:extLst>
          </p:cNvPr>
          <p:cNvSpPr/>
          <p:nvPr/>
        </p:nvSpPr>
        <p:spPr bwMode="auto">
          <a:xfrm>
            <a:off x="3558886" y="4002758"/>
            <a:ext cx="567045"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New High Rate: 62.4 Mbps, K=7</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7" name="Content Placeholder 2">
            <a:extLst>
              <a:ext uri="{FF2B5EF4-FFF2-40B4-BE49-F238E27FC236}">
                <a16:creationId xmlns:a16="http://schemas.microsoft.com/office/drawing/2014/main" id="{C6B91E7A-1FE6-6328-82F9-7A129BE18C5B}"/>
              </a:ext>
            </a:extLst>
          </p:cNvPr>
          <p:cNvSpPr txBox="1">
            <a:spLocks/>
          </p:cNvSpPr>
          <p:nvPr/>
        </p:nvSpPr>
        <p:spPr bwMode="auto">
          <a:xfrm>
            <a:off x="685800" y="1981199"/>
            <a:ext cx="7772400" cy="776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600"/>
              </a:spcBef>
            </a:pPr>
            <a:r>
              <a:rPr lang="en-US" sz="1800" dirty="0"/>
              <a:t>Symbol structure at 249.6 MHz PRF for both PHR and PSDU</a:t>
            </a:r>
          </a:p>
          <a:p>
            <a:pPr lvl="1">
              <a:lnSpc>
                <a:spcPct val="120000"/>
              </a:lnSpc>
              <a:spcBef>
                <a:spcPts val="600"/>
              </a:spcBef>
            </a:pPr>
            <a:r>
              <a:rPr lang="en-US" sz="1400" dirty="0"/>
              <a:t>K=7 CC for both PHR and PSDU</a:t>
            </a:r>
          </a:p>
        </p:txBody>
      </p:sp>
      <p:sp>
        <p:nvSpPr>
          <p:cNvPr id="9" name="Rectangle 8">
            <a:extLst>
              <a:ext uri="{FF2B5EF4-FFF2-40B4-BE49-F238E27FC236}">
                <a16:creationId xmlns:a16="http://schemas.microsoft.com/office/drawing/2014/main" id="{53044014-D71F-A6E9-7090-02ADEDA58CC3}"/>
              </a:ext>
            </a:extLst>
          </p:cNvPr>
          <p:cNvSpPr/>
          <p:nvPr/>
        </p:nvSpPr>
        <p:spPr bwMode="auto">
          <a:xfrm>
            <a:off x="2959397" y="4002758"/>
            <a:ext cx="595401"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Rectangle 9">
            <a:extLst>
              <a:ext uri="{FF2B5EF4-FFF2-40B4-BE49-F238E27FC236}">
                <a16:creationId xmlns:a16="http://schemas.microsoft.com/office/drawing/2014/main" id="{8820C146-4D92-2687-BFD8-1E65D599362C}"/>
              </a:ext>
            </a:extLst>
          </p:cNvPr>
          <p:cNvSpPr/>
          <p:nvPr/>
        </p:nvSpPr>
        <p:spPr bwMode="auto">
          <a:xfrm>
            <a:off x="2392352" y="4002758"/>
            <a:ext cx="567045"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0" name="TextBox 39">
            <a:extLst>
              <a:ext uri="{FF2B5EF4-FFF2-40B4-BE49-F238E27FC236}">
                <a16:creationId xmlns:a16="http://schemas.microsoft.com/office/drawing/2014/main" id="{5C315A30-4B6B-0A51-B3E4-4003AE755035}"/>
              </a:ext>
            </a:extLst>
          </p:cNvPr>
          <p:cNvSpPr txBox="1"/>
          <p:nvPr/>
        </p:nvSpPr>
        <p:spPr>
          <a:xfrm>
            <a:off x="2514600" y="3408975"/>
            <a:ext cx="1023485" cy="276999"/>
          </a:xfrm>
          <a:prstGeom prst="rect">
            <a:avLst/>
          </a:prstGeom>
          <a:noFill/>
        </p:spPr>
        <p:txBody>
          <a:bodyPr wrap="none" rtlCol="0">
            <a:spAutoFit/>
          </a:bodyPr>
          <a:lstStyle/>
          <a:p>
            <a:r>
              <a:rPr lang="en-US" dirty="0" err="1"/>
              <a:t>T</a:t>
            </a:r>
            <a:r>
              <a:rPr lang="en-US" baseline="-25000" dirty="0" err="1"/>
              <a:t>burst</a:t>
            </a:r>
            <a:r>
              <a:rPr lang="en-US" dirty="0"/>
              <a:t>= 2xT</a:t>
            </a:r>
            <a:r>
              <a:rPr lang="en-US" baseline="-25000" dirty="0"/>
              <a:t>chip</a:t>
            </a:r>
            <a:endParaRPr lang="en-US" dirty="0"/>
          </a:p>
        </p:txBody>
      </p:sp>
      <p:sp>
        <p:nvSpPr>
          <p:cNvPr id="41" name="TextBox 40">
            <a:extLst>
              <a:ext uri="{FF2B5EF4-FFF2-40B4-BE49-F238E27FC236}">
                <a16:creationId xmlns:a16="http://schemas.microsoft.com/office/drawing/2014/main" id="{CDDFF608-395E-6F89-937A-BB1553920E9E}"/>
              </a:ext>
            </a:extLst>
          </p:cNvPr>
          <p:cNvSpPr txBox="1"/>
          <p:nvPr/>
        </p:nvSpPr>
        <p:spPr>
          <a:xfrm>
            <a:off x="4209662" y="4623000"/>
            <a:ext cx="444802" cy="276999"/>
          </a:xfrm>
          <a:prstGeom prst="rect">
            <a:avLst/>
          </a:prstGeom>
          <a:noFill/>
        </p:spPr>
        <p:txBody>
          <a:bodyPr wrap="none" rtlCol="0">
            <a:spAutoFit/>
          </a:bodyPr>
          <a:lstStyle/>
          <a:p>
            <a:r>
              <a:rPr lang="en-US" dirty="0" err="1"/>
              <a:t>T</a:t>
            </a:r>
            <a:r>
              <a:rPr lang="en-US" baseline="-25000" dirty="0" err="1"/>
              <a:t>chip</a:t>
            </a:r>
            <a:endParaRPr lang="en-US" baseline="-25000" dirty="0"/>
          </a:p>
        </p:txBody>
      </p:sp>
      <p:cxnSp>
        <p:nvCxnSpPr>
          <p:cNvPr id="42" name="Straight Connector 41">
            <a:extLst>
              <a:ext uri="{FF2B5EF4-FFF2-40B4-BE49-F238E27FC236}">
                <a16:creationId xmlns:a16="http://schemas.microsoft.com/office/drawing/2014/main" id="{6846109B-D846-F495-0F0A-7E606851E760}"/>
              </a:ext>
            </a:extLst>
          </p:cNvPr>
          <p:cNvCxnSpPr/>
          <p:nvPr/>
        </p:nvCxnSpPr>
        <p:spPr bwMode="auto">
          <a:xfrm flipV="1">
            <a:off x="2392055" y="2906411"/>
            <a:ext cx="0" cy="1788353"/>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69E3B8A3-C800-9F47-778C-3CCE55B56C9D}"/>
              </a:ext>
            </a:extLst>
          </p:cNvPr>
          <p:cNvCxnSpPr/>
          <p:nvPr/>
        </p:nvCxnSpPr>
        <p:spPr bwMode="auto">
          <a:xfrm>
            <a:off x="2390630" y="3733800"/>
            <a:ext cx="117154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5DEBE4B-51D3-02CE-17B5-EE9D0AC882CA}"/>
              </a:ext>
            </a:extLst>
          </p:cNvPr>
          <p:cNvCxnSpPr/>
          <p:nvPr/>
        </p:nvCxnSpPr>
        <p:spPr bwMode="auto">
          <a:xfrm flipV="1">
            <a:off x="4125780" y="4001762"/>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BDF3F0-B43E-177A-4546-20B2BCA2F096}"/>
              </a:ext>
            </a:extLst>
          </p:cNvPr>
          <p:cNvCxnSpPr/>
          <p:nvPr/>
        </p:nvCxnSpPr>
        <p:spPr bwMode="auto">
          <a:xfrm flipV="1">
            <a:off x="4718472" y="4001762"/>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F6112835-23D3-C63E-A6B3-8360453AF549}"/>
              </a:ext>
            </a:extLst>
          </p:cNvPr>
          <p:cNvCxnSpPr/>
          <p:nvPr/>
        </p:nvCxnSpPr>
        <p:spPr bwMode="auto">
          <a:xfrm flipV="1">
            <a:off x="4721332" y="3408975"/>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a:extLst>
              <a:ext uri="{FF2B5EF4-FFF2-40B4-BE49-F238E27FC236}">
                <a16:creationId xmlns:a16="http://schemas.microsoft.com/office/drawing/2014/main" id="{EEE8EDBC-E8AB-5C27-DB25-129B56D281C5}"/>
              </a:ext>
            </a:extLst>
          </p:cNvPr>
          <p:cNvCxnSpPr/>
          <p:nvPr/>
        </p:nvCxnSpPr>
        <p:spPr bwMode="auto">
          <a:xfrm>
            <a:off x="3562175" y="3733800"/>
            <a:ext cx="1159157"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TextBox 50">
            <a:extLst>
              <a:ext uri="{FF2B5EF4-FFF2-40B4-BE49-F238E27FC236}">
                <a16:creationId xmlns:a16="http://schemas.microsoft.com/office/drawing/2014/main" id="{D8BE8E24-482A-0BB9-E7DD-CE0DB75E9AD9}"/>
              </a:ext>
            </a:extLst>
          </p:cNvPr>
          <p:cNvSpPr txBox="1"/>
          <p:nvPr/>
        </p:nvSpPr>
        <p:spPr>
          <a:xfrm>
            <a:off x="3599516" y="3414240"/>
            <a:ext cx="1088760" cy="276999"/>
          </a:xfrm>
          <a:prstGeom prst="rect">
            <a:avLst/>
          </a:prstGeom>
          <a:noFill/>
        </p:spPr>
        <p:txBody>
          <a:bodyPr wrap="none" rtlCol="0">
            <a:spAutoFit/>
          </a:bodyPr>
          <a:lstStyle/>
          <a:p>
            <a:r>
              <a:rPr lang="en-US" dirty="0"/>
              <a:t>Guard Interval</a:t>
            </a:r>
          </a:p>
        </p:txBody>
      </p:sp>
      <p:grpSp>
        <p:nvGrpSpPr>
          <p:cNvPr id="108" name="Group 107">
            <a:extLst>
              <a:ext uri="{FF2B5EF4-FFF2-40B4-BE49-F238E27FC236}">
                <a16:creationId xmlns:a16="http://schemas.microsoft.com/office/drawing/2014/main" id="{A799EEE3-31A2-7E3C-7E2F-82B492059C19}"/>
              </a:ext>
            </a:extLst>
          </p:cNvPr>
          <p:cNvGrpSpPr/>
          <p:nvPr/>
        </p:nvGrpSpPr>
        <p:grpSpPr>
          <a:xfrm>
            <a:off x="4721182" y="4003603"/>
            <a:ext cx="2328980" cy="457199"/>
            <a:chOff x="2838421" y="4165639"/>
            <a:chExt cx="2328980" cy="457199"/>
          </a:xfrm>
          <a:solidFill>
            <a:schemeClr val="accent6">
              <a:lumMod val="20000"/>
              <a:lumOff val="80000"/>
            </a:schemeClr>
          </a:solidFill>
        </p:grpSpPr>
        <p:sp>
          <p:nvSpPr>
            <p:cNvPr id="102" name="Rectangle 101">
              <a:extLst>
                <a:ext uri="{FF2B5EF4-FFF2-40B4-BE49-F238E27FC236}">
                  <a16:creationId xmlns:a16="http://schemas.microsoft.com/office/drawing/2014/main" id="{42962D69-05FB-D267-BC8B-B7A0CCBCF351}"/>
                </a:ext>
              </a:extLst>
            </p:cNvPr>
            <p:cNvSpPr/>
            <p:nvPr/>
          </p:nvSpPr>
          <p:spPr bwMode="auto">
            <a:xfrm>
              <a:off x="3405466" y="4165639"/>
              <a:ext cx="595401"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3" name="Rectangle 102">
              <a:extLst>
                <a:ext uri="{FF2B5EF4-FFF2-40B4-BE49-F238E27FC236}">
                  <a16:creationId xmlns:a16="http://schemas.microsoft.com/office/drawing/2014/main" id="{FA4DA9EF-C7BF-4DDB-1069-65F87CCBF290}"/>
                </a:ext>
              </a:extLst>
            </p:cNvPr>
            <p:cNvSpPr/>
            <p:nvPr/>
          </p:nvSpPr>
          <p:spPr bwMode="auto">
            <a:xfrm>
              <a:off x="2838421" y="4165639"/>
              <a:ext cx="567045" cy="457199"/>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4" name="Rectangle 103">
              <a:extLst>
                <a:ext uri="{FF2B5EF4-FFF2-40B4-BE49-F238E27FC236}">
                  <a16:creationId xmlns:a16="http://schemas.microsoft.com/office/drawing/2014/main" id="{11065A70-916D-6693-7145-C02A1740CB04}"/>
                </a:ext>
              </a:extLst>
            </p:cNvPr>
            <p:cNvSpPr/>
            <p:nvPr/>
          </p:nvSpPr>
          <p:spPr bwMode="auto">
            <a:xfrm>
              <a:off x="4572000" y="4165639"/>
              <a:ext cx="595401"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05" name="Rectangle 104">
              <a:extLst>
                <a:ext uri="{FF2B5EF4-FFF2-40B4-BE49-F238E27FC236}">
                  <a16:creationId xmlns:a16="http://schemas.microsoft.com/office/drawing/2014/main" id="{1B49158B-15C6-3D6B-BFBC-A4D00F5C1209}"/>
                </a:ext>
              </a:extLst>
            </p:cNvPr>
            <p:cNvSpPr/>
            <p:nvPr/>
          </p:nvSpPr>
          <p:spPr bwMode="auto">
            <a:xfrm>
              <a:off x="4004955" y="4165639"/>
              <a:ext cx="567045"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117" name="Straight Connector 116">
            <a:extLst>
              <a:ext uri="{FF2B5EF4-FFF2-40B4-BE49-F238E27FC236}">
                <a16:creationId xmlns:a16="http://schemas.microsoft.com/office/drawing/2014/main" id="{8AFE6C02-632A-B8A8-625E-14864ED616A6}"/>
              </a:ext>
            </a:extLst>
          </p:cNvPr>
          <p:cNvCxnSpPr/>
          <p:nvPr/>
        </p:nvCxnSpPr>
        <p:spPr bwMode="auto">
          <a:xfrm>
            <a:off x="4125780" y="4611757"/>
            <a:ext cx="590989"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ctangle 13">
            <a:extLst>
              <a:ext uri="{FF2B5EF4-FFF2-40B4-BE49-F238E27FC236}">
                <a16:creationId xmlns:a16="http://schemas.microsoft.com/office/drawing/2014/main" id="{D86061B4-8DBC-8281-883D-92A868FA7E09}"/>
              </a:ext>
            </a:extLst>
          </p:cNvPr>
          <p:cNvSpPr/>
          <p:nvPr/>
        </p:nvSpPr>
        <p:spPr bwMode="auto">
          <a:xfrm>
            <a:off x="3562175" y="3993610"/>
            <a:ext cx="1155368"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4" name="Rectangle 113">
            <a:extLst>
              <a:ext uri="{FF2B5EF4-FFF2-40B4-BE49-F238E27FC236}">
                <a16:creationId xmlns:a16="http://schemas.microsoft.com/office/drawing/2014/main" id="{49AA296F-039A-AD38-30E7-6A774EB5BF17}"/>
              </a:ext>
            </a:extLst>
          </p:cNvPr>
          <p:cNvSpPr/>
          <p:nvPr/>
        </p:nvSpPr>
        <p:spPr bwMode="auto">
          <a:xfrm>
            <a:off x="5885463" y="3991983"/>
            <a:ext cx="1155368"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180A9DAE-AD86-7679-EF63-4913DC7A4ECB}"/>
              </a:ext>
            </a:extLst>
          </p:cNvPr>
          <p:cNvSpPr/>
          <p:nvPr/>
        </p:nvSpPr>
        <p:spPr bwMode="auto">
          <a:xfrm>
            <a:off x="2392552" y="3993610"/>
            <a:ext cx="1165405"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3" name="Rectangle 112">
            <a:extLst>
              <a:ext uri="{FF2B5EF4-FFF2-40B4-BE49-F238E27FC236}">
                <a16:creationId xmlns:a16="http://schemas.microsoft.com/office/drawing/2014/main" id="{48082E3C-DD35-BEA0-F67B-ED4ED1332DFD}"/>
              </a:ext>
            </a:extLst>
          </p:cNvPr>
          <p:cNvSpPr/>
          <p:nvPr/>
        </p:nvSpPr>
        <p:spPr bwMode="auto">
          <a:xfrm>
            <a:off x="4715840" y="3991983"/>
            <a:ext cx="1165405"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32" name="Straight Connector 31">
            <a:extLst>
              <a:ext uri="{FF2B5EF4-FFF2-40B4-BE49-F238E27FC236}">
                <a16:creationId xmlns:a16="http://schemas.microsoft.com/office/drawing/2014/main" id="{6F38567A-03EA-7B03-D7C7-3692FD16F141}"/>
              </a:ext>
            </a:extLst>
          </p:cNvPr>
          <p:cNvCxnSpPr/>
          <p:nvPr/>
        </p:nvCxnSpPr>
        <p:spPr bwMode="auto">
          <a:xfrm>
            <a:off x="2679667" y="3846428"/>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a:extLst>
              <a:ext uri="{FF2B5EF4-FFF2-40B4-BE49-F238E27FC236}">
                <a16:creationId xmlns:a16="http://schemas.microsoft.com/office/drawing/2014/main" id="{E48E46D5-DB28-3C66-B6E0-4E5E23951018}"/>
              </a:ext>
            </a:extLst>
          </p:cNvPr>
          <p:cNvCxnSpPr/>
          <p:nvPr/>
        </p:nvCxnSpPr>
        <p:spPr bwMode="auto">
          <a:xfrm>
            <a:off x="3260890" y="3836963"/>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a:extLst>
              <a:ext uri="{FF2B5EF4-FFF2-40B4-BE49-F238E27FC236}">
                <a16:creationId xmlns:a16="http://schemas.microsoft.com/office/drawing/2014/main" id="{2D092D27-0ABE-ECD8-3E97-F020E6774D63}"/>
              </a:ext>
            </a:extLst>
          </p:cNvPr>
          <p:cNvCxnSpPr/>
          <p:nvPr/>
        </p:nvCxnSpPr>
        <p:spPr bwMode="auto">
          <a:xfrm>
            <a:off x="5004704" y="3818187"/>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Straight Connector 115">
            <a:extLst>
              <a:ext uri="{FF2B5EF4-FFF2-40B4-BE49-F238E27FC236}">
                <a16:creationId xmlns:a16="http://schemas.microsoft.com/office/drawing/2014/main" id="{4EFF15DA-3EE8-6F9D-3A15-7AD901AD76C9}"/>
              </a:ext>
            </a:extLst>
          </p:cNvPr>
          <p:cNvCxnSpPr/>
          <p:nvPr/>
        </p:nvCxnSpPr>
        <p:spPr bwMode="auto">
          <a:xfrm>
            <a:off x="5585927" y="3818188"/>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7D4E6C2D-3A67-C986-FAF6-C29F7E2693B9}"/>
              </a:ext>
            </a:extLst>
          </p:cNvPr>
          <p:cNvSpPr txBox="1"/>
          <p:nvPr/>
        </p:nvSpPr>
        <p:spPr>
          <a:xfrm>
            <a:off x="4032204" y="2906411"/>
            <a:ext cx="1079591" cy="276999"/>
          </a:xfrm>
          <a:prstGeom prst="rect">
            <a:avLst/>
          </a:prstGeom>
          <a:noFill/>
        </p:spPr>
        <p:txBody>
          <a:bodyPr wrap="none" rtlCol="0">
            <a:spAutoFit/>
          </a:bodyPr>
          <a:lstStyle/>
          <a:p>
            <a:r>
              <a:rPr lang="en-US" dirty="0" err="1"/>
              <a:t>T</a:t>
            </a:r>
            <a:r>
              <a:rPr lang="en-US" baseline="-25000" dirty="0" err="1"/>
              <a:t>dsym</a:t>
            </a:r>
            <a:r>
              <a:rPr lang="en-US" dirty="0"/>
              <a:t> = 8xT</a:t>
            </a:r>
            <a:r>
              <a:rPr lang="en-US" baseline="-25000" dirty="0"/>
              <a:t>chip</a:t>
            </a:r>
          </a:p>
        </p:txBody>
      </p:sp>
      <p:cxnSp>
        <p:nvCxnSpPr>
          <p:cNvPr id="4" name="Straight Connector 3">
            <a:extLst>
              <a:ext uri="{FF2B5EF4-FFF2-40B4-BE49-F238E27FC236}">
                <a16:creationId xmlns:a16="http://schemas.microsoft.com/office/drawing/2014/main" id="{01C5FD4A-7143-68EB-8ED4-13D80206C12E}"/>
              </a:ext>
            </a:extLst>
          </p:cNvPr>
          <p:cNvCxnSpPr/>
          <p:nvPr/>
        </p:nvCxnSpPr>
        <p:spPr bwMode="auto">
          <a:xfrm>
            <a:off x="2390630" y="3200400"/>
            <a:ext cx="4659532"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3FB2C3F4-42BB-2B7D-0448-4818F1AB5200}"/>
              </a:ext>
            </a:extLst>
          </p:cNvPr>
          <p:cNvCxnSpPr/>
          <p:nvPr/>
        </p:nvCxnSpPr>
        <p:spPr bwMode="auto">
          <a:xfrm flipV="1">
            <a:off x="3554798" y="3429000"/>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a:extLst>
              <a:ext uri="{FF2B5EF4-FFF2-40B4-BE49-F238E27FC236}">
                <a16:creationId xmlns:a16="http://schemas.microsoft.com/office/drawing/2014/main" id="{3168212E-AC86-736A-01A1-CDB0DF96BB99}"/>
              </a:ext>
            </a:extLst>
          </p:cNvPr>
          <p:cNvSpPr txBox="1"/>
          <p:nvPr/>
        </p:nvSpPr>
        <p:spPr>
          <a:xfrm>
            <a:off x="4839152" y="3408975"/>
            <a:ext cx="1023485" cy="276999"/>
          </a:xfrm>
          <a:prstGeom prst="rect">
            <a:avLst/>
          </a:prstGeom>
          <a:noFill/>
        </p:spPr>
        <p:txBody>
          <a:bodyPr wrap="none" rtlCol="0">
            <a:spAutoFit/>
          </a:bodyPr>
          <a:lstStyle/>
          <a:p>
            <a:r>
              <a:rPr lang="en-US" dirty="0" err="1"/>
              <a:t>T</a:t>
            </a:r>
            <a:r>
              <a:rPr lang="en-US" baseline="-25000" dirty="0" err="1"/>
              <a:t>burst</a:t>
            </a:r>
            <a:r>
              <a:rPr lang="en-US" dirty="0"/>
              <a:t>= 2xT</a:t>
            </a:r>
            <a:r>
              <a:rPr lang="en-US" baseline="-25000" dirty="0"/>
              <a:t>chip</a:t>
            </a:r>
            <a:endParaRPr lang="en-US" dirty="0"/>
          </a:p>
        </p:txBody>
      </p:sp>
      <p:cxnSp>
        <p:nvCxnSpPr>
          <p:cNvPr id="19" name="Straight Connector 18">
            <a:extLst>
              <a:ext uri="{FF2B5EF4-FFF2-40B4-BE49-F238E27FC236}">
                <a16:creationId xmlns:a16="http://schemas.microsoft.com/office/drawing/2014/main" id="{3B004291-7116-1EB0-BB33-722F65020FBE}"/>
              </a:ext>
            </a:extLst>
          </p:cNvPr>
          <p:cNvCxnSpPr/>
          <p:nvPr/>
        </p:nvCxnSpPr>
        <p:spPr bwMode="auto">
          <a:xfrm>
            <a:off x="4715182" y="3733800"/>
            <a:ext cx="117154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DD189CCC-5D0C-F635-2E19-EC440B6C4C50}"/>
              </a:ext>
            </a:extLst>
          </p:cNvPr>
          <p:cNvCxnSpPr/>
          <p:nvPr/>
        </p:nvCxnSpPr>
        <p:spPr bwMode="auto">
          <a:xfrm flipV="1">
            <a:off x="7045884" y="2906411"/>
            <a:ext cx="0" cy="1785192"/>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a:extLst>
              <a:ext uri="{FF2B5EF4-FFF2-40B4-BE49-F238E27FC236}">
                <a16:creationId xmlns:a16="http://schemas.microsoft.com/office/drawing/2014/main" id="{21C00F71-A436-7682-C8F5-3A270B09141F}"/>
              </a:ext>
            </a:extLst>
          </p:cNvPr>
          <p:cNvCxnSpPr/>
          <p:nvPr/>
        </p:nvCxnSpPr>
        <p:spPr bwMode="auto">
          <a:xfrm>
            <a:off x="5886727" y="3733800"/>
            <a:ext cx="1159157"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8A74B079-DFDC-DC18-E8CE-709D759C6301}"/>
              </a:ext>
            </a:extLst>
          </p:cNvPr>
          <p:cNvSpPr txBox="1"/>
          <p:nvPr/>
        </p:nvSpPr>
        <p:spPr>
          <a:xfrm>
            <a:off x="5924068" y="3414240"/>
            <a:ext cx="1088760" cy="276999"/>
          </a:xfrm>
          <a:prstGeom prst="rect">
            <a:avLst/>
          </a:prstGeom>
          <a:noFill/>
        </p:spPr>
        <p:txBody>
          <a:bodyPr wrap="none" rtlCol="0">
            <a:spAutoFit/>
          </a:bodyPr>
          <a:lstStyle/>
          <a:p>
            <a:r>
              <a:rPr lang="en-US" dirty="0"/>
              <a:t>Guard Interval</a:t>
            </a:r>
          </a:p>
        </p:txBody>
      </p:sp>
      <p:cxnSp>
        <p:nvCxnSpPr>
          <p:cNvPr id="23" name="Straight Connector 22">
            <a:extLst>
              <a:ext uri="{FF2B5EF4-FFF2-40B4-BE49-F238E27FC236}">
                <a16:creationId xmlns:a16="http://schemas.microsoft.com/office/drawing/2014/main" id="{09AF88A5-1FD8-604F-C58F-18A8A26EEC42}"/>
              </a:ext>
            </a:extLst>
          </p:cNvPr>
          <p:cNvCxnSpPr/>
          <p:nvPr/>
        </p:nvCxnSpPr>
        <p:spPr bwMode="auto">
          <a:xfrm flipV="1">
            <a:off x="5879350" y="3429000"/>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Date Placeholder 1">
            <a:extLst>
              <a:ext uri="{FF2B5EF4-FFF2-40B4-BE49-F238E27FC236}">
                <a16:creationId xmlns:a16="http://schemas.microsoft.com/office/drawing/2014/main" id="{D3EC5825-3EDD-0885-56A8-3E7DC7F739F3}"/>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11" name="Rectangle 7">
            <a:extLst>
              <a:ext uri="{FF2B5EF4-FFF2-40B4-BE49-F238E27FC236}">
                <a16:creationId xmlns:a16="http://schemas.microsoft.com/office/drawing/2014/main" id="{052B7555-CC69-295A-91F1-A54634B2983B}"/>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15-22-0546-00-04ab</a:t>
            </a:r>
            <a:endParaRPr lang="en-US" altLang="en-US" sz="1400" b="1" dirty="0"/>
          </a:p>
        </p:txBody>
      </p:sp>
    </p:spTree>
    <p:extLst>
      <p:ext uri="{BB962C8B-B14F-4D97-AF65-F5344CB8AC3E}">
        <p14:creationId xmlns:p14="http://schemas.microsoft.com/office/powerpoint/2010/main" val="17799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a:extLst>
              <a:ext uri="{FF2B5EF4-FFF2-40B4-BE49-F238E27FC236}">
                <a16:creationId xmlns:a16="http://schemas.microsoft.com/office/drawing/2014/main" id="{3162FDB5-A2AD-6256-98A4-3B822B563867}"/>
              </a:ext>
            </a:extLst>
          </p:cNvPr>
          <p:cNvSpPr/>
          <p:nvPr/>
        </p:nvSpPr>
        <p:spPr bwMode="auto">
          <a:xfrm>
            <a:off x="3558886" y="4002758"/>
            <a:ext cx="1145988"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New High Rate: 124.8 Mbps, K=7</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7" name="Content Placeholder 2">
            <a:extLst>
              <a:ext uri="{FF2B5EF4-FFF2-40B4-BE49-F238E27FC236}">
                <a16:creationId xmlns:a16="http://schemas.microsoft.com/office/drawing/2014/main" id="{C6B91E7A-1FE6-6328-82F9-7A129BE18C5B}"/>
              </a:ext>
            </a:extLst>
          </p:cNvPr>
          <p:cNvSpPr txBox="1">
            <a:spLocks/>
          </p:cNvSpPr>
          <p:nvPr/>
        </p:nvSpPr>
        <p:spPr bwMode="auto">
          <a:xfrm>
            <a:off x="685800" y="1981199"/>
            <a:ext cx="7772400" cy="824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600"/>
              </a:spcBef>
            </a:pPr>
            <a:r>
              <a:rPr lang="en-US" sz="1800" dirty="0"/>
              <a:t>Symbol structure at 249.6 MHz PRF for both PHR and PSDU</a:t>
            </a:r>
          </a:p>
          <a:p>
            <a:pPr lvl="1">
              <a:lnSpc>
                <a:spcPct val="120000"/>
              </a:lnSpc>
              <a:spcBef>
                <a:spcPts val="600"/>
              </a:spcBef>
            </a:pPr>
            <a:r>
              <a:rPr lang="en-US" sz="1400" dirty="0"/>
              <a:t>K=7 CC for both PHR and PSDU </a:t>
            </a:r>
          </a:p>
        </p:txBody>
      </p:sp>
      <p:sp>
        <p:nvSpPr>
          <p:cNvPr id="10" name="Rectangle 9">
            <a:extLst>
              <a:ext uri="{FF2B5EF4-FFF2-40B4-BE49-F238E27FC236}">
                <a16:creationId xmlns:a16="http://schemas.microsoft.com/office/drawing/2014/main" id="{8820C146-4D92-2687-BFD8-1E65D599362C}"/>
              </a:ext>
            </a:extLst>
          </p:cNvPr>
          <p:cNvSpPr/>
          <p:nvPr/>
        </p:nvSpPr>
        <p:spPr bwMode="auto">
          <a:xfrm>
            <a:off x="2392352" y="4002758"/>
            <a:ext cx="1158859"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1" name="TextBox 40">
            <a:extLst>
              <a:ext uri="{FF2B5EF4-FFF2-40B4-BE49-F238E27FC236}">
                <a16:creationId xmlns:a16="http://schemas.microsoft.com/office/drawing/2014/main" id="{CDDFF608-395E-6F89-937A-BB1553920E9E}"/>
              </a:ext>
            </a:extLst>
          </p:cNvPr>
          <p:cNvSpPr txBox="1"/>
          <p:nvPr/>
        </p:nvSpPr>
        <p:spPr>
          <a:xfrm>
            <a:off x="3949695" y="4668995"/>
            <a:ext cx="444802" cy="276999"/>
          </a:xfrm>
          <a:prstGeom prst="rect">
            <a:avLst/>
          </a:prstGeom>
          <a:noFill/>
        </p:spPr>
        <p:txBody>
          <a:bodyPr wrap="none" rtlCol="0">
            <a:spAutoFit/>
          </a:bodyPr>
          <a:lstStyle/>
          <a:p>
            <a:r>
              <a:rPr lang="en-US" dirty="0" err="1"/>
              <a:t>T</a:t>
            </a:r>
            <a:r>
              <a:rPr lang="en-US" baseline="-25000" dirty="0" err="1"/>
              <a:t>chip</a:t>
            </a:r>
            <a:endParaRPr lang="en-US" baseline="-25000" dirty="0"/>
          </a:p>
        </p:txBody>
      </p:sp>
      <p:cxnSp>
        <p:nvCxnSpPr>
          <p:cNvPr id="46" name="Straight Connector 45">
            <a:extLst>
              <a:ext uri="{FF2B5EF4-FFF2-40B4-BE49-F238E27FC236}">
                <a16:creationId xmlns:a16="http://schemas.microsoft.com/office/drawing/2014/main" id="{D7BDF3F0-B43E-177A-4546-20B2BCA2F096}"/>
              </a:ext>
            </a:extLst>
          </p:cNvPr>
          <p:cNvCxnSpPr/>
          <p:nvPr/>
        </p:nvCxnSpPr>
        <p:spPr bwMode="auto">
          <a:xfrm flipV="1">
            <a:off x="4718472" y="4001762"/>
            <a:ext cx="0" cy="703864"/>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Rectangle 102">
            <a:extLst>
              <a:ext uri="{FF2B5EF4-FFF2-40B4-BE49-F238E27FC236}">
                <a16:creationId xmlns:a16="http://schemas.microsoft.com/office/drawing/2014/main" id="{FA4DA9EF-C7BF-4DDB-1069-65F87CCBF290}"/>
              </a:ext>
            </a:extLst>
          </p:cNvPr>
          <p:cNvSpPr/>
          <p:nvPr/>
        </p:nvSpPr>
        <p:spPr bwMode="auto">
          <a:xfrm>
            <a:off x="4721182" y="4003603"/>
            <a:ext cx="1150024" cy="4571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5" name="Rectangle 104">
            <a:extLst>
              <a:ext uri="{FF2B5EF4-FFF2-40B4-BE49-F238E27FC236}">
                <a16:creationId xmlns:a16="http://schemas.microsoft.com/office/drawing/2014/main" id="{1B49158B-15C6-3D6B-BFBC-A4D00F5C1209}"/>
              </a:ext>
            </a:extLst>
          </p:cNvPr>
          <p:cNvSpPr/>
          <p:nvPr/>
        </p:nvSpPr>
        <p:spPr bwMode="auto">
          <a:xfrm>
            <a:off x="5887716" y="4003603"/>
            <a:ext cx="1142646" cy="4571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117" name="Straight Connector 116">
            <a:extLst>
              <a:ext uri="{FF2B5EF4-FFF2-40B4-BE49-F238E27FC236}">
                <a16:creationId xmlns:a16="http://schemas.microsoft.com/office/drawing/2014/main" id="{8AFE6C02-632A-B8A8-625E-14864ED616A6}"/>
              </a:ext>
            </a:extLst>
          </p:cNvPr>
          <p:cNvCxnSpPr/>
          <p:nvPr/>
        </p:nvCxnSpPr>
        <p:spPr bwMode="auto">
          <a:xfrm>
            <a:off x="3557957" y="4611757"/>
            <a:ext cx="1158812"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ctangle 13">
            <a:extLst>
              <a:ext uri="{FF2B5EF4-FFF2-40B4-BE49-F238E27FC236}">
                <a16:creationId xmlns:a16="http://schemas.microsoft.com/office/drawing/2014/main" id="{D86061B4-8DBC-8281-883D-92A868FA7E09}"/>
              </a:ext>
            </a:extLst>
          </p:cNvPr>
          <p:cNvSpPr/>
          <p:nvPr/>
        </p:nvSpPr>
        <p:spPr bwMode="auto">
          <a:xfrm>
            <a:off x="3562175" y="3993610"/>
            <a:ext cx="1155368"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4" name="Rectangle 113">
            <a:extLst>
              <a:ext uri="{FF2B5EF4-FFF2-40B4-BE49-F238E27FC236}">
                <a16:creationId xmlns:a16="http://schemas.microsoft.com/office/drawing/2014/main" id="{49AA296F-039A-AD38-30E7-6A774EB5BF17}"/>
              </a:ext>
            </a:extLst>
          </p:cNvPr>
          <p:cNvSpPr/>
          <p:nvPr/>
        </p:nvSpPr>
        <p:spPr bwMode="auto">
          <a:xfrm>
            <a:off x="5885463" y="3991983"/>
            <a:ext cx="1155368" cy="457199"/>
          </a:xfrm>
          <a:prstGeom prst="rect">
            <a:avLst/>
          </a:prstGeom>
          <a:no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180A9DAE-AD86-7679-EF63-4913DC7A4ECB}"/>
              </a:ext>
            </a:extLst>
          </p:cNvPr>
          <p:cNvSpPr/>
          <p:nvPr/>
        </p:nvSpPr>
        <p:spPr bwMode="auto">
          <a:xfrm>
            <a:off x="2392552" y="3993610"/>
            <a:ext cx="1165405"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3" name="Rectangle 112">
            <a:extLst>
              <a:ext uri="{FF2B5EF4-FFF2-40B4-BE49-F238E27FC236}">
                <a16:creationId xmlns:a16="http://schemas.microsoft.com/office/drawing/2014/main" id="{48082E3C-DD35-BEA0-F67B-ED4ED1332DFD}"/>
              </a:ext>
            </a:extLst>
          </p:cNvPr>
          <p:cNvSpPr/>
          <p:nvPr/>
        </p:nvSpPr>
        <p:spPr bwMode="auto">
          <a:xfrm>
            <a:off x="4715840" y="3991983"/>
            <a:ext cx="1165405" cy="45719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32" name="Straight Connector 31">
            <a:extLst>
              <a:ext uri="{FF2B5EF4-FFF2-40B4-BE49-F238E27FC236}">
                <a16:creationId xmlns:a16="http://schemas.microsoft.com/office/drawing/2014/main" id="{6F38567A-03EA-7B03-D7C7-3692FD16F141}"/>
              </a:ext>
            </a:extLst>
          </p:cNvPr>
          <p:cNvCxnSpPr/>
          <p:nvPr/>
        </p:nvCxnSpPr>
        <p:spPr bwMode="auto">
          <a:xfrm>
            <a:off x="2971800" y="3836963"/>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a:extLst>
              <a:ext uri="{FF2B5EF4-FFF2-40B4-BE49-F238E27FC236}">
                <a16:creationId xmlns:a16="http://schemas.microsoft.com/office/drawing/2014/main" id="{2D092D27-0ABE-ECD8-3E97-F020E6774D63}"/>
              </a:ext>
            </a:extLst>
          </p:cNvPr>
          <p:cNvCxnSpPr/>
          <p:nvPr/>
        </p:nvCxnSpPr>
        <p:spPr bwMode="auto">
          <a:xfrm>
            <a:off x="5334000" y="3825720"/>
            <a:ext cx="0" cy="786037"/>
          </a:xfrm>
          <a:prstGeom prst="line">
            <a:avLst/>
          </a:prstGeom>
          <a:solidFill>
            <a:schemeClr val="accent1"/>
          </a:solidFill>
          <a:ln w="12700" cap="flat" cmpd="sng" algn="ctr">
            <a:solidFill>
              <a:schemeClr val="accent2">
                <a:lumMod val="75000"/>
              </a:schemeClr>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B299BF8A-9DCB-96EE-B5AA-0FD72646BAA8}"/>
              </a:ext>
            </a:extLst>
          </p:cNvPr>
          <p:cNvSpPr txBox="1"/>
          <p:nvPr/>
        </p:nvSpPr>
        <p:spPr>
          <a:xfrm>
            <a:off x="2514600" y="3408975"/>
            <a:ext cx="866840" cy="276999"/>
          </a:xfrm>
          <a:prstGeom prst="rect">
            <a:avLst/>
          </a:prstGeom>
          <a:noFill/>
        </p:spPr>
        <p:txBody>
          <a:bodyPr wrap="none" rtlCol="0">
            <a:spAutoFit/>
          </a:bodyPr>
          <a:lstStyle/>
          <a:p>
            <a:r>
              <a:rPr lang="en-US" dirty="0" err="1"/>
              <a:t>T</a:t>
            </a:r>
            <a:r>
              <a:rPr lang="en-US" baseline="-25000" dirty="0" err="1"/>
              <a:t>burst</a:t>
            </a:r>
            <a:r>
              <a:rPr lang="en-US" dirty="0"/>
              <a:t>= </a:t>
            </a:r>
            <a:r>
              <a:rPr lang="en-US" dirty="0" err="1"/>
              <a:t>T</a:t>
            </a:r>
            <a:r>
              <a:rPr lang="en-US" baseline="-25000" dirty="0" err="1"/>
              <a:t>chip</a:t>
            </a:r>
            <a:endParaRPr lang="en-US" dirty="0"/>
          </a:p>
        </p:txBody>
      </p:sp>
      <p:cxnSp>
        <p:nvCxnSpPr>
          <p:cNvPr id="4" name="Straight Connector 3">
            <a:extLst>
              <a:ext uri="{FF2B5EF4-FFF2-40B4-BE49-F238E27FC236}">
                <a16:creationId xmlns:a16="http://schemas.microsoft.com/office/drawing/2014/main" id="{5876F28E-7867-8E35-3AE8-7E82DCBFC069}"/>
              </a:ext>
            </a:extLst>
          </p:cNvPr>
          <p:cNvCxnSpPr/>
          <p:nvPr/>
        </p:nvCxnSpPr>
        <p:spPr bwMode="auto">
          <a:xfrm flipV="1">
            <a:off x="2392055" y="2906411"/>
            <a:ext cx="0" cy="1788353"/>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7099C334-084E-6590-85E5-11CBAA210EC6}"/>
              </a:ext>
            </a:extLst>
          </p:cNvPr>
          <p:cNvCxnSpPr/>
          <p:nvPr/>
        </p:nvCxnSpPr>
        <p:spPr bwMode="auto">
          <a:xfrm>
            <a:off x="2390630" y="3733800"/>
            <a:ext cx="117154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1AEFBB37-E942-926D-CF4D-455485C36FA9}"/>
              </a:ext>
            </a:extLst>
          </p:cNvPr>
          <p:cNvCxnSpPr/>
          <p:nvPr/>
        </p:nvCxnSpPr>
        <p:spPr bwMode="auto">
          <a:xfrm>
            <a:off x="3562175" y="3733800"/>
            <a:ext cx="1159157"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a:extLst>
              <a:ext uri="{FF2B5EF4-FFF2-40B4-BE49-F238E27FC236}">
                <a16:creationId xmlns:a16="http://schemas.microsoft.com/office/drawing/2014/main" id="{F9778A29-6159-86A3-9786-D26A24293E37}"/>
              </a:ext>
            </a:extLst>
          </p:cNvPr>
          <p:cNvSpPr txBox="1"/>
          <p:nvPr/>
        </p:nvSpPr>
        <p:spPr>
          <a:xfrm>
            <a:off x="3599516" y="3414240"/>
            <a:ext cx="1088760" cy="276999"/>
          </a:xfrm>
          <a:prstGeom prst="rect">
            <a:avLst/>
          </a:prstGeom>
          <a:noFill/>
        </p:spPr>
        <p:txBody>
          <a:bodyPr wrap="none" rtlCol="0">
            <a:spAutoFit/>
          </a:bodyPr>
          <a:lstStyle/>
          <a:p>
            <a:r>
              <a:rPr lang="en-US" dirty="0"/>
              <a:t>Guard Interval</a:t>
            </a:r>
          </a:p>
        </p:txBody>
      </p:sp>
      <p:sp>
        <p:nvSpPr>
          <p:cNvPr id="12" name="TextBox 11">
            <a:extLst>
              <a:ext uri="{FF2B5EF4-FFF2-40B4-BE49-F238E27FC236}">
                <a16:creationId xmlns:a16="http://schemas.microsoft.com/office/drawing/2014/main" id="{BF5A4D72-2FBF-3025-94DB-5502D37C0360}"/>
              </a:ext>
            </a:extLst>
          </p:cNvPr>
          <p:cNvSpPr txBox="1"/>
          <p:nvPr/>
        </p:nvSpPr>
        <p:spPr>
          <a:xfrm>
            <a:off x="4032204" y="2906411"/>
            <a:ext cx="1079591" cy="276999"/>
          </a:xfrm>
          <a:prstGeom prst="rect">
            <a:avLst/>
          </a:prstGeom>
          <a:noFill/>
        </p:spPr>
        <p:txBody>
          <a:bodyPr wrap="none" rtlCol="0">
            <a:spAutoFit/>
          </a:bodyPr>
          <a:lstStyle/>
          <a:p>
            <a:r>
              <a:rPr lang="en-US" dirty="0" err="1"/>
              <a:t>T</a:t>
            </a:r>
            <a:r>
              <a:rPr lang="en-US" baseline="-25000" dirty="0" err="1"/>
              <a:t>dsym</a:t>
            </a:r>
            <a:r>
              <a:rPr lang="en-US" dirty="0"/>
              <a:t> = 4xT</a:t>
            </a:r>
            <a:r>
              <a:rPr lang="en-US" baseline="-25000" dirty="0"/>
              <a:t>chip</a:t>
            </a:r>
          </a:p>
        </p:txBody>
      </p:sp>
      <p:cxnSp>
        <p:nvCxnSpPr>
          <p:cNvPr id="15" name="Straight Connector 14">
            <a:extLst>
              <a:ext uri="{FF2B5EF4-FFF2-40B4-BE49-F238E27FC236}">
                <a16:creationId xmlns:a16="http://schemas.microsoft.com/office/drawing/2014/main" id="{9D40D873-F79E-B75B-F3C2-23011A1919C0}"/>
              </a:ext>
            </a:extLst>
          </p:cNvPr>
          <p:cNvCxnSpPr/>
          <p:nvPr/>
        </p:nvCxnSpPr>
        <p:spPr bwMode="auto">
          <a:xfrm>
            <a:off x="2390630" y="3200400"/>
            <a:ext cx="4659532"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A1C6CADC-5AFE-9B01-4072-F3F1B1D03348}"/>
              </a:ext>
            </a:extLst>
          </p:cNvPr>
          <p:cNvCxnSpPr/>
          <p:nvPr/>
        </p:nvCxnSpPr>
        <p:spPr bwMode="auto">
          <a:xfrm flipV="1">
            <a:off x="3554798" y="3429000"/>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a:extLst>
              <a:ext uri="{FF2B5EF4-FFF2-40B4-BE49-F238E27FC236}">
                <a16:creationId xmlns:a16="http://schemas.microsoft.com/office/drawing/2014/main" id="{55143516-C20A-B9A4-7EA7-673430E3B263}"/>
              </a:ext>
            </a:extLst>
          </p:cNvPr>
          <p:cNvSpPr txBox="1"/>
          <p:nvPr/>
        </p:nvSpPr>
        <p:spPr>
          <a:xfrm>
            <a:off x="4839152" y="3408975"/>
            <a:ext cx="866840" cy="276999"/>
          </a:xfrm>
          <a:prstGeom prst="rect">
            <a:avLst/>
          </a:prstGeom>
          <a:noFill/>
        </p:spPr>
        <p:txBody>
          <a:bodyPr wrap="none" rtlCol="0">
            <a:spAutoFit/>
          </a:bodyPr>
          <a:lstStyle/>
          <a:p>
            <a:r>
              <a:rPr lang="en-US" dirty="0" err="1"/>
              <a:t>T</a:t>
            </a:r>
            <a:r>
              <a:rPr lang="en-US" baseline="-25000" dirty="0" err="1"/>
              <a:t>burst</a:t>
            </a:r>
            <a:r>
              <a:rPr lang="en-US" dirty="0"/>
              <a:t>= </a:t>
            </a:r>
            <a:r>
              <a:rPr lang="en-US" dirty="0" err="1"/>
              <a:t>T</a:t>
            </a:r>
            <a:r>
              <a:rPr lang="en-US" baseline="-25000" dirty="0" err="1"/>
              <a:t>chip</a:t>
            </a:r>
            <a:endParaRPr lang="en-US" dirty="0"/>
          </a:p>
        </p:txBody>
      </p:sp>
      <p:cxnSp>
        <p:nvCxnSpPr>
          <p:cNvPr id="18" name="Straight Connector 17">
            <a:extLst>
              <a:ext uri="{FF2B5EF4-FFF2-40B4-BE49-F238E27FC236}">
                <a16:creationId xmlns:a16="http://schemas.microsoft.com/office/drawing/2014/main" id="{2F014C9D-9F2D-5106-3EF2-375088F3E390}"/>
              </a:ext>
            </a:extLst>
          </p:cNvPr>
          <p:cNvCxnSpPr/>
          <p:nvPr/>
        </p:nvCxnSpPr>
        <p:spPr bwMode="auto">
          <a:xfrm>
            <a:off x="4715182" y="3733800"/>
            <a:ext cx="1171545"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85BFD612-A902-52F9-691B-F97D59DD2900}"/>
              </a:ext>
            </a:extLst>
          </p:cNvPr>
          <p:cNvCxnSpPr/>
          <p:nvPr/>
        </p:nvCxnSpPr>
        <p:spPr bwMode="auto">
          <a:xfrm flipV="1">
            <a:off x="7045884" y="2906411"/>
            <a:ext cx="0" cy="1785192"/>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2AE3B38D-8491-C67D-B057-EF217183CE3C}"/>
              </a:ext>
            </a:extLst>
          </p:cNvPr>
          <p:cNvCxnSpPr/>
          <p:nvPr/>
        </p:nvCxnSpPr>
        <p:spPr bwMode="auto">
          <a:xfrm>
            <a:off x="5886727" y="3733800"/>
            <a:ext cx="1159157" cy="0"/>
          </a:xfrm>
          <a:prstGeom prst="line">
            <a:avLst/>
          </a:prstGeom>
          <a:solidFill>
            <a:schemeClr val="accent1"/>
          </a:solidFill>
          <a:ln w="3175"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1FC1F859-8051-FC0C-471E-0AA690AF72EA}"/>
              </a:ext>
            </a:extLst>
          </p:cNvPr>
          <p:cNvSpPr txBox="1"/>
          <p:nvPr/>
        </p:nvSpPr>
        <p:spPr>
          <a:xfrm>
            <a:off x="5924068" y="3414240"/>
            <a:ext cx="1088760" cy="276999"/>
          </a:xfrm>
          <a:prstGeom prst="rect">
            <a:avLst/>
          </a:prstGeom>
          <a:noFill/>
        </p:spPr>
        <p:txBody>
          <a:bodyPr wrap="none" rtlCol="0">
            <a:spAutoFit/>
          </a:bodyPr>
          <a:lstStyle/>
          <a:p>
            <a:r>
              <a:rPr lang="en-US" dirty="0"/>
              <a:t>Guard Interval</a:t>
            </a:r>
          </a:p>
        </p:txBody>
      </p:sp>
      <p:cxnSp>
        <p:nvCxnSpPr>
          <p:cNvPr id="22" name="Straight Connector 21">
            <a:extLst>
              <a:ext uri="{FF2B5EF4-FFF2-40B4-BE49-F238E27FC236}">
                <a16:creationId xmlns:a16="http://schemas.microsoft.com/office/drawing/2014/main" id="{92D28011-E91F-3556-846B-BD8E3BFE77D7}"/>
              </a:ext>
            </a:extLst>
          </p:cNvPr>
          <p:cNvCxnSpPr/>
          <p:nvPr/>
        </p:nvCxnSpPr>
        <p:spPr bwMode="auto">
          <a:xfrm flipV="1">
            <a:off x="5879350" y="3429000"/>
            <a:ext cx="0" cy="1282628"/>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Date Placeholder 1">
            <a:extLst>
              <a:ext uri="{FF2B5EF4-FFF2-40B4-BE49-F238E27FC236}">
                <a16:creationId xmlns:a16="http://schemas.microsoft.com/office/drawing/2014/main" id="{C9719173-9D7A-8219-99AE-48D246008CB8}"/>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24" name="Rectangle 7">
            <a:extLst>
              <a:ext uri="{FF2B5EF4-FFF2-40B4-BE49-F238E27FC236}">
                <a16:creationId xmlns:a16="http://schemas.microsoft.com/office/drawing/2014/main" id="{9AE882F1-F172-2C1E-4581-934EBD671BA9}"/>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15-22-0546-00-04ab</a:t>
            </a:r>
            <a:endParaRPr lang="en-US" altLang="en-US" sz="1400" b="1" dirty="0"/>
          </a:p>
        </p:txBody>
      </p:sp>
    </p:spTree>
    <p:extLst>
      <p:ext uri="{BB962C8B-B14F-4D97-AF65-F5344CB8AC3E}">
        <p14:creationId xmlns:p14="http://schemas.microsoft.com/office/powerpoint/2010/main" val="3058801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F4298-0ED5-6168-A274-DCED86FAEEDC}"/>
              </a:ext>
            </a:extLst>
          </p:cNvPr>
          <p:cNvSpPr>
            <a:spLocks noGrp="1"/>
          </p:cNvSpPr>
          <p:nvPr>
            <p:ph type="title"/>
          </p:nvPr>
        </p:nvSpPr>
        <p:spPr/>
        <p:txBody>
          <a:bodyPr/>
          <a:lstStyle/>
          <a:p>
            <a:r>
              <a:rPr lang="en-US" sz="2800" dirty="0"/>
              <a:t>4z PHR Field Bits</a:t>
            </a:r>
          </a:p>
        </p:txBody>
      </p:sp>
      <p:sp>
        <p:nvSpPr>
          <p:cNvPr id="5" name="Footer Placeholder 4">
            <a:extLst>
              <a:ext uri="{FF2B5EF4-FFF2-40B4-BE49-F238E27FC236}">
                <a16:creationId xmlns:a16="http://schemas.microsoft.com/office/drawing/2014/main" id="{29B4C1A9-CAE6-096E-4E43-CDF698D6A2D5}"/>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02660AEA-B652-38CC-5E07-A2FCA490E40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7" name="Picture 6">
            <a:extLst>
              <a:ext uri="{FF2B5EF4-FFF2-40B4-BE49-F238E27FC236}">
                <a16:creationId xmlns:a16="http://schemas.microsoft.com/office/drawing/2014/main" id="{07C1721C-C437-A70F-320A-9723CCB25D34}"/>
              </a:ext>
            </a:extLst>
          </p:cNvPr>
          <p:cNvPicPr>
            <a:picLocks noChangeAspect="1"/>
          </p:cNvPicPr>
          <p:nvPr/>
        </p:nvPicPr>
        <p:blipFill>
          <a:blip r:embed="rId2"/>
          <a:stretch>
            <a:fillRect/>
          </a:stretch>
        </p:blipFill>
        <p:spPr>
          <a:xfrm>
            <a:off x="1854698" y="2703823"/>
            <a:ext cx="5434603" cy="1202647"/>
          </a:xfrm>
          <a:prstGeom prst="rect">
            <a:avLst/>
          </a:prstGeom>
        </p:spPr>
      </p:pic>
      <p:sp>
        <p:nvSpPr>
          <p:cNvPr id="9" name="Date Placeholder 1">
            <a:extLst>
              <a:ext uri="{FF2B5EF4-FFF2-40B4-BE49-F238E27FC236}">
                <a16:creationId xmlns:a16="http://schemas.microsoft.com/office/drawing/2014/main" id="{7215E920-C89A-5435-C7A9-9CE326BE0985}"/>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10" name="Rectangle 7">
            <a:extLst>
              <a:ext uri="{FF2B5EF4-FFF2-40B4-BE49-F238E27FC236}">
                <a16:creationId xmlns:a16="http://schemas.microsoft.com/office/drawing/2014/main" id="{572184AB-2A01-BAA9-95A9-8A541C266CEF}"/>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15-22-0546-00-04ab</a:t>
            </a:r>
            <a:endParaRPr lang="en-US" altLang="en-US" sz="1400" b="1" dirty="0"/>
          </a:p>
        </p:txBody>
      </p:sp>
    </p:spTree>
    <p:extLst>
      <p:ext uri="{BB962C8B-B14F-4D97-AF65-F5344CB8AC3E}">
        <p14:creationId xmlns:p14="http://schemas.microsoft.com/office/powerpoint/2010/main" val="20536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58264-FFEC-721D-DA21-04B9C7BBAF31}"/>
              </a:ext>
            </a:extLst>
          </p:cNvPr>
          <p:cNvSpPr>
            <a:spLocks noGrp="1"/>
          </p:cNvSpPr>
          <p:nvPr>
            <p:ph type="title"/>
          </p:nvPr>
        </p:nvSpPr>
        <p:spPr/>
        <p:txBody>
          <a:bodyPr/>
          <a:lstStyle/>
          <a:p>
            <a:r>
              <a:rPr lang="en-US" sz="2800" dirty="0"/>
              <a:t>Proposal</a:t>
            </a:r>
          </a:p>
        </p:txBody>
      </p:sp>
      <p:sp>
        <p:nvSpPr>
          <p:cNvPr id="3" name="Content Placeholder 2">
            <a:extLst>
              <a:ext uri="{FF2B5EF4-FFF2-40B4-BE49-F238E27FC236}">
                <a16:creationId xmlns:a16="http://schemas.microsoft.com/office/drawing/2014/main" id="{B48435AE-39CD-85F4-665F-CA7B52B447CD}"/>
              </a:ext>
            </a:extLst>
          </p:cNvPr>
          <p:cNvSpPr>
            <a:spLocks noGrp="1"/>
          </p:cNvSpPr>
          <p:nvPr>
            <p:ph idx="1"/>
          </p:nvPr>
        </p:nvSpPr>
        <p:spPr>
          <a:xfrm>
            <a:off x="685800" y="1981200"/>
            <a:ext cx="7772400" cy="4114800"/>
          </a:xfrm>
        </p:spPr>
        <p:txBody>
          <a:bodyPr/>
          <a:lstStyle/>
          <a:p>
            <a:pPr marL="231775" lvl="1" indent="-225425">
              <a:spcBef>
                <a:spcPts val="1200"/>
              </a:spcBef>
              <a:buFont typeface="Arial" panose="020B0604020202020204" pitchFamily="34" charset="0"/>
              <a:buChar char="•"/>
            </a:pPr>
            <a:r>
              <a:rPr lang="en-US" sz="1800" dirty="0">
                <a:solidFill>
                  <a:srgbClr val="000000"/>
                </a:solidFill>
                <a:effectLst/>
              </a:rPr>
              <a:t>Legacy 4z PHR supports the following new data rates</a:t>
            </a:r>
            <a:endParaRPr lang="en-US" sz="1800" dirty="0"/>
          </a:p>
          <a:p>
            <a:pPr marL="458788" lvl="2" indent="-227013">
              <a:spcBef>
                <a:spcPts val="1200"/>
              </a:spcBef>
              <a:buFont typeface="System Font Regular"/>
              <a:buChar char="-"/>
            </a:pPr>
            <a:r>
              <a:rPr lang="en-US" sz="1400" dirty="0">
                <a:solidFill>
                  <a:srgbClr val="000000"/>
                </a:solidFill>
              </a:rPr>
              <a:t>1.95, 62.4, and 124.8 Mbps</a:t>
            </a:r>
          </a:p>
          <a:p>
            <a:pPr marL="231775" lvl="1" indent="-228600">
              <a:spcBef>
                <a:spcPts val="1200"/>
              </a:spcBef>
              <a:buFont typeface="Arial" panose="020B0604020202020204" pitchFamily="34" charset="0"/>
              <a:buChar char="•"/>
            </a:pPr>
            <a:r>
              <a:rPr lang="en-US" sz="1800" dirty="0">
                <a:solidFill>
                  <a:srgbClr val="000000"/>
                </a:solidFill>
              </a:rPr>
              <a:t>When legacy 4z PHR is used with these new data rates, K=7 CC applies to both PHR and PSDU</a:t>
            </a:r>
          </a:p>
          <a:p>
            <a:pPr marL="458788" lvl="2" indent="-227013">
              <a:spcBef>
                <a:spcPts val="1200"/>
              </a:spcBef>
              <a:buFont typeface="System Font Regular"/>
              <a:buChar char="-"/>
            </a:pPr>
            <a:r>
              <a:rPr lang="en-US" sz="1400" dirty="0">
                <a:solidFill>
                  <a:srgbClr val="000000"/>
                </a:solidFill>
              </a:rPr>
              <a:t>no support of LDPC with legacy 4z PHR</a:t>
            </a:r>
          </a:p>
          <a:p>
            <a:pPr marL="233363" lvl="1" indent="-227013">
              <a:spcBef>
                <a:spcPts val="1200"/>
              </a:spcBef>
              <a:buFont typeface="Arial" panose="020B0604020202020204" pitchFamily="34" charset="0"/>
              <a:buChar char="•"/>
            </a:pPr>
            <a:r>
              <a:rPr lang="en-US" sz="1800" dirty="0">
                <a:solidFill>
                  <a:srgbClr val="000000"/>
                </a:solidFill>
              </a:rPr>
              <a:t>For each new data rate, both PHR and PSDU employ the same symbol structure as defined in previous slides</a:t>
            </a:r>
          </a:p>
        </p:txBody>
      </p:sp>
      <p:sp>
        <p:nvSpPr>
          <p:cNvPr id="5" name="Footer Placeholder 4">
            <a:extLst>
              <a:ext uri="{FF2B5EF4-FFF2-40B4-BE49-F238E27FC236}">
                <a16:creationId xmlns:a16="http://schemas.microsoft.com/office/drawing/2014/main" id="{4E3777CA-BE02-B2B2-292E-0E587F2FD872}"/>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61178A9C-5EE8-80E7-8CFC-10E6D133816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Date Placeholder 1">
            <a:extLst>
              <a:ext uri="{FF2B5EF4-FFF2-40B4-BE49-F238E27FC236}">
                <a16:creationId xmlns:a16="http://schemas.microsoft.com/office/drawing/2014/main" id="{C42E236B-3431-B0D3-328C-D22E317DED34}"/>
              </a:ext>
            </a:extLst>
          </p:cNvPr>
          <p:cNvSpPr>
            <a:spLocks noGrp="1"/>
          </p:cNvSpPr>
          <p:nvPr>
            <p:ph type="dt" sz="half" idx="10"/>
          </p:nvPr>
        </p:nvSpPr>
        <p:spPr>
          <a:xfrm>
            <a:off x="685800" y="378281"/>
            <a:ext cx="1600200" cy="215444"/>
          </a:xfrm>
        </p:spPr>
        <p:txBody>
          <a:bodyPr/>
          <a:lstStyle/>
          <a:p>
            <a:r>
              <a:rPr lang="en-US" altLang="en-US" dirty="0"/>
              <a:t>October 2022</a:t>
            </a:r>
          </a:p>
        </p:txBody>
      </p:sp>
      <p:sp>
        <p:nvSpPr>
          <p:cNvPr id="8" name="Rectangle 7">
            <a:extLst>
              <a:ext uri="{FF2B5EF4-FFF2-40B4-BE49-F238E27FC236}">
                <a16:creationId xmlns:a16="http://schemas.microsoft.com/office/drawing/2014/main" id="{0DEB90D6-BAA9-8C91-314E-33CB9992AE6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15-22-0546-00-04ab</a:t>
            </a:r>
            <a:endParaRPr lang="en-US" altLang="en-US" sz="1400" b="1" dirty="0"/>
          </a:p>
        </p:txBody>
      </p:sp>
    </p:spTree>
    <p:extLst>
      <p:ext uri="{BB962C8B-B14F-4D97-AF65-F5344CB8AC3E}">
        <p14:creationId xmlns:p14="http://schemas.microsoft.com/office/powerpoint/2010/main" val="137315569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25506</TotalTime>
  <Words>651</Words>
  <Application>Microsoft Macintosh PowerPoint</Application>
  <PresentationFormat>On-screen Show (4:3)</PresentationFormat>
  <Paragraphs>93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System Font Regular</vt:lpstr>
      <vt:lpstr>Arial</vt:lpstr>
      <vt:lpstr>Calibri</vt:lpstr>
      <vt:lpstr>Calibri Light</vt:lpstr>
      <vt:lpstr>Times New Roman</vt:lpstr>
      <vt:lpstr>Office Theme</vt:lpstr>
      <vt:lpstr>PowerPoint Presentation</vt:lpstr>
      <vt:lpstr>PowerPoint Presentation</vt:lpstr>
      <vt:lpstr>New Low Rate: 1.95 Mbps, K=7</vt:lpstr>
      <vt:lpstr>New High Rate: 62.4 Mbps, K=7</vt:lpstr>
      <vt:lpstr>New High Rate: 124.8 Mbps, K=7</vt:lpstr>
      <vt:lpstr>4z PHR Field Bits</vt:lpstr>
      <vt:lpstr>Proposal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915</cp:revision>
  <cp:lastPrinted>1998-02-10T13:28:06Z</cp:lastPrinted>
  <dcterms:created xsi:type="dcterms:W3CDTF">2021-07-16T20:39:58Z</dcterms:created>
  <dcterms:modified xsi:type="dcterms:W3CDTF">2022-10-27T16:47:32Z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