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59" r:id="rId2"/>
    <p:sldId id="258" r:id="rId3"/>
    <p:sldId id="279" r:id="rId4"/>
    <p:sldId id="285" r:id="rId5"/>
    <p:sldId id="263" r:id="rId6"/>
    <p:sldId id="265" r:id="rId7"/>
    <p:sldId id="276" r:id="rId8"/>
    <p:sldId id="266" r:id="rId9"/>
    <p:sldId id="277" r:id="rId10"/>
    <p:sldId id="278" r:id="rId11"/>
    <p:sldId id="336" r:id="rId12"/>
    <p:sldId id="284" r:id="rId13"/>
    <p:sldId id="337" r:id="rId14"/>
    <p:sldId id="338" r:id="rId15"/>
    <p:sldId id="291"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B0F0"/>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90EFBB-72DB-462F-9FEC-03519C97A878}" v="27" dt="2022-10-25T12:09:38.7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79267" autoAdjust="0"/>
  </p:normalViewPr>
  <p:slideViewPr>
    <p:cSldViewPr>
      <p:cViewPr varScale="1">
        <p:scale>
          <a:sx n="80" d="100"/>
          <a:sy n="80" d="100"/>
        </p:scale>
        <p:origin x="2034" y="90"/>
      </p:cViewPr>
      <p:guideLst>
        <p:guide orient="horz" pos="2160"/>
        <p:guide pos="2880"/>
      </p:guideLst>
    </p:cSldViewPr>
  </p:slideViewPr>
  <p:notesTextViewPr>
    <p:cViewPr>
      <p:scale>
        <a:sx n="3" d="2"/>
        <a:sy n="3" d="2"/>
      </p:scale>
      <p:origin x="0" y="0"/>
    </p:cViewPr>
  </p:notesTextViewPr>
  <p:notesViewPr>
    <p:cSldViewPr>
      <p:cViewPr varScale="1">
        <p:scale>
          <a:sx n="113" d="100"/>
          <a:sy n="113" d="100"/>
        </p:scale>
        <p:origin x="5094" y="12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Anliker" userId="4bc8b978c11d9aab" providerId="LiveId" clId="{0E90EFBB-72DB-462F-9FEC-03519C97A878}"/>
    <pc:docChg chg="modSld">
      <pc:chgData name="Claudio Anliker" userId="4bc8b978c11d9aab" providerId="LiveId" clId="{0E90EFBB-72DB-462F-9FEC-03519C97A878}" dt="2022-10-25T12:09:38.769" v="26" actId="20577"/>
      <pc:docMkLst>
        <pc:docMk/>
      </pc:docMkLst>
      <pc:sldChg chg="modSp">
        <pc:chgData name="Claudio Anliker" userId="4bc8b978c11d9aab" providerId="LiveId" clId="{0E90EFBB-72DB-462F-9FEC-03519C97A878}" dt="2022-10-25T12:09:18.116" v="0" actId="20577"/>
        <pc:sldMkLst>
          <pc:docMk/>
          <pc:sldMk cId="3163199212" sldId="279"/>
        </pc:sldMkLst>
        <pc:spChg chg="mod">
          <ac:chgData name="Claudio Anliker" userId="4bc8b978c11d9aab" providerId="LiveId" clId="{0E90EFBB-72DB-462F-9FEC-03519C97A878}" dt="2022-10-25T12:09:18.116" v="0" actId="20577"/>
          <ac:spMkLst>
            <pc:docMk/>
            <pc:sldMk cId="3163199212" sldId="279"/>
            <ac:spMk id="76" creationId="{20DC8653-0908-CB6B-BECE-96DF634458F1}"/>
          </ac:spMkLst>
        </pc:spChg>
      </pc:sldChg>
      <pc:sldChg chg="modSp modAnim">
        <pc:chgData name="Claudio Anliker" userId="4bc8b978c11d9aab" providerId="LiveId" clId="{0E90EFBB-72DB-462F-9FEC-03519C97A878}" dt="2022-10-25T12:09:38.769" v="26" actId="20577"/>
        <pc:sldMkLst>
          <pc:docMk/>
          <pc:sldMk cId="1634067635" sldId="285"/>
        </pc:sldMkLst>
        <pc:spChg chg="mod">
          <ac:chgData name="Claudio Anliker" userId="4bc8b978c11d9aab" providerId="LiveId" clId="{0E90EFBB-72DB-462F-9FEC-03519C97A878}" dt="2022-10-25T12:09:33.557" v="21" actId="20577"/>
          <ac:spMkLst>
            <pc:docMk/>
            <pc:sldMk cId="1634067635" sldId="285"/>
            <ac:spMk id="3" creationId="{A72F54DF-1D83-3C34-FE75-A4CC6CFB9CD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802.15-&lt;15-22-XXXX-XX-04ab&gt;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extLst>
    <p:ext uri="{56416CCD-93CA-4268-BC5B-53C4BB910035}">
      <p15:sldGuideLst xmlns:p15="http://schemas.microsoft.com/office/powerpoint/2012/main">
        <p15:guide id="1" orient="horz" pos="2923" userDrawn="1">
          <p15:clr>
            <a:srgbClr val="F26B43"/>
          </p15:clr>
        </p15:guide>
        <p15:guide id="2" pos="2184"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802.15-&lt;15-22-XXXX-XX-04ab&gt;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1</a:t>
            </a:fld>
            <a:endParaRPr lang="en-US" altLang="en-US"/>
          </a:p>
        </p:txBody>
      </p:sp>
    </p:spTree>
    <p:extLst>
      <p:ext uri="{BB962C8B-B14F-4D97-AF65-F5344CB8AC3E}">
        <p14:creationId xmlns:p14="http://schemas.microsoft.com/office/powerpoint/2010/main" val="1639100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15</a:t>
            </a:fld>
            <a:endParaRPr lang="en-US" altLang="en-US"/>
          </a:p>
        </p:txBody>
      </p:sp>
    </p:spTree>
    <p:extLst>
      <p:ext uri="{BB962C8B-B14F-4D97-AF65-F5344CB8AC3E}">
        <p14:creationId xmlns:p14="http://schemas.microsoft.com/office/powerpoint/2010/main" val="3084846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2</a:t>
            </a:fld>
            <a:endParaRPr lang="en-US" altLang="en-US"/>
          </a:p>
        </p:txBody>
      </p:sp>
    </p:spTree>
    <p:extLst>
      <p:ext uri="{BB962C8B-B14F-4D97-AF65-F5344CB8AC3E}">
        <p14:creationId xmlns:p14="http://schemas.microsoft.com/office/powerpoint/2010/main" val="1145885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0" indent="0">
              <a:buFontTx/>
              <a:buNone/>
            </a:pPr>
            <a:endParaRPr lang="en-US"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3</a:t>
            </a:fld>
            <a:endParaRPr lang="en-US" altLang="en-US"/>
          </a:p>
        </p:txBody>
      </p:sp>
    </p:spTree>
    <p:extLst>
      <p:ext uri="{BB962C8B-B14F-4D97-AF65-F5344CB8AC3E}">
        <p14:creationId xmlns:p14="http://schemas.microsoft.com/office/powerpoint/2010/main" val="1936884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0" indent="0">
              <a:buFontTx/>
              <a:buNone/>
            </a:pPr>
            <a:endParaRPr lang="en-US"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4</a:t>
            </a:fld>
            <a:endParaRPr lang="en-US" altLang="en-US"/>
          </a:p>
        </p:txBody>
      </p:sp>
    </p:spTree>
    <p:extLst>
      <p:ext uri="{BB962C8B-B14F-4D97-AF65-F5344CB8AC3E}">
        <p14:creationId xmlns:p14="http://schemas.microsoft.com/office/powerpoint/2010/main" val="3786364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5</a:t>
            </a:fld>
            <a:endParaRPr lang="en-US" altLang="en-US"/>
          </a:p>
        </p:txBody>
      </p:sp>
    </p:spTree>
    <p:extLst>
      <p:ext uri="{BB962C8B-B14F-4D97-AF65-F5344CB8AC3E}">
        <p14:creationId xmlns:p14="http://schemas.microsoft.com/office/powerpoint/2010/main" val="400012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7</a:t>
            </a:fld>
            <a:endParaRPr lang="en-US" altLang="en-US"/>
          </a:p>
        </p:txBody>
      </p:sp>
    </p:spTree>
    <p:extLst>
      <p:ext uri="{BB962C8B-B14F-4D97-AF65-F5344CB8AC3E}">
        <p14:creationId xmlns:p14="http://schemas.microsoft.com/office/powerpoint/2010/main" val="30509420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10</a:t>
            </a:fld>
            <a:endParaRPr lang="en-US" altLang="en-US"/>
          </a:p>
        </p:txBody>
      </p:sp>
    </p:spTree>
    <p:extLst>
      <p:ext uri="{BB962C8B-B14F-4D97-AF65-F5344CB8AC3E}">
        <p14:creationId xmlns:p14="http://schemas.microsoft.com/office/powerpoint/2010/main" val="1380379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12</a:t>
            </a:fld>
            <a:endParaRPr lang="en-US" altLang="en-US"/>
          </a:p>
        </p:txBody>
      </p:sp>
    </p:spTree>
    <p:extLst>
      <p:ext uri="{BB962C8B-B14F-4D97-AF65-F5344CB8AC3E}">
        <p14:creationId xmlns:p14="http://schemas.microsoft.com/office/powerpoint/2010/main" val="36425115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802.15-&lt;15-22-XXXX-XX-04ab&gt;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14</a:t>
            </a:fld>
            <a:endParaRPr lang="en-US" altLang="en-US"/>
          </a:p>
        </p:txBody>
      </p:sp>
    </p:spTree>
    <p:extLst>
      <p:ext uri="{BB962C8B-B14F-4D97-AF65-F5344CB8AC3E}">
        <p14:creationId xmlns:p14="http://schemas.microsoft.com/office/powerpoint/2010/main" val="1558173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fld id="{2B7F132E-600A-437A-B01B-7B0BDA026D3A}" type="datetime1">
              <a:rPr lang="en-US" altLang="en-US" smtClean="0"/>
              <a:pPr/>
              <a:t>10/25/2022</a:t>
            </a:fld>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dirty="0"/>
              <a:t>10/24/2022</a:t>
            </a:r>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dirty="0"/>
              <a:t>10/24/2022</a:t>
            </a:r>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EAB4610-6273-5CDC-38BA-A035035E0182}"/>
              </a:ext>
            </a:extLst>
          </p:cNvPr>
          <p:cNvSpPr>
            <a:spLocks noGrp="1"/>
          </p:cNvSpPr>
          <p:nvPr>
            <p:ph type="title"/>
          </p:nvPr>
        </p:nvSpPr>
        <p:spPr/>
        <p:txBody>
          <a:bodyPr/>
          <a:lstStyle/>
          <a:p>
            <a:r>
              <a:rPr lang="en-US"/>
              <a:t>Click to edit Master title style</a:t>
            </a:r>
          </a:p>
        </p:txBody>
      </p:sp>
      <p:sp>
        <p:nvSpPr>
          <p:cNvPr id="10" name="Date Placeholder 9">
            <a:extLst>
              <a:ext uri="{FF2B5EF4-FFF2-40B4-BE49-F238E27FC236}">
                <a16:creationId xmlns:a16="http://schemas.microsoft.com/office/drawing/2014/main" id="{310B071A-4D8F-D8F3-D165-1DFDE4110833}"/>
              </a:ext>
            </a:extLst>
          </p:cNvPr>
          <p:cNvSpPr>
            <a:spLocks noGrp="1"/>
          </p:cNvSpPr>
          <p:nvPr>
            <p:ph type="dt" sz="half" idx="10"/>
          </p:nvPr>
        </p:nvSpPr>
        <p:spPr/>
        <p:txBody>
          <a:bodyPr/>
          <a:lstStyle/>
          <a:p>
            <a:r>
              <a:rPr lang="en-US" altLang="en-US" dirty="0"/>
              <a:t>10/24/2022</a:t>
            </a:r>
          </a:p>
        </p:txBody>
      </p:sp>
      <p:sp>
        <p:nvSpPr>
          <p:cNvPr id="12" name="Slide Number Placeholder 11">
            <a:extLst>
              <a:ext uri="{FF2B5EF4-FFF2-40B4-BE49-F238E27FC236}">
                <a16:creationId xmlns:a16="http://schemas.microsoft.com/office/drawing/2014/main" id="{7B51DFA7-4BF4-A51F-C6C0-4B7BB3D524E4}"/>
              </a:ext>
            </a:extLst>
          </p:cNvPr>
          <p:cNvSpPr>
            <a:spLocks noGrp="1"/>
          </p:cNvSpPr>
          <p:nvPr>
            <p:ph type="sldNum" sz="quarter" idx="12"/>
          </p:nvPr>
        </p:nvSpPr>
        <p:spPr/>
        <p:txBody>
          <a:bodyPr/>
          <a:lstStyle/>
          <a:p>
            <a:r>
              <a:rPr lang="en-US" altLang="en-US" dirty="0"/>
              <a:t>Slide </a:t>
            </a:r>
            <a:fld id="{124E2FAF-A846-F04A-BBEF-9BB2A7C87EEF}" type="slidenum">
              <a:rPr lang="en-US" altLang="en-US" smtClean="0"/>
              <a:pPr/>
              <a:t>‹#›</a:t>
            </a:fld>
            <a:endParaRPr lang="en-US" altLang="en-US" dirty="0"/>
          </a:p>
        </p:txBody>
      </p:sp>
    </p:spTree>
    <p:extLst>
      <p:ext uri="{BB962C8B-B14F-4D97-AF65-F5344CB8AC3E}">
        <p14:creationId xmlns:p14="http://schemas.microsoft.com/office/powerpoint/2010/main" val="130184984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Inhalt mit Fussno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46F7F9-CBC8-4641-B12B-7E76FD213E12}"/>
              </a:ext>
            </a:extLst>
          </p:cNvPr>
          <p:cNvSpPr>
            <a:spLocks noGrp="1"/>
          </p:cNvSpPr>
          <p:nvPr>
            <p:ph type="title"/>
          </p:nvPr>
        </p:nvSpPr>
        <p:spPr/>
        <p:txBody>
          <a:bodyPr/>
          <a:lstStyle/>
          <a:p>
            <a:r>
              <a:rPr lang="en-US" noProof="0"/>
              <a:t>Click to edit Master title style</a:t>
            </a:r>
            <a:endParaRPr lang="de-CH" noProof="0"/>
          </a:p>
        </p:txBody>
      </p:sp>
      <p:sp>
        <p:nvSpPr>
          <p:cNvPr id="3" name="Inhaltsplatzhalter 2">
            <a:extLst>
              <a:ext uri="{FF2B5EF4-FFF2-40B4-BE49-F238E27FC236}">
                <a16:creationId xmlns:a16="http://schemas.microsoft.com/office/drawing/2014/main" id="{87D3E2EF-5F98-49EC-BCEA-B215D49920A3}"/>
              </a:ext>
            </a:extLst>
          </p:cNvPr>
          <p:cNvSpPr>
            <a:spLocks noGrp="1"/>
          </p:cNvSpPr>
          <p:nvPr>
            <p:ph idx="1"/>
          </p:nvPr>
        </p:nvSpPr>
        <p:spPr>
          <a:xfrm>
            <a:off x="548878" y="1412875"/>
            <a:ext cx="8046244" cy="39600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de-CH" noProof="0"/>
          </a:p>
        </p:txBody>
      </p:sp>
      <p:sp>
        <p:nvSpPr>
          <p:cNvPr id="4" name="Datumsplatzhalter 3">
            <a:extLst>
              <a:ext uri="{FF2B5EF4-FFF2-40B4-BE49-F238E27FC236}">
                <a16:creationId xmlns:a16="http://schemas.microsoft.com/office/drawing/2014/main" id="{67DB21BA-81C0-43DB-A42C-5F672DBC37F2}"/>
              </a:ext>
            </a:extLst>
          </p:cNvPr>
          <p:cNvSpPr>
            <a:spLocks noGrp="1"/>
          </p:cNvSpPr>
          <p:nvPr>
            <p:ph type="dt" sz="half" idx="10"/>
          </p:nvPr>
        </p:nvSpPr>
        <p:spPr/>
        <p:txBody>
          <a:bodyPr/>
          <a:lstStyle/>
          <a:p>
            <a:r>
              <a:rPr lang="en-US" noProof="0" dirty="0"/>
              <a:t>10/24/2022</a:t>
            </a:r>
            <a:endParaRPr lang="de-CH" noProof="0" dirty="0"/>
          </a:p>
        </p:txBody>
      </p:sp>
      <p:sp>
        <p:nvSpPr>
          <p:cNvPr id="11" name="Textplatzhalter 10">
            <a:extLst>
              <a:ext uri="{FF2B5EF4-FFF2-40B4-BE49-F238E27FC236}">
                <a16:creationId xmlns:a16="http://schemas.microsoft.com/office/drawing/2014/main" id="{2F6D94FA-21C6-4AE0-AA4F-3A077810ED93}"/>
              </a:ext>
            </a:extLst>
          </p:cNvPr>
          <p:cNvSpPr>
            <a:spLocks noGrp="1"/>
          </p:cNvSpPr>
          <p:nvPr>
            <p:ph type="body" sz="quarter" idx="13"/>
          </p:nvPr>
        </p:nvSpPr>
        <p:spPr>
          <a:xfrm>
            <a:off x="548877" y="5570136"/>
            <a:ext cx="4023123" cy="721233"/>
          </a:xfrm>
        </p:spPr>
        <p:txBody>
          <a:bodyPr anchor="b" anchorCtr="0"/>
          <a:lstStyle>
            <a:lvl1pPr marL="134541" indent="-134541">
              <a:spcBef>
                <a:spcPts val="0"/>
              </a:spcBef>
              <a:buFont typeface="+mj-lt"/>
              <a:buAutoNum type="arabicPeriod"/>
              <a:defRPr sz="600"/>
            </a:lvl1pPr>
            <a:lvl2pPr marL="200025" indent="0">
              <a:buNone/>
              <a:defRPr sz="600"/>
            </a:lvl2pPr>
            <a:lvl3pPr marL="403622" indent="0">
              <a:buNone/>
              <a:defRPr sz="600"/>
            </a:lvl3pPr>
            <a:lvl4pPr marL="603647" indent="0">
              <a:buNone/>
              <a:defRPr sz="600"/>
            </a:lvl4pPr>
            <a:lvl5pPr marL="807244" indent="0">
              <a:buNone/>
              <a:defRPr sz="600"/>
            </a:lvl5pPr>
          </a:lstStyle>
          <a:p>
            <a:pPr lvl="0"/>
            <a:r>
              <a:rPr lang="en-US" noProof="0"/>
              <a:t>Click to edit Master text styles</a:t>
            </a:r>
          </a:p>
        </p:txBody>
      </p:sp>
      <p:sp>
        <p:nvSpPr>
          <p:cNvPr id="8" name="Slide Number Placeholder 11">
            <a:extLst>
              <a:ext uri="{FF2B5EF4-FFF2-40B4-BE49-F238E27FC236}">
                <a16:creationId xmlns:a16="http://schemas.microsoft.com/office/drawing/2014/main" id="{8C2609BA-3FD4-9CA0-8CC8-066F1D6EDC80}"/>
              </a:ext>
            </a:extLst>
          </p:cNvPr>
          <p:cNvSpPr>
            <a:spLocks noGrp="1"/>
          </p:cNvSpPr>
          <p:nvPr>
            <p:ph type="sldNum" sz="quarter" idx="12"/>
          </p:nvPr>
        </p:nvSpPr>
        <p:spPr>
          <a:xfrm>
            <a:off x="4344988" y="6475413"/>
            <a:ext cx="530225" cy="182562"/>
          </a:xfrm>
        </p:spPr>
        <p:txBody>
          <a:bodyPr/>
          <a:lstStyle/>
          <a:p>
            <a:r>
              <a:rPr lang="en-US" altLang="en-US" dirty="0"/>
              <a:t>Slide </a:t>
            </a:r>
            <a:fld id="{124E2FAF-A846-F04A-BBEF-9BB2A7C87EEF}" type="slidenum">
              <a:rPr lang="en-US" altLang="en-US" smtClean="0"/>
              <a:pPr/>
              <a:t>‹#›</a:t>
            </a:fld>
            <a:endParaRPr lang="en-US" altLang="en-US" dirty="0"/>
          </a:p>
        </p:txBody>
      </p:sp>
    </p:spTree>
    <p:extLst>
      <p:ext uri="{BB962C8B-B14F-4D97-AF65-F5344CB8AC3E}">
        <p14:creationId xmlns:p14="http://schemas.microsoft.com/office/powerpoint/2010/main" val="17524741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dirty="0"/>
              <a:t>10/24/2022</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dirty="0"/>
              <a:t>10/24/2022</a:t>
            </a:r>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dirty="0"/>
              <a:t>10/24/2022</a:t>
            </a:r>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fld id="{08A580D9-40D5-43CD-BDED-B5738D86CECA}" type="datetime1">
              <a:rPr lang="en-US" altLang="en-US" smtClean="0"/>
              <a:t>10/25/2022</a:t>
            </a:fld>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dirty="0"/>
              <a:t>10/24/2022</a:t>
            </a:r>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1" name="Date Placeholder 10">
            <a:extLst>
              <a:ext uri="{FF2B5EF4-FFF2-40B4-BE49-F238E27FC236}">
                <a16:creationId xmlns:a16="http://schemas.microsoft.com/office/drawing/2014/main" id="{E12A3C8D-583B-46D0-6137-7DEAEC3A635B}"/>
              </a:ext>
            </a:extLst>
          </p:cNvPr>
          <p:cNvSpPr>
            <a:spLocks noGrp="1"/>
          </p:cNvSpPr>
          <p:nvPr>
            <p:ph type="dt" sz="half" idx="10"/>
          </p:nvPr>
        </p:nvSpPr>
        <p:spPr/>
        <p:txBody>
          <a:bodyPr/>
          <a:lstStyle/>
          <a:p>
            <a:r>
              <a:rPr lang="en-US" altLang="en-US" dirty="0"/>
              <a:t>10/24/2022</a:t>
            </a:r>
          </a:p>
        </p:txBody>
      </p:sp>
      <p:sp>
        <p:nvSpPr>
          <p:cNvPr id="13" name="Slide Number Placeholder 12">
            <a:extLst>
              <a:ext uri="{FF2B5EF4-FFF2-40B4-BE49-F238E27FC236}">
                <a16:creationId xmlns:a16="http://schemas.microsoft.com/office/drawing/2014/main" id="{EA73150B-3898-ABAA-618C-2D93F8F3F387}"/>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293293549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dirty="0"/>
              <a:t>10/24/2022</a:t>
            </a:r>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dirty="0"/>
              <a:t>10/24/2022</a:t>
            </a:r>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10/24/2022</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15-22-0544-00-04ab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9718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Considerations of the STS in 802.15.4z (HRP)</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image" Target="../media/image20.jpg"/><Relationship Id="rId5" Type="http://schemas.openxmlformats.org/officeDocument/2006/relationships/image" Target="../media/image19.jpg"/><Relationship Id="rId4" Type="http://schemas.openxmlformats.org/officeDocument/2006/relationships/image" Target="../media/image18.jpg"/></Relationships>
</file>

<file path=ppt/slides/_rels/slide11.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21.jp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13.xml"/><Relationship Id="rId5" Type="http://schemas.openxmlformats.org/officeDocument/2006/relationships/image" Target="../media/image13.jpg"/><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13.xml"/><Relationship Id="rId5" Type="http://schemas.openxmlformats.org/officeDocument/2006/relationships/image" Target="../media/image17.jpg"/><Relationship Id="rId4" Type="http://schemas.openxmlformats.org/officeDocument/2006/relationships/image" Target="../media/image1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fld id="{4BDA3D84-D38C-42A6-8C65-153BBE57BB5F}" type="datetime1">
              <a:rPr lang="en-US" altLang="en-US" smtClean="0"/>
              <a:t>10/25/2022</a:t>
            </a:fld>
            <a:endParaRPr lang="en-US" altLang="en-US"/>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52400" y="609600"/>
            <a:ext cx="874008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[Considerations of the STS in 802.15.4z]	</a:t>
            </a:r>
          </a:p>
          <a:p>
            <a:r>
              <a:rPr lang="en-US" altLang="en-US" sz="1600" b="1" dirty="0"/>
              <a:t>Date Submitted: </a:t>
            </a:r>
            <a:r>
              <a:rPr lang="en-US" altLang="en-US" sz="1600" dirty="0"/>
              <a:t>[25 October, 2022]	</a:t>
            </a:r>
          </a:p>
          <a:p>
            <a:r>
              <a:rPr lang="en-US" altLang="en-US" sz="1600" b="1" dirty="0"/>
              <a:t>Source:</a:t>
            </a:r>
            <a:r>
              <a:rPr lang="en-US" altLang="en-US" sz="1600" dirty="0"/>
              <a:t> [Claudio Anliker, Giovanni Camurati, Srdjan Capkun (ETH Zurich)]</a:t>
            </a:r>
          </a:p>
          <a:p>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[This document discusses security concerns about the Scrambled Timestamp Sequence (STS).]</a:t>
            </a:r>
          </a:p>
          <a:p>
            <a:pPr>
              <a:spcBef>
                <a:spcPts val="600"/>
              </a:spcBef>
              <a:spcAft>
                <a:spcPts val="600"/>
              </a:spcAft>
            </a:pPr>
            <a:r>
              <a:rPr lang="en-US" altLang="en-US" sz="1600" b="1" dirty="0"/>
              <a:t>Purpose:</a:t>
            </a:r>
            <a:r>
              <a:rPr lang="en-US" altLang="en-US" sz="1600" dirty="0"/>
              <a:t>	[]</a:t>
            </a:r>
          </a:p>
          <a:p>
            <a:r>
              <a:rPr lang="en-US" altLang="en-US" sz="1600" b="1" dirty="0"/>
              <a:t>Notice: </a:t>
            </a:r>
            <a:r>
              <a:rPr lang="en-US" altLang="en-US" sz="16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 </a:t>
            </a:r>
            <a:r>
              <a:rPr lang="en-US" altLang="en-US" sz="1600" dirty="0"/>
              <a:t>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E89797-3509-4BFC-8A5D-902B9F4EC3D8}"/>
              </a:ext>
            </a:extLst>
          </p:cNvPr>
          <p:cNvSpPr>
            <a:spLocks noGrp="1"/>
          </p:cNvSpPr>
          <p:nvPr>
            <p:ph type="title"/>
          </p:nvPr>
        </p:nvSpPr>
        <p:spPr/>
        <p:txBody>
          <a:bodyPr/>
          <a:lstStyle/>
          <a:p>
            <a:r>
              <a:rPr lang="en-US" sz="3000" dirty="0"/>
              <a:t>CIR example</a:t>
            </a:r>
          </a:p>
        </p:txBody>
      </p:sp>
      <p:pic>
        <p:nvPicPr>
          <p:cNvPr id="21" name="Content Placeholder 20" descr="Chart&#10;&#10;Description automatically generated">
            <a:extLst>
              <a:ext uri="{FF2B5EF4-FFF2-40B4-BE49-F238E27FC236}">
                <a16:creationId xmlns:a16="http://schemas.microsoft.com/office/drawing/2014/main" id="{F9C99A99-25A7-EA43-B1AE-1B3E04A4AA6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400000" y="1667250"/>
            <a:ext cx="2880000" cy="2160000"/>
          </a:xfrm>
        </p:spPr>
      </p:pic>
      <p:sp>
        <p:nvSpPr>
          <p:cNvPr id="4" name="Datumsplatzhalter 3">
            <a:extLst>
              <a:ext uri="{FF2B5EF4-FFF2-40B4-BE49-F238E27FC236}">
                <a16:creationId xmlns:a16="http://schemas.microsoft.com/office/drawing/2014/main" id="{D8FDB2A7-2684-46D9-89DC-260A99636907}"/>
              </a:ext>
            </a:extLst>
          </p:cNvPr>
          <p:cNvSpPr>
            <a:spLocks noGrp="1"/>
          </p:cNvSpPr>
          <p:nvPr>
            <p:ph type="dt" sz="half" idx="10"/>
          </p:nvPr>
        </p:nvSpPr>
        <p:spPr/>
        <p:txBody>
          <a:bodyPr/>
          <a:lstStyle/>
          <a:p>
            <a:fld id="{9CEAF494-A757-4408-B3AD-BC76DABBB0CD}" type="datetime1">
              <a:rPr lang="en-US" smtClean="0"/>
              <a:t>10/25/2022</a:t>
            </a:fld>
            <a:endParaRPr lang="en-US"/>
          </a:p>
        </p:txBody>
      </p:sp>
      <p:sp>
        <p:nvSpPr>
          <p:cNvPr id="7" name="Foliennummernplatzhalter 6">
            <a:extLst>
              <a:ext uri="{FF2B5EF4-FFF2-40B4-BE49-F238E27FC236}">
                <a16:creationId xmlns:a16="http://schemas.microsoft.com/office/drawing/2014/main" id="{50AFCD1D-E7C6-476F-9A29-E46A6216835C}"/>
              </a:ext>
            </a:extLst>
          </p:cNvPr>
          <p:cNvSpPr>
            <a:spLocks noGrp="1"/>
          </p:cNvSpPr>
          <p:nvPr>
            <p:ph type="sldNum" sz="quarter" idx="12"/>
          </p:nvPr>
        </p:nvSpPr>
        <p:spPr>
          <a:xfrm>
            <a:off x="4358077" y="6475413"/>
            <a:ext cx="504049" cy="184666"/>
          </a:xfrm>
        </p:spPr>
        <p:txBody>
          <a:bodyPr/>
          <a:lstStyle/>
          <a:p>
            <a:r>
              <a:rPr lang="en-US" dirty="0"/>
              <a:t>Slide </a:t>
            </a:r>
            <a:fld id="{5ACA52AF-F19D-405C-AD5F-7D94B96A5CC3}" type="slidenum">
              <a:rPr lang="en-US" smtClean="0"/>
              <a:t>10</a:t>
            </a:fld>
            <a:endParaRPr lang="en-US" dirty="0"/>
          </a:p>
        </p:txBody>
      </p:sp>
      <p:pic>
        <p:nvPicPr>
          <p:cNvPr id="23" name="Picture 22" descr="Chart&#10;&#10;Description automatically generated">
            <a:extLst>
              <a:ext uri="{FF2B5EF4-FFF2-40B4-BE49-F238E27FC236}">
                <a16:creationId xmlns:a16="http://schemas.microsoft.com/office/drawing/2014/main" id="{BAC4B93F-7D9A-70DF-2AA4-56825B8509C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9202" y="4053600"/>
            <a:ext cx="2880000" cy="2160000"/>
          </a:xfrm>
          <a:prstGeom prst="rect">
            <a:avLst/>
          </a:prstGeom>
        </p:spPr>
      </p:pic>
      <p:pic>
        <p:nvPicPr>
          <p:cNvPr id="25" name="Picture 24" descr="Chart&#10;&#10;Description automatically generated">
            <a:extLst>
              <a:ext uri="{FF2B5EF4-FFF2-40B4-BE49-F238E27FC236}">
                <a16:creationId xmlns:a16="http://schemas.microsoft.com/office/drawing/2014/main" id="{48A3ABB0-8DEB-8E44-8ACF-C7A1058BF40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50000" y="4053600"/>
            <a:ext cx="2880000" cy="2160000"/>
          </a:xfrm>
          <a:prstGeom prst="rect">
            <a:avLst/>
          </a:prstGeom>
        </p:spPr>
      </p:pic>
      <p:pic>
        <p:nvPicPr>
          <p:cNvPr id="27" name="Picture 26" descr="Chart, histogram&#10;&#10;Description automatically generated">
            <a:extLst>
              <a:ext uri="{FF2B5EF4-FFF2-40B4-BE49-F238E27FC236}">
                <a16:creationId xmlns:a16="http://schemas.microsoft.com/office/drawing/2014/main" id="{AA19D5A8-718E-7BF8-B10E-5DBBE28B92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50000" y="1667250"/>
            <a:ext cx="2880000" cy="2160000"/>
          </a:xfrm>
          <a:prstGeom prst="rect">
            <a:avLst/>
          </a:prstGeom>
        </p:spPr>
      </p:pic>
      <p:sp>
        <p:nvSpPr>
          <p:cNvPr id="3" name="TextBox 2">
            <a:extLst>
              <a:ext uri="{FF2B5EF4-FFF2-40B4-BE49-F238E27FC236}">
                <a16:creationId xmlns:a16="http://schemas.microsoft.com/office/drawing/2014/main" id="{7E86E28F-A57A-FE80-AE0A-D770C18C821E}"/>
              </a:ext>
            </a:extLst>
          </p:cNvPr>
          <p:cNvSpPr txBox="1"/>
          <p:nvPr/>
        </p:nvSpPr>
        <p:spPr>
          <a:xfrm>
            <a:off x="6096000" y="4736018"/>
            <a:ext cx="2685351" cy="461665"/>
          </a:xfrm>
          <a:prstGeom prst="rect">
            <a:avLst/>
          </a:prstGeom>
          <a:solidFill>
            <a:schemeClr val="bg2">
              <a:lumMod val="75000"/>
              <a:alpha val="65000"/>
            </a:schemeClr>
          </a:solidFill>
          <a:ln>
            <a:solidFill>
              <a:schemeClr val="tx1"/>
            </a:solidFill>
          </a:ln>
        </p:spPr>
        <p:txBody>
          <a:bodyPr wrap="none" rtlCol="0">
            <a:spAutoFit/>
          </a:bodyPr>
          <a:lstStyle/>
          <a:p>
            <a:r>
              <a:rPr lang="de-CH" dirty="0">
                <a:latin typeface="+mn-lt"/>
              </a:rPr>
              <a:t>CIR </a:t>
            </a:r>
            <a:r>
              <a:rPr lang="de-CH" dirty="0" err="1">
                <a:latin typeface="+mn-lt"/>
              </a:rPr>
              <a:t>improved</a:t>
            </a:r>
            <a:r>
              <a:rPr lang="de-CH" dirty="0">
                <a:latin typeface="+mn-lt"/>
              </a:rPr>
              <a:t>, but </a:t>
            </a:r>
            <a:r>
              <a:rPr lang="de-CH" dirty="0" err="1">
                <a:latin typeface="+mn-lt"/>
              </a:rPr>
              <a:t>there</a:t>
            </a:r>
            <a:r>
              <a:rPr lang="de-CH" dirty="0">
                <a:latin typeface="+mn-lt"/>
              </a:rPr>
              <a:t> </a:t>
            </a:r>
            <a:r>
              <a:rPr lang="de-CH" dirty="0" err="1">
                <a:latin typeface="+mn-lt"/>
              </a:rPr>
              <a:t>is</a:t>
            </a:r>
            <a:r>
              <a:rPr lang="de-CH" dirty="0">
                <a:latin typeface="+mn-lt"/>
              </a:rPr>
              <a:t> still </a:t>
            </a:r>
            <a:r>
              <a:rPr lang="de-CH" dirty="0" err="1">
                <a:latin typeface="+mn-lt"/>
              </a:rPr>
              <a:t>noise</a:t>
            </a:r>
            <a:r>
              <a:rPr lang="de-CH" dirty="0">
                <a:latin typeface="+mn-lt"/>
              </a:rPr>
              <a:t>.</a:t>
            </a:r>
          </a:p>
          <a:p>
            <a:r>
              <a:rPr lang="de-CH" dirty="0">
                <a:latin typeface="+mn-lt"/>
                <a:sym typeface="Wingdings" panose="05000000000000000000" pitchFamily="2" charset="2"/>
              </a:rPr>
              <a:t> Threshold </a:t>
            </a:r>
            <a:r>
              <a:rPr lang="de-CH" dirty="0" err="1">
                <a:latin typeface="+mn-lt"/>
                <a:sym typeface="Wingdings" panose="05000000000000000000" pitchFamily="2" charset="2"/>
              </a:rPr>
              <a:t>to</a:t>
            </a:r>
            <a:r>
              <a:rPr lang="de-CH" dirty="0">
                <a:latin typeface="+mn-lt"/>
                <a:sym typeface="Wingdings" panose="05000000000000000000" pitchFamily="2" charset="2"/>
              </a:rPr>
              <a:t> </a:t>
            </a:r>
            <a:r>
              <a:rPr lang="de-CH" dirty="0" err="1">
                <a:latin typeface="+mn-lt"/>
                <a:sym typeface="Wingdings" panose="05000000000000000000" pitchFamily="2" charset="2"/>
              </a:rPr>
              <a:t>identify</a:t>
            </a:r>
            <a:r>
              <a:rPr lang="de-CH" dirty="0">
                <a:latin typeface="+mn-lt"/>
                <a:sym typeface="Wingdings" panose="05000000000000000000" pitchFamily="2" charset="2"/>
              </a:rPr>
              <a:t> </a:t>
            </a:r>
            <a:r>
              <a:rPr lang="de-CH" dirty="0" err="1">
                <a:latin typeface="+mn-lt"/>
                <a:sym typeface="Wingdings" panose="05000000000000000000" pitchFamily="2" charset="2"/>
              </a:rPr>
              <a:t>peaks</a:t>
            </a:r>
            <a:r>
              <a:rPr lang="de-CH" dirty="0">
                <a:latin typeface="+mn-lt"/>
                <a:sym typeface="Wingdings" panose="05000000000000000000" pitchFamily="2" charset="2"/>
              </a:rPr>
              <a:t>.</a:t>
            </a:r>
            <a:endParaRPr lang="en-US" dirty="0">
              <a:latin typeface="+mn-lt"/>
            </a:endParaRPr>
          </a:p>
        </p:txBody>
      </p:sp>
      <p:cxnSp>
        <p:nvCxnSpPr>
          <p:cNvPr id="5" name="Straight Connector 4">
            <a:extLst>
              <a:ext uri="{FF2B5EF4-FFF2-40B4-BE49-F238E27FC236}">
                <a16:creationId xmlns:a16="http://schemas.microsoft.com/office/drawing/2014/main" id="{9514821E-F089-BFBD-E75E-D9814FC71BC5}"/>
              </a:ext>
            </a:extLst>
          </p:cNvPr>
          <p:cNvCxnSpPr>
            <a:cxnSpLocks/>
          </p:cNvCxnSpPr>
          <p:nvPr/>
        </p:nvCxnSpPr>
        <p:spPr>
          <a:xfrm>
            <a:off x="5791200" y="5867400"/>
            <a:ext cx="1942157" cy="0"/>
          </a:xfrm>
          <a:prstGeom prst="line">
            <a:avLst/>
          </a:prstGeom>
          <a:ln w="19050">
            <a:solidFill>
              <a:srgbClr val="C0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0308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4527E-0AA6-BE0F-FEA4-3D6AA7B7AB91}"/>
              </a:ext>
            </a:extLst>
          </p:cNvPr>
          <p:cNvSpPr>
            <a:spLocks noGrp="1"/>
          </p:cNvSpPr>
          <p:nvPr>
            <p:ph type="title"/>
          </p:nvPr>
        </p:nvSpPr>
        <p:spPr/>
        <p:txBody>
          <a:bodyPr/>
          <a:lstStyle/>
          <a:p>
            <a:r>
              <a:rPr lang="en-US" sz="3000" dirty="0"/>
              <a:t>CIR example</a:t>
            </a:r>
          </a:p>
        </p:txBody>
      </p:sp>
      <p:sp>
        <p:nvSpPr>
          <p:cNvPr id="3" name="Content Placeholder 2">
            <a:extLst>
              <a:ext uri="{FF2B5EF4-FFF2-40B4-BE49-F238E27FC236}">
                <a16:creationId xmlns:a16="http://schemas.microsoft.com/office/drawing/2014/main" id="{72F05D34-6400-D046-20C8-5D43CDADB06A}"/>
              </a:ext>
            </a:extLst>
          </p:cNvPr>
          <p:cNvSpPr>
            <a:spLocks noGrp="1"/>
          </p:cNvSpPr>
          <p:nvPr>
            <p:ph idx="1"/>
          </p:nvPr>
        </p:nvSpPr>
        <p:spPr>
          <a:xfrm>
            <a:off x="548878" y="1916906"/>
            <a:ext cx="8046244" cy="417996"/>
          </a:xfrm>
        </p:spPr>
        <p:txBody>
          <a:bodyPr/>
          <a:lstStyle/>
          <a:p>
            <a:pPr marL="0" indent="0">
              <a:buNone/>
            </a:pPr>
            <a:r>
              <a:rPr lang="de-CH" sz="1600" b="1" dirty="0" err="1"/>
              <a:t>What</a:t>
            </a:r>
            <a:r>
              <a:rPr lang="de-CH" sz="1600" b="1" dirty="0"/>
              <a:t> </a:t>
            </a:r>
            <a:r>
              <a:rPr lang="de-CH" sz="1600" b="1" dirty="0" err="1"/>
              <a:t>happens</a:t>
            </a:r>
            <a:r>
              <a:rPr lang="de-CH" sz="1600" b="1" dirty="0"/>
              <a:t> </a:t>
            </a:r>
            <a:r>
              <a:rPr lang="de-CH" sz="1600" b="1" dirty="0" err="1"/>
              <a:t>if</a:t>
            </a:r>
            <a:r>
              <a:rPr lang="de-CH" sz="1600" b="1" dirty="0"/>
              <a:t> an </a:t>
            </a:r>
            <a:r>
              <a:rPr lang="de-CH" sz="1600" b="1" dirty="0" err="1"/>
              <a:t>attacker</a:t>
            </a:r>
            <a:r>
              <a:rPr lang="de-CH" sz="1600" b="1" dirty="0"/>
              <a:t> </a:t>
            </a:r>
            <a:r>
              <a:rPr lang="de-CH" sz="1600" b="1" dirty="0" err="1"/>
              <a:t>injects</a:t>
            </a:r>
            <a:r>
              <a:rPr lang="de-CH" sz="1600" b="1" dirty="0"/>
              <a:t> a </a:t>
            </a:r>
            <a:r>
              <a:rPr lang="de-CH" sz="1600" b="1" dirty="0" err="1"/>
              <a:t>signal</a:t>
            </a:r>
            <a:r>
              <a:rPr lang="de-CH" sz="1600" b="1" dirty="0"/>
              <a:t>?</a:t>
            </a:r>
            <a:endParaRPr lang="en-US" sz="1600" b="1" dirty="0"/>
          </a:p>
        </p:txBody>
      </p:sp>
      <p:sp>
        <p:nvSpPr>
          <p:cNvPr id="4" name="Date Placeholder 3">
            <a:extLst>
              <a:ext uri="{FF2B5EF4-FFF2-40B4-BE49-F238E27FC236}">
                <a16:creationId xmlns:a16="http://schemas.microsoft.com/office/drawing/2014/main" id="{979DB2E8-F33F-F705-7A14-4D2B88C9CD89}"/>
              </a:ext>
            </a:extLst>
          </p:cNvPr>
          <p:cNvSpPr>
            <a:spLocks noGrp="1"/>
          </p:cNvSpPr>
          <p:nvPr>
            <p:ph type="dt" sz="half" idx="10"/>
          </p:nvPr>
        </p:nvSpPr>
        <p:spPr/>
        <p:txBody>
          <a:bodyPr/>
          <a:lstStyle/>
          <a:p>
            <a:fld id="{A80CA103-A8AD-4877-82D0-35A141EFE72F}" type="datetime1">
              <a:rPr lang="en-US" noProof="0" smtClean="0"/>
              <a:t>10/25/2022</a:t>
            </a:fld>
            <a:endParaRPr lang="de-CH" noProof="0"/>
          </a:p>
        </p:txBody>
      </p:sp>
      <p:sp>
        <p:nvSpPr>
          <p:cNvPr id="6" name="Slide Number Placeholder 5">
            <a:extLst>
              <a:ext uri="{FF2B5EF4-FFF2-40B4-BE49-F238E27FC236}">
                <a16:creationId xmlns:a16="http://schemas.microsoft.com/office/drawing/2014/main" id="{4D780F06-2C01-5A85-80F0-37077203E877}"/>
              </a:ext>
            </a:extLst>
          </p:cNvPr>
          <p:cNvSpPr>
            <a:spLocks noGrp="1"/>
          </p:cNvSpPr>
          <p:nvPr>
            <p:ph type="sldNum" sz="quarter" idx="12"/>
          </p:nvPr>
        </p:nvSpPr>
        <p:spPr>
          <a:xfrm>
            <a:off x="4355223" y="6475413"/>
            <a:ext cx="509756" cy="184666"/>
          </a:xfrm>
        </p:spPr>
        <p:txBody>
          <a:bodyPr/>
          <a:lstStyle/>
          <a:p>
            <a:r>
              <a:rPr lang="de-CH" noProof="0" dirty="0"/>
              <a:t>Slide </a:t>
            </a:r>
            <a:fld id="{5ACA52AF-F19D-405C-AD5F-7D94B96A5CC3}" type="slidenum">
              <a:rPr lang="de-CH" noProof="0" smtClean="0"/>
              <a:t>11</a:t>
            </a:fld>
            <a:endParaRPr lang="de-CH" noProof="0" dirty="0"/>
          </a:p>
        </p:txBody>
      </p:sp>
      <p:pic>
        <p:nvPicPr>
          <p:cNvPr id="13" name="Picture 12" descr="Chart&#10;&#10;Description automatically generated">
            <a:extLst>
              <a:ext uri="{FF2B5EF4-FFF2-40B4-BE49-F238E27FC236}">
                <a16:creationId xmlns:a16="http://schemas.microsoft.com/office/drawing/2014/main" id="{52149181-0A06-0D96-4332-A68122F0CC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0000" y="2342250"/>
            <a:ext cx="2880000" cy="2160000"/>
          </a:xfrm>
          <a:prstGeom prst="rect">
            <a:avLst/>
          </a:prstGeom>
        </p:spPr>
      </p:pic>
      <p:pic>
        <p:nvPicPr>
          <p:cNvPr id="15" name="Picture 14" descr="Chart&#10;&#10;Description automatically generated">
            <a:extLst>
              <a:ext uri="{FF2B5EF4-FFF2-40B4-BE49-F238E27FC236}">
                <a16:creationId xmlns:a16="http://schemas.microsoft.com/office/drawing/2014/main" id="{92FCEAED-D9B5-F382-EAD5-880E9C19ECB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50000" y="2342250"/>
            <a:ext cx="2880000" cy="2160000"/>
          </a:xfrm>
          <a:prstGeom prst="rect">
            <a:avLst/>
          </a:prstGeom>
        </p:spPr>
      </p:pic>
      <p:cxnSp>
        <p:nvCxnSpPr>
          <p:cNvPr id="19" name="Straight Connector 18">
            <a:extLst>
              <a:ext uri="{FF2B5EF4-FFF2-40B4-BE49-F238E27FC236}">
                <a16:creationId xmlns:a16="http://schemas.microsoft.com/office/drawing/2014/main" id="{4C85E2B1-20D2-1CDA-8D87-F033C58E297A}"/>
              </a:ext>
            </a:extLst>
          </p:cNvPr>
          <p:cNvCxnSpPr>
            <a:cxnSpLocks/>
          </p:cNvCxnSpPr>
          <p:nvPr/>
        </p:nvCxnSpPr>
        <p:spPr>
          <a:xfrm>
            <a:off x="5798810" y="3942229"/>
            <a:ext cx="2255363" cy="0"/>
          </a:xfrm>
          <a:prstGeom prst="line">
            <a:avLst/>
          </a:prstGeom>
          <a:ln w="19050">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20" name="Content Placeholder 2">
            <a:extLst>
              <a:ext uri="{FF2B5EF4-FFF2-40B4-BE49-F238E27FC236}">
                <a16:creationId xmlns:a16="http://schemas.microsoft.com/office/drawing/2014/main" id="{C555FA9F-DC66-2B4F-5DBE-2865A304FAEE}"/>
              </a:ext>
            </a:extLst>
          </p:cNvPr>
          <p:cNvSpPr txBox="1">
            <a:spLocks/>
          </p:cNvSpPr>
          <p:nvPr/>
        </p:nvSpPr>
        <p:spPr>
          <a:xfrm>
            <a:off x="548879" y="4881823"/>
            <a:ext cx="8046244" cy="417996"/>
          </a:xfrm>
          <a:prstGeom prst="rect">
            <a:avLst/>
          </a:prstGeom>
        </p:spPr>
        <p:txBody>
          <a:bodyPr vert="horz" lIns="0" tIns="0" rIns="0" bIns="0" rtlCol="0">
            <a:noAutofit/>
          </a:bodyPr>
          <a:lstStyle>
            <a:lvl1pPr marL="270000" indent="-270000" algn="l" defTabSz="914400" rtl="0" eaLnBrk="1" latinLnBrk="0" hangingPunct="1">
              <a:lnSpc>
                <a:spcPct val="100000"/>
              </a:lnSpc>
              <a:spcBef>
                <a:spcPts val="1000"/>
              </a:spcBef>
              <a:buFont typeface="Arial" panose="020B0604020202020204" pitchFamily="34" charset="0"/>
              <a:buChar char="•"/>
              <a:defRPr sz="1800" kern="1200">
                <a:solidFill>
                  <a:schemeClr val="tx1"/>
                </a:solidFill>
                <a:latin typeface="+mn-lt"/>
                <a:ea typeface="+mn-ea"/>
                <a:cs typeface="+mn-cs"/>
              </a:defRPr>
            </a:lvl1pPr>
            <a:lvl2pPr marL="538163" indent="-271463" algn="l" defTabSz="914400" rtl="0" eaLnBrk="1" latinLnBrk="0" hangingPunct="1">
              <a:lnSpc>
                <a:spcPct val="100000"/>
              </a:lnSpc>
              <a:spcBef>
                <a:spcPts val="500"/>
              </a:spcBef>
              <a:buFont typeface="Symbol" panose="05050102010706020507" pitchFamily="18" charset="2"/>
              <a:buChar char="-"/>
              <a:defRPr sz="1800" kern="1200">
                <a:solidFill>
                  <a:schemeClr val="tx1"/>
                </a:solidFill>
                <a:latin typeface="+mn-lt"/>
                <a:ea typeface="+mn-ea"/>
                <a:cs typeface="+mn-cs"/>
              </a:defRPr>
            </a:lvl2pPr>
            <a:lvl3pPr marL="810000" indent="-270000" algn="l" defTabSz="914400" rtl="0" eaLnBrk="1" latinLnBrk="0" hangingPunct="1">
              <a:lnSpc>
                <a:spcPct val="100000"/>
              </a:lnSpc>
              <a:spcBef>
                <a:spcPts val="500"/>
              </a:spcBef>
              <a:buFont typeface="Symbol" panose="05050102010706020507" pitchFamily="18" charset="2"/>
              <a:buChar char="-"/>
              <a:defRPr sz="1800" kern="1200">
                <a:solidFill>
                  <a:schemeClr val="tx1"/>
                </a:solidFill>
                <a:latin typeface="+mn-lt"/>
                <a:ea typeface="+mn-ea"/>
                <a:cs typeface="+mn-cs"/>
              </a:defRPr>
            </a:lvl3pPr>
            <a:lvl4pPr marL="1080000" indent="-271463" algn="l" defTabSz="914400" rtl="0" eaLnBrk="1" latinLnBrk="0" hangingPunct="1">
              <a:lnSpc>
                <a:spcPct val="100000"/>
              </a:lnSpc>
              <a:spcBef>
                <a:spcPts val="500"/>
              </a:spcBef>
              <a:buFont typeface="Symbol" panose="05050102010706020507" pitchFamily="18" charset="2"/>
              <a:buChar char="-"/>
              <a:defRPr sz="1800" kern="1200">
                <a:solidFill>
                  <a:schemeClr val="tx1"/>
                </a:solidFill>
                <a:latin typeface="+mn-lt"/>
                <a:ea typeface="+mn-ea"/>
                <a:cs typeface="+mn-cs"/>
              </a:defRPr>
            </a:lvl4pPr>
            <a:lvl5pPr marL="1350000" indent="-270000" algn="l" defTabSz="914400" rtl="0" eaLnBrk="1" latinLnBrk="0" hangingPunct="1">
              <a:lnSpc>
                <a:spcPct val="100000"/>
              </a:lnSpc>
              <a:spcBef>
                <a:spcPts val="500"/>
              </a:spcBef>
              <a:buFont typeface="Symbol" panose="05050102010706020507" pitchFamily="18"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CH" sz="1600" dirty="0"/>
              <a:t>The </a:t>
            </a:r>
            <a:r>
              <a:rPr lang="de-CH" sz="1600" dirty="0" err="1"/>
              <a:t>injected</a:t>
            </a:r>
            <a:r>
              <a:rPr lang="de-CH" sz="1600" dirty="0"/>
              <a:t> </a:t>
            </a:r>
            <a:r>
              <a:rPr lang="de-CH" sz="1600" dirty="0" err="1"/>
              <a:t>signal</a:t>
            </a:r>
            <a:r>
              <a:rPr lang="de-CH" sz="1600" dirty="0"/>
              <a:t> </a:t>
            </a:r>
            <a:r>
              <a:rPr lang="de-CH" sz="1600" dirty="0" err="1"/>
              <a:t>raises</a:t>
            </a:r>
            <a:r>
              <a:rPr lang="de-CH" sz="1600" dirty="0"/>
              <a:t> </a:t>
            </a:r>
            <a:r>
              <a:rPr lang="de-CH" sz="1600" dirty="0" err="1"/>
              <a:t>the</a:t>
            </a:r>
            <a:r>
              <a:rPr lang="de-CH" sz="1600" dirty="0"/>
              <a:t> </a:t>
            </a:r>
            <a:r>
              <a:rPr lang="de-CH" sz="1600" dirty="0" err="1"/>
              <a:t>noise</a:t>
            </a:r>
            <a:r>
              <a:rPr lang="de-CH" sz="1600" dirty="0"/>
              <a:t> </a:t>
            </a:r>
            <a:r>
              <a:rPr lang="de-CH" sz="1600" dirty="0" err="1"/>
              <a:t>floor</a:t>
            </a:r>
            <a:r>
              <a:rPr lang="de-CH" sz="1600" dirty="0"/>
              <a:t> </a:t>
            </a:r>
            <a:r>
              <a:rPr lang="de-CH" sz="1600" dirty="0" err="1"/>
              <a:t>of</a:t>
            </a:r>
            <a:r>
              <a:rPr lang="de-CH" sz="1600" dirty="0"/>
              <a:t> </a:t>
            </a:r>
            <a:r>
              <a:rPr lang="de-CH" sz="1600" dirty="0" err="1"/>
              <a:t>the</a:t>
            </a:r>
            <a:r>
              <a:rPr lang="de-CH" sz="1600" dirty="0"/>
              <a:t> CIR. </a:t>
            </a:r>
            <a:r>
              <a:rPr lang="de-CH" sz="1600" dirty="0" err="1"/>
              <a:t>If</a:t>
            </a:r>
            <a:r>
              <a:rPr lang="de-CH" sz="1600" dirty="0"/>
              <a:t> a </a:t>
            </a:r>
            <a:r>
              <a:rPr lang="de-CH" sz="1600" dirty="0" err="1"/>
              <a:t>value</a:t>
            </a:r>
            <a:r>
              <a:rPr lang="de-CH" sz="1600" dirty="0"/>
              <a:t> </a:t>
            </a:r>
            <a:r>
              <a:rPr lang="de-CH" sz="1600" dirty="0" err="1"/>
              <a:t>within</a:t>
            </a:r>
            <a:r>
              <a:rPr lang="de-CH" sz="1600" dirty="0"/>
              <a:t> </a:t>
            </a:r>
            <a:r>
              <a:rPr lang="de-CH" sz="1600" dirty="0" err="1"/>
              <a:t>the</a:t>
            </a:r>
            <a:r>
              <a:rPr lang="de-CH" sz="1600" dirty="0"/>
              <a:t> </a:t>
            </a:r>
            <a:r>
              <a:rPr lang="de-CH" sz="1600" dirty="0" err="1"/>
              <a:t>backsearch</a:t>
            </a:r>
            <a:r>
              <a:rPr lang="de-CH" sz="1600" dirty="0"/>
              <a:t> </a:t>
            </a:r>
            <a:r>
              <a:rPr lang="de-CH" sz="1600" dirty="0" err="1"/>
              <a:t>window</a:t>
            </a:r>
            <a:r>
              <a:rPr lang="de-CH" sz="1600" dirty="0"/>
              <a:t> </a:t>
            </a:r>
            <a:r>
              <a:rPr lang="de-CH" sz="1600" dirty="0" err="1"/>
              <a:t>exceeds</a:t>
            </a:r>
            <a:r>
              <a:rPr lang="de-CH" sz="1600" dirty="0"/>
              <a:t> </a:t>
            </a:r>
            <a:r>
              <a:rPr lang="de-CH" sz="1600" dirty="0" err="1"/>
              <a:t>the</a:t>
            </a:r>
            <a:r>
              <a:rPr lang="de-CH" sz="1600" dirty="0"/>
              <a:t> </a:t>
            </a:r>
            <a:r>
              <a:rPr lang="de-CH" sz="1600" dirty="0" err="1"/>
              <a:t>threshold</a:t>
            </a:r>
            <a:r>
              <a:rPr lang="de-CH" sz="1600" dirty="0"/>
              <a:t>, </a:t>
            </a:r>
            <a:r>
              <a:rPr lang="de-CH" sz="1600" dirty="0" err="1"/>
              <a:t>the</a:t>
            </a:r>
            <a:r>
              <a:rPr lang="de-CH" sz="1600" dirty="0"/>
              <a:t> </a:t>
            </a:r>
            <a:r>
              <a:rPr lang="de-CH" sz="1600" dirty="0" err="1"/>
              <a:t>attack</a:t>
            </a:r>
            <a:r>
              <a:rPr lang="de-CH" sz="1600" dirty="0"/>
              <a:t> </a:t>
            </a:r>
            <a:r>
              <a:rPr lang="de-CH" sz="1600" dirty="0" err="1"/>
              <a:t>is</a:t>
            </a:r>
            <a:r>
              <a:rPr lang="de-CH" sz="1600" dirty="0"/>
              <a:t> </a:t>
            </a:r>
            <a:r>
              <a:rPr lang="de-CH" sz="1600" dirty="0" err="1"/>
              <a:t>successful</a:t>
            </a:r>
            <a:r>
              <a:rPr lang="de-CH" sz="1600" dirty="0"/>
              <a:t>.</a:t>
            </a:r>
            <a:endParaRPr lang="en-US" sz="1600" dirty="0"/>
          </a:p>
        </p:txBody>
      </p:sp>
      <p:cxnSp>
        <p:nvCxnSpPr>
          <p:cNvPr id="22" name="Straight Arrow Connector 21">
            <a:extLst>
              <a:ext uri="{FF2B5EF4-FFF2-40B4-BE49-F238E27FC236}">
                <a16:creationId xmlns:a16="http://schemas.microsoft.com/office/drawing/2014/main" id="{87642897-56F5-EAB3-EC3E-F404119C8C07}"/>
              </a:ext>
            </a:extLst>
          </p:cNvPr>
          <p:cNvCxnSpPr/>
          <p:nvPr/>
        </p:nvCxnSpPr>
        <p:spPr>
          <a:xfrm>
            <a:off x="4397604" y="3317646"/>
            <a:ext cx="51639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6730E88E-1DAE-B92F-C191-068F0A6AA611}"/>
              </a:ext>
            </a:extLst>
          </p:cNvPr>
          <p:cNvSpPr/>
          <p:nvPr/>
        </p:nvSpPr>
        <p:spPr>
          <a:xfrm>
            <a:off x="6128564" y="3900269"/>
            <a:ext cx="43200" cy="43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0" name="Straight Connector 9">
            <a:extLst>
              <a:ext uri="{FF2B5EF4-FFF2-40B4-BE49-F238E27FC236}">
                <a16:creationId xmlns:a16="http://schemas.microsoft.com/office/drawing/2014/main" id="{7C32B2C4-B820-B34A-67D0-F396F4CBDD5A}"/>
              </a:ext>
            </a:extLst>
          </p:cNvPr>
          <p:cNvCxnSpPr/>
          <p:nvPr/>
        </p:nvCxnSpPr>
        <p:spPr>
          <a:xfrm>
            <a:off x="6148309" y="3915411"/>
            <a:ext cx="0" cy="32512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219B4A7-2B9B-0046-EED6-3BF341B67440}"/>
              </a:ext>
            </a:extLst>
          </p:cNvPr>
          <p:cNvCxnSpPr>
            <a:cxnSpLocks/>
          </p:cNvCxnSpPr>
          <p:nvPr/>
        </p:nvCxnSpPr>
        <p:spPr>
          <a:xfrm>
            <a:off x="1748773" y="4188504"/>
            <a:ext cx="2255363" cy="0"/>
          </a:xfrm>
          <a:prstGeom prst="line">
            <a:avLst/>
          </a:prstGeom>
          <a:ln w="19050">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874FC32B-CBDE-A313-D98F-417ADEA8F3C2}"/>
              </a:ext>
            </a:extLst>
          </p:cNvPr>
          <p:cNvSpPr txBox="1"/>
          <p:nvPr/>
        </p:nvSpPr>
        <p:spPr>
          <a:xfrm>
            <a:off x="5852229" y="3277618"/>
            <a:ext cx="987771" cy="276999"/>
          </a:xfrm>
          <a:prstGeom prst="rect">
            <a:avLst/>
          </a:prstGeom>
          <a:solidFill>
            <a:schemeClr val="bg2">
              <a:lumMod val="75000"/>
              <a:alpha val="65000"/>
            </a:schemeClr>
          </a:solidFill>
          <a:ln>
            <a:solidFill>
              <a:schemeClr val="tx1"/>
            </a:solidFill>
          </a:ln>
        </p:spPr>
        <p:txBody>
          <a:bodyPr wrap="none" rtlCol="0">
            <a:spAutoFit/>
          </a:bodyPr>
          <a:lstStyle/>
          <a:p>
            <a:r>
              <a:rPr lang="de-CH" dirty="0">
                <a:latin typeface="+mn-lt"/>
                <a:sym typeface="Wingdings" panose="05000000000000000000" pitchFamily="2" charset="2"/>
              </a:rPr>
              <a:t>Ghost Peak</a:t>
            </a:r>
            <a:endParaRPr lang="en-US" dirty="0">
              <a:latin typeface="+mn-lt"/>
            </a:endParaRPr>
          </a:p>
        </p:txBody>
      </p:sp>
      <p:cxnSp>
        <p:nvCxnSpPr>
          <p:cNvPr id="11" name="Straight Arrow Connector 10">
            <a:extLst>
              <a:ext uri="{FF2B5EF4-FFF2-40B4-BE49-F238E27FC236}">
                <a16:creationId xmlns:a16="http://schemas.microsoft.com/office/drawing/2014/main" id="{7EC2A8EB-AE28-71BD-04CE-53E8EF4AEFAC}"/>
              </a:ext>
            </a:extLst>
          </p:cNvPr>
          <p:cNvCxnSpPr/>
          <p:nvPr/>
        </p:nvCxnSpPr>
        <p:spPr bwMode="auto">
          <a:xfrm flipH="1">
            <a:off x="6161096" y="3600985"/>
            <a:ext cx="21335" cy="26626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822160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3B8AC-9742-B08A-4175-B8914FAFAB77}"/>
              </a:ext>
            </a:extLst>
          </p:cNvPr>
          <p:cNvSpPr>
            <a:spLocks noGrp="1"/>
          </p:cNvSpPr>
          <p:nvPr>
            <p:ph type="title"/>
          </p:nvPr>
        </p:nvSpPr>
        <p:spPr/>
        <p:txBody>
          <a:bodyPr/>
          <a:lstStyle/>
          <a:p>
            <a:r>
              <a:rPr lang="de-CH" sz="3000" dirty="0"/>
              <a:t>Summary CIR</a:t>
            </a:r>
            <a:endParaRPr lang="en-US" sz="3000"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BE73C1A-7465-D289-40CA-280B5BA07E47}"/>
                  </a:ext>
                </a:extLst>
              </p:cNvPr>
              <p:cNvSpPr>
                <a:spLocks noGrp="1"/>
              </p:cNvSpPr>
              <p:nvPr>
                <p:ph idx="1"/>
              </p:nvPr>
            </p:nvSpPr>
            <p:spPr>
              <a:xfrm>
                <a:off x="685800" y="1981200"/>
                <a:ext cx="7924800" cy="4114800"/>
              </a:xfrm>
            </p:spPr>
            <p:txBody>
              <a:bodyPr>
                <a:noAutofit/>
              </a:bodyPr>
              <a:lstStyle/>
              <a:p>
                <a:pPr marL="0" indent="0">
                  <a:buNone/>
                </a:pPr>
                <a:r>
                  <a:rPr lang="en-US" sz="1600" dirty="0"/>
                  <a:t>There is no bit decoding:</a:t>
                </a:r>
              </a:p>
              <a:p>
                <a:r>
                  <a:rPr lang="en-US" sz="1600" dirty="0"/>
                  <a:t>Each CIR value depends on </a:t>
                </a:r>
                <a14:m>
                  <m:oMath xmlns:m="http://schemas.openxmlformats.org/officeDocument/2006/math">
                    <m:d>
                      <m:dPr>
                        <m:begChr m:val="|"/>
                        <m:endChr m:val="|"/>
                        <m:ctrlPr>
                          <a:rPr lang="en-US" sz="1600" i="1" dirty="0" smtClean="0">
                            <a:latin typeface="Cambria Math" panose="02040503050406030204" pitchFamily="18" charset="0"/>
                          </a:rPr>
                        </m:ctrlPr>
                      </m:dPr>
                      <m:e>
                        <m:sSub>
                          <m:sSubPr>
                            <m:ctrlPr>
                              <a:rPr lang="en-US" sz="1600" i="1" dirty="0">
                                <a:latin typeface="Cambria Math" panose="02040503050406030204" pitchFamily="18" charset="0"/>
                              </a:rPr>
                            </m:ctrlPr>
                          </m:sSubPr>
                          <m:e>
                            <m:r>
                              <a:rPr lang="de-CH" sz="1600" i="1" dirty="0">
                                <a:latin typeface="Cambria Math" panose="02040503050406030204" pitchFamily="18" charset="0"/>
                              </a:rPr>
                              <m:t>𝑔</m:t>
                            </m:r>
                          </m:e>
                          <m:sub>
                            <m:r>
                              <a:rPr lang="de-CH" sz="1600" i="1" dirty="0">
                                <a:latin typeface="Cambria Math" panose="02040503050406030204" pitchFamily="18" charset="0"/>
                              </a:rPr>
                              <m:t>𝑙𝑜𝑐</m:t>
                            </m:r>
                          </m:sub>
                        </m:sSub>
                      </m:e>
                    </m:d>
                  </m:oMath>
                </a14:m>
                <a:r>
                  <a:rPr lang="en-US" sz="1600" dirty="0"/>
                  <a:t> different samples:</a:t>
                </a:r>
              </a:p>
              <a:p>
                <a:endParaRPr lang="en-US" sz="1600" dirty="0"/>
              </a:p>
              <a:p>
                <a:pPr marL="0" indent="0">
                  <a:buNone/>
                </a:pPr>
                <a:br>
                  <a:rPr lang="en-US" sz="1600" dirty="0"/>
                </a:br>
                <a:endParaRPr lang="en-US" sz="1600" dirty="0"/>
              </a:p>
              <a:p>
                <a:r>
                  <a:rPr lang="en-US" sz="1600" dirty="0"/>
                  <a:t>The CIR value only shows the overall correlation result, </a:t>
                </a:r>
                <a:br>
                  <a:rPr lang="en-US" sz="1600" dirty="0"/>
                </a:br>
                <a:r>
                  <a:rPr lang="en-US" sz="1600" dirty="0"/>
                  <a:t>not </a:t>
                </a:r>
                <a:r>
                  <a:rPr lang="en-US" sz="1600" i="1" dirty="0"/>
                  <a:t>how</a:t>
                </a:r>
                <a:r>
                  <a:rPr lang="en-US" sz="1600" dirty="0"/>
                  <a:t> it has been obtained.</a:t>
                </a:r>
              </a:p>
              <a:p>
                <a:pPr marL="0" indent="0">
                  <a:buNone/>
                </a:pPr>
                <a:endParaRPr lang="en-US" sz="1600" dirty="0"/>
              </a:p>
              <a:p>
                <a:pPr marL="0" indent="0">
                  <a:buNone/>
                </a:pPr>
                <a:r>
                  <a:rPr lang="en-US" sz="1600" dirty="0"/>
                  <a:t>A </a:t>
                </a:r>
                <a:r>
                  <a:rPr lang="en-US" sz="1600" i="1" dirty="0"/>
                  <a:t>single</a:t>
                </a:r>
                <a:r>
                  <a:rPr lang="en-US" sz="1600" dirty="0"/>
                  <a:t> correlation value does not accurately reflect the number of correct bits. Compare:</a:t>
                </a:r>
              </a:p>
              <a:p>
                <a:r>
                  <a:rPr lang="en-US" sz="1600" dirty="0"/>
                  <a:t>Largely correct but attenuated copy of STS</a:t>
                </a:r>
              </a:p>
              <a:p>
                <a:r>
                  <a:rPr lang="en-US" sz="1600" dirty="0"/>
                  <a:t>Injected signal with a few (slightly more than 50%) correct pulses with high power</a:t>
                </a:r>
              </a:p>
              <a:p>
                <a:pPr marL="0" indent="0">
                  <a:buNone/>
                </a:pPr>
                <a:endParaRPr lang="en-US" sz="1600" dirty="0"/>
              </a:p>
              <a:p>
                <a:pPr marL="0" indent="0">
                  <a:buNone/>
                </a:pPr>
                <a:r>
                  <a:rPr lang="en-US" sz="1600" dirty="0"/>
                  <a:t>However, a strong, incorrect signal injection increases the correlation noise:</a:t>
                </a:r>
              </a:p>
              <a:p>
                <a:pPr marL="0" indent="0">
                  <a:buNone/>
                </a:pPr>
                <a:r>
                  <a:rPr lang="en-US" sz="1600" dirty="0">
                    <a:sym typeface="Wingdings" panose="05000000000000000000" pitchFamily="2" charset="2"/>
                  </a:rPr>
                  <a:t> </a:t>
                </a:r>
                <a:r>
                  <a:rPr lang="en-US" sz="1600" dirty="0"/>
                  <a:t>Thus, the statistical significance of a peak compared to the noise is used.</a:t>
                </a:r>
              </a:p>
            </p:txBody>
          </p:sp>
        </mc:Choice>
        <mc:Fallback xmlns="">
          <p:sp>
            <p:nvSpPr>
              <p:cNvPr id="3" name="Content Placeholder 2">
                <a:extLst>
                  <a:ext uri="{FF2B5EF4-FFF2-40B4-BE49-F238E27FC236}">
                    <a16:creationId xmlns:a16="http://schemas.microsoft.com/office/drawing/2014/main" id="{8BE73C1A-7465-D289-40CA-280B5BA07E47}"/>
                  </a:ext>
                </a:extLst>
              </p:cNvPr>
              <p:cNvSpPr>
                <a:spLocks noGrp="1" noRot="1" noChangeAspect="1" noMove="1" noResize="1" noEditPoints="1" noAdjustHandles="1" noChangeArrowheads="1" noChangeShapeType="1" noTextEdit="1"/>
              </p:cNvSpPr>
              <p:nvPr>
                <p:ph idx="1"/>
              </p:nvPr>
            </p:nvSpPr>
            <p:spPr>
              <a:xfrm>
                <a:off x="685800" y="1981200"/>
                <a:ext cx="7924800" cy="4114800"/>
              </a:xfrm>
              <a:blipFill>
                <a:blip r:embed="rId3"/>
                <a:stretch>
                  <a:fillRect l="-462" t="-444" b="-6074"/>
                </a:stretch>
              </a:blipFill>
            </p:spPr>
            <p:txBody>
              <a:bodyPr/>
              <a:lstStyle/>
              <a:p>
                <a:r>
                  <a:rPr lang="en-US">
                    <a:noFill/>
                  </a:rPr>
                  <a:t> </a:t>
                </a:r>
              </a:p>
            </p:txBody>
          </p:sp>
        </mc:Fallback>
      </mc:AlternateContent>
      <p:sp>
        <p:nvSpPr>
          <p:cNvPr id="5" name="Date Placeholder 4">
            <a:extLst>
              <a:ext uri="{FF2B5EF4-FFF2-40B4-BE49-F238E27FC236}">
                <a16:creationId xmlns:a16="http://schemas.microsoft.com/office/drawing/2014/main" id="{4D8F2FB2-FBA2-2ED6-FA7A-B96AE8591CD5}"/>
              </a:ext>
            </a:extLst>
          </p:cNvPr>
          <p:cNvSpPr>
            <a:spLocks noGrp="1"/>
          </p:cNvSpPr>
          <p:nvPr>
            <p:ph type="dt" sz="half" idx="10"/>
          </p:nvPr>
        </p:nvSpPr>
        <p:spPr/>
        <p:txBody>
          <a:bodyPr/>
          <a:lstStyle/>
          <a:p>
            <a:fld id="{B72422B3-6D4D-4EF0-996A-BFB345169C42}" type="datetime1">
              <a:rPr lang="en-US" altLang="en-US" smtClean="0"/>
              <a:t>10/25/2022</a:t>
            </a:fld>
            <a:endParaRPr lang="en-US" altLang="en-US" dirty="0"/>
          </a:p>
        </p:txBody>
      </p:sp>
      <p:sp>
        <p:nvSpPr>
          <p:cNvPr id="6" name="Slide Number Placeholder 5">
            <a:extLst>
              <a:ext uri="{FF2B5EF4-FFF2-40B4-BE49-F238E27FC236}">
                <a16:creationId xmlns:a16="http://schemas.microsoft.com/office/drawing/2014/main" id="{929C0ABF-7FD5-3D73-47E7-10061A73AA69}"/>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12</a:t>
            </a:fld>
            <a:endParaRPr lang="en-US" altLang="en-US" dirty="0"/>
          </a:p>
        </p:txBody>
      </p:sp>
      <p:pic>
        <p:nvPicPr>
          <p:cNvPr id="4" name="Picture 3">
            <a:extLst>
              <a:ext uri="{FF2B5EF4-FFF2-40B4-BE49-F238E27FC236}">
                <a16:creationId xmlns:a16="http://schemas.microsoft.com/office/drawing/2014/main" id="{CE7CCF8C-3CB5-6BB8-6508-12A7005ABDD3}"/>
              </a:ext>
            </a:extLst>
          </p:cNvPr>
          <p:cNvPicPr>
            <a:picLocks noChangeAspect="1"/>
          </p:cNvPicPr>
          <p:nvPr/>
        </p:nvPicPr>
        <p:blipFill>
          <a:blip r:embed="rId4"/>
          <a:stretch>
            <a:fillRect/>
          </a:stretch>
        </p:blipFill>
        <p:spPr>
          <a:xfrm>
            <a:off x="1828800" y="2667000"/>
            <a:ext cx="3276600" cy="562721"/>
          </a:xfrm>
          <a:prstGeom prst="rect">
            <a:avLst/>
          </a:prstGeom>
        </p:spPr>
      </p:pic>
    </p:spTree>
    <p:extLst>
      <p:ext uri="{BB962C8B-B14F-4D97-AF65-F5344CB8AC3E}">
        <p14:creationId xmlns:p14="http://schemas.microsoft.com/office/powerpoint/2010/main" val="3048284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A5A43-4526-77EB-667D-ABB1B5EC886A}"/>
              </a:ext>
            </a:extLst>
          </p:cNvPr>
          <p:cNvSpPr>
            <a:spLocks noGrp="1"/>
          </p:cNvSpPr>
          <p:nvPr>
            <p:ph type="title"/>
          </p:nvPr>
        </p:nvSpPr>
        <p:spPr/>
        <p:txBody>
          <a:bodyPr/>
          <a:lstStyle/>
          <a:p>
            <a:r>
              <a:rPr lang="de-CH" sz="3000" dirty="0"/>
              <a:t>Open </a:t>
            </a:r>
            <a:r>
              <a:rPr lang="de-CH" sz="3000" dirty="0" err="1"/>
              <a:t>questions</a:t>
            </a:r>
            <a:r>
              <a:rPr lang="de-CH" sz="3000" dirty="0"/>
              <a:t> / </a:t>
            </a:r>
            <a:r>
              <a:rPr lang="de-CH" sz="3000" dirty="0" err="1"/>
              <a:t>issues</a:t>
            </a:r>
            <a:endParaRPr lang="en-US" sz="3000" dirty="0"/>
          </a:p>
        </p:txBody>
      </p:sp>
      <p:sp>
        <p:nvSpPr>
          <p:cNvPr id="3" name="Content Placeholder 2">
            <a:extLst>
              <a:ext uri="{FF2B5EF4-FFF2-40B4-BE49-F238E27FC236}">
                <a16:creationId xmlns:a16="http://schemas.microsoft.com/office/drawing/2014/main" id="{64A2902E-A6AE-A1A4-BE4F-D11C6AAFC8E5}"/>
              </a:ext>
            </a:extLst>
          </p:cNvPr>
          <p:cNvSpPr>
            <a:spLocks noGrp="1"/>
          </p:cNvSpPr>
          <p:nvPr>
            <p:ph idx="1"/>
          </p:nvPr>
        </p:nvSpPr>
        <p:spPr/>
        <p:txBody>
          <a:bodyPr>
            <a:normAutofit/>
          </a:bodyPr>
          <a:lstStyle/>
          <a:p>
            <a:pPr marL="0" indent="0">
              <a:buNone/>
            </a:pPr>
            <a:r>
              <a:rPr lang="en-US" sz="1600" dirty="0"/>
              <a:t>How does the noise floor have to be calculated?</a:t>
            </a:r>
          </a:p>
          <a:p>
            <a:r>
              <a:rPr lang="en-US" sz="1600" dirty="0"/>
              <a:t>By how much does a correlation value have to be “above” the noise to be regarded as a peak?</a:t>
            </a:r>
          </a:p>
          <a:p>
            <a:r>
              <a:rPr lang="en-US" sz="1600" dirty="0"/>
              <a:t>Or, in other words: how strong does a genuine path have to be for us to guarantee its security?</a:t>
            </a:r>
          </a:p>
          <a:p>
            <a:pPr marL="0" indent="0">
              <a:buNone/>
            </a:pPr>
            <a:endParaRPr lang="en-US" sz="1600" dirty="0"/>
          </a:p>
          <a:p>
            <a:pPr marL="0" indent="0">
              <a:buNone/>
            </a:pPr>
            <a:r>
              <a:rPr lang="en-US" sz="1600" dirty="0"/>
              <a:t>Since CIR values depend on the power of individual pulses, a security analysis likely depends on receiver design/parameters, such as</a:t>
            </a:r>
          </a:p>
          <a:p>
            <a:r>
              <a:rPr lang="en-US" sz="1600" dirty="0">
                <a:sym typeface="Wingdings" panose="05000000000000000000" pitchFamily="2" charset="2"/>
              </a:rPr>
              <a:t>the A</a:t>
            </a:r>
            <a:r>
              <a:rPr lang="en-US" sz="1600" dirty="0"/>
              <a:t>utomatic Gain Control (AGC),</a:t>
            </a:r>
          </a:p>
          <a:p>
            <a:r>
              <a:rPr lang="en-US" sz="1600" dirty="0">
                <a:sym typeface="Wingdings" panose="05000000000000000000" pitchFamily="2" charset="2"/>
              </a:rPr>
              <a:t>the r</a:t>
            </a:r>
            <a:r>
              <a:rPr lang="en-US" sz="1600" dirty="0"/>
              <a:t>esolution of the Analog-to-Digital Converter (ADC), and</a:t>
            </a:r>
          </a:p>
          <a:p>
            <a:r>
              <a:rPr lang="en-US" sz="1600" dirty="0"/>
              <a:t>clipping of high-power signals,</a:t>
            </a:r>
          </a:p>
          <a:p>
            <a:pPr marL="0" indent="0">
              <a:buNone/>
            </a:pPr>
            <a:r>
              <a:rPr lang="en-US" sz="1600" dirty="0"/>
              <a:t>as they all affect the set of possible inputs for the CIR computation.</a:t>
            </a:r>
          </a:p>
          <a:p>
            <a:pPr lvl="1"/>
            <a:endParaRPr lang="en-US" sz="1800" dirty="0"/>
          </a:p>
          <a:p>
            <a:pPr marL="0" indent="0">
              <a:buNone/>
            </a:pPr>
            <a:endParaRPr lang="en-US" sz="1800" dirty="0"/>
          </a:p>
          <a:p>
            <a:endParaRPr lang="en-US" sz="1800" dirty="0"/>
          </a:p>
        </p:txBody>
      </p:sp>
      <p:sp>
        <p:nvSpPr>
          <p:cNvPr id="4" name="Slide Number Placeholder 5">
            <a:extLst>
              <a:ext uri="{FF2B5EF4-FFF2-40B4-BE49-F238E27FC236}">
                <a16:creationId xmlns:a16="http://schemas.microsoft.com/office/drawing/2014/main" id="{31C5FFF1-314B-0E7C-42D9-F70B5C7910D3}"/>
              </a:ext>
            </a:extLst>
          </p:cNvPr>
          <p:cNvSpPr>
            <a:spLocks noGrp="1"/>
          </p:cNvSpPr>
          <p:nvPr>
            <p:ph type="sldNum" sz="quarter" idx="12"/>
          </p:nvPr>
        </p:nvSpPr>
        <p:spPr>
          <a:xfrm>
            <a:off x="4344988" y="6475413"/>
            <a:ext cx="530225" cy="182562"/>
          </a:xfrm>
        </p:spPr>
        <p:txBody>
          <a:bodyPr/>
          <a:lstStyle/>
          <a:p>
            <a:r>
              <a:rPr lang="en-US" altLang="en-US" dirty="0"/>
              <a:t>Slide </a:t>
            </a:r>
            <a:fld id="{402C19D2-AFCD-5441-8B74-E6F734CFFA69}" type="slidenum">
              <a:rPr lang="en-US" altLang="en-US" smtClean="0"/>
              <a:pPr/>
              <a:t>13</a:t>
            </a:fld>
            <a:endParaRPr lang="en-US" altLang="en-US" dirty="0"/>
          </a:p>
        </p:txBody>
      </p:sp>
      <p:sp>
        <p:nvSpPr>
          <p:cNvPr id="5" name="Date Placeholder 4">
            <a:extLst>
              <a:ext uri="{FF2B5EF4-FFF2-40B4-BE49-F238E27FC236}">
                <a16:creationId xmlns:a16="http://schemas.microsoft.com/office/drawing/2014/main" id="{D3B2B12D-962B-1E58-D144-CB2A6161304B}"/>
              </a:ext>
            </a:extLst>
          </p:cNvPr>
          <p:cNvSpPr>
            <a:spLocks noGrp="1"/>
          </p:cNvSpPr>
          <p:nvPr>
            <p:ph type="dt" sz="half" idx="10"/>
          </p:nvPr>
        </p:nvSpPr>
        <p:spPr>
          <a:xfrm>
            <a:off x="685800" y="378281"/>
            <a:ext cx="1600200" cy="215444"/>
          </a:xfrm>
        </p:spPr>
        <p:txBody>
          <a:bodyPr/>
          <a:lstStyle/>
          <a:p>
            <a:fld id="{B72422B3-6D4D-4EF0-996A-BFB345169C42}" type="datetime1">
              <a:rPr lang="en-US" altLang="en-US" smtClean="0"/>
              <a:t>10/25/2022</a:t>
            </a:fld>
            <a:endParaRPr lang="en-US" altLang="en-US" dirty="0"/>
          </a:p>
        </p:txBody>
      </p:sp>
    </p:spTree>
    <p:extLst>
      <p:ext uri="{BB962C8B-B14F-4D97-AF65-F5344CB8AC3E}">
        <p14:creationId xmlns:p14="http://schemas.microsoft.com/office/powerpoint/2010/main" val="834756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A5A43-4526-77EB-667D-ABB1B5EC886A}"/>
              </a:ext>
            </a:extLst>
          </p:cNvPr>
          <p:cNvSpPr>
            <a:spLocks noGrp="1"/>
          </p:cNvSpPr>
          <p:nvPr>
            <p:ph type="title"/>
          </p:nvPr>
        </p:nvSpPr>
        <p:spPr/>
        <p:txBody>
          <a:bodyPr/>
          <a:lstStyle/>
          <a:p>
            <a:r>
              <a:rPr lang="de-CH" sz="3000" dirty="0"/>
              <a:t>Open </a:t>
            </a:r>
            <a:r>
              <a:rPr lang="de-CH" sz="3000" dirty="0" err="1"/>
              <a:t>questions</a:t>
            </a:r>
            <a:r>
              <a:rPr lang="de-CH" sz="3000" dirty="0"/>
              <a:t> / </a:t>
            </a:r>
            <a:r>
              <a:rPr lang="de-CH" sz="3000" dirty="0" err="1"/>
              <a:t>issues</a:t>
            </a:r>
            <a:endParaRPr lang="en-US" sz="3000" dirty="0"/>
          </a:p>
        </p:txBody>
      </p:sp>
      <p:sp>
        <p:nvSpPr>
          <p:cNvPr id="3" name="Content Placeholder 2">
            <a:extLst>
              <a:ext uri="{FF2B5EF4-FFF2-40B4-BE49-F238E27FC236}">
                <a16:creationId xmlns:a16="http://schemas.microsoft.com/office/drawing/2014/main" id="{64A2902E-A6AE-A1A4-BE4F-D11C6AAFC8E5}"/>
              </a:ext>
            </a:extLst>
          </p:cNvPr>
          <p:cNvSpPr>
            <a:spLocks noGrp="1"/>
          </p:cNvSpPr>
          <p:nvPr>
            <p:ph idx="1"/>
          </p:nvPr>
        </p:nvSpPr>
        <p:spPr/>
        <p:txBody>
          <a:bodyPr>
            <a:normAutofit fontScale="47500" lnSpcReduction="20000"/>
          </a:bodyPr>
          <a:lstStyle/>
          <a:p>
            <a:pPr marL="0" indent="0">
              <a:lnSpc>
                <a:spcPct val="120000"/>
              </a:lnSpc>
              <a:buNone/>
            </a:pPr>
            <a:r>
              <a:rPr lang="en-US" sz="3400" b="1" dirty="0"/>
              <a:t>Consequence: </a:t>
            </a:r>
            <a:r>
              <a:rPr lang="en-US" sz="3400" dirty="0"/>
              <a:t>The security properties of the STS</a:t>
            </a:r>
          </a:p>
          <a:p>
            <a:pPr marL="214313" indent="-214313">
              <a:lnSpc>
                <a:spcPct val="120000"/>
              </a:lnSpc>
              <a:buFont typeface="Arial" panose="020B0604020202020204" pitchFamily="34" charset="0"/>
              <a:buChar char="•"/>
            </a:pPr>
            <a:r>
              <a:rPr lang="en-US" sz="3400" dirty="0"/>
              <a:t>are unclear and probably hard to prove,</a:t>
            </a:r>
          </a:p>
          <a:p>
            <a:pPr marL="214313" indent="-214313">
              <a:lnSpc>
                <a:spcPct val="120000"/>
              </a:lnSpc>
              <a:buFont typeface="Arial" panose="020B0604020202020204" pitchFamily="34" charset="0"/>
              <a:buChar char="•"/>
            </a:pPr>
            <a:r>
              <a:rPr lang="en-US" sz="3400" dirty="0"/>
              <a:t>depend on the receiver implementation,</a:t>
            </a:r>
          </a:p>
          <a:p>
            <a:pPr marL="214313" indent="-214313">
              <a:lnSpc>
                <a:spcPct val="120000"/>
              </a:lnSpc>
              <a:buFont typeface="Arial" panose="020B0604020202020204" pitchFamily="34" charset="0"/>
              <a:buChar char="•"/>
            </a:pPr>
            <a:r>
              <a:rPr lang="en-US" sz="3400" dirty="0"/>
              <a:t>and likely require additional hardening measures / defense mechanisms, which are not standardized.</a:t>
            </a:r>
          </a:p>
          <a:p>
            <a:pPr marL="214313" indent="-214313">
              <a:lnSpc>
                <a:spcPct val="120000"/>
              </a:lnSpc>
              <a:buFont typeface="Arial" panose="020B0604020202020204" pitchFamily="34" charset="0"/>
              <a:buChar char="•"/>
            </a:pPr>
            <a:endParaRPr lang="en-US" sz="3400" dirty="0">
              <a:sym typeface="Wingdings" panose="05000000000000000000" pitchFamily="2" charset="2"/>
            </a:endParaRPr>
          </a:p>
          <a:p>
            <a:pPr marL="214313" indent="-214313">
              <a:lnSpc>
                <a:spcPct val="120000"/>
              </a:lnSpc>
              <a:buFont typeface="Wingdings" panose="05000000000000000000" pitchFamily="2" charset="2"/>
              <a:buChar char="à"/>
            </a:pPr>
            <a:r>
              <a:rPr lang="en-US" sz="3400" dirty="0"/>
              <a:t>No security guarantees or public analysis, customers and chip</a:t>
            </a:r>
            <a:br>
              <a:rPr lang="en-US" sz="3400" dirty="0"/>
            </a:br>
            <a:r>
              <a:rPr lang="en-US" sz="3400" dirty="0"/>
              <a:t>integrators have to trust vendors.</a:t>
            </a:r>
          </a:p>
          <a:p>
            <a:pPr marL="214313" indent="-214313">
              <a:lnSpc>
                <a:spcPct val="120000"/>
              </a:lnSpc>
              <a:buFont typeface="Wingdings" panose="05000000000000000000" pitchFamily="2" charset="2"/>
              <a:buChar char="à"/>
            </a:pPr>
            <a:r>
              <a:rPr lang="en-US" sz="3400" dirty="0"/>
              <a:t>Decide whether UWB security should be a </a:t>
            </a:r>
            <a:r>
              <a:rPr lang="en-US" sz="3400"/>
              <a:t>matter of standardization </a:t>
            </a:r>
            <a:r>
              <a:rPr lang="en-US" sz="3400" dirty="0"/>
              <a:t>or competition.</a:t>
            </a:r>
          </a:p>
          <a:p>
            <a:pPr marL="214313" indent="-214313">
              <a:lnSpc>
                <a:spcPct val="120000"/>
              </a:lnSpc>
              <a:buFont typeface="Wingdings" panose="05000000000000000000" pitchFamily="2" charset="2"/>
              <a:buChar char="à"/>
            </a:pPr>
            <a:r>
              <a:rPr lang="en-US" sz="3400" dirty="0"/>
              <a:t>Alternative security approach preferable for IEEE 802.15.4ab</a:t>
            </a:r>
          </a:p>
          <a:p>
            <a:pPr marL="619125" lvl="1" indent="-214313">
              <a:lnSpc>
                <a:spcPct val="120000"/>
              </a:lnSpc>
              <a:buFont typeface="Arial" panose="020B0604020202020204" pitchFamily="34" charset="0"/>
              <a:buChar char="•"/>
            </a:pPr>
            <a:r>
              <a:rPr lang="en-US" sz="2900" dirty="0"/>
              <a:t>Decouple security properties from receiver design to encourage open discussion / collaboration</a:t>
            </a:r>
          </a:p>
          <a:p>
            <a:pPr marL="619125" lvl="1" indent="-214313">
              <a:lnSpc>
                <a:spcPct val="120000"/>
              </a:lnSpc>
              <a:buFont typeface="Arial" panose="020B0604020202020204" pitchFamily="34" charset="0"/>
              <a:buChar char="•"/>
            </a:pPr>
            <a:r>
              <a:rPr lang="en-US" sz="2900" dirty="0"/>
              <a:t>Individual bit decoding (similar to LRP) for the RIF?</a:t>
            </a:r>
          </a:p>
          <a:p>
            <a:pPr marL="0" indent="0">
              <a:buNone/>
            </a:pPr>
            <a:endParaRPr lang="en-US" dirty="0"/>
          </a:p>
          <a:p>
            <a:endParaRPr lang="en-US" dirty="0"/>
          </a:p>
        </p:txBody>
      </p:sp>
      <p:sp>
        <p:nvSpPr>
          <p:cNvPr id="4" name="Slide Number Placeholder 5">
            <a:extLst>
              <a:ext uri="{FF2B5EF4-FFF2-40B4-BE49-F238E27FC236}">
                <a16:creationId xmlns:a16="http://schemas.microsoft.com/office/drawing/2014/main" id="{D39CA81F-ACCA-D9D8-CBFF-F0BBC7CE69FE}"/>
              </a:ext>
            </a:extLst>
          </p:cNvPr>
          <p:cNvSpPr>
            <a:spLocks noGrp="1"/>
          </p:cNvSpPr>
          <p:nvPr>
            <p:ph type="sldNum" sz="quarter" idx="12"/>
          </p:nvPr>
        </p:nvSpPr>
        <p:spPr>
          <a:xfrm>
            <a:off x="4344988" y="6475413"/>
            <a:ext cx="530225" cy="182562"/>
          </a:xfrm>
        </p:spPr>
        <p:txBody>
          <a:bodyPr/>
          <a:lstStyle/>
          <a:p>
            <a:r>
              <a:rPr lang="en-US" altLang="en-US" dirty="0"/>
              <a:t>Slide </a:t>
            </a:r>
            <a:fld id="{402C19D2-AFCD-5441-8B74-E6F734CFFA69}" type="slidenum">
              <a:rPr lang="en-US" altLang="en-US" smtClean="0"/>
              <a:pPr/>
              <a:t>14</a:t>
            </a:fld>
            <a:endParaRPr lang="en-US" altLang="en-US" dirty="0"/>
          </a:p>
        </p:txBody>
      </p:sp>
      <p:sp>
        <p:nvSpPr>
          <p:cNvPr id="5" name="Date Placeholder 4">
            <a:extLst>
              <a:ext uri="{FF2B5EF4-FFF2-40B4-BE49-F238E27FC236}">
                <a16:creationId xmlns:a16="http://schemas.microsoft.com/office/drawing/2014/main" id="{866A7C1B-1A60-73BB-F25A-6534E095DF6E}"/>
              </a:ext>
            </a:extLst>
          </p:cNvPr>
          <p:cNvSpPr>
            <a:spLocks noGrp="1"/>
          </p:cNvSpPr>
          <p:nvPr>
            <p:ph type="dt" sz="half" idx="10"/>
          </p:nvPr>
        </p:nvSpPr>
        <p:spPr>
          <a:xfrm>
            <a:off x="685800" y="378281"/>
            <a:ext cx="1600200" cy="215444"/>
          </a:xfrm>
        </p:spPr>
        <p:txBody>
          <a:bodyPr/>
          <a:lstStyle/>
          <a:p>
            <a:fld id="{B72422B3-6D4D-4EF0-996A-BFB345169C42}" type="datetime1">
              <a:rPr lang="en-US" altLang="en-US" smtClean="0"/>
              <a:t>10/25/2022</a:t>
            </a:fld>
            <a:endParaRPr lang="en-US" altLang="en-US" dirty="0"/>
          </a:p>
        </p:txBody>
      </p:sp>
    </p:spTree>
    <p:extLst>
      <p:ext uri="{BB962C8B-B14F-4D97-AF65-F5344CB8AC3E}">
        <p14:creationId xmlns:p14="http://schemas.microsoft.com/office/powerpoint/2010/main" val="200752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9D20F-B613-F1B8-FFC2-0A2E248ADEAF}"/>
              </a:ext>
            </a:extLst>
          </p:cNvPr>
          <p:cNvSpPr>
            <a:spLocks noGrp="1"/>
          </p:cNvSpPr>
          <p:nvPr>
            <p:ph type="title"/>
          </p:nvPr>
        </p:nvSpPr>
        <p:spPr/>
        <p:txBody>
          <a:bodyPr/>
          <a:lstStyle/>
          <a:p>
            <a:r>
              <a:rPr lang="de-CH" sz="3000" dirty="0"/>
              <a:t>Questions?</a:t>
            </a:r>
            <a:endParaRPr lang="en-US" sz="3000" dirty="0"/>
          </a:p>
        </p:txBody>
      </p:sp>
      <p:sp>
        <p:nvSpPr>
          <p:cNvPr id="3" name="Content Placeholder 2">
            <a:extLst>
              <a:ext uri="{FF2B5EF4-FFF2-40B4-BE49-F238E27FC236}">
                <a16:creationId xmlns:a16="http://schemas.microsoft.com/office/drawing/2014/main" id="{8A3DE365-5D51-24D7-0A10-8130DAED12D9}"/>
              </a:ext>
            </a:extLst>
          </p:cNvPr>
          <p:cNvSpPr>
            <a:spLocks noGrp="1"/>
          </p:cNvSpPr>
          <p:nvPr>
            <p:ph idx="1"/>
          </p:nvPr>
        </p:nvSpPr>
        <p:spPr/>
        <p:txBody>
          <a:bodyPr/>
          <a:lstStyle/>
          <a:p>
            <a:pPr marL="0" indent="0">
              <a:buNone/>
            </a:pPr>
            <a:r>
              <a:rPr lang="en-US" sz="1600" b="1" dirty="0"/>
              <a:t>Takeaways</a:t>
            </a:r>
          </a:p>
          <a:p>
            <a:pPr marL="214313" indent="-214313">
              <a:buFont typeface="Arial" panose="020B0604020202020204" pitchFamily="34" charset="0"/>
              <a:buChar char="•"/>
            </a:pPr>
            <a:r>
              <a:rPr lang="en-US" sz="1600" dirty="0"/>
              <a:t>Ghost Peak successful against static and dynamic STS modes of chips of at least two vendors.</a:t>
            </a:r>
          </a:p>
          <a:p>
            <a:pPr marL="214313" indent="-214313">
              <a:buFont typeface="Arial" panose="020B0604020202020204" pitchFamily="34" charset="0"/>
              <a:buChar char="•"/>
            </a:pPr>
            <a:r>
              <a:rPr lang="en-US" sz="1600" dirty="0"/>
              <a:t>Auto-correlation noise and inter-pulse interference lead to noisy CIR</a:t>
            </a:r>
          </a:p>
          <a:p>
            <a:pPr marL="214313" indent="-214313">
              <a:buFont typeface="Arial" panose="020B0604020202020204" pitchFamily="34" charset="0"/>
              <a:buChar char="•"/>
            </a:pPr>
            <a:r>
              <a:rPr lang="en-US" sz="1600" dirty="0"/>
              <a:t>Receivers use a threshold (or other strategy?) to distinguish CIR noise from legitimate paths</a:t>
            </a:r>
          </a:p>
          <a:p>
            <a:pPr marL="214313" indent="-214313">
              <a:buFont typeface="Arial" panose="020B0604020202020204" pitchFamily="34" charset="0"/>
              <a:buChar char="•"/>
            </a:pPr>
            <a:r>
              <a:rPr lang="en-US" sz="1600" dirty="0"/>
              <a:t>This is not standardized, receiver-specific and, in some cases, demonstrably insecure in practice.</a:t>
            </a:r>
          </a:p>
        </p:txBody>
      </p:sp>
      <p:sp>
        <p:nvSpPr>
          <p:cNvPr id="5" name="Slide Number Placeholder 5">
            <a:extLst>
              <a:ext uri="{FF2B5EF4-FFF2-40B4-BE49-F238E27FC236}">
                <a16:creationId xmlns:a16="http://schemas.microsoft.com/office/drawing/2014/main" id="{8D20F17B-C08E-4AA2-E040-6418E139D2C8}"/>
              </a:ext>
            </a:extLst>
          </p:cNvPr>
          <p:cNvSpPr>
            <a:spLocks noGrp="1"/>
          </p:cNvSpPr>
          <p:nvPr>
            <p:ph type="sldNum" sz="quarter" idx="12"/>
          </p:nvPr>
        </p:nvSpPr>
        <p:spPr>
          <a:xfrm>
            <a:off x="4344988" y="6475413"/>
            <a:ext cx="530225" cy="182562"/>
          </a:xfrm>
        </p:spPr>
        <p:txBody>
          <a:bodyPr/>
          <a:lstStyle/>
          <a:p>
            <a:r>
              <a:rPr lang="en-US" altLang="en-US" dirty="0"/>
              <a:t>Slide </a:t>
            </a:r>
            <a:fld id="{402C19D2-AFCD-5441-8B74-E6F734CFFA69}" type="slidenum">
              <a:rPr lang="en-US" altLang="en-US" smtClean="0"/>
              <a:pPr/>
              <a:t>15</a:t>
            </a:fld>
            <a:endParaRPr lang="en-US" altLang="en-US" dirty="0"/>
          </a:p>
        </p:txBody>
      </p:sp>
      <p:sp>
        <p:nvSpPr>
          <p:cNvPr id="6" name="Date Placeholder 4">
            <a:extLst>
              <a:ext uri="{FF2B5EF4-FFF2-40B4-BE49-F238E27FC236}">
                <a16:creationId xmlns:a16="http://schemas.microsoft.com/office/drawing/2014/main" id="{565D2E74-C906-7C2F-44F1-E886C9028533}"/>
              </a:ext>
            </a:extLst>
          </p:cNvPr>
          <p:cNvSpPr>
            <a:spLocks noGrp="1"/>
          </p:cNvSpPr>
          <p:nvPr>
            <p:ph type="dt" sz="half" idx="10"/>
          </p:nvPr>
        </p:nvSpPr>
        <p:spPr>
          <a:xfrm>
            <a:off x="685800" y="378281"/>
            <a:ext cx="1600200" cy="215444"/>
          </a:xfrm>
        </p:spPr>
        <p:txBody>
          <a:bodyPr/>
          <a:lstStyle/>
          <a:p>
            <a:fld id="{B72422B3-6D4D-4EF0-996A-BFB345169C42}" type="datetime1">
              <a:rPr lang="en-US" altLang="en-US" smtClean="0"/>
              <a:t>10/25/2022</a:t>
            </a:fld>
            <a:endParaRPr lang="en-US" altLang="en-US" dirty="0"/>
          </a:p>
        </p:txBody>
      </p:sp>
    </p:spTree>
    <p:extLst>
      <p:ext uri="{BB962C8B-B14F-4D97-AF65-F5344CB8AC3E}">
        <p14:creationId xmlns:p14="http://schemas.microsoft.com/office/powerpoint/2010/main" val="1033677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46449821"/>
              </p:ext>
            </p:extLst>
          </p:nvPr>
        </p:nvGraphicFramePr>
        <p:xfrm>
          <a:off x="685800" y="908720"/>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de-CH" sz="1200" dirty="0" err="1">
                          <a:effectLst/>
                          <a:latin typeface="+mn-lt"/>
                          <a:ea typeface="Calibri" panose="020F0502020204030204" pitchFamily="34" charset="0"/>
                          <a:cs typeface="Times New Roman" panose="02020603050405020304" pitchFamily="18" charset="0"/>
                        </a:rPr>
                        <a:t>Consider</a:t>
                      </a:r>
                      <a:r>
                        <a:rPr lang="de-CH" sz="1200" dirty="0">
                          <a:effectLst/>
                          <a:latin typeface="+mn-lt"/>
                          <a:ea typeface="Calibri" panose="020F0502020204030204" pitchFamily="34" charset="0"/>
                          <a:cs typeface="Times New Roman" panose="02020603050405020304" pitchFamily="18" charset="0"/>
                        </a:rPr>
                        <a:t> STS alternatives </a:t>
                      </a:r>
                      <a:r>
                        <a:rPr lang="de-CH" sz="1200" dirty="0" err="1">
                          <a:effectLst/>
                          <a:latin typeface="+mn-lt"/>
                          <a:ea typeface="Calibri" panose="020F0502020204030204" pitchFamily="34" charset="0"/>
                          <a:cs typeface="Times New Roman" panose="02020603050405020304" pitchFamily="18" charset="0"/>
                        </a:rPr>
                        <a:t>for</a:t>
                      </a:r>
                      <a:r>
                        <a:rPr lang="de-CH" sz="1200" dirty="0">
                          <a:effectLst/>
                          <a:latin typeface="+mn-lt"/>
                          <a:ea typeface="Calibri" panose="020F0502020204030204" pitchFamily="34" charset="0"/>
                          <a:cs typeface="Times New Roman" panose="02020603050405020304" pitchFamily="18" charset="0"/>
                        </a:rPr>
                        <a:t> 4ab.</a:t>
                      </a:r>
                      <a:endParaRPr lang="en-US" sz="12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16805F27-FE2C-C4AA-57DA-088CCF284B7D}"/>
              </a:ext>
            </a:extLst>
          </p:cNvPr>
          <p:cNvSpPr>
            <a:spLocks noGrp="1"/>
          </p:cNvSpPr>
          <p:nvPr>
            <p:ph type="dt" sz="half" idx="10"/>
          </p:nvPr>
        </p:nvSpPr>
        <p:spPr/>
        <p:txBody>
          <a:bodyPr/>
          <a:lstStyle/>
          <a:p>
            <a:fld id="{85A98F74-4E3A-4AFB-9E38-75DB8EE84E4B}" type="datetime1">
              <a:rPr lang="en-US" altLang="en-US" smtClean="0"/>
              <a:t>10/25/2022</a:t>
            </a:fld>
            <a:endParaRPr lang="en-US" altLang="en-US" dirty="0"/>
          </a:p>
        </p:txBody>
      </p:sp>
      <p:sp>
        <p:nvSpPr>
          <p:cNvPr id="4" name="Slide Number Placeholder 3">
            <a:extLst>
              <a:ext uri="{FF2B5EF4-FFF2-40B4-BE49-F238E27FC236}">
                <a16:creationId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sz="2400" dirty="0"/>
              <a:t>Clarifications on the Ghost Peak paper</a:t>
            </a:r>
            <a:endParaRPr lang="en-US" sz="3200" dirty="0"/>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828800"/>
            <a:ext cx="7772400" cy="457200"/>
          </a:xfrm>
        </p:spPr>
        <p:txBody>
          <a:bodyPr/>
          <a:lstStyle/>
          <a:p>
            <a:pPr marL="0" indent="0">
              <a:buNone/>
            </a:pPr>
            <a:r>
              <a:rPr lang="en-US" sz="1800" b="1" dirty="0"/>
              <a:t>Simple Attack on static STS / Super Deterministic Code (SDC):</a:t>
            </a:r>
          </a:p>
          <a:p>
            <a:pPr marL="0" indent="0">
              <a:buNone/>
            </a:pPr>
            <a:endParaRPr lang="en-US" sz="1400" dirty="0"/>
          </a:p>
          <a:p>
            <a:pPr marL="0" indent="0">
              <a:spcBef>
                <a:spcPts val="600"/>
              </a:spcBef>
              <a:spcAft>
                <a:spcPts val="600"/>
              </a:spcAft>
              <a:buNone/>
            </a:pPr>
            <a:endParaRPr lang="en-US"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fld id="{CFEAE988-C8E8-4CA9-82D9-CC8C747FD9B1}" type="datetime1">
              <a:rPr lang="en-US" altLang="en-US" smtClean="0"/>
              <a:t>10/25/2022</a:t>
            </a:fld>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
        <p:nvSpPr>
          <p:cNvPr id="54" name="TextBox 53">
            <a:extLst>
              <a:ext uri="{FF2B5EF4-FFF2-40B4-BE49-F238E27FC236}">
                <a16:creationId xmlns:a16="http://schemas.microsoft.com/office/drawing/2014/main" id="{0FAF3EC7-FC9E-F947-09DD-D1E40C30DEE0}"/>
              </a:ext>
            </a:extLst>
          </p:cNvPr>
          <p:cNvSpPr txBox="1"/>
          <p:nvPr/>
        </p:nvSpPr>
        <p:spPr>
          <a:xfrm>
            <a:off x="1731256" y="2930972"/>
            <a:ext cx="771365" cy="307777"/>
          </a:xfrm>
          <a:prstGeom prst="rect">
            <a:avLst/>
          </a:prstGeom>
          <a:noFill/>
        </p:spPr>
        <p:txBody>
          <a:bodyPr wrap="none" rtlCol="0">
            <a:spAutoFit/>
          </a:bodyPr>
          <a:lstStyle/>
          <a:p>
            <a:pPr eaLnBrk="1" fontAlgn="auto" hangingPunct="1">
              <a:spcBef>
                <a:spcPts val="0"/>
              </a:spcBef>
              <a:spcAft>
                <a:spcPts val="0"/>
              </a:spcAft>
            </a:pPr>
            <a:r>
              <a:rPr lang="en-US" sz="1400" dirty="0">
                <a:solidFill>
                  <a:prstClr val="black"/>
                </a:solidFill>
                <a:latin typeface="Arial"/>
              </a:rPr>
              <a:t>Initiator</a:t>
            </a:r>
          </a:p>
        </p:txBody>
      </p:sp>
      <p:sp>
        <p:nvSpPr>
          <p:cNvPr id="55" name="TextBox 54">
            <a:extLst>
              <a:ext uri="{FF2B5EF4-FFF2-40B4-BE49-F238E27FC236}">
                <a16:creationId xmlns:a16="http://schemas.microsoft.com/office/drawing/2014/main" id="{76B0100F-E77F-82A7-17A9-0A4937DFFEEF}"/>
              </a:ext>
            </a:extLst>
          </p:cNvPr>
          <p:cNvSpPr txBox="1"/>
          <p:nvPr/>
        </p:nvSpPr>
        <p:spPr>
          <a:xfrm>
            <a:off x="1695450" y="4489809"/>
            <a:ext cx="1059906" cy="307777"/>
          </a:xfrm>
          <a:prstGeom prst="rect">
            <a:avLst/>
          </a:prstGeom>
          <a:noFill/>
        </p:spPr>
        <p:txBody>
          <a:bodyPr wrap="none" rtlCol="0">
            <a:spAutoFit/>
          </a:bodyPr>
          <a:lstStyle/>
          <a:p>
            <a:pPr eaLnBrk="1" fontAlgn="auto" hangingPunct="1">
              <a:spcBef>
                <a:spcPts val="0"/>
              </a:spcBef>
              <a:spcAft>
                <a:spcPts val="0"/>
              </a:spcAft>
            </a:pPr>
            <a:r>
              <a:rPr lang="en-US" sz="1400" dirty="0">
                <a:solidFill>
                  <a:prstClr val="black"/>
                </a:solidFill>
                <a:latin typeface="Arial"/>
              </a:rPr>
              <a:t>Responder</a:t>
            </a:r>
          </a:p>
        </p:txBody>
      </p:sp>
      <p:cxnSp>
        <p:nvCxnSpPr>
          <p:cNvPr id="56" name="Straight Connector 55">
            <a:extLst>
              <a:ext uri="{FF2B5EF4-FFF2-40B4-BE49-F238E27FC236}">
                <a16:creationId xmlns:a16="http://schemas.microsoft.com/office/drawing/2014/main" id="{4C0827FC-428E-FFF2-7C53-7D7CFA01C818}"/>
              </a:ext>
            </a:extLst>
          </p:cNvPr>
          <p:cNvCxnSpPr/>
          <p:nvPr/>
        </p:nvCxnSpPr>
        <p:spPr>
          <a:xfrm>
            <a:off x="3505200" y="4674475"/>
            <a:ext cx="3498850" cy="0"/>
          </a:xfrm>
          <a:prstGeom prst="line">
            <a:avLst/>
          </a:prstGeom>
          <a:noFill/>
          <a:ln w="6350" cap="flat" cmpd="sng" algn="ctr">
            <a:solidFill>
              <a:sysClr val="windowText" lastClr="000000"/>
            </a:solidFill>
            <a:prstDash val="solid"/>
            <a:miter lim="800000"/>
            <a:tailEnd type="triangle"/>
          </a:ln>
          <a:effectLst/>
        </p:spPr>
      </p:cxnSp>
      <p:cxnSp>
        <p:nvCxnSpPr>
          <p:cNvPr id="57" name="Straight Connector 56">
            <a:extLst>
              <a:ext uri="{FF2B5EF4-FFF2-40B4-BE49-F238E27FC236}">
                <a16:creationId xmlns:a16="http://schemas.microsoft.com/office/drawing/2014/main" id="{38985B96-1C7B-0C24-E8C4-4A5175D62CD3}"/>
              </a:ext>
            </a:extLst>
          </p:cNvPr>
          <p:cNvCxnSpPr/>
          <p:nvPr/>
        </p:nvCxnSpPr>
        <p:spPr>
          <a:xfrm>
            <a:off x="3505200" y="3057710"/>
            <a:ext cx="3498850" cy="0"/>
          </a:xfrm>
          <a:prstGeom prst="line">
            <a:avLst/>
          </a:prstGeom>
          <a:noFill/>
          <a:ln w="6350" cap="flat" cmpd="sng" algn="ctr">
            <a:solidFill>
              <a:sysClr val="windowText" lastClr="000000"/>
            </a:solidFill>
            <a:prstDash val="solid"/>
            <a:miter lim="800000"/>
            <a:tailEnd type="triangle"/>
          </a:ln>
          <a:effectLst/>
        </p:spPr>
      </p:cxnSp>
      <p:cxnSp>
        <p:nvCxnSpPr>
          <p:cNvPr id="58" name="Straight Connector 57">
            <a:extLst>
              <a:ext uri="{FF2B5EF4-FFF2-40B4-BE49-F238E27FC236}">
                <a16:creationId xmlns:a16="http://schemas.microsoft.com/office/drawing/2014/main" id="{77F27131-D7EF-00BD-890B-E984D243E449}"/>
              </a:ext>
            </a:extLst>
          </p:cNvPr>
          <p:cNvCxnSpPr>
            <a:cxnSpLocks/>
          </p:cNvCxnSpPr>
          <p:nvPr/>
        </p:nvCxnSpPr>
        <p:spPr>
          <a:xfrm>
            <a:off x="4187687" y="3057710"/>
            <a:ext cx="589722" cy="1616765"/>
          </a:xfrm>
          <a:prstGeom prst="line">
            <a:avLst/>
          </a:prstGeom>
          <a:noFill/>
          <a:ln w="19050" cap="flat" cmpd="sng" algn="ctr">
            <a:solidFill>
              <a:srgbClr val="215CAF"/>
            </a:solidFill>
            <a:prstDash val="solid"/>
            <a:miter lim="800000"/>
            <a:tailEnd type="triangle"/>
          </a:ln>
          <a:effectLst/>
        </p:spPr>
      </p:cxnSp>
      <p:sp>
        <p:nvSpPr>
          <p:cNvPr id="59" name="TextBox 58">
            <a:extLst>
              <a:ext uri="{FF2B5EF4-FFF2-40B4-BE49-F238E27FC236}">
                <a16:creationId xmlns:a16="http://schemas.microsoft.com/office/drawing/2014/main" id="{6B2FC55B-44AC-3EAF-2A2A-6BD64B72F9E9}"/>
              </a:ext>
            </a:extLst>
          </p:cNvPr>
          <p:cNvSpPr txBox="1"/>
          <p:nvPr/>
        </p:nvSpPr>
        <p:spPr>
          <a:xfrm>
            <a:off x="1695450" y="3702611"/>
            <a:ext cx="841897" cy="307777"/>
          </a:xfrm>
          <a:prstGeom prst="rect">
            <a:avLst/>
          </a:prstGeom>
          <a:noFill/>
        </p:spPr>
        <p:txBody>
          <a:bodyPr wrap="none" rtlCol="0">
            <a:spAutoFit/>
          </a:bodyPr>
          <a:lstStyle/>
          <a:p>
            <a:pPr eaLnBrk="1" fontAlgn="auto" hangingPunct="1">
              <a:spcBef>
                <a:spcPts val="0"/>
              </a:spcBef>
              <a:spcAft>
                <a:spcPts val="0"/>
              </a:spcAft>
            </a:pPr>
            <a:r>
              <a:rPr lang="en-US" sz="1400" dirty="0">
                <a:solidFill>
                  <a:prstClr val="black"/>
                </a:solidFill>
                <a:latin typeface="Arial"/>
              </a:rPr>
              <a:t>Attacker</a:t>
            </a:r>
          </a:p>
        </p:txBody>
      </p:sp>
      <p:cxnSp>
        <p:nvCxnSpPr>
          <p:cNvPr id="60" name="Straight Connector 59">
            <a:extLst>
              <a:ext uri="{FF2B5EF4-FFF2-40B4-BE49-F238E27FC236}">
                <a16:creationId xmlns:a16="http://schemas.microsoft.com/office/drawing/2014/main" id="{521F7234-6F75-1AB0-7011-B2ECE6821CF8}"/>
              </a:ext>
            </a:extLst>
          </p:cNvPr>
          <p:cNvCxnSpPr/>
          <p:nvPr/>
        </p:nvCxnSpPr>
        <p:spPr>
          <a:xfrm>
            <a:off x="3505200" y="3857202"/>
            <a:ext cx="3498850" cy="0"/>
          </a:xfrm>
          <a:prstGeom prst="line">
            <a:avLst/>
          </a:prstGeom>
          <a:noFill/>
          <a:ln w="6350" cap="flat" cmpd="sng" algn="ctr">
            <a:solidFill>
              <a:sysClr val="windowText" lastClr="000000"/>
            </a:solidFill>
            <a:prstDash val="solid"/>
            <a:miter lim="800000"/>
            <a:tailEnd type="triangle"/>
          </a:ln>
          <a:effectLst/>
        </p:spPr>
      </p:cxnSp>
      <p:cxnSp>
        <p:nvCxnSpPr>
          <p:cNvPr id="61" name="Straight Connector 60">
            <a:extLst>
              <a:ext uri="{FF2B5EF4-FFF2-40B4-BE49-F238E27FC236}">
                <a16:creationId xmlns:a16="http://schemas.microsoft.com/office/drawing/2014/main" id="{C1C7C209-13C0-B175-150B-D1F9B202A841}"/>
              </a:ext>
            </a:extLst>
          </p:cNvPr>
          <p:cNvCxnSpPr>
            <a:cxnSpLocks/>
          </p:cNvCxnSpPr>
          <p:nvPr/>
        </p:nvCxnSpPr>
        <p:spPr>
          <a:xfrm flipH="1">
            <a:off x="5556108" y="3057710"/>
            <a:ext cx="682487" cy="1623308"/>
          </a:xfrm>
          <a:prstGeom prst="line">
            <a:avLst/>
          </a:prstGeom>
          <a:noFill/>
          <a:ln w="19050" cap="flat" cmpd="sng" algn="ctr">
            <a:solidFill>
              <a:srgbClr val="215CAF"/>
            </a:solidFill>
            <a:prstDash val="solid"/>
            <a:miter lim="800000"/>
            <a:headEnd type="triangle"/>
            <a:tailEnd type="none"/>
          </a:ln>
          <a:effectLst/>
        </p:spPr>
      </p:cxnSp>
      <mc:AlternateContent xmlns:mc="http://schemas.openxmlformats.org/markup-compatibility/2006" xmlns:a14="http://schemas.microsoft.com/office/drawing/2010/main">
        <mc:Choice Requires="a14">
          <p:sp>
            <p:nvSpPr>
              <p:cNvPr id="62" name="TextBox 61">
                <a:extLst>
                  <a:ext uri="{FF2B5EF4-FFF2-40B4-BE49-F238E27FC236}">
                    <a16:creationId xmlns:a16="http://schemas.microsoft.com/office/drawing/2014/main" id="{89092960-3CE9-E6E5-A70A-1CACA70529D9}"/>
                  </a:ext>
                </a:extLst>
              </p:cNvPr>
              <p:cNvSpPr txBox="1"/>
              <p:nvPr/>
            </p:nvSpPr>
            <p:spPr>
              <a:xfrm>
                <a:off x="4326549" y="3253454"/>
                <a:ext cx="601639" cy="307777"/>
              </a:xfrm>
              <a:prstGeom prst="rect">
                <a:avLst/>
              </a:prstGeom>
              <a:noFill/>
            </p:spPr>
            <p:txBody>
              <a:bodyPr wrap="none" rtlCol="0">
                <a:spAutoFit/>
              </a:bodyPr>
              <a:lstStyle/>
              <a:p>
                <a:pPr eaLnBrk="1" fontAlgn="auto" hangingPunct="1">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400" i="1" smtClean="0">
                              <a:solidFill>
                                <a:srgbClr val="215CAF"/>
                              </a:solidFill>
                              <a:latin typeface="Cambria Math" panose="02040503050406030204" pitchFamily="18" charset="0"/>
                            </a:rPr>
                          </m:ctrlPr>
                        </m:sSubPr>
                        <m:e>
                          <m:r>
                            <a:rPr lang="en-US" sz="1400" i="1" smtClean="0">
                              <a:solidFill>
                                <a:srgbClr val="215CAF"/>
                              </a:solidFill>
                              <a:latin typeface="Cambria Math" panose="02040503050406030204" pitchFamily="18" charset="0"/>
                            </a:rPr>
                            <m:t>𝑆𝑇𝑆</m:t>
                          </m:r>
                        </m:e>
                        <m:sub>
                          <m:r>
                            <a:rPr lang="en-US" sz="1400" i="1" smtClean="0">
                              <a:solidFill>
                                <a:srgbClr val="215CAF"/>
                              </a:solidFill>
                              <a:latin typeface="Cambria Math" panose="02040503050406030204" pitchFamily="18" charset="0"/>
                            </a:rPr>
                            <m:t>1</m:t>
                          </m:r>
                        </m:sub>
                      </m:sSub>
                    </m:oMath>
                  </m:oMathPara>
                </a14:m>
                <a:endParaRPr lang="en-US" sz="1400" dirty="0">
                  <a:solidFill>
                    <a:srgbClr val="215CAF"/>
                  </a:solidFill>
                  <a:latin typeface="Arial"/>
                </a:endParaRPr>
              </a:p>
            </p:txBody>
          </p:sp>
        </mc:Choice>
        <mc:Fallback xmlns="">
          <p:sp>
            <p:nvSpPr>
              <p:cNvPr id="62" name="TextBox 61">
                <a:extLst>
                  <a:ext uri="{FF2B5EF4-FFF2-40B4-BE49-F238E27FC236}">
                    <a16:creationId xmlns:a16="http://schemas.microsoft.com/office/drawing/2014/main" id="{89092960-3CE9-E6E5-A70A-1CACA70529D9}"/>
                  </a:ext>
                </a:extLst>
              </p:cNvPr>
              <p:cNvSpPr txBox="1">
                <a:spLocks noRot="1" noChangeAspect="1" noMove="1" noResize="1" noEditPoints="1" noAdjustHandles="1" noChangeArrowheads="1" noChangeShapeType="1" noTextEdit="1"/>
              </p:cNvSpPr>
              <p:nvPr/>
            </p:nvSpPr>
            <p:spPr>
              <a:xfrm>
                <a:off x="4326549" y="3253454"/>
                <a:ext cx="601639" cy="307777"/>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3" name="TextBox 62">
                <a:extLst>
                  <a:ext uri="{FF2B5EF4-FFF2-40B4-BE49-F238E27FC236}">
                    <a16:creationId xmlns:a16="http://schemas.microsoft.com/office/drawing/2014/main" id="{AC105863-BF25-86DE-7F94-F51ECD24D4BD}"/>
                  </a:ext>
                </a:extLst>
              </p:cNvPr>
              <p:cNvSpPr txBox="1"/>
              <p:nvPr/>
            </p:nvSpPr>
            <p:spPr>
              <a:xfrm>
                <a:off x="6095999" y="3251972"/>
                <a:ext cx="601639" cy="307777"/>
              </a:xfrm>
              <a:prstGeom prst="rect">
                <a:avLst/>
              </a:prstGeom>
              <a:noFill/>
            </p:spPr>
            <p:txBody>
              <a:bodyPr wrap="none" rtlCol="0">
                <a:spAutoFit/>
              </a:bodyPr>
              <a:lstStyle/>
              <a:p>
                <a:pPr eaLnBrk="1" fontAlgn="auto" hangingPunct="1">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400" i="1" smtClean="0">
                              <a:solidFill>
                                <a:srgbClr val="215CAF"/>
                              </a:solidFill>
                              <a:latin typeface="Cambria Math" panose="02040503050406030204" pitchFamily="18" charset="0"/>
                            </a:rPr>
                          </m:ctrlPr>
                        </m:sSubPr>
                        <m:e>
                          <m:r>
                            <a:rPr lang="en-US" sz="1400" i="1" smtClean="0">
                              <a:solidFill>
                                <a:srgbClr val="215CAF"/>
                              </a:solidFill>
                              <a:latin typeface="Cambria Math" panose="02040503050406030204" pitchFamily="18" charset="0"/>
                            </a:rPr>
                            <m:t>𝑆𝑇𝑆</m:t>
                          </m:r>
                        </m:e>
                        <m:sub>
                          <m:r>
                            <a:rPr lang="en-US" sz="1400" i="1" smtClean="0">
                              <a:solidFill>
                                <a:srgbClr val="215CAF"/>
                              </a:solidFill>
                              <a:latin typeface="Cambria Math" panose="02040503050406030204" pitchFamily="18" charset="0"/>
                            </a:rPr>
                            <m:t>1</m:t>
                          </m:r>
                        </m:sub>
                      </m:sSub>
                    </m:oMath>
                  </m:oMathPara>
                </a14:m>
                <a:endParaRPr lang="en-US" sz="1400" dirty="0">
                  <a:solidFill>
                    <a:srgbClr val="215CAF"/>
                  </a:solidFill>
                  <a:latin typeface="Arial"/>
                </a:endParaRPr>
              </a:p>
            </p:txBody>
          </p:sp>
        </mc:Choice>
        <mc:Fallback xmlns="">
          <p:sp>
            <p:nvSpPr>
              <p:cNvPr id="63" name="TextBox 62">
                <a:extLst>
                  <a:ext uri="{FF2B5EF4-FFF2-40B4-BE49-F238E27FC236}">
                    <a16:creationId xmlns:a16="http://schemas.microsoft.com/office/drawing/2014/main" id="{AC105863-BF25-86DE-7F94-F51ECD24D4BD}"/>
                  </a:ext>
                </a:extLst>
              </p:cNvPr>
              <p:cNvSpPr txBox="1">
                <a:spLocks noRot="1" noChangeAspect="1" noMove="1" noResize="1" noEditPoints="1" noAdjustHandles="1" noChangeArrowheads="1" noChangeShapeType="1" noTextEdit="1"/>
              </p:cNvSpPr>
              <p:nvPr/>
            </p:nvSpPr>
            <p:spPr>
              <a:xfrm>
                <a:off x="6095999" y="3251972"/>
                <a:ext cx="601639" cy="307777"/>
              </a:xfrm>
              <a:prstGeom prst="rect">
                <a:avLst/>
              </a:prstGeom>
              <a:blipFill>
                <a:blip r:embed="rId4"/>
                <a:stretch>
                  <a:fillRect/>
                </a:stretch>
              </a:blipFill>
            </p:spPr>
            <p:txBody>
              <a:bodyPr/>
              <a:lstStyle/>
              <a:p>
                <a:r>
                  <a:rPr lang="en-US">
                    <a:noFill/>
                  </a:rPr>
                  <a:t> </a:t>
                </a:r>
              </a:p>
            </p:txBody>
          </p:sp>
        </mc:Fallback>
      </mc:AlternateContent>
      <p:sp>
        <p:nvSpPr>
          <p:cNvPr id="64" name="Left Brace 63">
            <a:extLst>
              <a:ext uri="{FF2B5EF4-FFF2-40B4-BE49-F238E27FC236}">
                <a16:creationId xmlns:a16="http://schemas.microsoft.com/office/drawing/2014/main" id="{CF94B971-6342-2A1C-6983-5500361B2982}"/>
              </a:ext>
            </a:extLst>
          </p:cNvPr>
          <p:cNvSpPr/>
          <p:nvPr/>
        </p:nvSpPr>
        <p:spPr>
          <a:xfrm rot="5400000">
            <a:off x="5080618" y="1807757"/>
            <a:ext cx="265043" cy="2050908"/>
          </a:xfrm>
          <a:prstGeom prst="leftBrace">
            <a:avLst>
              <a:gd name="adj1" fmla="val 68332"/>
              <a:gd name="adj2" fmla="val 50000"/>
            </a:avLst>
          </a:prstGeom>
          <a:noFill/>
          <a:ln w="63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rial"/>
              <a:ea typeface="+mn-ea"/>
              <a:cs typeface="+mn-cs"/>
            </a:endParaRPr>
          </a:p>
        </p:txBody>
      </p:sp>
      <p:sp>
        <p:nvSpPr>
          <p:cNvPr id="65" name="TextBox 64">
            <a:extLst>
              <a:ext uri="{FF2B5EF4-FFF2-40B4-BE49-F238E27FC236}">
                <a16:creationId xmlns:a16="http://schemas.microsoft.com/office/drawing/2014/main" id="{349AD0DE-489F-FAE6-9911-6F6C4211AA6C}"/>
              </a:ext>
            </a:extLst>
          </p:cNvPr>
          <p:cNvSpPr txBox="1"/>
          <p:nvPr/>
        </p:nvSpPr>
        <p:spPr>
          <a:xfrm>
            <a:off x="4652708" y="2359223"/>
            <a:ext cx="1214692" cy="307777"/>
          </a:xfrm>
          <a:prstGeom prst="rect">
            <a:avLst/>
          </a:prstGeom>
          <a:noFill/>
        </p:spPr>
        <p:txBody>
          <a:bodyPr wrap="none" rtlCol="0">
            <a:spAutoFit/>
          </a:bodyPr>
          <a:lstStyle/>
          <a:p>
            <a:pPr eaLnBrk="1" fontAlgn="auto" hangingPunct="1">
              <a:spcBef>
                <a:spcPts val="0"/>
              </a:spcBef>
              <a:spcAft>
                <a:spcPts val="0"/>
              </a:spcAft>
            </a:pPr>
            <a:r>
              <a:rPr lang="en-US" sz="1400" dirty="0">
                <a:solidFill>
                  <a:prstClr val="black"/>
                </a:solidFill>
                <a:latin typeface="Arial"/>
              </a:rPr>
              <a:t>compute </a:t>
            </a:r>
            <a:r>
              <a:rPr lang="en-US" sz="1400" dirty="0" err="1">
                <a:solidFill>
                  <a:prstClr val="black"/>
                </a:solidFill>
                <a:latin typeface="Arial"/>
              </a:rPr>
              <a:t>ToF</a:t>
            </a:r>
            <a:endParaRPr lang="en-US" sz="1400" dirty="0">
              <a:solidFill>
                <a:prstClr val="black"/>
              </a:solidFill>
              <a:latin typeface="Arial"/>
            </a:endParaRPr>
          </a:p>
        </p:txBody>
      </p:sp>
      <p:sp>
        <p:nvSpPr>
          <p:cNvPr id="66" name="Left Brace 65">
            <a:extLst>
              <a:ext uri="{FF2B5EF4-FFF2-40B4-BE49-F238E27FC236}">
                <a16:creationId xmlns:a16="http://schemas.microsoft.com/office/drawing/2014/main" id="{1A618E09-07BA-F022-91CA-FB8142A545DB}"/>
              </a:ext>
            </a:extLst>
          </p:cNvPr>
          <p:cNvSpPr/>
          <p:nvPr/>
        </p:nvSpPr>
        <p:spPr>
          <a:xfrm rot="16200000">
            <a:off x="5058761" y="4501561"/>
            <a:ext cx="215998" cy="778698"/>
          </a:xfrm>
          <a:prstGeom prst="leftBrace">
            <a:avLst>
              <a:gd name="adj1" fmla="val 28332"/>
              <a:gd name="adj2" fmla="val 50000"/>
            </a:avLst>
          </a:prstGeom>
          <a:noFill/>
          <a:ln w="63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rial"/>
              <a:ea typeface="+mn-ea"/>
              <a:cs typeface="+mn-cs"/>
            </a:endParaRPr>
          </a:p>
        </p:txBody>
      </p:sp>
      <p:sp>
        <p:nvSpPr>
          <p:cNvPr id="67" name="TextBox 66">
            <a:extLst>
              <a:ext uri="{FF2B5EF4-FFF2-40B4-BE49-F238E27FC236}">
                <a16:creationId xmlns:a16="http://schemas.microsoft.com/office/drawing/2014/main" id="{CB0E2A54-8F3A-1C65-435A-0A5B368C1BBF}"/>
              </a:ext>
            </a:extLst>
          </p:cNvPr>
          <p:cNvSpPr txBox="1"/>
          <p:nvPr/>
        </p:nvSpPr>
        <p:spPr>
          <a:xfrm>
            <a:off x="3819166" y="5040868"/>
            <a:ext cx="2173993" cy="307777"/>
          </a:xfrm>
          <a:prstGeom prst="rect">
            <a:avLst/>
          </a:prstGeom>
          <a:noFill/>
        </p:spPr>
        <p:txBody>
          <a:bodyPr wrap="none" rtlCol="0">
            <a:spAutoFit/>
          </a:bodyPr>
          <a:lstStyle/>
          <a:p>
            <a:pPr eaLnBrk="1" fontAlgn="auto" hangingPunct="1">
              <a:spcBef>
                <a:spcPts val="0"/>
              </a:spcBef>
              <a:spcAft>
                <a:spcPts val="0"/>
              </a:spcAft>
            </a:pPr>
            <a:r>
              <a:rPr lang="en-US" sz="1400" dirty="0">
                <a:solidFill>
                  <a:prstClr val="black"/>
                </a:solidFill>
                <a:latin typeface="Arial"/>
              </a:rPr>
              <a:t>scheduled response time</a:t>
            </a:r>
          </a:p>
        </p:txBody>
      </p:sp>
      <p:sp>
        <p:nvSpPr>
          <p:cNvPr id="68" name="Oval 67">
            <a:extLst>
              <a:ext uri="{FF2B5EF4-FFF2-40B4-BE49-F238E27FC236}">
                <a16:creationId xmlns:a16="http://schemas.microsoft.com/office/drawing/2014/main" id="{A8AC10BE-8A07-4683-D1F1-BB2E4F53850D}"/>
              </a:ext>
            </a:extLst>
          </p:cNvPr>
          <p:cNvSpPr/>
          <p:nvPr/>
        </p:nvSpPr>
        <p:spPr>
          <a:xfrm>
            <a:off x="4446098" y="3821976"/>
            <a:ext cx="72000" cy="72000"/>
          </a:xfrm>
          <a:prstGeom prst="ellipse">
            <a:avLst/>
          </a:prstGeom>
          <a:solidFill>
            <a:srgbClr val="B7352D"/>
          </a:solidFill>
          <a:ln w="12700" cap="flat" cmpd="sng" algn="ctr">
            <a:solidFill>
              <a:srgbClr val="B7352D"/>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a:ea typeface="+mn-ea"/>
              <a:cs typeface="+mn-cs"/>
            </a:endParaRPr>
          </a:p>
        </p:txBody>
      </p:sp>
      <p:sp>
        <p:nvSpPr>
          <p:cNvPr id="69" name="Oval 68">
            <a:extLst>
              <a:ext uri="{FF2B5EF4-FFF2-40B4-BE49-F238E27FC236}">
                <a16:creationId xmlns:a16="http://schemas.microsoft.com/office/drawing/2014/main" id="{77155277-6F35-C3DD-60AD-5D8AF79D7E90}"/>
              </a:ext>
            </a:extLst>
          </p:cNvPr>
          <p:cNvSpPr/>
          <p:nvPr/>
        </p:nvSpPr>
        <p:spPr>
          <a:xfrm>
            <a:off x="5599040" y="3821978"/>
            <a:ext cx="72000" cy="72000"/>
          </a:xfrm>
          <a:prstGeom prst="ellipse">
            <a:avLst/>
          </a:prstGeom>
          <a:solidFill>
            <a:srgbClr val="B7352D"/>
          </a:solidFill>
          <a:ln w="12700" cap="flat" cmpd="sng" algn="ctr">
            <a:solidFill>
              <a:srgbClr val="B7352D"/>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a:ea typeface="+mn-ea"/>
              <a:cs typeface="+mn-cs"/>
            </a:endParaRPr>
          </a:p>
        </p:txBody>
      </p:sp>
      <p:cxnSp>
        <p:nvCxnSpPr>
          <p:cNvPr id="70" name="Straight Arrow Connector 69">
            <a:extLst>
              <a:ext uri="{FF2B5EF4-FFF2-40B4-BE49-F238E27FC236}">
                <a16:creationId xmlns:a16="http://schemas.microsoft.com/office/drawing/2014/main" id="{0D0C98EF-A54C-087E-06B3-7481F8321C2C}"/>
              </a:ext>
            </a:extLst>
          </p:cNvPr>
          <p:cNvCxnSpPr/>
          <p:nvPr/>
        </p:nvCxnSpPr>
        <p:spPr>
          <a:xfrm flipV="1">
            <a:off x="5635040" y="3061877"/>
            <a:ext cx="353468" cy="806034"/>
          </a:xfrm>
          <a:prstGeom prst="straightConnector1">
            <a:avLst/>
          </a:prstGeom>
          <a:noFill/>
          <a:ln w="19050" cap="flat" cmpd="sng" algn="ctr">
            <a:solidFill>
              <a:srgbClr val="B7352D"/>
            </a:solidFill>
            <a:prstDash val="solid"/>
            <a:miter lim="800000"/>
            <a:tailEnd type="triangle"/>
          </a:ln>
          <a:effectLst/>
        </p:spPr>
      </p:cxnSp>
      <p:sp>
        <p:nvSpPr>
          <p:cNvPr id="71" name="TextBox 70">
            <a:extLst>
              <a:ext uri="{FF2B5EF4-FFF2-40B4-BE49-F238E27FC236}">
                <a16:creationId xmlns:a16="http://schemas.microsoft.com/office/drawing/2014/main" id="{8B0CB865-4AAA-FA0F-4673-52A3570E41BB}"/>
              </a:ext>
            </a:extLst>
          </p:cNvPr>
          <p:cNvSpPr txBox="1"/>
          <p:nvPr/>
        </p:nvSpPr>
        <p:spPr>
          <a:xfrm>
            <a:off x="3006957" y="3915818"/>
            <a:ext cx="1499128" cy="307777"/>
          </a:xfrm>
          <a:prstGeom prst="rect">
            <a:avLst/>
          </a:prstGeom>
          <a:noFill/>
        </p:spPr>
        <p:txBody>
          <a:bodyPr wrap="none" rtlCol="0">
            <a:spAutoFit/>
          </a:bodyPr>
          <a:lstStyle/>
          <a:p>
            <a:pPr eaLnBrk="1" fontAlgn="auto" hangingPunct="1">
              <a:spcBef>
                <a:spcPts val="0"/>
              </a:spcBef>
              <a:spcAft>
                <a:spcPts val="0"/>
              </a:spcAft>
            </a:pPr>
            <a:r>
              <a:rPr lang="en-US" sz="1400" dirty="0">
                <a:solidFill>
                  <a:prstClr val="black"/>
                </a:solidFill>
                <a:latin typeface="Arial"/>
              </a:rPr>
              <a:t>can learn STS…</a:t>
            </a:r>
          </a:p>
        </p:txBody>
      </p:sp>
      <p:sp>
        <p:nvSpPr>
          <p:cNvPr id="72" name="TextBox 71">
            <a:extLst>
              <a:ext uri="{FF2B5EF4-FFF2-40B4-BE49-F238E27FC236}">
                <a16:creationId xmlns:a16="http://schemas.microsoft.com/office/drawing/2014/main" id="{A1D0546E-C24C-12D5-EA64-8B62B3874F4A}"/>
              </a:ext>
            </a:extLst>
          </p:cNvPr>
          <p:cNvSpPr txBox="1"/>
          <p:nvPr/>
        </p:nvSpPr>
        <p:spPr>
          <a:xfrm>
            <a:off x="5852928" y="3909870"/>
            <a:ext cx="2292615" cy="307777"/>
          </a:xfrm>
          <a:prstGeom prst="rect">
            <a:avLst/>
          </a:prstGeom>
          <a:noFill/>
        </p:spPr>
        <p:txBody>
          <a:bodyPr wrap="none" rtlCol="0">
            <a:spAutoFit/>
          </a:bodyPr>
          <a:lstStyle/>
          <a:p>
            <a:pPr eaLnBrk="1" fontAlgn="auto" hangingPunct="1">
              <a:spcBef>
                <a:spcPts val="0"/>
              </a:spcBef>
              <a:spcAft>
                <a:spcPts val="0"/>
              </a:spcAft>
            </a:pPr>
            <a:r>
              <a:rPr lang="en-US" sz="1400" dirty="0">
                <a:solidFill>
                  <a:prstClr val="black"/>
                </a:solidFill>
                <a:latin typeface="Arial"/>
              </a:rPr>
              <a:t>… and retransmit it earlier!</a:t>
            </a:r>
          </a:p>
        </p:txBody>
      </p:sp>
      <p:sp>
        <p:nvSpPr>
          <p:cNvPr id="73" name="Left Brace 72">
            <a:extLst>
              <a:ext uri="{FF2B5EF4-FFF2-40B4-BE49-F238E27FC236}">
                <a16:creationId xmlns:a16="http://schemas.microsoft.com/office/drawing/2014/main" id="{8FE5442F-FF62-6772-C74F-C5D206B85F48}"/>
              </a:ext>
            </a:extLst>
          </p:cNvPr>
          <p:cNvSpPr/>
          <p:nvPr/>
        </p:nvSpPr>
        <p:spPr>
          <a:xfrm rot="5400000">
            <a:off x="4955574" y="1949195"/>
            <a:ext cx="265043" cy="1800823"/>
          </a:xfrm>
          <a:prstGeom prst="leftBrace">
            <a:avLst>
              <a:gd name="adj1" fmla="val 68332"/>
              <a:gd name="adj2" fmla="val 50000"/>
            </a:avLst>
          </a:prstGeom>
          <a:noFill/>
          <a:ln w="63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rial"/>
              <a:ea typeface="+mn-ea"/>
              <a:cs typeface="+mn-cs"/>
            </a:endParaRPr>
          </a:p>
        </p:txBody>
      </p:sp>
      <p:sp>
        <p:nvSpPr>
          <p:cNvPr id="74" name="TextBox 73">
            <a:extLst>
              <a:ext uri="{FF2B5EF4-FFF2-40B4-BE49-F238E27FC236}">
                <a16:creationId xmlns:a16="http://schemas.microsoft.com/office/drawing/2014/main" id="{A6A8C653-79B3-14DF-B440-88CAFBC71766}"/>
              </a:ext>
            </a:extLst>
          </p:cNvPr>
          <p:cNvSpPr txBox="1"/>
          <p:nvPr/>
        </p:nvSpPr>
        <p:spPr>
          <a:xfrm>
            <a:off x="3839160" y="2359223"/>
            <a:ext cx="2623026" cy="307777"/>
          </a:xfrm>
          <a:prstGeom prst="rect">
            <a:avLst/>
          </a:prstGeom>
          <a:noFill/>
        </p:spPr>
        <p:txBody>
          <a:bodyPr wrap="none" rtlCol="0">
            <a:spAutoFit/>
          </a:bodyPr>
          <a:lstStyle/>
          <a:p>
            <a:pPr eaLnBrk="1" fontAlgn="auto" hangingPunct="1">
              <a:spcBef>
                <a:spcPts val="0"/>
              </a:spcBef>
              <a:spcAft>
                <a:spcPts val="0"/>
              </a:spcAft>
            </a:pPr>
            <a:r>
              <a:rPr lang="en-US" sz="1400" dirty="0">
                <a:solidFill>
                  <a:prstClr val="black"/>
                </a:solidFill>
                <a:latin typeface="Arial"/>
              </a:rPr>
              <a:t>reduced </a:t>
            </a:r>
            <a:r>
              <a:rPr lang="en-US" sz="1400" dirty="0" err="1">
                <a:solidFill>
                  <a:prstClr val="black"/>
                </a:solidFill>
                <a:latin typeface="Arial"/>
              </a:rPr>
              <a:t>ToF</a:t>
            </a:r>
            <a:r>
              <a:rPr lang="en-US" sz="1400" dirty="0">
                <a:solidFill>
                  <a:prstClr val="black"/>
                </a:solidFill>
                <a:latin typeface="Arial"/>
              </a:rPr>
              <a:t> due to earlier </a:t>
            </a:r>
            <a:r>
              <a:rPr lang="en-US" sz="1400" dirty="0" err="1">
                <a:solidFill>
                  <a:prstClr val="black"/>
                </a:solidFill>
                <a:latin typeface="Arial"/>
              </a:rPr>
              <a:t>ToA</a:t>
            </a:r>
            <a:endParaRPr lang="en-US" sz="1400" dirty="0">
              <a:solidFill>
                <a:prstClr val="black"/>
              </a:solidFill>
              <a:latin typeface="Arial"/>
            </a:endParaRPr>
          </a:p>
        </p:txBody>
      </p:sp>
      <p:sp>
        <p:nvSpPr>
          <p:cNvPr id="76" name="TextBox 75">
            <a:extLst>
              <a:ext uri="{FF2B5EF4-FFF2-40B4-BE49-F238E27FC236}">
                <a16:creationId xmlns:a16="http://schemas.microsoft.com/office/drawing/2014/main" id="{20DC8653-0908-CB6B-BECE-96DF634458F1}"/>
              </a:ext>
            </a:extLst>
          </p:cNvPr>
          <p:cNvSpPr txBox="1"/>
          <p:nvPr/>
        </p:nvSpPr>
        <p:spPr>
          <a:xfrm>
            <a:off x="588622" y="5601188"/>
            <a:ext cx="7582525" cy="523220"/>
          </a:xfrm>
          <a:prstGeom prst="rect">
            <a:avLst/>
          </a:prstGeom>
          <a:noFill/>
        </p:spPr>
        <p:txBody>
          <a:bodyPr wrap="none" rtlCol="0">
            <a:spAutoFit/>
          </a:bodyPr>
          <a:lstStyle/>
          <a:p>
            <a:pPr eaLnBrk="1" fontAlgn="auto" hangingPunct="1">
              <a:spcBef>
                <a:spcPts val="0"/>
              </a:spcBef>
              <a:spcAft>
                <a:spcPts val="0"/>
              </a:spcAft>
            </a:pPr>
            <a:r>
              <a:rPr lang="en-US" sz="1400" dirty="0">
                <a:solidFill>
                  <a:prstClr val="black"/>
                </a:solidFill>
                <a:latin typeface="Arial"/>
                <a:sym typeface="Wingdings" panose="05000000000000000000" pitchFamily="2" charset="2"/>
              </a:rPr>
              <a:t>The attacker can learn the STS and use it to advance the signal in time  distance reduction.</a:t>
            </a:r>
          </a:p>
          <a:p>
            <a:pPr eaLnBrk="1" fontAlgn="auto" hangingPunct="1">
              <a:spcBef>
                <a:spcPts val="0"/>
              </a:spcBef>
              <a:spcAft>
                <a:spcPts val="0"/>
              </a:spcAft>
            </a:pPr>
            <a:r>
              <a:rPr lang="en-US" sz="1400" dirty="0">
                <a:solidFill>
                  <a:prstClr val="black"/>
                </a:solidFill>
                <a:latin typeface="Arial"/>
                <a:sym typeface="Wingdings" panose="05000000000000000000" pitchFamily="2" charset="2"/>
              </a:rPr>
              <a:t> This is </a:t>
            </a:r>
            <a:r>
              <a:rPr lang="en-US" sz="1400" i="1" u="sng" dirty="0">
                <a:solidFill>
                  <a:prstClr val="black"/>
                </a:solidFill>
                <a:latin typeface="Arial"/>
                <a:sym typeface="Wingdings" panose="05000000000000000000" pitchFamily="2" charset="2"/>
              </a:rPr>
              <a:t>not</a:t>
            </a:r>
            <a:r>
              <a:rPr lang="en-US" sz="1400" i="1" dirty="0">
                <a:solidFill>
                  <a:prstClr val="black"/>
                </a:solidFill>
                <a:latin typeface="Arial"/>
                <a:sym typeface="Wingdings" panose="05000000000000000000" pitchFamily="2" charset="2"/>
              </a:rPr>
              <a:t> </a:t>
            </a:r>
            <a:r>
              <a:rPr lang="en-US" sz="1400" dirty="0">
                <a:solidFill>
                  <a:prstClr val="black"/>
                </a:solidFill>
                <a:latin typeface="Arial"/>
                <a:sym typeface="Wingdings" panose="05000000000000000000" pitchFamily="2" charset="2"/>
              </a:rPr>
              <a:t>the Ghost Peak attack.</a:t>
            </a:r>
            <a:endParaRPr lang="en-US" sz="1400" dirty="0">
              <a:solidFill>
                <a:prstClr val="black"/>
              </a:solidFill>
              <a:latin typeface="Arial"/>
            </a:endParaRPr>
          </a:p>
        </p:txBody>
      </p:sp>
    </p:spTree>
    <p:extLst>
      <p:ext uri="{BB962C8B-B14F-4D97-AF65-F5344CB8AC3E}">
        <p14:creationId xmlns:p14="http://schemas.microsoft.com/office/powerpoint/2010/main" val="3163199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7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0" presetClass="exit" presetSubtype="0" fill="hold" grpId="1" nodeType="clickEffect">
                                  <p:stCondLst>
                                    <p:cond delay="0"/>
                                  </p:stCondLst>
                                  <p:childTnLst>
                                    <p:animEffect transition="out" filter="fade">
                                      <p:cBhvr>
                                        <p:cTn id="42" dur="500"/>
                                        <p:tgtEl>
                                          <p:spTgt spid="65"/>
                                        </p:tgtEl>
                                      </p:cBhvr>
                                    </p:animEffect>
                                    <p:set>
                                      <p:cBhvr>
                                        <p:cTn id="43" dur="1" fill="hold">
                                          <p:stCondLst>
                                            <p:cond delay="499"/>
                                          </p:stCondLst>
                                        </p:cTn>
                                        <p:tgtEl>
                                          <p:spTgt spid="65"/>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500"/>
                                        <p:tgtEl>
                                          <p:spTgt spid="64"/>
                                        </p:tgtEl>
                                      </p:cBhvr>
                                    </p:animEffect>
                                    <p:set>
                                      <p:cBhvr>
                                        <p:cTn id="46" dur="1" fill="hold">
                                          <p:stCondLst>
                                            <p:cond delay="499"/>
                                          </p:stCondLst>
                                        </p:cTn>
                                        <p:tgtEl>
                                          <p:spTgt spid="64"/>
                                        </p:tgtEl>
                                        <p:attrNameLst>
                                          <p:attrName>style.visibility</p:attrName>
                                        </p:attrNameLst>
                                      </p:cBhvr>
                                      <p:to>
                                        <p:strVal val="hidden"/>
                                      </p:to>
                                    </p:set>
                                  </p:childTnLst>
                                </p:cTn>
                              </p:par>
                              <p:par>
                                <p:cTn id="47" presetID="10" presetClass="entr" presetSubtype="0" fill="hold" grpId="0" nodeType="withEffect">
                                  <p:stCondLst>
                                    <p:cond delay="0"/>
                                  </p:stCondLst>
                                  <p:childTnLst>
                                    <p:set>
                                      <p:cBhvr>
                                        <p:cTn id="48" dur="1" fill="hold">
                                          <p:stCondLst>
                                            <p:cond delay="0"/>
                                          </p:stCondLst>
                                        </p:cTn>
                                        <p:tgtEl>
                                          <p:spTgt spid="74"/>
                                        </p:tgtEl>
                                        <p:attrNameLst>
                                          <p:attrName>style.visibility</p:attrName>
                                        </p:attrNameLst>
                                      </p:cBhvr>
                                      <p:to>
                                        <p:strVal val="visible"/>
                                      </p:to>
                                    </p:set>
                                    <p:animEffect transition="in" filter="fade">
                                      <p:cBhvr>
                                        <p:cTn id="49" dur="500"/>
                                        <p:tgtEl>
                                          <p:spTgt spid="74"/>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73"/>
                                        </p:tgtEl>
                                        <p:attrNameLst>
                                          <p:attrName>style.visibility</p:attrName>
                                        </p:attrNameLst>
                                      </p:cBhvr>
                                      <p:to>
                                        <p:strVal val="visible"/>
                                      </p:to>
                                    </p:set>
                                    <p:animEffect transition="in" filter="fade">
                                      <p:cBhvr>
                                        <p:cTn id="52" dur="500"/>
                                        <p:tgtEl>
                                          <p:spTgt spid="73"/>
                                        </p:tgtEl>
                                      </p:cBhvr>
                                    </p:animEffec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76">
                                            <p:txEl>
                                              <p:pRg st="0" end="0"/>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7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3" grpId="0"/>
      <p:bldP spid="64" grpId="0" animBg="1"/>
      <p:bldP spid="64" grpId="1" animBg="1"/>
      <p:bldP spid="65" grpId="0"/>
      <p:bldP spid="65" grpId="1"/>
      <p:bldP spid="66" grpId="0" animBg="1"/>
      <p:bldP spid="67" grpId="0"/>
      <p:bldP spid="68" grpId="0" animBg="1"/>
      <p:bldP spid="69" grpId="0" animBg="1"/>
      <p:bldP spid="71" grpId="0"/>
      <p:bldP spid="72" grpId="0"/>
      <p:bldP spid="73" grpId="0" animBg="1"/>
      <p:bldP spid="7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8380E-2593-B923-FF66-A296BD5516F3}"/>
              </a:ext>
            </a:extLst>
          </p:cNvPr>
          <p:cNvSpPr>
            <a:spLocks noGrp="1"/>
          </p:cNvSpPr>
          <p:nvPr>
            <p:ph type="title"/>
          </p:nvPr>
        </p:nvSpPr>
        <p:spPr/>
        <p:txBody>
          <a:bodyPr/>
          <a:lstStyle/>
          <a:p>
            <a:r>
              <a:rPr lang="en-US" sz="2400" dirty="0"/>
              <a:t>Clarifications on the Ghost Peak paper</a:t>
            </a:r>
            <a:endParaRPr lang="en-US" sz="3200" dirty="0"/>
          </a:p>
        </p:txBody>
      </p:sp>
      <p:sp>
        <p:nvSpPr>
          <p:cNvPr id="3" name="Content Placeholder 2">
            <a:extLst>
              <a:ext uri="{FF2B5EF4-FFF2-40B4-BE49-F238E27FC236}">
                <a16:creationId xmlns:a16="http://schemas.microsoft.com/office/drawing/2014/main" id="{A72F54DF-1D83-3C34-FE75-A4CC6CFB9CDC}"/>
              </a:ext>
            </a:extLst>
          </p:cNvPr>
          <p:cNvSpPr>
            <a:spLocks noGrp="1"/>
          </p:cNvSpPr>
          <p:nvPr>
            <p:ph idx="1"/>
          </p:nvPr>
        </p:nvSpPr>
        <p:spPr>
          <a:xfrm>
            <a:off x="738809" y="5466876"/>
            <a:ext cx="8077200" cy="958844"/>
          </a:xfrm>
        </p:spPr>
        <p:txBody>
          <a:bodyPr/>
          <a:lstStyle/>
          <a:p>
            <a:pPr marL="0" indent="0">
              <a:buNone/>
            </a:pPr>
            <a:r>
              <a:rPr lang="en-US" sz="1400" dirty="0">
                <a:sym typeface="Wingdings" panose="05000000000000000000" pitchFamily="2" charset="2"/>
              </a:rPr>
              <a:t>The Ghost Peak attacker does not bother to learn the STS:</a:t>
            </a:r>
          </a:p>
          <a:p>
            <a:pPr marL="285750" indent="-285750">
              <a:buFont typeface="Arial" panose="020B0604020202020204" pitchFamily="34" charset="0"/>
              <a:buChar char="•"/>
            </a:pPr>
            <a:r>
              <a:rPr lang="en-US" sz="1400" dirty="0">
                <a:sym typeface="Wingdings" panose="05000000000000000000" pitchFamily="2" charset="2"/>
              </a:rPr>
              <a:t>GP is designed to attack the dynamic STS mode, where learning the STS is pointless.</a:t>
            </a:r>
          </a:p>
          <a:p>
            <a:pPr marL="285750" indent="-285750">
              <a:buFont typeface="Arial" panose="020B0604020202020204" pitchFamily="34" charset="0"/>
              <a:buChar char="•"/>
            </a:pPr>
            <a:r>
              <a:rPr lang="en-US" sz="1400" dirty="0">
                <a:sym typeface="Wingdings" panose="05000000000000000000" pitchFamily="2" charset="2"/>
              </a:rPr>
              <a:t>Works against the static STS too, but more effective attacks are available (see previous slide).</a:t>
            </a:r>
            <a:endParaRPr lang="en-US" sz="1400" dirty="0"/>
          </a:p>
          <a:p>
            <a:endParaRPr lang="en-US" sz="1400" dirty="0"/>
          </a:p>
        </p:txBody>
      </p:sp>
      <p:sp>
        <p:nvSpPr>
          <p:cNvPr id="4" name="Date Placeholder 3">
            <a:extLst>
              <a:ext uri="{FF2B5EF4-FFF2-40B4-BE49-F238E27FC236}">
                <a16:creationId xmlns:a16="http://schemas.microsoft.com/office/drawing/2014/main" id="{2A79FBDC-F3A6-4CA9-FEC4-7D0D977D7891}"/>
              </a:ext>
            </a:extLst>
          </p:cNvPr>
          <p:cNvSpPr>
            <a:spLocks noGrp="1"/>
          </p:cNvSpPr>
          <p:nvPr>
            <p:ph type="dt" sz="half" idx="10"/>
          </p:nvPr>
        </p:nvSpPr>
        <p:spPr/>
        <p:txBody>
          <a:bodyPr/>
          <a:lstStyle/>
          <a:p>
            <a:fld id="{EC770684-B434-4E73-8AB5-CF70D798E247}" type="datetime1">
              <a:rPr lang="en-US" altLang="en-US" smtClean="0"/>
              <a:t>10/25/2022</a:t>
            </a:fld>
            <a:endParaRPr lang="en-US" altLang="en-US" dirty="0"/>
          </a:p>
        </p:txBody>
      </p:sp>
      <p:sp>
        <p:nvSpPr>
          <p:cNvPr id="6" name="Slide Number Placeholder 5">
            <a:extLst>
              <a:ext uri="{FF2B5EF4-FFF2-40B4-BE49-F238E27FC236}">
                <a16:creationId xmlns:a16="http://schemas.microsoft.com/office/drawing/2014/main" id="{4358D1C8-5C32-5A4E-1091-C0560465DA9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
        <p:nvSpPr>
          <p:cNvPr id="12" name="TextBox 11">
            <a:extLst>
              <a:ext uri="{FF2B5EF4-FFF2-40B4-BE49-F238E27FC236}">
                <a16:creationId xmlns:a16="http://schemas.microsoft.com/office/drawing/2014/main" id="{8182F452-3B6D-2B50-CFE4-9B2207B783C2}"/>
              </a:ext>
            </a:extLst>
          </p:cNvPr>
          <p:cNvSpPr txBox="1"/>
          <p:nvPr/>
        </p:nvSpPr>
        <p:spPr>
          <a:xfrm>
            <a:off x="687600" y="1828800"/>
            <a:ext cx="5943600"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latin typeface="Arial"/>
                <a:ea typeface="+mn-ea"/>
                <a:cs typeface="+mn-cs"/>
              </a:rPr>
              <a:t>Ghost Peak: oblivious to STS content:</a:t>
            </a:r>
          </a:p>
        </p:txBody>
      </p:sp>
      <p:sp>
        <p:nvSpPr>
          <p:cNvPr id="36" name="TextBox 35">
            <a:extLst>
              <a:ext uri="{FF2B5EF4-FFF2-40B4-BE49-F238E27FC236}">
                <a16:creationId xmlns:a16="http://schemas.microsoft.com/office/drawing/2014/main" id="{6253E92E-E1FF-9914-4EDC-332851AE6BCE}"/>
              </a:ext>
            </a:extLst>
          </p:cNvPr>
          <p:cNvSpPr txBox="1"/>
          <p:nvPr/>
        </p:nvSpPr>
        <p:spPr>
          <a:xfrm>
            <a:off x="1695450" y="2955120"/>
            <a:ext cx="771365" cy="307777"/>
          </a:xfrm>
          <a:prstGeom prst="rect">
            <a:avLst/>
          </a:prstGeom>
          <a:noFill/>
        </p:spPr>
        <p:txBody>
          <a:bodyPr wrap="none" rtlCol="0">
            <a:spAutoFit/>
          </a:bodyPr>
          <a:lstStyle/>
          <a:p>
            <a:pPr eaLnBrk="1" fontAlgn="auto" hangingPunct="1">
              <a:spcBef>
                <a:spcPts val="0"/>
              </a:spcBef>
              <a:spcAft>
                <a:spcPts val="0"/>
              </a:spcAft>
            </a:pPr>
            <a:r>
              <a:rPr lang="en-US" sz="1400" dirty="0">
                <a:solidFill>
                  <a:prstClr val="black"/>
                </a:solidFill>
                <a:latin typeface="Arial"/>
              </a:rPr>
              <a:t>Initiator</a:t>
            </a:r>
          </a:p>
        </p:txBody>
      </p:sp>
      <p:sp>
        <p:nvSpPr>
          <p:cNvPr id="37" name="TextBox 36">
            <a:extLst>
              <a:ext uri="{FF2B5EF4-FFF2-40B4-BE49-F238E27FC236}">
                <a16:creationId xmlns:a16="http://schemas.microsoft.com/office/drawing/2014/main" id="{D54DDCE8-5D01-189E-8251-FD43CEED1603}"/>
              </a:ext>
            </a:extLst>
          </p:cNvPr>
          <p:cNvSpPr txBox="1"/>
          <p:nvPr/>
        </p:nvSpPr>
        <p:spPr>
          <a:xfrm>
            <a:off x="1695450" y="4504501"/>
            <a:ext cx="1059906" cy="307777"/>
          </a:xfrm>
          <a:prstGeom prst="rect">
            <a:avLst/>
          </a:prstGeom>
          <a:noFill/>
        </p:spPr>
        <p:txBody>
          <a:bodyPr wrap="none" rtlCol="0">
            <a:spAutoFit/>
          </a:bodyPr>
          <a:lstStyle/>
          <a:p>
            <a:pPr eaLnBrk="1" fontAlgn="auto" hangingPunct="1">
              <a:spcBef>
                <a:spcPts val="0"/>
              </a:spcBef>
              <a:spcAft>
                <a:spcPts val="0"/>
              </a:spcAft>
            </a:pPr>
            <a:r>
              <a:rPr lang="en-US" sz="1400" dirty="0">
                <a:solidFill>
                  <a:prstClr val="black"/>
                </a:solidFill>
                <a:latin typeface="Arial"/>
              </a:rPr>
              <a:t>Responder</a:t>
            </a:r>
          </a:p>
        </p:txBody>
      </p:sp>
      <p:cxnSp>
        <p:nvCxnSpPr>
          <p:cNvPr id="38" name="Straight Connector 37">
            <a:extLst>
              <a:ext uri="{FF2B5EF4-FFF2-40B4-BE49-F238E27FC236}">
                <a16:creationId xmlns:a16="http://schemas.microsoft.com/office/drawing/2014/main" id="{F9A2EAFD-60A0-9C57-E8DC-049D7AE73B23}"/>
              </a:ext>
            </a:extLst>
          </p:cNvPr>
          <p:cNvCxnSpPr/>
          <p:nvPr/>
        </p:nvCxnSpPr>
        <p:spPr>
          <a:xfrm>
            <a:off x="3505200" y="4689167"/>
            <a:ext cx="3498850" cy="0"/>
          </a:xfrm>
          <a:prstGeom prst="line">
            <a:avLst/>
          </a:prstGeom>
          <a:noFill/>
          <a:ln w="6350" cap="flat" cmpd="sng" algn="ctr">
            <a:solidFill>
              <a:sysClr val="windowText" lastClr="000000"/>
            </a:solidFill>
            <a:prstDash val="solid"/>
            <a:miter lim="800000"/>
            <a:tailEnd type="triangle"/>
          </a:ln>
          <a:effectLst/>
        </p:spPr>
      </p:cxnSp>
      <p:cxnSp>
        <p:nvCxnSpPr>
          <p:cNvPr id="39" name="Straight Connector 38">
            <a:extLst>
              <a:ext uri="{FF2B5EF4-FFF2-40B4-BE49-F238E27FC236}">
                <a16:creationId xmlns:a16="http://schemas.microsoft.com/office/drawing/2014/main" id="{6C4B0B9D-85AA-11E5-7165-2093AEB61AA1}"/>
              </a:ext>
            </a:extLst>
          </p:cNvPr>
          <p:cNvCxnSpPr/>
          <p:nvPr/>
        </p:nvCxnSpPr>
        <p:spPr>
          <a:xfrm>
            <a:off x="3505200" y="3072402"/>
            <a:ext cx="3498850" cy="0"/>
          </a:xfrm>
          <a:prstGeom prst="line">
            <a:avLst/>
          </a:prstGeom>
          <a:noFill/>
          <a:ln w="6350" cap="flat" cmpd="sng" algn="ctr">
            <a:solidFill>
              <a:sysClr val="windowText" lastClr="000000"/>
            </a:solidFill>
            <a:prstDash val="solid"/>
            <a:miter lim="800000"/>
            <a:tailEnd type="triangle"/>
          </a:ln>
          <a:effectLst/>
        </p:spPr>
      </p:cxnSp>
      <p:cxnSp>
        <p:nvCxnSpPr>
          <p:cNvPr id="40" name="Straight Connector 39">
            <a:extLst>
              <a:ext uri="{FF2B5EF4-FFF2-40B4-BE49-F238E27FC236}">
                <a16:creationId xmlns:a16="http://schemas.microsoft.com/office/drawing/2014/main" id="{A829395F-BCFE-5FC9-77DA-B3AFDF12C4F7}"/>
              </a:ext>
            </a:extLst>
          </p:cNvPr>
          <p:cNvCxnSpPr>
            <a:cxnSpLocks/>
          </p:cNvCxnSpPr>
          <p:nvPr/>
        </p:nvCxnSpPr>
        <p:spPr>
          <a:xfrm>
            <a:off x="4187687" y="3072402"/>
            <a:ext cx="589722" cy="1616765"/>
          </a:xfrm>
          <a:prstGeom prst="line">
            <a:avLst/>
          </a:prstGeom>
          <a:noFill/>
          <a:ln w="19050" cap="flat" cmpd="sng" algn="ctr">
            <a:solidFill>
              <a:srgbClr val="215CAF"/>
            </a:solidFill>
            <a:prstDash val="solid"/>
            <a:miter lim="800000"/>
            <a:tailEnd type="triangle"/>
          </a:ln>
          <a:effectLst/>
        </p:spPr>
      </p:cxnSp>
      <p:sp>
        <p:nvSpPr>
          <p:cNvPr id="41" name="TextBox 40">
            <a:extLst>
              <a:ext uri="{FF2B5EF4-FFF2-40B4-BE49-F238E27FC236}">
                <a16:creationId xmlns:a16="http://schemas.microsoft.com/office/drawing/2014/main" id="{F32A9CFA-8C6B-9A20-70FF-CDD8EE42A507}"/>
              </a:ext>
            </a:extLst>
          </p:cNvPr>
          <p:cNvSpPr txBox="1"/>
          <p:nvPr/>
        </p:nvSpPr>
        <p:spPr>
          <a:xfrm>
            <a:off x="1695450" y="3717303"/>
            <a:ext cx="841897" cy="307777"/>
          </a:xfrm>
          <a:prstGeom prst="rect">
            <a:avLst/>
          </a:prstGeom>
          <a:noFill/>
        </p:spPr>
        <p:txBody>
          <a:bodyPr wrap="none" rtlCol="0">
            <a:spAutoFit/>
          </a:bodyPr>
          <a:lstStyle/>
          <a:p>
            <a:pPr eaLnBrk="1" fontAlgn="auto" hangingPunct="1">
              <a:spcBef>
                <a:spcPts val="0"/>
              </a:spcBef>
              <a:spcAft>
                <a:spcPts val="0"/>
              </a:spcAft>
            </a:pPr>
            <a:r>
              <a:rPr lang="en-US" sz="1400" dirty="0">
                <a:solidFill>
                  <a:prstClr val="black"/>
                </a:solidFill>
                <a:latin typeface="Arial"/>
              </a:rPr>
              <a:t>Attacker</a:t>
            </a:r>
          </a:p>
        </p:txBody>
      </p:sp>
      <p:cxnSp>
        <p:nvCxnSpPr>
          <p:cNvPr id="42" name="Straight Connector 41">
            <a:extLst>
              <a:ext uri="{FF2B5EF4-FFF2-40B4-BE49-F238E27FC236}">
                <a16:creationId xmlns:a16="http://schemas.microsoft.com/office/drawing/2014/main" id="{51EC1CF7-1F66-86B5-28FE-726EF4892820}"/>
              </a:ext>
            </a:extLst>
          </p:cNvPr>
          <p:cNvCxnSpPr/>
          <p:nvPr/>
        </p:nvCxnSpPr>
        <p:spPr>
          <a:xfrm>
            <a:off x="3505200" y="3871894"/>
            <a:ext cx="3498850" cy="0"/>
          </a:xfrm>
          <a:prstGeom prst="line">
            <a:avLst/>
          </a:prstGeom>
          <a:noFill/>
          <a:ln w="6350" cap="flat" cmpd="sng" algn="ctr">
            <a:solidFill>
              <a:sysClr val="windowText" lastClr="000000"/>
            </a:solidFill>
            <a:prstDash val="solid"/>
            <a:miter lim="800000"/>
            <a:tailEnd type="triangle"/>
          </a:ln>
          <a:effectLst/>
        </p:spPr>
      </p:cxnSp>
      <p:cxnSp>
        <p:nvCxnSpPr>
          <p:cNvPr id="43" name="Straight Connector 42">
            <a:extLst>
              <a:ext uri="{FF2B5EF4-FFF2-40B4-BE49-F238E27FC236}">
                <a16:creationId xmlns:a16="http://schemas.microsoft.com/office/drawing/2014/main" id="{84D5EC4D-FBC2-FC66-C421-5758DE699276}"/>
              </a:ext>
            </a:extLst>
          </p:cNvPr>
          <p:cNvCxnSpPr>
            <a:cxnSpLocks/>
          </p:cNvCxnSpPr>
          <p:nvPr/>
        </p:nvCxnSpPr>
        <p:spPr>
          <a:xfrm flipH="1">
            <a:off x="5556108" y="3072402"/>
            <a:ext cx="682487" cy="1623308"/>
          </a:xfrm>
          <a:prstGeom prst="line">
            <a:avLst/>
          </a:prstGeom>
          <a:noFill/>
          <a:ln w="19050" cap="flat" cmpd="sng" algn="ctr">
            <a:solidFill>
              <a:srgbClr val="215CAF"/>
            </a:solidFill>
            <a:prstDash val="solid"/>
            <a:miter lim="800000"/>
            <a:headEnd type="triangle"/>
            <a:tailEnd type="none"/>
          </a:ln>
          <a:effectLst/>
        </p:spPr>
      </p:cxnSp>
      <mc:AlternateContent xmlns:mc="http://schemas.openxmlformats.org/markup-compatibility/2006" xmlns:a14="http://schemas.microsoft.com/office/drawing/2010/main">
        <mc:Choice Requires="a14">
          <p:sp>
            <p:nvSpPr>
              <p:cNvPr id="44" name="TextBox 43">
                <a:extLst>
                  <a:ext uri="{FF2B5EF4-FFF2-40B4-BE49-F238E27FC236}">
                    <a16:creationId xmlns:a16="http://schemas.microsoft.com/office/drawing/2014/main" id="{B0C781BA-86A6-C06D-FB08-B47D7EE9527B}"/>
                  </a:ext>
                </a:extLst>
              </p:cNvPr>
              <p:cNvSpPr txBox="1"/>
              <p:nvPr/>
            </p:nvSpPr>
            <p:spPr>
              <a:xfrm>
                <a:off x="4326549" y="3268146"/>
                <a:ext cx="581441" cy="307777"/>
              </a:xfrm>
              <a:prstGeom prst="rect">
                <a:avLst/>
              </a:prstGeom>
              <a:noFill/>
            </p:spPr>
            <p:txBody>
              <a:bodyPr wrap="none" rtlCol="0">
                <a:spAutoFit/>
              </a:bodyPr>
              <a:lstStyle/>
              <a:p>
                <a:pPr eaLnBrk="1" fontAlgn="auto" hangingPunct="1">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400" i="1" smtClean="0">
                              <a:solidFill>
                                <a:srgbClr val="215CAF"/>
                              </a:solidFill>
                              <a:latin typeface="Cambria Math" panose="02040503050406030204" pitchFamily="18" charset="0"/>
                            </a:rPr>
                          </m:ctrlPr>
                        </m:sSubPr>
                        <m:e>
                          <m:r>
                            <a:rPr lang="en-US" sz="1400" i="1" smtClean="0">
                              <a:solidFill>
                                <a:srgbClr val="215CAF"/>
                              </a:solidFill>
                              <a:latin typeface="Cambria Math" panose="02040503050406030204" pitchFamily="18" charset="0"/>
                            </a:rPr>
                            <m:t>𝑆𝑇𝑆</m:t>
                          </m:r>
                        </m:e>
                        <m:sub>
                          <m:r>
                            <a:rPr lang="en-US" sz="1400" i="1" smtClean="0">
                              <a:solidFill>
                                <a:srgbClr val="215CAF"/>
                              </a:solidFill>
                              <a:latin typeface="Cambria Math" panose="02040503050406030204" pitchFamily="18" charset="0"/>
                            </a:rPr>
                            <m:t>𝑖</m:t>
                          </m:r>
                        </m:sub>
                      </m:sSub>
                    </m:oMath>
                  </m:oMathPara>
                </a14:m>
                <a:endParaRPr lang="en-US" sz="1400" dirty="0">
                  <a:solidFill>
                    <a:srgbClr val="215CAF"/>
                  </a:solidFill>
                  <a:latin typeface="Arial"/>
                </a:endParaRPr>
              </a:p>
            </p:txBody>
          </p:sp>
        </mc:Choice>
        <mc:Fallback xmlns="">
          <p:sp>
            <p:nvSpPr>
              <p:cNvPr id="44" name="TextBox 43">
                <a:extLst>
                  <a:ext uri="{FF2B5EF4-FFF2-40B4-BE49-F238E27FC236}">
                    <a16:creationId xmlns:a16="http://schemas.microsoft.com/office/drawing/2014/main" id="{B0C781BA-86A6-C06D-FB08-B47D7EE9527B}"/>
                  </a:ext>
                </a:extLst>
              </p:cNvPr>
              <p:cNvSpPr txBox="1">
                <a:spLocks noRot="1" noChangeAspect="1" noMove="1" noResize="1" noEditPoints="1" noAdjustHandles="1" noChangeArrowheads="1" noChangeShapeType="1" noTextEdit="1"/>
              </p:cNvSpPr>
              <p:nvPr/>
            </p:nvSpPr>
            <p:spPr>
              <a:xfrm>
                <a:off x="4326549" y="3268146"/>
                <a:ext cx="581441" cy="307777"/>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5" name="TextBox 44">
                <a:extLst>
                  <a:ext uri="{FF2B5EF4-FFF2-40B4-BE49-F238E27FC236}">
                    <a16:creationId xmlns:a16="http://schemas.microsoft.com/office/drawing/2014/main" id="{61E403EF-AD90-D278-5A4F-3F6F9CB6A24D}"/>
                  </a:ext>
                </a:extLst>
              </p:cNvPr>
              <p:cNvSpPr txBox="1"/>
              <p:nvPr/>
            </p:nvSpPr>
            <p:spPr>
              <a:xfrm>
                <a:off x="6109061" y="3266664"/>
                <a:ext cx="1890774" cy="307777"/>
              </a:xfrm>
              <a:prstGeom prst="rect">
                <a:avLst/>
              </a:prstGeom>
              <a:noFill/>
            </p:spPr>
            <p:txBody>
              <a:bodyPr wrap="square" rtlCol="0">
                <a:spAutoFit/>
              </a:bodyPr>
              <a:lstStyle/>
              <a:p>
                <a:pPr eaLnBrk="1" fontAlgn="auto" hangingPunct="1">
                  <a:spcBef>
                    <a:spcPts val="0"/>
                  </a:spcBef>
                  <a:spcAft>
                    <a:spcPts val="0"/>
                  </a:spcAft>
                </a:pPr>
                <a14:m>
                  <m:oMathPara xmlns:m="http://schemas.openxmlformats.org/officeDocument/2006/math">
                    <m:oMathParaPr>
                      <m:jc m:val="left"/>
                    </m:oMathParaPr>
                    <m:oMath xmlns:m="http://schemas.openxmlformats.org/officeDocument/2006/math">
                      <m:sSub>
                        <m:sSubPr>
                          <m:ctrlPr>
                            <a:rPr lang="en-US" sz="1400" i="1" smtClean="0">
                              <a:solidFill>
                                <a:srgbClr val="215CAF"/>
                              </a:solidFill>
                              <a:latin typeface="Cambria Math" panose="02040503050406030204" pitchFamily="18" charset="0"/>
                            </a:rPr>
                          </m:ctrlPr>
                        </m:sSubPr>
                        <m:e>
                          <m:r>
                            <a:rPr lang="en-US" sz="1400" i="1" smtClean="0">
                              <a:solidFill>
                                <a:srgbClr val="215CAF"/>
                              </a:solidFill>
                              <a:latin typeface="Cambria Math" panose="02040503050406030204" pitchFamily="18" charset="0"/>
                            </a:rPr>
                            <m:t>𝑆𝑇𝑆</m:t>
                          </m:r>
                        </m:e>
                        <m:sub>
                          <m:r>
                            <a:rPr lang="en-US" sz="1400" i="1" smtClean="0">
                              <a:solidFill>
                                <a:srgbClr val="215CAF"/>
                              </a:solidFill>
                              <a:latin typeface="Cambria Math" panose="02040503050406030204" pitchFamily="18" charset="0"/>
                            </a:rPr>
                            <m:t>𝑖</m:t>
                          </m:r>
                          <m:r>
                            <a:rPr lang="en-US" sz="1400" i="1" smtClean="0">
                              <a:solidFill>
                                <a:srgbClr val="215CAF"/>
                              </a:solidFill>
                              <a:latin typeface="Cambria Math" panose="02040503050406030204" pitchFamily="18" charset="0"/>
                            </a:rPr>
                            <m:t>+1</m:t>
                          </m:r>
                        </m:sub>
                      </m:sSub>
                    </m:oMath>
                  </m:oMathPara>
                </a14:m>
                <a:endParaRPr lang="en-US" sz="1400" dirty="0">
                  <a:solidFill>
                    <a:srgbClr val="215CAF"/>
                  </a:solidFill>
                  <a:latin typeface="Arial"/>
                </a:endParaRPr>
              </a:p>
            </p:txBody>
          </p:sp>
        </mc:Choice>
        <mc:Fallback xmlns="">
          <p:sp>
            <p:nvSpPr>
              <p:cNvPr id="45" name="TextBox 44">
                <a:extLst>
                  <a:ext uri="{FF2B5EF4-FFF2-40B4-BE49-F238E27FC236}">
                    <a16:creationId xmlns:a16="http://schemas.microsoft.com/office/drawing/2014/main" id="{61E403EF-AD90-D278-5A4F-3F6F9CB6A24D}"/>
                  </a:ext>
                </a:extLst>
              </p:cNvPr>
              <p:cNvSpPr txBox="1">
                <a:spLocks noRot="1" noChangeAspect="1" noMove="1" noResize="1" noEditPoints="1" noAdjustHandles="1" noChangeArrowheads="1" noChangeShapeType="1" noTextEdit="1"/>
              </p:cNvSpPr>
              <p:nvPr/>
            </p:nvSpPr>
            <p:spPr>
              <a:xfrm>
                <a:off x="6109061" y="3266664"/>
                <a:ext cx="1890774" cy="307777"/>
              </a:xfrm>
              <a:prstGeom prst="rect">
                <a:avLst/>
              </a:prstGeom>
              <a:blipFill>
                <a:blip r:embed="rId4"/>
                <a:stretch>
                  <a:fillRect/>
                </a:stretch>
              </a:blipFill>
            </p:spPr>
            <p:txBody>
              <a:bodyPr/>
              <a:lstStyle/>
              <a:p>
                <a:r>
                  <a:rPr lang="en-US">
                    <a:noFill/>
                  </a:rPr>
                  <a:t> </a:t>
                </a:r>
              </a:p>
            </p:txBody>
          </p:sp>
        </mc:Fallback>
      </mc:AlternateContent>
      <p:sp>
        <p:nvSpPr>
          <p:cNvPr id="46" name="Left Brace 45">
            <a:extLst>
              <a:ext uri="{FF2B5EF4-FFF2-40B4-BE49-F238E27FC236}">
                <a16:creationId xmlns:a16="http://schemas.microsoft.com/office/drawing/2014/main" id="{BD200DDE-4464-41D1-2EE9-119E935CD6BD}"/>
              </a:ext>
            </a:extLst>
          </p:cNvPr>
          <p:cNvSpPr/>
          <p:nvPr/>
        </p:nvSpPr>
        <p:spPr>
          <a:xfrm rot="5400000">
            <a:off x="5080618" y="1822449"/>
            <a:ext cx="265043" cy="2050908"/>
          </a:xfrm>
          <a:prstGeom prst="leftBrace">
            <a:avLst>
              <a:gd name="adj1" fmla="val 68332"/>
              <a:gd name="adj2" fmla="val 50000"/>
            </a:avLst>
          </a:prstGeom>
          <a:noFill/>
          <a:ln w="63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rial"/>
              <a:ea typeface="+mn-ea"/>
              <a:cs typeface="+mn-cs"/>
            </a:endParaRPr>
          </a:p>
        </p:txBody>
      </p:sp>
      <p:sp>
        <p:nvSpPr>
          <p:cNvPr id="47" name="TextBox 46">
            <a:extLst>
              <a:ext uri="{FF2B5EF4-FFF2-40B4-BE49-F238E27FC236}">
                <a16:creationId xmlns:a16="http://schemas.microsoft.com/office/drawing/2014/main" id="{4D9BC2D3-7D12-535D-6108-E2EB4B082C15}"/>
              </a:ext>
            </a:extLst>
          </p:cNvPr>
          <p:cNvSpPr txBox="1"/>
          <p:nvPr/>
        </p:nvSpPr>
        <p:spPr>
          <a:xfrm>
            <a:off x="4430360" y="2291285"/>
            <a:ext cx="1214692" cy="307777"/>
          </a:xfrm>
          <a:prstGeom prst="rect">
            <a:avLst/>
          </a:prstGeom>
          <a:noFill/>
        </p:spPr>
        <p:txBody>
          <a:bodyPr wrap="none" rtlCol="0">
            <a:spAutoFit/>
          </a:bodyPr>
          <a:lstStyle/>
          <a:p>
            <a:pPr eaLnBrk="1" fontAlgn="auto" hangingPunct="1">
              <a:spcBef>
                <a:spcPts val="0"/>
              </a:spcBef>
              <a:spcAft>
                <a:spcPts val="0"/>
              </a:spcAft>
            </a:pPr>
            <a:r>
              <a:rPr lang="en-US" sz="1400" dirty="0">
                <a:solidFill>
                  <a:prstClr val="black"/>
                </a:solidFill>
                <a:latin typeface="Arial"/>
              </a:rPr>
              <a:t>compute </a:t>
            </a:r>
            <a:r>
              <a:rPr lang="en-US" sz="1400" dirty="0" err="1">
                <a:solidFill>
                  <a:prstClr val="black"/>
                </a:solidFill>
                <a:latin typeface="Arial"/>
              </a:rPr>
              <a:t>ToF</a:t>
            </a:r>
            <a:endParaRPr lang="en-US" sz="1400" dirty="0">
              <a:solidFill>
                <a:prstClr val="black"/>
              </a:solidFill>
              <a:latin typeface="Arial"/>
            </a:endParaRPr>
          </a:p>
        </p:txBody>
      </p:sp>
      <p:sp>
        <p:nvSpPr>
          <p:cNvPr id="48" name="Left Brace 47">
            <a:extLst>
              <a:ext uri="{FF2B5EF4-FFF2-40B4-BE49-F238E27FC236}">
                <a16:creationId xmlns:a16="http://schemas.microsoft.com/office/drawing/2014/main" id="{2FB5161B-AD28-DF75-24D5-76E068092C22}"/>
              </a:ext>
            </a:extLst>
          </p:cNvPr>
          <p:cNvSpPr/>
          <p:nvPr/>
        </p:nvSpPr>
        <p:spPr>
          <a:xfrm rot="16200000">
            <a:off x="5058761" y="4516253"/>
            <a:ext cx="215998" cy="778698"/>
          </a:xfrm>
          <a:prstGeom prst="leftBrace">
            <a:avLst>
              <a:gd name="adj1" fmla="val 28332"/>
              <a:gd name="adj2" fmla="val 50000"/>
            </a:avLst>
          </a:prstGeom>
          <a:noFill/>
          <a:ln w="63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rial"/>
              <a:ea typeface="+mn-ea"/>
              <a:cs typeface="+mn-cs"/>
            </a:endParaRPr>
          </a:p>
        </p:txBody>
      </p:sp>
      <p:sp>
        <p:nvSpPr>
          <p:cNvPr id="49" name="TextBox 48">
            <a:extLst>
              <a:ext uri="{FF2B5EF4-FFF2-40B4-BE49-F238E27FC236}">
                <a16:creationId xmlns:a16="http://schemas.microsoft.com/office/drawing/2014/main" id="{6B7DA63D-493E-DF1B-0A27-363114867726}"/>
              </a:ext>
            </a:extLst>
          </p:cNvPr>
          <p:cNvSpPr txBox="1"/>
          <p:nvPr/>
        </p:nvSpPr>
        <p:spPr>
          <a:xfrm>
            <a:off x="3819166" y="5055560"/>
            <a:ext cx="2173993" cy="307777"/>
          </a:xfrm>
          <a:prstGeom prst="rect">
            <a:avLst/>
          </a:prstGeom>
          <a:noFill/>
        </p:spPr>
        <p:txBody>
          <a:bodyPr wrap="none" rtlCol="0">
            <a:spAutoFit/>
          </a:bodyPr>
          <a:lstStyle/>
          <a:p>
            <a:pPr eaLnBrk="1" fontAlgn="auto" hangingPunct="1">
              <a:spcBef>
                <a:spcPts val="0"/>
              </a:spcBef>
              <a:spcAft>
                <a:spcPts val="0"/>
              </a:spcAft>
            </a:pPr>
            <a:r>
              <a:rPr lang="en-US" sz="1400" dirty="0">
                <a:solidFill>
                  <a:prstClr val="black"/>
                </a:solidFill>
                <a:latin typeface="Arial"/>
              </a:rPr>
              <a:t>scheduled response time</a:t>
            </a:r>
          </a:p>
        </p:txBody>
      </p:sp>
      <p:sp>
        <p:nvSpPr>
          <p:cNvPr id="50" name="Oval 49">
            <a:extLst>
              <a:ext uri="{FF2B5EF4-FFF2-40B4-BE49-F238E27FC236}">
                <a16:creationId xmlns:a16="http://schemas.microsoft.com/office/drawing/2014/main" id="{C35E178C-053B-8900-A17F-BCB21A835826}"/>
              </a:ext>
            </a:extLst>
          </p:cNvPr>
          <p:cNvSpPr/>
          <p:nvPr/>
        </p:nvSpPr>
        <p:spPr>
          <a:xfrm>
            <a:off x="4446098" y="3836668"/>
            <a:ext cx="72000" cy="72000"/>
          </a:xfrm>
          <a:prstGeom prst="ellipse">
            <a:avLst/>
          </a:prstGeom>
          <a:solidFill>
            <a:srgbClr val="B7352D"/>
          </a:solidFill>
          <a:ln w="12700" cap="flat" cmpd="sng" algn="ctr">
            <a:solidFill>
              <a:srgbClr val="B7352D"/>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a:ea typeface="+mn-ea"/>
              <a:cs typeface="+mn-cs"/>
            </a:endParaRPr>
          </a:p>
        </p:txBody>
      </p:sp>
      <p:sp>
        <p:nvSpPr>
          <p:cNvPr id="51" name="Oval 50">
            <a:extLst>
              <a:ext uri="{FF2B5EF4-FFF2-40B4-BE49-F238E27FC236}">
                <a16:creationId xmlns:a16="http://schemas.microsoft.com/office/drawing/2014/main" id="{0104F731-9F85-A2B2-0D57-39967072587E}"/>
              </a:ext>
            </a:extLst>
          </p:cNvPr>
          <p:cNvSpPr/>
          <p:nvPr/>
        </p:nvSpPr>
        <p:spPr>
          <a:xfrm>
            <a:off x="5870706" y="3836670"/>
            <a:ext cx="72000" cy="72000"/>
          </a:xfrm>
          <a:prstGeom prst="ellipse">
            <a:avLst/>
          </a:prstGeom>
          <a:solidFill>
            <a:srgbClr val="B7352D"/>
          </a:solidFill>
          <a:ln w="12700" cap="flat" cmpd="sng" algn="ctr">
            <a:solidFill>
              <a:srgbClr val="B7352D"/>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a:ea typeface="+mn-ea"/>
              <a:cs typeface="+mn-cs"/>
            </a:endParaRPr>
          </a:p>
        </p:txBody>
      </p:sp>
      <p:cxnSp>
        <p:nvCxnSpPr>
          <p:cNvPr id="52" name="Straight Arrow Connector 51">
            <a:extLst>
              <a:ext uri="{FF2B5EF4-FFF2-40B4-BE49-F238E27FC236}">
                <a16:creationId xmlns:a16="http://schemas.microsoft.com/office/drawing/2014/main" id="{1C448F7D-390D-713C-02A3-F8E501F22268}"/>
              </a:ext>
            </a:extLst>
          </p:cNvPr>
          <p:cNvCxnSpPr>
            <a:cxnSpLocks/>
          </p:cNvCxnSpPr>
          <p:nvPr/>
        </p:nvCxnSpPr>
        <p:spPr>
          <a:xfrm flipV="1">
            <a:off x="5906709" y="3072401"/>
            <a:ext cx="331885" cy="810202"/>
          </a:xfrm>
          <a:prstGeom prst="straightConnector1">
            <a:avLst/>
          </a:prstGeom>
          <a:noFill/>
          <a:ln w="19050" cap="flat" cmpd="sng" algn="ctr">
            <a:solidFill>
              <a:srgbClr val="B7352D"/>
            </a:solidFill>
            <a:prstDash val="solid"/>
            <a:miter lim="800000"/>
            <a:tailEnd type="triangle"/>
          </a:ln>
          <a:effectLst/>
        </p:spPr>
      </p:cxnSp>
      <mc:AlternateContent xmlns:mc="http://schemas.openxmlformats.org/markup-compatibility/2006" xmlns:a14="http://schemas.microsoft.com/office/drawing/2010/main">
        <mc:Choice Requires="a14">
          <p:sp>
            <p:nvSpPr>
              <p:cNvPr id="53" name="TextBox 52">
                <a:extLst>
                  <a:ext uri="{FF2B5EF4-FFF2-40B4-BE49-F238E27FC236}">
                    <a16:creationId xmlns:a16="http://schemas.microsoft.com/office/drawing/2014/main" id="{27E0E605-99C8-1267-FE18-573B1510A43C}"/>
                  </a:ext>
                </a:extLst>
              </p:cNvPr>
              <p:cNvSpPr txBox="1"/>
              <p:nvPr/>
            </p:nvSpPr>
            <p:spPr>
              <a:xfrm>
                <a:off x="2794738" y="3928142"/>
                <a:ext cx="1884683" cy="307777"/>
              </a:xfrm>
              <a:prstGeom prst="rect">
                <a:avLst/>
              </a:prstGeom>
              <a:noFill/>
            </p:spPr>
            <p:txBody>
              <a:bodyPr wrap="none" rtlCol="0">
                <a:spAutoFit/>
              </a:bodyPr>
              <a:lstStyle/>
              <a:p>
                <a:pPr eaLnBrk="1" fontAlgn="auto" hangingPunct="1">
                  <a:spcBef>
                    <a:spcPts val="0"/>
                  </a:spcBef>
                  <a:spcAft>
                    <a:spcPts val="0"/>
                  </a:spcAft>
                </a:pPr>
                <a:r>
                  <a:rPr lang="en-US" sz="1400" dirty="0">
                    <a:solidFill>
                      <a:prstClr val="black"/>
                    </a:solidFill>
                    <a:latin typeface="Arial"/>
                  </a:rPr>
                  <a:t>not interested in </a:t>
                </a:r>
                <a14:m>
                  <m:oMath xmlns:m="http://schemas.openxmlformats.org/officeDocument/2006/math">
                    <m:sSub>
                      <m:sSubPr>
                        <m:ctrlPr>
                          <a:rPr lang="en-US" sz="1400" i="1">
                            <a:solidFill>
                              <a:srgbClr val="215CAF"/>
                            </a:solidFill>
                            <a:latin typeface="Cambria Math" panose="02040503050406030204" pitchFamily="18" charset="0"/>
                          </a:rPr>
                        </m:ctrlPr>
                      </m:sSubPr>
                      <m:e>
                        <m:r>
                          <a:rPr lang="en-US" sz="1400" i="1">
                            <a:solidFill>
                              <a:srgbClr val="215CAF"/>
                            </a:solidFill>
                            <a:latin typeface="Cambria Math" panose="02040503050406030204" pitchFamily="18" charset="0"/>
                          </a:rPr>
                          <m:t>𝑆𝑇𝑆</m:t>
                        </m:r>
                      </m:e>
                      <m:sub>
                        <m:r>
                          <a:rPr lang="en-US" sz="1400" i="1">
                            <a:solidFill>
                              <a:srgbClr val="215CAF"/>
                            </a:solidFill>
                            <a:latin typeface="Cambria Math" panose="02040503050406030204" pitchFamily="18" charset="0"/>
                          </a:rPr>
                          <m:t>𝑖</m:t>
                        </m:r>
                      </m:sub>
                    </m:sSub>
                  </m:oMath>
                </a14:m>
                <a:endParaRPr lang="en-US" sz="1400" dirty="0">
                  <a:solidFill>
                    <a:prstClr val="black"/>
                  </a:solidFill>
                  <a:latin typeface="Arial"/>
                </a:endParaRPr>
              </a:p>
            </p:txBody>
          </p:sp>
        </mc:Choice>
        <mc:Fallback xmlns="">
          <p:sp>
            <p:nvSpPr>
              <p:cNvPr id="53" name="TextBox 52">
                <a:extLst>
                  <a:ext uri="{FF2B5EF4-FFF2-40B4-BE49-F238E27FC236}">
                    <a16:creationId xmlns:a16="http://schemas.microsoft.com/office/drawing/2014/main" id="{27E0E605-99C8-1267-FE18-573B1510A43C}"/>
                  </a:ext>
                </a:extLst>
              </p:cNvPr>
              <p:cNvSpPr txBox="1">
                <a:spLocks noRot="1" noChangeAspect="1" noMove="1" noResize="1" noEditPoints="1" noAdjustHandles="1" noChangeArrowheads="1" noChangeShapeType="1" noTextEdit="1"/>
              </p:cNvSpPr>
              <p:nvPr/>
            </p:nvSpPr>
            <p:spPr>
              <a:xfrm>
                <a:off x="2794738" y="3928142"/>
                <a:ext cx="1884683" cy="307777"/>
              </a:xfrm>
              <a:prstGeom prst="rect">
                <a:avLst/>
              </a:prstGeom>
              <a:blipFill>
                <a:blip r:embed="rId5"/>
                <a:stretch>
                  <a:fillRect l="-968" t="-1961" b="-1960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4" name="TextBox 53">
                <a:extLst>
                  <a:ext uri="{FF2B5EF4-FFF2-40B4-BE49-F238E27FC236}">
                    <a16:creationId xmlns:a16="http://schemas.microsoft.com/office/drawing/2014/main" id="{678020B3-90A7-5410-FA5D-493E01F9CF11}"/>
                  </a:ext>
                </a:extLst>
              </p:cNvPr>
              <p:cNvSpPr txBox="1"/>
              <p:nvPr/>
            </p:nvSpPr>
            <p:spPr>
              <a:xfrm>
                <a:off x="5938943" y="3893643"/>
                <a:ext cx="2519257" cy="523220"/>
              </a:xfrm>
              <a:prstGeom prst="rect">
                <a:avLst/>
              </a:prstGeom>
              <a:noFill/>
            </p:spPr>
            <p:txBody>
              <a:bodyPr wrap="square" rtlCol="0">
                <a:spAutoFit/>
              </a:bodyPr>
              <a:lstStyle/>
              <a:p>
                <a:pPr eaLnBrk="1" fontAlgn="auto" hangingPunct="1">
                  <a:spcBef>
                    <a:spcPts val="0"/>
                  </a:spcBef>
                  <a:spcAft>
                    <a:spcPts val="0"/>
                  </a:spcAft>
                </a:pPr>
                <a:r>
                  <a:rPr lang="en-US" sz="1400" dirty="0">
                    <a:solidFill>
                      <a:prstClr val="black"/>
                    </a:solidFill>
                    <a:latin typeface="Arial"/>
                  </a:rPr>
                  <a:t>transmit a randomly chosen </a:t>
                </a:r>
                <a14:m>
                  <m:oMath xmlns:m="http://schemas.openxmlformats.org/officeDocument/2006/math">
                    <m:sSub>
                      <m:sSubPr>
                        <m:ctrlPr>
                          <a:rPr lang="en-US" sz="1400" i="1" smtClean="0">
                            <a:solidFill>
                              <a:srgbClr val="B7352D"/>
                            </a:solidFill>
                            <a:latin typeface="Cambria Math" panose="02040503050406030204" pitchFamily="18" charset="0"/>
                          </a:rPr>
                        </m:ctrlPr>
                      </m:sSubPr>
                      <m:e>
                        <m:r>
                          <a:rPr lang="en-US" sz="1400" i="1">
                            <a:solidFill>
                              <a:srgbClr val="B7352D"/>
                            </a:solidFill>
                            <a:latin typeface="Cambria Math" panose="02040503050406030204" pitchFamily="18" charset="0"/>
                          </a:rPr>
                          <m:t>𝑆𝑇𝑆</m:t>
                        </m:r>
                      </m:e>
                      <m:sub>
                        <m:r>
                          <a:rPr lang="en-US" sz="1400" i="1" smtClean="0">
                            <a:solidFill>
                              <a:srgbClr val="B7352D"/>
                            </a:solidFill>
                            <a:latin typeface="Cambria Math" panose="02040503050406030204" pitchFamily="18" charset="0"/>
                          </a:rPr>
                          <m:t>𝑎𝑡𝑡</m:t>
                        </m:r>
                      </m:sub>
                    </m:sSub>
                  </m:oMath>
                </a14:m>
                <a:r>
                  <a:rPr lang="en-US" sz="1400" dirty="0">
                    <a:solidFill>
                      <a:prstClr val="black"/>
                    </a:solidFill>
                    <a:latin typeface="Arial"/>
                  </a:rPr>
                  <a:t> instead</a:t>
                </a:r>
              </a:p>
            </p:txBody>
          </p:sp>
        </mc:Choice>
        <mc:Fallback xmlns="">
          <p:sp>
            <p:nvSpPr>
              <p:cNvPr id="54" name="TextBox 53">
                <a:extLst>
                  <a:ext uri="{FF2B5EF4-FFF2-40B4-BE49-F238E27FC236}">
                    <a16:creationId xmlns:a16="http://schemas.microsoft.com/office/drawing/2014/main" id="{678020B3-90A7-5410-FA5D-493E01F9CF11}"/>
                  </a:ext>
                </a:extLst>
              </p:cNvPr>
              <p:cNvSpPr txBox="1">
                <a:spLocks noRot="1" noChangeAspect="1" noMove="1" noResize="1" noEditPoints="1" noAdjustHandles="1" noChangeArrowheads="1" noChangeShapeType="1" noTextEdit="1"/>
              </p:cNvSpPr>
              <p:nvPr/>
            </p:nvSpPr>
            <p:spPr>
              <a:xfrm>
                <a:off x="5938943" y="3893643"/>
                <a:ext cx="2519257" cy="523220"/>
              </a:xfrm>
              <a:prstGeom prst="rect">
                <a:avLst/>
              </a:prstGeom>
              <a:blipFill>
                <a:blip r:embed="rId6"/>
                <a:stretch>
                  <a:fillRect l="-725" t="-2326" b="-10465"/>
                </a:stretch>
              </a:blipFill>
            </p:spPr>
            <p:txBody>
              <a:bodyPr/>
              <a:lstStyle/>
              <a:p>
                <a:r>
                  <a:rPr lang="en-US">
                    <a:noFill/>
                  </a:rPr>
                  <a:t> </a:t>
                </a:r>
              </a:p>
            </p:txBody>
          </p:sp>
        </mc:Fallback>
      </mc:AlternateContent>
      <p:cxnSp>
        <p:nvCxnSpPr>
          <p:cNvPr id="55" name="Straight Arrow Connector 54">
            <a:extLst>
              <a:ext uri="{FF2B5EF4-FFF2-40B4-BE49-F238E27FC236}">
                <a16:creationId xmlns:a16="http://schemas.microsoft.com/office/drawing/2014/main" id="{1AD7892B-E27E-CD78-4140-9DE1221EE9B0}"/>
              </a:ext>
            </a:extLst>
          </p:cNvPr>
          <p:cNvCxnSpPr>
            <a:cxnSpLocks/>
          </p:cNvCxnSpPr>
          <p:nvPr/>
        </p:nvCxnSpPr>
        <p:spPr>
          <a:xfrm flipV="1">
            <a:off x="5902773" y="3056173"/>
            <a:ext cx="169878" cy="819889"/>
          </a:xfrm>
          <a:prstGeom prst="straightConnector1">
            <a:avLst/>
          </a:prstGeom>
          <a:noFill/>
          <a:ln w="19050" cap="flat" cmpd="sng" algn="ctr">
            <a:solidFill>
              <a:srgbClr val="B7352D"/>
            </a:solidFill>
            <a:prstDash val="dash"/>
            <a:miter lim="800000"/>
            <a:tailEnd type="triangle"/>
          </a:ln>
          <a:effectLst/>
        </p:spPr>
      </p:cxnSp>
      <p:sp>
        <p:nvSpPr>
          <p:cNvPr id="56" name="Left Brace 55">
            <a:extLst>
              <a:ext uri="{FF2B5EF4-FFF2-40B4-BE49-F238E27FC236}">
                <a16:creationId xmlns:a16="http://schemas.microsoft.com/office/drawing/2014/main" id="{EFB08A2C-3B5A-D07E-9720-B93BE416118D}"/>
              </a:ext>
            </a:extLst>
          </p:cNvPr>
          <p:cNvSpPr/>
          <p:nvPr/>
        </p:nvSpPr>
        <p:spPr>
          <a:xfrm rot="5400000">
            <a:off x="4997647" y="1902747"/>
            <a:ext cx="265043" cy="1884968"/>
          </a:xfrm>
          <a:prstGeom prst="leftBrace">
            <a:avLst>
              <a:gd name="adj1" fmla="val 68332"/>
              <a:gd name="adj2" fmla="val 50000"/>
            </a:avLst>
          </a:prstGeom>
          <a:noFill/>
          <a:ln w="63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rial"/>
              <a:ea typeface="+mn-ea"/>
              <a:cs typeface="+mn-cs"/>
            </a:endParaRPr>
          </a:p>
        </p:txBody>
      </p:sp>
      <p:sp>
        <p:nvSpPr>
          <p:cNvPr id="57" name="TextBox 56">
            <a:extLst>
              <a:ext uri="{FF2B5EF4-FFF2-40B4-BE49-F238E27FC236}">
                <a16:creationId xmlns:a16="http://schemas.microsoft.com/office/drawing/2014/main" id="{55CC8C5F-74A3-7AF9-72A3-CBB4D060DCDA}"/>
              </a:ext>
            </a:extLst>
          </p:cNvPr>
          <p:cNvSpPr txBox="1"/>
          <p:nvPr/>
        </p:nvSpPr>
        <p:spPr>
          <a:xfrm>
            <a:off x="3819166" y="2286000"/>
            <a:ext cx="2617320" cy="307777"/>
          </a:xfrm>
          <a:prstGeom prst="rect">
            <a:avLst/>
          </a:prstGeom>
          <a:noFill/>
        </p:spPr>
        <p:txBody>
          <a:bodyPr wrap="none" rtlCol="0">
            <a:spAutoFit/>
          </a:bodyPr>
          <a:lstStyle/>
          <a:p>
            <a:pPr eaLnBrk="1" fontAlgn="auto" hangingPunct="1">
              <a:spcBef>
                <a:spcPts val="0"/>
              </a:spcBef>
              <a:spcAft>
                <a:spcPts val="0"/>
              </a:spcAft>
            </a:pPr>
            <a:r>
              <a:rPr lang="en-US" sz="1400" dirty="0">
                <a:solidFill>
                  <a:prstClr val="black"/>
                </a:solidFill>
                <a:latin typeface="Arial"/>
              </a:rPr>
              <a:t>shorter </a:t>
            </a:r>
            <a:r>
              <a:rPr lang="en-US" sz="1400" dirty="0" err="1">
                <a:solidFill>
                  <a:prstClr val="black"/>
                </a:solidFill>
                <a:latin typeface="Arial"/>
              </a:rPr>
              <a:t>ToF</a:t>
            </a:r>
            <a:r>
              <a:rPr lang="en-US" sz="1400" dirty="0">
                <a:solidFill>
                  <a:prstClr val="black"/>
                </a:solidFill>
                <a:latin typeface="Arial"/>
              </a:rPr>
              <a:t> due to Ghost Peak</a:t>
            </a:r>
          </a:p>
        </p:txBody>
      </p:sp>
      <mc:AlternateContent xmlns:mc="http://schemas.openxmlformats.org/markup-compatibility/2006" xmlns:a14="http://schemas.microsoft.com/office/drawing/2010/main">
        <mc:Choice Requires="a14">
          <p:sp>
            <p:nvSpPr>
              <p:cNvPr id="58" name="TextBox 57">
                <a:extLst>
                  <a:ext uri="{FF2B5EF4-FFF2-40B4-BE49-F238E27FC236}">
                    <a16:creationId xmlns:a16="http://schemas.microsoft.com/office/drawing/2014/main" id="{F68B9321-C8D0-ACFF-B87E-6AF17E7A3B5F}"/>
                  </a:ext>
                </a:extLst>
              </p:cNvPr>
              <p:cNvSpPr txBox="1"/>
              <p:nvPr/>
            </p:nvSpPr>
            <p:spPr>
              <a:xfrm>
                <a:off x="5941067" y="3273724"/>
                <a:ext cx="1717893" cy="307777"/>
              </a:xfrm>
              <a:prstGeom prst="rect">
                <a:avLst/>
              </a:prstGeom>
              <a:noFill/>
            </p:spPr>
            <p:txBody>
              <a:bodyPr wrap="square" rtlCol="0">
                <a:spAutoFit/>
              </a:bodyPr>
              <a:lstStyle/>
              <a:p>
                <a:pPr eaLnBrk="1" fontAlgn="auto" hangingPunct="1">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400" i="1" smtClean="0">
                              <a:solidFill>
                                <a:srgbClr val="215CAF"/>
                              </a:solidFill>
                              <a:latin typeface="Cambria Math" panose="02040503050406030204" pitchFamily="18" charset="0"/>
                            </a:rPr>
                          </m:ctrlPr>
                        </m:sSubPr>
                        <m:e>
                          <m:r>
                            <a:rPr lang="en-US" sz="1400" i="1" smtClean="0">
                              <a:solidFill>
                                <a:srgbClr val="215CAF"/>
                              </a:solidFill>
                              <a:latin typeface="Cambria Math" panose="02040503050406030204" pitchFamily="18" charset="0"/>
                            </a:rPr>
                            <m:t>𝑆𝑇𝑆</m:t>
                          </m:r>
                        </m:e>
                        <m:sub>
                          <m:r>
                            <a:rPr lang="en-US" sz="1400" i="1" smtClean="0">
                              <a:solidFill>
                                <a:srgbClr val="215CAF"/>
                              </a:solidFill>
                              <a:latin typeface="Cambria Math" panose="02040503050406030204" pitchFamily="18" charset="0"/>
                            </a:rPr>
                            <m:t>𝑖</m:t>
                          </m:r>
                          <m:r>
                            <a:rPr lang="en-US" sz="1400" i="1" smtClean="0">
                              <a:solidFill>
                                <a:srgbClr val="215CAF"/>
                              </a:solidFill>
                              <a:latin typeface="Cambria Math" panose="02040503050406030204" pitchFamily="18" charset="0"/>
                            </a:rPr>
                            <m:t>+1</m:t>
                          </m:r>
                        </m:sub>
                      </m:sSub>
                      <m:r>
                        <a:rPr lang="en-US" sz="1400" i="1" smtClean="0">
                          <a:solidFill>
                            <a:prstClr val="black"/>
                          </a:solidFill>
                          <a:latin typeface="Cambria Math" panose="02040503050406030204" pitchFamily="18" charset="0"/>
                        </a:rPr>
                        <m:t>+</m:t>
                      </m:r>
                      <m:sSub>
                        <m:sSubPr>
                          <m:ctrlPr>
                            <a:rPr lang="en-US" sz="1400" i="1" smtClean="0">
                              <a:solidFill>
                                <a:srgbClr val="B7352D"/>
                              </a:solidFill>
                              <a:latin typeface="Cambria Math" panose="02040503050406030204" pitchFamily="18" charset="0"/>
                            </a:rPr>
                          </m:ctrlPr>
                        </m:sSubPr>
                        <m:e>
                          <m:r>
                            <a:rPr lang="en-US" sz="1400" i="1">
                              <a:solidFill>
                                <a:srgbClr val="B7352D"/>
                              </a:solidFill>
                              <a:latin typeface="Cambria Math" panose="02040503050406030204" pitchFamily="18" charset="0"/>
                            </a:rPr>
                            <m:t>𝑆𝑇𝑆</m:t>
                          </m:r>
                        </m:e>
                        <m:sub>
                          <m:r>
                            <a:rPr lang="en-US" sz="1400" i="1" smtClean="0">
                              <a:solidFill>
                                <a:srgbClr val="B7352D"/>
                              </a:solidFill>
                              <a:latin typeface="Cambria Math" panose="02040503050406030204" pitchFamily="18" charset="0"/>
                            </a:rPr>
                            <m:t>𝑎𝑡𝑡</m:t>
                          </m:r>
                        </m:sub>
                      </m:sSub>
                    </m:oMath>
                  </m:oMathPara>
                </a14:m>
                <a:endParaRPr lang="en-US" sz="1400" dirty="0">
                  <a:solidFill>
                    <a:srgbClr val="215CAF"/>
                  </a:solidFill>
                  <a:latin typeface="Arial"/>
                </a:endParaRPr>
              </a:p>
            </p:txBody>
          </p:sp>
        </mc:Choice>
        <mc:Fallback xmlns="">
          <p:sp>
            <p:nvSpPr>
              <p:cNvPr id="58" name="TextBox 57">
                <a:extLst>
                  <a:ext uri="{FF2B5EF4-FFF2-40B4-BE49-F238E27FC236}">
                    <a16:creationId xmlns:a16="http://schemas.microsoft.com/office/drawing/2014/main" id="{F68B9321-C8D0-ACFF-B87E-6AF17E7A3B5F}"/>
                  </a:ext>
                </a:extLst>
              </p:cNvPr>
              <p:cNvSpPr txBox="1">
                <a:spLocks noRot="1" noChangeAspect="1" noMove="1" noResize="1" noEditPoints="1" noAdjustHandles="1" noChangeArrowheads="1" noChangeShapeType="1" noTextEdit="1"/>
              </p:cNvSpPr>
              <p:nvPr/>
            </p:nvSpPr>
            <p:spPr>
              <a:xfrm>
                <a:off x="5941067" y="3273724"/>
                <a:ext cx="1717893" cy="307777"/>
              </a:xfrm>
              <a:prstGeom prst="rect">
                <a:avLst/>
              </a:prstGeom>
              <a:blipFill>
                <a:blip r:embed="rId7"/>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634067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45"/>
                                        </p:tgtEl>
                                      </p:cBhvr>
                                    </p:animEffect>
                                    <p:set>
                                      <p:cBhvr>
                                        <p:cTn id="13" dur="1" fill="hold">
                                          <p:stCondLst>
                                            <p:cond delay="499"/>
                                          </p:stCondLst>
                                        </p:cTn>
                                        <p:tgtEl>
                                          <p:spTgt spid="45"/>
                                        </p:tgtEl>
                                        <p:attrNameLst>
                                          <p:attrName>style.visibility</p:attrName>
                                        </p:attrNameLst>
                                      </p:cBhvr>
                                      <p:to>
                                        <p:strVal val="hidden"/>
                                      </p:to>
                                    </p:set>
                                  </p:childTnLst>
                                </p:cTn>
                              </p:par>
                            </p:childTnLst>
                          </p:cTn>
                        </p:par>
                        <p:par>
                          <p:cTn id="14" fill="hold">
                            <p:stCondLst>
                              <p:cond delay="500"/>
                            </p:stCondLst>
                            <p:childTnLst>
                              <p:par>
                                <p:cTn id="15" presetID="10" presetClass="entr" presetSubtype="0" fill="hold" grpId="0" nodeType="afterEffect">
                                  <p:stCondLst>
                                    <p:cond delay="0"/>
                                  </p:stCondLst>
                                  <p:childTnLst>
                                    <p:set>
                                      <p:cBhvr>
                                        <p:cTn id="16" dur="1" fill="hold">
                                          <p:stCondLst>
                                            <p:cond delay="0"/>
                                          </p:stCondLst>
                                        </p:cTn>
                                        <p:tgtEl>
                                          <p:spTgt spid="58"/>
                                        </p:tgtEl>
                                        <p:attrNameLst>
                                          <p:attrName>style.visibility</p:attrName>
                                        </p:attrNameLst>
                                      </p:cBhvr>
                                      <p:to>
                                        <p:strVal val="visible"/>
                                      </p:to>
                                    </p:set>
                                    <p:animEffect transition="in" filter="fade">
                                      <p:cBhvr>
                                        <p:cTn id="17" dur="500"/>
                                        <p:tgtEl>
                                          <p:spTgt spid="58"/>
                                        </p:tgtEl>
                                      </p:cBhvr>
                                    </p:animEffect>
                                  </p:childTnLst>
                                </p:cTn>
                              </p:par>
                              <p:par>
                                <p:cTn id="18" presetID="10" presetClass="entr" presetSubtype="0" fill="hold" nodeType="withEffect">
                                  <p:stCondLst>
                                    <p:cond delay="0"/>
                                  </p:stCondLst>
                                  <p:childTnLst>
                                    <p:set>
                                      <p:cBhvr>
                                        <p:cTn id="19" dur="1" fill="hold">
                                          <p:stCondLst>
                                            <p:cond delay="0"/>
                                          </p:stCondLst>
                                        </p:cTn>
                                        <p:tgtEl>
                                          <p:spTgt spid="52"/>
                                        </p:tgtEl>
                                        <p:attrNameLst>
                                          <p:attrName>style.visibility</p:attrName>
                                        </p:attrNameLst>
                                      </p:cBhvr>
                                      <p:to>
                                        <p:strVal val="visible"/>
                                      </p:to>
                                    </p:set>
                                    <p:animEffect transition="in" filter="fade">
                                      <p:cBhvr>
                                        <p:cTn id="20" dur="500"/>
                                        <p:tgtEl>
                                          <p:spTgt spid="5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1"/>
                                        </p:tgtEl>
                                        <p:attrNameLst>
                                          <p:attrName>style.visibility</p:attrName>
                                        </p:attrNameLst>
                                      </p:cBhvr>
                                      <p:to>
                                        <p:strVal val="visible"/>
                                      </p:to>
                                    </p:set>
                                    <p:animEffect transition="in" filter="fade">
                                      <p:cBhvr>
                                        <p:cTn id="23" dur="500"/>
                                        <p:tgtEl>
                                          <p:spTgt spid="51"/>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4"/>
                                        </p:tgtEl>
                                        <p:attrNameLst>
                                          <p:attrName>style.visibility</p:attrName>
                                        </p:attrNameLst>
                                      </p:cBhvr>
                                      <p:to>
                                        <p:strVal val="visible"/>
                                      </p:to>
                                    </p:set>
                                    <p:animEffect transition="in" filter="fade">
                                      <p:cBhvr>
                                        <p:cTn id="26" dur="500"/>
                                        <p:tgtEl>
                                          <p:spTgt spid="54"/>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55"/>
                                        </p:tgtEl>
                                        <p:attrNameLst>
                                          <p:attrName>style.visibility</p:attrName>
                                        </p:attrNameLst>
                                      </p:cBhvr>
                                      <p:to>
                                        <p:strVal val="visible"/>
                                      </p:to>
                                    </p:set>
                                    <p:animEffect transition="in" filter="fade">
                                      <p:cBhvr>
                                        <p:cTn id="31" dur="500"/>
                                        <p:tgtEl>
                                          <p:spTgt spid="55"/>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0" nodeType="clickEffect">
                                  <p:stCondLst>
                                    <p:cond delay="0"/>
                                  </p:stCondLst>
                                  <p:childTnLst>
                                    <p:animEffect transition="out" filter="fade">
                                      <p:cBhvr>
                                        <p:cTn id="35" dur="500"/>
                                        <p:tgtEl>
                                          <p:spTgt spid="46"/>
                                        </p:tgtEl>
                                      </p:cBhvr>
                                    </p:animEffect>
                                    <p:set>
                                      <p:cBhvr>
                                        <p:cTn id="36" dur="1" fill="hold">
                                          <p:stCondLst>
                                            <p:cond delay="499"/>
                                          </p:stCondLst>
                                        </p:cTn>
                                        <p:tgtEl>
                                          <p:spTgt spid="46"/>
                                        </p:tgtEl>
                                        <p:attrNameLst>
                                          <p:attrName>style.visibility</p:attrName>
                                        </p:attrNameLst>
                                      </p:cBhvr>
                                      <p:to>
                                        <p:strVal val="hidden"/>
                                      </p:to>
                                    </p:set>
                                  </p:childTnLst>
                                </p:cTn>
                              </p:par>
                              <p:par>
                                <p:cTn id="37" presetID="10" presetClass="exit" presetSubtype="0" fill="hold" grpId="0" nodeType="withEffect">
                                  <p:stCondLst>
                                    <p:cond delay="0"/>
                                  </p:stCondLst>
                                  <p:childTnLst>
                                    <p:animEffect transition="out" filter="fade">
                                      <p:cBhvr>
                                        <p:cTn id="38" dur="500"/>
                                        <p:tgtEl>
                                          <p:spTgt spid="47"/>
                                        </p:tgtEl>
                                      </p:cBhvr>
                                    </p:animEffect>
                                    <p:set>
                                      <p:cBhvr>
                                        <p:cTn id="39" dur="1" fill="hold">
                                          <p:stCondLst>
                                            <p:cond delay="499"/>
                                          </p:stCondLst>
                                        </p:cTn>
                                        <p:tgtEl>
                                          <p:spTgt spid="47"/>
                                        </p:tgtEl>
                                        <p:attrNameLst>
                                          <p:attrName>style.visibility</p:attrName>
                                        </p:attrNameLst>
                                      </p:cBhvr>
                                      <p:to>
                                        <p:strVal val="hidden"/>
                                      </p:to>
                                    </p:set>
                                  </p:childTnLst>
                                </p:cTn>
                              </p:par>
                            </p:childTnLst>
                          </p:cTn>
                        </p:par>
                        <p:par>
                          <p:cTn id="40" fill="hold">
                            <p:stCondLst>
                              <p:cond delay="500"/>
                            </p:stCondLst>
                            <p:childTnLst>
                              <p:par>
                                <p:cTn id="41" presetID="10" presetClass="entr" presetSubtype="0" fill="hold" grpId="0" nodeType="afterEffect">
                                  <p:stCondLst>
                                    <p:cond delay="0"/>
                                  </p:stCondLst>
                                  <p:childTnLst>
                                    <p:set>
                                      <p:cBhvr>
                                        <p:cTn id="42" dur="1" fill="hold">
                                          <p:stCondLst>
                                            <p:cond delay="0"/>
                                          </p:stCondLst>
                                        </p:cTn>
                                        <p:tgtEl>
                                          <p:spTgt spid="56"/>
                                        </p:tgtEl>
                                        <p:attrNameLst>
                                          <p:attrName>style.visibility</p:attrName>
                                        </p:attrNameLst>
                                      </p:cBhvr>
                                      <p:to>
                                        <p:strVal val="visible"/>
                                      </p:to>
                                    </p:set>
                                    <p:animEffect transition="in" filter="fade">
                                      <p:cBhvr>
                                        <p:cTn id="43" dur="500"/>
                                        <p:tgtEl>
                                          <p:spTgt spid="56"/>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57"/>
                                        </p:tgtEl>
                                        <p:attrNameLst>
                                          <p:attrName>style.visibility</p:attrName>
                                        </p:attrNameLst>
                                      </p:cBhvr>
                                      <p:to>
                                        <p:strVal val="visible"/>
                                      </p:to>
                                    </p:set>
                                    <p:animEffect transition="in" filter="fade">
                                      <p:cBhvr>
                                        <p:cTn id="46" dur="500"/>
                                        <p:tgtEl>
                                          <p:spTgt spid="57"/>
                                        </p:tgtEl>
                                      </p:cBhvr>
                                    </p:animEffec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0" end="0"/>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
                                            <p:txEl>
                                              <p:pRg st="1" end="1"/>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5" grpId="0"/>
      <p:bldP spid="46" grpId="0" animBg="1"/>
      <p:bldP spid="47" grpId="0"/>
      <p:bldP spid="50" grpId="0" animBg="1"/>
      <p:bldP spid="51" grpId="0" animBg="1"/>
      <p:bldP spid="53" grpId="0"/>
      <p:bldP spid="54" grpId="0"/>
      <p:bldP spid="56" grpId="0" animBg="1"/>
      <p:bldP spid="57" grpId="0"/>
      <p:bldP spid="5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FE22A1-56F7-4FF9-8A90-D307E67331DC}"/>
              </a:ext>
            </a:extLst>
          </p:cNvPr>
          <p:cNvSpPr>
            <a:spLocks noGrp="1"/>
          </p:cNvSpPr>
          <p:nvPr>
            <p:ph type="title"/>
          </p:nvPr>
        </p:nvSpPr>
        <p:spPr/>
        <p:txBody>
          <a:bodyPr/>
          <a:lstStyle/>
          <a:p>
            <a:r>
              <a:rPr lang="en-US" sz="2400" dirty="0"/>
              <a:t>Clarifications on the Ghost Peak paper</a:t>
            </a:r>
          </a:p>
        </p:txBody>
      </p:sp>
      <p:sp>
        <p:nvSpPr>
          <p:cNvPr id="3" name="Inhaltsplatzhalter 2">
            <a:extLst>
              <a:ext uri="{FF2B5EF4-FFF2-40B4-BE49-F238E27FC236}">
                <a16:creationId xmlns:a16="http://schemas.microsoft.com/office/drawing/2014/main" id="{56BD7DC3-17C3-4B09-9D8E-F143A82B205E}"/>
              </a:ext>
            </a:extLst>
          </p:cNvPr>
          <p:cNvSpPr>
            <a:spLocks noGrp="1"/>
          </p:cNvSpPr>
          <p:nvPr>
            <p:ph idx="1"/>
          </p:nvPr>
        </p:nvSpPr>
        <p:spPr>
          <a:xfrm>
            <a:off x="548878" y="1916906"/>
            <a:ext cx="8046244" cy="3510000"/>
          </a:xfrm>
        </p:spPr>
        <p:txBody>
          <a:bodyPr/>
          <a:lstStyle/>
          <a:p>
            <a:pPr marL="0" indent="0">
              <a:buNone/>
            </a:pPr>
            <a:r>
              <a:rPr lang="en-US" sz="1600" b="1" dirty="0"/>
              <a:t>Major points:</a:t>
            </a:r>
          </a:p>
          <a:p>
            <a:r>
              <a:rPr lang="en-US" sz="1600" dirty="0"/>
              <a:t>We observed distance reductions with chips of two vendors using</a:t>
            </a:r>
            <a:br>
              <a:rPr lang="en-US" sz="1600" dirty="0"/>
            </a:br>
            <a:r>
              <a:rPr lang="en-US" sz="1600" dirty="0"/>
              <a:t>DS-TWR, </a:t>
            </a:r>
            <a:r>
              <a:rPr lang="en-US" sz="1600" u="sng" dirty="0"/>
              <a:t>64/128 block STS (4/8k pulses)</a:t>
            </a:r>
            <a:r>
              <a:rPr lang="en-US" sz="1600" dirty="0"/>
              <a:t> and </a:t>
            </a:r>
            <a:r>
              <a:rPr lang="en-US" sz="1600" u="sng" dirty="0"/>
              <a:t>dynamic STS mode.</a:t>
            </a:r>
          </a:p>
          <a:p>
            <a:r>
              <a:rPr lang="en-US" sz="1600" dirty="0"/>
              <a:t>The success probabilities for the two chips were ~4% and ~0.02%, respectively.</a:t>
            </a:r>
          </a:p>
          <a:p>
            <a:r>
              <a:rPr lang="en-US" sz="1600" dirty="0"/>
              <a:t>The difference may depend to some degree on fine tuning / calibration of the setup, STS length, and receiver internals.</a:t>
            </a:r>
          </a:p>
          <a:p>
            <a:r>
              <a:rPr lang="en-US" sz="1600" dirty="0"/>
              <a:t>The maximal distance reductions were ~15-20m (not controllable).</a:t>
            </a:r>
          </a:p>
        </p:txBody>
      </p:sp>
      <p:sp>
        <p:nvSpPr>
          <p:cNvPr id="4" name="Datumsplatzhalter 3">
            <a:extLst>
              <a:ext uri="{FF2B5EF4-FFF2-40B4-BE49-F238E27FC236}">
                <a16:creationId xmlns:a16="http://schemas.microsoft.com/office/drawing/2014/main" id="{C6DB7874-B99C-4F6D-A86D-EA0EE8CA0B16}"/>
              </a:ext>
            </a:extLst>
          </p:cNvPr>
          <p:cNvSpPr>
            <a:spLocks noGrp="1"/>
          </p:cNvSpPr>
          <p:nvPr>
            <p:ph type="dt" sz="half" idx="10"/>
          </p:nvPr>
        </p:nvSpPr>
        <p:spPr/>
        <p:txBody>
          <a:bodyPr/>
          <a:lstStyle/>
          <a:p>
            <a:fld id="{89E4DC2E-3D44-4CFF-AF06-1CBB676CA3BF}" type="datetime1">
              <a:rPr lang="en-US" noProof="0" smtClean="0"/>
              <a:t>10/25/2022</a:t>
            </a:fld>
            <a:endParaRPr lang="de-CH" noProof="0"/>
          </a:p>
        </p:txBody>
      </p:sp>
      <p:sp>
        <p:nvSpPr>
          <p:cNvPr id="5" name="Slide Number Placeholder 5">
            <a:extLst>
              <a:ext uri="{FF2B5EF4-FFF2-40B4-BE49-F238E27FC236}">
                <a16:creationId xmlns:a16="http://schemas.microsoft.com/office/drawing/2014/main" id="{766AFAAE-A134-0D5C-EFD9-2D284AB8952A}"/>
              </a:ext>
            </a:extLst>
          </p:cNvPr>
          <p:cNvSpPr>
            <a:spLocks noGrp="1"/>
          </p:cNvSpPr>
          <p:nvPr>
            <p:ph type="sldNum" sz="quarter" idx="12"/>
          </p:nvPr>
        </p:nvSpPr>
        <p:spPr>
          <a:xfrm>
            <a:off x="4344988" y="6475413"/>
            <a:ext cx="530225" cy="182562"/>
          </a:xfrm>
        </p:spPr>
        <p:txBody>
          <a:bodyPr/>
          <a:lstStyle/>
          <a:p>
            <a:r>
              <a:rPr lang="en-US" altLang="en-US" dirty="0"/>
              <a:t>Slide </a:t>
            </a:r>
            <a:fld id="{402C19D2-AFCD-5441-8B74-E6F734CFFA69}" type="slidenum">
              <a:rPr lang="en-US" altLang="en-US" smtClean="0"/>
              <a:pPr/>
              <a:t>5</a:t>
            </a:fld>
            <a:endParaRPr lang="en-US" altLang="en-US" dirty="0"/>
          </a:p>
        </p:txBody>
      </p:sp>
    </p:spTree>
    <p:extLst>
      <p:ext uri="{BB962C8B-B14F-4D97-AF65-F5344CB8AC3E}">
        <p14:creationId xmlns:p14="http://schemas.microsoft.com/office/powerpoint/2010/main" val="1777112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F31ECF-EF04-4AAA-9A8E-583E3D217F33}"/>
              </a:ext>
            </a:extLst>
          </p:cNvPr>
          <p:cNvSpPr>
            <a:spLocks noGrp="1"/>
          </p:cNvSpPr>
          <p:nvPr>
            <p:ph type="title"/>
          </p:nvPr>
        </p:nvSpPr>
        <p:spPr/>
        <p:txBody>
          <a:bodyPr/>
          <a:lstStyle/>
          <a:p>
            <a:r>
              <a:rPr lang="en-US" sz="3000" dirty="0"/>
              <a:t>Recap: STS</a:t>
            </a:r>
          </a:p>
        </p:txBody>
      </p:sp>
      <p:sp>
        <p:nvSpPr>
          <p:cNvPr id="3" name="Inhaltsplatzhalter 2">
            <a:extLst>
              <a:ext uri="{FF2B5EF4-FFF2-40B4-BE49-F238E27FC236}">
                <a16:creationId xmlns:a16="http://schemas.microsoft.com/office/drawing/2014/main" id="{9EE0A683-618F-4D75-846F-0DB536B4E502}"/>
              </a:ext>
            </a:extLst>
          </p:cNvPr>
          <p:cNvSpPr>
            <a:spLocks noGrp="1"/>
          </p:cNvSpPr>
          <p:nvPr>
            <p:ph idx="1"/>
          </p:nvPr>
        </p:nvSpPr>
        <p:spPr/>
        <p:txBody>
          <a:bodyPr/>
          <a:lstStyle/>
          <a:p>
            <a:pPr marL="0" indent="0">
              <a:buNone/>
            </a:pPr>
            <a:r>
              <a:rPr lang="en-US" sz="1600" dirty="0"/>
              <a:t>The STS consists of pseudo-random bits (4096 in standard configuration):</a:t>
            </a:r>
          </a:p>
          <a:p>
            <a:r>
              <a:rPr lang="en-US" sz="1600" dirty="0"/>
              <a:t>Generated with AES</a:t>
            </a:r>
          </a:p>
          <a:p>
            <a:r>
              <a:rPr lang="en-US" sz="1600" dirty="0"/>
              <a:t>Every bit is represented by a single pulse.</a:t>
            </a:r>
          </a:p>
          <a:p>
            <a:r>
              <a:rPr lang="en-US" sz="1600" dirty="0"/>
              <a:t>However, these bits are not decoded / recovered by the receiver.</a:t>
            </a:r>
          </a:p>
          <a:p>
            <a:pPr marL="0" indent="0">
              <a:buNone/>
            </a:pPr>
            <a:endParaRPr lang="en-US" sz="1600" dirty="0"/>
          </a:p>
          <a:p>
            <a:pPr marL="0" indent="0">
              <a:buNone/>
            </a:pPr>
            <a:r>
              <a:rPr lang="en-US" sz="1600" dirty="0"/>
              <a:t>In HRP, the high Pulse-Repetition Frequency (PRF) makes it difficult to decode individual pulses.</a:t>
            </a:r>
          </a:p>
          <a:p>
            <a:r>
              <a:rPr lang="en-US" sz="1600" dirty="0"/>
              <a:t>Example: Pulse interval of e.g. 16 ns, channel spread of 100 ns realistic </a:t>
            </a:r>
            <a:r>
              <a:rPr lang="en-US" sz="1600" dirty="0">
                <a:sym typeface="Wingdings" panose="05000000000000000000" pitchFamily="2" charset="2"/>
              </a:rPr>
              <a:t> </a:t>
            </a:r>
            <a:r>
              <a:rPr lang="en-US" sz="1600" dirty="0"/>
              <a:t>overlap of several pulses</a:t>
            </a:r>
          </a:p>
          <a:p>
            <a:r>
              <a:rPr lang="en-US" sz="1600" dirty="0"/>
              <a:t>Result: Received signal is heavily distorted by the channel, BER would be high</a:t>
            </a:r>
          </a:p>
          <a:p>
            <a:r>
              <a:rPr lang="en-US" sz="1600" dirty="0"/>
              <a:t>Consequence: Perform cross-correlation between received signal and STS to measure «similarity» between them at any given time.</a:t>
            </a:r>
          </a:p>
        </p:txBody>
      </p:sp>
      <p:sp>
        <p:nvSpPr>
          <p:cNvPr id="4" name="Datumsplatzhalter 3">
            <a:extLst>
              <a:ext uri="{FF2B5EF4-FFF2-40B4-BE49-F238E27FC236}">
                <a16:creationId xmlns:a16="http://schemas.microsoft.com/office/drawing/2014/main" id="{44DAA5A3-8CEF-4027-9289-B60138CD16A2}"/>
              </a:ext>
            </a:extLst>
          </p:cNvPr>
          <p:cNvSpPr>
            <a:spLocks noGrp="1"/>
          </p:cNvSpPr>
          <p:nvPr>
            <p:ph type="dt" sz="half" idx="10"/>
          </p:nvPr>
        </p:nvSpPr>
        <p:spPr/>
        <p:txBody>
          <a:bodyPr/>
          <a:lstStyle/>
          <a:p>
            <a:fld id="{D983D30E-30F0-44A3-878F-60A2FED6FF76}" type="datetime1">
              <a:rPr lang="en-US" noProof="0" smtClean="0"/>
              <a:t>10/25/2022</a:t>
            </a:fld>
            <a:endParaRPr lang="de-CH" noProof="0"/>
          </a:p>
        </p:txBody>
      </p:sp>
      <p:sp>
        <p:nvSpPr>
          <p:cNvPr id="6" name="Foliennummernplatzhalter 5">
            <a:extLst>
              <a:ext uri="{FF2B5EF4-FFF2-40B4-BE49-F238E27FC236}">
                <a16:creationId xmlns:a16="http://schemas.microsoft.com/office/drawing/2014/main" id="{5C9B1E27-9E06-4598-A6EF-3BCBC8D0152F}"/>
              </a:ext>
            </a:extLst>
          </p:cNvPr>
          <p:cNvSpPr>
            <a:spLocks noGrp="1"/>
          </p:cNvSpPr>
          <p:nvPr>
            <p:ph type="sldNum" sz="quarter" idx="12"/>
          </p:nvPr>
        </p:nvSpPr>
        <p:spPr>
          <a:xfrm>
            <a:off x="4317868" y="6475413"/>
            <a:ext cx="432811" cy="184666"/>
          </a:xfrm>
        </p:spPr>
        <p:txBody>
          <a:bodyPr/>
          <a:lstStyle/>
          <a:p>
            <a:r>
              <a:rPr lang="de-CH" noProof="0" dirty="0"/>
              <a:t>Slide </a:t>
            </a:r>
            <a:fld id="{5ACA52AF-F19D-405C-AD5F-7D94B96A5CC3}" type="slidenum">
              <a:rPr lang="de-CH" noProof="0" smtClean="0"/>
              <a:t>6</a:t>
            </a:fld>
            <a:endParaRPr lang="de-CH" noProof="0" dirty="0"/>
          </a:p>
        </p:txBody>
      </p:sp>
    </p:spTree>
    <p:extLst>
      <p:ext uri="{BB962C8B-B14F-4D97-AF65-F5344CB8AC3E}">
        <p14:creationId xmlns:p14="http://schemas.microsoft.com/office/powerpoint/2010/main" val="294303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F31ECF-EF04-4AAA-9A8E-583E3D217F33}"/>
              </a:ext>
            </a:extLst>
          </p:cNvPr>
          <p:cNvSpPr>
            <a:spLocks noGrp="1"/>
          </p:cNvSpPr>
          <p:nvPr>
            <p:ph type="title"/>
          </p:nvPr>
        </p:nvSpPr>
        <p:spPr/>
        <p:txBody>
          <a:bodyPr/>
          <a:lstStyle/>
          <a:p>
            <a:r>
              <a:rPr lang="en-US" sz="3000" dirty="0"/>
              <a:t>Recap: STS</a:t>
            </a:r>
          </a:p>
        </p:txBody>
      </p:sp>
      <mc:AlternateContent xmlns:mc="http://schemas.openxmlformats.org/markup-compatibility/2006" xmlns:a14="http://schemas.microsoft.com/office/drawing/2010/main">
        <mc:Choice Requires="a14">
          <p:sp>
            <p:nvSpPr>
              <p:cNvPr id="3" name="Inhaltsplatzhalter 2">
                <a:extLst>
                  <a:ext uri="{FF2B5EF4-FFF2-40B4-BE49-F238E27FC236}">
                    <a16:creationId xmlns:a16="http://schemas.microsoft.com/office/drawing/2014/main" id="{9EE0A683-618F-4D75-846F-0DB536B4E502}"/>
                  </a:ext>
                </a:extLst>
              </p:cNvPr>
              <p:cNvSpPr>
                <a:spLocks noGrp="1"/>
              </p:cNvSpPr>
              <p:nvPr>
                <p:ph idx="1"/>
              </p:nvPr>
            </p:nvSpPr>
            <p:spPr>
              <a:xfrm>
                <a:off x="548879" y="1916906"/>
                <a:ext cx="5320983" cy="3510000"/>
              </a:xfrm>
            </p:spPr>
            <p:txBody>
              <a:bodyPr/>
              <a:lstStyle/>
              <a:p>
                <a:pPr marL="0" indent="0">
                  <a:buNone/>
                </a:pPr>
                <a:r>
                  <a:rPr lang="en-US" sz="1600" dirty="0"/>
                  <a:t>Result of cross-correlation of a received signal (</a:t>
                </a:r>
                <a14:m>
                  <m:oMath xmlns:m="http://schemas.openxmlformats.org/officeDocument/2006/math">
                    <m:r>
                      <a:rPr lang="en-US" sz="1600" b="0" i="1" smtClean="0">
                        <a:latin typeface="Cambria Math" panose="02040503050406030204" pitchFamily="18" charset="0"/>
                      </a:rPr>
                      <m:t>𝑠</m:t>
                    </m:r>
                    <m:d>
                      <m:dPr>
                        <m:begChr m:val="["/>
                        <m:endChr m:val="]"/>
                        <m:ctrlPr>
                          <a:rPr lang="en-US" sz="1600" b="0" i="1" smtClean="0">
                            <a:latin typeface="Cambria Math" panose="02040503050406030204" pitchFamily="18" charset="0"/>
                          </a:rPr>
                        </m:ctrlPr>
                      </m:dPr>
                      <m:e>
                        <m:r>
                          <a:rPr lang="en-US" sz="1600" b="0" i="1" smtClean="0">
                            <a:latin typeface="Cambria Math" panose="02040503050406030204" pitchFamily="18" charset="0"/>
                          </a:rPr>
                          <m:t>𝑡</m:t>
                        </m:r>
                      </m:e>
                    </m:d>
                  </m:oMath>
                </a14:m>
                <a:r>
                  <a:rPr lang="en-US" sz="1600" dirty="0"/>
                  <a:t>) with a known STS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𝑔</m:t>
                        </m:r>
                      </m:e>
                      <m:sub>
                        <m:r>
                          <a:rPr lang="en-US" sz="1600" b="0" i="1" smtClean="0">
                            <a:latin typeface="Cambria Math" panose="02040503050406030204" pitchFamily="18" charset="0"/>
                          </a:rPr>
                          <m:t>𝑙𝑜𝑐</m:t>
                        </m:r>
                      </m:sub>
                    </m:sSub>
                    <m:d>
                      <m:dPr>
                        <m:begChr m:val="["/>
                        <m:endChr m:val="]"/>
                        <m:ctrlPr>
                          <a:rPr lang="en-US" sz="1600" i="1" smtClean="0">
                            <a:latin typeface="Cambria Math" panose="02040503050406030204" pitchFamily="18" charset="0"/>
                          </a:rPr>
                        </m:ctrlPr>
                      </m:dPr>
                      <m:e>
                        <m:r>
                          <a:rPr lang="en-US" sz="1600" b="0" i="1" smtClean="0">
                            <a:latin typeface="Cambria Math" panose="02040503050406030204" pitchFamily="18" charset="0"/>
                          </a:rPr>
                          <m:t>𝑚</m:t>
                        </m:r>
                      </m:e>
                    </m:d>
                  </m:oMath>
                </a14:m>
                <a:r>
                  <a:rPr lang="en-US" sz="1600" dirty="0"/>
                  <a:t>) results in a </a:t>
                </a:r>
                <a:r>
                  <a:rPr lang="en-US" sz="1600" i="1" dirty="0"/>
                  <a:t>Channel Impulse Response (CIR) </a:t>
                </a:r>
                <a:r>
                  <a:rPr lang="en-US" sz="1600" dirty="0"/>
                  <a:t>approximation</a:t>
                </a:r>
                <a:r>
                  <a:rPr lang="en-US" sz="1600" i="1" dirty="0"/>
                  <a:t>:</a:t>
                </a:r>
                <a:br>
                  <a:rPr lang="en-US" sz="1600" i="1" dirty="0"/>
                </a:br>
                <a:endParaRPr lang="en-US" sz="1600" i="1" dirty="0"/>
              </a:p>
              <a:p>
                <a:br>
                  <a:rPr lang="en-US" sz="1600" i="1" dirty="0"/>
                </a:br>
                <a:endParaRPr lang="en-US" sz="1600" i="1" dirty="0"/>
              </a:p>
              <a:p>
                <a:r>
                  <a:rPr lang="en-US" sz="1600" dirty="0"/>
                  <a:t>A peak indicates that a copy of the STS arrived at that point in time.</a:t>
                </a:r>
              </a:p>
              <a:p>
                <a:r>
                  <a:rPr lang="en-US" sz="1600" dirty="0"/>
                  <a:t>Intuition: since the attacker does not know the STS, they cannot create such a peak.</a:t>
                </a:r>
              </a:p>
              <a:p>
                <a:r>
                  <a:rPr lang="en-US" sz="1600" dirty="0"/>
                  <a:t>Thus, one can use the </a:t>
                </a:r>
                <a:r>
                  <a:rPr lang="en-US" sz="1600" i="1" dirty="0"/>
                  <a:t>first</a:t>
                </a:r>
                <a:r>
                  <a:rPr lang="en-US" sz="1600" dirty="0"/>
                  <a:t> peak in the STS CIR to securely determine the </a:t>
                </a:r>
                <a:r>
                  <a:rPr lang="en-US" sz="1600" dirty="0" err="1"/>
                  <a:t>ToA</a:t>
                </a:r>
                <a:r>
                  <a:rPr lang="en-US" sz="1600" dirty="0"/>
                  <a:t> of the ranging message.</a:t>
                </a:r>
              </a:p>
            </p:txBody>
          </p:sp>
        </mc:Choice>
        <mc:Fallback xmlns="">
          <p:sp>
            <p:nvSpPr>
              <p:cNvPr id="3" name="Inhaltsplatzhalter 2">
                <a:extLst>
                  <a:ext uri="{FF2B5EF4-FFF2-40B4-BE49-F238E27FC236}">
                    <a16:creationId xmlns:a16="http://schemas.microsoft.com/office/drawing/2014/main" id="{9EE0A683-618F-4D75-846F-0DB536B4E502}"/>
                  </a:ext>
                </a:extLst>
              </p:cNvPr>
              <p:cNvSpPr>
                <a:spLocks noGrp="1" noRot="1" noChangeAspect="1" noMove="1" noResize="1" noEditPoints="1" noAdjustHandles="1" noChangeArrowheads="1" noChangeShapeType="1" noTextEdit="1"/>
              </p:cNvSpPr>
              <p:nvPr>
                <p:ph idx="1"/>
              </p:nvPr>
            </p:nvSpPr>
            <p:spPr>
              <a:xfrm>
                <a:off x="548879" y="1916906"/>
                <a:ext cx="5320983" cy="3510000"/>
              </a:xfrm>
              <a:blipFill>
                <a:blip r:embed="rId3"/>
                <a:stretch>
                  <a:fillRect l="-573" t="-347" r="-1031"/>
                </a:stretch>
              </a:blipFill>
            </p:spPr>
            <p:txBody>
              <a:bodyPr/>
              <a:lstStyle/>
              <a:p>
                <a:r>
                  <a:rPr lang="en-US">
                    <a:noFill/>
                  </a:rPr>
                  <a:t> </a:t>
                </a:r>
              </a:p>
            </p:txBody>
          </p:sp>
        </mc:Fallback>
      </mc:AlternateContent>
      <p:sp>
        <p:nvSpPr>
          <p:cNvPr id="4" name="Datumsplatzhalter 3">
            <a:extLst>
              <a:ext uri="{FF2B5EF4-FFF2-40B4-BE49-F238E27FC236}">
                <a16:creationId xmlns:a16="http://schemas.microsoft.com/office/drawing/2014/main" id="{44DAA5A3-8CEF-4027-9289-B60138CD16A2}"/>
              </a:ext>
            </a:extLst>
          </p:cNvPr>
          <p:cNvSpPr>
            <a:spLocks noGrp="1"/>
          </p:cNvSpPr>
          <p:nvPr>
            <p:ph type="dt" sz="half" idx="10"/>
          </p:nvPr>
        </p:nvSpPr>
        <p:spPr/>
        <p:txBody>
          <a:bodyPr/>
          <a:lstStyle/>
          <a:p>
            <a:fld id="{56D859F4-54F6-4C32-841C-4D4C0842E35D}" type="datetime1">
              <a:rPr lang="en-US" smtClean="0"/>
              <a:t>10/25/2022</a:t>
            </a:fld>
            <a:endParaRPr lang="en-US"/>
          </a:p>
        </p:txBody>
      </p:sp>
      <p:sp>
        <p:nvSpPr>
          <p:cNvPr id="6" name="Foliennummernplatzhalter 5">
            <a:extLst>
              <a:ext uri="{FF2B5EF4-FFF2-40B4-BE49-F238E27FC236}">
                <a16:creationId xmlns:a16="http://schemas.microsoft.com/office/drawing/2014/main" id="{5C9B1E27-9E06-4598-A6EF-3BCBC8D0152F}"/>
              </a:ext>
            </a:extLst>
          </p:cNvPr>
          <p:cNvSpPr>
            <a:spLocks noGrp="1"/>
          </p:cNvSpPr>
          <p:nvPr>
            <p:ph type="sldNum" sz="quarter" idx="12"/>
          </p:nvPr>
        </p:nvSpPr>
        <p:spPr>
          <a:xfrm>
            <a:off x="4393695" y="6475413"/>
            <a:ext cx="432812" cy="184666"/>
          </a:xfrm>
        </p:spPr>
        <p:txBody>
          <a:bodyPr/>
          <a:lstStyle/>
          <a:p>
            <a:r>
              <a:rPr lang="en-US" dirty="0"/>
              <a:t>Slide </a:t>
            </a:r>
            <a:fld id="{5ACA52AF-F19D-405C-AD5F-7D94B96A5CC3}" type="slidenum">
              <a:rPr lang="en-US" smtClean="0"/>
              <a:t>7</a:t>
            </a:fld>
            <a:endParaRPr lang="en-US" dirty="0"/>
          </a:p>
        </p:txBody>
      </p:sp>
      <p:sp>
        <p:nvSpPr>
          <p:cNvPr id="7" name="Oval 6">
            <a:extLst>
              <a:ext uri="{FF2B5EF4-FFF2-40B4-BE49-F238E27FC236}">
                <a16:creationId xmlns:a16="http://schemas.microsoft.com/office/drawing/2014/main" id="{AF317F20-FDBE-13F1-97B3-414968D901CC}"/>
              </a:ext>
            </a:extLst>
          </p:cNvPr>
          <p:cNvSpPr/>
          <p:nvPr/>
        </p:nvSpPr>
        <p:spPr>
          <a:xfrm>
            <a:off x="6623080" y="2237598"/>
            <a:ext cx="187410" cy="16790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 name="Oval 7">
            <a:extLst>
              <a:ext uri="{FF2B5EF4-FFF2-40B4-BE49-F238E27FC236}">
                <a16:creationId xmlns:a16="http://schemas.microsoft.com/office/drawing/2014/main" id="{8C6DA3AB-7545-F9B0-0A40-2ABE773C374A}"/>
              </a:ext>
            </a:extLst>
          </p:cNvPr>
          <p:cNvSpPr/>
          <p:nvPr/>
        </p:nvSpPr>
        <p:spPr>
          <a:xfrm>
            <a:off x="6638038" y="3579762"/>
            <a:ext cx="187410" cy="16790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9" name="Straight Arrow Connector 8">
            <a:extLst>
              <a:ext uri="{FF2B5EF4-FFF2-40B4-BE49-F238E27FC236}">
                <a16:creationId xmlns:a16="http://schemas.microsoft.com/office/drawing/2014/main" id="{9A29C987-E4A8-7C0A-6D48-369254377A3B}"/>
              </a:ext>
            </a:extLst>
          </p:cNvPr>
          <p:cNvCxnSpPr>
            <a:cxnSpLocks/>
            <a:endCxn id="8" idx="0"/>
          </p:cNvCxnSpPr>
          <p:nvPr/>
        </p:nvCxnSpPr>
        <p:spPr>
          <a:xfrm>
            <a:off x="6718643" y="2431891"/>
            <a:ext cx="13100" cy="1147871"/>
          </a:xfrm>
          <a:prstGeom prst="straightConnector1">
            <a:avLst/>
          </a:prstGeom>
          <a:ln w="57150">
            <a:solidFill>
              <a:srgbClr val="0202FF"/>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DA194BF0-5DB1-C9F2-F708-B3E80C5DE929}"/>
              </a:ext>
            </a:extLst>
          </p:cNvPr>
          <p:cNvSpPr/>
          <p:nvPr/>
        </p:nvSpPr>
        <p:spPr>
          <a:xfrm>
            <a:off x="6345020" y="2841050"/>
            <a:ext cx="719990" cy="125778"/>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B81C548E-262D-8FAA-F2F3-684E94335379}"/>
              </a:ext>
            </a:extLst>
          </p:cNvPr>
          <p:cNvSpPr/>
          <p:nvPr/>
        </p:nvSpPr>
        <p:spPr>
          <a:xfrm rot="5400000">
            <a:off x="8104078" y="2935592"/>
            <a:ext cx="328935" cy="91447"/>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2" name="Straight Arrow Connector 11">
            <a:extLst>
              <a:ext uri="{FF2B5EF4-FFF2-40B4-BE49-F238E27FC236}">
                <a16:creationId xmlns:a16="http://schemas.microsoft.com/office/drawing/2014/main" id="{548464F1-C673-0380-0E38-E014C802505C}"/>
              </a:ext>
            </a:extLst>
          </p:cNvPr>
          <p:cNvCxnSpPr>
            <a:cxnSpLocks/>
          </p:cNvCxnSpPr>
          <p:nvPr/>
        </p:nvCxnSpPr>
        <p:spPr>
          <a:xfrm>
            <a:off x="6808142" y="2392354"/>
            <a:ext cx="1350425" cy="579730"/>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00049167-6630-55A7-9567-1ECE1D5197BC}"/>
              </a:ext>
            </a:extLst>
          </p:cNvPr>
          <p:cNvCxnSpPr>
            <a:cxnSpLocks/>
          </p:cNvCxnSpPr>
          <p:nvPr/>
        </p:nvCxnSpPr>
        <p:spPr>
          <a:xfrm flipH="1">
            <a:off x="6783629" y="3005518"/>
            <a:ext cx="1374938" cy="511293"/>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018DD678-4CE1-ABC6-253E-B484780C4238}"/>
              </a:ext>
            </a:extLst>
          </p:cNvPr>
          <p:cNvSpPr/>
          <p:nvPr/>
        </p:nvSpPr>
        <p:spPr>
          <a:xfrm rot="5400000">
            <a:off x="7815247" y="2411624"/>
            <a:ext cx="328935" cy="91447"/>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5" name="Straight Arrow Connector 14">
            <a:extLst>
              <a:ext uri="{FF2B5EF4-FFF2-40B4-BE49-F238E27FC236}">
                <a16:creationId xmlns:a16="http://schemas.microsoft.com/office/drawing/2014/main" id="{B265B609-0E92-4DEC-C528-D1A42CCCF59B}"/>
              </a:ext>
            </a:extLst>
          </p:cNvPr>
          <p:cNvCxnSpPr>
            <a:cxnSpLocks/>
          </p:cNvCxnSpPr>
          <p:nvPr/>
        </p:nvCxnSpPr>
        <p:spPr>
          <a:xfrm>
            <a:off x="6862127" y="2297229"/>
            <a:ext cx="1064017" cy="203538"/>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F0855718-8643-7B7F-AF4C-3431F274A892}"/>
              </a:ext>
            </a:extLst>
          </p:cNvPr>
          <p:cNvCxnSpPr>
            <a:cxnSpLocks/>
          </p:cNvCxnSpPr>
          <p:nvPr/>
        </p:nvCxnSpPr>
        <p:spPr>
          <a:xfrm flipH="1">
            <a:off x="6795381" y="2534904"/>
            <a:ext cx="1082074" cy="904888"/>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30">
            <a:extLst>
              <a:ext uri="{FF2B5EF4-FFF2-40B4-BE49-F238E27FC236}">
                <a16:creationId xmlns:a16="http://schemas.microsoft.com/office/drawing/2014/main" id="{5DF8E332-86C5-DAFD-6820-A251AEF5294F}"/>
              </a:ext>
            </a:extLst>
          </p:cNvPr>
          <p:cNvSpPr txBox="1"/>
          <p:nvPr/>
        </p:nvSpPr>
        <p:spPr>
          <a:xfrm>
            <a:off x="6588664" y="1878264"/>
            <a:ext cx="1266605" cy="328937"/>
          </a:xfrm>
          <a:prstGeom prst="rect">
            <a:avLst/>
          </a:prstGeom>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defTabSz="685784" eaLnBrk="1" fontAlgn="auto" hangingPunct="1">
              <a:spcBef>
                <a:spcPts val="0"/>
              </a:spcBef>
              <a:spcAft>
                <a:spcPts val="0"/>
              </a:spcAft>
              <a:defRPr/>
            </a:pPr>
            <a:r>
              <a:rPr lang="en-US" sz="1800" b="1" dirty="0">
                <a:latin typeface="Calibri"/>
                <a:cs typeface="Calibri"/>
              </a:rPr>
              <a:t>TX</a:t>
            </a:r>
            <a:endParaRPr lang="en-US" sz="1800" b="1" baseline="-25000" dirty="0">
              <a:latin typeface="Calibri"/>
              <a:cs typeface="Calibri"/>
            </a:endParaRPr>
          </a:p>
        </p:txBody>
      </p:sp>
      <p:sp>
        <p:nvSpPr>
          <p:cNvPr id="18" name="TextBox 30">
            <a:extLst>
              <a:ext uri="{FF2B5EF4-FFF2-40B4-BE49-F238E27FC236}">
                <a16:creationId xmlns:a16="http://schemas.microsoft.com/office/drawing/2014/main" id="{ED525ADA-6871-6AD8-8757-965BA9B75075}"/>
              </a:ext>
            </a:extLst>
          </p:cNvPr>
          <p:cNvSpPr txBox="1"/>
          <p:nvPr/>
        </p:nvSpPr>
        <p:spPr>
          <a:xfrm>
            <a:off x="6588664" y="3730314"/>
            <a:ext cx="1266605" cy="328937"/>
          </a:xfrm>
          <a:prstGeom prst="rect">
            <a:avLst/>
          </a:prstGeom>
        </p:spPr>
        <p:txBody>
          <a:bodyPr rot="0" spcFirstLastPara="0" vertOverflow="overflow" horzOverflow="overflow" vert="horz" wrap="square" lIns="51435" tIns="25718" rIns="51435" bIns="25718" numCol="1" spcCol="0" rtlCol="0" fromWordArt="0" anchor="t" anchorCtr="0" forceAA="0" compatLnSpc="1">
            <a:prstTxWarp prst="textNoShape">
              <a:avLst/>
            </a:prstTxWarp>
            <a:spAutoFit/>
          </a:bodyPr>
          <a:lstStyle/>
          <a:p>
            <a:pPr defTabSz="685784" eaLnBrk="1" fontAlgn="auto" hangingPunct="1">
              <a:spcBef>
                <a:spcPts val="0"/>
              </a:spcBef>
              <a:spcAft>
                <a:spcPts val="0"/>
              </a:spcAft>
              <a:defRPr/>
            </a:pPr>
            <a:r>
              <a:rPr lang="en-US" sz="1800" b="1" dirty="0">
                <a:latin typeface="Calibri"/>
                <a:cs typeface="Calibri"/>
              </a:rPr>
              <a:t>RX</a:t>
            </a:r>
            <a:endParaRPr lang="en-US" sz="1800" b="1" baseline="-25000" dirty="0">
              <a:latin typeface="Calibri"/>
              <a:cs typeface="Calibri"/>
            </a:endParaRPr>
          </a:p>
        </p:txBody>
      </p:sp>
      <p:pic>
        <p:nvPicPr>
          <p:cNvPr id="20" name="Picture 19">
            <a:extLst>
              <a:ext uri="{FF2B5EF4-FFF2-40B4-BE49-F238E27FC236}">
                <a16:creationId xmlns:a16="http://schemas.microsoft.com/office/drawing/2014/main" id="{4998FF3A-5D08-90AD-4323-046259BD8B35}"/>
              </a:ext>
            </a:extLst>
          </p:cNvPr>
          <p:cNvPicPr>
            <a:picLocks noChangeAspect="1"/>
          </p:cNvPicPr>
          <p:nvPr/>
        </p:nvPicPr>
        <p:blipFill>
          <a:blip r:embed="rId4"/>
          <a:stretch>
            <a:fillRect/>
          </a:stretch>
        </p:blipFill>
        <p:spPr>
          <a:xfrm>
            <a:off x="805929" y="2751022"/>
            <a:ext cx="3947716" cy="677978"/>
          </a:xfrm>
          <a:prstGeom prst="rect">
            <a:avLst/>
          </a:prstGeom>
        </p:spPr>
      </p:pic>
      <p:pic>
        <p:nvPicPr>
          <p:cNvPr id="21" name="Picture 20" descr="Chart&#10;&#10;Description automatically generated">
            <a:extLst>
              <a:ext uri="{FF2B5EF4-FFF2-40B4-BE49-F238E27FC236}">
                <a16:creationId xmlns:a16="http://schemas.microsoft.com/office/drawing/2014/main" id="{2205FF08-97FB-C71B-A7A0-A152AEBC7A12}"/>
              </a:ext>
            </a:extLst>
          </p:cNvPr>
          <p:cNvPicPr>
            <a:picLocks noChangeAspect="1"/>
          </p:cNvPicPr>
          <p:nvPr/>
        </p:nvPicPr>
        <p:blipFill rotWithShape="1">
          <a:blip r:embed="rId5">
            <a:extLst>
              <a:ext uri="{28A0092B-C50C-407E-A947-70E740481C1C}">
                <a14:useLocalDpi xmlns:a14="http://schemas.microsoft.com/office/drawing/2010/main" val="0"/>
              </a:ext>
            </a:extLst>
          </a:blip>
          <a:srcRect t="12096"/>
          <a:stretch/>
        </p:blipFill>
        <p:spPr>
          <a:xfrm>
            <a:off x="6170966" y="4282220"/>
            <a:ext cx="2520000" cy="1661380"/>
          </a:xfrm>
          <a:prstGeom prst="rect">
            <a:avLst/>
          </a:prstGeom>
        </p:spPr>
      </p:pic>
    </p:spTree>
    <p:extLst>
      <p:ext uri="{BB962C8B-B14F-4D97-AF65-F5344CB8AC3E}">
        <p14:creationId xmlns:p14="http://schemas.microsoft.com/office/powerpoint/2010/main" val="3376865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animBg="1"/>
      <p:bldP spid="11" grpId="0" animBg="1"/>
      <p:bldP spid="14" grpId="0" animBg="1"/>
      <p:bldP spid="17"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E89797-3509-4BFC-8A5D-902B9F4EC3D8}"/>
              </a:ext>
            </a:extLst>
          </p:cNvPr>
          <p:cNvSpPr>
            <a:spLocks noGrp="1"/>
          </p:cNvSpPr>
          <p:nvPr>
            <p:ph type="title"/>
          </p:nvPr>
        </p:nvSpPr>
        <p:spPr/>
        <p:txBody>
          <a:bodyPr/>
          <a:lstStyle/>
          <a:p>
            <a:r>
              <a:rPr lang="en-US" sz="3000" dirty="0"/>
              <a:t>CIR example</a:t>
            </a:r>
          </a:p>
        </p:txBody>
      </p:sp>
      <p:sp>
        <p:nvSpPr>
          <p:cNvPr id="4" name="Datumsplatzhalter 3">
            <a:extLst>
              <a:ext uri="{FF2B5EF4-FFF2-40B4-BE49-F238E27FC236}">
                <a16:creationId xmlns:a16="http://schemas.microsoft.com/office/drawing/2014/main" id="{D8FDB2A7-2684-46D9-89DC-260A99636907}"/>
              </a:ext>
            </a:extLst>
          </p:cNvPr>
          <p:cNvSpPr>
            <a:spLocks noGrp="1"/>
          </p:cNvSpPr>
          <p:nvPr>
            <p:ph type="dt" sz="half" idx="10"/>
          </p:nvPr>
        </p:nvSpPr>
        <p:spPr/>
        <p:txBody>
          <a:bodyPr/>
          <a:lstStyle/>
          <a:p>
            <a:fld id="{F597B467-6FE7-4AD3-A360-CF2F4D2620AA}" type="datetime1">
              <a:rPr lang="en-US" smtClean="0"/>
              <a:t>10/25/2022</a:t>
            </a:fld>
            <a:endParaRPr lang="en-US"/>
          </a:p>
        </p:txBody>
      </p:sp>
      <p:sp>
        <p:nvSpPr>
          <p:cNvPr id="7" name="Foliennummernplatzhalter 6">
            <a:extLst>
              <a:ext uri="{FF2B5EF4-FFF2-40B4-BE49-F238E27FC236}">
                <a16:creationId xmlns:a16="http://schemas.microsoft.com/office/drawing/2014/main" id="{50AFCD1D-E7C6-476F-9A29-E46A6216835C}"/>
              </a:ext>
            </a:extLst>
          </p:cNvPr>
          <p:cNvSpPr>
            <a:spLocks noGrp="1"/>
          </p:cNvSpPr>
          <p:nvPr>
            <p:ph type="sldNum" sz="quarter" idx="12"/>
          </p:nvPr>
        </p:nvSpPr>
        <p:spPr>
          <a:xfrm>
            <a:off x="4393695" y="6475413"/>
            <a:ext cx="432812" cy="184666"/>
          </a:xfrm>
        </p:spPr>
        <p:txBody>
          <a:bodyPr/>
          <a:lstStyle/>
          <a:p>
            <a:r>
              <a:rPr lang="en-US" dirty="0"/>
              <a:t>Slide </a:t>
            </a:r>
            <a:fld id="{5ACA52AF-F19D-405C-AD5F-7D94B96A5CC3}" type="slidenum">
              <a:rPr lang="en-US" smtClean="0"/>
              <a:t>8</a:t>
            </a:fld>
            <a:endParaRPr lang="en-US" dirty="0"/>
          </a:p>
        </p:txBody>
      </p:sp>
      <p:pic>
        <p:nvPicPr>
          <p:cNvPr id="33" name="Picture 32" descr="Chart&#10;&#10;Description automatically generated">
            <a:extLst>
              <a:ext uri="{FF2B5EF4-FFF2-40B4-BE49-F238E27FC236}">
                <a16:creationId xmlns:a16="http://schemas.microsoft.com/office/drawing/2014/main" id="{919567F6-9D61-2D57-CCF4-738103E9F2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0000" y="1667250"/>
            <a:ext cx="2880000" cy="2160000"/>
          </a:xfrm>
          <a:prstGeom prst="rect">
            <a:avLst/>
          </a:prstGeom>
        </p:spPr>
      </p:pic>
      <p:pic>
        <p:nvPicPr>
          <p:cNvPr id="35" name="Picture 34" descr="Chart&#10;&#10;Description automatically generated">
            <a:extLst>
              <a:ext uri="{FF2B5EF4-FFF2-40B4-BE49-F238E27FC236}">
                <a16:creationId xmlns:a16="http://schemas.microsoft.com/office/drawing/2014/main" id="{96A6CC89-0B82-F81E-E415-0DFF952BD4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00000" y="4053600"/>
            <a:ext cx="2880000" cy="2160000"/>
          </a:xfrm>
          <a:prstGeom prst="rect">
            <a:avLst/>
          </a:prstGeom>
        </p:spPr>
      </p:pic>
      <p:pic>
        <p:nvPicPr>
          <p:cNvPr id="37" name="Picture 36" descr="Chart, box and whisker chart&#10;&#10;Description automatically generated">
            <a:extLst>
              <a:ext uri="{FF2B5EF4-FFF2-40B4-BE49-F238E27FC236}">
                <a16:creationId xmlns:a16="http://schemas.microsoft.com/office/drawing/2014/main" id="{8F4B4804-57DA-076A-1B0D-196A1318D7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50000" y="4053600"/>
            <a:ext cx="2880000" cy="2160000"/>
          </a:xfrm>
          <a:prstGeom prst="rect">
            <a:avLst/>
          </a:prstGeom>
        </p:spPr>
      </p:pic>
      <p:pic>
        <p:nvPicPr>
          <p:cNvPr id="39" name="Picture 38" descr="Chart&#10;&#10;Description automatically generated">
            <a:extLst>
              <a:ext uri="{FF2B5EF4-FFF2-40B4-BE49-F238E27FC236}">
                <a16:creationId xmlns:a16="http://schemas.microsoft.com/office/drawing/2014/main" id="{FA9DA28C-29F4-D1EE-E0EB-BF27618BB6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50328" y="1667250"/>
            <a:ext cx="2880000" cy="2160000"/>
          </a:xfrm>
          <a:prstGeom prst="rect">
            <a:avLst/>
          </a:prstGeom>
        </p:spPr>
      </p:pic>
      <p:sp>
        <p:nvSpPr>
          <p:cNvPr id="3" name="TextBox 2">
            <a:extLst>
              <a:ext uri="{FF2B5EF4-FFF2-40B4-BE49-F238E27FC236}">
                <a16:creationId xmlns:a16="http://schemas.microsoft.com/office/drawing/2014/main" id="{9217D8BD-BE07-CB44-7893-044EC071B797}"/>
              </a:ext>
            </a:extLst>
          </p:cNvPr>
          <p:cNvSpPr txBox="1"/>
          <p:nvPr/>
        </p:nvSpPr>
        <p:spPr>
          <a:xfrm>
            <a:off x="4436815" y="4648200"/>
            <a:ext cx="423514" cy="600164"/>
          </a:xfrm>
          <a:prstGeom prst="rect">
            <a:avLst/>
          </a:prstGeom>
          <a:noFill/>
        </p:spPr>
        <p:txBody>
          <a:bodyPr wrap="none" rtlCol="0">
            <a:spAutoFit/>
          </a:bodyPr>
          <a:lstStyle/>
          <a:p>
            <a:r>
              <a:rPr lang="de-CH" sz="3300" dirty="0"/>
              <a:t>=</a:t>
            </a:r>
            <a:endParaRPr lang="en-US" sz="3300" dirty="0"/>
          </a:p>
        </p:txBody>
      </p:sp>
    </p:spTree>
    <p:extLst>
      <p:ext uri="{BB962C8B-B14F-4D97-AF65-F5344CB8AC3E}">
        <p14:creationId xmlns:p14="http://schemas.microsoft.com/office/powerpoint/2010/main" val="3276333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E89797-3509-4BFC-8A5D-902B9F4EC3D8}"/>
              </a:ext>
            </a:extLst>
          </p:cNvPr>
          <p:cNvSpPr>
            <a:spLocks noGrp="1"/>
          </p:cNvSpPr>
          <p:nvPr>
            <p:ph type="title"/>
          </p:nvPr>
        </p:nvSpPr>
        <p:spPr/>
        <p:txBody>
          <a:bodyPr/>
          <a:lstStyle/>
          <a:p>
            <a:r>
              <a:rPr lang="en-US" sz="3000" dirty="0"/>
              <a:t>CIR example</a:t>
            </a:r>
          </a:p>
        </p:txBody>
      </p:sp>
      <p:sp>
        <p:nvSpPr>
          <p:cNvPr id="4" name="Datumsplatzhalter 3">
            <a:extLst>
              <a:ext uri="{FF2B5EF4-FFF2-40B4-BE49-F238E27FC236}">
                <a16:creationId xmlns:a16="http://schemas.microsoft.com/office/drawing/2014/main" id="{D8FDB2A7-2684-46D9-89DC-260A99636907}"/>
              </a:ext>
            </a:extLst>
          </p:cNvPr>
          <p:cNvSpPr>
            <a:spLocks noGrp="1"/>
          </p:cNvSpPr>
          <p:nvPr>
            <p:ph type="dt" sz="half" idx="10"/>
          </p:nvPr>
        </p:nvSpPr>
        <p:spPr/>
        <p:txBody>
          <a:bodyPr/>
          <a:lstStyle/>
          <a:p>
            <a:fld id="{E9D15D31-142B-4F07-9B8B-E8039C500F82}" type="datetime1">
              <a:rPr lang="en-US" smtClean="0"/>
              <a:t>10/25/2022</a:t>
            </a:fld>
            <a:endParaRPr lang="en-US"/>
          </a:p>
        </p:txBody>
      </p:sp>
      <p:sp>
        <p:nvSpPr>
          <p:cNvPr id="7" name="Foliennummernplatzhalter 6">
            <a:extLst>
              <a:ext uri="{FF2B5EF4-FFF2-40B4-BE49-F238E27FC236}">
                <a16:creationId xmlns:a16="http://schemas.microsoft.com/office/drawing/2014/main" id="{50AFCD1D-E7C6-476F-9A29-E46A6216835C}"/>
              </a:ext>
            </a:extLst>
          </p:cNvPr>
          <p:cNvSpPr>
            <a:spLocks noGrp="1"/>
          </p:cNvSpPr>
          <p:nvPr>
            <p:ph type="sldNum" sz="quarter" idx="12"/>
          </p:nvPr>
        </p:nvSpPr>
        <p:spPr>
          <a:xfrm>
            <a:off x="4355223" y="6475413"/>
            <a:ext cx="509756" cy="184666"/>
          </a:xfrm>
        </p:spPr>
        <p:txBody>
          <a:bodyPr/>
          <a:lstStyle/>
          <a:p>
            <a:r>
              <a:rPr lang="en-US" dirty="0"/>
              <a:t>Slide </a:t>
            </a:r>
            <a:fld id="{5ACA52AF-F19D-405C-AD5F-7D94B96A5CC3}" type="slidenum">
              <a:rPr lang="en-US" smtClean="0"/>
              <a:t>9</a:t>
            </a:fld>
            <a:endParaRPr lang="en-US" dirty="0"/>
          </a:p>
        </p:txBody>
      </p:sp>
      <p:pic>
        <p:nvPicPr>
          <p:cNvPr id="31" name="Content Placeholder 30" descr="Chart&#10;&#10;Description automatically generated">
            <a:extLst>
              <a:ext uri="{FF2B5EF4-FFF2-40B4-BE49-F238E27FC236}">
                <a16:creationId xmlns:a16="http://schemas.microsoft.com/office/drawing/2014/main" id="{11910506-6FBF-5E2A-27C7-70C4B210122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00000" y="1667250"/>
            <a:ext cx="2880000" cy="2160000"/>
          </a:xfrm>
        </p:spPr>
      </p:pic>
      <p:pic>
        <p:nvPicPr>
          <p:cNvPr id="33" name="Picture 32" descr="Chart&#10;&#10;Description automatically generated">
            <a:extLst>
              <a:ext uri="{FF2B5EF4-FFF2-40B4-BE49-F238E27FC236}">
                <a16:creationId xmlns:a16="http://schemas.microsoft.com/office/drawing/2014/main" id="{EBD4D645-A0BF-37F4-599A-555EBA052D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00000" y="4053600"/>
            <a:ext cx="2880000" cy="2160000"/>
          </a:xfrm>
          <a:prstGeom prst="rect">
            <a:avLst/>
          </a:prstGeom>
        </p:spPr>
      </p:pic>
      <p:pic>
        <p:nvPicPr>
          <p:cNvPr id="35" name="Picture 34" descr="Chart, box and whisker chart&#10;&#10;Description automatically generated">
            <a:extLst>
              <a:ext uri="{FF2B5EF4-FFF2-40B4-BE49-F238E27FC236}">
                <a16:creationId xmlns:a16="http://schemas.microsoft.com/office/drawing/2014/main" id="{BF2ECA34-21BE-A049-A031-4307004F0FA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50000" y="4053600"/>
            <a:ext cx="2880000" cy="2160000"/>
          </a:xfrm>
          <a:prstGeom prst="rect">
            <a:avLst/>
          </a:prstGeom>
        </p:spPr>
      </p:pic>
      <p:pic>
        <p:nvPicPr>
          <p:cNvPr id="37" name="Picture 36" descr="Chart, box and whisker chart&#10;&#10;Description automatically generated">
            <a:extLst>
              <a:ext uri="{FF2B5EF4-FFF2-40B4-BE49-F238E27FC236}">
                <a16:creationId xmlns:a16="http://schemas.microsoft.com/office/drawing/2014/main" id="{B397C056-A91A-3138-B015-327D02591C4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50000" y="1667250"/>
            <a:ext cx="2880000" cy="2160000"/>
          </a:xfrm>
          <a:prstGeom prst="rect">
            <a:avLst/>
          </a:prstGeom>
        </p:spPr>
      </p:pic>
      <p:sp>
        <p:nvSpPr>
          <p:cNvPr id="3" name="Rectangle 2">
            <a:extLst>
              <a:ext uri="{FF2B5EF4-FFF2-40B4-BE49-F238E27FC236}">
                <a16:creationId xmlns:a16="http://schemas.microsoft.com/office/drawing/2014/main" id="{5678E3DE-4A26-E1E5-9589-10E7021928E8}"/>
              </a:ext>
            </a:extLst>
          </p:cNvPr>
          <p:cNvSpPr/>
          <p:nvPr/>
        </p:nvSpPr>
        <p:spPr>
          <a:xfrm>
            <a:off x="1905000" y="2057400"/>
            <a:ext cx="524707" cy="1325880"/>
          </a:xfrm>
          <a:prstGeom prst="rect">
            <a:avLst/>
          </a:prstGeom>
          <a:noFill/>
          <a:ln w="19050">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 name="TextBox 15">
            <a:extLst>
              <a:ext uri="{FF2B5EF4-FFF2-40B4-BE49-F238E27FC236}">
                <a16:creationId xmlns:a16="http://schemas.microsoft.com/office/drawing/2014/main" id="{0FFB01C2-D496-2C5B-284C-17E8B942D588}"/>
              </a:ext>
            </a:extLst>
          </p:cNvPr>
          <p:cNvSpPr txBox="1"/>
          <p:nvPr/>
        </p:nvSpPr>
        <p:spPr>
          <a:xfrm>
            <a:off x="2109094" y="2876861"/>
            <a:ext cx="2539478" cy="307777"/>
          </a:xfrm>
          <a:prstGeom prst="rect">
            <a:avLst/>
          </a:prstGeom>
          <a:solidFill>
            <a:schemeClr val="bg2">
              <a:lumMod val="75000"/>
              <a:alpha val="60000"/>
            </a:schemeClr>
          </a:solidFill>
          <a:ln>
            <a:solidFill>
              <a:schemeClr val="tx1"/>
            </a:solidFill>
          </a:ln>
        </p:spPr>
        <p:txBody>
          <a:bodyPr wrap="none" rtlCol="0">
            <a:spAutoFit/>
          </a:bodyPr>
          <a:lstStyle/>
          <a:p>
            <a:r>
              <a:rPr lang="de-CH" sz="1400" dirty="0" err="1">
                <a:latin typeface="+mn-lt"/>
              </a:rPr>
              <a:t>similarities</a:t>
            </a:r>
            <a:r>
              <a:rPr lang="de-CH" sz="1400" dirty="0">
                <a:latin typeface="+mn-lt"/>
              </a:rPr>
              <a:t> </a:t>
            </a:r>
            <a:r>
              <a:rPr lang="de-CH" sz="1400" dirty="0">
                <a:latin typeface="+mn-lt"/>
                <a:sym typeface="Wingdings" panose="05000000000000000000" pitchFamily="2" charset="2"/>
              </a:rPr>
              <a:t> auto-</a:t>
            </a:r>
            <a:r>
              <a:rPr lang="de-CH" sz="1400" dirty="0" err="1">
                <a:latin typeface="+mn-lt"/>
                <a:sym typeface="Wingdings" panose="05000000000000000000" pitchFamily="2" charset="2"/>
              </a:rPr>
              <a:t>correlation</a:t>
            </a:r>
            <a:endParaRPr lang="en-US" sz="1400" dirty="0">
              <a:latin typeface="+mn-lt"/>
            </a:endParaRPr>
          </a:p>
        </p:txBody>
      </p:sp>
      <p:sp>
        <p:nvSpPr>
          <p:cNvPr id="18" name="TextBox 17">
            <a:extLst>
              <a:ext uri="{FF2B5EF4-FFF2-40B4-BE49-F238E27FC236}">
                <a16:creationId xmlns:a16="http://schemas.microsoft.com/office/drawing/2014/main" id="{CDD8B47B-0477-37E2-F333-9588DA9AD4A9}"/>
              </a:ext>
            </a:extLst>
          </p:cNvPr>
          <p:cNvSpPr txBox="1"/>
          <p:nvPr/>
        </p:nvSpPr>
        <p:spPr>
          <a:xfrm>
            <a:off x="2525850" y="5334000"/>
            <a:ext cx="2239716" cy="523220"/>
          </a:xfrm>
          <a:prstGeom prst="rect">
            <a:avLst/>
          </a:prstGeom>
          <a:solidFill>
            <a:schemeClr val="bg2">
              <a:lumMod val="75000"/>
              <a:alpha val="60000"/>
            </a:schemeClr>
          </a:solidFill>
          <a:ln>
            <a:solidFill>
              <a:schemeClr val="tx1"/>
            </a:solidFill>
          </a:ln>
        </p:spPr>
        <p:txBody>
          <a:bodyPr wrap="none" rtlCol="0">
            <a:spAutoFit/>
          </a:bodyPr>
          <a:lstStyle/>
          <a:p>
            <a:r>
              <a:rPr lang="de-CH" sz="1400" dirty="0" err="1">
                <a:latin typeface="+mn-lt"/>
              </a:rPr>
              <a:t>channel</a:t>
            </a:r>
            <a:r>
              <a:rPr lang="de-CH" sz="1400" dirty="0">
                <a:latin typeface="+mn-lt"/>
              </a:rPr>
              <a:t> </a:t>
            </a:r>
            <a:r>
              <a:rPr lang="de-CH" sz="1400" dirty="0" err="1">
                <a:latin typeface="+mn-lt"/>
              </a:rPr>
              <a:t>spread</a:t>
            </a:r>
            <a:r>
              <a:rPr lang="de-CH" sz="1400" dirty="0">
                <a:latin typeface="+mn-lt"/>
              </a:rPr>
              <a:t> </a:t>
            </a:r>
            <a:br>
              <a:rPr lang="de-CH" sz="1400" dirty="0">
                <a:latin typeface="+mn-lt"/>
              </a:rPr>
            </a:br>
            <a:r>
              <a:rPr lang="de-CH" sz="1400" dirty="0">
                <a:latin typeface="+mn-lt"/>
                <a:sym typeface="Wingdings" panose="05000000000000000000" pitchFamily="2" charset="2"/>
              </a:rPr>
              <a:t> inter-pulse </a:t>
            </a:r>
            <a:r>
              <a:rPr lang="de-CH" sz="1400" dirty="0" err="1">
                <a:latin typeface="+mn-lt"/>
                <a:sym typeface="Wingdings" panose="05000000000000000000" pitchFamily="2" charset="2"/>
              </a:rPr>
              <a:t>interference</a:t>
            </a:r>
            <a:endParaRPr lang="en-US" sz="1400" dirty="0">
              <a:latin typeface="+mn-lt"/>
            </a:endParaRPr>
          </a:p>
        </p:txBody>
      </p:sp>
      <p:cxnSp>
        <p:nvCxnSpPr>
          <p:cNvPr id="25" name="Straight Connector 24">
            <a:extLst>
              <a:ext uri="{FF2B5EF4-FFF2-40B4-BE49-F238E27FC236}">
                <a16:creationId xmlns:a16="http://schemas.microsoft.com/office/drawing/2014/main" id="{147F9F95-5C05-6DF3-C9DD-3AD20BE176B1}"/>
              </a:ext>
            </a:extLst>
          </p:cNvPr>
          <p:cNvCxnSpPr>
            <a:cxnSpLocks/>
          </p:cNvCxnSpPr>
          <p:nvPr/>
        </p:nvCxnSpPr>
        <p:spPr>
          <a:xfrm>
            <a:off x="6737107" y="3585768"/>
            <a:ext cx="441841"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E0622827-7001-2D0B-99F3-D81D7EC8DA86}"/>
              </a:ext>
            </a:extLst>
          </p:cNvPr>
          <p:cNvCxnSpPr>
            <a:cxnSpLocks/>
          </p:cNvCxnSpPr>
          <p:nvPr/>
        </p:nvCxnSpPr>
        <p:spPr>
          <a:xfrm flipV="1">
            <a:off x="7188655" y="3305918"/>
            <a:ext cx="402590" cy="202925"/>
          </a:xfrm>
          <a:prstGeom prst="line">
            <a:avLst/>
          </a:prstGeom>
          <a:ln w="19050">
            <a:solidFill>
              <a:srgbClr val="C00000"/>
            </a:solidFill>
            <a:headEnd type="triangle"/>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C5D95E50-379D-B445-7D60-EEE20EAC7AFE}"/>
              </a:ext>
            </a:extLst>
          </p:cNvPr>
          <p:cNvSpPr/>
          <p:nvPr/>
        </p:nvSpPr>
        <p:spPr>
          <a:xfrm>
            <a:off x="2700000" y="2059200"/>
            <a:ext cx="524707" cy="1325880"/>
          </a:xfrm>
          <a:prstGeom prst="rect">
            <a:avLst/>
          </a:prstGeom>
          <a:noFill/>
          <a:ln w="19050">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0" name="Straight Connector 9">
            <a:extLst>
              <a:ext uri="{FF2B5EF4-FFF2-40B4-BE49-F238E27FC236}">
                <a16:creationId xmlns:a16="http://schemas.microsoft.com/office/drawing/2014/main" id="{68B22553-4480-DE57-0BD7-30066D5A0282}"/>
              </a:ext>
            </a:extLst>
          </p:cNvPr>
          <p:cNvCxnSpPr>
            <a:cxnSpLocks/>
          </p:cNvCxnSpPr>
          <p:nvPr/>
        </p:nvCxnSpPr>
        <p:spPr>
          <a:xfrm flipV="1">
            <a:off x="2155031" y="5057285"/>
            <a:ext cx="1133" cy="386253"/>
          </a:xfrm>
          <a:prstGeom prst="line">
            <a:avLst/>
          </a:prstGeom>
          <a:ln w="19050">
            <a:solidFill>
              <a:srgbClr val="C00000"/>
            </a:solidFill>
            <a:prstDash val="solid"/>
          </a:ln>
        </p:spPr>
        <p:style>
          <a:lnRef idx="1">
            <a:schemeClr val="dk1"/>
          </a:lnRef>
          <a:fillRef idx="0">
            <a:schemeClr val="dk1"/>
          </a:fillRef>
          <a:effectRef idx="0">
            <a:schemeClr val="dk1"/>
          </a:effectRef>
          <a:fontRef idx="minor">
            <a:schemeClr val="tx1"/>
          </a:fontRef>
        </p:style>
      </p:cxnSp>
      <p:cxnSp>
        <p:nvCxnSpPr>
          <p:cNvPr id="12" name="Straight Connector 11">
            <a:extLst>
              <a:ext uri="{FF2B5EF4-FFF2-40B4-BE49-F238E27FC236}">
                <a16:creationId xmlns:a16="http://schemas.microsoft.com/office/drawing/2014/main" id="{6B328FF3-C1A9-AB54-9939-9B96073648BC}"/>
              </a:ext>
            </a:extLst>
          </p:cNvPr>
          <p:cNvCxnSpPr>
            <a:cxnSpLocks/>
          </p:cNvCxnSpPr>
          <p:nvPr/>
        </p:nvCxnSpPr>
        <p:spPr>
          <a:xfrm flipV="1">
            <a:off x="2303463" y="5057284"/>
            <a:ext cx="0" cy="581516"/>
          </a:xfrm>
          <a:prstGeom prst="line">
            <a:avLst/>
          </a:prstGeom>
          <a:ln w="19050">
            <a:solidFill>
              <a:srgbClr val="C00000"/>
            </a:solidFill>
            <a:prstDash val="solid"/>
          </a:ln>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571EC193-5A96-ACF5-BB0C-C6F6E3FEBC07}"/>
              </a:ext>
            </a:extLst>
          </p:cNvPr>
          <p:cNvCxnSpPr>
            <a:cxnSpLocks/>
          </p:cNvCxnSpPr>
          <p:nvPr/>
        </p:nvCxnSpPr>
        <p:spPr>
          <a:xfrm flipH="1" flipV="1">
            <a:off x="2229644" y="4671521"/>
            <a:ext cx="0" cy="386254"/>
          </a:xfrm>
          <a:prstGeom prst="line">
            <a:avLst/>
          </a:prstGeom>
          <a:ln w="19050">
            <a:solidFill>
              <a:srgbClr val="C00000"/>
            </a:solidFill>
            <a:prstDash val="solid"/>
          </a:ln>
        </p:spPr>
        <p:style>
          <a:lnRef idx="1">
            <a:schemeClr val="dk1"/>
          </a:lnRef>
          <a:fillRef idx="0">
            <a:schemeClr val="dk1"/>
          </a:fillRef>
          <a:effectRef idx="0">
            <a:schemeClr val="dk1"/>
          </a:effectRef>
          <a:fontRef idx="minor">
            <a:schemeClr val="tx1"/>
          </a:fontRef>
        </p:style>
      </p:cxnSp>
      <p:cxnSp>
        <p:nvCxnSpPr>
          <p:cNvPr id="20" name="Straight Connector 19">
            <a:extLst>
              <a:ext uri="{FF2B5EF4-FFF2-40B4-BE49-F238E27FC236}">
                <a16:creationId xmlns:a16="http://schemas.microsoft.com/office/drawing/2014/main" id="{8CCF8C39-451B-0AC4-3FE4-A05A4383A900}"/>
              </a:ext>
            </a:extLst>
          </p:cNvPr>
          <p:cNvCxnSpPr>
            <a:cxnSpLocks/>
          </p:cNvCxnSpPr>
          <p:nvPr/>
        </p:nvCxnSpPr>
        <p:spPr>
          <a:xfrm flipV="1">
            <a:off x="2086769" y="4978819"/>
            <a:ext cx="0" cy="76575"/>
          </a:xfrm>
          <a:prstGeom prst="line">
            <a:avLst/>
          </a:prstGeom>
          <a:ln w="19050">
            <a:solidFill>
              <a:srgbClr val="C00000"/>
            </a:solidFill>
            <a:prstDash val="soli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05097FDA-2C8B-66AB-034A-AED77C3A0D0A}"/>
              </a:ext>
            </a:extLst>
          </p:cNvPr>
          <p:cNvCxnSpPr>
            <a:cxnSpLocks/>
          </p:cNvCxnSpPr>
          <p:nvPr/>
        </p:nvCxnSpPr>
        <p:spPr>
          <a:xfrm flipV="1">
            <a:off x="2014085" y="5057025"/>
            <a:ext cx="0" cy="76575"/>
          </a:xfrm>
          <a:prstGeom prst="line">
            <a:avLst/>
          </a:prstGeom>
          <a:ln w="19050">
            <a:solidFill>
              <a:srgbClr val="C00000"/>
            </a:solidFill>
            <a:prstDash val="solid"/>
          </a:ln>
        </p:spPr>
        <p:style>
          <a:lnRef idx="1">
            <a:schemeClr val="dk1"/>
          </a:lnRef>
          <a:fillRef idx="0">
            <a:schemeClr val="dk1"/>
          </a:fillRef>
          <a:effectRef idx="0">
            <a:schemeClr val="dk1"/>
          </a:effectRef>
          <a:fontRef idx="minor">
            <a:schemeClr val="tx1"/>
          </a:fontRef>
        </p:style>
      </p:cxnSp>
      <p:sp>
        <p:nvSpPr>
          <p:cNvPr id="23" name="Oval 22">
            <a:extLst>
              <a:ext uri="{FF2B5EF4-FFF2-40B4-BE49-F238E27FC236}">
                <a16:creationId xmlns:a16="http://schemas.microsoft.com/office/drawing/2014/main" id="{34C2895E-F70A-705C-FE80-A2213A2EAC6D}"/>
              </a:ext>
            </a:extLst>
          </p:cNvPr>
          <p:cNvSpPr/>
          <p:nvPr/>
        </p:nvSpPr>
        <p:spPr>
          <a:xfrm>
            <a:off x="1990556" y="5101256"/>
            <a:ext cx="43200" cy="43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7" name="Oval 26">
            <a:extLst>
              <a:ext uri="{FF2B5EF4-FFF2-40B4-BE49-F238E27FC236}">
                <a16:creationId xmlns:a16="http://schemas.microsoft.com/office/drawing/2014/main" id="{2BC55D75-743D-6CE7-08E7-23E5102A4D5C}"/>
              </a:ext>
            </a:extLst>
          </p:cNvPr>
          <p:cNvSpPr/>
          <p:nvPr/>
        </p:nvSpPr>
        <p:spPr>
          <a:xfrm>
            <a:off x="2065169" y="4962150"/>
            <a:ext cx="43200" cy="43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 name="Oval 27">
            <a:extLst>
              <a:ext uri="{FF2B5EF4-FFF2-40B4-BE49-F238E27FC236}">
                <a16:creationId xmlns:a16="http://schemas.microsoft.com/office/drawing/2014/main" id="{E18DF676-5AEA-9FED-8B0A-90857772BF0C}"/>
              </a:ext>
            </a:extLst>
          </p:cNvPr>
          <p:cNvSpPr/>
          <p:nvPr/>
        </p:nvSpPr>
        <p:spPr>
          <a:xfrm>
            <a:off x="2133677" y="5441157"/>
            <a:ext cx="43200" cy="43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Oval 28">
            <a:extLst>
              <a:ext uri="{FF2B5EF4-FFF2-40B4-BE49-F238E27FC236}">
                <a16:creationId xmlns:a16="http://schemas.microsoft.com/office/drawing/2014/main" id="{398DD0E8-1B99-E725-5F97-FBC5A374481D}"/>
              </a:ext>
            </a:extLst>
          </p:cNvPr>
          <p:cNvSpPr/>
          <p:nvPr/>
        </p:nvSpPr>
        <p:spPr>
          <a:xfrm>
            <a:off x="2208044" y="4625940"/>
            <a:ext cx="43200" cy="43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0" name="Oval 29">
            <a:extLst>
              <a:ext uri="{FF2B5EF4-FFF2-40B4-BE49-F238E27FC236}">
                <a16:creationId xmlns:a16="http://schemas.microsoft.com/office/drawing/2014/main" id="{1FA24470-3C62-48D3-A615-80D8E1A271DC}"/>
              </a:ext>
            </a:extLst>
          </p:cNvPr>
          <p:cNvSpPr/>
          <p:nvPr/>
        </p:nvSpPr>
        <p:spPr>
          <a:xfrm>
            <a:off x="2281863" y="5612606"/>
            <a:ext cx="43200" cy="43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Tree>
    <p:extLst>
      <p:ext uri="{BB962C8B-B14F-4D97-AF65-F5344CB8AC3E}">
        <p14:creationId xmlns:p14="http://schemas.microsoft.com/office/powerpoint/2010/main" val="2504345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par>
                          <p:cTn id="31" fill="hold">
                            <p:stCondLst>
                              <p:cond delay="0"/>
                            </p:stCondLst>
                            <p:childTnLst>
                              <p:par>
                                <p:cTn id="32" presetID="1" presetClass="entr" presetSubtype="0" fill="hold" nodeType="afterEffect">
                                  <p:stCondLst>
                                    <p:cond delay="0"/>
                                  </p:stCondLst>
                                  <p:childTnLst>
                                    <p:set>
                                      <p:cBhvr>
                                        <p:cTn id="33" dur="1" fill="hold">
                                          <p:stCondLst>
                                            <p:cond delay="0"/>
                                          </p:stCondLst>
                                        </p:cTn>
                                        <p:tgtEl>
                                          <p:spTgt spid="10"/>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12"/>
                                        </p:tgtEl>
                                        <p:attrNameLst>
                                          <p:attrName>style.visibility</p:attrName>
                                        </p:attrNameLst>
                                      </p:cBhvr>
                                      <p:to>
                                        <p:strVal val="visible"/>
                                      </p:to>
                                    </p:set>
                                  </p:childTnLst>
                                </p:cTn>
                              </p:par>
                            </p:childTnLst>
                          </p:cTn>
                        </p:par>
                        <p:par>
                          <p:cTn id="36" fill="hold">
                            <p:stCondLst>
                              <p:cond delay="0"/>
                            </p:stCondLst>
                            <p:childTnLst>
                              <p:par>
                                <p:cTn id="37" presetID="1" presetClass="entr" presetSubtype="0" fill="hold" nodeType="after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par>
                          <p:cTn id="39" fill="hold">
                            <p:stCondLst>
                              <p:cond delay="0"/>
                            </p:stCondLst>
                            <p:childTnLst>
                              <p:par>
                                <p:cTn id="40" presetID="1" presetClass="entr" presetSubtype="0" fill="hold" nodeType="afterEffect">
                                  <p:stCondLst>
                                    <p:cond delay="0"/>
                                  </p:stCondLst>
                                  <p:childTnLst>
                                    <p:set>
                                      <p:cBhvr>
                                        <p:cTn id="41" dur="1" fill="hold">
                                          <p:stCondLst>
                                            <p:cond delay="0"/>
                                          </p:stCondLst>
                                        </p:cTn>
                                        <p:tgtEl>
                                          <p:spTgt spid="20"/>
                                        </p:tgtEl>
                                        <p:attrNameLst>
                                          <p:attrName>style.visibility</p:attrName>
                                        </p:attrNameLst>
                                      </p:cBhvr>
                                      <p:to>
                                        <p:strVal val="visible"/>
                                      </p:to>
                                    </p:set>
                                  </p:childTnLst>
                                </p:cTn>
                              </p:par>
                            </p:childTnLst>
                          </p:cTn>
                        </p:par>
                        <p:par>
                          <p:cTn id="42" fill="hold">
                            <p:stCondLst>
                              <p:cond delay="0"/>
                            </p:stCondLst>
                            <p:childTnLst>
                              <p:par>
                                <p:cTn id="43" presetID="1" presetClass="entr" presetSubtype="0" fill="hold" nodeType="afterEffect">
                                  <p:stCondLst>
                                    <p:cond delay="0"/>
                                  </p:stCondLst>
                                  <p:childTnLst>
                                    <p:set>
                                      <p:cBhvr>
                                        <p:cTn id="44" dur="1" fill="hold">
                                          <p:stCondLst>
                                            <p:cond delay="0"/>
                                          </p:stCondLst>
                                        </p:cTn>
                                        <p:tgtEl>
                                          <p:spTgt spid="22"/>
                                        </p:tgtEl>
                                        <p:attrNameLst>
                                          <p:attrName>style.visibility</p:attrName>
                                        </p:attrNameLst>
                                      </p:cBhvr>
                                      <p:to>
                                        <p:strVal val="visible"/>
                                      </p:to>
                                    </p:set>
                                  </p:childTnLst>
                                </p:cTn>
                              </p:par>
                            </p:childTnLst>
                          </p:cTn>
                        </p:par>
                        <p:par>
                          <p:cTn id="45" fill="hold">
                            <p:stCondLst>
                              <p:cond delay="0"/>
                            </p:stCondLst>
                            <p:childTnLst>
                              <p:par>
                                <p:cTn id="46" presetID="1" presetClass="entr" presetSubtype="0" fill="hold" grpId="0" nodeType="afterEffect">
                                  <p:stCondLst>
                                    <p:cond delay="0"/>
                                  </p:stCondLst>
                                  <p:childTnLst>
                                    <p:set>
                                      <p:cBhvr>
                                        <p:cTn id="47" dur="1" fill="hold">
                                          <p:stCondLst>
                                            <p:cond delay="0"/>
                                          </p:stCondLst>
                                        </p:cTn>
                                        <p:tgtEl>
                                          <p:spTgt spid="23"/>
                                        </p:tgtEl>
                                        <p:attrNameLst>
                                          <p:attrName>style.visibility</p:attrName>
                                        </p:attrNameLst>
                                      </p:cBhvr>
                                      <p:to>
                                        <p:strVal val="visible"/>
                                      </p:to>
                                    </p:set>
                                  </p:childTnLst>
                                </p:cTn>
                              </p:par>
                            </p:childTnLst>
                          </p:cTn>
                        </p:par>
                        <p:par>
                          <p:cTn id="48" fill="hold">
                            <p:stCondLst>
                              <p:cond delay="0"/>
                            </p:stCondLst>
                            <p:childTnLst>
                              <p:par>
                                <p:cTn id="49" presetID="1" presetClass="entr" presetSubtype="0" fill="hold" grpId="0" nodeType="afterEffect">
                                  <p:stCondLst>
                                    <p:cond delay="0"/>
                                  </p:stCondLst>
                                  <p:childTnLst>
                                    <p:set>
                                      <p:cBhvr>
                                        <p:cTn id="50" dur="1" fill="hold">
                                          <p:stCondLst>
                                            <p:cond delay="0"/>
                                          </p:stCondLst>
                                        </p:cTn>
                                        <p:tgtEl>
                                          <p:spTgt spid="27"/>
                                        </p:tgtEl>
                                        <p:attrNameLst>
                                          <p:attrName>style.visibility</p:attrName>
                                        </p:attrNameLst>
                                      </p:cBhvr>
                                      <p:to>
                                        <p:strVal val="visible"/>
                                      </p:to>
                                    </p:set>
                                  </p:childTnLst>
                                </p:cTn>
                              </p:par>
                            </p:childTnLst>
                          </p:cTn>
                        </p:par>
                        <p:par>
                          <p:cTn id="51" fill="hold">
                            <p:stCondLst>
                              <p:cond delay="0"/>
                            </p:stCondLst>
                            <p:childTnLst>
                              <p:par>
                                <p:cTn id="52" presetID="1" presetClass="entr" presetSubtype="0" fill="hold" grpId="0" nodeType="afterEffect">
                                  <p:stCondLst>
                                    <p:cond delay="0"/>
                                  </p:stCondLst>
                                  <p:childTnLst>
                                    <p:set>
                                      <p:cBhvr>
                                        <p:cTn id="53" dur="1" fill="hold">
                                          <p:stCondLst>
                                            <p:cond delay="0"/>
                                          </p:stCondLst>
                                        </p:cTn>
                                        <p:tgtEl>
                                          <p:spTgt spid="28"/>
                                        </p:tgtEl>
                                        <p:attrNameLst>
                                          <p:attrName>style.visibility</p:attrName>
                                        </p:attrNameLst>
                                      </p:cBhvr>
                                      <p:to>
                                        <p:strVal val="visible"/>
                                      </p:to>
                                    </p:set>
                                  </p:childTnLst>
                                </p:cTn>
                              </p:par>
                            </p:childTnLst>
                          </p:cTn>
                        </p:par>
                        <p:par>
                          <p:cTn id="54" fill="hold">
                            <p:stCondLst>
                              <p:cond delay="0"/>
                            </p:stCondLst>
                            <p:childTnLst>
                              <p:par>
                                <p:cTn id="55" presetID="1" presetClass="entr" presetSubtype="0" fill="hold" grpId="0" nodeType="afterEffect">
                                  <p:stCondLst>
                                    <p:cond delay="0"/>
                                  </p:stCondLst>
                                  <p:childTnLst>
                                    <p:set>
                                      <p:cBhvr>
                                        <p:cTn id="56" dur="1" fill="hold">
                                          <p:stCondLst>
                                            <p:cond delay="0"/>
                                          </p:stCondLst>
                                        </p:cTn>
                                        <p:tgtEl>
                                          <p:spTgt spid="29"/>
                                        </p:tgtEl>
                                        <p:attrNameLst>
                                          <p:attrName>style.visibility</p:attrName>
                                        </p:attrNameLst>
                                      </p:cBhvr>
                                      <p:to>
                                        <p:strVal val="visible"/>
                                      </p:to>
                                    </p:set>
                                  </p:childTnLst>
                                </p:cTn>
                              </p:par>
                            </p:childTnLst>
                          </p:cTn>
                        </p:par>
                        <p:par>
                          <p:cTn id="57" fill="hold">
                            <p:stCondLst>
                              <p:cond delay="0"/>
                            </p:stCondLst>
                            <p:childTnLst>
                              <p:par>
                                <p:cTn id="58" presetID="1" presetClass="entr" presetSubtype="0" fill="hold" grpId="0" nodeType="afterEffect">
                                  <p:stCondLst>
                                    <p:cond delay="0"/>
                                  </p:stCondLst>
                                  <p:childTnLst>
                                    <p:set>
                                      <p:cBhvr>
                                        <p:cTn id="59"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6" grpId="0" animBg="1"/>
      <p:bldP spid="18" grpId="0" animBg="1"/>
      <p:bldP spid="8" grpId="0" animBg="1"/>
      <p:bldP spid="23" grpId="0" animBg="1"/>
      <p:bldP spid="27" grpId="0" animBg="1"/>
      <p:bldP spid="28" grpId="0" animBg="1"/>
      <p:bldP spid="29" grpId="0" animBg="1"/>
      <p:bldP spid="30" grpId="0" animBg="1"/>
    </p:bld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1470</Words>
  <Application>Microsoft Office PowerPoint</Application>
  <PresentationFormat>On-screen Show (4:3)</PresentationFormat>
  <Paragraphs>206</Paragraphs>
  <Slides>15</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Cambria Math</vt:lpstr>
      <vt:lpstr>Times New Roman</vt:lpstr>
      <vt:lpstr>Wingdings</vt:lpstr>
      <vt:lpstr>Office Theme</vt:lpstr>
      <vt:lpstr>PowerPoint Presentation</vt:lpstr>
      <vt:lpstr>PowerPoint Presentation</vt:lpstr>
      <vt:lpstr>Clarifications on the Ghost Peak paper</vt:lpstr>
      <vt:lpstr>Clarifications on the Ghost Peak paper</vt:lpstr>
      <vt:lpstr>Clarifications on the Ghost Peak paper</vt:lpstr>
      <vt:lpstr>Recap: STS</vt:lpstr>
      <vt:lpstr>Recap: STS</vt:lpstr>
      <vt:lpstr>CIR example</vt:lpstr>
      <vt:lpstr>CIR example</vt:lpstr>
      <vt:lpstr>CIR example</vt:lpstr>
      <vt:lpstr>CIR example</vt:lpstr>
      <vt:lpstr>Summary CIR</vt:lpstr>
      <vt:lpstr>Open questions / issues</vt:lpstr>
      <vt:lpstr>Open questions / issues</vt:lpstr>
      <vt:lpstr>Questions?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Claudio Anliker</cp:lastModifiedBy>
  <cp:revision>362</cp:revision>
  <cp:lastPrinted>1998-02-10T13:28:06Z</cp:lastPrinted>
  <dcterms:created xsi:type="dcterms:W3CDTF">2021-07-16T20:39:58Z</dcterms:created>
  <dcterms:modified xsi:type="dcterms:W3CDTF">2022-10-25T12:09:47Z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