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29"/>
  </p:notesMasterIdLst>
  <p:sldIdLst>
    <p:sldId id="363" r:id="rId3"/>
    <p:sldId id="322" r:id="rId4"/>
    <p:sldId id="365" r:id="rId5"/>
    <p:sldId id="304" r:id="rId6"/>
    <p:sldId id="369" r:id="rId7"/>
    <p:sldId id="370" r:id="rId8"/>
    <p:sldId id="371" r:id="rId9"/>
    <p:sldId id="2422" r:id="rId10"/>
    <p:sldId id="2423" r:id="rId11"/>
    <p:sldId id="2424" r:id="rId12"/>
    <p:sldId id="361" r:id="rId13"/>
    <p:sldId id="401" r:id="rId14"/>
    <p:sldId id="402" r:id="rId15"/>
    <p:sldId id="317" r:id="rId16"/>
    <p:sldId id="302" r:id="rId17"/>
    <p:sldId id="312" r:id="rId18"/>
    <p:sldId id="2385" r:id="rId19"/>
    <p:sldId id="2375" r:id="rId20"/>
    <p:sldId id="2377" r:id="rId21"/>
    <p:sldId id="326" r:id="rId22"/>
    <p:sldId id="2389" r:id="rId23"/>
    <p:sldId id="2425" r:id="rId24"/>
    <p:sldId id="2421" r:id="rId25"/>
    <p:sldId id="2426" r:id="rId26"/>
    <p:sldId id="298" r:id="rId27"/>
    <p:sldId id="296"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33" d="100"/>
          <a:sy n="133" d="100"/>
        </p:scale>
        <p:origin x="1714"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802.15-22-0543-00-04ab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Oct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5/dcn/22/15-22-0541-01-04ab-tg4ab-agenda-november-2022.xls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25 October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120108"/>
            <a:ext cx="8229600" cy="819459"/>
          </a:xfrm>
        </p:spPr>
        <p:txBody>
          <a:bodyPr>
            <a:normAutofit/>
          </a:bodyPr>
          <a:lstStyle/>
          <a:p>
            <a:r>
              <a:rPr lang="en-US" altLang="en-US" dirty="0"/>
              <a:t>Instructions for Chairs of </a:t>
            </a:r>
            <a:br>
              <a:rPr lang="en-US" altLang="en-US" dirty="0"/>
            </a:br>
            <a:r>
              <a:rPr lang="en-US" altLang="en-US" dirty="0"/>
              <a:t>standards development activities</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pPr>
              <a:spcBef>
                <a:spcPts val="0"/>
              </a:spcBef>
              <a:spcAft>
                <a:spcPts val="0"/>
              </a:spcAft>
              <a:buClr>
                <a:srgbClr val="CC3300"/>
              </a:buClr>
              <a:buSzPct val="50000"/>
            </a:pPr>
            <a:r>
              <a:rPr lang="en-US" altLang="en-US" sz="2133" dirty="0">
                <a:latin typeface="Montserrat" panose="00000500000000000000" pitchFamily="2" charset="0"/>
                <a:cs typeface="Calibri" pitchFamily="34" charset="0"/>
              </a:rPr>
              <a:t>At the beginning of each standards development meeting the chair or a designee is to:</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Show the following slides (or provide them beforehand)</a:t>
            </a:r>
          </a:p>
          <a:p>
            <a:pPr lvl="2">
              <a:buSzPct val="150000"/>
            </a:pPr>
            <a:r>
              <a:rPr lang="en-US" altLang="en-US" sz="1867" dirty="0"/>
              <a:t>Advise the standards development group participants that: </a:t>
            </a:r>
          </a:p>
          <a:p>
            <a:pPr lvl="2">
              <a:buSzPct val="150000"/>
            </a:pPr>
            <a:r>
              <a:rPr lang="en-US" altLang="en-US" sz="1867" dirty="0"/>
              <a:t>IEEE SA’s copyright policy is described in Clause 7 of the IEEE SA Standards Board Bylaws and Clause 6.1 of the IEEE SA Standards Board Operations Manual;</a:t>
            </a:r>
          </a:p>
          <a:p>
            <a:pPr lvl="2">
              <a:buSzPct val="150000"/>
            </a:pPr>
            <a:r>
              <a:rPr lang="en-US" altLang="en-US" sz="1867" dirty="0"/>
              <a:t>Any material submitted during standards development, whether verbal, recorded, or in written form, is a Contribution and shall comply with the IEEE SA Copyright Policy; </a:t>
            </a:r>
          </a:p>
          <a:p>
            <a:pPr lvl="2">
              <a:buSzPct val="150000"/>
            </a:pPr>
            <a:r>
              <a:rPr lang="en-US" altLang="en-US" sz="1867" dirty="0"/>
              <a:t>Instruct the Secretary to record in the minutes of the relevant meeting: </a:t>
            </a:r>
          </a:p>
          <a:p>
            <a:pPr lvl="2">
              <a:buSzPct val="150000"/>
            </a:pPr>
            <a:r>
              <a:rPr lang="en-US" altLang="en-US" sz="1867" dirty="0"/>
              <a:t>That the foregoing information was provided and that the copyright slides were shown (or provided beforehand). </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2433498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Presentations</a:t>
            </a:r>
          </a:p>
          <a:p>
            <a:pPr marL="914400" lvl="1" indent="-514350">
              <a:buFont typeface="+mj-lt"/>
              <a:buAutoNum type="alphaLcPeriod"/>
            </a:pPr>
            <a:r>
              <a:rPr lang="en-US" dirty="0"/>
              <a:t>Ghost Peak attacks</a:t>
            </a:r>
            <a:endParaRPr lang="en-US" altLang="en-US" dirty="0"/>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November Agenda</a:t>
            </a:r>
          </a:p>
          <a:p>
            <a:pPr marL="914400" lvl="1" indent="-514350">
              <a:buFont typeface="+mj-lt"/>
              <a:buAutoNum type="alphaLcPeriod"/>
            </a:pPr>
            <a:r>
              <a:rPr lang="en-US" altLang="en-US" dirty="0"/>
              <a:t>Review telecon schedule and holidays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15</a:t>
            </a:fld>
            <a:endParaRPr lang="en-US"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17</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1781150448"/>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707904"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523480938"/>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631216"/>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Oct 25th:</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1028700" lvl="1">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More time to get it right is better than getting it wrong</a:t>
            </a:r>
          </a:p>
        </p:txBody>
      </p:sp>
    </p:spTree>
    <p:extLst>
      <p:ext uri="{BB962C8B-B14F-4D97-AF65-F5344CB8AC3E}">
        <p14:creationId xmlns:p14="http://schemas.microsoft.com/office/powerpoint/2010/main" val="113431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October 25</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
        <p:nvSpPr>
          <p:cNvPr id="5" name="TextBox 4">
            <a:extLst>
              <a:ext uri="{FF2B5EF4-FFF2-40B4-BE49-F238E27FC236}">
                <a16:creationId xmlns:a16="http://schemas.microsoft.com/office/drawing/2014/main" id="{86E48E28-9F1C-9349-5DE6-879E1C9A4D49}"/>
              </a:ext>
            </a:extLst>
          </p:cNvPr>
          <p:cNvSpPr txBox="1"/>
          <p:nvPr/>
        </p:nvSpPr>
        <p:spPr>
          <a:xfrm>
            <a:off x="2286000" y="3291526"/>
            <a:ext cx="4572000" cy="276999"/>
          </a:xfrm>
          <a:prstGeom prst="rect">
            <a:avLst/>
          </a:prstGeom>
          <a:noFill/>
        </p:spPr>
        <p:txBody>
          <a:bodyPr wrap="square">
            <a:spAutoFit/>
          </a:bodyPr>
          <a:lstStyle/>
          <a:p>
            <a:pPr marL="457200" indent="-457200">
              <a:buFont typeface="Arial" panose="020B0604020202020204" pitchFamily="34" charset="0"/>
              <a:buChar char="•"/>
            </a:pPr>
            <a:r>
              <a:rPr lang="en-US" dirty="0"/>
              <a:t>October 25</a:t>
            </a:r>
            <a:r>
              <a:rPr lang="en-US" baseline="30000" dirty="0"/>
              <a:t>th</a:t>
            </a:r>
            <a:r>
              <a:rPr lang="en-US" dirty="0"/>
              <a:t>: presentation on Ghost Peak attacks</a:t>
            </a:r>
          </a:p>
        </p:txBody>
      </p:sp>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November Agenda</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689249"/>
          </a:xfrm>
        </p:spPr>
        <p:txBody>
          <a:bodyPr/>
          <a:lstStyle/>
          <a:p>
            <a:pPr marL="0" indent="0"/>
            <a:r>
              <a:rPr lang="en-US" sz="1600" dirty="0"/>
              <a:t>Revision 1: </a:t>
            </a:r>
            <a:r>
              <a:rPr lang="en-US" sz="1600" dirty="0">
                <a:hlinkClick r:id="rId2"/>
              </a:rPr>
              <a:t>15-22-0541-01</a:t>
            </a:r>
            <a:endParaRPr lang="en-US" sz="1600"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3923928" y="605624"/>
            <a:ext cx="4762872"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23</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3302204279"/>
              </p:ext>
            </p:extLst>
          </p:nvPr>
        </p:nvGraphicFramePr>
        <p:xfrm>
          <a:off x="4867275" y="2397113"/>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graphicFrame>
        <p:nvGraphicFramePr>
          <p:cNvPr id="13" name="Table 12">
            <a:extLst>
              <a:ext uri="{FF2B5EF4-FFF2-40B4-BE49-F238E27FC236}">
                <a16:creationId xmlns:a16="http://schemas.microsoft.com/office/drawing/2014/main" id="{45405BB7-7CA4-EBFE-20D9-AF93D9D864C7}"/>
              </a:ext>
            </a:extLst>
          </p:cNvPr>
          <p:cNvGraphicFramePr>
            <a:graphicFrameLocks noGrp="1"/>
          </p:cNvGraphicFramePr>
          <p:nvPr/>
        </p:nvGraphicFramePr>
        <p:xfrm>
          <a:off x="572435" y="2415946"/>
          <a:ext cx="3744412" cy="4037390"/>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26699">
                <a:tc gridSpan="7">
                  <a:txBody>
                    <a:bodyPr/>
                    <a:lstStyle/>
                    <a:p>
                      <a:pPr algn="ctr" fontAlgn="ctr"/>
                      <a:r>
                        <a:rPr lang="en-US" sz="2400" u="none" strike="noStrike" dirty="0">
                          <a:effectLst/>
                        </a:rPr>
                        <a:t>October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endParaRPr lang="en-US" sz="2800" u="none" strike="noStrike" kern="1200" dirty="0">
                        <a:solidFill>
                          <a:schemeClr val="accent6">
                            <a:lumMod val="50000"/>
                          </a:schemeClr>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1</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a:t>
                      </a:r>
                    </a:p>
                  </a:txBody>
                  <a:tcPr marL="5443" marR="5443" marT="5443" marB="0" anchor="ctr"/>
                </a:tc>
                <a:tc>
                  <a:txBody>
                    <a:bodyPr/>
                    <a:lstStyle/>
                    <a:p>
                      <a:pPr algn="ctr" fontAlgn="ctr"/>
                      <a:r>
                        <a:rPr lang="en-US" sz="2400" b="0" i="0" u="none" strike="noStrike" dirty="0">
                          <a:effectLst/>
                          <a:latin typeface="Calibri" panose="020F0502020204030204" pitchFamily="34" charset="0"/>
                        </a:rPr>
                        <a:t>3</a:t>
                      </a:r>
                    </a:p>
                  </a:txBody>
                  <a:tcPr marL="5443" marR="5443" marT="5443" marB="0" anchor="ctr"/>
                </a:tc>
                <a:tc>
                  <a:txBody>
                    <a:bodyPr/>
                    <a:lstStyle/>
                    <a:p>
                      <a:pPr algn="ctr" fontAlgn="ctr"/>
                      <a:r>
                        <a:rPr lang="en-US" sz="2800" u="none" strike="noStrike" dirty="0">
                          <a:solidFill>
                            <a:schemeClr val="accent6">
                              <a:lumMod val="50000"/>
                            </a:schemeClr>
                          </a:solidFill>
                          <a:effectLst/>
                        </a:rPr>
                        <a:t>4</a:t>
                      </a:r>
                      <a:endParaRPr lang="en-US" sz="2800" b="0" i="0" u="none" strike="noStrike" dirty="0">
                        <a:solidFill>
                          <a:schemeClr val="accent6">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5</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algn="ctr" fontAlgn="ctr"/>
                      <a:r>
                        <a:rPr lang="en-US" sz="2400" u="none" strike="noStrike" dirty="0">
                          <a:effectLst/>
                        </a:rPr>
                        <a:t>8</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800" b="0" i="0" u="none" strike="noStrike" dirty="0">
                          <a:solidFill>
                            <a:schemeClr val="accent6">
                              <a:lumMod val="50000"/>
                            </a:schemeClr>
                          </a:solidFill>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latin typeface="Calibri" panose="020F0502020204030204" pitchFamily="34" charset="0"/>
                        </a:rPr>
                        <a:t>14</a:t>
                      </a:r>
                    </a:p>
                  </a:txBody>
                  <a:tcPr marL="5443" marR="5443" marT="5443" marB="0" anchor="ctr"/>
                </a:tc>
                <a:tc>
                  <a:txBody>
                    <a:bodyPr/>
                    <a:lstStyle/>
                    <a:p>
                      <a:pPr algn="ctr" fontAlgn="ctr"/>
                      <a:r>
                        <a:rPr lang="en-US" sz="2400" b="0" i="0" u="none" strike="noStrike" dirty="0">
                          <a:effectLst/>
                          <a:latin typeface="Calibri" panose="020F0502020204030204" pitchFamily="34" charset="0"/>
                        </a:rPr>
                        <a:t>15</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kern="1200" dirty="0">
                          <a:solidFill>
                            <a:schemeClr val="dk1"/>
                          </a:solidFill>
                          <a:effectLst/>
                          <a:latin typeface="+mn-lt"/>
                          <a:ea typeface="+mn-ea"/>
                          <a:cs typeface="+mn-cs"/>
                        </a:rPr>
                        <a:t>16</a:t>
                      </a:r>
                    </a:p>
                  </a:txBody>
                  <a:tcPr marL="5443" marR="5443" marT="5443" marB="0" anchor="ctr"/>
                </a:tc>
                <a:tc>
                  <a:txBody>
                    <a:bodyPr/>
                    <a:lstStyle/>
                    <a:p>
                      <a:pPr algn="ctr" fontAlgn="ctr"/>
                      <a:r>
                        <a:rPr lang="en-US" sz="2400" u="none" strike="noStrike" dirty="0">
                          <a:effectLst/>
                        </a:rPr>
                        <a:t>17</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18</a:t>
                      </a:r>
                    </a:p>
                  </a:txBody>
                  <a:tcPr marL="5443" marR="5443" marT="5443" marB="0" anchor="ctr"/>
                </a:tc>
                <a:tc>
                  <a:txBody>
                    <a:bodyPr/>
                    <a:lstStyle/>
                    <a:p>
                      <a:pPr algn="ctr" fontAlgn="ctr"/>
                      <a:r>
                        <a:rPr lang="en-US" sz="2400" u="none" strike="noStrike" dirty="0">
                          <a:effectLst/>
                        </a:rPr>
                        <a:t>19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22</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23</a:t>
                      </a: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marL="0" algn="ctr" defTabSz="457200" rtl="0" eaLnBrk="1" fontAlgn="ctr" latinLnBrk="0" hangingPunct="1"/>
                      <a:r>
                        <a:rPr lang="en-US" sz="2800" b="0" i="0" u="none" strike="noStrike" kern="1200" dirty="0">
                          <a:solidFill>
                            <a:schemeClr val="accent6">
                              <a:lumMod val="50000"/>
                            </a:schemeClr>
                          </a:solidFill>
                          <a:effectLst/>
                          <a:latin typeface="Calibri" panose="020F0502020204030204" pitchFamily="34" charset="0"/>
                          <a:ea typeface="+mn-ea"/>
                          <a:cs typeface="+mn-cs"/>
                        </a:rPr>
                        <a:t>25</a:t>
                      </a:r>
                    </a:p>
                  </a:txBody>
                  <a:tcPr marL="5443" marR="5443" marT="5443" marB="0" anchor="ctr"/>
                </a:tc>
                <a:tc>
                  <a:txBody>
                    <a:bodyPr/>
                    <a:lstStyle/>
                    <a:p>
                      <a:pPr algn="ctr" fontAlgn="ctr"/>
                      <a:r>
                        <a:rPr lang="en-US" sz="2400" b="0" i="0" u="none" strike="noStrike" dirty="0">
                          <a:effectLst/>
                          <a:latin typeface="Calibri" panose="020F0502020204030204" pitchFamily="34" charset="0"/>
                        </a:rPr>
                        <a:t>26</a:t>
                      </a:r>
                    </a:p>
                  </a:txBody>
                  <a:tcPr marL="5443" marR="5443" marT="5443" marB="0" anchor="ctr"/>
                </a:tc>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r>
                        <a:rPr lang="en-US" sz="2400" u="none" strike="noStrike" kern="1200" dirty="0">
                          <a:solidFill>
                            <a:schemeClr val="dk1"/>
                          </a:solidFill>
                          <a:effectLst/>
                          <a:latin typeface="+mn-lt"/>
                          <a:ea typeface="+mn-ea"/>
                          <a:cs typeface="+mn-cs"/>
                        </a:rPr>
                        <a:t>30</a:t>
                      </a:r>
                    </a:p>
                  </a:txBody>
                  <a:tcPr marL="5443" marR="5443" marT="5443" marB="0" anchor="ctr"/>
                </a:tc>
                <a:tc>
                  <a:txBody>
                    <a:bodyPr/>
                    <a:lstStyle/>
                    <a:p>
                      <a:pPr algn="ctr" fontAlgn="ctr"/>
                      <a:r>
                        <a:rPr lang="en-US" sz="2400" b="0" i="0" u="none" strike="noStrike" dirty="0">
                          <a:effectLst/>
                          <a:latin typeface="Calibri" panose="020F0502020204030204" pitchFamily="34" charset="0"/>
                        </a:rPr>
                        <a:t>31</a:t>
                      </a: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rot="20492534">
            <a:off x="4251091" y="4494534"/>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18" name="Oval 17">
            <a:extLst>
              <a:ext uri="{FF2B5EF4-FFF2-40B4-BE49-F238E27FC236}">
                <a16:creationId xmlns:a16="http://schemas.microsoft.com/office/drawing/2014/main" id="{AA01675D-53FD-B53F-24CC-60C9B1A40115}"/>
              </a:ext>
            </a:extLst>
          </p:cNvPr>
          <p:cNvSpPr/>
          <p:nvPr/>
        </p:nvSpPr>
        <p:spPr bwMode="auto">
          <a:xfrm>
            <a:off x="1629776" y="5460015"/>
            <a:ext cx="550428" cy="417257"/>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20" name="Arrow: Right 19">
            <a:extLst>
              <a:ext uri="{FF2B5EF4-FFF2-40B4-BE49-F238E27FC236}">
                <a16:creationId xmlns:a16="http://schemas.microsoft.com/office/drawing/2014/main" id="{95F0BCF7-118A-B0B1-0194-3D181BBB274C}"/>
              </a:ext>
            </a:extLst>
          </p:cNvPr>
          <p:cNvSpPr/>
          <p:nvPr/>
        </p:nvSpPr>
        <p:spPr bwMode="auto">
          <a:xfrm rot="1677507">
            <a:off x="565436" y="4860001"/>
            <a:ext cx="1090461"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Oval 1">
            <a:extLst>
              <a:ext uri="{FF2B5EF4-FFF2-40B4-BE49-F238E27FC236}">
                <a16:creationId xmlns:a16="http://schemas.microsoft.com/office/drawing/2014/main" id="{05D41441-93A0-0F69-4A9D-FFCE7DDB64FA}"/>
              </a:ext>
            </a:extLst>
          </p:cNvPr>
          <p:cNvSpPr/>
          <p:nvPr/>
        </p:nvSpPr>
        <p:spPr bwMode="auto">
          <a:xfrm>
            <a:off x="5950256" y="3344745"/>
            <a:ext cx="550428" cy="494210"/>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
        <p:nvSpPr>
          <p:cNvPr id="3" name="Arrow: Right 2">
            <a:extLst>
              <a:ext uri="{FF2B5EF4-FFF2-40B4-BE49-F238E27FC236}">
                <a16:creationId xmlns:a16="http://schemas.microsoft.com/office/drawing/2014/main" id="{5B8C753E-51B0-5DEA-D21B-051D4714B79D}"/>
              </a:ext>
            </a:extLst>
          </p:cNvPr>
          <p:cNvSpPr/>
          <p:nvPr/>
        </p:nvSpPr>
        <p:spPr bwMode="auto">
          <a:xfrm>
            <a:off x="4716016" y="3146030"/>
            <a:ext cx="1234240" cy="692925"/>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Next Call</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944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67977" y="692696"/>
            <a:ext cx="7764463" cy="754063"/>
          </a:xfrm>
        </p:spPr>
        <p:txBody>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idx="1"/>
          </p:nvPr>
        </p:nvSpPr>
        <p:spPr/>
        <p:txBody>
          <a:bodyPr/>
          <a:lstStyle/>
          <a:p>
            <a:pPr marL="457200" indent="-457200">
              <a:buFont typeface="Arial" panose="020B0604020202020204" pitchFamily="34" charset="0"/>
              <a:buChar char="•"/>
            </a:pPr>
            <a:r>
              <a:rPr lang="en-US" dirty="0"/>
              <a:t>November 1</a:t>
            </a:r>
            <a:r>
              <a:rPr lang="en-US" baseline="30000" dirty="0"/>
              <a:t>st</a:t>
            </a:r>
            <a:r>
              <a:rPr lang="en-US" dirty="0"/>
              <a:t>: SSBD analysis results (first cut)</a:t>
            </a:r>
          </a:p>
          <a:p>
            <a:pPr marL="457200" indent="-457200">
              <a:buFont typeface="Arial" panose="020B0604020202020204" pitchFamily="34" charset="0"/>
              <a:buChar char="•"/>
            </a:pPr>
            <a:r>
              <a:rPr lang="en-US" dirty="0"/>
              <a:t>November 8</a:t>
            </a:r>
            <a:r>
              <a:rPr lang="en-US" baseline="30000" dirty="0"/>
              <a:t>th</a:t>
            </a:r>
            <a:r>
              <a:rPr lang="en-US" dirty="0"/>
              <a:t>: Space Available!</a:t>
            </a:r>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p:txBody>
          <a:bodyPr/>
          <a:lstStyle/>
          <a:p>
            <a:pPr>
              <a:defRPr/>
            </a:pPr>
            <a:r>
              <a:rPr lang="en-US" altLang="en-US"/>
              <a:t>Slide </a:t>
            </a:r>
            <a:fld id="{07143AE2-8961-49C4-80E3-5346A3EB4C4A}" type="slidenum">
              <a:rPr lang="en-US" altLang="en-US" smtClean="0"/>
              <a:pPr>
                <a:defRPr/>
              </a:pPr>
              <a:t>24</a:t>
            </a:fld>
            <a:endParaRPr lang="en-US" altLang="en-US"/>
          </a:p>
        </p:txBody>
      </p:sp>
    </p:spTree>
    <p:extLst>
      <p:ext uri="{BB962C8B-B14F-4D97-AF65-F5344CB8AC3E}">
        <p14:creationId xmlns:p14="http://schemas.microsoft.com/office/powerpoint/2010/main" val="319879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26</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51838</TotalTime>
  <Words>2133</Words>
  <Application>Microsoft Office PowerPoint</Application>
  <PresentationFormat>On-screen Show (4:3)</PresentationFormat>
  <Paragraphs>380</Paragraphs>
  <Slides>26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Instructions for Chairs of  standards development activities</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Technical Discussion</vt:lpstr>
      <vt:lpstr>Next Steps</vt:lpstr>
      <vt:lpstr>November Agenda</vt:lpstr>
      <vt:lpstr>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256</cp:revision>
  <cp:lastPrinted>2000-03-07T00:55:37Z</cp:lastPrinted>
  <dcterms:created xsi:type="dcterms:W3CDTF">2016-01-17T22:48:36Z</dcterms:created>
  <dcterms:modified xsi:type="dcterms:W3CDTF">2022-10-25T06:34:22Z</dcterms:modified>
  <cp:category/>
</cp:coreProperties>
</file>