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59" r:id="rId2"/>
    <p:sldId id="360" r:id="rId3"/>
    <p:sldId id="340" r:id="rId4"/>
    <p:sldId id="342" r:id="rId5"/>
    <p:sldId id="349" r:id="rId6"/>
    <p:sldId id="348" r:id="rId7"/>
    <p:sldId id="347" r:id="rId8"/>
    <p:sldId id="346" r:id="rId9"/>
    <p:sldId id="334" r:id="rId10"/>
    <p:sldId id="357" r:id="rId11"/>
    <p:sldId id="350" r:id="rId12"/>
    <p:sldId id="351" r:id="rId13"/>
    <p:sldId id="356"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60" d="100"/>
          <a:sy n="60" d="100"/>
        </p:scale>
        <p:origin x="360"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802.15-22-0536-04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8668B767-4C5C-A342-72A7-47852D13D16B}"/>
              </a:ext>
            </a:extLst>
          </p:cNvPr>
          <p:cNvSpPr>
            <a:spLocks noGrp="1" noChangeArrowheads="1"/>
          </p:cNvSpPr>
          <p:nvPr>
            <p:ph type="ctrTitle"/>
          </p:nvPr>
        </p:nvSpPr>
        <p:spPr>
          <a:xfrm>
            <a:off x="685800" y="2349586"/>
            <a:ext cx="7772400" cy="1143000"/>
          </a:xfrm>
        </p:spPr>
        <p:txBody>
          <a:bodyPr/>
          <a:lstStyle/>
          <a:p>
            <a:pPr>
              <a:defRPr/>
            </a:pPr>
            <a:br>
              <a:rPr lang="en-US" dirty="0"/>
            </a:br>
            <a:r>
              <a:rPr lang="en-US" dirty="0"/>
              <a:t>140</a:t>
            </a:r>
            <a:r>
              <a:rPr lang="en-US" baseline="30000" dirty="0"/>
              <a:t>th</a:t>
            </a:r>
            <a:r>
              <a:rPr lang="en-US" dirty="0"/>
              <a:t> Session of meetings of the </a:t>
            </a:r>
            <a:br>
              <a:rPr lang="en-US" dirty="0"/>
            </a:br>
            <a:r>
              <a:rPr lang="en-US" dirty="0"/>
              <a:t>IEEE 802.15 Working Group for Wireless Specialty Networks (WSN)</a:t>
            </a:r>
          </a:p>
        </p:txBody>
      </p:sp>
      <p:sp>
        <p:nvSpPr>
          <p:cNvPr id="8" name="Rectangle 3">
            <a:extLst>
              <a:ext uri="{FF2B5EF4-FFF2-40B4-BE49-F238E27FC236}">
                <a16:creationId xmlns:a16="http://schemas.microsoft.com/office/drawing/2014/main" id="{7E83B966-E656-DA6F-14DE-E078DA859EC9}"/>
              </a:ext>
            </a:extLst>
          </p:cNvPr>
          <p:cNvSpPr>
            <a:spLocks noGrp="1" noChangeArrowheads="1"/>
          </p:cNvSpPr>
          <p:nvPr>
            <p:ph type="subTitle" idx="1"/>
          </p:nvPr>
        </p:nvSpPr>
        <p:spPr>
          <a:xfrm>
            <a:off x="838200" y="3962400"/>
            <a:ext cx="7467600" cy="2513012"/>
          </a:xfrm>
        </p:spPr>
        <p:txBody>
          <a:bodyPr/>
          <a:lstStyle/>
          <a:p>
            <a:pPr>
              <a:lnSpc>
                <a:spcPct val="70000"/>
              </a:lnSpc>
              <a:defRPr/>
            </a:pPr>
            <a:endParaRPr lang="en-US" sz="2400" b="1" dirty="0">
              <a:latin typeface="Times New Roman" charset="0"/>
            </a:endParaRPr>
          </a:p>
          <a:p>
            <a:pPr>
              <a:lnSpc>
                <a:spcPct val="70000"/>
              </a:lnSpc>
              <a:spcBef>
                <a:spcPts val="0"/>
              </a:spcBef>
              <a:defRPr/>
            </a:pPr>
            <a:r>
              <a:rPr lang="en-US"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800" b="1" dirty="0">
                <a:latin typeface="Times New Roman" charset="0"/>
              </a:rPr>
              <a:t>Nov. 14-17, 2022</a:t>
            </a:r>
          </a:p>
          <a:p>
            <a:pPr>
              <a:lnSpc>
                <a:spcPct val="70000"/>
              </a:lnSpc>
              <a:defRPr/>
            </a:pPr>
            <a:endParaRPr lang="en-US" sz="2400" b="1" dirty="0">
              <a:latin typeface="Times New Roman" charset="0"/>
            </a:endParaRPr>
          </a:p>
          <a:p>
            <a:pPr eaLnBrk="1" fontAlgn="b" hangingPunct="1">
              <a:spcBef>
                <a:spcPts val="0"/>
              </a:spcBef>
              <a:defRPr/>
            </a:pPr>
            <a:r>
              <a:rPr lang="en-US" b="1" dirty="0"/>
              <a:t>Held in Bangkok &amp; Hybrid via Webex</a:t>
            </a:r>
            <a:endParaRPr lang="en-US" sz="2400" b="1" dirty="0"/>
          </a:p>
        </p:txBody>
      </p:sp>
      <p:pic>
        <p:nvPicPr>
          <p:cNvPr id="9" name="Picture 8">
            <a:extLst>
              <a:ext uri="{FF2B5EF4-FFF2-40B4-BE49-F238E27FC236}">
                <a16:creationId xmlns:a16="http://schemas.microsoft.com/office/drawing/2014/main" id="{A580A8FD-6AFB-77D7-7CE8-0B220A768ABB}"/>
              </a:ext>
            </a:extLst>
          </p:cNvPr>
          <p:cNvPicPr>
            <a:picLocks noChangeAspect="1" noChangeArrowheads="1"/>
          </p:cNvPicPr>
          <p:nvPr/>
        </p:nvPicPr>
        <p:blipFill>
          <a:blip r:embed="rId2"/>
          <a:srcRect/>
          <a:stretch>
            <a:fillRect/>
          </a:stretch>
        </p:blipFill>
        <p:spPr bwMode="auto">
          <a:xfrm>
            <a:off x="308451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10</a:t>
            </a:fld>
            <a:endParaRPr lang="en-US" sz="1200"/>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Meeting Slots for 802.15 WG Sept. Interim</a:t>
            </a:r>
          </a:p>
        </p:txBody>
      </p:sp>
      <p:pic>
        <p:nvPicPr>
          <p:cNvPr id="2" name="Picture 1">
            <a:extLst>
              <a:ext uri="{FF2B5EF4-FFF2-40B4-BE49-F238E27FC236}">
                <a16:creationId xmlns:a16="http://schemas.microsoft.com/office/drawing/2014/main" id="{56336DB6-3B94-9A5D-D182-9911D2AB5896}"/>
              </a:ext>
            </a:extLst>
          </p:cNvPr>
          <p:cNvPicPr>
            <a:picLocks noChangeAspect="1"/>
          </p:cNvPicPr>
          <p:nvPr/>
        </p:nvPicPr>
        <p:blipFill>
          <a:blip r:embed="rId2"/>
          <a:stretch>
            <a:fillRect/>
          </a:stretch>
        </p:blipFill>
        <p:spPr>
          <a:xfrm>
            <a:off x="762716" y="1223054"/>
            <a:ext cx="7618567" cy="5041222"/>
          </a:xfrm>
          <a:prstGeom prst="rect">
            <a:avLst/>
          </a:prstGeom>
          <a:ln>
            <a:solidFill>
              <a:schemeClr val="tx1"/>
            </a:solidFill>
          </a:ln>
        </p:spPr>
      </p:pic>
    </p:spTree>
    <p:extLst>
      <p:ext uri="{BB962C8B-B14F-4D97-AF65-F5344CB8AC3E}">
        <p14:creationId xmlns:p14="http://schemas.microsoft.com/office/powerpoint/2010/main" val="412938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11</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3mb (Revision) (4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lvl="1"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4/Cor1 (0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In IEEE editing phase</a:t>
            </a:r>
          </a:p>
          <a:p>
            <a:pPr marL="0" lvl="1" indent="0" fontAlgn="b">
              <a:lnSpc>
                <a:spcPct val="80000"/>
              </a:lnSpc>
              <a:buNone/>
              <a:tabLst>
                <a:tab pos="1247775" algn="l"/>
              </a:tabLst>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4ab (UWB-NG) (8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Continue to hear and discuss PHY &amp; MAC presentations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Identify elements to start pulling together baseline draft</a:t>
            </a:r>
          </a:p>
          <a:p>
            <a:pPr marL="0" indent="0" fontAlgn="b">
              <a:lnSpc>
                <a:spcPct val="80000"/>
              </a:lnSpc>
              <a:buNone/>
              <a:defRPr/>
            </a:pPr>
            <a:endParaRPr lang="en-US" sz="1000" kern="1200" dirty="0">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4me (Revision) (4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presentations on errors, omissions, updates, etc.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status update of merged baseline draft</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6ma (Revision)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Hear and discuss presentations </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harmonization with TG 4ab</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832190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12</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TG 7a (OCC) (3 meeting slots)</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Comment resolution on initial Letter Ballot</a:t>
            </a:r>
          </a:p>
          <a:p>
            <a:pPr marL="685800" lvl="1" indent="-457200" fontAlgn="b">
              <a:lnSpc>
                <a:spcPct val="80000"/>
              </a:lnSpc>
              <a:buFont typeface="+mj-lt"/>
              <a:buAutoNum type="arabicPeriod"/>
              <a:defRPr/>
            </a:pPr>
            <a:r>
              <a:rPr lang="en-US" sz="2000" dirty="0">
                <a:solidFill>
                  <a:srgbClr val="000000"/>
                </a:solidFill>
                <a:latin typeface="Arial Rounded MT Bold" pitchFamily="34" charset="0"/>
                <a:cs typeface="Arial" pitchFamily="34" charset="0"/>
              </a:rPr>
              <a:t>Seek WG approval to start Letter Ballot Recirc</a:t>
            </a:r>
          </a:p>
          <a:p>
            <a:pPr marL="0"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13 (MG-OWC)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Comment resolution for latest SA Ballot recirc</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Discuss timeline of future recircs and submission to </a:t>
            </a:r>
            <a:r>
              <a:rPr lang="en-US" sz="2000" dirty="0" err="1">
                <a:solidFill>
                  <a:srgbClr val="000000"/>
                </a:solidFill>
                <a:latin typeface="Arial Rounded MT Bold" pitchFamily="34" charset="0"/>
                <a:cs typeface="Arial" pitchFamily="34" charset="0"/>
              </a:rPr>
              <a:t>RevCom</a:t>
            </a:r>
            <a:endParaRPr lang="en-US" sz="2000" dirty="0">
              <a:solidFill>
                <a:srgbClr val="000000"/>
              </a:solidFill>
              <a:latin typeface="Arial Rounded MT Bold" pitchFamily="34" charset="0"/>
              <a:cs typeface="Arial" pitchFamily="34" charset="0"/>
            </a:endParaRP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14 (UWB-AHN) (0 meeting slots)</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15 (NB-AHN) (0 meeting slots)</a:t>
            </a:r>
          </a:p>
          <a:p>
            <a:pPr marL="18288" indent="0" fontAlgn="b">
              <a:lnSpc>
                <a:spcPct val="80000"/>
              </a:lnSpc>
              <a:buNone/>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TG 16t (</a:t>
            </a:r>
            <a:r>
              <a:rPr lang="en-US" sz="2000" dirty="0" err="1">
                <a:solidFill>
                  <a:srgbClr val="000000"/>
                </a:solidFill>
                <a:latin typeface="Arial Rounded MT Bold" pitchFamily="34" charset="0"/>
                <a:cs typeface="Arial" pitchFamily="34" charset="0"/>
              </a:rPr>
              <a:t>Lic</a:t>
            </a:r>
            <a:r>
              <a:rPr lang="en-US" sz="2000" dirty="0">
                <a:solidFill>
                  <a:srgbClr val="000000"/>
                </a:solidFill>
                <a:latin typeface="Arial Rounded MT Bold" pitchFamily="34" charset="0"/>
                <a:cs typeface="Arial" pitchFamily="34" charset="0"/>
              </a:rPr>
              <a:t>-NB) (3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Continue draft development</a:t>
            </a:r>
          </a:p>
          <a:p>
            <a:pPr marL="0" lvl="1" indent="0" fontAlgn="b">
              <a:lnSpc>
                <a:spcPct val="80000"/>
              </a:lnSpc>
              <a:buNone/>
              <a:tabLst>
                <a:tab pos="1247775" algn="l"/>
              </a:tabLst>
              <a:defRPr/>
            </a:pPr>
            <a:endParaRPr lang="en-US" sz="1000" dirty="0">
              <a:solidFill>
                <a:srgbClr val="000000"/>
              </a:solidFill>
              <a:latin typeface="Arial Rounded MT Bold" pitchFamily="34" charset="0"/>
              <a:cs typeface="Arial" pitchFamily="34"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Joint 802.1/802.15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Presentation on additional elements of 802.15.4 arch. overview</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pitchFamily="34" charset="0"/>
              </a:rPr>
              <a:t>Next steps for moving ahead</a:t>
            </a:r>
          </a:p>
          <a:p>
            <a:pPr marL="0" lvl="1" indent="0" fontAlgn="b">
              <a:lnSpc>
                <a:spcPct val="80000"/>
              </a:lnSpc>
              <a:buNone/>
              <a:tabLst>
                <a:tab pos="1247775" algn="l"/>
              </a:tabLst>
              <a:defRPr/>
            </a:pPr>
            <a:endParaRPr lang="en-US" sz="2000" dirty="0">
              <a:solidFill>
                <a:srgbClr val="000000"/>
              </a:solidFill>
              <a:latin typeface="Arial Rounded MT Bold" pitchFamily="34" charset="0"/>
              <a:cs typeface="Arial" pitchFamily="34"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37934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13</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18288" indent="0" fontAlgn="b">
              <a:lnSpc>
                <a:spcPct val="80000"/>
              </a:lnSpc>
              <a:buNone/>
              <a:defRPr/>
            </a:pPr>
            <a:r>
              <a:rPr lang="en-US" sz="2000" dirty="0">
                <a:solidFill>
                  <a:srgbClr val="000000"/>
                </a:solidFill>
                <a:latin typeface="Arial Rounded MT Bold" pitchFamily="34" charset="0"/>
                <a:cs typeface="Arial" pitchFamily="34" charset="0"/>
              </a:rPr>
              <a:t>IG PRIVACY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and formulate objectives </a:t>
            </a:r>
            <a:r>
              <a:rPr lang="en-US" sz="2000" dirty="0" err="1">
                <a:solidFill>
                  <a:srgbClr val="000000"/>
                </a:solidFill>
                <a:latin typeface="Arial Rounded MT Bold" pitchFamily="34" charset="0"/>
                <a:cs typeface="Arial" charset="0"/>
              </a:rPr>
              <a:t>w.r.t.</a:t>
            </a:r>
            <a:r>
              <a:rPr lang="en-US" sz="2000" dirty="0">
                <a:solidFill>
                  <a:srgbClr val="000000"/>
                </a:solidFill>
                <a:latin typeface="Arial Rounded MT Bold" pitchFamily="34" charset="0"/>
                <a:cs typeface="Arial" charset="0"/>
              </a:rPr>
              <a:t> address privacy</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Seek approval to form SG</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MAINTENANCE (2 meeting slots)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any change requests for the Operations Manual</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Work on any templates</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Review other WG PAR submissions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IETF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THz (0 meeting slots)</a:t>
            </a:r>
          </a:p>
          <a:p>
            <a:pPr marL="9525" indent="0" fontAlgn="b">
              <a:spcBef>
                <a:spcPts val="0"/>
              </a:spcBef>
              <a:spcAft>
                <a:spcPts val="0"/>
              </a:spcAft>
              <a:buNone/>
              <a:defRPr/>
            </a:pPr>
            <a:endParaRPr lang="en-US" sz="1000" dirty="0">
              <a:solidFill>
                <a:srgbClr val="000000"/>
              </a:solidFill>
              <a:latin typeface="Arial Rounded MT Bold" pitchFamily="34" charset="0"/>
              <a:cs typeface="Arial" charset="0"/>
            </a:endParaRPr>
          </a:p>
          <a:p>
            <a:pPr marL="18288" indent="0" fontAlgn="b">
              <a:lnSpc>
                <a:spcPct val="80000"/>
              </a:lnSpc>
              <a:buNone/>
              <a:defRPr/>
            </a:pPr>
            <a:r>
              <a:rPr lang="en-US" sz="2000" dirty="0">
                <a:solidFill>
                  <a:srgbClr val="000000"/>
                </a:solidFill>
                <a:latin typeface="Arial Rounded MT Bold" pitchFamily="34" charset="0"/>
                <a:cs typeface="Arial" pitchFamily="34" charset="0"/>
              </a:rPr>
              <a:t>SC WNG (1 meeting slot)</a:t>
            </a:r>
          </a:p>
          <a:p>
            <a:pPr marL="685800" lvl="1" indent="-457200" fontAlgn="b">
              <a:lnSpc>
                <a:spcPct val="80000"/>
              </a:lnSpc>
              <a:buFont typeface="+mj-lt"/>
              <a:buAutoNum type="arabicPeriod"/>
              <a:tabLst>
                <a:tab pos="1247775" algn="l"/>
              </a:tabLst>
              <a:defRPr/>
            </a:pPr>
            <a:r>
              <a:rPr lang="en-US" sz="2000" dirty="0">
                <a:solidFill>
                  <a:srgbClr val="000000"/>
                </a:solidFill>
                <a:latin typeface="Arial Rounded MT Bold" pitchFamily="34" charset="0"/>
                <a:cs typeface="Arial" charset="0"/>
              </a:rPr>
              <a:t>Hearing presentations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Session Objectives Nov. 14-17, 2022</a:t>
            </a:r>
          </a:p>
        </p:txBody>
      </p:sp>
    </p:spTree>
    <p:extLst>
      <p:ext uri="{BB962C8B-B14F-4D97-AF65-F5344CB8AC3E}">
        <p14:creationId xmlns:p14="http://schemas.microsoft.com/office/powerpoint/2010/main" val="26356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7" name="Rectangle 4">
            <a:extLst>
              <a:ext uri="{FF2B5EF4-FFF2-40B4-BE49-F238E27FC236}">
                <a16:creationId xmlns:a16="http://schemas.microsoft.com/office/drawing/2014/main" id="{46FEEBE0-9D85-785E-9AFB-DFE267926F65}"/>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Org. Chart</a:t>
            </a:r>
          </a:p>
        </p:txBody>
      </p:sp>
      <p:pic>
        <p:nvPicPr>
          <p:cNvPr id="3" name="Picture 2">
            <a:extLst>
              <a:ext uri="{FF2B5EF4-FFF2-40B4-BE49-F238E27FC236}">
                <a16:creationId xmlns:a16="http://schemas.microsoft.com/office/drawing/2014/main" id="{52DE7F88-FF2D-8AF7-6CAC-E0001F50B04B}"/>
              </a:ext>
            </a:extLst>
          </p:cNvPr>
          <p:cNvPicPr>
            <a:picLocks noChangeAspect="1"/>
          </p:cNvPicPr>
          <p:nvPr/>
        </p:nvPicPr>
        <p:blipFill>
          <a:blip r:embed="rId2"/>
          <a:stretch>
            <a:fillRect/>
          </a:stretch>
        </p:blipFill>
        <p:spPr>
          <a:xfrm>
            <a:off x="86106" y="650161"/>
            <a:ext cx="8971788" cy="5815584"/>
          </a:xfrm>
          <a:prstGeom prst="rect">
            <a:avLst/>
          </a:prstGeom>
        </p:spPr>
      </p:pic>
    </p:spTree>
    <p:extLst>
      <p:ext uri="{BB962C8B-B14F-4D97-AF65-F5344CB8AC3E}">
        <p14:creationId xmlns:p14="http://schemas.microsoft.com/office/powerpoint/2010/main" val="2761489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39" name="Slide Number Placeholder 6">
            <a:extLst>
              <a:ext uri="{FF2B5EF4-FFF2-40B4-BE49-F238E27FC236}">
                <a16:creationId xmlns:a16="http://schemas.microsoft.com/office/drawing/2014/main" id="{B671323E-5425-4FC0-B11C-7F5AA2488FD0}"/>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3</a:t>
            </a:fld>
            <a:endParaRPr lang="en-US" sz="1200"/>
          </a:p>
        </p:txBody>
      </p:sp>
      <p:sp>
        <p:nvSpPr>
          <p:cNvPr id="40" name="Rectangle 4">
            <a:extLst>
              <a:ext uri="{FF2B5EF4-FFF2-40B4-BE49-F238E27FC236}">
                <a16:creationId xmlns:a16="http://schemas.microsoft.com/office/drawing/2014/main" id="{418CE834-8575-4219-8F4F-44D840ECC0E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lgn="l">
              <a:defRPr/>
            </a:pPr>
            <a:r>
              <a:rPr lang="en-US" sz="3200" b="1" kern="0" dirty="0"/>
              <a:t>802.15 WG Standards Pipeline</a:t>
            </a:r>
          </a:p>
        </p:txBody>
      </p:sp>
      <p:pic>
        <p:nvPicPr>
          <p:cNvPr id="10" name="Picture 9">
            <a:extLst>
              <a:ext uri="{FF2B5EF4-FFF2-40B4-BE49-F238E27FC236}">
                <a16:creationId xmlns:a16="http://schemas.microsoft.com/office/drawing/2014/main" id="{8349030C-7146-5DA9-3951-27C0895A8BF3}"/>
              </a:ext>
            </a:extLst>
          </p:cNvPr>
          <p:cNvPicPr>
            <a:picLocks noChangeAspect="1"/>
          </p:cNvPicPr>
          <p:nvPr/>
        </p:nvPicPr>
        <p:blipFill>
          <a:blip r:embed="rId2"/>
          <a:stretch>
            <a:fillRect/>
          </a:stretch>
        </p:blipFill>
        <p:spPr>
          <a:xfrm>
            <a:off x="45720" y="1450842"/>
            <a:ext cx="9052560" cy="4772608"/>
          </a:xfrm>
          <a:prstGeom prst="rect">
            <a:avLst/>
          </a:prstGeom>
        </p:spPr>
      </p:pic>
    </p:spTree>
    <p:extLst>
      <p:ext uri="{BB962C8B-B14F-4D97-AF65-F5344CB8AC3E}">
        <p14:creationId xmlns:p14="http://schemas.microsoft.com/office/powerpoint/2010/main" val="924114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a:extLst>
              <a:ext uri="{FF2B5EF4-FFF2-40B4-BE49-F238E27FC236}">
                <a16:creationId xmlns:a16="http://schemas.microsoft.com/office/drawing/2014/main" id="{D2E6ACE8-C4FA-467F-A0BF-9EF2F79754C1}"/>
              </a:ext>
            </a:extLst>
          </p:cNvPr>
          <p:cNvSpPr txBox="1"/>
          <p:nvPr/>
        </p:nvSpPr>
        <p:spPr>
          <a:xfrm>
            <a:off x="7239609" y="449401"/>
            <a:ext cx="184731" cy="307777"/>
          </a:xfrm>
          <a:prstGeom prst="rect">
            <a:avLst/>
          </a:prstGeom>
          <a:noFill/>
        </p:spPr>
        <p:txBody>
          <a:bodyPr wrap="none" rtlCol="0">
            <a:spAutoFit/>
          </a:bodyPr>
          <a:lstStyle/>
          <a:p>
            <a:endParaRPr lang="en-US" dirty="0"/>
          </a:p>
        </p:txBody>
      </p:sp>
      <p:sp>
        <p:nvSpPr>
          <p:cNvPr id="6" name="Rectangle 4">
            <a:extLst>
              <a:ext uri="{FF2B5EF4-FFF2-40B4-BE49-F238E27FC236}">
                <a16:creationId xmlns:a16="http://schemas.microsoft.com/office/drawing/2014/main" id="{DBB37AC6-DA79-4081-A354-8C7460534043}"/>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Administrative</a:t>
            </a:r>
          </a:p>
        </p:txBody>
      </p:sp>
      <p:sp>
        <p:nvSpPr>
          <p:cNvPr id="7" name="Rectangle 3">
            <a:extLst>
              <a:ext uri="{FF2B5EF4-FFF2-40B4-BE49-F238E27FC236}">
                <a16:creationId xmlns:a16="http://schemas.microsoft.com/office/drawing/2014/main" id="{028DCF95-BD8E-4FA7-916B-C24CC404A078}"/>
              </a:ext>
            </a:extLst>
          </p:cNvPr>
          <p:cNvSpPr txBox="1">
            <a:spLocks noChangeArrowheads="1"/>
          </p:cNvSpPr>
          <p:nvPr/>
        </p:nvSpPr>
        <p:spPr bwMode="auto">
          <a:xfrm>
            <a:off x="304800" y="1676399"/>
            <a:ext cx="8610600" cy="458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pPr marL="1487488" indent="-635000" algn="l" fontAlgn="b">
              <a:lnSpc>
                <a:spcPct val="80000"/>
              </a:lnSpc>
              <a:spcAft>
                <a:spcPts val="600"/>
              </a:spcAft>
              <a:defRPr/>
            </a:pPr>
            <a:r>
              <a:rPr lang="en-US" sz="2400" kern="1200" dirty="0">
                <a:latin typeface="Arial Rounded MT Bold" pitchFamily="34" charset="0"/>
                <a:cs typeface="Arial" charset="0"/>
              </a:rPr>
              <a:t>Voting members:			138</a:t>
            </a:r>
          </a:p>
          <a:p>
            <a:pPr marL="1487488" indent="-635000" algn="l" fontAlgn="b">
              <a:lnSpc>
                <a:spcPct val="80000"/>
              </a:lnSpc>
              <a:spcAft>
                <a:spcPts val="600"/>
              </a:spcAft>
              <a:defRPr/>
            </a:pPr>
            <a:r>
              <a:rPr lang="en-US" sz="2400" kern="1200" dirty="0">
                <a:latin typeface="Arial Rounded MT Bold" pitchFamily="34" charset="0"/>
                <a:cs typeface="Arial" charset="0"/>
              </a:rPr>
              <a:t>Nearly voting members:		15</a:t>
            </a:r>
          </a:p>
          <a:p>
            <a:pPr marL="1487488" indent="-635000" algn="l" fontAlgn="b">
              <a:lnSpc>
                <a:spcPct val="80000"/>
              </a:lnSpc>
              <a:spcAft>
                <a:spcPts val="600"/>
              </a:spcAft>
              <a:defRPr/>
            </a:pPr>
            <a:r>
              <a:rPr lang="en-US" sz="2400" kern="1200" dirty="0">
                <a:latin typeface="Arial Rounded MT Bold" pitchFamily="34" charset="0"/>
                <a:cs typeface="Arial" charset="0"/>
              </a:rPr>
              <a:t>Aspirant voting member:		19</a:t>
            </a:r>
            <a:endParaRPr lang="en-US" sz="2400" kern="0" dirty="0">
              <a:latin typeface="Arial Rounded MT Bold" pitchFamily="34" charset="0"/>
              <a:cs typeface="Arial" charset="0"/>
            </a:endParaRPr>
          </a:p>
          <a:p>
            <a:pPr marL="609600" indent="-609600" fontAlgn="b">
              <a:lnSpc>
                <a:spcPct val="80000"/>
              </a:lnSpc>
              <a:spcAft>
                <a:spcPts val="600"/>
              </a:spcAft>
              <a:defRPr/>
            </a:pPr>
            <a:endParaRPr lang="en-US" sz="2400" kern="0" dirty="0">
              <a:latin typeface="Arial Rounded MT Bold" pitchFamily="34" charset="0"/>
              <a:cs typeface="Arial" charset="0"/>
            </a:endParaRPr>
          </a:p>
          <a:p>
            <a:pPr marL="609600" indent="-609600" algn="l" fontAlgn="b">
              <a:lnSpc>
                <a:spcPct val="80000"/>
              </a:lnSpc>
              <a:spcAft>
                <a:spcPts val="600"/>
              </a:spcAft>
              <a:defRPr/>
            </a:pPr>
            <a:r>
              <a:rPr lang="en-US" sz="2400" kern="0" dirty="0">
                <a:latin typeface="Arial Rounded MT Bold" pitchFamily="34" charset="0"/>
                <a:cs typeface="Arial" charset="0"/>
              </a:rPr>
              <a:t>	802.15 WG Officer elections held in March 2022</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Clint Powell elected WG Chair</a:t>
            </a:r>
          </a:p>
          <a:p>
            <a:pPr marL="1262062" indent="-342900" algn="l" fontAlgn="b">
              <a:lnSpc>
                <a:spcPct val="80000"/>
              </a:lnSpc>
              <a:spcAft>
                <a:spcPts val="600"/>
              </a:spcAft>
              <a:buFont typeface="Arial" panose="020B0604020202020204" pitchFamily="34" charset="0"/>
              <a:buChar char="•"/>
              <a:defRPr/>
            </a:pPr>
            <a:r>
              <a:rPr lang="en-US" sz="2400" kern="0" dirty="0">
                <a:latin typeface="Arial Rounded MT Bold" pitchFamily="34" charset="0"/>
                <a:cs typeface="Arial" charset="0"/>
              </a:rPr>
              <a:t>Phil Beecher elected WG Vice-Chair</a:t>
            </a:r>
          </a:p>
          <a:p>
            <a:pPr marL="914400" indent="3175" algn="l" fontAlgn="b">
              <a:lnSpc>
                <a:spcPct val="80000"/>
              </a:lnSpc>
              <a:spcAft>
                <a:spcPts val="600"/>
              </a:spcAft>
              <a:defRPr/>
            </a:pPr>
            <a:r>
              <a:rPr lang="en-US" sz="2400" kern="0" dirty="0">
                <a:latin typeface="Arial Rounded MT Bold" pitchFamily="34" charset="0"/>
                <a:cs typeface="Arial" charset="0"/>
              </a:rPr>
              <a:t>Ann Krieger </a:t>
            </a:r>
            <a:r>
              <a:rPr lang="en-US" sz="2400" kern="0" dirty="0" err="1">
                <a:latin typeface="Arial Rounded MT Bold" pitchFamily="34" charset="0"/>
                <a:cs typeface="Arial" charset="0"/>
              </a:rPr>
              <a:t>appt’d</a:t>
            </a:r>
            <a:r>
              <a:rPr lang="en-US" sz="2400" kern="0" dirty="0">
                <a:latin typeface="Arial Rounded MT Bold" pitchFamily="34" charset="0"/>
                <a:cs typeface="Arial" charset="0"/>
              </a:rPr>
              <a:t>. WG Vice-Chair</a:t>
            </a:r>
          </a:p>
          <a:p>
            <a:pPr marL="914400" indent="3175" algn="l" fontAlgn="b">
              <a:lnSpc>
                <a:spcPct val="80000"/>
              </a:lnSpc>
              <a:spcAft>
                <a:spcPts val="600"/>
              </a:spcAft>
              <a:defRPr/>
            </a:pPr>
            <a:r>
              <a:rPr lang="en-US" sz="2400" kern="0" dirty="0">
                <a:latin typeface="Arial Rounded MT Bold" pitchFamily="34" charset="0"/>
                <a:cs typeface="Arial" charset="0"/>
              </a:rPr>
              <a:t>Still seeking a WG Sec &amp; 1 WG Vice-Chair</a:t>
            </a:r>
          </a:p>
          <a:p>
            <a:pPr marL="1376362" lvl="1" algn="l" fontAlgn="b">
              <a:lnSpc>
                <a:spcPct val="80000"/>
              </a:lnSpc>
              <a:spcAft>
                <a:spcPts val="600"/>
              </a:spcAft>
              <a:defRPr/>
            </a:pPr>
            <a:r>
              <a:rPr lang="en-US" sz="1800" kern="0" dirty="0">
                <a:latin typeface="Arial Rounded MT Bold" pitchFamily="34" charset="0"/>
                <a:cs typeface="Arial" charset="0"/>
              </a:rPr>
              <a:t>*If interested contact WG15 Chair</a:t>
            </a:r>
          </a:p>
          <a:p>
            <a:pPr marL="609600" indent="-609600" fontAlgn="b">
              <a:lnSpc>
                <a:spcPct val="80000"/>
              </a:lnSpc>
              <a:spcAft>
                <a:spcPts val="600"/>
              </a:spcAft>
              <a:defRPr/>
            </a:pPr>
            <a:endParaRPr lang="en-US" sz="1800" kern="0" dirty="0">
              <a:latin typeface="Arial Rounded MT Bold" pitchFamily="34" charset="0"/>
              <a:cs typeface="Arial" charset="0"/>
            </a:endParaRPr>
          </a:p>
        </p:txBody>
      </p:sp>
      <p:sp>
        <p:nvSpPr>
          <p:cNvPr id="8" name="Slide Number Placeholder 6">
            <a:extLst>
              <a:ext uri="{FF2B5EF4-FFF2-40B4-BE49-F238E27FC236}">
                <a16:creationId xmlns:a16="http://schemas.microsoft.com/office/drawing/2014/main" id="{1353B116-04E3-4893-8D09-FA60886634BC}"/>
              </a:ext>
            </a:extLst>
          </p:cNvPr>
          <p:cNvSpPr>
            <a:spLocks noGrp="1"/>
          </p:cNvSpPr>
          <p:nvPr>
            <p:ph type="sldNum" sz="quarter" idx="12"/>
          </p:nvPr>
        </p:nvSpPr>
        <p:spPr>
          <a:xfrm>
            <a:off x="4344988" y="6475413"/>
            <a:ext cx="530225" cy="182562"/>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Tree>
    <p:extLst>
      <p:ext uri="{BB962C8B-B14F-4D97-AF65-F5344CB8AC3E}">
        <p14:creationId xmlns:p14="http://schemas.microsoft.com/office/powerpoint/2010/main" val="9400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3mb – Revision b,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09600" indent="-609600" fontAlgn="b">
              <a:lnSpc>
                <a:spcPct val="80000"/>
              </a:lnSpc>
              <a:spcAft>
                <a:spcPts val="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09600" indent="-609600" fontAlgn="b">
              <a:lnSpc>
                <a:spcPct val="80000"/>
              </a:lnSpc>
              <a:spcBef>
                <a:spcPts val="0"/>
              </a:spcBef>
              <a:spcAft>
                <a:spcPts val="0"/>
              </a:spcAft>
              <a:buFontTx/>
              <a:buNone/>
              <a:defRPr/>
            </a:pPr>
            <a:endParaRPr lang="en-US" sz="1000" kern="1200" dirty="0">
              <a:latin typeface="Arial Rounded MT Bold" pitchFamily="34" charset="0"/>
              <a:cs typeface="Arial" charset="0"/>
            </a:endParaRPr>
          </a:p>
          <a:p>
            <a:pPr marL="644525" indent="-644525" fontAlgn="b">
              <a:lnSpc>
                <a:spcPct val="80000"/>
              </a:lnSpc>
              <a:spcAft>
                <a:spcPts val="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457200" indent="-457200" fontAlgn="b">
              <a:lnSpc>
                <a:spcPct val="80000"/>
              </a:lnSpc>
              <a:spcAft>
                <a:spcPts val="0"/>
              </a:spcAft>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p>
          <a:p>
            <a:pPr marL="609600" indent="-609600" fontAlgn="b">
              <a:lnSpc>
                <a:spcPct val="80000"/>
              </a:lnSpc>
              <a:spcAft>
                <a:spcPts val="0"/>
              </a:spcAft>
              <a:buNone/>
              <a:defRPr/>
            </a:pPr>
            <a:endParaRPr lang="en-US" sz="1050" kern="12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4me – Revision e, Maintenance (mb)</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revision to 802.15.4-2020, rolling up amendments 802.15.4w, 802.15.4y, 802.15.4z, and 802.15.4aa and work on </a:t>
            </a:r>
            <a:r>
              <a:rPr lang="en-US" sz="2000" dirty="0">
                <a:solidFill>
                  <a:srgbClr val="000000"/>
                </a:solidFill>
                <a:latin typeface="Arial Rounded MT Bold" pitchFamily="34" charset="0"/>
                <a:cs typeface="Arial" pitchFamily="34" charset="0"/>
              </a:rPr>
              <a:t>errors, omissions, updates, etc.</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457200" indent="-457200" fontAlgn="b">
              <a:lnSpc>
                <a:spcPct val="80000"/>
              </a:lnSpc>
              <a:spcAft>
                <a:spcPts val="0"/>
              </a:spcAft>
              <a:buNone/>
              <a:tabLst>
                <a:tab pos="446088" algn="l"/>
              </a:tabLst>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Rectangle 4">
            <a:extLst>
              <a:ext uri="{FF2B5EF4-FFF2-40B4-BE49-F238E27FC236}">
                <a16:creationId xmlns:a16="http://schemas.microsoft.com/office/drawing/2014/main" id="{F2B9E079-9192-4D94-ADD7-88637BAC4ABA}"/>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7816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dirty="0">
                <a:latin typeface="Arial Rounded MT Bold" pitchFamily="34" charset="0"/>
                <a:cs typeface="Arial" charset="0"/>
              </a:rPr>
              <a:t>TG 6ma </a:t>
            </a:r>
            <a:r>
              <a:rPr lang="en-US" sz="2000" kern="1200" dirty="0">
                <a:latin typeface="Arial Rounded MT Bold" pitchFamily="34" charset="0"/>
                <a:cs typeface="Arial" charset="0"/>
              </a:rPr>
              <a:t>– </a:t>
            </a:r>
            <a:r>
              <a:rPr lang="en-US" sz="2000" dirty="0">
                <a:latin typeface="Arial Rounded MT Bold" pitchFamily="34" charset="0"/>
                <a:cs typeface="Arial" charset="0"/>
              </a:rPr>
              <a:t>Revision a, Maintenance (ma)</a:t>
            </a:r>
          </a:p>
          <a:p>
            <a:pPr marL="457200" indent="-457200" fontAlgn="b">
              <a:lnSpc>
                <a:spcPct val="80000"/>
              </a:lnSpc>
              <a:spcAft>
                <a:spcPts val="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457200" indent="-457200" fontAlgn="b">
              <a:lnSpc>
                <a:spcPct val="80000"/>
              </a:lnSpc>
              <a:spcAft>
                <a:spcPts val="0"/>
              </a:spcAft>
              <a:buNone/>
              <a:defRPr/>
            </a:pPr>
            <a:r>
              <a:rPr lang="en-US" sz="2000" kern="1200" dirty="0">
                <a:latin typeface="Arial Rounded MT Bold" pitchFamily="34" charset="0"/>
                <a:cs typeface="Arial" charset="0"/>
              </a:rPr>
              <a:t>	Objective: high-rate OCC Physical Layer (PHY) using light wavelengths from 10,000 nm to 190 nm delivering data rates up to 100 Mb/s for point-to-point and point-to-multipoint communication </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547503" y="135282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4E7C2080-6DB1-4FB8-9355-76A55A5FB454}"/>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398998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13 – Multi-Gigabit/sec Optical Wireless Communication (MG-OWC)</a:t>
            </a:r>
          </a:p>
          <a:p>
            <a:pPr marL="457200" indent="-457200" fontAlgn="b">
              <a:lnSpc>
                <a:spcPct val="80000"/>
              </a:lnSpc>
              <a:spcAft>
                <a:spcPts val="0"/>
              </a:spcAft>
              <a:buNone/>
              <a:defRPr/>
            </a:pPr>
            <a:r>
              <a:rPr lang="en-US" sz="2000" kern="1200" dirty="0">
                <a:latin typeface="Arial Rounded MT Bold" pitchFamily="34" charset="0"/>
                <a:cs typeface="Arial" charset="0"/>
              </a:rPr>
              <a:t>	Objective: define OWC specifications to enable high data rate transfer among end points with up to multi-Gigabit throughput and ranges up to 200 m unrestricted line of site targeting support for ceiling-mounted infrastructure serving stationary and mobile devices as well as point-to-point links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 ---IN HIBERNATION---</a:t>
            </a:r>
          </a:p>
          <a:p>
            <a:pPr marL="457200" indent="-4572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457200" indent="-457200" fontAlgn="b">
              <a:lnSpc>
                <a:spcPct val="80000"/>
              </a:lnSpc>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TG 15 – Narrow Band Wireless Ad Hoc Networks (NB-AHN)</a:t>
            </a:r>
            <a:br>
              <a:rPr lang="en-US" sz="2000" kern="1200" dirty="0">
                <a:latin typeface="Arial Rounded MT Bold" pitchFamily="34" charset="0"/>
                <a:cs typeface="Arial" charset="0"/>
              </a:rPr>
            </a:br>
            <a:r>
              <a:rPr lang="en-US" sz="2000" kern="1200" dirty="0">
                <a:latin typeface="Arial Rounded MT Bold" pitchFamily="34" charset="0"/>
                <a:cs typeface="Arial" charset="0"/>
              </a:rPr>
              <a:t>---IN HIBERNATION---</a:t>
            </a:r>
          </a:p>
          <a:p>
            <a:pPr marL="457200" indent="-457200" fontAlgn="b">
              <a:lnSpc>
                <a:spcPct val="80000"/>
              </a:lnSpc>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457200" indent="-457200" fontAlgn="b">
              <a:lnSpc>
                <a:spcPct val="80000"/>
              </a:lnSpc>
              <a:spcAft>
                <a:spcPts val="0"/>
              </a:spcAft>
              <a:buNone/>
              <a:defRPr/>
            </a:pPr>
            <a:endParaRPr lang="en-US" sz="2000" kern="1200" dirty="0">
              <a:latin typeface="Arial Rounded MT Bold" pitchFamily="34" charset="0"/>
              <a:cs typeface="Arial" charset="0"/>
            </a:endParaRP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E292E43B-3472-43CD-B41C-711A2FA858CB}"/>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52044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buNone/>
              <a:defRPr/>
            </a:pPr>
            <a:r>
              <a:rPr lang="en-US" sz="2000" kern="1200" dirty="0">
                <a:latin typeface="Arial Rounded MT Bold" pitchFamily="34" charset="0"/>
                <a:cs typeface="Arial" charset="0"/>
              </a:rPr>
              <a:t>TG 16t – Licensed Narrowband (</a:t>
            </a:r>
            <a:r>
              <a:rPr lang="en-US" sz="2000" kern="1200" dirty="0" err="1">
                <a:latin typeface="Arial Rounded MT Bold" pitchFamily="34" charset="0"/>
                <a:cs typeface="Arial" charset="0"/>
              </a:rPr>
              <a:t>Lic</a:t>
            </a:r>
            <a:r>
              <a:rPr lang="en-US" sz="2000" kern="1200" dirty="0">
                <a:latin typeface="Arial Rounded MT Bold" pitchFamily="34" charset="0"/>
                <a:cs typeface="Arial" charset="0"/>
              </a:rPr>
              <a:t>-NB)</a:t>
            </a:r>
          </a:p>
          <a:p>
            <a:pPr marL="457200" indent="-457200" fontAlgn="b">
              <a:lnSpc>
                <a:spcPct val="80000"/>
              </a:lnSpc>
              <a:buNone/>
              <a:defRPr/>
            </a:pPr>
            <a:r>
              <a:rPr lang="en-US" sz="2000" kern="1200" dirty="0">
                <a:latin typeface="Arial Rounded MT Bold" pitchFamily="34" charset="0"/>
                <a:cs typeface="Arial" charset="0"/>
              </a:rPr>
              <a:t>	Objective: specify new PHY in licensed spectrum with channel bandwidths greater than or equal to 5 kHz and less than 100 kHz focusing on spectrum less than 2 GHz.</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457200" indent="-457200" fontAlgn="b">
              <a:lnSpc>
                <a:spcPct val="80000"/>
              </a:lnSpc>
              <a:spcAft>
                <a:spcPts val="0"/>
              </a:spcAft>
              <a:buNone/>
              <a:defRPr/>
            </a:pPr>
            <a:r>
              <a:rPr lang="en-US" sz="2000" kern="1200" dirty="0">
                <a:latin typeface="Arial Rounded MT Bold" pitchFamily="34" charset="0"/>
                <a:cs typeface="Arial" charset="0"/>
              </a:rPr>
              <a:t>IG Privacy</a:t>
            </a:r>
          </a:p>
          <a:p>
            <a:pPr marL="457200" indent="-457200" fontAlgn="b">
              <a:lnSpc>
                <a:spcPct val="80000"/>
              </a:lnSpc>
              <a:spcAft>
                <a:spcPts val="600"/>
              </a:spcAft>
              <a:buNone/>
              <a:defRPr/>
            </a:pPr>
            <a:r>
              <a:rPr lang="en-US" sz="2000" kern="1200" dirty="0">
                <a:latin typeface="Arial Rounded MT Bold" pitchFamily="34" charset="0"/>
                <a:cs typeface="Arial" charset="0"/>
              </a:rPr>
              <a:t>	Objective: determine interest of topic “privacy of addresses” and if SG should be formed to develop PAR and CSD</a:t>
            </a:r>
          </a:p>
          <a:p>
            <a:pPr marL="457200" indent="-457200" fontAlgn="b">
              <a:lnSpc>
                <a:spcPct val="80000"/>
              </a:lnSpc>
              <a:buNone/>
              <a:defRPr/>
            </a:pPr>
            <a:endParaRPr lang="en-US" sz="2000" kern="1200" dirty="0">
              <a:latin typeface="Arial Rounded MT Bold" pitchFamily="34" charset="0"/>
              <a:cs typeface="Arial" charset="0"/>
            </a:endParaRP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87F3DC19-30E0-4A56-A71F-D087DEB9B03E}"/>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286298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9</a:t>
            </a:fld>
            <a:endParaRPr lang="en-US" sz="1200"/>
          </a:p>
        </p:txBody>
      </p:sp>
      <p:sp>
        <p:nvSpPr>
          <p:cNvPr id="5126" name="Rectangle 3"/>
          <p:cNvSpPr>
            <a:spLocks noGrp="1" noChangeArrowheads="1"/>
          </p:cNvSpPr>
          <p:nvPr>
            <p:ph type="body" sz="half" idx="1"/>
          </p:nvPr>
        </p:nvSpPr>
        <p:spPr>
          <a:xfrm>
            <a:off x="228600" y="1309469"/>
            <a:ext cx="8686800"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457200" indent="-457200" fontAlgn="b">
              <a:lnSpc>
                <a:spcPct val="80000"/>
              </a:lnSpc>
              <a:spcAft>
                <a:spcPts val="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 review PARs submitted by other WGs</a:t>
            </a:r>
          </a:p>
          <a:p>
            <a:pPr marL="609600" indent="-609600" fontAlgn="b">
              <a:lnSpc>
                <a:spcPct val="80000"/>
              </a:lnSpc>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457200" indent="-457200" fontAlgn="b">
              <a:lnSpc>
                <a:spcPct val="80000"/>
              </a:lnSpc>
              <a:spcAft>
                <a:spcPts val="0"/>
              </a:spcAft>
              <a:buNone/>
              <a:defRPr/>
            </a:pPr>
            <a:r>
              <a:rPr lang="en-US" sz="2000" kern="1200" dirty="0">
                <a:latin typeface="Arial Rounded MT Bold" pitchFamily="34" charset="0"/>
                <a:cs typeface="Arial" charset="0"/>
              </a:rPr>
              <a:t>	Objective:  follow the developments of THz communications, providing input to the regulatory framework for THz comms. in close cooperation IEEE 802.18 TAG; trigger the start of projects to amend existing and develop new standards for THz comms.</a:t>
            </a:r>
          </a:p>
          <a:p>
            <a:pPr marL="609600" indent="-609600" fontAlgn="b">
              <a:lnSpc>
                <a:spcPct val="80000"/>
              </a:lnSpc>
              <a:spcBef>
                <a:spcPts val="0"/>
              </a:spcBef>
              <a:spcAft>
                <a:spcPts val="0"/>
              </a:spcAft>
              <a:buNone/>
              <a:defRPr/>
            </a:pPr>
            <a:endParaRPr lang="en-US" sz="1000" kern="1200" dirty="0">
              <a:latin typeface="Arial Rounded MT Bold" pitchFamily="34" charset="0"/>
              <a:cs typeface="Arial" charset="0"/>
            </a:endParaRP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a:t>
            </a:r>
          </a:p>
          <a:p>
            <a:pPr marL="457200" indent="-457200" fontAlgn="b">
              <a:lnSpc>
                <a:spcPct val="80000"/>
              </a:lnSpc>
              <a:spcAft>
                <a:spcPts val="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4">
            <a:extLst>
              <a:ext uri="{FF2B5EF4-FFF2-40B4-BE49-F238E27FC236}">
                <a16:creationId xmlns:a16="http://schemas.microsoft.com/office/drawing/2014/main" id="{1BE1FC62-2A16-4834-9CFB-41E45E7DBEFC}"/>
              </a:ext>
            </a:extLst>
          </p:cNvPr>
          <p:cNvSpPr txBox="1">
            <a:spLocks noChangeArrowheads="1"/>
          </p:cNvSpPr>
          <p:nvPr/>
        </p:nvSpPr>
        <p:spPr bwMode="auto">
          <a:xfrm>
            <a:off x="684028" y="593724"/>
            <a:ext cx="8077200" cy="759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a:defRPr/>
            </a:pPr>
            <a:r>
              <a:rPr lang="en-US" sz="3200" b="1" kern="0" dirty="0"/>
              <a:t>802.15 WG Subgroups/Objectives</a:t>
            </a:r>
          </a:p>
        </p:txBody>
      </p:sp>
    </p:spTree>
    <p:extLst>
      <p:ext uri="{BB962C8B-B14F-4D97-AF65-F5344CB8AC3E}">
        <p14:creationId xmlns:p14="http://schemas.microsoft.com/office/powerpoint/2010/main" val="190340044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46175</TotalTime>
  <Words>1108</Words>
  <Application>Microsoft Office PowerPoint</Application>
  <PresentationFormat>On-screen Show (4:3)</PresentationFormat>
  <Paragraphs>133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Rounded MT Bold</vt:lpstr>
      <vt:lpstr>Times New Roman</vt:lpstr>
      <vt:lpstr>IEEE-802_15</vt:lpstr>
      <vt:lpstr> 140th Session of meetings of the  IEEE 802.15 Working Group for Wireless Specialty Networks (WSN)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1018</cp:revision>
  <cp:lastPrinted>2000-07-07T01:25:49Z</cp:lastPrinted>
  <dcterms:created xsi:type="dcterms:W3CDTF">1999-06-22T06:24:01Z</dcterms:created>
  <dcterms:modified xsi:type="dcterms:W3CDTF">2022-11-13T12:57:55Z</dcterms:modified>
  <cp:category/>
</cp:coreProperties>
</file>