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59" r:id="rId2"/>
    <p:sldId id="360" r:id="rId3"/>
    <p:sldId id="340" r:id="rId4"/>
    <p:sldId id="342" r:id="rId5"/>
    <p:sldId id="349" r:id="rId6"/>
    <p:sldId id="348" r:id="rId7"/>
    <p:sldId id="347" r:id="rId8"/>
    <p:sldId id="346" r:id="rId9"/>
    <p:sldId id="334" r:id="rId10"/>
    <p:sldId id="357" r:id="rId11"/>
    <p:sldId id="350" r:id="rId12"/>
    <p:sldId id="351" r:id="rId13"/>
    <p:sldId id="356"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66" d="100"/>
          <a:sy n="66" d="100"/>
        </p:scale>
        <p:origin x="100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802.15-22-0536-02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November 2022</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668B767-4C5C-A342-72A7-47852D13D16B}"/>
              </a:ext>
            </a:extLst>
          </p:cNvPr>
          <p:cNvSpPr>
            <a:spLocks noGrp="1" noChangeArrowheads="1"/>
          </p:cNvSpPr>
          <p:nvPr>
            <p:ph type="ctrTitle"/>
          </p:nvPr>
        </p:nvSpPr>
        <p:spPr>
          <a:xfrm>
            <a:off x="685800" y="2349586"/>
            <a:ext cx="7772400" cy="1143000"/>
          </a:xfrm>
        </p:spPr>
        <p:txBody>
          <a:bodyPr/>
          <a:lstStyle/>
          <a:p>
            <a:pPr>
              <a:defRPr/>
            </a:pPr>
            <a:br>
              <a:rPr lang="en-US" dirty="0"/>
            </a:br>
            <a:r>
              <a:rPr lang="en-US" dirty="0"/>
              <a:t>140</a:t>
            </a:r>
            <a:r>
              <a:rPr lang="en-US" baseline="30000" dirty="0"/>
              <a:t>th</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7E83B966-E656-DA6F-14DE-E078DA859EC9}"/>
              </a:ext>
            </a:extLst>
          </p:cNvPr>
          <p:cNvSpPr>
            <a:spLocks noGrp="1" noChangeArrowheads="1"/>
          </p:cNvSpPr>
          <p:nvPr>
            <p:ph type="subTitle" idx="1"/>
          </p:nvPr>
        </p:nvSpPr>
        <p:spPr>
          <a:xfrm>
            <a:off x="838200" y="3962400"/>
            <a:ext cx="7467600" cy="2513012"/>
          </a:xfrm>
        </p:spPr>
        <p:txBody>
          <a:bodyPr/>
          <a:lstStyle/>
          <a:p>
            <a:pPr>
              <a:lnSpc>
                <a:spcPct val="70000"/>
              </a:lnSpc>
              <a:defRPr/>
            </a:pPr>
            <a:endParaRPr lang="en-US" sz="2400" b="1" dirty="0">
              <a:latin typeface="Times New Roman" charset="0"/>
            </a:endParaRPr>
          </a:p>
          <a:p>
            <a:pPr>
              <a:lnSpc>
                <a:spcPct val="70000"/>
              </a:lnSpc>
              <a:spcBef>
                <a:spcPts val="0"/>
              </a:spcBef>
              <a:defRPr/>
            </a:pPr>
            <a:r>
              <a:rPr lang="en-US"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800" b="1" dirty="0">
                <a:latin typeface="Times New Roman" charset="0"/>
              </a:rPr>
              <a:t>Nov. 14-17, 2022</a:t>
            </a:r>
          </a:p>
          <a:p>
            <a:pPr>
              <a:lnSpc>
                <a:spcPct val="70000"/>
              </a:lnSpc>
              <a:defRPr/>
            </a:pPr>
            <a:endParaRPr lang="en-US" sz="2400" b="1" dirty="0">
              <a:latin typeface="Times New Roman" charset="0"/>
            </a:endParaRPr>
          </a:p>
          <a:p>
            <a:pPr eaLnBrk="1" fontAlgn="b" hangingPunct="1">
              <a:spcBef>
                <a:spcPts val="0"/>
              </a:spcBef>
              <a:defRPr/>
            </a:pPr>
            <a:r>
              <a:rPr lang="en-US" b="1" dirty="0"/>
              <a:t>Held in Bangkok &amp; Hybrid via Webex</a:t>
            </a:r>
            <a:endParaRPr lang="en-US" sz="2400" b="1" dirty="0"/>
          </a:p>
        </p:txBody>
      </p:sp>
      <p:pic>
        <p:nvPicPr>
          <p:cNvPr id="9" name="Picture 8">
            <a:extLst>
              <a:ext uri="{FF2B5EF4-FFF2-40B4-BE49-F238E27FC236}">
                <a16:creationId xmlns:a16="http://schemas.microsoft.com/office/drawing/2014/main" id="{A580A8FD-6AFB-77D7-7CE8-0B220A768ABB}"/>
              </a:ext>
            </a:extLst>
          </p:cNvPr>
          <p:cNvPicPr>
            <a:picLocks noChangeAspect="1" noChangeArrowheads="1"/>
          </p:cNvPicPr>
          <p:nvPr/>
        </p:nvPicPr>
        <p:blipFill>
          <a:blip r:embed="rId2"/>
          <a:srcRect/>
          <a:stretch>
            <a:fillRect/>
          </a:stretch>
        </p:blipFill>
        <p:spPr bwMode="auto">
          <a:xfrm>
            <a:off x="308451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Sept. Interim</a:t>
            </a:r>
          </a:p>
        </p:txBody>
      </p:sp>
      <p:pic>
        <p:nvPicPr>
          <p:cNvPr id="2" name="Picture 1">
            <a:extLst>
              <a:ext uri="{FF2B5EF4-FFF2-40B4-BE49-F238E27FC236}">
                <a16:creationId xmlns:a16="http://schemas.microsoft.com/office/drawing/2014/main" id="{458C7F04-B464-2AF7-DCAD-1477E9BFA168}"/>
              </a:ext>
            </a:extLst>
          </p:cNvPr>
          <p:cNvPicPr>
            <a:picLocks noChangeAspect="1"/>
          </p:cNvPicPr>
          <p:nvPr/>
        </p:nvPicPr>
        <p:blipFill>
          <a:blip r:embed="rId2"/>
          <a:stretch>
            <a:fillRect/>
          </a:stretch>
        </p:blipFill>
        <p:spPr>
          <a:xfrm>
            <a:off x="723900" y="1239258"/>
            <a:ext cx="7696200" cy="5206253"/>
          </a:xfrm>
          <a:prstGeom prst="rect">
            <a:avLst/>
          </a:prstGeom>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3mb (Revision) (4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Comment resolution on initial Letter Ballot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 Recirc</a:t>
            </a:r>
          </a:p>
          <a:p>
            <a:pPr marL="0" lvl="1" indent="0" fontAlgn="b">
              <a:lnSpc>
                <a:spcPct val="80000"/>
              </a:lnSpc>
              <a:buNone/>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4/Cor1 (0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In IEEE editing phase</a:t>
            </a:r>
          </a:p>
          <a:p>
            <a:pPr marL="0" lvl="1" indent="0" fontAlgn="b">
              <a:lnSpc>
                <a:spcPct val="80000"/>
              </a:lnSpc>
              <a:buNone/>
              <a:tabLst>
                <a:tab pos="1247775" algn="l"/>
              </a:tabLst>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to hear and discuss PHY &amp; MAC presentations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Identify elements to start pulling together baseline draft</a:t>
            </a:r>
          </a:p>
          <a:p>
            <a:pPr marL="0" indent="0" fontAlgn="b">
              <a:lnSpc>
                <a:spcPct val="80000"/>
              </a:lnSpc>
              <a:buNone/>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4me (Revision)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presentations on errors, omissions, updates, etc.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status update of merged baseline draft</a:t>
            </a:r>
          </a:p>
          <a:p>
            <a:pPr marL="18288"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6ma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harmonization with TG 4ab</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Nov. 14-17,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7a (OCC) (3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Comment resolution on initial Letter Ballot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 Recirc</a:t>
            </a:r>
          </a:p>
          <a:p>
            <a:pPr marL="0"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13 (MG-OWC)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Comment resolution for latest SA Ballot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Discuss timeline of future recircs and submission to </a:t>
            </a:r>
            <a:r>
              <a:rPr lang="en-US" sz="2000" dirty="0" err="1">
                <a:solidFill>
                  <a:srgbClr val="000000"/>
                </a:solidFill>
                <a:latin typeface="Arial Rounded MT Bold" pitchFamily="34" charset="0"/>
                <a:cs typeface="Arial" pitchFamily="34" charset="0"/>
              </a:rPr>
              <a:t>RevCom</a:t>
            </a:r>
            <a:endParaRPr lang="en-US" sz="2000" dirty="0">
              <a:solidFill>
                <a:srgbClr val="000000"/>
              </a:solidFill>
              <a:latin typeface="Arial Rounded MT Bold" pitchFamily="34" charset="0"/>
              <a:cs typeface="Arial" pitchFamily="34" charset="0"/>
            </a:endParaRP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14 (UWB-AHN) (0 meeting slots)</a:t>
            </a: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15 (NB-AHN) (0 meeting slots)</a:t>
            </a:r>
          </a:p>
          <a:p>
            <a:pPr marL="18288"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16t (</a:t>
            </a:r>
            <a:r>
              <a:rPr lang="en-US" sz="2000" dirty="0" err="1">
                <a:solidFill>
                  <a:srgbClr val="000000"/>
                </a:solidFill>
                <a:latin typeface="Arial Rounded MT Bold" pitchFamily="34" charset="0"/>
                <a:cs typeface="Arial" pitchFamily="34" charset="0"/>
              </a:rPr>
              <a:t>Lic</a:t>
            </a:r>
            <a:r>
              <a:rPr lang="en-US" sz="2000" dirty="0">
                <a:solidFill>
                  <a:srgbClr val="000000"/>
                </a:solidFill>
                <a:latin typeface="Arial Rounded MT Bold" pitchFamily="34" charset="0"/>
                <a:cs typeface="Arial" pitchFamily="34" charset="0"/>
              </a:rPr>
              <a:t>-NB)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draft development</a:t>
            </a: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Joint 802.1/802.15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Presentation on additional elements of 802.15.4 arch. overview</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Next steps for moving ahead</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Nov. 14-17,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IG PRIVACY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and formulate objectives </a:t>
            </a:r>
            <a:r>
              <a:rPr lang="en-US" sz="2000" dirty="0" err="1">
                <a:solidFill>
                  <a:srgbClr val="000000"/>
                </a:solidFill>
                <a:latin typeface="Arial Rounded MT Bold" pitchFamily="34" charset="0"/>
                <a:cs typeface="Arial" charset="0"/>
              </a:rPr>
              <a:t>w.r.t.</a:t>
            </a:r>
            <a:r>
              <a:rPr lang="en-US" sz="2000" dirty="0">
                <a:solidFill>
                  <a:srgbClr val="000000"/>
                </a:solidFill>
                <a:latin typeface="Arial Rounded MT Bold" pitchFamily="34" charset="0"/>
                <a:cs typeface="Arial" charset="0"/>
              </a:rPr>
              <a:t> address privacy</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Seek approval to form SG</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MAINTENANCE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other WG PAR submissions</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THz (0 meeting slots)</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Hearing presentations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Nov. 14-17,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7" name="Rectangle 4">
            <a:extLst>
              <a:ext uri="{FF2B5EF4-FFF2-40B4-BE49-F238E27FC236}">
                <a16:creationId xmlns:a16="http://schemas.microsoft.com/office/drawing/2014/main" id="{46FEEBE0-9D85-785E-9AFB-DFE267926F65}"/>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pic>
        <p:nvPicPr>
          <p:cNvPr id="3" name="Picture 2">
            <a:extLst>
              <a:ext uri="{FF2B5EF4-FFF2-40B4-BE49-F238E27FC236}">
                <a16:creationId xmlns:a16="http://schemas.microsoft.com/office/drawing/2014/main" id="{52DE7F88-FF2D-8AF7-6CAC-E0001F50B04B}"/>
              </a:ext>
            </a:extLst>
          </p:cNvPr>
          <p:cNvPicPr>
            <a:picLocks noChangeAspect="1"/>
          </p:cNvPicPr>
          <p:nvPr/>
        </p:nvPicPr>
        <p:blipFill>
          <a:blip r:embed="rId2"/>
          <a:stretch>
            <a:fillRect/>
          </a:stretch>
        </p:blipFill>
        <p:spPr>
          <a:xfrm>
            <a:off x="86106" y="650161"/>
            <a:ext cx="8971788" cy="5815584"/>
          </a:xfrm>
          <a:prstGeom prst="rect">
            <a:avLst/>
          </a:prstGeom>
        </p:spPr>
      </p:pic>
    </p:spTree>
    <p:extLst>
      <p:ext uri="{BB962C8B-B14F-4D97-AF65-F5344CB8AC3E}">
        <p14:creationId xmlns:p14="http://schemas.microsoft.com/office/powerpoint/2010/main" val="276148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pic>
        <p:nvPicPr>
          <p:cNvPr id="10" name="Picture 9">
            <a:extLst>
              <a:ext uri="{FF2B5EF4-FFF2-40B4-BE49-F238E27FC236}">
                <a16:creationId xmlns:a16="http://schemas.microsoft.com/office/drawing/2014/main" id="{8349030C-7146-5DA9-3951-27C0895A8BF3}"/>
              </a:ext>
            </a:extLst>
          </p:cNvPr>
          <p:cNvPicPr>
            <a:picLocks noChangeAspect="1"/>
          </p:cNvPicPr>
          <p:nvPr/>
        </p:nvPicPr>
        <p:blipFill>
          <a:blip r:embed="rId2"/>
          <a:stretch>
            <a:fillRect/>
          </a:stretch>
        </p:blipFill>
        <p:spPr>
          <a:xfrm>
            <a:off x="45720" y="1450842"/>
            <a:ext cx="9052560" cy="4772608"/>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6106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138</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15</a:t>
            </a: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19</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 held in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WG 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WG Vice-Chair</a:t>
            </a:r>
          </a:p>
          <a:p>
            <a:pPr marL="914400" indent="3175" algn="l" fontAlgn="b">
              <a:lnSpc>
                <a:spcPct val="80000"/>
              </a:lnSpc>
              <a:spcAft>
                <a:spcPts val="600"/>
              </a:spcAft>
              <a:defRPr/>
            </a:pPr>
            <a:r>
              <a:rPr lang="en-US" sz="2400" kern="0" dirty="0">
                <a:latin typeface="Arial Rounded MT Bold" pitchFamily="34" charset="0"/>
                <a:cs typeface="Arial" charset="0"/>
              </a:rPr>
              <a:t>Ann Krieger </a:t>
            </a:r>
            <a:r>
              <a:rPr lang="en-US" sz="2400" kern="0" dirty="0" err="1">
                <a:latin typeface="Arial Rounded MT Bold" pitchFamily="34" charset="0"/>
                <a:cs typeface="Arial" charset="0"/>
              </a:rPr>
              <a:t>appt’d</a:t>
            </a:r>
            <a:r>
              <a:rPr lang="en-US" sz="2400" kern="0" dirty="0">
                <a:latin typeface="Arial Rounded MT Bold" pitchFamily="34" charset="0"/>
                <a:cs typeface="Arial" charset="0"/>
              </a:rPr>
              <a:t>. WG Vice-Chair</a:t>
            </a:r>
          </a:p>
          <a:p>
            <a:pPr marL="914400" indent="3175" algn="l" fontAlgn="b">
              <a:lnSpc>
                <a:spcPct val="80000"/>
              </a:lnSpc>
              <a:spcAft>
                <a:spcPts val="600"/>
              </a:spcAft>
              <a:defRPr/>
            </a:pPr>
            <a:r>
              <a:rPr lang="en-US" sz="2400" kern="0" dirty="0">
                <a:latin typeface="Arial Rounded MT Bold" pitchFamily="34" charset="0"/>
                <a:cs typeface="Arial" charset="0"/>
              </a:rPr>
              <a:t>Still seeking a WG Sec &amp; 1 WG Vice-Chair</a:t>
            </a:r>
          </a:p>
          <a:p>
            <a:pPr marL="1376362" lvl="1" algn="l" fontAlgn="b">
              <a:lnSpc>
                <a:spcPct val="80000"/>
              </a:lnSpc>
              <a:spcAft>
                <a:spcPts val="600"/>
              </a:spcAft>
              <a:defRPr/>
            </a:pPr>
            <a:r>
              <a:rPr lang="en-US" sz="1800" kern="0" dirty="0">
                <a:latin typeface="Arial Rounded MT Bold" pitchFamily="34" charset="0"/>
                <a:cs typeface="Arial" charset="0"/>
              </a:rPr>
              <a:t>*If interested contact WG15 Chair</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3mb – Revision b,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a:p>
            <a:pPr marL="609600" indent="-609600" fontAlgn="b">
              <a:lnSpc>
                <a:spcPct val="80000"/>
              </a:lnSpc>
              <a:spcAft>
                <a:spcPts val="0"/>
              </a:spcAft>
              <a:buNone/>
              <a:defRPr/>
            </a:pPr>
            <a:endParaRPr lang="en-US" sz="1050" kern="12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4me – Revision e,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to 802.15.4-2020, rolling up amendments 802.15.4w, 802.15.4y, 802.15.4z, and 802.15.4aa and work on </a:t>
            </a:r>
            <a:r>
              <a:rPr lang="en-US" sz="2000" dirty="0">
                <a:solidFill>
                  <a:srgbClr val="000000"/>
                </a:solidFill>
                <a:latin typeface="Arial Rounded MT Bold" pitchFamily="34" charset="0"/>
                <a:cs typeface="Arial" pitchFamily="34" charset="0"/>
              </a:rPr>
              <a:t>errors, omissions, updates, etc.</a:t>
            </a:r>
          </a:p>
          <a:p>
            <a:pPr marL="457200" indent="-457200" fontAlgn="b">
              <a:lnSpc>
                <a:spcPct val="80000"/>
              </a:lnSpc>
              <a:spcAft>
                <a:spcPts val="0"/>
              </a:spcAft>
              <a:buNone/>
              <a:defRPr/>
            </a:pPr>
            <a:endParaRPr lang="en-US" sz="2000" kern="1200" dirty="0">
              <a:latin typeface="Arial Rounded MT Bold" pitchFamily="34" charset="0"/>
              <a:cs typeface="Arial" charset="0"/>
            </a:endParaRPr>
          </a:p>
          <a:p>
            <a:pPr marL="457200" indent="-457200" fontAlgn="b">
              <a:lnSpc>
                <a:spcPct val="80000"/>
              </a:lnSpc>
              <a:spcAft>
                <a:spcPts val="0"/>
              </a:spcAft>
              <a:buNone/>
              <a:tabLst>
                <a:tab pos="446088" algn="l"/>
              </a:tabLst>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6ma </a:t>
            </a:r>
            <a:r>
              <a:rPr lang="en-US" sz="2000" kern="1200" dirty="0">
                <a:latin typeface="Arial Rounded MT Bold" pitchFamily="34" charset="0"/>
                <a:cs typeface="Arial" charset="0"/>
              </a:rPr>
              <a:t>– </a:t>
            </a:r>
            <a:r>
              <a:rPr lang="en-US" sz="2000" dirty="0">
                <a:latin typeface="Arial Rounded MT Bold" pitchFamily="34" charset="0"/>
                <a:cs typeface="Arial" charset="0"/>
              </a:rPr>
              <a:t>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with up to multi-Gigabit throughput and ranges up to 200 m unrestricted line of site targeting support for ceiling-mounted infrastructure serving stationary and mobile devices as well as point-to-point links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 ---IN HIBERNATION---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457200" indent="-457200" fontAlgn="b">
              <a:lnSpc>
                <a:spcPct val="80000"/>
              </a:lnSpc>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a:p>
            <a:pPr marL="457200" indent="-457200" fontAlgn="b">
              <a:lnSpc>
                <a:spcPct val="80000"/>
              </a:lnSpc>
              <a:spcAft>
                <a:spcPts val="0"/>
              </a:spcAft>
              <a:buNone/>
              <a:defRPr/>
            </a:pPr>
            <a:endParaRPr lang="en-US" sz="2000" kern="12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Licensed Narrowband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specify new PHY in licensed spectrum with channel bandwidths greater than or equal to 5 kHz and less than 100 kHz focusing on spectrum less than 2 GHz.</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IG Privacy</a:t>
            </a:r>
          </a:p>
          <a:p>
            <a:pPr marL="457200" indent="-457200" fontAlgn="b">
              <a:lnSpc>
                <a:spcPct val="80000"/>
              </a:lnSpc>
              <a:spcAft>
                <a:spcPts val="600"/>
              </a:spcAft>
              <a:buNone/>
              <a:defRPr/>
            </a:pPr>
            <a:r>
              <a:rPr lang="en-US" sz="2000" kern="1200" dirty="0">
                <a:latin typeface="Arial Rounded MT Bold" pitchFamily="34" charset="0"/>
                <a:cs typeface="Arial" charset="0"/>
              </a:rPr>
              <a:t>	Objective: determine interest of topic “privacy of addresses” and if SG should be formed to develop PAR and CSD</a:t>
            </a:r>
          </a:p>
          <a:p>
            <a:pPr marL="457200" indent="-457200" fontAlgn="b">
              <a:lnSpc>
                <a:spcPct val="80000"/>
              </a:lnSpc>
              <a:buNone/>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 review PARs submitted by other WGs</a:t>
            </a:r>
          </a:p>
          <a:p>
            <a:pPr marL="609600" indent="-609600" fontAlgn="b">
              <a:lnSpc>
                <a:spcPct val="80000"/>
              </a:lnSpc>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providing input to the regulatory framework for THz comms. in close cooperation IEEE 802.18 TAG; trigger the start of projects to amend existing and develop new standards for THz comms.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46171</TotalTime>
  <Words>1108</Words>
  <Application>Microsoft Office PowerPoint</Application>
  <PresentationFormat>On-screen Show (4:3)</PresentationFormat>
  <Paragraphs>133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Rounded MT Bold</vt:lpstr>
      <vt:lpstr>Times New Roman</vt:lpstr>
      <vt:lpstr>IEEE-802_15</vt:lpstr>
      <vt:lpstr> 140th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1015</cp:revision>
  <cp:lastPrinted>2000-07-07T01:25:49Z</cp:lastPrinted>
  <dcterms:created xsi:type="dcterms:W3CDTF">1999-06-22T06:24:01Z</dcterms:created>
  <dcterms:modified xsi:type="dcterms:W3CDTF">2022-11-02T17:38:53Z</dcterms:modified>
  <cp:category/>
</cp:coreProperties>
</file>