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59" r:id="rId2"/>
    <p:sldId id="360" r:id="rId3"/>
    <p:sldId id="340" r:id="rId4"/>
    <p:sldId id="342" r:id="rId5"/>
    <p:sldId id="349" r:id="rId6"/>
    <p:sldId id="348" r:id="rId7"/>
    <p:sldId id="347" r:id="rId8"/>
    <p:sldId id="346" r:id="rId9"/>
    <p:sldId id="334" r:id="rId10"/>
    <p:sldId id="357" r:id="rId11"/>
    <p:sldId id="350" r:id="rId12"/>
    <p:sldId id="351" r:id="rId13"/>
    <p:sldId id="356" r:id="rId14"/>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70" d="100"/>
          <a:sy n="70" d="100"/>
        </p:scale>
        <p:origin x="912"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802.15-22-0536-00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2022</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Meta Platforms</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8668B767-4C5C-A342-72A7-47852D13D16B}"/>
              </a:ext>
            </a:extLst>
          </p:cNvPr>
          <p:cNvSpPr>
            <a:spLocks noGrp="1" noChangeArrowheads="1"/>
          </p:cNvSpPr>
          <p:nvPr>
            <p:ph type="ctrTitle"/>
          </p:nvPr>
        </p:nvSpPr>
        <p:spPr>
          <a:xfrm>
            <a:off x="685800" y="2349586"/>
            <a:ext cx="7772400" cy="1143000"/>
          </a:xfrm>
        </p:spPr>
        <p:txBody>
          <a:bodyPr/>
          <a:lstStyle/>
          <a:p>
            <a:pPr>
              <a:defRPr/>
            </a:pPr>
            <a:br>
              <a:rPr lang="en-US" dirty="0"/>
            </a:br>
            <a:r>
              <a:rPr lang="en-US" dirty="0"/>
              <a:t>140</a:t>
            </a:r>
            <a:r>
              <a:rPr lang="en-US" baseline="30000" dirty="0"/>
              <a:t>th</a:t>
            </a:r>
            <a:r>
              <a:rPr lang="en-US" dirty="0"/>
              <a:t> Session of meetings of the </a:t>
            </a:r>
            <a:br>
              <a:rPr lang="en-US" dirty="0"/>
            </a:br>
            <a:r>
              <a:rPr lang="en-US" dirty="0"/>
              <a:t>IEEE 802.15 Working Group for Wireless Specialty Networks (WSN)</a:t>
            </a:r>
          </a:p>
        </p:txBody>
      </p:sp>
      <p:sp>
        <p:nvSpPr>
          <p:cNvPr id="8" name="Rectangle 3">
            <a:extLst>
              <a:ext uri="{FF2B5EF4-FFF2-40B4-BE49-F238E27FC236}">
                <a16:creationId xmlns:a16="http://schemas.microsoft.com/office/drawing/2014/main" id="{7E83B966-E656-DA6F-14DE-E078DA859EC9}"/>
              </a:ext>
            </a:extLst>
          </p:cNvPr>
          <p:cNvSpPr>
            <a:spLocks noGrp="1" noChangeArrowheads="1"/>
          </p:cNvSpPr>
          <p:nvPr>
            <p:ph type="subTitle" idx="1"/>
          </p:nvPr>
        </p:nvSpPr>
        <p:spPr>
          <a:xfrm>
            <a:off x="838200" y="3962400"/>
            <a:ext cx="7467600" cy="2513012"/>
          </a:xfrm>
        </p:spPr>
        <p:txBody>
          <a:bodyPr/>
          <a:lstStyle/>
          <a:p>
            <a:pPr>
              <a:lnSpc>
                <a:spcPct val="70000"/>
              </a:lnSpc>
              <a:defRPr/>
            </a:pPr>
            <a:endParaRPr lang="en-US" sz="2400" b="1" dirty="0">
              <a:latin typeface="Times New Roman" charset="0"/>
            </a:endParaRPr>
          </a:p>
          <a:p>
            <a:pPr>
              <a:lnSpc>
                <a:spcPct val="70000"/>
              </a:lnSpc>
              <a:spcBef>
                <a:spcPts val="0"/>
              </a:spcBef>
              <a:defRPr/>
            </a:pPr>
            <a:r>
              <a:rPr lang="en-US" b="1" dirty="0">
                <a:latin typeface="Times New Roman" charset="0"/>
              </a:rPr>
              <a:t>Opening Report</a:t>
            </a:r>
          </a:p>
          <a:p>
            <a:pPr>
              <a:lnSpc>
                <a:spcPct val="70000"/>
              </a:lnSpc>
              <a:defRPr/>
            </a:pPr>
            <a:endParaRPr lang="en-US" sz="2400" b="1" dirty="0">
              <a:latin typeface="Times New Roman" charset="0"/>
            </a:endParaRPr>
          </a:p>
          <a:p>
            <a:pPr>
              <a:lnSpc>
                <a:spcPct val="70000"/>
              </a:lnSpc>
              <a:defRPr/>
            </a:pPr>
            <a:r>
              <a:rPr lang="en-US" sz="2800" b="1" dirty="0">
                <a:latin typeface="Times New Roman" charset="0"/>
              </a:rPr>
              <a:t>Nov. 14-17, 2022</a:t>
            </a:r>
          </a:p>
          <a:p>
            <a:pPr>
              <a:lnSpc>
                <a:spcPct val="70000"/>
              </a:lnSpc>
              <a:defRPr/>
            </a:pPr>
            <a:endParaRPr lang="en-US" sz="2400" b="1" dirty="0">
              <a:latin typeface="Times New Roman" charset="0"/>
            </a:endParaRPr>
          </a:p>
          <a:p>
            <a:pPr eaLnBrk="1" fontAlgn="b" hangingPunct="1">
              <a:spcBef>
                <a:spcPts val="0"/>
              </a:spcBef>
              <a:defRPr/>
            </a:pPr>
            <a:r>
              <a:rPr lang="en-US" b="1" dirty="0"/>
              <a:t>Held in Bangkok &amp; Hybrid via Webex</a:t>
            </a:r>
            <a:endParaRPr lang="en-US" sz="2400" b="1" dirty="0"/>
          </a:p>
        </p:txBody>
      </p:sp>
      <p:pic>
        <p:nvPicPr>
          <p:cNvPr id="9" name="Picture 8">
            <a:extLst>
              <a:ext uri="{FF2B5EF4-FFF2-40B4-BE49-F238E27FC236}">
                <a16:creationId xmlns:a16="http://schemas.microsoft.com/office/drawing/2014/main" id="{A580A8FD-6AFB-77D7-7CE8-0B220A768ABB}"/>
              </a:ext>
            </a:extLst>
          </p:cNvPr>
          <p:cNvPicPr>
            <a:picLocks noChangeAspect="1" noChangeArrowheads="1"/>
          </p:cNvPicPr>
          <p:nvPr/>
        </p:nvPicPr>
        <p:blipFill>
          <a:blip r:embed="rId2"/>
          <a:srcRect/>
          <a:stretch>
            <a:fillRect/>
          </a:stretch>
        </p:blipFill>
        <p:spPr bwMode="auto">
          <a:xfrm>
            <a:off x="308451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1034134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10</a:t>
            </a:fld>
            <a:endParaRPr lang="en-US" sz="1200"/>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Meeting Slots for 802.15 WG Sept. Interim</a:t>
            </a:r>
          </a:p>
        </p:txBody>
      </p:sp>
      <p:pic>
        <p:nvPicPr>
          <p:cNvPr id="3" name="Picture 2">
            <a:extLst>
              <a:ext uri="{FF2B5EF4-FFF2-40B4-BE49-F238E27FC236}">
                <a16:creationId xmlns:a16="http://schemas.microsoft.com/office/drawing/2014/main" id="{96CA444F-3066-37A0-8D22-70DD86A4BB23}"/>
              </a:ext>
            </a:extLst>
          </p:cNvPr>
          <p:cNvPicPr>
            <a:picLocks noChangeAspect="1"/>
          </p:cNvPicPr>
          <p:nvPr/>
        </p:nvPicPr>
        <p:blipFill>
          <a:blip r:embed="rId2"/>
          <a:stretch>
            <a:fillRect/>
          </a:stretch>
        </p:blipFill>
        <p:spPr>
          <a:xfrm>
            <a:off x="1047750" y="1211922"/>
            <a:ext cx="7048500" cy="5263491"/>
          </a:xfrm>
          <a:prstGeom prst="rect">
            <a:avLst/>
          </a:prstGeom>
          <a:ln>
            <a:solidFill>
              <a:schemeClr val="tx1"/>
            </a:solidFill>
          </a:ln>
        </p:spPr>
      </p:pic>
    </p:spTree>
    <p:extLst>
      <p:ext uri="{BB962C8B-B14F-4D97-AF65-F5344CB8AC3E}">
        <p14:creationId xmlns:p14="http://schemas.microsoft.com/office/powerpoint/2010/main" val="412938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11</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3mb (Revision) (1 meeting slot)</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lvl="1"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4/Cor1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Status update on approvals and IEEE editing</a:t>
            </a:r>
          </a:p>
          <a:p>
            <a:pPr marL="0" lvl="1" indent="0" fontAlgn="b">
              <a:lnSpc>
                <a:spcPct val="80000"/>
              </a:lnSpc>
              <a:buNone/>
              <a:tabLst>
                <a:tab pos="1247775" algn="l"/>
              </a:tabLst>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4ab (UWB-NG) (8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Continue to hear and discuss PHY &amp; MAC presentations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Setting stage to start pulling together rough draft</a:t>
            </a:r>
          </a:p>
          <a:p>
            <a:pPr marL="0" indent="0" fontAlgn="b">
              <a:lnSpc>
                <a:spcPct val="80000"/>
              </a:lnSpc>
              <a:buNone/>
              <a:defRPr/>
            </a:pPr>
            <a:endParaRPr lang="en-US" sz="2000" kern="1200" dirty="0">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4me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Begin discussing revision plans and generate initial timeline</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6ma (Revision)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Hear and discuss presentations </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harmonization with TG 4ab</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832190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12</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latin typeface="Arial Rounded MT Bold" pitchFamily="34" charset="0"/>
                <a:cs typeface="Arial" pitchFamily="34" charset="0"/>
              </a:rPr>
              <a:t>TG 7a (OCC) (3 meeting slots)</a:t>
            </a:r>
          </a:p>
          <a:p>
            <a:pPr marL="685800" lvl="1" indent="-457200" fontAlgn="b">
              <a:lnSpc>
                <a:spcPct val="80000"/>
              </a:lnSpc>
              <a:buFont typeface="+mj-lt"/>
              <a:buAutoNum type="arabicPeriod"/>
              <a:defRPr/>
            </a:pPr>
            <a:r>
              <a:rPr lang="en-US" sz="2000" dirty="0">
                <a:solidFill>
                  <a:srgbClr val="000000"/>
                </a:solidFill>
                <a:latin typeface="Arial Rounded MT Bold" pitchFamily="34" charset="0"/>
                <a:cs typeface="Arial" pitchFamily="34" charset="0"/>
              </a:rPr>
              <a:t>Seek WG approval to start Letter Ballot</a:t>
            </a:r>
          </a:p>
          <a:p>
            <a:pPr marL="0"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13 (MG-OWC) (4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SA Ballot comment resolution, resolving comments from recirc</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Discuss timeline of future recircs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14 (UWB-AHN) (0 meeting slots)</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15 (NB-AHN) (0 meeting slots)</a:t>
            </a:r>
          </a:p>
          <a:p>
            <a:pPr marL="18288" indent="0" fontAlgn="b">
              <a:lnSpc>
                <a:spcPct val="80000"/>
              </a:lnSpc>
              <a:buNone/>
              <a:defRPr/>
            </a:pPr>
            <a:endParaRPr lang="en-US" sz="2000" dirty="0">
              <a:solidFill>
                <a:srgbClr val="000000"/>
              </a:solidFill>
              <a:latin typeface="Arial Rounded MT Bold" pitchFamily="34" charset="0"/>
              <a:cs typeface="Arial" pitchFamily="34"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TG 16t (</a:t>
            </a:r>
            <a:r>
              <a:rPr lang="en-US" sz="2000" dirty="0" err="1">
                <a:solidFill>
                  <a:srgbClr val="000000"/>
                </a:solidFill>
                <a:latin typeface="Arial Rounded MT Bold" pitchFamily="34" charset="0"/>
                <a:cs typeface="Arial" pitchFamily="34" charset="0"/>
              </a:rPr>
              <a:t>Lic</a:t>
            </a:r>
            <a:r>
              <a:rPr lang="en-US" sz="2000" dirty="0">
                <a:solidFill>
                  <a:srgbClr val="000000"/>
                </a:solidFill>
                <a:latin typeface="Arial Rounded MT Bold" pitchFamily="34" charset="0"/>
                <a:cs typeface="Arial" pitchFamily="34" charset="0"/>
              </a:rPr>
              <a:t>-NB) (3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Continue draft development</a:t>
            </a:r>
          </a:p>
          <a:p>
            <a:pPr marL="228600" lvl="1" indent="0" fontAlgn="b">
              <a:lnSpc>
                <a:spcPct val="80000"/>
              </a:lnSpc>
              <a:buNone/>
              <a:tabLst>
                <a:tab pos="1247775" algn="l"/>
              </a:tabLst>
              <a:defRPr/>
            </a:pPr>
            <a:endParaRPr lang="en-US" sz="2000" dirty="0">
              <a:latin typeface="Arial Rounded MT Bold" pitchFamily="34" charset="0"/>
              <a:cs typeface="Times New Roman" pitchFamily="18"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Joint 802.1/802.15 (1 meeting slots)</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802.15.4 architecture overview presentation</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pitchFamily="34" charset="0"/>
              </a:rPr>
              <a:t>Next steps for moving ahead</a:t>
            </a:r>
          </a:p>
          <a:p>
            <a:pPr marL="0" lvl="1" indent="0" fontAlgn="b">
              <a:lnSpc>
                <a:spcPct val="80000"/>
              </a:lnSpc>
              <a:buNone/>
              <a:tabLst>
                <a:tab pos="1247775" algn="l"/>
              </a:tabLst>
              <a:defRPr/>
            </a:pPr>
            <a:endParaRPr lang="en-US" sz="2000" dirty="0">
              <a:solidFill>
                <a:srgbClr val="000000"/>
              </a:solidFill>
              <a:latin typeface="Arial Rounded MT Bold" pitchFamily="34" charset="0"/>
              <a:cs typeface="Arial" pitchFamily="34"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379349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13</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18288" indent="0" fontAlgn="b">
              <a:lnSpc>
                <a:spcPct val="80000"/>
              </a:lnSpc>
              <a:buNone/>
              <a:defRPr/>
            </a:pPr>
            <a:r>
              <a:rPr lang="en-US" sz="2000" dirty="0">
                <a:solidFill>
                  <a:srgbClr val="000000"/>
                </a:solidFill>
                <a:highlight>
                  <a:srgbClr val="FFFF00"/>
                </a:highlight>
                <a:latin typeface="Arial Rounded MT Bold" pitchFamily="34" charset="0"/>
                <a:cs typeface="Arial" pitchFamily="34" charset="0"/>
              </a:rPr>
              <a:t>IG PRIVACY (x meeting slots)</a:t>
            </a:r>
          </a:p>
          <a:p>
            <a:pPr marL="685800" lvl="1" indent="-457200" fontAlgn="b">
              <a:lnSpc>
                <a:spcPct val="80000"/>
              </a:lnSpc>
              <a:buFont typeface="+mj-lt"/>
              <a:buAutoNum type="arabicPeriod"/>
              <a:tabLst>
                <a:tab pos="1247775" algn="l"/>
              </a:tabLst>
              <a:defRPr/>
            </a:pPr>
            <a:r>
              <a:rPr lang="en-US" sz="2000" dirty="0">
                <a:solidFill>
                  <a:srgbClr val="000000"/>
                </a:solidFill>
                <a:highlight>
                  <a:srgbClr val="FFFF00"/>
                </a:highlight>
                <a:latin typeface="Arial Rounded MT Bold" pitchFamily="34" charset="0"/>
                <a:cs typeface="Arial" charset="0"/>
              </a:rPr>
              <a:t>Discuss and formulate objective </a:t>
            </a:r>
            <a:r>
              <a:rPr lang="en-US" sz="2000" dirty="0" err="1">
                <a:solidFill>
                  <a:srgbClr val="000000"/>
                </a:solidFill>
                <a:highlight>
                  <a:srgbClr val="FFFF00"/>
                </a:highlight>
                <a:latin typeface="Arial Rounded MT Bold" pitchFamily="34" charset="0"/>
                <a:cs typeface="Arial" charset="0"/>
              </a:rPr>
              <a:t>w.r.t.</a:t>
            </a:r>
            <a:r>
              <a:rPr lang="en-US" sz="2000" dirty="0">
                <a:solidFill>
                  <a:srgbClr val="000000"/>
                </a:solidFill>
                <a:highlight>
                  <a:srgbClr val="FFFF00"/>
                </a:highlight>
                <a:latin typeface="Arial Rounded MT Bold" pitchFamily="34" charset="0"/>
                <a:cs typeface="Arial" charset="0"/>
              </a:rPr>
              <a:t> address privacy</a:t>
            </a:r>
          </a:p>
          <a:p>
            <a:pPr marL="685800" lvl="1" indent="-457200" fontAlgn="b">
              <a:lnSpc>
                <a:spcPct val="80000"/>
              </a:lnSpc>
              <a:buFont typeface="+mj-lt"/>
              <a:buAutoNum type="arabicPeriod"/>
              <a:tabLst>
                <a:tab pos="1247775" algn="l"/>
              </a:tabLst>
              <a:defRPr/>
            </a:pPr>
            <a:r>
              <a:rPr lang="en-US" sz="2000" dirty="0">
                <a:solidFill>
                  <a:srgbClr val="000000"/>
                </a:solidFill>
                <a:highlight>
                  <a:srgbClr val="FFFF00"/>
                </a:highlight>
                <a:latin typeface="Arial Rounded MT Bold" pitchFamily="34" charset="0"/>
                <a:cs typeface="Arial" charset="0"/>
              </a:rPr>
              <a:t>Determine if SG should be formed</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MAINTENANCE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Review any change requests for the Operations Manual</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Work on any templates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IETF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Discuss IETF activities</a:t>
            </a:r>
          </a:p>
          <a:p>
            <a:pPr marL="390525" indent="-38100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THz (0 meeting slots)</a:t>
            </a:r>
          </a:p>
          <a:p>
            <a:pPr marL="9525" indent="0" fontAlgn="b">
              <a:spcBef>
                <a:spcPts val="0"/>
              </a:spcBef>
              <a:spcAft>
                <a:spcPts val="0"/>
              </a:spcAft>
              <a:buNone/>
              <a:defRPr/>
            </a:pPr>
            <a:endParaRPr lang="en-US" sz="2000" dirty="0">
              <a:solidFill>
                <a:srgbClr val="000000"/>
              </a:solidFill>
              <a:latin typeface="Arial Rounded MT Bold" pitchFamily="34" charset="0"/>
              <a:cs typeface="Arial" charset="0"/>
            </a:endParaRPr>
          </a:p>
          <a:p>
            <a:pPr marL="18288" indent="0" fontAlgn="b">
              <a:lnSpc>
                <a:spcPct val="80000"/>
              </a:lnSpc>
              <a:buNone/>
              <a:defRPr/>
            </a:pPr>
            <a:r>
              <a:rPr lang="en-US" sz="2000" dirty="0">
                <a:solidFill>
                  <a:srgbClr val="000000"/>
                </a:solidFill>
                <a:latin typeface="Arial Rounded MT Bold" pitchFamily="34" charset="0"/>
                <a:cs typeface="Arial" pitchFamily="34" charset="0"/>
              </a:rPr>
              <a:t>SC WNG (1 meeting slot)</a:t>
            </a:r>
          </a:p>
          <a:p>
            <a:pPr marL="685800" lvl="1" indent="-457200" fontAlgn="b">
              <a:lnSpc>
                <a:spcPct val="80000"/>
              </a:lnSpc>
              <a:buFont typeface="+mj-lt"/>
              <a:buAutoNum type="arabicPeriod"/>
              <a:tabLst>
                <a:tab pos="1247775" algn="l"/>
              </a:tabLst>
              <a:defRPr/>
            </a:pPr>
            <a:r>
              <a:rPr lang="en-US" sz="2000" dirty="0">
                <a:solidFill>
                  <a:srgbClr val="000000"/>
                </a:solidFill>
                <a:latin typeface="Arial Rounded MT Bold" pitchFamily="34" charset="0"/>
                <a:cs typeface="Arial" charset="0"/>
              </a:rPr>
              <a:t>Hearing presentations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Session Objectives Sept. 12-15, 2022</a:t>
            </a:r>
          </a:p>
        </p:txBody>
      </p:sp>
    </p:spTree>
    <p:extLst>
      <p:ext uri="{BB962C8B-B14F-4D97-AF65-F5344CB8AC3E}">
        <p14:creationId xmlns:p14="http://schemas.microsoft.com/office/powerpoint/2010/main" val="26356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7" name="Rectangle 4">
            <a:extLst>
              <a:ext uri="{FF2B5EF4-FFF2-40B4-BE49-F238E27FC236}">
                <a16:creationId xmlns:a16="http://schemas.microsoft.com/office/drawing/2014/main" id="{46FEEBE0-9D85-785E-9AFB-DFE267926F65}"/>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Org. Chart</a:t>
            </a:r>
          </a:p>
        </p:txBody>
      </p:sp>
      <p:pic>
        <p:nvPicPr>
          <p:cNvPr id="3" name="Picture 2">
            <a:extLst>
              <a:ext uri="{FF2B5EF4-FFF2-40B4-BE49-F238E27FC236}">
                <a16:creationId xmlns:a16="http://schemas.microsoft.com/office/drawing/2014/main" id="{52DE7F88-FF2D-8AF7-6CAC-E0001F50B04B}"/>
              </a:ext>
            </a:extLst>
          </p:cNvPr>
          <p:cNvPicPr>
            <a:picLocks noChangeAspect="1"/>
          </p:cNvPicPr>
          <p:nvPr/>
        </p:nvPicPr>
        <p:blipFill>
          <a:blip r:embed="rId2"/>
          <a:stretch>
            <a:fillRect/>
          </a:stretch>
        </p:blipFill>
        <p:spPr>
          <a:xfrm>
            <a:off x="86106" y="650161"/>
            <a:ext cx="8971788" cy="5815584"/>
          </a:xfrm>
          <a:prstGeom prst="rect">
            <a:avLst/>
          </a:prstGeom>
        </p:spPr>
      </p:pic>
    </p:spTree>
    <p:extLst>
      <p:ext uri="{BB962C8B-B14F-4D97-AF65-F5344CB8AC3E}">
        <p14:creationId xmlns:p14="http://schemas.microsoft.com/office/powerpoint/2010/main" val="2761489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39" name="Slide Number Placeholder 6">
            <a:extLst>
              <a:ext uri="{FF2B5EF4-FFF2-40B4-BE49-F238E27FC236}">
                <a16:creationId xmlns:a16="http://schemas.microsoft.com/office/drawing/2014/main" id="{B671323E-5425-4FC0-B11C-7F5AA2488FD0}"/>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0" name="Rectangle 4">
            <a:extLst>
              <a:ext uri="{FF2B5EF4-FFF2-40B4-BE49-F238E27FC236}">
                <a16:creationId xmlns:a16="http://schemas.microsoft.com/office/drawing/2014/main" id="{418CE834-8575-4219-8F4F-44D840ECC0E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lgn="l">
              <a:defRPr/>
            </a:pPr>
            <a:r>
              <a:rPr lang="en-US" sz="3200" b="1" kern="0" dirty="0"/>
              <a:t>802.15 WG Standards Pipeline</a:t>
            </a:r>
          </a:p>
        </p:txBody>
      </p:sp>
      <p:pic>
        <p:nvPicPr>
          <p:cNvPr id="2" name="Picture 1">
            <a:extLst>
              <a:ext uri="{FF2B5EF4-FFF2-40B4-BE49-F238E27FC236}">
                <a16:creationId xmlns:a16="http://schemas.microsoft.com/office/drawing/2014/main" id="{54D59C14-40F0-E4F5-97A5-F152DA42EB7F}"/>
              </a:ext>
            </a:extLst>
          </p:cNvPr>
          <p:cNvPicPr>
            <a:picLocks noChangeAspect="1"/>
          </p:cNvPicPr>
          <p:nvPr/>
        </p:nvPicPr>
        <p:blipFill>
          <a:blip r:embed="rId2"/>
          <a:stretch>
            <a:fillRect/>
          </a:stretch>
        </p:blipFill>
        <p:spPr>
          <a:xfrm>
            <a:off x="76200" y="1352819"/>
            <a:ext cx="8991600" cy="4796662"/>
          </a:xfrm>
          <a:prstGeom prst="rect">
            <a:avLst/>
          </a:prstGeom>
        </p:spPr>
      </p:pic>
    </p:spTree>
    <p:extLst>
      <p:ext uri="{BB962C8B-B14F-4D97-AF65-F5344CB8AC3E}">
        <p14:creationId xmlns:p14="http://schemas.microsoft.com/office/powerpoint/2010/main" val="924114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a:extLst>
              <a:ext uri="{FF2B5EF4-FFF2-40B4-BE49-F238E27FC236}">
                <a16:creationId xmlns:a16="http://schemas.microsoft.com/office/drawing/2014/main" id="{D2E6ACE8-C4FA-467F-A0BF-9EF2F79754C1}"/>
              </a:ext>
            </a:extLst>
          </p:cNvPr>
          <p:cNvSpPr txBox="1"/>
          <p:nvPr/>
        </p:nvSpPr>
        <p:spPr>
          <a:xfrm>
            <a:off x="7239609" y="449401"/>
            <a:ext cx="184731" cy="307777"/>
          </a:xfrm>
          <a:prstGeom prst="rect">
            <a:avLst/>
          </a:prstGeom>
          <a:noFill/>
        </p:spPr>
        <p:txBody>
          <a:bodyPr wrap="none" rtlCol="0">
            <a:spAutoFit/>
          </a:bodyPr>
          <a:lstStyle/>
          <a:p>
            <a:endParaRPr lang="en-US" dirty="0"/>
          </a:p>
        </p:txBody>
      </p:sp>
      <p:sp>
        <p:nvSpPr>
          <p:cNvPr id="6" name="Rectangle 4">
            <a:extLst>
              <a:ext uri="{FF2B5EF4-FFF2-40B4-BE49-F238E27FC236}">
                <a16:creationId xmlns:a16="http://schemas.microsoft.com/office/drawing/2014/main" id="{DBB37AC6-DA79-4081-A354-8C7460534043}"/>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Administrative</a:t>
            </a:r>
          </a:p>
        </p:txBody>
      </p:sp>
      <p:sp>
        <p:nvSpPr>
          <p:cNvPr id="7" name="Rectangle 3">
            <a:extLst>
              <a:ext uri="{FF2B5EF4-FFF2-40B4-BE49-F238E27FC236}">
                <a16:creationId xmlns:a16="http://schemas.microsoft.com/office/drawing/2014/main" id="{028DCF95-BD8E-4FA7-916B-C24CC404A078}"/>
              </a:ext>
            </a:extLst>
          </p:cNvPr>
          <p:cNvSpPr txBox="1">
            <a:spLocks noChangeArrowheads="1"/>
          </p:cNvSpPr>
          <p:nvPr/>
        </p:nvSpPr>
        <p:spPr bwMode="auto">
          <a:xfrm>
            <a:off x="304800" y="1676399"/>
            <a:ext cx="8610600" cy="4587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3200">
                <a:solidFill>
                  <a:schemeClr val="tx1"/>
                </a:solidFill>
                <a:latin typeface="+mn-lt"/>
                <a:ea typeface="ＭＳ Ｐゴシック" charset="0"/>
                <a:cs typeface="+mn-cs"/>
              </a:defRPr>
            </a:lvl1pPr>
            <a:lvl2pPr marL="457200" indent="0" algn="ctr" rtl="0" eaLnBrk="0" fontAlgn="base" hangingPunct="0">
              <a:spcBef>
                <a:spcPct val="20000"/>
              </a:spcBef>
              <a:spcAft>
                <a:spcPct val="0"/>
              </a:spcAft>
              <a:buNone/>
              <a:defRPr sz="2800">
                <a:solidFill>
                  <a:schemeClr val="tx1"/>
                </a:solidFill>
                <a:latin typeface="+mn-lt"/>
                <a:ea typeface="ＭＳ Ｐゴシック" charset="0"/>
              </a:defRPr>
            </a:lvl2pPr>
            <a:lvl3pPr marL="914400" indent="0" algn="ctr" rtl="0" eaLnBrk="0" fontAlgn="base" hangingPunct="0">
              <a:spcBef>
                <a:spcPct val="20000"/>
              </a:spcBef>
              <a:spcAft>
                <a:spcPct val="0"/>
              </a:spcAft>
              <a:buNone/>
              <a:defRPr sz="2400">
                <a:solidFill>
                  <a:schemeClr val="tx1"/>
                </a:solidFill>
                <a:latin typeface="+mn-lt"/>
                <a:ea typeface="ＭＳ Ｐゴシック" charset="0"/>
              </a:defRPr>
            </a:lvl3pPr>
            <a:lvl4pPr marL="1371600" indent="0" algn="ctr" rtl="0" eaLnBrk="0" fontAlgn="base" hangingPunct="0">
              <a:spcBef>
                <a:spcPct val="20000"/>
              </a:spcBef>
              <a:spcAft>
                <a:spcPct val="0"/>
              </a:spcAft>
              <a:buNone/>
              <a:defRPr sz="2000">
                <a:solidFill>
                  <a:schemeClr val="tx1"/>
                </a:solidFill>
                <a:latin typeface="+mn-lt"/>
                <a:ea typeface="ＭＳ Ｐゴシック" charset="0"/>
              </a:defRPr>
            </a:lvl4pPr>
            <a:lvl5pPr marL="1828800" indent="0" algn="ctr" rtl="0" eaLnBrk="0" fontAlgn="base" hangingPunct="0">
              <a:spcBef>
                <a:spcPct val="20000"/>
              </a:spcBef>
              <a:spcAft>
                <a:spcPct val="0"/>
              </a:spcAft>
              <a:buNone/>
              <a:defRPr sz="2000">
                <a:solidFill>
                  <a:schemeClr val="tx1"/>
                </a:solidFill>
                <a:latin typeface="+mn-lt"/>
                <a:ea typeface="ＭＳ Ｐゴシック" charset="0"/>
              </a:defRPr>
            </a:lvl5pPr>
            <a:lvl6pPr marL="2286000" indent="0" algn="ctr" rtl="0" eaLnBrk="0" fontAlgn="base" hangingPunct="0">
              <a:spcBef>
                <a:spcPct val="20000"/>
              </a:spcBef>
              <a:spcAft>
                <a:spcPct val="0"/>
              </a:spcAft>
              <a:buNone/>
              <a:defRPr sz="2000">
                <a:solidFill>
                  <a:schemeClr val="tx1"/>
                </a:solidFill>
                <a:latin typeface="+mn-lt"/>
              </a:defRPr>
            </a:lvl6pPr>
            <a:lvl7pPr marL="2743200" indent="0" algn="ctr" rtl="0" eaLnBrk="0" fontAlgn="base" hangingPunct="0">
              <a:spcBef>
                <a:spcPct val="20000"/>
              </a:spcBef>
              <a:spcAft>
                <a:spcPct val="0"/>
              </a:spcAft>
              <a:buNone/>
              <a:defRPr sz="2000">
                <a:solidFill>
                  <a:schemeClr val="tx1"/>
                </a:solidFill>
                <a:latin typeface="+mn-lt"/>
              </a:defRPr>
            </a:lvl7pPr>
            <a:lvl8pPr marL="3200400" indent="0" algn="ctr" rtl="0" eaLnBrk="0" fontAlgn="base" hangingPunct="0">
              <a:spcBef>
                <a:spcPct val="20000"/>
              </a:spcBef>
              <a:spcAft>
                <a:spcPct val="0"/>
              </a:spcAft>
              <a:buNone/>
              <a:defRPr sz="2000">
                <a:solidFill>
                  <a:schemeClr val="tx1"/>
                </a:solidFill>
                <a:latin typeface="+mn-lt"/>
              </a:defRPr>
            </a:lvl8pPr>
            <a:lvl9pPr marL="3657600" indent="0" algn="ctr" rtl="0" eaLnBrk="0" fontAlgn="base" hangingPunct="0">
              <a:spcBef>
                <a:spcPct val="20000"/>
              </a:spcBef>
              <a:spcAft>
                <a:spcPct val="0"/>
              </a:spcAft>
              <a:buNone/>
              <a:defRPr sz="2000">
                <a:solidFill>
                  <a:schemeClr val="tx1"/>
                </a:solidFill>
                <a:latin typeface="+mn-lt"/>
              </a:defRPr>
            </a:lvl9pPr>
          </a:lstStyle>
          <a:p>
            <a:pPr marL="1487488" indent="-635000" algn="l" fontAlgn="b">
              <a:lnSpc>
                <a:spcPct val="80000"/>
              </a:lnSpc>
              <a:spcAft>
                <a:spcPts val="600"/>
              </a:spcAft>
              <a:defRPr/>
            </a:pPr>
            <a:r>
              <a:rPr lang="en-US" sz="2400" kern="1200" dirty="0">
                <a:latin typeface="Arial Rounded MT Bold" pitchFamily="34" charset="0"/>
                <a:cs typeface="Arial" charset="0"/>
              </a:rPr>
              <a:t>Voting members:			139</a:t>
            </a:r>
          </a:p>
          <a:p>
            <a:pPr marL="1487488" indent="-635000" algn="l" fontAlgn="b">
              <a:lnSpc>
                <a:spcPct val="80000"/>
              </a:lnSpc>
              <a:spcAft>
                <a:spcPts val="600"/>
              </a:spcAft>
              <a:defRPr/>
            </a:pPr>
            <a:r>
              <a:rPr lang="en-US" sz="2400" kern="1200" dirty="0">
                <a:latin typeface="Arial Rounded MT Bold" pitchFamily="34" charset="0"/>
                <a:cs typeface="Arial" charset="0"/>
              </a:rPr>
              <a:t>Nearly voting members:		15</a:t>
            </a:r>
          </a:p>
          <a:p>
            <a:pPr marL="1487488" indent="-635000" algn="l" fontAlgn="b">
              <a:lnSpc>
                <a:spcPct val="80000"/>
              </a:lnSpc>
              <a:spcAft>
                <a:spcPts val="600"/>
              </a:spcAft>
              <a:defRPr/>
            </a:pPr>
            <a:r>
              <a:rPr lang="en-US" sz="2400" kern="1200" dirty="0">
                <a:latin typeface="Arial Rounded MT Bold" pitchFamily="34" charset="0"/>
                <a:cs typeface="Arial" charset="0"/>
              </a:rPr>
              <a:t>Aspirant voting member:		19</a:t>
            </a:r>
            <a:endParaRPr lang="en-US" sz="2400" kern="0" dirty="0">
              <a:latin typeface="Arial Rounded MT Bold" pitchFamily="34" charset="0"/>
              <a:cs typeface="Arial" charset="0"/>
            </a:endParaRPr>
          </a:p>
          <a:p>
            <a:pPr marL="609600" indent="-609600" fontAlgn="b">
              <a:lnSpc>
                <a:spcPct val="80000"/>
              </a:lnSpc>
              <a:spcAft>
                <a:spcPts val="600"/>
              </a:spcAft>
              <a:defRPr/>
            </a:pPr>
            <a:endParaRPr lang="en-US" sz="2400" kern="0" dirty="0">
              <a:latin typeface="Arial Rounded MT Bold" pitchFamily="34" charset="0"/>
              <a:cs typeface="Arial" charset="0"/>
            </a:endParaRPr>
          </a:p>
          <a:p>
            <a:pPr marL="609600" indent="-609600" algn="l" fontAlgn="b">
              <a:lnSpc>
                <a:spcPct val="80000"/>
              </a:lnSpc>
              <a:spcAft>
                <a:spcPts val="600"/>
              </a:spcAft>
              <a:defRPr/>
            </a:pPr>
            <a:r>
              <a:rPr lang="en-US" sz="2400" kern="0" dirty="0">
                <a:latin typeface="Arial Rounded MT Bold" pitchFamily="34" charset="0"/>
                <a:cs typeface="Arial" charset="0"/>
              </a:rPr>
              <a:t>	802.15 WG Officer elections held in March 2022</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Clint Powell elected WG Chair</a:t>
            </a:r>
          </a:p>
          <a:p>
            <a:pPr marL="1262062" indent="-342900" algn="l" fontAlgn="b">
              <a:lnSpc>
                <a:spcPct val="80000"/>
              </a:lnSpc>
              <a:spcAft>
                <a:spcPts val="600"/>
              </a:spcAft>
              <a:buFont typeface="Arial" panose="020B0604020202020204" pitchFamily="34" charset="0"/>
              <a:buChar char="•"/>
              <a:defRPr/>
            </a:pPr>
            <a:r>
              <a:rPr lang="en-US" sz="2400" kern="0" dirty="0">
                <a:latin typeface="Arial Rounded MT Bold" pitchFamily="34" charset="0"/>
                <a:cs typeface="Arial" charset="0"/>
              </a:rPr>
              <a:t>Phil Beecher elected WG Vice-Chair</a:t>
            </a:r>
          </a:p>
          <a:p>
            <a:pPr marL="914400" indent="3175" algn="l" fontAlgn="b">
              <a:lnSpc>
                <a:spcPct val="80000"/>
              </a:lnSpc>
              <a:spcAft>
                <a:spcPts val="600"/>
              </a:spcAft>
              <a:defRPr/>
            </a:pPr>
            <a:r>
              <a:rPr lang="en-US" sz="2400" kern="0" dirty="0">
                <a:latin typeface="Arial Rounded MT Bold" pitchFamily="34" charset="0"/>
                <a:cs typeface="Arial" charset="0"/>
              </a:rPr>
              <a:t>Ann Krieger </a:t>
            </a:r>
            <a:r>
              <a:rPr lang="en-US" sz="2400" kern="0" dirty="0" err="1">
                <a:latin typeface="Arial Rounded MT Bold" pitchFamily="34" charset="0"/>
                <a:cs typeface="Arial" charset="0"/>
              </a:rPr>
              <a:t>appt’d</a:t>
            </a:r>
            <a:r>
              <a:rPr lang="en-US" sz="2400" kern="0" dirty="0">
                <a:latin typeface="Arial Rounded MT Bold" pitchFamily="34" charset="0"/>
                <a:cs typeface="Arial" charset="0"/>
              </a:rPr>
              <a:t>. WG Vice-Chair</a:t>
            </a:r>
          </a:p>
          <a:p>
            <a:pPr marL="914400" indent="3175" algn="l" fontAlgn="b">
              <a:lnSpc>
                <a:spcPct val="80000"/>
              </a:lnSpc>
              <a:spcAft>
                <a:spcPts val="600"/>
              </a:spcAft>
              <a:defRPr/>
            </a:pPr>
            <a:r>
              <a:rPr lang="en-US" sz="2400" kern="0" dirty="0">
                <a:latin typeface="Arial Rounded MT Bold" pitchFamily="34" charset="0"/>
                <a:cs typeface="Arial" charset="0"/>
              </a:rPr>
              <a:t>Still seeking a WG Sec &amp; 1 WG Vice-Chair</a:t>
            </a:r>
          </a:p>
          <a:p>
            <a:pPr marL="1376362" lvl="1" algn="l" fontAlgn="b">
              <a:lnSpc>
                <a:spcPct val="80000"/>
              </a:lnSpc>
              <a:spcAft>
                <a:spcPts val="600"/>
              </a:spcAft>
              <a:defRPr/>
            </a:pPr>
            <a:r>
              <a:rPr lang="en-US" sz="1800" kern="0" dirty="0">
                <a:latin typeface="Arial Rounded MT Bold" pitchFamily="34" charset="0"/>
                <a:cs typeface="Arial" charset="0"/>
              </a:rPr>
              <a:t>*If interested contact WG15 Chair</a:t>
            </a:r>
          </a:p>
          <a:p>
            <a:pPr marL="609600" indent="-609600" fontAlgn="b">
              <a:lnSpc>
                <a:spcPct val="80000"/>
              </a:lnSpc>
              <a:spcAft>
                <a:spcPts val="600"/>
              </a:spcAft>
              <a:defRPr/>
            </a:pPr>
            <a:endParaRPr lang="en-US" sz="1800" kern="0" dirty="0">
              <a:latin typeface="Arial Rounded MT Bold" pitchFamily="34" charset="0"/>
              <a:cs typeface="Arial" charset="0"/>
            </a:endParaRPr>
          </a:p>
        </p:txBody>
      </p:sp>
      <p:sp>
        <p:nvSpPr>
          <p:cNvPr id="8" name="Slide Number Placeholder 6">
            <a:extLst>
              <a:ext uri="{FF2B5EF4-FFF2-40B4-BE49-F238E27FC236}">
                <a16:creationId xmlns:a16="http://schemas.microsoft.com/office/drawing/2014/main" id="{1353B116-04E3-4893-8D09-FA60886634BC}"/>
              </a:ext>
            </a:extLst>
          </p:cNvPr>
          <p:cNvSpPr>
            <a:spLocks noGrp="1"/>
          </p:cNvSpPr>
          <p:nvPr>
            <p:ph type="sldNum" sz="quarter" idx="12"/>
          </p:nvPr>
        </p:nvSpPr>
        <p:spPr>
          <a:xfrm>
            <a:off x="4344988" y="6475413"/>
            <a:ext cx="530225" cy="182562"/>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4</a:t>
            </a:fld>
            <a:endParaRPr lang="en-US" sz="1200"/>
          </a:p>
        </p:txBody>
      </p:sp>
    </p:spTree>
    <p:extLst>
      <p:ext uri="{BB962C8B-B14F-4D97-AF65-F5344CB8AC3E}">
        <p14:creationId xmlns:p14="http://schemas.microsoft.com/office/powerpoint/2010/main" val="9400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5</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3mb – Revision b,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for 802.15.3, extension of the frequency range to 300 GHz and review the 802.1D references and replace them with 802.1Q as appropriate</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09600" indent="-609600" fontAlgn="b">
              <a:lnSpc>
                <a:spcPct val="80000"/>
              </a:lnSpc>
              <a:spcAft>
                <a:spcPts val="0"/>
              </a:spcAft>
              <a:buFontTx/>
              <a:buNone/>
              <a:defRPr/>
            </a:pPr>
            <a:r>
              <a:rPr lang="en-US" sz="2000" kern="1200" dirty="0">
                <a:latin typeface="Arial Rounded MT Bold" pitchFamily="34" charset="0"/>
                <a:cs typeface="Arial" charset="0"/>
              </a:rPr>
              <a:t>TG 4/Cor1 – 802.15.4-2020 Corrigenda</a:t>
            </a:r>
          </a:p>
          <a:p>
            <a:pPr marL="644525" indent="-644525" fontAlgn="b">
              <a:lnSpc>
                <a:spcPct val="80000"/>
              </a:lnSpc>
              <a:spcAft>
                <a:spcPts val="0"/>
              </a:spcAft>
              <a:buFontTx/>
              <a:buNone/>
              <a:tabLst>
                <a:tab pos="446088" algn="l"/>
              </a:tabLst>
              <a:defRPr/>
            </a:pPr>
            <a:r>
              <a:rPr lang="en-US" sz="2000" kern="1200" dirty="0">
                <a:latin typeface="Arial Rounded MT Bold" pitchFamily="34" charset="0"/>
                <a:cs typeface="Arial" charset="0"/>
              </a:rPr>
              <a:t>	Objective: correction of errors, inconsistencies, and ambiguities </a:t>
            </a:r>
          </a:p>
          <a:p>
            <a:pPr marL="609600" indent="-609600" fontAlgn="b">
              <a:lnSpc>
                <a:spcPct val="80000"/>
              </a:lnSpc>
              <a:spcBef>
                <a:spcPts val="0"/>
              </a:spcBef>
              <a:spcAft>
                <a:spcPts val="0"/>
              </a:spcAft>
              <a:buFontTx/>
              <a:buNone/>
              <a:defRPr/>
            </a:pPr>
            <a:endParaRPr lang="en-US" sz="1000" kern="1200" dirty="0">
              <a:latin typeface="Arial Rounded MT Bold" pitchFamily="34" charset="0"/>
              <a:cs typeface="Arial" charset="0"/>
            </a:endParaRPr>
          </a:p>
          <a:p>
            <a:pPr marL="644525" indent="-644525" fontAlgn="b">
              <a:lnSpc>
                <a:spcPct val="80000"/>
              </a:lnSpc>
              <a:spcAft>
                <a:spcPts val="0"/>
              </a:spcAft>
              <a:buFontTx/>
              <a:buNone/>
              <a:tabLst>
                <a:tab pos="446088" algn="l"/>
              </a:tabLst>
              <a:defRPr/>
            </a:pPr>
            <a:r>
              <a:rPr lang="en-US" sz="2000" dirty="0">
                <a:latin typeface="Arial Rounded MT Bold" pitchFamily="34" charset="0"/>
                <a:cs typeface="Arial" charset="0"/>
              </a:rPr>
              <a:t>TG 4ab </a:t>
            </a:r>
            <a:r>
              <a:rPr lang="en-US" sz="2000" kern="1200" dirty="0">
                <a:latin typeface="Arial Rounded MT Bold" pitchFamily="34" charset="0"/>
                <a:cs typeface="Arial" charset="0"/>
              </a:rPr>
              <a:t>– Next Generation Ultra </a:t>
            </a:r>
            <a:r>
              <a:rPr lang="en-US" sz="2000" kern="1200" dirty="0" err="1">
                <a:latin typeface="Arial Rounded MT Bold" pitchFamily="34" charset="0"/>
                <a:cs typeface="Arial" charset="0"/>
              </a:rPr>
              <a:t>WideBand</a:t>
            </a:r>
            <a:r>
              <a:rPr lang="en-US" sz="2000" kern="1200" dirty="0">
                <a:latin typeface="Arial Rounded MT Bold" pitchFamily="34" charset="0"/>
                <a:cs typeface="Arial" charset="0"/>
              </a:rPr>
              <a:t> (UWB-NG) amendment</a:t>
            </a:r>
          </a:p>
          <a:p>
            <a:pPr marL="457200" indent="-457200" fontAlgn="b">
              <a:lnSpc>
                <a:spcPct val="80000"/>
              </a:lnSpc>
              <a:spcAft>
                <a:spcPts val="0"/>
              </a:spcAft>
              <a:buNone/>
              <a:tabLst>
                <a:tab pos="446088" algn="l"/>
              </a:tabLst>
              <a:defRPr/>
            </a:pPr>
            <a:r>
              <a:rPr lang="en-US" sz="2000" kern="1200" dirty="0">
                <a:latin typeface="Arial Rounded MT Bold" pitchFamily="34" charset="0"/>
                <a:cs typeface="Arial" charset="0"/>
              </a:rPr>
              <a:t>	Objective: enhancements to 802.15.4 Ultra Wideband (UWB) physical layers (PHYs) media access control (MAC), and associated ranging techniques while retaining backward compatibility with enhanced ranging capable devices (ERDEVs)</a:t>
            </a:r>
          </a:p>
          <a:p>
            <a:pPr marL="609600" indent="-609600" fontAlgn="b">
              <a:lnSpc>
                <a:spcPct val="80000"/>
              </a:lnSpc>
              <a:spcAft>
                <a:spcPts val="0"/>
              </a:spcAft>
              <a:buNone/>
              <a:defRPr/>
            </a:pPr>
            <a:endParaRPr lang="en-US" sz="1050" kern="12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4me – Revision e, Maintenance (mb)</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revision to 802.15.4-2020, rolling up amendments 802.15.4w, 802.15.4y, 802.15.4z, and 802.15.4aa</a:t>
            </a:r>
          </a:p>
          <a:p>
            <a:pPr marL="457200" indent="-457200" fontAlgn="b">
              <a:lnSpc>
                <a:spcPct val="80000"/>
              </a:lnSpc>
              <a:spcAft>
                <a:spcPts val="0"/>
              </a:spcAft>
              <a:buNone/>
              <a:tabLst>
                <a:tab pos="446088" algn="l"/>
              </a:tabLst>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Rectangle 4">
            <a:extLst>
              <a:ext uri="{FF2B5EF4-FFF2-40B4-BE49-F238E27FC236}">
                <a16:creationId xmlns:a16="http://schemas.microsoft.com/office/drawing/2014/main" id="{F2B9E079-9192-4D94-ADD7-88637BAC4ABA}"/>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781686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6</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dirty="0">
                <a:latin typeface="Arial Rounded MT Bold" pitchFamily="34" charset="0"/>
                <a:cs typeface="Arial" charset="0"/>
              </a:rPr>
              <a:t>TG 6ma </a:t>
            </a:r>
            <a:r>
              <a:rPr lang="en-US" sz="2000" kern="1200" dirty="0">
                <a:latin typeface="Arial Rounded MT Bold" pitchFamily="34" charset="0"/>
                <a:cs typeface="Arial" charset="0"/>
              </a:rPr>
              <a:t>– </a:t>
            </a:r>
            <a:r>
              <a:rPr lang="en-US" sz="2000" dirty="0">
                <a:latin typeface="Arial Rounded MT Bold" pitchFamily="34" charset="0"/>
                <a:cs typeface="Arial" charset="0"/>
              </a:rPr>
              <a:t>Revision a, Maintenance (ma)</a:t>
            </a:r>
          </a:p>
          <a:p>
            <a:pPr marL="457200" indent="-457200" fontAlgn="b">
              <a:lnSpc>
                <a:spcPct val="80000"/>
              </a:lnSpc>
              <a:spcAft>
                <a:spcPts val="0"/>
              </a:spcAft>
              <a:buNone/>
              <a:defRPr/>
            </a:pPr>
            <a:r>
              <a:rPr lang="en-US" sz="2000" kern="1200" dirty="0">
                <a:latin typeface="Arial Rounded MT Bold" pitchFamily="34" charset="0"/>
                <a:cs typeface="Arial" charset="0"/>
              </a:rPr>
              <a:t>	Objective: enhancements to the BAN Ultra Wideband (UWB) physical layer (PHY) and media access control (MAC) to support enhanced dependability to a human BAN (HBAN) and adds support for vehicle body area networks (VBAN), a coordinator in a vehicle with devices around the vehicular cabin</a:t>
            </a:r>
            <a:endParaRPr lang="en-US" sz="2000" dirty="0">
              <a:latin typeface="Arial Rounded MT Bold" pitchFamily="34" charset="0"/>
              <a:cs typeface="Arial" charset="0"/>
            </a:endParaRPr>
          </a:p>
          <a:p>
            <a:pPr marL="609600" indent="-609600" fontAlgn="b">
              <a:lnSpc>
                <a:spcPct val="80000"/>
              </a:lnSpc>
              <a:spcBef>
                <a:spcPts val="0"/>
              </a:spcBef>
              <a:spcAft>
                <a:spcPts val="0"/>
              </a:spcAft>
              <a:buNone/>
              <a:defRPr/>
            </a:pPr>
            <a:endParaRPr lang="en-US" sz="1000" dirty="0">
              <a:latin typeface="Arial Rounded MT Bold" pitchFamily="34" charset="0"/>
              <a:cs typeface="Arial" charset="0"/>
            </a:endParaRPr>
          </a:p>
          <a:p>
            <a:pPr marL="609600" indent="-609600" fontAlgn="b">
              <a:lnSpc>
                <a:spcPct val="80000"/>
              </a:lnSpc>
              <a:spcAft>
                <a:spcPts val="0"/>
              </a:spcAft>
              <a:buNone/>
              <a:defRPr/>
            </a:pPr>
            <a:r>
              <a:rPr lang="en-US" sz="2000" dirty="0">
                <a:latin typeface="Arial Rounded MT Bold" pitchFamily="34" charset="0"/>
                <a:cs typeface="Arial" charset="0"/>
              </a:rPr>
              <a:t>TG 7a </a:t>
            </a:r>
            <a:r>
              <a:rPr lang="en-US" sz="2000" kern="1200" dirty="0">
                <a:latin typeface="Arial Rounded MT Bold" pitchFamily="34" charset="0"/>
                <a:cs typeface="Arial" charset="0"/>
              </a:rPr>
              <a:t>–</a:t>
            </a:r>
            <a:r>
              <a:rPr lang="en-US" sz="2000" dirty="0">
                <a:latin typeface="Arial Rounded MT Bold" pitchFamily="34" charset="0"/>
                <a:cs typeface="Arial" charset="0"/>
              </a:rPr>
              <a:t> Optical Camera Communication (OCC)</a:t>
            </a:r>
          </a:p>
          <a:p>
            <a:pPr marL="457200" indent="-457200" fontAlgn="b">
              <a:lnSpc>
                <a:spcPct val="80000"/>
              </a:lnSpc>
              <a:spcAft>
                <a:spcPts val="0"/>
              </a:spcAft>
              <a:buNone/>
              <a:defRPr/>
            </a:pPr>
            <a:r>
              <a:rPr lang="en-US" sz="2000" kern="1200" dirty="0">
                <a:latin typeface="Arial Rounded MT Bold" pitchFamily="34" charset="0"/>
                <a:cs typeface="Arial" charset="0"/>
              </a:rPr>
              <a:t>	Objective: high-rate OCC Physical Layer (PHY) using light wavelengths from 10,000 nm to 190 nm delivering data rates up to 100 Mb/s for point-to-point and point-to-multipoint communication </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547503" y="135282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4E7C2080-6DB1-4FB8-9355-76A55A5FB454}"/>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39899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7</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TG 13 – Multi-Gigabit/sec Optical Wireless Communication (MG-OWC)</a:t>
            </a:r>
          </a:p>
          <a:p>
            <a:pPr marL="457200" indent="-457200" fontAlgn="b">
              <a:lnSpc>
                <a:spcPct val="80000"/>
              </a:lnSpc>
              <a:spcAft>
                <a:spcPts val="0"/>
              </a:spcAft>
              <a:buNone/>
              <a:defRPr/>
            </a:pPr>
            <a:r>
              <a:rPr lang="en-US" sz="2000" kern="1200" dirty="0">
                <a:latin typeface="Arial Rounded MT Bold" pitchFamily="34" charset="0"/>
                <a:cs typeface="Arial" charset="0"/>
              </a:rPr>
              <a:t>	Objective: define OWC specifications to enable high data rate transfer among end points at rates up to 10 Gb/s and ranges up to 200 m unrestricted line of site</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14 – Impulse Radio Ultra Wideband Wireless Ad Hoc Networks (UWB-AHN)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0"/>
              </a:spcAft>
              <a:buNone/>
              <a:defRPr/>
            </a:pPr>
            <a:r>
              <a:rPr lang="en-US" sz="2000" kern="1200" dirty="0">
                <a:latin typeface="Arial Rounded MT Bold" pitchFamily="34" charset="0"/>
                <a:cs typeface="Arial" charset="0"/>
              </a:rPr>
              <a:t>	Objective: focused on impulse radio (IR) Ultra Wideband (UWB) PHY and MAC providing precision ranging capability that is accurate to the centimeter level by including (via. referencing) the 802.15.4 IR UWB functionality into a simple focused specification</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TG 15 – Narrow Band Wireless Ad Hoc Networks (NB-AHN)</a:t>
            </a:r>
            <a:br>
              <a:rPr lang="en-US" sz="2000" kern="1200" dirty="0">
                <a:latin typeface="Arial Rounded MT Bold" pitchFamily="34" charset="0"/>
                <a:cs typeface="Arial" charset="0"/>
              </a:rPr>
            </a:br>
            <a:r>
              <a:rPr lang="en-US" sz="2000" kern="1200" dirty="0">
                <a:latin typeface="Arial Rounded MT Bold" pitchFamily="34" charset="0"/>
                <a:cs typeface="Arial" charset="0"/>
              </a:rPr>
              <a:t>---IN HIBERNATION---</a:t>
            </a:r>
          </a:p>
          <a:p>
            <a:pPr marL="457200" indent="-457200" fontAlgn="b">
              <a:lnSpc>
                <a:spcPct val="80000"/>
              </a:lnSpc>
              <a:spcAft>
                <a:spcPts val="600"/>
              </a:spcAft>
              <a:buNone/>
              <a:defRPr/>
            </a:pPr>
            <a:r>
              <a:rPr lang="en-US" sz="2000" kern="1200" dirty="0">
                <a:latin typeface="Arial Rounded MT Bold" pitchFamily="34" charset="0"/>
                <a:cs typeface="Arial" charset="0"/>
              </a:rPr>
              <a:t>	Objective: focused on narrow band ad hoc network PHY and MAC by including (via referencing) functionality and features of 802.15.4 into a simple focused specification</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E292E43B-3472-43CD-B41C-711A2FA858CB}"/>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520442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8</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buNone/>
              <a:defRPr/>
            </a:pPr>
            <a:r>
              <a:rPr lang="en-US" sz="2000" kern="1200" dirty="0">
                <a:latin typeface="Arial Rounded MT Bold" pitchFamily="34" charset="0"/>
                <a:cs typeface="Arial" charset="0"/>
              </a:rPr>
              <a:t>TG 16t – Licensed Narrowband (</a:t>
            </a:r>
            <a:r>
              <a:rPr lang="en-US" sz="2000" kern="1200" dirty="0" err="1">
                <a:latin typeface="Arial Rounded MT Bold" pitchFamily="34" charset="0"/>
                <a:cs typeface="Arial" charset="0"/>
              </a:rPr>
              <a:t>Lic</a:t>
            </a:r>
            <a:r>
              <a:rPr lang="en-US" sz="2000" kern="1200" dirty="0">
                <a:latin typeface="Arial Rounded MT Bold" pitchFamily="34" charset="0"/>
                <a:cs typeface="Arial" charset="0"/>
              </a:rPr>
              <a:t>-NB)</a:t>
            </a:r>
          </a:p>
          <a:p>
            <a:pPr marL="457200" indent="-457200" fontAlgn="b">
              <a:lnSpc>
                <a:spcPct val="80000"/>
              </a:lnSpc>
              <a:buNone/>
              <a:defRPr/>
            </a:pPr>
            <a:r>
              <a:rPr lang="en-US" sz="2000" kern="1200" dirty="0">
                <a:latin typeface="Arial Rounded MT Bold" pitchFamily="34" charset="0"/>
                <a:cs typeface="Arial" charset="0"/>
              </a:rPr>
              <a:t>	Objective: specify new PHY in licensed spectrum with channel bandwidths greater than or equal to 5 kHz and less than 100 kHz focusing on spectrum less than 2 GHz.</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457200" indent="-457200" fontAlgn="b">
              <a:lnSpc>
                <a:spcPct val="80000"/>
              </a:lnSpc>
              <a:spcAft>
                <a:spcPts val="0"/>
              </a:spcAft>
              <a:buNone/>
              <a:defRPr/>
            </a:pPr>
            <a:r>
              <a:rPr lang="en-US" sz="2000" kern="1200" dirty="0">
                <a:latin typeface="Arial Rounded MT Bold" pitchFamily="34" charset="0"/>
                <a:cs typeface="Arial" charset="0"/>
              </a:rPr>
              <a:t>IG Privacy</a:t>
            </a:r>
          </a:p>
          <a:p>
            <a:pPr marL="457200" indent="-457200" fontAlgn="b">
              <a:lnSpc>
                <a:spcPct val="80000"/>
              </a:lnSpc>
              <a:spcAft>
                <a:spcPts val="600"/>
              </a:spcAft>
              <a:buNone/>
              <a:defRPr/>
            </a:pPr>
            <a:r>
              <a:rPr lang="en-US" sz="2000" kern="1200" dirty="0">
                <a:latin typeface="Arial Rounded MT Bold" pitchFamily="34" charset="0"/>
                <a:cs typeface="Arial" charset="0"/>
              </a:rPr>
              <a:t>	Objective: determine interest of topic “privacy of addresses” and if SG should be formed to develop PAR and CSD</a:t>
            </a:r>
          </a:p>
          <a:p>
            <a:pPr marL="457200" indent="-457200" fontAlgn="b">
              <a:lnSpc>
                <a:spcPct val="80000"/>
              </a:lnSpc>
              <a:buNone/>
              <a:defRPr/>
            </a:pPr>
            <a:endParaRPr lang="en-US" sz="2000" kern="1200" dirty="0">
              <a:latin typeface="Arial Rounded MT Bold" pitchFamily="34" charset="0"/>
              <a:cs typeface="Arial" charset="0"/>
            </a:endParaRP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87F3DC19-30E0-4A56-A71F-D087DEB9B03E}"/>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2862984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9</a:t>
            </a:fld>
            <a:endParaRPr lang="en-US" sz="1200"/>
          </a:p>
        </p:txBody>
      </p:sp>
      <p:sp>
        <p:nvSpPr>
          <p:cNvPr id="5126" name="Rectangle 3"/>
          <p:cNvSpPr>
            <a:spLocks noGrp="1" noChangeArrowheads="1"/>
          </p:cNvSpPr>
          <p:nvPr>
            <p:ph type="body" sz="half" idx="1"/>
          </p:nvPr>
        </p:nvSpPr>
        <p:spPr>
          <a:xfrm>
            <a:off x="228600" y="1309469"/>
            <a:ext cx="8686800" cy="4984750"/>
          </a:xfrm>
        </p:spPr>
        <p:txBody>
          <a:bodyPr/>
          <a:lstStyle/>
          <a:p>
            <a:pPr marL="609600" indent="-609600" fontAlgn="b">
              <a:lnSpc>
                <a:spcPct val="80000"/>
              </a:lnSpc>
              <a:spcAft>
                <a:spcPts val="0"/>
              </a:spcAft>
              <a:buNone/>
              <a:defRPr/>
            </a:pPr>
            <a:r>
              <a:rPr lang="en-US" sz="2000" kern="1200" dirty="0">
                <a:latin typeface="Arial Rounded MT Bold" pitchFamily="34" charset="0"/>
                <a:cs typeface="Arial" charset="0"/>
              </a:rPr>
              <a:t>SC Maintenance/Rules</a:t>
            </a:r>
          </a:p>
          <a:p>
            <a:pPr marL="457200" indent="-457200" fontAlgn="b">
              <a:lnSpc>
                <a:spcPct val="80000"/>
              </a:lnSpc>
              <a:spcAft>
                <a:spcPts val="0"/>
              </a:spcAft>
              <a:buNone/>
              <a:defRPr/>
            </a:pPr>
            <a:r>
              <a:rPr lang="en-US" sz="2000" kern="1200" dirty="0">
                <a:latin typeface="Arial Rounded MT Bold" pitchFamily="34" charset="0"/>
                <a:cs typeface="Arial" charset="0"/>
              </a:rPr>
              <a:t>	Objective:  review errors noted in published standards providing a response/proposal to the 802.15 WG; review the 802.15 WG operations manual and suggest changes to 802.15 WG.</a:t>
            </a:r>
          </a:p>
          <a:p>
            <a:pPr marL="609600" indent="-609600" fontAlgn="b">
              <a:lnSpc>
                <a:spcPct val="80000"/>
              </a:lnSpc>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IETF – Internet Engineering Task Force standing committee</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802.15 liaison to IETF for projects associated with 802.15 standards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THz – TeraHertz (THz)</a:t>
            </a:r>
          </a:p>
          <a:p>
            <a:pPr marL="457200" indent="-457200" fontAlgn="b">
              <a:lnSpc>
                <a:spcPct val="80000"/>
              </a:lnSpc>
              <a:spcAft>
                <a:spcPts val="0"/>
              </a:spcAft>
              <a:buNone/>
              <a:defRPr/>
            </a:pPr>
            <a:r>
              <a:rPr lang="en-US" sz="2000" kern="1200" dirty="0">
                <a:latin typeface="Arial Rounded MT Bold" pitchFamily="34" charset="0"/>
                <a:cs typeface="Arial" charset="0"/>
              </a:rPr>
              <a:t>	Objective:  follow the developments of THz communications, follow and provide input to the regulatory framework for THz Communications in close cooperation IEEE 802.18 TAG, trigger the start of projects to amend existing and develop new standards for THz Communications</a:t>
            </a:r>
          </a:p>
          <a:p>
            <a:pPr marL="609600" indent="-609600" fontAlgn="b">
              <a:lnSpc>
                <a:spcPct val="80000"/>
              </a:lnSpc>
              <a:spcBef>
                <a:spcPts val="0"/>
              </a:spcBef>
              <a:spcAft>
                <a:spcPts val="0"/>
              </a:spcAft>
              <a:buNone/>
              <a:defRPr/>
            </a:pPr>
            <a:endParaRPr lang="en-US" sz="1000" kern="1200" dirty="0">
              <a:latin typeface="Arial Rounded MT Bold" pitchFamily="34" charset="0"/>
              <a:cs typeface="Arial" charset="0"/>
            </a:endParaRPr>
          </a:p>
          <a:p>
            <a:pPr marL="609600" indent="-609600" fontAlgn="b">
              <a:lnSpc>
                <a:spcPct val="80000"/>
              </a:lnSpc>
              <a:spcAft>
                <a:spcPts val="0"/>
              </a:spcAft>
              <a:buNone/>
              <a:defRPr/>
            </a:pPr>
            <a:r>
              <a:rPr lang="en-US" sz="2000" kern="1200" dirty="0">
                <a:latin typeface="Arial Rounded MT Bold" pitchFamily="34" charset="0"/>
                <a:cs typeface="Arial" charset="0"/>
              </a:rPr>
              <a:t>SC WNG – Wireless Next Generation (WNG)</a:t>
            </a:r>
          </a:p>
          <a:p>
            <a:pPr marL="457200" indent="-457200" fontAlgn="b">
              <a:lnSpc>
                <a:spcPct val="80000"/>
              </a:lnSpc>
              <a:spcAft>
                <a:spcPts val="0"/>
              </a:spcAft>
              <a:buNone/>
              <a:defRPr/>
            </a:pPr>
            <a:r>
              <a:rPr lang="en-US" sz="2000" kern="1200" dirty="0">
                <a:latin typeface="Arial Rounded MT Bold" pitchFamily="34" charset="0"/>
                <a:cs typeface="Arial" charset="0"/>
              </a:rPr>
              <a:t>	Objective:  provides an opportunity to individuals to make technical presentations to the 802.15 WG on new technologies and/or proposals for new projects</a:t>
            </a:r>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4">
            <a:extLst>
              <a:ext uri="{FF2B5EF4-FFF2-40B4-BE49-F238E27FC236}">
                <a16:creationId xmlns:a16="http://schemas.microsoft.com/office/drawing/2014/main" id="{1BE1FC62-2A16-4834-9CFB-41E45E7DBEFC}"/>
              </a:ext>
            </a:extLst>
          </p:cNvPr>
          <p:cNvSpPr txBox="1">
            <a:spLocks noChangeArrowheads="1"/>
          </p:cNvSpPr>
          <p:nvPr/>
        </p:nvSpPr>
        <p:spPr bwMode="auto">
          <a:xfrm>
            <a:off x="684028" y="593724"/>
            <a:ext cx="8077200" cy="75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a:defRPr/>
            </a:pPr>
            <a:r>
              <a:rPr lang="en-US" sz="3200" b="1" kern="0" dirty="0"/>
              <a:t>802.15 WG Subgroups/Objectives</a:t>
            </a:r>
          </a:p>
        </p:txBody>
      </p:sp>
    </p:spTree>
    <p:extLst>
      <p:ext uri="{BB962C8B-B14F-4D97-AF65-F5344CB8AC3E}">
        <p14:creationId xmlns:p14="http://schemas.microsoft.com/office/powerpoint/2010/main" val="190340044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46047</TotalTime>
  <Words>1048</Words>
  <Application>Microsoft Office PowerPoint</Application>
  <PresentationFormat>On-screen Show (4:3)</PresentationFormat>
  <Paragraphs>129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Rounded MT Bold</vt:lpstr>
      <vt:lpstr>Times New Roman</vt:lpstr>
      <vt:lpstr>IEEE-802_15</vt:lpstr>
      <vt:lpstr> 140th Session of meetings of the  IEEE 802.15 Working Group for Wireless Specialty Networks (WSN)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979</cp:revision>
  <cp:lastPrinted>2000-07-07T01:25:49Z</cp:lastPrinted>
  <dcterms:created xsi:type="dcterms:W3CDTF">1999-06-22T06:24:01Z</dcterms:created>
  <dcterms:modified xsi:type="dcterms:W3CDTF">2022-10-20T02:31:32Z</dcterms:modified>
  <cp:category/>
</cp:coreProperties>
</file>