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0"/>
  </p:notesMasterIdLst>
  <p:sldIdLst>
    <p:sldId id="363" r:id="rId3"/>
    <p:sldId id="322" r:id="rId4"/>
    <p:sldId id="365" r:id="rId5"/>
    <p:sldId id="304" r:id="rId6"/>
    <p:sldId id="369" r:id="rId7"/>
    <p:sldId id="370" r:id="rId8"/>
    <p:sldId id="371" r:id="rId9"/>
    <p:sldId id="2422" r:id="rId10"/>
    <p:sldId id="2423" r:id="rId11"/>
    <p:sldId id="2424" r:id="rId12"/>
    <p:sldId id="317" r:id="rId13"/>
    <p:sldId id="361" r:id="rId14"/>
    <p:sldId id="401" r:id="rId15"/>
    <p:sldId id="402" r:id="rId16"/>
    <p:sldId id="302" r:id="rId17"/>
    <p:sldId id="312" r:id="rId18"/>
    <p:sldId id="2385" r:id="rId19"/>
    <p:sldId id="2375" r:id="rId20"/>
    <p:sldId id="2377" r:id="rId21"/>
    <p:sldId id="326" r:id="rId22"/>
    <p:sldId id="2412" r:id="rId23"/>
    <p:sldId id="2413" r:id="rId24"/>
    <p:sldId id="2389" r:id="rId25"/>
    <p:sldId id="2421" r:id="rId26"/>
    <p:sldId id="2420" r:id="rId27"/>
    <p:sldId id="298" r:id="rId28"/>
    <p:sldId id="296" r:id="rId2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p:scale>
          <a:sx n="80" d="100"/>
          <a:sy n="80" d="100"/>
        </p:scale>
        <p:origin x="1550" y="110"/>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802.15-22-0531-00-04ab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27 September </a:t>
            </a:r>
            <a:r>
              <a:rPr lang="en-US" altLang="en-US" sz="1600" dirty="0">
                <a:latin typeface="Times New Roman" panose="02020603050405020304" pitchFamily="18" charset="0"/>
              </a:rPr>
              <a:t>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120108"/>
            <a:ext cx="8229600" cy="819459"/>
          </a:xfrm>
        </p:spPr>
        <p:txBody>
          <a:bodyPr>
            <a:normAutofit/>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(or provide them beforehand)</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243349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14</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arenR"/>
            </a:pPr>
            <a:r>
              <a:rPr lang="en-US" altLang="en-US" dirty="0"/>
              <a:t>Topics identified for more discussion</a:t>
            </a:r>
          </a:p>
          <a:p>
            <a:pPr marL="914400" lvl="1" indent="-514350">
              <a:buFont typeface="+mj-lt"/>
              <a:buAutoNum type="alphaLcParenR"/>
            </a:pPr>
            <a:r>
              <a:rPr lang="en-US" altLang="en-US" dirty="0"/>
              <a:t>802.15 and 802.18</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telecon schedule and holidays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15</a:t>
            </a:fld>
            <a:endParaRPr lang="en-US"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243747281"/>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555776"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Sept 27th: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1028700" lvl="1">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More time to get it right is better than getting it wrong</a:t>
            </a: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September 27</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p:txBody>
          <a:bodyPr>
            <a:normAutofit fontScale="90000"/>
          </a:bodyPr>
          <a:lstStyle/>
          <a:p>
            <a:r>
              <a:rPr lang="en-US" dirty="0"/>
              <a:t>Topics identified for further discussion</a:t>
            </a:r>
          </a:p>
        </p:txBody>
      </p:sp>
      <p:sp>
        <p:nvSpPr>
          <p:cNvPr id="3" name="Content Placeholder 2">
            <a:extLst>
              <a:ext uri="{FF2B5EF4-FFF2-40B4-BE49-F238E27FC236}">
                <a16:creationId xmlns:a16="http://schemas.microsoft.com/office/drawing/2014/main" id="{3273D039-04DA-8503-5FBF-503261F4792F}"/>
              </a:ext>
            </a:extLst>
          </p:cNvPr>
          <p:cNvSpPr>
            <a:spLocks noGrp="1"/>
          </p:cNvSpPr>
          <p:nvPr>
            <p:ph idx="1"/>
          </p:nvPr>
        </p:nvSpPr>
        <p:spPr/>
        <p:txBody>
          <a:bodyPr>
            <a:normAutofit fontScale="77500" lnSpcReduction="20000"/>
          </a:bodyPr>
          <a:lstStyle/>
          <a:p>
            <a:pPr marL="914400" lvl="1" indent="-514350">
              <a:buFont typeface="+mj-lt"/>
              <a:buAutoNum type="arabicPeriod"/>
            </a:pPr>
            <a:endParaRPr lang="en-US" dirty="0"/>
          </a:p>
          <a:p>
            <a:pPr marL="914400" lvl="1" indent="-514350">
              <a:buFont typeface="Arial" panose="020B0604020202020204" pitchFamily="34" charset="0"/>
              <a:buChar char="•"/>
            </a:pPr>
            <a:r>
              <a:rPr lang="en-US" dirty="0"/>
              <a:t>Channel plan</a:t>
            </a:r>
          </a:p>
          <a:p>
            <a:pPr marL="1314450" lvl="2" indent="-514350">
              <a:buFont typeface="Arial" panose="020B0604020202020204" pitchFamily="34" charset="0"/>
              <a:buChar char="•"/>
            </a:pPr>
            <a:r>
              <a:rPr lang="en-US" dirty="0"/>
              <a:t>Method of drafting</a:t>
            </a:r>
          </a:p>
          <a:p>
            <a:pPr marL="1314450" lvl="2" indent="-514350">
              <a:buFont typeface="Arial" panose="020B0604020202020204" pitchFamily="34" charset="0"/>
              <a:buChar char="•"/>
            </a:pPr>
            <a:r>
              <a:rPr lang="en-US" dirty="0"/>
              <a:t>Provision for gaps/holes (excluded channels)</a:t>
            </a:r>
          </a:p>
          <a:p>
            <a:pPr marL="914400" lvl="1" indent="-514350">
              <a:buFont typeface="Arial" panose="020B0604020202020204" pitchFamily="34" charset="0"/>
              <a:buChar char="•"/>
            </a:pPr>
            <a:r>
              <a:rPr lang="en-US" dirty="0"/>
              <a:t>Scheduled access</a:t>
            </a:r>
          </a:p>
          <a:p>
            <a:pPr marL="1314450" lvl="2" indent="-514350">
              <a:buFont typeface="Arial" panose="020B0604020202020204" pitchFamily="34" charset="0"/>
              <a:buChar char="•"/>
            </a:pPr>
            <a:r>
              <a:rPr lang="en-US" dirty="0"/>
              <a:t>Several similar approaches (different terms)</a:t>
            </a:r>
          </a:p>
          <a:p>
            <a:pPr marL="1314450" lvl="2" indent="-514350">
              <a:buFont typeface="Arial" panose="020B0604020202020204" pitchFamily="34" charset="0"/>
              <a:buChar char="•"/>
            </a:pPr>
            <a:r>
              <a:rPr lang="en-US" dirty="0"/>
              <a:t>Several raised discussion on advertising/discovery</a:t>
            </a:r>
          </a:p>
          <a:p>
            <a:pPr marL="1771650" lvl="3" indent="-514350">
              <a:buFont typeface="Arial" panose="020B0604020202020204" pitchFamily="34" charset="0"/>
              <a:buChar char="•"/>
            </a:pPr>
            <a:r>
              <a:rPr lang="en-US" dirty="0"/>
              <a:t>Period vs aperiodic/randomized </a:t>
            </a:r>
          </a:p>
          <a:p>
            <a:pPr marL="914400" lvl="1" indent="-514350">
              <a:buFont typeface="Arial" panose="020B0604020202020204" pitchFamily="34" charset="0"/>
              <a:buChar char="•"/>
            </a:pPr>
            <a:r>
              <a:rPr lang="en-US" dirty="0"/>
              <a:t>Improved PHY header </a:t>
            </a:r>
          </a:p>
          <a:p>
            <a:pPr marL="1314450" lvl="2" indent="-514350">
              <a:buFont typeface="Arial" panose="020B0604020202020204" pitchFamily="34" charset="0"/>
              <a:buChar char="•"/>
            </a:pPr>
            <a:r>
              <a:rPr lang="en-US" dirty="0"/>
              <a:t>CRC vs </a:t>
            </a:r>
            <a:r>
              <a:rPr lang="en-US" dirty="0" err="1"/>
              <a:t>SECDEd</a:t>
            </a:r>
            <a:endParaRPr lang="en-US" dirty="0"/>
          </a:p>
          <a:p>
            <a:pPr marL="1314450" lvl="2" indent="-514350">
              <a:buFont typeface="Arial" panose="020B0604020202020204" pitchFamily="34" charset="0"/>
              <a:buChar char="•"/>
            </a:pPr>
            <a:r>
              <a:rPr lang="en-US" dirty="0"/>
              <a:t>Different CRC algorithms – enough better?</a:t>
            </a:r>
          </a:p>
          <a:p>
            <a:pPr marL="914400" lvl="1" indent="-514350">
              <a:buFont typeface="Arial" panose="020B0604020202020204" pitchFamily="34" charset="0"/>
              <a:buChar char="•"/>
            </a:pPr>
            <a:r>
              <a:rPr lang="en-US" dirty="0"/>
              <a:t>Alternate R-marker mapping</a:t>
            </a:r>
          </a:p>
          <a:p>
            <a:pPr marL="1314450" lvl="2" indent="-514350">
              <a:buFont typeface="Arial" panose="020B0604020202020204" pitchFamily="34" charset="0"/>
              <a:buChar char="•"/>
            </a:pPr>
            <a:r>
              <a:rPr lang="en-US" dirty="0"/>
              <a:t>Some questions require off-line discussion (reflector) to understand the benefit</a:t>
            </a:r>
          </a:p>
          <a:p>
            <a:pPr marL="914400" lvl="1" indent="-514350">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54045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9AEC-FFCF-D3F0-DBF0-59590A82C8E0}"/>
              </a:ext>
            </a:extLst>
          </p:cNvPr>
          <p:cNvSpPr>
            <a:spLocks noGrp="1"/>
          </p:cNvSpPr>
          <p:nvPr>
            <p:ph type="title"/>
          </p:nvPr>
        </p:nvSpPr>
        <p:spPr/>
        <p:txBody>
          <a:bodyPr/>
          <a:lstStyle/>
          <a:p>
            <a:r>
              <a:rPr lang="en-US" dirty="0"/>
              <a:t>802.15 and 802.18 RRTAG</a:t>
            </a:r>
          </a:p>
        </p:txBody>
      </p:sp>
      <p:sp>
        <p:nvSpPr>
          <p:cNvPr id="3" name="Content Placeholder 2">
            <a:extLst>
              <a:ext uri="{FF2B5EF4-FFF2-40B4-BE49-F238E27FC236}">
                <a16:creationId xmlns:a16="http://schemas.microsoft.com/office/drawing/2014/main" id="{46F3796B-2CA9-6E69-C947-0F44BC676F21}"/>
              </a:ext>
            </a:extLst>
          </p:cNvPr>
          <p:cNvSpPr>
            <a:spLocks noGrp="1"/>
          </p:cNvSpPr>
          <p:nvPr>
            <p:ph idx="1"/>
          </p:nvPr>
        </p:nvSpPr>
        <p:spPr>
          <a:xfrm>
            <a:off x="767977" y="1584473"/>
            <a:ext cx="7764463" cy="4868863"/>
          </a:xfrm>
        </p:spPr>
        <p:txBody>
          <a:bodyPr>
            <a:normAutofit fontScale="62500" lnSpcReduction="20000"/>
          </a:bodyPr>
          <a:lstStyle/>
          <a:p>
            <a:pPr marL="457200" indent="-457200">
              <a:buFont typeface="Arial" panose="020B0604020202020204" pitchFamily="34" charset="0"/>
              <a:buChar char="•"/>
            </a:pPr>
            <a:r>
              <a:rPr lang="en-US" dirty="0"/>
              <a:t>802.18 is the “802 voice” on regulatory input</a:t>
            </a:r>
          </a:p>
          <a:p>
            <a:pPr marL="857250" lvl="1" indent="-457200">
              <a:buFont typeface="Arial" panose="020B0604020202020204" pitchFamily="34" charset="0"/>
              <a:buChar char="•"/>
            </a:pPr>
            <a:r>
              <a:rPr lang="en-US" dirty="0"/>
              <a:t>Needs to be the “whole 802” viewpoint</a:t>
            </a:r>
          </a:p>
          <a:p>
            <a:pPr marL="857250" lvl="1" indent="-457200">
              <a:buFont typeface="Arial" panose="020B0604020202020204" pitchFamily="34" charset="0"/>
              <a:buChar char="•"/>
            </a:pPr>
            <a:r>
              <a:rPr lang="en-US" dirty="0"/>
              <a:t>Diversity of views requires diversity of participation</a:t>
            </a:r>
          </a:p>
          <a:p>
            <a:pPr marL="457200" indent="-457200">
              <a:buFont typeface="Arial" panose="020B0604020202020204" pitchFamily="34" charset="0"/>
              <a:buChar char="•"/>
            </a:pPr>
            <a:r>
              <a:rPr lang="en-US" dirty="0"/>
              <a:t>UWB is important</a:t>
            </a:r>
          </a:p>
          <a:p>
            <a:pPr marL="857250" lvl="1" indent="-457200">
              <a:buFont typeface="Arial" panose="020B0604020202020204" pitchFamily="34" charset="0"/>
              <a:buChar char="•"/>
            </a:pPr>
            <a:r>
              <a:rPr lang="en-US" dirty="0"/>
              <a:t>Growing in importance rapidly</a:t>
            </a:r>
          </a:p>
          <a:p>
            <a:pPr marL="857250" lvl="1" indent="-457200">
              <a:buFont typeface="Arial" panose="020B0604020202020204" pitchFamily="34" charset="0"/>
              <a:buChar char="•"/>
            </a:pPr>
            <a:r>
              <a:rPr lang="en-US" dirty="0"/>
              <a:t>We have a collection of UWB experts in TG4ab</a:t>
            </a:r>
          </a:p>
          <a:p>
            <a:pPr marL="857250" lvl="1" indent="-457200">
              <a:buFont typeface="Arial" panose="020B0604020202020204" pitchFamily="34" charset="0"/>
              <a:buChar char="•"/>
            </a:pPr>
            <a:r>
              <a:rPr lang="en-US" dirty="0"/>
              <a:t>Your TG chair is active in RRTAG</a:t>
            </a:r>
          </a:p>
          <a:p>
            <a:pPr marL="1257300" lvl="2" indent="-457200">
              <a:buFont typeface="Arial" panose="020B0604020202020204" pitchFamily="34" charset="0"/>
              <a:buChar char="•"/>
            </a:pPr>
            <a:r>
              <a:rPr lang="en-US" dirty="0"/>
              <a:t>But only one pair of eyes</a:t>
            </a:r>
          </a:p>
          <a:p>
            <a:pPr marL="457200" indent="-457200">
              <a:buFont typeface="Arial" panose="020B0604020202020204" pitchFamily="34" charset="0"/>
              <a:buChar char="•"/>
            </a:pPr>
            <a:r>
              <a:rPr lang="en-US" dirty="0"/>
              <a:t>WG chair is looking for more WSN perspectives</a:t>
            </a:r>
          </a:p>
          <a:p>
            <a:pPr marL="457200" indent="-457200">
              <a:buFont typeface="Arial" panose="020B0604020202020204" pitchFamily="34" charset="0"/>
              <a:buChar char="•"/>
            </a:pPr>
            <a:r>
              <a:rPr lang="en-US" dirty="0"/>
              <a:t>802 can have a very positive impact on how things change</a:t>
            </a:r>
          </a:p>
          <a:p>
            <a:pPr marL="857250" lvl="1" indent="-457200">
              <a:buFont typeface="Arial" panose="020B0604020202020204" pitchFamily="34" charset="0"/>
              <a:buChar char="•"/>
            </a:pPr>
            <a:r>
              <a:rPr lang="en-US" dirty="0"/>
              <a:t>802 represents the best wireless technologies for many uses </a:t>
            </a:r>
          </a:p>
          <a:p>
            <a:pPr marL="857250" lvl="1" indent="-457200">
              <a:buFont typeface="Arial" panose="020B0604020202020204" pitchFamily="34" charset="0"/>
              <a:buChar char="•"/>
            </a:pPr>
            <a:r>
              <a:rPr lang="en-US" dirty="0"/>
              <a:t>WSN includes a rich set of those technologies</a:t>
            </a:r>
          </a:p>
          <a:p>
            <a:pPr marL="857250" lvl="1" indent="-457200">
              <a:buFont typeface="Arial" panose="020B0604020202020204" pitchFamily="34" charset="0"/>
              <a:buChar char="•"/>
            </a:pPr>
            <a:r>
              <a:rPr lang="en-US" dirty="0"/>
              <a:t>We need to protect the present as well as promote the future</a:t>
            </a:r>
          </a:p>
        </p:txBody>
      </p:sp>
      <p:sp>
        <p:nvSpPr>
          <p:cNvPr id="4" name="Slide Number Placeholder 3">
            <a:extLst>
              <a:ext uri="{FF2B5EF4-FFF2-40B4-BE49-F238E27FC236}">
                <a16:creationId xmlns:a16="http://schemas.microsoft.com/office/drawing/2014/main" id="{D2929C8C-73BF-61DB-8287-61C3A6C35DE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159076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a:extLst>
              <a:ext uri="{FF2B5EF4-FFF2-40B4-BE49-F238E27FC236}">
                <a16:creationId xmlns:a16="http://schemas.microsoft.com/office/drawing/2014/main" id="{11D968C9-E6E2-A7A8-C703-1A8ED9D40F82}"/>
              </a:ext>
            </a:extLst>
          </p:cNvPr>
          <p:cNvGraphicFramePr>
            <a:graphicFrameLocks/>
          </p:cNvGraphicFramePr>
          <p:nvPr/>
        </p:nvGraphicFramePr>
        <p:xfrm>
          <a:off x="495253" y="692696"/>
          <a:ext cx="3898776" cy="2508648"/>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1" i="0" u="none" strike="noStrike" kern="1200" dirty="0">
                        <a:solidFill>
                          <a:srgbClr val="FF0000"/>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24</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800" u="none" strike="noStrike" dirty="0">
                          <a:solidFill>
                            <a:schemeClr val="accent6">
                              <a:lumMod val="50000"/>
                            </a:schemeClr>
                          </a:solidFill>
                          <a:effectLst/>
                        </a:rPr>
                        <a:t>4</a:t>
                      </a:r>
                      <a:endParaRPr lang="en-US" sz="2800" b="0" i="0" u="none" strike="no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800" b="0" i="0" u="none" strike="no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noStrike" dirty="0">
                          <a:effectLst/>
                          <a:latin typeface="Calibri" panose="020F0502020204030204" pitchFamily="34" charset="0"/>
                        </a:rPr>
                        <a:t>26</a:t>
                      </a:r>
                    </a:p>
                  </a:txBody>
                  <a:tcPr marL="5443" marR="5443" marT="5443" marB="0" anchor="ctr"/>
                </a:tc>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389035" y="4149080"/>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1619672" y="1666422"/>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8982267">
            <a:off x="752310" y="2306978"/>
            <a:ext cx="1090461"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1" name="Rectangle: Rounded Corners 20">
            <a:extLst>
              <a:ext uri="{FF2B5EF4-FFF2-40B4-BE49-F238E27FC236}">
                <a16:creationId xmlns:a16="http://schemas.microsoft.com/office/drawing/2014/main" id="{AD9ADD04-5EED-ABE3-8036-FF616CBFC43B}"/>
              </a:ext>
            </a:extLst>
          </p:cNvPr>
          <p:cNvSpPr/>
          <p:nvPr/>
        </p:nvSpPr>
        <p:spPr bwMode="auto">
          <a:xfrm>
            <a:off x="1619672" y="3789040"/>
            <a:ext cx="576064" cy="22322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01866AF4-857D-539D-D614-C1070135EC22}"/>
              </a:ext>
            </a:extLst>
          </p:cNvPr>
          <p:cNvSpPr/>
          <p:nvPr/>
        </p:nvSpPr>
        <p:spPr bwMode="auto">
          <a:xfrm>
            <a:off x="5875747" y="3356992"/>
            <a:ext cx="576064" cy="100811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1656614" y="3756279"/>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Arrow: Right 2">
            <a:extLst>
              <a:ext uri="{FF2B5EF4-FFF2-40B4-BE49-F238E27FC236}">
                <a16:creationId xmlns:a16="http://schemas.microsoft.com/office/drawing/2014/main" id="{5B8C753E-51B0-5DEA-D21B-051D4714B79D}"/>
              </a:ext>
            </a:extLst>
          </p:cNvPr>
          <p:cNvSpPr/>
          <p:nvPr/>
        </p:nvSpPr>
        <p:spPr bwMode="auto">
          <a:xfrm>
            <a:off x="404529" y="3717032"/>
            <a:ext cx="1234240"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Next Call</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4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a:extLst>
              <a:ext uri="{FF2B5EF4-FFF2-40B4-BE49-F238E27FC236}">
                <a16:creationId xmlns:a16="http://schemas.microsoft.com/office/drawing/2014/main" id="{11D968C9-E6E2-A7A8-C703-1A8ED9D40F82}"/>
              </a:ext>
            </a:extLst>
          </p:cNvPr>
          <p:cNvGraphicFramePr>
            <a:graphicFrameLocks/>
          </p:cNvGraphicFramePr>
          <p:nvPr/>
        </p:nvGraphicFramePr>
        <p:xfrm>
          <a:off x="495253" y="692696"/>
          <a:ext cx="3898776" cy="2508648"/>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1" i="0" u="none" strike="noStrike" kern="1200" dirty="0">
                        <a:solidFill>
                          <a:srgbClr val="FF0000"/>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25</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800" u="none" strike="noStrike" dirty="0">
                          <a:solidFill>
                            <a:schemeClr val="accent6">
                              <a:lumMod val="50000"/>
                            </a:schemeClr>
                          </a:solidFill>
                          <a:effectLst/>
                        </a:rPr>
                        <a:t>4</a:t>
                      </a:r>
                      <a:endParaRPr lang="en-US" sz="2800" b="0" i="0" u="none" strike="no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800" b="0" i="0" u="none" strike="no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noStrike" dirty="0">
                          <a:effectLst/>
                          <a:latin typeface="Calibri" panose="020F0502020204030204" pitchFamily="34" charset="0"/>
                        </a:rPr>
                        <a:t>26</a:t>
                      </a:r>
                    </a:p>
                  </a:txBody>
                  <a:tcPr marL="5443" marR="5443" marT="5443" marB="0" anchor="ctr"/>
                </a:tc>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389035" y="4149080"/>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1619672" y="1666422"/>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8982267">
            <a:off x="752310" y="2306978"/>
            <a:ext cx="1090461"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1" name="Rectangle: Rounded Corners 20">
            <a:extLst>
              <a:ext uri="{FF2B5EF4-FFF2-40B4-BE49-F238E27FC236}">
                <a16:creationId xmlns:a16="http://schemas.microsoft.com/office/drawing/2014/main" id="{AD9ADD04-5EED-ABE3-8036-FF616CBFC43B}"/>
              </a:ext>
            </a:extLst>
          </p:cNvPr>
          <p:cNvSpPr/>
          <p:nvPr/>
        </p:nvSpPr>
        <p:spPr bwMode="auto">
          <a:xfrm>
            <a:off x="1619672" y="3789040"/>
            <a:ext cx="576064" cy="22322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01866AF4-857D-539D-D614-C1070135EC22}"/>
              </a:ext>
            </a:extLst>
          </p:cNvPr>
          <p:cNvSpPr/>
          <p:nvPr/>
        </p:nvSpPr>
        <p:spPr bwMode="auto">
          <a:xfrm>
            <a:off x="5875747" y="3356992"/>
            <a:ext cx="576064" cy="100811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1656614" y="3756279"/>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Arrow: Right 2">
            <a:extLst>
              <a:ext uri="{FF2B5EF4-FFF2-40B4-BE49-F238E27FC236}">
                <a16:creationId xmlns:a16="http://schemas.microsoft.com/office/drawing/2014/main" id="{5B8C753E-51B0-5DEA-D21B-051D4714B79D}"/>
              </a:ext>
            </a:extLst>
          </p:cNvPr>
          <p:cNvSpPr/>
          <p:nvPr/>
        </p:nvSpPr>
        <p:spPr bwMode="auto">
          <a:xfrm>
            <a:off x="404529" y="3717032"/>
            <a:ext cx="1234240"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Next Call</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Callout: Left Arrow 4">
            <a:extLst>
              <a:ext uri="{FF2B5EF4-FFF2-40B4-BE49-F238E27FC236}">
                <a16:creationId xmlns:a16="http://schemas.microsoft.com/office/drawing/2014/main" id="{D42FC446-DA02-B695-76E4-0DE9E5DB45CB}"/>
              </a:ext>
            </a:extLst>
          </p:cNvPr>
          <p:cNvSpPr/>
          <p:nvPr/>
        </p:nvSpPr>
        <p:spPr bwMode="auto">
          <a:xfrm rot="21182675">
            <a:off x="2126672" y="3229966"/>
            <a:ext cx="4762872" cy="994428"/>
          </a:xfrm>
          <a:prstGeom prst="leftArrow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eaLnBrk="1" hangingPunct="1">
              <a:buClr>
                <a:srgbClr val="000000"/>
              </a:buClr>
              <a:buSzPct val="10000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Major Holiday in China</a:t>
            </a:r>
          </a:p>
          <a:p>
            <a:pPr marL="285750" indent="-285750" eaLnBrk="1" hangingPunct="1">
              <a:buClr>
                <a:srgbClr val="000000"/>
              </a:buClr>
              <a:buSzPct val="10000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Rotation optimized for Asia</a:t>
            </a:r>
          </a:p>
          <a:p>
            <a:pPr marL="285750" indent="-285750" eaLnBrk="1" hangingPunct="1">
              <a:buClr>
                <a:srgbClr val="000000"/>
              </a:buClr>
              <a:buSzPct val="10000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Still make sense?</a:t>
            </a:r>
          </a:p>
        </p:txBody>
      </p:sp>
    </p:spTree>
    <p:extLst>
      <p:ext uri="{BB962C8B-B14F-4D97-AF65-F5344CB8AC3E}">
        <p14:creationId xmlns:p14="http://schemas.microsoft.com/office/powerpoint/2010/main" val="1378129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51792</TotalTime>
  <Words>2422</Words>
  <Application>Microsoft Office PowerPoint</Application>
  <PresentationFormat>On-screen Show (4:3)</PresentationFormat>
  <Paragraphs>530</Paragraphs>
  <Slides>27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802 Ground Rules</vt:lpstr>
      <vt:lpstr>Instructions for Chairs of  standards development activities</vt:lpstr>
      <vt:lpstr>IEEE SA Copyright Policy</vt:lpstr>
      <vt:lpstr>IEEE SA Copyright Policy</vt:lpstr>
      <vt:lpstr>Proposed Agenda</vt:lpstr>
      <vt:lpstr>Recap</vt:lpstr>
      <vt:lpstr>5.2.b Scope of the project (As approved): </vt:lpstr>
      <vt:lpstr>Project Schedule (working baseline)</vt:lpstr>
      <vt:lpstr>Schedule Major Milestones</vt:lpstr>
      <vt:lpstr>Technical Discussion</vt:lpstr>
      <vt:lpstr>Topics identified for further discussion</vt:lpstr>
      <vt:lpstr>802.15 and 802.18 RRTAG</vt:lpstr>
      <vt:lpstr>Next Steps</vt:lpstr>
      <vt:lpstr>Telecon Schedule</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252</cp:revision>
  <cp:lastPrinted>2000-03-07T00:55:37Z</cp:lastPrinted>
  <dcterms:created xsi:type="dcterms:W3CDTF">2016-01-17T22:48:36Z</dcterms:created>
  <dcterms:modified xsi:type="dcterms:W3CDTF">2022-09-27T02:14:05Z</dcterms:modified>
  <cp:category/>
</cp:coreProperties>
</file>