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52" r:id="rId4"/>
    <p:sldId id="359" r:id="rId5"/>
    <p:sldId id="360" r:id="rId6"/>
    <p:sldId id="361" r:id="rId7"/>
    <p:sldId id="362" r:id="rId8"/>
    <p:sldId id="357"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p:cViewPr varScale="1">
        <p:scale>
          <a:sx n="115" d="100"/>
          <a:sy n="115" d="100"/>
        </p:scale>
        <p:origin x="1356" y="114"/>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9/16/2022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9/16/2022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9/16/2022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9/16/2022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69332"/>
          </a:xfrm>
          <a:prstGeom prst="rect">
            <a:avLst/>
          </a:prstGeom>
          <a:noFill/>
        </p:spPr>
        <p:txBody>
          <a:bodyPr wrap="square" rtlCol="0">
            <a:spAutoFit/>
          </a:bodyPr>
          <a:lstStyle/>
          <a:p>
            <a:pPr algn="r"/>
            <a:r>
              <a:rPr lang="en-US" sz="1800" b="1" i="0" kern="1200" dirty="0" smtClean="0">
                <a:solidFill>
                  <a:schemeClr val="tx1"/>
                </a:solidFill>
                <a:effectLst/>
                <a:latin typeface="Times New Roman" panose="02020603050405020304" pitchFamily="18" charset="0"/>
                <a:ea typeface="+mn-ea"/>
                <a:cs typeface="Times New Roman" panose="02020603050405020304" pitchFamily="18" charset="0"/>
              </a:rPr>
              <a:t>DCN 15-22-0528-00-007a</a:t>
            </a:r>
            <a:endParaRPr lang="en-US" sz="14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9/16/2022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9/16/2022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9/16/2022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9/16/2022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9/16/2022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9/16/2022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9/16/2022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4770537"/>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a:t>
            </a:r>
            <a:r>
              <a:rPr lang="en-US" altLang="ja-JP" sz="1600" dirty="0" smtClean="0">
                <a:latin typeface="Times New Roman" panose="02020603050405020304" pitchFamily="18" charset="0"/>
                <a:ea typeface="ＭＳ Ｐゴシック" charset="-128"/>
                <a:cs typeface="Times New Roman" panose="02020603050405020304" pitchFamily="18" charset="0"/>
              </a:rPr>
              <a:t>Report (March 2022)</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smtClean="0">
                <a:latin typeface="Times New Roman" panose="02020603050405020304" pitchFamily="18" charset="0"/>
                <a:ea typeface="ＭＳ Ｐゴシック" charset="-128"/>
                <a:cs typeface="Times New Roman" panose="02020603050405020304" pitchFamily="18" charset="0"/>
              </a:rPr>
              <a:t>September 15, 2022</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a:t>
            </a:r>
            <a:r>
              <a:rPr lang="en-US" altLang="ja-JP" sz="1600" dirty="0" smtClean="0">
                <a:latin typeface="Times New Roman" panose="02020603050405020304" pitchFamily="18" charset="0"/>
                <a:ea typeface="ＭＳ Ｐゴシック" charset="-128"/>
                <a:cs typeface="Times New Roman" panose="02020603050405020304" pitchFamily="18" charset="0"/>
              </a:rPr>
              <a:t>82-2-910-5068  </a:t>
            </a:r>
            <a:r>
              <a:rPr lang="en-US" altLang="ja-JP" sz="1600" dirty="0">
                <a:latin typeface="Times New Roman" panose="02020603050405020304" pitchFamily="18" charset="0"/>
                <a:ea typeface="ＭＳ Ｐゴシック" charset="-128"/>
                <a:cs typeface="Times New Roman" panose="02020603050405020304" pitchFamily="18" charset="0"/>
              </a:rPr>
              <a:t>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March 2022</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IEEE 802.15.7a Higher Rate, Longer Range OCC TG</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br>
              <a:rPr lang="en-US" altLang="ja-JP" dirty="0" smtClean="0">
                <a:ea typeface="ＭＳ Ｐゴシック" pitchFamily="50" charset="-128"/>
              </a:rPr>
            </a:br>
            <a:r>
              <a:rPr lang="en-US" altLang="ja-JP" dirty="0" smtClean="0">
                <a:ea typeface="ＭＳ Ｐゴシック" pitchFamily="50" charset="-128"/>
              </a:rPr>
              <a:t>September 15, 2022</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918464"/>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3 </a:t>
            </a:r>
            <a:r>
              <a:rPr lang="en-US" altLang="ja-JP" sz="2800" dirty="0">
                <a:latin typeface="Times New Roman" panose="02020603050405020304" pitchFamily="18" charset="0"/>
                <a:cs typeface="Times New Roman" panose="02020603050405020304" pitchFamily="18" charset="0"/>
              </a:rPr>
              <a:t>Slots (on </a:t>
            </a:r>
            <a:r>
              <a:rPr lang="en-US" altLang="ja-JP" sz="2800" dirty="0" smtClean="0">
                <a:latin typeface="Times New Roman" panose="02020603050405020304" pitchFamily="18" charset="0"/>
                <a:cs typeface="Times New Roman" panose="02020603050405020304" pitchFamily="18" charset="0"/>
              </a:rPr>
              <a:t>Mon., Wed., and Thus.)</a:t>
            </a:r>
            <a:endParaRPr lang="en-US" altLang="ja-JP" sz="2800" dirty="0">
              <a:latin typeface="Times New Roman" panose="02020603050405020304" pitchFamily="18" charset="0"/>
              <a:cs typeface="Times New Roman" panose="02020603050405020304" pitchFamily="18" charset="0"/>
            </a:endParaRPr>
          </a:p>
          <a:p>
            <a:pPr lvl="1" algn="just"/>
            <a:r>
              <a:rPr lang="en-US" altLang="ja-JP" sz="2400" dirty="0" smtClean="0">
                <a:latin typeface="Times New Roman" panose="02020603050405020304" pitchFamily="18" charset="0"/>
                <a:cs typeface="Times New Roman" panose="02020603050405020304" pitchFamily="18" charset="0"/>
              </a:rPr>
              <a:t>Approval </a:t>
            </a:r>
            <a:r>
              <a:rPr lang="en-US" altLang="ja-JP" sz="2400" dirty="0">
                <a:latin typeface="Times New Roman" panose="02020603050405020304" pitchFamily="18" charset="0"/>
                <a:cs typeface="Times New Roman" panose="02020603050405020304" pitchFamily="18" charset="0"/>
              </a:rPr>
              <a:t>Meeting Objectives and Agenda </a:t>
            </a:r>
            <a:r>
              <a:rPr lang="en-US" altLang="ja-JP" sz="2400" dirty="0" smtClean="0">
                <a:latin typeface="Times New Roman" panose="02020603050405020304" pitchFamily="18" charset="0"/>
                <a:cs typeface="Times New Roman" panose="02020603050405020304" pitchFamily="18" charset="0"/>
              </a:rPr>
              <a:t>Approval (487-00)</a:t>
            </a:r>
            <a:endParaRPr lang="en-US" altLang="ja-JP" sz="2400" dirty="0">
              <a:latin typeface="Times New Roman" panose="02020603050405020304" pitchFamily="18" charset="0"/>
              <a:cs typeface="Times New Roman" panose="02020603050405020304" pitchFamily="18" charset="0"/>
            </a:endParaRPr>
          </a:p>
          <a:p>
            <a:pPr lvl="1" algn="just"/>
            <a:r>
              <a:rPr lang="en-US" altLang="ja-JP" sz="2400" dirty="0" smtClean="0">
                <a:latin typeface="Times New Roman" panose="02020603050405020304" pitchFamily="18" charset="0"/>
                <a:cs typeface="Times New Roman" panose="02020603050405020304" pitchFamily="18" charset="0"/>
              </a:rPr>
              <a:t>Reviewed Comments &amp; Resolution of Informal WG </a:t>
            </a:r>
            <a:r>
              <a:rPr lang="en-US" altLang="ja-JP" sz="2400" dirty="0" smtClean="0">
                <a:latin typeface="Times New Roman" panose="02020603050405020304" pitchFamily="18" charset="0"/>
                <a:cs typeface="Times New Roman" panose="02020603050405020304" pitchFamily="18" charset="0"/>
              </a:rPr>
              <a:t>Circulation(Closed </a:t>
            </a:r>
            <a:r>
              <a:rPr lang="en-US" altLang="ja-JP" sz="2400" dirty="0" smtClean="0">
                <a:latin typeface="Times New Roman" panose="02020603050405020304" pitchFamily="18" charset="0"/>
                <a:cs typeface="Times New Roman" panose="02020603050405020304" pitchFamily="18" charset="0"/>
              </a:rPr>
              <a:t>Monday 11 September)</a:t>
            </a:r>
          </a:p>
          <a:p>
            <a:pPr lvl="1" algn="just"/>
            <a:r>
              <a:rPr lang="en-US" altLang="ja-JP" sz="2400" dirty="0" smtClean="0">
                <a:latin typeface="Times New Roman" panose="02020603050405020304" pitchFamily="18" charset="0"/>
                <a:cs typeface="Times New Roman" panose="02020603050405020304" pitchFamily="18" charset="0"/>
              </a:rPr>
              <a:t>Received Comments from </a:t>
            </a:r>
            <a:r>
              <a:rPr lang="en-US" altLang="ja-JP" sz="2400" dirty="0" err="1" smtClean="0">
                <a:latin typeface="Times New Roman" panose="02020603050405020304" pitchFamily="18" charset="0"/>
                <a:cs typeface="Times New Roman" panose="02020603050405020304" pitchFamily="18" charset="0"/>
              </a:rPr>
              <a:t>Tero</a:t>
            </a:r>
            <a:r>
              <a:rPr lang="en-US" altLang="ja-JP" sz="2400" dirty="0" smtClean="0">
                <a:latin typeface="Times New Roman" panose="02020603050405020304" pitchFamily="18" charset="0"/>
                <a:cs typeface="Times New Roman" panose="02020603050405020304" pitchFamily="18" charset="0"/>
              </a:rPr>
              <a:t> </a:t>
            </a:r>
            <a:r>
              <a:rPr lang="en-US" altLang="ja-JP" sz="2400" dirty="0" err="1" smtClean="0">
                <a:latin typeface="Times New Roman" panose="02020603050405020304" pitchFamily="18" charset="0"/>
                <a:cs typeface="Times New Roman" panose="02020603050405020304" pitchFamily="18" charset="0"/>
              </a:rPr>
              <a:t>Kivinen</a:t>
            </a:r>
            <a:endParaRPr lang="en-US" altLang="ja-JP" sz="2400" dirty="0" smtClean="0">
              <a:latin typeface="Times New Roman" panose="02020603050405020304" pitchFamily="18" charset="0"/>
              <a:cs typeface="Times New Roman" panose="02020603050405020304" pitchFamily="18" charset="0"/>
            </a:endParaRPr>
          </a:p>
          <a:p>
            <a:pPr lvl="1" algn="just"/>
            <a:r>
              <a:rPr lang="en-US" altLang="ja-JP" sz="2400" dirty="0" smtClean="0">
                <a:latin typeface="Times New Roman" panose="02020603050405020304" pitchFamily="18" charset="0"/>
                <a:cs typeface="Times New Roman" panose="02020603050405020304" pitchFamily="18" charset="0"/>
              </a:rPr>
              <a:t>Resolution of </a:t>
            </a:r>
            <a:r>
              <a:rPr lang="en-US" altLang="ja-JP" sz="2400" dirty="0" err="1" smtClean="0">
                <a:latin typeface="Times New Roman" panose="02020603050405020304" pitchFamily="18" charset="0"/>
                <a:cs typeface="Times New Roman" panose="02020603050405020304" pitchFamily="18" charset="0"/>
              </a:rPr>
              <a:t>Tero’s</a:t>
            </a:r>
            <a:r>
              <a:rPr lang="en-US" altLang="ja-JP" sz="2400" dirty="0" smtClean="0">
                <a:latin typeface="Times New Roman" panose="02020603050405020304" pitchFamily="18" charset="0"/>
                <a:cs typeface="Times New Roman" panose="02020603050405020304" pitchFamily="18" charset="0"/>
              </a:rPr>
              <a:t> Comments </a:t>
            </a:r>
          </a:p>
          <a:p>
            <a:pPr lvl="1" algn="just"/>
            <a:r>
              <a:rPr lang="en-US" altLang="ja-JP" sz="2400" dirty="0" smtClean="0">
                <a:latin typeface="Times New Roman" panose="02020603050405020304" pitchFamily="18" charset="0"/>
                <a:cs typeface="Times New Roman" panose="02020603050405020304" pitchFamily="18" charset="0"/>
              </a:rPr>
              <a:t>Completed final draft(P802-15-7a_D2)</a:t>
            </a:r>
          </a:p>
          <a:p>
            <a:pPr lvl="1" algn="just"/>
            <a:r>
              <a:rPr lang="en-US" altLang="ja-JP" sz="2400" dirty="0" smtClean="0">
                <a:latin typeface="Times New Roman" panose="02020603050405020304" pitchFamily="18" charset="0"/>
                <a:cs typeface="Times New Roman" panose="02020603050405020304" pitchFamily="18" charset="0"/>
              </a:rPr>
              <a:t>Provided LB Package</a:t>
            </a:r>
          </a:p>
          <a:p>
            <a:pPr lvl="1" algn="just"/>
            <a:r>
              <a:rPr lang="en-US" altLang="ja-JP" sz="2400" dirty="0">
                <a:latin typeface="Times New Roman" panose="02020603050405020304" pitchFamily="18" charset="0"/>
                <a:cs typeface="Times New Roman" panose="02020603050405020304" pitchFamily="18" charset="0"/>
              </a:rPr>
              <a:t>Approved 2 TG motions</a:t>
            </a:r>
            <a:endParaRPr lang="en-US" altLang="ja-JP" sz="2400" dirty="0" smtClean="0">
              <a:latin typeface="Times New Roman" panose="02020603050405020304" pitchFamily="18" charset="0"/>
              <a:cs typeface="Times New Roman" panose="02020603050405020304" pitchFamily="18" charset="0"/>
            </a:endParaRPr>
          </a:p>
          <a:p>
            <a:pPr marL="0" indent="0" algn="just">
              <a:buNone/>
            </a:pPr>
            <a:endParaRPr lang="en-US" altLang="ja-JP" sz="2000" dirty="0">
              <a:latin typeface="Times New Roman" panose="02020603050405020304" pitchFamily="18" charset="0"/>
              <a:cs typeface="Times New Roman" panose="02020603050405020304" pitchFamily="18" charset="0"/>
            </a:endParaRPr>
          </a:p>
          <a:p>
            <a:pPr lvl="1" algn="just"/>
            <a:endParaRPr lang="fr-FR" altLang="ja-JP" sz="2000" dirty="0">
              <a:latin typeface="Times New Roman" panose="02020603050405020304" pitchFamily="18" charset="0"/>
              <a:cs typeface="Times New Roman" panose="02020603050405020304" pitchFamily="18" charset="0"/>
            </a:endParaRPr>
          </a:p>
          <a:p>
            <a:pPr lvl="2" algn="just"/>
            <a:endParaRPr lang="en-US" altLang="ja-JP" sz="2000" dirty="0">
              <a:latin typeface="Times New Roman" panose="02020603050405020304" pitchFamily="18" charset="0"/>
              <a:cs typeface="Times New Roman" panose="02020603050405020304" pitchFamily="18" charset="0"/>
            </a:endParaRPr>
          </a:p>
          <a:p>
            <a:pPr lvl="2" algn="just"/>
            <a:endParaRPr lang="en-US" altLang="ja-JP" sz="2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941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550728" y="533400"/>
            <a:ext cx="2042547"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a:t>
            </a:r>
            <a:endParaRPr lang="en-US" sz="2400" dirty="0"/>
          </a:p>
        </p:txBody>
      </p:sp>
      <p:sp>
        <p:nvSpPr>
          <p:cNvPr id="8" name="TextBox 7"/>
          <p:cNvSpPr txBox="1"/>
          <p:nvPr/>
        </p:nvSpPr>
        <p:spPr>
          <a:xfrm>
            <a:off x="190498" y="1447800"/>
            <a:ext cx="8763000" cy="3847207"/>
          </a:xfrm>
          <a:prstGeom prst="rect">
            <a:avLst/>
          </a:prstGeom>
          <a:noFill/>
        </p:spPr>
        <p:txBody>
          <a:bodyPr wrap="square" rtlCol="0">
            <a:spAutoFit/>
          </a:bodyPr>
          <a:lstStyle/>
          <a:p>
            <a:pPr algn="just"/>
            <a:r>
              <a:rPr lang="en-US" altLang="ko-KR" sz="2000" i="1" dirty="0"/>
              <a:t>Move that the TG7a request the 802.15 WG start a WG Letter Ballot requesting approval of CA document </a:t>
            </a:r>
            <a:r>
              <a:rPr lang="en-US" altLang="ja-JP" sz="2000" i="1" dirty="0"/>
              <a:t>15-22-0292-r1 </a:t>
            </a:r>
            <a:r>
              <a:rPr lang="en-US" altLang="ko-KR" sz="2000" i="1" dirty="0"/>
              <a:t>and document P802.15.7a/D2 (15-22-0</a:t>
            </a:r>
            <a:r>
              <a:rPr lang="en-US" altLang="ko-KR" sz="2000" dirty="0"/>
              <a:t>234-r2-007a</a:t>
            </a:r>
            <a:r>
              <a:rPr lang="en-US" altLang="ko-KR" sz="2000" i="1" dirty="0"/>
              <a:t>) (as edited in accordance with the instructions in document 15-22-0240-r0-007a) and to forward document P802-15-7a/D2 </a:t>
            </a:r>
            <a:r>
              <a:rPr lang="en-US" altLang="ko-KR" sz="2400" i="1" dirty="0"/>
              <a:t>(</a:t>
            </a:r>
            <a:r>
              <a:rPr lang="en-US" altLang="ko-KR" sz="2000" i="1" dirty="0"/>
              <a:t>15-22-0</a:t>
            </a:r>
            <a:r>
              <a:rPr lang="en-US" altLang="ko-KR" sz="2000" dirty="0"/>
              <a:t>234-r2-007a</a:t>
            </a:r>
            <a:r>
              <a:rPr lang="en-US" altLang="ko-KR" sz="2400" i="1" dirty="0"/>
              <a:t>)</a:t>
            </a:r>
            <a:r>
              <a:rPr lang="en-US" altLang="ko-KR" sz="2000" i="1" dirty="0"/>
              <a:t>, as edited in accordance with the instructions in document 15-22-0240-r0-007a, and CA document </a:t>
            </a:r>
            <a:r>
              <a:rPr lang="en-US" altLang="ja-JP" sz="2000" i="1" dirty="0"/>
              <a:t>15-22-0292-r1 </a:t>
            </a:r>
            <a:r>
              <a:rPr lang="en-US" altLang="ko-KR" sz="2000" i="1" dirty="0"/>
              <a:t>to Sponsor Ballot pending the completion and inclusion of the edits in the draft.</a:t>
            </a:r>
            <a:endParaRPr lang="ko-KR" altLang="ko-KR" sz="2000" dirty="0"/>
          </a:p>
          <a:p>
            <a:endParaRPr lang="en-US" altLang="ja-JP" sz="2000"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2796115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550730" y="533400"/>
            <a:ext cx="2042547"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a:t>
            </a:r>
            <a:endParaRPr lang="en-US" sz="2400" dirty="0"/>
          </a:p>
        </p:txBody>
      </p:sp>
      <p:sp>
        <p:nvSpPr>
          <p:cNvPr id="4" name="TextBox 3"/>
          <p:cNvSpPr txBox="1"/>
          <p:nvPr/>
        </p:nvSpPr>
        <p:spPr>
          <a:xfrm>
            <a:off x="838200" y="1371600"/>
            <a:ext cx="7543800" cy="5016758"/>
          </a:xfrm>
          <a:prstGeom prst="rect">
            <a:avLst/>
          </a:prstGeom>
          <a:noFill/>
        </p:spPr>
        <p:txBody>
          <a:bodyPr wrap="square" rtlCol="0">
            <a:spAutoFit/>
          </a:bodyPr>
          <a:lstStyle/>
          <a:p>
            <a:r>
              <a:rPr lang="en-US" altLang="ko-KR" sz="2000" i="1" dirty="0"/>
              <a:t>Move that 802.15.7a TG approve the formation of a Comment Resolution Group (CRG) for the WG balloting of the P802.15.7a/D2 with the following membership: </a:t>
            </a:r>
            <a:r>
              <a:rPr lang="en-US" altLang="ko-KR" sz="2000" i="1" dirty="0" err="1"/>
              <a:t>Yeong</a:t>
            </a:r>
            <a:r>
              <a:rPr lang="en-US" altLang="ko-KR" sz="2000" i="1" dirty="0"/>
              <a:t> Min Jang, Sang-</a:t>
            </a:r>
            <a:r>
              <a:rPr lang="en-US" altLang="ko-KR" sz="2000" i="1" dirty="0" err="1"/>
              <a:t>Kyu</a:t>
            </a:r>
            <a:r>
              <a:rPr lang="en-US" altLang="ko-KR" sz="2000" i="1" dirty="0"/>
              <a:t> Lim, </a:t>
            </a:r>
            <a:r>
              <a:rPr lang="en-US" altLang="ko-KR" sz="2000" i="1" dirty="0" err="1"/>
              <a:t>Sangsung</a:t>
            </a:r>
            <a:r>
              <a:rPr lang="en-US" altLang="ko-KR" sz="2000" i="1" dirty="0"/>
              <a:t> Choi, Ryuji Kohno. The 802.15.7a CRG is authorized to approve comment resolutions, edit the draft according to the comment resolutions, and to approve the start of recirculation ballots of the revised draft on behalf of the 802.15.7a TG. Comment resolution on recirculation ballots between sessions will be conducted via reflector email and via teleconferences announced to the reflector as per the LMSC 802 WG P&amp;P.</a:t>
            </a:r>
            <a:endParaRPr lang="en-US" altLang="ko-KR" sz="2000" dirty="0"/>
          </a:p>
          <a:p>
            <a:endParaRPr lang="en-US" altLang="en-US" sz="2400" i="1" dirty="0"/>
          </a:p>
          <a:p>
            <a:r>
              <a:rPr lang="en-US" altLang="en-US" sz="2400" i="1" dirty="0"/>
              <a:t>Moved By: </a:t>
            </a:r>
            <a:r>
              <a:rPr lang="en-US" altLang="en-US" sz="2400" i="1" dirty="0" err="1"/>
              <a:t>Yeong</a:t>
            </a:r>
            <a:r>
              <a:rPr lang="en-US" altLang="en-US" sz="2400" i="1" dirty="0"/>
              <a:t> Min Jang</a:t>
            </a:r>
          </a:p>
          <a:p>
            <a:r>
              <a:rPr lang="en-US" altLang="en-US" sz="2400" i="1" dirty="0"/>
              <a:t>Seconded By: Sang-</a:t>
            </a:r>
            <a:r>
              <a:rPr lang="en-US" altLang="en-US" sz="2400" i="1" dirty="0" err="1"/>
              <a:t>Kyu</a:t>
            </a:r>
            <a:r>
              <a:rPr lang="en-US" altLang="en-US" sz="2400" i="1" dirty="0"/>
              <a:t> Lim</a:t>
            </a:r>
          </a:p>
          <a:p>
            <a:endParaRPr lang="en-US" altLang="en-US" sz="2400" i="1" dirty="0"/>
          </a:p>
          <a:p>
            <a:r>
              <a:rPr lang="en-US" altLang="ja-JP" sz="2400" dirty="0"/>
              <a:t>Approved by unanimous consent</a:t>
            </a:r>
          </a:p>
        </p:txBody>
      </p:sp>
    </p:spTree>
    <p:extLst>
      <p:ext uri="{BB962C8B-B14F-4D97-AF65-F5344CB8AC3E}">
        <p14:creationId xmlns:p14="http://schemas.microsoft.com/office/powerpoint/2010/main" val="354818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481802" y="533400"/>
            <a:ext cx="2180405"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a:t>
            </a:r>
            <a:endParaRPr lang="en-US" sz="2400" dirty="0"/>
          </a:p>
        </p:txBody>
      </p:sp>
      <p:sp>
        <p:nvSpPr>
          <p:cNvPr id="2" name="직사각형 1"/>
          <p:cNvSpPr/>
          <p:nvPr/>
        </p:nvSpPr>
        <p:spPr>
          <a:xfrm>
            <a:off x="762000" y="1447800"/>
            <a:ext cx="7772400" cy="2246769"/>
          </a:xfrm>
          <a:prstGeom prst="rect">
            <a:avLst/>
          </a:prstGeom>
        </p:spPr>
        <p:txBody>
          <a:bodyPr wrap="square">
            <a:spAutoFit/>
          </a:bodyPr>
          <a:lstStyle/>
          <a:p>
            <a:r>
              <a:rPr lang="en-GB" altLang="ko-KR" sz="2000" i="1" dirty="0"/>
              <a:t>Move that the 802.15 WG start a WG Letter Ballot requesting approval of CA document [15-22-0292-r1] and document </a:t>
            </a:r>
            <a:r>
              <a:rPr lang="en-GB" altLang="ko-KR" sz="2000" i="1" dirty="0" smtClean="0"/>
              <a:t>P802-15-7a_D2</a:t>
            </a:r>
            <a:r>
              <a:rPr lang="en-GB" altLang="ko-KR" sz="2000" i="1" dirty="0"/>
              <a:t> and to forward document </a:t>
            </a:r>
            <a:r>
              <a:rPr lang="en-GB" altLang="ko-KR" sz="2000" i="1" dirty="0" smtClean="0"/>
              <a:t>P802-15-7a_D2, </a:t>
            </a:r>
            <a:r>
              <a:rPr lang="en-GB" altLang="ko-KR" sz="2000" i="1" dirty="0"/>
              <a:t>to Standards Association </a:t>
            </a:r>
            <a:r>
              <a:rPr lang="en-GB" altLang="ko-KR" sz="2000" i="1" dirty="0" smtClean="0"/>
              <a:t>ballot.</a:t>
            </a:r>
          </a:p>
          <a:p>
            <a:endParaRPr lang="en-GB" altLang="ko-KR" sz="2000" i="1" dirty="0"/>
          </a:p>
          <a:p>
            <a:r>
              <a:rPr lang="en-US" altLang="ko-KR" sz="2000" i="1" dirty="0"/>
              <a:t>Moved by:</a:t>
            </a:r>
          </a:p>
          <a:p>
            <a:r>
              <a:rPr lang="en-US" altLang="ko-KR" sz="2000" i="1" dirty="0"/>
              <a:t>Seconded by:</a:t>
            </a:r>
          </a:p>
          <a:p>
            <a:endParaRPr lang="ko-KR" altLang="en-US" sz="2000" i="1" dirty="0"/>
          </a:p>
        </p:txBody>
      </p:sp>
    </p:spTree>
    <p:extLst>
      <p:ext uri="{BB962C8B-B14F-4D97-AF65-F5344CB8AC3E}">
        <p14:creationId xmlns:p14="http://schemas.microsoft.com/office/powerpoint/2010/main" val="18038988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481803" y="533400"/>
            <a:ext cx="2180405"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a:t>
            </a:r>
            <a:endParaRPr lang="en-US" sz="2400" dirty="0"/>
          </a:p>
        </p:txBody>
      </p:sp>
      <p:sp>
        <p:nvSpPr>
          <p:cNvPr id="2" name="직사각형 1"/>
          <p:cNvSpPr/>
          <p:nvPr/>
        </p:nvSpPr>
        <p:spPr>
          <a:xfrm>
            <a:off x="838200" y="1295400"/>
            <a:ext cx="7696200" cy="4093428"/>
          </a:xfrm>
          <a:prstGeom prst="rect">
            <a:avLst/>
          </a:prstGeom>
        </p:spPr>
        <p:txBody>
          <a:bodyPr wrap="square">
            <a:spAutoFit/>
          </a:bodyPr>
          <a:lstStyle/>
          <a:p>
            <a:r>
              <a:rPr lang="en-US" altLang="ko-KR" sz="2000" i="1" dirty="0"/>
              <a:t>Move that the 802.15 WG approves the formation of a Comment Resolution Group (CRG) for the WG balloting of the </a:t>
            </a:r>
            <a:r>
              <a:rPr lang="en-US" altLang="ko-KR" sz="2000" i="1" dirty="0" smtClean="0"/>
              <a:t>P802.15.7a_D2</a:t>
            </a:r>
            <a:r>
              <a:rPr lang="en-US" altLang="ko-KR" sz="2000" i="1" dirty="0"/>
              <a:t> with the following membership: </a:t>
            </a:r>
            <a:r>
              <a:rPr lang="en-US" altLang="ko-KR" sz="2000" i="1" dirty="0" err="1"/>
              <a:t>Yeong</a:t>
            </a:r>
            <a:r>
              <a:rPr lang="en-US" altLang="ko-KR" sz="2000" i="1" dirty="0"/>
              <a:t> Min Jang</a:t>
            </a:r>
            <a:r>
              <a:rPr lang="en-GB" altLang="ko-KR" sz="2000" dirty="0"/>
              <a:t>(Chair), </a:t>
            </a:r>
            <a:r>
              <a:rPr lang="en-US" altLang="ko-KR" sz="2000" i="1" dirty="0"/>
              <a:t>Sang-</a:t>
            </a:r>
            <a:r>
              <a:rPr lang="en-US" altLang="ko-KR" sz="2000" i="1" dirty="0" err="1"/>
              <a:t>Kyu</a:t>
            </a:r>
            <a:r>
              <a:rPr lang="en-US" altLang="ko-KR" sz="2000" i="1" dirty="0"/>
              <a:t> Lim, </a:t>
            </a:r>
            <a:r>
              <a:rPr lang="en-US" altLang="ko-KR" sz="2000" i="1" dirty="0" err="1"/>
              <a:t>Sangsung</a:t>
            </a:r>
            <a:r>
              <a:rPr lang="en-US" altLang="ko-KR" sz="2000" i="1" dirty="0"/>
              <a:t> Choi, Ryuji Kohno</a:t>
            </a:r>
            <a:r>
              <a:rPr lang="en-GB" altLang="ko-KR" sz="2000" dirty="0"/>
              <a:t>. </a:t>
            </a:r>
            <a:r>
              <a:rPr lang="en-US" altLang="ko-KR" sz="2000" i="1" dirty="0" smtClean="0"/>
              <a:t>The </a:t>
            </a:r>
            <a:r>
              <a:rPr lang="en-US" altLang="ko-KR" sz="2000" i="1" dirty="0"/>
              <a:t>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endParaRPr lang="en-US" altLang="ko-KR" sz="2000" i="1" dirty="0"/>
          </a:p>
          <a:p>
            <a:r>
              <a:rPr lang="en-US" altLang="ko-KR" sz="2000" i="1" dirty="0"/>
              <a:t>Moved by:</a:t>
            </a:r>
          </a:p>
          <a:p>
            <a:r>
              <a:rPr lang="en-US" altLang="ko-KR" sz="2000" i="1" dirty="0"/>
              <a:t>Seconded by:</a:t>
            </a:r>
          </a:p>
        </p:txBody>
      </p:sp>
    </p:spTree>
    <p:extLst>
      <p:ext uri="{BB962C8B-B14F-4D97-AF65-F5344CB8AC3E}">
        <p14:creationId xmlns:p14="http://schemas.microsoft.com/office/powerpoint/2010/main" val="2200206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a:t>
            </a:r>
            <a:r>
              <a:rPr lang="en-US" altLang="ja-JP" sz="4000" dirty="0" smtClean="0">
                <a:latin typeface="Times New Roman" panose="02020603050405020304" pitchFamily="18" charset="0"/>
                <a:cs typeface="Times New Roman" panose="02020603050405020304" pitchFamily="18" charset="0"/>
              </a:rPr>
              <a:t>November </a:t>
            </a:r>
            <a:r>
              <a:rPr lang="en-US" altLang="ja-JP" sz="4000" dirty="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2057400"/>
            <a:ext cx="8640960" cy="3887944"/>
          </a:xfrm>
          <a:ln/>
        </p:spPr>
        <p:txBody>
          <a:bodyPr>
            <a:normAutofit/>
          </a:bodyPr>
          <a:lstStyle/>
          <a:p>
            <a:pPr algn="just">
              <a:lnSpc>
                <a:spcPct val="80000"/>
              </a:lnSpc>
            </a:pP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3 slots </a:t>
            </a:r>
          </a:p>
          <a:p>
            <a:pPr algn="just">
              <a:lnSpc>
                <a:spcPct val="80000"/>
              </a:lnSpc>
            </a:pPr>
            <a:r>
              <a:rPr lang="en-US" altLang="ko-KR" sz="2800" dirty="0" smtClean="0">
                <a:latin typeface="Times New Roman" panose="02020603050405020304" pitchFamily="18" charset="0"/>
                <a:ea typeface="굴림" pitchFamily="34" charset="-127"/>
                <a:cs typeface="Times New Roman" panose="02020603050405020304" pitchFamily="18" charset="0"/>
              </a:rPr>
              <a:t>Comment Resolutions for WG LB</a:t>
            </a:r>
          </a:p>
          <a:p>
            <a:pPr algn="just">
              <a:lnSpc>
                <a:spcPct val="80000"/>
              </a:lnSpc>
            </a:pPr>
            <a:r>
              <a:rPr lang="en-US" altLang="ko-KR" sz="2800" dirty="0" smtClean="0">
                <a:latin typeface="Times New Roman" panose="02020603050405020304" pitchFamily="18" charset="0"/>
                <a:ea typeface="굴림" pitchFamily="34" charset="-127"/>
                <a:cs typeface="Times New Roman" panose="02020603050405020304" pitchFamily="18" charset="0"/>
              </a:rPr>
              <a:t>Motion for Recirculation WG LB(if possible)</a:t>
            </a:r>
          </a:p>
          <a:p>
            <a:pPr marL="0"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46714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19392</TotalTime>
  <Words>337</Words>
  <Application>Microsoft Office PowerPoint</Application>
  <PresentationFormat>On-screen Show (4:3)</PresentationFormat>
  <Paragraphs>53</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굴림</vt:lpstr>
      <vt:lpstr>맑은 고딕</vt:lpstr>
      <vt:lpstr>ＭＳ Ｐゴシック</vt:lpstr>
      <vt:lpstr>宋体</vt:lpstr>
      <vt:lpstr>Arial</vt:lpstr>
      <vt:lpstr>Calibri</vt:lpstr>
      <vt:lpstr>Times New Roman</vt:lpstr>
      <vt:lpstr>Office Theme</vt:lpstr>
      <vt:lpstr>PowerPoint Presentation</vt:lpstr>
      <vt:lpstr>PowerPoint Presentation</vt:lpstr>
      <vt:lpstr>Accomplishment for the meeting</vt:lpstr>
      <vt:lpstr>PowerPoint Presentation</vt:lpstr>
      <vt:lpstr>PowerPoint Presentation</vt:lpstr>
      <vt:lpstr>PowerPoint Presentation</vt:lpstr>
      <vt:lpstr>PowerPoint Presentation</vt:lpstr>
      <vt:lpstr>Plan for November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888</cp:revision>
  <cp:lastPrinted>2017-05-07T15:48:38Z</cp:lastPrinted>
  <dcterms:created xsi:type="dcterms:W3CDTF">2010-05-15T17:50:32Z</dcterms:created>
  <dcterms:modified xsi:type="dcterms:W3CDTF">2022-09-16T00:37:35Z</dcterms:modified>
</cp:coreProperties>
</file>