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9" r:id="rId2"/>
    <p:sldId id="260" r:id="rId3"/>
    <p:sldId id="4945" r:id="rId4"/>
    <p:sldId id="5093" r:id="rId5"/>
    <p:sldId id="5081" r:id="rId6"/>
    <p:sldId id="256" r:id="rId7"/>
    <p:sldId id="319" r:id="rId8"/>
    <p:sldId id="299" r:id="rId9"/>
    <p:sldId id="5094" r:id="rId10"/>
    <p:sldId id="285" r:id="rId11"/>
    <p:sldId id="283"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50" autoAdjust="0"/>
  </p:normalViewPr>
  <p:slideViewPr>
    <p:cSldViewPr snapToGrid="0">
      <p:cViewPr>
        <p:scale>
          <a:sx n="66" d="100"/>
          <a:sy n="66" d="100"/>
        </p:scale>
        <p:origin x="340" y="-20"/>
      </p:cViewPr>
      <p:guideLst/>
    </p:cSldViewPr>
  </p:slideViewPr>
  <p:notesTextViewPr>
    <p:cViewPr>
      <p:scale>
        <a:sx n="1" d="1"/>
        <a:sy n="1" d="1"/>
      </p:scale>
      <p:origin x="0" y="0"/>
    </p:cViewPr>
  </p:notesTextViewPr>
  <p:sorterViewPr>
    <p:cViewPr varScale="1">
      <p:scale>
        <a:sx n="100" d="100"/>
        <a:sy n="100" d="100"/>
      </p:scale>
      <p:origin x="0" y="-1344"/>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January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Draft Doc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WG Letter Ballot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Sponsor Ballot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64344">
        <dgm:presLayoutVars>
          <dgm:bulletEnabled val="1"/>
        </dgm:presLayoutVars>
      </dgm:prSet>
      <dgm:spPr/>
    </dgm:pt>
    <dgm:pt modelId="{01120116-719B-4992-859E-7E99317DF6F1}" type="pres">
      <dgm:prSet presAssocID="{B50C7770-3AAA-45E1-9B85-C7E02FA1CEB1}" presName="circleB" presStyleLbl="node1" presStyleIdx="3" presStyleCnt="1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837372"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282" y="0"/>
          <a:ext cx="55535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2282" y="0"/>
        <a:ext cx="555356" cy="1398944"/>
      </dsp:txXfrm>
    </dsp:sp>
    <dsp:sp modelId="{3BB2CCC1-E6C9-4883-B630-A1033B3E0DAB}">
      <dsp:nvSpPr>
        <dsp:cNvPr id="0" name=""/>
        <dsp:cNvSpPr/>
      </dsp:nvSpPr>
      <dsp:spPr>
        <a:xfrm>
          <a:off x="105092"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85406" y="2098416"/>
          <a:ext cx="80439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585406" y="2098416"/>
        <a:ext cx="804394" cy="1398944"/>
      </dsp:txXfrm>
    </dsp:sp>
    <dsp:sp modelId="{197C936F-2DF8-4315-9A24-FDA0667A3BDF}">
      <dsp:nvSpPr>
        <dsp:cNvPr id="0" name=""/>
        <dsp:cNvSpPr/>
      </dsp:nvSpPr>
      <dsp:spPr>
        <a:xfrm>
          <a:off x="812735"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417568" y="0"/>
          <a:ext cx="92142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January 2023</a:t>
          </a:r>
        </a:p>
      </dsp:txBody>
      <dsp:txXfrm>
        <a:off x="1417568" y="0"/>
        <a:ext cx="921425" cy="1398944"/>
      </dsp:txXfrm>
    </dsp:sp>
    <dsp:sp modelId="{E422D386-843F-4630-AE02-DC9104B57C87}">
      <dsp:nvSpPr>
        <dsp:cNvPr id="0" name=""/>
        <dsp:cNvSpPr/>
      </dsp:nvSpPr>
      <dsp:spPr>
        <a:xfrm>
          <a:off x="1703413"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366761" y="2098416"/>
          <a:ext cx="91269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366761" y="2098416"/>
        <a:ext cx="912694" cy="1398944"/>
      </dsp:txXfrm>
    </dsp:sp>
    <dsp:sp modelId="{01120116-719B-4992-859E-7E99317DF6F1}">
      <dsp:nvSpPr>
        <dsp:cNvPr id="0" name=""/>
        <dsp:cNvSpPr/>
      </dsp:nvSpPr>
      <dsp:spPr>
        <a:xfrm>
          <a:off x="2648240" y="1573812"/>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307224" y="0"/>
          <a:ext cx="7400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Draft Doc </a:t>
          </a:r>
          <a:r>
            <a:rPr lang="en-US" sz="1400" b="1" kern="1200" dirty="0">
              <a:solidFill>
                <a:srgbClr val="000000">
                  <a:hueOff val="0"/>
                  <a:satOff val="0"/>
                  <a:lumOff val="0"/>
                  <a:alphaOff val="0"/>
                </a:srgbClr>
              </a:solidFill>
              <a:latin typeface="Times New Roman"/>
              <a:ea typeface="+mn-ea"/>
              <a:cs typeface="+mn-cs"/>
            </a:rPr>
            <a:t>March 2023</a:t>
          </a:r>
        </a:p>
      </dsp:txBody>
      <dsp:txXfrm>
        <a:off x="3307224" y="0"/>
        <a:ext cx="740045" cy="1398944"/>
      </dsp:txXfrm>
    </dsp:sp>
    <dsp:sp modelId="{1B97E0B9-8A63-4AB3-9DAD-20983A4CD0BC}">
      <dsp:nvSpPr>
        <dsp:cNvPr id="0" name=""/>
        <dsp:cNvSpPr/>
      </dsp:nvSpPr>
      <dsp:spPr>
        <a:xfrm>
          <a:off x="3502379" y="15738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075037" y="2098416"/>
          <a:ext cx="55535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WG Letter Ballot </a:t>
          </a:r>
          <a:r>
            <a:rPr lang="en-US" sz="1400" b="1" kern="1200" dirty="0">
              <a:solidFill>
                <a:srgbClr val="000000">
                  <a:hueOff val="0"/>
                  <a:satOff val="0"/>
                  <a:lumOff val="0"/>
                  <a:alphaOff val="0"/>
                </a:srgbClr>
              </a:solidFill>
              <a:latin typeface="Times New Roman"/>
              <a:ea typeface="+mn-ea"/>
              <a:cs typeface="+mn-cs"/>
            </a:rPr>
            <a:t>May 2023</a:t>
          </a:r>
        </a:p>
      </dsp:txBody>
      <dsp:txXfrm>
        <a:off x="4075037" y="2098416"/>
        <a:ext cx="555356" cy="1398944"/>
      </dsp:txXfrm>
    </dsp:sp>
    <dsp:sp modelId="{9274AD82-2A5D-4DDD-AA45-AB5FA2B78337}">
      <dsp:nvSpPr>
        <dsp:cNvPr id="0" name=""/>
        <dsp:cNvSpPr/>
      </dsp:nvSpPr>
      <dsp:spPr>
        <a:xfrm>
          <a:off x="4177847"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658161" y="0"/>
          <a:ext cx="84049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Sept 2023</a:t>
          </a:r>
        </a:p>
      </dsp:txBody>
      <dsp:txXfrm>
        <a:off x="4658161" y="0"/>
        <a:ext cx="840498" cy="1398944"/>
      </dsp:txXfrm>
    </dsp:sp>
    <dsp:sp modelId="{3DFAC0D4-B585-416E-BA8C-03C5D13220CE}">
      <dsp:nvSpPr>
        <dsp:cNvPr id="0" name=""/>
        <dsp:cNvSpPr/>
      </dsp:nvSpPr>
      <dsp:spPr>
        <a:xfrm>
          <a:off x="4903543"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526428" y="2098416"/>
          <a:ext cx="708157"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Sponsor Ballot </a:t>
          </a:r>
          <a:r>
            <a:rPr lang="en-US" sz="1400" b="1" kern="1200" dirty="0">
              <a:solidFill>
                <a:srgbClr val="000000">
                  <a:hueOff val="0"/>
                  <a:satOff val="0"/>
                  <a:lumOff val="0"/>
                  <a:alphaOff val="0"/>
                </a:srgbClr>
              </a:solidFill>
              <a:latin typeface="Times New Roman"/>
              <a:ea typeface="+mn-ea"/>
              <a:cs typeface="+mn-cs"/>
            </a:rPr>
            <a:t>Nov 2023</a:t>
          </a:r>
        </a:p>
      </dsp:txBody>
      <dsp:txXfrm>
        <a:off x="5526428" y="2098416"/>
        <a:ext cx="708157" cy="1398944"/>
      </dsp:txXfrm>
    </dsp:sp>
    <dsp:sp modelId="{5A703FB3-1B09-4F5D-8E28-0259DD2BFFBB}">
      <dsp:nvSpPr>
        <dsp:cNvPr id="0" name=""/>
        <dsp:cNvSpPr/>
      </dsp:nvSpPr>
      <dsp:spPr>
        <a:xfrm>
          <a:off x="5705638"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262353" y="0"/>
          <a:ext cx="957001"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Mar 2024</a:t>
          </a:r>
        </a:p>
      </dsp:txBody>
      <dsp:txXfrm>
        <a:off x="6262353" y="0"/>
        <a:ext cx="957001" cy="1398944"/>
      </dsp:txXfrm>
    </dsp:sp>
    <dsp:sp modelId="{49180514-5299-44DE-8924-B99464286F34}">
      <dsp:nvSpPr>
        <dsp:cNvPr id="0" name=""/>
        <dsp:cNvSpPr/>
      </dsp:nvSpPr>
      <dsp:spPr>
        <a:xfrm>
          <a:off x="6565985" y="1573812"/>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247122" y="2098416"/>
          <a:ext cx="70423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May 2024</a:t>
          </a:r>
        </a:p>
      </dsp:txBody>
      <dsp:txXfrm>
        <a:off x="7247122" y="2098416"/>
        <a:ext cx="704230" cy="1398944"/>
      </dsp:txXfrm>
    </dsp:sp>
    <dsp:sp modelId="{29685473-F6F0-4A7C-B6D7-24CF95A5E9D1}">
      <dsp:nvSpPr>
        <dsp:cNvPr id="0" name=""/>
        <dsp:cNvSpPr/>
      </dsp:nvSpPr>
      <dsp:spPr>
        <a:xfrm>
          <a:off x="7424369" y="1573812"/>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2022/9/16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9080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3370075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2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55018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802.15-22-0522-02-06ma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7fadbeaa09b94a2eddcb2fa6535f638d"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ieeesa.webex.com/ieeesa/j.php?MTID=me41ba543dee2942d53225c6c762c9e15" TargetMode="External"/><Relationship Id="rId4" Type="http://schemas.openxmlformats.org/officeDocument/2006/relationships/hyperlink" Target="https://ieeesa.webex.com/ieeesa/j.php?MTID=med8f9216fb4125e4c5f1785e1066136d"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September 2022]	</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September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September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348564"/>
            <a:ext cx="8969829" cy="5309411"/>
          </a:xfrm>
        </p:spPr>
        <p:txBody>
          <a:bodyPr/>
          <a:lstStyle/>
          <a:p>
            <a:pPr marL="0" indent="0">
              <a:lnSpc>
                <a:spcPts val="1500"/>
              </a:lnSpc>
              <a:buNone/>
            </a:pPr>
            <a:r>
              <a:rPr lang="ja-JP" altLang="en-US" sz="1400" dirty="0"/>
              <a:t>・</a:t>
            </a:r>
            <a:r>
              <a:rPr lang="is-IS" altLang="ja-JP" sz="1400" dirty="0"/>
              <a:t>TG15.6ma opening report for September 2022 meeting                                               15-22-0452-01-06ma</a:t>
            </a:r>
          </a:p>
          <a:p>
            <a:pPr marL="0" indent="0">
              <a:lnSpc>
                <a:spcPts val="1500"/>
              </a:lnSpc>
              <a:buNone/>
            </a:pPr>
            <a:r>
              <a:rPr lang="ja-JP" altLang="en-US" sz="1400" dirty="0"/>
              <a:t>・</a:t>
            </a:r>
            <a:r>
              <a:rPr lang="is-IS" altLang="ja-JP" sz="1400" dirty="0"/>
              <a:t>TG15.6ma Agenda of September Meeting in 2022                                                       15-22-0451-08-06ma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400" b="0" i="0" u="none" strike="noStrike" kern="0" cap="none" spc="0" normalizeH="0" baseline="0" noProof="0" dirty="0">
                <a:ln>
                  <a:noFill/>
                </a:ln>
                <a:solidFill>
                  <a:srgbClr val="000000"/>
                </a:solidFill>
                <a:effectLst/>
                <a:uLnTx/>
                <a:uFillTx/>
                <a:latin typeface="Verdana" panose="020B0604030504040204" pitchFamily="34" charset="0"/>
              </a:rPr>
              <a:t>Overview of IG-DEP, SG6a, TG6a, and TG15.6ma for Revision of IEEE802.15.6-2012 Wireless BAN with Enhanced Dependability</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15-22-0389-01-06ma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and Environmental Modeling Activities for BANs on TG15.6a    15-22-0091-04-06ma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 TG6ma Channel Model Document for Enhanced Dependability                          15-22-0344-02-06ma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and Environmental Modeling Activities for BANs on TG15.6a    15-22-0091-04-06ma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lang="it-IT" altLang="ja-JP" sz="1400" dirty="0"/>
              <a:t>TG6ma Channel Model Document for Enhanced Dependability                                  </a:t>
            </a:r>
            <a:r>
              <a:rPr lang="ja-JP" altLang="en-US" sz="1400" dirty="0"/>
              <a:t> </a:t>
            </a:r>
            <a:r>
              <a:rPr lang="it-IT" altLang="ja-JP" sz="1400" dirty="0"/>
              <a:t>15-22-0519-00-06ma</a:t>
            </a:r>
            <a:endPar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Proposal for BAN with Enhanced Dependability                                                   15-22-0277-04-06ma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Hybrid ARQ Scheme Utilizing Decomposable Error Correcting Code for Dependable WBAN  15-22-0375-00</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Propagation characteristics of UWB communication applications including medical implants, BCI and Passenger Bus                                                                                                                  15-22-0469-01-06ma </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Channel Model for Wearable and Implant BAN in use case of BMI and BCI                15-22-0269-04-06ma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 TG6ma Channel Model Document for Enhanced Dependability                         </a:t>
            </a:r>
            <a:r>
              <a:rPr lang="ja-JP" altLang="en-US" sz="1400" dirty="0">
                <a:solidFill>
                  <a:srgbClr val="000000"/>
                </a:solidFill>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15-22-0344-03-06ma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Harmonization to TSN                                                                                                   15-22-0388-01-06ma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TG6ma Call for Proposals                                                                                             15-22-0488-00-06ma</a:t>
            </a: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TG6ma Technical Requirement Document(TRD),                                                         </a:t>
            </a:r>
            <a:r>
              <a:rPr lang="en-US" altLang="ja-JP" sz="1600" dirty="0">
                <a:effectLst/>
                <a:latin typeface="Times New Roman" panose="02020603050405020304" pitchFamily="18" charset="0"/>
                <a:ea typeface="ＭＳ 明朝" panose="02020609040205080304" pitchFamily="17" charset="-128"/>
              </a:rPr>
              <a:t>15-21-577-05-6a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5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Motion to approve TG6ma Call for Proposals, Technical Requirements Documents, and Channel Model document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15-22-0518-01-06ma </a:t>
            </a:r>
          </a:p>
          <a:p>
            <a:pPr marL="0" indent="0">
              <a:lnSpc>
                <a:spcPts val="1500"/>
              </a:lnSpc>
              <a:buNone/>
            </a:pP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Timeline for next July and September meetings and later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a:t>
            </a:r>
            <a:r>
              <a:rPr lang="en-US" altLang="ja-JP" sz="1400" dirty="0">
                <a:solidFill>
                  <a:srgbClr val="000000"/>
                </a:solidFill>
                <a:latin typeface="Arial"/>
                <a:cs typeface="Times New Roman" pitchFamily="18" charset="0"/>
              </a:rPr>
              <a:t>522-00-</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06ma</a:t>
            </a:r>
          </a:p>
          <a:p>
            <a:pPr marL="0" indent="0">
              <a:lnSpc>
                <a:spcPts val="1500"/>
              </a:lnSpc>
              <a:buNone/>
            </a:pPr>
            <a:r>
              <a:rPr lang="ja-JP" altLang="en-US" sz="1400" dirty="0"/>
              <a:t>・ </a:t>
            </a:r>
            <a:r>
              <a:rPr lang="en-US" altLang="ja-JP" sz="1400" dirty="0"/>
              <a:t>TG15.6ma Meeting Minutes for September 2022                                                          15-22-0523-00-06ma</a:t>
            </a:r>
          </a:p>
          <a:p>
            <a:pPr marL="0" indent="0">
              <a:lnSpc>
                <a:spcPts val="1500"/>
              </a:lnSpc>
              <a:buNone/>
            </a:pPr>
            <a:r>
              <a:rPr lang="ja-JP" altLang="en-US" sz="1400" dirty="0"/>
              <a:t>・ </a:t>
            </a:r>
            <a:r>
              <a:rPr lang="en-US" altLang="ja-JP" sz="1400" dirty="0"/>
              <a:t>TG15.6ma Closing Report for September 2022                                                             15-22-0522-00-06ma </a:t>
            </a:r>
          </a:p>
          <a:p>
            <a:pPr>
              <a:lnSpc>
                <a:spcPts val="1500"/>
              </a:lnSpc>
              <a:buFont typeface="Arial" panose="020B0604020202020204" pitchFamily="34" charset="0"/>
              <a:buChar char="•"/>
            </a:pPr>
            <a:endParaRPr lang="fi-FI" altLang="ja-JP" sz="1400" dirty="0"/>
          </a:p>
          <a:p>
            <a:pPr>
              <a:lnSpc>
                <a:spcPts val="15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28668"/>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12</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September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3600" dirty="0">
                <a:ea typeface="ＭＳ Ｐゴシック" pitchFamily="50" charset="-128"/>
              </a:rPr>
            </a:b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rPr>
              <a:t>Complete Channel Model Document(CMD) for revision</a:t>
            </a:r>
          </a:p>
          <a:p>
            <a:pPr>
              <a:lnSpc>
                <a:spcPts val="2100"/>
              </a:lnSpc>
              <a:buFont typeface="Arial" panose="020B0604020202020204" pitchFamily="34" charset="0"/>
              <a:buChar char="•"/>
            </a:pPr>
            <a:r>
              <a:rPr lang="en-US" altLang="ja-JP" sz="2000" dirty="0">
                <a:solidFill>
                  <a:srgbClr val="FF0000"/>
                </a:solidFill>
              </a:rPr>
              <a:t>Complete Document on MAC for enhanced dependability</a:t>
            </a:r>
          </a:p>
          <a:p>
            <a:pPr>
              <a:lnSpc>
                <a:spcPts val="2100"/>
              </a:lnSpc>
              <a:buFont typeface="Arial" panose="020B0604020202020204" pitchFamily="34" charset="0"/>
              <a:buChar char="•"/>
            </a:pPr>
            <a:r>
              <a:rPr lang="en-US" altLang="ja-JP" sz="2000" dirty="0">
                <a:solidFill>
                  <a:srgbClr val="FF0000"/>
                </a:solidFill>
              </a:rPr>
              <a:t>Complete Technical Requirement Document(TRD)</a:t>
            </a:r>
          </a:p>
          <a:p>
            <a:pPr>
              <a:lnSpc>
                <a:spcPts val="2100"/>
              </a:lnSpc>
              <a:buFont typeface="Arial" panose="020B0604020202020204" pitchFamily="34" charset="0"/>
              <a:buChar char="•"/>
            </a:pPr>
            <a:r>
              <a:rPr lang="en-US" altLang="ja-JP" sz="2000" dirty="0">
                <a:solidFill>
                  <a:srgbClr val="FF0000"/>
                </a:solidFill>
                <a:highlight>
                  <a:srgbClr val="FFFF00"/>
                </a:highlight>
              </a:rPr>
              <a:t>Call for Proposals with Complete all Documentation</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2022</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1487D316-10A1-FD14-B3EE-38F8063157FB}"/>
              </a:ext>
            </a:extLst>
          </p:cNvPr>
          <p:cNvPicPr>
            <a:picLocks noChangeAspect="1"/>
          </p:cNvPicPr>
          <p:nvPr/>
        </p:nvPicPr>
        <p:blipFill rotWithShape="1">
          <a:blip r:embed="rId3"/>
          <a:srcRect l="1165" t="16604" r="27476" b="15696"/>
          <a:stretch/>
        </p:blipFill>
        <p:spPr>
          <a:xfrm>
            <a:off x="185319" y="2116695"/>
            <a:ext cx="8773360" cy="4301569"/>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756821" y="1050595"/>
            <a:ext cx="746189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73032" y="653143"/>
            <a:ext cx="8597935"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3975456" y="4935557"/>
            <a:ext cx="269671" cy="398766"/>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3053506" y="3483744"/>
            <a:ext cx="1230073" cy="240467"/>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490210" y="4957267"/>
            <a:ext cx="1174108" cy="332665"/>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5350927" y="3807867"/>
            <a:ext cx="1174158" cy="396220"/>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5099407" y="490956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6249985" y="4927320"/>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graphicFrame>
        <p:nvGraphicFramePr>
          <p:cNvPr id="9" name="表 8">
            <a:extLst>
              <a:ext uri="{FF2B5EF4-FFF2-40B4-BE49-F238E27FC236}">
                <a16:creationId xmlns:a16="http://schemas.microsoft.com/office/drawing/2014/main" id="{46531581-DB7D-3A8E-A270-DA7F9F93DEE8}"/>
              </a:ext>
            </a:extLst>
          </p:cNvPr>
          <p:cNvGraphicFramePr>
            <a:graphicFrameLocks noGrp="1"/>
          </p:cNvGraphicFramePr>
          <p:nvPr/>
        </p:nvGraphicFramePr>
        <p:xfrm>
          <a:off x="277848" y="1354871"/>
          <a:ext cx="8899441" cy="626523"/>
        </p:xfrm>
        <a:graphic>
          <a:graphicData uri="http://schemas.openxmlformats.org/drawingml/2006/table">
            <a:tbl>
              <a:tblPr>
                <a:tableStyleId>{5C22544A-7EE6-4342-B048-85BDC9FD1C3A}</a:tableStyleId>
              </a:tblPr>
              <a:tblGrid>
                <a:gridCol w="8276767">
                  <a:extLst>
                    <a:ext uri="{9D8B030D-6E8A-4147-A177-3AD203B41FA5}">
                      <a16:colId xmlns:a16="http://schemas.microsoft.com/office/drawing/2014/main" val="2618194811"/>
                    </a:ext>
                  </a:extLst>
                </a:gridCol>
                <a:gridCol w="622674">
                  <a:extLst>
                    <a:ext uri="{9D8B030D-6E8A-4147-A177-3AD203B41FA5}">
                      <a16:colId xmlns:a16="http://schemas.microsoft.com/office/drawing/2014/main" val="765888186"/>
                    </a:ext>
                  </a:extLst>
                </a:gridCol>
              </a:tblGrid>
              <a:tr h="165528">
                <a:tc>
                  <a:txBody>
                    <a:bodyPr/>
                    <a:lstStyle/>
                    <a:p>
                      <a:pPr algn="l" fontAlgn="b"/>
                      <a:r>
                        <a:rPr lang="en-US" sz="1200" u="none" strike="noStrike" dirty="0">
                          <a:effectLst/>
                        </a:rPr>
                        <a:t>Session1:  PM2  16:00-18:00 Local Hawaii Time, 22:00-24:00 EDT on Sept. 12(MON) </a:t>
                      </a:r>
                      <a:r>
                        <a:rPr lang="en-US" sz="1200" b="1" u="none" strike="noStrike" dirty="0">
                          <a:solidFill>
                            <a:srgbClr val="FF0000"/>
                          </a:solidFill>
                          <a:effectLst/>
                        </a:rPr>
                        <a:t>11:00-13:00 JST on Sept. 13(TUE)</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a:effectLst/>
                        <a:latin typeface="Arial" panose="020B0604020202020204" pitchFamily="34" charset="0"/>
                      </a:endParaRPr>
                    </a:p>
                  </a:txBody>
                  <a:tcPr marL="2843" marR="2843" marT="2843" marB="0" anchor="b"/>
                </a:tc>
                <a:extLst>
                  <a:ext uri="{0D108BD9-81ED-4DB2-BD59-A6C34878D82A}">
                    <a16:rowId xmlns:a16="http://schemas.microsoft.com/office/drawing/2014/main" val="248350493"/>
                  </a:ext>
                </a:extLst>
              </a:tr>
              <a:tr h="220400">
                <a:tc>
                  <a:txBody>
                    <a:bodyPr/>
                    <a:lstStyle/>
                    <a:p>
                      <a:pPr algn="l" fontAlgn="b"/>
                      <a:r>
                        <a:rPr lang="en-US" sz="1200" u="none" strike="noStrike" dirty="0">
                          <a:effectLst/>
                        </a:rPr>
                        <a:t>Session2:  PM2  16:00-18:00 Local Hawaii Time, 22:00-24:00 EDT on Sept. 13(TUE) </a:t>
                      </a:r>
                      <a:r>
                        <a:rPr lang="en-US" sz="1200" b="1" u="none" strike="noStrike" dirty="0">
                          <a:solidFill>
                            <a:srgbClr val="FF0000"/>
                          </a:solidFill>
                          <a:effectLst/>
                        </a:rPr>
                        <a:t>11:00-13:00 JST on Sept. 14(WED)</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a:effectLst/>
                        <a:latin typeface="Arial" panose="020B0604020202020204" pitchFamily="34" charset="0"/>
                      </a:endParaRPr>
                    </a:p>
                  </a:txBody>
                  <a:tcPr marL="2843" marR="2843" marT="2843" marB="0" anchor="b"/>
                </a:tc>
                <a:extLst>
                  <a:ext uri="{0D108BD9-81ED-4DB2-BD59-A6C34878D82A}">
                    <a16:rowId xmlns:a16="http://schemas.microsoft.com/office/drawing/2014/main" val="1456517015"/>
                  </a:ext>
                </a:extLst>
              </a:tr>
              <a:tr h="220400">
                <a:tc>
                  <a:txBody>
                    <a:bodyPr/>
                    <a:lstStyle/>
                    <a:p>
                      <a:pPr algn="l" fontAlgn="b"/>
                      <a:r>
                        <a:rPr lang="en-US" sz="1200" u="none" strike="noStrike" dirty="0">
                          <a:effectLst/>
                        </a:rPr>
                        <a:t>Session3:  PM2  16:00-18:00 Local Hawaii Time, 22:00-24:00 EDT on Sept. 14(WED) </a:t>
                      </a:r>
                      <a:r>
                        <a:rPr lang="en-US" sz="1200" b="1" u="none" strike="noStrike" dirty="0">
                          <a:solidFill>
                            <a:srgbClr val="FF0000"/>
                          </a:solidFill>
                          <a:effectLst/>
                        </a:rPr>
                        <a:t>11:00-13:00 JST on Sept. 15(THU)</a:t>
                      </a:r>
                      <a:endParaRPr lang="en-US" sz="1200" b="1" i="0" u="none" strike="noStrike" dirty="0">
                        <a:solidFill>
                          <a:srgbClr val="FF0000"/>
                        </a:solidFill>
                        <a:effectLst/>
                        <a:latin typeface="Arial" panose="020B0604020202020204" pitchFamily="34" charset="0"/>
                      </a:endParaRPr>
                    </a:p>
                  </a:txBody>
                  <a:tcPr marL="2843" marR="2843" marT="2843" marB="0" anchor="b"/>
                </a:tc>
                <a:tc>
                  <a:txBody>
                    <a:bodyPr/>
                    <a:lstStyle/>
                    <a:p>
                      <a:pPr algn="l" fontAlgn="b"/>
                      <a:endParaRPr lang="ja-JP" altLang="en-US" sz="600" b="0" i="0" u="none" strike="noStrike" dirty="0">
                        <a:effectLst/>
                        <a:latin typeface="Arial" panose="020B0604020202020204" pitchFamily="34" charset="0"/>
                      </a:endParaRPr>
                    </a:p>
                  </a:txBody>
                  <a:tcPr marL="2843" marR="2843" marT="2843" marB="0" anchor="b"/>
                </a:tc>
                <a:extLst>
                  <a:ext uri="{0D108BD9-81ED-4DB2-BD59-A6C34878D82A}">
                    <a16:rowId xmlns:a16="http://schemas.microsoft.com/office/drawing/2014/main" val="1400848111"/>
                  </a:ext>
                </a:extLst>
              </a:tr>
            </a:tbl>
          </a:graphicData>
        </a:graphic>
      </p:graphicFrame>
    </p:spTree>
    <p:extLst>
      <p:ext uri="{BB962C8B-B14F-4D97-AF65-F5344CB8AC3E}">
        <p14:creationId xmlns:p14="http://schemas.microsoft.com/office/powerpoint/2010/main" val="412705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8602" y="609600"/>
            <a:ext cx="8706796" cy="435329"/>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12-17th, September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September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239486" y="1003755"/>
          <a:ext cx="8706796" cy="1661160"/>
        </p:xfrm>
        <a:graphic>
          <a:graphicData uri="http://schemas.openxmlformats.org/drawingml/2006/table">
            <a:tbl>
              <a:tblPr firstRow="1" bandRow="1">
                <a:tableStyleId>{93296810-A885-4BE3-A3E7-6D5BEEA58F35}</a:tableStyleId>
              </a:tblPr>
              <a:tblGrid>
                <a:gridCol w="2240970">
                  <a:extLst>
                    <a:ext uri="{9D8B030D-6E8A-4147-A177-3AD203B41FA5}">
                      <a16:colId xmlns:a16="http://schemas.microsoft.com/office/drawing/2014/main" val="20000"/>
                    </a:ext>
                  </a:extLst>
                </a:gridCol>
                <a:gridCol w="1636261">
                  <a:extLst>
                    <a:ext uri="{9D8B030D-6E8A-4147-A177-3AD203B41FA5}">
                      <a16:colId xmlns:a16="http://schemas.microsoft.com/office/drawing/2014/main" val="20001"/>
                    </a:ext>
                  </a:extLst>
                </a:gridCol>
                <a:gridCol w="1516891">
                  <a:extLst>
                    <a:ext uri="{9D8B030D-6E8A-4147-A177-3AD203B41FA5}">
                      <a16:colId xmlns:a16="http://schemas.microsoft.com/office/drawing/2014/main" val="20002"/>
                    </a:ext>
                  </a:extLst>
                </a:gridCol>
                <a:gridCol w="1960987">
                  <a:extLst>
                    <a:ext uri="{9D8B030D-6E8A-4147-A177-3AD203B41FA5}">
                      <a16:colId xmlns:a16="http://schemas.microsoft.com/office/drawing/2014/main" val="2295029801"/>
                    </a:ext>
                  </a:extLst>
                </a:gridCol>
                <a:gridCol w="1351687">
                  <a:extLst>
                    <a:ext uri="{9D8B030D-6E8A-4147-A177-3AD203B41FA5}">
                      <a16:colId xmlns:a16="http://schemas.microsoft.com/office/drawing/2014/main" val="20004"/>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Sept. 12</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Sept. 13</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Sept. 14</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Sept. 15</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83343">
                <a:tc>
                  <a:txBody>
                    <a:bodyPr/>
                    <a:lstStyle/>
                    <a:p>
                      <a:pPr algn="ctr"/>
                      <a:r>
                        <a:rPr kumimoji="1" lang="en-US" altLang="ja-JP" sz="1000" b="1" dirty="0"/>
                        <a:t>EDT 3:00PM-05:00PM</a:t>
                      </a:r>
                    </a:p>
                    <a:p>
                      <a:pPr algn="ctr"/>
                      <a:r>
                        <a:rPr kumimoji="1" lang="en-US" altLang="ja-JP" sz="1000" b="1" dirty="0"/>
                        <a:t>JST: 4:00AM-6:00PM</a:t>
                      </a:r>
                      <a:r>
                        <a:rPr kumimoji="1" lang="en-US" altLang="ja-JP" sz="1000" b="1" dirty="0">
                          <a:solidFill>
                            <a:srgbClr val="FF0000"/>
                          </a:solidFill>
                        </a:rPr>
                        <a:t>+1 day</a:t>
                      </a:r>
                      <a:endParaRPr kumimoji="1" lang="ja-JP" altLang="en-US" sz="100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n-lt"/>
                          <a:ea typeface="+mn-ea"/>
                          <a:cs typeface="+mn-cs"/>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4:30PM-6:30PM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5:30AM-7:30AM</a:t>
                      </a:r>
                      <a:r>
                        <a:rPr kumimoji="1" lang="en-US" altLang="ja-JP" sz="1000" b="1" i="0" u="none" strike="noStrike" kern="1200" cap="none" spc="0" normalizeH="0" baseline="0" noProof="0" dirty="0">
                          <a:ln>
                            <a:noFill/>
                          </a:ln>
                          <a:solidFill>
                            <a:srgbClr val="FF0000"/>
                          </a:solidFill>
                          <a:effectLst/>
                          <a:uLnTx/>
                          <a:uFillTx/>
                          <a:latin typeface="+mn-lt"/>
                          <a:ea typeface="+mn-ea"/>
                          <a:cs typeface="+mn-cs"/>
                        </a:rPr>
                        <a:t>+1 day</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Mid Plenary &amp;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WNG Session</a:t>
                      </a: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10:00PM-0:00AM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11:00AM-1:00PM</a:t>
                      </a:r>
                      <a:r>
                        <a:rPr kumimoji="1" lang="en-US" altLang="ja-JP" sz="1000" b="1" i="0" u="none" strike="noStrike" kern="1200" cap="none" spc="0" normalizeH="0" baseline="0" noProof="0" dirty="0">
                          <a:ln>
                            <a:noFill/>
                          </a:ln>
                          <a:solidFill>
                            <a:srgbClr val="FF0000"/>
                          </a:solidFill>
                          <a:effectLst/>
                          <a:uLnTx/>
                          <a:uFillTx/>
                          <a:latin typeface="+mn-lt"/>
                          <a:ea typeface="+mn-ea"/>
                          <a:cs typeface="+mn-cs"/>
                        </a:rPr>
                        <a:t>+1 day</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2</a:t>
                      </a: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3</a:t>
                      </a: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359228" y="2664915"/>
            <a:ext cx="8425543" cy="4308872"/>
          </a:xfrm>
          <a:prstGeom prst="rect">
            <a:avLst/>
          </a:prstGeom>
          <a:noFill/>
        </p:spPr>
        <p:txBody>
          <a:bodyPr wrap="square">
            <a:spAutoFit/>
          </a:bodyPr>
          <a:lstStyle/>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1. TG 15.6ma</a:t>
            </a:r>
            <a:r>
              <a:rPr kumimoji="1" lang="en-US" altLang="ja-JP" sz="1400" b="1" i="0" u="none" strike="noStrike" kern="1200" dirty="0">
                <a:solidFill>
                  <a:srgbClr val="000000"/>
                </a:solidFill>
                <a:effectLst/>
                <a:latin typeface="ＭＳ ゴシック" panose="020B0609070205080204" pitchFamily="49" charset="-128"/>
                <a:ea typeface="ＭＳ ゴシック" panose="020B0609070205080204" pitchFamily="49" charset="-128"/>
              </a:rPr>
              <a:t>　</a:t>
            </a:r>
            <a:r>
              <a:rPr kumimoji="1" lang="en-US" altLang="ja-JP" sz="1400" b="1" i="0" u="none" strike="noStrike" kern="1200" dirty="0">
                <a:solidFill>
                  <a:srgbClr val="000000"/>
                </a:solidFill>
                <a:effectLst/>
                <a:latin typeface="Arial" panose="020B0604020202020204" pitchFamily="34" charset="0"/>
              </a:rPr>
              <a:t>  Session1,2,3,    Tue PM2  (Virtual Room #4)</a:t>
            </a:r>
            <a:endParaRPr lang="ja-JP" altLang="ja-JP" sz="14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Session1:  PM2  16:00-18:00 Local Hawaii Time, 22:00-24:00 EDT on Sept. 12(MON) </a:t>
            </a:r>
            <a:r>
              <a:rPr kumimoji="1" lang="en-US" altLang="ja-JP" sz="1200" b="1" i="0" u="none" strike="noStrike" kern="1200" dirty="0">
                <a:solidFill>
                  <a:srgbClr val="FF0000"/>
                </a:solidFill>
                <a:effectLst/>
                <a:latin typeface="Arial" panose="020B0604020202020204" pitchFamily="34" charset="0"/>
              </a:rPr>
              <a:t>11:00-13:00 JST on Sept. 13(TUE)</a:t>
            </a:r>
            <a:endParaRPr lang="ja-JP" altLang="ja-JP"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Session2:  PM2  16:00-18:00 Local Hawaii Time, 22:00-24:00 EDT on Sept. 13(TUE) </a:t>
            </a:r>
            <a:r>
              <a:rPr kumimoji="1" lang="en-US" altLang="ja-JP" sz="1200" b="1" i="0" u="none" strike="noStrike" kern="1200" dirty="0">
                <a:solidFill>
                  <a:srgbClr val="FF0000"/>
                </a:solidFill>
                <a:effectLst/>
                <a:latin typeface="Arial" panose="020B0604020202020204" pitchFamily="34" charset="0"/>
              </a:rPr>
              <a:t>11:00-13:00 JST on Sept. 14(WED)</a:t>
            </a:r>
            <a:endParaRPr lang="ja-JP" altLang="ja-JP"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kumimoji="1" lang="en-US" altLang="ja-JP" sz="1200" b="0" i="0" u="none" strike="noStrike" kern="1200" dirty="0">
                <a:solidFill>
                  <a:srgbClr val="000000"/>
                </a:solidFill>
                <a:effectLst/>
                <a:latin typeface="Arial" panose="020B0604020202020204" pitchFamily="34" charset="0"/>
              </a:rPr>
              <a:t>Session3:  PM2  16:00-18:00 Local Hawaii Time, 22:00-24:00 EDT on Sept. 14(WED) </a:t>
            </a:r>
            <a:r>
              <a:rPr kumimoji="1" lang="en-US" altLang="ja-JP" sz="1200" b="1" i="0" u="none" strike="noStrike" kern="1200" dirty="0">
                <a:solidFill>
                  <a:srgbClr val="FF0000"/>
                </a:solidFill>
                <a:effectLst/>
                <a:latin typeface="Arial" panose="020B0604020202020204" pitchFamily="34" charset="0"/>
              </a:rPr>
              <a:t>11:00-13:00 JST on Sept. 15(THU)</a:t>
            </a:r>
            <a:endParaRPr lang="ja-JP" altLang="ja-JP" sz="1200" b="0" i="0" u="none" strike="noStrike" dirty="0">
              <a:effectLst/>
              <a:latin typeface="Arial" panose="020B0604020202020204" pitchFamily="34" charset="0"/>
            </a:endParaRPr>
          </a:p>
          <a:p>
            <a:pPr algn="l" rtl="0" fontAlgn="ctr"/>
            <a:endParaRPr lang="en-US" altLang="ja-JP" sz="1400" b="1" dirty="0">
              <a:solidFill>
                <a:srgbClr val="000000"/>
              </a:solidFill>
              <a:latin typeface="Arial" panose="020B0604020202020204" pitchFamily="34" charset="0"/>
              <a:hlinkClick r:id="rId3"/>
            </a:endParaRPr>
          </a:p>
          <a:p>
            <a:pPr algn="l" rtl="0" fontAlgn="ctr"/>
            <a:r>
              <a:rPr lang="en-US" altLang="ja-JP" sz="1400" b="1" dirty="0">
                <a:solidFill>
                  <a:srgbClr val="000000"/>
                </a:solidFill>
                <a:latin typeface="Arial" panose="020B0604020202020204" pitchFamily="34" charset="0"/>
                <a:hlinkClick r:id="rId4"/>
              </a:rPr>
              <a:t>https://ieeesa.webex.com/ieeesa/j.php?MTID=med8f9216fb4125e4c5f1785e1066136d</a:t>
            </a:r>
            <a:endParaRPr lang="en-US" altLang="ja-JP" sz="1400" b="1" dirty="0">
              <a:solidFill>
                <a:srgbClr val="000000"/>
              </a:solidFill>
              <a:latin typeface="Arial" panose="020B0604020202020204" pitchFamily="34" charset="0"/>
            </a:endParaRPr>
          </a:p>
          <a:p>
            <a:pPr algn="l" rtl="0" fontAlgn="ctr"/>
            <a:r>
              <a:rPr lang="en-US" altLang="ja-JP" sz="1400" b="1" dirty="0">
                <a:solidFill>
                  <a:srgbClr val="000000"/>
                </a:solidFill>
                <a:latin typeface="Arial" panose="020B0604020202020204" pitchFamily="34" charset="0"/>
              </a:rPr>
              <a:t>Meeting number: 2333 367 1149</a:t>
            </a:r>
          </a:p>
          <a:p>
            <a:pPr algn="l" rtl="0" fontAlgn="ctr"/>
            <a:r>
              <a:rPr lang="en-US" altLang="ja-JP" sz="1400" b="1" dirty="0">
                <a:solidFill>
                  <a:srgbClr val="000000"/>
                </a:solidFill>
                <a:latin typeface="Arial" panose="020B0604020202020204" pitchFamily="34" charset="0"/>
              </a:rPr>
              <a:t>Password: 80215mtgrm4</a:t>
            </a: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Opening Plenary Session</a:t>
            </a:r>
          </a:p>
          <a:p>
            <a:pPr algn="l" rtl="0" fontAlgn="ctr"/>
            <a:r>
              <a:rPr lang="en-US" altLang="ja-JP" sz="1400" b="1" dirty="0">
                <a:solidFill>
                  <a:srgbClr val="000000"/>
                </a:solidFill>
                <a:latin typeface="Arial" panose="020B0604020202020204" pitchFamily="34" charset="0"/>
                <a:hlinkClick r:id="rId5"/>
              </a:rPr>
              <a:t>https://ieeesa.webex.com/ieeesa/j.php?MTID=me41ba543dee2942d53225c6c762c9e15</a:t>
            </a:r>
            <a:endParaRPr lang="en-US" altLang="ja-JP" sz="1400" b="1" dirty="0">
              <a:solidFill>
                <a:srgbClr val="000000"/>
              </a:solidFill>
              <a:latin typeface="Arial" panose="020B0604020202020204" pitchFamily="34" charset="0"/>
            </a:endParaRPr>
          </a:p>
          <a:p>
            <a:pPr algn="l" rtl="0" fontAlgn="ctr"/>
            <a:r>
              <a:rPr lang="en-US" altLang="ja-JP" sz="1400" b="1" dirty="0">
                <a:solidFill>
                  <a:srgbClr val="000000"/>
                </a:solidFill>
                <a:latin typeface="Arial" panose="020B0604020202020204" pitchFamily="34" charset="0"/>
              </a:rPr>
              <a:t>Meeting number (access code): 2341 182 9640</a:t>
            </a:r>
          </a:p>
          <a:p>
            <a:pPr algn="l" rtl="0" fontAlgn="ctr"/>
            <a:r>
              <a:rPr lang="en-US" altLang="ja-JP" sz="1400" b="1" dirty="0">
                <a:solidFill>
                  <a:srgbClr val="000000"/>
                </a:solidFill>
                <a:latin typeface="Arial" panose="020B0604020202020204" pitchFamily="34" charset="0"/>
              </a:rPr>
              <a:t>Meeting password: 80215mtgrm1</a:t>
            </a:r>
          </a:p>
          <a:p>
            <a:pPr algn="l" rtl="0" fontAlgn="ctr"/>
            <a:endParaRPr lang="en-US" altLang="ja-JP" sz="1400" b="1" i="0" u="none" strike="noStrike" dirty="0">
              <a:solidFill>
                <a:srgbClr val="000000"/>
              </a:solidFill>
              <a:effectLst/>
              <a:latin typeface="Arial" panose="020B0604020202020204" pitchFamily="34" charset="0"/>
            </a:endParaRPr>
          </a:p>
          <a:p>
            <a:pPr marL="342900" indent="-342900" algn="l" rtl="0" fontAlgn="ctr">
              <a:buAutoNum type="arabicPeriod" startAt="3"/>
            </a:pPr>
            <a:r>
              <a:rPr lang="en-US" altLang="ja-JP" sz="1400" b="1" i="0" u="none" strike="noStrike" dirty="0">
                <a:solidFill>
                  <a:srgbClr val="000000"/>
                </a:solidFill>
                <a:effectLst/>
                <a:latin typeface="Arial" panose="020B0604020202020204" pitchFamily="34" charset="0"/>
              </a:rPr>
              <a:t>Closing Plenary Session</a:t>
            </a:r>
          </a:p>
          <a:p>
            <a:pPr algn="l" rtl="0" fontAlgn="ctr"/>
            <a:r>
              <a:rPr lang="en-US" altLang="ja-JP" sz="1400" b="1" i="0" u="none" strike="noStrike" dirty="0">
                <a:solidFill>
                  <a:srgbClr val="000000"/>
                </a:solidFill>
                <a:effectLst/>
                <a:latin typeface="Arial" panose="020B0604020202020204" pitchFamily="34" charset="0"/>
                <a:hlinkClick r:id="rId5"/>
              </a:rPr>
              <a:t>https://ieeesa.webex.com/ieeesa/j.php?MTID=me41ba543dee2942d53225c6c762c9e15</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2341 182 9640</a:t>
            </a:r>
          </a:p>
          <a:p>
            <a:pPr algn="l" rtl="0" fontAlgn="ctr"/>
            <a:r>
              <a:rPr lang="en-US" altLang="ja-JP" sz="1400" b="1" i="0" u="none" strike="noStrike" dirty="0">
                <a:solidFill>
                  <a:srgbClr val="000000"/>
                </a:solidFill>
                <a:effectLst/>
                <a:latin typeface="Arial" panose="020B0604020202020204" pitchFamily="34" charset="0"/>
              </a:rPr>
              <a:t>Password: 80215mtgrm1</a:t>
            </a:r>
          </a:p>
          <a:p>
            <a:pPr marL="342900" indent="-342900" algn="l" rtl="0" fontAlgn="ctr">
              <a:buAutoNum type="arabicPeriod" startAt="2"/>
            </a:pPr>
            <a:endParaRPr lang="en-US" altLang="ja-JP" sz="1400" b="1" dirty="0">
              <a:solidFill>
                <a:srgbClr val="000000"/>
              </a:solidFill>
              <a:latin typeface="Arial" panose="020B0604020202020204" pitchFamily="34" charset="0"/>
            </a:endParaRPr>
          </a:p>
          <a:p>
            <a:pPr marL="342900" indent="-342900" algn="l" rtl="0" fontAlgn="ctr">
              <a:buAutoNum type="arabicPeriod" startAt="2"/>
            </a:pPr>
            <a:endParaRPr lang="en-US" altLang="ja-JP" sz="1400" b="1"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355562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63557"/>
            <a:ext cx="8928992" cy="5517434"/>
          </a:xfrm>
          <a:ln/>
        </p:spPr>
        <p:txBody>
          <a:bodyPr>
            <a:noAutofit/>
          </a:bodyPr>
          <a:lstStyle/>
          <a:p>
            <a:pPr>
              <a:lnSpc>
                <a:spcPts val="1500"/>
              </a:lnSpc>
            </a:pPr>
            <a:r>
              <a:rPr lang="en-US" altLang="ja-JP" sz="1300" dirty="0"/>
              <a:t>TG15.6a meeting call to order                                                                                           doc.#15-22-0452-01-06ma</a:t>
            </a:r>
          </a:p>
          <a:p>
            <a:pPr>
              <a:lnSpc>
                <a:spcPts val="1500"/>
              </a:lnSpc>
            </a:pPr>
            <a:r>
              <a:rPr lang="en-US" altLang="ja-JP" sz="1300" dirty="0"/>
              <a:t>Call for essential patents and policies &amp; procedures reminder </a:t>
            </a:r>
          </a:p>
          <a:p>
            <a:pPr>
              <a:lnSpc>
                <a:spcPts val="1500"/>
              </a:lnSpc>
            </a:pPr>
            <a:r>
              <a:rPr lang="en-US" altLang="ja-JP" sz="1300" dirty="0"/>
              <a:t>Approve last meeting minutes: TG 15.6a Meeting Minutes for July 2022                          doc.#15-22-0417-00-06ma</a:t>
            </a:r>
          </a:p>
          <a:p>
            <a:pPr>
              <a:lnSpc>
                <a:spcPts val="1500"/>
              </a:lnSpc>
            </a:pPr>
            <a:r>
              <a:rPr lang="en-US" altLang="ja-JP" sz="1300" dirty="0"/>
              <a:t>Agenda of TG15.6ma September Meeting                                                                         doc.#15-22-0451-08-06ma   </a:t>
            </a:r>
          </a:p>
          <a:p>
            <a:pPr>
              <a:lnSpc>
                <a:spcPts val="1500"/>
              </a:lnSpc>
            </a:pPr>
            <a:r>
              <a:rPr lang="en-US" altLang="ja-JP" sz="1300" dirty="0"/>
              <a:t>Review and Summary</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doc.#15-22-0389-01-06ma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Summary of Channel and Environmental Modeling Activities for BANs on TG15.6a            doc.#15-22-0091-04-06ma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Draft TG6ma Channel Model Document for Enhanced Dependability                                 doc.#15-22-0344-02-06ma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Propagation characteristics of UWB communication applications including medical implants, BCI and Passenger Bus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doc.#15-22-0469-01-06ma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Channel Model for Wearable and Implant BAN in use case of BMI and BCI                       doc.#15-22-0269-04-06ma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Draft TG6ma Channel Model Document for Enhanced Dependability                                   doc.#15-22-0344-03-06ma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proposal for supporting dependable BAN service classes                                          doc.#15-22-0277--04-06ma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Harmonization to TSN                                                                                                         doc.#15-22-0388-01-06ma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Harmonization                                                                                                             doc.#15-22-0www-00-06ma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Hybrid ARQ Scheme Utilizing Decomposable Error Correcting Code for Dependable WBAN  .#15-22-0375-00-06ma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Bridging for Time-Sensitive Networking of 802.15.6ma                                              doc.#15-22-0024-00-06a</a:t>
            </a:r>
          </a:p>
          <a:p>
            <a:pPr>
              <a:lnSpc>
                <a:spcPts val="1500"/>
              </a:lnSpc>
            </a:pPr>
            <a:r>
              <a:rPr lang="en-US" altLang="ja-JP" sz="1300" dirty="0"/>
              <a:t>Discussion</a:t>
            </a:r>
          </a:p>
          <a:p>
            <a:pPr marL="0" indent="0">
              <a:lnSpc>
                <a:spcPts val="1500"/>
              </a:lnSpc>
              <a:buNone/>
            </a:pPr>
            <a:r>
              <a:rPr lang="en-US" altLang="ja-JP" sz="1300" dirty="0"/>
              <a:t>           1. </a:t>
            </a:r>
            <a:r>
              <a:rPr lang="en-US" altLang="ja-JP" sz="1400" dirty="0"/>
              <a:t> </a:t>
            </a:r>
            <a:r>
              <a:rPr lang="it-IT" altLang="ja-JP" sz="1200" dirty="0"/>
              <a:t>TG6ma Channel Model Document for Enhanced Dependability                                          doc.#15-22-0519-00-06ma</a:t>
            </a:r>
          </a:p>
          <a:p>
            <a:pPr marL="0" indent="0">
              <a:lnSpc>
                <a:spcPts val="1500"/>
              </a:lnSpc>
              <a:buNone/>
            </a:pPr>
            <a:r>
              <a:rPr lang="it-IT" altLang="ja-JP" sz="1200" dirty="0"/>
              <a:t>            2 .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TG6ma Technical Requirement Document(TRD),                                                                doc.#15-</a:t>
            </a:r>
            <a:r>
              <a:rPr lang="en-US" altLang="ja-JP" sz="1400" dirty="0">
                <a:effectLst/>
                <a:latin typeface="Times New Roman" panose="02020603050405020304" pitchFamily="18" charset="0"/>
                <a:ea typeface="ＭＳ 明朝" panose="02020609040205080304" pitchFamily="17" charset="-128"/>
              </a:rPr>
              <a:t>21-577-05-6a</a:t>
            </a:r>
            <a:endParaRPr kumimoji="1" lang="en-US" altLang="ja-JP" sz="11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500"/>
              </a:lnSpc>
              <a:buNone/>
            </a:pPr>
            <a:r>
              <a:rPr lang="en-US" altLang="ja-JP" sz="1400" b="0" i="0" dirty="0">
                <a:solidFill>
                  <a:srgbClr val="000000"/>
                </a:solidFill>
                <a:effectLst/>
                <a:latin typeface="Verdana" panose="020B0604030504040204" pitchFamily="34" charset="0"/>
              </a:rPr>
              <a:t>        3.  </a:t>
            </a:r>
            <a:r>
              <a:rPr lang="en-US" altLang="ja-JP" sz="1050" b="0" i="0" dirty="0">
                <a:solidFill>
                  <a:srgbClr val="000000"/>
                </a:solidFill>
                <a:effectLst/>
                <a:latin typeface="Verdana" panose="020B0604030504040204" pitchFamily="34" charset="0"/>
              </a:rPr>
              <a:t>TG6ma Call for </a:t>
            </a:r>
            <a:r>
              <a:rPr lang="en-US" altLang="ja-JP" sz="1100" b="0" i="0" dirty="0">
                <a:solidFill>
                  <a:srgbClr val="000000"/>
                </a:solidFill>
                <a:effectLst/>
                <a:latin typeface="Verdana" panose="020B0604030504040204" pitchFamily="34" charset="0"/>
              </a:rPr>
              <a:t>Proposals                                                                                      doc.#15-22-0488-00-06ma</a:t>
            </a:r>
            <a:endParaRPr lang="en-US" altLang="ja-JP" sz="1400" dirty="0"/>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300" dirty="0"/>
              <a:t>4.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Motion to approve TG6ma Call for Proposals, Technical Requirements Documents, and Channel Model document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doc.#15-22-0518-01-06ma </a:t>
            </a:r>
          </a:p>
          <a:p>
            <a:pPr marL="0" indent="0">
              <a:lnSpc>
                <a:spcPts val="1500"/>
              </a:lnSpc>
              <a:buNone/>
            </a:pPr>
            <a:r>
              <a:rPr lang="en-US" altLang="ja-JP" sz="1300" dirty="0"/>
              <a:t>           5   Timeline for next July and September meetings and later                                        doc.#15-22-0423-02-06ma</a:t>
            </a:r>
          </a:p>
          <a:p>
            <a:pPr marL="0" indent="0">
              <a:lnSpc>
                <a:spcPts val="1500"/>
              </a:lnSpc>
              <a:buNone/>
            </a:pPr>
            <a:r>
              <a:rPr lang="en-US" altLang="ja-JP" sz="1300" dirty="0"/>
              <a:t>                                                                      </a:t>
            </a:r>
          </a:p>
          <a:p>
            <a:pPr marL="0" indent="0">
              <a:lnSpc>
                <a:spcPts val="15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2022</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TG6ma Call for Proposals Document (Doc. No. 15-22-0488-00), Technical Requirements Document  (Doc. No. 15-21-0577-06), and Channel Models Document (Doc. No. 15-22-0519-00).</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a:t>
            </a:r>
            <a:r>
              <a:rPr lang="en-US" sz="2000" dirty="0">
                <a:latin typeface="+mn-lt"/>
              </a:rPr>
              <a:t> Hernandez   </a:t>
            </a:r>
            <a:r>
              <a:rPr lang="en-US" sz="2000" dirty="0">
                <a:latin typeface="Arial" panose="020B0604020202020204" pitchFamily="34" charset="0"/>
                <a:cs typeface="Arial" panose="020B0604020202020204" pitchFamily="34" charset="0"/>
              </a:rPr>
              <a:t>Second: Minsoo Kim</a:t>
            </a:r>
            <a:r>
              <a:rPr lang="en-US" sz="2000" dirty="0">
                <a:latin typeface="+mn-lt"/>
              </a:rPr>
              <a:t> </a:t>
            </a:r>
          </a:p>
          <a:p>
            <a:pPr marL="508000" lvl="1" indent="0">
              <a:buNone/>
            </a:pPr>
            <a:endParaRPr lang="en-US" sz="2000" dirty="0">
              <a:latin typeface="+mn-lt"/>
            </a:endParaRPr>
          </a:p>
          <a:p>
            <a:r>
              <a:rPr lang="en-US" sz="2400" dirty="0">
                <a:solidFill>
                  <a:schemeClr val="tx1"/>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September 2022</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22394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p:txBody>
          <a:bodyPr/>
          <a:lstStyle/>
          <a:p>
            <a:r>
              <a:rPr lang="en-US" altLang="ja-JP"/>
              <a:t>September 2022</a:t>
            </a:r>
            <a:endParaRPr lang="en-US"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8</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921822" y="6079990"/>
            <a:ext cx="3220519" cy="323165"/>
          </a:xfrm>
          <a:prstGeom prst="rect">
            <a:avLst/>
          </a:prstGeom>
          <a:noFill/>
        </p:spPr>
        <p:txBody>
          <a:bodyPr wrap="square" rtlCol="0">
            <a:spAutoFit/>
          </a:bodyPr>
          <a:lstStyle/>
          <a:p>
            <a:r>
              <a:rPr lang="en-US" sz="1500" dirty="0">
                <a:solidFill>
                  <a:srgbClr val="FF0000"/>
                </a:solidFill>
              </a:rPr>
              <a:t>All dates indicate deadlines</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1588438399"/>
              </p:ext>
            </p:extLst>
          </p:nvPr>
        </p:nvGraphicFramePr>
        <p:xfrm>
          <a:off x="306628" y="1738158"/>
          <a:ext cx="8837372"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586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p:txBody>
          <a:bodyPr/>
          <a:lstStyle/>
          <a:p>
            <a:r>
              <a:rPr lang="en-US" altLang="ja-JP"/>
              <a:t>September 2022</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9</a:t>
            </a:fld>
            <a:endParaRPr dirty="0"/>
          </a:p>
        </p:txBody>
      </p:sp>
      <p:sp>
        <p:nvSpPr>
          <p:cNvPr id="8" name="TextBox 7">
            <a:extLst>
              <a:ext uri="{FF2B5EF4-FFF2-40B4-BE49-F238E27FC236}">
                <a16:creationId xmlns:a16="http://schemas.microsoft.com/office/drawing/2014/main" id="{39D2BB81-1670-9546-3EAC-FAB8CCCD6201}"/>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
        <p:nvSpPr>
          <p:cNvPr id="9" name="TextBox 8">
            <a:extLst>
              <a:ext uri="{FF2B5EF4-FFF2-40B4-BE49-F238E27FC236}">
                <a16:creationId xmlns:a16="http://schemas.microsoft.com/office/drawing/2014/main" id="{C92F2013-0BE3-2D37-2527-5FF42FCE904D}"/>
              </a:ext>
            </a:extLst>
          </p:cNvPr>
          <p:cNvSpPr txBox="1"/>
          <p:nvPr/>
        </p:nvSpPr>
        <p:spPr>
          <a:xfrm>
            <a:off x="1371600" y="6078005"/>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2711671745"/>
              </p:ext>
            </p:extLst>
          </p:nvPr>
        </p:nvGraphicFramePr>
        <p:xfrm>
          <a:off x="551312" y="1577416"/>
          <a:ext cx="8117577" cy="4800671"/>
        </p:xfrm>
        <a:graphic>
          <a:graphicData uri="http://schemas.openxmlformats.org/presentationml/2006/ole">
            <mc:AlternateContent xmlns:mc="http://schemas.openxmlformats.org/markup-compatibility/2006">
              <mc:Choice xmlns:v="urn:schemas-microsoft-com:vml" Requires="v">
                <p:oleObj name="Document" r:id="rId2" imgW="6133719" imgH="4171532" progId="Word.Document.12">
                  <p:embed/>
                </p:oleObj>
              </mc:Choice>
              <mc:Fallback>
                <p:oleObj name="Document" r:id="rId2" imgW="6133719" imgH="4171532"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551312" y="1577416"/>
                        <a:ext cx="8117577" cy="4800671"/>
                      </a:xfrm>
                      <a:prstGeom prst="rect">
                        <a:avLst/>
                      </a:prstGeom>
                    </p:spPr>
                  </p:pic>
                </p:oleObj>
              </mc:Fallback>
            </mc:AlternateContent>
          </a:graphicData>
        </a:graphic>
      </p:graphicFrame>
    </p:spTree>
    <p:extLst>
      <p:ext uri="{BB962C8B-B14F-4D97-AF65-F5344CB8AC3E}">
        <p14:creationId xmlns:p14="http://schemas.microsoft.com/office/powerpoint/2010/main" val="3248491458"/>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19499</TotalTime>
  <Words>1601</Words>
  <Application>Microsoft Office PowerPoint</Application>
  <PresentationFormat>画面に合わせる (4:3)</PresentationFormat>
  <Paragraphs>200</Paragraphs>
  <Slides>12</Slides>
  <Notes>9</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21" baseType="lpstr">
      <vt:lpstr>ＭＳ Ｐゴシック</vt:lpstr>
      <vt:lpstr>ＭＳ ゴシック</vt:lpstr>
      <vt:lpstr>游ゴシック</vt:lpstr>
      <vt:lpstr>Arial</vt:lpstr>
      <vt:lpstr>Calibri</vt:lpstr>
      <vt:lpstr>Times New Roman</vt:lpstr>
      <vt:lpstr>Verdana</vt:lpstr>
      <vt:lpstr>IEEE-P802_15</vt:lpstr>
      <vt:lpstr>Document</vt:lpstr>
      <vt:lpstr>PowerPoint プレゼンテーション</vt:lpstr>
      <vt:lpstr>IEEE 802.15 TG6ma  (Revision of IEEE802.15.6-2012)   Closing Report  In Personal and Virtual Hybrid Plenary Session September 15th, 2022  Ryuji Kohno Yokohama National University(YNU), YRP International Alliance Institute(YRP-IAI) </vt:lpstr>
      <vt:lpstr>Objectives of TG 6ma – Enhanced Dependability Body Area Network (ED-BAN)</vt:lpstr>
      <vt:lpstr>TG15.6ma Interim Session Schedule for 12-17th, September 2022</vt:lpstr>
      <vt:lpstr>TG15.6ma Interim Session Schedule for 12-17th, September 2022</vt:lpstr>
      <vt:lpstr>Agenda items for the week</vt:lpstr>
      <vt:lpstr>Task Group Motion</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197</cp:revision>
  <dcterms:created xsi:type="dcterms:W3CDTF">2018-03-06T17:15:04Z</dcterms:created>
  <dcterms:modified xsi:type="dcterms:W3CDTF">2022-09-16T02:31:10Z</dcterms:modified>
</cp:coreProperties>
</file>