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87" r:id="rId2"/>
    <p:sldId id="256" r:id="rId3"/>
    <p:sldId id="480" r:id="rId4"/>
    <p:sldId id="1823" r:id="rId5"/>
    <p:sldId id="1776" r:id="rId6"/>
    <p:sldId id="1824" r:id="rId7"/>
    <p:sldId id="1816" r:id="rId8"/>
    <p:sldId id="1785" r:id="rId9"/>
    <p:sldId id="1818" r:id="rId10"/>
    <p:sldId id="1825" r:id="rId11"/>
    <p:sldId id="1827" r:id="rId12"/>
    <p:sldId id="1828" r:id="rId13"/>
    <p:sldId id="257" r:id="rId14"/>
    <p:sldId id="258" r:id="rId15"/>
    <p:sldId id="260" r:id="rId16"/>
    <p:sldId id="259" r:id="rId17"/>
    <p:sldId id="1829" r:id="rId18"/>
    <p:sldId id="261"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29" autoAdjust="0"/>
    <p:restoredTop sz="94646" autoAdjust="0"/>
  </p:normalViewPr>
  <p:slideViewPr>
    <p:cSldViewPr>
      <p:cViewPr>
        <p:scale>
          <a:sx n="90" d="100"/>
          <a:sy n="90" d="100"/>
        </p:scale>
        <p:origin x="1219" y="-235"/>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xfrm>
            <a:off x="1131888" y="698500"/>
            <a:ext cx="4591050" cy="3443288"/>
          </a:xfrm>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7</a:t>
            </a:fld>
            <a:endParaRPr lang="en-US" altLang="ko-KR"/>
          </a:p>
        </p:txBody>
      </p:sp>
    </p:spTree>
    <p:extLst>
      <p:ext uri="{BB962C8B-B14F-4D97-AF65-F5344CB8AC3E}">
        <p14:creationId xmlns:p14="http://schemas.microsoft.com/office/powerpoint/2010/main" val="325899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xfrm>
            <a:off x="1131888" y="698500"/>
            <a:ext cx="4591050" cy="3443288"/>
          </a:xfrm>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8</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2"/>
          </p:nvPr>
        </p:nvSpPr>
        <p:spPr>
          <a:xfrm>
            <a:off x="356616" y="1709928"/>
            <a:ext cx="8407908"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p:cNvSpPr>
            <a:spLocks noGrp="1"/>
          </p:cNvSpPr>
          <p:nvPr>
            <p:ph type="subTitle" idx="1"/>
          </p:nvPr>
        </p:nvSpPr>
        <p:spPr>
          <a:xfrm>
            <a:off x="359845" y="1132233"/>
            <a:ext cx="8401964" cy="431657"/>
          </a:xfrm>
        </p:spPr>
        <p:txBody>
          <a:bodyPr/>
          <a:lstStyle>
            <a:lvl1pPr marL="0" indent="0" algn="l">
              <a:lnSpc>
                <a:spcPct val="83000"/>
              </a:lnSpc>
              <a:spcBef>
                <a:spcPts val="135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1B739A64-877F-84D8-78CC-AD0960DDFD41}"/>
              </a:ext>
            </a:extLst>
          </p:cNvPr>
          <p:cNvSpPr>
            <a:spLocks noGrp="1"/>
          </p:cNvSpPr>
          <p:nvPr>
            <p:ph type="ftr" sz="quarter" idx="13"/>
          </p:nvPr>
        </p:nvSpPr>
        <p:spPr>
          <a:xfrm>
            <a:off x="369888" y="6484938"/>
            <a:ext cx="7667625" cy="188912"/>
          </a:xfrm>
          <a:prstGeom prst="rect">
            <a:avLst/>
          </a:prstGeom>
        </p:spPr>
        <p:txBody>
          <a:bodyPr vert="horz" wrap="square" lIns="0" tIns="0" rIns="0" bIns="0" rtlCol="0" anchor="b">
            <a:noAutofit/>
          </a:bodyPr>
          <a:lstStyle>
            <a:lvl1pPr algn="l">
              <a:lnSpc>
                <a:spcPct val="107000"/>
              </a:lnSpc>
              <a:defRPr sz="600">
                <a:solidFill>
                  <a:schemeClr val="tx1">
                    <a:lumMod val="50000"/>
                    <a:lumOff val="50000"/>
                  </a:schemeClr>
                </a:solidFill>
              </a:defRPr>
            </a:lvl1pPr>
          </a:lstStyle>
          <a:p>
            <a:pPr>
              <a:defRPr/>
            </a:pPr>
            <a:r>
              <a:rPr lang="en-US"/>
              <a:t>Multiple Authors</a:t>
            </a:r>
          </a:p>
        </p:txBody>
      </p:sp>
    </p:spTree>
    <p:extLst>
      <p:ext uri="{BB962C8B-B14F-4D97-AF65-F5344CB8AC3E}">
        <p14:creationId xmlns:p14="http://schemas.microsoft.com/office/powerpoint/2010/main" val="254409479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15-22-0520-00-0000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Rolfe (BCA) et al</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696048"/>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Spectrum Sensing Based Deferral</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September 14,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Rolfe (Blind Creek Associates) </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a:latin typeface="Times New Roman" panose="02020603050405020304" pitchFamily="18" charset="0"/>
                <a:hlinkClick r:id="rId3"/>
              </a:rPr>
              <a:t>ben.rolfe@ieee.org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Enhanced channel access for UWB</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This contribution combines the ideas from multiple contributors (see references) to expand the HRP channel plan to include overlapping channel definitions and extension above 10.6 GHz. This contribution includes material from prior submissions by multiple authors. </a:t>
            </a:r>
          </a:p>
          <a:p>
            <a:pPr eaLnBrk="1" hangingPunct="1">
              <a:spcBef>
                <a:spcPct val="0"/>
              </a:spcBef>
              <a:buClrTx/>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Consideration for inclusion in the draft amendment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DEEC-0ED2-57E9-C2FE-148369EADC62}"/>
              </a:ext>
            </a:extLst>
          </p:cNvPr>
          <p:cNvSpPr>
            <a:spLocks noGrp="1"/>
          </p:cNvSpPr>
          <p:nvPr>
            <p:ph type="title"/>
          </p:nvPr>
        </p:nvSpPr>
        <p:spPr/>
        <p:txBody>
          <a:bodyPr/>
          <a:lstStyle/>
          <a:p>
            <a:r>
              <a:rPr lang="en-US" dirty="0"/>
              <a:t>Overlapping Channels</a:t>
            </a:r>
          </a:p>
        </p:txBody>
      </p:sp>
      <p:sp>
        <p:nvSpPr>
          <p:cNvPr id="3" name="Content Placeholder 2">
            <a:extLst>
              <a:ext uri="{FF2B5EF4-FFF2-40B4-BE49-F238E27FC236}">
                <a16:creationId xmlns:a16="http://schemas.microsoft.com/office/drawing/2014/main" id="{A364FE62-6A7A-50AB-C957-D4F0A9686E3C}"/>
              </a:ext>
            </a:extLst>
          </p:cNvPr>
          <p:cNvSpPr>
            <a:spLocks noGrp="1"/>
          </p:cNvSpPr>
          <p:nvPr>
            <p:ph sz="quarter" idx="12"/>
          </p:nvPr>
        </p:nvSpPr>
        <p:spPr/>
        <p:txBody>
          <a:bodyPr>
            <a:normAutofit lnSpcReduction="10000"/>
          </a:bodyPr>
          <a:lstStyle/>
          <a:p>
            <a:pPr marL="457200" indent="-457200">
              <a:buFont typeface="Arial" panose="020B0604020202020204" pitchFamily="34" charset="0"/>
              <a:buChar char="•"/>
            </a:pPr>
            <a:r>
              <a:rPr lang="en-US" dirty="0"/>
              <a:t>We include overlapping channels at 3 overlaps:  75%, 50% and 25% of the channel width (499.2 MHz)</a:t>
            </a:r>
          </a:p>
          <a:p>
            <a:pPr marL="457200" indent="-457200">
              <a:buFont typeface="Arial" panose="020B0604020202020204" pitchFamily="34" charset="0"/>
              <a:buChar char="•"/>
            </a:pPr>
            <a:r>
              <a:rPr lang="en-US" dirty="0"/>
              <a:t>Presents this overlap over the entire high and extended high band</a:t>
            </a:r>
          </a:p>
          <a:p>
            <a:pPr marL="857250" lvl="1" indent="-457200">
              <a:buFont typeface="Arial" panose="020B0604020202020204" pitchFamily="34" charset="0"/>
              <a:buChar char="•"/>
            </a:pPr>
            <a:r>
              <a:rPr lang="en-US" dirty="0"/>
              <a:t>This represents what is possible</a:t>
            </a:r>
          </a:p>
          <a:p>
            <a:pPr marL="857250" lvl="1" indent="-457200">
              <a:buFont typeface="Arial" panose="020B0604020202020204" pitchFamily="34" charset="0"/>
              <a:buChar char="•"/>
            </a:pPr>
            <a:r>
              <a:rPr lang="en-US" dirty="0"/>
              <a:t>Certain regions may need to exclude some channels for various reasons</a:t>
            </a:r>
          </a:p>
          <a:p>
            <a:pPr marL="457200" indent="-457200">
              <a:buFont typeface="Arial" panose="020B0604020202020204" pitchFamily="34" charset="0"/>
              <a:buChar char="•"/>
            </a:pPr>
            <a:r>
              <a:rPr lang="en-US" dirty="0"/>
              <a:t>We propose all new channels are optional</a:t>
            </a:r>
          </a:p>
          <a:p>
            <a:pPr marL="857250" lvl="1" indent="-457200">
              <a:buFont typeface="Arial" panose="020B0604020202020204" pitchFamily="34" charset="0"/>
              <a:buChar char="•"/>
            </a:pPr>
            <a:endParaRPr lang="en-US" dirty="0"/>
          </a:p>
        </p:txBody>
      </p:sp>
      <p:sp>
        <p:nvSpPr>
          <p:cNvPr id="5" name="Footer Placeholder 4">
            <a:extLst>
              <a:ext uri="{FF2B5EF4-FFF2-40B4-BE49-F238E27FC236}">
                <a16:creationId xmlns:a16="http://schemas.microsoft.com/office/drawing/2014/main" id="{7864F072-AF5F-B93D-F542-09E14CDF4F34}"/>
              </a:ext>
            </a:extLst>
          </p:cNvPr>
          <p:cNvSpPr>
            <a:spLocks noGrp="1"/>
          </p:cNvSpPr>
          <p:nvPr>
            <p:ph type="ftr" sz="quarter" idx="13"/>
          </p:nvPr>
        </p:nvSpPr>
        <p:spPr/>
        <p:txBody>
          <a:bodyPr/>
          <a:lstStyle/>
          <a:p>
            <a:pPr>
              <a:defRPr/>
            </a:pPr>
            <a:r>
              <a:rPr lang="en-US"/>
              <a:t>Multiple Authors</a:t>
            </a:r>
          </a:p>
        </p:txBody>
      </p:sp>
    </p:spTree>
    <p:extLst>
      <p:ext uri="{BB962C8B-B14F-4D97-AF65-F5344CB8AC3E}">
        <p14:creationId xmlns:p14="http://schemas.microsoft.com/office/powerpoint/2010/main" val="581440872"/>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5E12A67-DF03-CA96-9D2D-1870194D9E54}"/>
              </a:ext>
            </a:extLst>
          </p:cNvPr>
          <p:cNvSpPr>
            <a:spLocks noGrp="1"/>
          </p:cNvSpPr>
          <p:nvPr>
            <p:ph type="title"/>
          </p:nvPr>
        </p:nvSpPr>
        <p:spPr/>
        <p:txBody>
          <a:bodyPr/>
          <a:lstStyle/>
          <a:p>
            <a:r>
              <a:rPr lang="en-US" dirty="0"/>
              <a:t>Other </a:t>
            </a:r>
            <a:r>
              <a:rPr lang="en-US" dirty="0" err="1"/>
              <a:t>Considerates</a:t>
            </a:r>
            <a:endParaRPr lang="en-US" dirty="0"/>
          </a:p>
        </p:txBody>
      </p:sp>
      <p:sp>
        <p:nvSpPr>
          <p:cNvPr id="7" name="Content Placeholder 6">
            <a:extLst>
              <a:ext uri="{FF2B5EF4-FFF2-40B4-BE49-F238E27FC236}">
                <a16:creationId xmlns:a16="http://schemas.microsoft.com/office/drawing/2014/main" id="{27A318C5-F777-AC75-7A29-E2E87BB7BA66}"/>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 may not want overlapping channels everywhere across the high band for various reasons</a:t>
            </a:r>
          </a:p>
          <a:p>
            <a:pPr marL="857250" lvl="1" indent="-457200">
              <a:buFont typeface="Arial" panose="020B0604020202020204" pitchFamily="34" charset="0"/>
              <a:buChar char="•"/>
            </a:pPr>
            <a:r>
              <a:rPr lang="en-US" dirty="0"/>
              <a:t>Consideration of coexistence is critical</a:t>
            </a:r>
          </a:p>
          <a:p>
            <a:pPr marL="857250" lvl="1" indent="-457200">
              <a:buFont typeface="Arial" panose="020B0604020202020204" pitchFamily="34" charset="0"/>
              <a:buChar char="•"/>
            </a:pPr>
            <a:r>
              <a:rPr lang="en-US" dirty="0"/>
              <a:t>Ongoing studies should provide further insights (expecting contributions soon)</a:t>
            </a:r>
          </a:p>
          <a:p>
            <a:pPr marL="457200" indent="-457200">
              <a:buFont typeface="Arial" panose="020B0604020202020204" pitchFamily="34" charset="0"/>
              <a:buChar char="•"/>
            </a:pPr>
            <a:r>
              <a:rPr lang="en-US" dirty="0"/>
              <a:t>For example…</a:t>
            </a:r>
          </a:p>
          <a:p>
            <a:pPr marL="857250" lvl="1" indent="-457200">
              <a:buFont typeface="Arial" panose="020B0604020202020204" pitchFamily="34" charset="0"/>
              <a:buChar char="•"/>
            </a:pPr>
            <a:r>
              <a:rPr lang="en-US" dirty="0"/>
              <a:t>There is a reason there is a gap between 4 and 6 GHz</a:t>
            </a:r>
          </a:p>
          <a:p>
            <a:pPr marL="0" indent="0"/>
            <a:endParaRPr lang="en-US" dirty="0"/>
          </a:p>
        </p:txBody>
      </p:sp>
      <p:sp>
        <p:nvSpPr>
          <p:cNvPr id="5" name="Footer Placeholder 4">
            <a:extLst>
              <a:ext uri="{FF2B5EF4-FFF2-40B4-BE49-F238E27FC236}">
                <a16:creationId xmlns:a16="http://schemas.microsoft.com/office/drawing/2014/main" id="{D2091C52-1D27-59F5-BE4B-CA260F37AC45}"/>
              </a:ext>
            </a:extLst>
          </p:cNvPr>
          <p:cNvSpPr>
            <a:spLocks noGrp="1"/>
          </p:cNvSpPr>
          <p:nvPr>
            <p:ph type="ftr" sz="quarter" idx="4294967295"/>
          </p:nvPr>
        </p:nvSpPr>
        <p:spPr>
          <a:xfrm>
            <a:off x="0" y="6484938"/>
            <a:ext cx="7667625" cy="188912"/>
          </a:xfrm>
          <a:prstGeom prst="rect">
            <a:avLst/>
          </a:prstGeom>
        </p:spPr>
        <p:txBody>
          <a:bodyPr/>
          <a:lstStyle/>
          <a:p>
            <a:pPr>
              <a:defRPr/>
            </a:pPr>
            <a:r>
              <a:rPr lang="en-US"/>
              <a:t>Multiple Authors</a:t>
            </a:r>
          </a:p>
        </p:txBody>
      </p:sp>
    </p:spTree>
    <p:extLst>
      <p:ext uri="{BB962C8B-B14F-4D97-AF65-F5344CB8AC3E}">
        <p14:creationId xmlns:p14="http://schemas.microsoft.com/office/powerpoint/2010/main" val="909476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33C04-EC5A-98C9-99A1-CA6DB6F7A3FD}"/>
              </a:ext>
            </a:extLst>
          </p:cNvPr>
          <p:cNvSpPr>
            <a:spLocks noGrp="1"/>
          </p:cNvSpPr>
          <p:nvPr>
            <p:ph type="title"/>
          </p:nvPr>
        </p:nvSpPr>
        <p:spPr/>
        <p:txBody>
          <a:bodyPr/>
          <a:lstStyle/>
          <a:p>
            <a:r>
              <a:rPr lang="en-US" dirty="0"/>
              <a:t>When we put it all together…</a:t>
            </a:r>
          </a:p>
        </p:txBody>
      </p:sp>
      <p:sp>
        <p:nvSpPr>
          <p:cNvPr id="3" name="Content Placeholder 2">
            <a:extLst>
              <a:ext uri="{FF2B5EF4-FFF2-40B4-BE49-F238E27FC236}">
                <a16:creationId xmlns:a16="http://schemas.microsoft.com/office/drawing/2014/main" id="{0C554631-DABA-D922-492A-DAEC2BF8C1BB}"/>
              </a:ext>
            </a:extLst>
          </p:cNvPr>
          <p:cNvSpPr>
            <a:spLocks noGrp="1"/>
          </p:cNvSpPr>
          <p:nvPr>
            <p:ph idx="1"/>
          </p:nvPr>
        </p:nvSpPr>
        <p:spPr>
          <a:xfrm>
            <a:off x="683568" y="4149080"/>
            <a:ext cx="7848600" cy="2091383"/>
          </a:xfrm>
        </p:spPr>
        <p:txBody>
          <a:bodyPr/>
          <a:lstStyle/>
          <a:p>
            <a:pPr algn="ctr"/>
            <a:r>
              <a:rPr lang="en-US" dirty="0"/>
              <a:t>It looks something like…</a:t>
            </a:r>
          </a:p>
        </p:txBody>
      </p:sp>
      <p:sp>
        <p:nvSpPr>
          <p:cNvPr id="4" name="Slide Number Placeholder 3">
            <a:extLst>
              <a:ext uri="{FF2B5EF4-FFF2-40B4-BE49-F238E27FC236}">
                <a16:creationId xmlns:a16="http://schemas.microsoft.com/office/drawing/2014/main" id="{03A0B704-86D0-C7A3-46AE-F774113A533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graphicFrame>
        <p:nvGraphicFramePr>
          <p:cNvPr id="5" name="Object 4">
            <a:extLst>
              <a:ext uri="{FF2B5EF4-FFF2-40B4-BE49-F238E27FC236}">
                <a16:creationId xmlns:a16="http://schemas.microsoft.com/office/drawing/2014/main" id="{6A258062-6211-6C64-4D73-6007B10150CD}"/>
              </a:ext>
            </a:extLst>
          </p:cNvPr>
          <p:cNvGraphicFramePr>
            <a:graphicFrameLocks noChangeAspect="1"/>
          </p:cNvGraphicFramePr>
          <p:nvPr>
            <p:extLst>
              <p:ext uri="{D42A27DB-BD31-4B8C-83A1-F6EECF244321}">
                <p14:modId xmlns:p14="http://schemas.microsoft.com/office/powerpoint/2010/main" val="1508036246"/>
              </p:ext>
            </p:extLst>
          </p:nvPr>
        </p:nvGraphicFramePr>
        <p:xfrm>
          <a:off x="3902868" y="1988840"/>
          <a:ext cx="1273175" cy="1722437"/>
        </p:xfrm>
        <a:graphic>
          <a:graphicData uri="http://schemas.openxmlformats.org/presentationml/2006/ole">
            <mc:AlternateContent xmlns:mc="http://schemas.openxmlformats.org/markup-compatibility/2006">
              <mc:Choice xmlns:v="urn:schemas-microsoft-com:vml" Requires="v">
                <p:oleObj name="Bitmap Image" r:id="rId2" imgW="1272600" imgH="1722240" progId="PBrush">
                  <p:embed/>
                </p:oleObj>
              </mc:Choice>
              <mc:Fallback>
                <p:oleObj name="Bitmap Image" r:id="rId2" imgW="1272600" imgH="1722240" progId="PBrush">
                  <p:embed/>
                  <p:pic>
                    <p:nvPicPr>
                      <p:cNvPr id="0" name=""/>
                      <p:cNvPicPr/>
                      <p:nvPr/>
                    </p:nvPicPr>
                    <p:blipFill>
                      <a:blip r:embed="rId3"/>
                      <a:stretch>
                        <a:fillRect/>
                      </a:stretch>
                    </p:blipFill>
                    <p:spPr>
                      <a:xfrm>
                        <a:off x="3902868" y="1988840"/>
                        <a:ext cx="1273175" cy="1722437"/>
                      </a:xfrm>
                      <a:prstGeom prst="rect">
                        <a:avLst/>
                      </a:prstGeom>
                    </p:spPr>
                  </p:pic>
                </p:oleObj>
              </mc:Fallback>
            </mc:AlternateContent>
          </a:graphicData>
        </a:graphic>
      </p:graphicFrame>
    </p:spTree>
    <p:extLst>
      <p:ext uri="{BB962C8B-B14F-4D97-AF65-F5344CB8AC3E}">
        <p14:creationId xmlns:p14="http://schemas.microsoft.com/office/powerpoint/2010/main" val="733197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AC2-3738-81D3-B8F5-03AB502EE31F}"/>
              </a:ext>
            </a:extLst>
          </p:cNvPr>
          <p:cNvSpPr>
            <a:spLocks noGrp="1"/>
          </p:cNvSpPr>
          <p:nvPr>
            <p:ph type="title"/>
          </p:nvPr>
        </p:nvSpPr>
        <p:spPr>
          <a:xfrm>
            <a:off x="685800" y="685801"/>
            <a:ext cx="7840663" cy="1303040"/>
          </a:xfrm>
        </p:spPr>
        <p:txBody>
          <a:bodyPr>
            <a:noAutofit/>
          </a:bodyPr>
          <a:lstStyle/>
          <a:p>
            <a:r>
              <a:rPr lang="en-US" sz="3200" dirty="0"/>
              <a:t>Overlapping channel plan – 6-10 GHz: adding overlapping channels to HRP channel plan</a:t>
            </a:r>
          </a:p>
        </p:txBody>
      </p:sp>
      <p:graphicFrame>
        <p:nvGraphicFramePr>
          <p:cNvPr id="9" name="Content Placeholder 8">
            <a:extLst>
              <a:ext uri="{FF2B5EF4-FFF2-40B4-BE49-F238E27FC236}">
                <a16:creationId xmlns:a16="http://schemas.microsoft.com/office/drawing/2014/main" id="{0D183C2A-BFCF-B3C2-FE4E-900DE2540566}"/>
              </a:ext>
            </a:extLst>
          </p:cNvPr>
          <p:cNvGraphicFramePr>
            <a:graphicFrameLocks noGrp="1"/>
          </p:cNvGraphicFramePr>
          <p:nvPr>
            <p:ph idx="1"/>
            <p:extLst>
              <p:ext uri="{D42A27DB-BD31-4B8C-83A1-F6EECF244321}">
                <p14:modId xmlns:p14="http://schemas.microsoft.com/office/powerpoint/2010/main" val="3070543698"/>
              </p:ext>
            </p:extLst>
          </p:nvPr>
        </p:nvGraphicFramePr>
        <p:xfrm>
          <a:off x="685800" y="2419231"/>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14" name="Table 13">
            <a:extLst>
              <a:ext uri="{FF2B5EF4-FFF2-40B4-BE49-F238E27FC236}">
                <a16:creationId xmlns:a16="http://schemas.microsoft.com/office/drawing/2014/main" id="{6BE879F8-D007-7354-B55C-C8624FDEE756}"/>
              </a:ext>
            </a:extLst>
          </p:cNvPr>
          <p:cNvGraphicFramePr>
            <a:graphicFrameLocks noGrp="1"/>
          </p:cNvGraphicFramePr>
          <p:nvPr>
            <p:extLst>
              <p:ext uri="{D42A27DB-BD31-4B8C-83A1-F6EECF244321}">
                <p14:modId xmlns:p14="http://schemas.microsoft.com/office/powerpoint/2010/main" val="2290611423"/>
              </p:ext>
            </p:extLst>
          </p:nvPr>
        </p:nvGraphicFramePr>
        <p:xfrm>
          <a:off x="2486025" y="5131472"/>
          <a:ext cx="1628776" cy="571500"/>
        </p:xfrm>
        <a:graphic>
          <a:graphicData uri="http://schemas.openxmlformats.org/drawingml/2006/table">
            <a:tbl>
              <a:tblPr/>
              <a:tblGrid>
                <a:gridCol w="814388">
                  <a:extLst>
                    <a:ext uri="{9D8B030D-6E8A-4147-A177-3AD203B41FA5}">
                      <a16:colId xmlns:a16="http://schemas.microsoft.com/office/drawing/2014/main" val="1021426788"/>
                    </a:ext>
                  </a:extLst>
                </a:gridCol>
                <a:gridCol w="814388">
                  <a:extLst>
                    <a:ext uri="{9D8B030D-6E8A-4147-A177-3AD203B41FA5}">
                      <a16:colId xmlns:a16="http://schemas.microsoft.com/office/drawing/2014/main" val="1201375237"/>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a:solidFill>
                            <a:srgbClr val="000000"/>
                          </a:solidFill>
                          <a:effectLst/>
                          <a:latin typeface="Calibri" panose="020F0502020204030204" pitchFamily="34" charset="0"/>
                        </a:rPr>
                        <a:t>Current Channels</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636472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33075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05055626"/>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dirty="0">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97584066"/>
                  </a:ext>
                </a:extLst>
              </a:tr>
            </a:tbl>
          </a:graphicData>
        </a:graphic>
      </p:graphicFrame>
      <p:graphicFrame>
        <p:nvGraphicFramePr>
          <p:cNvPr id="4" name="Table 3">
            <a:extLst>
              <a:ext uri="{FF2B5EF4-FFF2-40B4-BE49-F238E27FC236}">
                <a16:creationId xmlns:a16="http://schemas.microsoft.com/office/drawing/2014/main" id="{826D7419-83EF-492B-8698-70EE44BD5270}"/>
              </a:ext>
            </a:extLst>
          </p:cNvPr>
          <p:cNvGraphicFramePr>
            <a:graphicFrameLocks noGrp="1"/>
          </p:cNvGraphicFramePr>
          <p:nvPr>
            <p:extLst>
              <p:ext uri="{D42A27DB-BD31-4B8C-83A1-F6EECF244321}">
                <p14:modId xmlns:p14="http://schemas.microsoft.com/office/powerpoint/2010/main" val="569959768"/>
              </p:ext>
            </p:extLst>
          </p:nvPr>
        </p:nvGraphicFramePr>
        <p:xfrm>
          <a:off x="3546987" y="2416728"/>
          <a:ext cx="2286000" cy="242887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42875">
                <a:tc>
                  <a:txBody>
                    <a:bodyPr/>
                    <a:lstStyle/>
                    <a:p>
                      <a:pPr algn="ctr" fontAlgn="ctr"/>
                      <a:r>
                        <a:rPr lang="en-US" sz="800" b="0" i="0" u="none" strike="noStrike">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spTree>
    <p:extLst>
      <p:ext uri="{BB962C8B-B14F-4D97-AF65-F5344CB8AC3E}">
        <p14:creationId xmlns:p14="http://schemas.microsoft.com/office/powerpoint/2010/main" val="2550453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AC2-3738-81D3-B8F5-03AB502EE31F}"/>
              </a:ext>
            </a:extLst>
          </p:cNvPr>
          <p:cNvSpPr>
            <a:spLocks noGrp="1"/>
          </p:cNvSpPr>
          <p:nvPr>
            <p:ph type="title"/>
          </p:nvPr>
        </p:nvSpPr>
        <p:spPr>
          <a:xfrm>
            <a:off x="685800" y="685800"/>
            <a:ext cx="7840663" cy="1591071"/>
          </a:xfrm>
        </p:spPr>
        <p:txBody>
          <a:bodyPr>
            <a:normAutofit/>
          </a:bodyPr>
          <a:lstStyle/>
          <a:p>
            <a:r>
              <a:rPr lang="en-US" sz="3200" dirty="0"/>
              <a:t>Overlapping channel plan – 6-12.7 GHz: linear extension of existing HRP channel plan</a:t>
            </a:r>
          </a:p>
        </p:txBody>
      </p:sp>
      <p:graphicFrame>
        <p:nvGraphicFramePr>
          <p:cNvPr id="9" name="Content Placeholder 8">
            <a:extLst>
              <a:ext uri="{FF2B5EF4-FFF2-40B4-BE49-F238E27FC236}">
                <a16:creationId xmlns:a16="http://schemas.microsoft.com/office/drawing/2014/main" id="{0D183C2A-BFCF-B3C2-FE4E-900DE2540566}"/>
              </a:ext>
            </a:extLst>
          </p:cNvPr>
          <p:cNvGraphicFramePr>
            <a:graphicFrameLocks noGrp="1"/>
          </p:cNvGraphicFramePr>
          <p:nvPr>
            <p:ph idx="1"/>
          </p:nvPr>
        </p:nvGraphicFramePr>
        <p:xfrm>
          <a:off x="685800" y="2419231"/>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3" name="Table 2">
            <a:extLst>
              <a:ext uri="{FF2B5EF4-FFF2-40B4-BE49-F238E27FC236}">
                <a16:creationId xmlns:a16="http://schemas.microsoft.com/office/drawing/2014/main" id="{6A2183FA-383C-AA74-F6E0-0172BB2D92D1}"/>
              </a:ext>
            </a:extLst>
          </p:cNvPr>
          <p:cNvGraphicFramePr>
            <a:graphicFrameLocks noGrp="1"/>
          </p:cNvGraphicFramePr>
          <p:nvPr/>
        </p:nvGraphicFramePr>
        <p:xfrm>
          <a:off x="6268989" y="2411134"/>
          <a:ext cx="2743200" cy="2428875"/>
        </p:xfrm>
        <a:graphic>
          <a:graphicData uri="http://schemas.openxmlformats.org/drawingml/2006/table">
            <a:tbl>
              <a:tblPr/>
              <a:tblGrid>
                <a:gridCol w="457200">
                  <a:extLst>
                    <a:ext uri="{9D8B030D-6E8A-4147-A177-3AD203B41FA5}">
                      <a16:colId xmlns:a16="http://schemas.microsoft.com/office/drawing/2014/main" val="82478508"/>
                    </a:ext>
                  </a:extLst>
                </a:gridCol>
                <a:gridCol w="457200">
                  <a:extLst>
                    <a:ext uri="{9D8B030D-6E8A-4147-A177-3AD203B41FA5}">
                      <a16:colId xmlns:a16="http://schemas.microsoft.com/office/drawing/2014/main" val="2917741978"/>
                    </a:ext>
                  </a:extLst>
                </a:gridCol>
                <a:gridCol w="457200">
                  <a:extLst>
                    <a:ext uri="{9D8B030D-6E8A-4147-A177-3AD203B41FA5}">
                      <a16:colId xmlns:a16="http://schemas.microsoft.com/office/drawing/2014/main" val="3487494292"/>
                    </a:ext>
                  </a:extLst>
                </a:gridCol>
                <a:gridCol w="457200">
                  <a:extLst>
                    <a:ext uri="{9D8B030D-6E8A-4147-A177-3AD203B41FA5}">
                      <a16:colId xmlns:a16="http://schemas.microsoft.com/office/drawing/2014/main" val="2649161145"/>
                    </a:ext>
                  </a:extLst>
                </a:gridCol>
                <a:gridCol w="457200">
                  <a:extLst>
                    <a:ext uri="{9D8B030D-6E8A-4147-A177-3AD203B41FA5}">
                      <a16:colId xmlns:a16="http://schemas.microsoft.com/office/drawing/2014/main" val="2867281466"/>
                    </a:ext>
                  </a:extLst>
                </a:gridCol>
                <a:gridCol w="457200">
                  <a:extLst>
                    <a:ext uri="{9D8B030D-6E8A-4147-A177-3AD203B41FA5}">
                      <a16:colId xmlns:a16="http://schemas.microsoft.com/office/drawing/2014/main" val="1395201177"/>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38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10358.4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0" i="0" u="none" strike="noStrike">
                          <a:solidFill>
                            <a:srgbClr val="000000"/>
                          </a:solidFill>
                          <a:effectLst/>
                          <a:latin typeface="Calibri" panose="020F0502020204030204" pitchFamily="34" charset="0"/>
                        </a:rPr>
                        <a:t>10608.0</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0301835"/>
                  </a:ext>
                </a:extLst>
              </a:tr>
              <a:tr h="142875">
                <a:tc>
                  <a:txBody>
                    <a:bodyPr/>
                    <a:lstStyle/>
                    <a:p>
                      <a:pPr algn="ctr" fontAlgn="ctr"/>
                      <a:r>
                        <a:rPr lang="en-US" sz="800" b="0" i="0" u="none" strike="noStrike">
                          <a:solidFill>
                            <a:srgbClr val="000000"/>
                          </a:solidFill>
                          <a:effectLst/>
                          <a:latin typeface="Calibri" panose="020F0502020204030204" pitchFamily="34" charset="0"/>
                        </a:rPr>
                        <a:t>39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10483.2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10732.8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466174750"/>
                  </a:ext>
                </a:extLst>
              </a:tr>
              <a:tr h="142875">
                <a:tc>
                  <a:txBody>
                    <a:bodyPr/>
                    <a:lstStyle/>
                    <a:p>
                      <a:pPr algn="ctr" fontAlgn="ctr"/>
                      <a:r>
                        <a:rPr lang="en-US" sz="800" b="0" i="0" u="none" strike="noStrike">
                          <a:solidFill>
                            <a:srgbClr val="000000"/>
                          </a:solidFill>
                          <a:effectLst/>
                          <a:latin typeface="Calibri" panose="020F0502020204030204" pitchFamily="34" charset="0"/>
                        </a:rPr>
                        <a:t>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10608.0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320186325"/>
                  </a:ext>
                </a:extLst>
              </a:tr>
              <a:tr h="142875">
                <a:tc>
                  <a:txBody>
                    <a:bodyPr/>
                    <a:lstStyle/>
                    <a:p>
                      <a:pPr algn="ctr" fontAlgn="ctr"/>
                      <a:r>
                        <a:rPr lang="en-US" sz="800" b="0" i="0" u="none" strike="noStrike">
                          <a:solidFill>
                            <a:srgbClr val="000000"/>
                          </a:solidFill>
                          <a:effectLst/>
                          <a:latin typeface="Calibri" panose="020F0502020204030204" pitchFamily="34" charset="0"/>
                        </a:rPr>
                        <a:t>41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10732.8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10483.2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933847730"/>
                  </a:ext>
                </a:extLst>
              </a:tr>
              <a:tr h="142875">
                <a:tc>
                  <a:txBody>
                    <a:bodyPr/>
                    <a:lstStyle/>
                    <a:p>
                      <a:pPr algn="ctr" fontAlgn="ctr"/>
                      <a:r>
                        <a:rPr lang="en-US" sz="800" b="0" i="0" u="none" strike="noStrike" dirty="0">
                          <a:solidFill>
                            <a:srgbClr val="000000"/>
                          </a:solidFill>
                          <a:effectLst/>
                          <a:latin typeface="Calibri" panose="020F0502020204030204" pitchFamily="34" charset="0"/>
                        </a:rPr>
                        <a:t>42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10857.6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10608.0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956112169"/>
                  </a:ext>
                </a:extLst>
              </a:tr>
              <a:tr h="142875">
                <a:tc>
                  <a:txBody>
                    <a:bodyPr/>
                    <a:lstStyle/>
                    <a:p>
                      <a:pPr algn="ctr" fontAlgn="ctr"/>
                      <a:r>
                        <a:rPr lang="en-US" sz="800" b="0" i="0" u="none" strike="noStrike">
                          <a:solidFill>
                            <a:srgbClr val="000000"/>
                          </a:solidFill>
                          <a:effectLst/>
                          <a:latin typeface="Calibri" panose="020F0502020204030204" pitchFamily="34" charset="0"/>
                        </a:rPr>
                        <a:t>43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10982.4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10732.8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025995609"/>
                  </a:ext>
                </a:extLst>
              </a:tr>
              <a:tr h="142875">
                <a:tc>
                  <a:txBody>
                    <a:bodyPr/>
                    <a:lstStyle/>
                    <a:p>
                      <a:pPr algn="ctr" fontAlgn="ctr"/>
                      <a:r>
                        <a:rPr lang="en-US" sz="800" b="0" i="0" u="none" strike="noStrike">
                          <a:solidFill>
                            <a:srgbClr val="000000"/>
                          </a:solidFill>
                          <a:effectLst/>
                          <a:latin typeface="Calibri" panose="020F0502020204030204" pitchFamily="34" charset="0"/>
                        </a:rPr>
                        <a:t>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11107.2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426922177"/>
                  </a:ext>
                </a:extLst>
              </a:tr>
              <a:tr h="142875">
                <a:tc>
                  <a:txBody>
                    <a:bodyPr/>
                    <a:lstStyle/>
                    <a:p>
                      <a:pPr algn="ctr" fontAlgn="ctr"/>
                      <a:r>
                        <a:rPr lang="en-US" sz="800" b="0" i="0" u="none" strike="noStrike">
                          <a:solidFill>
                            <a:srgbClr val="000000"/>
                          </a:solidFill>
                          <a:effectLst/>
                          <a:latin typeface="Calibri" panose="020F0502020204030204" pitchFamily="34" charset="0"/>
                        </a:rPr>
                        <a:t>45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11232.0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0040927"/>
                  </a:ext>
                </a:extLst>
              </a:tr>
              <a:tr h="142875">
                <a:tc>
                  <a:txBody>
                    <a:bodyPr/>
                    <a:lstStyle/>
                    <a:p>
                      <a:pPr algn="ctr" fontAlgn="ctr"/>
                      <a:r>
                        <a:rPr lang="en-US" sz="800" b="0" i="0" u="none" strike="noStrike">
                          <a:solidFill>
                            <a:srgbClr val="000000"/>
                          </a:solidFill>
                          <a:effectLst/>
                          <a:latin typeface="Calibri" panose="020F0502020204030204" pitchFamily="34" charset="0"/>
                        </a:rPr>
                        <a:t>46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11356.8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645006788"/>
                  </a:ext>
                </a:extLst>
              </a:tr>
              <a:tr h="142875">
                <a:tc>
                  <a:txBody>
                    <a:bodyPr/>
                    <a:lstStyle/>
                    <a:p>
                      <a:pPr algn="ctr" fontAlgn="ctr"/>
                      <a:r>
                        <a:rPr lang="en-US" sz="800" b="0" i="0" u="none" strike="noStrike">
                          <a:solidFill>
                            <a:srgbClr val="000000"/>
                          </a:solidFill>
                          <a:effectLst/>
                          <a:latin typeface="Calibri" panose="020F0502020204030204" pitchFamily="34" charset="0"/>
                        </a:rPr>
                        <a:t>47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11481.6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3533571011"/>
                  </a:ext>
                </a:extLst>
              </a:tr>
              <a:tr h="142875">
                <a:tc>
                  <a:txBody>
                    <a:bodyPr/>
                    <a:lstStyle/>
                    <a:p>
                      <a:pPr algn="ctr" fontAlgn="ctr"/>
                      <a:r>
                        <a:rPr lang="en-US" sz="800" b="0" i="0" u="none" strike="noStrike">
                          <a:solidFill>
                            <a:srgbClr val="000000"/>
                          </a:solidFill>
                          <a:effectLst/>
                          <a:latin typeface="Calibri" panose="020F0502020204030204" pitchFamily="34" charset="0"/>
                        </a:rPr>
                        <a:t>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11606.4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78026681"/>
                  </a:ext>
                </a:extLst>
              </a:tr>
              <a:tr h="142875">
                <a:tc>
                  <a:txBody>
                    <a:bodyPr/>
                    <a:lstStyle/>
                    <a:p>
                      <a:pPr algn="ctr" fontAlgn="ctr"/>
                      <a:r>
                        <a:rPr lang="en-US" sz="800" b="0" i="0" u="none" strike="noStrike">
                          <a:solidFill>
                            <a:srgbClr val="000000"/>
                          </a:solidFill>
                          <a:effectLst/>
                          <a:latin typeface="Calibri" panose="020F0502020204030204" pitchFamily="34" charset="0"/>
                        </a:rPr>
                        <a:t>49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11731.2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015738047"/>
                  </a:ext>
                </a:extLst>
              </a:tr>
              <a:tr h="142875">
                <a:tc>
                  <a:txBody>
                    <a:bodyPr/>
                    <a:lstStyle/>
                    <a:p>
                      <a:pPr algn="ctr" fontAlgn="ctr"/>
                      <a:r>
                        <a:rPr lang="en-US" sz="800" b="0" i="0" u="none" strike="noStrike">
                          <a:solidFill>
                            <a:srgbClr val="000000"/>
                          </a:solidFill>
                          <a:effectLst/>
                          <a:latin typeface="Calibri" panose="020F0502020204030204" pitchFamily="34" charset="0"/>
                        </a:rPr>
                        <a:t>50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11856.0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604618778"/>
                  </a:ext>
                </a:extLst>
              </a:tr>
              <a:tr h="142875">
                <a:tc>
                  <a:txBody>
                    <a:bodyPr/>
                    <a:lstStyle/>
                    <a:p>
                      <a:pPr algn="ctr" fontAlgn="ctr"/>
                      <a:r>
                        <a:rPr lang="en-US" sz="800" b="0" i="0" u="none" strike="noStrike">
                          <a:solidFill>
                            <a:srgbClr val="000000"/>
                          </a:solidFill>
                          <a:effectLst/>
                          <a:latin typeface="Calibri" panose="020F0502020204030204" pitchFamily="34" charset="0"/>
                        </a:rPr>
                        <a:t>51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11980.8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12230.4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511848969"/>
                  </a:ext>
                </a:extLst>
              </a:tr>
              <a:tr h="142875">
                <a:tc>
                  <a:txBody>
                    <a:bodyPr/>
                    <a:lstStyle/>
                    <a:p>
                      <a:pPr algn="ctr" fontAlgn="ctr"/>
                      <a:r>
                        <a:rPr lang="en-US" sz="800" b="0" i="0" u="none" strike="noStrike">
                          <a:solidFill>
                            <a:srgbClr val="000000"/>
                          </a:solidFill>
                          <a:effectLst/>
                          <a:latin typeface="Calibri" panose="020F0502020204030204" pitchFamily="34" charset="0"/>
                        </a:rPr>
                        <a:t>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12105.6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12355.2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593990093"/>
                  </a:ext>
                </a:extLst>
              </a:tr>
              <a:tr h="142875">
                <a:tc>
                  <a:txBody>
                    <a:bodyPr/>
                    <a:lstStyle/>
                    <a:p>
                      <a:pPr algn="ctr" fontAlgn="ctr"/>
                      <a:r>
                        <a:rPr lang="en-US" sz="800" b="0" i="0" u="none" strike="noStrike">
                          <a:solidFill>
                            <a:srgbClr val="000000"/>
                          </a:solidFill>
                          <a:effectLst/>
                          <a:latin typeface="Calibri" panose="020F0502020204030204" pitchFamily="34" charset="0"/>
                        </a:rPr>
                        <a:t>53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12230.4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12480.0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3201520538"/>
                  </a:ext>
                </a:extLst>
              </a:tr>
              <a:tr h="142875">
                <a:tc>
                  <a:txBody>
                    <a:bodyPr/>
                    <a:lstStyle/>
                    <a:p>
                      <a:pPr algn="ctr" fontAlgn="ctr"/>
                      <a:r>
                        <a:rPr lang="en-US" sz="800" b="0" i="0" u="none" strike="noStrike">
                          <a:solidFill>
                            <a:srgbClr val="000000"/>
                          </a:solidFill>
                          <a:effectLst/>
                          <a:latin typeface="Calibri" panose="020F0502020204030204" pitchFamily="34" charset="0"/>
                        </a:rPr>
                        <a:t>54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12355.2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12604.8</a:t>
                      </a:r>
                    </a:p>
                  </a:txBody>
                  <a:tcPr marL="5715" marR="5715" marT="5715"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163595235"/>
                  </a:ext>
                </a:extLst>
              </a:tr>
            </a:tbl>
          </a:graphicData>
        </a:graphic>
      </p:graphicFrame>
      <p:graphicFrame>
        <p:nvGraphicFramePr>
          <p:cNvPr id="5" name="Table 4">
            <a:extLst>
              <a:ext uri="{FF2B5EF4-FFF2-40B4-BE49-F238E27FC236}">
                <a16:creationId xmlns:a16="http://schemas.microsoft.com/office/drawing/2014/main" id="{8C764A3E-8E41-F7BF-E60C-28D930D9624C}"/>
              </a:ext>
            </a:extLst>
          </p:cNvPr>
          <p:cNvGraphicFramePr>
            <a:graphicFrameLocks noGrp="1"/>
          </p:cNvGraphicFramePr>
          <p:nvPr/>
        </p:nvGraphicFramePr>
        <p:xfrm>
          <a:off x="3546987" y="2416728"/>
          <a:ext cx="2286000" cy="241744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31445">
                <a:tc>
                  <a:txBody>
                    <a:bodyPr/>
                    <a:lstStyle/>
                    <a:p>
                      <a:pPr algn="ctr" fontAlgn="ctr"/>
                      <a:r>
                        <a:rPr lang="en-US" sz="800" b="0" i="0" u="none" strike="noStrike">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graphicFrame>
        <p:nvGraphicFramePr>
          <p:cNvPr id="7" name="Table 6">
            <a:extLst>
              <a:ext uri="{FF2B5EF4-FFF2-40B4-BE49-F238E27FC236}">
                <a16:creationId xmlns:a16="http://schemas.microsoft.com/office/drawing/2014/main" id="{4BFF60D3-8F75-0BEC-29BC-70E97A1A9E2E}"/>
              </a:ext>
            </a:extLst>
          </p:cNvPr>
          <p:cNvGraphicFramePr>
            <a:graphicFrameLocks noGrp="1"/>
          </p:cNvGraphicFramePr>
          <p:nvPr/>
        </p:nvGraphicFramePr>
        <p:xfrm>
          <a:off x="2486025" y="5097878"/>
          <a:ext cx="1628776" cy="714375"/>
        </p:xfrm>
        <a:graphic>
          <a:graphicData uri="http://schemas.openxmlformats.org/drawingml/2006/table">
            <a:tbl>
              <a:tblPr/>
              <a:tblGrid>
                <a:gridCol w="814388">
                  <a:extLst>
                    <a:ext uri="{9D8B030D-6E8A-4147-A177-3AD203B41FA5}">
                      <a16:colId xmlns:a16="http://schemas.microsoft.com/office/drawing/2014/main" val="2653129704"/>
                    </a:ext>
                  </a:extLst>
                </a:gridCol>
                <a:gridCol w="814388">
                  <a:extLst>
                    <a:ext uri="{9D8B030D-6E8A-4147-A177-3AD203B41FA5}">
                      <a16:colId xmlns:a16="http://schemas.microsoft.com/office/drawing/2014/main" val="54386943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dirty="0">
                          <a:solidFill>
                            <a:srgbClr val="000000"/>
                          </a:solidFill>
                          <a:effectLst/>
                          <a:latin typeface="Calibri" panose="020F0502020204030204" pitchFamily="34" charset="0"/>
                        </a:rPr>
                        <a:t>Current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38590080"/>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273099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66626380"/>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47500549"/>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800" b="0" i="0" u="none" strike="noStrike" dirty="0">
                          <a:solidFill>
                            <a:srgbClr val="000000"/>
                          </a:solidFill>
                          <a:effectLst/>
                          <a:latin typeface="Calibri" panose="020F0502020204030204" pitchFamily="34" charset="0"/>
                        </a:rPr>
                        <a:t>New, no overlap</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14585091"/>
                  </a:ext>
                </a:extLst>
              </a:tr>
            </a:tbl>
          </a:graphicData>
        </a:graphic>
      </p:graphicFrame>
    </p:spTree>
    <p:extLst>
      <p:ext uri="{BB962C8B-B14F-4D97-AF65-F5344CB8AC3E}">
        <p14:creationId xmlns:p14="http://schemas.microsoft.com/office/powerpoint/2010/main" val="264437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AC2-3738-81D3-B8F5-03AB502EE31F}"/>
              </a:ext>
            </a:extLst>
          </p:cNvPr>
          <p:cNvSpPr>
            <a:spLocks noGrp="1"/>
          </p:cNvSpPr>
          <p:nvPr>
            <p:ph type="title"/>
          </p:nvPr>
        </p:nvSpPr>
        <p:spPr>
          <a:xfrm>
            <a:off x="685800" y="685801"/>
            <a:ext cx="7840663" cy="1492206"/>
          </a:xfrm>
        </p:spPr>
        <p:txBody>
          <a:bodyPr>
            <a:noAutofit/>
          </a:bodyPr>
          <a:lstStyle/>
          <a:p>
            <a:r>
              <a:rPr lang="en-US" sz="3200" dirty="0"/>
              <a:t>Overlapping channel plan – 6-12.7 GHz: linear extension of existing HRP channel plan</a:t>
            </a:r>
          </a:p>
        </p:txBody>
      </p:sp>
      <p:graphicFrame>
        <p:nvGraphicFramePr>
          <p:cNvPr id="9" name="Content Placeholder 8">
            <a:extLst>
              <a:ext uri="{FF2B5EF4-FFF2-40B4-BE49-F238E27FC236}">
                <a16:creationId xmlns:a16="http://schemas.microsoft.com/office/drawing/2014/main" id="{0D183C2A-BFCF-B3C2-FE4E-900DE2540566}"/>
              </a:ext>
            </a:extLst>
          </p:cNvPr>
          <p:cNvGraphicFramePr>
            <a:graphicFrameLocks noGrp="1"/>
          </p:cNvGraphicFramePr>
          <p:nvPr>
            <p:ph idx="1"/>
          </p:nvPr>
        </p:nvGraphicFramePr>
        <p:xfrm>
          <a:off x="685800" y="2419231"/>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3" name="Table 2">
            <a:extLst>
              <a:ext uri="{FF2B5EF4-FFF2-40B4-BE49-F238E27FC236}">
                <a16:creationId xmlns:a16="http://schemas.microsoft.com/office/drawing/2014/main" id="{6A2183FA-383C-AA74-F6E0-0172BB2D92D1}"/>
              </a:ext>
            </a:extLst>
          </p:cNvPr>
          <p:cNvGraphicFramePr>
            <a:graphicFrameLocks noGrp="1"/>
          </p:cNvGraphicFramePr>
          <p:nvPr/>
        </p:nvGraphicFramePr>
        <p:xfrm>
          <a:off x="6268989" y="2411134"/>
          <a:ext cx="2743200" cy="2428875"/>
        </p:xfrm>
        <a:graphic>
          <a:graphicData uri="http://schemas.openxmlformats.org/drawingml/2006/table">
            <a:tbl>
              <a:tblPr/>
              <a:tblGrid>
                <a:gridCol w="457200">
                  <a:extLst>
                    <a:ext uri="{9D8B030D-6E8A-4147-A177-3AD203B41FA5}">
                      <a16:colId xmlns:a16="http://schemas.microsoft.com/office/drawing/2014/main" val="82478508"/>
                    </a:ext>
                  </a:extLst>
                </a:gridCol>
                <a:gridCol w="457200">
                  <a:extLst>
                    <a:ext uri="{9D8B030D-6E8A-4147-A177-3AD203B41FA5}">
                      <a16:colId xmlns:a16="http://schemas.microsoft.com/office/drawing/2014/main" val="2917741978"/>
                    </a:ext>
                  </a:extLst>
                </a:gridCol>
                <a:gridCol w="457200">
                  <a:extLst>
                    <a:ext uri="{9D8B030D-6E8A-4147-A177-3AD203B41FA5}">
                      <a16:colId xmlns:a16="http://schemas.microsoft.com/office/drawing/2014/main" val="3487494292"/>
                    </a:ext>
                  </a:extLst>
                </a:gridCol>
                <a:gridCol w="457200">
                  <a:extLst>
                    <a:ext uri="{9D8B030D-6E8A-4147-A177-3AD203B41FA5}">
                      <a16:colId xmlns:a16="http://schemas.microsoft.com/office/drawing/2014/main" val="2649161145"/>
                    </a:ext>
                  </a:extLst>
                </a:gridCol>
                <a:gridCol w="457200">
                  <a:extLst>
                    <a:ext uri="{9D8B030D-6E8A-4147-A177-3AD203B41FA5}">
                      <a16:colId xmlns:a16="http://schemas.microsoft.com/office/drawing/2014/main" val="2867281466"/>
                    </a:ext>
                  </a:extLst>
                </a:gridCol>
                <a:gridCol w="457200">
                  <a:extLst>
                    <a:ext uri="{9D8B030D-6E8A-4147-A177-3AD203B41FA5}">
                      <a16:colId xmlns:a16="http://schemas.microsoft.com/office/drawing/2014/main" val="1395201177"/>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38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10358.4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0" i="0" u="none" strike="noStrike">
                          <a:solidFill>
                            <a:srgbClr val="000000"/>
                          </a:solidFill>
                          <a:effectLst/>
                          <a:latin typeface="Calibri" panose="020F0502020204030204" pitchFamily="34" charset="0"/>
                        </a:rPr>
                        <a:t>10608.0</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0301835"/>
                  </a:ext>
                </a:extLst>
              </a:tr>
              <a:tr h="142875">
                <a:tc>
                  <a:txBody>
                    <a:bodyPr/>
                    <a:lstStyle/>
                    <a:p>
                      <a:pPr algn="ctr" fontAlgn="ctr"/>
                      <a:r>
                        <a:rPr lang="en-US" sz="800" b="0" i="0" u="none" strike="noStrike">
                          <a:solidFill>
                            <a:srgbClr val="000000"/>
                          </a:solidFill>
                          <a:effectLst/>
                          <a:latin typeface="Calibri" panose="020F0502020204030204" pitchFamily="34" charset="0"/>
                        </a:rPr>
                        <a:t>39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10483.2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10732.8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466174750"/>
                  </a:ext>
                </a:extLst>
              </a:tr>
              <a:tr h="142875">
                <a:tc>
                  <a:txBody>
                    <a:bodyPr/>
                    <a:lstStyle/>
                    <a:p>
                      <a:pPr algn="ctr" fontAlgn="ctr"/>
                      <a:r>
                        <a:rPr lang="en-US" sz="800" b="0" i="0" u="none" strike="noStrike">
                          <a:solidFill>
                            <a:srgbClr val="000000"/>
                          </a:solidFill>
                          <a:effectLst/>
                          <a:latin typeface="Calibri" panose="020F0502020204030204" pitchFamily="34" charset="0"/>
                        </a:rPr>
                        <a:t>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10608.0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320186325"/>
                  </a:ext>
                </a:extLst>
              </a:tr>
              <a:tr h="142875">
                <a:tc>
                  <a:txBody>
                    <a:bodyPr/>
                    <a:lstStyle/>
                    <a:p>
                      <a:pPr algn="ctr" fontAlgn="ctr"/>
                      <a:r>
                        <a:rPr lang="en-US" sz="800" b="0" i="0" u="none" strike="noStrike">
                          <a:solidFill>
                            <a:srgbClr val="000000"/>
                          </a:solidFill>
                          <a:effectLst/>
                          <a:latin typeface="Calibri" panose="020F0502020204030204" pitchFamily="34" charset="0"/>
                        </a:rPr>
                        <a:t>41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10732.8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10483.2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933847730"/>
                  </a:ext>
                </a:extLst>
              </a:tr>
              <a:tr h="142875">
                <a:tc>
                  <a:txBody>
                    <a:bodyPr/>
                    <a:lstStyle/>
                    <a:p>
                      <a:pPr algn="ctr" fontAlgn="ctr"/>
                      <a:r>
                        <a:rPr lang="en-US" sz="800" b="0" i="0" u="none" strike="noStrike" dirty="0">
                          <a:solidFill>
                            <a:srgbClr val="000000"/>
                          </a:solidFill>
                          <a:effectLst/>
                          <a:latin typeface="Calibri" panose="020F0502020204030204" pitchFamily="34" charset="0"/>
                        </a:rPr>
                        <a:t>42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10857.6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10608.0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956112169"/>
                  </a:ext>
                </a:extLst>
              </a:tr>
              <a:tr h="142875">
                <a:tc>
                  <a:txBody>
                    <a:bodyPr/>
                    <a:lstStyle/>
                    <a:p>
                      <a:pPr algn="ctr" fontAlgn="ctr"/>
                      <a:r>
                        <a:rPr lang="en-US" sz="800" b="0" i="0" u="none" strike="noStrike">
                          <a:solidFill>
                            <a:srgbClr val="000000"/>
                          </a:solidFill>
                          <a:effectLst/>
                          <a:latin typeface="Calibri" panose="020F0502020204030204" pitchFamily="34" charset="0"/>
                        </a:rPr>
                        <a:t>43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10982.4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10732.8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025995609"/>
                  </a:ext>
                </a:extLst>
              </a:tr>
              <a:tr h="142875">
                <a:tc>
                  <a:txBody>
                    <a:bodyPr/>
                    <a:lstStyle/>
                    <a:p>
                      <a:pPr algn="ctr" fontAlgn="ctr"/>
                      <a:r>
                        <a:rPr lang="en-US" sz="800" b="0" i="0" u="none" strike="noStrike">
                          <a:solidFill>
                            <a:srgbClr val="000000"/>
                          </a:solidFill>
                          <a:effectLst/>
                          <a:latin typeface="Calibri" panose="020F0502020204030204" pitchFamily="34" charset="0"/>
                        </a:rPr>
                        <a:t>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11107.2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426922177"/>
                  </a:ext>
                </a:extLst>
              </a:tr>
              <a:tr h="142875">
                <a:tc>
                  <a:txBody>
                    <a:bodyPr/>
                    <a:lstStyle/>
                    <a:p>
                      <a:pPr algn="ctr" fontAlgn="ctr"/>
                      <a:r>
                        <a:rPr lang="en-US" sz="800" b="0" i="0" u="none" strike="noStrike">
                          <a:solidFill>
                            <a:srgbClr val="000000"/>
                          </a:solidFill>
                          <a:effectLst/>
                          <a:latin typeface="Calibri" panose="020F0502020204030204" pitchFamily="34" charset="0"/>
                        </a:rPr>
                        <a:t>45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11232.0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0040927"/>
                  </a:ext>
                </a:extLst>
              </a:tr>
              <a:tr h="142875">
                <a:tc>
                  <a:txBody>
                    <a:bodyPr/>
                    <a:lstStyle/>
                    <a:p>
                      <a:pPr algn="ctr" fontAlgn="ctr"/>
                      <a:r>
                        <a:rPr lang="en-US" sz="800" b="0" i="0" u="none" strike="noStrike">
                          <a:solidFill>
                            <a:srgbClr val="000000"/>
                          </a:solidFill>
                          <a:effectLst/>
                          <a:latin typeface="Calibri" panose="020F0502020204030204" pitchFamily="34" charset="0"/>
                        </a:rPr>
                        <a:t>46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11356.8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645006788"/>
                  </a:ext>
                </a:extLst>
              </a:tr>
              <a:tr h="142875">
                <a:tc>
                  <a:txBody>
                    <a:bodyPr/>
                    <a:lstStyle/>
                    <a:p>
                      <a:pPr algn="ctr" fontAlgn="ctr"/>
                      <a:r>
                        <a:rPr lang="en-US" sz="800" b="0" i="0" u="none" strike="noStrike">
                          <a:solidFill>
                            <a:srgbClr val="000000"/>
                          </a:solidFill>
                          <a:effectLst/>
                          <a:latin typeface="Calibri" panose="020F0502020204030204" pitchFamily="34" charset="0"/>
                        </a:rPr>
                        <a:t>47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11481.6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3533571011"/>
                  </a:ext>
                </a:extLst>
              </a:tr>
              <a:tr h="142875">
                <a:tc>
                  <a:txBody>
                    <a:bodyPr/>
                    <a:lstStyle/>
                    <a:p>
                      <a:pPr algn="ctr" fontAlgn="ctr"/>
                      <a:r>
                        <a:rPr lang="en-US" sz="800" b="0" i="0" u="none" strike="noStrike">
                          <a:solidFill>
                            <a:srgbClr val="000000"/>
                          </a:solidFill>
                          <a:effectLst/>
                          <a:latin typeface="Calibri" panose="020F0502020204030204" pitchFamily="34" charset="0"/>
                        </a:rPr>
                        <a:t>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11606.4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78026681"/>
                  </a:ext>
                </a:extLst>
              </a:tr>
              <a:tr h="142875">
                <a:tc>
                  <a:txBody>
                    <a:bodyPr/>
                    <a:lstStyle/>
                    <a:p>
                      <a:pPr algn="ctr" fontAlgn="ctr"/>
                      <a:r>
                        <a:rPr lang="en-US" sz="800" b="0" i="0" u="none" strike="noStrike">
                          <a:solidFill>
                            <a:srgbClr val="000000"/>
                          </a:solidFill>
                          <a:effectLst/>
                          <a:latin typeface="Calibri" panose="020F0502020204030204" pitchFamily="34" charset="0"/>
                        </a:rPr>
                        <a:t>49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11731.2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015738047"/>
                  </a:ext>
                </a:extLst>
              </a:tr>
              <a:tr h="142875">
                <a:tc>
                  <a:txBody>
                    <a:bodyPr/>
                    <a:lstStyle/>
                    <a:p>
                      <a:pPr algn="ctr" fontAlgn="ctr"/>
                      <a:r>
                        <a:rPr lang="en-US" sz="800" b="0" i="0" u="none" strike="noStrike">
                          <a:solidFill>
                            <a:srgbClr val="000000"/>
                          </a:solidFill>
                          <a:effectLst/>
                          <a:latin typeface="Calibri" panose="020F0502020204030204" pitchFamily="34" charset="0"/>
                        </a:rPr>
                        <a:t>50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11856.0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604618778"/>
                  </a:ext>
                </a:extLst>
              </a:tr>
              <a:tr h="142875">
                <a:tc>
                  <a:txBody>
                    <a:bodyPr/>
                    <a:lstStyle/>
                    <a:p>
                      <a:pPr algn="ctr" fontAlgn="ctr"/>
                      <a:r>
                        <a:rPr lang="en-US" sz="800" b="0" i="0" u="none" strike="noStrike">
                          <a:solidFill>
                            <a:srgbClr val="000000"/>
                          </a:solidFill>
                          <a:effectLst/>
                          <a:latin typeface="Calibri" panose="020F0502020204030204" pitchFamily="34" charset="0"/>
                        </a:rPr>
                        <a:t>51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11980.8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12230.4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511848969"/>
                  </a:ext>
                </a:extLst>
              </a:tr>
              <a:tr h="142875">
                <a:tc>
                  <a:txBody>
                    <a:bodyPr/>
                    <a:lstStyle/>
                    <a:p>
                      <a:pPr algn="ctr" fontAlgn="ctr"/>
                      <a:r>
                        <a:rPr lang="en-US" sz="800" b="0" i="0" u="none" strike="noStrike">
                          <a:solidFill>
                            <a:srgbClr val="000000"/>
                          </a:solidFill>
                          <a:effectLst/>
                          <a:latin typeface="Calibri" panose="020F0502020204030204" pitchFamily="34" charset="0"/>
                        </a:rPr>
                        <a:t>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12105.6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12355.2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593990093"/>
                  </a:ext>
                </a:extLst>
              </a:tr>
              <a:tr h="142875">
                <a:tc>
                  <a:txBody>
                    <a:bodyPr/>
                    <a:lstStyle/>
                    <a:p>
                      <a:pPr algn="ctr" fontAlgn="ctr"/>
                      <a:r>
                        <a:rPr lang="en-US" sz="800" b="0" i="0" u="none" strike="noStrike">
                          <a:solidFill>
                            <a:srgbClr val="000000"/>
                          </a:solidFill>
                          <a:effectLst/>
                          <a:latin typeface="Calibri" panose="020F0502020204030204" pitchFamily="34" charset="0"/>
                        </a:rPr>
                        <a:t>53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12230.4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12480.0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3201520538"/>
                  </a:ext>
                </a:extLst>
              </a:tr>
              <a:tr h="142875">
                <a:tc>
                  <a:txBody>
                    <a:bodyPr/>
                    <a:lstStyle/>
                    <a:p>
                      <a:pPr algn="ctr" fontAlgn="ctr"/>
                      <a:r>
                        <a:rPr lang="en-US" sz="800" b="0" i="0" u="none" strike="noStrike">
                          <a:solidFill>
                            <a:srgbClr val="000000"/>
                          </a:solidFill>
                          <a:effectLst/>
                          <a:latin typeface="Calibri" panose="020F0502020204030204" pitchFamily="34" charset="0"/>
                        </a:rPr>
                        <a:t>54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12355.2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12604.8</a:t>
                      </a:r>
                    </a:p>
                  </a:txBody>
                  <a:tcPr marL="5715" marR="5715" marT="5715"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163595235"/>
                  </a:ext>
                </a:extLst>
              </a:tr>
            </a:tbl>
          </a:graphicData>
        </a:graphic>
      </p:graphicFrame>
      <p:graphicFrame>
        <p:nvGraphicFramePr>
          <p:cNvPr id="5" name="Table 4">
            <a:extLst>
              <a:ext uri="{FF2B5EF4-FFF2-40B4-BE49-F238E27FC236}">
                <a16:creationId xmlns:a16="http://schemas.microsoft.com/office/drawing/2014/main" id="{8C764A3E-8E41-F7BF-E60C-28D930D9624C}"/>
              </a:ext>
            </a:extLst>
          </p:cNvPr>
          <p:cNvGraphicFramePr>
            <a:graphicFrameLocks noGrp="1"/>
          </p:cNvGraphicFramePr>
          <p:nvPr/>
        </p:nvGraphicFramePr>
        <p:xfrm>
          <a:off x="3546987" y="2416728"/>
          <a:ext cx="2286000" cy="241744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31445">
                <a:tc>
                  <a:txBody>
                    <a:bodyPr/>
                    <a:lstStyle/>
                    <a:p>
                      <a:pPr algn="ctr" fontAlgn="ctr"/>
                      <a:r>
                        <a:rPr lang="en-US" sz="800" b="0" i="0" u="none" strike="noStrike">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graphicFrame>
        <p:nvGraphicFramePr>
          <p:cNvPr id="7" name="Table 6">
            <a:extLst>
              <a:ext uri="{FF2B5EF4-FFF2-40B4-BE49-F238E27FC236}">
                <a16:creationId xmlns:a16="http://schemas.microsoft.com/office/drawing/2014/main" id="{4BFF60D3-8F75-0BEC-29BC-70E97A1A9E2E}"/>
              </a:ext>
            </a:extLst>
          </p:cNvPr>
          <p:cNvGraphicFramePr>
            <a:graphicFrameLocks noGrp="1"/>
          </p:cNvGraphicFramePr>
          <p:nvPr/>
        </p:nvGraphicFramePr>
        <p:xfrm>
          <a:off x="2486025" y="5097878"/>
          <a:ext cx="1628776" cy="714375"/>
        </p:xfrm>
        <a:graphic>
          <a:graphicData uri="http://schemas.openxmlformats.org/drawingml/2006/table">
            <a:tbl>
              <a:tblPr/>
              <a:tblGrid>
                <a:gridCol w="814388">
                  <a:extLst>
                    <a:ext uri="{9D8B030D-6E8A-4147-A177-3AD203B41FA5}">
                      <a16:colId xmlns:a16="http://schemas.microsoft.com/office/drawing/2014/main" val="2653129704"/>
                    </a:ext>
                  </a:extLst>
                </a:gridCol>
                <a:gridCol w="814388">
                  <a:extLst>
                    <a:ext uri="{9D8B030D-6E8A-4147-A177-3AD203B41FA5}">
                      <a16:colId xmlns:a16="http://schemas.microsoft.com/office/drawing/2014/main" val="54386943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dirty="0">
                          <a:solidFill>
                            <a:srgbClr val="000000"/>
                          </a:solidFill>
                          <a:effectLst/>
                          <a:latin typeface="Calibri" panose="020F0502020204030204" pitchFamily="34" charset="0"/>
                        </a:rPr>
                        <a:t>Current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38590080"/>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273099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66626380"/>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47500549"/>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800" b="0" i="0" u="none" strike="noStrike" dirty="0">
                          <a:solidFill>
                            <a:srgbClr val="000000"/>
                          </a:solidFill>
                          <a:effectLst/>
                          <a:latin typeface="Calibri" panose="020F0502020204030204" pitchFamily="34" charset="0"/>
                        </a:rPr>
                        <a:t>New, no overlap</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14585091"/>
                  </a:ext>
                </a:extLst>
              </a:tr>
            </a:tbl>
          </a:graphicData>
        </a:graphic>
      </p:graphicFrame>
      <p:sp>
        <p:nvSpPr>
          <p:cNvPr id="4" name="Rectangle: Rounded Corners 3">
            <a:extLst>
              <a:ext uri="{FF2B5EF4-FFF2-40B4-BE49-F238E27FC236}">
                <a16:creationId xmlns:a16="http://schemas.microsoft.com/office/drawing/2014/main" id="{3ACB9CE2-966E-F176-9C10-0035BB35E551}"/>
              </a:ext>
            </a:extLst>
          </p:cNvPr>
          <p:cNvSpPr/>
          <p:nvPr/>
        </p:nvSpPr>
        <p:spPr>
          <a:xfrm>
            <a:off x="6184900" y="2343151"/>
            <a:ext cx="2901950" cy="901700"/>
          </a:xfrm>
          <a:prstGeom prst="round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Content Placeholder 2">
            <a:extLst>
              <a:ext uri="{FF2B5EF4-FFF2-40B4-BE49-F238E27FC236}">
                <a16:creationId xmlns:a16="http://schemas.microsoft.com/office/drawing/2014/main" id="{4CBB71F1-E470-E869-7667-AEA68620449C}"/>
              </a:ext>
            </a:extLst>
          </p:cNvPr>
          <p:cNvSpPr txBox="1">
            <a:spLocks/>
          </p:cNvSpPr>
          <p:nvPr/>
        </p:nvSpPr>
        <p:spPr>
          <a:xfrm>
            <a:off x="5219701" y="5067300"/>
            <a:ext cx="3295649" cy="744953"/>
          </a:xfrm>
          <a:prstGeom prst="rect">
            <a:avLst/>
          </a:prstGeom>
        </p:spPr>
        <p:txBody>
          <a:bodyPr vert="horz" lIns="68580" tIns="34290" rIns="68580" bIns="3429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100" dirty="0"/>
              <a:t>Define channels 38 through 40 for use in regions where there may not be conflict wit passive sensing or where other mitigations may be used</a:t>
            </a:r>
          </a:p>
        </p:txBody>
      </p:sp>
    </p:spTree>
    <p:extLst>
      <p:ext uri="{BB962C8B-B14F-4D97-AF65-F5344CB8AC3E}">
        <p14:creationId xmlns:p14="http://schemas.microsoft.com/office/powerpoint/2010/main" val="2503246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AC2-3738-81D3-B8F5-03AB502EE31F}"/>
              </a:ext>
            </a:extLst>
          </p:cNvPr>
          <p:cNvSpPr>
            <a:spLocks noGrp="1"/>
          </p:cNvSpPr>
          <p:nvPr>
            <p:ph type="title"/>
          </p:nvPr>
        </p:nvSpPr>
        <p:spPr>
          <a:xfrm>
            <a:off x="685800" y="685801"/>
            <a:ext cx="7840663" cy="1303040"/>
          </a:xfrm>
        </p:spPr>
        <p:txBody>
          <a:bodyPr/>
          <a:lstStyle/>
          <a:p>
            <a:r>
              <a:rPr lang="en-US" sz="3200" dirty="0"/>
              <a:t>Overlapping channel plan – 6-12.7 GHz: Extension of HRP skipping 10.6-10.7 GHz</a:t>
            </a:r>
          </a:p>
        </p:txBody>
      </p:sp>
      <p:graphicFrame>
        <p:nvGraphicFramePr>
          <p:cNvPr id="9" name="Content Placeholder 8">
            <a:extLst>
              <a:ext uri="{FF2B5EF4-FFF2-40B4-BE49-F238E27FC236}">
                <a16:creationId xmlns:a16="http://schemas.microsoft.com/office/drawing/2014/main" id="{0D183C2A-BFCF-B3C2-FE4E-900DE2540566}"/>
              </a:ext>
            </a:extLst>
          </p:cNvPr>
          <p:cNvGraphicFramePr>
            <a:graphicFrameLocks noGrp="1"/>
          </p:cNvGraphicFramePr>
          <p:nvPr>
            <p:ph idx="1"/>
          </p:nvPr>
        </p:nvGraphicFramePr>
        <p:xfrm>
          <a:off x="685800" y="2419231"/>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5" name="Table 4">
            <a:extLst>
              <a:ext uri="{FF2B5EF4-FFF2-40B4-BE49-F238E27FC236}">
                <a16:creationId xmlns:a16="http://schemas.microsoft.com/office/drawing/2014/main" id="{8C764A3E-8E41-F7BF-E60C-28D930D9624C}"/>
              </a:ext>
            </a:extLst>
          </p:cNvPr>
          <p:cNvGraphicFramePr>
            <a:graphicFrameLocks noGrp="1"/>
          </p:cNvGraphicFramePr>
          <p:nvPr/>
        </p:nvGraphicFramePr>
        <p:xfrm>
          <a:off x="3546987" y="2416728"/>
          <a:ext cx="2286000" cy="241744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31445">
                <a:tc>
                  <a:txBody>
                    <a:bodyPr/>
                    <a:lstStyle/>
                    <a:p>
                      <a:pPr algn="ctr" fontAlgn="ctr"/>
                      <a:r>
                        <a:rPr lang="en-US" sz="800" b="0" i="0" u="none" strike="noStrike">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graphicFrame>
        <p:nvGraphicFramePr>
          <p:cNvPr id="7" name="Table 6">
            <a:extLst>
              <a:ext uri="{FF2B5EF4-FFF2-40B4-BE49-F238E27FC236}">
                <a16:creationId xmlns:a16="http://schemas.microsoft.com/office/drawing/2014/main" id="{4BFF60D3-8F75-0BEC-29BC-70E97A1A9E2E}"/>
              </a:ext>
            </a:extLst>
          </p:cNvPr>
          <p:cNvGraphicFramePr>
            <a:graphicFrameLocks noGrp="1"/>
          </p:cNvGraphicFramePr>
          <p:nvPr/>
        </p:nvGraphicFramePr>
        <p:xfrm>
          <a:off x="2486025" y="5097878"/>
          <a:ext cx="1628776" cy="714375"/>
        </p:xfrm>
        <a:graphic>
          <a:graphicData uri="http://schemas.openxmlformats.org/drawingml/2006/table">
            <a:tbl>
              <a:tblPr/>
              <a:tblGrid>
                <a:gridCol w="814388">
                  <a:extLst>
                    <a:ext uri="{9D8B030D-6E8A-4147-A177-3AD203B41FA5}">
                      <a16:colId xmlns:a16="http://schemas.microsoft.com/office/drawing/2014/main" val="2653129704"/>
                    </a:ext>
                  </a:extLst>
                </a:gridCol>
                <a:gridCol w="814388">
                  <a:extLst>
                    <a:ext uri="{9D8B030D-6E8A-4147-A177-3AD203B41FA5}">
                      <a16:colId xmlns:a16="http://schemas.microsoft.com/office/drawing/2014/main" val="54386943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dirty="0">
                          <a:solidFill>
                            <a:srgbClr val="000000"/>
                          </a:solidFill>
                          <a:effectLst/>
                          <a:latin typeface="Calibri" panose="020F0502020204030204" pitchFamily="34" charset="0"/>
                        </a:rPr>
                        <a:t>Current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38590080"/>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273099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66626380"/>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47500549"/>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800" b="0" i="0" u="none" strike="noStrike" dirty="0">
                          <a:solidFill>
                            <a:srgbClr val="000000"/>
                          </a:solidFill>
                          <a:effectLst/>
                          <a:latin typeface="Calibri" panose="020F0502020204030204" pitchFamily="34" charset="0"/>
                        </a:rPr>
                        <a:t>New, no overlap</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14585091"/>
                  </a:ext>
                </a:extLst>
              </a:tr>
            </a:tbl>
          </a:graphicData>
        </a:graphic>
      </p:graphicFrame>
      <p:graphicFrame>
        <p:nvGraphicFramePr>
          <p:cNvPr id="4" name="Table 3">
            <a:extLst>
              <a:ext uri="{FF2B5EF4-FFF2-40B4-BE49-F238E27FC236}">
                <a16:creationId xmlns:a16="http://schemas.microsoft.com/office/drawing/2014/main" id="{0BA726BF-0D04-873E-E1C9-ED429A5A5491}"/>
              </a:ext>
            </a:extLst>
          </p:cNvPr>
          <p:cNvGraphicFramePr>
            <a:graphicFrameLocks noGrp="1"/>
          </p:cNvGraphicFramePr>
          <p:nvPr/>
        </p:nvGraphicFramePr>
        <p:xfrm>
          <a:off x="6172200" y="2416728"/>
          <a:ext cx="2286000" cy="1857375"/>
        </p:xfrm>
        <a:graphic>
          <a:graphicData uri="http://schemas.openxmlformats.org/drawingml/2006/table">
            <a:tbl>
              <a:tblPr/>
              <a:tblGrid>
                <a:gridCol w="457200">
                  <a:extLst>
                    <a:ext uri="{9D8B030D-6E8A-4147-A177-3AD203B41FA5}">
                      <a16:colId xmlns:a16="http://schemas.microsoft.com/office/drawing/2014/main" val="467429233"/>
                    </a:ext>
                  </a:extLst>
                </a:gridCol>
                <a:gridCol w="457200">
                  <a:extLst>
                    <a:ext uri="{9D8B030D-6E8A-4147-A177-3AD203B41FA5}">
                      <a16:colId xmlns:a16="http://schemas.microsoft.com/office/drawing/2014/main" val="3826530685"/>
                    </a:ext>
                  </a:extLst>
                </a:gridCol>
                <a:gridCol w="457200">
                  <a:extLst>
                    <a:ext uri="{9D8B030D-6E8A-4147-A177-3AD203B41FA5}">
                      <a16:colId xmlns:a16="http://schemas.microsoft.com/office/drawing/2014/main" val="3244749833"/>
                    </a:ext>
                  </a:extLst>
                </a:gridCol>
                <a:gridCol w="457200">
                  <a:extLst>
                    <a:ext uri="{9D8B030D-6E8A-4147-A177-3AD203B41FA5}">
                      <a16:colId xmlns:a16="http://schemas.microsoft.com/office/drawing/2014/main" val="430650449"/>
                    </a:ext>
                  </a:extLst>
                </a:gridCol>
                <a:gridCol w="457200">
                  <a:extLst>
                    <a:ext uri="{9D8B030D-6E8A-4147-A177-3AD203B41FA5}">
                      <a16:colId xmlns:a16="http://schemas.microsoft.com/office/drawing/2014/main" val="913652649"/>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38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11107.2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80377032"/>
                  </a:ext>
                </a:extLst>
              </a:tr>
              <a:tr h="142875">
                <a:tc>
                  <a:txBody>
                    <a:bodyPr/>
                    <a:lstStyle/>
                    <a:p>
                      <a:pPr algn="ctr" fontAlgn="ctr"/>
                      <a:r>
                        <a:rPr lang="en-US" sz="800" b="0" i="0" u="none" strike="noStrike">
                          <a:solidFill>
                            <a:srgbClr val="000000"/>
                          </a:solidFill>
                          <a:effectLst/>
                          <a:latin typeface="Calibri" panose="020F0502020204030204" pitchFamily="34" charset="0"/>
                        </a:rPr>
                        <a:t>39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11232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a:noFill/>
                    </a:lnL>
                    <a:lnR>
                      <a:noFill/>
                    </a:lnR>
                    <a:lnT>
                      <a:noFill/>
                    </a:lnT>
                    <a:lnB>
                      <a:noFill/>
                    </a:lnB>
                  </a:tcPr>
                </a:tc>
                <a:extLst>
                  <a:ext uri="{0D108BD9-81ED-4DB2-BD59-A6C34878D82A}">
                    <a16:rowId xmlns:a16="http://schemas.microsoft.com/office/drawing/2014/main" val="2304808854"/>
                  </a:ext>
                </a:extLst>
              </a:tr>
              <a:tr h="142875">
                <a:tc>
                  <a:txBody>
                    <a:bodyPr/>
                    <a:lstStyle/>
                    <a:p>
                      <a:pPr algn="ctr" fontAlgn="ctr"/>
                      <a:r>
                        <a:rPr lang="en-US" sz="800" b="0" i="0" u="none" strike="noStrike">
                          <a:solidFill>
                            <a:srgbClr val="000000"/>
                          </a:solidFill>
                          <a:effectLst/>
                          <a:latin typeface="Calibri" panose="020F0502020204030204" pitchFamily="34" charset="0"/>
                        </a:rPr>
                        <a:t>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11356.8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a:noFill/>
                    </a:lnL>
                    <a:lnR>
                      <a:noFill/>
                    </a:lnR>
                    <a:lnT>
                      <a:noFill/>
                    </a:lnT>
                    <a:lnB>
                      <a:noFill/>
                    </a:lnB>
                  </a:tcPr>
                </a:tc>
                <a:extLst>
                  <a:ext uri="{0D108BD9-81ED-4DB2-BD59-A6C34878D82A}">
                    <a16:rowId xmlns:a16="http://schemas.microsoft.com/office/drawing/2014/main" val="2108376182"/>
                  </a:ext>
                </a:extLst>
              </a:tr>
              <a:tr h="142875">
                <a:tc>
                  <a:txBody>
                    <a:bodyPr/>
                    <a:lstStyle/>
                    <a:p>
                      <a:pPr algn="ctr" fontAlgn="ctr"/>
                      <a:r>
                        <a:rPr lang="en-US" sz="800" b="0" i="0" u="none" strike="noStrike">
                          <a:solidFill>
                            <a:srgbClr val="000000"/>
                          </a:solidFill>
                          <a:effectLst/>
                          <a:latin typeface="Calibri" panose="020F0502020204030204" pitchFamily="34" charset="0"/>
                        </a:rPr>
                        <a:t>41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11481.6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a:noFill/>
                    </a:lnL>
                    <a:lnR>
                      <a:noFill/>
                    </a:lnR>
                    <a:lnT>
                      <a:noFill/>
                    </a:lnT>
                    <a:lnB>
                      <a:noFill/>
                    </a:lnB>
                  </a:tcPr>
                </a:tc>
                <a:extLst>
                  <a:ext uri="{0D108BD9-81ED-4DB2-BD59-A6C34878D82A}">
                    <a16:rowId xmlns:a16="http://schemas.microsoft.com/office/drawing/2014/main" val="514110685"/>
                  </a:ext>
                </a:extLst>
              </a:tr>
              <a:tr h="142875">
                <a:tc>
                  <a:txBody>
                    <a:bodyPr/>
                    <a:lstStyle/>
                    <a:p>
                      <a:pPr algn="ctr" fontAlgn="ctr"/>
                      <a:r>
                        <a:rPr lang="en-US" sz="800" b="0" i="0" u="none" strike="noStrike">
                          <a:solidFill>
                            <a:srgbClr val="000000"/>
                          </a:solidFill>
                          <a:effectLst/>
                          <a:latin typeface="Calibri" panose="020F0502020204030204" pitchFamily="34" charset="0"/>
                        </a:rPr>
                        <a:t>42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11606.4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a:noFill/>
                    </a:lnL>
                    <a:lnR>
                      <a:noFill/>
                    </a:lnR>
                    <a:lnT>
                      <a:noFill/>
                    </a:lnT>
                    <a:lnB>
                      <a:noFill/>
                    </a:lnB>
                  </a:tcPr>
                </a:tc>
                <a:extLst>
                  <a:ext uri="{0D108BD9-81ED-4DB2-BD59-A6C34878D82A}">
                    <a16:rowId xmlns:a16="http://schemas.microsoft.com/office/drawing/2014/main" val="2182774446"/>
                  </a:ext>
                </a:extLst>
              </a:tr>
              <a:tr h="142875">
                <a:tc>
                  <a:txBody>
                    <a:bodyPr/>
                    <a:lstStyle/>
                    <a:p>
                      <a:pPr algn="ctr" fontAlgn="ctr"/>
                      <a:r>
                        <a:rPr lang="en-US" sz="800" b="0" i="0" u="none" strike="noStrike">
                          <a:solidFill>
                            <a:srgbClr val="000000"/>
                          </a:solidFill>
                          <a:effectLst/>
                          <a:latin typeface="Calibri" panose="020F0502020204030204" pitchFamily="34" charset="0"/>
                        </a:rPr>
                        <a:t>43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11731.2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a:noFill/>
                    </a:lnL>
                    <a:lnR>
                      <a:noFill/>
                    </a:lnR>
                    <a:lnT>
                      <a:noFill/>
                    </a:lnT>
                    <a:lnB>
                      <a:noFill/>
                    </a:lnB>
                  </a:tcPr>
                </a:tc>
                <a:extLst>
                  <a:ext uri="{0D108BD9-81ED-4DB2-BD59-A6C34878D82A}">
                    <a16:rowId xmlns:a16="http://schemas.microsoft.com/office/drawing/2014/main" val="494783531"/>
                  </a:ext>
                </a:extLst>
              </a:tr>
              <a:tr h="142875">
                <a:tc>
                  <a:txBody>
                    <a:bodyPr/>
                    <a:lstStyle/>
                    <a:p>
                      <a:pPr algn="ctr" fontAlgn="ctr"/>
                      <a:r>
                        <a:rPr lang="en-US" sz="800" b="0" i="0" u="none" strike="noStrike">
                          <a:solidFill>
                            <a:srgbClr val="000000"/>
                          </a:solidFill>
                          <a:effectLst/>
                          <a:latin typeface="Calibri" panose="020F0502020204030204" pitchFamily="34" charset="0"/>
                        </a:rPr>
                        <a:t>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11856.0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a:noFill/>
                    </a:lnL>
                    <a:lnR>
                      <a:noFill/>
                    </a:lnR>
                    <a:lnT>
                      <a:noFill/>
                    </a:lnT>
                    <a:lnB>
                      <a:noFill/>
                    </a:lnB>
                  </a:tcPr>
                </a:tc>
                <a:extLst>
                  <a:ext uri="{0D108BD9-81ED-4DB2-BD59-A6C34878D82A}">
                    <a16:rowId xmlns:a16="http://schemas.microsoft.com/office/drawing/2014/main" val="3836799549"/>
                  </a:ext>
                </a:extLst>
              </a:tr>
              <a:tr h="142875">
                <a:tc>
                  <a:txBody>
                    <a:bodyPr/>
                    <a:lstStyle/>
                    <a:p>
                      <a:pPr algn="ctr" fontAlgn="ctr"/>
                      <a:r>
                        <a:rPr lang="en-US" sz="800" b="0" i="0" u="none" strike="noStrike">
                          <a:solidFill>
                            <a:srgbClr val="000000"/>
                          </a:solidFill>
                          <a:effectLst/>
                          <a:latin typeface="Calibri" panose="020F0502020204030204" pitchFamily="34" charset="0"/>
                        </a:rPr>
                        <a:t>45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11980.8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12230.4</a:t>
                      </a:r>
                    </a:p>
                  </a:txBody>
                  <a:tcPr marL="5715" marR="5715" marT="5715" marB="0" anchor="b">
                    <a:lnL>
                      <a:noFill/>
                    </a:lnL>
                    <a:lnR>
                      <a:noFill/>
                    </a:lnR>
                    <a:lnT>
                      <a:noFill/>
                    </a:lnT>
                    <a:lnB>
                      <a:noFill/>
                    </a:lnB>
                  </a:tcPr>
                </a:tc>
                <a:extLst>
                  <a:ext uri="{0D108BD9-81ED-4DB2-BD59-A6C34878D82A}">
                    <a16:rowId xmlns:a16="http://schemas.microsoft.com/office/drawing/2014/main" val="174320217"/>
                  </a:ext>
                </a:extLst>
              </a:tr>
              <a:tr h="142875">
                <a:tc>
                  <a:txBody>
                    <a:bodyPr/>
                    <a:lstStyle/>
                    <a:p>
                      <a:pPr algn="ctr" fontAlgn="ctr"/>
                      <a:r>
                        <a:rPr lang="en-US" sz="800" b="0" i="0" u="none" strike="noStrike">
                          <a:solidFill>
                            <a:srgbClr val="000000"/>
                          </a:solidFill>
                          <a:effectLst/>
                          <a:latin typeface="Calibri" panose="020F0502020204030204" pitchFamily="34" charset="0"/>
                        </a:rPr>
                        <a:t>46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12105.6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12355.2</a:t>
                      </a:r>
                    </a:p>
                  </a:txBody>
                  <a:tcPr marL="5715" marR="5715" marT="5715" marB="0" anchor="b">
                    <a:lnL>
                      <a:noFill/>
                    </a:lnL>
                    <a:lnR>
                      <a:noFill/>
                    </a:lnR>
                    <a:lnT>
                      <a:noFill/>
                    </a:lnT>
                    <a:lnB>
                      <a:noFill/>
                    </a:lnB>
                  </a:tcPr>
                </a:tc>
                <a:extLst>
                  <a:ext uri="{0D108BD9-81ED-4DB2-BD59-A6C34878D82A}">
                    <a16:rowId xmlns:a16="http://schemas.microsoft.com/office/drawing/2014/main" val="3609558667"/>
                  </a:ext>
                </a:extLst>
              </a:tr>
              <a:tr h="142875">
                <a:tc>
                  <a:txBody>
                    <a:bodyPr/>
                    <a:lstStyle/>
                    <a:p>
                      <a:pPr algn="ctr" fontAlgn="ctr"/>
                      <a:r>
                        <a:rPr lang="en-US" sz="800" b="0" i="0" u="none" strike="noStrike">
                          <a:solidFill>
                            <a:srgbClr val="000000"/>
                          </a:solidFill>
                          <a:effectLst/>
                          <a:latin typeface="Calibri" panose="020F0502020204030204" pitchFamily="34" charset="0"/>
                        </a:rPr>
                        <a:t>47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12230.4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12480.0</a:t>
                      </a:r>
                    </a:p>
                  </a:txBody>
                  <a:tcPr marL="5715" marR="5715" marT="5715" marB="0" anchor="b">
                    <a:lnL>
                      <a:noFill/>
                    </a:lnL>
                    <a:lnR>
                      <a:noFill/>
                    </a:lnR>
                    <a:lnT>
                      <a:noFill/>
                    </a:lnT>
                    <a:lnB>
                      <a:noFill/>
                    </a:lnB>
                  </a:tcPr>
                </a:tc>
                <a:extLst>
                  <a:ext uri="{0D108BD9-81ED-4DB2-BD59-A6C34878D82A}">
                    <a16:rowId xmlns:a16="http://schemas.microsoft.com/office/drawing/2014/main" val="1368058749"/>
                  </a:ext>
                </a:extLst>
              </a:tr>
              <a:tr h="142875">
                <a:tc>
                  <a:txBody>
                    <a:bodyPr/>
                    <a:lstStyle/>
                    <a:p>
                      <a:pPr algn="ctr" fontAlgn="ctr"/>
                      <a:r>
                        <a:rPr lang="en-US" sz="800" b="0" i="0" u="none" strike="noStrike">
                          <a:solidFill>
                            <a:srgbClr val="000000"/>
                          </a:solidFill>
                          <a:effectLst/>
                          <a:latin typeface="Calibri" panose="020F0502020204030204" pitchFamily="34" charset="0"/>
                        </a:rPr>
                        <a:t>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12355.2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12604.8</a:t>
                      </a:r>
                    </a:p>
                  </a:txBody>
                  <a:tcPr marL="5715" marR="5715" marT="5715" marB="0" anchor="b">
                    <a:lnL>
                      <a:noFill/>
                    </a:lnL>
                    <a:lnR>
                      <a:noFill/>
                    </a:lnR>
                    <a:lnT>
                      <a:noFill/>
                    </a:lnT>
                    <a:lnB>
                      <a:noFill/>
                    </a:lnB>
                  </a:tcPr>
                </a:tc>
                <a:extLst>
                  <a:ext uri="{0D108BD9-81ED-4DB2-BD59-A6C34878D82A}">
                    <a16:rowId xmlns:a16="http://schemas.microsoft.com/office/drawing/2014/main" val="1605829983"/>
                  </a:ext>
                </a:extLst>
              </a:tr>
              <a:tr h="142875">
                <a:tc>
                  <a:txBody>
                    <a:bodyPr/>
                    <a:lstStyle/>
                    <a:p>
                      <a:pPr algn="ctr" fontAlgn="ctr"/>
                      <a:r>
                        <a:rPr lang="en-US" sz="800" b="0" i="0" u="none" strike="noStrike">
                          <a:solidFill>
                            <a:srgbClr val="000000"/>
                          </a:solidFill>
                          <a:effectLst/>
                          <a:latin typeface="Calibri" panose="020F0502020204030204" pitchFamily="34" charset="0"/>
                        </a:rPr>
                        <a:t>49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12480.0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12230.4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12729.6</a:t>
                      </a:r>
                    </a:p>
                  </a:txBody>
                  <a:tcPr marL="5715" marR="5715" marT="5715" marB="0" anchor="b">
                    <a:lnL>
                      <a:noFill/>
                    </a:lnL>
                    <a:lnR>
                      <a:noFill/>
                    </a:lnR>
                    <a:lnT>
                      <a:noFill/>
                    </a:lnT>
                    <a:lnB>
                      <a:noFill/>
                    </a:lnB>
                  </a:tcPr>
                </a:tc>
                <a:extLst>
                  <a:ext uri="{0D108BD9-81ED-4DB2-BD59-A6C34878D82A}">
                    <a16:rowId xmlns:a16="http://schemas.microsoft.com/office/drawing/2014/main" val="3474419886"/>
                  </a:ext>
                </a:extLst>
              </a:tr>
              <a:tr h="142875">
                <a:tc>
                  <a:txBody>
                    <a:bodyPr/>
                    <a:lstStyle/>
                    <a:p>
                      <a:pPr algn="ctr" fontAlgn="ctr"/>
                      <a:r>
                        <a:rPr lang="en-US" sz="800" b="0" i="0" u="none" strike="noStrike">
                          <a:solidFill>
                            <a:srgbClr val="000000"/>
                          </a:solidFill>
                          <a:effectLst/>
                          <a:latin typeface="Calibri" panose="020F0502020204030204" pitchFamily="34" charset="0"/>
                        </a:rPr>
                        <a:t>50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12604.8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12355.2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12854.4</a:t>
                      </a:r>
                    </a:p>
                  </a:txBody>
                  <a:tcPr marL="5715" marR="5715" marT="5715" marB="0" anchor="b">
                    <a:lnL>
                      <a:noFill/>
                    </a:lnL>
                    <a:lnR>
                      <a:noFill/>
                    </a:lnR>
                    <a:lnT>
                      <a:noFill/>
                    </a:lnT>
                    <a:lnB>
                      <a:noFill/>
                    </a:lnB>
                  </a:tcPr>
                </a:tc>
                <a:extLst>
                  <a:ext uri="{0D108BD9-81ED-4DB2-BD59-A6C34878D82A}">
                    <a16:rowId xmlns:a16="http://schemas.microsoft.com/office/drawing/2014/main" val="3996443425"/>
                  </a:ext>
                </a:extLst>
              </a:tr>
            </a:tbl>
          </a:graphicData>
        </a:graphic>
      </p:graphicFrame>
    </p:spTree>
    <p:extLst>
      <p:ext uri="{BB962C8B-B14F-4D97-AF65-F5344CB8AC3E}">
        <p14:creationId xmlns:p14="http://schemas.microsoft.com/office/powerpoint/2010/main" val="778756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ED775-6309-0EB6-862D-10AF3EDB73D7}"/>
              </a:ext>
            </a:extLst>
          </p:cNvPr>
          <p:cNvSpPr>
            <a:spLocks noGrp="1"/>
          </p:cNvSpPr>
          <p:nvPr>
            <p:ph type="title"/>
          </p:nvPr>
        </p:nvSpPr>
        <p:spPr/>
        <p:txBody>
          <a:bodyPr/>
          <a:lstStyle/>
          <a:p>
            <a:r>
              <a:rPr lang="en-US" dirty="0"/>
              <a:t>Changes to the Standard</a:t>
            </a:r>
          </a:p>
        </p:txBody>
      </p:sp>
      <p:sp>
        <p:nvSpPr>
          <p:cNvPr id="3" name="Content Placeholder 2">
            <a:extLst>
              <a:ext uri="{FF2B5EF4-FFF2-40B4-BE49-F238E27FC236}">
                <a16:creationId xmlns:a16="http://schemas.microsoft.com/office/drawing/2014/main" id="{95E0D0B7-D975-7D89-06C3-6005D8C3CA40}"/>
              </a:ext>
            </a:extLst>
          </p:cNvPr>
          <p:cNvSpPr>
            <a:spLocks noGrp="1"/>
          </p:cNvSpPr>
          <p:nvPr>
            <p:ph idx="1"/>
          </p:nvPr>
        </p:nvSpPr>
        <p:spPr/>
        <p:txBody>
          <a:bodyPr/>
          <a:lstStyle/>
          <a:p>
            <a:pPr marL="457200" indent="-457200">
              <a:buFont typeface="Arial" panose="020B0604020202020204" pitchFamily="34" charset="0"/>
              <a:buChar char="•"/>
            </a:pPr>
            <a:r>
              <a:rPr lang="en-US" dirty="0"/>
              <a:t>Additional rows to table 10-9 (see next slide)</a:t>
            </a:r>
          </a:p>
          <a:p>
            <a:pPr marL="457200" indent="-457200">
              <a:buFont typeface="Arial" panose="020B0604020202020204" pitchFamily="34" charset="0"/>
              <a:buChar char="•"/>
            </a:pPr>
            <a:r>
              <a:rPr lang="en-US" dirty="0"/>
              <a:t>Possible addition of new mask (to be considered) as discussed in prior contributions</a:t>
            </a:r>
          </a:p>
        </p:txBody>
      </p:sp>
      <p:sp>
        <p:nvSpPr>
          <p:cNvPr id="4" name="Slide Number Placeholder 3">
            <a:extLst>
              <a:ext uri="{FF2B5EF4-FFF2-40B4-BE49-F238E27FC236}">
                <a16:creationId xmlns:a16="http://schemas.microsoft.com/office/drawing/2014/main" id="{93D42A21-9AC5-CB7C-A7FA-D1C300524EA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Tree>
    <p:extLst>
      <p:ext uri="{BB962C8B-B14F-4D97-AF65-F5344CB8AC3E}">
        <p14:creationId xmlns:p14="http://schemas.microsoft.com/office/powerpoint/2010/main" val="1490018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a:extLst>
              <a:ext uri="{FF2B5EF4-FFF2-40B4-BE49-F238E27FC236}">
                <a16:creationId xmlns:a16="http://schemas.microsoft.com/office/drawing/2014/main" id="{250FFDDB-9468-484E-06AB-B5E7D51D8985}"/>
              </a:ext>
            </a:extLst>
          </p:cNvPr>
          <p:cNvGraphicFramePr>
            <a:graphicFrameLocks noGrp="1"/>
          </p:cNvGraphicFramePr>
          <p:nvPr>
            <p:extLst>
              <p:ext uri="{D42A27DB-BD31-4B8C-83A1-F6EECF244321}">
                <p14:modId xmlns:p14="http://schemas.microsoft.com/office/powerpoint/2010/main" val="999473140"/>
              </p:ext>
            </p:extLst>
          </p:nvPr>
        </p:nvGraphicFramePr>
        <p:xfrm>
          <a:off x="353443" y="1272602"/>
          <a:ext cx="3462906" cy="4316638"/>
        </p:xfrm>
        <a:graphic>
          <a:graphicData uri="http://schemas.openxmlformats.org/drawingml/2006/table">
            <a:tbl>
              <a:tblPr firstRow="1" firstCol="1" bandRow="1"/>
              <a:tblGrid>
                <a:gridCol w="934022">
                  <a:extLst>
                    <a:ext uri="{9D8B030D-6E8A-4147-A177-3AD203B41FA5}">
                      <a16:colId xmlns:a16="http://schemas.microsoft.com/office/drawing/2014/main" val="2968041573"/>
                    </a:ext>
                  </a:extLst>
                </a:gridCol>
                <a:gridCol w="1264442">
                  <a:extLst>
                    <a:ext uri="{9D8B030D-6E8A-4147-A177-3AD203B41FA5}">
                      <a16:colId xmlns:a16="http://schemas.microsoft.com/office/drawing/2014/main" val="2561849438"/>
                    </a:ext>
                  </a:extLst>
                </a:gridCol>
                <a:gridCol w="1264442">
                  <a:extLst>
                    <a:ext uri="{9D8B030D-6E8A-4147-A177-3AD203B41FA5}">
                      <a16:colId xmlns:a16="http://schemas.microsoft.com/office/drawing/2014/main" val="468756843"/>
                    </a:ext>
                  </a:extLst>
                </a:gridCol>
              </a:tblGrid>
              <a:tr h="218280">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Channel number</a:t>
                      </a:r>
                      <a:endParaRPr lang="en-US" sz="900" dirty="0"/>
                    </a:p>
                  </a:txBody>
                  <a:tcPr marL="34489" marR="344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Center frequency (MHz)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5985" marR="45985" marT="22993" marB="22993">
                    <a:lnL w="12700" cap="flat" cmpd="sng" algn="ctr">
                      <a:solidFill>
                        <a:srgbClr val="000000"/>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HRP UWB band</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en-US" sz="900" dirty="0"/>
                    </a:p>
                  </a:txBody>
                  <a:tcPr marL="45985" marR="45985" marT="22993" marB="22993"/>
                </a:tc>
                <a:extLst>
                  <a:ext uri="{0D108BD9-81ED-4DB2-BD59-A6C34878D82A}">
                    <a16:rowId xmlns:a16="http://schemas.microsoft.com/office/drawing/2014/main" val="1062181617"/>
                  </a:ext>
                </a:extLst>
              </a:tr>
              <a:tr h="186289">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6739.2</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rowSpan="22">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High Band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233687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6864.0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71734769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7113.6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1917774"/>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7238.4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92903753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7363.2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83653921"/>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7612.8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183978094"/>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7737.6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826173662"/>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7862.4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030296623"/>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8112.0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64262209"/>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8236.8</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209844653"/>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8361.6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76611389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8611.2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429473138"/>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8736.0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65848881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8860.8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535274433"/>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9110.4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009085081"/>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9235.2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964638828"/>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9360.0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183362651"/>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9609.6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31597224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9734.4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65873443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9859.2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427386981"/>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10108.8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242997468"/>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10233.6</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364489823"/>
                  </a:ext>
                </a:extLst>
              </a:tr>
            </a:tbl>
          </a:graphicData>
        </a:graphic>
      </p:graphicFrame>
      <p:graphicFrame>
        <p:nvGraphicFramePr>
          <p:cNvPr id="22" name="Table 21">
            <a:extLst>
              <a:ext uri="{FF2B5EF4-FFF2-40B4-BE49-F238E27FC236}">
                <a16:creationId xmlns:a16="http://schemas.microsoft.com/office/drawing/2014/main" id="{5AD7C826-0D7A-FEDD-5654-6E4724CEDE7E}"/>
              </a:ext>
            </a:extLst>
          </p:cNvPr>
          <p:cNvGraphicFramePr>
            <a:graphicFrameLocks noGrp="1"/>
          </p:cNvGraphicFramePr>
          <p:nvPr>
            <p:extLst>
              <p:ext uri="{D42A27DB-BD31-4B8C-83A1-F6EECF244321}">
                <p14:modId xmlns:p14="http://schemas.microsoft.com/office/powerpoint/2010/main" val="1187895371"/>
              </p:ext>
            </p:extLst>
          </p:nvPr>
        </p:nvGraphicFramePr>
        <p:xfrm>
          <a:off x="4133846" y="1272602"/>
          <a:ext cx="3462906" cy="3055920"/>
        </p:xfrm>
        <a:graphic>
          <a:graphicData uri="http://schemas.openxmlformats.org/drawingml/2006/table">
            <a:tbl>
              <a:tblPr firstRow="1" firstCol="1" bandRow="1"/>
              <a:tblGrid>
                <a:gridCol w="934022">
                  <a:extLst>
                    <a:ext uri="{9D8B030D-6E8A-4147-A177-3AD203B41FA5}">
                      <a16:colId xmlns:a16="http://schemas.microsoft.com/office/drawing/2014/main" val="3562889658"/>
                    </a:ext>
                  </a:extLst>
                </a:gridCol>
                <a:gridCol w="1264442">
                  <a:extLst>
                    <a:ext uri="{9D8B030D-6E8A-4147-A177-3AD203B41FA5}">
                      <a16:colId xmlns:a16="http://schemas.microsoft.com/office/drawing/2014/main" val="1793064429"/>
                    </a:ext>
                  </a:extLst>
                </a:gridCol>
                <a:gridCol w="1264442">
                  <a:extLst>
                    <a:ext uri="{9D8B030D-6E8A-4147-A177-3AD203B41FA5}">
                      <a16:colId xmlns:a16="http://schemas.microsoft.com/office/drawing/2014/main" val="2553875135"/>
                    </a:ext>
                  </a:extLst>
                </a:gridCol>
              </a:tblGrid>
              <a:tr h="218280">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Channel number</a:t>
                      </a:r>
                      <a:endParaRPr lang="en-US" sz="900" dirty="0"/>
                    </a:p>
                  </a:txBody>
                  <a:tcPr marL="34489" marR="344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Center frequency (MHz)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5985" marR="45985" marT="22993" marB="22993">
                    <a:lnL w="12700" cap="flat" cmpd="sng" algn="ctr">
                      <a:solidFill>
                        <a:srgbClr val="000000"/>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HRP UWB band</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en-US" sz="900" dirty="0"/>
                    </a:p>
                  </a:txBody>
                  <a:tcPr marL="45985" marR="45985" marT="22993" marB="22993"/>
                </a:tc>
                <a:extLst>
                  <a:ext uri="{0D108BD9-81ED-4DB2-BD59-A6C34878D82A}">
                    <a16:rowId xmlns:a16="http://schemas.microsoft.com/office/drawing/2014/main" val="2866653786"/>
                  </a:ext>
                </a:extLst>
              </a:tr>
              <a:tr h="218280">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38</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11107.2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rowSpan="13">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Extended High Band</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485506831"/>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39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11232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796805944"/>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11356.8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49910098"/>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11481.6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993932459"/>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11606.4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974082897"/>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11731.2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254098571"/>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11856.0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216055296"/>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11980.8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077486601"/>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12105.6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3707358790"/>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12230.4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6328693"/>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12355.2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533634989"/>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12480.0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320488926"/>
                  </a:ext>
                </a:extLst>
              </a:tr>
              <a:tr h="218280">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50</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12604.8</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575335235"/>
                  </a:ext>
                </a:extLst>
              </a:tr>
            </a:tbl>
          </a:graphicData>
        </a:graphic>
      </p:graphicFrame>
      <p:sp>
        <p:nvSpPr>
          <p:cNvPr id="23" name="Title 1">
            <a:extLst>
              <a:ext uri="{FF2B5EF4-FFF2-40B4-BE49-F238E27FC236}">
                <a16:creationId xmlns:a16="http://schemas.microsoft.com/office/drawing/2014/main" id="{9F6A20E8-E9EB-9688-0985-B3B6D2F3AB2B}"/>
              </a:ext>
            </a:extLst>
          </p:cNvPr>
          <p:cNvSpPr>
            <a:spLocks noGrp="1"/>
          </p:cNvSpPr>
          <p:nvPr>
            <p:ph type="title"/>
          </p:nvPr>
        </p:nvSpPr>
        <p:spPr>
          <a:xfrm>
            <a:off x="827584" y="620688"/>
            <a:ext cx="7632848" cy="619532"/>
          </a:xfrm>
        </p:spPr>
        <p:txBody>
          <a:bodyPr/>
          <a:lstStyle/>
          <a:p>
            <a:r>
              <a:rPr lang="en-US" b="1" dirty="0">
                <a:solidFill>
                  <a:schemeClr val="accent1">
                    <a:lumMod val="50000"/>
                  </a:schemeClr>
                </a:solidFill>
              </a:rPr>
              <a:t>Add Rows to Table 10-9</a:t>
            </a:r>
          </a:p>
        </p:txBody>
      </p:sp>
    </p:spTree>
    <p:extLst>
      <p:ext uri="{BB962C8B-B14F-4D97-AF65-F5344CB8AC3E}">
        <p14:creationId xmlns:p14="http://schemas.microsoft.com/office/powerpoint/2010/main" val="236719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E9B96-00B3-CA42-4436-69A4E5202ECD}"/>
              </a:ext>
            </a:extLst>
          </p:cNvPr>
          <p:cNvSpPr>
            <a:spLocks noGrp="1"/>
          </p:cNvSpPr>
          <p:nvPr>
            <p:ph type="ctrTitle"/>
          </p:nvPr>
        </p:nvSpPr>
        <p:spPr/>
        <p:txBody>
          <a:bodyPr/>
          <a:lstStyle/>
          <a:p>
            <a:r>
              <a:rPr lang="en-IE" dirty="0"/>
              <a:t>Expanding and Extending HRP channel plan</a:t>
            </a:r>
          </a:p>
        </p:txBody>
      </p:sp>
      <p:sp>
        <p:nvSpPr>
          <p:cNvPr id="3" name="Subtitle 2">
            <a:extLst>
              <a:ext uri="{FF2B5EF4-FFF2-40B4-BE49-F238E27FC236}">
                <a16:creationId xmlns:a16="http://schemas.microsoft.com/office/drawing/2014/main" id="{D8A0CAF0-9EE3-C7C1-78F7-1320A565342D}"/>
              </a:ext>
            </a:extLst>
          </p:cNvPr>
          <p:cNvSpPr>
            <a:spLocks noGrp="1"/>
          </p:cNvSpPr>
          <p:nvPr>
            <p:ph type="subTitle" idx="1"/>
          </p:nvPr>
        </p:nvSpPr>
        <p:spPr/>
        <p:txBody>
          <a:bodyPr/>
          <a:lstStyle/>
          <a:p>
            <a:r>
              <a:rPr lang="en-IE" dirty="0"/>
              <a:t>Merging of multiple ideas to support sensing, communication, ranging and everything</a:t>
            </a:r>
          </a:p>
        </p:txBody>
      </p:sp>
    </p:spTree>
    <p:extLst>
      <p:ext uri="{BB962C8B-B14F-4D97-AF65-F5344CB8AC3E}">
        <p14:creationId xmlns:p14="http://schemas.microsoft.com/office/powerpoint/2010/main" val="326838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BD30102-9049-D570-27A0-CEF6111F53AB}"/>
              </a:ext>
            </a:extLst>
          </p:cNvPr>
          <p:cNvGraphicFramePr>
            <a:graphicFrameLocks noGrp="1"/>
          </p:cNvGraphicFramePr>
          <p:nvPr>
            <p:ph idx="1"/>
          </p:nvPr>
        </p:nvGraphicFramePr>
        <p:xfrm>
          <a:off x="677863" y="1624013"/>
          <a:ext cx="7921625" cy="4036130"/>
        </p:xfrm>
        <a:graphic>
          <a:graphicData uri="http://schemas.openxmlformats.org/drawingml/2006/table">
            <a:tbl>
              <a:tblPr firstRow="1" firstCol="1" bandRow="1">
                <a:tableStyleId>{17292A2E-F333-43FB-9621-5CBBE7FDCDCB}</a:tableStyleId>
              </a:tblPr>
              <a:tblGrid>
                <a:gridCol w="5357507">
                  <a:extLst>
                    <a:ext uri="{9D8B030D-6E8A-4147-A177-3AD203B41FA5}">
                      <a16:colId xmlns:a16="http://schemas.microsoft.com/office/drawing/2014/main" val="20000"/>
                    </a:ext>
                  </a:extLst>
                </a:gridCol>
                <a:gridCol w="2564118">
                  <a:extLst>
                    <a:ext uri="{9D8B030D-6E8A-4147-A177-3AD203B41FA5}">
                      <a16:colId xmlns:a16="http://schemas.microsoft.com/office/drawing/2014/main" val="20001"/>
                    </a:ext>
                  </a:extLst>
                </a:gridCol>
              </a:tblGrid>
              <a:tr h="289094">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36510">
                <a:tc>
                  <a:txBody>
                    <a:bodyPr/>
                    <a:lstStyle/>
                    <a:p>
                      <a:pPr marL="0" marR="0">
                        <a:lnSpc>
                          <a:spcPct val="107000"/>
                        </a:lnSpc>
                        <a:spcBef>
                          <a:spcPts val="0"/>
                        </a:spcBef>
                        <a:spcAft>
                          <a:spcPts val="0"/>
                        </a:spcAft>
                      </a:pPr>
                      <a:r>
                        <a:rPr lang="en-US" sz="900" b="0" dirty="0">
                          <a:effectLst/>
                        </a:rPr>
                        <a:t>Safeguards so that the HDR use cases will not cause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236510">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36510">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3651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3651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5"/>
                  </a:ext>
                </a:extLst>
              </a:tr>
              <a:tr h="286129">
                <a:tc>
                  <a:txBody>
                    <a:bodyPr/>
                    <a:lstStyle/>
                    <a:p>
                      <a:pPr marL="0" marR="0">
                        <a:lnSpc>
                          <a:spcPct val="107000"/>
                        </a:lnSpc>
                        <a:spcBef>
                          <a:spcPts val="0"/>
                        </a:spcBef>
                        <a:spcAft>
                          <a:spcPts val="0"/>
                        </a:spcAft>
                      </a:pPr>
                      <a:r>
                        <a:rPr lang="en-US" sz="900" b="1" dirty="0">
                          <a:effectLst/>
                        </a:rPr>
                        <a:t>Additional channels and operating frequencies</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solidFill>
                      <a:srgbClr val="FFFF00"/>
                    </a:solidFill>
                  </a:tcPr>
                </a:tc>
                <a:tc>
                  <a:txBody>
                    <a:bodyPr/>
                    <a:lstStyle/>
                    <a:p>
                      <a:pPr marL="0" marR="0">
                        <a:lnSpc>
                          <a:spcPct val="107000"/>
                        </a:lnSpc>
                        <a:spcBef>
                          <a:spcPts val="0"/>
                        </a:spcBef>
                        <a:spcAft>
                          <a:spcPts val="0"/>
                        </a:spcAft>
                      </a:pPr>
                      <a:r>
                        <a:rPr lang="en-US" sz="900" b="1" dirty="0">
                          <a:effectLst/>
                        </a:rPr>
                        <a:t>Merges the idea of overlapping channels for sensing, and data communications, with the extension of HRP above 10.6 GHz</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6"/>
                  </a:ext>
                </a:extLst>
              </a:tr>
              <a:tr h="236510">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23651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23651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23651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r h="238018">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1"/>
                  </a:ext>
                </a:extLst>
              </a:tr>
              <a:tr h="238018">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2"/>
                  </a:ext>
                </a:extLst>
              </a:tr>
              <a:tr h="236510">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13"/>
                  </a:ext>
                </a:extLst>
              </a:tr>
              <a:tr h="236510">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4"/>
                  </a:ext>
                </a:extLst>
              </a:tr>
              <a:tr h="23651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7226" name="Slide Number Placeholder 3">
            <a:extLst>
              <a:ext uri="{FF2B5EF4-FFF2-40B4-BE49-F238E27FC236}">
                <a16:creationId xmlns:a16="http://schemas.microsoft.com/office/drawing/2014/main" id="{CD9AE50E-213B-956B-6331-FCE5AAA66C5C}"/>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latin typeface="Times New Roman" panose="02020603050405020304" pitchFamily="18" charset="0"/>
              </a:rPr>
              <a:t>Slide </a:t>
            </a:r>
            <a:fld id="{7B3E8F20-3A28-41A6-B05D-30F304E2298A}" type="slidenum">
              <a:rPr lang="en-US" altLang="en-US" sz="1200" smtClean="0">
                <a:latin typeface="Times New Roman" panose="02020603050405020304" pitchFamily="18" charset="0"/>
              </a:rPr>
              <a:pPr>
                <a:spcBef>
                  <a:spcPct val="0"/>
                </a:spcBef>
                <a:buFontTx/>
                <a:buNone/>
              </a:pPr>
              <a:t>3</a:t>
            </a:fld>
            <a:endParaRPr lang="en-US" altLang="en-US" sz="1200">
              <a:latin typeface="Times New Roman" panose="02020603050405020304" pitchFamily="18" charset="0"/>
            </a:endParaRPr>
          </a:p>
        </p:txBody>
      </p:sp>
      <p:sp>
        <p:nvSpPr>
          <p:cNvPr id="7227" name="Title 5">
            <a:extLst>
              <a:ext uri="{FF2B5EF4-FFF2-40B4-BE49-F238E27FC236}">
                <a16:creationId xmlns:a16="http://schemas.microsoft.com/office/drawing/2014/main" id="{69490BBA-6EF4-640C-06A8-01973B017685}"/>
              </a:ext>
            </a:extLst>
          </p:cNvPr>
          <p:cNvSpPr>
            <a:spLocks noGrp="1" noChangeArrowheads="1"/>
          </p:cNvSpPr>
          <p:nvPr>
            <p:ph type="title"/>
          </p:nvPr>
        </p:nvSpPr>
        <p:spPr/>
        <p:txBody>
          <a:bodyPr/>
          <a:lstStyle/>
          <a:p>
            <a:r>
              <a:rPr lang="en-US" altLang="en-US"/>
              <a:t>Technical Guidance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D2962-9CA7-0C8D-3DAB-C622DF75D0FE}"/>
              </a:ext>
            </a:extLst>
          </p:cNvPr>
          <p:cNvSpPr>
            <a:spLocks noGrp="1"/>
          </p:cNvSpPr>
          <p:nvPr>
            <p:ph type="title"/>
          </p:nvPr>
        </p:nvSpPr>
        <p:spPr/>
        <p:txBody>
          <a:bodyPr/>
          <a:lstStyle/>
          <a:p>
            <a:r>
              <a:rPr lang="en-US" dirty="0"/>
              <a:t>Background (1)</a:t>
            </a:r>
          </a:p>
        </p:txBody>
      </p:sp>
      <p:sp>
        <p:nvSpPr>
          <p:cNvPr id="3" name="Content Placeholder 2">
            <a:extLst>
              <a:ext uri="{FF2B5EF4-FFF2-40B4-BE49-F238E27FC236}">
                <a16:creationId xmlns:a16="http://schemas.microsoft.com/office/drawing/2014/main" id="{29238EBF-AA5E-7342-54F5-5BB824C3E982}"/>
              </a:ext>
            </a:extLst>
          </p:cNvPr>
          <p:cNvSpPr>
            <a:spLocks noGrp="1"/>
          </p:cNvSpPr>
          <p:nvPr>
            <p:ph idx="1"/>
          </p:nvPr>
        </p:nvSpPr>
        <p:spPr/>
        <p:txBody>
          <a:bodyPr>
            <a:normAutofit fontScale="70000" lnSpcReduction="20000"/>
          </a:bodyPr>
          <a:lstStyle/>
          <a:p>
            <a:pPr marL="457200" indent="-457200">
              <a:lnSpc>
                <a:spcPct val="120000"/>
              </a:lnSpc>
              <a:buFont typeface="Arial" panose="020B0604020202020204" pitchFamily="34" charset="0"/>
              <a:buChar char="•"/>
            </a:pPr>
            <a:r>
              <a:rPr lang="en-US" dirty="0"/>
              <a:t>Contribution 15-22-0175 explores the use of overlapping channels for sensing</a:t>
            </a:r>
          </a:p>
          <a:p>
            <a:pPr marL="457200" indent="-457200">
              <a:lnSpc>
                <a:spcPct val="120000"/>
              </a:lnSpc>
              <a:buFont typeface="Arial" panose="020B0604020202020204" pitchFamily="34" charset="0"/>
              <a:buChar char="•"/>
            </a:pPr>
            <a:r>
              <a:rPr lang="en-US" dirty="0"/>
              <a:t>Contribution 15-22-0409 presents the idea of overlapping channels for communications</a:t>
            </a:r>
          </a:p>
          <a:p>
            <a:pPr marL="457200" indent="-457200">
              <a:lnSpc>
                <a:spcPct val="120000"/>
              </a:lnSpc>
              <a:buFont typeface="Arial" panose="020B0604020202020204" pitchFamily="34" charset="0"/>
              <a:buChar char="•"/>
            </a:pPr>
            <a:r>
              <a:rPr lang="en-US" dirty="0"/>
              <a:t>Contributions  15-22-330 and 15-22-0444 presents the idea of extending the HRP channel plan above 10.6 GHz to provide access new spectrum under consideration or approved in some regions</a:t>
            </a:r>
          </a:p>
          <a:p>
            <a:pPr marL="457200" indent="-457200">
              <a:lnSpc>
                <a:spcPct val="120000"/>
              </a:lnSpc>
              <a:buFont typeface="Arial" panose="020B0604020202020204" pitchFamily="34" charset="0"/>
              <a:buChar char="•"/>
            </a:pPr>
            <a:r>
              <a:rPr lang="en-US" dirty="0"/>
              <a:t>This contributions combines these into a set of new channels that provides both overlapping channels and extension up to 12 GHz (~)</a:t>
            </a:r>
          </a:p>
          <a:p>
            <a:pPr marL="457200" indent="-457200">
              <a:lnSpc>
                <a:spcPct val="120000"/>
              </a:lnSpc>
              <a:buFont typeface="Arial" panose="020B0604020202020204" pitchFamily="34" charset="0"/>
              <a:buChar char="•"/>
            </a:pPr>
            <a:r>
              <a:rPr lang="en-US" dirty="0"/>
              <a:t>The TG expressed interest in further developing these ideas</a:t>
            </a:r>
          </a:p>
        </p:txBody>
      </p:sp>
      <p:sp>
        <p:nvSpPr>
          <p:cNvPr id="4" name="Slide Number Placeholder 3">
            <a:extLst>
              <a:ext uri="{FF2B5EF4-FFF2-40B4-BE49-F238E27FC236}">
                <a16:creationId xmlns:a16="http://schemas.microsoft.com/office/drawing/2014/main" id="{740D61C1-DC81-2466-F970-2F038ED6BCD3}"/>
              </a:ext>
            </a:extLst>
          </p:cNvPr>
          <p:cNvSpPr>
            <a:spLocks noGrp="1"/>
          </p:cNvSpPr>
          <p:nvPr>
            <p:ph type="sldNum" sz="quarter" idx="10"/>
          </p:nvPr>
        </p:nvSpPr>
        <p:spPr/>
        <p:txBody>
          <a:bodyPr/>
          <a:lstStyle/>
          <a:p>
            <a:pPr>
              <a:defRPr/>
            </a:pPr>
            <a:r>
              <a:rPr lang="en-US" altLang="ko-KR"/>
              <a:t>Slide </a:t>
            </a:r>
            <a:fld id="{ABB8521B-B4EC-4931-9557-7A0EA6B23EBD}" type="slidenum">
              <a:rPr lang="en-US" altLang="ko-KR" smtClean="0"/>
              <a:pPr>
                <a:defRPr/>
              </a:pPr>
              <a:t>4</a:t>
            </a:fld>
            <a:endParaRPr lang="en-US" altLang="ko-KR"/>
          </a:p>
        </p:txBody>
      </p:sp>
    </p:spTree>
    <p:extLst>
      <p:ext uri="{BB962C8B-B14F-4D97-AF65-F5344CB8AC3E}">
        <p14:creationId xmlns:p14="http://schemas.microsoft.com/office/powerpoint/2010/main" val="1015713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8CB40-0570-67C3-0E34-F8CAB89E056D}"/>
              </a:ext>
            </a:extLst>
          </p:cNvPr>
          <p:cNvSpPr>
            <a:spLocks noGrp="1"/>
          </p:cNvSpPr>
          <p:nvPr>
            <p:ph type="title"/>
          </p:nvPr>
        </p:nvSpPr>
        <p:spPr/>
        <p:txBody>
          <a:bodyPr/>
          <a:lstStyle/>
          <a:p>
            <a:r>
              <a:rPr lang="en-US" dirty="0"/>
              <a:t>Background (2)</a:t>
            </a:r>
          </a:p>
        </p:txBody>
      </p:sp>
      <p:sp>
        <p:nvSpPr>
          <p:cNvPr id="3" name="Content Placeholder 2">
            <a:extLst>
              <a:ext uri="{FF2B5EF4-FFF2-40B4-BE49-F238E27FC236}">
                <a16:creationId xmlns:a16="http://schemas.microsoft.com/office/drawing/2014/main" id="{C72ADF6E-D8B3-D14A-7963-82B59347F9F3}"/>
              </a:ext>
            </a:extLst>
          </p:cNvPr>
          <p:cNvSpPr>
            <a:spLocks noGrp="1"/>
          </p:cNvSpPr>
          <p:nvPr>
            <p:ph idx="1"/>
          </p:nvPr>
        </p:nvSpPr>
        <p:spPr>
          <a:xfrm>
            <a:off x="647700" y="1700808"/>
            <a:ext cx="7848600" cy="4539655"/>
          </a:xfrm>
        </p:spPr>
        <p:txBody>
          <a:bodyPr>
            <a:normAutofit fontScale="70000" lnSpcReduction="20000"/>
          </a:bodyPr>
          <a:lstStyle/>
          <a:p>
            <a:pPr marL="457200" indent="-457200">
              <a:lnSpc>
                <a:spcPct val="120000"/>
              </a:lnSpc>
              <a:buFont typeface="Arial" panose="020B0604020202020204" pitchFamily="34" charset="0"/>
              <a:buChar char="•"/>
            </a:pPr>
            <a:r>
              <a:rPr lang="en-US" dirty="0"/>
              <a:t>Overlapping channels are useful for both sensing and communications</a:t>
            </a:r>
          </a:p>
          <a:p>
            <a:pPr marL="457200" indent="-457200">
              <a:lnSpc>
                <a:spcPct val="120000"/>
              </a:lnSpc>
              <a:buFont typeface="Arial" panose="020B0604020202020204" pitchFamily="34" charset="0"/>
              <a:buChar char="•"/>
            </a:pPr>
            <a:r>
              <a:rPr lang="en-US" dirty="0"/>
              <a:t>Extending the UWB high band above 10.6 is being considered in multiple regulatory: </a:t>
            </a:r>
          </a:p>
          <a:p>
            <a:pPr marL="857250" lvl="1" indent="-457200">
              <a:lnSpc>
                <a:spcPct val="120000"/>
              </a:lnSpc>
              <a:buFont typeface="Arial" panose="020B0604020202020204" pitchFamily="34" charset="0"/>
              <a:buChar char="•"/>
            </a:pPr>
            <a:r>
              <a:rPr lang="en-US" dirty="0"/>
              <a:t>For example, ETSI is currently working on an </a:t>
            </a:r>
            <a:r>
              <a:rPr lang="en-US" dirty="0" err="1"/>
              <a:t>SRDoc</a:t>
            </a:r>
            <a:r>
              <a:rPr lang="en-US" dirty="0"/>
              <a:t> (TR 103 750) that considers “(t)</a:t>
            </a:r>
            <a:r>
              <a:rPr lang="en-US" dirty="0" err="1"/>
              <a:t>echnical</a:t>
            </a:r>
            <a:r>
              <a:rPr lang="en-US" dirty="0"/>
              <a:t> characteristics for UWB operation in the frequency band between 8.5 GHz to 10.6 GHz and 10.7 GHz to 12.4 GHz” for various use cases.</a:t>
            </a:r>
          </a:p>
          <a:p>
            <a:pPr marL="457200" indent="-457200">
              <a:lnSpc>
                <a:spcPct val="120000"/>
              </a:lnSpc>
              <a:buFont typeface="Arial" panose="020B0604020202020204" pitchFamily="34" charset="0"/>
              <a:buChar char="•"/>
            </a:pPr>
            <a:r>
              <a:rPr lang="en-US" dirty="0"/>
              <a:t>802.15.4 is an international standard targeting world-wide adoption </a:t>
            </a:r>
          </a:p>
          <a:p>
            <a:pPr marL="857250" lvl="1" indent="-457200">
              <a:lnSpc>
                <a:spcPct val="120000"/>
              </a:lnSpc>
              <a:buFont typeface="Arial" panose="020B0604020202020204" pitchFamily="34" charset="0"/>
              <a:buChar char="•"/>
            </a:pPr>
            <a:r>
              <a:rPr lang="en-US" dirty="0"/>
              <a:t>Where spectrum is available we why not be able to use it</a:t>
            </a:r>
          </a:p>
          <a:p>
            <a:pPr marL="857250" lvl="1" indent="-457200">
              <a:lnSpc>
                <a:spcPct val="120000"/>
              </a:lnSpc>
              <a:buFont typeface="Arial" panose="020B0604020202020204" pitchFamily="34" charset="0"/>
              <a:buChar char="•"/>
            </a:pPr>
            <a:r>
              <a:rPr lang="en-US" dirty="0"/>
              <a:t>We need to be forward looking when able</a:t>
            </a:r>
          </a:p>
          <a:p>
            <a:pPr marL="857250" lvl="1" indent="-457200">
              <a:lnSpc>
                <a:spcPct val="120000"/>
              </a:lnSpc>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41DAE44-928E-9F61-B237-3EBE54C418E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617916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12F1B-6A0E-540B-2847-6160F1D2A57D}"/>
              </a:ext>
            </a:extLst>
          </p:cNvPr>
          <p:cNvSpPr>
            <a:spLocks noGrp="1"/>
          </p:cNvSpPr>
          <p:nvPr>
            <p:ph type="title"/>
          </p:nvPr>
        </p:nvSpPr>
        <p:spPr/>
        <p:txBody>
          <a:bodyPr/>
          <a:lstStyle/>
          <a:p>
            <a:r>
              <a:rPr lang="en-US" dirty="0"/>
              <a:t>Background (3)</a:t>
            </a:r>
          </a:p>
        </p:txBody>
      </p:sp>
      <p:sp>
        <p:nvSpPr>
          <p:cNvPr id="3" name="Content Placeholder 2">
            <a:extLst>
              <a:ext uri="{FF2B5EF4-FFF2-40B4-BE49-F238E27FC236}">
                <a16:creationId xmlns:a16="http://schemas.microsoft.com/office/drawing/2014/main" id="{34EC4627-4474-DF11-92D1-7D0C74E86CEE}"/>
              </a:ext>
            </a:extLst>
          </p:cNvPr>
          <p:cNvSpPr>
            <a:spLocks noGrp="1"/>
          </p:cNvSpPr>
          <p:nvPr>
            <p:ph idx="1"/>
          </p:nvPr>
        </p:nvSpPr>
        <p:spPr>
          <a:xfrm>
            <a:off x="683568" y="1628800"/>
            <a:ext cx="7848600" cy="4611663"/>
          </a:xfrm>
        </p:spPr>
        <p:txBody>
          <a:bodyPr>
            <a:normAutofit fontScale="85000" lnSpcReduction="20000"/>
          </a:bodyPr>
          <a:lstStyle/>
          <a:p>
            <a:pPr marL="457200" indent="-457200">
              <a:lnSpc>
                <a:spcPct val="110000"/>
              </a:lnSpc>
              <a:buFont typeface="Arial" panose="020B0604020202020204" pitchFamily="34" charset="0"/>
              <a:buChar char="•"/>
            </a:pPr>
            <a:r>
              <a:rPr lang="en-US" dirty="0"/>
              <a:t>Considering the standard 499.2 MHz channel widths only</a:t>
            </a:r>
          </a:p>
          <a:p>
            <a:pPr marL="857250" lvl="1" indent="-457200">
              <a:lnSpc>
                <a:spcPct val="110000"/>
              </a:lnSpc>
              <a:buFont typeface="Arial" panose="020B0604020202020204" pitchFamily="34" charset="0"/>
              <a:buChar char="•"/>
            </a:pPr>
            <a:r>
              <a:rPr lang="en-US" dirty="0"/>
              <a:t>This seems the most popular in practical use</a:t>
            </a:r>
          </a:p>
          <a:p>
            <a:pPr marL="457200" indent="-457200">
              <a:lnSpc>
                <a:spcPct val="110000"/>
              </a:lnSpc>
              <a:buFont typeface="Arial" panose="020B0604020202020204" pitchFamily="34" charset="0"/>
              <a:buChar char="•"/>
            </a:pPr>
            <a:r>
              <a:rPr lang="en-US" dirty="0"/>
              <a:t>The actual last channel shown here (extend HRP up to 12.7 GHz) is a guess based on current knowledge and may need to be adjusted </a:t>
            </a:r>
          </a:p>
          <a:p>
            <a:pPr marL="457200" indent="-457200">
              <a:lnSpc>
                <a:spcPct val="110000"/>
              </a:lnSpc>
              <a:buFont typeface="Arial" panose="020B0604020202020204" pitchFamily="34" charset="0"/>
              <a:buChar char="•"/>
            </a:pPr>
            <a:r>
              <a:rPr lang="en-US" dirty="0"/>
              <a:t>As more develops in regional regulations we may want to adjust and expand</a:t>
            </a:r>
          </a:p>
          <a:p>
            <a:pPr marL="457200" indent="-457200">
              <a:lnSpc>
                <a:spcPct val="110000"/>
              </a:lnSpc>
              <a:buFont typeface="Arial" panose="020B0604020202020204" pitchFamily="34" charset="0"/>
              <a:buChar char="•"/>
            </a:pPr>
            <a:r>
              <a:rPr lang="en-US" dirty="0"/>
              <a:t>We’ve focused on the high band for now but could also look at low band if there is interest</a:t>
            </a:r>
          </a:p>
        </p:txBody>
      </p:sp>
      <p:sp>
        <p:nvSpPr>
          <p:cNvPr id="4" name="Slide Number Placeholder 3">
            <a:extLst>
              <a:ext uri="{FF2B5EF4-FFF2-40B4-BE49-F238E27FC236}">
                <a16:creationId xmlns:a16="http://schemas.microsoft.com/office/drawing/2014/main" id="{1FE46C34-1B47-FBF2-BC86-5FF6C5EEBE3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36614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BE37D20-FAA2-44E9-952B-6AC7AB7D5685}"/>
              </a:ext>
            </a:extLst>
          </p:cNvPr>
          <p:cNvSpPr>
            <a:spLocks noGrp="1" noChangeArrowheads="1"/>
          </p:cNvSpPr>
          <p:nvPr>
            <p:ph type="title"/>
          </p:nvPr>
        </p:nvSpPr>
        <p:spPr/>
        <p:txBody>
          <a:bodyPr/>
          <a:lstStyle/>
          <a:p>
            <a:r>
              <a:rPr lang="en-US" altLang="en-US" dirty="0"/>
              <a:t>The current HRP plan</a:t>
            </a:r>
          </a:p>
        </p:txBody>
      </p:sp>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7</a:t>
            </a:fld>
            <a:endParaRPr lang="en-US" altLang="ko-KR" sz="1200">
              <a:latin typeface="Times New Roman" panose="02020603050405020304" pitchFamily="18" charset="0"/>
            </a:endParaRPr>
          </a:p>
        </p:txBody>
      </p:sp>
      <p:pic>
        <p:nvPicPr>
          <p:cNvPr id="4" name="Picture 3">
            <a:extLst>
              <a:ext uri="{FF2B5EF4-FFF2-40B4-BE49-F238E27FC236}">
                <a16:creationId xmlns:a16="http://schemas.microsoft.com/office/drawing/2014/main" id="{65D3FF72-D820-B032-73C4-951F67B5F661}"/>
              </a:ext>
            </a:extLst>
          </p:cNvPr>
          <p:cNvPicPr>
            <a:picLocks noChangeAspect="1"/>
          </p:cNvPicPr>
          <p:nvPr/>
        </p:nvPicPr>
        <p:blipFill>
          <a:blip r:embed="rId3"/>
          <a:stretch>
            <a:fillRect/>
          </a:stretch>
        </p:blipFill>
        <p:spPr>
          <a:xfrm>
            <a:off x="1955629" y="1700808"/>
            <a:ext cx="5492115" cy="1594485"/>
          </a:xfrm>
          <a:prstGeom prst="rect">
            <a:avLst/>
          </a:prstGeom>
        </p:spPr>
      </p:pic>
      <p:pic>
        <p:nvPicPr>
          <p:cNvPr id="5" name="Picture 4">
            <a:extLst>
              <a:ext uri="{FF2B5EF4-FFF2-40B4-BE49-F238E27FC236}">
                <a16:creationId xmlns:a16="http://schemas.microsoft.com/office/drawing/2014/main" id="{0E476D5E-097E-19D8-3552-9CC7C6A9B3B8}"/>
              </a:ext>
            </a:extLst>
          </p:cNvPr>
          <p:cNvPicPr>
            <a:picLocks noChangeAspect="1"/>
          </p:cNvPicPr>
          <p:nvPr/>
        </p:nvPicPr>
        <p:blipFill>
          <a:blip r:embed="rId4"/>
          <a:stretch>
            <a:fillRect/>
          </a:stretch>
        </p:blipFill>
        <p:spPr>
          <a:xfrm>
            <a:off x="1960205" y="3295293"/>
            <a:ext cx="5492115" cy="2531745"/>
          </a:xfrm>
          <a:prstGeom prst="rect">
            <a:avLst/>
          </a:prstGeom>
        </p:spPr>
      </p:pic>
      <p:sp>
        <p:nvSpPr>
          <p:cNvPr id="2" name="Footer Placeholder 1">
            <a:extLst>
              <a:ext uri="{FF2B5EF4-FFF2-40B4-BE49-F238E27FC236}">
                <a16:creationId xmlns:a16="http://schemas.microsoft.com/office/drawing/2014/main" id="{DEF6CD37-32E9-6E9F-E942-144F77BB1875}"/>
              </a:ext>
            </a:extLst>
          </p:cNvPr>
          <p:cNvSpPr>
            <a:spLocks noGrp="1"/>
          </p:cNvSpPr>
          <p:nvPr>
            <p:ph type="ftr" sz="quarter" idx="13"/>
          </p:nvPr>
        </p:nvSpPr>
        <p:spPr/>
        <p:txBody>
          <a:bodyPr/>
          <a:lstStyle/>
          <a:p>
            <a:pPr>
              <a:defRPr/>
            </a:pPr>
            <a:r>
              <a:rPr lang="en-US"/>
              <a:t>Multiple Authors</a:t>
            </a:r>
          </a:p>
        </p:txBody>
      </p:sp>
    </p:spTree>
    <p:extLst>
      <p:ext uri="{BB962C8B-B14F-4D97-AF65-F5344CB8AC3E}">
        <p14:creationId xmlns:p14="http://schemas.microsoft.com/office/powerpoint/2010/main" val="386186554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8</a:t>
            </a:fld>
            <a:endParaRPr lang="en-US" altLang="ko-KR" sz="1200">
              <a:latin typeface="Times New Roman" panose="02020603050405020304" pitchFamily="18" charset="0"/>
            </a:endParaRPr>
          </a:p>
        </p:txBody>
      </p:sp>
      <p:sp>
        <p:nvSpPr>
          <p:cNvPr id="5" name="Title 1">
            <a:extLst>
              <a:ext uri="{FF2B5EF4-FFF2-40B4-BE49-F238E27FC236}">
                <a16:creationId xmlns:a16="http://schemas.microsoft.com/office/drawing/2014/main" id="{2761B2FD-B56C-B4CD-AFC6-C19962876686}"/>
              </a:ext>
            </a:extLst>
          </p:cNvPr>
          <p:cNvSpPr>
            <a:spLocks noGrp="1" noChangeArrowheads="1"/>
          </p:cNvSpPr>
          <p:nvPr>
            <p:ph type="title"/>
          </p:nvPr>
        </p:nvSpPr>
        <p:spPr>
          <a:xfrm>
            <a:off x="685800" y="758279"/>
            <a:ext cx="7772400" cy="798513"/>
          </a:xfrm>
        </p:spPr>
        <p:txBody>
          <a:bodyPr/>
          <a:lstStyle/>
          <a:p>
            <a:r>
              <a:rPr lang="en-US" altLang="en-US" dirty="0"/>
              <a:t>Band Allocation – Option 1</a:t>
            </a:r>
            <a:br>
              <a:rPr lang="en-US" altLang="en-US" dirty="0"/>
            </a:br>
            <a:r>
              <a:rPr lang="en-US" altLang="en-US" dirty="0"/>
              <a:t>No overlap</a:t>
            </a:r>
          </a:p>
        </p:txBody>
      </p:sp>
      <p:graphicFrame>
        <p:nvGraphicFramePr>
          <p:cNvPr id="6" name="Table 4">
            <a:extLst>
              <a:ext uri="{FF2B5EF4-FFF2-40B4-BE49-F238E27FC236}">
                <a16:creationId xmlns:a16="http://schemas.microsoft.com/office/drawing/2014/main" id="{34E7BFE8-2F9E-7E5C-28C4-9253D6D508FE}"/>
              </a:ext>
            </a:extLst>
          </p:cNvPr>
          <p:cNvGraphicFramePr>
            <a:graphicFrameLocks noGrp="1"/>
          </p:cNvGraphicFramePr>
          <p:nvPr/>
        </p:nvGraphicFramePr>
        <p:xfrm>
          <a:off x="827583" y="1988840"/>
          <a:ext cx="7630617" cy="3531510"/>
        </p:xfrm>
        <a:graphic>
          <a:graphicData uri="http://schemas.openxmlformats.org/drawingml/2006/table">
            <a:tbl>
              <a:tblPr firstRow="1" bandRow="1">
                <a:tableStyleId>{5C22544A-7EE6-4342-B048-85BDC9FD1C3A}</a:tableStyleId>
              </a:tblPr>
              <a:tblGrid>
                <a:gridCol w="807084">
                  <a:extLst>
                    <a:ext uri="{9D8B030D-6E8A-4147-A177-3AD203B41FA5}">
                      <a16:colId xmlns:a16="http://schemas.microsoft.com/office/drawing/2014/main" val="3821721091"/>
                    </a:ext>
                  </a:extLst>
                </a:gridCol>
                <a:gridCol w="956102">
                  <a:extLst>
                    <a:ext uri="{9D8B030D-6E8A-4147-A177-3AD203B41FA5}">
                      <a16:colId xmlns:a16="http://schemas.microsoft.com/office/drawing/2014/main" val="1035417483"/>
                    </a:ext>
                  </a:extLst>
                </a:gridCol>
                <a:gridCol w="1100570">
                  <a:extLst>
                    <a:ext uri="{9D8B030D-6E8A-4147-A177-3AD203B41FA5}">
                      <a16:colId xmlns:a16="http://schemas.microsoft.com/office/drawing/2014/main" val="3691213361"/>
                    </a:ext>
                  </a:extLst>
                </a:gridCol>
                <a:gridCol w="1100570">
                  <a:extLst>
                    <a:ext uri="{9D8B030D-6E8A-4147-A177-3AD203B41FA5}">
                      <a16:colId xmlns:a16="http://schemas.microsoft.com/office/drawing/2014/main" val="2583373865"/>
                    </a:ext>
                  </a:extLst>
                </a:gridCol>
                <a:gridCol w="3666291">
                  <a:extLst>
                    <a:ext uri="{9D8B030D-6E8A-4147-A177-3AD203B41FA5}">
                      <a16:colId xmlns:a16="http://schemas.microsoft.com/office/drawing/2014/main" val="1459416423"/>
                    </a:ext>
                  </a:extLst>
                </a:gridCol>
              </a:tblGrid>
              <a:tr h="616052">
                <a:tc>
                  <a:txBody>
                    <a:bodyPr/>
                    <a:lstStyle/>
                    <a:p>
                      <a:r>
                        <a:rPr lang="en-US" sz="1200" b="1" dirty="0"/>
                        <a:t>Channel number</a:t>
                      </a:r>
                    </a:p>
                  </a:txBody>
                  <a:tcPr/>
                </a:tc>
                <a:tc>
                  <a:txBody>
                    <a:bodyPr/>
                    <a:lstStyle/>
                    <a:p>
                      <a:r>
                        <a:rPr lang="en-US" sz="1200" b="1" dirty="0"/>
                        <a:t>Centre </a:t>
                      </a:r>
                    </a:p>
                    <a:p>
                      <a:r>
                        <a:rPr lang="en-US" sz="1200" b="1" dirty="0"/>
                        <a:t>frequency (MHz)</a:t>
                      </a:r>
                    </a:p>
                  </a:txBody>
                  <a:tcPr/>
                </a:tc>
                <a:tc>
                  <a:txBody>
                    <a:bodyPr/>
                    <a:lstStyle/>
                    <a:p>
                      <a:r>
                        <a:rPr lang="en-US" sz="1200" dirty="0"/>
                        <a:t>Channel </a:t>
                      </a:r>
                    </a:p>
                    <a:p>
                      <a:r>
                        <a:rPr lang="en-US" sz="1200" dirty="0"/>
                        <a:t>start             frequency    (MHz)</a:t>
                      </a:r>
                    </a:p>
                  </a:txBody>
                  <a:tcPr/>
                </a:tc>
                <a:tc>
                  <a:txBody>
                    <a:bodyPr/>
                    <a:lstStyle/>
                    <a:p>
                      <a:r>
                        <a:rPr lang="en-US" sz="1200" dirty="0"/>
                        <a:t>Channel </a:t>
                      </a:r>
                    </a:p>
                    <a:p>
                      <a:r>
                        <a:rPr lang="en-US" sz="1200" dirty="0"/>
                        <a:t>end              frequency    (MHz)</a:t>
                      </a:r>
                    </a:p>
                  </a:txBody>
                  <a:tcPr/>
                </a:tc>
                <a:tc>
                  <a:txBody>
                    <a:bodyPr/>
                    <a:lstStyle/>
                    <a:p>
                      <a:r>
                        <a:rPr lang="en-US" sz="1200" dirty="0"/>
                        <a:t>Notes</a:t>
                      </a:r>
                    </a:p>
                  </a:txBody>
                  <a:tcPr/>
                </a:tc>
                <a:extLst>
                  <a:ext uri="{0D108BD9-81ED-4DB2-BD59-A6C34878D82A}">
                    <a16:rowId xmlns:a16="http://schemas.microsoft.com/office/drawing/2014/main" val="3536572613"/>
                  </a:ext>
                </a:extLst>
              </a:tr>
              <a:tr h="323730">
                <a:tc>
                  <a:txBody>
                    <a:bodyPr/>
                    <a:lstStyle/>
                    <a:p>
                      <a:r>
                        <a:rPr lang="en-US" sz="1200" dirty="0"/>
                        <a:t>…</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rowSpan="3">
                  <a:txBody>
                    <a:bodyPr/>
                    <a:lstStyle/>
                    <a:p>
                      <a:pPr marL="171450" indent="-171450">
                        <a:buFont typeface="Arial" panose="020B0604020202020204" pitchFamily="34" charset="0"/>
                        <a:buChar char="•"/>
                      </a:pPr>
                      <a:r>
                        <a:rPr lang="en-US" sz="1200" dirty="0"/>
                        <a:t>Channels currently defined in the IEEE 802.15   standard</a:t>
                      </a:r>
                    </a:p>
                  </a:txBody>
                  <a:tcPr/>
                </a:tc>
                <a:extLst>
                  <a:ext uri="{0D108BD9-81ED-4DB2-BD59-A6C34878D82A}">
                    <a16:rowId xmlns:a16="http://schemas.microsoft.com/office/drawing/2014/main" val="3803635955"/>
                  </a:ext>
                </a:extLst>
              </a:tr>
              <a:tr h="323730">
                <a:tc>
                  <a:txBody>
                    <a:bodyPr/>
                    <a:lstStyle/>
                    <a:p>
                      <a:r>
                        <a:rPr lang="en-US" sz="1200" dirty="0"/>
                        <a:t>13</a:t>
                      </a:r>
                    </a:p>
                  </a:txBody>
                  <a:tcPr/>
                </a:tc>
                <a:tc>
                  <a:txBody>
                    <a:bodyPr/>
                    <a:lstStyle/>
                    <a:p>
                      <a:r>
                        <a:rPr lang="en-US" sz="1200" dirty="0"/>
                        <a:t>9,484.8</a:t>
                      </a:r>
                    </a:p>
                  </a:txBody>
                  <a:tcPr/>
                </a:tc>
                <a:tc>
                  <a:txBody>
                    <a:bodyPr/>
                    <a:lstStyle/>
                    <a:p>
                      <a:r>
                        <a:rPr lang="en-US" sz="1200" dirty="0"/>
                        <a:t>9,235.2</a:t>
                      </a:r>
                    </a:p>
                  </a:txBody>
                  <a:tcPr/>
                </a:tc>
                <a:tc>
                  <a:txBody>
                    <a:bodyPr/>
                    <a:lstStyle/>
                    <a:p>
                      <a:r>
                        <a:rPr lang="en-US" sz="1200" dirty="0"/>
                        <a:t>9,734.4</a:t>
                      </a:r>
                    </a:p>
                  </a:txBody>
                  <a:tcPr/>
                </a:tc>
                <a:tc vMerge="1">
                  <a:txBody>
                    <a:bodyPr/>
                    <a:lstStyle/>
                    <a:p>
                      <a:endParaRPr lang="en-US" sz="1200"/>
                    </a:p>
                  </a:txBody>
                  <a:tcPr/>
                </a:tc>
                <a:extLst>
                  <a:ext uri="{0D108BD9-81ED-4DB2-BD59-A6C34878D82A}">
                    <a16:rowId xmlns:a16="http://schemas.microsoft.com/office/drawing/2014/main" val="3299853355"/>
                  </a:ext>
                </a:extLst>
              </a:tr>
              <a:tr h="323730">
                <a:tc>
                  <a:txBody>
                    <a:bodyPr/>
                    <a:lstStyle/>
                    <a:p>
                      <a:r>
                        <a:rPr lang="en-US" sz="1200" dirty="0"/>
                        <a:t>14</a:t>
                      </a:r>
                    </a:p>
                  </a:txBody>
                  <a:tcPr/>
                </a:tc>
                <a:tc>
                  <a:txBody>
                    <a:bodyPr/>
                    <a:lstStyle/>
                    <a:p>
                      <a:r>
                        <a:rPr lang="en-US" sz="1200" dirty="0"/>
                        <a:t>9,984.0</a:t>
                      </a:r>
                    </a:p>
                  </a:txBody>
                  <a:tcPr/>
                </a:tc>
                <a:tc>
                  <a:txBody>
                    <a:bodyPr/>
                    <a:lstStyle/>
                    <a:p>
                      <a:r>
                        <a:rPr lang="en-US" sz="1200" dirty="0"/>
                        <a:t>9,734.4</a:t>
                      </a:r>
                    </a:p>
                  </a:txBody>
                  <a:tcPr/>
                </a:tc>
                <a:tc>
                  <a:txBody>
                    <a:bodyPr/>
                    <a:lstStyle/>
                    <a:p>
                      <a:r>
                        <a:rPr lang="en-US" sz="1200" dirty="0"/>
                        <a:t>10,233.6</a:t>
                      </a:r>
                    </a:p>
                  </a:txBody>
                  <a:tcPr/>
                </a:tc>
                <a:tc vMerge="1">
                  <a:txBody>
                    <a:bodyPr/>
                    <a:lstStyle/>
                    <a:p>
                      <a:endParaRPr lang="en-US" sz="1200" dirty="0"/>
                    </a:p>
                  </a:txBody>
                  <a:tcPr/>
                </a:tc>
                <a:extLst>
                  <a:ext uri="{0D108BD9-81ED-4DB2-BD59-A6C34878D82A}">
                    <a16:rowId xmlns:a16="http://schemas.microsoft.com/office/drawing/2014/main" val="2206188686"/>
                  </a:ext>
                </a:extLst>
              </a:tr>
              <a:tr h="323730">
                <a:tc>
                  <a:txBody>
                    <a:bodyPr/>
                    <a:lstStyle/>
                    <a:p>
                      <a:r>
                        <a:rPr lang="en-US" sz="1200" dirty="0">
                          <a:solidFill>
                            <a:srgbClr val="FF0000"/>
                          </a:solidFill>
                        </a:rPr>
                        <a:t>N1</a:t>
                      </a:r>
                    </a:p>
                  </a:txBody>
                  <a:tcPr/>
                </a:tc>
                <a:tc>
                  <a:txBody>
                    <a:bodyPr/>
                    <a:lstStyle/>
                    <a:p>
                      <a:r>
                        <a:rPr lang="en-US" sz="1200" dirty="0">
                          <a:solidFill>
                            <a:srgbClr val="FF0000"/>
                          </a:solidFill>
                        </a:rPr>
                        <a:t>10,483.2</a:t>
                      </a:r>
                    </a:p>
                  </a:txBody>
                  <a:tcPr/>
                </a:tc>
                <a:tc>
                  <a:txBody>
                    <a:bodyPr/>
                    <a:lstStyle/>
                    <a:p>
                      <a:r>
                        <a:rPr lang="en-US" sz="1200" dirty="0">
                          <a:solidFill>
                            <a:srgbClr val="FF0000"/>
                          </a:solidFill>
                        </a:rPr>
                        <a:t>10,233.6</a:t>
                      </a:r>
                    </a:p>
                  </a:txBody>
                  <a:tcPr/>
                </a:tc>
                <a:tc>
                  <a:txBody>
                    <a:bodyPr/>
                    <a:lstStyle/>
                    <a:p>
                      <a:r>
                        <a:rPr lang="en-US" sz="1200" dirty="0">
                          <a:solidFill>
                            <a:srgbClr val="FF0000"/>
                          </a:solidFill>
                        </a:rPr>
                        <a:t>10,732.8</a:t>
                      </a:r>
                    </a:p>
                  </a:txBody>
                  <a:tcPr/>
                </a:tc>
                <a:tc rowSpan="5">
                  <a:txBody>
                    <a:bodyPr/>
                    <a:lstStyle/>
                    <a:p>
                      <a:pPr marL="171450" indent="-171450">
                        <a:buFont typeface="Arial" panose="020B0604020202020204" pitchFamily="34" charset="0"/>
                        <a:buChar char="•"/>
                      </a:pPr>
                      <a:r>
                        <a:rPr lang="en-US" sz="1200" dirty="0"/>
                        <a:t>Option 1: 499.2 MHz channels.</a:t>
                      </a:r>
                    </a:p>
                    <a:p>
                      <a:pPr marL="171450" indent="-171450">
                        <a:buFont typeface="Arial" panose="020B0604020202020204" pitchFamily="34" charset="0"/>
                        <a:buChar char="•"/>
                      </a:pPr>
                      <a:r>
                        <a:rPr lang="en-US" sz="1200" dirty="0"/>
                        <a:t>Advantage: Ease of implementation.</a:t>
                      </a:r>
                    </a:p>
                    <a:p>
                      <a:pPr marL="171450" indent="-171450">
                        <a:buFont typeface="Arial" panose="020B0604020202020204" pitchFamily="34" charset="0"/>
                        <a:buChar char="•"/>
                      </a:pPr>
                      <a:r>
                        <a:rPr lang="en-US" sz="1200" dirty="0"/>
                        <a:t>Problem: Transmission in the passive sensing    band (10.6-10.7 GHz) will be prohibited in most,  if not all, regulatory domains.</a:t>
                      </a:r>
                    </a:p>
                    <a:p>
                      <a:pPr marL="171450" indent="-171450">
                        <a:buFont typeface="Arial" panose="020B0604020202020204" pitchFamily="34" charset="0"/>
                        <a:buChar char="•"/>
                      </a:pPr>
                      <a:r>
                        <a:rPr lang="en-US" sz="1200" dirty="0"/>
                        <a:t>Solution: Channel N1 would have to be skipped. Even if this is the case, the start frequency of N2     would be too close to 10,700 GHz, resulting in    stringent implementation requirements.</a:t>
                      </a:r>
                    </a:p>
                  </a:txBody>
                  <a:tcPr/>
                </a:tc>
                <a:extLst>
                  <a:ext uri="{0D108BD9-81ED-4DB2-BD59-A6C34878D82A}">
                    <a16:rowId xmlns:a16="http://schemas.microsoft.com/office/drawing/2014/main" val="2023275267"/>
                  </a:ext>
                </a:extLst>
              </a:tr>
              <a:tr h="323730">
                <a:tc>
                  <a:txBody>
                    <a:bodyPr/>
                    <a:lstStyle/>
                    <a:p>
                      <a:r>
                        <a:rPr lang="en-US" sz="1200" dirty="0">
                          <a:solidFill>
                            <a:srgbClr val="FF0000"/>
                          </a:solidFill>
                        </a:rPr>
                        <a:t>N2</a:t>
                      </a:r>
                    </a:p>
                  </a:txBody>
                  <a:tcPr/>
                </a:tc>
                <a:tc>
                  <a:txBody>
                    <a:bodyPr/>
                    <a:lstStyle/>
                    <a:p>
                      <a:r>
                        <a:rPr lang="en-US" sz="1200" dirty="0">
                          <a:solidFill>
                            <a:srgbClr val="FF0000"/>
                          </a:solidFill>
                        </a:rPr>
                        <a:t>10,982.4</a:t>
                      </a:r>
                    </a:p>
                  </a:txBody>
                  <a:tcPr/>
                </a:tc>
                <a:tc>
                  <a:txBody>
                    <a:bodyPr/>
                    <a:lstStyle/>
                    <a:p>
                      <a:r>
                        <a:rPr lang="en-US" sz="1200" dirty="0">
                          <a:solidFill>
                            <a:srgbClr val="FF0000"/>
                          </a:solidFill>
                        </a:rPr>
                        <a:t>10,732.8</a:t>
                      </a:r>
                    </a:p>
                  </a:txBody>
                  <a:tcPr/>
                </a:tc>
                <a:tc>
                  <a:txBody>
                    <a:bodyPr/>
                    <a:lstStyle/>
                    <a:p>
                      <a:r>
                        <a:rPr lang="en-US" sz="1200" dirty="0">
                          <a:solidFill>
                            <a:srgbClr val="FF0000"/>
                          </a:solidFill>
                        </a:rPr>
                        <a:t>11,232.0</a:t>
                      </a:r>
                    </a:p>
                  </a:txBody>
                  <a:tcPr/>
                </a:tc>
                <a:tc vMerge="1">
                  <a:txBody>
                    <a:bodyPr/>
                    <a:lstStyle/>
                    <a:p>
                      <a:endParaRPr lang="en-US" sz="1200" dirty="0"/>
                    </a:p>
                  </a:txBody>
                  <a:tcPr/>
                </a:tc>
                <a:extLst>
                  <a:ext uri="{0D108BD9-81ED-4DB2-BD59-A6C34878D82A}">
                    <a16:rowId xmlns:a16="http://schemas.microsoft.com/office/drawing/2014/main" val="1152893212"/>
                  </a:ext>
                </a:extLst>
              </a:tr>
              <a:tr h="323730">
                <a:tc>
                  <a:txBody>
                    <a:bodyPr/>
                    <a:lstStyle/>
                    <a:p>
                      <a:r>
                        <a:rPr lang="en-US" sz="1200" dirty="0">
                          <a:solidFill>
                            <a:srgbClr val="FF0000"/>
                          </a:solidFill>
                        </a:rPr>
                        <a:t>N3</a:t>
                      </a:r>
                    </a:p>
                  </a:txBody>
                  <a:tcPr/>
                </a:tc>
                <a:tc>
                  <a:txBody>
                    <a:bodyPr/>
                    <a:lstStyle/>
                    <a:p>
                      <a:r>
                        <a:rPr lang="en-US" sz="1200" dirty="0">
                          <a:solidFill>
                            <a:srgbClr val="FF0000"/>
                          </a:solidFill>
                        </a:rPr>
                        <a:t>11,481.6</a:t>
                      </a:r>
                    </a:p>
                  </a:txBody>
                  <a:tcPr/>
                </a:tc>
                <a:tc>
                  <a:txBody>
                    <a:bodyPr/>
                    <a:lstStyle/>
                    <a:p>
                      <a:r>
                        <a:rPr lang="en-US" sz="1200" dirty="0">
                          <a:solidFill>
                            <a:srgbClr val="FF0000"/>
                          </a:solidFill>
                        </a:rPr>
                        <a:t>11,232.0</a:t>
                      </a:r>
                    </a:p>
                  </a:txBody>
                  <a:tcPr/>
                </a:tc>
                <a:tc>
                  <a:txBody>
                    <a:bodyPr/>
                    <a:lstStyle/>
                    <a:p>
                      <a:r>
                        <a:rPr lang="en-US" sz="1200" dirty="0">
                          <a:solidFill>
                            <a:srgbClr val="FF0000"/>
                          </a:solidFill>
                        </a:rPr>
                        <a:t>11,731.2</a:t>
                      </a:r>
                    </a:p>
                  </a:txBody>
                  <a:tcPr/>
                </a:tc>
                <a:tc vMerge="1">
                  <a:txBody>
                    <a:bodyPr/>
                    <a:lstStyle/>
                    <a:p>
                      <a:endParaRPr lang="en-US" sz="1200" dirty="0"/>
                    </a:p>
                  </a:txBody>
                  <a:tcPr/>
                </a:tc>
                <a:extLst>
                  <a:ext uri="{0D108BD9-81ED-4DB2-BD59-A6C34878D82A}">
                    <a16:rowId xmlns:a16="http://schemas.microsoft.com/office/drawing/2014/main" val="2071735263"/>
                  </a:ext>
                </a:extLst>
              </a:tr>
              <a:tr h="323730">
                <a:tc>
                  <a:txBody>
                    <a:bodyPr/>
                    <a:lstStyle/>
                    <a:p>
                      <a:r>
                        <a:rPr lang="en-US" sz="1200" dirty="0">
                          <a:solidFill>
                            <a:srgbClr val="FF0000"/>
                          </a:solidFill>
                        </a:rPr>
                        <a:t>N4</a:t>
                      </a:r>
                    </a:p>
                  </a:txBody>
                  <a:tcPr/>
                </a:tc>
                <a:tc>
                  <a:txBody>
                    <a:bodyPr/>
                    <a:lstStyle/>
                    <a:p>
                      <a:r>
                        <a:rPr lang="en-US" sz="1200" dirty="0">
                          <a:solidFill>
                            <a:srgbClr val="FF0000"/>
                          </a:solidFill>
                        </a:rPr>
                        <a:t>11,980.8</a:t>
                      </a:r>
                    </a:p>
                  </a:txBody>
                  <a:tcPr/>
                </a:tc>
                <a:tc>
                  <a:txBody>
                    <a:bodyPr/>
                    <a:lstStyle/>
                    <a:p>
                      <a:r>
                        <a:rPr lang="en-US" sz="1200" dirty="0">
                          <a:solidFill>
                            <a:srgbClr val="FF0000"/>
                          </a:solidFill>
                        </a:rPr>
                        <a:t>11,731.2</a:t>
                      </a:r>
                    </a:p>
                  </a:txBody>
                  <a:tcPr/>
                </a:tc>
                <a:tc>
                  <a:txBody>
                    <a:bodyPr/>
                    <a:lstStyle/>
                    <a:p>
                      <a:r>
                        <a:rPr lang="en-US" sz="1200" dirty="0">
                          <a:solidFill>
                            <a:srgbClr val="FF0000"/>
                          </a:solidFill>
                        </a:rPr>
                        <a:t>12,230.4</a:t>
                      </a:r>
                    </a:p>
                  </a:txBody>
                  <a:tcPr/>
                </a:tc>
                <a:tc vMerge="1">
                  <a:txBody>
                    <a:bodyPr/>
                    <a:lstStyle/>
                    <a:p>
                      <a:endParaRPr lang="en-US" sz="1200" dirty="0"/>
                    </a:p>
                  </a:txBody>
                  <a:tcPr/>
                </a:tc>
                <a:extLst>
                  <a:ext uri="{0D108BD9-81ED-4DB2-BD59-A6C34878D82A}">
                    <a16:rowId xmlns:a16="http://schemas.microsoft.com/office/drawing/2014/main" val="3776506937"/>
                  </a:ext>
                </a:extLst>
              </a:tr>
              <a:tr h="323730">
                <a:tc>
                  <a:txBody>
                    <a:bodyPr/>
                    <a:lstStyle/>
                    <a:p>
                      <a:r>
                        <a:rPr lang="en-US" sz="1200" dirty="0">
                          <a:solidFill>
                            <a:srgbClr val="FF0000"/>
                          </a:solidFill>
                        </a:rPr>
                        <a:t>N5</a:t>
                      </a:r>
                    </a:p>
                  </a:txBody>
                  <a:tcPr/>
                </a:tc>
                <a:tc>
                  <a:txBody>
                    <a:bodyPr/>
                    <a:lstStyle/>
                    <a:p>
                      <a:r>
                        <a:rPr lang="en-US" sz="1200" dirty="0">
                          <a:solidFill>
                            <a:srgbClr val="FF0000"/>
                          </a:solidFill>
                        </a:rPr>
                        <a:t>12,480.0</a:t>
                      </a:r>
                    </a:p>
                  </a:txBody>
                  <a:tcPr/>
                </a:tc>
                <a:tc>
                  <a:txBody>
                    <a:bodyPr/>
                    <a:lstStyle/>
                    <a:p>
                      <a:r>
                        <a:rPr lang="en-US" sz="1200" dirty="0">
                          <a:solidFill>
                            <a:srgbClr val="FF0000"/>
                          </a:solidFill>
                        </a:rPr>
                        <a:t>12,230.4</a:t>
                      </a:r>
                    </a:p>
                  </a:txBody>
                  <a:tcPr/>
                </a:tc>
                <a:tc>
                  <a:txBody>
                    <a:bodyPr/>
                    <a:lstStyle/>
                    <a:p>
                      <a:r>
                        <a:rPr lang="en-US" sz="1200" dirty="0">
                          <a:solidFill>
                            <a:srgbClr val="FF0000"/>
                          </a:solidFill>
                        </a:rPr>
                        <a:t>12,729.6</a:t>
                      </a:r>
                    </a:p>
                  </a:txBody>
                  <a:tcPr/>
                </a:tc>
                <a:tc vMerge="1">
                  <a:txBody>
                    <a:bodyPr/>
                    <a:lstStyle/>
                    <a:p>
                      <a:pPr marL="171450" indent="-171450">
                        <a:buFont typeface="Arial" panose="020B0604020202020204" pitchFamily="34" charset="0"/>
                        <a:buChar char="•"/>
                      </a:pPr>
                      <a:endParaRPr lang="en-US" sz="1200" dirty="0"/>
                    </a:p>
                  </a:txBody>
                  <a:tcPr/>
                </a:tc>
                <a:extLst>
                  <a:ext uri="{0D108BD9-81ED-4DB2-BD59-A6C34878D82A}">
                    <a16:rowId xmlns:a16="http://schemas.microsoft.com/office/drawing/2014/main" val="2500493770"/>
                  </a:ext>
                </a:extLst>
              </a:tr>
            </a:tbl>
          </a:graphicData>
        </a:graphic>
      </p:graphicFrame>
      <p:sp>
        <p:nvSpPr>
          <p:cNvPr id="2" name="Footer Placeholder 1">
            <a:extLst>
              <a:ext uri="{FF2B5EF4-FFF2-40B4-BE49-F238E27FC236}">
                <a16:creationId xmlns:a16="http://schemas.microsoft.com/office/drawing/2014/main" id="{5DD70B80-31EE-C931-C5F2-9D32343EF218}"/>
              </a:ext>
            </a:extLst>
          </p:cNvPr>
          <p:cNvSpPr>
            <a:spLocks noGrp="1"/>
          </p:cNvSpPr>
          <p:nvPr>
            <p:ph type="ftr" sz="quarter" idx="13"/>
          </p:nvPr>
        </p:nvSpPr>
        <p:spPr/>
        <p:txBody>
          <a:bodyPr/>
          <a:lstStyle/>
          <a:p>
            <a:pPr>
              <a:defRPr/>
            </a:pPr>
            <a:r>
              <a:rPr lang="en-US"/>
              <a:t>Multiple Authors</a:t>
            </a: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normAutofit fontScale="90000"/>
          </a:bodyPr>
          <a:lstStyle/>
          <a:p>
            <a:r>
              <a:rPr lang="en-US" altLang="en-US" dirty="0"/>
              <a:t>Band Allocation – Option 2</a:t>
            </a:r>
            <a:br>
              <a:rPr lang="en-US" altLang="en-US" dirty="0"/>
            </a:br>
            <a:r>
              <a:rPr lang="en-US" altLang="en-US" dirty="0"/>
              <a:t>Avoiding Passive Sensing</a:t>
            </a:r>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9</a:t>
            </a:fld>
            <a:endParaRPr lang="en-US" altLang="ko-KR" sz="1200">
              <a:latin typeface="Times New Roman" panose="02020603050405020304" pitchFamily="18" charset="0"/>
            </a:endParaRPr>
          </a:p>
        </p:txBody>
      </p:sp>
      <p:graphicFrame>
        <p:nvGraphicFramePr>
          <p:cNvPr id="3" name="Table 4">
            <a:extLst>
              <a:ext uri="{FF2B5EF4-FFF2-40B4-BE49-F238E27FC236}">
                <a16:creationId xmlns:a16="http://schemas.microsoft.com/office/drawing/2014/main" id="{885BE547-4264-4B26-5856-1793339E27C6}"/>
              </a:ext>
            </a:extLst>
          </p:cNvPr>
          <p:cNvGraphicFramePr>
            <a:graphicFrameLocks noGrp="1"/>
          </p:cNvGraphicFramePr>
          <p:nvPr/>
        </p:nvGraphicFramePr>
        <p:xfrm>
          <a:off x="685800" y="2790910"/>
          <a:ext cx="7630617" cy="3158370"/>
        </p:xfrm>
        <a:graphic>
          <a:graphicData uri="http://schemas.openxmlformats.org/drawingml/2006/table">
            <a:tbl>
              <a:tblPr firstRow="1" bandRow="1">
                <a:tableStyleId>{5C22544A-7EE6-4342-B048-85BDC9FD1C3A}</a:tableStyleId>
              </a:tblPr>
              <a:tblGrid>
                <a:gridCol w="807084">
                  <a:extLst>
                    <a:ext uri="{9D8B030D-6E8A-4147-A177-3AD203B41FA5}">
                      <a16:colId xmlns:a16="http://schemas.microsoft.com/office/drawing/2014/main" val="3821721091"/>
                    </a:ext>
                  </a:extLst>
                </a:gridCol>
                <a:gridCol w="956102">
                  <a:extLst>
                    <a:ext uri="{9D8B030D-6E8A-4147-A177-3AD203B41FA5}">
                      <a16:colId xmlns:a16="http://schemas.microsoft.com/office/drawing/2014/main" val="1035417483"/>
                    </a:ext>
                  </a:extLst>
                </a:gridCol>
                <a:gridCol w="1100570">
                  <a:extLst>
                    <a:ext uri="{9D8B030D-6E8A-4147-A177-3AD203B41FA5}">
                      <a16:colId xmlns:a16="http://schemas.microsoft.com/office/drawing/2014/main" val="3691213361"/>
                    </a:ext>
                  </a:extLst>
                </a:gridCol>
                <a:gridCol w="1100570">
                  <a:extLst>
                    <a:ext uri="{9D8B030D-6E8A-4147-A177-3AD203B41FA5}">
                      <a16:colId xmlns:a16="http://schemas.microsoft.com/office/drawing/2014/main" val="2583373865"/>
                    </a:ext>
                  </a:extLst>
                </a:gridCol>
                <a:gridCol w="3666291">
                  <a:extLst>
                    <a:ext uri="{9D8B030D-6E8A-4147-A177-3AD203B41FA5}">
                      <a16:colId xmlns:a16="http://schemas.microsoft.com/office/drawing/2014/main" val="1459416423"/>
                    </a:ext>
                  </a:extLst>
                </a:gridCol>
              </a:tblGrid>
              <a:tr h="616052">
                <a:tc>
                  <a:txBody>
                    <a:bodyPr/>
                    <a:lstStyle/>
                    <a:p>
                      <a:r>
                        <a:rPr lang="en-US" sz="1200" b="1" dirty="0"/>
                        <a:t>Channel number</a:t>
                      </a:r>
                    </a:p>
                  </a:txBody>
                  <a:tcPr/>
                </a:tc>
                <a:tc>
                  <a:txBody>
                    <a:bodyPr/>
                    <a:lstStyle/>
                    <a:p>
                      <a:r>
                        <a:rPr lang="en-US" sz="1200" b="1" dirty="0"/>
                        <a:t>Centre </a:t>
                      </a:r>
                    </a:p>
                    <a:p>
                      <a:r>
                        <a:rPr lang="en-US" sz="1200" b="1" dirty="0"/>
                        <a:t>frequency (MHz)</a:t>
                      </a:r>
                    </a:p>
                  </a:txBody>
                  <a:tcPr/>
                </a:tc>
                <a:tc>
                  <a:txBody>
                    <a:bodyPr/>
                    <a:lstStyle/>
                    <a:p>
                      <a:r>
                        <a:rPr lang="en-US" sz="1200" dirty="0"/>
                        <a:t>Channel </a:t>
                      </a:r>
                    </a:p>
                    <a:p>
                      <a:r>
                        <a:rPr lang="en-US" sz="1200" dirty="0"/>
                        <a:t>start             frequency    (MHz)</a:t>
                      </a:r>
                    </a:p>
                  </a:txBody>
                  <a:tcPr/>
                </a:tc>
                <a:tc>
                  <a:txBody>
                    <a:bodyPr/>
                    <a:lstStyle/>
                    <a:p>
                      <a:r>
                        <a:rPr lang="en-US" sz="1200" dirty="0"/>
                        <a:t>Channel </a:t>
                      </a:r>
                    </a:p>
                    <a:p>
                      <a:r>
                        <a:rPr lang="en-US" sz="1200" dirty="0"/>
                        <a:t>end              frequency    (MHz)</a:t>
                      </a:r>
                    </a:p>
                  </a:txBody>
                  <a:tcPr/>
                </a:tc>
                <a:tc>
                  <a:txBody>
                    <a:bodyPr/>
                    <a:lstStyle/>
                    <a:p>
                      <a:r>
                        <a:rPr lang="en-US" sz="1200" dirty="0"/>
                        <a:t>Notes</a:t>
                      </a:r>
                    </a:p>
                  </a:txBody>
                  <a:tcPr/>
                </a:tc>
                <a:extLst>
                  <a:ext uri="{0D108BD9-81ED-4DB2-BD59-A6C34878D82A}">
                    <a16:rowId xmlns:a16="http://schemas.microsoft.com/office/drawing/2014/main" val="3536572613"/>
                  </a:ext>
                </a:extLst>
              </a:tr>
              <a:tr h="323730">
                <a:tc>
                  <a:txBody>
                    <a:bodyPr/>
                    <a:lstStyle/>
                    <a:p>
                      <a:r>
                        <a:rPr lang="en-US" sz="1200" dirty="0"/>
                        <a:t>…</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rowSpan="2">
                  <a:txBody>
                    <a:bodyPr/>
                    <a:lstStyle/>
                    <a:p>
                      <a:pPr marL="171450" indent="-171450">
                        <a:buFont typeface="Arial" panose="020B0604020202020204" pitchFamily="34" charset="0"/>
                        <a:buChar char="•"/>
                      </a:pPr>
                      <a:r>
                        <a:rPr lang="en-US" sz="1200" dirty="0"/>
                        <a:t>Channels currently defined in the IEEE 802.15   standard</a:t>
                      </a:r>
                    </a:p>
                  </a:txBody>
                  <a:tcPr/>
                </a:tc>
                <a:extLst>
                  <a:ext uri="{0D108BD9-81ED-4DB2-BD59-A6C34878D82A}">
                    <a16:rowId xmlns:a16="http://schemas.microsoft.com/office/drawing/2014/main" val="87931970"/>
                  </a:ext>
                </a:extLst>
              </a:tr>
              <a:tr h="117970">
                <a:tc>
                  <a:txBody>
                    <a:bodyPr/>
                    <a:lstStyle/>
                    <a:p>
                      <a:r>
                        <a:rPr lang="en-US" sz="1200" dirty="0"/>
                        <a:t>14</a:t>
                      </a:r>
                    </a:p>
                  </a:txBody>
                  <a:tcPr/>
                </a:tc>
                <a:tc>
                  <a:txBody>
                    <a:bodyPr/>
                    <a:lstStyle/>
                    <a:p>
                      <a:r>
                        <a:rPr lang="en-US" sz="1200" dirty="0"/>
                        <a:t>9,984.0</a:t>
                      </a:r>
                    </a:p>
                  </a:txBody>
                  <a:tcPr/>
                </a:tc>
                <a:tc>
                  <a:txBody>
                    <a:bodyPr/>
                    <a:lstStyle/>
                    <a:p>
                      <a:r>
                        <a:rPr lang="en-US" sz="1200" dirty="0"/>
                        <a:t>9,734.4</a:t>
                      </a:r>
                    </a:p>
                  </a:txBody>
                  <a:tcPr/>
                </a:tc>
                <a:tc>
                  <a:txBody>
                    <a:bodyPr/>
                    <a:lstStyle/>
                    <a:p>
                      <a:r>
                        <a:rPr lang="en-US" sz="1200" dirty="0"/>
                        <a:t>10,233.6</a:t>
                      </a:r>
                    </a:p>
                  </a:txBody>
                  <a:tcPr/>
                </a:tc>
                <a:tc vMerge="1">
                  <a:txBody>
                    <a:bodyPr/>
                    <a:lstStyle/>
                    <a:p>
                      <a:endParaRPr lang="en-US" sz="1200" dirty="0"/>
                    </a:p>
                  </a:txBody>
                  <a:tcPr/>
                </a:tc>
                <a:extLst>
                  <a:ext uri="{0D108BD9-81ED-4DB2-BD59-A6C34878D82A}">
                    <a16:rowId xmlns:a16="http://schemas.microsoft.com/office/drawing/2014/main" val="2206188686"/>
                  </a:ext>
                </a:extLst>
              </a:tr>
              <a:tr h="323730">
                <a:tc>
                  <a:txBody>
                    <a:bodyPr/>
                    <a:lstStyle/>
                    <a:p>
                      <a:r>
                        <a:rPr lang="en-US" sz="1200" dirty="0">
                          <a:solidFill>
                            <a:srgbClr val="FF0000"/>
                          </a:solidFill>
                        </a:rPr>
                        <a:t>N1</a:t>
                      </a:r>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200" dirty="0">
                          <a:solidFill>
                            <a:srgbClr val="FF0000"/>
                          </a:solidFill>
                        </a:rPr>
                        <a:t>11,107.2</a:t>
                      </a:r>
                    </a:p>
                  </a:txBody>
                  <a:tcPr/>
                </a:tc>
                <a:tc>
                  <a:txBody>
                    <a:bodyPr/>
                    <a:lstStyle/>
                    <a:p>
                      <a:r>
                        <a:rPr lang="en-US" sz="1200" dirty="0">
                          <a:solidFill>
                            <a:srgbClr val="FF0000"/>
                          </a:solidFill>
                        </a:rPr>
                        <a:t>10,857.6</a:t>
                      </a:r>
                    </a:p>
                  </a:txBody>
                  <a:tcPr/>
                </a:tc>
                <a:tc>
                  <a:txBody>
                    <a:bodyPr/>
                    <a:lstStyle/>
                    <a:p>
                      <a:r>
                        <a:rPr lang="en-US" sz="1200" dirty="0">
                          <a:solidFill>
                            <a:srgbClr val="FF0000"/>
                          </a:solidFill>
                        </a:rPr>
                        <a:t>11,356.8</a:t>
                      </a:r>
                    </a:p>
                  </a:txBody>
                  <a:tcPr/>
                </a:tc>
                <a:tc rowSpan="4">
                  <a:txBody>
                    <a:bodyPr/>
                    <a:lstStyle/>
                    <a:p>
                      <a:pPr marL="171450" indent="-171450">
                        <a:buFont typeface="Arial" panose="020B0604020202020204" pitchFamily="34" charset="0"/>
                        <a:buChar char="•"/>
                      </a:pPr>
                      <a:r>
                        <a:rPr lang="en-US" sz="1200" dirty="0">
                          <a:solidFill>
                            <a:schemeClr val="tx1"/>
                          </a:solidFill>
                        </a:rPr>
                        <a:t>Option 2: 1.25x499.2 MHz gap is introduced to   protect passive band</a:t>
                      </a:r>
                    </a:p>
                    <a:p>
                      <a:pPr marL="171450" indent="-171450">
                        <a:buFont typeface="Arial" panose="020B0604020202020204" pitchFamily="34" charset="0"/>
                        <a:buChar char="•"/>
                      </a:pPr>
                      <a:r>
                        <a:rPr lang="en-US" sz="1200" dirty="0">
                          <a:solidFill>
                            <a:schemeClr val="tx1"/>
                          </a:solidFill>
                        </a:rPr>
                        <a:t>Problem: Breaking from “multiple of 499.2 MHz” center frequencies increases implementation        complexity</a:t>
                      </a:r>
                    </a:p>
                    <a:p>
                      <a:pPr marL="171450" indent="-171450">
                        <a:buFont typeface="Arial" panose="020B0604020202020204" pitchFamily="34" charset="0"/>
                        <a:buChar char="•"/>
                      </a:pPr>
                      <a:r>
                        <a:rPr lang="en-US" sz="1200" dirty="0">
                          <a:solidFill>
                            <a:schemeClr val="tx1"/>
                          </a:solidFill>
                        </a:rPr>
                        <a:t>Advantages:</a:t>
                      </a:r>
                    </a:p>
                    <a:p>
                      <a:pPr marL="628650" lvl="1" indent="-171450">
                        <a:buFont typeface="Arial" panose="020B0604020202020204" pitchFamily="34" charset="0"/>
                        <a:buChar char="•"/>
                      </a:pPr>
                      <a:r>
                        <a:rPr lang="en-US" sz="1200" dirty="0">
                          <a:solidFill>
                            <a:schemeClr val="tx1"/>
                          </a:solidFill>
                        </a:rPr>
                        <a:t>Protection passive band</a:t>
                      </a:r>
                    </a:p>
                    <a:p>
                      <a:pPr marL="628650" lvl="1" indent="-171450">
                        <a:buFont typeface="Arial" panose="020B0604020202020204" pitchFamily="34" charset="0"/>
                        <a:buChar char="•"/>
                      </a:pPr>
                      <a:r>
                        <a:rPr lang="en-US" sz="1200" dirty="0">
                          <a:solidFill>
                            <a:schemeClr val="tx1"/>
                          </a:solidFill>
                        </a:rPr>
                        <a:t>3 499.2 MHz channels below 12.4/12.7   GHz</a:t>
                      </a:r>
                    </a:p>
                  </a:txBody>
                  <a:tcPr/>
                </a:tc>
                <a:extLst>
                  <a:ext uri="{0D108BD9-81ED-4DB2-BD59-A6C34878D82A}">
                    <a16:rowId xmlns:a16="http://schemas.microsoft.com/office/drawing/2014/main" val="2023275267"/>
                  </a:ext>
                </a:extLst>
              </a:tr>
              <a:tr h="323730">
                <a:tc>
                  <a:txBody>
                    <a:bodyPr/>
                    <a:lstStyle/>
                    <a:p>
                      <a:r>
                        <a:rPr lang="en-US" sz="1200" dirty="0">
                          <a:solidFill>
                            <a:srgbClr val="FF0000"/>
                          </a:solidFill>
                        </a:rPr>
                        <a:t>N2</a:t>
                      </a:r>
                    </a:p>
                  </a:txBody>
                  <a:tcPr/>
                </a:tc>
                <a:tc>
                  <a:txBody>
                    <a:bodyPr/>
                    <a:lstStyle/>
                    <a:p>
                      <a:r>
                        <a:rPr lang="en-US" sz="1200" dirty="0">
                          <a:solidFill>
                            <a:srgbClr val="FF0000"/>
                          </a:solidFill>
                        </a:rPr>
                        <a:t>11,606.4</a:t>
                      </a:r>
                    </a:p>
                  </a:txBody>
                  <a:tcPr/>
                </a:tc>
                <a:tc>
                  <a:txBody>
                    <a:bodyPr/>
                    <a:lstStyle/>
                    <a:p>
                      <a:r>
                        <a:rPr lang="en-US" sz="1200" dirty="0">
                          <a:solidFill>
                            <a:srgbClr val="FF0000"/>
                          </a:solidFill>
                        </a:rPr>
                        <a:t>11,356.8</a:t>
                      </a:r>
                    </a:p>
                  </a:txBody>
                  <a:tcPr/>
                </a:tc>
                <a:tc>
                  <a:txBody>
                    <a:bodyPr/>
                    <a:lstStyle/>
                    <a:p>
                      <a:r>
                        <a:rPr lang="en-US" sz="1200" dirty="0">
                          <a:solidFill>
                            <a:srgbClr val="FF0000"/>
                          </a:solidFill>
                        </a:rPr>
                        <a:t>11,856.0</a:t>
                      </a:r>
                    </a:p>
                  </a:txBody>
                  <a:tcPr/>
                </a:tc>
                <a:tc vMerge="1">
                  <a:txBody>
                    <a:bodyPr/>
                    <a:lstStyle/>
                    <a:p>
                      <a:endParaRPr lang="en-US" sz="1200" dirty="0"/>
                    </a:p>
                  </a:txBody>
                  <a:tcPr/>
                </a:tc>
                <a:extLst>
                  <a:ext uri="{0D108BD9-81ED-4DB2-BD59-A6C34878D82A}">
                    <a16:rowId xmlns:a16="http://schemas.microsoft.com/office/drawing/2014/main" val="1152893212"/>
                  </a:ext>
                </a:extLst>
              </a:tr>
              <a:tr h="323730">
                <a:tc>
                  <a:txBody>
                    <a:bodyPr/>
                    <a:lstStyle/>
                    <a:p>
                      <a:r>
                        <a:rPr lang="en-US" sz="1200" dirty="0">
                          <a:solidFill>
                            <a:srgbClr val="FF0000"/>
                          </a:solidFill>
                        </a:rPr>
                        <a:t>N3</a:t>
                      </a:r>
                    </a:p>
                  </a:txBody>
                  <a:tcPr/>
                </a:tc>
                <a:tc>
                  <a:txBody>
                    <a:bodyPr/>
                    <a:lstStyle/>
                    <a:p>
                      <a:r>
                        <a:rPr lang="en-US" sz="1200" dirty="0">
                          <a:solidFill>
                            <a:srgbClr val="FF0000"/>
                          </a:solidFill>
                        </a:rPr>
                        <a:t>12,105.6</a:t>
                      </a:r>
                    </a:p>
                  </a:txBody>
                  <a:tcPr/>
                </a:tc>
                <a:tc>
                  <a:txBody>
                    <a:bodyPr/>
                    <a:lstStyle/>
                    <a:p>
                      <a:r>
                        <a:rPr lang="en-US" sz="1200" dirty="0">
                          <a:solidFill>
                            <a:srgbClr val="FF0000"/>
                          </a:solidFill>
                        </a:rPr>
                        <a:t>11,856.0</a:t>
                      </a:r>
                    </a:p>
                  </a:txBody>
                  <a:tcPr/>
                </a:tc>
                <a:tc>
                  <a:txBody>
                    <a:bodyPr/>
                    <a:lstStyle/>
                    <a:p>
                      <a:r>
                        <a:rPr lang="en-US" sz="1200" b="0" dirty="0">
                          <a:solidFill>
                            <a:srgbClr val="FF0000"/>
                          </a:solidFill>
                        </a:rPr>
                        <a:t>12,355.2</a:t>
                      </a:r>
                    </a:p>
                  </a:txBody>
                  <a:tcPr/>
                </a:tc>
                <a:tc vMerge="1">
                  <a:txBody>
                    <a:bodyPr/>
                    <a:lstStyle/>
                    <a:p>
                      <a:endParaRPr lang="en-US" sz="1200" dirty="0"/>
                    </a:p>
                  </a:txBody>
                  <a:tcPr/>
                </a:tc>
                <a:extLst>
                  <a:ext uri="{0D108BD9-81ED-4DB2-BD59-A6C34878D82A}">
                    <a16:rowId xmlns:a16="http://schemas.microsoft.com/office/drawing/2014/main" val="2071735263"/>
                  </a:ext>
                </a:extLst>
              </a:tr>
              <a:tr h="323730">
                <a:tc>
                  <a:txBody>
                    <a:bodyPr/>
                    <a:lstStyle/>
                    <a:p>
                      <a:r>
                        <a:rPr lang="en-US" sz="1200" dirty="0">
                          <a:solidFill>
                            <a:srgbClr val="FF0000"/>
                          </a:solidFill>
                        </a:rPr>
                        <a:t>N4</a:t>
                      </a:r>
                    </a:p>
                  </a:txBody>
                  <a:tcPr/>
                </a:tc>
                <a:tc>
                  <a:txBody>
                    <a:bodyPr/>
                    <a:lstStyle/>
                    <a:p>
                      <a:r>
                        <a:rPr lang="en-US" sz="1200" dirty="0">
                          <a:solidFill>
                            <a:srgbClr val="FF0000"/>
                          </a:solidFill>
                        </a:rPr>
                        <a:t>12,604.8</a:t>
                      </a:r>
                    </a:p>
                  </a:txBody>
                  <a:tcPr/>
                </a:tc>
                <a:tc>
                  <a:txBody>
                    <a:bodyPr/>
                    <a:lstStyle/>
                    <a:p>
                      <a:r>
                        <a:rPr lang="en-US" sz="1200" dirty="0">
                          <a:solidFill>
                            <a:srgbClr val="FF0000"/>
                          </a:solidFill>
                        </a:rPr>
                        <a:t>12,355.2</a:t>
                      </a:r>
                    </a:p>
                  </a:txBody>
                  <a:tcPr/>
                </a:tc>
                <a:tc>
                  <a:txBody>
                    <a:bodyPr/>
                    <a:lstStyle/>
                    <a:p>
                      <a:r>
                        <a:rPr lang="en-US" sz="1200" b="0" dirty="0">
                          <a:solidFill>
                            <a:srgbClr val="FF0000"/>
                          </a:solidFill>
                        </a:rPr>
                        <a:t>12,854.4</a:t>
                      </a:r>
                    </a:p>
                  </a:txBody>
                  <a:tcPr/>
                </a:tc>
                <a:tc vMerge="1">
                  <a:txBody>
                    <a:bodyPr/>
                    <a:lstStyle/>
                    <a:p>
                      <a:endParaRPr lang="en-US" sz="1200" dirty="0"/>
                    </a:p>
                  </a:txBody>
                  <a:tcPr/>
                </a:tc>
                <a:extLst>
                  <a:ext uri="{0D108BD9-81ED-4DB2-BD59-A6C34878D82A}">
                    <a16:rowId xmlns:a16="http://schemas.microsoft.com/office/drawing/2014/main" val="3776506937"/>
                  </a:ext>
                </a:extLst>
              </a:tr>
            </a:tbl>
          </a:graphicData>
        </a:graphic>
      </p:graphicFrame>
      <p:sp>
        <p:nvSpPr>
          <p:cNvPr id="4" name="TextBox 3">
            <a:extLst>
              <a:ext uri="{FF2B5EF4-FFF2-40B4-BE49-F238E27FC236}">
                <a16:creationId xmlns:a16="http://schemas.microsoft.com/office/drawing/2014/main" id="{3D0033F5-379C-2E52-A73A-B3D1E485AE39}"/>
              </a:ext>
            </a:extLst>
          </p:cNvPr>
          <p:cNvSpPr txBox="1"/>
          <p:nvPr/>
        </p:nvSpPr>
        <p:spPr>
          <a:xfrm>
            <a:off x="539552" y="1631702"/>
            <a:ext cx="8424936"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latin typeface="+mn-lt"/>
              </a:rPr>
              <a:t>Breaking from “multiple of 499.2 MHz” center frequency allocation may lead to better spectrum utilization.</a:t>
            </a:r>
          </a:p>
          <a:p>
            <a:pPr marL="285750" indent="-285750">
              <a:buFont typeface="Arial" panose="020B0604020202020204" pitchFamily="34" charset="0"/>
              <a:buChar char="•"/>
            </a:pPr>
            <a:r>
              <a:rPr lang="en-US" sz="1600" dirty="0">
                <a:solidFill>
                  <a:schemeClr val="tx1"/>
                </a:solidFill>
                <a:latin typeface="+mn-lt"/>
              </a:rPr>
              <a:t>Infinite number of solutions exist.  Below is an example of what could be achieved if a gap of 1.25x499.2 MHz is introduced to protect passive band.</a:t>
            </a:r>
          </a:p>
        </p:txBody>
      </p:sp>
      <p:sp>
        <p:nvSpPr>
          <p:cNvPr id="2" name="Footer Placeholder 1">
            <a:extLst>
              <a:ext uri="{FF2B5EF4-FFF2-40B4-BE49-F238E27FC236}">
                <a16:creationId xmlns:a16="http://schemas.microsoft.com/office/drawing/2014/main" id="{F5414CB7-A2B8-9A60-987F-78326B1115B2}"/>
              </a:ext>
            </a:extLst>
          </p:cNvPr>
          <p:cNvSpPr>
            <a:spLocks noGrp="1"/>
          </p:cNvSpPr>
          <p:nvPr>
            <p:ph type="ftr" sz="quarter" idx="13"/>
          </p:nvPr>
        </p:nvSpPr>
        <p:spPr/>
        <p:txBody>
          <a:bodyPr/>
          <a:lstStyle/>
          <a:p>
            <a:pPr>
              <a:defRPr/>
            </a:pPr>
            <a:r>
              <a:rPr lang="en-US"/>
              <a:t>Multiple Authors</a:t>
            </a:r>
          </a:p>
        </p:txBody>
      </p:sp>
    </p:spTree>
    <p:extLst>
      <p:ext uri="{BB962C8B-B14F-4D97-AF65-F5344CB8AC3E}">
        <p14:creationId xmlns:p14="http://schemas.microsoft.com/office/powerpoint/2010/main" val="838933881"/>
      </p:ext>
    </p:extLst>
  </p:cSld>
  <p:clrMapOvr>
    <a:masterClrMapping/>
  </p:clrMapOvr>
  <p:transition spd="med">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34844</TotalTime>
  <Words>2352</Words>
  <Application>Microsoft Office PowerPoint</Application>
  <PresentationFormat>On-screen Show (4:3)</PresentationFormat>
  <Paragraphs>1189</Paragraphs>
  <Slides>18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Calibri</vt:lpstr>
      <vt:lpstr>Times New Roman</vt:lpstr>
      <vt:lpstr>Office Theme</vt:lpstr>
      <vt:lpstr>Bitmap Image</vt:lpstr>
      <vt:lpstr>PowerPoint Presentation</vt:lpstr>
      <vt:lpstr>Expanding and Extending HRP channel plan</vt:lpstr>
      <vt:lpstr>Technical Guidance</vt:lpstr>
      <vt:lpstr>Background (1)</vt:lpstr>
      <vt:lpstr>Background (2)</vt:lpstr>
      <vt:lpstr>Background (3)</vt:lpstr>
      <vt:lpstr>The current HRP plan</vt:lpstr>
      <vt:lpstr>Band Allocation – Option 1 No overlap</vt:lpstr>
      <vt:lpstr>Band Allocation – Option 2 Avoiding Passive Sensing</vt:lpstr>
      <vt:lpstr>Overlapping Channels</vt:lpstr>
      <vt:lpstr>Other Considerates</vt:lpstr>
      <vt:lpstr>When we put it all together…</vt:lpstr>
      <vt:lpstr>Overlapping channel plan – 6-10 GHz: adding overlapping channels to HRP channel plan</vt:lpstr>
      <vt:lpstr>Overlapping channel plan – 6-12.7 GHz: linear extension of existing HRP channel plan</vt:lpstr>
      <vt:lpstr>Overlapping channel plan – 6-12.7 GHz: linear extension of existing HRP channel plan</vt:lpstr>
      <vt:lpstr>Overlapping channel plan – 6-12.7 GHz: Extension of HRP skipping 10.6-10.7 GHz</vt:lpstr>
      <vt:lpstr>Changes to the Standard</vt:lpstr>
      <vt:lpstr>Add Rows to Table 10-9</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474</cp:revision>
  <cp:lastPrinted>2000-03-07T00:55:37Z</cp:lastPrinted>
  <dcterms:created xsi:type="dcterms:W3CDTF">2016-01-17T22:48:36Z</dcterms:created>
  <dcterms:modified xsi:type="dcterms:W3CDTF">2022-09-15T20:27:59Z</dcterms:modified>
  <cp:category/>
</cp:coreProperties>
</file>