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85" r:id="rId4"/>
    <p:sldId id="296" r:id="rId5"/>
    <p:sldId id="279" r:id="rId6"/>
    <p:sldId id="289" r:id="rId7"/>
    <p:sldId id="273"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36434E-1D39-49F6-A9F8-0A55B4F559A6}" v="19" dt="2022-09-14T20:59:32.7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p:cViewPr varScale="1">
        <p:scale>
          <a:sx n="110" d="100"/>
          <a:sy n="110" d="100"/>
        </p:scale>
        <p:origin x="2322"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389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custDataLst>
              <p:tags r:id="rId2"/>
            </p:custDataLst>
          </p:nvPr>
        </p:nvSpPr>
        <p:spPr bwMode="auto">
          <a:xfrm>
            <a:off x="0" y="252026"/>
            <a:ext cx="69342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z="900" b="0">
                <a:solidFill>
                  <a:srgbClr val="000000"/>
                </a:solidFill>
                <a:latin typeface="Arial" panose="020B0604020202020204" pitchFamily="34" charset="0"/>
              </a:rPr>
              <a:t>Classification | </a:t>
            </a:r>
            <a:r>
              <a:rPr lang="en-US" altLang="en-US" sz="900" b="0">
                <a:solidFill>
                  <a:srgbClr val="00A1E0"/>
                </a:solidFill>
                <a:latin typeface="Arial" panose="020B0604020202020204" pitchFamily="34" charset="0"/>
              </a:rPr>
              <a:t>PRIVATE</a:t>
            </a:r>
            <a:endParaRPr lang="en-US" altLang="en-US" sz="900" b="0" dirty="0">
              <a:solidFill>
                <a:srgbClr val="00A1E0"/>
              </a:solidFill>
              <a:latin typeface="Arial" panose="020B0604020202020204" pitchFamily="34" charset="0"/>
            </a:endParaRP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custDataLst>
              <p:tags r:id="rId3"/>
            </p:custDataLst>
          </p:nvPr>
        </p:nvSpPr>
        <p:spPr bwMode="auto">
          <a:xfrm>
            <a:off x="0" y="8982075"/>
            <a:ext cx="6934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pPr algn="ctr"/>
            <a:r>
              <a:rPr lang="en-US" altLang="en-US" sz="900">
                <a:solidFill>
                  <a:srgbClr val="000000"/>
                </a:solidFill>
                <a:latin typeface="Arial" panose="020B0604020202020204" pitchFamily="34" charset="0"/>
              </a:rPr>
              <a:t>© 2022 Qorvo US, Inc.
Qorvo Confidential &amp; Proprietary Information</a:t>
            </a:r>
            <a:endParaRPr lang="en-US" altLang="en-US" sz="900" dirty="0">
              <a:solidFill>
                <a:srgbClr val="000000"/>
              </a:solidFill>
              <a:latin typeface="Arial" panose="020B0604020202020204" pitchFamily="34" charset="0"/>
            </a:endParaRP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custDataLst>
              <p:tags r:id="rId2"/>
            </p:custDataLst>
          </p:nvPr>
        </p:nvSpPr>
        <p:spPr bwMode="auto">
          <a:xfrm>
            <a:off x="0" y="172651"/>
            <a:ext cx="69342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lang="en-US"/>
            </a:lvl1p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custDataLst>
              <p:tags r:id="rId3"/>
            </p:custDataLst>
          </p:nvPr>
        </p:nvSpPr>
        <p:spPr bwMode="auto">
          <a:xfrm>
            <a:off x="0" y="8985250"/>
            <a:ext cx="6934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ctr" defTabSz="933450">
              <a:defRPr lang="en-US" sz="900" b="0" i="0" u="none">
                <a:solidFill>
                  <a:srgbClr val="000000"/>
                </a:solidFill>
                <a:latin typeface="Arial" panose="020B0604020202020204" pitchFamily="34" charset="0"/>
              </a:defRPr>
            </a:lvl5pPr>
          </a:lstStyle>
          <a:p>
            <a:pPr lvl="4"/>
            <a:r>
              <a:rPr lang="en-US"/>
              <a:t>© 2022 Qorvo US, Inc.
Qorvo Confidential &amp; Proprietary Information</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3927331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1292666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3287158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custDataLst>
              <p:tags r:id="rId1"/>
            </p:custDataLst>
          </p:nvPr>
        </p:nvSpPr>
        <p:spPr>
          <a:xfrm>
            <a:off x="0" y="172651"/>
            <a:ext cx="6934200" cy="138499"/>
          </a:xfrm>
          <a:ln/>
        </p:spPr>
        <p:txBody>
          <a:bodyPr/>
          <a:lstStyle/>
          <a:p>
            <a:r>
              <a:rPr lang="en-US" altLang="en-US" sz="900">
                <a:solidFill>
                  <a:srgbClr val="000000"/>
                </a:solidFill>
                <a:latin typeface="Arial" panose="020B0604020202020204" pitchFamily="34" charset="0"/>
              </a:rPr>
              <a:t>Classification | </a:t>
            </a:r>
            <a:r>
              <a:rPr lang="en-US" altLang="en-US" sz="900">
                <a:solidFill>
                  <a:srgbClr val="00A1E0"/>
                </a:solidFill>
                <a:latin typeface="Arial" panose="020B0604020202020204" pitchFamily="34" charset="0"/>
              </a:rPr>
              <a:t>PRIVATE</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custDataLst>
              <p:tags r:id="rId2"/>
            </p:custDataLst>
          </p:nvPr>
        </p:nvSpPr>
        <p:spPr>
          <a:xfrm>
            <a:off x="0" y="8985250"/>
            <a:ext cx="6934200" cy="276999"/>
          </a:xfrm>
          <a:ln/>
        </p:spPr>
        <p:txBody>
          <a:bodyPr/>
          <a:lstStyle/>
          <a:p>
            <a:pPr lvl="4"/>
            <a:r>
              <a:rPr lang="en-US" altLang="en-US"/>
              <a:t>© 2022 Qorvo US, Inc.
Qorvo Confidential &amp; Proprietary Information</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53866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custDataLst>
              <p:tags r:id="rId1"/>
            </p:custDataLst>
          </p:nvPr>
        </p:nvSpPr>
        <p:spPr>
          <a:xfrm>
            <a:off x="0" y="172651"/>
            <a:ext cx="6934200" cy="138499"/>
          </a:xfrm>
          <a:ln/>
        </p:spPr>
        <p:txBody>
          <a:bodyPr/>
          <a:lstStyle/>
          <a:p>
            <a:r>
              <a:rPr lang="en-US" altLang="en-US" sz="900">
                <a:solidFill>
                  <a:srgbClr val="000000"/>
                </a:solidFill>
                <a:latin typeface="Arial" panose="020B0604020202020204" pitchFamily="34" charset="0"/>
              </a:rPr>
              <a:t>Classification | </a:t>
            </a:r>
            <a:r>
              <a:rPr lang="en-US" altLang="en-US" sz="900">
                <a:solidFill>
                  <a:srgbClr val="00A1E0"/>
                </a:solidFill>
                <a:latin typeface="Arial" panose="020B0604020202020204" pitchFamily="34" charset="0"/>
              </a:rPr>
              <a:t>PRIVATE</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custDataLst>
              <p:tags r:id="rId2"/>
            </p:custDataLst>
          </p:nvPr>
        </p:nvSpPr>
        <p:spPr>
          <a:xfrm>
            <a:off x="0" y="8985250"/>
            <a:ext cx="6934200" cy="276999"/>
          </a:xfrm>
          <a:ln/>
        </p:spPr>
        <p:txBody>
          <a:bodyPr/>
          <a:lstStyle/>
          <a:p>
            <a:pPr lvl="4"/>
            <a:r>
              <a:rPr lang="en-US" altLang="en-US"/>
              <a:t>© 2022 Qorvo US, Inc.
Qorvo Confidential &amp; Proprietary Information</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a:solidFill>
                  <a:srgbClr val="000000"/>
                </a:solidFill>
                <a:latin typeface="Arial" panose="020B0604020202020204" pitchFamily="34" charset="0"/>
              </a:rPr>
              <a:t>Classification | </a:t>
            </a:r>
            <a:r>
              <a:rPr lang="en-US" sz="90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dirty="0"/>
          </a:p>
        </p:txBody>
      </p:sp>
    </p:spTree>
    <p:extLst>
      <p:ext uri="{BB962C8B-B14F-4D97-AF65-F5344CB8AC3E}">
        <p14:creationId xmlns:p14="http://schemas.microsoft.com/office/powerpoint/2010/main" val="1509940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14: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282" name="Google Shape;282;p14:notes"/>
          <p:cNvSpPr txBox="1">
            <a:spLocks noGrp="1"/>
          </p:cNvSpPr>
          <p:nvPr>
            <p:ph type="body" idx="1"/>
          </p:nvPr>
        </p:nvSpPr>
        <p:spPr>
          <a:xfrm>
            <a:off x="923925" y="4408488"/>
            <a:ext cx="5086350" cy="4176712"/>
          </a:xfrm>
          <a:prstGeom prst="rect">
            <a:avLst/>
          </a:prstGeom>
          <a:noFill/>
          <a:ln>
            <a:noFill/>
          </a:ln>
        </p:spPr>
        <p:txBody>
          <a:bodyPr spcFirstLastPara="1" wrap="square" lIns="93650" tIns="46025" rIns="93650" bIns="46025" anchor="t" anchorCtr="0">
            <a:noAutofit/>
          </a:bodyPr>
          <a:lstStyle/>
          <a:p>
            <a:pPr marL="0" lvl="0" indent="0" algn="l" rtl="0">
              <a:spcBef>
                <a:spcPts val="0"/>
              </a:spcBef>
              <a:spcAft>
                <a:spcPts val="0"/>
              </a:spcAft>
              <a:buNone/>
            </a:pPr>
            <a:endParaRPr/>
          </a:p>
        </p:txBody>
      </p:sp>
      <p:sp>
        <p:nvSpPr>
          <p:cNvPr id="283" name="Google Shape;283;p14:notes"/>
          <p:cNvSpPr txBox="1">
            <a:spLocks noGrp="1"/>
          </p:cNvSpPr>
          <p:nvPr>
            <p:ph type="hdr" idx="3"/>
          </p:nvPr>
        </p:nvSpPr>
        <p:spPr>
          <a:xfrm>
            <a:off x="0" y="172651"/>
            <a:ext cx="6934200" cy="138499"/>
          </a:xfrm>
          <a:prstGeom prst="rect">
            <a:avLst/>
          </a:prstGeom>
          <a:noFill/>
          <a:ln>
            <a:noFill/>
          </a:ln>
        </p:spPr>
        <p:txBody>
          <a:bodyPr spcFirstLastPara="1" wrap="square" lIns="0" tIns="0" rIns="0" bIns="0" anchor="b" anchorCtr="0">
            <a:spAutoFit/>
          </a:bodyPr>
          <a:lstStyle/>
          <a:p>
            <a:pPr marL="0" lvl="0" indent="0" algn="r" rtl="0">
              <a:spcBef>
                <a:spcPts val="0"/>
              </a:spcBef>
              <a:spcAft>
                <a:spcPts val="0"/>
              </a:spcAft>
              <a:buNone/>
            </a:pPr>
            <a:r>
              <a:rPr lang="en-US" sz="900">
                <a:solidFill>
                  <a:srgbClr val="000000"/>
                </a:solidFill>
                <a:latin typeface="Arial"/>
                <a:ea typeface="Arial"/>
                <a:cs typeface="Arial"/>
                <a:sym typeface="Arial"/>
              </a:rPr>
              <a:t>Classification | </a:t>
            </a:r>
            <a:r>
              <a:rPr lang="en-US" sz="900">
                <a:solidFill>
                  <a:srgbClr val="00A1E0"/>
                </a:solidFill>
                <a:latin typeface="Arial"/>
                <a:ea typeface="Arial"/>
                <a:cs typeface="Arial"/>
                <a:sym typeface="Arial"/>
              </a:rPr>
              <a:t>PRIVATE</a:t>
            </a:r>
            <a:endParaRPr/>
          </a:p>
        </p:txBody>
      </p:sp>
      <p:sp>
        <p:nvSpPr>
          <p:cNvPr id="284" name="Google Shape;284;p14:notes"/>
          <p:cNvSpPr txBox="1">
            <a:spLocks noGrp="1"/>
          </p:cNvSpPr>
          <p:nvPr>
            <p:ph type="dt" idx="10"/>
          </p:nvPr>
        </p:nvSpPr>
        <p:spPr>
          <a:xfrm>
            <a:off x="654050" y="98425"/>
            <a:ext cx="2736850" cy="212725"/>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&lt;month year&gt;</a:t>
            </a:r>
            <a:endParaRPr/>
          </a:p>
        </p:txBody>
      </p:sp>
      <p:sp>
        <p:nvSpPr>
          <p:cNvPr id="285" name="Google Shape;285;p14:notes"/>
          <p:cNvSpPr txBox="1">
            <a:spLocks noGrp="1"/>
          </p:cNvSpPr>
          <p:nvPr>
            <p:ph type="ftr" idx="11"/>
          </p:nvPr>
        </p:nvSpPr>
        <p:spPr>
          <a:xfrm>
            <a:off x="0" y="8985250"/>
            <a:ext cx="6934200" cy="276999"/>
          </a:xfrm>
          <a:prstGeom prst="rect">
            <a:avLst/>
          </a:prstGeom>
          <a:noFill/>
          <a:ln>
            <a:noFill/>
          </a:ln>
        </p:spPr>
        <p:txBody>
          <a:bodyPr spcFirstLastPara="1" wrap="square" lIns="0" tIns="0" rIns="0" bIns="0" anchor="t" anchorCtr="0">
            <a:spAutoFit/>
          </a:bodyPr>
          <a:lstStyle/>
          <a:p>
            <a:pPr marL="457200" lvl="4" indent="0" algn="ctr" rtl="0">
              <a:spcBef>
                <a:spcPts val="0"/>
              </a:spcBef>
              <a:spcAft>
                <a:spcPts val="0"/>
              </a:spcAft>
              <a:buNone/>
            </a:pPr>
            <a:r>
              <a:rPr lang="en-US"/>
              <a:t>© 2022 Qorvo US, Inc.</a:t>
            </a:r>
            <a:br>
              <a:rPr lang="en-US"/>
            </a:br>
            <a:r>
              <a:rPr lang="en-US"/>
              <a:t>Qorvo Confidential &amp; Proprietary Information</a:t>
            </a:r>
            <a:endParaRPr/>
          </a:p>
        </p:txBody>
      </p:sp>
      <p:sp>
        <p:nvSpPr>
          <p:cNvPr id="286" name="Google Shape;286;p14:notes"/>
          <p:cNvSpPr txBox="1">
            <a:spLocks noGrp="1"/>
          </p:cNvSpPr>
          <p:nvPr>
            <p:ph type="sldNum" idx="12"/>
          </p:nvPr>
        </p:nvSpPr>
        <p:spPr>
          <a:xfrm>
            <a:off x="2933700" y="8985250"/>
            <a:ext cx="801688" cy="182563"/>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Page </a:t>
            </a:r>
            <a:fld id="{00000000-1234-1234-1234-123412341234}" type="slidenum">
              <a:rPr lang="en-US"/>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
        <p:nvSpPr>
          <p:cNvPr id="7" name="Rectangle 4">
            <a:extLst>
              <a:ext uri="{FF2B5EF4-FFF2-40B4-BE49-F238E27FC236}">
                <a16:creationId xmlns:a16="http://schemas.microsoft.com/office/drawing/2014/main" id="{244E6AE3-1B03-4C37-9C43-7E664071239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
        <p:nvSpPr>
          <p:cNvPr id="8" name="Rectangle 4">
            <a:extLst>
              <a:ext uri="{FF2B5EF4-FFF2-40B4-BE49-F238E27FC236}">
                <a16:creationId xmlns:a16="http://schemas.microsoft.com/office/drawing/2014/main" id="{B0538709-4FFC-48BC-B4C1-4635CFC485F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9" name="Rectangle 5">
            <a:extLst>
              <a:ext uri="{FF2B5EF4-FFF2-40B4-BE49-F238E27FC236}">
                <a16:creationId xmlns:a16="http://schemas.microsoft.com/office/drawing/2014/main" id="{8E8C1E2C-3035-4740-8300-68C2C52B19E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8" name="Rectangle 4">
            <a:extLst>
              <a:ext uri="{FF2B5EF4-FFF2-40B4-BE49-F238E27FC236}">
                <a16:creationId xmlns:a16="http://schemas.microsoft.com/office/drawing/2014/main" id="{03B1A7FA-2BD1-409C-845E-A4A0B42094C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9" name="Rectangle 5">
            <a:extLst>
              <a:ext uri="{FF2B5EF4-FFF2-40B4-BE49-F238E27FC236}">
                <a16:creationId xmlns:a16="http://schemas.microsoft.com/office/drawing/2014/main" id="{127FFFFC-72DD-4392-95BA-388A5F69C5B7}"/>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
        <p:nvSpPr>
          <p:cNvPr id="7" name="Rectangle 4">
            <a:extLst>
              <a:ext uri="{FF2B5EF4-FFF2-40B4-BE49-F238E27FC236}">
                <a16:creationId xmlns:a16="http://schemas.microsoft.com/office/drawing/2014/main" id="{6C59363F-AED4-46DA-9E07-4CCE80BB56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
        <p:nvSpPr>
          <p:cNvPr id="7" name="Rectangle 4">
            <a:extLst>
              <a:ext uri="{FF2B5EF4-FFF2-40B4-BE49-F238E27FC236}">
                <a16:creationId xmlns:a16="http://schemas.microsoft.com/office/drawing/2014/main" id="{FD9D39A0-9331-45F4-AD9D-4FB457A3C03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8" name="Rectangle 5">
            <a:extLst>
              <a:ext uri="{FF2B5EF4-FFF2-40B4-BE49-F238E27FC236}">
                <a16:creationId xmlns:a16="http://schemas.microsoft.com/office/drawing/2014/main" id="{1B7B6464-F6BA-408B-B776-8B24EB84098F}"/>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
        <p:nvSpPr>
          <p:cNvPr id="8" name="Rectangle 4">
            <a:extLst>
              <a:ext uri="{FF2B5EF4-FFF2-40B4-BE49-F238E27FC236}">
                <a16:creationId xmlns:a16="http://schemas.microsoft.com/office/drawing/2014/main" id="{CF9CA967-0A85-4351-BE67-0CA4F2D45323}"/>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9" name="Rectangle 5">
            <a:extLst>
              <a:ext uri="{FF2B5EF4-FFF2-40B4-BE49-F238E27FC236}">
                <a16:creationId xmlns:a16="http://schemas.microsoft.com/office/drawing/2014/main" id="{44C63391-1F63-4437-B768-58721770B4F0}"/>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
        <p:nvSpPr>
          <p:cNvPr id="10" name="Rectangle 4">
            <a:extLst>
              <a:ext uri="{FF2B5EF4-FFF2-40B4-BE49-F238E27FC236}">
                <a16:creationId xmlns:a16="http://schemas.microsoft.com/office/drawing/2014/main" id="{D0271787-73D3-4C1B-BDDE-1A94B2366A97}"/>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11" name="Rectangle 5">
            <a:extLst>
              <a:ext uri="{FF2B5EF4-FFF2-40B4-BE49-F238E27FC236}">
                <a16:creationId xmlns:a16="http://schemas.microsoft.com/office/drawing/2014/main" id="{C53AC9BC-C5A5-4B8C-B39B-A7533ECD2E22}"/>
              </a:ext>
            </a:extLst>
          </p:cNvPr>
          <p:cNvSpPr>
            <a:spLocks noGrp="1" noChangeArrowheads="1"/>
          </p:cNvSpPr>
          <p:nvPr>
            <p:ph type="ftr" sz="quarter" idx="14"/>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
        <p:nvSpPr>
          <p:cNvPr id="7" name="Rectangle 4">
            <a:extLst>
              <a:ext uri="{FF2B5EF4-FFF2-40B4-BE49-F238E27FC236}">
                <a16:creationId xmlns:a16="http://schemas.microsoft.com/office/drawing/2014/main" id="{D1BF44BE-DB26-4F3D-9863-00F3A55F943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8" name="Rectangle 5">
            <a:extLst>
              <a:ext uri="{FF2B5EF4-FFF2-40B4-BE49-F238E27FC236}">
                <a16:creationId xmlns:a16="http://schemas.microsoft.com/office/drawing/2014/main" id="{2109E842-BC62-437B-B5E3-824D7D143F71}"/>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
        <p:nvSpPr>
          <p:cNvPr id="6" name="Rectangle 4">
            <a:extLst>
              <a:ext uri="{FF2B5EF4-FFF2-40B4-BE49-F238E27FC236}">
                <a16:creationId xmlns:a16="http://schemas.microsoft.com/office/drawing/2014/main" id="{858211E2-FBD6-46D0-9D5A-28EA5F56C43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
        <p:nvSpPr>
          <p:cNvPr id="9" name="Rectangle 4">
            <a:extLst>
              <a:ext uri="{FF2B5EF4-FFF2-40B4-BE49-F238E27FC236}">
                <a16:creationId xmlns:a16="http://schemas.microsoft.com/office/drawing/2014/main" id="{F7FE0A1B-5BAF-4D4D-B721-14021B958109}"/>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10" name="Rectangle 5">
            <a:extLst>
              <a:ext uri="{FF2B5EF4-FFF2-40B4-BE49-F238E27FC236}">
                <a16:creationId xmlns:a16="http://schemas.microsoft.com/office/drawing/2014/main" id="{6CE1327E-A107-4989-B34D-C2DBC71BDCB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Carlos Aldana (Meta)</a:t>
            </a:r>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
        <p:nvSpPr>
          <p:cNvPr id="9" name="Rectangle 4">
            <a:extLst>
              <a:ext uri="{FF2B5EF4-FFF2-40B4-BE49-F238E27FC236}">
                <a16:creationId xmlns:a16="http://schemas.microsoft.com/office/drawing/2014/main" id="{372223FF-6FD3-4D6A-8BCD-29AE8E6B4A02}"/>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10" name="Rectangle 5">
            <a:extLst>
              <a:ext uri="{FF2B5EF4-FFF2-40B4-BE49-F238E27FC236}">
                <a16:creationId xmlns:a16="http://schemas.microsoft.com/office/drawing/2014/main" id="{211977F4-ED85-4688-B1D6-CE891664B96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15-22-0517-00-04ab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2"/>
          </p:nvPr>
        </p:nvSpPr>
        <p:spPr>
          <a:xfrm>
            <a:off x="685800" y="378281"/>
            <a:ext cx="1600200" cy="215444"/>
          </a:xfrm>
        </p:spPr>
        <p:txBody>
          <a:bodyPr/>
          <a:lstStyle/>
          <a:p>
            <a:r>
              <a:rPr lang="en-US" altLang="en-US" dirty="0"/>
              <a:t>September 2022</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609600"/>
            <a:ext cx="874008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[New Data Rates and Coding]	</a:t>
            </a:r>
          </a:p>
          <a:p>
            <a:r>
              <a:rPr lang="en-US" altLang="en-US" sz="1600" b="1" dirty="0"/>
              <a:t>Date Submitted: </a:t>
            </a:r>
            <a:r>
              <a:rPr lang="en-US" altLang="en-US" sz="1600" dirty="0"/>
              <a:t>[15 September, 2022]	</a:t>
            </a:r>
          </a:p>
          <a:p>
            <a:r>
              <a:rPr lang="en-US" altLang="en-US" sz="1600" b="1" dirty="0"/>
              <a:t>Source:</a:t>
            </a:r>
            <a:r>
              <a:rPr lang="en-US" altLang="en-US" sz="1600" dirty="0"/>
              <a:t> [Carlos Aldana, Chunyu Hu, Kangjin Yoon, Claudio da Silva, Jack Zou (Meta), Billy Verso, Jarek Niewczas, Carl Murray, Michael McLaughlin (Qorvo), Frank Leong, Riku Pirhonen, Wolfgang Küchler, Abdul Wahid Abdul Kareem, Jianxuan Du (NXP Semiconductors), Bin Qian, Chenchen Liu, Wei Lin, Rani Keren (Huawei), Bin Tian, Koorosh Akhavan, Pooria Pakrooh, Ehsan H (Qualcomm), Xiliang Luo, Vinod Kristem (Apple)]</a:t>
            </a:r>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[Presentation, UWB in 802.15, new data rates, coding]</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139497783"/>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Re-use of existing PHY elements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Reduced air-time via high data rates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Low latency via high data rates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Data rates higher than 50 Mbit/s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BE6C0022-6008-026F-6B95-5354B6278E6C}"/>
              </a:ext>
            </a:extLst>
          </p:cNvPr>
          <p:cNvSpPr>
            <a:spLocks noGrp="1"/>
          </p:cNvSpPr>
          <p:nvPr>
            <p:ph type="dt" sz="half" idx="2"/>
          </p:nvPr>
        </p:nvSpPr>
        <p:spPr>
          <a:xfrm>
            <a:off x="685800" y="378281"/>
            <a:ext cx="1600200" cy="215444"/>
          </a:xfrm>
        </p:spPr>
        <p:txBody>
          <a:bodyPr/>
          <a:lstStyle/>
          <a:p>
            <a:r>
              <a:rPr lang="en-US" altLang="en-US" dirty="0"/>
              <a:t>September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3</a:t>
            </a:fld>
            <a:endParaRPr lang="en-US" altLang="en-US" dirty="0"/>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New Data Rates and Coding</a:t>
            </a:r>
            <a:br>
              <a:rPr lang="en-US" altLang="en-US" dirty="0"/>
            </a:br>
            <a:br>
              <a:rPr lang="en-US" altLang="en-US" dirty="0"/>
            </a:br>
            <a:endParaRPr lang="en-US" altLang="en-US" sz="1800" dirty="0"/>
          </a:p>
        </p:txBody>
      </p:sp>
      <p:sp>
        <p:nvSpPr>
          <p:cNvPr id="2" name="Date Placeholder 1">
            <a:extLst>
              <a:ext uri="{FF2B5EF4-FFF2-40B4-BE49-F238E27FC236}">
                <a16:creationId xmlns:a16="http://schemas.microsoft.com/office/drawing/2014/main" id="{6D59F4D8-F57B-D004-E221-77AF916C83A9}"/>
              </a:ext>
            </a:extLst>
          </p:cNvPr>
          <p:cNvSpPr>
            <a:spLocks noGrp="1"/>
          </p:cNvSpPr>
          <p:nvPr>
            <p:ph type="dt" sz="half" idx="2"/>
          </p:nvPr>
        </p:nvSpPr>
        <p:spPr>
          <a:xfrm>
            <a:off x="685800" y="378281"/>
            <a:ext cx="1600200" cy="215444"/>
          </a:xfrm>
        </p:spPr>
        <p:txBody>
          <a:bodyPr/>
          <a:lstStyle/>
          <a:p>
            <a:r>
              <a:rPr lang="en-US" altLang="en-US" dirty="0"/>
              <a:t>September 2022</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dirty="0"/>
              <a:t>Consensus among Co-authors (I)</a:t>
            </a:r>
          </a:p>
        </p:txBody>
      </p:sp>
      <p:sp>
        <p:nvSpPr>
          <p:cNvPr id="4099" name="Rectangle 3"/>
          <p:cNvSpPr>
            <a:spLocks noGrp="1" noChangeArrowheads="1"/>
          </p:cNvSpPr>
          <p:nvPr>
            <p:ph type="body" idx="1"/>
          </p:nvPr>
        </p:nvSpPr>
        <p:spPr>
          <a:xfrm>
            <a:off x="685800" y="1752237"/>
            <a:ext cx="7924800" cy="4343400"/>
          </a:xfrm>
          <a:ln/>
        </p:spPr>
        <p:txBody>
          <a:bodyPr/>
          <a:lstStyle/>
          <a:p>
            <a:pPr marL="342900" lvl="0" indent="-342900">
              <a:buSzPts val="1000"/>
              <a:buFont typeface="Symbol" panose="05050102010706020507" pitchFamily="18" charset="2"/>
              <a:buChar char=""/>
              <a:tabLst>
                <a:tab pos="457200" algn="l"/>
              </a:tabLst>
            </a:pPr>
            <a:r>
              <a:rPr lang="en-US" sz="1600" dirty="0">
                <a:effectLst/>
                <a:ea typeface="Times New Roman" panose="02020603050405020304" pitchFamily="18" charset="0"/>
              </a:rPr>
              <a:t>We agree that a convincing case can be made in support of inclusion of high data rates in the 15.4ab amendment, beyond the data rates currently available in the 15.4z amendment</a:t>
            </a:r>
            <a:endParaRPr lang="en-US" sz="1600" dirty="0">
              <a:effectLst/>
              <a:ea typeface="DengXian" panose="02010600030101010101" pitchFamily="2" charset="-122"/>
            </a:endParaRPr>
          </a:p>
          <a:p>
            <a:pPr lvl="1">
              <a:buSzPts val="1000"/>
              <a:buFont typeface="Symbol" panose="05050102010706020507" pitchFamily="18" charset="2"/>
              <a:buChar char=""/>
              <a:tabLst>
                <a:tab pos="914400" algn="l"/>
              </a:tabLst>
            </a:pPr>
            <a:r>
              <a:rPr lang="en-US" sz="1600" dirty="0">
                <a:highlight>
                  <a:srgbClr val="FFFFFF"/>
                </a:highlight>
                <a:ea typeface="DengXian" panose="02010600030101010101" pitchFamily="2" charset="-122"/>
              </a:rPr>
              <a:t>We agree to use mean PRF249.6 MHz for the higher data rates</a:t>
            </a:r>
            <a:endParaRPr lang="en-US" sz="1600" dirty="0">
              <a:effectLst/>
              <a:ea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n-US" sz="1600" dirty="0">
                <a:effectLst/>
                <a:ea typeface="Times New Roman" panose="02020603050405020304" pitchFamily="18" charset="0"/>
              </a:rPr>
              <a:t>Assuming coding rate of 1/2, we agree on a data rate of 62.4 Mbit</a:t>
            </a:r>
            <a:r>
              <a:rPr lang="en-US" sz="1600">
                <a:effectLst/>
                <a:ea typeface="Times New Roman" panose="02020603050405020304" pitchFamily="18" charset="0"/>
              </a:rPr>
              <a:t>/s</a:t>
            </a:r>
            <a:endParaRPr lang="en-US" sz="1600" dirty="0">
              <a:effectLst/>
              <a:ea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n-US" sz="1600" dirty="0">
                <a:effectLst/>
                <a:highlight>
                  <a:srgbClr val="FFFFFF"/>
                </a:highlight>
                <a:ea typeface="Times New Roman" panose="02020603050405020304" pitchFamily="18" charset="0"/>
              </a:rPr>
              <a:t>Assuming coding rate of 1/2, we agree on a data rate of 124.8 Mbit/s (minor changes in coding rate and correspondingly in data rate may apply) as a non-mandatory mode</a:t>
            </a:r>
            <a:endParaRPr lang="en-US" sz="1600" dirty="0">
              <a:effectLst/>
              <a:highlight>
                <a:srgbClr val="FFFFFF"/>
              </a:highlight>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600" dirty="0">
                <a:effectLst/>
                <a:highlight>
                  <a:srgbClr val="FFFFFF"/>
                </a:highlight>
                <a:ea typeface="Times New Roman" panose="02020603050405020304" pitchFamily="18" charset="0"/>
              </a:rPr>
              <a:t>We agree to use BPSK modulation </a:t>
            </a:r>
            <a:r>
              <a:rPr lang="en-US" sz="1600" dirty="0">
                <a:highlight>
                  <a:srgbClr val="FFFFFF"/>
                </a:highlight>
                <a:ea typeface="Times New Roman" panose="02020603050405020304" pitchFamily="18" charset="0"/>
              </a:rPr>
              <a:t>as shown in slides 6-7. </a:t>
            </a:r>
          </a:p>
          <a:p>
            <a:pPr indent="-285750">
              <a:buSzPts val="1000"/>
              <a:buFont typeface="Symbol" panose="05050102010706020507" pitchFamily="18" charset="2"/>
              <a:buChar char=""/>
              <a:tabLst>
                <a:tab pos="914400" algn="l"/>
              </a:tabLst>
            </a:pPr>
            <a:r>
              <a:rPr lang="en-US" sz="1600" dirty="0">
                <a:effectLst/>
                <a:highlight>
                  <a:srgbClr val="FFFFFF"/>
                </a:highlight>
                <a:ea typeface="Times New Roman" panose="02020603050405020304" pitchFamily="18" charset="0"/>
              </a:rPr>
              <a:t>We agree that these higher data rates shall be based on considerations in line with those underlying the 15.4z HPRF modulation schemes</a:t>
            </a:r>
          </a:p>
          <a:p>
            <a:pPr indent="-285750">
              <a:buSzPts val="1000"/>
              <a:buFont typeface="Symbol" panose="05050102010706020507" pitchFamily="18" charset="2"/>
              <a:buChar char=""/>
              <a:tabLst>
                <a:tab pos="914400" algn="l"/>
              </a:tabLst>
            </a:pPr>
            <a:r>
              <a:rPr lang="en-US" sz="1600" dirty="0">
                <a:highlight>
                  <a:srgbClr val="FFFFFF"/>
                </a:highlight>
                <a:ea typeface="Times New Roman" panose="02020603050405020304" pitchFamily="18" charset="0"/>
              </a:rPr>
              <a:t>We agree to consider a HPRF mode lower data rate to improve link budget.</a:t>
            </a:r>
            <a:r>
              <a:rPr lang="en-US" sz="1600" dirty="0">
                <a:effectLst/>
                <a:highlight>
                  <a:srgbClr val="FFFFFF"/>
                </a:highlight>
                <a:ea typeface="Times New Roman" panose="02020603050405020304" pitchFamily="18" charset="0"/>
              </a:rPr>
              <a:t> The mean PRF of the lower data rates shall be 124.8 MHz, the same as that of 7.8 Mbps.  The lower rate mode for the PSDU  (data payload) is 1.95 Mbps</a:t>
            </a:r>
            <a:r>
              <a:rPr lang="en-US" sz="1600" dirty="0">
                <a:highlight>
                  <a:srgbClr val="FFFFFF"/>
                </a:highlight>
                <a:ea typeface="Times New Roman" panose="02020603050405020304" pitchFamily="18" charset="0"/>
              </a:rPr>
              <a:t> with rate 1/2 K=7 BCC as base rate and LDPC as optional mode.</a:t>
            </a:r>
            <a:endParaRPr lang="en-US" sz="1600" dirty="0">
              <a:effectLst/>
              <a:highlight>
                <a:srgbClr val="FFFFFF"/>
              </a:highlight>
              <a:ea typeface="Times New Roman" panose="02020603050405020304" pitchFamily="18" charset="0"/>
            </a:endParaRPr>
          </a:p>
          <a:p>
            <a:pPr indent="-285750">
              <a:buSzPts val="1000"/>
              <a:buFont typeface="Symbol" panose="05050102010706020507" pitchFamily="18" charset="2"/>
              <a:buChar char=""/>
              <a:tabLst>
                <a:tab pos="914400" algn="l"/>
              </a:tabLst>
            </a:pPr>
            <a:endParaRPr lang="en-US" sz="1400" dirty="0">
              <a:effectLst/>
              <a:latin typeface="Arial" panose="020B0604020202020204" pitchFamily="34" charset="0"/>
              <a:ea typeface="Times New Roman" panose="02020603050405020304" pitchFamily="18" charset="0"/>
            </a:endParaRPr>
          </a:p>
          <a:p>
            <a:pPr indent="-285750">
              <a:buSzPts val="1000"/>
              <a:buFont typeface="Symbol" panose="05050102010706020507" pitchFamily="18" charset="2"/>
              <a:buChar char=""/>
              <a:tabLst>
                <a:tab pos="914400" algn="l"/>
              </a:tabLst>
            </a:pPr>
            <a:endParaRPr lang="en-US" sz="1400" dirty="0">
              <a:effectLst/>
              <a:latin typeface="Calibri" panose="020F0502020204030204" pitchFamily="34" charset="0"/>
              <a:ea typeface="DengXian" panose="02010600030101010101" pitchFamily="2" charset="-122"/>
            </a:endParaRPr>
          </a:p>
        </p:txBody>
      </p:sp>
      <p:sp>
        <p:nvSpPr>
          <p:cNvPr id="2" name="Date Placeholder 1">
            <a:extLst>
              <a:ext uri="{FF2B5EF4-FFF2-40B4-BE49-F238E27FC236}">
                <a16:creationId xmlns:a16="http://schemas.microsoft.com/office/drawing/2014/main" id="{0EF3F70C-1281-04A2-9D66-B35D0CC5A3EF}"/>
              </a:ext>
            </a:extLst>
          </p:cNvPr>
          <p:cNvSpPr>
            <a:spLocks noGrp="1"/>
          </p:cNvSpPr>
          <p:nvPr>
            <p:ph type="dt" sz="half" idx="2"/>
          </p:nvPr>
        </p:nvSpPr>
        <p:spPr>
          <a:xfrm>
            <a:off x="685800" y="378281"/>
            <a:ext cx="1600200" cy="215444"/>
          </a:xfrm>
        </p:spPr>
        <p:txBody>
          <a:bodyPr/>
          <a:lstStyle/>
          <a:p>
            <a:r>
              <a:rPr lang="en-US" altLang="en-US" dirty="0"/>
              <a:t>September 2022</a:t>
            </a:r>
          </a:p>
        </p:txBody>
      </p:sp>
    </p:spTree>
    <p:extLst>
      <p:ext uri="{BB962C8B-B14F-4D97-AF65-F5344CB8AC3E}">
        <p14:creationId xmlns:p14="http://schemas.microsoft.com/office/powerpoint/2010/main" val="577300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Consensus among Co-authors (II)</a:t>
            </a:r>
          </a:p>
        </p:txBody>
      </p:sp>
      <p:sp>
        <p:nvSpPr>
          <p:cNvPr id="4099" name="Rectangle 3"/>
          <p:cNvSpPr>
            <a:spLocks noGrp="1" noChangeArrowheads="1"/>
          </p:cNvSpPr>
          <p:nvPr>
            <p:ph type="body" idx="1"/>
          </p:nvPr>
        </p:nvSpPr>
        <p:spPr>
          <a:xfrm>
            <a:off x="685800" y="1752237"/>
            <a:ext cx="7924800" cy="4343400"/>
          </a:xfrm>
          <a:ln/>
        </p:spPr>
        <p:txBody>
          <a:bodyPr/>
          <a:lstStyle/>
          <a:p>
            <a:pPr>
              <a:buSzPts val="1000"/>
              <a:buFont typeface="Symbol" panose="05050102010706020507" pitchFamily="18" charset="2"/>
              <a:buChar char=""/>
              <a:tabLst>
                <a:tab pos="457200" algn="l"/>
              </a:tabLst>
            </a:pPr>
            <a:r>
              <a:rPr lang="en-US" sz="1400" dirty="0">
                <a:effectLst/>
                <a:ea typeface="Times New Roman" panose="02020603050405020304" pitchFamily="18" charset="0"/>
              </a:rPr>
              <a:t>We agree that new data rates shall apply to PSDU</a:t>
            </a:r>
          </a:p>
          <a:p>
            <a:pPr indent="-285750">
              <a:buSzPts val="1000"/>
              <a:buFont typeface="Symbol" panose="05050102010706020507" pitchFamily="18" charset="2"/>
              <a:buChar char=""/>
              <a:tabLst>
                <a:tab pos="914400" algn="l"/>
              </a:tabLst>
            </a:pPr>
            <a:r>
              <a:rPr lang="en-US" sz="1400" dirty="0">
                <a:effectLst/>
                <a:ea typeface="DengXian" panose="02010600030101010101" pitchFamily="2" charset="-122"/>
              </a:rPr>
              <a:t>Regarding PHR content and </a:t>
            </a:r>
            <a:r>
              <a:rPr lang="en-US" sz="1400" dirty="0">
                <a:ea typeface="DengXian" panose="02010600030101010101" pitchFamily="2" charset="-122"/>
              </a:rPr>
              <a:t>its data rate, w</a:t>
            </a:r>
            <a:r>
              <a:rPr lang="en-US" sz="1400" dirty="0">
                <a:effectLst/>
                <a:ea typeface="DengXian" panose="02010600030101010101" pitchFamily="2" charset="-122"/>
              </a:rPr>
              <a:t>e agree to </a:t>
            </a:r>
            <a:r>
              <a:rPr lang="en-US" sz="1400" dirty="0">
                <a:ea typeface="DengXian" panose="02010600030101010101" pitchFamily="2" charset="-122"/>
              </a:rPr>
              <a:t>converge on the directions set forth in 15-22-475-01 and 15-22-467-01.  </a:t>
            </a:r>
            <a:endParaRPr lang="en-US" sz="1400" dirty="0">
              <a:effectLst/>
              <a:ea typeface="DengXian" panose="02010600030101010101" pitchFamily="2" charset="-122"/>
            </a:endParaRPr>
          </a:p>
          <a:p>
            <a:pPr marL="342900" lvl="0" indent="-342900">
              <a:buSzPts val="1000"/>
              <a:buFont typeface="Symbol" panose="05050102010706020507" pitchFamily="18" charset="2"/>
              <a:buChar char=""/>
              <a:tabLst>
                <a:tab pos="457200" algn="l"/>
              </a:tabLst>
            </a:pPr>
            <a:r>
              <a:rPr lang="en-US" sz="1400" dirty="0">
                <a:effectLst/>
                <a:ea typeface="Times New Roman" panose="02020603050405020304" pitchFamily="18" charset="0"/>
              </a:rPr>
              <a:t>We agree to include a single optional advanced coding scheme</a:t>
            </a:r>
            <a:endParaRPr lang="en-US" sz="1400" dirty="0">
              <a:effectLst/>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400" dirty="0">
                <a:effectLst/>
                <a:ea typeface="Times New Roman" panose="02020603050405020304" pitchFamily="18" charset="0"/>
              </a:rPr>
              <a:t>The advanced coding scheme shall have nominal coding rate 1/2</a:t>
            </a:r>
            <a:endParaRPr lang="en-US" sz="1400" dirty="0">
              <a:effectLst/>
              <a:ea typeface="DengXian" panose="02010600030101010101" pitchFamily="2" charset="-122"/>
            </a:endParaRPr>
          </a:p>
          <a:p>
            <a:pPr marL="1143000" lvl="2" indent="-228600">
              <a:buSzPts val="1000"/>
              <a:buFont typeface="Symbol" panose="05050102010706020507" pitchFamily="18" charset="2"/>
              <a:buChar char=""/>
              <a:tabLst>
                <a:tab pos="1371600" algn="l"/>
              </a:tabLst>
            </a:pPr>
            <a:r>
              <a:rPr lang="en-US" sz="1400" dirty="0">
                <a:effectLst/>
                <a:ea typeface="Times New Roman" panose="02020603050405020304" pitchFamily="18" charset="0"/>
              </a:rPr>
              <a:t>Due to the PHR being very short, in this scheme the PHR (assumed similar in length to the 15.4z HPRF PHR) shall be encoded using K=7 convolutional coding, resulting in the desired combination of “stronger PHR than PSDU” due to PHR CC tail bits</a:t>
            </a:r>
            <a:endParaRPr lang="en-US" sz="1400" dirty="0">
              <a:effectLst/>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400" dirty="0">
                <a:effectLst/>
                <a:ea typeface="Times New Roman" panose="02020603050405020304" pitchFamily="18" charset="0"/>
              </a:rPr>
              <a:t>Primary candidate is the 802.11n LDPC code with block lengths {648,1296,1944}</a:t>
            </a:r>
            <a:endParaRPr lang="en-US" sz="1400" dirty="0">
              <a:effectLst/>
              <a:ea typeface="DengXian" panose="02010600030101010101" pitchFamily="2" charset="-122"/>
            </a:endParaRPr>
          </a:p>
          <a:p>
            <a:pPr marL="1143000" lvl="2" indent="-228600">
              <a:buSzPts val="1000"/>
              <a:buFont typeface="Symbol" panose="05050102010706020507" pitchFamily="18" charset="2"/>
              <a:buChar char=""/>
              <a:tabLst>
                <a:tab pos="1371600" algn="l"/>
              </a:tabLst>
            </a:pPr>
            <a:r>
              <a:rPr lang="en-US" sz="1400" dirty="0">
                <a:effectLst/>
                <a:ea typeface="Times New Roman" panose="02020603050405020304" pitchFamily="18" charset="0"/>
              </a:rPr>
              <a:t>This scheme is well-known, field-tested, and supported by available implementations of known implementation loss, complexity, energy consumption, and latency</a:t>
            </a:r>
          </a:p>
          <a:p>
            <a:pPr marL="1143000" lvl="2" indent="-228600">
              <a:buSzPts val="1000"/>
              <a:buFont typeface="Symbol" panose="05050102010706020507" pitchFamily="18" charset="2"/>
              <a:buChar char=""/>
              <a:tabLst>
                <a:tab pos="1371600" algn="l"/>
              </a:tabLst>
            </a:pPr>
            <a:r>
              <a:rPr lang="en-US" sz="1400" dirty="0">
                <a:effectLst/>
                <a:highlight>
                  <a:srgbClr val="FFFFFF"/>
                </a:highlight>
                <a:ea typeface="DengXian" panose="02010600030101010101" pitchFamily="2" charset="-122"/>
              </a:rPr>
              <a:t>The use of</a:t>
            </a:r>
            <a:r>
              <a:rPr lang="en-US" sz="1400" dirty="0">
                <a:highlight>
                  <a:srgbClr val="FFFFFF"/>
                </a:highlight>
                <a:ea typeface="DengXian" panose="02010600030101010101" pitchFamily="2" charset="-122"/>
              </a:rPr>
              <a:t> </a:t>
            </a:r>
            <a:r>
              <a:rPr lang="en-US" sz="1400" dirty="0">
                <a:effectLst/>
                <a:highlight>
                  <a:srgbClr val="FFFFFF"/>
                </a:highlight>
                <a:ea typeface="DengXian" panose="02010600030101010101" pitchFamily="2" charset="-122"/>
              </a:rPr>
              <a:t>full parity bits has been shown to provide SNR gains </a:t>
            </a:r>
            <a:r>
              <a:rPr lang="en-US" sz="1400" dirty="0">
                <a:highlight>
                  <a:srgbClr val="FFFFFF"/>
                </a:highlight>
                <a:ea typeface="DengXian" panose="02010600030101010101" pitchFamily="2" charset="-122"/>
              </a:rPr>
              <a:t>and is the default LDPC behavior.</a:t>
            </a:r>
            <a:endParaRPr lang="en-US" sz="1400" dirty="0">
              <a:effectLst/>
              <a:highlight>
                <a:srgbClr val="FFFFFF"/>
              </a:highlight>
              <a:ea typeface="DengXian" panose="02010600030101010101" pitchFamily="2" charset="-122"/>
            </a:endParaRPr>
          </a:p>
          <a:p>
            <a:pPr marL="1143000" lvl="2" indent="-228600">
              <a:buSzPts val="1000"/>
              <a:buFont typeface="Symbol" panose="05050102010706020507" pitchFamily="18" charset="2"/>
              <a:buChar char=""/>
              <a:tabLst>
                <a:tab pos="1371600" algn="l"/>
              </a:tabLst>
            </a:pPr>
            <a:r>
              <a:rPr lang="en-US" sz="1400" dirty="0">
                <a:effectLst/>
                <a:highlight>
                  <a:srgbClr val="FFFFFF"/>
                </a:highlight>
                <a:ea typeface="Times New Roman" panose="02020603050405020304" pitchFamily="18" charset="0"/>
              </a:rPr>
              <a:t>802.11n based LDPC codes are subject to further study</a:t>
            </a:r>
          </a:p>
          <a:p>
            <a:pPr marL="342900" lvl="0" indent="-342900">
              <a:buSzPts val="1000"/>
              <a:buFont typeface="Symbol" panose="05050102010706020507" pitchFamily="18" charset="2"/>
              <a:buChar char=""/>
              <a:tabLst>
                <a:tab pos="457200" algn="l"/>
              </a:tabLst>
            </a:pPr>
            <a:r>
              <a:rPr lang="en-US" sz="1400" dirty="0">
                <a:solidFill>
                  <a:srgbClr val="000000"/>
                </a:solidFill>
                <a:effectLst/>
                <a:highlight>
                  <a:srgbClr val="FFFFFF"/>
                </a:highlight>
                <a:ea typeface="Times New Roman" panose="02020603050405020304" pitchFamily="18" charset="0"/>
              </a:rPr>
              <a:t>We agree that a convincing case can be made in support of inclusion of additional preamble schemes in the 15.4ab amendment</a:t>
            </a:r>
            <a:endParaRPr lang="en-US" sz="1400" dirty="0">
              <a:effectLst/>
              <a:highlight>
                <a:srgbClr val="FFFFFF"/>
              </a:highlight>
              <a:ea typeface="DengXian" panose="02010600030101010101" pitchFamily="2" charset="-122"/>
            </a:endParaRPr>
          </a:p>
          <a:p>
            <a:pPr marL="742950" lvl="1" indent="-285750">
              <a:spcAft>
                <a:spcPts val="1200"/>
              </a:spcAft>
              <a:buSzPts val="1000"/>
              <a:buFont typeface="Symbol" panose="05050102010706020507" pitchFamily="18" charset="2"/>
              <a:buChar char=""/>
              <a:tabLst>
                <a:tab pos="914400" algn="l"/>
              </a:tabLst>
            </a:pPr>
            <a:r>
              <a:rPr lang="en-US" sz="1400" dirty="0">
                <a:solidFill>
                  <a:srgbClr val="000000"/>
                </a:solidFill>
                <a:effectLst/>
                <a:highlight>
                  <a:srgbClr val="FFFFFF"/>
                </a:highlight>
                <a:ea typeface="Times New Roman" panose="02020603050405020304" pitchFamily="18" charset="0"/>
              </a:rPr>
              <a:t>We agree that </a:t>
            </a:r>
            <a:r>
              <a:rPr lang="en-US" sz="1400" dirty="0">
                <a:solidFill>
                  <a:srgbClr val="000000"/>
                </a:solidFill>
                <a:highlight>
                  <a:srgbClr val="FFFFFF"/>
                </a:highlight>
                <a:ea typeface="Times New Roman" panose="02020603050405020304" pitchFamily="18" charset="0"/>
              </a:rPr>
              <a:t>the </a:t>
            </a:r>
            <a:r>
              <a:rPr lang="en-US" sz="1400" dirty="0">
                <a:solidFill>
                  <a:srgbClr val="000000"/>
                </a:solidFill>
                <a:effectLst/>
                <a:highlight>
                  <a:srgbClr val="FFFFFF"/>
                </a:highlight>
                <a:ea typeface="Times New Roman" panose="02020603050405020304" pitchFamily="18" charset="0"/>
              </a:rPr>
              <a:t>next step is to consider new preambles.</a:t>
            </a:r>
          </a:p>
        </p:txBody>
      </p:sp>
      <p:sp>
        <p:nvSpPr>
          <p:cNvPr id="2" name="Date Placeholder 1">
            <a:extLst>
              <a:ext uri="{FF2B5EF4-FFF2-40B4-BE49-F238E27FC236}">
                <a16:creationId xmlns:a16="http://schemas.microsoft.com/office/drawing/2014/main" id="{434D4972-99A9-4D32-59D8-8FD8FAD4D7D3}"/>
              </a:ext>
            </a:extLst>
          </p:cNvPr>
          <p:cNvSpPr>
            <a:spLocks noGrp="1"/>
          </p:cNvSpPr>
          <p:nvPr>
            <p:ph type="dt" sz="half" idx="2"/>
          </p:nvPr>
        </p:nvSpPr>
        <p:spPr>
          <a:xfrm>
            <a:off x="685800" y="378281"/>
            <a:ext cx="1600200" cy="215444"/>
          </a:xfrm>
        </p:spPr>
        <p:txBody>
          <a:bodyPr/>
          <a:lstStyle/>
          <a:p>
            <a:r>
              <a:rPr lang="en-US" altLang="en-US" dirty="0"/>
              <a:t>September 2022</a:t>
            </a:r>
          </a:p>
        </p:txBody>
      </p:sp>
    </p:spTree>
    <p:extLst>
      <p:ext uri="{BB962C8B-B14F-4D97-AF65-F5344CB8AC3E}">
        <p14:creationId xmlns:p14="http://schemas.microsoft.com/office/powerpoint/2010/main" val="3651847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7463-56EC-A0C1-0268-0EB90D4EC014}"/>
              </a:ext>
            </a:extLst>
          </p:cNvPr>
          <p:cNvSpPr>
            <a:spLocks noGrp="1"/>
          </p:cNvSpPr>
          <p:nvPr>
            <p:ph type="title"/>
          </p:nvPr>
        </p:nvSpPr>
        <p:spPr/>
        <p:txBody>
          <a:bodyPr/>
          <a:lstStyle/>
          <a:p>
            <a:r>
              <a:rPr lang="en-US" dirty="0"/>
              <a:t>Chosen 62.4 Mbps modulation</a:t>
            </a:r>
          </a:p>
        </p:txBody>
      </p:sp>
      <p:sp>
        <p:nvSpPr>
          <p:cNvPr id="3" name="Content Placeholder 2">
            <a:extLst>
              <a:ext uri="{FF2B5EF4-FFF2-40B4-BE49-F238E27FC236}">
                <a16:creationId xmlns:a16="http://schemas.microsoft.com/office/drawing/2014/main" id="{ADBB6FCD-114F-64E1-A289-F39A9DDB6EB5}"/>
              </a:ext>
            </a:extLst>
          </p:cNvPr>
          <p:cNvSpPr>
            <a:spLocks noGrp="1"/>
          </p:cNvSpPr>
          <p:nvPr>
            <p:ph idx="1"/>
          </p:nvPr>
        </p:nvSpPr>
        <p:spPr/>
        <p:txBody>
          <a:bodyPr/>
          <a:lstStyle/>
          <a:p>
            <a:r>
              <a:rPr lang="en-US" sz="2800" dirty="0"/>
              <a:t>2 bursts per symbol, with mean PRF=249.6 MHz</a:t>
            </a:r>
          </a:p>
        </p:txBody>
      </p:sp>
      <p:sp>
        <p:nvSpPr>
          <p:cNvPr id="4" name="Slide Number Placeholder 3">
            <a:extLst>
              <a:ext uri="{FF2B5EF4-FFF2-40B4-BE49-F238E27FC236}">
                <a16:creationId xmlns:a16="http://schemas.microsoft.com/office/drawing/2014/main" id="{AABF1BD5-ED47-A4E4-862D-1B7BCDAE954F}"/>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6</a:t>
            </a:fld>
            <a:endParaRPr lang="en-US" altLang="en-US" dirty="0"/>
          </a:p>
        </p:txBody>
      </p:sp>
      <p:pic>
        <p:nvPicPr>
          <p:cNvPr id="8" name="Picture 7">
            <a:extLst>
              <a:ext uri="{FF2B5EF4-FFF2-40B4-BE49-F238E27FC236}">
                <a16:creationId xmlns:a16="http://schemas.microsoft.com/office/drawing/2014/main" id="{9075CDB9-A9F5-793D-4D33-2B3F7F46438A}"/>
              </a:ext>
            </a:extLst>
          </p:cNvPr>
          <p:cNvPicPr>
            <a:picLocks noChangeAspect="1"/>
          </p:cNvPicPr>
          <p:nvPr/>
        </p:nvPicPr>
        <p:blipFill>
          <a:blip r:embed="rId3"/>
          <a:stretch>
            <a:fillRect/>
          </a:stretch>
        </p:blipFill>
        <p:spPr>
          <a:xfrm>
            <a:off x="1594727" y="3140968"/>
            <a:ext cx="5954546" cy="2619747"/>
          </a:xfrm>
          <a:prstGeom prst="rect">
            <a:avLst/>
          </a:prstGeom>
        </p:spPr>
      </p:pic>
      <p:sp>
        <p:nvSpPr>
          <p:cNvPr id="5" name="Date Placeholder 1">
            <a:extLst>
              <a:ext uri="{FF2B5EF4-FFF2-40B4-BE49-F238E27FC236}">
                <a16:creationId xmlns:a16="http://schemas.microsoft.com/office/drawing/2014/main" id="{0F6B3BB3-4BB4-C9C5-09E9-14BA63F8385C}"/>
              </a:ext>
            </a:extLst>
          </p:cNvPr>
          <p:cNvSpPr>
            <a:spLocks noGrp="1"/>
          </p:cNvSpPr>
          <p:nvPr>
            <p:ph type="dt" sz="half" idx="2"/>
          </p:nvPr>
        </p:nvSpPr>
        <p:spPr>
          <a:xfrm>
            <a:off x="685800" y="378281"/>
            <a:ext cx="1600200" cy="215444"/>
          </a:xfrm>
        </p:spPr>
        <p:txBody>
          <a:bodyPr/>
          <a:lstStyle/>
          <a:p>
            <a:r>
              <a:rPr lang="en-US" altLang="en-US" dirty="0"/>
              <a:t>September 2022</a:t>
            </a:r>
          </a:p>
        </p:txBody>
      </p:sp>
    </p:spTree>
    <p:extLst>
      <p:ext uri="{BB962C8B-B14F-4D97-AF65-F5344CB8AC3E}">
        <p14:creationId xmlns:p14="http://schemas.microsoft.com/office/powerpoint/2010/main" val="3232331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14"/>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dirty="0"/>
              <a:t>Chosen 124.8 Mbps</a:t>
            </a:r>
            <a:endParaRPr dirty="0"/>
          </a:p>
        </p:txBody>
      </p:sp>
      <p:sp>
        <p:nvSpPr>
          <p:cNvPr id="289" name="Google Shape;289;p14"/>
          <p:cNvSpPr txBox="1">
            <a:spLocks noGrp="1"/>
          </p:cNvSpPr>
          <p:nvPr>
            <p:ph type="body" idx="1"/>
          </p:nvPr>
        </p:nvSpPr>
        <p:spPr>
          <a:xfrm>
            <a:off x="685800" y="1981200"/>
            <a:ext cx="7772400" cy="41148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3200"/>
              <a:buFont typeface="Arial"/>
              <a:buChar char="•"/>
            </a:pPr>
            <a:r>
              <a:rPr lang="en-US" sz="2800" dirty="0"/>
              <a:t>2 bursts per symbol, with mean PRF=249.6 MHz</a:t>
            </a:r>
            <a:endParaRPr sz="2800" dirty="0"/>
          </a:p>
        </p:txBody>
      </p:sp>
      <p:sp>
        <p:nvSpPr>
          <p:cNvPr id="290" name="Google Shape;290;p14"/>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7</a:t>
            </a:fld>
            <a:endParaRPr/>
          </a:p>
        </p:txBody>
      </p:sp>
      <p:pic>
        <p:nvPicPr>
          <p:cNvPr id="291" name="Google Shape;291;p14"/>
          <p:cNvPicPr preferRelativeResize="0"/>
          <p:nvPr/>
        </p:nvPicPr>
        <p:blipFill rotWithShape="1">
          <a:blip r:embed="rId3">
            <a:alphaModFix/>
          </a:blip>
          <a:srcRect/>
          <a:stretch/>
        </p:blipFill>
        <p:spPr>
          <a:xfrm>
            <a:off x="1553158" y="2996952"/>
            <a:ext cx="6037684" cy="2657894"/>
          </a:xfrm>
          <a:prstGeom prst="rect">
            <a:avLst/>
          </a:prstGeom>
          <a:noFill/>
          <a:ln>
            <a:noFill/>
          </a:ln>
        </p:spPr>
      </p:pic>
      <p:sp>
        <p:nvSpPr>
          <p:cNvPr id="2" name="Date Placeholder 1">
            <a:extLst>
              <a:ext uri="{FF2B5EF4-FFF2-40B4-BE49-F238E27FC236}">
                <a16:creationId xmlns:a16="http://schemas.microsoft.com/office/drawing/2014/main" id="{D6653BB5-AE3C-D56A-969D-4074513CEBFD}"/>
              </a:ext>
            </a:extLst>
          </p:cNvPr>
          <p:cNvSpPr>
            <a:spLocks noGrp="1"/>
          </p:cNvSpPr>
          <p:nvPr>
            <p:ph type="dt" sz="half" idx="2"/>
          </p:nvPr>
        </p:nvSpPr>
        <p:spPr>
          <a:xfrm>
            <a:off x="685800" y="378281"/>
            <a:ext cx="1600200" cy="215444"/>
          </a:xfrm>
        </p:spPr>
        <p:txBody>
          <a:bodyPr/>
          <a:lstStyle/>
          <a:p>
            <a:r>
              <a:rPr lang="en-US" altLang="en-US" dirty="0"/>
              <a:t>September 2022</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1045</Words>
  <Application>Microsoft Office PowerPoint</Application>
  <PresentationFormat>On-screen Show (4:3)</PresentationFormat>
  <Paragraphs>98</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Times New Roman</vt:lpstr>
      <vt:lpstr>IEEE-P802_15</vt:lpstr>
      <vt:lpstr>PowerPoint Presentation</vt:lpstr>
      <vt:lpstr>PowerPoint Presentation</vt:lpstr>
      <vt:lpstr>New Data Rates and Coding  </vt:lpstr>
      <vt:lpstr>Consensus among Co-authors (I)</vt:lpstr>
      <vt:lpstr>Consensus among Co-authors (II)</vt:lpstr>
      <vt:lpstr>Chosen 62.4 Mbps modulation</vt:lpstr>
      <vt:lpstr>Chosen 124.8 Mbps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2022-07-14T02:24:00Z</dcterms:created>
  <dcterms:modified xsi:type="dcterms:W3CDTF">2022-09-15T20:08:41Z</dcterms:modified>
</cp:coreProperties>
</file>