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3"/>
  </p:notesMasterIdLst>
  <p:handoutMasterIdLst>
    <p:handoutMasterId r:id="rId14"/>
  </p:handoutMasterIdLst>
  <p:sldIdLst>
    <p:sldId id="259" r:id="rId5"/>
    <p:sldId id="258" r:id="rId6"/>
    <p:sldId id="356" r:id="rId7"/>
    <p:sldId id="295" r:id="rId8"/>
    <p:sldId id="357" r:id="rId9"/>
    <p:sldId id="355" r:id="rId10"/>
    <p:sldId id="358" r:id="rId11"/>
    <p:sldId id="35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EB2AAB-C6F9-4C27-B132-A83AFBF8CF1C}" v="30" dt="2022-09-14T13:59:07.6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34A4FB37-3AAE-4E67-A1D7-FD514F3A3705}" type="datetime1">
              <a:rPr lang="en-US" altLang="en-US" smtClean="0"/>
              <a:t>9/14/2022</a:t>
            </a:fld>
            <a:endParaRPr lang="en-US" alt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&lt;Zhenzhen Ye and Yongsen Ma&gt;, &lt;Red Point Positioning&gt;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E68DEB4F-8784-4F95-A25D-F588948752AD}" type="datetime1">
              <a:rPr lang="en-US" altLang="en-US" smtClean="0"/>
              <a:t>9/13/2022</a:t>
            </a:fld>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&lt;Zhenzhen Ye and Yongsen Ma&gt;, &lt;Red Point Positioning&gt;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73C5007B-20DF-409F-ABF7-8134B091F6CE}" type="datetime1">
              <a:rPr lang="en-US" altLang="en-US" smtClean="0"/>
              <a:t>9/13/2022</a:t>
            </a:fld>
            <a:endParaRPr lang="en-US" altLang="en-US"/>
          </a:p>
        </p:txBody>
      </p:sp>
      <p:sp>
        <p:nvSpPr>
          <p:cNvPr id="5" name="Footer Placeholder 4"/>
          <p:cNvSpPr>
            <a:spLocks noGrp="1"/>
          </p:cNvSpPr>
          <p:nvPr>
            <p:ph type="ftr" sz="quarter" idx="11"/>
          </p:nvPr>
        </p:nvSpPr>
        <p:spPr>
          <a:xfrm>
            <a:off x="5292080" y="6475412"/>
            <a:ext cx="3318520" cy="184666"/>
          </a:xfrm>
        </p:spPr>
        <p:txBody>
          <a:bodyPr/>
          <a:lstStyle>
            <a:lvl1pPr>
              <a:defRPr/>
            </a:lvl1pPr>
          </a:lstStyle>
          <a:p>
            <a:r>
              <a:rPr lang="de-DE" altLang="en-US"/>
              <a:t>Z. Ye, Y. Ma</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9E4D690-C911-46B3-AE44-01805D7B0BDE}" type="datetime1">
              <a:rPr lang="en-US" altLang="en-US" smtClean="0"/>
              <a:t>9/13/2022</a:t>
            </a:fld>
            <a:endParaRPr lang="en-US" altLang="en-US"/>
          </a:p>
        </p:txBody>
      </p:sp>
      <p:sp>
        <p:nvSpPr>
          <p:cNvPr id="5" name="Footer Placeholder 4"/>
          <p:cNvSpPr>
            <a:spLocks noGrp="1"/>
          </p:cNvSpPr>
          <p:nvPr>
            <p:ph type="ftr" sz="quarter" idx="11"/>
          </p:nvPr>
        </p:nvSpPr>
        <p:spPr/>
        <p:txBody>
          <a:bodyPr/>
          <a:lstStyle>
            <a:lvl1pPr>
              <a:defRPr/>
            </a:lvl1pPr>
          </a:lstStyle>
          <a:p>
            <a:r>
              <a:rPr lang="de-DE" altLang="en-US"/>
              <a:t>Z. Ye, Y. Ma</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740C27B-D7F6-4090-ACFE-4143C8AA1873}" type="datetime1">
              <a:rPr lang="en-US" altLang="en-US" smtClean="0"/>
              <a:t>9/13/2022</a:t>
            </a:fld>
            <a:endParaRPr lang="en-US" altLang="en-US"/>
          </a:p>
        </p:txBody>
      </p:sp>
      <p:sp>
        <p:nvSpPr>
          <p:cNvPr id="5" name="Footer Placeholder 4"/>
          <p:cNvSpPr>
            <a:spLocks noGrp="1"/>
          </p:cNvSpPr>
          <p:nvPr>
            <p:ph type="ftr" sz="quarter" idx="11"/>
          </p:nvPr>
        </p:nvSpPr>
        <p:spPr/>
        <p:txBody>
          <a:bodyPr/>
          <a:lstStyle>
            <a:lvl1pPr>
              <a:defRPr/>
            </a:lvl1pPr>
          </a:lstStyle>
          <a:p>
            <a:r>
              <a:rPr lang="de-DE" altLang="en-US"/>
              <a:t>Z. Ye, Y. Ma</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D4ACE4C-CBBE-465F-81C4-9D66626A95DF}" type="datetime1">
              <a:rPr lang="en-US" altLang="en-US" smtClean="0"/>
              <a:t>9/13/2022</a:t>
            </a:fld>
            <a:endParaRPr lang="en-US" altLang="en-US"/>
          </a:p>
        </p:txBody>
      </p:sp>
      <p:sp>
        <p:nvSpPr>
          <p:cNvPr id="5" name="Footer Placeholder 4"/>
          <p:cNvSpPr>
            <a:spLocks noGrp="1"/>
          </p:cNvSpPr>
          <p:nvPr>
            <p:ph type="ftr" sz="quarter" idx="11"/>
          </p:nvPr>
        </p:nvSpPr>
        <p:spPr>
          <a:xfrm>
            <a:off x="5220072" y="6475413"/>
            <a:ext cx="3390528" cy="182562"/>
          </a:xfrm>
        </p:spPr>
        <p:txBody>
          <a:bodyPr/>
          <a:lstStyle>
            <a:lvl1pPr>
              <a:defRPr/>
            </a:lvl1pPr>
          </a:lstStyle>
          <a:p>
            <a:r>
              <a:rPr lang="de-DE" altLang="en-US"/>
              <a:t>Z. Ye, Y. Ma</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6C16BF0C-86C9-44AC-BC2A-E90C38AD3696}" type="datetime1">
              <a:rPr lang="en-US" altLang="en-US" smtClean="0"/>
              <a:t>9/13/2022</a:t>
            </a:fld>
            <a:endParaRPr lang="en-US" altLang="en-US"/>
          </a:p>
        </p:txBody>
      </p:sp>
      <p:sp>
        <p:nvSpPr>
          <p:cNvPr id="5" name="Footer Placeholder 4"/>
          <p:cNvSpPr>
            <a:spLocks noGrp="1"/>
          </p:cNvSpPr>
          <p:nvPr>
            <p:ph type="ftr" sz="quarter" idx="11"/>
          </p:nvPr>
        </p:nvSpPr>
        <p:spPr/>
        <p:txBody>
          <a:bodyPr/>
          <a:lstStyle>
            <a:lvl1pPr>
              <a:defRPr/>
            </a:lvl1pPr>
          </a:lstStyle>
          <a:p>
            <a:r>
              <a:rPr lang="de-DE" altLang="en-US"/>
              <a:t>Z. Ye, Y. Ma</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98996804-A0FF-47C6-B810-6E2BBC173278}" type="datetime1">
              <a:rPr lang="en-US" altLang="en-US" smtClean="0"/>
              <a:t>9/13/2022</a:t>
            </a:fld>
            <a:endParaRPr lang="en-US" altLang="en-US"/>
          </a:p>
        </p:txBody>
      </p:sp>
      <p:sp>
        <p:nvSpPr>
          <p:cNvPr id="6" name="Footer Placeholder 5"/>
          <p:cNvSpPr>
            <a:spLocks noGrp="1"/>
          </p:cNvSpPr>
          <p:nvPr>
            <p:ph type="ftr" sz="quarter" idx="11"/>
          </p:nvPr>
        </p:nvSpPr>
        <p:spPr/>
        <p:txBody>
          <a:bodyPr/>
          <a:lstStyle>
            <a:lvl1pPr>
              <a:defRPr/>
            </a:lvl1pPr>
          </a:lstStyle>
          <a:p>
            <a:r>
              <a:rPr lang="de-DE" altLang="en-US"/>
              <a:t>Z. Ye, Y. Ma</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F56B3874-64E3-4EDF-B188-DED329A21CBA}" type="datetime1">
              <a:rPr lang="en-US" altLang="en-US" smtClean="0"/>
              <a:t>9/13/2022</a:t>
            </a:fld>
            <a:endParaRPr lang="en-US" altLang="en-US"/>
          </a:p>
        </p:txBody>
      </p:sp>
      <p:sp>
        <p:nvSpPr>
          <p:cNvPr id="8" name="Footer Placeholder 7"/>
          <p:cNvSpPr>
            <a:spLocks noGrp="1"/>
          </p:cNvSpPr>
          <p:nvPr>
            <p:ph type="ftr" sz="quarter" idx="11"/>
          </p:nvPr>
        </p:nvSpPr>
        <p:spPr/>
        <p:txBody>
          <a:bodyPr/>
          <a:lstStyle>
            <a:lvl1pPr>
              <a:defRPr/>
            </a:lvl1pPr>
          </a:lstStyle>
          <a:p>
            <a:r>
              <a:rPr lang="de-DE" altLang="en-US"/>
              <a:t>Z. Ye, Y. Ma</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33092F79-290C-4558-9D0F-716D355425DD}" type="datetime1">
              <a:rPr lang="en-US" altLang="en-US" smtClean="0"/>
              <a:t>9/13/2022</a:t>
            </a:fld>
            <a:endParaRPr lang="en-US" altLang="en-US"/>
          </a:p>
        </p:txBody>
      </p:sp>
      <p:sp>
        <p:nvSpPr>
          <p:cNvPr id="4" name="Footer Placeholder 3"/>
          <p:cNvSpPr>
            <a:spLocks noGrp="1"/>
          </p:cNvSpPr>
          <p:nvPr>
            <p:ph type="ftr" sz="quarter" idx="11"/>
          </p:nvPr>
        </p:nvSpPr>
        <p:spPr/>
        <p:txBody>
          <a:bodyPr/>
          <a:lstStyle>
            <a:lvl1pPr>
              <a:defRPr/>
            </a:lvl1pPr>
          </a:lstStyle>
          <a:p>
            <a:r>
              <a:rPr lang="de-DE" altLang="en-US"/>
              <a:t>Z. Ye, Y. Ma</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F1D5ADF-C6EA-46ED-BD29-DE6B67B99CF1}" type="datetime1">
              <a:rPr lang="en-US" altLang="en-US" smtClean="0"/>
              <a:t>9/13/2022</a:t>
            </a:fld>
            <a:endParaRPr lang="en-US" altLang="en-US" dirty="0"/>
          </a:p>
        </p:txBody>
      </p:sp>
      <p:sp>
        <p:nvSpPr>
          <p:cNvPr id="3" name="Footer Placeholder 2"/>
          <p:cNvSpPr>
            <a:spLocks noGrp="1"/>
          </p:cNvSpPr>
          <p:nvPr>
            <p:ph type="ftr" sz="quarter" idx="11"/>
          </p:nvPr>
        </p:nvSpPr>
        <p:spPr/>
        <p:txBody>
          <a:bodyPr/>
          <a:lstStyle>
            <a:lvl1pPr>
              <a:defRPr/>
            </a:lvl1pPr>
          </a:lstStyle>
          <a:p>
            <a:r>
              <a:rPr lang="de-DE" altLang="en-US"/>
              <a:t>Z. Ye, Y. Ma</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8C800991-47DC-4D23-9C21-471181D41AE7}" type="datetime1">
              <a:rPr lang="en-US" altLang="en-US" smtClean="0"/>
              <a:t>9/13/2022</a:t>
            </a:fld>
            <a:endParaRPr lang="en-US" altLang="en-US"/>
          </a:p>
        </p:txBody>
      </p:sp>
      <p:sp>
        <p:nvSpPr>
          <p:cNvPr id="6" name="Footer Placeholder 5"/>
          <p:cNvSpPr>
            <a:spLocks noGrp="1"/>
          </p:cNvSpPr>
          <p:nvPr>
            <p:ph type="ftr" sz="quarter" idx="11"/>
          </p:nvPr>
        </p:nvSpPr>
        <p:spPr/>
        <p:txBody>
          <a:bodyPr/>
          <a:lstStyle>
            <a:lvl1pPr>
              <a:defRPr/>
            </a:lvl1pPr>
          </a:lstStyle>
          <a:p>
            <a:r>
              <a:rPr lang="de-DE" altLang="en-US"/>
              <a:t>Z. Ye, Y. Ma</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a:extLst>
              <a:ext uri="{FF2B5EF4-FFF2-40B4-BE49-F238E27FC236}">
                <a16:creationId xmlns:a16="http://schemas.microsoft.com/office/drawing/2014/main" id="{13EA40FA-8D92-B8FA-A617-C5470885C21F}"/>
              </a:ext>
            </a:extLst>
          </p:cNvPr>
          <p:cNvSpPr>
            <a:spLocks noGrp="1"/>
          </p:cNvSpPr>
          <p:nvPr>
            <p:ph type="title"/>
          </p:nvPr>
        </p:nvSpPr>
        <p:spPr/>
        <p:txBody>
          <a:bodyPr/>
          <a:lstStyle/>
          <a:p>
            <a:r>
              <a:rPr lang="en-US"/>
              <a:t>Click to edit Master title style</a:t>
            </a:r>
          </a:p>
        </p:txBody>
      </p:sp>
      <p:sp>
        <p:nvSpPr>
          <p:cNvPr id="9" name="Date Placeholder 8">
            <a:extLst>
              <a:ext uri="{FF2B5EF4-FFF2-40B4-BE49-F238E27FC236}">
                <a16:creationId xmlns:a16="http://schemas.microsoft.com/office/drawing/2014/main" id="{777535B2-3C4D-977D-FAD6-F9F66F2DB7BE}"/>
              </a:ext>
            </a:extLst>
          </p:cNvPr>
          <p:cNvSpPr>
            <a:spLocks noGrp="1"/>
          </p:cNvSpPr>
          <p:nvPr>
            <p:ph type="dt" sz="half" idx="10"/>
          </p:nvPr>
        </p:nvSpPr>
        <p:spPr/>
        <p:txBody>
          <a:bodyPr/>
          <a:lstStyle/>
          <a:p>
            <a:fld id="{E596DE4B-3C58-4248-9854-4261984201F1}" type="datetime1">
              <a:rPr lang="en-US" altLang="en-US" smtClean="0"/>
              <a:t>9/13/2022</a:t>
            </a:fld>
            <a:endParaRPr lang="en-US" altLang="en-US"/>
          </a:p>
        </p:txBody>
      </p:sp>
      <p:sp>
        <p:nvSpPr>
          <p:cNvPr id="10" name="Footer Placeholder 9">
            <a:extLst>
              <a:ext uri="{FF2B5EF4-FFF2-40B4-BE49-F238E27FC236}">
                <a16:creationId xmlns:a16="http://schemas.microsoft.com/office/drawing/2014/main" id="{69CD7AF8-D121-1960-4BEF-E41C2C052507}"/>
              </a:ext>
            </a:extLst>
          </p:cNvPr>
          <p:cNvSpPr>
            <a:spLocks noGrp="1"/>
          </p:cNvSpPr>
          <p:nvPr>
            <p:ph type="ftr" sz="quarter" idx="11"/>
          </p:nvPr>
        </p:nvSpPr>
        <p:spPr/>
        <p:txBody>
          <a:bodyPr/>
          <a:lstStyle/>
          <a:p>
            <a:r>
              <a:rPr lang="de-DE" altLang="en-US"/>
              <a:t>Z. Ye, Y. Ma</a:t>
            </a:r>
            <a:endParaRPr lang="en-US" altLang="en-US" dirty="0"/>
          </a:p>
        </p:txBody>
      </p:sp>
      <p:sp>
        <p:nvSpPr>
          <p:cNvPr id="11" name="Slide Number Placeholder 10">
            <a:extLst>
              <a:ext uri="{FF2B5EF4-FFF2-40B4-BE49-F238E27FC236}">
                <a16:creationId xmlns:a16="http://schemas.microsoft.com/office/drawing/2014/main" id="{C4AB2DCA-F76A-1B39-EAF7-D6143ECB9DDA}"/>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fld id="{153B91D3-5ED4-4FD2-8B1A-27E9D49FA5FA}" type="datetime1">
              <a:rPr lang="en-US" altLang="en-US" smtClean="0"/>
              <a:t>9/13/2022</a:t>
            </a:fld>
            <a:endParaRPr lang="en-US" altLang="en-US"/>
          </a:p>
        </p:txBody>
      </p:sp>
      <p:sp>
        <p:nvSpPr>
          <p:cNvPr id="1029" name="Rectangle 5"/>
          <p:cNvSpPr>
            <a:spLocks noGrp="1" noChangeArrowheads="1"/>
          </p:cNvSpPr>
          <p:nvPr>
            <p:ph type="ftr" sz="quarter" idx="3"/>
          </p:nvPr>
        </p:nvSpPr>
        <p:spPr bwMode="auto">
          <a:xfrm>
            <a:off x="5292080" y="6475412"/>
            <a:ext cx="331852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de-DE" altLang="en-US" dirty="0"/>
              <a:t>Z. Ye, Y. Ma</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15-22-0508-00-04ab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fld id="{7FED68D6-EEFC-4149-8235-820D048C9ABD}" type="datetime1">
              <a:rPr lang="en-US" altLang="en-US" smtClean="0"/>
              <a:t>9/13/2022</a:t>
            </a:fld>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de-DE" altLang="en-US"/>
              <a:t>Z. Ye, Y. Ma</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395536" y="609600"/>
            <a:ext cx="8496944"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[Status on Downlink TDOA (DL-TDOA) Based Location Service Technical Specifications in 802.15]	</a:t>
            </a:r>
          </a:p>
          <a:p>
            <a:r>
              <a:rPr lang="en-US" altLang="en-US" sz="1600" b="1" dirty="0"/>
              <a:t>Date Submitted: </a:t>
            </a:r>
            <a:r>
              <a:rPr lang="en-US" altLang="en-US" sz="1600" dirty="0"/>
              <a:t>[11th September 2022]	</a:t>
            </a:r>
          </a:p>
          <a:p>
            <a:r>
              <a:rPr lang="en-US" altLang="en-US" sz="1600" b="1" dirty="0"/>
              <a:t>Source:</a:t>
            </a:r>
            <a:r>
              <a:rPr lang="en-US" altLang="en-US" sz="1600" dirty="0"/>
              <a:t> [Zhenzhen Ye and Yongsen Ma] Company [Red Point Positioning]	</a:t>
            </a:r>
          </a:p>
          <a:p>
            <a:pPr>
              <a:spcBef>
                <a:spcPts val="600"/>
              </a:spcBef>
              <a:spcAft>
                <a:spcPts val="600"/>
              </a:spcAft>
            </a:pPr>
            <a:r>
              <a:rPr lang="en-US" altLang="en-US" sz="1600" b="1" dirty="0"/>
              <a:t>Re:</a:t>
            </a:r>
            <a:r>
              <a:rPr lang="en-US" altLang="en-US" sz="1600" dirty="0"/>
              <a:t> Call for contributions to TG15.4ab</a:t>
            </a:r>
            <a:endParaRPr lang="en-US" altLang="en-US" dirty="0"/>
          </a:p>
          <a:p>
            <a:pPr>
              <a:spcBef>
                <a:spcPts val="600"/>
              </a:spcBef>
              <a:spcAft>
                <a:spcPts val="600"/>
              </a:spcAft>
            </a:pPr>
            <a:r>
              <a:rPr lang="en-US" altLang="en-US" sz="1600" b="1" dirty="0"/>
              <a:t>Abstract:</a:t>
            </a:r>
            <a:r>
              <a:rPr lang="en-US" altLang="en-US" sz="1600" dirty="0"/>
              <a:t>	Presentation, UWB in 802.15, DL-TDOA</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Present technical content for consideration by the group</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de-DE" altLang="en-US"/>
              <a:t>Z. Ye, Y. Ma</a:t>
            </a:r>
            <a:endParaRPr lang="en-US" altLang="en-US" dirty="0"/>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fld id="{BA00E67C-6CB6-4DE1-80EE-9E1CBA721FCC}" type="datetime1">
              <a:rPr lang="en-US" altLang="en-US" smtClean="0"/>
              <a:t>9/13/2022</a:t>
            </a:fld>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607302826"/>
              </p:ext>
            </p:extLst>
          </p:nvPr>
        </p:nvGraphicFramePr>
        <p:xfrm>
          <a:off x="685800" y="620688"/>
          <a:ext cx="7774632" cy="5722775"/>
        </p:xfrm>
        <a:graphic>
          <a:graphicData uri="http://schemas.openxmlformats.org/drawingml/2006/table">
            <a:tbl>
              <a:tblPr firstRow="1" bandRow="1">
                <a:tableStyleId>{5940675A-B579-460E-94D1-54222C63F5DA}</a:tableStyleId>
              </a:tblPr>
              <a:tblGrid>
                <a:gridCol w="3382144">
                  <a:extLst>
                    <a:ext uri="{9D8B030D-6E8A-4147-A177-3AD203B41FA5}">
                      <a16:colId xmlns:a16="http://schemas.microsoft.com/office/drawing/2014/main" val="1745747388"/>
                    </a:ext>
                  </a:extLst>
                </a:gridCol>
                <a:gridCol w="4392488">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100" dirty="0">
                          <a:effectLst/>
                        </a:rPr>
                        <a:t>Interference mitigation techniques to support higher density and higher traffic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method for DL-TDOA scheduling is used to reduce interference between participating anchors. DL-TDOA supports a high density of tags without increasing interference potential.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100" dirty="0">
                          <a:effectLst/>
                        </a:rPr>
                        <a:t>Other coexistence improvement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MAC enhancements are compatible with legacy ERDEVs; All required information is conveyed using IEs in existing MAC frame formats harmlessly ignored by non-participating legacy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panose="020B0604020202020204" pitchFamily="34" charset="0"/>
                          <a:ea typeface="Calibri" panose="020F0502020204030204" pitchFamily="34" charset="0"/>
                          <a:cs typeface="Arial" panose="020B0604020202020204" pitchFamily="34" charset="0"/>
                        </a:rPr>
                        <a:t>The new feature will provide enhanced reliability in some high density use cases.</a:t>
                      </a: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100" dirty="0">
                          <a:effectLst/>
                        </a:rPr>
                        <a:t>Hybrid operation with narrowband signaling to assist UWB</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Option allowed to offload network discovery and device management to NB channels </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100" dirty="0">
                          <a:effectLst/>
                        </a:rPr>
                        <a:t>Low-power low-latency streaming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100" dirty="0">
                          <a:effectLst/>
                        </a:rPr>
                        <a:t>Higher data-rate streaming allowing at least 50 Mbit/s of throughput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The proposed </a:t>
                      </a:r>
                      <a:r>
                        <a:rPr lang="en-US" sz="1100" dirty="0" err="1">
                          <a:effectLst/>
                        </a:rPr>
                        <a:t>superframe</a:t>
                      </a:r>
                      <a:r>
                        <a:rPr lang="en-US" sz="1100" dirty="0">
                          <a:effectLst/>
                        </a:rPr>
                        <a:t> structure, transmission scheme and messages are to support downlink TDOA location service.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100" dirty="0">
                          <a:effectLst/>
                        </a:rPr>
                        <a:t>Infrastructure synchronization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Proposed IE(s) supports synchronization for downlink TDOA network infrastructure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375C6-8E97-3D6F-7DA4-4BCE0BAAB70F}"/>
              </a:ext>
            </a:extLst>
          </p:cNvPr>
          <p:cNvSpPr>
            <a:spLocks noGrp="1"/>
          </p:cNvSpPr>
          <p:nvPr>
            <p:ph type="title"/>
          </p:nvPr>
        </p:nvSpPr>
        <p:spPr/>
        <p:txBody>
          <a:bodyPr/>
          <a:lstStyle/>
          <a:p>
            <a:r>
              <a:rPr lang="en-US" dirty="0"/>
              <a:t>Recap &amp; Status</a:t>
            </a:r>
          </a:p>
        </p:txBody>
      </p:sp>
      <p:sp>
        <p:nvSpPr>
          <p:cNvPr id="3" name="Content Placeholder 2">
            <a:extLst>
              <a:ext uri="{FF2B5EF4-FFF2-40B4-BE49-F238E27FC236}">
                <a16:creationId xmlns:a16="http://schemas.microsoft.com/office/drawing/2014/main" id="{0F31B1FD-6600-8A2D-0E8E-0DB25BE3BD7D}"/>
              </a:ext>
            </a:extLst>
          </p:cNvPr>
          <p:cNvSpPr>
            <a:spLocks noGrp="1"/>
          </p:cNvSpPr>
          <p:nvPr>
            <p:ph idx="1"/>
          </p:nvPr>
        </p:nvSpPr>
        <p:spPr/>
        <p:txBody>
          <a:bodyPr>
            <a:normAutofit fontScale="85000" lnSpcReduction="10000"/>
          </a:bodyPr>
          <a:lstStyle/>
          <a:p>
            <a:r>
              <a:rPr lang="en-US" dirty="0"/>
              <a:t>A few designs for providing DL-TDOA based location service proposed in IEEE 802.15.4ab and an external industrial alliance (</a:t>
            </a:r>
            <a:r>
              <a:rPr lang="en-US" dirty="0" err="1"/>
              <a:t>FiRa</a:t>
            </a:r>
            <a:r>
              <a:rPr lang="en-US" dirty="0"/>
              <a:t>) [2-9]</a:t>
            </a:r>
          </a:p>
          <a:p>
            <a:r>
              <a:rPr lang="en-US" dirty="0"/>
              <a:t>July’s presentation [1] provided a high-level timing structure to unify different designs</a:t>
            </a:r>
          </a:p>
          <a:p>
            <a:r>
              <a:rPr lang="en-US" dirty="0"/>
              <a:t>Current focus</a:t>
            </a:r>
          </a:p>
          <a:p>
            <a:pPr lvl="1"/>
            <a:r>
              <a:rPr lang="en-US" dirty="0"/>
              <a:t>Initial changes in technical specification (see doc. </a:t>
            </a:r>
            <a:r>
              <a:rPr lang="en-US" i="1" dirty="0"/>
              <a:t>IEEE 15-22-0490-00-04ab</a:t>
            </a:r>
            <a:r>
              <a:rPr lang="en-US" dirty="0"/>
              <a:t>) </a:t>
            </a:r>
          </a:p>
          <a:p>
            <a:pPr lvl="1"/>
            <a:r>
              <a:rPr lang="en-US" dirty="0"/>
              <a:t>Frames and IEs to support different designs</a:t>
            </a:r>
          </a:p>
          <a:p>
            <a:pPr lvl="1"/>
            <a:r>
              <a:rPr lang="en-US" dirty="0"/>
              <a:t>OOB/IB consideration   </a:t>
            </a:r>
          </a:p>
          <a:p>
            <a:endParaRPr lang="en-US" dirty="0"/>
          </a:p>
        </p:txBody>
      </p:sp>
      <p:sp>
        <p:nvSpPr>
          <p:cNvPr id="4" name="Date Placeholder 3">
            <a:extLst>
              <a:ext uri="{FF2B5EF4-FFF2-40B4-BE49-F238E27FC236}">
                <a16:creationId xmlns:a16="http://schemas.microsoft.com/office/drawing/2014/main" id="{E709AEB5-9366-2964-D9A1-131936083716}"/>
              </a:ext>
            </a:extLst>
          </p:cNvPr>
          <p:cNvSpPr>
            <a:spLocks noGrp="1"/>
          </p:cNvSpPr>
          <p:nvPr>
            <p:ph type="dt" sz="half" idx="10"/>
          </p:nvPr>
        </p:nvSpPr>
        <p:spPr/>
        <p:txBody>
          <a:bodyPr/>
          <a:lstStyle/>
          <a:p>
            <a:fld id="{4D4ACE4C-CBBE-465F-81C4-9D66626A95DF}" type="datetime1">
              <a:rPr lang="en-US" altLang="en-US" smtClean="0"/>
              <a:t>9/14/2022</a:t>
            </a:fld>
            <a:endParaRPr lang="en-US" altLang="en-US"/>
          </a:p>
        </p:txBody>
      </p:sp>
      <p:sp>
        <p:nvSpPr>
          <p:cNvPr id="5" name="Footer Placeholder 4">
            <a:extLst>
              <a:ext uri="{FF2B5EF4-FFF2-40B4-BE49-F238E27FC236}">
                <a16:creationId xmlns:a16="http://schemas.microsoft.com/office/drawing/2014/main" id="{8AA26DAF-4951-8D64-8781-B421C17FE0B2}"/>
              </a:ext>
            </a:extLst>
          </p:cNvPr>
          <p:cNvSpPr>
            <a:spLocks noGrp="1"/>
          </p:cNvSpPr>
          <p:nvPr>
            <p:ph type="ftr" sz="quarter" idx="11"/>
          </p:nvPr>
        </p:nvSpPr>
        <p:spPr/>
        <p:txBody>
          <a:bodyPr/>
          <a:lstStyle/>
          <a:p>
            <a:r>
              <a:rPr lang="de-DE" altLang="en-US"/>
              <a:t>Z. Ye, Y. Ma</a:t>
            </a:r>
            <a:endParaRPr lang="en-US" altLang="en-US"/>
          </a:p>
        </p:txBody>
      </p:sp>
      <p:sp>
        <p:nvSpPr>
          <p:cNvPr id="6" name="Slide Number Placeholder 5">
            <a:extLst>
              <a:ext uri="{FF2B5EF4-FFF2-40B4-BE49-F238E27FC236}">
                <a16:creationId xmlns:a16="http://schemas.microsoft.com/office/drawing/2014/main" id="{F641C446-6AA5-77A6-38E8-480E96BB64D7}"/>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a:p>
        </p:txBody>
      </p:sp>
    </p:spTree>
    <p:extLst>
      <p:ext uri="{BB962C8B-B14F-4D97-AF65-F5344CB8AC3E}">
        <p14:creationId xmlns:p14="http://schemas.microsoft.com/office/powerpoint/2010/main" val="1995520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C3D2-11EC-4DD3-BB78-63416C2CC11C}"/>
              </a:ext>
            </a:extLst>
          </p:cNvPr>
          <p:cNvSpPr>
            <a:spLocks noGrp="1"/>
          </p:cNvSpPr>
          <p:nvPr>
            <p:ph type="title"/>
          </p:nvPr>
        </p:nvSpPr>
        <p:spPr/>
        <p:txBody>
          <a:bodyPr/>
          <a:lstStyle/>
          <a:p>
            <a:r>
              <a:rPr lang="en-US" dirty="0"/>
              <a:t>Summary of Changes in Technical Specifications</a:t>
            </a:r>
          </a:p>
        </p:txBody>
      </p:sp>
      <p:sp>
        <p:nvSpPr>
          <p:cNvPr id="3" name="Content Placeholder 2">
            <a:extLst>
              <a:ext uri="{FF2B5EF4-FFF2-40B4-BE49-F238E27FC236}">
                <a16:creationId xmlns:a16="http://schemas.microsoft.com/office/drawing/2014/main" id="{AB8CFCC9-E315-4CF0-BF6F-99812E91DAF9}"/>
              </a:ext>
            </a:extLst>
          </p:cNvPr>
          <p:cNvSpPr>
            <a:spLocks noGrp="1"/>
          </p:cNvSpPr>
          <p:nvPr>
            <p:ph idx="1"/>
          </p:nvPr>
        </p:nvSpPr>
        <p:spPr>
          <a:xfrm>
            <a:off x="685800" y="1981199"/>
            <a:ext cx="7772400" cy="1663825"/>
          </a:xfrm>
        </p:spPr>
        <p:txBody>
          <a:bodyPr>
            <a:normAutofit fontScale="62500" lnSpcReduction="20000"/>
          </a:bodyPr>
          <a:lstStyle/>
          <a:p>
            <a:r>
              <a:rPr lang="en-US" sz="2900" dirty="0"/>
              <a:t>Section 5.2 Special Application Spaces</a:t>
            </a:r>
          </a:p>
          <a:p>
            <a:pPr lvl="1"/>
            <a:r>
              <a:rPr lang="en-US" sz="2500" dirty="0"/>
              <a:t>Add a new section 5.2.9 to introduce DL-TDOA based location service</a:t>
            </a:r>
          </a:p>
          <a:p>
            <a:r>
              <a:rPr lang="en-US" sz="2900" dirty="0"/>
              <a:t>Section 5.5 Network Topologies</a:t>
            </a:r>
          </a:p>
          <a:p>
            <a:pPr lvl="1"/>
            <a:r>
              <a:rPr lang="en-US" sz="2500" dirty="0"/>
              <a:t>Add a network topology example in section 5.5.3 (peer-to-peer network formation) to illustrate a network of DL-TDOA based location service</a:t>
            </a:r>
          </a:p>
        </p:txBody>
      </p:sp>
      <p:sp>
        <p:nvSpPr>
          <p:cNvPr id="4" name="Date Placeholder 3">
            <a:extLst>
              <a:ext uri="{FF2B5EF4-FFF2-40B4-BE49-F238E27FC236}">
                <a16:creationId xmlns:a16="http://schemas.microsoft.com/office/drawing/2014/main" id="{FEF0BF8C-6963-4D89-AD6C-CD7FA836CFF1}"/>
              </a:ext>
            </a:extLst>
          </p:cNvPr>
          <p:cNvSpPr>
            <a:spLocks noGrp="1"/>
          </p:cNvSpPr>
          <p:nvPr>
            <p:ph type="dt" sz="half" idx="10"/>
          </p:nvPr>
        </p:nvSpPr>
        <p:spPr/>
        <p:txBody>
          <a:bodyPr/>
          <a:lstStyle/>
          <a:p>
            <a:fld id="{5CF5FA66-A73F-4515-8529-776719F3E53F}" type="datetime1">
              <a:rPr lang="en-US" altLang="en-US" smtClean="0"/>
              <a:t>9/13/2022</a:t>
            </a:fld>
            <a:endParaRPr lang="en-US" altLang="en-US" dirty="0"/>
          </a:p>
        </p:txBody>
      </p:sp>
      <p:sp>
        <p:nvSpPr>
          <p:cNvPr id="5" name="Footer Placeholder 4">
            <a:extLst>
              <a:ext uri="{FF2B5EF4-FFF2-40B4-BE49-F238E27FC236}">
                <a16:creationId xmlns:a16="http://schemas.microsoft.com/office/drawing/2014/main" id="{B18F4759-2C89-485C-A8F9-13CE226AD182}"/>
              </a:ext>
            </a:extLst>
          </p:cNvPr>
          <p:cNvSpPr>
            <a:spLocks noGrp="1"/>
          </p:cNvSpPr>
          <p:nvPr>
            <p:ph type="ftr" sz="quarter" idx="11"/>
          </p:nvPr>
        </p:nvSpPr>
        <p:spPr>
          <a:xfrm>
            <a:off x="5292080" y="6475413"/>
            <a:ext cx="3318520" cy="369332"/>
          </a:xfrm>
        </p:spPr>
        <p:txBody>
          <a:bodyPr/>
          <a:lstStyle/>
          <a:p>
            <a:r>
              <a:rPr lang="de-DE" altLang="en-US"/>
              <a:t>Z. Ye, Y. Ma</a:t>
            </a:r>
            <a:endParaRPr lang="en-US" altLang="en-US" dirty="0"/>
          </a:p>
        </p:txBody>
      </p:sp>
      <p:sp>
        <p:nvSpPr>
          <p:cNvPr id="6" name="Slide Number Placeholder 5">
            <a:extLst>
              <a:ext uri="{FF2B5EF4-FFF2-40B4-BE49-F238E27FC236}">
                <a16:creationId xmlns:a16="http://schemas.microsoft.com/office/drawing/2014/main" id="{F8385041-05A0-406E-B985-BF358E2F53C4}"/>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4</a:t>
            </a:fld>
            <a:endParaRPr lang="en-US" altLang="en-US" dirty="0"/>
          </a:p>
        </p:txBody>
      </p:sp>
      <p:pic>
        <p:nvPicPr>
          <p:cNvPr id="10" name="Picture 9">
            <a:extLst>
              <a:ext uri="{FF2B5EF4-FFF2-40B4-BE49-F238E27FC236}">
                <a16:creationId xmlns:a16="http://schemas.microsoft.com/office/drawing/2014/main" id="{CA8C1FD7-982B-934C-7C74-E48CDB0164AC}"/>
              </a:ext>
            </a:extLst>
          </p:cNvPr>
          <p:cNvPicPr>
            <a:picLocks noChangeAspect="1"/>
          </p:cNvPicPr>
          <p:nvPr/>
        </p:nvPicPr>
        <p:blipFill>
          <a:blip r:embed="rId2"/>
          <a:stretch>
            <a:fillRect/>
          </a:stretch>
        </p:blipFill>
        <p:spPr>
          <a:xfrm>
            <a:off x="5806761" y="3830311"/>
            <a:ext cx="2803839" cy="1613917"/>
          </a:xfrm>
          <a:prstGeom prst="rect">
            <a:avLst/>
          </a:prstGeom>
        </p:spPr>
      </p:pic>
      <p:sp>
        <p:nvSpPr>
          <p:cNvPr id="11" name="TextBox 10">
            <a:extLst>
              <a:ext uri="{FF2B5EF4-FFF2-40B4-BE49-F238E27FC236}">
                <a16:creationId xmlns:a16="http://schemas.microsoft.com/office/drawing/2014/main" id="{7EB5AECF-672B-D699-05D8-B44740E9E119}"/>
              </a:ext>
            </a:extLst>
          </p:cNvPr>
          <p:cNvSpPr txBox="1"/>
          <p:nvPr/>
        </p:nvSpPr>
        <p:spPr>
          <a:xfrm>
            <a:off x="6372200" y="3506524"/>
            <a:ext cx="1435008" cy="276999"/>
          </a:xfrm>
          <a:prstGeom prst="rect">
            <a:avLst/>
          </a:prstGeom>
          <a:noFill/>
        </p:spPr>
        <p:txBody>
          <a:bodyPr wrap="none" rtlCol="0">
            <a:spAutoFit/>
          </a:bodyPr>
          <a:lstStyle/>
          <a:p>
            <a:r>
              <a:rPr lang="en-US" dirty="0"/>
              <a:t>Original in 802.15.4</a:t>
            </a:r>
          </a:p>
        </p:txBody>
      </p:sp>
      <p:pic>
        <p:nvPicPr>
          <p:cNvPr id="13" name="Picture 12">
            <a:extLst>
              <a:ext uri="{FF2B5EF4-FFF2-40B4-BE49-F238E27FC236}">
                <a16:creationId xmlns:a16="http://schemas.microsoft.com/office/drawing/2014/main" id="{B876F341-3B10-D813-FA10-FC1BA86CC1BA}"/>
              </a:ext>
            </a:extLst>
          </p:cNvPr>
          <p:cNvPicPr>
            <a:picLocks noChangeAspect="1"/>
          </p:cNvPicPr>
          <p:nvPr/>
        </p:nvPicPr>
        <p:blipFill>
          <a:blip r:embed="rId3"/>
          <a:stretch>
            <a:fillRect/>
          </a:stretch>
        </p:blipFill>
        <p:spPr>
          <a:xfrm>
            <a:off x="576095" y="3506524"/>
            <a:ext cx="4713266" cy="2442756"/>
          </a:xfrm>
          <a:prstGeom prst="rect">
            <a:avLst/>
          </a:prstGeom>
        </p:spPr>
      </p:pic>
    </p:spTree>
    <p:extLst>
      <p:ext uri="{BB962C8B-B14F-4D97-AF65-F5344CB8AC3E}">
        <p14:creationId xmlns:p14="http://schemas.microsoft.com/office/powerpoint/2010/main" val="71441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C3D2-11EC-4DD3-BB78-63416C2CC11C}"/>
              </a:ext>
            </a:extLst>
          </p:cNvPr>
          <p:cNvSpPr>
            <a:spLocks noGrp="1"/>
          </p:cNvSpPr>
          <p:nvPr>
            <p:ph type="title"/>
          </p:nvPr>
        </p:nvSpPr>
        <p:spPr/>
        <p:txBody>
          <a:bodyPr/>
          <a:lstStyle/>
          <a:p>
            <a:r>
              <a:rPr lang="en-US" dirty="0"/>
              <a:t>Summary of Changes in Technical Specifications (Cont’d)</a:t>
            </a:r>
          </a:p>
        </p:txBody>
      </p:sp>
      <p:sp>
        <p:nvSpPr>
          <p:cNvPr id="3" name="Content Placeholder 2">
            <a:extLst>
              <a:ext uri="{FF2B5EF4-FFF2-40B4-BE49-F238E27FC236}">
                <a16:creationId xmlns:a16="http://schemas.microsoft.com/office/drawing/2014/main" id="{AB8CFCC9-E315-4CF0-BF6F-99812E91DAF9}"/>
              </a:ext>
            </a:extLst>
          </p:cNvPr>
          <p:cNvSpPr>
            <a:spLocks noGrp="1"/>
          </p:cNvSpPr>
          <p:nvPr>
            <p:ph idx="1"/>
          </p:nvPr>
        </p:nvSpPr>
        <p:spPr>
          <a:xfrm>
            <a:off x="685800" y="1981200"/>
            <a:ext cx="7772400" cy="1951856"/>
          </a:xfrm>
        </p:spPr>
        <p:txBody>
          <a:bodyPr>
            <a:normAutofit fontScale="47500" lnSpcReduction="20000"/>
          </a:bodyPr>
          <a:lstStyle/>
          <a:p>
            <a:r>
              <a:rPr lang="en-US" sz="2900" dirty="0"/>
              <a:t>Section 5.7.1 </a:t>
            </a:r>
            <a:r>
              <a:rPr lang="en-US" sz="2900" dirty="0" err="1"/>
              <a:t>Superframe</a:t>
            </a:r>
            <a:r>
              <a:rPr lang="en-US" sz="2900" dirty="0"/>
              <a:t> Structure</a:t>
            </a:r>
          </a:p>
          <a:p>
            <a:pPr lvl="1"/>
            <a:r>
              <a:rPr lang="en-US" sz="2500" dirty="0"/>
              <a:t>Add a new section 5.7.1.5 to introduce a flexible </a:t>
            </a:r>
            <a:r>
              <a:rPr lang="en-US" sz="2500" dirty="0" err="1"/>
              <a:t>superframe</a:t>
            </a:r>
            <a:r>
              <a:rPr lang="en-US" sz="2500" dirty="0"/>
              <a:t> structure for location service, based on contribution in July [1]</a:t>
            </a:r>
          </a:p>
          <a:p>
            <a:r>
              <a:rPr lang="en-US" sz="2900" dirty="0"/>
              <a:t>Section 6.2 Channel Access</a:t>
            </a:r>
          </a:p>
          <a:p>
            <a:pPr lvl="1"/>
            <a:r>
              <a:rPr lang="en-US" sz="2500" dirty="0"/>
              <a:t>Add a new section 6.2.12 to describe details of the </a:t>
            </a:r>
            <a:r>
              <a:rPr lang="en-US" sz="2500" dirty="0" err="1"/>
              <a:t>superframe</a:t>
            </a:r>
            <a:r>
              <a:rPr lang="en-US" sz="2500" dirty="0"/>
              <a:t> structure for location service</a:t>
            </a:r>
          </a:p>
          <a:p>
            <a:r>
              <a:rPr lang="en-US" sz="2900" dirty="0"/>
              <a:t>Section 6.9 Ranging</a:t>
            </a:r>
          </a:p>
          <a:p>
            <a:pPr lvl="1"/>
            <a:r>
              <a:rPr lang="en-US" sz="2500" dirty="0"/>
              <a:t>Minor modification on the description of TDOA in section 6.9.1.2.5 from 802.15.4z</a:t>
            </a:r>
          </a:p>
          <a:p>
            <a:pPr lvl="1"/>
            <a:r>
              <a:rPr lang="en-US" sz="2500" dirty="0"/>
              <a:t>Add a new section 6.9.12 to describe various ranging block options in the </a:t>
            </a:r>
            <a:r>
              <a:rPr lang="en-US" sz="2500" dirty="0" err="1"/>
              <a:t>superframe</a:t>
            </a:r>
            <a:r>
              <a:rPr lang="en-US" sz="2500" dirty="0"/>
              <a:t> structure, based on [1]</a:t>
            </a:r>
          </a:p>
        </p:txBody>
      </p:sp>
      <p:sp>
        <p:nvSpPr>
          <p:cNvPr id="4" name="Date Placeholder 3">
            <a:extLst>
              <a:ext uri="{FF2B5EF4-FFF2-40B4-BE49-F238E27FC236}">
                <a16:creationId xmlns:a16="http://schemas.microsoft.com/office/drawing/2014/main" id="{FEF0BF8C-6963-4D89-AD6C-CD7FA836CFF1}"/>
              </a:ext>
            </a:extLst>
          </p:cNvPr>
          <p:cNvSpPr>
            <a:spLocks noGrp="1"/>
          </p:cNvSpPr>
          <p:nvPr>
            <p:ph type="dt" sz="half" idx="10"/>
          </p:nvPr>
        </p:nvSpPr>
        <p:spPr/>
        <p:txBody>
          <a:bodyPr/>
          <a:lstStyle/>
          <a:p>
            <a:fld id="{5CF5FA66-A73F-4515-8529-776719F3E53F}" type="datetime1">
              <a:rPr lang="en-US" altLang="en-US" smtClean="0"/>
              <a:t>9/14/2022</a:t>
            </a:fld>
            <a:endParaRPr lang="en-US" altLang="en-US" dirty="0"/>
          </a:p>
        </p:txBody>
      </p:sp>
      <p:sp>
        <p:nvSpPr>
          <p:cNvPr id="5" name="Footer Placeholder 4">
            <a:extLst>
              <a:ext uri="{FF2B5EF4-FFF2-40B4-BE49-F238E27FC236}">
                <a16:creationId xmlns:a16="http://schemas.microsoft.com/office/drawing/2014/main" id="{B18F4759-2C89-485C-A8F9-13CE226AD182}"/>
              </a:ext>
            </a:extLst>
          </p:cNvPr>
          <p:cNvSpPr>
            <a:spLocks noGrp="1"/>
          </p:cNvSpPr>
          <p:nvPr>
            <p:ph type="ftr" sz="quarter" idx="11"/>
          </p:nvPr>
        </p:nvSpPr>
        <p:spPr>
          <a:xfrm>
            <a:off x="5292080" y="6475413"/>
            <a:ext cx="3318520" cy="369332"/>
          </a:xfrm>
        </p:spPr>
        <p:txBody>
          <a:bodyPr/>
          <a:lstStyle/>
          <a:p>
            <a:r>
              <a:rPr lang="de-DE" altLang="en-US"/>
              <a:t>Z. Ye, Y. Ma</a:t>
            </a:r>
            <a:endParaRPr lang="en-US" altLang="en-US" dirty="0"/>
          </a:p>
        </p:txBody>
      </p:sp>
      <p:sp>
        <p:nvSpPr>
          <p:cNvPr id="6" name="Slide Number Placeholder 5">
            <a:extLst>
              <a:ext uri="{FF2B5EF4-FFF2-40B4-BE49-F238E27FC236}">
                <a16:creationId xmlns:a16="http://schemas.microsoft.com/office/drawing/2014/main" id="{F8385041-05A0-406E-B985-BF358E2F53C4}"/>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5</a:t>
            </a:fld>
            <a:endParaRPr lang="en-US" altLang="en-US" dirty="0"/>
          </a:p>
        </p:txBody>
      </p:sp>
      <p:pic>
        <p:nvPicPr>
          <p:cNvPr id="8" name="Picture 7">
            <a:extLst>
              <a:ext uri="{FF2B5EF4-FFF2-40B4-BE49-F238E27FC236}">
                <a16:creationId xmlns:a16="http://schemas.microsoft.com/office/drawing/2014/main" id="{2A8B76FA-622F-35A1-1E3A-47A34026704B}"/>
              </a:ext>
            </a:extLst>
          </p:cNvPr>
          <p:cNvPicPr>
            <a:picLocks noChangeAspect="1"/>
          </p:cNvPicPr>
          <p:nvPr/>
        </p:nvPicPr>
        <p:blipFill>
          <a:blip r:embed="rId2"/>
          <a:stretch>
            <a:fillRect/>
          </a:stretch>
        </p:blipFill>
        <p:spPr>
          <a:xfrm>
            <a:off x="2411760" y="3645024"/>
            <a:ext cx="4828702" cy="2758381"/>
          </a:xfrm>
          <a:prstGeom prst="rect">
            <a:avLst/>
          </a:prstGeom>
        </p:spPr>
      </p:pic>
    </p:spTree>
    <p:extLst>
      <p:ext uri="{BB962C8B-B14F-4D97-AF65-F5344CB8AC3E}">
        <p14:creationId xmlns:p14="http://schemas.microsoft.com/office/powerpoint/2010/main" val="215443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C3D2-11EC-4DD3-BB78-63416C2CC11C}"/>
              </a:ext>
            </a:extLst>
          </p:cNvPr>
          <p:cNvSpPr>
            <a:spLocks noGrp="1"/>
          </p:cNvSpPr>
          <p:nvPr>
            <p:ph type="title"/>
          </p:nvPr>
        </p:nvSpPr>
        <p:spPr/>
        <p:txBody>
          <a:bodyPr/>
          <a:lstStyle/>
          <a:p>
            <a:r>
              <a:rPr lang="en-US" dirty="0"/>
              <a:t>Summary of Changes in Technical Specifications (Cont’d)</a:t>
            </a:r>
          </a:p>
        </p:txBody>
      </p:sp>
      <p:sp>
        <p:nvSpPr>
          <p:cNvPr id="3" name="Content Placeholder 2">
            <a:extLst>
              <a:ext uri="{FF2B5EF4-FFF2-40B4-BE49-F238E27FC236}">
                <a16:creationId xmlns:a16="http://schemas.microsoft.com/office/drawing/2014/main" id="{AB8CFCC9-E315-4CF0-BF6F-99812E91DAF9}"/>
              </a:ext>
            </a:extLst>
          </p:cNvPr>
          <p:cNvSpPr>
            <a:spLocks noGrp="1"/>
          </p:cNvSpPr>
          <p:nvPr>
            <p:ph idx="1"/>
          </p:nvPr>
        </p:nvSpPr>
        <p:spPr>
          <a:xfrm>
            <a:off x="685800" y="1981199"/>
            <a:ext cx="3814192" cy="4328121"/>
          </a:xfrm>
        </p:spPr>
        <p:txBody>
          <a:bodyPr>
            <a:normAutofit fontScale="62500" lnSpcReduction="20000"/>
          </a:bodyPr>
          <a:lstStyle/>
          <a:p>
            <a:r>
              <a:rPr lang="en-US" sz="2900" dirty="0"/>
              <a:t>Section 6.18 (new, working in progress) – added to describe ideas of in-band device discovery and association for DL-TDOA based location service </a:t>
            </a:r>
          </a:p>
          <a:p>
            <a:r>
              <a:rPr lang="en-US" sz="2900" dirty="0"/>
              <a:t>Section 7.4 IEs (working in progress)</a:t>
            </a:r>
          </a:p>
          <a:p>
            <a:pPr lvl="1"/>
            <a:r>
              <a:rPr lang="en-US" sz="2500" dirty="0"/>
              <a:t>Add two header IEs (sec. 7.4.2.21 and 7.4.2.22) to support Beacon and DL-TDOA Ranging frames</a:t>
            </a:r>
          </a:p>
          <a:p>
            <a:pPr lvl="1"/>
            <a:r>
              <a:rPr lang="en-US" sz="2500" dirty="0"/>
              <a:t>Add two nested IEs (sec. 7.4.4.56 and 7.4.4.57) for support Beacon frame</a:t>
            </a:r>
          </a:p>
          <a:p>
            <a:pPr lvl="1"/>
            <a:r>
              <a:rPr lang="en-US" sz="2500" dirty="0"/>
              <a:t>Add one nested IE (sec. 7.4.4.58) to support DL-TDOA Ranging frame </a:t>
            </a:r>
          </a:p>
        </p:txBody>
      </p:sp>
      <p:sp>
        <p:nvSpPr>
          <p:cNvPr id="4" name="Date Placeholder 3">
            <a:extLst>
              <a:ext uri="{FF2B5EF4-FFF2-40B4-BE49-F238E27FC236}">
                <a16:creationId xmlns:a16="http://schemas.microsoft.com/office/drawing/2014/main" id="{FEF0BF8C-6963-4D89-AD6C-CD7FA836CFF1}"/>
              </a:ext>
            </a:extLst>
          </p:cNvPr>
          <p:cNvSpPr>
            <a:spLocks noGrp="1"/>
          </p:cNvSpPr>
          <p:nvPr>
            <p:ph type="dt" sz="half" idx="10"/>
          </p:nvPr>
        </p:nvSpPr>
        <p:spPr/>
        <p:txBody>
          <a:bodyPr/>
          <a:lstStyle/>
          <a:p>
            <a:fld id="{5CF5FA66-A73F-4515-8529-776719F3E53F}" type="datetime1">
              <a:rPr lang="en-US" altLang="en-US" smtClean="0"/>
              <a:t>9/13/2022</a:t>
            </a:fld>
            <a:endParaRPr lang="en-US" altLang="en-US" dirty="0"/>
          </a:p>
        </p:txBody>
      </p:sp>
      <p:sp>
        <p:nvSpPr>
          <p:cNvPr id="5" name="Footer Placeholder 4">
            <a:extLst>
              <a:ext uri="{FF2B5EF4-FFF2-40B4-BE49-F238E27FC236}">
                <a16:creationId xmlns:a16="http://schemas.microsoft.com/office/drawing/2014/main" id="{B18F4759-2C89-485C-A8F9-13CE226AD182}"/>
              </a:ext>
            </a:extLst>
          </p:cNvPr>
          <p:cNvSpPr>
            <a:spLocks noGrp="1"/>
          </p:cNvSpPr>
          <p:nvPr>
            <p:ph type="ftr" sz="quarter" idx="11"/>
          </p:nvPr>
        </p:nvSpPr>
        <p:spPr>
          <a:xfrm>
            <a:off x="5292080" y="6475413"/>
            <a:ext cx="3318520" cy="369332"/>
          </a:xfrm>
        </p:spPr>
        <p:txBody>
          <a:bodyPr/>
          <a:lstStyle/>
          <a:p>
            <a:r>
              <a:rPr lang="de-DE" altLang="en-US"/>
              <a:t>Z. Ye, Y. Ma</a:t>
            </a:r>
            <a:endParaRPr lang="en-US" altLang="en-US" dirty="0"/>
          </a:p>
        </p:txBody>
      </p:sp>
      <p:sp>
        <p:nvSpPr>
          <p:cNvPr id="6" name="Slide Number Placeholder 5">
            <a:extLst>
              <a:ext uri="{FF2B5EF4-FFF2-40B4-BE49-F238E27FC236}">
                <a16:creationId xmlns:a16="http://schemas.microsoft.com/office/drawing/2014/main" id="{F8385041-05A0-406E-B985-BF358E2F53C4}"/>
              </a:ext>
            </a:extLst>
          </p:cNvPr>
          <p:cNvSpPr>
            <a:spLocks noGrp="1"/>
          </p:cNvSpPr>
          <p:nvPr>
            <p:ph type="sldNum" sz="quarter" idx="12"/>
          </p:nvPr>
        </p:nvSpPr>
        <p:spPr/>
        <p:txBody>
          <a:bodyPr/>
          <a:lstStyle/>
          <a:p>
            <a:r>
              <a:rPr lang="en-US" altLang="en-US" dirty="0"/>
              <a:t>Slide </a:t>
            </a:r>
            <a:fld id="{7FFA85FD-E192-4C2D-9860-28C59D48001D}" type="slidenum">
              <a:rPr lang="en-US" altLang="en-US" smtClean="0"/>
              <a:pPr/>
              <a:t>6</a:t>
            </a:fld>
            <a:endParaRPr lang="en-US" altLang="en-US" dirty="0"/>
          </a:p>
        </p:txBody>
      </p:sp>
      <p:pic>
        <p:nvPicPr>
          <p:cNvPr id="8" name="Picture 7">
            <a:extLst>
              <a:ext uri="{FF2B5EF4-FFF2-40B4-BE49-F238E27FC236}">
                <a16:creationId xmlns:a16="http://schemas.microsoft.com/office/drawing/2014/main" id="{33777E0D-8A29-B3B2-30B9-8871AF4404F5}"/>
              </a:ext>
            </a:extLst>
          </p:cNvPr>
          <p:cNvPicPr>
            <a:picLocks noChangeAspect="1"/>
          </p:cNvPicPr>
          <p:nvPr/>
        </p:nvPicPr>
        <p:blipFill>
          <a:blip r:embed="rId2"/>
          <a:stretch>
            <a:fillRect/>
          </a:stretch>
        </p:blipFill>
        <p:spPr>
          <a:xfrm>
            <a:off x="4274071" y="1776844"/>
            <a:ext cx="4869929" cy="1680302"/>
          </a:xfrm>
          <a:prstGeom prst="rect">
            <a:avLst/>
          </a:prstGeom>
        </p:spPr>
      </p:pic>
      <p:pic>
        <p:nvPicPr>
          <p:cNvPr id="10" name="Picture 9">
            <a:extLst>
              <a:ext uri="{FF2B5EF4-FFF2-40B4-BE49-F238E27FC236}">
                <a16:creationId xmlns:a16="http://schemas.microsoft.com/office/drawing/2014/main" id="{DDE8600D-FE7B-1A95-3EB8-E4E7993AE39F}"/>
              </a:ext>
            </a:extLst>
          </p:cNvPr>
          <p:cNvPicPr>
            <a:picLocks noChangeAspect="1"/>
          </p:cNvPicPr>
          <p:nvPr/>
        </p:nvPicPr>
        <p:blipFill>
          <a:blip r:embed="rId3"/>
          <a:stretch>
            <a:fillRect/>
          </a:stretch>
        </p:blipFill>
        <p:spPr>
          <a:xfrm>
            <a:off x="4572000" y="3717032"/>
            <a:ext cx="4536504" cy="1521595"/>
          </a:xfrm>
          <a:prstGeom prst="rect">
            <a:avLst/>
          </a:prstGeom>
        </p:spPr>
      </p:pic>
    </p:spTree>
    <p:extLst>
      <p:ext uri="{BB962C8B-B14F-4D97-AF65-F5344CB8AC3E}">
        <p14:creationId xmlns:p14="http://schemas.microsoft.com/office/powerpoint/2010/main" val="1168421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CEF37-FCE5-9F11-A76F-131114828C7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AF64690A-E12D-2FFD-0ACC-80D753344966}"/>
              </a:ext>
            </a:extLst>
          </p:cNvPr>
          <p:cNvSpPr>
            <a:spLocks noGrp="1"/>
          </p:cNvSpPr>
          <p:nvPr>
            <p:ph idx="1"/>
          </p:nvPr>
        </p:nvSpPr>
        <p:spPr>
          <a:xfrm>
            <a:off x="685800" y="1981200"/>
            <a:ext cx="7772400" cy="3152776"/>
          </a:xfrm>
        </p:spPr>
        <p:txBody>
          <a:bodyPr>
            <a:normAutofit fontScale="92500"/>
          </a:bodyPr>
          <a:lstStyle/>
          <a:p>
            <a:r>
              <a:rPr lang="en-US" dirty="0"/>
              <a:t>Continue to work on frames and IEs to support different designs</a:t>
            </a:r>
          </a:p>
          <a:p>
            <a:r>
              <a:rPr lang="en-US" dirty="0"/>
              <a:t>Consideration of other ideas in DL-TDOA based location service context, e.g.,</a:t>
            </a:r>
          </a:p>
          <a:p>
            <a:pPr lvl="1"/>
            <a:r>
              <a:rPr lang="en-US" dirty="0"/>
              <a:t>MMS [10-13]</a:t>
            </a:r>
          </a:p>
          <a:p>
            <a:pPr lvl="1"/>
            <a:r>
              <a:rPr lang="en-US" dirty="0"/>
              <a:t>Hyper block-based mode [14] </a:t>
            </a:r>
          </a:p>
        </p:txBody>
      </p:sp>
      <p:sp>
        <p:nvSpPr>
          <p:cNvPr id="4" name="Date Placeholder 3">
            <a:extLst>
              <a:ext uri="{FF2B5EF4-FFF2-40B4-BE49-F238E27FC236}">
                <a16:creationId xmlns:a16="http://schemas.microsoft.com/office/drawing/2014/main" id="{F74784C6-6A12-82C6-91C7-FDD82AE46F7E}"/>
              </a:ext>
            </a:extLst>
          </p:cNvPr>
          <p:cNvSpPr>
            <a:spLocks noGrp="1"/>
          </p:cNvSpPr>
          <p:nvPr>
            <p:ph type="dt" sz="half" idx="10"/>
          </p:nvPr>
        </p:nvSpPr>
        <p:spPr/>
        <p:txBody>
          <a:bodyPr/>
          <a:lstStyle/>
          <a:p>
            <a:fld id="{4D4ACE4C-CBBE-465F-81C4-9D66626A95DF}" type="datetime1">
              <a:rPr lang="en-US" altLang="en-US" smtClean="0"/>
              <a:t>9/14/2022</a:t>
            </a:fld>
            <a:endParaRPr lang="en-US" altLang="en-US"/>
          </a:p>
        </p:txBody>
      </p:sp>
      <p:sp>
        <p:nvSpPr>
          <p:cNvPr id="5" name="Footer Placeholder 4">
            <a:extLst>
              <a:ext uri="{FF2B5EF4-FFF2-40B4-BE49-F238E27FC236}">
                <a16:creationId xmlns:a16="http://schemas.microsoft.com/office/drawing/2014/main" id="{1A7B58C1-194C-33E6-F770-85F93A04D2A3}"/>
              </a:ext>
            </a:extLst>
          </p:cNvPr>
          <p:cNvSpPr>
            <a:spLocks noGrp="1"/>
          </p:cNvSpPr>
          <p:nvPr>
            <p:ph type="ftr" sz="quarter" idx="11"/>
          </p:nvPr>
        </p:nvSpPr>
        <p:spPr/>
        <p:txBody>
          <a:bodyPr/>
          <a:lstStyle/>
          <a:p>
            <a:r>
              <a:rPr lang="de-DE" altLang="en-US"/>
              <a:t>Z. Ye, Y. Ma</a:t>
            </a:r>
            <a:endParaRPr lang="en-US" altLang="en-US"/>
          </a:p>
        </p:txBody>
      </p:sp>
      <p:sp>
        <p:nvSpPr>
          <p:cNvPr id="6" name="Slide Number Placeholder 5">
            <a:extLst>
              <a:ext uri="{FF2B5EF4-FFF2-40B4-BE49-F238E27FC236}">
                <a16:creationId xmlns:a16="http://schemas.microsoft.com/office/drawing/2014/main" id="{2CBAAD0F-1F9B-DF2E-B53B-E533049BA0C9}"/>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a:p>
        </p:txBody>
      </p:sp>
    </p:spTree>
    <p:extLst>
      <p:ext uri="{BB962C8B-B14F-4D97-AF65-F5344CB8AC3E}">
        <p14:creationId xmlns:p14="http://schemas.microsoft.com/office/powerpoint/2010/main" val="2886182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1311-537A-47BA-9883-33A4AEFEB49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00512AB-A52E-42C1-AE2B-89709F8A0787}"/>
              </a:ext>
            </a:extLst>
          </p:cNvPr>
          <p:cNvSpPr>
            <a:spLocks noGrp="1"/>
          </p:cNvSpPr>
          <p:nvPr>
            <p:ph idx="1"/>
          </p:nvPr>
        </p:nvSpPr>
        <p:spPr>
          <a:xfrm>
            <a:off x="539552" y="1700808"/>
            <a:ext cx="7772400" cy="4494213"/>
          </a:xfrm>
        </p:spPr>
        <p:txBody>
          <a:bodyPr>
            <a:normAutofit fontScale="55000" lnSpcReduction="20000"/>
          </a:bodyPr>
          <a:lstStyle/>
          <a:p>
            <a:pPr marL="914400" lvl="1" indent="-457200">
              <a:buFont typeface="+mj-lt"/>
              <a:buAutoNum type="arabicPeriod"/>
            </a:pPr>
            <a:r>
              <a:rPr lang="en-US" sz="1800" dirty="0"/>
              <a:t>Zhenzhen Ye, Yongsen Ma (Redpoint), Jean-Marie André (ST microelectronics), Sven Zeisberg (HTW), </a:t>
            </a:r>
            <a:r>
              <a:rPr lang="en-US" altLang="en-US" sz="1800" dirty="0"/>
              <a:t>Pablo Corbalán Pelegrín [NXP], Status on Downlink TDOA (DL-TDOA) Location Service Proposals in 802.15, 2022-07-12, IEEE 802.15 TG4ab</a:t>
            </a:r>
            <a:r>
              <a:rPr lang="en-US" sz="1800" dirty="0"/>
              <a:t> </a:t>
            </a:r>
          </a:p>
          <a:p>
            <a:pPr marL="914400" lvl="1" indent="-457200">
              <a:buFont typeface="+mj-lt"/>
              <a:buAutoNum type="arabicPeriod"/>
            </a:pPr>
            <a:r>
              <a:rPr lang="en-US" sz="1800" dirty="0"/>
              <a:t>Zhenzhen Ye, Yongsen Ma (Redpoint), Jean-Marie André (ST microelectronics), Sven Zeisberg (HTW): Converging Downlink TDOA (DL-TDOA) Location Service Proposals in 802.15, 2022-05-18, IEEE 802.15 TG4ab</a:t>
            </a:r>
          </a:p>
          <a:p>
            <a:pPr marL="914400" lvl="1" indent="-457200">
              <a:buFont typeface="+mj-lt"/>
              <a:buAutoNum type="arabicPeriod"/>
            </a:pPr>
            <a:r>
              <a:rPr lang="en-US" sz="1800" dirty="0"/>
              <a:t>Zhenzhen Ye (Redpoint): Reverse TDOA Applications and Technical Characteristics. IEEE 15-21-0223-00-04ab, 2021-04-27, IEEE 802.15 TG4ab</a:t>
            </a:r>
          </a:p>
          <a:p>
            <a:pPr marL="914400" lvl="1" indent="-457200">
              <a:buFont typeface="+mj-lt"/>
              <a:buAutoNum type="arabicPeriod"/>
            </a:pPr>
            <a:r>
              <a:rPr lang="en-US" sz="1800" dirty="0"/>
              <a:t>Zhenzhen Ye (Redpoint): Downlink TDOA (DL-TDOA) Location Service in 802.15. IEEE 15-21-0488-00-04ab, 2021-09-15, IEEE 802.15 TG4ab</a:t>
            </a:r>
          </a:p>
          <a:p>
            <a:pPr marL="914400" lvl="1" indent="-457200">
              <a:buFont typeface="+mj-lt"/>
              <a:buAutoNum type="arabicPeriod"/>
            </a:pPr>
            <a:r>
              <a:rPr lang="en-US" sz="1800" dirty="0"/>
              <a:t>Yongsen Ma, Zhenzhen Ye (Redpoint): Beacon and Ranging Frames to Support Downlink TDOA (DL-TDOA) Location Service in 802.15. IEEE 15-21-0616-01-04ab, 2021-11-16, IEEE 802.15 TG4ab</a:t>
            </a:r>
          </a:p>
          <a:p>
            <a:pPr marL="914400" lvl="1" indent="-457200">
              <a:buFont typeface="+mj-lt"/>
              <a:buAutoNum type="arabicPeriod"/>
            </a:pPr>
            <a:r>
              <a:rPr lang="en-US" sz="1800" dirty="0"/>
              <a:t>Sven </a:t>
            </a:r>
            <a:r>
              <a:rPr lang="en-US" sz="1800" dirty="0" err="1"/>
              <a:t>Zeisberg</a:t>
            </a:r>
            <a:r>
              <a:rPr lang="en-US" sz="1800" dirty="0"/>
              <a:t>, Jean-Marie André: 802.15.4z upgrade requirements for larger industrial scenarios. IEEE 15-21-0066-00-04ab, 2021-01-20, IEEE 802.15 SG4ab</a:t>
            </a:r>
          </a:p>
          <a:p>
            <a:pPr marL="914400" lvl="1" indent="-457200">
              <a:buFont typeface="+mj-lt"/>
              <a:buAutoNum type="arabicPeriod"/>
            </a:pPr>
            <a:r>
              <a:rPr lang="en-US" sz="1800" dirty="0"/>
              <a:t>Jean-Marie André, Sven </a:t>
            </a:r>
            <a:r>
              <a:rPr lang="en-US" sz="1800" dirty="0" err="1"/>
              <a:t>Zeisberg</a:t>
            </a:r>
            <a:r>
              <a:rPr lang="en-US" sz="1800" dirty="0"/>
              <a:t>: DL-TDOA positioning TDMA scheme. IEEE 15-21-0530-00-04ab, 2021-10-19, IEEE 802.15 TG4ab</a:t>
            </a:r>
          </a:p>
          <a:p>
            <a:pPr marL="914400" lvl="1" indent="-457200">
              <a:buFont typeface="+mj-lt"/>
              <a:buAutoNum type="arabicPeriod"/>
            </a:pPr>
            <a:r>
              <a:rPr lang="en-US" sz="1800" dirty="0"/>
              <a:t>Jean-Marie André (ST microelectronics), Sven </a:t>
            </a:r>
            <a:r>
              <a:rPr lang="en-US" sz="1800" dirty="0" err="1"/>
              <a:t>Zeisberg</a:t>
            </a:r>
            <a:r>
              <a:rPr lang="en-US" sz="1800" dirty="0"/>
              <a:t> (HTW), Vincent van der </a:t>
            </a:r>
            <a:r>
              <a:rPr lang="en-US" sz="1800" dirty="0" err="1"/>
              <a:t>Locht</a:t>
            </a:r>
            <a:r>
              <a:rPr lang="en-US" sz="1800" dirty="0"/>
              <a:t> (</a:t>
            </a:r>
            <a:r>
              <a:rPr lang="en-US" sz="1800" dirty="0" err="1"/>
              <a:t>SynchronicIT</a:t>
            </a:r>
            <a:r>
              <a:rPr lang="en-US" sz="1800" dirty="0"/>
              <a:t>), Frank Stephan (ZIGPOS), Andreas Schumacher (TRUMPF): TDMA scheme enabling industrial DL-</a:t>
            </a:r>
            <a:r>
              <a:rPr lang="en-US" sz="1800" dirty="0" err="1"/>
              <a:t>TDoA</a:t>
            </a:r>
            <a:r>
              <a:rPr lang="en-US" sz="1800" dirty="0"/>
              <a:t> and UL-</a:t>
            </a:r>
            <a:r>
              <a:rPr lang="en-US" sz="1800" dirty="0" err="1"/>
              <a:t>TDoA</a:t>
            </a:r>
            <a:r>
              <a:rPr lang="en-US" sz="1800" dirty="0"/>
              <a:t> scenarios. IEEE 15-22-0077-00-04ab, 2022-01-2, IEEE 802.15 TG4ab</a:t>
            </a:r>
          </a:p>
          <a:p>
            <a:pPr marL="914400" lvl="1" indent="-457200">
              <a:buFont typeface="+mj-lt"/>
              <a:buAutoNum type="arabicPeriod"/>
            </a:pPr>
            <a:r>
              <a:rPr lang="en-US" sz="1800" dirty="0"/>
              <a:t>Jean-Marie André (ST microelectronics), Sven </a:t>
            </a:r>
            <a:r>
              <a:rPr lang="en-US" sz="1800" dirty="0" err="1"/>
              <a:t>Zeisberg</a:t>
            </a:r>
            <a:r>
              <a:rPr lang="en-US" sz="1800" dirty="0"/>
              <a:t> (HTW), Vincent van der </a:t>
            </a:r>
            <a:r>
              <a:rPr lang="en-US" sz="1800" dirty="0" err="1"/>
              <a:t>Locht</a:t>
            </a:r>
            <a:r>
              <a:rPr lang="en-US" sz="1800" dirty="0"/>
              <a:t> (</a:t>
            </a:r>
            <a:r>
              <a:rPr lang="en-US" sz="1800" dirty="0" err="1"/>
              <a:t>SynchronicIT</a:t>
            </a:r>
            <a:r>
              <a:rPr lang="en-US" sz="1800" dirty="0"/>
              <a:t>), Frank Stephan (ZIGPOS), Andreas Schumacher (TRUMPF): Information Elements for efficient DL-</a:t>
            </a:r>
            <a:r>
              <a:rPr lang="en-US" sz="1800" dirty="0" err="1"/>
              <a:t>TDoA</a:t>
            </a:r>
            <a:r>
              <a:rPr lang="en-US" sz="1800" dirty="0"/>
              <a:t>. IEEE 15-22-0113-00-04ab, 2022-02, IEEE 802.15 TG4ab</a:t>
            </a:r>
          </a:p>
          <a:p>
            <a:pPr marL="914400" lvl="1" indent="-457200">
              <a:buFont typeface="+mj-lt"/>
              <a:buAutoNum type="arabicPeriod"/>
            </a:pPr>
            <a:r>
              <a:rPr lang="en-US" sz="1800" dirty="0"/>
              <a:t>J.S. </a:t>
            </a:r>
            <a:r>
              <a:rPr lang="en-US" sz="1800" dirty="0" err="1"/>
              <a:t>Hammerschmidt</a:t>
            </a:r>
            <a:r>
              <a:rPr lang="en-US" sz="1800" dirty="0"/>
              <a:t>, Ersen Ekrem, </a:t>
            </a:r>
            <a:r>
              <a:rPr lang="en-US" sz="1800" dirty="0" err="1"/>
              <a:t>Eren</a:t>
            </a:r>
            <a:r>
              <a:rPr lang="en-US" sz="1800" dirty="0"/>
              <a:t> </a:t>
            </a:r>
            <a:r>
              <a:rPr lang="en-US" sz="1800" dirty="0" err="1"/>
              <a:t>Sasoglu</a:t>
            </a:r>
            <a:r>
              <a:rPr lang="en-US" sz="1800" dirty="0"/>
              <a:t>, </a:t>
            </a:r>
            <a:r>
              <a:rPr lang="en-US" sz="1800" dirty="0" err="1"/>
              <a:t>Xiliang</a:t>
            </a:r>
            <a:r>
              <a:rPr lang="en-US" sz="1800" dirty="0"/>
              <a:t> Luo (Apple): Narrowband assisted multi-millisecond UWB. IEEE 15-21-0409-00-04ab, 2021-07, IEEE 802.15 TG4ab</a:t>
            </a:r>
          </a:p>
          <a:p>
            <a:pPr marL="914400" lvl="1" indent="-457200">
              <a:buFont typeface="+mj-lt"/>
              <a:buAutoNum type="arabicPeriod"/>
            </a:pPr>
            <a:r>
              <a:rPr lang="en-US" sz="1800" dirty="0"/>
              <a:t>Ersen Ekrem, et al., NBA-UWB Technical Framework Proposal. IEEE-15-22-xxxx-00-004ab, 2022-03, IEEE 802.15 TG4ab</a:t>
            </a:r>
          </a:p>
          <a:p>
            <a:pPr marL="914400" lvl="1" indent="-457200">
              <a:buFont typeface="+mj-lt"/>
              <a:buAutoNum type="arabicPeriod"/>
            </a:pPr>
            <a:r>
              <a:rPr lang="en-US" sz="1800" dirty="0"/>
              <a:t>Billy Verso, et al. (Qorvo), Multi-millisecond Ranging, IEEE-15-22-0205-00-04ab, 2022-03, IEEE 802.15 TG4ab</a:t>
            </a:r>
          </a:p>
          <a:p>
            <a:pPr marL="914400" lvl="1" indent="-457200">
              <a:buFont typeface="+mj-lt"/>
              <a:buAutoNum type="arabicPeriod"/>
            </a:pPr>
            <a:r>
              <a:rPr lang="en-US" sz="1800" dirty="0"/>
              <a:t>Kangjin Yoon (Meta), </a:t>
            </a:r>
            <a:r>
              <a:rPr lang="en-US" sz="1800" dirty="0" err="1"/>
              <a:t>Mingyu</a:t>
            </a:r>
            <a:r>
              <a:rPr lang="en-US" sz="1800" dirty="0"/>
              <a:t> Lee (Samsung), NE </a:t>
            </a:r>
            <a:r>
              <a:rPr lang="en-US" sz="1800" dirty="0" err="1"/>
              <a:t>Scehduling</a:t>
            </a:r>
            <a:r>
              <a:rPr lang="en-US" sz="1800" dirty="0"/>
              <a:t> IE for 4ab applications, IEEE-15-22-501-00-4ab, 2022-09, IEEE 802.15 TG4ab</a:t>
            </a:r>
          </a:p>
          <a:p>
            <a:pPr marL="914400" lvl="1" indent="-457200">
              <a:buFont typeface="+mj-lt"/>
              <a:buAutoNum type="arabicPeriod"/>
            </a:pPr>
            <a:r>
              <a:rPr lang="en-US" altLang="en-US" sz="1800" dirty="0">
                <a:solidFill>
                  <a:schemeClr val="tx2"/>
                </a:solidFill>
              </a:rPr>
              <a:t>Youngwan So, </a:t>
            </a:r>
            <a:r>
              <a:rPr lang="en-US" altLang="en-US" sz="1800" dirty="0" err="1">
                <a:solidFill>
                  <a:schemeClr val="tx2"/>
                </a:solidFill>
              </a:rPr>
              <a:t>Mingyu</a:t>
            </a:r>
            <a:r>
              <a:rPr lang="en-US" altLang="en-US" sz="1800" dirty="0">
                <a:solidFill>
                  <a:schemeClr val="tx2"/>
                </a:solidFill>
              </a:rPr>
              <a:t> Lee, </a:t>
            </a:r>
            <a:r>
              <a:rPr lang="en-US" altLang="en-US" sz="1800" dirty="0" err="1">
                <a:solidFill>
                  <a:schemeClr val="tx2"/>
                </a:solidFill>
              </a:rPr>
              <a:t>Taeyoung</a:t>
            </a:r>
            <a:r>
              <a:rPr lang="en-US" altLang="en-US" sz="1800" dirty="0">
                <a:solidFill>
                  <a:schemeClr val="tx2"/>
                </a:solidFill>
              </a:rPr>
              <a:t> Ha, Karthik Srinivasa Gopalan,  </a:t>
            </a:r>
            <a:r>
              <a:rPr lang="en-US" altLang="en-US" sz="1800" dirty="0" err="1">
                <a:solidFill>
                  <a:schemeClr val="tx2"/>
                </a:solidFill>
              </a:rPr>
              <a:t>Aniruddh</a:t>
            </a:r>
            <a:r>
              <a:rPr lang="en-US" altLang="en-US" sz="1800" dirty="0">
                <a:solidFill>
                  <a:schemeClr val="tx2"/>
                </a:solidFill>
              </a:rPr>
              <a:t> Rao </a:t>
            </a:r>
            <a:r>
              <a:rPr lang="en-US" altLang="en-US" sz="1800" dirty="0" err="1">
                <a:solidFill>
                  <a:schemeClr val="tx2"/>
                </a:solidFill>
              </a:rPr>
              <a:t>Kabbinale</a:t>
            </a:r>
            <a:r>
              <a:rPr lang="en-US" altLang="en-US" sz="1800" dirty="0">
                <a:solidFill>
                  <a:schemeClr val="tx2"/>
                </a:solidFill>
              </a:rPr>
              <a:t>, Ankur Bansal, Clint Chaplin (Samsung), Hyper Block-based Mode, 2022-09-13, IEEE-15-22-463-00-04ab,  IEEE 802.15 TG4ab</a:t>
            </a:r>
            <a:r>
              <a:rPr lang="en-US" sz="1800" dirty="0"/>
              <a:t>  </a:t>
            </a:r>
          </a:p>
        </p:txBody>
      </p:sp>
      <p:sp>
        <p:nvSpPr>
          <p:cNvPr id="4" name="Date Placeholder 3">
            <a:extLst>
              <a:ext uri="{FF2B5EF4-FFF2-40B4-BE49-F238E27FC236}">
                <a16:creationId xmlns:a16="http://schemas.microsoft.com/office/drawing/2014/main" id="{5C2393C9-0249-43F5-B29F-2243BC6F621E}"/>
              </a:ext>
            </a:extLst>
          </p:cNvPr>
          <p:cNvSpPr>
            <a:spLocks noGrp="1"/>
          </p:cNvSpPr>
          <p:nvPr>
            <p:ph type="dt" sz="half" idx="10"/>
          </p:nvPr>
        </p:nvSpPr>
        <p:spPr/>
        <p:txBody>
          <a:bodyPr/>
          <a:lstStyle/>
          <a:p>
            <a:fld id="{6E991FF0-2A19-48C5-8035-48C3E7E523DF}" type="datetime1">
              <a:rPr lang="en-US" altLang="en-US" smtClean="0"/>
              <a:t>9/14/2022</a:t>
            </a:fld>
            <a:endParaRPr lang="en-US" altLang="en-US"/>
          </a:p>
        </p:txBody>
      </p:sp>
      <p:sp>
        <p:nvSpPr>
          <p:cNvPr id="5" name="Footer Placeholder 4">
            <a:extLst>
              <a:ext uri="{FF2B5EF4-FFF2-40B4-BE49-F238E27FC236}">
                <a16:creationId xmlns:a16="http://schemas.microsoft.com/office/drawing/2014/main" id="{BB2CAB81-A015-40AA-8C56-DF5B53F6ADB1}"/>
              </a:ext>
            </a:extLst>
          </p:cNvPr>
          <p:cNvSpPr>
            <a:spLocks noGrp="1"/>
          </p:cNvSpPr>
          <p:nvPr>
            <p:ph type="ftr" sz="quarter" idx="11"/>
          </p:nvPr>
        </p:nvSpPr>
        <p:spPr>
          <a:xfrm>
            <a:off x="5220072" y="6475413"/>
            <a:ext cx="3390528" cy="182562"/>
          </a:xfrm>
        </p:spPr>
        <p:txBody>
          <a:bodyPr/>
          <a:lstStyle/>
          <a:p>
            <a:r>
              <a:rPr lang="de-DE" altLang="en-US"/>
              <a:t>Z. Ye, Y. Ma</a:t>
            </a:r>
            <a:endParaRPr lang="en-US" altLang="en-US" dirty="0"/>
          </a:p>
        </p:txBody>
      </p:sp>
      <p:sp>
        <p:nvSpPr>
          <p:cNvPr id="6" name="Slide Number Placeholder 5">
            <a:extLst>
              <a:ext uri="{FF2B5EF4-FFF2-40B4-BE49-F238E27FC236}">
                <a16:creationId xmlns:a16="http://schemas.microsoft.com/office/drawing/2014/main" id="{97406D0E-404A-4ECA-94FB-9F4E5F7AF5DF}"/>
              </a:ext>
            </a:extLst>
          </p:cNvPr>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a:p>
        </p:txBody>
      </p:sp>
    </p:spTree>
    <p:extLst>
      <p:ext uri="{BB962C8B-B14F-4D97-AF65-F5344CB8AC3E}">
        <p14:creationId xmlns:p14="http://schemas.microsoft.com/office/powerpoint/2010/main" val="2114796445"/>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62A61E39439B4BB62E77F23B6A215F" ma:contentTypeVersion="16" ma:contentTypeDescription="Create a new document." ma:contentTypeScope="" ma:versionID="58882b017a3884d0928ec67c2c32d431">
  <xsd:schema xmlns:xsd="http://www.w3.org/2001/XMLSchema" xmlns:xs="http://www.w3.org/2001/XMLSchema" xmlns:p="http://schemas.microsoft.com/office/2006/metadata/properties" xmlns:ns2="7490f968-b344-421b-a836-a31367804cc0" xmlns:ns3="2f9d2407-3c65-47ee-bb8d-85c78441b03f" targetNamespace="http://schemas.microsoft.com/office/2006/metadata/properties" ma:root="true" ma:fieldsID="4f71bf3e20ca1e0eabbd44f041942632" ns2:_="" ns3:_="">
    <xsd:import namespace="7490f968-b344-421b-a836-a31367804cc0"/>
    <xsd:import namespace="2f9d2407-3c65-47ee-bb8d-85c78441b03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90f968-b344-421b-a836-a31367804c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c802eb7-7f0e-4e8e-973d-ad0d014ab03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f9d2407-3c65-47ee-bb8d-85c78441b03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dce8ecc-f013-4c97-8941-e3a8a18b8d22}" ma:internalName="TaxCatchAll" ma:showField="CatchAllData" ma:web="2f9d2407-3c65-47ee-bb8d-85c78441b0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490f968-b344-421b-a836-a31367804cc0">
      <Terms xmlns="http://schemas.microsoft.com/office/infopath/2007/PartnerControls"/>
    </lcf76f155ced4ddcb4097134ff3c332f>
    <TaxCatchAll xmlns="2f9d2407-3c65-47ee-bb8d-85c78441b03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5100B2-7B49-41AD-84CB-7A27ACC038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90f968-b344-421b-a836-a31367804cc0"/>
    <ds:schemaRef ds:uri="2f9d2407-3c65-47ee-bb8d-85c78441b0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FB3AE3-AB45-415A-81B5-566C37A01BAD}">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2f9d2407-3c65-47ee-bb8d-85c78441b03f"/>
    <ds:schemaRef ds:uri="http://purl.org/dc/terms/"/>
    <ds:schemaRef ds:uri="7490f968-b344-421b-a836-a31367804cc0"/>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18F079F-7542-4A73-81FF-9E019C1168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1265</Words>
  <Application>Microsoft Office PowerPoint</Application>
  <PresentationFormat>On-screen Show (4:3)</PresentationFormat>
  <Paragraphs>111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IEEE-P802_15</vt:lpstr>
      <vt:lpstr>PowerPoint Presentation</vt:lpstr>
      <vt:lpstr>PowerPoint Presentation</vt:lpstr>
      <vt:lpstr>Recap &amp; Status</vt:lpstr>
      <vt:lpstr>Summary of Changes in Technical Specifications</vt:lpstr>
      <vt:lpstr>Summary of Changes in Technical Specifications (Cont’d)</vt:lpstr>
      <vt:lpstr>Summary of Changes in Technical Specifications (Cont’d)</vt:lpstr>
      <vt:lpstr>Next Steps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2022-09-14T16:08:17Z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0x0101006962A61E39439B4BB62E77F23B6A215F</vt:lpwstr>
  </property>
  <property fmtid="{D5CDD505-2E9C-101B-9397-08002B2CF9AE}" pid="3" name="MediaServiceImageTags">
    <vt:lpwstr/>
  </property>
</Properties>
</file>