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58" r:id="rId4"/>
    <p:sldId id="259" r:id="rId5"/>
    <p:sldId id="289" r:id="rId6"/>
    <p:sldId id="296" r:id="rId7"/>
    <p:sldId id="297" r:id="rId8"/>
    <p:sldId id="298" r:id="rId9"/>
    <p:sldId id="299" r:id="rId10"/>
    <p:sldId id="302" r:id="rId11"/>
    <p:sldId id="300" r:id="rId12"/>
    <p:sldId id="301" r:id="rId13"/>
    <p:sldId id="303" r:id="rId14"/>
    <p:sldId id="305" r:id="rId15"/>
    <p:sldId id="266" r:id="rId16"/>
    <p:sldId id="304" r:id="rId17"/>
    <p:sldId id="306" r:id="rId18"/>
    <p:sldId id="307"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 Wei" initials="WW" lastIdx="3" clrIdx="0">
    <p:extLst>
      <p:ext uri="{19B8F6BF-5375-455C-9EA6-DF929625EA0E}">
        <p15:presenceInfo xmlns:p15="http://schemas.microsoft.com/office/powerpoint/2012/main" userId="f5a690b6fab89984" providerId="Windows Live"/>
      </p:ext>
    </p:extLst>
  </p:cmAuthor>
  <p:cmAuthor id="2" name="Hanxiao (Tony, WT Lab)" initials="H(WL" lastIdx="7"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288" autoAdjust="0"/>
    <p:restoredTop sz="94660"/>
  </p:normalViewPr>
  <p:slideViewPr>
    <p:cSldViewPr>
      <p:cViewPr varScale="1">
        <p:scale>
          <a:sx n="68" d="100"/>
          <a:sy n="68" d="100"/>
        </p:scale>
        <p:origin x="832"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CN" altLang="en-US" dirty="0"/>
              <a:t>单击此处编辑母版标题样式</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802.15-22/</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0507</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320010" y="638132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Chenchen LIU et al., Huawei</a:t>
            </a:r>
          </a:p>
        </p:txBody>
      </p:sp>
      <p:sp>
        <p:nvSpPr>
          <p:cNvPr id="13" name="Date Placeholder 3"/>
          <p:cNvSpPr txBox="1">
            <a:spLocks/>
          </p:cNvSpPr>
          <p:nvPr userDrawn="1"/>
        </p:nvSpPr>
        <p:spPr bwMode="auto">
          <a:xfrm>
            <a:off x="684213" y="260911"/>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chemeClr val="tx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chemeClr val="tx1"/>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chemeClr val="tx1"/>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10"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zh-CN" sz="1800" b="1" u="sng" dirty="0">
                <a:solidFill>
                  <a:srgbClr val="000000"/>
                </a:solidFill>
                <a:effectLst>
                  <a:outerShdw blurRad="38100" dist="38100" dir="2700000" algn="tl">
                    <a:srgbClr val="C0C0C0"/>
                  </a:outerShdw>
                </a:effectLst>
                <a:latin typeface="Times New Roman" panose="02020603050405020304" pitchFamily="18" charset="0"/>
                <a:ea typeface="宋体" panose="02010600030101010101" pitchFamily="2" charset="-122"/>
              </a:rPr>
              <a:t>Project: IEEE P802.15 Working Group for Wireless Personal Area Networks (WPANs)</a:t>
            </a:r>
            <a:endParaRPr lang="en-US" altLang="zh-CN" sz="1600" b="1" dirty="0">
              <a:solidFill>
                <a:srgbClr val="000000"/>
              </a:solidFill>
              <a:latin typeface="Times New Roman" panose="02020603050405020304" pitchFamily="18" charset="0"/>
              <a:ea typeface="宋体" panose="02010600030101010101" pitchFamily="2" charset="-122"/>
            </a:endParaRPr>
          </a:p>
          <a:p>
            <a:pPr defTabSz="914400">
              <a:buClrTx/>
              <a:buSzTx/>
              <a:buFontTx/>
              <a:buNone/>
            </a:pPr>
            <a:endParaRPr lang="en-US" altLang="zh-CN" sz="1600" dirty="0">
              <a:solidFill>
                <a:srgbClr val="000000"/>
              </a:solidFill>
              <a:latin typeface="Times New Roman" panose="02020603050405020304" pitchFamily="18" charset="0"/>
              <a:ea typeface="宋体" panose="02010600030101010101" pitchFamily="2" charset="-122"/>
            </a:endParaRP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Submission Title: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a:solidFill>
                  <a:schemeClr val="tx1"/>
                </a:solidFill>
                <a:latin typeface="Times New Roman" panose="02020603050405020304" pitchFamily="18" charset="0"/>
                <a:ea typeface="宋体" panose="02010600030101010101" pitchFamily="2" charset="-122"/>
              </a:rPr>
              <a:t>Simulation evaluation of preamble sequences for 4ab</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Date Submitted: </a:t>
            </a:r>
            <a:r>
              <a:rPr lang="en-US" altLang="zh-CN" sz="1600" dirty="0">
                <a:solidFill>
                  <a:srgbClr val="000000"/>
                </a:solidFill>
                <a:latin typeface="Times New Roman" panose="02020603050405020304" pitchFamily="18" charset="0"/>
                <a:ea typeface="宋体" panose="02010600030101010101" pitchFamily="2" charset="-122"/>
              </a:rPr>
              <a:t>[</a:t>
            </a:r>
            <a:r>
              <a:rPr lang="en-US" altLang="zh-CN" sz="1600" dirty="0">
                <a:solidFill>
                  <a:schemeClr val="tx1"/>
                </a:solidFill>
                <a:latin typeface="Times New Roman" panose="02020603050405020304" pitchFamily="18" charset="0"/>
                <a:ea typeface="宋体" panose="02010600030101010101" pitchFamily="2" charset="-122"/>
              </a:rPr>
              <a:t>Sep, 2022</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Source: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err="1">
                <a:solidFill>
                  <a:schemeClr val="tx1"/>
                </a:solidFill>
                <a:latin typeface="Times New Roman" panose="02020603050405020304" pitchFamily="18" charset="0"/>
                <a:ea typeface="宋体" panose="02010600030101010101" pitchFamily="2" charset="-122"/>
              </a:rPr>
              <a:t>Chenchen</a:t>
            </a:r>
            <a:r>
              <a:rPr lang="en-US" altLang="zh-CN" sz="1600" dirty="0">
                <a:solidFill>
                  <a:schemeClr val="tx1"/>
                </a:solidFill>
                <a:latin typeface="Times New Roman" panose="02020603050405020304" pitchFamily="18" charset="0"/>
                <a:ea typeface="宋体" panose="02010600030101010101" pitchFamily="2" charset="-122"/>
              </a:rPr>
              <a:t> Liu, Bin Qian, </a:t>
            </a:r>
            <a:r>
              <a:rPr lang="en-US" altLang="en-US" sz="1600" dirty="0">
                <a:solidFill>
                  <a:schemeClr val="tx1"/>
                </a:solidFill>
              </a:rPr>
              <a:t>David </a:t>
            </a:r>
            <a:r>
              <a:rPr lang="en-US" altLang="en-US" sz="1600" dirty="0" err="1">
                <a:solidFill>
                  <a:schemeClr val="tx1"/>
                </a:solidFill>
              </a:rPr>
              <a:t>Xun</a:t>
            </a:r>
            <a:r>
              <a:rPr lang="en-US" altLang="en-US" sz="1600" dirty="0">
                <a:solidFill>
                  <a:schemeClr val="tx1"/>
                </a:solidFill>
              </a:rPr>
              <a:t> Yang</a:t>
            </a:r>
            <a:r>
              <a:rPr lang="en-US" altLang="zh-CN" sz="1600" dirty="0">
                <a:solidFill>
                  <a:srgbClr val="000000"/>
                </a:solidFill>
                <a:latin typeface="Times New Roman" panose="02020603050405020304" pitchFamily="18" charset="0"/>
                <a:ea typeface="宋体" panose="02010600030101010101" pitchFamily="2" charset="-122"/>
              </a:rPr>
              <a:t>] Company [</a:t>
            </a:r>
            <a:r>
              <a:rPr lang="en-US" altLang="en-US" sz="1600" dirty="0">
                <a:solidFill>
                  <a:schemeClr val="tx1"/>
                </a:solidFill>
              </a:rPr>
              <a:t>Huawei Technologies</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Address [</a:t>
            </a:r>
            <a:r>
              <a:rPr lang="en-US" altLang="en-US" sz="1600" dirty="0">
                <a:solidFill>
                  <a:schemeClr val="tx1"/>
                </a:solidFill>
                <a:cs typeface="Times New Roman" panose="02020603050405020304" pitchFamily="18" charset="0"/>
              </a:rPr>
              <a:t>Huawei </a:t>
            </a:r>
            <a:r>
              <a:rPr lang="en-US" altLang="en-US" sz="1600" dirty="0" err="1">
                <a:solidFill>
                  <a:schemeClr val="tx1"/>
                </a:solidFill>
                <a:cs typeface="Times New Roman" panose="02020603050405020304" pitchFamily="18" charset="0"/>
              </a:rPr>
              <a:t>Bantian</a:t>
            </a:r>
            <a:r>
              <a:rPr lang="en-US" altLang="en-US" sz="1600" dirty="0">
                <a:solidFill>
                  <a:schemeClr val="tx1"/>
                </a:solidFill>
                <a:cs typeface="Times New Roman" panose="02020603050405020304" pitchFamily="18" charset="0"/>
              </a:rPr>
              <a:t> Base, </a:t>
            </a:r>
            <a:r>
              <a:rPr lang="en-US" altLang="en-US" sz="1600" dirty="0" err="1">
                <a:solidFill>
                  <a:schemeClr val="tx1"/>
                </a:solidFill>
                <a:cs typeface="Times New Roman" panose="02020603050405020304" pitchFamily="18" charset="0"/>
              </a:rPr>
              <a:t>Longgang</a:t>
            </a:r>
            <a:r>
              <a:rPr lang="en-US" altLang="en-US" sz="1600" dirty="0">
                <a:solidFill>
                  <a:schemeClr val="tx1"/>
                </a:solidFill>
                <a:cs typeface="Times New Roman" panose="02020603050405020304" pitchFamily="18" charset="0"/>
              </a:rPr>
              <a:t> District, Shenzhen, 518129 China</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E-Mail:[</a:t>
            </a:r>
            <a:r>
              <a:rPr lang="en-US" altLang="zh-CN" sz="1600" dirty="0">
                <a:solidFill>
                  <a:schemeClr val="tx1"/>
                </a:solidFill>
                <a:latin typeface="Times New Roman" panose="02020603050405020304" pitchFamily="18" charset="0"/>
                <a:ea typeface="宋体" panose="02010600030101010101" pitchFamily="2" charset="-122"/>
              </a:rPr>
              <a:t>liuchenchen1@Huawei.com</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a:solidFill>
                  <a:srgbClr val="FF0000"/>
                </a:solidFill>
                <a:latin typeface="Times New Roman" panose="02020603050405020304" pitchFamily="18" charset="0"/>
                <a:ea typeface="宋体" panose="02010600030101010101" pitchFamily="2" charset="-122"/>
              </a:rPr>
              <a:t>Task Group 4ab: UWB Next Generation</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spcBef>
                <a:spcPts val="100"/>
              </a:spcBef>
              <a:spcAft>
                <a:spcPts val="100"/>
              </a:spcAft>
              <a:buClrTx/>
              <a:buSzTx/>
              <a:buFontTx/>
              <a:buNone/>
            </a:pPr>
            <a:r>
              <a:rPr lang="en-US" altLang="zh-CN" sz="1200" dirty="0">
                <a:solidFill>
                  <a:srgbClr val="3333CC"/>
                </a:solidFill>
                <a:latin typeface="Times New Roman" panose="02020603050405020304" pitchFamily="18" charset="0"/>
                <a:ea typeface="宋体" panose="02010600030101010101" pitchFamily="2" charset="-122"/>
              </a:rPr>
              <a:t>	</a:t>
            </a:r>
            <a:endParaRPr lang="en-US" altLang="zh-CN" sz="1200" dirty="0">
              <a:solidFill>
                <a:srgbClr val="000000"/>
              </a:solidFill>
              <a:latin typeface="Times New Roman" panose="02020603050405020304" pitchFamily="18" charset="0"/>
              <a:ea typeface="宋体" panose="02010600030101010101" pitchFamily="2" charset="-122"/>
            </a:endParaRP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Abstract:</a:t>
            </a:r>
            <a:r>
              <a:rPr lang="en-US" altLang="zh-CN" sz="1600" dirty="0">
                <a:solidFill>
                  <a:srgbClr val="000000"/>
                </a:solidFill>
                <a:latin typeface="Times New Roman" panose="02020603050405020304" pitchFamily="18" charset="0"/>
                <a:ea typeface="宋体" panose="02010600030101010101" pitchFamily="2" charset="-122"/>
              </a:rPr>
              <a:t>	[Share our evaluation method and simulation results ]</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Purpose:</a:t>
            </a:r>
            <a:r>
              <a:rPr lang="en-US" altLang="zh-CN" sz="1600" dirty="0">
                <a:solidFill>
                  <a:srgbClr val="000000"/>
                </a:solidFill>
                <a:latin typeface="Times New Roman" panose="02020603050405020304" pitchFamily="18" charset="0"/>
                <a:ea typeface="宋体" panose="02010600030101010101" pitchFamily="2" charset="-122"/>
              </a:rPr>
              <a:t>	[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Notice:</a:t>
            </a:r>
            <a:r>
              <a:rPr lang="en-US" altLang="zh-CN" sz="1600" dirty="0">
                <a:solidFill>
                  <a:srgbClr val="000000"/>
                </a:solidFill>
                <a:latin typeface="Times New Roman" panose="02020603050405020304" pitchFamily="18" charset="0"/>
                <a:ea typeface="宋体" panose="02010600030101010101"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Release:</a:t>
            </a:r>
            <a:r>
              <a:rPr lang="en-US" altLang="zh-CN" sz="1600" dirty="0">
                <a:solidFill>
                  <a:srgbClr val="000000"/>
                </a:solidFill>
                <a:latin typeface="Times New Roman" panose="02020603050405020304" pitchFamily="18" charset="0"/>
                <a:ea typeface="宋体" panose="02010600030101010101" pitchFamily="2" charset="-122"/>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Evaluation Scenarios</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lstStyle/>
              <a:p>
                <a:pPr>
                  <a:buFont typeface="Wingdings" panose="05000000000000000000" pitchFamily="2" charset="2"/>
                  <a:buChar char="Ø"/>
                </a:pPr>
                <a:r>
                  <a:rPr lang="en-US" altLang="zh-CN" dirty="0"/>
                  <a:t>The </a:t>
                </a:r>
                <a:r>
                  <a:rPr lang="en-US" altLang="zh-CN" dirty="0" err="1"/>
                  <a:t>Ipatov</a:t>
                </a:r>
                <a:r>
                  <a:rPr lang="en-US" altLang="zh-CN" dirty="0"/>
                  <a:t> sequences (133), </a:t>
                </a:r>
                <a:r>
                  <a:rPr lang="en-US" altLang="zh-CN" dirty="0" err="1"/>
                  <a:t>Golay</a:t>
                </a:r>
                <a:r>
                  <a:rPr lang="en-US" altLang="zh-CN" dirty="0"/>
                  <a:t> complementary pair (64 + 64) and m-sequence (127) are compared</a:t>
                </a:r>
              </a:p>
              <a:p>
                <a:pPr>
                  <a:buFont typeface="Wingdings" panose="05000000000000000000" pitchFamily="2" charset="2"/>
                  <a:buChar char="Ø"/>
                </a:pPr>
                <a:r>
                  <a:rPr lang="en-US" altLang="zh-CN" dirty="0"/>
                  <a:t>CFO up to 40 ppm</a:t>
                </a:r>
              </a:p>
              <a:p>
                <a:pPr>
                  <a:buFont typeface="Wingdings" panose="05000000000000000000" pitchFamily="2" charset="2"/>
                  <a:buChar char="Ø"/>
                </a:pPr>
                <a:r>
                  <a:rPr lang="en-US" altLang="zh-CN" dirty="0"/>
                  <a:t>Carrier frequency = 8GHz</a:t>
                </a:r>
              </a:p>
              <a:p>
                <a:pPr>
                  <a:buFont typeface="Wingdings" panose="05000000000000000000" pitchFamily="2" charset="2"/>
                  <a:buChar char="Ø"/>
                </a:pPr>
                <a:r>
                  <a:rPr lang="en-US" altLang="zh-CN" dirty="0"/>
                  <a:t>delta function </a:t>
                </a:r>
                <a14:m>
                  <m:oMath xmlns:m="http://schemas.openxmlformats.org/officeDocument/2006/math">
                    <m:sSub>
                      <m:sSubPr>
                        <m:ctrlPr>
                          <a:rPr lang="en-US" altLang="zh-CN" i="1" smtClean="0">
                            <a:latin typeface="Cambria Math" panose="02040503050406030204" pitchFamily="18" charset="0"/>
                          </a:rPr>
                        </m:ctrlPr>
                      </m:sSubPr>
                      <m:e>
                        <m:r>
                          <a:rPr lang="zh-CN" altLang="en-US" i="1" smtClean="0">
                            <a:latin typeface="Cambria Math" panose="02040503050406030204" pitchFamily="18" charset="0"/>
                          </a:rPr>
                          <m:t>𝜹</m:t>
                        </m:r>
                      </m:e>
                      <m:sub>
                        <m:r>
                          <a:rPr lang="en-US" altLang="zh-CN" b="1" i="1" smtClean="0">
                            <a:latin typeface="Cambria Math" panose="02040503050406030204" pitchFamily="18" charset="0"/>
                          </a:rPr>
                          <m:t>𝑳</m:t>
                        </m:r>
                      </m:sub>
                    </m:sSub>
                  </m:oMath>
                </a14:m>
                <a:r>
                  <a:rPr lang="en-US" altLang="zh-CN" dirty="0"/>
                  <a:t> of length </a:t>
                </a:r>
                <a:r>
                  <a:rPr lang="en-US" altLang="zh-CN" i="1" dirty="0"/>
                  <a:t>L</a:t>
                </a:r>
                <a:r>
                  <a:rPr lang="en-US" altLang="zh-CN" dirty="0"/>
                  <a:t>=4, resulting </a:t>
                </a:r>
                <a14:m>
                  <m:oMath xmlns:m="http://schemas.openxmlformats.org/officeDocument/2006/math">
                    <m:r>
                      <a:rPr lang="en-US" altLang="zh-CN" b="0" i="1">
                        <a:latin typeface="Cambria Math" panose="02040503050406030204" pitchFamily="18" charset="0"/>
                        <a:ea typeface="Cambria Math" panose="02040503050406030204" pitchFamily="18" charset="0"/>
                      </a:rPr>
                      <m:t>∆</m:t>
                    </m:r>
                    <m:r>
                      <a:rPr lang="en-US" altLang="zh-CN" b="0" i="1">
                        <a:latin typeface="Cambria Math" panose="02040503050406030204" pitchFamily="18" charset="0"/>
                        <a:ea typeface="Cambria Math" panose="02040503050406030204" pitchFamily="18" charset="0"/>
                      </a:rPr>
                      <m:t>𝑡</m:t>
                    </m:r>
                    <m:r>
                      <a:rPr lang="en-US" altLang="zh-CN" b="0" i="1" smtClean="0">
                        <a:latin typeface="Cambria Math" panose="02040503050406030204" pitchFamily="18" charset="0"/>
                        <a:ea typeface="Cambria Math" panose="02040503050406030204" pitchFamily="18" charset="0"/>
                      </a:rPr>
                      <m:t>=8</m:t>
                    </m:r>
                    <m:r>
                      <a:rPr lang="en-US" altLang="zh-CN" b="0" i="1" smtClean="0">
                        <a:latin typeface="Cambria Math" panose="02040503050406030204" pitchFamily="18" charset="0"/>
                        <a:ea typeface="Cambria Math" panose="02040503050406030204" pitchFamily="18" charset="0"/>
                      </a:rPr>
                      <m:t>𝑛𝑠</m:t>
                    </m:r>
                  </m:oMath>
                </a14:m>
                <a:r>
                  <a:rPr lang="en-US" altLang="zh-CN" dirty="0"/>
                  <a:t> </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a:buFont typeface="Wingdings" panose="05000000000000000000" pitchFamily="2" charset="2"/>
                  <a:buChar char="Ø"/>
                </a:pPr>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rotWithShape="0">
                <a:blip r:embed="rId2"/>
                <a:stretch>
                  <a:fillRect l="-1099" t="-1185" r="-1413"/>
                </a:stretch>
              </a:blipFill>
            </p:spPr>
            <p:txBody>
              <a:bodyPr/>
              <a:lstStyle/>
              <a:p>
                <a:r>
                  <a:rPr lang="zh-CN" altLang="en-US">
                    <a:noFill/>
                  </a:rPr>
                  <a:t> </a:t>
                </a:r>
              </a:p>
            </p:txBody>
          </p:sp>
        </mc:Fallback>
      </mc:AlternateContent>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87759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Auto-Correlation</a:t>
            </a:r>
            <a:endParaRPr lang="zh-CN" altLang="en-US" dirty="0"/>
          </a:p>
        </p:txBody>
      </p:sp>
      <p:sp>
        <p:nvSpPr>
          <p:cNvPr id="3" name="内容占位符 2"/>
          <p:cNvSpPr>
            <a:spLocks noGrp="1"/>
          </p:cNvSpPr>
          <p:nvPr>
            <p:ph idx="1"/>
          </p:nvPr>
        </p:nvSpPr>
        <p:spPr>
          <a:xfrm>
            <a:off x="685800" y="1751014"/>
            <a:ext cx="7770813" cy="4343400"/>
          </a:xfrm>
        </p:spPr>
        <p:txBody>
          <a:bodyPr/>
          <a:lstStyle/>
          <a:p>
            <a:pPr>
              <a:buFont typeface="Wingdings" panose="05000000000000000000" pitchFamily="2" charset="2"/>
              <a:buChar char="Ø"/>
            </a:pPr>
            <a:r>
              <a:rPr lang="en-US" altLang="zh-CN" sz="2000" dirty="0"/>
              <a:t>CFO=0</a:t>
            </a:r>
          </a:p>
          <a:p>
            <a:pPr>
              <a:buFont typeface="Wingdings" panose="05000000000000000000" pitchFamily="2" charset="2"/>
              <a:buChar char="Ø"/>
            </a:pPr>
            <a:endParaRPr lang="en-US" altLang="zh-CN" sz="2000" dirty="0"/>
          </a:p>
          <a:p>
            <a:pPr>
              <a:buFont typeface="Wingdings" panose="05000000000000000000" pitchFamily="2" charset="2"/>
              <a:buChar char="Ø"/>
            </a:pPr>
            <a:r>
              <a:rPr lang="en-US" altLang="zh-CN" sz="2000" dirty="0"/>
              <a:t>CFO up to 40 ppm</a:t>
            </a:r>
          </a:p>
          <a:p>
            <a:pPr marL="0" indent="0"/>
            <a:endParaRPr lang="en-US" altLang="zh-CN" sz="2000" dirty="0"/>
          </a:p>
          <a:p>
            <a:pPr>
              <a:buFont typeface="Wingdings" panose="05000000000000000000" pitchFamily="2" charset="2"/>
              <a:buChar char="Ø"/>
            </a:pPr>
            <a:r>
              <a:rPr lang="en-US" altLang="zh-CN" sz="2000" dirty="0"/>
              <a:t>Metric [7]: </a:t>
            </a:r>
            <a:endParaRPr lang="zh-CN" altLang="en-US" sz="20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mc:AlternateContent xmlns:mc="http://schemas.openxmlformats.org/markup-compatibility/2006" xmlns:a14="http://schemas.microsoft.com/office/drawing/2010/main">
        <mc:Choice Requires="a14">
          <p:sp>
            <p:nvSpPr>
              <p:cNvPr id="6" name="文本框 5"/>
              <p:cNvSpPr txBox="1"/>
              <p:nvPr/>
            </p:nvSpPr>
            <p:spPr>
              <a:xfrm>
                <a:off x="1990699" y="1708535"/>
                <a:ext cx="3816423" cy="77912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sz="1800" b="0" i="1" smtClean="0">
                              <a:solidFill>
                                <a:schemeClr val="tx1"/>
                              </a:solidFill>
                              <a:latin typeface="Cambria Math" panose="02040503050406030204" pitchFamily="18" charset="0"/>
                            </a:rPr>
                          </m:ctrlPr>
                        </m:sSubPr>
                        <m:e>
                          <m:r>
                            <a:rPr lang="en-US" altLang="zh-CN" sz="1800" i="1">
                              <a:solidFill>
                                <a:schemeClr val="tx1"/>
                              </a:solidFill>
                              <a:latin typeface="Cambria Math" panose="02040503050406030204" pitchFamily="18" charset="0"/>
                            </a:rPr>
                            <m:t>𝐴𝐶</m:t>
                          </m:r>
                        </m:e>
                        <m:sub>
                          <m:r>
                            <a:rPr lang="en-US" altLang="zh-CN" sz="1800" b="0" i="1" smtClean="0">
                              <a:solidFill>
                                <a:schemeClr val="tx1"/>
                              </a:solidFill>
                              <a:latin typeface="Cambria Math" panose="02040503050406030204" pitchFamily="18" charset="0"/>
                            </a:rPr>
                            <m:t>𝑥</m:t>
                          </m:r>
                        </m:sub>
                      </m:sSub>
                      <m:r>
                        <a:rPr lang="en-US" altLang="zh-CN" sz="1800" b="0" i="1" smtClean="0">
                          <a:solidFill>
                            <a:schemeClr val="tx1"/>
                          </a:solidFill>
                          <a:latin typeface="Cambria Math" panose="02040503050406030204" pitchFamily="18" charset="0"/>
                        </a:rPr>
                        <m:t>(</m:t>
                      </m:r>
                      <m:r>
                        <a:rPr lang="zh-CN" altLang="en-US" sz="1800" b="0" i="1" smtClean="0">
                          <a:solidFill>
                            <a:schemeClr val="tx1"/>
                          </a:solidFill>
                          <a:latin typeface="Cambria Math" panose="02040503050406030204" pitchFamily="18" charset="0"/>
                        </a:rPr>
                        <m:t>𝜏</m:t>
                      </m:r>
                      <m:r>
                        <a:rPr lang="en-US" altLang="zh-CN" sz="1800" b="0" i="1" smtClean="0">
                          <a:solidFill>
                            <a:schemeClr val="tx1"/>
                          </a:solidFill>
                          <a:latin typeface="Cambria Math" panose="02040503050406030204" pitchFamily="18" charset="0"/>
                        </a:rPr>
                        <m:t>)=</m:t>
                      </m:r>
                      <m:nary>
                        <m:naryPr>
                          <m:chr m:val="∑"/>
                          <m:ctrlPr>
                            <a:rPr lang="en-US" altLang="zh-CN" sz="1800" b="0" i="1" smtClean="0">
                              <a:solidFill>
                                <a:schemeClr val="tx1"/>
                              </a:solidFill>
                              <a:latin typeface="Cambria Math" panose="02040503050406030204" pitchFamily="18" charset="0"/>
                            </a:rPr>
                          </m:ctrlPr>
                        </m:naryPr>
                        <m:sub>
                          <m:r>
                            <m:rPr>
                              <m:brk m:alnAt="23"/>
                            </m:rP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=0</m:t>
                          </m:r>
                        </m:sub>
                        <m:sup>
                          <m:r>
                            <a:rPr lang="en-US" altLang="zh-CN" sz="1800" b="0" i="1" smtClean="0">
                              <a:solidFill>
                                <a:schemeClr val="tx1"/>
                              </a:solidFill>
                              <a:latin typeface="Cambria Math" panose="02040503050406030204" pitchFamily="18" charset="0"/>
                            </a:rPr>
                            <m:t>𝑁</m:t>
                          </m:r>
                          <m:r>
                            <a:rPr lang="en-US" altLang="zh-CN" sz="1800" b="0" i="1" smtClean="0">
                              <a:solidFill>
                                <a:schemeClr val="tx1"/>
                              </a:solidFill>
                              <a:latin typeface="Cambria Math" panose="02040503050406030204" pitchFamily="18" charset="0"/>
                            </a:rPr>
                            <m:t>−1</m:t>
                          </m:r>
                        </m:sup>
                        <m:e>
                          <m:r>
                            <a:rPr lang="en-US" altLang="zh-CN" sz="1800" b="0" i="1" smtClean="0">
                              <a:solidFill>
                                <a:schemeClr val="tx1"/>
                              </a:solidFill>
                              <a:latin typeface="Cambria Math" panose="02040503050406030204" pitchFamily="18" charset="0"/>
                            </a:rPr>
                            <m:t>𝑥</m:t>
                          </m:r>
                          <m:d>
                            <m:dPr>
                              <m:ctrlPr>
                                <a:rPr lang="en-US" altLang="zh-CN" sz="1800" b="0" i="1" smtClean="0">
                                  <a:solidFill>
                                    <a:schemeClr val="tx1"/>
                                  </a:solidFill>
                                  <a:latin typeface="Cambria Math" panose="02040503050406030204" pitchFamily="18" charset="0"/>
                                </a:rPr>
                              </m:ctrlPr>
                            </m:dPr>
                            <m:e>
                              <m:r>
                                <a:rPr lang="en-US" altLang="zh-CN" sz="1800" b="0" i="1" smtClean="0">
                                  <a:solidFill>
                                    <a:schemeClr val="tx1"/>
                                  </a:solidFill>
                                  <a:latin typeface="Cambria Math" panose="02040503050406030204" pitchFamily="18" charset="0"/>
                                </a:rPr>
                                <m:t>𝑛</m:t>
                              </m:r>
                            </m:e>
                          </m:d>
                          <m:sSub>
                            <m:sSubPr>
                              <m:ctrlPr>
                                <a:rPr lang="en-US" altLang="zh-CN" sz="1800" b="0" i="1" smtClean="0">
                                  <a:solidFill>
                                    <a:schemeClr val="tx1"/>
                                  </a:solidFill>
                                  <a:latin typeface="Cambria Math" panose="02040503050406030204" pitchFamily="18" charset="0"/>
                                </a:rPr>
                              </m:ctrlPr>
                            </m:sSubPr>
                            <m:e>
                              <m:r>
                                <a:rPr lang="en-US" altLang="zh-CN" sz="1800" i="1">
                                  <a:solidFill>
                                    <a:schemeClr val="tx1"/>
                                  </a:solidFill>
                                  <a:latin typeface="Cambria Math" panose="02040503050406030204" pitchFamily="18" charset="0"/>
                                </a:rPr>
                                <m:t>𝑥</m:t>
                              </m:r>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r>
                                <a:rPr lang="zh-CN" altLang="en-US" sz="1800" i="1">
                                  <a:solidFill>
                                    <a:schemeClr val="tx1"/>
                                  </a:solidFill>
                                  <a:latin typeface="Cambria Math" panose="02040503050406030204" pitchFamily="18" charset="0"/>
                                </a:rPr>
                                <m:t>𝜏</m:t>
                              </m:r>
                              <m:r>
                                <a:rPr lang="en-US" altLang="zh-CN" sz="1800" i="1">
                                  <a:solidFill>
                                    <a:schemeClr val="tx1"/>
                                  </a:solidFill>
                                  <a:latin typeface="Cambria Math" panose="02040503050406030204" pitchFamily="18" charset="0"/>
                                </a:rPr>
                                <m:t>)</m:t>
                              </m:r>
                            </m:e>
                            <m:sub>
                              <m:r>
                                <a:rPr lang="en-US" altLang="zh-CN" sz="1800" b="0" i="1" smtClean="0">
                                  <a:solidFill>
                                    <a:schemeClr val="tx1"/>
                                  </a:solidFill>
                                  <a:latin typeface="Cambria Math" panose="02040503050406030204" pitchFamily="18" charset="0"/>
                                </a:rPr>
                                <m:t>𝑁</m:t>
                              </m:r>
                            </m:sub>
                          </m:sSub>
                        </m:e>
                      </m:nary>
                    </m:oMath>
                  </m:oMathPara>
                </a14:m>
                <a:endParaRPr lang="zh-CN" altLang="en-US" sz="1800" dirty="0">
                  <a:solidFill>
                    <a:schemeClr val="tx1"/>
                  </a:solidFill>
                  <a:latin typeface="+mn-lt"/>
                </a:endParaRPr>
              </a:p>
            </p:txBody>
          </p:sp>
        </mc:Choice>
        <mc:Fallback xmlns="">
          <p:sp>
            <p:nvSpPr>
              <p:cNvPr id="6" name="文本框 5"/>
              <p:cNvSpPr txBox="1">
                <a:spLocks noRot="1" noChangeAspect="1" noMove="1" noResize="1" noEditPoints="1" noAdjustHandles="1" noChangeArrowheads="1" noChangeShapeType="1" noTextEdit="1"/>
              </p:cNvSpPr>
              <p:nvPr/>
            </p:nvSpPr>
            <p:spPr>
              <a:xfrm>
                <a:off x="1990699" y="1708535"/>
                <a:ext cx="3816423" cy="779124"/>
              </a:xfrm>
              <a:prstGeom prst="rect">
                <a:avLst/>
              </a:prstGeom>
              <a:blipFill rotWithShape="0">
                <a:blip r:embed="rId2"/>
                <a:stretch>
                  <a:fillRect b="-78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 name="文本框 6"/>
              <p:cNvSpPr txBox="1"/>
              <p:nvPr/>
            </p:nvSpPr>
            <p:spPr>
              <a:xfrm>
                <a:off x="2015716" y="2676293"/>
                <a:ext cx="4176463" cy="78566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sz="1800" i="1">
                              <a:solidFill>
                                <a:schemeClr val="tx1"/>
                              </a:solidFill>
                              <a:latin typeface="Cambria Math" panose="02040503050406030204" pitchFamily="18" charset="0"/>
                            </a:rPr>
                          </m:ctrlPr>
                        </m:sSubPr>
                        <m:e>
                          <m:r>
                            <a:rPr lang="en-US" altLang="zh-CN" sz="1800" i="1">
                              <a:solidFill>
                                <a:schemeClr val="tx1"/>
                              </a:solidFill>
                              <a:latin typeface="Cambria Math" panose="02040503050406030204" pitchFamily="18" charset="0"/>
                            </a:rPr>
                            <m:t>𝐴𝐶</m:t>
                          </m:r>
                        </m:e>
                        <m:sub>
                          <m:r>
                            <a:rPr lang="en-US" altLang="zh-CN" sz="1800" i="1">
                              <a:solidFill>
                                <a:schemeClr val="tx1"/>
                              </a:solidFill>
                              <a:latin typeface="Cambria Math" panose="02040503050406030204" pitchFamily="18" charset="0"/>
                            </a:rPr>
                            <m:t>𝑥</m:t>
                          </m:r>
                        </m:sub>
                      </m:sSub>
                      <m:r>
                        <a:rPr lang="en-US" altLang="zh-CN" sz="1800" b="0" i="1" smtClean="0">
                          <a:solidFill>
                            <a:schemeClr val="tx1"/>
                          </a:solidFill>
                          <a:latin typeface="Cambria Math" panose="02040503050406030204" pitchFamily="18" charset="0"/>
                        </a:rPr>
                        <m:t>(</m:t>
                      </m:r>
                      <m:r>
                        <a:rPr lang="zh-CN" altLang="en-US" sz="1800" b="0" i="1" smtClean="0">
                          <a:solidFill>
                            <a:schemeClr val="tx1"/>
                          </a:solidFill>
                          <a:latin typeface="Cambria Math" panose="02040503050406030204" pitchFamily="18" charset="0"/>
                        </a:rPr>
                        <m:t>𝜏</m:t>
                      </m:r>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𝑓</m:t>
                      </m:r>
                      <m:r>
                        <a:rPr lang="en-US" altLang="zh-CN" sz="1800" b="0" i="1" smtClean="0">
                          <a:solidFill>
                            <a:schemeClr val="tx1"/>
                          </a:solidFill>
                          <a:latin typeface="Cambria Math" panose="02040503050406030204" pitchFamily="18" charset="0"/>
                        </a:rPr>
                        <m:t>)=</m:t>
                      </m:r>
                      <m:nary>
                        <m:naryPr>
                          <m:chr m:val="∑"/>
                          <m:ctrlPr>
                            <a:rPr lang="en-US" altLang="zh-CN" sz="1800" b="0" i="1" smtClean="0">
                              <a:solidFill>
                                <a:schemeClr val="tx1"/>
                              </a:solidFill>
                              <a:latin typeface="Cambria Math" panose="02040503050406030204" pitchFamily="18" charset="0"/>
                            </a:rPr>
                          </m:ctrlPr>
                        </m:naryPr>
                        <m:sub>
                          <m:r>
                            <m:rPr>
                              <m:brk m:alnAt="23"/>
                            </m:rPr>
                            <a:rPr lang="en-US" altLang="zh-CN" sz="1800" b="0" i="1" smtClean="0">
                              <a:solidFill>
                                <a:schemeClr val="tx1"/>
                              </a:solidFill>
                              <a:latin typeface="Cambria Math" panose="02040503050406030204" pitchFamily="18" charset="0"/>
                            </a:rPr>
                            <m:t>𝑛</m:t>
                          </m:r>
                          <m:r>
                            <a:rPr lang="en-US" altLang="zh-CN" sz="1800" b="0" i="1" smtClean="0">
                              <a:solidFill>
                                <a:schemeClr val="tx1"/>
                              </a:solidFill>
                              <a:latin typeface="Cambria Math" panose="02040503050406030204" pitchFamily="18" charset="0"/>
                            </a:rPr>
                            <m:t>=0</m:t>
                          </m:r>
                        </m:sub>
                        <m:sup>
                          <m:r>
                            <a:rPr lang="en-US" altLang="zh-CN" sz="1800" b="0" i="1" smtClean="0">
                              <a:solidFill>
                                <a:schemeClr val="tx1"/>
                              </a:solidFill>
                              <a:latin typeface="Cambria Math" panose="02040503050406030204" pitchFamily="18" charset="0"/>
                            </a:rPr>
                            <m:t>𝑁</m:t>
                          </m:r>
                          <m:r>
                            <a:rPr lang="en-US" altLang="zh-CN" sz="1800" b="0" i="1" smtClean="0">
                              <a:solidFill>
                                <a:schemeClr val="tx1"/>
                              </a:solidFill>
                              <a:latin typeface="Cambria Math" panose="02040503050406030204" pitchFamily="18" charset="0"/>
                            </a:rPr>
                            <m:t>−1</m:t>
                          </m:r>
                        </m:sup>
                        <m:e>
                          <m:r>
                            <a:rPr lang="en-US" altLang="zh-CN" sz="1800" b="0" i="1" smtClean="0">
                              <a:solidFill>
                                <a:schemeClr val="tx1"/>
                              </a:solidFill>
                              <a:latin typeface="Cambria Math" panose="02040503050406030204" pitchFamily="18" charset="0"/>
                            </a:rPr>
                            <m:t>𝑥</m:t>
                          </m:r>
                          <m:d>
                            <m:dPr>
                              <m:ctrlPr>
                                <a:rPr lang="en-US" altLang="zh-CN" sz="1800" b="0" i="1" smtClean="0">
                                  <a:solidFill>
                                    <a:schemeClr val="tx1"/>
                                  </a:solidFill>
                                  <a:latin typeface="Cambria Math" panose="02040503050406030204" pitchFamily="18" charset="0"/>
                                </a:rPr>
                              </m:ctrlPr>
                            </m:dPr>
                            <m:e>
                              <m:r>
                                <a:rPr lang="en-US" altLang="zh-CN" sz="1800" b="0" i="1" smtClean="0">
                                  <a:solidFill>
                                    <a:schemeClr val="tx1"/>
                                  </a:solidFill>
                                  <a:latin typeface="Cambria Math" panose="02040503050406030204" pitchFamily="18" charset="0"/>
                                </a:rPr>
                                <m:t>𝑛</m:t>
                              </m:r>
                            </m:e>
                          </m:d>
                          <m:sSub>
                            <m:sSubPr>
                              <m:ctrlPr>
                                <a:rPr lang="en-US" altLang="zh-CN" sz="1800" b="0" i="1" smtClean="0">
                                  <a:solidFill>
                                    <a:schemeClr val="tx1"/>
                                  </a:solidFill>
                                  <a:latin typeface="Cambria Math" panose="02040503050406030204" pitchFamily="18" charset="0"/>
                                </a:rPr>
                              </m:ctrlPr>
                            </m:sSubPr>
                            <m:e>
                              <m:r>
                                <a:rPr lang="en-US" altLang="zh-CN" sz="1800" i="1">
                                  <a:solidFill>
                                    <a:schemeClr val="tx1"/>
                                  </a:solidFill>
                                  <a:latin typeface="Cambria Math" panose="02040503050406030204" pitchFamily="18" charset="0"/>
                                </a:rPr>
                                <m:t>𝑥</m:t>
                              </m:r>
                              <m:r>
                                <a:rPr lang="en-US" altLang="zh-CN" sz="1800" i="1">
                                  <a:solidFill>
                                    <a:schemeClr val="tx1"/>
                                  </a:solidFill>
                                  <a:latin typeface="Cambria Math" panose="02040503050406030204" pitchFamily="18" charset="0"/>
                                </a:rPr>
                                <m:t>(</m:t>
                              </m:r>
                              <m:r>
                                <a:rPr lang="en-US" altLang="zh-CN" sz="1800" i="1">
                                  <a:solidFill>
                                    <a:schemeClr val="tx1"/>
                                  </a:solidFill>
                                  <a:latin typeface="Cambria Math" panose="02040503050406030204" pitchFamily="18" charset="0"/>
                                </a:rPr>
                                <m:t>𝑛</m:t>
                              </m:r>
                              <m:r>
                                <a:rPr lang="en-US" altLang="zh-CN" sz="1800" i="1">
                                  <a:solidFill>
                                    <a:schemeClr val="tx1"/>
                                  </a:solidFill>
                                  <a:latin typeface="Cambria Math" panose="02040503050406030204" pitchFamily="18" charset="0"/>
                                </a:rPr>
                                <m:t>+</m:t>
                              </m:r>
                              <m:r>
                                <a:rPr lang="zh-CN" altLang="en-US" sz="1800" i="1">
                                  <a:solidFill>
                                    <a:schemeClr val="tx1"/>
                                  </a:solidFill>
                                  <a:latin typeface="Cambria Math" panose="02040503050406030204" pitchFamily="18" charset="0"/>
                                </a:rPr>
                                <m:t>𝜏</m:t>
                              </m:r>
                              <m:r>
                                <a:rPr lang="en-US" altLang="zh-CN" sz="1800" i="1">
                                  <a:solidFill>
                                    <a:schemeClr val="tx1"/>
                                  </a:solidFill>
                                  <a:latin typeface="Cambria Math" panose="02040503050406030204" pitchFamily="18" charset="0"/>
                                </a:rPr>
                                <m:t>)</m:t>
                              </m:r>
                            </m:e>
                            <m:sub>
                              <m:r>
                                <a:rPr lang="en-US" altLang="zh-CN" sz="1800" b="0" i="1" smtClean="0">
                                  <a:solidFill>
                                    <a:schemeClr val="tx1"/>
                                  </a:solidFill>
                                  <a:latin typeface="Cambria Math" panose="02040503050406030204" pitchFamily="18" charset="0"/>
                                </a:rPr>
                                <m:t>𝑁</m:t>
                              </m:r>
                            </m:sub>
                          </m:sSub>
                          <m:sSup>
                            <m:sSupPr>
                              <m:ctrlPr>
                                <a:rPr lang="en-US" altLang="zh-CN" sz="1800" b="0" i="1" smtClean="0">
                                  <a:solidFill>
                                    <a:schemeClr val="tx1"/>
                                  </a:solidFill>
                                  <a:latin typeface="Cambria Math" panose="02040503050406030204" pitchFamily="18" charset="0"/>
                                </a:rPr>
                              </m:ctrlPr>
                            </m:sSupPr>
                            <m:e>
                              <m:r>
                                <a:rPr lang="en-US" altLang="zh-CN" sz="1800" b="0" i="1" smtClean="0">
                                  <a:solidFill>
                                    <a:schemeClr val="tx1"/>
                                  </a:solidFill>
                                  <a:latin typeface="Cambria Math" panose="02040503050406030204" pitchFamily="18" charset="0"/>
                                </a:rPr>
                                <m:t>𝑒</m:t>
                              </m:r>
                            </m:e>
                            <m:sup>
                              <m:r>
                                <a:rPr lang="en-US" altLang="zh-CN" sz="1800" b="0" i="1" smtClean="0">
                                  <a:solidFill>
                                    <a:schemeClr val="tx1"/>
                                  </a:solidFill>
                                  <a:latin typeface="Cambria Math" panose="02040503050406030204" pitchFamily="18" charset="0"/>
                                </a:rPr>
                                <m:t>−</m:t>
                              </m:r>
                              <m:r>
                                <a:rPr lang="en-US" altLang="zh-CN" sz="1800" b="0" i="1" smtClean="0">
                                  <a:solidFill>
                                    <a:schemeClr val="tx1"/>
                                  </a:solidFill>
                                  <a:latin typeface="Cambria Math" panose="02040503050406030204" pitchFamily="18" charset="0"/>
                                </a:rPr>
                                <m:t>𝑗</m:t>
                              </m:r>
                              <m:r>
                                <a:rPr lang="en-US" altLang="zh-CN" sz="1800" b="0" i="1" smtClean="0">
                                  <a:solidFill>
                                    <a:schemeClr val="tx1"/>
                                  </a:solidFill>
                                  <a:latin typeface="Cambria Math" panose="02040503050406030204" pitchFamily="18" charset="0"/>
                                </a:rPr>
                                <m:t>2</m:t>
                              </m:r>
                              <m:r>
                                <a:rPr lang="zh-CN" altLang="en-US" sz="1800" b="0" i="1" smtClean="0">
                                  <a:solidFill>
                                    <a:schemeClr val="tx1"/>
                                  </a:solidFill>
                                  <a:latin typeface="Cambria Math" panose="02040503050406030204" pitchFamily="18" charset="0"/>
                                </a:rPr>
                                <m:t>𝜋</m:t>
                              </m:r>
                              <m:r>
                                <a:rPr lang="en-US" altLang="zh-CN" sz="1800" b="0" i="1" smtClean="0">
                                  <a:solidFill>
                                    <a:schemeClr val="tx1"/>
                                  </a:solidFill>
                                  <a:latin typeface="Cambria Math" panose="02040503050406030204" pitchFamily="18" charset="0"/>
                                </a:rPr>
                                <m:t>𝑓</m:t>
                              </m:r>
                              <m:r>
                                <a:rPr lang="en-US" altLang="zh-CN" sz="1800" b="0" i="1" smtClean="0">
                                  <a:solidFill>
                                    <a:schemeClr val="tx1"/>
                                  </a:solidFill>
                                  <a:latin typeface="Cambria Math" panose="02040503050406030204" pitchFamily="18" charset="0"/>
                                  <a:ea typeface="Cambria Math" panose="02040503050406030204" pitchFamily="18" charset="0"/>
                                </a:rPr>
                                <m:t>∆</m:t>
                              </m:r>
                              <m:r>
                                <a:rPr lang="en-US" altLang="zh-CN" sz="1800" b="0" i="1" smtClean="0">
                                  <a:solidFill>
                                    <a:schemeClr val="tx1"/>
                                  </a:solidFill>
                                  <a:latin typeface="Cambria Math" panose="02040503050406030204" pitchFamily="18" charset="0"/>
                                  <a:ea typeface="Cambria Math" panose="02040503050406030204" pitchFamily="18" charset="0"/>
                                </a:rPr>
                                <m:t>𝑡𝑛</m:t>
                              </m:r>
                            </m:sup>
                          </m:sSup>
                        </m:e>
                      </m:nary>
                    </m:oMath>
                  </m:oMathPara>
                </a14:m>
                <a:endParaRPr lang="zh-CN" altLang="en-US" sz="1800" dirty="0">
                  <a:solidFill>
                    <a:schemeClr val="tx1"/>
                  </a:solidFill>
                  <a:latin typeface="+mn-lt"/>
                </a:endParaRPr>
              </a:p>
            </p:txBody>
          </p:sp>
        </mc:Choice>
        <mc:Fallback xmlns="">
          <p:sp>
            <p:nvSpPr>
              <p:cNvPr id="7" name="文本框 6"/>
              <p:cNvSpPr txBox="1">
                <a:spLocks noRot="1" noChangeAspect="1" noMove="1" noResize="1" noEditPoints="1" noAdjustHandles="1" noChangeArrowheads="1" noChangeShapeType="1" noTextEdit="1"/>
              </p:cNvSpPr>
              <p:nvPr/>
            </p:nvSpPr>
            <p:spPr>
              <a:xfrm>
                <a:off x="2015716" y="2676293"/>
                <a:ext cx="4176463" cy="785664"/>
              </a:xfrm>
              <a:prstGeom prst="rect">
                <a:avLst/>
              </a:prstGeom>
              <a:blipFill rotWithShape="0">
                <a:blip r:embed="rId3"/>
                <a:stretch>
                  <a:fillRect/>
                </a:stretch>
              </a:blipFill>
            </p:spPr>
            <p:txBody>
              <a:bodyPr/>
              <a:lstStyle/>
              <a:p>
                <a:r>
                  <a:rPr lang="zh-CN" altLang="en-US">
                    <a:noFill/>
                  </a:rPr>
                  <a:t> </a:t>
                </a:r>
              </a:p>
            </p:txBody>
          </p:sp>
        </mc:Fallback>
      </mc:AlternateContent>
      <p:grpSp>
        <p:nvGrpSpPr>
          <p:cNvPr id="12" name="组合 11"/>
          <p:cNvGrpSpPr/>
          <p:nvPr/>
        </p:nvGrpSpPr>
        <p:grpSpPr>
          <a:xfrm>
            <a:off x="1589247" y="3458685"/>
            <a:ext cx="5029399" cy="838691"/>
            <a:chOff x="1691680" y="3842956"/>
            <a:chExt cx="5029399" cy="838691"/>
          </a:xfrm>
        </p:grpSpPr>
        <mc:AlternateContent xmlns:mc="http://schemas.openxmlformats.org/markup-compatibility/2006" xmlns:a14="http://schemas.microsoft.com/office/drawing/2010/main">
          <mc:Choice Requires="a14">
            <p:sp>
              <p:nvSpPr>
                <p:cNvPr id="8" name="文本框 7"/>
                <p:cNvSpPr txBox="1"/>
                <p:nvPr/>
              </p:nvSpPr>
              <p:spPr>
                <a:xfrm>
                  <a:off x="1691680" y="3995647"/>
                  <a:ext cx="2114618" cy="679610"/>
                </a:xfrm>
                <a:prstGeom prst="rect">
                  <a:avLst/>
                </a:prstGeom>
                <a:noFill/>
              </p:spPr>
              <p:txBody>
                <a:bodyPr wrap="none" lIns="0" tIns="0" rIns="0" bIns="0" rtlCol="0">
                  <a:spAutoFit/>
                </a:bodyPr>
                <a:lstStyle/>
                <a:p>
                  <a:r>
                    <a:rPr lang="en-US" altLang="zh-CN" b="0" dirty="0">
                      <a:solidFill>
                        <a:schemeClr val="tx1"/>
                      </a:solidFill>
                    </a:rPr>
                    <a:t>PSL=</a:t>
                  </a:r>
                  <a14:m>
                    <m:oMath xmlns:m="http://schemas.openxmlformats.org/officeDocument/2006/math">
                      <m:d>
                        <m:dPr>
                          <m:begChr m:val="|"/>
                          <m:endChr m:val="|"/>
                          <m:ctrlPr>
                            <a:rPr lang="en-US" altLang="zh-CN" b="0" i="1" smtClean="0">
                              <a:solidFill>
                                <a:schemeClr val="tx1"/>
                              </a:solidFill>
                              <a:latin typeface="Cambria Math" panose="02040503050406030204" pitchFamily="18" charset="0"/>
                            </a:rPr>
                          </m:ctrlPr>
                        </m:dPr>
                        <m:e>
                          <m:f>
                            <m:fPr>
                              <m:ctrlPr>
                                <a:rPr lang="en-US" altLang="zh-CN" i="1">
                                  <a:solidFill>
                                    <a:schemeClr val="tx1"/>
                                  </a:solidFill>
                                  <a:latin typeface="Cambria Math" panose="02040503050406030204" pitchFamily="18" charset="0"/>
                                </a:rPr>
                              </m:ctrlPr>
                            </m:fPr>
                            <m:num>
                              <m:func>
                                <m:funcPr>
                                  <m:ctrlPr>
                                    <a:rPr lang="en-US" altLang="zh-CN" i="1">
                                      <a:solidFill>
                                        <a:schemeClr val="tx1"/>
                                      </a:solidFill>
                                      <a:latin typeface="Cambria Math" panose="02040503050406030204" pitchFamily="18" charset="0"/>
                                    </a:rPr>
                                  </m:ctrlPr>
                                </m:funcPr>
                                <m:fName>
                                  <m:limLow>
                                    <m:limLowPr>
                                      <m:ctrlPr>
                                        <a:rPr lang="en-US" altLang="zh-CN" i="1">
                                          <a:solidFill>
                                            <a:schemeClr val="tx1"/>
                                          </a:solidFill>
                                          <a:latin typeface="Cambria Math" panose="02040503050406030204" pitchFamily="18" charset="0"/>
                                        </a:rPr>
                                      </m:ctrlPr>
                                    </m:limLowPr>
                                    <m:e>
                                      <m:r>
                                        <m:rPr>
                                          <m:sty m:val="p"/>
                                        </m:rPr>
                                        <a:rPr lang="en-US" altLang="zh-CN">
                                          <a:solidFill>
                                            <a:schemeClr val="tx1"/>
                                          </a:solidFill>
                                          <a:latin typeface="Cambria Math" panose="02040503050406030204" pitchFamily="18" charset="0"/>
                                        </a:rPr>
                                        <m:t>max</m:t>
                                      </m:r>
                                    </m:e>
                                    <m:lim>
                                      <m:r>
                                        <a:rPr lang="zh-CN" altLang="en-US" i="1">
                                          <a:solidFill>
                                            <a:schemeClr val="tx1"/>
                                          </a:solidFill>
                                          <a:latin typeface="Cambria Math" panose="02040503050406030204" pitchFamily="18" charset="0"/>
                                        </a:rPr>
                                        <m:t>𝜏</m:t>
                                      </m:r>
                                      <m:r>
                                        <a:rPr lang="zh-CN" altLang="en-US" i="1">
                                          <a:solidFill>
                                            <a:schemeClr val="tx1"/>
                                          </a:solidFill>
                                          <a:latin typeface="Cambria Math" panose="02040503050406030204" pitchFamily="18" charset="0"/>
                                        </a:rPr>
                                        <m:t>≠0</m:t>
                                      </m:r>
                                    </m:lim>
                                  </m:limLow>
                                </m:fName>
                                <m:e>
                                  <m:sSub>
                                    <m:sSubPr>
                                      <m:ctrlPr>
                                        <a:rPr lang="en-US" altLang="zh-CN" i="1">
                                          <a:solidFill>
                                            <a:schemeClr val="tx1"/>
                                          </a:solidFill>
                                          <a:latin typeface="Cambria Math" panose="02040503050406030204" pitchFamily="18" charset="0"/>
                                        </a:rPr>
                                      </m:ctrlPr>
                                    </m:sSubPr>
                                    <m:e>
                                      <m:r>
                                        <a:rPr lang="en-US" altLang="zh-CN" i="1">
                                          <a:solidFill>
                                            <a:schemeClr val="tx1"/>
                                          </a:solidFill>
                                          <a:latin typeface="Cambria Math" panose="02040503050406030204" pitchFamily="18" charset="0"/>
                                        </a:rPr>
                                        <m:t>𝐴𝐶</m:t>
                                      </m:r>
                                    </m:e>
                                    <m:sub>
                                      <m:r>
                                        <a:rPr lang="en-US" altLang="zh-CN" i="1">
                                          <a:solidFill>
                                            <a:schemeClr val="tx1"/>
                                          </a:solidFill>
                                          <a:latin typeface="Cambria Math" panose="02040503050406030204" pitchFamily="18" charset="0"/>
                                        </a:rPr>
                                        <m:t>𝑥</m:t>
                                      </m:r>
                                    </m:sub>
                                  </m:sSub>
                                  <m:r>
                                    <a:rPr lang="en-US" altLang="zh-CN" i="1">
                                      <a:solidFill>
                                        <a:schemeClr val="tx1"/>
                                      </a:solidFill>
                                      <a:latin typeface="Cambria Math" panose="02040503050406030204" pitchFamily="18" charset="0"/>
                                    </a:rPr>
                                    <m:t>(</m:t>
                                  </m:r>
                                  <m:r>
                                    <a:rPr lang="zh-CN" altLang="en-US" i="1">
                                      <a:solidFill>
                                        <a:schemeClr val="tx1"/>
                                      </a:solidFill>
                                      <a:latin typeface="Cambria Math" panose="02040503050406030204" pitchFamily="18" charset="0"/>
                                    </a:rPr>
                                    <m:t>𝜏</m:t>
                                  </m:r>
                                  <m:r>
                                    <a:rPr lang="en-US" altLang="zh-CN" i="1">
                                      <a:solidFill>
                                        <a:schemeClr val="tx1"/>
                                      </a:solidFill>
                                      <a:latin typeface="Cambria Math" panose="02040503050406030204" pitchFamily="18" charset="0"/>
                                    </a:rPr>
                                    <m:t>)</m:t>
                                  </m:r>
                                </m:e>
                              </m:func>
                            </m:num>
                            <m:den>
                              <m:sSub>
                                <m:sSubPr>
                                  <m:ctrlPr>
                                    <a:rPr lang="en-US" altLang="zh-CN" i="1">
                                      <a:solidFill>
                                        <a:schemeClr val="tx1"/>
                                      </a:solidFill>
                                      <a:latin typeface="Cambria Math" panose="02040503050406030204" pitchFamily="18" charset="0"/>
                                    </a:rPr>
                                  </m:ctrlPr>
                                </m:sSubPr>
                                <m:e>
                                  <m:r>
                                    <a:rPr lang="en-US" altLang="zh-CN" i="1">
                                      <a:solidFill>
                                        <a:schemeClr val="tx1"/>
                                      </a:solidFill>
                                      <a:latin typeface="Cambria Math" panose="02040503050406030204" pitchFamily="18" charset="0"/>
                                    </a:rPr>
                                    <m:t>𝐴𝐶</m:t>
                                  </m:r>
                                </m:e>
                                <m:sub>
                                  <m:r>
                                    <a:rPr lang="en-US" altLang="zh-CN" i="1">
                                      <a:solidFill>
                                        <a:schemeClr val="tx1"/>
                                      </a:solidFill>
                                      <a:latin typeface="Cambria Math" panose="02040503050406030204" pitchFamily="18" charset="0"/>
                                    </a:rPr>
                                    <m:t>𝑥</m:t>
                                  </m:r>
                                </m:sub>
                              </m:sSub>
                              <m:r>
                                <a:rPr lang="en-US" altLang="zh-CN" i="1">
                                  <a:solidFill>
                                    <a:schemeClr val="tx1"/>
                                  </a:solidFill>
                                  <a:latin typeface="Cambria Math" panose="02040503050406030204" pitchFamily="18" charset="0"/>
                                </a:rPr>
                                <m:t>(0)</m:t>
                              </m:r>
                            </m:den>
                          </m:f>
                        </m:e>
                      </m:d>
                    </m:oMath>
                  </a14:m>
                  <a:endParaRPr lang="zh-CN" altLang="en-US" dirty="0"/>
                </a:p>
              </p:txBody>
            </p:sp>
          </mc:Choice>
          <mc:Fallback xmlns="">
            <p:sp>
              <p:nvSpPr>
                <p:cNvPr id="8" name="文本框 7"/>
                <p:cNvSpPr txBox="1">
                  <a:spLocks noRot="1" noChangeAspect="1" noMove="1" noResize="1" noEditPoints="1" noAdjustHandles="1" noChangeArrowheads="1" noChangeShapeType="1" noTextEdit="1"/>
                </p:cNvSpPr>
                <p:nvPr/>
              </p:nvSpPr>
              <p:spPr>
                <a:xfrm>
                  <a:off x="1691680" y="3995647"/>
                  <a:ext cx="2114618" cy="679610"/>
                </a:xfrm>
                <a:prstGeom prst="rect">
                  <a:avLst/>
                </a:prstGeom>
                <a:blipFill rotWithShape="0">
                  <a:blip r:embed="rId4"/>
                  <a:stretch>
                    <a:fillRect l="-8934" b="-535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 name="文本框 8"/>
                <p:cNvSpPr txBox="1"/>
                <p:nvPr/>
              </p:nvSpPr>
              <p:spPr>
                <a:xfrm>
                  <a:off x="4463987" y="3842956"/>
                  <a:ext cx="2257092" cy="83869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en-US" altLang="zh-CN" sz="2000" b="0" i="1" smtClean="0">
                                <a:solidFill>
                                  <a:schemeClr val="tx1"/>
                                </a:solidFill>
                                <a:latin typeface="Cambria Math" panose="02040503050406030204" pitchFamily="18" charset="0"/>
                              </a:rPr>
                            </m:ctrlPr>
                          </m:funcPr>
                          <m:fName>
                            <m:limLow>
                              <m:limLowPr>
                                <m:ctrlPr>
                                  <a:rPr lang="en-US" altLang="zh-CN" sz="2000" b="0" i="1" smtClean="0">
                                    <a:solidFill>
                                      <a:schemeClr val="tx1"/>
                                    </a:solidFill>
                                    <a:latin typeface="Cambria Math" panose="02040503050406030204" pitchFamily="18" charset="0"/>
                                  </a:rPr>
                                </m:ctrlPr>
                              </m:limLowPr>
                              <m:e>
                                <m:r>
                                  <m:rPr>
                                    <m:sty m:val="p"/>
                                  </m:rPr>
                                  <a:rPr lang="en-US" altLang="zh-CN" sz="2000" b="0" i="0" smtClean="0">
                                    <a:solidFill>
                                      <a:schemeClr val="tx1"/>
                                    </a:solidFill>
                                    <a:latin typeface="Cambria Math" panose="02040503050406030204" pitchFamily="18" charset="0"/>
                                  </a:rPr>
                                  <m:t>max</m:t>
                                </m:r>
                              </m:e>
                              <m:lim>
                                <m:eqArr>
                                  <m:eqArrPr>
                                    <m:ctrlPr>
                                      <a:rPr lang="zh-CN" altLang="en-US" sz="2000" b="0" i="1" smtClean="0">
                                        <a:solidFill>
                                          <a:schemeClr val="tx1"/>
                                        </a:solidFill>
                                        <a:latin typeface="Cambria Math" panose="02040503050406030204" pitchFamily="18" charset="0"/>
                                      </a:rPr>
                                    </m:ctrlPr>
                                  </m:eqArrPr>
                                  <m:e>
                                    <m:r>
                                      <a:rPr lang="zh-CN" altLang="en-US" sz="2000" b="0" i="1" smtClean="0">
                                        <a:solidFill>
                                          <a:schemeClr val="tx1"/>
                                        </a:solidFill>
                                        <a:latin typeface="Cambria Math" panose="02040503050406030204" pitchFamily="18" charset="0"/>
                                      </a:rPr>
                                      <m:t>𝜏</m:t>
                                    </m:r>
                                    <m:r>
                                      <a:rPr lang="zh-CN" altLang="en-US" sz="2000" b="0" i="1" smtClean="0">
                                        <a:solidFill>
                                          <a:schemeClr val="tx1"/>
                                        </a:solidFill>
                                        <a:latin typeface="Cambria Math" panose="02040503050406030204" pitchFamily="18" charset="0"/>
                                      </a:rPr>
                                      <m:t>≠0,</m:t>
                                    </m:r>
                                  </m:e>
                                  <m:e>
                                    <m:r>
                                      <a:rPr lang="en-US" altLang="zh-CN" sz="2000" b="0" i="1" smtClean="0">
                                        <a:solidFill>
                                          <a:schemeClr val="tx1"/>
                                        </a:solidFill>
                                        <a:latin typeface="Cambria Math" panose="02040503050406030204" pitchFamily="18" charset="0"/>
                                      </a:rPr>
                                      <m:t>𝑓</m:t>
                                    </m:r>
                                    <m:r>
                                      <a:rPr lang="en-US" altLang="zh-CN" sz="2000" b="0" i="1" smtClean="0">
                                        <a:solidFill>
                                          <a:schemeClr val="tx1"/>
                                        </a:solidFill>
                                        <a:latin typeface="Cambria Math" panose="02040503050406030204" pitchFamily="18" charset="0"/>
                                        <a:ea typeface="Cambria Math" panose="02040503050406030204" pitchFamily="18" charset="0"/>
                                      </a:rPr>
                                      <m:t>∈[0,320</m:t>
                                    </m:r>
                                    <m:r>
                                      <a:rPr lang="en-US" altLang="zh-CN" sz="2000" b="0" i="1" smtClean="0">
                                        <a:solidFill>
                                          <a:schemeClr val="tx1"/>
                                        </a:solidFill>
                                        <a:latin typeface="Cambria Math" panose="02040503050406030204" pitchFamily="18" charset="0"/>
                                        <a:ea typeface="Cambria Math" panose="02040503050406030204" pitchFamily="18" charset="0"/>
                                      </a:rPr>
                                      <m:t>𝑘</m:t>
                                    </m:r>
                                    <m:r>
                                      <a:rPr lang="en-US" altLang="zh-CN" sz="2000" b="0" i="1" smtClean="0">
                                        <a:solidFill>
                                          <a:schemeClr val="tx1"/>
                                        </a:solidFill>
                                        <a:latin typeface="Cambria Math" panose="02040503050406030204" pitchFamily="18" charset="0"/>
                                        <a:ea typeface="Cambria Math" panose="02040503050406030204" pitchFamily="18" charset="0"/>
                                      </a:rPr>
                                      <m:t>]</m:t>
                                    </m:r>
                                  </m:e>
                                </m:eqArr>
                              </m:lim>
                            </m:limLow>
                          </m:fName>
                          <m:e>
                            <m:d>
                              <m:dPr>
                                <m:begChr m:val="|"/>
                                <m:endChr m:val="|"/>
                                <m:ctrlPr>
                                  <a:rPr lang="en-US" altLang="zh-CN" sz="2000" i="1">
                                    <a:solidFill>
                                      <a:schemeClr val="tx1"/>
                                    </a:solidFill>
                                    <a:latin typeface="Cambria Math" panose="02040503050406030204" pitchFamily="18" charset="0"/>
                                  </a:rPr>
                                </m:ctrlPr>
                              </m:dPr>
                              <m:e>
                                <m:f>
                                  <m:fPr>
                                    <m:ctrlPr>
                                      <a:rPr lang="en-US" altLang="zh-CN" sz="2000" i="1">
                                        <a:solidFill>
                                          <a:schemeClr val="tx1"/>
                                        </a:solidFill>
                                        <a:latin typeface="Cambria Math" panose="02040503050406030204" pitchFamily="18" charset="0"/>
                                      </a:rPr>
                                    </m:ctrlPr>
                                  </m:fPr>
                                  <m:num>
                                    <m:sSub>
                                      <m:sSubPr>
                                        <m:ctrlPr>
                                          <a:rPr lang="en-US" altLang="zh-CN" sz="2000" i="1">
                                            <a:solidFill>
                                              <a:schemeClr val="tx1"/>
                                            </a:solidFill>
                                            <a:latin typeface="Cambria Math" panose="02040503050406030204" pitchFamily="18" charset="0"/>
                                          </a:rPr>
                                        </m:ctrlPr>
                                      </m:sSubPr>
                                      <m:e>
                                        <m:r>
                                          <a:rPr lang="en-US" altLang="zh-CN" sz="2000" i="1">
                                            <a:solidFill>
                                              <a:schemeClr val="tx1"/>
                                            </a:solidFill>
                                            <a:latin typeface="Cambria Math" panose="02040503050406030204" pitchFamily="18" charset="0"/>
                                          </a:rPr>
                                          <m:t>𝐴𝐶</m:t>
                                        </m:r>
                                      </m:e>
                                      <m:sub>
                                        <m:r>
                                          <a:rPr lang="en-US" altLang="zh-CN" sz="2000" i="1">
                                            <a:solidFill>
                                              <a:schemeClr val="tx1"/>
                                            </a:solidFill>
                                            <a:latin typeface="Cambria Math" panose="02040503050406030204" pitchFamily="18" charset="0"/>
                                          </a:rPr>
                                          <m:t>𝑥</m:t>
                                        </m:r>
                                      </m:sub>
                                    </m:sSub>
                                    <m:r>
                                      <a:rPr lang="en-US" altLang="zh-CN" sz="2000" i="1">
                                        <a:solidFill>
                                          <a:schemeClr val="tx1"/>
                                        </a:solidFill>
                                        <a:latin typeface="Cambria Math" panose="02040503050406030204" pitchFamily="18" charset="0"/>
                                      </a:rPr>
                                      <m:t>(</m:t>
                                    </m:r>
                                    <m:r>
                                      <a:rPr lang="zh-CN" altLang="en-US" sz="2000" i="1">
                                        <a:solidFill>
                                          <a:schemeClr val="tx1"/>
                                        </a:solidFill>
                                        <a:latin typeface="Cambria Math" panose="02040503050406030204" pitchFamily="18" charset="0"/>
                                      </a:rPr>
                                      <m:t>𝜏</m:t>
                                    </m:r>
                                    <m:r>
                                      <a:rPr lang="en-US" altLang="zh-CN" sz="2000" i="1">
                                        <a:solidFill>
                                          <a:schemeClr val="tx1"/>
                                        </a:solidFill>
                                        <a:latin typeface="Cambria Math" panose="02040503050406030204" pitchFamily="18" charset="0"/>
                                      </a:rPr>
                                      <m:t>,</m:t>
                                    </m:r>
                                    <m:r>
                                      <a:rPr lang="en-US" altLang="zh-CN" sz="2000" i="1">
                                        <a:solidFill>
                                          <a:schemeClr val="tx1"/>
                                        </a:solidFill>
                                        <a:latin typeface="Cambria Math" panose="02040503050406030204" pitchFamily="18" charset="0"/>
                                      </a:rPr>
                                      <m:t>𝑓</m:t>
                                    </m:r>
                                    <m:r>
                                      <a:rPr lang="en-US" altLang="zh-CN" sz="2000" i="1">
                                        <a:solidFill>
                                          <a:schemeClr val="tx1"/>
                                        </a:solidFill>
                                        <a:latin typeface="Cambria Math" panose="02040503050406030204" pitchFamily="18" charset="0"/>
                                      </a:rPr>
                                      <m:t>)</m:t>
                                    </m:r>
                                  </m:num>
                                  <m:den>
                                    <m:sSub>
                                      <m:sSubPr>
                                        <m:ctrlPr>
                                          <a:rPr lang="en-US" altLang="zh-CN" sz="2000" i="1">
                                            <a:solidFill>
                                              <a:schemeClr val="tx1"/>
                                            </a:solidFill>
                                            <a:latin typeface="Cambria Math" panose="02040503050406030204" pitchFamily="18" charset="0"/>
                                          </a:rPr>
                                        </m:ctrlPr>
                                      </m:sSubPr>
                                      <m:e>
                                        <m:r>
                                          <a:rPr lang="en-US" altLang="zh-CN" sz="2000" i="1">
                                            <a:solidFill>
                                              <a:schemeClr val="tx1"/>
                                            </a:solidFill>
                                            <a:latin typeface="Cambria Math" panose="02040503050406030204" pitchFamily="18" charset="0"/>
                                          </a:rPr>
                                          <m:t>𝐴𝐶</m:t>
                                        </m:r>
                                      </m:e>
                                      <m:sub>
                                        <m:r>
                                          <a:rPr lang="en-US" altLang="zh-CN" sz="2000" i="1">
                                            <a:solidFill>
                                              <a:schemeClr val="tx1"/>
                                            </a:solidFill>
                                            <a:latin typeface="Cambria Math" panose="02040503050406030204" pitchFamily="18" charset="0"/>
                                          </a:rPr>
                                          <m:t>𝑥</m:t>
                                        </m:r>
                                      </m:sub>
                                    </m:sSub>
                                    <m:r>
                                      <a:rPr lang="en-US" altLang="zh-CN" sz="2000" i="1">
                                        <a:solidFill>
                                          <a:schemeClr val="tx1"/>
                                        </a:solidFill>
                                        <a:latin typeface="Cambria Math" panose="02040503050406030204" pitchFamily="18" charset="0"/>
                                      </a:rPr>
                                      <m:t>(0,</m:t>
                                    </m:r>
                                    <m:r>
                                      <a:rPr lang="en-US" altLang="zh-CN" sz="2000" i="1">
                                        <a:solidFill>
                                          <a:schemeClr val="tx1"/>
                                        </a:solidFill>
                                        <a:latin typeface="Cambria Math" panose="02040503050406030204" pitchFamily="18" charset="0"/>
                                      </a:rPr>
                                      <m:t>𝑓</m:t>
                                    </m:r>
                                    <m:r>
                                      <a:rPr lang="en-US" altLang="zh-CN" sz="2000" i="1">
                                        <a:solidFill>
                                          <a:schemeClr val="tx1"/>
                                        </a:solidFill>
                                        <a:latin typeface="Cambria Math" panose="02040503050406030204" pitchFamily="18" charset="0"/>
                                      </a:rPr>
                                      <m:t>)</m:t>
                                    </m:r>
                                  </m:den>
                                </m:f>
                              </m:e>
                            </m:d>
                            <m:r>
                              <a:rPr lang="en-US" altLang="zh-CN" sz="2000" b="0" i="1" smtClean="0">
                                <a:solidFill>
                                  <a:schemeClr val="tx1"/>
                                </a:solidFill>
                                <a:latin typeface="Cambria Math" panose="02040503050406030204" pitchFamily="18" charset="0"/>
                              </a:rPr>
                              <m:t> </m:t>
                            </m:r>
                          </m:e>
                        </m:func>
                      </m:oMath>
                    </m:oMathPara>
                  </a14:m>
                  <a:endParaRPr lang="zh-CN" altLang="en-US" dirty="0">
                    <a:latin typeface="+mn-lt"/>
                  </a:endParaRPr>
                </a:p>
              </p:txBody>
            </p:sp>
          </mc:Choice>
          <mc:Fallback xmlns="">
            <p:sp>
              <p:nvSpPr>
                <p:cNvPr id="9" name="文本框 8"/>
                <p:cNvSpPr txBox="1">
                  <a:spLocks noRot="1" noChangeAspect="1" noMove="1" noResize="1" noEditPoints="1" noAdjustHandles="1" noChangeArrowheads="1" noChangeShapeType="1" noTextEdit="1"/>
                </p:cNvSpPr>
                <p:nvPr/>
              </p:nvSpPr>
              <p:spPr>
                <a:xfrm>
                  <a:off x="4463987" y="3842956"/>
                  <a:ext cx="2257092" cy="838691"/>
                </a:xfrm>
                <a:prstGeom prst="rect">
                  <a:avLst/>
                </a:prstGeom>
                <a:blipFill rotWithShape="0">
                  <a:blip r:embed="rId5"/>
                  <a:stretch>
                    <a:fillRect/>
                  </a:stretch>
                </a:blipFill>
              </p:spPr>
              <p:txBody>
                <a:bodyPr/>
                <a:lstStyle/>
                <a:p>
                  <a:r>
                    <a:rPr lang="zh-CN" altLang="en-US">
                      <a:noFill/>
                    </a:rPr>
                    <a:t> </a:t>
                  </a:r>
                </a:p>
              </p:txBody>
            </p:sp>
          </mc:Fallback>
        </mc:AlternateContent>
        <p:sp>
          <p:nvSpPr>
            <p:cNvPr id="10" name="文本框 9"/>
            <p:cNvSpPr txBox="1"/>
            <p:nvPr/>
          </p:nvSpPr>
          <p:spPr>
            <a:xfrm>
              <a:off x="3898911" y="4093508"/>
              <a:ext cx="565076" cy="461665"/>
            </a:xfrm>
            <a:prstGeom prst="rect">
              <a:avLst/>
            </a:prstGeom>
            <a:noFill/>
          </p:spPr>
          <p:txBody>
            <a:bodyPr wrap="square" rtlCol="0">
              <a:spAutoFit/>
            </a:bodyPr>
            <a:lstStyle/>
            <a:p>
              <a:r>
                <a:rPr lang="en-US" altLang="zh-CN" dirty="0">
                  <a:solidFill>
                    <a:schemeClr val="tx1"/>
                  </a:solidFill>
                </a:rPr>
                <a:t>or</a:t>
              </a:r>
              <a:endParaRPr lang="zh-CN" altLang="en-US" dirty="0">
                <a:solidFill>
                  <a:schemeClr val="tx1"/>
                </a:solidFill>
              </a:endParaRPr>
            </a:p>
          </p:txBody>
        </p:sp>
      </p:grpSp>
      <p:graphicFrame>
        <p:nvGraphicFramePr>
          <p:cNvPr id="11" name="Table 5">
            <a:extLst>
              <a:ext uri="{FF2B5EF4-FFF2-40B4-BE49-F238E27FC236}">
                <a16:creationId xmlns:a16="http://schemas.microsoft.com/office/drawing/2014/main" id="{C7339E8D-69FA-468F-B640-D3A130863892}"/>
              </a:ext>
            </a:extLst>
          </p:cNvPr>
          <p:cNvGraphicFramePr>
            <a:graphicFrameLocks noGrp="1"/>
          </p:cNvGraphicFramePr>
          <p:nvPr>
            <p:extLst>
              <p:ext uri="{D42A27DB-BD31-4B8C-83A1-F6EECF244321}">
                <p14:modId xmlns:p14="http://schemas.microsoft.com/office/powerpoint/2010/main" val="1798673491"/>
              </p:ext>
            </p:extLst>
          </p:nvPr>
        </p:nvGraphicFramePr>
        <p:xfrm>
          <a:off x="1450724" y="4392393"/>
          <a:ext cx="5256584" cy="1988935"/>
        </p:xfrm>
        <a:graphic>
          <a:graphicData uri="http://schemas.openxmlformats.org/drawingml/2006/table">
            <a:tbl>
              <a:tblPr firstRow="1" bandRow="1">
                <a:tableStyleId>{5C22544A-7EE6-4342-B048-85BDC9FD1C3A}</a:tableStyleId>
              </a:tblPr>
              <a:tblGrid>
                <a:gridCol w="1249068">
                  <a:extLst>
                    <a:ext uri="{9D8B030D-6E8A-4147-A177-3AD203B41FA5}">
                      <a16:colId xmlns:a16="http://schemas.microsoft.com/office/drawing/2014/main" val="1474891656"/>
                    </a:ext>
                  </a:extLst>
                </a:gridCol>
                <a:gridCol w="1559244">
                  <a:extLst>
                    <a:ext uri="{9D8B030D-6E8A-4147-A177-3AD203B41FA5}">
                      <a16:colId xmlns:a16="http://schemas.microsoft.com/office/drawing/2014/main" val="1084753315"/>
                    </a:ext>
                  </a:extLst>
                </a:gridCol>
                <a:gridCol w="2448272">
                  <a:extLst>
                    <a:ext uri="{9D8B030D-6E8A-4147-A177-3AD203B41FA5}">
                      <a16:colId xmlns:a16="http://schemas.microsoft.com/office/drawing/2014/main" val="694838359"/>
                    </a:ext>
                  </a:extLst>
                </a:gridCol>
              </a:tblGrid>
              <a:tr h="184642">
                <a:tc rowSpan="2">
                  <a:txBody>
                    <a:bodyPr/>
                    <a:lstStyle/>
                    <a:p>
                      <a:pPr algn="ctr"/>
                      <a:r>
                        <a:rPr lang="en-US" sz="1800" dirty="0"/>
                        <a:t>Sequence Set</a:t>
                      </a:r>
                    </a:p>
                  </a:txBody>
                  <a:tcPr marL="68580" marR="68580" marT="34290" marB="34290"/>
                </a:tc>
                <a:tc gridSpan="2">
                  <a:txBody>
                    <a:bodyPr/>
                    <a:lstStyle/>
                    <a:p>
                      <a:pPr algn="ctr"/>
                      <a:r>
                        <a:rPr lang="en-US" sz="1800" dirty="0"/>
                        <a:t>Normalized </a:t>
                      </a:r>
                      <a:r>
                        <a:rPr lang="en-US" altLang="zh-CN" sz="1800" dirty="0"/>
                        <a:t>Auto-Correlation (dB)</a:t>
                      </a:r>
                      <a:endParaRPr lang="en-US" sz="1800" dirty="0"/>
                    </a:p>
                  </a:txBody>
                  <a:tcPr marL="68580" marR="68580" marT="34290" marB="34290"/>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marL="68580" marR="68580" marT="34290" marB="34290"/>
                </a:tc>
                <a:extLst>
                  <a:ext uri="{0D108BD9-81ED-4DB2-BD59-A6C34878D82A}">
                    <a16:rowId xmlns:a16="http://schemas.microsoft.com/office/drawing/2014/main" val="10000"/>
                  </a:ext>
                </a:extLst>
              </a:tr>
              <a:tr h="388620">
                <a:tc vMerge="1">
                  <a:txBody>
                    <a:bodyPr/>
                    <a:lstStyle/>
                    <a:p>
                      <a:endParaRPr lang="en-US" sz="1400" dirty="0"/>
                    </a:p>
                  </a:txBody>
                  <a:tcPr marL="68580" marR="68580" marT="34290" marB="34290"/>
                </a:tc>
                <a:tc>
                  <a:txBody>
                    <a:bodyPr/>
                    <a:lstStyle/>
                    <a:p>
                      <a:pPr algn="ctr"/>
                      <a:r>
                        <a:rPr lang="en-US" sz="1800" dirty="0"/>
                        <a:t>CFO </a:t>
                      </a:r>
                      <a:r>
                        <a:rPr lang="en-US" altLang="zh-CN" sz="1800" dirty="0"/>
                        <a:t>= 0</a:t>
                      </a:r>
                      <a:endParaRPr lang="en-US" sz="18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CFO </a:t>
                      </a:r>
                      <a:r>
                        <a:rPr lang="en-US" altLang="zh-CN" sz="1800" dirty="0"/>
                        <a:t>up to 40 ppm</a:t>
                      </a:r>
                      <a:endParaRPr lang="en-US" sz="1800" dirty="0"/>
                    </a:p>
                  </a:txBody>
                  <a:tcPr marL="68580" marR="68580" marT="34290" marB="34290"/>
                </a:tc>
                <a:extLst>
                  <a:ext uri="{0D108BD9-81ED-4DB2-BD59-A6C34878D82A}">
                    <a16:rowId xmlns:a16="http://schemas.microsoft.com/office/drawing/2014/main" val="3212352711"/>
                  </a:ext>
                </a:extLst>
              </a:tr>
              <a:tr h="388620">
                <a:tc>
                  <a:txBody>
                    <a:bodyPr/>
                    <a:lstStyle/>
                    <a:p>
                      <a:r>
                        <a:rPr lang="en-US" sz="1200" b="1" dirty="0" err="1">
                          <a:latin typeface="+mn-lt"/>
                        </a:rPr>
                        <a:t>Ipatov</a:t>
                      </a:r>
                      <a:r>
                        <a:rPr lang="en-US" sz="1200" b="1" dirty="0">
                          <a:latin typeface="+mn-lt"/>
                        </a:rPr>
                        <a:t> (133)</a:t>
                      </a:r>
                    </a:p>
                  </a:txBody>
                  <a:tcPr marL="68580" marR="68580" marT="34290" marB="34290"/>
                </a:tc>
                <a:tc>
                  <a:txBody>
                    <a:bodyPr/>
                    <a:lstStyle/>
                    <a:p>
                      <a:pPr algn="ctr"/>
                      <a:r>
                        <a:rPr lang="en-US" sz="1200" dirty="0">
                          <a:latin typeface="+mn-lt"/>
                        </a:rPr>
                        <a:t>-inf</a:t>
                      </a:r>
                    </a:p>
                  </a:txBody>
                  <a:tcPr marL="68580" marR="68580" marT="34290" marB="34290" anchor="ctr"/>
                </a:tc>
                <a:tc>
                  <a:txBody>
                    <a:bodyPr/>
                    <a:lstStyle/>
                    <a:p>
                      <a:pPr algn="ctr"/>
                      <a:r>
                        <a:rPr lang="en-US" altLang="zh-CN" sz="1200" dirty="0">
                          <a:latin typeface="+mn-lt"/>
                        </a:rPr>
                        <a:t>-15.5</a:t>
                      </a:r>
                      <a:endParaRPr lang="zh-CN" altLang="en-US" sz="1200" dirty="0">
                        <a:latin typeface="+mn-lt"/>
                      </a:endParaRPr>
                    </a:p>
                  </a:txBody>
                  <a:tcPr marL="68580" marR="68580" marT="34290" marB="34290" anchor="ctr"/>
                </a:tc>
                <a:extLst>
                  <a:ext uri="{0D108BD9-81ED-4DB2-BD59-A6C34878D82A}">
                    <a16:rowId xmlns:a16="http://schemas.microsoft.com/office/drawing/2014/main" val="2272263232"/>
                  </a:ext>
                </a:extLst>
              </a:tr>
              <a:tr h="388620">
                <a:tc>
                  <a:txBody>
                    <a:bodyPr/>
                    <a:lstStyle/>
                    <a:p>
                      <a:r>
                        <a:rPr lang="en-US" sz="1200" b="1" dirty="0">
                          <a:latin typeface="+mn-lt"/>
                        </a:rPr>
                        <a:t>M-Sequence (127)</a:t>
                      </a:r>
                    </a:p>
                  </a:txBody>
                  <a:tcPr marL="68580" marR="68580" marT="34290" marB="34290"/>
                </a:tc>
                <a:tc>
                  <a:txBody>
                    <a:bodyPr/>
                    <a:lstStyle/>
                    <a:p>
                      <a:pPr algn="ctr"/>
                      <a:r>
                        <a:rPr lang="en-US" sz="1200" dirty="0">
                          <a:latin typeface="+mn-lt"/>
                        </a:rPr>
                        <a:t>-42.1</a:t>
                      </a:r>
                    </a:p>
                  </a:txBody>
                  <a:tcPr marL="68580" marR="68580" marT="34290" marB="34290" anchor="ctr"/>
                </a:tc>
                <a:tc>
                  <a:txBody>
                    <a:bodyPr/>
                    <a:lstStyle/>
                    <a:p>
                      <a:pPr algn="ctr"/>
                      <a:r>
                        <a:rPr lang="en-US" altLang="zh-CN" sz="1200" dirty="0">
                          <a:latin typeface="+mn-lt"/>
                        </a:rPr>
                        <a:t>-15.8</a:t>
                      </a:r>
                      <a:endParaRPr lang="zh-CN" altLang="en-US" sz="1200" dirty="0">
                        <a:latin typeface="+mn-lt"/>
                      </a:endParaRPr>
                    </a:p>
                  </a:txBody>
                  <a:tcPr marL="68580" marR="68580" marT="34290" marB="34290" anchor="ctr"/>
                </a:tc>
                <a:extLst>
                  <a:ext uri="{0D108BD9-81ED-4DB2-BD59-A6C34878D82A}">
                    <a16:rowId xmlns:a16="http://schemas.microsoft.com/office/drawing/2014/main" val="250067153"/>
                  </a:ext>
                </a:extLst>
              </a:tr>
              <a:tr h="434455">
                <a:tc>
                  <a:txBody>
                    <a:bodyPr/>
                    <a:lstStyle/>
                    <a:p>
                      <a:r>
                        <a:rPr lang="en-US" sz="1200" b="1" dirty="0" err="1">
                          <a:latin typeface="+mn-lt"/>
                        </a:rPr>
                        <a:t>Golay</a:t>
                      </a:r>
                      <a:r>
                        <a:rPr lang="en-US" sz="1200" b="1" dirty="0">
                          <a:latin typeface="+mn-lt"/>
                        </a:rPr>
                        <a:t> Sequence (64, 64)</a:t>
                      </a:r>
                    </a:p>
                  </a:txBody>
                  <a:tcPr marL="68580" marR="68580" marT="34290" marB="34290"/>
                </a:tc>
                <a:tc>
                  <a:txBody>
                    <a:bodyPr/>
                    <a:lstStyle/>
                    <a:p>
                      <a:pPr algn="ctr"/>
                      <a:r>
                        <a:rPr lang="en-US" sz="1200" dirty="0">
                          <a:latin typeface="+mn-lt"/>
                        </a:rPr>
                        <a:t>-11</a:t>
                      </a:r>
                      <a:endParaRPr lang="en-US" sz="1200" dirty="0">
                        <a:solidFill>
                          <a:srgbClr val="FF0000"/>
                        </a:solidFill>
                        <a:latin typeface="+mn-lt"/>
                      </a:endParaRPr>
                    </a:p>
                  </a:txBody>
                  <a:tcPr marL="68580" marR="68580" marT="34290" marB="34290" anchor="ctr"/>
                </a:tc>
                <a:tc>
                  <a:txBody>
                    <a:bodyPr/>
                    <a:lstStyle/>
                    <a:p>
                      <a:pPr algn="ctr"/>
                      <a:r>
                        <a:rPr lang="zh-CN" altLang="en-US" sz="1200" dirty="0">
                          <a:latin typeface="+mn-lt"/>
                        </a:rPr>
                        <a:t> </a:t>
                      </a:r>
                      <a:r>
                        <a:rPr lang="en-US" altLang="zh-CN" sz="1200" dirty="0">
                          <a:latin typeface="+mn-lt"/>
                        </a:rPr>
                        <a:t>-10.6</a:t>
                      </a:r>
                      <a:endParaRPr lang="zh-CN" altLang="en-US" sz="1200" dirty="0">
                        <a:latin typeface="+mn-lt"/>
                      </a:endParaRPr>
                    </a:p>
                  </a:txBody>
                  <a:tcPr marL="68580" marR="68580" marT="34290" marB="34290" anchor="ctr"/>
                </a:tc>
                <a:extLst>
                  <a:ext uri="{0D108BD9-81ED-4DB2-BD59-A6C34878D82A}">
                    <a16:rowId xmlns:a16="http://schemas.microsoft.com/office/drawing/2014/main" val="413376224"/>
                  </a:ext>
                </a:extLst>
              </a:tr>
            </a:tbl>
          </a:graphicData>
        </a:graphic>
      </p:graphicFrame>
    </p:spTree>
    <p:extLst>
      <p:ext uri="{BB962C8B-B14F-4D97-AF65-F5344CB8AC3E}">
        <p14:creationId xmlns:p14="http://schemas.microsoft.com/office/powerpoint/2010/main" val="1587319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Cross-Correlation</a:t>
            </a:r>
            <a:endParaRPr lang="zh-CN" altLang="en-US" dirty="0"/>
          </a:p>
        </p:txBody>
      </p:sp>
      <p:sp>
        <p:nvSpPr>
          <p:cNvPr id="3" name="内容占位符 2"/>
          <p:cNvSpPr>
            <a:spLocks noGrp="1"/>
          </p:cNvSpPr>
          <p:nvPr>
            <p:ph idx="1"/>
          </p:nvPr>
        </p:nvSpPr>
        <p:spPr>
          <a:xfrm>
            <a:off x="628502" y="1751013"/>
            <a:ext cx="7770813" cy="4113213"/>
          </a:xfrm>
        </p:spPr>
        <p:txBody>
          <a:bodyPr/>
          <a:lstStyle/>
          <a:p>
            <a:pPr>
              <a:buFont typeface="Wingdings" panose="05000000000000000000" pitchFamily="2" charset="2"/>
              <a:buChar char="Ø"/>
            </a:pPr>
            <a:r>
              <a:rPr lang="en-US" altLang="zh-CN" dirty="0"/>
              <a:t>Cross-Correlation with CFO = 0</a:t>
            </a:r>
          </a:p>
          <a:p>
            <a:pPr marL="0" indent="0"/>
            <a:endParaRPr lang="en-US" altLang="zh-CN" i="1" dirty="0">
              <a:latin typeface="Cambria Math" panose="02040503050406030204" pitchFamily="18" charset="0"/>
            </a:endParaRPr>
          </a:p>
          <a:p>
            <a:pPr>
              <a:buFont typeface="Wingdings" panose="05000000000000000000" pitchFamily="2" charset="2"/>
              <a:buChar char="Ø"/>
            </a:pPr>
            <a:r>
              <a:rPr lang="en-US" altLang="zh-CN" dirty="0"/>
              <a:t>Cross-Correlation with CFO up to 40ppm</a:t>
            </a:r>
          </a:p>
          <a:p>
            <a:pPr>
              <a:buFont typeface="Wingdings" panose="05000000000000000000" pitchFamily="2" charset="2"/>
              <a:buChar char="Ø"/>
            </a:pPr>
            <a:endParaRPr lang="en-US" altLang="zh-CN" i="1" dirty="0">
              <a:latin typeface="Cambria Math" panose="02040503050406030204" pitchFamily="18" charset="0"/>
            </a:endParaRPr>
          </a:p>
          <a:p>
            <a:pPr>
              <a:buFont typeface="Wingdings" panose="05000000000000000000" pitchFamily="2" charset="2"/>
              <a:buChar char="Ø"/>
            </a:pPr>
            <a:r>
              <a:rPr lang="en-US" altLang="zh-CN" dirty="0"/>
              <a:t>Metric [7]:</a:t>
            </a:r>
          </a:p>
          <a:p>
            <a:pPr>
              <a:buFont typeface="Wingdings" panose="05000000000000000000" pitchFamily="2" charset="2"/>
              <a:buChar char="Ø"/>
            </a:pPr>
            <a:endParaRPr lang="en-US" altLang="zh-CN" dirty="0"/>
          </a:p>
          <a:p>
            <a:pPr>
              <a:buFont typeface="Wingdings" panose="05000000000000000000" pitchFamily="2" charset="2"/>
              <a:buChar char="Ø"/>
            </a:pP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graphicFrame>
        <p:nvGraphicFramePr>
          <p:cNvPr id="5" name="对象 4"/>
          <p:cNvGraphicFramePr>
            <a:graphicFrameLocks noChangeAspect="1"/>
          </p:cNvGraphicFramePr>
          <p:nvPr>
            <p:extLst>
              <p:ext uri="{D42A27DB-BD31-4B8C-83A1-F6EECF244321}">
                <p14:modId xmlns:p14="http://schemas.microsoft.com/office/powerpoint/2010/main" val="288114397"/>
              </p:ext>
            </p:extLst>
          </p:nvPr>
        </p:nvGraphicFramePr>
        <p:xfrm>
          <a:off x="2561024" y="2137465"/>
          <a:ext cx="2338388" cy="574675"/>
        </p:xfrm>
        <a:graphic>
          <a:graphicData uri="http://schemas.openxmlformats.org/presentationml/2006/ole">
            <mc:AlternateContent xmlns:mc="http://schemas.openxmlformats.org/markup-compatibility/2006">
              <mc:Choice xmlns:v="urn:schemas-microsoft-com:vml" Requires="v">
                <p:oleObj spid="_x0000_s9302" name="Equation" r:id="rId3" imgW="1752480" imgH="431640" progId="Equation.DSMT4">
                  <p:embed/>
                </p:oleObj>
              </mc:Choice>
              <mc:Fallback>
                <p:oleObj name="Equation" r:id="rId3" imgW="1752480" imgH="431640" progId="Equation.DSMT4">
                  <p:embed/>
                  <p:pic>
                    <p:nvPicPr>
                      <p:cNvPr id="0" name=""/>
                      <p:cNvPicPr/>
                      <p:nvPr/>
                    </p:nvPicPr>
                    <p:blipFill>
                      <a:blip r:embed="rId4"/>
                      <a:stretch>
                        <a:fillRect/>
                      </a:stretch>
                    </p:blipFill>
                    <p:spPr>
                      <a:xfrm>
                        <a:off x="2561024" y="2137465"/>
                        <a:ext cx="2338388" cy="574675"/>
                      </a:xfrm>
                      <a:prstGeom prst="rect">
                        <a:avLst/>
                      </a:prstGeom>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2548589465"/>
              </p:ext>
            </p:extLst>
          </p:nvPr>
        </p:nvGraphicFramePr>
        <p:xfrm>
          <a:off x="2170396" y="3016912"/>
          <a:ext cx="3151187" cy="576263"/>
        </p:xfrm>
        <a:graphic>
          <a:graphicData uri="http://schemas.openxmlformats.org/presentationml/2006/ole">
            <mc:AlternateContent xmlns:mc="http://schemas.openxmlformats.org/markup-compatibility/2006">
              <mc:Choice xmlns:v="urn:schemas-microsoft-com:vml" Requires="v">
                <p:oleObj spid="_x0000_s9303" name="Equation" r:id="rId5" imgW="2361960" imgH="431640" progId="Equation.DSMT4">
                  <p:embed/>
                </p:oleObj>
              </mc:Choice>
              <mc:Fallback>
                <p:oleObj name="Equation" r:id="rId5" imgW="2361960" imgH="431640" progId="Equation.DSMT4">
                  <p:embed/>
                  <p:pic>
                    <p:nvPicPr>
                      <p:cNvPr id="0" name=""/>
                      <p:cNvPicPr/>
                      <p:nvPr/>
                    </p:nvPicPr>
                    <p:blipFill>
                      <a:blip r:embed="rId6"/>
                      <a:stretch>
                        <a:fillRect/>
                      </a:stretch>
                    </p:blipFill>
                    <p:spPr>
                      <a:xfrm>
                        <a:off x="2170396" y="3016912"/>
                        <a:ext cx="3151187" cy="576263"/>
                      </a:xfrm>
                      <a:prstGeom prst="rect">
                        <a:avLst/>
                      </a:prstGeom>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4473218"/>
              </p:ext>
            </p:extLst>
          </p:nvPr>
        </p:nvGraphicFramePr>
        <p:xfrm>
          <a:off x="2051720" y="3684912"/>
          <a:ext cx="3278187" cy="919163"/>
        </p:xfrm>
        <a:graphic>
          <a:graphicData uri="http://schemas.openxmlformats.org/presentationml/2006/ole">
            <mc:AlternateContent xmlns:mc="http://schemas.openxmlformats.org/markup-compatibility/2006">
              <mc:Choice xmlns:v="urn:schemas-microsoft-com:vml" Requires="v">
                <p:oleObj spid="_x0000_s9304" name="Equation" r:id="rId7" imgW="2171520" imgH="609480" progId="Equation.DSMT4">
                  <p:embed/>
                </p:oleObj>
              </mc:Choice>
              <mc:Fallback>
                <p:oleObj name="Equation" r:id="rId7" imgW="2171520" imgH="609480" progId="Equation.DSMT4">
                  <p:embed/>
                  <p:pic>
                    <p:nvPicPr>
                      <p:cNvPr id="0" name=""/>
                      <p:cNvPicPr/>
                      <p:nvPr/>
                    </p:nvPicPr>
                    <p:blipFill>
                      <a:blip r:embed="rId8"/>
                      <a:stretch>
                        <a:fillRect/>
                      </a:stretch>
                    </p:blipFill>
                    <p:spPr>
                      <a:xfrm>
                        <a:off x="2051720" y="3684912"/>
                        <a:ext cx="3278187" cy="919163"/>
                      </a:xfrm>
                      <a:prstGeom prst="rect">
                        <a:avLst/>
                      </a:prstGeom>
                    </p:spPr>
                  </p:pic>
                </p:oleObj>
              </mc:Fallback>
            </mc:AlternateContent>
          </a:graphicData>
        </a:graphic>
      </p:graphicFrame>
      <p:graphicFrame>
        <p:nvGraphicFramePr>
          <p:cNvPr id="8" name="Table 5">
            <a:extLst>
              <a:ext uri="{FF2B5EF4-FFF2-40B4-BE49-F238E27FC236}">
                <a16:creationId xmlns:a16="http://schemas.microsoft.com/office/drawing/2014/main" id="{C7339E8D-69FA-468F-B640-D3A130863892}"/>
              </a:ext>
            </a:extLst>
          </p:cNvPr>
          <p:cNvGraphicFramePr>
            <a:graphicFrameLocks noGrp="1"/>
          </p:cNvGraphicFramePr>
          <p:nvPr>
            <p:extLst>
              <p:ext uri="{D42A27DB-BD31-4B8C-83A1-F6EECF244321}">
                <p14:modId xmlns:p14="http://schemas.microsoft.com/office/powerpoint/2010/main" val="3274699942"/>
              </p:ext>
            </p:extLst>
          </p:nvPr>
        </p:nvGraphicFramePr>
        <p:xfrm>
          <a:off x="1475656" y="4615187"/>
          <a:ext cx="5256584" cy="210312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1474891656"/>
                    </a:ext>
                  </a:extLst>
                </a:gridCol>
                <a:gridCol w="1728192">
                  <a:extLst>
                    <a:ext uri="{9D8B030D-6E8A-4147-A177-3AD203B41FA5}">
                      <a16:colId xmlns:a16="http://schemas.microsoft.com/office/drawing/2014/main" val="1084753315"/>
                    </a:ext>
                  </a:extLst>
                </a:gridCol>
                <a:gridCol w="2448272">
                  <a:extLst>
                    <a:ext uri="{9D8B030D-6E8A-4147-A177-3AD203B41FA5}">
                      <a16:colId xmlns:a16="http://schemas.microsoft.com/office/drawing/2014/main" val="694838359"/>
                    </a:ext>
                  </a:extLst>
                </a:gridCol>
              </a:tblGrid>
              <a:tr h="388620">
                <a:tc rowSpan="2">
                  <a:txBody>
                    <a:bodyPr/>
                    <a:lstStyle/>
                    <a:p>
                      <a:pPr algn="ctr"/>
                      <a:r>
                        <a:rPr lang="en-US" sz="1800" dirty="0"/>
                        <a:t>Sequence Set</a:t>
                      </a:r>
                    </a:p>
                  </a:txBody>
                  <a:tcPr marL="68580" marR="68580" marT="34290" marB="34290"/>
                </a:tc>
                <a:tc gridSpan="2">
                  <a:txBody>
                    <a:bodyPr/>
                    <a:lstStyle/>
                    <a:p>
                      <a:pPr algn="ctr"/>
                      <a:r>
                        <a:rPr lang="en-US" sz="1800" dirty="0"/>
                        <a:t>Normalized </a:t>
                      </a:r>
                      <a:r>
                        <a:rPr lang="en-US" altLang="zh-CN" sz="1800" dirty="0"/>
                        <a:t>Cross-Correlation (dB)</a:t>
                      </a:r>
                      <a:endParaRPr lang="en-US" sz="1800" dirty="0"/>
                    </a:p>
                  </a:txBody>
                  <a:tcPr marL="68580" marR="68580" marT="34290" marB="34290"/>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marL="68580" marR="68580" marT="34290" marB="34290"/>
                </a:tc>
                <a:extLst>
                  <a:ext uri="{0D108BD9-81ED-4DB2-BD59-A6C34878D82A}">
                    <a16:rowId xmlns:a16="http://schemas.microsoft.com/office/drawing/2014/main" val="10000"/>
                  </a:ext>
                </a:extLst>
              </a:tr>
              <a:tr h="388620">
                <a:tc vMerge="1">
                  <a:txBody>
                    <a:bodyPr/>
                    <a:lstStyle/>
                    <a:p>
                      <a:endParaRPr lang="en-US" sz="1400" dirty="0"/>
                    </a:p>
                  </a:txBody>
                  <a:tcPr marL="68580" marR="68580" marT="34290" marB="34290"/>
                </a:tc>
                <a:tc>
                  <a:txBody>
                    <a:bodyPr/>
                    <a:lstStyle/>
                    <a:p>
                      <a:pPr algn="ctr"/>
                      <a:r>
                        <a:rPr lang="en-US" sz="1800" dirty="0"/>
                        <a:t>CFO </a:t>
                      </a:r>
                      <a:r>
                        <a:rPr lang="en-US" altLang="zh-CN" sz="1800" dirty="0"/>
                        <a:t>= 0</a:t>
                      </a:r>
                      <a:endParaRPr lang="en-US" sz="18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CFO </a:t>
                      </a:r>
                      <a:r>
                        <a:rPr lang="en-US" altLang="zh-CN" sz="1800" dirty="0"/>
                        <a:t>up to 40 ppm</a:t>
                      </a:r>
                      <a:endParaRPr lang="en-US" sz="1800" dirty="0"/>
                    </a:p>
                  </a:txBody>
                  <a:tcPr marL="68580" marR="68580" marT="34290" marB="34290"/>
                </a:tc>
                <a:extLst>
                  <a:ext uri="{0D108BD9-81ED-4DB2-BD59-A6C34878D82A}">
                    <a16:rowId xmlns:a16="http://schemas.microsoft.com/office/drawing/2014/main" val="3212352711"/>
                  </a:ext>
                </a:extLst>
              </a:tr>
              <a:tr h="388620">
                <a:tc>
                  <a:txBody>
                    <a:bodyPr/>
                    <a:lstStyle/>
                    <a:p>
                      <a:r>
                        <a:rPr lang="en-US" sz="1100" dirty="0" err="1"/>
                        <a:t>Ipatov</a:t>
                      </a:r>
                      <a:r>
                        <a:rPr lang="en-US" sz="1100" dirty="0"/>
                        <a:t> (133)</a:t>
                      </a:r>
                    </a:p>
                  </a:txBody>
                  <a:tcPr marL="68580" marR="68580" marT="34290" marB="34290"/>
                </a:tc>
                <a:tc>
                  <a:txBody>
                    <a:bodyPr/>
                    <a:lstStyle/>
                    <a:p>
                      <a:pPr algn="ctr"/>
                      <a:r>
                        <a:rPr lang="en-US" altLang="zh-CN" sz="1200" dirty="0">
                          <a:solidFill>
                            <a:schemeClr val="tx1"/>
                          </a:solidFill>
                        </a:rPr>
                        <a:t>-</a:t>
                      </a:r>
                      <a:r>
                        <a:rPr lang="en-US" sz="1200" dirty="0">
                          <a:solidFill>
                            <a:schemeClr val="tx1"/>
                          </a:solidFill>
                        </a:rPr>
                        <a:t>14.4</a:t>
                      </a:r>
                    </a:p>
                  </a:txBody>
                  <a:tcPr marL="68580" marR="68580" marT="34290" marB="34290" anchor="ctr"/>
                </a:tc>
                <a:tc>
                  <a:txBody>
                    <a:bodyPr/>
                    <a:lstStyle/>
                    <a:p>
                      <a:pPr algn="ctr"/>
                      <a:r>
                        <a:rPr lang="en-US" altLang="zh-CN" sz="1200" dirty="0">
                          <a:solidFill>
                            <a:schemeClr val="tx1"/>
                          </a:solidFill>
                        </a:rPr>
                        <a:t>-12.3</a:t>
                      </a:r>
                      <a:endParaRPr lang="zh-CN" altLang="en-US" sz="1200" dirty="0">
                        <a:solidFill>
                          <a:schemeClr val="tx1"/>
                        </a:solidFill>
                      </a:endParaRPr>
                    </a:p>
                  </a:txBody>
                  <a:tcPr marL="68580" marR="68580" marT="34290" marB="34290" anchor="ctr"/>
                </a:tc>
                <a:extLst>
                  <a:ext uri="{0D108BD9-81ED-4DB2-BD59-A6C34878D82A}">
                    <a16:rowId xmlns:a16="http://schemas.microsoft.com/office/drawing/2014/main" val="2272263232"/>
                  </a:ext>
                </a:extLst>
              </a:tr>
              <a:tr h="388620">
                <a:tc>
                  <a:txBody>
                    <a:bodyPr/>
                    <a:lstStyle/>
                    <a:p>
                      <a:r>
                        <a:rPr lang="en-US" sz="1100" dirty="0"/>
                        <a:t>M-Sequence</a:t>
                      </a:r>
                    </a:p>
                  </a:txBody>
                  <a:tcPr marL="68580" marR="68580" marT="34290" marB="34290"/>
                </a:tc>
                <a:tc>
                  <a:txBody>
                    <a:bodyPr/>
                    <a:lstStyle/>
                    <a:p>
                      <a:pPr algn="ctr"/>
                      <a:r>
                        <a:rPr lang="en-US" sz="1200" dirty="0">
                          <a:solidFill>
                            <a:schemeClr val="tx1"/>
                          </a:solidFill>
                        </a:rPr>
                        <a:t>-16.5</a:t>
                      </a:r>
                    </a:p>
                  </a:txBody>
                  <a:tcPr marL="68580" marR="68580" marT="34290" marB="34290" anchor="ctr"/>
                </a:tc>
                <a:tc>
                  <a:txBody>
                    <a:bodyPr/>
                    <a:lstStyle/>
                    <a:p>
                      <a:pPr algn="ctr"/>
                      <a:r>
                        <a:rPr lang="en-US" altLang="zh-CN" sz="1200" dirty="0">
                          <a:solidFill>
                            <a:schemeClr val="tx1"/>
                          </a:solidFill>
                        </a:rPr>
                        <a:t>-13.5</a:t>
                      </a:r>
                      <a:endParaRPr lang="zh-CN" altLang="en-US" sz="1200" dirty="0">
                        <a:solidFill>
                          <a:schemeClr val="tx1"/>
                        </a:solidFill>
                      </a:endParaRPr>
                    </a:p>
                  </a:txBody>
                  <a:tcPr marL="68580" marR="68580" marT="34290" marB="34290" anchor="ctr"/>
                </a:tc>
                <a:extLst>
                  <a:ext uri="{0D108BD9-81ED-4DB2-BD59-A6C34878D82A}">
                    <a16:rowId xmlns:a16="http://schemas.microsoft.com/office/drawing/2014/main" val="250067153"/>
                  </a:ext>
                </a:extLst>
              </a:tr>
              <a:tr h="548640">
                <a:tc>
                  <a:txBody>
                    <a:bodyPr/>
                    <a:lstStyle/>
                    <a:p>
                      <a:r>
                        <a:rPr lang="en-US" sz="1100" dirty="0" err="1"/>
                        <a:t>Golay</a:t>
                      </a:r>
                      <a:r>
                        <a:rPr lang="en-US" sz="1100" dirty="0"/>
                        <a:t> Sequence (64,64)</a:t>
                      </a:r>
                    </a:p>
                  </a:txBody>
                  <a:tcPr marL="68580" marR="68580" marT="34290" marB="34290"/>
                </a:tc>
                <a:tc>
                  <a:txBody>
                    <a:bodyPr/>
                    <a:lstStyle/>
                    <a:p>
                      <a:pPr algn="ctr"/>
                      <a:r>
                        <a:rPr lang="en-US" sz="1200" dirty="0">
                          <a:solidFill>
                            <a:schemeClr val="tx1"/>
                          </a:solidFill>
                        </a:rPr>
                        <a:t>-12</a:t>
                      </a:r>
                    </a:p>
                  </a:txBody>
                  <a:tcPr marL="68580" marR="68580" marT="34290" marB="34290" anchor="ctr"/>
                </a:tc>
                <a:tc>
                  <a:txBody>
                    <a:bodyPr/>
                    <a:lstStyle/>
                    <a:p>
                      <a:pPr algn="ctr"/>
                      <a:r>
                        <a:rPr lang="en-US" altLang="zh-CN" sz="1200" dirty="0">
                          <a:solidFill>
                            <a:schemeClr val="tx1"/>
                          </a:solidFill>
                        </a:rPr>
                        <a:t>-10.4</a:t>
                      </a:r>
                      <a:endParaRPr lang="zh-CN" altLang="en-US" sz="1200" dirty="0">
                        <a:solidFill>
                          <a:schemeClr val="tx1"/>
                        </a:solidFill>
                      </a:endParaRPr>
                    </a:p>
                  </a:txBody>
                  <a:tcPr marL="68580" marR="68580" marT="34290" marB="34290" anchor="ctr"/>
                </a:tc>
                <a:extLst>
                  <a:ext uri="{0D108BD9-81ED-4DB2-BD59-A6C34878D82A}">
                    <a16:rowId xmlns:a16="http://schemas.microsoft.com/office/drawing/2014/main" val="413376224"/>
                  </a:ext>
                </a:extLst>
              </a:tr>
            </a:tbl>
          </a:graphicData>
        </a:graphic>
      </p:graphicFrame>
    </p:spTree>
    <p:extLst>
      <p:ext uri="{BB962C8B-B14F-4D97-AF65-F5344CB8AC3E}">
        <p14:creationId xmlns:p14="http://schemas.microsoft.com/office/powerpoint/2010/main" val="337263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Correlation with Random Sequences</a:t>
            </a:r>
            <a:endParaRPr lang="zh-CN" altLang="en-US" dirty="0"/>
          </a:p>
        </p:txBody>
      </p:sp>
      <p:sp>
        <p:nvSpPr>
          <p:cNvPr id="3" name="内容占位符 2"/>
          <p:cNvSpPr>
            <a:spLocks noGrp="1"/>
          </p:cNvSpPr>
          <p:nvPr>
            <p:ph idx="1"/>
          </p:nvPr>
        </p:nvSpPr>
        <p:spPr/>
        <p:txBody>
          <a:bodyPr/>
          <a:lstStyle/>
          <a:p>
            <a:pPr>
              <a:buFont typeface="Wingdings" panose="05000000000000000000" pitchFamily="2" charset="2"/>
              <a:buChar char="Ø"/>
            </a:pPr>
            <a:r>
              <a:rPr lang="en-US" altLang="zh-CN" dirty="0"/>
              <a:t>The random sequence r(n), where P(r(n)=-1) = P(r(n)=1) = 0.5</a:t>
            </a:r>
          </a:p>
          <a:p>
            <a:pPr>
              <a:buFont typeface="Wingdings" panose="05000000000000000000" pitchFamily="2" charset="2"/>
              <a:buChar char="Ø"/>
            </a:pPr>
            <a:r>
              <a:rPr lang="en-US" altLang="zh-CN" dirty="0"/>
              <a:t>The CDF of maximum correlation with CFO=0ppm </a:t>
            </a:r>
          </a:p>
          <a:p>
            <a:pPr>
              <a:buFont typeface="Wingdings" panose="05000000000000000000" pitchFamily="2" charset="2"/>
              <a:buChar char="Ø"/>
            </a:pPr>
            <a:endParaRPr lang="en-US" altLang="zh-CN" dirty="0"/>
          </a:p>
          <a:p>
            <a:pPr>
              <a:buFont typeface="Wingdings" panose="05000000000000000000" pitchFamily="2" charset="2"/>
              <a:buChar char="Ø"/>
            </a:pPr>
            <a:endParaRPr lang="en-US" altLang="zh-CN" dirty="0"/>
          </a:p>
          <a:p>
            <a:pPr marL="0" indent="0"/>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7" name="图片 6"/>
          <p:cNvPicPr>
            <a:picLocks noChangeAspect="1"/>
          </p:cNvPicPr>
          <p:nvPr/>
        </p:nvPicPr>
        <p:blipFill>
          <a:blip r:embed="rId2"/>
          <a:stretch>
            <a:fillRect/>
          </a:stretch>
        </p:blipFill>
        <p:spPr>
          <a:xfrm>
            <a:off x="2292760" y="3214197"/>
            <a:ext cx="4104456" cy="3078342"/>
          </a:xfrm>
          <a:prstGeom prst="rect">
            <a:avLst/>
          </a:prstGeom>
        </p:spPr>
      </p:pic>
    </p:spTree>
    <p:extLst>
      <p:ext uri="{BB962C8B-B14F-4D97-AF65-F5344CB8AC3E}">
        <p14:creationId xmlns:p14="http://schemas.microsoft.com/office/powerpoint/2010/main" val="1281280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Concluding Remarks</a:t>
            </a:r>
            <a:endParaRPr lang="zh-CN" altLang="en-US" dirty="0"/>
          </a:p>
        </p:txBody>
      </p:sp>
      <p:sp>
        <p:nvSpPr>
          <p:cNvPr id="3" name="内容占位符 2"/>
          <p:cNvSpPr>
            <a:spLocks noGrp="1"/>
          </p:cNvSpPr>
          <p:nvPr>
            <p:ph idx="1"/>
          </p:nvPr>
        </p:nvSpPr>
        <p:spPr/>
        <p:txBody>
          <a:bodyPr/>
          <a:lstStyle/>
          <a:p>
            <a:pPr>
              <a:buFont typeface="Wingdings" panose="05000000000000000000" pitchFamily="2" charset="2"/>
              <a:buChar char="l"/>
            </a:pPr>
            <a:r>
              <a:rPr lang="en-US" altLang="zh-CN" dirty="0"/>
              <a:t>In this contribution, we propose a preamble evaluation method in terms of auto-correlation and normalized cross-correlation performance.</a:t>
            </a:r>
          </a:p>
          <a:p>
            <a:pPr>
              <a:buFont typeface="Wingdings" panose="05000000000000000000" pitchFamily="2" charset="2"/>
              <a:buChar char="l"/>
            </a:pPr>
            <a:r>
              <a:rPr lang="en-US" altLang="zh-CN" dirty="0" err="1"/>
              <a:t>Ipatov</a:t>
            </a:r>
            <a:r>
              <a:rPr lang="en-US" altLang="zh-CN" dirty="0"/>
              <a:t> sequence and M-sequence have reasonable performance in both auto-correlation and normalized cross-correlation.</a:t>
            </a:r>
          </a:p>
          <a:p>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475647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981200"/>
            <a:ext cx="8350696" cy="4113213"/>
          </a:xfrm>
        </p:spPr>
        <p:txBody>
          <a:bodyPr/>
          <a:lstStyle/>
          <a:p>
            <a:r>
              <a:rPr lang="en-US" altLang="zh-CN" sz="2000" b="0" dirty="0"/>
              <a:t>[1] 15-22-0243-00-04ab-golay-complementary-sequences-preamble-construction-for-uwb-ranging-beyond-4z-ipatov (Xiliang)</a:t>
            </a:r>
          </a:p>
          <a:p>
            <a:r>
              <a:rPr lang="en-US" altLang="zh-CN" sz="2000" b="0" dirty="0"/>
              <a:t>[2]15-22-0267-01-04ab-preamble-only-packet-for-uwb (</a:t>
            </a:r>
            <a:r>
              <a:rPr lang="en-US" altLang="zh-CN" sz="2000" b="0" dirty="0" err="1"/>
              <a:t>Chenchen</a:t>
            </a:r>
            <a:r>
              <a:rPr lang="en-US" altLang="zh-CN" sz="2000" b="0" dirty="0"/>
              <a:t> Liu)</a:t>
            </a:r>
          </a:p>
          <a:p>
            <a:r>
              <a:rPr lang="en-US" altLang="zh-CN" sz="2000" b="0" dirty="0"/>
              <a:t>[3]15-22-0178-00-04ab-a-novel-channel-sounding-sequence (McLaughlin)</a:t>
            </a:r>
          </a:p>
          <a:p>
            <a:r>
              <a:rPr lang="en-US" altLang="zh-CN" sz="2000" b="0" dirty="0"/>
              <a:t>[4]15-22-0280-01-04ab-deterministic-sts-for-sensing-applications (Igor </a:t>
            </a:r>
            <a:r>
              <a:rPr lang="en-US" altLang="zh-CN" sz="2000" b="0" dirty="0" err="1"/>
              <a:t>Dotlic</a:t>
            </a:r>
            <a:r>
              <a:rPr lang="en-US" altLang="zh-CN" sz="2000" b="0" dirty="0"/>
              <a:t>)</a:t>
            </a:r>
          </a:p>
          <a:p>
            <a:r>
              <a:rPr lang="en-US" altLang="zh-CN" sz="2000" b="0" dirty="0"/>
              <a:t>[5] P802.15.4z, Draft Standard for Low-Rate Wireless Networks</a:t>
            </a:r>
          </a:p>
          <a:p>
            <a:r>
              <a:rPr lang="en-US" altLang="zh-CN" sz="2000" b="0" dirty="0"/>
              <a:t>[6]15-22-0446-01-04ab-simulation-framework-for-recommending-preambles-for-4ab (Vinod Kristem)</a:t>
            </a:r>
          </a:p>
          <a:p>
            <a:r>
              <a:rPr lang="en-US" altLang="zh-CN" sz="2000" b="0" dirty="0"/>
              <a:t>[7] 15-22-0390-00-04ab-discussion-on-preamble-sequence-options-for-detection-and-channel-estimation (Pooria Pakrooh)</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567690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endParaRPr lang="zh-CN" altLang="en-US" dirty="0"/>
          </a:p>
        </p:txBody>
      </p:sp>
      <p:sp>
        <p:nvSpPr>
          <p:cNvPr id="3" name="内容占位符 2"/>
          <p:cNvSpPr>
            <a:spLocks noGrp="1"/>
          </p:cNvSpPr>
          <p:nvPr>
            <p:ph idx="1"/>
          </p:nvPr>
        </p:nvSpPr>
        <p:spPr>
          <a:xfrm>
            <a:off x="685800" y="1981200"/>
            <a:ext cx="8278688" cy="4113213"/>
          </a:xfrm>
        </p:spPr>
        <p:txBody>
          <a:bodyPr/>
          <a:lstStyle/>
          <a:p>
            <a:r>
              <a:rPr lang="en-US" altLang="zh-CN" dirty="0" err="1"/>
              <a:t>Golay</a:t>
            </a:r>
            <a:r>
              <a:rPr lang="en-US" altLang="zh-CN" dirty="0"/>
              <a:t> sequence of number :</a:t>
            </a:r>
          </a:p>
          <a:p>
            <a:r>
              <a:rPr lang="en-US" altLang="zh-CN" dirty="0"/>
              <a:t> {1    10    17    20} and {25    35    42    49} from dcn:0447r1</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6" name="表格 5"/>
          <p:cNvGraphicFramePr>
            <a:graphicFrameLocks noGrp="1"/>
          </p:cNvGraphicFramePr>
          <p:nvPr>
            <p:extLst>
              <p:ext uri="{D42A27DB-BD31-4B8C-83A1-F6EECF244321}">
                <p14:modId xmlns:p14="http://schemas.microsoft.com/office/powerpoint/2010/main" val="1382066659"/>
              </p:ext>
            </p:extLst>
          </p:nvPr>
        </p:nvGraphicFramePr>
        <p:xfrm>
          <a:off x="4609306" y="3933056"/>
          <a:ext cx="3312368" cy="1417320"/>
        </p:xfrm>
        <a:graphic>
          <a:graphicData uri="http://schemas.openxmlformats.org/drawingml/2006/table">
            <a:tbl>
              <a:tblPr>
                <a:tableStyleId>{5940675A-B579-460E-94D1-54222C63F5DA}</a:tableStyleId>
              </a:tblPr>
              <a:tblGrid>
                <a:gridCol w="414046">
                  <a:extLst>
                    <a:ext uri="{9D8B030D-6E8A-4147-A177-3AD203B41FA5}">
                      <a16:colId xmlns:a16="http://schemas.microsoft.com/office/drawing/2014/main" val="20000"/>
                    </a:ext>
                  </a:extLst>
                </a:gridCol>
                <a:gridCol w="414046">
                  <a:extLst>
                    <a:ext uri="{9D8B030D-6E8A-4147-A177-3AD203B41FA5}">
                      <a16:colId xmlns:a16="http://schemas.microsoft.com/office/drawing/2014/main" val="20001"/>
                    </a:ext>
                  </a:extLst>
                </a:gridCol>
                <a:gridCol w="414046">
                  <a:extLst>
                    <a:ext uri="{9D8B030D-6E8A-4147-A177-3AD203B41FA5}">
                      <a16:colId xmlns:a16="http://schemas.microsoft.com/office/drawing/2014/main" val="20002"/>
                    </a:ext>
                  </a:extLst>
                </a:gridCol>
                <a:gridCol w="414046">
                  <a:extLst>
                    <a:ext uri="{9D8B030D-6E8A-4147-A177-3AD203B41FA5}">
                      <a16:colId xmlns:a16="http://schemas.microsoft.com/office/drawing/2014/main" val="20003"/>
                    </a:ext>
                  </a:extLst>
                </a:gridCol>
                <a:gridCol w="414046">
                  <a:extLst>
                    <a:ext uri="{9D8B030D-6E8A-4147-A177-3AD203B41FA5}">
                      <a16:colId xmlns:a16="http://schemas.microsoft.com/office/drawing/2014/main" val="20004"/>
                    </a:ext>
                  </a:extLst>
                </a:gridCol>
                <a:gridCol w="414046">
                  <a:extLst>
                    <a:ext uri="{9D8B030D-6E8A-4147-A177-3AD203B41FA5}">
                      <a16:colId xmlns:a16="http://schemas.microsoft.com/office/drawing/2014/main" val="20005"/>
                    </a:ext>
                  </a:extLst>
                </a:gridCol>
                <a:gridCol w="414046">
                  <a:extLst>
                    <a:ext uri="{9D8B030D-6E8A-4147-A177-3AD203B41FA5}">
                      <a16:colId xmlns:a16="http://schemas.microsoft.com/office/drawing/2014/main" val="20006"/>
                    </a:ext>
                  </a:extLst>
                </a:gridCol>
                <a:gridCol w="414046">
                  <a:extLst>
                    <a:ext uri="{9D8B030D-6E8A-4147-A177-3AD203B41FA5}">
                      <a16:colId xmlns:a16="http://schemas.microsoft.com/office/drawing/2014/main" val="20007"/>
                    </a:ext>
                  </a:extLst>
                </a:gridCol>
              </a:tblGrid>
              <a:tr h="149319">
                <a:tc>
                  <a:txBody>
                    <a:bodyPr/>
                    <a:lstStyle/>
                    <a:p>
                      <a:pPr algn="ctr" fontAlgn="ctr"/>
                      <a:r>
                        <a:rPr lang="en-US" altLang="zh-CN" sz="1100" b="1" i="0" u="none" strike="noStrike" dirty="0">
                          <a:solidFill>
                            <a:srgbClr val="000000"/>
                          </a:solidFill>
                          <a:effectLst/>
                          <a:latin typeface="+mn-lt"/>
                          <a:ea typeface="宋体" panose="02010600030101010101" pitchFamily="2" charset="-122"/>
                        </a:rPr>
                        <a:t>-11.6</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rgbClr val="92D050"/>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rgbClr val="92D050"/>
                    </a:solidFill>
                  </a:tcP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rgbClr val="92D050"/>
                    </a:solidFill>
                  </a:tcPr>
                </a:tc>
                <a:tc>
                  <a:txBody>
                    <a:bodyPr/>
                    <a:lstStyle/>
                    <a:p>
                      <a:pPr algn="ctr" fontAlgn="ctr"/>
                      <a:r>
                        <a:rPr lang="en-US" altLang="zh-CN" sz="1100" b="1" u="none" strike="noStrike" dirty="0">
                          <a:effectLst/>
                          <a:latin typeface="+mn-lt"/>
                        </a:rPr>
                        <a:t>-11.6</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chemeClr val="bg1"/>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chemeClr val="bg1"/>
                    </a:solidFill>
                  </a:tcPr>
                </a:tc>
                <a:tc>
                  <a:txBody>
                    <a:bodyPr/>
                    <a:lstStyle/>
                    <a:p>
                      <a:pPr algn="ctr" fontAlgn="ctr"/>
                      <a:r>
                        <a:rPr lang="en-US" altLang="zh-CN" sz="1100" b="1" u="none" strike="noStrike">
                          <a:effectLst/>
                          <a:latin typeface="+mn-lt"/>
                        </a:rPr>
                        <a:t>-9.4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chemeClr val="bg1"/>
                    </a:solidFill>
                  </a:tcP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chemeClr val="bg1"/>
                    </a:solidFill>
                  </a:tcPr>
                </a:tc>
                <a:extLst>
                  <a:ext uri="{0D108BD9-81ED-4DB2-BD59-A6C34878D82A}">
                    <a16:rowId xmlns:a16="http://schemas.microsoft.com/office/drawing/2014/main" val="10000"/>
                  </a:ext>
                </a:extLst>
              </a:tr>
              <a:tr h="171450">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-11.6</a:t>
                      </a:r>
                    </a:p>
                  </a:txBody>
                  <a:tcPr marL="9525" marR="9525" marT="9525" marB="0" anchor="ctr">
                    <a:solidFill>
                      <a:srgbClr val="FF0000"/>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rgbClr val="92D050"/>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rgbClr val="92D050"/>
                    </a:solidFill>
                  </a:tcP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chemeClr val="bg1"/>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chemeClr val="bg1"/>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chemeClr val="bg1"/>
                    </a:solidFill>
                  </a:tcP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chemeClr val="bg1"/>
                    </a:solidFill>
                  </a:tcPr>
                </a:tc>
                <a:extLst>
                  <a:ext uri="{0D108BD9-81ED-4DB2-BD59-A6C34878D82A}">
                    <a16:rowId xmlns:a16="http://schemas.microsoft.com/office/drawing/2014/main" val="10001"/>
                  </a:ext>
                </a:extLst>
              </a:tr>
              <a:tr h="171450">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rgbClr val="92D050"/>
                    </a:solidFill>
                  </a:tcP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1100" b="1" i="0" u="none" strike="noStrike" dirty="0">
                          <a:solidFill>
                            <a:srgbClr val="000000"/>
                          </a:solidFill>
                          <a:effectLst/>
                          <a:latin typeface="+mn-lt"/>
                          <a:ea typeface="宋体" panose="02010600030101010101" pitchFamily="2" charset="-122"/>
                        </a:rPr>
                        <a:t>-11.6</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rgbClr val="92D050"/>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chemeClr val="bg1"/>
                    </a:solidFill>
                  </a:tcPr>
                </a:tc>
                <a:tc>
                  <a:txBody>
                    <a:bodyPr/>
                    <a:lstStyle/>
                    <a:p>
                      <a:pPr algn="ctr" fontAlgn="ctr"/>
                      <a:r>
                        <a:rPr lang="en-US" altLang="zh-CN" sz="1100" b="1" u="none" strike="noStrike" dirty="0">
                          <a:effectLst/>
                          <a:latin typeface="+mn-lt"/>
                        </a:rPr>
                        <a:t>-9.9</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chemeClr val="bg1"/>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chemeClr val="bg1"/>
                    </a:solidFill>
                  </a:tcPr>
                </a:tc>
                <a:tc>
                  <a:txBody>
                    <a:bodyPr/>
                    <a:lstStyle/>
                    <a:p>
                      <a:pPr algn="ctr" fontAlgn="ctr"/>
                      <a:r>
                        <a:rPr lang="en-US" altLang="zh-CN" sz="1100" b="1" u="none" strike="noStrike" dirty="0">
                          <a:effectLst/>
                          <a:latin typeface="+mn-lt"/>
                        </a:rPr>
                        <a:t>-9.4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chemeClr val="bg1"/>
                    </a:solidFill>
                  </a:tcPr>
                </a:tc>
                <a:extLst>
                  <a:ext uri="{0D108BD9-81ED-4DB2-BD59-A6C34878D82A}">
                    <a16:rowId xmlns:a16="http://schemas.microsoft.com/office/drawing/2014/main" val="10002"/>
                  </a:ext>
                </a:extLst>
              </a:tr>
              <a:tr h="171450">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rgbClr val="92D050"/>
                    </a:solidFill>
                  </a:tcP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rgbClr val="92D050"/>
                    </a:solidFill>
                  </a:tcP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-11.6</a:t>
                      </a:r>
                    </a:p>
                  </a:txBody>
                  <a:tcPr marL="9525" marR="9525" marT="9525" marB="0" anchor="ctr">
                    <a:solidFill>
                      <a:srgbClr val="FF0000"/>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chemeClr val="bg1"/>
                    </a:solidFill>
                  </a:tcPr>
                </a:tc>
                <a:tc>
                  <a:txBody>
                    <a:bodyPr/>
                    <a:lstStyle/>
                    <a:p>
                      <a:pPr algn="ctr" fontAlgn="ctr"/>
                      <a:r>
                        <a:rPr lang="en-US" altLang="zh-CN" sz="1100" b="1" u="none" strike="noStrike" dirty="0">
                          <a:effectLst/>
                          <a:latin typeface="+mn-lt"/>
                        </a:rPr>
                        <a:t>-9.9</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chemeClr val="bg1"/>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chemeClr val="bg1"/>
                    </a:solidFill>
                  </a:tcPr>
                </a:tc>
                <a:tc>
                  <a:txBody>
                    <a:bodyPr/>
                    <a:lstStyle/>
                    <a:p>
                      <a:pPr algn="ctr" fontAlgn="ctr"/>
                      <a:r>
                        <a:rPr lang="en-US" altLang="zh-CN" sz="1100" b="1" u="none" strike="noStrike" dirty="0">
                          <a:effectLst/>
                          <a:latin typeface="+mn-lt"/>
                        </a:rPr>
                        <a:t>-11.6</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chemeClr val="bg1"/>
                    </a:solidFill>
                  </a:tcPr>
                </a:tc>
                <a:extLst>
                  <a:ext uri="{0D108BD9-81ED-4DB2-BD59-A6C34878D82A}">
                    <a16:rowId xmlns:a16="http://schemas.microsoft.com/office/drawing/2014/main" val="10003"/>
                  </a:ext>
                </a:extLst>
              </a:tr>
              <a:tr h="171450">
                <a:tc>
                  <a:txBody>
                    <a:bodyPr/>
                    <a:lstStyle/>
                    <a:p>
                      <a:pPr algn="ctr" fontAlgn="ctr"/>
                      <a:r>
                        <a:rPr lang="en-US" altLang="zh-CN" sz="1100" b="1" u="none" strike="noStrike">
                          <a:effectLst/>
                          <a:latin typeface="+mn-lt"/>
                        </a:rPr>
                        <a:t>-11.6</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-10.7</a:t>
                      </a:r>
                    </a:p>
                  </a:txBody>
                  <a:tcPr marL="9525" marR="9525" marT="9525" marB="0" anchor="ctr">
                    <a:solidFill>
                      <a:srgbClr val="FF0000"/>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FF00"/>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FF00"/>
                    </a:solidFill>
                  </a:tcP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rgbClr val="FFFF00"/>
                    </a:solidFill>
                  </a:tcPr>
                </a:tc>
                <a:extLst>
                  <a:ext uri="{0D108BD9-81ED-4DB2-BD59-A6C34878D82A}">
                    <a16:rowId xmlns:a16="http://schemas.microsoft.com/office/drawing/2014/main" val="10004"/>
                  </a:ext>
                </a:extLst>
              </a:tr>
              <a:tr h="171450">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-11.6</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FF00"/>
                    </a:solidFill>
                  </a:tcP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rgbClr val="FFFF00"/>
                    </a:solidFill>
                  </a:tcPr>
                </a:tc>
                <a:extLst>
                  <a:ext uri="{0D108BD9-81ED-4DB2-BD59-A6C34878D82A}">
                    <a16:rowId xmlns:a16="http://schemas.microsoft.com/office/drawing/2014/main" val="10005"/>
                  </a:ext>
                </a:extLst>
              </a:tr>
              <a:tr h="171450">
                <a:tc>
                  <a:txBody>
                    <a:bodyPr/>
                    <a:lstStyle/>
                    <a:p>
                      <a:pPr algn="ctr" fontAlgn="ctr"/>
                      <a:r>
                        <a:rPr lang="en-US" altLang="zh-CN" sz="1100" b="1" u="none" strike="noStrike">
                          <a:effectLst/>
                          <a:latin typeface="+mn-lt"/>
                        </a:rPr>
                        <a:t>-9.4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rgbClr val="FFFF00"/>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-10.6</a:t>
                      </a:r>
                    </a:p>
                  </a:txBody>
                  <a:tcPr marL="9525" marR="9525" marT="9525" marB="0" anchor="ctr">
                    <a:solidFill>
                      <a:srgbClr val="FF0000"/>
                    </a:solidFill>
                  </a:tcPr>
                </a:tc>
                <a:tc>
                  <a:txBody>
                    <a:bodyPr/>
                    <a:lstStyle/>
                    <a:p>
                      <a:pPr algn="ctr" fontAlgn="ctr"/>
                      <a:r>
                        <a:rPr lang="en-US" altLang="zh-CN" sz="1100" b="1" u="none" strike="noStrike" dirty="0">
                          <a:effectLst/>
                          <a:latin typeface="+mn-lt"/>
                        </a:rPr>
                        <a:t>-10.4</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FF00"/>
                    </a:solidFill>
                  </a:tcPr>
                </a:tc>
                <a:extLst>
                  <a:ext uri="{0D108BD9-81ED-4DB2-BD59-A6C34878D82A}">
                    <a16:rowId xmlns:a16="http://schemas.microsoft.com/office/drawing/2014/main" val="10006"/>
                  </a:ext>
                </a:extLst>
              </a:tr>
              <a:tr h="171450">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u="none" strike="noStrike">
                          <a:effectLst/>
                          <a:latin typeface="+mn-lt"/>
                        </a:rPr>
                        <a:t>-9.4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u="none" strike="noStrike" dirty="0">
                          <a:effectLst/>
                          <a:latin typeface="+mn-lt"/>
                        </a:rPr>
                        <a:t>-11.6</a:t>
                      </a:r>
                      <a:endParaRPr lang="en-US" altLang="zh-CN" sz="1100" b="1" i="0" u="none" strike="noStrike" dirty="0">
                        <a:solidFill>
                          <a:srgbClr val="000000"/>
                        </a:solidFill>
                        <a:effectLst/>
                        <a:latin typeface="+mn-lt"/>
                        <a:ea typeface="宋体" panose="02010600030101010101" pitchFamily="2" charset="-122"/>
                      </a:endParaRPr>
                    </a:p>
                  </a:txBody>
                  <a:tcPr marL="9525" marR="9525" marT="9525" marB="0" anchor="ct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rgbClr val="FFFF00"/>
                    </a:solidFill>
                  </a:tcP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rgbClr val="FFFF00"/>
                    </a:solidFill>
                  </a:tcPr>
                </a:tc>
                <a:tc>
                  <a:txBody>
                    <a:bodyPr/>
                    <a:lstStyle/>
                    <a:p>
                      <a:pPr algn="ctr" fontAlgn="ctr"/>
                      <a:r>
                        <a:rPr lang="en-US" altLang="zh-CN" sz="1100" b="1" u="none" strike="noStrike">
                          <a:effectLst/>
                          <a:latin typeface="+mn-lt"/>
                        </a:rPr>
                        <a:t>-10.4</a:t>
                      </a:r>
                      <a:endParaRPr lang="en-US" altLang="zh-CN" sz="1100" b="1" i="0" u="none" strike="noStrike">
                        <a:solidFill>
                          <a:srgbClr val="000000"/>
                        </a:solidFill>
                        <a:effectLst/>
                        <a:latin typeface="+mn-lt"/>
                        <a:ea typeface="宋体" panose="02010600030101010101" pitchFamily="2" charset="-122"/>
                      </a:endParaRP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-11.6</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extLst>
                  <a:ext uri="{0D108BD9-81ED-4DB2-BD59-A6C34878D82A}">
                    <a16:rowId xmlns:a16="http://schemas.microsoft.com/office/drawing/2014/main" val="10007"/>
                  </a:ext>
                </a:extLst>
              </a:tr>
            </a:tbl>
          </a:graphicData>
        </a:graphic>
      </p:graphicFrame>
      <p:graphicFrame>
        <p:nvGraphicFramePr>
          <p:cNvPr id="7" name="表格 6"/>
          <p:cNvGraphicFramePr>
            <a:graphicFrameLocks noGrp="1"/>
          </p:cNvGraphicFramePr>
          <p:nvPr>
            <p:extLst>
              <p:ext uri="{D42A27DB-BD31-4B8C-83A1-F6EECF244321}">
                <p14:modId xmlns:p14="http://schemas.microsoft.com/office/powerpoint/2010/main" val="3934228951"/>
              </p:ext>
            </p:extLst>
          </p:nvPr>
        </p:nvGraphicFramePr>
        <p:xfrm>
          <a:off x="467544" y="3941440"/>
          <a:ext cx="3312368" cy="1417320"/>
        </p:xfrm>
        <a:graphic>
          <a:graphicData uri="http://schemas.openxmlformats.org/drawingml/2006/table">
            <a:tbl>
              <a:tblPr>
                <a:tableStyleId>{5940675A-B579-460E-94D1-54222C63F5DA}</a:tableStyleId>
              </a:tblPr>
              <a:tblGrid>
                <a:gridCol w="414046">
                  <a:extLst>
                    <a:ext uri="{9D8B030D-6E8A-4147-A177-3AD203B41FA5}">
                      <a16:colId xmlns:a16="http://schemas.microsoft.com/office/drawing/2014/main" val="20000"/>
                    </a:ext>
                  </a:extLst>
                </a:gridCol>
                <a:gridCol w="414046">
                  <a:extLst>
                    <a:ext uri="{9D8B030D-6E8A-4147-A177-3AD203B41FA5}">
                      <a16:colId xmlns:a16="http://schemas.microsoft.com/office/drawing/2014/main" val="20001"/>
                    </a:ext>
                  </a:extLst>
                </a:gridCol>
                <a:gridCol w="414046">
                  <a:extLst>
                    <a:ext uri="{9D8B030D-6E8A-4147-A177-3AD203B41FA5}">
                      <a16:colId xmlns:a16="http://schemas.microsoft.com/office/drawing/2014/main" val="20002"/>
                    </a:ext>
                  </a:extLst>
                </a:gridCol>
                <a:gridCol w="414046">
                  <a:extLst>
                    <a:ext uri="{9D8B030D-6E8A-4147-A177-3AD203B41FA5}">
                      <a16:colId xmlns:a16="http://schemas.microsoft.com/office/drawing/2014/main" val="20003"/>
                    </a:ext>
                  </a:extLst>
                </a:gridCol>
                <a:gridCol w="414046">
                  <a:extLst>
                    <a:ext uri="{9D8B030D-6E8A-4147-A177-3AD203B41FA5}">
                      <a16:colId xmlns:a16="http://schemas.microsoft.com/office/drawing/2014/main" val="20004"/>
                    </a:ext>
                  </a:extLst>
                </a:gridCol>
                <a:gridCol w="414046">
                  <a:extLst>
                    <a:ext uri="{9D8B030D-6E8A-4147-A177-3AD203B41FA5}">
                      <a16:colId xmlns:a16="http://schemas.microsoft.com/office/drawing/2014/main" val="20005"/>
                    </a:ext>
                  </a:extLst>
                </a:gridCol>
                <a:gridCol w="414046">
                  <a:extLst>
                    <a:ext uri="{9D8B030D-6E8A-4147-A177-3AD203B41FA5}">
                      <a16:colId xmlns:a16="http://schemas.microsoft.com/office/drawing/2014/main" val="20006"/>
                    </a:ext>
                  </a:extLst>
                </a:gridCol>
                <a:gridCol w="414046">
                  <a:extLst>
                    <a:ext uri="{9D8B030D-6E8A-4147-A177-3AD203B41FA5}">
                      <a16:colId xmlns:a16="http://schemas.microsoft.com/office/drawing/2014/main" val="20007"/>
                    </a:ext>
                  </a:extLst>
                </a:gridCol>
              </a:tblGrid>
              <a:tr h="149319">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chemeClr val="bg1"/>
                    </a:solidFill>
                  </a:tcPr>
                </a:tc>
                <a:extLst>
                  <a:ext uri="{0D108BD9-81ED-4DB2-BD59-A6C34878D82A}">
                    <a16:rowId xmlns:a16="http://schemas.microsoft.com/office/drawing/2014/main" val="10000"/>
                  </a:ext>
                </a:extLst>
              </a:tr>
              <a:tr h="171450">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chemeClr val="bg1"/>
                    </a:solidFill>
                  </a:tcPr>
                </a:tc>
                <a:extLst>
                  <a:ext uri="{0D108BD9-81ED-4DB2-BD59-A6C34878D82A}">
                    <a16:rowId xmlns:a16="http://schemas.microsoft.com/office/drawing/2014/main" val="10001"/>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solidFill>
                      <a:schemeClr val="bg1"/>
                    </a:solidFill>
                  </a:tcPr>
                </a:tc>
                <a:extLst>
                  <a:ext uri="{0D108BD9-81ED-4DB2-BD59-A6C34878D82A}">
                    <a16:rowId xmlns:a16="http://schemas.microsoft.com/office/drawing/2014/main" val="10002"/>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chemeClr val="bg1"/>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solidFill>
                      <a:schemeClr val="bg1"/>
                    </a:solidFill>
                  </a:tcPr>
                </a:tc>
                <a:extLst>
                  <a:ext uri="{0D108BD9-81ED-4DB2-BD59-A6C34878D82A}">
                    <a16:rowId xmlns:a16="http://schemas.microsoft.com/office/drawing/2014/main" val="10003"/>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-11</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rgbClr val="FFFF00"/>
                    </a:solidFill>
                  </a:tcPr>
                </a:tc>
                <a:extLst>
                  <a:ext uri="{0D108BD9-81ED-4DB2-BD59-A6C34878D82A}">
                    <a16:rowId xmlns:a16="http://schemas.microsoft.com/office/drawing/2014/main" val="10004"/>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-13.2</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FFFF00"/>
                    </a:solidFill>
                  </a:tcPr>
                </a:tc>
                <a:extLst>
                  <a:ext uri="{0D108BD9-81ED-4DB2-BD59-A6C34878D82A}">
                    <a16:rowId xmlns:a16="http://schemas.microsoft.com/office/drawing/2014/main" val="10005"/>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-11</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FFFF00"/>
                    </a:solidFill>
                  </a:tcPr>
                </a:tc>
                <a:extLst>
                  <a:ext uri="{0D108BD9-81ED-4DB2-BD59-A6C34878D82A}">
                    <a16:rowId xmlns:a16="http://schemas.microsoft.com/office/drawing/2014/main" val="10006"/>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-14.5</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extLst>
                  <a:ext uri="{0D108BD9-81ED-4DB2-BD59-A6C34878D82A}">
                    <a16:rowId xmlns:a16="http://schemas.microsoft.com/office/drawing/2014/main" val="10007"/>
                  </a:ext>
                </a:extLst>
              </a:tr>
            </a:tbl>
          </a:graphicData>
        </a:graphic>
      </p:graphicFrame>
      <p:sp>
        <p:nvSpPr>
          <p:cNvPr id="8" name="文本框 7"/>
          <p:cNvSpPr txBox="1"/>
          <p:nvPr/>
        </p:nvSpPr>
        <p:spPr>
          <a:xfrm>
            <a:off x="4686751" y="3461340"/>
            <a:ext cx="3240360" cy="461665"/>
          </a:xfrm>
          <a:prstGeom prst="rect">
            <a:avLst/>
          </a:prstGeom>
          <a:noFill/>
        </p:spPr>
        <p:txBody>
          <a:bodyPr wrap="square" rtlCol="0">
            <a:spAutoFit/>
          </a:bodyPr>
          <a:lstStyle/>
          <a:p>
            <a:r>
              <a:rPr lang="en-US" altLang="zh-CN" dirty="0">
                <a:solidFill>
                  <a:schemeClr val="tx1"/>
                </a:solidFill>
              </a:rPr>
              <a:t>With CFO up to 40ppm</a:t>
            </a:r>
            <a:endParaRPr lang="zh-CN" altLang="en-US" dirty="0">
              <a:solidFill>
                <a:schemeClr val="tx1"/>
              </a:solidFill>
            </a:endParaRPr>
          </a:p>
        </p:txBody>
      </p:sp>
      <p:sp>
        <p:nvSpPr>
          <p:cNvPr id="9" name="文本框 8"/>
          <p:cNvSpPr txBox="1"/>
          <p:nvPr/>
        </p:nvSpPr>
        <p:spPr>
          <a:xfrm>
            <a:off x="991369" y="3471391"/>
            <a:ext cx="3240360" cy="461665"/>
          </a:xfrm>
          <a:prstGeom prst="rect">
            <a:avLst/>
          </a:prstGeom>
          <a:noFill/>
        </p:spPr>
        <p:txBody>
          <a:bodyPr wrap="square" rtlCol="0">
            <a:spAutoFit/>
          </a:bodyPr>
          <a:lstStyle/>
          <a:p>
            <a:r>
              <a:rPr lang="en-US" altLang="zh-CN" dirty="0">
                <a:solidFill>
                  <a:schemeClr val="tx1"/>
                </a:solidFill>
              </a:rPr>
              <a:t>With CFO=0</a:t>
            </a:r>
            <a:endParaRPr lang="zh-CN" altLang="en-US" dirty="0">
              <a:solidFill>
                <a:schemeClr val="tx1"/>
              </a:solidFill>
            </a:endParaRPr>
          </a:p>
        </p:txBody>
      </p:sp>
    </p:spTree>
    <p:extLst>
      <p:ext uri="{BB962C8B-B14F-4D97-AF65-F5344CB8AC3E}">
        <p14:creationId xmlns:p14="http://schemas.microsoft.com/office/powerpoint/2010/main" val="2758522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endParaRPr lang="zh-CN" altLang="en-US" dirty="0"/>
          </a:p>
        </p:txBody>
      </p:sp>
      <p:sp>
        <p:nvSpPr>
          <p:cNvPr id="3" name="内容占位符 2"/>
          <p:cNvSpPr>
            <a:spLocks noGrp="1"/>
          </p:cNvSpPr>
          <p:nvPr>
            <p:ph idx="1"/>
          </p:nvPr>
        </p:nvSpPr>
        <p:spPr>
          <a:xfrm>
            <a:off x="611560" y="1556792"/>
            <a:ext cx="8278688" cy="4113213"/>
          </a:xfrm>
        </p:spPr>
        <p:txBody>
          <a:bodyPr/>
          <a:lstStyle/>
          <a:p>
            <a:r>
              <a:rPr lang="en-US" altLang="zh-CN" dirty="0"/>
              <a:t>M sequence of length 127:</a:t>
            </a:r>
          </a:p>
          <a:p>
            <a:r>
              <a:rPr lang="en-US" altLang="zh-CN" sz="800" dirty="0"/>
              <a:t>Set1=[' 1  1  1  1  1  1 -1  1  1  1  1  1 -1 -1  1  1  1  1 -1  1 -1  1  1  1 -1 -1 -1 -1  1  1 -1  1  1  1 -1  1 -1 -1  1  1 -1 -1 -1  1 -1  1 -1  1  1 -1 -1 -1 -1 -1  1 -1  1  1  1  1 -1 -1 -1  1  1  1 -1  1  1 -1  1  1 -1 -1  1 -1 -1  1 -1  1 -1 -1  1 -1 -1 -1 -1  1 -1 -1  1  1  1 -1 -1  1 -1  1  1 -1  1 -1 -1 -1  1 -1 -1 -1  1  1 -1 -1  1  1 -1  1 -1  1 -1  1 -1 -1 -1 -1 -1 -1 -1‘</a:t>
            </a:r>
          </a:p>
          <a:p>
            <a:r>
              <a:rPr lang="en-US" altLang="zh-CN" sz="800" dirty="0"/>
              <a:t>    ' 1 -1 -1  1 -1  1 -1  1  1  1  1  1  1 -1 -1  1 -1 -1 -1 -1 -1  1  1  1  1  1 -1  1 -1 -1  1  1  1  1 -1  1  1  1  1 -1 -1 -1  1 -1  1  1  1 -1 -1  1  1  1 -1  1  1 -1 -1 -1  1  1 -1  1 -1  1  1 -1 -1  1 -1  1  1 -1  1 -1 -1 -1 -1  1 -1  1 -1 -1 -1  1 -1 -1 -1  1  1  1 -1 -1 -1 -1  1  1 -1 -1  1  1 -1  1  1 -1  1  1  1 -1  1 -1  1 -1  1 -1 -1  1 -1 -1  1  1 -1 -1 -1 -1 -1 -1 -1'</a:t>
            </a:r>
          </a:p>
          <a:p>
            <a:r>
              <a:rPr lang="en-US" altLang="zh-CN" sz="800" dirty="0"/>
              <a:t>    '-1 -1 -1 -1 -1 -1 -1  1 -1  1  1 -1 -1  1  1  1  1 -1 -1  1 -1  1  1  1  1 -1  1 -1  1  1 -1  1 -1 -1  1 -1 -1  1  1 -1  1 -1  1 -1  1 -1 -1  1  1  1 -1  1  1  1  1  1 -1  1  1 -1 -1 -1 -1 -1  1  1 -1 -1 -1  1  1 -1  1  1 -1  1  1  1 -1 -1  1  1 -1 -1  1 -1 -1 -1 -1  1  1  1  1  1  1 -1 -1 -1  1 -1  1 -1  1  1  1 -1  1 -1 -1 -1  1  1  1 -1 -1 -1 -1  1 -1 -1 -1  1 -1 -1  1 -1  1'</a:t>
            </a:r>
          </a:p>
          <a:p>
            <a:r>
              <a:rPr lang="en-US" altLang="zh-CN" sz="800" dirty="0"/>
              <a:t>    '-1 -1 -1 -1 -1 -1 -1  1  1 -1 -1  1 -1 -1  1 -1  1 -1  1 -1  1  1  1 -1  1  1 -1  1  1 -1 -1  1  1 -1 -1 -1 -1  1  1  1 -1 -1 -1  1 -1 -1 -1  1 -1  1 -1 -1 -1 -1  1 -1  1  1 -1  1 -1 -1  1  1 -1  1 -1  1  1 -1 -1 -1  1  1 -1  1  1  1 -1 -1  1  1  1 -1  1 -1 -1 -1  1  1  1  1 -1  1  1  1  1 -1 -1  1 -1  1  1  1  1  1 -1 -1 -1 -1 -1  1 -1 -1  1  1  1  1  1  1 -1  1 -1  1 -1 -1  1']</a:t>
            </a:r>
          </a:p>
          <a:p>
            <a:r>
              <a:rPr lang="en-US" altLang="zh-CN" sz="800" dirty="0"/>
              <a:t>Set2=[' 1  1  1  1 -1 -1 -1  1 -1 -1 -1 -1  1  1 -1  1 -1 -1  1  1 -1  1  1 -1  1  1  1  1  1  1 -1  1  1  1 -1  1  1 -1 -1  1  1  1 -1  1 -1 -1 -1  1 -1  1 -1 -1  1 -1 -1  1  1  1  1  1 -1 -1  1  1 -1 -1  1 -1  1 -1  1  1 -1 -1 -1  1  1 -1 -1 -1 -1  1 -1 -1  1 -1  1  1  1  1 -1  1 -1  1 -1  1 -1 -1 -1 -1 -1  1 -1  1  1 -1  1 -1  1  1  1 -1 -1  1 -1 -1 -1  1  1  1 -1 -1 -1 -1 -1 -1 -1'</a:t>
            </a:r>
          </a:p>
          <a:p>
            <a:r>
              <a:rPr lang="en-US" altLang="zh-CN" sz="800" dirty="0"/>
              <a:t>    ' 1  1  1  1 -1  1 -1  1 -1 -1  1  1  1 -1  1  1 -1 -1 -1 -1  1  1 -1  1 -1  1  1 -1  1  1 -1  1 -1 -1  1 -1  1 -1  1 -1  1  1  1  1  1 -1 -1  1  1 -1  1  1  1  1 -1 -1 -1  1 -1  1 -1 -1 -1  1  1 -1 -1 -1  1  1  1 -1 -1  1 -1 -1  1  1 -1 -1  1  1  1  1  1  1 -1  1  1  1 -1 -1 -1 -1 -1  1 -1  1  1 -1 -1  1 -1  1  1  1 -1  1 -1 -1 -1 -1  1 -1 -1  1 -1 -1 -1  1 -1 -1 -1 -1 -1 -1 -1'</a:t>
            </a:r>
          </a:p>
          <a:p>
            <a:r>
              <a:rPr lang="en-US" altLang="zh-CN" sz="800" dirty="0"/>
              <a:t>    ' 1 -1  1  1 -1  1  1 -1  1 -1  1 -1 -1 -1  1 -1  1 -1  1 -1  1  1 -1 -1 -1  1  1  1 -1 -1  1  1 -1  1 -1 -1  1  1 -1 -1  1  1  1 -1  1 -1 -1 -1 -1  1 -1 -1 -1  1  1 -1  1  1  1 -1  1  1  1  1 -1 -1  1 -1  1 -1 -1  1 -1  1  1  1 -1 -1 -1 -1  1  1  1  1  1 -1  1  1 -1 -1  1 -1 -1  1  1  1  1 -1  1 -1  1  1  1  1  1  1 -1 -1 -1  1 -1 -1  1 -1 -1 -1 -1 -1  1  1 -1 -1 -1 -1 -1 -1 -1'</a:t>
            </a:r>
          </a:p>
          <a:p>
            <a:r>
              <a:rPr lang="en-US" altLang="zh-CN" sz="800" dirty="0"/>
              <a:t>    '-1 -1 -1 -1 -1 -1 -1  1 -1 -1  1  1 -1  1 -1 -1  1  1  1 -1 -1  1  1 -1 -1  1 -1 -1  1 -1  1  1  1 -1 -1 -1 -1 -1  1  1  1  1 -1 -1 -1  1  1  1 -1  1 -1  1  1 -1 -1  1  1  1  1  1  1 -1 -1  1 -1  1 -1 -1 -1  1 -1  1  1 -1  1 -1  1 -1  1 -1 -1  1 -1 -1 -1  1  1 -1  1  1  1  1 -1  1  1  1 -1  1  1 -1  1  1 -1 -1 -1 -1  1 -1  1 -1  1  1  1  1  1 -1  1 -1 -1 -1 -1  1  1 -1 -1 -1  1']</a:t>
            </a:r>
            <a:endParaRPr lang="zh-CN" altLang="en-US" sz="8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graphicFrame>
        <p:nvGraphicFramePr>
          <p:cNvPr id="5" name="表格 4"/>
          <p:cNvGraphicFramePr>
            <a:graphicFrameLocks noGrp="1"/>
          </p:cNvGraphicFramePr>
          <p:nvPr>
            <p:extLst>
              <p:ext uri="{D42A27DB-BD31-4B8C-83A1-F6EECF244321}">
                <p14:modId xmlns:p14="http://schemas.microsoft.com/office/powerpoint/2010/main" val="1912419632"/>
              </p:ext>
            </p:extLst>
          </p:nvPr>
        </p:nvGraphicFramePr>
        <p:xfrm>
          <a:off x="4609306" y="5013871"/>
          <a:ext cx="3312368" cy="1417320"/>
        </p:xfrm>
        <a:graphic>
          <a:graphicData uri="http://schemas.openxmlformats.org/drawingml/2006/table">
            <a:tbl>
              <a:tblPr>
                <a:tableStyleId>{5940675A-B579-460E-94D1-54222C63F5DA}</a:tableStyleId>
              </a:tblPr>
              <a:tblGrid>
                <a:gridCol w="414046">
                  <a:extLst>
                    <a:ext uri="{9D8B030D-6E8A-4147-A177-3AD203B41FA5}">
                      <a16:colId xmlns:a16="http://schemas.microsoft.com/office/drawing/2014/main" val="20000"/>
                    </a:ext>
                  </a:extLst>
                </a:gridCol>
                <a:gridCol w="414046">
                  <a:extLst>
                    <a:ext uri="{9D8B030D-6E8A-4147-A177-3AD203B41FA5}">
                      <a16:colId xmlns:a16="http://schemas.microsoft.com/office/drawing/2014/main" val="20001"/>
                    </a:ext>
                  </a:extLst>
                </a:gridCol>
                <a:gridCol w="414046">
                  <a:extLst>
                    <a:ext uri="{9D8B030D-6E8A-4147-A177-3AD203B41FA5}">
                      <a16:colId xmlns:a16="http://schemas.microsoft.com/office/drawing/2014/main" val="20002"/>
                    </a:ext>
                  </a:extLst>
                </a:gridCol>
                <a:gridCol w="414046">
                  <a:extLst>
                    <a:ext uri="{9D8B030D-6E8A-4147-A177-3AD203B41FA5}">
                      <a16:colId xmlns:a16="http://schemas.microsoft.com/office/drawing/2014/main" val="20003"/>
                    </a:ext>
                  </a:extLst>
                </a:gridCol>
                <a:gridCol w="414046">
                  <a:extLst>
                    <a:ext uri="{9D8B030D-6E8A-4147-A177-3AD203B41FA5}">
                      <a16:colId xmlns:a16="http://schemas.microsoft.com/office/drawing/2014/main" val="20004"/>
                    </a:ext>
                  </a:extLst>
                </a:gridCol>
                <a:gridCol w="414046">
                  <a:extLst>
                    <a:ext uri="{9D8B030D-6E8A-4147-A177-3AD203B41FA5}">
                      <a16:colId xmlns:a16="http://schemas.microsoft.com/office/drawing/2014/main" val="20005"/>
                    </a:ext>
                  </a:extLst>
                </a:gridCol>
                <a:gridCol w="414046">
                  <a:extLst>
                    <a:ext uri="{9D8B030D-6E8A-4147-A177-3AD203B41FA5}">
                      <a16:colId xmlns:a16="http://schemas.microsoft.com/office/drawing/2014/main" val="20006"/>
                    </a:ext>
                  </a:extLst>
                </a:gridCol>
                <a:gridCol w="414046">
                  <a:extLst>
                    <a:ext uri="{9D8B030D-6E8A-4147-A177-3AD203B41FA5}">
                      <a16:colId xmlns:a16="http://schemas.microsoft.com/office/drawing/2014/main" val="20007"/>
                    </a:ext>
                  </a:extLst>
                </a:gridCol>
              </a:tblGrid>
              <a:tr h="149319">
                <a:tc>
                  <a:txBody>
                    <a:bodyPr/>
                    <a:lstStyle/>
                    <a:p>
                      <a:pPr algn="ctr" fontAlgn="ctr"/>
                      <a:r>
                        <a:rPr lang="en-US" altLang="zh-CN" sz="1100" b="1" i="0" u="none" strike="noStrike" dirty="0">
                          <a:solidFill>
                            <a:srgbClr val="000000"/>
                          </a:solidFill>
                          <a:effectLst/>
                          <a:latin typeface="+mn-lt"/>
                          <a:ea typeface="宋体" panose="02010600030101010101" pitchFamily="2" charset="-122"/>
                        </a:rPr>
                        <a:t>-16.8</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-13.8</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-15.1</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-14.2</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-14.3</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-8.3</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-8.3</a:t>
                      </a:r>
                    </a:p>
                  </a:txBody>
                  <a:tcPr marL="9525" marR="9525" marT="9525" marB="0" anchor="ctr">
                    <a:solidFill>
                      <a:schemeClr val="bg1"/>
                    </a:solidFill>
                  </a:tcPr>
                </a:tc>
                <a:extLst>
                  <a:ext uri="{0D108BD9-81ED-4DB2-BD59-A6C34878D82A}">
                    <a16:rowId xmlns:a16="http://schemas.microsoft.com/office/drawing/2014/main" val="10000"/>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-14.7</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-18.7</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-14.1</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-14.1</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-8.3</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-8.3</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-8.3</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-8.3</a:t>
                      </a:r>
                    </a:p>
                  </a:txBody>
                  <a:tcPr marL="9525" marR="9525" marT="9525" marB="0" anchor="ctr">
                    <a:solidFill>
                      <a:schemeClr val="bg1"/>
                    </a:solidFill>
                  </a:tcPr>
                </a:tc>
                <a:extLst>
                  <a:ext uri="{0D108BD9-81ED-4DB2-BD59-A6C34878D82A}">
                    <a16:rowId xmlns:a16="http://schemas.microsoft.com/office/drawing/2014/main" val="10001"/>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-14.5</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-13.9</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-17.9</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-14.2</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-13.9</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-13.6</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-8.3</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solidFill>
                      <a:schemeClr val="bg1"/>
                    </a:solidFill>
                  </a:tcPr>
                </a:tc>
                <a:extLst>
                  <a:ext uri="{0D108BD9-81ED-4DB2-BD59-A6C34878D82A}">
                    <a16:rowId xmlns:a16="http://schemas.microsoft.com/office/drawing/2014/main" val="10002"/>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-14.4</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-14.1</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-13.9</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-18.7</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-14.2</a:t>
                      </a:r>
                    </a:p>
                  </a:txBody>
                  <a:tcPr marL="9525" marR="9525" marT="9525" marB="0" anchor="ctr">
                    <a:solidFill>
                      <a:schemeClr val="bg1"/>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-14.9</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-14.1</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-14.6</a:t>
                      </a:r>
                    </a:p>
                  </a:txBody>
                  <a:tcPr marL="9525" marR="9525" marT="9525" marB="0" anchor="ctr">
                    <a:solidFill>
                      <a:schemeClr val="bg1"/>
                    </a:solidFill>
                  </a:tcPr>
                </a:tc>
                <a:extLst>
                  <a:ext uri="{0D108BD9-81ED-4DB2-BD59-A6C34878D82A}">
                    <a16:rowId xmlns:a16="http://schemas.microsoft.com/office/drawing/2014/main" val="10003"/>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-12.9</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-8.3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-13.7</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-13.7</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-17.7</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-13.5</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a:t>
                      </a:r>
                    </a:p>
                  </a:txBody>
                  <a:tcPr marL="9525" marR="9525" marT="9525" marB="0" anchor="ctr">
                    <a:solidFill>
                      <a:srgbClr val="FFFF00"/>
                    </a:solidFill>
                  </a:tcPr>
                </a:tc>
                <a:extLst>
                  <a:ext uri="{0D108BD9-81ED-4DB2-BD59-A6C34878D82A}">
                    <a16:rowId xmlns:a16="http://schemas.microsoft.com/office/drawing/2014/main" val="10004"/>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-13.6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-8.3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-13.7</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-18.2</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-14.4</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a:t>
                      </a:r>
                    </a:p>
                  </a:txBody>
                  <a:tcPr marL="9525" marR="9525" marT="9525" marB="0" anchor="ctr">
                    <a:solidFill>
                      <a:srgbClr val="FFFF00"/>
                    </a:solidFill>
                  </a:tcPr>
                </a:tc>
                <a:extLst>
                  <a:ext uri="{0D108BD9-81ED-4DB2-BD59-A6C34878D82A}">
                    <a16:rowId xmlns:a16="http://schemas.microsoft.com/office/drawing/2014/main" val="10005"/>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-8.3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-8.3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-8.3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-14.7</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-14.1</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-15.8</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a:t>
                      </a:r>
                    </a:p>
                  </a:txBody>
                  <a:tcPr marL="9525" marR="9525" marT="9525" marB="0" anchor="ctr">
                    <a:solidFill>
                      <a:srgbClr val="FFFF00"/>
                    </a:solidFill>
                  </a:tcPr>
                </a:tc>
                <a:extLst>
                  <a:ext uri="{0D108BD9-81ED-4DB2-BD59-A6C34878D82A}">
                    <a16:rowId xmlns:a16="http://schemas.microsoft.com/office/drawing/2014/main" val="10006"/>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-8.3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-8.3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-14.9</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-13.8</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-18.1</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extLst>
                  <a:ext uri="{0D108BD9-81ED-4DB2-BD59-A6C34878D82A}">
                    <a16:rowId xmlns:a16="http://schemas.microsoft.com/office/drawing/2014/main" val="10007"/>
                  </a:ext>
                </a:extLst>
              </a:tr>
            </a:tbl>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3361265050"/>
              </p:ext>
            </p:extLst>
          </p:nvPr>
        </p:nvGraphicFramePr>
        <p:xfrm>
          <a:off x="467544" y="5022255"/>
          <a:ext cx="3312368" cy="1417320"/>
        </p:xfrm>
        <a:graphic>
          <a:graphicData uri="http://schemas.openxmlformats.org/drawingml/2006/table">
            <a:tbl>
              <a:tblPr>
                <a:tableStyleId>{5940675A-B579-460E-94D1-54222C63F5DA}</a:tableStyleId>
              </a:tblPr>
              <a:tblGrid>
                <a:gridCol w="414046">
                  <a:extLst>
                    <a:ext uri="{9D8B030D-6E8A-4147-A177-3AD203B41FA5}">
                      <a16:colId xmlns:a16="http://schemas.microsoft.com/office/drawing/2014/main" val="20000"/>
                    </a:ext>
                  </a:extLst>
                </a:gridCol>
                <a:gridCol w="414046">
                  <a:extLst>
                    <a:ext uri="{9D8B030D-6E8A-4147-A177-3AD203B41FA5}">
                      <a16:colId xmlns:a16="http://schemas.microsoft.com/office/drawing/2014/main" val="20001"/>
                    </a:ext>
                  </a:extLst>
                </a:gridCol>
                <a:gridCol w="414046">
                  <a:extLst>
                    <a:ext uri="{9D8B030D-6E8A-4147-A177-3AD203B41FA5}">
                      <a16:colId xmlns:a16="http://schemas.microsoft.com/office/drawing/2014/main" val="20002"/>
                    </a:ext>
                  </a:extLst>
                </a:gridCol>
                <a:gridCol w="414046">
                  <a:extLst>
                    <a:ext uri="{9D8B030D-6E8A-4147-A177-3AD203B41FA5}">
                      <a16:colId xmlns:a16="http://schemas.microsoft.com/office/drawing/2014/main" val="20003"/>
                    </a:ext>
                  </a:extLst>
                </a:gridCol>
                <a:gridCol w="414046">
                  <a:extLst>
                    <a:ext uri="{9D8B030D-6E8A-4147-A177-3AD203B41FA5}">
                      <a16:colId xmlns:a16="http://schemas.microsoft.com/office/drawing/2014/main" val="20004"/>
                    </a:ext>
                  </a:extLst>
                </a:gridCol>
                <a:gridCol w="414046">
                  <a:extLst>
                    <a:ext uri="{9D8B030D-6E8A-4147-A177-3AD203B41FA5}">
                      <a16:colId xmlns:a16="http://schemas.microsoft.com/office/drawing/2014/main" val="20005"/>
                    </a:ext>
                  </a:extLst>
                </a:gridCol>
                <a:gridCol w="414046">
                  <a:extLst>
                    <a:ext uri="{9D8B030D-6E8A-4147-A177-3AD203B41FA5}">
                      <a16:colId xmlns:a16="http://schemas.microsoft.com/office/drawing/2014/main" val="20006"/>
                    </a:ext>
                  </a:extLst>
                </a:gridCol>
                <a:gridCol w="414046">
                  <a:extLst>
                    <a:ext uri="{9D8B030D-6E8A-4147-A177-3AD203B41FA5}">
                      <a16:colId xmlns:a16="http://schemas.microsoft.com/office/drawing/2014/main" val="20007"/>
                    </a:ext>
                  </a:extLst>
                </a:gridCol>
              </a:tblGrid>
              <a:tr h="149319">
                <a:tc>
                  <a:txBody>
                    <a:bodyPr/>
                    <a:lstStyle/>
                    <a:p>
                      <a:pPr algn="ctr" fontAlgn="ctr"/>
                      <a:r>
                        <a:rPr lang="en-US" altLang="zh-CN" sz="1100" b="1" i="0" u="none" strike="noStrike" dirty="0">
                          <a:solidFill>
                            <a:srgbClr val="000000"/>
                          </a:solidFill>
                          <a:effectLst/>
                          <a:latin typeface="+mn-lt"/>
                          <a:ea typeface="宋体" panose="02010600030101010101" pitchFamily="2" charset="-122"/>
                        </a:rPr>
                        <a:t>-42.1</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-18.6</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-18.6</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solidFill>
                      <a:schemeClr val="bg1"/>
                    </a:solidFill>
                  </a:tcPr>
                </a:tc>
                <a:extLst>
                  <a:ext uri="{0D108BD9-81ED-4DB2-BD59-A6C34878D82A}">
                    <a16:rowId xmlns:a16="http://schemas.microsoft.com/office/drawing/2014/main" val="10000"/>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-42.1</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-18.6</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-16.5</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solidFill>
                      <a:schemeClr val="bg1"/>
                    </a:solidFill>
                  </a:tcPr>
                </a:tc>
                <a:extLst>
                  <a:ext uri="{0D108BD9-81ED-4DB2-BD59-A6C34878D82A}">
                    <a16:rowId xmlns:a16="http://schemas.microsoft.com/office/drawing/2014/main" val="10001"/>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-42.1</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-18.6</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-18.6</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chemeClr val="bg1"/>
                    </a:solidFill>
                  </a:tcPr>
                </a:tc>
                <a:extLst>
                  <a:ext uri="{0D108BD9-81ED-4DB2-BD59-A6C34878D82A}">
                    <a16:rowId xmlns:a16="http://schemas.microsoft.com/office/drawing/2014/main" val="10002"/>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-16.5</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-42.1</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-18.6</a:t>
                      </a:r>
                    </a:p>
                  </a:txBody>
                  <a:tcPr marL="9525" marR="9525" marT="9525" marB="0" anchor="ctr">
                    <a:solidFill>
                      <a:schemeClr val="bg1"/>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-18.6</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chemeClr val="bg1"/>
                    </a:solidFill>
                  </a:tcPr>
                </a:tc>
                <a:extLst>
                  <a:ext uri="{0D108BD9-81ED-4DB2-BD59-A6C34878D82A}">
                    <a16:rowId xmlns:a16="http://schemas.microsoft.com/office/drawing/2014/main" val="10003"/>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-42.1</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-18.6</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-18.6</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-18.6</a:t>
                      </a:r>
                    </a:p>
                  </a:txBody>
                  <a:tcPr marL="9525" marR="9525" marT="9525" marB="0" anchor="ctr">
                    <a:solidFill>
                      <a:srgbClr val="FFFF00"/>
                    </a:solidFill>
                  </a:tcPr>
                </a:tc>
                <a:extLst>
                  <a:ext uri="{0D108BD9-81ED-4DB2-BD59-A6C34878D82A}">
                    <a16:rowId xmlns:a16="http://schemas.microsoft.com/office/drawing/2014/main" val="10004"/>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-42.1</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-18.6</a:t>
                      </a:r>
                    </a:p>
                  </a:txBody>
                  <a:tcPr marL="9525" marR="9525" marT="9525" marB="0" anchor="ctr">
                    <a:solidFill>
                      <a:srgbClr val="FFFF00"/>
                    </a:solidFill>
                  </a:tcPr>
                </a:tc>
                <a:extLst>
                  <a:ext uri="{0D108BD9-81ED-4DB2-BD59-A6C34878D82A}">
                    <a16:rowId xmlns:a16="http://schemas.microsoft.com/office/drawing/2014/main" val="10005"/>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-42.1</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-18.6</a:t>
                      </a:r>
                    </a:p>
                  </a:txBody>
                  <a:tcPr marL="9525" marR="9525" marT="9525" marB="0" anchor="ctr">
                    <a:solidFill>
                      <a:srgbClr val="FFFF00"/>
                    </a:solidFill>
                  </a:tcPr>
                </a:tc>
                <a:extLst>
                  <a:ext uri="{0D108BD9-81ED-4DB2-BD59-A6C34878D82A}">
                    <a16:rowId xmlns:a16="http://schemas.microsoft.com/office/drawing/2014/main" val="10006"/>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-18.6</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-42.1</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extLst>
                  <a:ext uri="{0D108BD9-81ED-4DB2-BD59-A6C34878D82A}">
                    <a16:rowId xmlns:a16="http://schemas.microsoft.com/office/drawing/2014/main" val="10007"/>
                  </a:ext>
                </a:extLst>
              </a:tr>
            </a:tbl>
          </a:graphicData>
        </a:graphic>
      </p:graphicFrame>
      <p:sp>
        <p:nvSpPr>
          <p:cNvPr id="7" name="文本框 6"/>
          <p:cNvSpPr txBox="1"/>
          <p:nvPr/>
        </p:nvSpPr>
        <p:spPr>
          <a:xfrm>
            <a:off x="4742891" y="4571142"/>
            <a:ext cx="3240360" cy="461665"/>
          </a:xfrm>
          <a:prstGeom prst="rect">
            <a:avLst/>
          </a:prstGeom>
          <a:noFill/>
        </p:spPr>
        <p:txBody>
          <a:bodyPr wrap="square" rtlCol="0">
            <a:spAutoFit/>
          </a:bodyPr>
          <a:lstStyle/>
          <a:p>
            <a:r>
              <a:rPr lang="en-US" altLang="zh-CN" dirty="0">
                <a:solidFill>
                  <a:schemeClr val="tx1"/>
                </a:solidFill>
              </a:rPr>
              <a:t>With CFO up to 40ppm</a:t>
            </a:r>
            <a:endParaRPr lang="zh-CN" altLang="en-US" dirty="0">
              <a:solidFill>
                <a:schemeClr val="tx1"/>
              </a:solidFill>
            </a:endParaRPr>
          </a:p>
        </p:txBody>
      </p:sp>
      <p:sp>
        <p:nvSpPr>
          <p:cNvPr id="8" name="文本框 7"/>
          <p:cNvSpPr txBox="1"/>
          <p:nvPr/>
        </p:nvSpPr>
        <p:spPr>
          <a:xfrm>
            <a:off x="991369" y="4552206"/>
            <a:ext cx="3240360" cy="461665"/>
          </a:xfrm>
          <a:prstGeom prst="rect">
            <a:avLst/>
          </a:prstGeom>
          <a:noFill/>
        </p:spPr>
        <p:txBody>
          <a:bodyPr wrap="square" rtlCol="0">
            <a:spAutoFit/>
          </a:bodyPr>
          <a:lstStyle/>
          <a:p>
            <a:r>
              <a:rPr lang="en-US" altLang="zh-CN" dirty="0">
                <a:solidFill>
                  <a:schemeClr val="tx1"/>
                </a:solidFill>
              </a:rPr>
              <a:t>With CFO=0</a:t>
            </a:r>
            <a:endParaRPr lang="zh-CN" altLang="en-US" dirty="0">
              <a:solidFill>
                <a:schemeClr val="tx1"/>
              </a:solidFill>
            </a:endParaRPr>
          </a:p>
        </p:txBody>
      </p:sp>
    </p:spTree>
    <p:extLst>
      <p:ext uri="{BB962C8B-B14F-4D97-AF65-F5344CB8AC3E}">
        <p14:creationId xmlns:p14="http://schemas.microsoft.com/office/powerpoint/2010/main" val="1765709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Appendix</a:t>
            </a:r>
            <a:endParaRPr lang="zh-CN" altLang="en-US" dirty="0"/>
          </a:p>
        </p:txBody>
      </p:sp>
      <p:sp>
        <p:nvSpPr>
          <p:cNvPr id="3" name="内容占位符 2"/>
          <p:cNvSpPr>
            <a:spLocks noGrp="1"/>
          </p:cNvSpPr>
          <p:nvPr>
            <p:ph idx="1"/>
          </p:nvPr>
        </p:nvSpPr>
        <p:spPr/>
        <p:txBody>
          <a:bodyPr/>
          <a:lstStyle/>
          <a:p>
            <a:r>
              <a:rPr lang="en-US" altLang="zh-CN" dirty="0" err="1"/>
              <a:t>Ipatov</a:t>
            </a:r>
            <a:r>
              <a:rPr lang="en-US" altLang="zh-CN" dirty="0"/>
              <a:t> sequence of length 133</a:t>
            </a:r>
            <a:r>
              <a:rPr lang="zh-CN" altLang="en-US" dirty="0"/>
              <a:t>：</a:t>
            </a:r>
            <a:endParaRPr lang="en-US" altLang="zh-CN" dirty="0"/>
          </a:p>
          <a:p>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5" name="表格 4"/>
          <p:cNvGraphicFramePr>
            <a:graphicFrameLocks noGrp="1"/>
          </p:cNvGraphicFramePr>
          <p:nvPr>
            <p:extLst>
              <p:ext uri="{D42A27DB-BD31-4B8C-83A1-F6EECF244321}">
                <p14:modId xmlns:p14="http://schemas.microsoft.com/office/powerpoint/2010/main" val="3384397236"/>
              </p:ext>
            </p:extLst>
          </p:nvPr>
        </p:nvGraphicFramePr>
        <p:xfrm>
          <a:off x="4609306" y="3933056"/>
          <a:ext cx="3312368" cy="1417320"/>
        </p:xfrm>
        <a:graphic>
          <a:graphicData uri="http://schemas.openxmlformats.org/drawingml/2006/table">
            <a:tbl>
              <a:tblPr>
                <a:tableStyleId>{5940675A-B579-460E-94D1-54222C63F5DA}</a:tableStyleId>
              </a:tblPr>
              <a:tblGrid>
                <a:gridCol w="414046">
                  <a:extLst>
                    <a:ext uri="{9D8B030D-6E8A-4147-A177-3AD203B41FA5}">
                      <a16:colId xmlns:a16="http://schemas.microsoft.com/office/drawing/2014/main" val="20000"/>
                    </a:ext>
                  </a:extLst>
                </a:gridCol>
                <a:gridCol w="414046">
                  <a:extLst>
                    <a:ext uri="{9D8B030D-6E8A-4147-A177-3AD203B41FA5}">
                      <a16:colId xmlns:a16="http://schemas.microsoft.com/office/drawing/2014/main" val="20001"/>
                    </a:ext>
                  </a:extLst>
                </a:gridCol>
                <a:gridCol w="414046">
                  <a:extLst>
                    <a:ext uri="{9D8B030D-6E8A-4147-A177-3AD203B41FA5}">
                      <a16:colId xmlns:a16="http://schemas.microsoft.com/office/drawing/2014/main" val="20002"/>
                    </a:ext>
                  </a:extLst>
                </a:gridCol>
                <a:gridCol w="414046">
                  <a:extLst>
                    <a:ext uri="{9D8B030D-6E8A-4147-A177-3AD203B41FA5}">
                      <a16:colId xmlns:a16="http://schemas.microsoft.com/office/drawing/2014/main" val="20003"/>
                    </a:ext>
                  </a:extLst>
                </a:gridCol>
                <a:gridCol w="414046">
                  <a:extLst>
                    <a:ext uri="{9D8B030D-6E8A-4147-A177-3AD203B41FA5}">
                      <a16:colId xmlns:a16="http://schemas.microsoft.com/office/drawing/2014/main" val="20004"/>
                    </a:ext>
                  </a:extLst>
                </a:gridCol>
                <a:gridCol w="414046">
                  <a:extLst>
                    <a:ext uri="{9D8B030D-6E8A-4147-A177-3AD203B41FA5}">
                      <a16:colId xmlns:a16="http://schemas.microsoft.com/office/drawing/2014/main" val="20005"/>
                    </a:ext>
                  </a:extLst>
                </a:gridCol>
                <a:gridCol w="414046">
                  <a:extLst>
                    <a:ext uri="{9D8B030D-6E8A-4147-A177-3AD203B41FA5}">
                      <a16:colId xmlns:a16="http://schemas.microsoft.com/office/drawing/2014/main" val="20006"/>
                    </a:ext>
                  </a:extLst>
                </a:gridCol>
                <a:gridCol w="414046">
                  <a:extLst>
                    <a:ext uri="{9D8B030D-6E8A-4147-A177-3AD203B41FA5}">
                      <a16:colId xmlns:a16="http://schemas.microsoft.com/office/drawing/2014/main" val="20007"/>
                    </a:ext>
                  </a:extLst>
                </a:gridCol>
              </a:tblGrid>
              <a:tr h="149319">
                <a:tc>
                  <a:txBody>
                    <a:bodyPr/>
                    <a:lstStyle/>
                    <a:p>
                      <a:pPr algn="ctr" fontAlgn="ctr"/>
                      <a:r>
                        <a:rPr lang="en-US" altLang="zh-CN" sz="1100" b="1" i="0" u="none" strike="noStrike" dirty="0">
                          <a:solidFill>
                            <a:srgbClr val="000000"/>
                          </a:solidFill>
                          <a:effectLst/>
                          <a:latin typeface="+mn-lt"/>
                          <a:ea typeface="宋体" panose="02010600030101010101" pitchFamily="2" charset="-122"/>
                        </a:rPr>
                        <a:t>-15.8</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-12.7</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-12.7</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-13.1</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-9.6</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-11.3</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-11.3</a:t>
                      </a:r>
                    </a:p>
                  </a:txBody>
                  <a:tcPr marL="9525" marR="9525" marT="9525" marB="0" anchor="ctr">
                    <a:solidFill>
                      <a:schemeClr val="bg1"/>
                    </a:solidFill>
                  </a:tcPr>
                </a:tc>
                <a:extLst>
                  <a:ext uri="{0D108BD9-81ED-4DB2-BD59-A6C34878D82A}">
                    <a16:rowId xmlns:a16="http://schemas.microsoft.com/office/drawing/2014/main" val="10000"/>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-12.3</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-15.8</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-12.3</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-12.7</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-11.3</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-11.9</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-6.1</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-10.8</a:t>
                      </a:r>
                    </a:p>
                  </a:txBody>
                  <a:tcPr marL="9525" marR="9525" marT="9525" marB="0" anchor="ctr">
                    <a:solidFill>
                      <a:schemeClr val="bg1"/>
                    </a:solidFill>
                  </a:tcPr>
                </a:tc>
                <a:extLst>
                  <a:ext uri="{0D108BD9-81ED-4DB2-BD59-A6C34878D82A}">
                    <a16:rowId xmlns:a16="http://schemas.microsoft.com/office/drawing/2014/main" val="10001"/>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-12.6</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-12.3</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-15.5</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-12.7</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-4.6</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-9.8</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-9.5</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-11.2</a:t>
                      </a:r>
                    </a:p>
                  </a:txBody>
                  <a:tcPr marL="9525" marR="9525" marT="9525" marB="0" anchor="ctr">
                    <a:solidFill>
                      <a:schemeClr val="bg1"/>
                    </a:solidFill>
                  </a:tcPr>
                </a:tc>
                <a:extLst>
                  <a:ext uri="{0D108BD9-81ED-4DB2-BD59-A6C34878D82A}">
                    <a16:rowId xmlns:a16="http://schemas.microsoft.com/office/drawing/2014/main" val="10002"/>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-13.1</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-12.8</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-12.5</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-16.2</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-9.6</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-11.4</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-9.9</a:t>
                      </a:r>
                    </a:p>
                  </a:txBody>
                  <a:tcPr marL="9525" marR="9525" marT="9525" marB="0" anchor="ctr">
                    <a:solidFill>
                      <a:schemeClr val="bg1"/>
                    </a:solidFill>
                  </a:tcPr>
                </a:tc>
                <a:extLst>
                  <a:ext uri="{0D108BD9-81ED-4DB2-BD59-A6C34878D82A}">
                    <a16:rowId xmlns:a16="http://schemas.microsoft.com/office/drawing/2014/main" val="10003"/>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-11.3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-4.7</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-9.6</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-16.3</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-13.1</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-12.7</a:t>
                      </a:r>
                    </a:p>
                  </a:txBody>
                  <a:tcPr marL="9525" marR="9525" marT="9525" marB="0" anchor="ctr">
                    <a:solidFill>
                      <a:srgbClr val="FFFF00"/>
                    </a:solidFill>
                  </a:tcPr>
                </a:tc>
                <a:extLst>
                  <a:ext uri="{0D108BD9-81ED-4DB2-BD59-A6C34878D82A}">
                    <a16:rowId xmlns:a16="http://schemas.microsoft.com/office/drawing/2014/main" val="10004"/>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-9.6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-11.5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-9.9</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-11.3</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-13.1</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-16.2</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-12.7</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-12.8</a:t>
                      </a:r>
                    </a:p>
                  </a:txBody>
                  <a:tcPr marL="9525" marR="9525" marT="9525" marB="0" anchor="ctr">
                    <a:solidFill>
                      <a:srgbClr val="FFFF00"/>
                    </a:solidFill>
                  </a:tcPr>
                </a:tc>
                <a:extLst>
                  <a:ext uri="{0D108BD9-81ED-4DB2-BD59-A6C34878D82A}">
                    <a16:rowId xmlns:a16="http://schemas.microsoft.com/office/drawing/2014/main" val="10005"/>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-11.3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-6.1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-9.5</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-11.9</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-12.7</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-12.5</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-16.2</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-13.1</a:t>
                      </a:r>
                    </a:p>
                  </a:txBody>
                  <a:tcPr marL="9525" marR="9525" marT="9525" marB="0" anchor="ctr">
                    <a:solidFill>
                      <a:srgbClr val="FFFF00"/>
                    </a:solidFill>
                  </a:tcPr>
                </a:tc>
                <a:extLst>
                  <a:ext uri="{0D108BD9-81ED-4DB2-BD59-A6C34878D82A}">
                    <a16:rowId xmlns:a16="http://schemas.microsoft.com/office/drawing/2014/main" val="10006"/>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-11.3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-11.3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-11.3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-9.8</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-12.7</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-12.9</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-13</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-15.9</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extLst>
                  <a:ext uri="{0D108BD9-81ED-4DB2-BD59-A6C34878D82A}">
                    <a16:rowId xmlns:a16="http://schemas.microsoft.com/office/drawing/2014/main" val="10007"/>
                  </a:ext>
                </a:extLst>
              </a:tr>
            </a:tbl>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3783976837"/>
              </p:ext>
            </p:extLst>
          </p:nvPr>
        </p:nvGraphicFramePr>
        <p:xfrm>
          <a:off x="467544" y="3941440"/>
          <a:ext cx="3312368" cy="1417320"/>
        </p:xfrm>
        <a:graphic>
          <a:graphicData uri="http://schemas.openxmlformats.org/drawingml/2006/table">
            <a:tbl>
              <a:tblPr>
                <a:tableStyleId>{5940675A-B579-460E-94D1-54222C63F5DA}</a:tableStyleId>
              </a:tblPr>
              <a:tblGrid>
                <a:gridCol w="414046">
                  <a:extLst>
                    <a:ext uri="{9D8B030D-6E8A-4147-A177-3AD203B41FA5}">
                      <a16:colId xmlns:a16="http://schemas.microsoft.com/office/drawing/2014/main" val="20000"/>
                    </a:ext>
                  </a:extLst>
                </a:gridCol>
                <a:gridCol w="414046">
                  <a:extLst>
                    <a:ext uri="{9D8B030D-6E8A-4147-A177-3AD203B41FA5}">
                      <a16:colId xmlns:a16="http://schemas.microsoft.com/office/drawing/2014/main" val="20001"/>
                    </a:ext>
                  </a:extLst>
                </a:gridCol>
                <a:gridCol w="414046">
                  <a:extLst>
                    <a:ext uri="{9D8B030D-6E8A-4147-A177-3AD203B41FA5}">
                      <a16:colId xmlns:a16="http://schemas.microsoft.com/office/drawing/2014/main" val="20002"/>
                    </a:ext>
                  </a:extLst>
                </a:gridCol>
                <a:gridCol w="414046">
                  <a:extLst>
                    <a:ext uri="{9D8B030D-6E8A-4147-A177-3AD203B41FA5}">
                      <a16:colId xmlns:a16="http://schemas.microsoft.com/office/drawing/2014/main" val="20003"/>
                    </a:ext>
                  </a:extLst>
                </a:gridCol>
                <a:gridCol w="414046">
                  <a:extLst>
                    <a:ext uri="{9D8B030D-6E8A-4147-A177-3AD203B41FA5}">
                      <a16:colId xmlns:a16="http://schemas.microsoft.com/office/drawing/2014/main" val="20004"/>
                    </a:ext>
                  </a:extLst>
                </a:gridCol>
                <a:gridCol w="414046">
                  <a:extLst>
                    <a:ext uri="{9D8B030D-6E8A-4147-A177-3AD203B41FA5}">
                      <a16:colId xmlns:a16="http://schemas.microsoft.com/office/drawing/2014/main" val="20005"/>
                    </a:ext>
                  </a:extLst>
                </a:gridCol>
                <a:gridCol w="414046">
                  <a:extLst>
                    <a:ext uri="{9D8B030D-6E8A-4147-A177-3AD203B41FA5}">
                      <a16:colId xmlns:a16="http://schemas.microsoft.com/office/drawing/2014/main" val="20006"/>
                    </a:ext>
                  </a:extLst>
                </a:gridCol>
                <a:gridCol w="414046">
                  <a:extLst>
                    <a:ext uri="{9D8B030D-6E8A-4147-A177-3AD203B41FA5}">
                      <a16:colId xmlns:a16="http://schemas.microsoft.com/office/drawing/2014/main" val="20007"/>
                    </a:ext>
                  </a:extLst>
                </a:gridCol>
              </a:tblGrid>
              <a:tr h="149319">
                <a:tc>
                  <a:txBody>
                    <a:bodyPr/>
                    <a:lstStyle/>
                    <a:p>
                      <a:pPr algn="ctr" fontAlgn="ctr"/>
                      <a:r>
                        <a:rPr lang="en-US" altLang="zh-CN" sz="1100" b="1" i="0" u="none" strike="noStrike" dirty="0">
                          <a:solidFill>
                            <a:srgbClr val="000000"/>
                          </a:solidFill>
                          <a:effectLst/>
                          <a:latin typeface="+mn-lt"/>
                          <a:ea typeface="宋体" panose="02010600030101010101" pitchFamily="2" charset="-122"/>
                        </a:rPr>
                        <a:t>-</a:t>
                      </a:r>
                      <a:r>
                        <a:rPr lang="en-US" altLang="zh-CN" sz="1100" b="1" i="0" u="none" strike="noStrike" dirty="0" err="1">
                          <a:solidFill>
                            <a:srgbClr val="000000"/>
                          </a:solidFill>
                          <a:effectLst/>
                          <a:latin typeface="+mn-lt"/>
                          <a:ea typeface="宋体" panose="02010600030101010101" pitchFamily="2" charset="-122"/>
                        </a:rPr>
                        <a:t>Inf</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-14.8</a:t>
                      </a:r>
                    </a:p>
                  </a:txBody>
                  <a:tcPr marL="9525" marR="9525" marT="9525" marB="0" anchor="ctr">
                    <a:solidFill>
                      <a:srgbClr val="92D05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-14.4</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-15.6</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-15.2</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-11.3</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-13.7</a:t>
                      </a:r>
                    </a:p>
                  </a:txBody>
                  <a:tcPr marL="9525" marR="9525" marT="9525" marB="0" anchor="ctr">
                    <a:solidFill>
                      <a:schemeClr val="bg1"/>
                    </a:solidFill>
                  </a:tcPr>
                </a:tc>
                <a:extLst>
                  <a:ext uri="{0D108BD9-81ED-4DB2-BD59-A6C34878D82A}">
                    <a16:rowId xmlns:a16="http://schemas.microsoft.com/office/drawing/2014/main" val="10000"/>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1100" b="1" i="0" u="none" strike="noStrike" dirty="0">
                          <a:solidFill>
                            <a:srgbClr val="000000"/>
                          </a:solidFill>
                          <a:effectLst/>
                          <a:latin typeface="+mn-lt"/>
                          <a:ea typeface="宋体" panose="02010600030101010101" pitchFamily="2" charset="-122"/>
                        </a:rPr>
                        <a:t>-</a:t>
                      </a:r>
                      <a:r>
                        <a:rPr lang="en-US" altLang="zh-CN" sz="1100" b="1" i="0" u="none" strike="noStrike" dirty="0" err="1">
                          <a:solidFill>
                            <a:srgbClr val="000000"/>
                          </a:solidFill>
                          <a:effectLst/>
                          <a:latin typeface="+mn-lt"/>
                          <a:ea typeface="宋体" panose="02010600030101010101" pitchFamily="2" charset="-122"/>
                        </a:rPr>
                        <a:t>Inf</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-14.1</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-14.4</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-13.7</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-7.9</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-14.1</a:t>
                      </a:r>
                    </a:p>
                  </a:txBody>
                  <a:tcPr marL="9525" marR="9525" marT="9525" marB="0" anchor="ctr">
                    <a:solidFill>
                      <a:schemeClr val="bg1"/>
                    </a:solidFill>
                  </a:tcPr>
                </a:tc>
                <a:extLst>
                  <a:ext uri="{0D108BD9-81ED-4DB2-BD59-A6C34878D82A}">
                    <a16:rowId xmlns:a16="http://schemas.microsoft.com/office/drawing/2014/main" val="10001"/>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-14.4</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-14.1</a:t>
                      </a:r>
                    </a:p>
                  </a:txBody>
                  <a:tcPr marL="9525" marR="9525" marT="9525" marB="0" anchor="ctr">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1100" b="1" i="0" u="none" strike="noStrike" dirty="0">
                          <a:solidFill>
                            <a:srgbClr val="000000"/>
                          </a:solidFill>
                          <a:effectLst/>
                          <a:latin typeface="+mn-lt"/>
                          <a:ea typeface="宋体" panose="02010600030101010101" pitchFamily="2" charset="-122"/>
                        </a:rPr>
                        <a:t>-</a:t>
                      </a:r>
                      <a:r>
                        <a:rPr lang="en-US" altLang="zh-CN" sz="1100" b="1" i="0" u="none" strike="noStrike" dirty="0" err="1">
                          <a:solidFill>
                            <a:srgbClr val="000000"/>
                          </a:solidFill>
                          <a:effectLst/>
                          <a:latin typeface="+mn-lt"/>
                          <a:ea typeface="宋体" panose="02010600030101010101" pitchFamily="2" charset="-122"/>
                        </a:rPr>
                        <a:t>Inf</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-14.8</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-6.4</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-11.6</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-11.3</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a:t>
                      </a:r>
                    </a:p>
                  </a:txBody>
                  <a:tcPr marL="9525" marR="9525" marT="9525" marB="0" anchor="ctr">
                    <a:solidFill>
                      <a:schemeClr val="bg1"/>
                    </a:solidFill>
                  </a:tcPr>
                </a:tc>
                <a:extLst>
                  <a:ext uri="{0D108BD9-81ED-4DB2-BD59-A6C34878D82A}">
                    <a16:rowId xmlns:a16="http://schemas.microsoft.com/office/drawing/2014/main" val="10002"/>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-15.6</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-14.4</a:t>
                      </a:r>
                    </a:p>
                  </a:txBody>
                  <a:tcPr marL="9525" marR="9525" marT="9525" marB="0" anchor="ctr">
                    <a:solidFill>
                      <a:srgbClr val="92D05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1100" b="1" i="0" u="none" strike="noStrike" dirty="0">
                          <a:solidFill>
                            <a:srgbClr val="000000"/>
                          </a:solidFill>
                          <a:effectLst/>
                          <a:latin typeface="+mn-lt"/>
                          <a:ea typeface="宋体" panose="02010600030101010101" pitchFamily="2" charset="-122"/>
                        </a:rPr>
                        <a:t>-</a:t>
                      </a:r>
                      <a:r>
                        <a:rPr lang="en-US" altLang="zh-CN" sz="1100" b="1" i="0" u="none" strike="noStrike" dirty="0" err="1">
                          <a:solidFill>
                            <a:srgbClr val="000000"/>
                          </a:solidFill>
                          <a:effectLst/>
                          <a:latin typeface="+mn-lt"/>
                          <a:ea typeface="宋体" panose="02010600030101010101" pitchFamily="2" charset="-122"/>
                        </a:rPr>
                        <a:t>Inf</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-11.3</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-13.7</a:t>
                      </a:r>
                    </a:p>
                  </a:txBody>
                  <a:tcPr marL="9525" marR="9525" marT="9525" marB="0" anchor="ctr">
                    <a:solidFill>
                      <a:schemeClr val="bg1"/>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-11.6</a:t>
                      </a:r>
                    </a:p>
                  </a:txBody>
                  <a:tcPr marL="9525" marR="9525" marT="9525" marB="0" anchor="ctr">
                    <a:solidFill>
                      <a:schemeClr val="bg1"/>
                    </a:solidFill>
                  </a:tcPr>
                </a:tc>
                <a:extLst>
                  <a:ext uri="{0D108BD9-81ED-4DB2-BD59-A6C34878D82A}">
                    <a16:rowId xmlns:a16="http://schemas.microsoft.com/office/drawing/2014/main" val="10003"/>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-15.2</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-6.4</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-11.3</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1100" b="1" i="0" u="none" strike="noStrike" dirty="0">
                          <a:solidFill>
                            <a:srgbClr val="000000"/>
                          </a:solidFill>
                          <a:effectLst/>
                          <a:latin typeface="+mn-lt"/>
                          <a:ea typeface="宋体" panose="02010600030101010101" pitchFamily="2" charset="-122"/>
                        </a:rPr>
                        <a:t>-</a:t>
                      </a:r>
                      <a:r>
                        <a:rPr lang="en-US" altLang="zh-CN" sz="1100" b="1" i="0" u="none" strike="noStrike" dirty="0" err="1">
                          <a:solidFill>
                            <a:srgbClr val="000000"/>
                          </a:solidFill>
                          <a:effectLst/>
                          <a:latin typeface="+mn-lt"/>
                          <a:ea typeface="宋体" panose="02010600030101010101" pitchFamily="2" charset="-122"/>
                        </a:rPr>
                        <a:t>Inf</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-15.6</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-14.4</a:t>
                      </a:r>
                    </a:p>
                  </a:txBody>
                  <a:tcPr marL="9525" marR="9525" marT="9525" marB="0" anchor="ctr">
                    <a:solidFill>
                      <a:srgbClr val="FFFF00"/>
                    </a:solidFill>
                  </a:tcPr>
                </a:tc>
                <a:extLst>
                  <a:ext uri="{0D108BD9-81ED-4DB2-BD59-A6C34878D82A}">
                    <a16:rowId xmlns:a16="http://schemas.microsoft.com/office/drawing/2014/main" val="10004"/>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-11.3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-13.7</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-11.6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-15.6</a:t>
                      </a:r>
                    </a:p>
                  </a:txBody>
                  <a:tcPr marL="9525" marR="9525" marT="9525" marB="0" anchor="ctr">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1100" b="1" i="0" u="none" strike="noStrike" dirty="0">
                          <a:solidFill>
                            <a:srgbClr val="000000"/>
                          </a:solidFill>
                          <a:effectLst/>
                          <a:latin typeface="+mn-lt"/>
                          <a:ea typeface="宋体" panose="02010600030101010101" pitchFamily="2" charset="-122"/>
                        </a:rPr>
                        <a:t>-</a:t>
                      </a:r>
                      <a:r>
                        <a:rPr lang="en-US" altLang="zh-CN" sz="1100" b="1" i="0" u="none" strike="noStrike" dirty="0" err="1">
                          <a:solidFill>
                            <a:srgbClr val="000000"/>
                          </a:solidFill>
                          <a:effectLst/>
                          <a:latin typeface="+mn-lt"/>
                          <a:ea typeface="宋体" panose="02010600030101010101" pitchFamily="2" charset="-122"/>
                        </a:rPr>
                        <a:t>Inf</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-14.4</a:t>
                      </a:r>
                    </a:p>
                  </a:txBody>
                  <a:tcPr marL="9525" marR="9525" marT="9525" marB="0" anchor="ctr">
                    <a:solidFill>
                      <a:srgbClr val="FFFF00"/>
                    </a:solidFill>
                  </a:tcPr>
                </a:tc>
                <a:tc>
                  <a:txBody>
                    <a:bodyPr/>
                    <a:lstStyle/>
                    <a:p>
                      <a:pPr algn="ctr" fontAlgn="ctr"/>
                      <a:r>
                        <a:rPr lang="en-US" altLang="zh-CN" sz="1100" b="1" i="0" u="none" strike="noStrike">
                          <a:solidFill>
                            <a:srgbClr val="000000"/>
                          </a:solidFill>
                          <a:effectLst/>
                          <a:latin typeface="+mn-lt"/>
                          <a:ea typeface="宋体" panose="02010600030101010101" pitchFamily="2" charset="-122"/>
                        </a:rPr>
                        <a:t>-14.8</a:t>
                      </a:r>
                    </a:p>
                  </a:txBody>
                  <a:tcPr marL="9525" marR="9525" marT="9525" marB="0" anchor="ctr">
                    <a:solidFill>
                      <a:srgbClr val="FFFF00"/>
                    </a:solidFill>
                  </a:tcPr>
                </a:tc>
                <a:extLst>
                  <a:ext uri="{0D108BD9-81ED-4DB2-BD59-A6C34878D82A}">
                    <a16:rowId xmlns:a16="http://schemas.microsoft.com/office/drawing/2014/main" val="10005"/>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-7.9</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-11.3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-13.7</a:t>
                      </a:r>
                    </a:p>
                  </a:txBody>
                  <a:tcPr marL="9525" marR="9525" marT="9525" marB="0" anchor="ct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-14.8</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-14.4</a:t>
                      </a:r>
                    </a:p>
                  </a:txBody>
                  <a:tcPr marL="9525" marR="9525" marT="9525" marB="0" anchor="ctr">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1100" b="1" i="0" u="none" strike="noStrike" dirty="0">
                          <a:solidFill>
                            <a:srgbClr val="000000"/>
                          </a:solidFill>
                          <a:effectLst/>
                          <a:latin typeface="+mn-lt"/>
                          <a:ea typeface="宋体" panose="02010600030101010101" pitchFamily="2" charset="-122"/>
                        </a:rPr>
                        <a:t>-</a:t>
                      </a:r>
                      <a:r>
                        <a:rPr lang="en-US" altLang="zh-CN" sz="1100" b="1" i="0" u="none" strike="noStrike" dirty="0" err="1">
                          <a:solidFill>
                            <a:srgbClr val="000000"/>
                          </a:solidFill>
                          <a:effectLst/>
                          <a:latin typeface="+mn-lt"/>
                          <a:ea typeface="宋体" panose="02010600030101010101" pitchFamily="2" charset="-122"/>
                        </a:rPr>
                        <a:t>Inf</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-15.6</a:t>
                      </a:r>
                    </a:p>
                  </a:txBody>
                  <a:tcPr marL="9525" marR="9525" marT="9525" marB="0" anchor="ctr">
                    <a:solidFill>
                      <a:srgbClr val="FFFF00"/>
                    </a:solidFill>
                  </a:tcPr>
                </a:tc>
                <a:extLst>
                  <a:ext uri="{0D108BD9-81ED-4DB2-BD59-A6C34878D82A}">
                    <a16:rowId xmlns:a16="http://schemas.microsoft.com/office/drawing/2014/main" val="10006"/>
                  </a:ext>
                </a:extLst>
              </a:tr>
              <a:tr h="171450">
                <a:tc>
                  <a:txBody>
                    <a:bodyPr/>
                    <a:lstStyle/>
                    <a:p>
                      <a:pPr algn="ctr" fontAlgn="ctr"/>
                      <a:r>
                        <a:rPr lang="en-US" altLang="zh-CN" sz="1100" b="1" i="0" u="none" strike="noStrike">
                          <a:solidFill>
                            <a:srgbClr val="000000"/>
                          </a:solidFill>
                          <a:effectLst/>
                          <a:latin typeface="+mn-lt"/>
                          <a:ea typeface="宋体" panose="02010600030101010101" pitchFamily="2" charset="-122"/>
                        </a:rPr>
                        <a:t>-13.7</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-14.1</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-13</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-11.6</a:t>
                      </a:r>
                    </a:p>
                  </a:txBody>
                  <a:tcPr marL="9525" marR="9525" marT="9525" marB="0" anchor="ctr"/>
                </a:tc>
                <a:tc>
                  <a:txBody>
                    <a:bodyPr/>
                    <a:lstStyle/>
                    <a:p>
                      <a:pPr algn="ctr" fontAlgn="ctr"/>
                      <a:r>
                        <a:rPr lang="en-US" altLang="zh-CN" sz="1100" b="1" i="0" u="none" strike="noStrike">
                          <a:solidFill>
                            <a:srgbClr val="000000"/>
                          </a:solidFill>
                          <a:effectLst/>
                          <a:latin typeface="+mn-lt"/>
                          <a:ea typeface="宋体" panose="02010600030101010101" pitchFamily="2" charset="-122"/>
                        </a:rPr>
                        <a:t>-14.4</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-14.8</a:t>
                      </a:r>
                    </a:p>
                  </a:txBody>
                  <a:tcPr marL="9525" marR="9525" marT="9525" marB="0" anchor="ctr">
                    <a:solidFill>
                      <a:srgbClr val="FFFF00"/>
                    </a:solidFill>
                  </a:tcPr>
                </a:tc>
                <a:tc>
                  <a:txBody>
                    <a:bodyPr/>
                    <a:lstStyle/>
                    <a:p>
                      <a:pPr algn="ctr" fontAlgn="ctr"/>
                      <a:r>
                        <a:rPr lang="en-US" altLang="zh-CN" sz="1100" b="1" i="0" u="none" strike="noStrike" dirty="0">
                          <a:solidFill>
                            <a:srgbClr val="000000"/>
                          </a:solidFill>
                          <a:effectLst/>
                          <a:latin typeface="+mn-lt"/>
                          <a:ea typeface="宋体" panose="02010600030101010101" pitchFamily="2" charset="-122"/>
                        </a:rPr>
                        <a:t>-15.6</a:t>
                      </a:r>
                    </a:p>
                  </a:txBody>
                  <a:tcPr marL="9525" marR="9525" marT="9525" marB="0" anchor="ctr">
                    <a:solidFill>
                      <a:srgbClr val="FFFF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1100" b="1" i="0" u="none" strike="noStrike" dirty="0">
                          <a:solidFill>
                            <a:srgbClr val="000000"/>
                          </a:solidFill>
                          <a:effectLst/>
                          <a:latin typeface="+mn-lt"/>
                          <a:ea typeface="宋体" panose="02010600030101010101" pitchFamily="2" charset="-122"/>
                        </a:rPr>
                        <a:t>-</a:t>
                      </a:r>
                      <a:r>
                        <a:rPr lang="en-US" altLang="zh-CN" sz="1100" b="1" i="0" u="none" strike="noStrike" dirty="0" err="1">
                          <a:solidFill>
                            <a:srgbClr val="000000"/>
                          </a:solidFill>
                          <a:effectLst/>
                          <a:latin typeface="+mn-lt"/>
                          <a:ea typeface="宋体" panose="02010600030101010101" pitchFamily="2" charset="-122"/>
                        </a:rPr>
                        <a:t>Inf</a:t>
                      </a:r>
                      <a:endParaRPr lang="zh-CN" altLang="en-US" sz="1100" b="1" i="0" u="none" strike="noStrike" dirty="0">
                        <a:solidFill>
                          <a:srgbClr val="000000"/>
                        </a:solidFill>
                        <a:effectLst/>
                        <a:latin typeface="+mn-lt"/>
                        <a:ea typeface="宋体" panose="02010600030101010101" pitchFamily="2" charset="-122"/>
                      </a:endParaRPr>
                    </a:p>
                  </a:txBody>
                  <a:tcPr marL="9525" marR="9525" marT="9525" marB="0" anchor="ctr">
                    <a:solidFill>
                      <a:srgbClr val="FF0000"/>
                    </a:solidFill>
                  </a:tcPr>
                </a:tc>
                <a:extLst>
                  <a:ext uri="{0D108BD9-81ED-4DB2-BD59-A6C34878D82A}">
                    <a16:rowId xmlns:a16="http://schemas.microsoft.com/office/drawing/2014/main" val="10007"/>
                  </a:ext>
                </a:extLst>
              </a:tr>
            </a:tbl>
          </a:graphicData>
        </a:graphic>
      </p:graphicFrame>
      <p:sp>
        <p:nvSpPr>
          <p:cNvPr id="7" name="文本框 6"/>
          <p:cNvSpPr txBox="1"/>
          <p:nvPr/>
        </p:nvSpPr>
        <p:spPr>
          <a:xfrm>
            <a:off x="4686751" y="3461340"/>
            <a:ext cx="3240360" cy="461665"/>
          </a:xfrm>
          <a:prstGeom prst="rect">
            <a:avLst/>
          </a:prstGeom>
          <a:noFill/>
        </p:spPr>
        <p:txBody>
          <a:bodyPr wrap="square" rtlCol="0">
            <a:spAutoFit/>
          </a:bodyPr>
          <a:lstStyle/>
          <a:p>
            <a:r>
              <a:rPr lang="en-US" altLang="zh-CN" dirty="0">
                <a:solidFill>
                  <a:schemeClr val="tx1"/>
                </a:solidFill>
              </a:rPr>
              <a:t>With CFO up to 40ppm</a:t>
            </a:r>
            <a:endParaRPr lang="zh-CN" altLang="en-US" dirty="0">
              <a:solidFill>
                <a:schemeClr val="tx1"/>
              </a:solidFill>
            </a:endParaRPr>
          </a:p>
        </p:txBody>
      </p:sp>
      <p:sp>
        <p:nvSpPr>
          <p:cNvPr id="8" name="文本框 7"/>
          <p:cNvSpPr txBox="1"/>
          <p:nvPr/>
        </p:nvSpPr>
        <p:spPr>
          <a:xfrm>
            <a:off x="991369" y="3471391"/>
            <a:ext cx="3240360" cy="461665"/>
          </a:xfrm>
          <a:prstGeom prst="rect">
            <a:avLst/>
          </a:prstGeom>
          <a:noFill/>
        </p:spPr>
        <p:txBody>
          <a:bodyPr wrap="square" rtlCol="0">
            <a:spAutoFit/>
          </a:bodyPr>
          <a:lstStyle/>
          <a:p>
            <a:r>
              <a:rPr lang="en-US" altLang="zh-CN" dirty="0">
                <a:solidFill>
                  <a:schemeClr val="tx1"/>
                </a:solidFill>
              </a:rPr>
              <a:t>With CFO=0</a:t>
            </a:r>
            <a:endParaRPr lang="zh-CN" altLang="en-US" dirty="0">
              <a:solidFill>
                <a:schemeClr val="tx1"/>
              </a:solidFill>
            </a:endParaRPr>
          </a:p>
        </p:txBody>
      </p:sp>
    </p:spTree>
    <p:extLst>
      <p:ext uri="{BB962C8B-B14F-4D97-AF65-F5344CB8AC3E}">
        <p14:creationId xmlns:p14="http://schemas.microsoft.com/office/powerpoint/2010/main" val="2317634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23899" y="836712"/>
            <a:ext cx="7770813" cy="654968"/>
          </a:xfrm>
        </p:spPr>
        <p:txBody>
          <a:bodyPr/>
          <a:lstStyle/>
          <a:p>
            <a:r>
              <a:rPr lang="en-US" altLang="zh-CN" dirty="0"/>
              <a:t>Technical Guidance</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graphicFrame>
        <p:nvGraphicFramePr>
          <p:cNvPr id="6"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4240596811"/>
              </p:ext>
            </p:extLst>
          </p:nvPr>
        </p:nvGraphicFramePr>
        <p:xfrm>
          <a:off x="418305" y="1443168"/>
          <a:ext cx="8382000" cy="502920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altLang="zh-CN" sz="1100" baseline="0" dirty="0">
                        <a:effectLst/>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b="1" dirty="0">
                          <a:solidFill>
                            <a:srgbClr val="FF0000"/>
                          </a:solidFill>
                          <a:effectLst/>
                        </a:rPr>
                        <a:t>Improved link budget </a:t>
                      </a:r>
                      <a:r>
                        <a:rPr lang="en-US" sz="1100" dirty="0">
                          <a:effectLst/>
                        </a:rPr>
                        <a:t>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marL="0" algn="l" defTabSz="914400" rtl="0" eaLnBrk="1" latinLnBrk="0" hangingPunct="1">
                        <a:lnSpc>
                          <a:spcPct val="107000"/>
                        </a:lnSpc>
                        <a:spcAft>
                          <a:spcPts val="800"/>
                        </a:spcAft>
                      </a:pPr>
                      <a:r>
                        <a:rPr lang="en-US" sz="1100" b="1" kern="1200" dirty="0">
                          <a:solidFill>
                            <a:srgbClr val="FF0000"/>
                          </a:solidFill>
                          <a:effectLst/>
                          <a:latin typeface="+mn-lt"/>
                          <a:ea typeface="+mn-ea"/>
                          <a:cs typeface="+mn-cs"/>
                        </a:rPr>
                        <a:t>Improvements to accuracy / precision / reliability and interoperability for high-integrity ranging</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100" baseline="0" dirty="0">
                        <a:effectLst/>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dirty="0">
                          <a:effectLst/>
                        </a:rPr>
                        <a:t>Reduced complexity and power consumption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b="1" dirty="0">
                          <a:solidFill>
                            <a:srgbClr val="FF0000"/>
                          </a:solidFill>
                          <a:effectLst/>
                        </a:rPr>
                        <a:t>Higher data-rate streaming allowing at least 50 Mbit/s of throughput</a:t>
                      </a:r>
                      <a:endParaRPr lang="en-US"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dirty="0">
                          <a:effectLst/>
                        </a:rPr>
                        <a:t>Infrastructure synchronization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1114401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Title 1">
            <a:extLst>
              <a:ext uri="{FF2B5EF4-FFF2-40B4-BE49-F238E27FC236}">
                <a16:creationId xmlns:a16="http://schemas.microsoft.com/office/drawing/2014/main" id="{F85CF5C0-822E-48F4-A81B-C1DDA9267EF6}"/>
              </a:ext>
            </a:extLst>
          </p:cNvPr>
          <p:cNvSpPr>
            <a:spLocks noGrp="1"/>
          </p:cNvSpPr>
          <p:nvPr>
            <p:ph type="title"/>
          </p:nvPr>
        </p:nvSpPr>
        <p:spPr>
          <a:xfrm>
            <a:off x="762000" y="685800"/>
            <a:ext cx="7764463" cy="754063"/>
          </a:xfrm>
        </p:spPr>
        <p:txBody>
          <a:bodyPr/>
          <a:lstStyle/>
          <a:p>
            <a:r>
              <a:rPr lang="en-US" dirty="0"/>
              <a:t>Introduction</a:t>
            </a:r>
          </a:p>
        </p:txBody>
      </p:sp>
      <p:sp>
        <p:nvSpPr>
          <p:cNvPr id="6" name="Content Placeholder 2">
            <a:extLst>
              <a:ext uri="{FF2B5EF4-FFF2-40B4-BE49-F238E27FC236}">
                <a16:creationId xmlns:a16="http://schemas.microsoft.com/office/drawing/2014/main" id="{E6EE2CDC-448B-4B40-B72D-E01BC7786714}"/>
              </a:ext>
            </a:extLst>
          </p:cNvPr>
          <p:cNvSpPr>
            <a:spLocks noGrp="1"/>
          </p:cNvSpPr>
          <p:nvPr>
            <p:ph idx="1"/>
          </p:nvPr>
        </p:nvSpPr>
        <p:spPr>
          <a:xfrm>
            <a:off x="609600" y="1371600"/>
            <a:ext cx="7764463" cy="4868863"/>
          </a:xfrm>
        </p:spPr>
        <p:txBody>
          <a:bodyPr/>
          <a:lstStyle/>
          <a:p>
            <a:pPr marL="457200" indent="-457200">
              <a:buFont typeface="Arial" panose="020B0604020202020204" pitchFamily="34" charset="0"/>
              <a:buChar char="•"/>
            </a:pPr>
            <a:r>
              <a:rPr lang="en-US" sz="2800" dirty="0"/>
              <a:t>Several new preamble sequences have been proposed for 15.4ab</a:t>
            </a:r>
          </a:p>
          <a:p>
            <a:pPr marL="457200" indent="-457200">
              <a:buFont typeface="Arial" panose="020B0604020202020204" pitchFamily="34" charset="0"/>
              <a:buChar char="•"/>
            </a:pPr>
            <a:r>
              <a:rPr lang="en-US" sz="2800" dirty="0"/>
              <a:t>One evaluation method has been proposed in DCN 446</a:t>
            </a:r>
          </a:p>
          <a:p>
            <a:pPr marL="457200" indent="-457200">
              <a:buFont typeface="Arial" panose="020B0604020202020204" pitchFamily="34" charset="0"/>
              <a:buChar char="•"/>
            </a:pPr>
            <a:r>
              <a:rPr lang="en-US" sz="2800" dirty="0"/>
              <a:t>The goal of this presentation is to analyze the metrics for the preamble sequence and to reach consensus on the preamble sequence  evaluation method </a:t>
            </a:r>
          </a:p>
        </p:txBody>
      </p:sp>
    </p:spTree>
    <p:extLst>
      <p:ext uri="{BB962C8B-B14F-4D97-AF65-F5344CB8AC3E}">
        <p14:creationId xmlns:p14="http://schemas.microsoft.com/office/powerpoint/2010/main" val="1508131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685800"/>
            <a:ext cx="7989069" cy="1065213"/>
          </a:xfrm>
        </p:spPr>
        <p:txBody>
          <a:bodyPr/>
          <a:lstStyle/>
          <a:p>
            <a:r>
              <a:rPr lang="en-US" altLang="zh-CN" dirty="0"/>
              <a:t>Evaluation Scenarios</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9" name="文本框 8"/>
          <p:cNvSpPr txBox="1"/>
          <p:nvPr/>
        </p:nvSpPr>
        <p:spPr>
          <a:xfrm>
            <a:off x="755576" y="1751013"/>
            <a:ext cx="8136904" cy="3785652"/>
          </a:xfrm>
          <a:prstGeom prst="rect">
            <a:avLst/>
          </a:prstGeom>
          <a:noFill/>
        </p:spPr>
        <p:txBody>
          <a:bodyPr wrap="square" rtlCol="0">
            <a:spAutoFit/>
          </a:bodyPr>
          <a:lstStyle/>
          <a:p>
            <a:pPr marL="342900" indent="-342900">
              <a:buFont typeface="Wingdings" panose="05000000000000000000" pitchFamily="2" charset="2"/>
              <a:buChar char="l"/>
            </a:pPr>
            <a:r>
              <a:rPr lang="en-US" altLang="zh-CN" dirty="0">
                <a:solidFill>
                  <a:schemeClr val="tx1"/>
                </a:solidFill>
              </a:rPr>
              <a:t>Cross-correlation with the existing preamble sequence is a trivial metric because of the following reasons:</a:t>
            </a:r>
          </a:p>
          <a:p>
            <a:pPr marL="1085850" lvl="1" indent="-342900">
              <a:buFont typeface="Wingdings" panose="05000000000000000000" pitchFamily="2" charset="2"/>
              <a:buChar char="Ø"/>
            </a:pPr>
            <a:r>
              <a:rPr lang="en-US" altLang="zh-CN" dirty="0">
                <a:solidFill>
                  <a:schemeClr val="tx1"/>
                </a:solidFill>
              </a:rPr>
              <a:t>The uncoordinated interference most likely comes from the STS or data segment instead of the preamble</a:t>
            </a:r>
          </a:p>
          <a:p>
            <a:pPr marL="1085850" lvl="1" indent="-342900">
              <a:buFont typeface="Wingdings" panose="05000000000000000000" pitchFamily="2" charset="2"/>
              <a:buChar char="Ø"/>
            </a:pPr>
            <a:r>
              <a:rPr lang="en-US" altLang="zh-CN" dirty="0">
                <a:solidFill>
                  <a:schemeClr val="tx1"/>
                </a:solidFill>
              </a:rPr>
              <a:t> The mean PRF of length 31 preamble sequences is very small, which can be easily identified</a:t>
            </a:r>
          </a:p>
          <a:p>
            <a:pPr marL="1085850" lvl="1" indent="-342900">
              <a:buFont typeface="Wingdings" panose="05000000000000000000" pitchFamily="2" charset="2"/>
              <a:buChar char="Ø"/>
            </a:pPr>
            <a:r>
              <a:rPr lang="en-US" altLang="zh-CN" dirty="0">
                <a:solidFill>
                  <a:schemeClr val="tx1"/>
                </a:solidFill>
              </a:rPr>
              <a:t>The cross-correlations between the length 91 preamble sequences are already very large (-9.5dB)</a:t>
            </a:r>
          </a:p>
          <a:p>
            <a:pPr marL="342900" indent="-342900">
              <a:buFont typeface="Wingdings" panose="05000000000000000000" pitchFamily="2" charset="2"/>
              <a:buChar char="l"/>
            </a:pPr>
            <a:r>
              <a:rPr lang="en-US" altLang="zh-CN" dirty="0">
                <a:solidFill>
                  <a:schemeClr val="tx1"/>
                </a:solidFill>
              </a:rPr>
              <a:t>The cross-correlation affects detection false alarm rate, but the number of symbols for packet detection is small in general</a:t>
            </a:r>
            <a:endParaRPr lang="zh-CN" altLang="en-US" dirty="0">
              <a:solidFill>
                <a:schemeClr val="tx1"/>
              </a:solidFill>
            </a:endParaRPr>
          </a:p>
        </p:txBody>
      </p:sp>
    </p:spTree>
    <p:extLst>
      <p:ext uri="{BB962C8B-B14F-4D97-AF65-F5344CB8AC3E}">
        <p14:creationId xmlns:p14="http://schemas.microsoft.com/office/powerpoint/2010/main" val="3444073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685800"/>
            <a:ext cx="7989069" cy="1065213"/>
          </a:xfrm>
        </p:spPr>
        <p:txBody>
          <a:bodyPr/>
          <a:lstStyle/>
          <a:p>
            <a:r>
              <a:rPr lang="en-US" altLang="zh-CN" dirty="0"/>
              <a:t>Evaluation Scenarios</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文本框 6"/>
          <p:cNvSpPr txBox="1"/>
          <p:nvPr/>
        </p:nvSpPr>
        <p:spPr>
          <a:xfrm>
            <a:off x="899592" y="1844824"/>
            <a:ext cx="7920880" cy="4154984"/>
          </a:xfrm>
          <a:prstGeom prst="rect">
            <a:avLst/>
          </a:prstGeom>
          <a:noFill/>
        </p:spPr>
        <p:txBody>
          <a:bodyPr wrap="square" rtlCol="0">
            <a:spAutoFit/>
          </a:bodyPr>
          <a:lstStyle/>
          <a:p>
            <a:pPr marL="342900" indent="-342900">
              <a:buFont typeface="Wingdings" panose="05000000000000000000" pitchFamily="2" charset="2"/>
              <a:buChar char="l"/>
            </a:pPr>
            <a:r>
              <a:rPr lang="en-US" altLang="zh-CN" dirty="0">
                <a:solidFill>
                  <a:schemeClr val="tx1"/>
                </a:solidFill>
              </a:rPr>
              <a:t>We would suggest to define preamble sequences for each group of channel as in 15.4a</a:t>
            </a:r>
          </a:p>
          <a:p>
            <a:pPr marL="342900" indent="-342900">
              <a:buFont typeface="Wingdings" panose="05000000000000000000" pitchFamily="2" charset="2"/>
              <a:buChar char="l"/>
            </a:pPr>
            <a:endParaRPr lang="en-US" altLang="zh-CN" dirty="0">
              <a:solidFill>
                <a:schemeClr val="tx1"/>
              </a:solidFill>
            </a:endParaRPr>
          </a:p>
          <a:p>
            <a:pPr marL="342900" indent="-342900">
              <a:buFont typeface="Wingdings" panose="05000000000000000000" pitchFamily="2" charset="2"/>
              <a:buChar char="l"/>
            </a:pPr>
            <a:endParaRPr lang="en-US" altLang="zh-CN" dirty="0">
              <a:solidFill>
                <a:schemeClr val="tx1"/>
              </a:solidFill>
            </a:endParaRPr>
          </a:p>
          <a:p>
            <a:pPr marL="342900" indent="-342900">
              <a:buFont typeface="Wingdings" panose="05000000000000000000" pitchFamily="2" charset="2"/>
              <a:buChar char="l"/>
            </a:pPr>
            <a:endParaRPr lang="en-US" altLang="zh-CN" dirty="0">
              <a:solidFill>
                <a:schemeClr val="tx1"/>
              </a:solidFill>
            </a:endParaRPr>
          </a:p>
          <a:p>
            <a:pPr marL="342900" indent="-342900">
              <a:buFont typeface="Wingdings" panose="05000000000000000000" pitchFamily="2" charset="2"/>
              <a:buChar char="l"/>
            </a:pPr>
            <a:endParaRPr lang="en-US" altLang="zh-CN" dirty="0">
              <a:solidFill>
                <a:schemeClr val="tx1"/>
              </a:solidFill>
            </a:endParaRPr>
          </a:p>
          <a:p>
            <a:pPr marL="342900" indent="-342900">
              <a:buFont typeface="Wingdings" panose="05000000000000000000" pitchFamily="2" charset="2"/>
              <a:buChar char="l"/>
            </a:pPr>
            <a:endParaRPr lang="en-US" altLang="zh-CN" dirty="0">
              <a:solidFill>
                <a:schemeClr val="tx1"/>
              </a:solidFill>
            </a:endParaRPr>
          </a:p>
          <a:p>
            <a:endParaRPr lang="en-US" altLang="zh-CN" dirty="0">
              <a:solidFill>
                <a:schemeClr val="tx1"/>
              </a:solidFill>
            </a:endParaRPr>
          </a:p>
          <a:p>
            <a:pPr marL="342900" indent="-342900">
              <a:buFont typeface="Wingdings" panose="05000000000000000000" pitchFamily="2" charset="2"/>
              <a:buChar char="l"/>
            </a:pPr>
            <a:r>
              <a:rPr lang="en-US" altLang="zh-CN" dirty="0">
                <a:solidFill>
                  <a:schemeClr val="tx1"/>
                </a:solidFill>
              </a:rPr>
              <a:t>Four different sequences for each group of channels</a:t>
            </a:r>
          </a:p>
          <a:p>
            <a:pPr marL="342900" indent="-342900">
              <a:buFont typeface="Wingdings" panose="05000000000000000000" pitchFamily="2" charset="2"/>
              <a:buChar char="l"/>
            </a:pPr>
            <a:r>
              <a:rPr lang="en-US" altLang="zh-CN" dirty="0">
                <a:solidFill>
                  <a:schemeClr val="tx1"/>
                </a:solidFill>
              </a:rPr>
              <a:t>No any two sequences are equivalent under circular shift</a:t>
            </a:r>
          </a:p>
          <a:p>
            <a:pPr marL="342900" indent="-342900">
              <a:buFont typeface="Wingdings" panose="05000000000000000000" pitchFamily="2" charset="2"/>
              <a:buChar char="l"/>
            </a:pPr>
            <a:endParaRPr lang="zh-CN" altLang="en-US" dirty="0">
              <a:solidFill>
                <a:schemeClr val="tx1"/>
              </a:solidFill>
            </a:endParaRPr>
          </a:p>
        </p:txBody>
      </p:sp>
      <p:pic>
        <p:nvPicPr>
          <p:cNvPr id="8" name="图片 7"/>
          <p:cNvPicPr>
            <a:picLocks noChangeAspect="1"/>
          </p:cNvPicPr>
          <p:nvPr/>
        </p:nvPicPr>
        <p:blipFill>
          <a:blip r:embed="rId2"/>
          <a:stretch>
            <a:fillRect/>
          </a:stretch>
        </p:blipFill>
        <p:spPr>
          <a:xfrm>
            <a:off x="1691680" y="2636912"/>
            <a:ext cx="4362698" cy="2016224"/>
          </a:xfrm>
          <a:prstGeom prst="rect">
            <a:avLst/>
          </a:prstGeom>
        </p:spPr>
      </p:pic>
    </p:spTree>
    <p:extLst>
      <p:ext uri="{BB962C8B-B14F-4D97-AF65-F5344CB8AC3E}">
        <p14:creationId xmlns:p14="http://schemas.microsoft.com/office/powerpoint/2010/main" val="2509428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Ipatov</a:t>
            </a:r>
            <a:r>
              <a:rPr lang="en-US" altLang="zh-CN" dirty="0"/>
              <a:t> preamble sequences with length 133</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4106029456"/>
              </p:ext>
            </p:extLst>
          </p:nvPr>
        </p:nvGraphicFramePr>
        <p:xfrm>
          <a:off x="685800" y="2132856"/>
          <a:ext cx="7770813" cy="3870960"/>
        </p:xfrm>
        <a:graphic>
          <a:graphicData uri="http://schemas.openxmlformats.org/drawingml/2006/table">
            <a:tbl>
              <a:tblPr firstRow="1" bandRow="1">
                <a:tableStyleId>{5C22544A-7EE6-4342-B048-85BDC9FD1C3A}</a:tableStyleId>
              </a:tblPr>
              <a:tblGrid>
                <a:gridCol w="861864">
                  <a:extLst>
                    <a:ext uri="{9D8B030D-6E8A-4147-A177-3AD203B41FA5}">
                      <a16:colId xmlns:a16="http://schemas.microsoft.com/office/drawing/2014/main" val="20000"/>
                    </a:ext>
                  </a:extLst>
                </a:gridCol>
                <a:gridCol w="5938565">
                  <a:extLst>
                    <a:ext uri="{9D8B030D-6E8A-4147-A177-3AD203B41FA5}">
                      <a16:colId xmlns:a16="http://schemas.microsoft.com/office/drawing/2014/main" val="20001"/>
                    </a:ext>
                  </a:extLst>
                </a:gridCol>
                <a:gridCol w="970384">
                  <a:extLst>
                    <a:ext uri="{9D8B030D-6E8A-4147-A177-3AD203B41FA5}">
                      <a16:colId xmlns:a16="http://schemas.microsoft.com/office/drawing/2014/main" val="20002"/>
                    </a:ext>
                  </a:extLst>
                </a:gridCol>
              </a:tblGrid>
              <a:tr h="523557">
                <a:tc>
                  <a:txBody>
                    <a:bodyPr/>
                    <a:lstStyle/>
                    <a:p>
                      <a:pPr algn="ctr"/>
                      <a:r>
                        <a:rPr lang="en-US" altLang="zh-CN" sz="1600" dirty="0"/>
                        <a:t>Code index</a:t>
                      </a:r>
                      <a:endParaRPr lang="zh-CN" altLang="en-US" sz="1600" dirty="0"/>
                    </a:p>
                  </a:txBody>
                  <a:tcPr/>
                </a:tc>
                <a:tc>
                  <a:txBody>
                    <a:bodyPr/>
                    <a:lstStyle/>
                    <a:p>
                      <a:pPr algn="ctr"/>
                      <a:r>
                        <a:rPr lang="en-US" altLang="zh-CN" sz="1600" dirty="0"/>
                        <a:t>Code sequence</a:t>
                      </a:r>
                      <a:endParaRPr lang="zh-CN" altLang="en-US" sz="1600" dirty="0"/>
                    </a:p>
                  </a:txBody>
                  <a:tcPr/>
                </a:tc>
                <a:tc>
                  <a:txBody>
                    <a:bodyPr/>
                    <a:lstStyle/>
                    <a:p>
                      <a:pPr algn="ctr"/>
                      <a:r>
                        <a:rPr lang="en-US" altLang="zh-CN" sz="1600" dirty="0"/>
                        <a:t>Channel number</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33</a:t>
                      </a:r>
                      <a:endParaRPr lang="zh-CN" altLang="en-US" sz="1600" dirty="0"/>
                    </a:p>
                  </a:txBody>
                  <a:tcPr anchor="ctr"/>
                </a:tc>
                <a:tc>
                  <a:txBody>
                    <a:bodyPr/>
                    <a:lstStyle/>
                    <a:p>
                      <a:r>
                        <a:rPr lang="en-US" altLang="zh-CN" sz="1200" dirty="0"/>
                        <a:t>-1  0 -1 -1  1  1  1  1  1  1  1  0 -1  1  1 -1 -1 -1  0 -1 -1  1 -1 -1 -1  1 -1 -1 -1  0  1 -1 -1 -1  1  1 -1  1 -1  1  1  1 -1 -1  1  0 -1  1  1  1  0  0  1  0 -1  1  1  1  1  1 -1  1 -1 -1  1  0  1  1 -1 -1  1  1  1  1 -1 -1 -1  1 -1  1  1 -1  1 -1  1  1 -1 -1  1  1  1  1 -1 -1 -1  1  0 -1  1  1 -1  1  1 -1  1  1  1 -1  1 -1  1 -1  1 -1  1 -1  1  1  1  1 -1  0 -1 -1  1  0  1  1 -1  1 -1 -1 -1</a:t>
                      </a:r>
                    </a:p>
                  </a:txBody>
                  <a:tcPr/>
                </a:tc>
                <a:tc>
                  <a:txBody>
                    <a:bodyPr/>
                    <a:lstStyle/>
                    <a:p>
                      <a:r>
                        <a:rPr lang="en-US" altLang="zh-CN" dirty="0"/>
                        <a:t>0,1,8,12</a:t>
                      </a:r>
                      <a:endParaRPr lang="zh-CN" altLang="en-US" dirty="0"/>
                    </a:p>
                  </a:txBody>
                  <a:tcPr/>
                </a:tc>
                <a:extLst>
                  <a:ext uri="{0D108BD9-81ED-4DB2-BD59-A6C34878D82A}">
                    <a16:rowId xmlns:a16="http://schemas.microsoft.com/office/drawing/2014/main" val="10001"/>
                  </a:ext>
                </a:extLst>
              </a:tr>
              <a:tr h="370840">
                <a:tc>
                  <a:txBody>
                    <a:bodyPr/>
                    <a:lstStyle/>
                    <a:p>
                      <a:pPr algn="ctr"/>
                      <a:r>
                        <a:rPr lang="en-US" altLang="zh-CN" sz="1600" dirty="0"/>
                        <a:t>34</a:t>
                      </a:r>
                      <a:endParaRPr lang="zh-CN" altLang="en-US" sz="1600" dirty="0"/>
                    </a:p>
                  </a:txBody>
                  <a:tcPr anchor="ctr"/>
                </a:tc>
                <a:tc>
                  <a:txBody>
                    <a:bodyPr/>
                    <a:lstStyle/>
                    <a:p>
                      <a:r>
                        <a:rPr lang="en-US" altLang="zh-CN" sz="1200" dirty="0"/>
                        <a:t> -1 -1  1  1 -1 -1  0  1 -1 -1  1 -1 -1  1 -1  0  1  0 -1  1 -1 -1  1 -1  1 -1 -1 -1  1 -1  1 -1  0  1  1  1  1 -1  1  1 -1 -1  1  1 -1 -1  1  1  0  1 -1 -1 -1 -1  0 -1  1 -1  1  1  1  0  0  1  1 -1  0 -1  1 -1  1  1 -1 -1  1 -1  1  1  1  1 -1  1 -1  1  1 -1  0 -1 -1  0  1  1  1  1 -1 -1 -1  1 -1 -1  1  1  1 -1 -1  1  1  1  1  1  1  1  1  1 -1  1  1  1  1  1 -1 -1 -1 -1  1 -1  1 -1  1  0  1  1 -1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0,1,8,12</a:t>
                      </a:r>
                      <a:endParaRPr lang="zh-CN" altLang="en-US" dirty="0"/>
                    </a:p>
                    <a:p>
                      <a:endParaRPr lang="zh-CN" altLang="en-US" dirty="0"/>
                    </a:p>
                  </a:txBody>
                  <a:tcPr/>
                </a:tc>
                <a:extLst>
                  <a:ext uri="{0D108BD9-81ED-4DB2-BD59-A6C34878D82A}">
                    <a16:rowId xmlns:a16="http://schemas.microsoft.com/office/drawing/2014/main" val="10002"/>
                  </a:ext>
                </a:extLst>
              </a:tr>
              <a:tr h="370840">
                <a:tc>
                  <a:txBody>
                    <a:bodyPr/>
                    <a:lstStyle/>
                    <a:p>
                      <a:pPr algn="ctr"/>
                      <a:r>
                        <a:rPr lang="en-US" altLang="zh-CN" sz="1600" dirty="0"/>
                        <a:t>35</a:t>
                      </a:r>
                      <a:endParaRPr lang="zh-CN" altLang="en-US" sz="1600" dirty="0"/>
                    </a:p>
                  </a:txBody>
                  <a:tcPr anchor="ctr"/>
                </a:tc>
                <a:tc>
                  <a:txBody>
                    <a:bodyPr/>
                    <a:lstStyle/>
                    <a:p>
                      <a:r>
                        <a:rPr lang="en-US" altLang="zh-CN" sz="1200" dirty="0"/>
                        <a:t> -1 -1  1  0 -1 -1  1  1 -1 -1 -1 -1  1 -1  1 -1 -1 -1  1 -1  1  1  1  1 -1 -1  1  1  1 -1  0  1 -1  0 -1  1  1 -1 -1  0 -1 -1  1 -1 -1  1  1  1  1  1  1 -1 -1 -1 -1 -1 -1  1  1 -1  1  1 -1  1  0  1  1 -1  1  1  1  0 -1 -1 -1  1 -1  1  1  0 -1  0 -1  1 -1 -1 -1  1 -1  1 -1  1  0  0  1  1  1  0  1 -1  1  1  1  1 -1  1  1  1 -1  1 -1 -1  1  1  1  1  0 -1  1  1  1 -1  1  1 -1  1 -1 -1  1  1  1 -1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0,1,8,12</a:t>
                      </a:r>
                      <a:endParaRPr lang="zh-CN" altLang="en-US" dirty="0"/>
                    </a:p>
                    <a:p>
                      <a:endParaRPr lang="zh-CN" altLang="en-US" dirty="0"/>
                    </a:p>
                  </a:txBody>
                  <a:tcPr/>
                </a:tc>
                <a:extLst>
                  <a:ext uri="{0D108BD9-81ED-4DB2-BD59-A6C34878D82A}">
                    <a16:rowId xmlns:a16="http://schemas.microsoft.com/office/drawing/2014/main" val="10003"/>
                  </a:ext>
                </a:extLst>
              </a:tr>
              <a:tr h="370840">
                <a:tc>
                  <a:txBody>
                    <a:bodyPr/>
                    <a:lstStyle/>
                    <a:p>
                      <a:pPr algn="ctr"/>
                      <a:r>
                        <a:rPr lang="en-US" altLang="zh-CN" sz="1600" dirty="0"/>
                        <a:t>36</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cs"/>
                        </a:rPr>
                        <a:t>  0  1 -1  1 -1  1  1 -1  1  0  0  1  0  1  1  1 -1 -1  1  1  1  1  1 -1  1  1  0 -1  1 -1  0  1 -1  1  1 -1 -1  1 -1  1  1 -1  1  1  1 -1 -1 -1  1 -1  1  1  1 -1 -1  1 -1 -1 -1  1  1 -1 -1 -1 -1  1  1  0 -1  1 -1  1 -1  1  0  1  1  1 -1  1 -1  1  0  1  1  1  1 -1 -1 -1  1 -1 -1 -1 -1  1 -1  1  1 -1 -1 -1 -1  1  1 -1 -1  1  1  0 -1  1 -1 -1  0 -1 -1 -1  1  1  0  1  1  1  1  1  1  1 -1 -1 -1  1 -1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0,1,8,12</a:t>
                      </a:r>
                      <a:endParaRPr lang="zh-CN" altLang="en-US" dirty="0"/>
                    </a:p>
                    <a:p>
                      <a:endParaRPr lang="zh-CN" altLang="en-US" dirty="0"/>
                    </a:p>
                  </a:txBody>
                  <a:tcPr/>
                </a:tc>
                <a:extLst>
                  <a:ext uri="{0D108BD9-81ED-4DB2-BD59-A6C34878D82A}">
                    <a16:rowId xmlns:a16="http://schemas.microsoft.com/office/drawing/2014/main" val="10004"/>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120225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Ipatov</a:t>
            </a:r>
            <a:r>
              <a:rPr lang="en-US" altLang="zh-CN" dirty="0"/>
              <a:t> preamble sequences with length 133</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264281447"/>
              </p:ext>
            </p:extLst>
          </p:nvPr>
        </p:nvGraphicFramePr>
        <p:xfrm>
          <a:off x="685800" y="2132856"/>
          <a:ext cx="7770813" cy="3870960"/>
        </p:xfrm>
        <a:graphic>
          <a:graphicData uri="http://schemas.openxmlformats.org/drawingml/2006/table">
            <a:tbl>
              <a:tblPr firstRow="1" bandRow="1">
                <a:tableStyleId>{5C22544A-7EE6-4342-B048-85BDC9FD1C3A}</a:tableStyleId>
              </a:tblPr>
              <a:tblGrid>
                <a:gridCol w="861864">
                  <a:extLst>
                    <a:ext uri="{9D8B030D-6E8A-4147-A177-3AD203B41FA5}">
                      <a16:colId xmlns:a16="http://schemas.microsoft.com/office/drawing/2014/main" val="20000"/>
                    </a:ext>
                  </a:extLst>
                </a:gridCol>
                <a:gridCol w="5938565">
                  <a:extLst>
                    <a:ext uri="{9D8B030D-6E8A-4147-A177-3AD203B41FA5}">
                      <a16:colId xmlns:a16="http://schemas.microsoft.com/office/drawing/2014/main" val="20001"/>
                    </a:ext>
                  </a:extLst>
                </a:gridCol>
                <a:gridCol w="970384">
                  <a:extLst>
                    <a:ext uri="{9D8B030D-6E8A-4147-A177-3AD203B41FA5}">
                      <a16:colId xmlns:a16="http://schemas.microsoft.com/office/drawing/2014/main" val="20002"/>
                    </a:ext>
                  </a:extLst>
                </a:gridCol>
              </a:tblGrid>
              <a:tr h="523557">
                <a:tc>
                  <a:txBody>
                    <a:bodyPr/>
                    <a:lstStyle/>
                    <a:p>
                      <a:pPr algn="ctr"/>
                      <a:r>
                        <a:rPr lang="en-US" altLang="zh-CN" sz="1600" dirty="0"/>
                        <a:t>Code index</a:t>
                      </a:r>
                      <a:endParaRPr lang="zh-CN" altLang="en-US" sz="1600" dirty="0"/>
                    </a:p>
                  </a:txBody>
                  <a:tcPr/>
                </a:tc>
                <a:tc>
                  <a:txBody>
                    <a:bodyPr/>
                    <a:lstStyle/>
                    <a:p>
                      <a:pPr algn="ctr"/>
                      <a:r>
                        <a:rPr lang="en-US" altLang="zh-CN" sz="1600" dirty="0"/>
                        <a:t>Code sequence</a:t>
                      </a:r>
                      <a:endParaRPr lang="zh-CN" altLang="en-US" sz="1600" dirty="0"/>
                    </a:p>
                  </a:txBody>
                  <a:tcPr/>
                </a:tc>
                <a:tc>
                  <a:txBody>
                    <a:bodyPr/>
                    <a:lstStyle/>
                    <a:p>
                      <a:pPr algn="ctr"/>
                      <a:r>
                        <a:rPr lang="en-US" altLang="zh-CN" sz="1600" dirty="0"/>
                        <a:t>Channel number</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37</a:t>
                      </a:r>
                      <a:endParaRPr lang="zh-CN" altLang="en-US" sz="1600" dirty="0"/>
                    </a:p>
                  </a:txBody>
                  <a:tcPr anchor="ctr"/>
                </a:tc>
                <a:tc>
                  <a:txBody>
                    <a:bodyPr/>
                    <a:lstStyle/>
                    <a:p>
                      <a:r>
                        <a:rPr lang="en-US" altLang="zh-CN" sz="1200" dirty="0"/>
                        <a:t> -1  1  1 -1 -1 -1 -1 -1 -1 -1  1  1  1  1  1 -1  1 -1  1 -1  1  1  1 -1  0 -1  1  1  1  1 -1  1 -1 -1 -1  1  0 -1 -1 -1 -1 -1  1  1 -1  1  0  1  1 -1  1  1 -1  1 -1 -1  1  1  1 -1 -1 -1 -1  1 -1  1 -1 -1  1  1  1  0 -1 -1  1  1 -1 -1 -1  0 -1  1 -1  1  1 -1 -1  1 -1  1 -1  1  1  1  1  1  1 -1  1 -1  0  1  1  1 -1  1  1  0 -1  1  1  0  1  0  1  1  0 -1  1  1 -1  1  1 -1 -1  1  1 -1 -1  1  0  0  1</a:t>
                      </a:r>
                    </a:p>
                  </a:txBody>
                  <a:tcPr/>
                </a:tc>
                <a:tc>
                  <a:txBody>
                    <a:bodyPr/>
                    <a:lstStyle/>
                    <a:p>
                      <a:r>
                        <a:rPr lang="en-US" altLang="zh-CN" dirty="0"/>
                        <a:t>2,5,9,13</a:t>
                      </a:r>
                      <a:endParaRPr lang="zh-CN" altLang="en-US" dirty="0"/>
                    </a:p>
                  </a:txBody>
                  <a:tcPr/>
                </a:tc>
                <a:extLst>
                  <a:ext uri="{0D108BD9-81ED-4DB2-BD59-A6C34878D82A}">
                    <a16:rowId xmlns:a16="http://schemas.microsoft.com/office/drawing/2014/main" val="10001"/>
                  </a:ext>
                </a:extLst>
              </a:tr>
              <a:tr h="370840">
                <a:tc>
                  <a:txBody>
                    <a:bodyPr/>
                    <a:lstStyle/>
                    <a:p>
                      <a:pPr algn="ctr"/>
                      <a:r>
                        <a:rPr lang="en-US" altLang="zh-CN" sz="1600" dirty="0"/>
                        <a:t>38</a:t>
                      </a:r>
                      <a:endParaRPr lang="zh-CN" altLang="en-US" sz="1600" dirty="0"/>
                    </a:p>
                  </a:txBody>
                  <a:tcPr anchor="ctr"/>
                </a:tc>
                <a:tc>
                  <a:txBody>
                    <a:bodyPr/>
                    <a:lstStyle/>
                    <a:p>
                      <a:r>
                        <a:rPr lang="en-US" altLang="zh-CN" sz="1200" dirty="0"/>
                        <a:t> -1  1 -1  0 -1  1 -1 -1  1 -1 -1  1  1 -1  1  1  0  1  1  1 -1  1 -1  1  0 -1 -1  0  1  1  1  0  1  0  1  1 -1  1  1  1 -1 -1  1  0 -1  1  1 -1 -1 -1  1  1 -1  1  1  1  1 -1  1  1 -1 -1  1  1  1  1 -1 -1  1 -1  1 -1 -1  1  0  0  1 -1 -1 -1 -1 -1 -1  1  1 -1  1 -1  1 -1  1  1 -1 -1 -1 -1  1  0  1 -1 -1 -1  1 -1 -1  1  1  1  1 -1 -1  0  1  1 -1  1 -1  1 -1  1  1  1  1  1  1  1  1 -1 -1 -1 -1  0  1</a:t>
                      </a:r>
                    </a:p>
                  </a:txBody>
                  <a:tcPr/>
                </a:tc>
                <a:tc>
                  <a:txBody>
                    <a:bodyPr/>
                    <a:lstStyle/>
                    <a:p>
                      <a:r>
                        <a:rPr lang="en-US" altLang="zh-CN" dirty="0"/>
                        <a:t>2,5,9,13</a:t>
                      </a:r>
                      <a:endParaRPr lang="zh-CN" altLang="en-US" dirty="0"/>
                    </a:p>
                    <a:p>
                      <a:endParaRPr lang="zh-CN" altLang="en-US" dirty="0"/>
                    </a:p>
                  </a:txBody>
                  <a:tcPr/>
                </a:tc>
                <a:extLst>
                  <a:ext uri="{0D108BD9-81ED-4DB2-BD59-A6C34878D82A}">
                    <a16:rowId xmlns:a16="http://schemas.microsoft.com/office/drawing/2014/main" val="10002"/>
                  </a:ext>
                </a:extLst>
              </a:tr>
              <a:tr h="370840">
                <a:tc>
                  <a:txBody>
                    <a:bodyPr/>
                    <a:lstStyle/>
                    <a:p>
                      <a:pPr algn="ctr"/>
                      <a:r>
                        <a:rPr lang="en-US" altLang="zh-CN" sz="1600" dirty="0"/>
                        <a:t>39</a:t>
                      </a:r>
                      <a:endParaRPr lang="zh-CN" altLang="en-US" sz="1600" dirty="0"/>
                    </a:p>
                  </a:txBody>
                  <a:tcPr anchor="ctr"/>
                </a:tc>
                <a:tc>
                  <a:txBody>
                    <a:bodyPr/>
                    <a:lstStyle/>
                    <a:p>
                      <a:r>
                        <a:rPr lang="en-US" altLang="zh-CN" sz="1200" dirty="0"/>
                        <a:t>  1  1  1 -1  0  1  1  1 -1  1  1 -1  1 -1 -1  1  1 -1  1  1 -1  1 -1 -1 -1  1 -1  1 -1  1 -1 -1  1  0  1  1  1  1  1  1  1  1  1 -1 -1 -1 -1  1  1 -1 -1  1 -1  1  0  1 -1 -1 -1  1  1  1  1  1 -1  1  0 -1 -1  1  1  0  0  1 -1  1  1  1  1  0  1  0 -1  1 -1 -1  1  1  1 -1  1  1  1 -1 -1 -1  1 -1 -1  1 -1 -1 -1  0  1 -1 -1  0  1  1 -1  1 -1 -1 -1  1 -1 -1  1 -1  1 -1 -1  0 -1  1  0  1  1  1 -1 -1 -1</a:t>
                      </a:r>
                    </a:p>
                  </a:txBody>
                  <a:tcPr/>
                </a:tc>
                <a:tc>
                  <a:txBody>
                    <a:bodyPr/>
                    <a:lstStyle/>
                    <a:p>
                      <a:r>
                        <a:rPr lang="en-US" altLang="zh-CN" dirty="0"/>
                        <a:t>2,5,9,13</a:t>
                      </a:r>
                      <a:endParaRPr lang="zh-CN" altLang="en-US" dirty="0"/>
                    </a:p>
                    <a:p>
                      <a:endParaRPr lang="zh-CN" altLang="en-US" dirty="0"/>
                    </a:p>
                  </a:txBody>
                  <a:tcPr/>
                </a:tc>
                <a:extLst>
                  <a:ext uri="{0D108BD9-81ED-4DB2-BD59-A6C34878D82A}">
                    <a16:rowId xmlns:a16="http://schemas.microsoft.com/office/drawing/2014/main" val="10003"/>
                  </a:ext>
                </a:extLst>
              </a:tr>
              <a:tr h="370840">
                <a:tc>
                  <a:txBody>
                    <a:bodyPr/>
                    <a:lstStyle/>
                    <a:p>
                      <a:pPr algn="ctr"/>
                      <a:r>
                        <a:rPr lang="en-US" altLang="zh-CN" sz="1600" dirty="0"/>
                        <a:t>40</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 -1 -1  1  0 -1  1  1  1 -1  1 -1 -1  1  1  1  1  1  1 -1 -1  1 -1  1  1 -1 -1  0  1  1  0  0  1  1  1  1 -1  1 -1  0 -1 -1  1  1  0 -1  0  1  1  1  1  1 -1  1  1 -1  1  1  1 -1 -1  1  1  1  0  1  1 -1 -1 -1 -1 -1 -1 -1  1  0 -1  1 -1 -1  1 -1  1 -1  1  0  1 -1  1  1 -1 -1 -1 -1 -1  1 -1  1  1 -1 -1  1  1 -1  1 -1  1  0  1 -1  1  1  1  0  1 -1 -1 -1  1  1  1 -1 -1  1  1 -1  1 -1 -1  1 -1  1 -1 -1</a:t>
                      </a:r>
                      <a:endParaRPr kumimoji="0" lang="en-US" altLang="zh-CN"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r>
                        <a:rPr lang="en-US" altLang="zh-CN" dirty="0"/>
                        <a:t>2,5,9,13</a:t>
                      </a:r>
                      <a:endParaRPr lang="zh-CN" altLang="en-US" dirty="0"/>
                    </a:p>
                    <a:p>
                      <a:endParaRPr lang="zh-CN" altLang="en-US" dirty="0"/>
                    </a:p>
                  </a:txBody>
                  <a:tcPr/>
                </a:tc>
                <a:extLst>
                  <a:ext uri="{0D108BD9-81ED-4DB2-BD59-A6C34878D82A}">
                    <a16:rowId xmlns:a16="http://schemas.microsoft.com/office/drawing/2014/main" val="10004"/>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754712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Ipatov</a:t>
            </a:r>
            <a:r>
              <a:rPr lang="en-US" altLang="zh-CN" dirty="0"/>
              <a:t> preamble sequence with length 133</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1761646648"/>
              </p:ext>
            </p:extLst>
          </p:nvPr>
        </p:nvGraphicFramePr>
        <p:xfrm>
          <a:off x="685800" y="2132856"/>
          <a:ext cx="7770813" cy="3870960"/>
        </p:xfrm>
        <a:graphic>
          <a:graphicData uri="http://schemas.openxmlformats.org/drawingml/2006/table">
            <a:tbl>
              <a:tblPr firstRow="1" bandRow="1">
                <a:tableStyleId>{5C22544A-7EE6-4342-B048-85BDC9FD1C3A}</a:tableStyleId>
              </a:tblPr>
              <a:tblGrid>
                <a:gridCol w="861864">
                  <a:extLst>
                    <a:ext uri="{9D8B030D-6E8A-4147-A177-3AD203B41FA5}">
                      <a16:colId xmlns:a16="http://schemas.microsoft.com/office/drawing/2014/main" val="20000"/>
                    </a:ext>
                  </a:extLst>
                </a:gridCol>
                <a:gridCol w="5938565">
                  <a:extLst>
                    <a:ext uri="{9D8B030D-6E8A-4147-A177-3AD203B41FA5}">
                      <a16:colId xmlns:a16="http://schemas.microsoft.com/office/drawing/2014/main" val="20001"/>
                    </a:ext>
                  </a:extLst>
                </a:gridCol>
                <a:gridCol w="970384">
                  <a:extLst>
                    <a:ext uri="{9D8B030D-6E8A-4147-A177-3AD203B41FA5}">
                      <a16:colId xmlns:a16="http://schemas.microsoft.com/office/drawing/2014/main" val="20002"/>
                    </a:ext>
                  </a:extLst>
                </a:gridCol>
              </a:tblGrid>
              <a:tr h="523557">
                <a:tc>
                  <a:txBody>
                    <a:bodyPr/>
                    <a:lstStyle/>
                    <a:p>
                      <a:pPr algn="ctr"/>
                      <a:r>
                        <a:rPr lang="en-US" altLang="zh-CN" sz="1600" dirty="0"/>
                        <a:t>Code index</a:t>
                      </a:r>
                      <a:endParaRPr lang="zh-CN" altLang="en-US" sz="1600" dirty="0"/>
                    </a:p>
                  </a:txBody>
                  <a:tcPr/>
                </a:tc>
                <a:tc>
                  <a:txBody>
                    <a:bodyPr/>
                    <a:lstStyle/>
                    <a:p>
                      <a:pPr algn="ctr"/>
                      <a:r>
                        <a:rPr lang="en-US" altLang="zh-CN" sz="1600" dirty="0"/>
                        <a:t>Code sequence</a:t>
                      </a:r>
                      <a:endParaRPr lang="zh-CN" altLang="en-US" sz="1600" dirty="0"/>
                    </a:p>
                  </a:txBody>
                  <a:tcPr/>
                </a:tc>
                <a:tc>
                  <a:txBody>
                    <a:bodyPr/>
                    <a:lstStyle/>
                    <a:p>
                      <a:pPr algn="ctr"/>
                      <a:r>
                        <a:rPr lang="en-US" altLang="zh-CN" sz="1600" dirty="0"/>
                        <a:t>Channel number</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41</a:t>
                      </a:r>
                      <a:endParaRPr lang="zh-CN" altLang="en-US" sz="1600" dirty="0"/>
                    </a:p>
                  </a:txBody>
                  <a:tcPr anchor="ctr"/>
                </a:tc>
                <a:tc>
                  <a:txBody>
                    <a:bodyPr/>
                    <a:lstStyle/>
                    <a:p>
                      <a:r>
                        <a:rPr lang="en-US" altLang="zh-CN" sz="1200" dirty="0"/>
                        <a:t>-1 -1 -1  1 -1  1  1  0  1 -1 -1  0 -1  1  1  1  1 -1  1 -1  1 -1  1 -1  1 -1  1  1  1 -1  1  1 -1  1  1 -1  0  1 -1 -1 -1  1  1  1  1 -1 -1  1  1 -1  1 -1  1  1 -1  1 -1 -1 -1  1  1  1  1 -1 -1  1  1  0  1 -1 -1  1 -1  1  1  1  1  1 -1  0  1  0  0  1  1  1 -1  0  1 -1 -1  1  1  1 -1  1 -1  1  1 -1 -1 -1  1  0 -1 -1 -1  1 -1 -1 -1  1 -1 -1  0 -1 -1 -1  1  1 -1  0  1  1  1  1  1  1  1 -1 -1  0 -1</a:t>
                      </a:r>
                    </a:p>
                  </a:txBody>
                  <a:tcPr/>
                </a:tc>
                <a:tc>
                  <a:txBody>
                    <a:bodyPr/>
                    <a:lstStyle/>
                    <a:p>
                      <a:r>
                        <a:rPr lang="en-US" altLang="zh-CN" sz="1600" dirty="0"/>
                        <a:t>3,6,10,14</a:t>
                      </a:r>
                      <a:endParaRPr lang="zh-CN" altLang="en-US" sz="1600" dirty="0"/>
                    </a:p>
                  </a:txBody>
                  <a:tcPr/>
                </a:tc>
                <a:extLst>
                  <a:ext uri="{0D108BD9-81ED-4DB2-BD59-A6C34878D82A}">
                    <a16:rowId xmlns:a16="http://schemas.microsoft.com/office/drawing/2014/main" val="10001"/>
                  </a:ext>
                </a:extLst>
              </a:tr>
              <a:tr h="370840">
                <a:tc>
                  <a:txBody>
                    <a:bodyPr/>
                    <a:lstStyle/>
                    <a:p>
                      <a:pPr algn="ctr"/>
                      <a:r>
                        <a:rPr lang="en-US" altLang="zh-CN" sz="1600" dirty="0"/>
                        <a:t>42</a:t>
                      </a:r>
                      <a:endParaRPr lang="zh-CN" altLang="en-US" sz="1600" dirty="0"/>
                    </a:p>
                  </a:txBody>
                  <a:tcPr anchor="ctr"/>
                </a:tc>
                <a:tc>
                  <a:txBody>
                    <a:bodyPr/>
                    <a:lstStyle/>
                    <a:p>
                      <a:r>
                        <a:rPr lang="en-US" altLang="zh-CN" sz="1200" dirty="0"/>
                        <a:t> -1  1  1  0  1 -1  1 -1  1 -1 -1 -1 -1  1  1  1  1  1 -1  1  1  1  1  1  1  1  1  1 -1 -1  1  1  1 -1 -1  1 -1 -1 -1  1  1  1  1  0 -1 -1  0 -1  1  1 -1  1 -1  1  1  1  1 -1  1 -1 -1  1  1 -1  1 -1  0 -1  1  1  0  0  1  1  1 -1  1 -1  0 -1 -1 -1 -1  1  0  1  1 -1 -1  1  1 -1 -1  1  1 -1  1  1  1  1  0 -1  1 -1  1 -1 -1 -1  1 -1  1 -1 -1  1 -1  0  1  0 -1  1 -1 -1  1 -1 -1  1  0 -1 -1  1  1 -1 -1</a:t>
                      </a:r>
                    </a:p>
                  </a:txBody>
                  <a:tcPr/>
                </a:tc>
                <a:tc>
                  <a:txBody>
                    <a:bodyPr/>
                    <a:lstStyle/>
                    <a:p>
                      <a:r>
                        <a:rPr lang="en-US" altLang="zh-CN" sz="1600" dirty="0"/>
                        <a:t>3,6,10,14</a:t>
                      </a:r>
                      <a:endParaRPr lang="zh-CN" altLang="en-US" sz="1600" dirty="0"/>
                    </a:p>
                  </a:txBody>
                  <a:tcPr/>
                </a:tc>
                <a:extLst>
                  <a:ext uri="{0D108BD9-81ED-4DB2-BD59-A6C34878D82A}">
                    <a16:rowId xmlns:a16="http://schemas.microsoft.com/office/drawing/2014/main" val="10002"/>
                  </a:ext>
                </a:extLst>
              </a:tr>
              <a:tr h="370840">
                <a:tc>
                  <a:txBody>
                    <a:bodyPr/>
                    <a:lstStyle/>
                    <a:p>
                      <a:pPr algn="ctr"/>
                      <a:r>
                        <a:rPr lang="en-US" altLang="zh-CN" sz="1600" dirty="0"/>
                        <a:t>43</a:t>
                      </a:r>
                      <a:endParaRPr lang="zh-CN" altLang="en-US" sz="1600" dirty="0"/>
                    </a:p>
                  </a:txBody>
                  <a:tcPr anchor="ctr"/>
                </a:tc>
                <a:tc>
                  <a:txBody>
                    <a:bodyPr/>
                    <a:lstStyle/>
                    <a:p>
                      <a:r>
                        <a:rPr lang="en-US" altLang="zh-CN" sz="1200" dirty="0"/>
                        <a:t>  1 -1  1  1  1 -1 -1  1 -1  1  1 -1  1  1  1 -1  0  1  1  1  1 -1 -1  1 -1  1  1  1 -1  1  1  1  1 -1  1  0  1  1  1  0  0  1 -1  1 -1  1 -1 -1 -1  1 -1  0 -1  0  1  1 -1  1 -1 -1 -1  0  1  1  1 -1  1  1  0  1 -1  1  1 -1  1  1 -1 -1 -1 -1 -1 -1  1  1  1  1  1  1 -1 -1  1 -1 -1  0 -1 -1  1  1 -1  0 -1  1  0 -1  1  1  1 -1 -1  1  1  1  1 -1  1 -1 -1 -1  1 -1  1 -1 -1 -1 -1  1  1 -1 -1  0  1 -1 -1</a:t>
                      </a:r>
                    </a:p>
                  </a:txBody>
                  <a:tcPr/>
                </a:tc>
                <a:tc>
                  <a:txBody>
                    <a:bodyPr/>
                    <a:lstStyle/>
                    <a:p>
                      <a:r>
                        <a:rPr lang="en-US" altLang="zh-CN" sz="1600" dirty="0"/>
                        <a:t>3,6,10,14</a:t>
                      </a:r>
                      <a:endParaRPr lang="zh-CN" altLang="en-US" sz="1600" dirty="0"/>
                    </a:p>
                  </a:txBody>
                  <a:tcPr/>
                </a:tc>
                <a:extLst>
                  <a:ext uri="{0D108BD9-81ED-4DB2-BD59-A6C34878D82A}">
                    <a16:rowId xmlns:a16="http://schemas.microsoft.com/office/drawing/2014/main" val="10003"/>
                  </a:ext>
                </a:extLst>
              </a:tr>
              <a:tr h="370840">
                <a:tc>
                  <a:txBody>
                    <a:bodyPr/>
                    <a:lstStyle/>
                    <a:p>
                      <a:pPr algn="ctr"/>
                      <a:r>
                        <a:rPr lang="en-US" altLang="zh-CN" sz="1600" dirty="0"/>
                        <a:t>44</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 -1  1 -1 -1 -1  1  1  1  1  1  1  1  0  1  1 -1 -1 -1  0 -1 -1  1 -1  0  1  1 -1 -1  1  1 -1 -1 -1 -1  1  1 -1  1 -1 -1 -1 -1  1 -1 -1 -1  1  1  1  1  0  1 -1  1 -1  1  1  1  0  1 -1  1 -1  1 -1  0  1  1 -1 -1 -1 -1  1  1 -1 -1 -1  1 -1 -1  1  1  1 -1  1 -1 -1 -1  1  1  1 -1  1  1 -1  1 -1 -1  1  1 -1  1  0 -1  1 -1  0  1  1 -1  1  1  1  1  1 -1 -1  1  1  1  0  1  0  0  1 -1  1  1 -1  1 -1  1  0</a:t>
                      </a:r>
                      <a:endParaRPr kumimoji="0" lang="en-US" altLang="zh-CN"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r>
                        <a:rPr lang="en-US" altLang="zh-CN" sz="1600" dirty="0"/>
                        <a:t>3,6,10,14</a:t>
                      </a:r>
                      <a:endParaRPr lang="zh-CN" altLang="en-US" sz="1600" dirty="0"/>
                    </a:p>
                  </a:txBody>
                  <a:tcPr/>
                </a:tc>
                <a:extLst>
                  <a:ext uri="{0D108BD9-81ED-4DB2-BD59-A6C34878D82A}">
                    <a16:rowId xmlns:a16="http://schemas.microsoft.com/office/drawing/2014/main" val="10004"/>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623687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ipatov</a:t>
            </a:r>
            <a:r>
              <a:rPr lang="en-US" altLang="zh-CN" dirty="0"/>
              <a:t> preamble sequence of length 133</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3433902662"/>
              </p:ext>
            </p:extLst>
          </p:nvPr>
        </p:nvGraphicFramePr>
        <p:xfrm>
          <a:off x="685800" y="2132856"/>
          <a:ext cx="7770813" cy="3870960"/>
        </p:xfrm>
        <a:graphic>
          <a:graphicData uri="http://schemas.openxmlformats.org/drawingml/2006/table">
            <a:tbl>
              <a:tblPr firstRow="1" bandRow="1">
                <a:tableStyleId>{5C22544A-7EE6-4342-B048-85BDC9FD1C3A}</a:tableStyleId>
              </a:tblPr>
              <a:tblGrid>
                <a:gridCol w="861864">
                  <a:extLst>
                    <a:ext uri="{9D8B030D-6E8A-4147-A177-3AD203B41FA5}">
                      <a16:colId xmlns:a16="http://schemas.microsoft.com/office/drawing/2014/main" val="20000"/>
                    </a:ext>
                  </a:extLst>
                </a:gridCol>
                <a:gridCol w="5938565">
                  <a:extLst>
                    <a:ext uri="{9D8B030D-6E8A-4147-A177-3AD203B41FA5}">
                      <a16:colId xmlns:a16="http://schemas.microsoft.com/office/drawing/2014/main" val="20001"/>
                    </a:ext>
                  </a:extLst>
                </a:gridCol>
                <a:gridCol w="970384">
                  <a:extLst>
                    <a:ext uri="{9D8B030D-6E8A-4147-A177-3AD203B41FA5}">
                      <a16:colId xmlns:a16="http://schemas.microsoft.com/office/drawing/2014/main" val="20002"/>
                    </a:ext>
                  </a:extLst>
                </a:gridCol>
              </a:tblGrid>
              <a:tr h="523557">
                <a:tc>
                  <a:txBody>
                    <a:bodyPr/>
                    <a:lstStyle/>
                    <a:p>
                      <a:pPr algn="ctr"/>
                      <a:r>
                        <a:rPr lang="en-US" altLang="zh-CN" sz="1600" dirty="0"/>
                        <a:t>Code index</a:t>
                      </a:r>
                      <a:endParaRPr lang="zh-CN" altLang="en-US" sz="1600" dirty="0"/>
                    </a:p>
                  </a:txBody>
                  <a:tcPr/>
                </a:tc>
                <a:tc>
                  <a:txBody>
                    <a:bodyPr/>
                    <a:lstStyle/>
                    <a:p>
                      <a:pPr algn="ctr"/>
                      <a:r>
                        <a:rPr lang="en-US" altLang="zh-CN" sz="1600" dirty="0"/>
                        <a:t>Code sequence</a:t>
                      </a:r>
                      <a:endParaRPr lang="zh-CN" altLang="en-US" sz="1600" dirty="0"/>
                    </a:p>
                  </a:txBody>
                  <a:tcPr/>
                </a:tc>
                <a:tc>
                  <a:txBody>
                    <a:bodyPr/>
                    <a:lstStyle/>
                    <a:p>
                      <a:pPr algn="ctr"/>
                      <a:r>
                        <a:rPr lang="en-US" altLang="zh-CN" sz="1600" dirty="0"/>
                        <a:t>Channel number</a:t>
                      </a:r>
                      <a:endParaRPr lang="zh-CN" altLang="en-US" sz="1600" dirty="0"/>
                    </a:p>
                  </a:txBody>
                  <a:tcPr/>
                </a:tc>
                <a:extLst>
                  <a:ext uri="{0D108BD9-81ED-4DB2-BD59-A6C34878D82A}">
                    <a16:rowId xmlns:a16="http://schemas.microsoft.com/office/drawing/2014/main" val="10000"/>
                  </a:ext>
                </a:extLst>
              </a:tr>
              <a:tr h="370840">
                <a:tc>
                  <a:txBody>
                    <a:bodyPr/>
                    <a:lstStyle/>
                    <a:p>
                      <a:pPr algn="ctr"/>
                      <a:r>
                        <a:rPr lang="en-US" altLang="zh-CN" sz="1600" dirty="0"/>
                        <a:t>41</a:t>
                      </a:r>
                      <a:endParaRPr lang="zh-CN" altLang="en-US" sz="1600" dirty="0"/>
                    </a:p>
                  </a:txBody>
                  <a:tcPr anchor="ctr"/>
                </a:tc>
                <a:tc>
                  <a:txBody>
                    <a:bodyPr/>
                    <a:lstStyle/>
                    <a:p>
                      <a:r>
                        <a:rPr lang="en-US" altLang="zh-CN" sz="1200" dirty="0"/>
                        <a:t> 1  0  0  1 -1 -1  1  1 -1 -1  1  1 -1  1  1 -1  0  1  1  0  1  0  1  1 -1  0  1  1 -1  1  1  1  0 -1  1 -1  1  1  1  1  1  1 -1  1 -1  1 -1 -1  1  1 -1  1 -1  0 -1 -1 -1  1  1 -1 -1  0  1  1  1 -1 -1  1 -1  1 -1 -1 -1 -1  1  1  1 -1 -1  1 -1  1  1 -1  1  1  0  1 -1  1  1 -1 -1 -1 -1 -1  0  1 -1 -1 -1  1 -1  1  1  1  1 -1  0 -1  1  1  1 -1  1 -1  1 -1  1  1  1  1  1 -1 -1 -1 -1 -1 -1 -1  1  1 -1</a:t>
                      </a:r>
                    </a:p>
                  </a:txBody>
                  <a:tcPr/>
                </a:tc>
                <a:tc>
                  <a:txBody>
                    <a:bodyPr/>
                    <a:lstStyle/>
                    <a:p>
                      <a:r>
                        <a:rPr lang="en-US" altLang="zh-CN" sz="1600" dirty="0"/>
                        <a:t>4,7,11,15</a:t>
                      </a:r>
                      <a:endParaRPr lang="zh-CN" altLang="en-US" sz="1600" dirty="0"/>
                    </a:p>
                  </a:txBody>
                  <a:tcPr/>
                </a:tc>
                <a:extLst>
                  <a:ext uri="{0D108BD9-81ED-4DB2-BD59-A6C34878D82A}">
                    <a16:rowId xmlns:a16="http://schemas.microsoft.com/office/drawing/2014/main" val="10001"/>
                  </a:ext>
                </a:extLst>
              </a:tr>
              <a:tr h="370840">
                <a:tc>
                  <a:txBody>
                    <a:bodyPr/>
                    <a:lstStyle/>
                    <a:p>
                      <a:pPr algn="ctr"/>
                      <a:r>
                        <a:rPr lang="en-US" altLang="zh-CN" sz="1600" dirty="0"/>
                        <a:t>42</a:t>
                      </a:r>
                      <a:endParaRPr lang="zh-CN" altLang="en-US" sz="1600" dirty="0"/>
                    </a:p>
                  </a:txBody>
                  <a:tcPr anchor="ctr"/>
                </a:tc>
                <a:tc>
                  <a:txBody>
                    <a:bodyPr/>
                    <a:lstStyle/>
                    <a:p>
                      <a:r>
                        <a:rPr lang="en-US" altLang="zh-CN" sz="1200" dirty="0"/>
                        <a:t>  1  0 -1 -1 -1 -1  1  1  1  1  1  1  1  1 -1  1 -1  1 -1  1  1  0 -1 -1  1  1  1  1 -1 -1  1 -1 -1 -1  1  0  1 -1 -1 -1 -1  1  1 -1  1 -1  1 -1  1  1 -1 -1 -1 -1 -1 -1  1  0  0  1 -1 -1  1 -1  1 -1 -1  1  1  1  1 -1 -1  1  1 -1  1  1  1  1 -1  1  1 -1 -1 -1  1  1 -1  0  1 -1 -1  1  1  1 -1  1  1  0  1  0  1  1  1  0 -1 -1  0  1 -1  1 -1  1  1  1  0  1  1 -1  1  1 -1 -1  1 -1 -1  1 -1  0 -1  1 -1</a:t>
                      </a:r>
                    </a:p>
                  </a:txBody>
                  <a:tcPr/>
                </a:tc>
                <a:tc>
                  <a:txBody>
                    <a:bodyPr/>
                    <a:lstStyle/>
                    <a:p>
                      <a:r>
                        <a:rPr lang="en-US" altLang="zh-CN" sz="1600" dirty="0"/>
                        <a:t>4,7,11,15</a:t>
                      </a:r>
                      <a:endParaRPr lang="zh-CN" altLang="en-US" sz="1600" dirty="0"/>
                    </a:p>
                  </a:txBody>
                  <a:tcPr/>
                </a:tc>
                <a:extLst>
                  <a:ext uri="{0D108BD9-81ED-4DB2-BD59-A6C34878D82A}">
                    <a16:rowId xmlns:a16="http://schemas.microsoft.com/office/drawing/2014/main" val="10002"/>
                  </a:ext>
                </a:extLst>
              </a:tr>
              <a:tr h="370840">
                <a:tc>
                  <a:txBody>
                    <a:bodyPr/>
                    <a:lstStyle/>
                    <a:p>
                      <a:pPr algn="ctr"/>
                      <a:r>
                        <a:rPr lang="en-US" altLang="zh-CN" sz="1600" dirty="0"/>
                        <a:t>43</a:t>
                      </a:r>
                      <a:endParaRPr lang="zh-CN" altLang="en-US" sz="1600" dirty="0"/>
                    </a:p>
                  </a:txBody>
                  <a:tcPr anchor="ctr"/>
                </a:tc>
                <a:tc>
                  <a:txBody>
                    <a:bodyPr/>
                    <a:lstStyle/>
                    <a:p>
                      <a:r>
                        <a:rPr lang="en-US" altLang="zh-CN" sz="1200" dirty="0"/>
                        <a:t> -1 -1 -1  1  1  1  0  1 -1  0 -1 -1  1 -1  1 -1 -1  1 -1 -1 -1  1 -1  1  1  0 -1 -1  1  0 -1 -1 -1  1 -1 -1  1 -1 -1 -1  1  1  1 -1  1  1  1 -1 -1  1 -1  0  1  0  1  1  1  1 -1  1  0  0  1  1 -1 -1  0  1 -1  1  1  1  1  1 -1 -1 -1  1  0  1 -1  1 -1 -1  1  1 -1 -1 -1 -1  1  1  1  1  1  1  1  1  1  0  1 -1 -1  1 -1  1 -1  1 -1 -1 -1  1 -1  1  1 -1  1  1 -1 -1  1 -1  1  1 -1  1  1  1  0 -1  1  1  1</a:t>
                      </a:r>
                    </a:p>
                  </a:txBody>
                  <a:tcPr/>
                </a:tc>
                <a:tc>
                  <a:txBody>
                    <a:bodyPr/>
                    <a:lstStyle/>
                    <a:p>
                      <a:r>
                        <a:rPr lang="en-US" altLang="zh-CN" sz="1600" dirty="0"/>
                        <a:t>4,7,11,15</a:t>
                      </a:r>
                      <a:endParaRPr lang="zh-CN" altLang="en-US" sz="1600" dirty="0"/>
                    </a:p>
                  </a:txBody>
                  <a:tcPr/>
                </a:tc>
                <a:extLst>
                  <a:ext uri="{0D108BD9-81ED-4DB2-BD59-A6C34878D82A}">
                    <a16:rowId xmlns:a16="http://schemas.microsoft.com/office/drawing/2014/main" val="10003"/>
                  </a:ext>
                </a:extLst>
              </a:tr>
              <a:tr h="370840">
                <a:tc>
                  <a:txBody>
                    <a:bodyPr/>
                    <a:lstStyle/>
                    <a:p>
                      <a:pPr algn="ctr"/>
                      <a:r>
                        <a:rPr lang="en-US" altLang="zh-CN" sz="1600" dirty="0"/>
                        <a:t>44</a:t>
                      </a:r>
                      <a:endParaRPr lang="zh-CN" alt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 -1 -1  1 -1  1 -1 -1  1 -1  1  1 -1 -1  1  1  1 -1 -1 -1  1  0  1  1  1 -1  1  0  1 -1  1 -1  1  1 -1 -1  1  1 -1  1 -1 -1 -1 -1 -1  1  1 -1  1  0  1 -1  1 -1  1 -1 -1  1 -1  0  1 -1 -1 -1 -1 -1 -1 -1  1  1  0  1  1  1 -1 -1  1  1  1 -1  1  1 -1  1  1  1  1  1  0 -1  0  1  1 -1 -1  0 -1  1 -1  1  1  1  1  0  0  1  1  0 -1 -1  1  1 -1  1 -1 -1  1  1  1  1  1  1 -1 -1  1 -1  1  1  1 -1  0  1 -1 -1</a:t>
                      </a:r>
                      <a:endParaRPr kumimoji="0" lang="en-US" altLang="zh-CN" sz="12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r>
                        <a:rPr lang="en-US" altLang="zh-CN" sz="1600" dirty="0"/>
                        <a:t>4,7,11,15</a:t>
                      </a:r>
                      <a:endParaRPr lang="zh-CN" altLang="en-US" sz="1600" dirty="0"/>
                    </a:p>
                  </a:txBody>
                  <a:tcPr/>
                </a:tc>
                <a:extLst>
                  <a:ext uri="{0D108BD9-81ED-4DB2-BD59-A6C34878D82A}">
                    <a16:rowId xmlns:a16="http://schemas.microsoft.com/office/drawing/2014/main" val="10004"/>
                  </a:ext>
                </a:extLst>
              </a:tr>
            </a:tbl>
          </a:graphicData>
        </a:graphic>
      </p:graphicFrame>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299612513"/>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33112</TotalTime>
  <Words>6348</Words>
  <Application>Microsoft Office PowerPoint</Application>
  <PresentationFormat>全屏显示(4:3)</PresentationFormat>
  <Paragraphs>613</Paragraphs>
  <Slides>18</Slides>
  <Notes>1</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8" baseType="lpstr">
      <vt:lpstr>Arial Unicode MS</vt:lpstr>
      <vt:lpstr>MS Gothic</vt:lpstr>
      <vt:lpstr>宋体</vt:lpstr>
      <vt:lpstr>Arial</vt:lpstr>
      <vt:lpstr>Calibri</vt:lpstr>
      <vt:lpstr>Cambria Math</vt:lpstr>
      <vt:lpstr>Times New Roman</vt:lpstr>
      <vt:lpstr>Wingdings</vt:lpstr>
      <vt:lpstr>Office 主题</vt:lpstr>
      <vt:lpstr>Equation</vt:lpstr>
      <vt:lpstr>PowerPoint 演示文稿</vt:lpstr>
      <vt:lpstr>Technical Guidance</vt:lpstr>
      <vt:lpstr>Introduction</vt:lpstr>
      <vt:lpstr>Evaluation Scenarios</vt:lpstr>
      <vt:lpstr>Evaluation Scenarios</vt:lpstr>
      <vt:lpstr>Ipatov preamble sequences with length 133</vt:lpstr>
      <vt:lpstr>Ipatov preamble sequences with length 133</vt:lpstr>
      <vt:lpstr>Ipatov preamble sequence with length 133</vt:lpstr>
      <vt:lpstr>ipatov preamble sequence of length 133</vt:lpstr>
      <vt:lpstr>Evaluation Scenarios</vt:lpstr>
      <vt:lpstr>Auto-Correlation</vt:lpstr>
      <vt:lpstr>Cross-Correlation</vt:lpstr>
      <vt:lpstr>Correlation with Random Sequences</vt:lpstr>
      <vt:lpstr>Concluding Remarks</vt:lpstr>
      <vt:lpstr>References</vt:lpstr>
      <vt:lpstr>Appendix</vt:lpstr>
      <vt:lpstr>Appendix</vt:lpstr>
      <vt:lpstr>Appendix</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sensing and feedback procedure</dc:title>
  <dc:creator>liuchenchen</dc:creator>
  <cp:lastModifiedBy>liuchenchen</cp:lastModifiedBy>
  <cp:revision>391</cp:revision>
  <cp:lastPrinted>1601-01-01T00:00:00Z</cp:lastPrinted>
  <dcterms:created xsi:type="dcterms:W3CDTF">2020-06-15T07:09:50Z</dcterms:created>
  <dcterms:modified xsi:type="dcterms:W3CDTF">2022-09-14T13:27:59Z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(3)XCCP80GedWnf6btMB6OKdUdttj7tukI/bQjzfOE6wEB8qt2G6M3PTifILQvvxERkR7DSXw02
WpIOroY4XQRUaxU92bOFGUTZbF1Ay8pP1ZAQBY2iTBbl+RNIzpouD5IPg01yH9kv2mQxdYIa
iwzzbY/S5hLcjju0zO0rT4F8Yt0vcqv692rV4YBlXH0gTS7VxmUN59zFr2dmF9R/lQfWBQZe
EeEyeXmtvAby3C+kK9</vt:lpwstr>
  </property>
  <property fmtid="{D5CDD505-2E9C-101B-9397-08002B2CF9AE}" pid="3" name="_2015_ms_pID_7253431">
    <vt:lpwstr>4uEiytnsYI0H8dgRV0X3ZTyTMMevz+TPfD4G52BiO4mmeVI4DV8q26
56yIBEqajgYFMHnhPeeT5+Xkpr3IsO50yVd3YnuDr1JVEqEesyxZMrJEYhNU6jITGBZhHjAc
s0xMyOpDGFV+z+zbdhODH/my8KcXVBh9U7CjFIoaDefQPEYoyjwzpwyVfYZexneSX5GSeOFG
1zayya5P+kCcJ5LEM9qi7UcdOCNifvTY0RaT</vt:lpwstr>
  </property>
  <property fmtid="{D5CDD505-2E9C-101B-9397-08002B2CF9AE}" pid="4" name="_2015_ms_pID_7253432">
    <vt:lpwstr>UA==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1661565451</vt:lpwstr>
  </property>
</Properties>
</file>