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handoutMasterIdLst>
    <p:handoutMasterId r:id="rId34"/>
  </p:handoutMasterIdLst>
  <p:sldIdLst>
    <p:sldId id="287" r:id="rId2"/>
    <p:sldId id="370" r:id="rId3"/>
    <p:sldId id="346" r:id="rId4"/>
    <p:sldId id="379" r:id="rId5"/>
    <p:sldId id="386" r:id="rId6"/>
    <p:sldId id="381" r:id="rId7"/>
    <p:sldId id="382" r:id="rId8"/>
    <p:sldId id="375" r:id="rId9"/>
    <p:sldId id="389" r:id="rId10"/>
    <p:sldId id="388" r:id="rId11"/>
    <p:sldId id="384" r:id="rId12"/>
    <p:sldId id="383" r:id="rId13"/>
    <p:sldId id="420" r:id="rId14"/>
    <p:sldId id="421" r:id="rId15"/>
    <p:sldId id="402" r:id="rId16"/>
    <p:sldId id="422" r:id="rId17"/>
    <p:sldId id="423" r:id="rId18"/>
    <p:sldId id="427" r:id="rId19"/>
    <p:sldId id="425" r:id="rId20"/>
    <p:sldId id="387" r:id="rId21"/>
    <p:sldId id="390" r:id="rId22"/>
    <p:sldId id="391" r:id="rId23"/>
    <p:sldId id="414" r:id="rId24"/>
    <p:sldId id="416" r:id="rId25"/>
    <p:sldId id="403" r:id="rId26"/>
    <p:sldId id="404" r:id="rId27"/>
    <p:sldId id="399" r:id="rId28"/>
    <p:sldId id="400" r:id="rId29"/>
    <p:sldId id="401" r:id="rId30"/>
    <p:sldId id="393" r:id="rId31"/>
    <p:sldId id="359" r:id="rId32"/>
  </p:sldIdLst>
  <p:sldSz cx="12190413" cy="6859588"/>
  <p:notesSz cx="6934200" cy="9280525"/>
  <p:defaultTextStyle>
    <a:defPPr>
      <a:defRPr lang="en-US"/>
    </a:defPPr>
    <a:lvl1pPr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1pPr>
    <a:lvl2pPr marL="497799"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2pPr>
    <a:lvl3pPr marL="995599"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3pPr>
    <a:lvl4pPr marL="1493398"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4pPr>
    <a:lvl5pPr marL="1991197"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5pPr>
    <a:lvl6pPr marL="2488997" algn="l" defTabSz="497799" rtl="0" eaLnBrk="1" latinLnBrk="0" hangingPunct="1">
      <a:defRPr sz="1300" kern="1200">
        <a:solidFill>
          <a:schemeClr val="tx1"/>
        </a:solidFill>
        <a:latin typeface="Times New Roman" charset="0"/>
        <a:ea typeface="ＭＳ Ｐゴシック" charset="0"/>
        <a:cs typeface="ＭＳ Ｐゴシック" charset="0"/>
      </a:defRPr>
    </a:lvl6pPr>
    <a:lvl7pPr marL="2986796" algn="l" defTabSz="497799" rtl="0" eaLnBrk="1" latinLnBrk="0" hangingPunct="1">
      <a:defRPr sz="1300" kern="1200">
        <a:solidFill>
          <a:schemeClr val="tx1"/>
        </a:solidFill>
        <a:latin typeface="Times New Roman" charset="0"/>
        <a:ea typeface="ＭＳ Ｐゴシック" charset="0"/>
        <a:cs typeface="ＭＳ Ｐゴシック" charset="0"/>
      </a:defRPr>
    </a:lvl7pPr>
    <a:lvl8pPr marL="3484596" algn="l" defTabSz="497799" rtl="0" eaLnBrk="1" latinLnBrk="0" hangingPunct="1">
      <a:defRPr sz="1300" kern="1200">
        <a:solidFill>
          <a:schemeClr val="tx1"/>
        </a:solidFill>
        <a:latin typeface="Times New Roman" charset="0"/>
        <a:ea typeface="ＭＳ Ｐゴシック" charset="0"/>
        <a:cs typeface="ＭＳ Ｐゴシック" charset="0"/>
      </a:defRPr>
    </a:lvl8pPr>
    <a:lvl9pPr marL="3982395" algn="l" defTabSz="497799" rtl="0" eaLnBrk="1" latinLnBrk="0" hangingPunct="1">
      <a:defRPr sz="13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Cover Page" id="{7E367D55-C77A-3F4F-941C-92F6A234F7F7}">
          <p14:sldIdLst>
            <p14:sldId id="287"/>
            <p14:sldId id="370"/>
          </p14:sldIdLst>
        </p14:section>
        <p14:section name="Presentation" id="{423C3B5B-A901-8240-AD93-EF2BDAB31CDF}">
          <p14:sldIdLst>
            <p14:sldId id="346"/>
            <p14:sldId id="379"/>
            <p14:sldId id="386"/>
            <p14:sldId id="381"/>
            <p14:sldId id="382"/>
            <p14:sldId id="375"/>
            <p14:sldId id="389"/>
            <p14:sldId id="388"/>
            <p14:sldId id="384"/>
            <p14:sldId id="383"/>
            <p14:sldId id="420"/>
            <p14:sldId id="421"/>
            <p14:sldId id="402"/>
            <p14:sldId id="422"/>
            <p14:sldId id="423"/>
            <p14:sldId id="427"/>
            <p14:sldId id="425"/>
            <p14:sldId id="387"/>
            <p14:sldId id="390"/>
            <p14:sldId id="391"/>
            <p14:sldId id="414"/>
            <p14:sldId id="416"/>
            <p14:sldId id="403"/>
            <p14:sldId id="404"/>
            <p14:sldId id="399"/>
            <p14:sldId id="400"/>
            <p14:sldId id="401"/>
            <p14:sldId id="393"/>
            <p14:sldId id="3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1">
          <p15:clr>
            <a:srgbClr val="A4A3A4"/>
          </p15:clr>
        </p15:guide>
        <p15:guide id="4" pos="384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y Verso" initials="B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6424" autoAdjust="0"/>
  </p:normalViewPr>
  <p:slideViewPr>
    <p:cSldViewPr>
      <p:cViewPr varScale="1">
        <p:scale>
          <a:sx n="108" d="100"/>
          <a:sy n="108" d="100"/>
        </p:scale>
        <p:origin x="498" y="108"/>
      </p:cViewPr>
      <p:guideLst>
        <p:guide orient="horz" pos="2160"/>
        <p:guide pos="2880"/>
        <p:guide orient="horz" pos="2161"/>
        <p:guide pos="3840"/>
      </p:guideLst>
    </p:cSldViewPr>
  </p:slideViewPr>
  <p:outlineViewPr>
    <p:cViewPr>
      <p:scale>
        <a:sx n="33" d="100"/>
        <a:sy n="33" d="100"/>
      </p:scale>
      <p:origin x="0" y="245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312"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dirty="0"/>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dirty="0"/>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dirty="0"/>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dirty="0"/>
              <a:t>Page </a:t>
            </a:r>
            <a:fld id="{A02D7F57-CF25-5744-BB38-A746692E5220}" type="slidenum">
              <a:rPr lang="en-US"/>
              <a:pPr>
                <a:defRPr/>
              </a:pPr>
              <a:t>‹#›</a:t>
            </a:fld>
            <a:endParaRPr lang="en-US" dirty="0"/>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dirty="0"/>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dirty="0"/>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dirty="0"/>
              <a:t>&lt;month year&gt;</a:t>
            </a:r>
          </a:p>
        </p:txBody>
      </p:sp>
      <p:sp>
        <p:nvSpPr>
          <p:cNvPr id="14340" name="Rectangle 4"/>
          <p:cNvSpPr>
            <a:spLocks noGrp="1" noRot="1" noChangeAspect="1" noChangeArrowheads="1" noTextEdit="1"/>
          </p:cNvSpPr>
          <p:nvPr>
            <p:ph type="sldImg" idx="2"/>
          </p:nvPr>
        </p:nvSpPr>
        <p:spPr bwMode="auto">
          <a:xfrm>
            <a:off x="385763" y="701675"/>
            <a:ext cx="6162675"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dirty="0"/>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dirty="0"/>
              <a:t>Page </a:t>
            </a:r>
            <a:fld id="{44150747-EEFC-F243-90C1-8A0124CC47EF}" type="slidenum">
              <a:rPr lang="en-US"/>
              <a:pPr>
                <a:defRPr/>
              </a:pPr>
              <a:t>‹#›</a:t>
            </a:fld>
            <a:endParaRPr lang="en-US" dirty="0"/>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dirty="0"/>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65" charset="-128"/>
        <a:cs typeface="ＭＳ Ｐゴシック" pitchFamily="-65" charset="-128"/>
      </a:defRPr>
    </a:lvl1pPr>
    <a:lvl2pPr marL="12445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2pPr>
    <a:lvl3pPr marL="24890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3pPr>
    <a:lvl4pPr marL="37335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4pPr>
    <a:lvl5pPr marL="497799"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5pPr>
    <a:lvl6pPr marL="2488997" algn="l" defTabSz="497799" rtl="0" eaLnBrk="1" latinLnBrk="0" hangingPunct="1">
      <a:defRPr sz="1300" kern="1200">
        <a:solidFill>
          <a:schemeClr val="tx1"/>
        </a:solidFill>
        <a:latin typeface="+mn-lt"/>
        <a:ea typeface="+mn-ea"/>
        <a:cs typeface="+mn-cs"/>
      </a:defRPr>
    </a:lvl6pPr>
    <a:lvl7pPr marL="2986796" algn="l" defTabSz="497799" rtl="0" eaLnBrk="1" latinLnBrk="0" hangingPunct="1">
      <a:defRPr sz="1300" kern="1200">
        <a:solidFill>
          <a:schemeClr val="tx1"/>
        </a:solidFill>
        <a:latin typeface="+mn-lt"/>
        <a:ea typeface="+mn-ea"/>
        <a:cs typeface="+mn-cs"/>
      </a:defRPr>
    </a:lvl7pPr>
    <a:lvl8pPr marL="3484596" algn="l" defTabSz="497799" rtl="0" eaLnBrk="1" latinLnBrk="0" hangingPunct="1">
      <a:defRPr sz="1300" kern="1200">
        <a:solidFill>
          <a:schemeClr val="tx1"/>
        </a:solidFill>
        <a:latin typeface="+mn-lt"/>
        <a:ea typeface="+mn-ea"/>
        <a:cs typeface="+mn-cs"/>
      </a:defRPr>
    </a:lvl8pPr>
    <a:lvl9pPr marL="3982395" algn="l" defTabSz="49779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Page </a:t>
            </a:r>
            <a:fld id="{866C5DAD-7524-994C-A6BA-A3A5EEF4EA53}" type="slidenum">
              <a:rPr lang="en-US"/>
              <a:pPr/>
              <a:t>1</a:t>
            </a:fld>
            <a:endParaRPr lang="en-US" dirty="0"/>
          </a:p>
        </p:txBody>
      </p:sp>
      <p:sp>
        <p:nvSpPr>
          <p:cNvPr id="16388" name="Rectangle 2"/>
          <p:cNvSpPr>
            <a:spLocks noGrp="1" noRot="1" noChangeAspect="1" noChangeArrowheads="1" noTextEdit="1"/>
          </p:cNvSpPr>
          <p:nvPr>
            <p:ph type="sldImg"/>
          </p:nvPr>
        </p:nvSpPr>
        <p:spPr>
          <a:xfrm>
            <a:off x="385763" y="701675"/>
            <a:ext cx="6162675"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6036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US" smtClean="0"/>
              <a:t>doc.: IEEE 802.15-&lt;15-09-0758-00-004e&gt;</a:t>
            </a:r>
            <a:endParaRPr lang="en-US" dirty="0"/>
          </a:p>
        </p:txBody>
      </p:sp>
      <p:sp>
        <p:nvSpPr>
          <p:cNvPr id="5" name="日期占位符 4"/>
          <p:cNvSpPr>
            <a:spLocks noGrp="1"/>
          </p:cNvSpPr>
          <p:nvPr>
            <p:ph type="dt" idx="11"/>
          </p:nvPr>
        </p:nvSpPr>
        <p:spPr/>
        <p:txBody>
          <a:bodyPr/>
          <a:lstStyle/>
          <a:p>
            <a:pPr>
              <a:defRPr/>
            </a:pPr>
            <a:r>
              <a:rPr lang="en-US" smtClean="0"/>
              <a:t>&lt;month year&gt;</a:t>
            </a:r>
            <a:endParaRPr lang="en-US" dirty="0"/>
          </a:p>
        </p:txBody>
      </p:sp>
      <p:sp>
        <p:nvSpPr>
          <p:cNvPr id="6" name="灯片编号占位符 5"/>
          <p:cNvSpPr>
            <a:spLocks noGrp="1"/>
          </p:cNvSpPr>
          <p:nvPr>
            <p:ph type="sldNum" sz="quarter" idx="12"/>
          </p:nvPr>
        </p:nvSpPr>
        <p:spPr/>
        <p:txBody>
          <a:bodyPr/>
          <a:lstStyle/>
          <a:p>
            <a:pPr>
              <a:defRPr/>
            </a:pPr>
            <a:r>
              <a:rPr lang="en-US" smtClean="0"/>
              <a:t>Page </a:t>
            </a:r>
            <a:fld id="{44150747-EEFC-F243-90C1-8A0124CC47EF}" type="slidenum">
              <a:rPr lang="en-US" smtClean="0"/>
              <a:pPr>
                <a:defRPr/>
              </a:pPr>
              <a:t>15</a:t>
            </a:fld>
            <a:endParaRPr lang="en-US" dirty="0"/>
          </a:p>
        </p:txBody>
      </p:sp>
    </p:spTree>
    <p:extLst>
      <p:ext uri="{BB962C8B-B14F-4D97-AF65-F5344CB8AC3E}">
        <p14:creationId xmlns:p14="http://schemas.microsoft.com/office/powerpoint/2010/main" val="359165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US" smtClean="0"/>
              <a:t>doc.: IEEE 802.15-&lt;15-09-0758-00-004e&gt;</a:t>
            </a:r>
            <a:endParaRPr lang="en-US" dirty="0"/>
          </a:p>
        </p:txBody>
      </p:sp>
      <p:sp>
        <p:nvSpPr>
          <p:cNvPr id="5" name="日期占位符 4"/>
          <p:cNvSpPr>
            <a:spLocks noGrp="1"/>
          </p:cNvSpPr>
          <p:nvPr>
            <p:ph type="dt" idx="11"/>
          </p:nvPr>
        </p:nvSpPr>
        <p:spPr/>
        <p:txBody>
          <a:bodyPr/>
          <a:lstStyle/>
          <a:p>
            <a:pPr>
              <a:defRPr/>
            </a:pPr>
            <a:r>
              <a:rPr lang="en-US" smtClean="0"/>
              <a:t>&lt;month year&gt;</a:t>
            </a:r>
            <a:endParaRPr lang="en-US" dirty="0"/>
          </a:p>
        </p:txBody>
      </p:sp>
      <p:sp>
        <p:nvSpPr>
          <p:cNvPr id="6" name="灯片编号占位符 5"/>
          <p:cNvSpPr>
            <a:spLocks noGrp="1"/>
          </p:cNvSpPr>
          <p:nvPr>
            <p:ph type="sldNum" sz="quarter" idx="12"/>
          </p:nvPr>
        </p:nvSpPr>
        <p:spPr/>
        <p:txBody>
          <a:bodyPr/>
          <a:lstStyle/>
          <a:p>
            <a:pPr>
              <a:defRPr/>
            </a:pPr>
            <a:r>
              <a:rPr lang="en-US" smtClean="0"/>
              <a:t>Page </a:t>
            </a:r>
            <a:fld id="{44150747-EEFC-F243-90C1-8A0124CC47EF}" type="slidenum">
              <a:rPr lang="en-US" smtClean="0"/>
              <a:pPr>
                <a:defRPr/>
              </a:pPr>
              <a:t>16</a:t>
            </a:fld>
            <a:endParaRPr lang="en-US" dirty="0"/>
          </a:p>
        </p:txBody>
      </p:sp>
    </p:spTree>
    <p:extLst>
      <p:ext uri="{BB962C8B-B14F-4D97-AF65-F5344CB8AC3E}">
        <p14:creationId xmlns:p14="http://schemas.microsoft.com/office/powerpoint/2010/main" val="3900061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736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282" y="685959"/>
            <a:ext cx="10361851" cy="106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0251" tIns="50126" rIns="100251" bIns="50126"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282" y="1981659"/>
            <a:ext cx="10361851" cy="411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0251" tIns="50126" rIns="100251" bIns="5012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6399967" y="382085"/>
            <a:ext cx="52825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lvl="4" algn="r" eaLnBrk="0" hangingPunct="0"/>
            <a:r>
              <a:rPr lang="en-US" sz="1500" b="1" dirty="0"/>
              <a:t>doc.: &lt;</a:t>
            </a:r>
            <a:r>
              <a:rPr lang="en-US" sz="1500" b="1" dirty="0" smtClean="0"/>
              <a:t>15-22-</a:t>
            </a:r>
            <a:r>
              <a:rPr lang="en-IE" sz="1500" b="1" i="0" kern="1200" dirty="0" smtClean="0">
                <a:solidFill>
                  <a:schemeClr val="tx1"/>
                </a:solidFill>
                <a:effectLst/>
                <a:latin typeface="Times New Roman" charset="0"/>
                <a:ea typeface="ＭＳ Ｐゴシック" charset="0"/>
                <a:cs typeface="ＭＳ Ｐゴシック" charset="0"/>
              </a:rPr>
              <a:t>0506</a:t>
            </a:r>
            <a:r>
              <a:rPr lang="en-IE" sz="1500" b="1" kern="1200" dirty="0" smtClean="0">
                <a:solidFill>
                  <a:schemeClr val="tx1"/>
                </a:solidFill>
                <a:latin typeface="Times New Roman" charset="0"/>
                <a:ea typeface="ＭＳ Ｐゴシック" charset="0"/>
                <a:cs typeface="ＭＳ Ｐゴシック" charset="0"/>
              </a:rPr>
              <a:t>-00-04ab</a:t>
            </a:r>
            <a:r>
              <a:rPr lang="en-US" sz="1500" b="1" dirty="0"/>
              <a:t>&gt;</a:t>
            </a:r>
          </a:p>
        </p:txBody>
      </p:sp>
      <p:sp>
        <p:nvSpPr>
          <p:cNvPr id="1033" name="Rectangle 9"/>
          <p:cNvSpPr>
            <a:spLocks noChangeArrowheads="1"/>
          </p:cNvSpPr>
          <p:nvPr/>
        </p:nvSpPr>
        <p:spPr bwMode="auto">
          <a:xfrm>
            <a:off x="507933" y="6476914"/>
            <a:ext cx="948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zh-CN" dirty="0"/>
              <a:t>Submission</a:t>
            </a:r>
            <a:endParaRPr lang="en-US" dirty="0"/>
          </a:p>
        </p:txBody>
      </p:sp>
      <p:sp>
        <p:nvSpPr>
          <p:cNvPr id="1034" name="Line 10"/>
          <p:cNvSpPr>
            <a:spLocks noChangeShapeType="1"/>
          </p:cNvSpPr>
          <p:nvPr/>
        </p:nvSpPr>
        <p:spPr bwMode="auto">
          <a:xfrm>
            <a:off x="507934" y="6376877"/>
            <a:ext cx="1107295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9560" tIns="49780" rIns="99560" bIns="49780" anchor="ctr"/>
          <a:lstStyle/>
          <a:p>
            <a:endParaRPr lang="en-US" dirty="0"/>
          </a:p>
        </p:txBody>
      </p:sp>
      <p:sp>
        <p:nvSpPr>
          <p:cNvPr id="11" name="Rectangle 9"/>
          <p:cNvSpPr>
            <a:spLocks noChangeArrowheads="1"/>
          </p:cNvSpPr>
          <p:nvPr userDrawn="1"/>
        </p:nvSpPr>
        <p:spPr bwMode="auto">
          <a:xfrm>
            <a:off x="507935" y="279465"/>
            <a:ext cx="20317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95599" rtl="0" eaLnBrk="0" fontAlgn="base" latinLnBrk="0" hangingPunct="0">
              <a:lnSpc>
                <a:spcPct val="100000"/>
              </a:lnSpc>
              <a:spcBef>
                <a:spcPct val="0"/>
              </a:spcBef>
              <a:spcAft>
                <a:spcPct val="0"/>
              </a:spcAft>
              <a:buClrTx/>
              <a:buSzTx/>
              <a:buFontTx/>
              <a:buNone/>
              <a:tabLst/>
              <a:defRPr/>
            </a:pPr>
            <a:r>
              <a:rPr lang="en-US" altLang="zh-CN" sz="1500" dirty="0" smtClean="0"/>
              <a:t>September</a:t>
            </a:r>
            <a:r>
              <a:rPr lang="en-US" sz="1500" dirty="0" smtClean="0"/>
              <a:t> </a:t>
            </a:r>
            <a:r>
              <a:rPr lang="en-US" sz="1500" baseline="0" dirty="0"/>
              <a:t>2022</a:t>
            </a:r>
            <a:endParaRPr lang="en-US" sz="1500" dirty="0"/>
          </a:p>
        </p:txBody>
      </p:sp>
      <p:sp>
        <p:nvSpPr>
          <p:cNvPr id="15" name="Rectangle 7"/>
          <p:cNvSpPr>
            <a:spLocks noChangeArrowheads="1"/>
          </p:cNvSpPr>
          <p:nvPr userDrawn="1"/>
        </p:nvSpPr>
        <p:spPr bwMode="auto">
          <a:xfrm>
            <a:off x="6298381" y="6472367"/>
            <a:ext cx="52825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r">
              <a:defRPr/>
            </a:pPr>
            <a:r>
              <a:rPr lang="en-US" dirty="0"/>
              <a:t>Wei</a:t>
            </a:r>
            <a:r>
              <a:rPr lang="en-US" baseline="0" dirty="0"/>
              <a:t> Lin </a:t>
            </a:r>
            <a:r>
              <a:rPr lang="en-US" dirty="0"/>
              <a:t>(</a:t>
            </a:r>
            <a:r>
              <a:rPr lang="en-US" altLang="zh-CN" dirty="0"/>
              <a:t>Huawei</a:t>
            </a:r>
            <a:r>
              <a:rPr lang="en-US" dirty="0"/>
              <a:t>)</a:t>
            </a:r>
          </a:p>
        </p:txBody>
      </p:sp>
      <p:sp>
        <p:nvSpPr>
          <p:cNvPr id="16" name="Line 10"/>
          <p:cNvSpPr>
            <a:spLocks noChangeShapeType="1"/>
          </p:cNvSpPr>
          <p:nvPr userDrawn="1"/>
        </p:nvSpPr>
        <p:spPr bwMode="auto">
          <a:xfrm>
            <a:off x="507935" y="612917"/>
            <a:ext cx="111745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9560" tIns="49780" rIns="99560" bIns="49780" anchor="ctr"/>
          <a:lstStyle/>
          <a:p>
            <a:endParaRPr lang="en-US" dirty="0"/>
          </a:p>
        </p:txBody>
      </p:sp>
      <p:sp>
        <p:nvSpPr>
          <p:cNvPr id="17" name="Rectangle 9"/>
          <p:cNvSpPr>
            <a:spLocks noChangeArrowheads="1"/>
          </p:cNvSpPr>
          <p:nvPr userDrawn="1"/>
        </p:nvSpPr>
        <p:spPr bwMode="auto">
          <a:xfrm>
            <a:off x="5621135" y="6476914"/>
            <a:ext cx="948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95599" rtl="0" eaLnBrk="0" fontAlgn="base" latinLnBrk="0" hangingPunct="0">
              <a:lnSpc>
                <a:spcPct val="100000"/>
              </a:lnSpc>
              <a:spcBef>
                <a:spcPct val="0"/>
              </a:spcBef>
              <a:spcAft>
                <a:spcPct val="0"/>
              </a:spcAft>
              <a:buClrTx/>
              <a:buSzTx/>
              <a:buFontTx/>
              <a:buNone/>
              <a:tabLst/>
              <a:defRPr/>
            </a:pPr>
            <a:r>
              <a:rPr lang="en-US" dirty="0"/>
              <a:t>Slide </a:t>
            </a:r>
            <a:fld id="{AD8365B0-1DCB-374B-8D2E-32E02956BE58}" type="slidenum">
              <a:rPr lang="en-US" smtClean="0"/>
              <a:pPr marL="0" marR="0" lvl="0" indent="0" algn="l" defTabSz="995599" rtl="0" eaLnBrk="0" fontAlgn="base" latinLnBrk="0" hangingPunct="0">
                <a:lnSpc>
                  <a:spcPct val="100000"/>
                </a:lnSpc>
                <a:spcBef>
                  <a:spcPct val="0"/>
                </a:spcBef>
                <a:spcAft>
                  <a:spcPct val="0"/>
                </a:spcAft>
                <a:buClrTx/>
                <a:buSzTx/>
                <a:buFontTx/>
                <a:buNone/>
                <a:tabLst/>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Lst>
  <p:hf hdr="0"/>
  <p:txStyles>
    <p:titleStyle>
      <a:lvl1pPr algn="ctr" rtl="0" eaLnBrk="0" fontAlgn="base" hangingPunct="0">
        <a:spcBef>
          <a:spcPct val="0"/>
        </a:spcBef>
        <a:spcAft>
          <a:spcPct val="0"/>
        </a:spcAft>
        <a:defRPr sz="39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5pPr>
      <a:lvl6pPr marL="497799" algn="ctr" rtl="0" eaLnBrk="0" fontAlgn="base" hangingPunct="0">
        <a:spcBef>
          <a:spcPct val="0"/>
        </a:spcBef>
        <a:spcAft>
          <a:spcPct val="0"/>
        </a:spcAft>
        <a:defRPr sz="3900">
          <a:solidFill>
            <a:schemeClr val="tx2"/>
          </a:solidFill>
          <a:latin typeface="Times New Roman" pitchFamily="-109" charset="0"/>
        </a:defRPr>
      </a:lvl6pPr>
      <a:lvl7pPr marL="995599" algn="ctr" rtl="0" eaLnBrk="0" fontAlgn="base" hangingPunct="0">
        <a:spcBef>
          <a:spcPct val="0"/>
        </a:spcBef>
        <a:spcAft>
          <a:spcPct val="0"/>
        </a:spcAft>
        <a:defRPr sz="3900">
          <a:solidFill>
            <a:schemeClr val="tx2"/>
          </a:solidFill>
          <a:latin typeface="Times New Roman" pitchFamily="-109" charset="0"/>
        </a:defRPr>
      </a:lvl7pPr>
      <a:lvl8pPr marL="1493398" algn="ctr" rtl="0" eaLnBrk="0" fontAlgn="base" hangingPunct="0">
        <a:spcBef>
          <a:spcPct val="0"/>
        </a:spcBef>
        <a:spcAft>
          <a:spcPct val="0"/>
        </a:spcAft>
        <a:defRPr sz="3900">
          <a:solidFill>
            <a:schemeClr val="tx2"/>
          </a:solidFill>
          <a:latin typeface="Times New Roman" pitchFamily="-109" charset="0"/>
        </a:defRPr>
      </a:lvl8pPr>
      <a:lvl9pPr marL="1991197" algn="ctr" rtl="0" eaLnBrk="0" fontAlgn="base" hangingPunct="0">
        <a:spcBef>
          <a:spcPct val="0"/>
        </a:spcBef>
        <a:spcAft>
          <a:spcPct val="0"/>
        </a:spcAft>
        <a:defRPr sz="3900">
          <a:solidFill>
            <a:schemeClr val="tx2"/>
          </a:solidFill>
          <a:latin typeface="Times New Roman" pitchFamily="-109" charset="0"/>
        </a:defRPr>
      </a:lvl9pPr>
    </p:titleStyle>
    <p:bodyStyle>
      <a:lvl1pPr marL="373350" indent="-373350" algn="l" rtl="0" eaLnBrk="0" fontAlgn="base" hangingPunct="0">
        <a:spcBef>
          <a:spcPct val="20000"/>
        </a:spcBef>
        <a:spcAft>
          <a:spcPct val="0"/>
        </a:spcAft>
        <a:buChar char="•"/>
        <a:defRPr sz="3500">
          <a:solidFill>
            <a:schemeClr val="tx1"/>
          </a:solidFill>
          <a:latin typeface="+mn-lt"/>
          <a:ea typeface="ＭＳ Ｐゴシック" pitchFamily="-65" charset="-128"/>
          <a:cs typeface="ＭＳ Ｐゴシック" pitchFamily="-65" charset="-128"/>
        </a:defRPr>
      </a:lvl1pPr>
      <a:lvl2pPr marL="808924" indent="-311125" algn="l" rtl="0" eaLnBrk="0" fontAlgn="base" hangingPunct="0">
        <a:spcBef>
          <a:spcPct val="20000"/>
        </a:spcBef>
        <a:spcAft>
          <a:spcPct val="0"/>
        </a:spcAft>
        <a:buChar char="–"/>
        <a:defRPr sz="3000">
          <a:solidFill>
            <a:schemeClr val="tx1"/>
          </a:solidFill>
          <a:latin typeface="+mn-lt"/>
          <a:ea typeface="ＭＳ Ｐゴシック" pitchFamily="-109" charset="-128"/>
        </a:defRPr>
      </a:lvl2pPr>
      <a:lvl3pPr marL="1182273" indent="-248900" algn="l" rtl="0" eaLnBrk="0" fontAlgn="base" hangingPunct="0">
        <a:spcBef>
          <a:spcPct val="20000"/>
        </a:spcBef>
        <a:spcAft>
          <a:spcPct val="0"/>
        </a:spcAft>
        <a:buChar char="•"/>
        <a:defRPr sz="2600">
          <a:solidFill>
            <a:schemeClr val="tx1"/>
          </a:solidFill>
          <a:latin typeface="+mn-lt"/>
          <a:ea typeface="ＭＳ Ｐゴシック" pitchFamily="-109" charset="-128"/>
        </a:defRPr>
      </a:lvl3pPr>
      <a:lvl4pPr marL="1555623"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4pPr>
      <a:lvl5pPr marL="1928973"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5pPr>
      <a:lvl6pPr marL="2426772"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6pPr>
      <a:lvl7pPr marL="2924571"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7pPr>
      <a:lvl8pPr marL="3422371"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8pPr>
      <a:lvl9pPr marL="3920170"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9pPr>
    </p:bodyStyle>
    <p:otherStyle>
      <a:defPPr>
        <a:defRPr lang="en-US"/>
      </a:defPPr>
      <a:lvl1pPr marL="0" algn="l" defTabSz="497799" rtl="0" eaLnBrk="1" latinLnBrk="0" hangingPunct="1">
        <a:defRPr sz="2000" kern="1200">
          <a:solidFill>
            <a:schemeClr val="tx1"/>
          </a:solidFill>
          <a:latin typeface="+mn-lt"/>
          <a:ea typeface="+mn-ea"/>
          <a:cs typeface="+mn-cs"/>
        </a:defRPr>
      </a:lvl1pPr>
      <a:lvl2pPr marL="497799" algn="l" defTabSz="497799" rtl="0" eaLnBrk="1" latinLnBrk="0" hangingPunct="1">
        <a:defRPr sz="2000" kern="1200">
          <a:solidFill>
            <a:schemeClr val="tx1"/>
          </a:solidFill>
          <a:latin typeface="+mn-lt"/>
          <a:ea typeface="+mn-ea"/>
          <a:cs typeface="+mn-cs"/>
        </a:defRPr>
      </a:lvl2pPr>
      <a:lvl3pPr marL="995599" algn="l" defTabSz="497799" rtl="0" eaLnBrk="1" latinLnBrk="0" hangingPunct="1">
        <a:defRPr sz="2000" kern="1200">
          <a:solidFill>
            <a:schemeClr val="tx1"/>
          </a:solidFill>
          <a:latin typeface="+mn-lt"/>
          <a:ea typeface="+mn-ea"/>
          <a:cs typeface="+mn-cs"/>
        </a:defRPr>
      </a:lvl3pPr>
      <a:lvl4pPr marL="1493398" algn="l" defTabSz="497799" rtl="0" eaLnBrk="1" latinLnBrk="0" hangingPunct="1">
        <a:defRPr sz="2000" kern="1200">
          <a:solidFill>
            <a:schemeClr val="tx1"/>
          </a:solidFill>
          <a:latin typeface="+mn-lt"/>
          <a:ea typeface="+mn-ea"/>
          <a:cs typeface="+mn-cs"/>
        </a:defRPr>
      </a:lvl4pPr>
      <a:lvl5pPr marL="1991197" algn="l" defTabSz="497799" rtl="0" eaLnBrk="1" latinLnBrk="0" hangingPunct="1">
        <a:defRPr sz="2000" kern="1200">
          <a:solidFill>
            <a:schemeClr val="tx1"/>
          </a:solidFill>
          <a:latin typeface="+mn-lt"/>
          <a:ea typeface="+mn-ea"/>
          <a:cs typeface="+mn-cs"/>
        </a:defRPr>
      </a:lvl5pPr>
      <a:lvl6pPr marL="2488997" algn="l" defTabSz="497799" rtl="0" eaLnBrk="1" latinLnBrk="0" hangingPunct="1">
        <a:defRPr sz="2000" kern="1200">
          <a:solidFill>
            <a:schemeClr val="tx1"/>
          </a:solidFill>
          <a:latin typeface="+mn-lt"/>
          <a:ea typeface="+mn-ea"/>
          <a:cs typeface="+mn-cs"/>
        </a:defRPr>
      </a:lvl6pPr>
      <a:lvl7pPr marL="2986796" algn="l" defTabSz="497799" rtl="0" eaLnBrk="1" latinLnBrk="0" hangingPunct="1">
        <a:defRPr sz="2000" kern="1200">
          <a:solidFill>
            <a:schemeClr val="tx1"/>
          </a:solidFill>
          <a:latin typeface="+mn-lt"/>
          <a:ea typeface="+mn-ea"/>
          <a:cs typeface="+mn-cs"/>
        </a:defRPr>
      </a:lvl7pPr>
      <a:lvl8pPr marL="3484596" algn="l" defTabSz="497799" rtl="0" eaLnBrk="1" latinLnBrk="0" hangingPunct="1">
        <a:defRPr sz="2000" kern="1200">
          <a:solidFill>
            <a:schemeClr val="tx1"/>
          </a:solidFill>
          <a:latin typeface="+mn-lt"/>
          <a:ea typeface="+mn-ea"/>
          <a:cs typeface="+mn-cs"/>
        </a:defRPr>
      </a:lvl8pPr>
      <a:lvl9pPr marL="3982395" algn="l" defTabSz="49779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image" Target="../media/image29.png"/><Relationship Id="rId2" Type="http://schemas.openxmlformats.org/officeDocument/2006/relationships/image" Target="../media/image190.png"/><Relationship Id="rId1" Type="http://schemas.openxmlformats.org/officeDocument/2006/relationships/slideLayout" Target="../slideLayouts/slideLayout1.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203175" y="838397"/>
            <a:ext cx="11784066" cy="4886458"/>
          </a:xfrm>
          <a:prstGeom prst="rect">
            <a:avLst/>
          </a:prstGeom>
          <a:noFill/>
          <a:ln w="12700">
            <a:noFill/>
            <a:miter lim="800000"/>
            <a:headEnd type="none" w="sm" len="sm"/>
            <a:tailEnd type="none" w="sm" len="sm"/>
          </a:ln>
          <a:effectLst/>
        </p:spPr>
        <p:txBody>
          <a:bodyPr lIns="99560" tIns="49780" rIns="99560" bIns="49780">
            <a:spAutoFit/>
          </a:bodyPr>
          <a:lstStyle/>
          <a:p>
            <a:pPr algn="ctr" eaLnBrk="0" hangingPunct="0">
              <a:defRPr/>
            </a:pPr>
            <a:r>
              <a:rPr lang="en-US" sz="2000" b="1" u="sng" dirty="0">
                <a:solidFill>
                  <a:schemeClr val="tx2"/>
                </a:solidFill>
                <a:effectLst>
                  <a:outerShdw blurRad="38100" dist="38100" dir="2700000" algn="tl">
                    <a:srgbClr val="C0C0C0"/>
                  </a:outerShdw>
                </a:effectLst>
                <a:latin typeface="Times New Roman" pitchFamily="18" charset="0"/>
                <a:ea typeface="ＭＳ Ｐゴシック" pitchFamily="-65" charset="-128"/>
                <a:cs typeface="+mn-cs"/>
              </a:rPr>
              <a:t>Project: IEEE P802.15 Working Group for Wireless Personal Area Networks (WPANs)</a:t>
            </a:r>
            <a:endParaRPr lang="en-US" sz="1700" b="1" dirty="0">
              <a:solidFill>
                <a:schemeClr val="tx2"/>
              </a:solidFill>
              <a:latin typeface="Times New Roman" pitchFamily="18" charset="0"/>
              <a:ea typeface="ＭＳ Ｐゴシック" pitchFamily="-65" charset="-128"/>
              <a:cs typeface="+mn-cs"/>
            </a:endParaRPr>
          </a:p>
          <a:p>
            <a:pPr eaLnBrk="0" hangingPunct="0">
              <a:defRPr/>
            </a:pPr>
            <a:endParaRPr lang="en-US" sz="1700" dirty="0">
              <a:solidFill>
                <a:schemeClr val="tx2"/>
              </a:solidFill>
              <a:latin typeface="Times New Roman" pitchFamily="18" charset="0"/>
              <a:ea typeface="ＭＳ Ｐゴシック" pitchFamily="-65" charset="-128"/>
              <a:cs typeface="+mn-cs"/>
            </a:endParaRPr>
          </a:p>
          <a:p>
            <a:pPr eaLnBrk="0" hangingPunct="0">
              <a:defRPr/>
            </a:pPr>
            <a:r>
              <a:rPr lang="en-US" sz="1700" b="1" dirty="0">
                <a:solidFill>
                  <a:schemeClr val="tx2"/>
                </a:solidFill>
                <a:latin typeface="Times New Roman" pitchFamily="18" charset="0"/>
                <a:ea typeface="ＭＳ Ｐゴシック" pitchFamily="-65" charset="-128"/>
                <a:cs typeface="+mn-cs"/>
              </a:rPr>
              <a:t>Submission Title:</a:t>
            </a:r>
            <a:r>
              <a:rPr lang="en-US" sz="1700" dirty="0">
                <a:solidFill>
                  <a:schemeClr val="tx2"/>
                </a:solidFill>
                <a:latin typeface="Times New Roman" pitchFamily="18" charset="0"/>
                <a:ea typeface="ＭＳ Ｐゴシック" pitchFamily="-65" charset="-128"/>
                <a:cs typeface="+mn-cs"/>
              </a:rPr>
              <a:t> </a:t>
            </a:r>
            <a:r>
              <a:rPr lang="en-US" sz="1700" dirty="0" smtClean="0">
                <a:solidFill>
                  <a:schemeClr val="tx2"/>
                </a:solidFill>
                <a:latin typeface="Times New Roman" pitchFamily="18" charset="0"/>
                <a:ea typeface="ＭＳ Ｐゴシック" pitchFamily="-65" charset="-128"/>
                <a:cs typeface="+mn-cs"/>
              </a:rPr>
              <a:t>[</a:t>
            </a:r>
            <a:r>
              <a:rPr lang="en-US" altLang="zh-CN" sz="1700" dirty="0">
                <a:solidFill>
                  <a:srgbClr val="FF0000"/>
                </a:solidFill>
                <a:latin typeface="Times New Roman" pitchFamily="18" charset="0"/>
                <a:ea typeface="ＭＳ Ｐゴシック" pitchFamily="-65" charset="-128"/>
                <a:cs typeface="+mn-cs"/>
              </a:rPr>
              <a:t>New Results on Possible LDPC Codes for 15.4ab</a:t>
            </a:r>
            <a:r>
              <a:rPr lang="en-US" sz="1700" dirty="0" smtClean="0">
                <a:solidFill>
                  <a:schemeClr val="tx2"/>
                </a:solidFill>
                <a:latin typeface="Times New Roman" pitchFamily="18" charset="0"/>
                <a:ea typeface="ＭＳ Ｐゴシック" pitchFamily="-65" charset="-128"/>
                <a:cs typeface="+mn-cs"/>
              </a:rPr>
              <a:t>]</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Date Submitted: </a:t>
            </a:r>
            <a:r>
              <a:rPr lang="en-US" sz="1700" dirty="0" smtClean="0">
                <a:solidFill>
                  <a:schemeClr val="tx2"/>
                </a:solidFill>
                <a:latin typeface="Times New Roman" pitchFamily="18" charset="0"/>
                <a:ea typeface="ＭＳ Ｐゴシック" pitchFamily="-65" charset="-128"/>
                <a:cs typeface="+mn-cs"/>
              </a:rPr>
              <a:t>[</a:t>
            </a:r>
            <a:r>
              <a:rPr lang="en-US" sz="1700" dirty="0" smtClean="0">
                <a:solidFill>
                  <a:srgbClr val="FF0000"/>
                </a:solidFill>
                <a:latin typeface="Times New Roman" pitchFamily="18" charset="0"/>
                <a:ea typeface="ＭＳ Ｐゴシック" pitchFamily="-65" charset="-128"/>
                <a:cs typeface="+mn-cs"/>
              </a:rPr>
              <a:t>14</a:t>
            </a:r>
            <a:r>
              <a:rPr lang="en-US" sz="1700" dirty="0" smtClean="0">
                <a:solidFill>
                  <a:srgbClr val="FF0000"/>
                </a:solidFill>
                <a:latin typeface="Times New Roman" pitchFamily="18" charset="0"/>
                <a:ea typeface="ＭＳ Ｐゴシック" pitchFamily="-65" charset="-128"/>
                <a:cs typeface="+mn-cs"/>
              </a:rPr>
              <a:t>th </a:t>
            </a:r>
            <a:r>
              <a:rPr lang="en-US" altLang="zh-CN" sz="1700" dirty="0" smtClean="0">
                <a:solidFill>
                  <a:srgbClr val="FF0000"/>
                </a:solidFill>
                <a:latin typeface="Times New Roman" pitchFamily="18" charset="0"/>
                <a:ea typeface="ＭＳ Ｐゴシック" pitchFamily="-65" charset="-128"/>
                <a:cs typeface="+mn-cs"/>
              </a:rPr>
              <a:t>Sept. </a:t>
            </a:r>
            <a:r>
              <a:rPr lang="en-US" sz="1700" dirty="0" smtClean="0">
                <a:solidFill>
                  <a:srgbClr val="FF0000"/>
                </a:solidFill>
                <a:latin typeface="Times New Roman" pitchFamily="18" charset="0"/>
                <a:ea typeface="ＭＳ Ｐゴシック" pitchFamily="-65" charset="-128"/>
                <a:cs typeface="+mn-cs"/>
              </a:rPr>
              <a:t>2022</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Source:</a:t>
            </a:r>
            <a:r>
              <a:rPr lang="en-US" sz="1700" dirty="0">
                <a:solidFill>
                  <a:schemeClr val="tx2"/>
                </a:solidFill>
                <a:latin typeface="Times New Roman" pitchFamily="18" charset="0"/>
                <a:ea typeface="ＭＳ Ｐゴシック" pitchFamily="-65" charset="-128"/>
                <a:cs typeface="+mn-cs"/>
              </a:rPr>
              <a:t> </a:t>
            </a:r>
            <a:r>
              <a:rPr lang="en-US" sz="1700" dirty="0" smtClean="0">
                <a:solidFill>
                  <a:schemeClr val="tx2"/>
                </a:solidFill>
                <a:latin typeface="Times New Roman" pitchFamily="18" charset="0"/>
                <a:ea typeface="ＭＳ Ｐゴシック" pitchFamily="-65" charset="-128"/>
                <a:cs typeface="+mn-cs"/>
              </a:rPr>
              <a:t>[</a:t>
            </a:r>
            <a:r>
              <a:rPr lang="en-US" altLang="zh-CN" sz="1700" dirty="0">
                <a:solidFill>
                  <a:schemeClr val="tx2"/>
                </a:solidFill>
                <a:latin typeface="Times New Roman" pitchFamily="18" charset="0"/>
                <a:ea typeface="ＭＳ Ｐゴシック" pitchFamily="-65" charset="-128"/>
              </a:rPr>
              <a:t>Wei Lin, </a:t>
            </a:r>
            <a:r>
              <a:rPr lang="en-US" altLang="zh-CN" sz="1700" dirty="0" err="1">
                <a:solidFill>
                  <a:schemeClr val="tx2"/>
                </a:solidFill>
                <a:latin typeface="Times New Roman" pitchFamily="18" charset="0"/>
                <a:ea typeface="ＭＳ Ｐゴシック" pitchFamily="-65" charset="-128"/>
              </a:rPr>
              <a:t>Xun</a:t>
            </a:r>
            <a:r>
              <a:rPr lang="en-US" altLang="zh-CN" sz="1700" dirty="0">
                <a:solidFill>
                  <a:schemeClr val="tx2"/>
                </a:solidFill>
                <a:latin typeface="Times New Roman" pitchFamily="18" charset="0"/>
                <a:ea typeface="ＭＳ Ｐゴシック" pitchFamily="-65" charset="-128"/>
              </a:rPr>
              <a:t> </a:t>
            </a:r>
            <a:r>
              <a:rPr lang="en-US" altLang="zh-CN" sz="1700" dirty="0" smtClean="0">
                <a:solidFill>
                  <a:schemeClr val="tx2"/>
                </a:solidFill>
                <a:latin typeface="Times New Roman" pitchFamily="18" charset="0"/>
                <a:ea typeface="ＭＳ Ｐゴシック" pitchFamily="-65" charset="-128"/>
              </a:rPr>
              <a:t>Yang, Bin Qian, </a:t>
            </a:r>
            <a:r>
              <a:rPr lang="en-US" altLang="zh-CN" sz="1700" dirty="0" err="1" smtClean="0">
                <a:solidFill>
                  <a:schemeClr val="tx2"/>
                </a:solidFill>
                <a:latin typeface="Times New Roman" pitchFamily="18" charset="0"/>
                <a:ea typeface="ＭＳ Ｐゴシック" pitchFamily="-65" charset="-128"/>
              </a:rPr>
              <a:t>Chenchen</a:t>
            </a:r>
            <a:r>
              <a:rPr lang="en-US" altLang="zh-CN" sz="1700" dirty="0" smtClean="0">
                <a:solidFill>
                  <a:schemeClr val="tx2"/>
                </a:solidFill>
                <a:latin typeface="Times New Roman" pitchFamily="18" charset="0"/>
                <a:ea typeface="ＭＳ Ｐゴシック" pitchFamily="-65" charset="-128"/>
              </a:rPr>
              <a:t> Liu, Li Sun, </a:t>
            </a:r>
            <a:r>
              <a:rPr lang="en-US" altLang="zh-CN" sz="1700" dirty="0">
                <a:solidFill>
                  <a:schemeClr val="tx2"/>
                </a:solidFill>
                <a:latin typeface="Times New Roman" pitchFamily="18" charset="0"/>
                <a:ea typeface="ＭＳ Ｐゴシック" pitchFamily="-65" charset="-128"/>
              </a:rPr>
              <a:t>Rani Keren</a:t>
            </a:r>
            <a:r>
              <a:rPr lang="en-US" altLang="zh-CN" sz="1700" dirty="0" smtClean="0">
                <a:solidFill>
                  <a:schemeClr val="tx2"/>
                </a:solidFill>
                <a:latin typeface="Times New Roman" pitchFamily="18" charset="0"/>
                <a:ea typeface="ＭＳ Ｐゴシック" pitchFamily="-65" charset="-128"/>
              </a:rPr>
              <a:t>, Shimi Shilo, </a:t>
            </a:r>
            <a:r>
              <a:rPr lang="en-US" altLang="zh-CN" sz="1700" dirty="0">
                <a:solidFill>
                  <a:schemeClr val="tx2"/>
                </a:solidFill>
                <a:latin typeface="Times New Roman" pitchFamily="18" charset="0"/>
                <a:ea typeface="ＭＳ Ｐゴシック" pitchFamily="-65" charset="-128"/>
              </a:rPr>
              <a:t>Lei </a:t>
            </a:r>
            <a:r>
              <a:rPr lang="en-US" altLang="zh-CN" sz="1700" dirty="0" smtClean="0">
                <a:solidFill>
                  <a:schemeClr val="tx2"/>
                </a:solidFill>
                <a:latin typeface="Times New Roman" pitchFamily="18" charset="0"/>
                <a:ea typeface="ＭＳ Ｐゴシック" pitchFamily="-65" charset="-128"/>
              </a:rPr>
              <a:t>Huang, </a:t>
            </a:r>
            <a:r>
              <a:rPr lang="en-US" altLang="zh-CN" sz="1700" dirty="0">
                <a:solidFill>
                  <a:schemeClr val="tx2"/>
                </a:solidFill>
                <a:latin typeface="Times New Roman" pitchFamily="18" charset="0"/>
                <a:ea typeface="ＭＳ Ｐゴシック" pitchFamily="-65" charset="-128"/>
              </a:rPr>
              <a:t>Edward </a:t>
            </a:r>
            <a:r>
              <a:rPr lang="en-US" altLang="zh-CN" sz="1700" dirty="0" smtClean="0">
                <a:solidFill>
                  <a:schemeClr val="tx2"/>
                </a:solidFill>
                <a:latin typeface="Times New Roman" pitchFamily="18" charset="0"/>
                <a:ea typeface="ＭＳ Ｐゴシック" pitchFamily="-65" charset="-128"/>
              </a:rPr>
              <a:t>Au</a:t>
            </a:r>
            <a:r>
              <a:rPr lang="en-US" sz="1700" dirty="0" smtClean="0">
                <a:solidFill>
                  <a:schemeClr val="tx2"/>
                </a:solidFill>
                <a:latin typeface="Times New Roman" pitchFamily="18" charset="0"/>
                <a:ea typeface="ＭＳ Ｐゴシック" pitchFamily="-65" charset="-128"/>
                <a:cs typeface="+mn-cs"/>
              </a:rPr>
              <a:t>] </a:t>
            </a:r>
            <a:r>
              <a:rPr lang="en-US" sz="1700" dirty="0">
                <a:solidFill>
                  <a:schemeClr val="tx2"/>
                </a:solidFill>
                <a:latin typeface="Times New Roman" pitchFamily="18" charset="0"/>
                <a:ea typeface="ＭＳ Ｐゴシック" pitchFamily="-65" charset="-128"/>
                <a:cs typeface="+mn-cs"/>
              </a:rPr>
              <a:t>Company [</a:t>
            </a:r>
            <a:r>
              <a:rPr lang="en-US" altLang="zh-CN" sz="1700" dirty="0">
                <a:solidFill>
                  <a:srgbClr val="FF0000"/>
                </a:solidFill>
                <a:latin typeface="Times New Roman" pitchFamily="18" charset="0"/>
                <a:ea typeface="ＭＳ Ｐゴシック" pitchFamily="-65" charset="-128"/>
                <a:cs typeface="+mn-cs"/>
              </a:rPr>
              <a:t>Huawei</a:t>
            </a:r>
            <a:r>
              <a:rPr lang="en-US" sz="1700" dirty="0">
                <a:solidFill>
                  <a:schemeClr val="tx2"/>
                </a:solidFill>
                <a:latin typeface="Times New Roman" pitchFamily="18" charset="0"/>
                <a:ea typeface="ＭＳ Ｐゴシック" pitchFamily="-65" charset="-128"/>
                <a:cs typeface="+mn-cs"/>
              </a:rPr>
              <a:t>]</a:t>
            </a:r>
          </a:p>
          <a:p>
            <a:pPr eaLnBrk="0" hangingPunct="0">
              <a:defRPr/>
            </a:pPr>
            <a:r>
              <a:rPr lang="en-US" sz="1700" dirty="0">
                <a:solidFill>
                  <a:schemeClr val="tx2"/>
                </a:solidFill>
                <a:latin typeface="Times New Roman" pitchFamily="18" charset="0"/>
                <a:ea typeface="ＭＳ Ｐゴシック" pitchFamily="-65" charset="-128"/>
                <a:cs typeface="+mn-cs"/>
              </a:rPr>
              <a:t>Address [</a:t>
            </a:r>
            <a:r>
              <a:rPr lang="en-US" altLang="zh-CN" sz="1700" dirty="0">
                <a:solidFill>
                  <a:srgbClr val="FF0000"/>
                </a:solidFill>
                <a:latin typeface="Times New Roman" pitchFamily="18" charset="0"/>
                <a:ea typeface="ＭＳ Ｐゴシック" pitchFamily="-65" charset="-128"/>
                <a:cs typeface="+mn-cs"/>
              </a:rPr>
              <a:t>Huawei base</a:t>
            </a:r>
            <a:r>
              <a:rPr lang="en-US" sz="1700" dirty="0">
                <a:solidFill>
                  <a:srgbClr val="FF0000"/>
                </a:solidFill>
                <a:latin typeface="Times New Roman" pitchFamily="18" charset="0"/>
                <a:ea typeface="ＭＳ Ｐゴシック" pitchFamily="-65" charset="-128"/>
                <a:cs typeface="+mn-cs"/>
              </a:rPr>
              <a:t>, </a:t>
            </a:r>
            <a:r>
              <a:rPr lang="en-US" altLang="zh-CN" sz="1700" dirty="0">
                <a:solidFill>
                  <a:srgbClr val="FF0000"/>
                </a:solidFill>
                <a:latin typeface="Times New Roman" pitchFamily="18" charset="0"/>
                <a:ea typeface="ＭＳ Ｐゴシック" pitchFamily="-65" charset="-128"/>
                <a:cs typeface="+mn-cs"/>
              </a:rPr>
              <a:t>Shenzhen</a:t>
            </a:r>
            <a:r>
              <a:rPr lang="en-US" sz="1700" dirty="0">
                <a:solidFill>
                  <a:srgbClr val="FF0000"/>
                </a:solidFill>
                <a:latin typeface="Times New Roman" pitchFamily="18" charset="0"/>
                <a:ea typeface="ＭＳ Ｐゴシック" pitchFamily="-65" charset="-128"/>
                <a:cs typeface="+mn-cs"/>
              </a:rPr>
              <a:t>, </a:t>
            </a:r>
            <a:r>
              <a:rPr lang="en-US" altLang="zh-CN" sz="1700" dirty="0" smtClean="0">
                <a:solidFill>
                  <a:srgbClr val="FF0000"/>
                </a:solidFill>
                <a:latin typeface="Times New Roman" pitchFamily="18" charset="0"/>
                <a:ea typeface="ＭＳ Ｐゴシック" pitchFamily="-65" charset="-128"/>
                <a:cs typeface="+mn-cs"/>
              </a:rPr>
              <a:t>CHINA &amp; Huawei Israel</a:t>
            </a:r>
            <a:r>
              <a:rPr lang="en-US" sz="1700" dirty="0" smtClean="0">
                <a:solidFill>
                  <a:schemeClr val="tx2"/>
                </a:solidFill>
                <a:latin typeface="Times New Roman" pitchFamily="18" charset="0"/>
                <a:ea typeface="ＭＳ Ｐゴシック" pitchFamily="-65" charset="-128"/>
                <a:cs typeface="+mn-cs"/>
              </a:rPr>
              <a:t>]</a:t>
            </a:r>
            <a:endParaRPr lang="en-US" sz="1700" dirty="0">
              <a:solidFill>
                <a:schemeClr val="tx2"/>
              </a:solidFill>
              <a:latin typeface="Times New Roman" pitchFamily="18" charset="0"/>
              <a:ea typeface="ＭＳ Ｐゴシック" pitchFamily="-65" charset="-128"/>
              <a:cs typeface="+mn-cs"/>
            </a:endParaRPr>
          </a:p>
          <a:p>
            <a:pPr eaLnBrk="0" hangingPunct="0">
              <a:defRPr/>
            </a:pPr>
            <a:r>
              <a:rPr lang="en-US" sz="1700" dirty="0">
                <a:solidFill>
                  <a:schemeClr val="tx2"/>
                </a:solidFill>
                <a:latin typeface="Times New Roman" pitchFamily="18" charset="0"/>
                <a:ea typeface="ＭＳ Ｐゴシック" pitchFamily="-65" charset="-128"/>
                <a:cs typeface="+mn-cs"/>
              </a:rPr>
              <a:t>E-Mail:[</a:t>
            </a:r>
            <a:r>
              <a:rPr lang="en-US" sz="1700" dirty="0">
                <a:solidFill>
                  <a:srgbClr val="FF0000"/>
                </a:solidFill>
                <a:latin typeface="Times New Roman" pitchFamily="18" charset="0"/>
                <a:ea typeface="ＭＳ Ｐゴシック" pitchFamily="-65" charset="-128"/>
                <a:cs typeface="+mn-cs"/>
              </a:rPr>
              <a:t>lin.linwei</a:t>
            </a:r>
            <a:r>
              <a:rPr lang="en-US" altLang="zh-CN" sz="1700" dirty="0">
                <a:solidFill>
                  <a:srgbClr val="FF0000"/>
                </a:solidFill>
                <a:latin typeface="Times New Roman" pitchFamily="18" charset="0"/>
                <a:ea typeface="ＭＳ Ｐゴシック" pitchFamily="-65" charset="-128"/>
                <a:cs typeface="+mn-cs"/>
              </a:rPr>
              <a:t>@huawei.com</a:t>
            </a:r>
            <a:r>
              <a:rPr lang="en-US" sz="1700" dirty="0">
                <a:solidFill>
                  <a:schemeClr val="tx2"/>
                </a:solidFill>
                <a:latin typeface="Times New Roman" pitchFamily="18" charset="0"/>
                <a:ea typeface="ＭＳ Ｐゴシック" pitchFamily="-65" charset="-128"/>
                <a:cs typeface="+mn-cs"/>
              </a:rPr>
              <a:t>]	</a:t>
            </a: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Re:</a:t>
            </a:r>
            <a:r>
              <a:rPr lang="en-US" sz="1700" dirty="0">
                <a:solidFill>
                  <a:schemeClr val="tx2"/>
                </a:solidFill>
                <a:latin typeface="Times New Roman" pitchFamily="18" charset="0"/>
                <a:ea typeface="ＭＳ Ｐゴシック" pitchFamily="-65" charset="-128"/>
                <a:cs typeface="+mn-cs"/>
              </a:rPr>
              <a:t> [</a:t>
            </a:r>
            <a:r>
              <a:rPr lang="en-US" altLang="en-US" sz="1800" b="1" dirty="0">
                <a:latin typeface="Times New Roman" panose="02020603050405020304" pitchFamily="18" charset="0"/>
              </a:rPr>
              <a:t>Study Group 4ab: UWB Next Generation</a:t>
            </a:r>
            <a:r>
              <a:rPr lang="en-US" sz="1700" dirty="0">
                <a:solidFill>
                  <a:schemeClr val="tx2"/>
                </a:solidFill>
                <a:latin typeface="Times New Roman" pitchFamily="18" charset="0"/>
                <a:ea typeface="ＭＳ Ｐゴシック" pitchFamily="-65" charset="-128"/>
                <a:cs typeface="+mn-cs"/>
              </a:rPr>
              <a:t>]</a:t>
            </a:r>
            <a:r>
              <a:rPr lang="en-US" dirty="0">
                <a:solidFill>
                  <a:schemeClr val="accent2"/>
                </a:solidFill>
                <a:latin typeface="Times New Roman" pitchFamily="18" charset="0"/>
                <a:ea typeface="ＭＳ Ｐゴシック" pitchFamily="-65" charset="-128"/>
                <a:cs typeface="+mn-cs"/>
              </a:rPr>
              <a:t>	</a:t>
            </a:r>
            <a:endParaRPr lang="en-US" dirty="0">
              <a:solidFill>
                <a:schemeClr val="tx2"/>
              </a:solidFill>
              <a:latin typeface="Times New Roman" pitchFamily="18" charset="0"/>
              <a:ea typeface="ＭＳ Ｐゴシック" pitchFamily="-65" charset="-128"/>
              <a:cs typeface="+mn-cs"/>
            </a:endParaRP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Abstract:</a:t>
            </a:r>
            <a:r>
              <a:rPr lang="en-US" sz="1700" dirty="0">
                <a:solidFill>
                  <a:schemeClr val="tx2"/>
                </a:solidFill>
                <a:latin typeface="Times New Roman" pitchFamily="18" charset="0"/>
                <a:ea typeface="ＭＳ Ｐゴシック" pitchFamily="-65" charset="-128"/>
                <a:cs typeface="+mn-cs"/>
              </a:rPr>
              <a:t>	</a:t>
            </a:r>
            <a:r>
              <a:rPr lang="en-US" sz="1700" dirty="0" smtClean="0">
                <a:solidFill>
                  <a:schemeClr val="tx2"/>
                </a:solidFill>
                <a:latin typeface="Times New Roman" pitchFamily="18" charset="0"/>
                <a:ea typeface="ＭＳ Ｐゴシック" pitchFamily="-65" charset="-128"/>
                <a:cs typeface="+mn-cs"/>
              </a:rPr>
              <a:t>[</a:t>
            </a:r>
            <a:r>
              <a:rPr lang="en-US" altLang="zh-CN" sz="1700" dirty="0">
                <a:latin typeface="Times New Roman" pitchFamily="18" charset="0"/>
                <a:ea typeface="ＭＳ Ｐゴシック" pitchFamily="-65" charset="-128"/>
              </a:rPr>
              <a:t>New Results </a:t>
            </a:r>
            <a:r>
              <a:rPr lang="en-US" altLang="zh-CN" sz="1700" dirty="0" smtClean="0">
                <a:latin typeface="Times New Roman" pitchFamily="18" charset="0"/>
                <a:ea typeface="ＭＳ Ｐゴシック" pitchFamily="-65" charset="-128"/>
              </a:rPr>
              <a:t>on </a:t>
            </a:r>
            <a:r>
              <a:rPr lang="en-US" altLang="zh-CN" sz="1700" dirty="0">
                <a:latin typeface="Times New Roman" pitchFamily="18" charset="0"/>
                <a:ea typeface="ＭＳ Ｐゴシック" pitchFamily="-65" charset="-128"/>
              </a:rPr>
              <a:t>Possible LDPC Codes for 15.4ab</a:t>
            </a:r>
            <a:r>
              <a:rPr lang="en-US" sz="1700" dirty="0" smtClean="0">
                <a:solidFill>
                  <a:schemeClr val="tx2"/>
                </a:solidFill>
                <a:latin typeface="Times New Roman" pitchFamily="18" charset="0"/>
                <a:ea typeface="ＭＳ Ｐゴシック" pitchFamily="-65" charset="-128"/>
                <a:cs typeface="+mn-cs"/>
              </a:rPr>
              <a:t>]</a:t>
            </a:r>
            <a:endParaRPr lang="en-US" sz="1700" dirty="0">
              <a:solidFill>
                <a:schemeClr val="tx2"/>
              </a:solidFill>
              <a:latin typeface="Times New Roman" pitchFamily="18" charset="0"/>
              <a:ea typeface="ＭＳ Ｐゴシック" pitchFamily="-65" charset="-128"/>
              <a:cs typeface="+mn-cs"/>
            </a:endParaRP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Purpose:</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Notice:</a:t>
            </a:r>
            <a:r>
              <a:rPr lang="en-US" sz="1700" dirty="0">
                <a:solidFill>
                  <a:schemeClr val="tx2"/>
                </a:solidFill>
                <a:latin typeface="Times New Roman" pitchFamily="18" charset="0"/>
                <a:ea typeface="ＭＳ Ｐゴシック" pitchFamily="-65"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endParaRPr lang="en-US" sz="1700" b="1" dirty="0">
              <a:solidFill>
                <a:schemeClr val="tx2"/>
              </a:solidFill>
              <a:latin typeface="Times New Roman" pitchFamily="18" charset="0"/>
              <a:ea typeface="ＭＳ Ｐゴシック" pitchFamily="-65" charset="-128"/>
              <a:cs typeface="+mn-cs"/>
            </a:endParaRPr>
          </a:p>
          <a:p>
            <a:pPr eaLnBrk="0" hangingPunct="0">
              <a:defRPr/>
            </a:pPr>
            <a:r>
              <a:rPr lang="en-US" sz="1700" b="1" dirty="0">
                <a:solidFill>
                  <a:schemeClr val="tx2"/>
                </a:solidFill>
                <a:latin typeface="Times New Roman" pitchFamily="18" charset="0"/>
                <a:ea typeface="ＭＳ Ｐゴシック" pitchFamily="-65" charset="-128"/>
                <a:cs typeface="+mn-cs"/>
              </a:rPr>
              <a:t>Release:</a:t>
            </a:r>
            <a:r>
              <a:rPr lang="en-US" sz="1700" dirty="0">
                <a:solidFill>
                  <a:schemeClr val="tx2"/>
                </a:solidFill>
                <a:latin typeface="Times New Roman" pitchFamily="18" charset="0"/>
                <a:ea typeface="ＭＳ Ｐゴシック" pitchFamily="-65" charset="-128"/>
                <a:cs typeface="+mn-cs"/>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sz="3600" dirty="0" smtClean="0"/>
              <a:t>Simulation Results of </a:t>
            </a:r>
            <a:r>
              <a:rPr lang="en-US" altLang="zh-CN" sz="3600" dirty="0" smtClean="0"/>
              <a:t>Transmitting Mode 1 </a:t>
            </a:r>
            <a:r>
              <a:rPr lang="en-US" altLang="en-US" sz="3600" dirty="0">
                <a:sym typeface="Wingdings" panose="05000000000000000000" pitchFamily="2" charset="2"/>
              </a:rPr>
              <a:t> Short Code</a:t>
            </a:r>
            <a:endParaRPr lang="en-US" sz="3600" dirty="0"/>
          </a:p>
        </p:txBody>
      </p:sp>
      <p:sp>
        <p:nvSpPr>
          <p:cNvPr id="15" name="矩形 14"/>
          <p:cNvSpPr/>
          <p:nvPr/>
        </p:nvSpPr>
        <p:spPr>
          <a:xfrm>
            <a:off x="7162006" y="2058194"/>
            <a:ext cx="4722893" cy="3990836"/>
          </a:xfrm>
          <a:prstGeom prst="rect">
            <a:avLst/>
          </a:prstGeom>
          <a:ln>
            <a:solidFill>
              <a:srgbClr val="002060"/>
            </a:solidFill>
          </a:ln>
        </p:spPr>
        <p:txBody>
          <a:bodyPr wrap="square">
            <a:spAutoFit/>
          </a:bodyPr>
          <a:lstStyle/>
          <a:p>
            <a:pPr marL="182563" lvl="1" indent="-182563">
              <a:lnSpc>
                <a:spcPts val="1600"/>
              </a:lnSpc>
              <a:buClr>
                <a:srgbClr val="002060"/>
              </a:buClr>
              <a:buFont typeface="Arial" panose="020B0604020202020204" pitchFamily="34" charset="0"/>
              <a:buChar char="•"/>
              <a:tabLst>
                <a:tab pos="182563" algn="l"/>
              </a:tabLst>
              <a:defRPr/>
            </a:pPr>
            <a:r>
              <a:rPr lang="en-US" altLang="zh-CN" sz="1400" b="1" i="1" dirty="0" smtClean="0">
                <a:solidFill>
                  <a:srgbClr val="002060"/>
                </a:solidFill>
                <a:latin typeface="Calibri" pitchFamily="34" charset="0"/>
                <a:ea typeface="宋体" pitchFamily="2" charset="-122"/>
                <a:cs typeface="+mn-cs"/>
              </a:rPr>
              <a:t>PHR with 2 Symbols (Current 15.4z)</a:t>
            </a:r>
          </a:p>
          <a:p>
            <a:pPr marL="357188" lvl="1" indent="-17462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357188" lvl="1" indent="-174625">
              <a:lnSpc>
                <a:spcPts val="1600"/>
              </a:lnSpc>
              <a:buClr>
                <a:srgbClr val="002060"/>
              </a:buClr>
              <a:buFontTx/>
              <a:buChar char="-"/>
              <a:defRPr/>
            </a:pPr>
            <a:endParaRPr lang="en-US" altLang="zh-CN" sz="1200" b="1" dirty="0">
              <a:solidFill>
                <a:srgbClr val="002060"/>
              </a:solidFill>
              <a:latin typeface="Calibri" pitchFamily="34" charset="0"/>
              <a:ea typeface="宋体" pitchFamily="2" charset="-122"/>
              <a:cs typeface="+mn-cs"/>
            </a:endParaRPr>
          </a:p>
          <a:p>
            <a:pPr marL="357188" lvl="1" indent="-17462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357188" lvl="1" indent="-17462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357188" lvl="1" indent="-17462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PHR (3 </a:t>
            </a:r>
            <a:r>
              <a:rPr lang="en-US" altLang="zh-CN" sz="1200" b="1" dirty="0" err="1" smtClean="0">
                <a:solidFill>
                  <a:srgbClr val="002060"/>
                </a:solidFill>
                <a:latin typeface="Calibri" pitchFamily="34" charset="0"/>
                <a:ea typeface="宋体" pitchFamily="2" charset="-122"/>
                <a:cs typeface="+mn-cs"/>
              </a:rPr>
              <a:t>Syms</a:t>
            </a:r>
            <a:r>
              <a:rPr lang="en-US" altLang="zh-CN" sz="1200" b="1" dirty="0" smtClean="0">
                <a:solidFill>
                  <a:srgbClr val="002060"/>
                </a:solidFill>
                <a:latin typeface="Calibri" pitchFamily="34" charset="0"/>
                <a:ea typeface="宋体" pitchFamily="2" charset="-122"/>
                <a:cs typeface="+mn-cs"/>
              </a:rPr>
              <a:t> / 4 </a:t>
            </a:r>
            <a:r>
              <a:rPr lang="en-US" altLang="zh-CN" sz="1200" b="1" dirty="0" err="1" smtClean="0">
                <a:solidFill>
                  <a:srgbClr val="002060"/>
                </a:solidFill>
                <a:latin typeface="Calibri" pitchFamily="34" charset="0"/>
                <a:ea typeface="宋体" pitchFamily="2" charset="-122"/>
                <a:cs typeface="+mn-cs"/>
              </a:rPr>
              <a:t>Syms</a:t>
            </a:r>
            <a:r>
              <a:rPr lang="en-US" altLang="zh-CN" sz="1200" b="1" dirty="0" smtClean="0">
                <a:solidFill>
                  <a:srgbClr val="002060"/>
                </a:solidFill>
                <a:latin typeface="Calibri" pitchFamily="34" charset="0"/>
                <a:ea typeface="宋体" pitchFamily="2" charset="-122"/>
                <a:cs typeface="+mn-cs"/>
              </a:rPr>
              <a:t>) </a:t>
            </a:r>
            <a:r>
              <a:rPr lang="en-US" altLang="zh-CN" sz="1200" b="1" dirty="0" smtClean="0">
                <a:solidFill>
                  <a:srgbClr val="002060"/>
                </a:solidFill>
                <a:latin typeface="Calibri" pitchFamily="34" charset="0"/>
                <a:ea typeface="宋体" pitchFamily="2" charset="-122"/>
                <a:cs typeface="+mn-cs"/>
                <a:sym typeface="Wingdings" panose="05000000000000000000" pitchFamily="2" charset="2"/>
              </a:rPr>
              <a:t> 1.7dB / 3dB Improvement</a:t>
            </a:r>
          </a:p>
          <a:p>
            <a:pPr marL="357188" lvl="1" indent="-17462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182563" lvl="1" indent="-182563">
              <a:lnSpc>
                <a:spcPts val="1600"/>
              </a:lnSpc>
              <a:buClr>
                <a:srgbClr val="002060"/>
              </a:buClr>
              <a:buFont typeface="Arial" panose="020B0604020202020204" pitchFamily="34" charset="0"/>
              <a:buChar char="•"/>
              <a:tabLst>
                <a:tab pos="182563" algn="l"/>
              </a:tabLst>
              <a:defRPr/>
            </a:pPr>
            <a:r>
              <a:rPr lang="en-US" altLang="zh-CN" sz="1400" b="1" i="1" dirty="0" smtClean="0">
                <a:solidFill>
                  <a:srgbClr val="002060"/>
                </a:solidFill>
                <a:latin typeface="Calibri" pitchFamily="34" charset="0"/>
                <a:ea typeface="宋体" pitchFamily="2" charset="-122"/>
              </a:rPr>
              <a:t>Actual Code Rates </a:t>
            </a:r>
            <a:r>
              <a:rPr lang="en-US" altLang="zh-CN" sz="1400" b="1" dirty="0" smtClean="0">
                <a:solidFill>
                  <a:srgbClr val="002060"/>
                </a:solidFill>
                <a:latin typeface="Calibri" pitchFamily="34" charset="0"/>
                <a:ea typeface="宋体" pitchFamily="2" charset="-122"/>
                <a:sym typeface="Wingdings" panose="05000000000000000000" pitchFamily="2" charset="2"/>
              </a:rPr>
              <a:t> </a:t>
            </a:r>
            <a:r>
              <a:rPr lang="en-US" altLang="zh-CN" sz="1400" b="1" dirty="0" smtClean="0">
                <a:solidFill>
                  <a:srgbClr val="C00000"/>
                </a:solidFill>
                <a:latin typeface="Calibri" pitchFamily="34" charset="0"/>
                <a:ea typeface="宋体" pitchFamily="2" charset="-122"/>
                <a:sym typeface="Wingdings" panose="05000000000000000000" pitchFamily="2" charset="2"/>
              </a:rPr>
              <a:t>Under different rates, unfair for BCC</a:t>
            </a:r>
            <a:endParaRPr lang="en-US" altLang="zh-CN" sz="1400" b="1" dirty="0" smtClean="0">
              <a:solidFill>
                <a:srgbClr val="C00000"/>
              </a:solidFill>
              <a:latin typeface="Calibri" pitchFamily="34" charset="0"/>
              <a:ea typeface="宋体" pitchFamily="2" charset="-122"/>
            </a:endParaRPr>
          </a:p>
          <a:p>
            <a:pPr marL="357188" lvl="1" indent="-17462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rPr>
              <a:t>All BCC Data Transmission: R = 1/2</a:t>
            </a:r>
          </a:p>
          <a:p>
            <a:pPr marL="357188" lvl="1" indent="-174625">
              <a:lnSpc>
                <a:spcPts val="1600"/>
              </a:lnSpc>
              <a:buClr>
                <a:srgbClr val="002060"/>
              </a:buClr>
              <a:buFontTx/>
              <a:buChar char="-"/>
              <a:defRPr/>
            </a:pPr>
            <a:r>
              <a:rPr lang="en-US" altLang="zh-CN" sz="1200" b="1" dirty="0" smtClean="0">
                <a:solidFill>
                  <a:srgbClr val="C00000"/>
                </a:solidFill>
                <a:latin typeface="Calibri" pitchFamily="34" charset="0"/>
                <a:ea typeface="宋体" pitchFamily="2" charset="-122"/>
              </a:rPr>
              <a:t>10 Bytes </a:t>
            </a:r>
            <a:r>
              <a:rPr lang="en-US" altLang="zh-CN" sz="1200" b="1" dirty="0" smtClean="0">
                <a:solidFill>
                  <a:srgbClr val="002060"/>
                </a:solidFill>
                <a:latin typeface="Calibri" pitchFamily="34" charset="0"/>
                <a:ea typeface="宋体" pitchFamily="2" charset="-122"/>
              </a:rPr>
              <a:t>LDPC: </a:t>
            </a:r>
            <a:r>
              <a:rPr lang="en-US" altLang="zh-CN" sz="1200" b="1" dirty="0" smtClean="0">
                <a:solidFill>
                  <a:srgbClr val="C00000"/>
                </a:solidFill>
                <a:latin typeface="Calibri" pitchFamily="34" charset="0"/>
                <a:ea typeface="宋体" pitchFamily="2" charset="-122"/>
              </a:rPr>
              <a:t>R ~ 0.20 </a:t>
            </a:r>
            <a:r>
              <a:rPr lang="en-US" altLang="zh-CN" sz="1200" b="1" dirty="0" smtClean="0">
                <a:solidFill>
                  <a:srgbClr val="002060"/>
                </a:solidFill>
                <a:latin typeface="Calibri" pitchFamily="34" charset="0"/>
                <a:ea typeface="宋体" pitchFamily="2" charset="-122"/>
              </a:rPr>
              <a:t>(RL: 0.1905 / 11n: 0.1980)</a:t>
            </a:r>
          </a:p>
          <a:p>
            <a:pPr marL="357188" lvl="1" indent="-174625">
              <a:lnSpc>
                <a:spcPts val="1600"/>
              </a:lnSpc>
              <a:buClr>
                <a:srgbClr val="002060"/>
              </a:buClr>
              <a:buFontTx/>
              <a:buChar char="-"/>
              <a:defRPr/>
            </a:pPr>
            <a:r>
              <a:rPr lang="en-US" altLang="zh-CN" sz="1200" b="1" dirty="0" smtClean="0">
                <a:solidFill>
                  <a:srgbClr val="C00000"/>
                </a:solidFill>
                <a:latin typeface="Calibri" pitchFamily="34" charset="0"/>
                <a:ea typeface="宋体" pitchFamily="2" charset="-122"/>
              </a:rPr>
              <a:t>20 </a:t>
            </a:r>
            <a:r>
              <a:rPr lang="en-US" altLang="zh-CN" sz="1200" b="1" dirty="0">
                <a:solidFill>
                  <a:srgbClr val="C00000"/>
                </a:solidFill>
                <a:latin typeface="Calibri" pitchFamily="34" charset="0"/>
                <a:ea typeface="宋体" pitchFamily="2" charset="-122"/>
              </a:rPr>
              <a:t>Bytes </a:t>
            </a:r>
            <a:r>
              <a:rPr lang="en-US" altLang="zh-CN" sz="1200" b="1" dirty="0" smtClean="0">
                <a:solidFill>
                  <a:srgbClr val="002060"/>
                </a:solidFill>
                <a:latin typeface="Calibri" pitchFamily="34" charset="0"/>
                <a:ea typeface="宋体" pitchFamily="2" charset="-122"/>
              </a:rPr>
              <a:t>LDPC: </a:t>
            </a:r>
            <a:r>
              <a:rPr lang="en-US" altLang="zh-CN" sz="1200" b="1" dirty="0">
                <a:solidFill>
                  <a:srgbClr val="C00000"/>
                </a:solidFill>
                <a:latin typeface="Calibri" pitchFamily="34" charset="0"/>
                <a:ea typeface="宋体" pitchFamily="2" charset="-122"/>
              </a:rPr>
              <a:t>R ~ </a:t>
            </a:r>
            <a:r>
              <a:rPr lang="en-US" altLang="zh-CN" sz="1200" b="1" dirty="0" smtClean="0">
                <a:solidFill>
                  <a:srgbClr val="C00000"/>
                </a:solidFill>
                <a:latin typeface="Calibri" pitchFamily="34" charset="0"/>
                <a:ea typeface="宋体" pitchFamily="2" charset="-122"/>
              </a:rPr>
              <a:t>0.32 </a:t>
            </a:r>
            <a:r>
              <a:rPr lang="en-US" altLang="zh-CN" sz="1200" b="1" dirty="0">
                <a:solidFill>
                  <a:srgbClr val="002060"/>
                </a:solidFill>
                <a:latin typeface="Calibri" pitchFamily="34" charset="0"/>
                <a:ea typeface="宋体" pitchFamily="2" charset="-122"/>
              </a:rPr>
              <a:t>(RL: </a:t>
            </a:r>
            <a:r>
              <a:rPr lang="en-US" altLang="zh-CN" sz="1200" b="1" dirty="0" smtClean="0">
                <a:solidFill>
                  <a:srgbClr val="002060"/>
                </a:solidFill>
                <a:latin typeface="Calibri" pitchFamily="34" charset="0"/>
                <a:ea typeface="宋体" pitchFamily="2" charset="-122"/>
              </a:rPr>
              <a:t>0.3200 </a:t>
            </a:r>
            <a:r>
              <a:rPr lang="en-US" altLang="zh-CN" sz="1200" b="1" dirty="0">
                <a:solidFill>
                  <a:srgbClr val="002060"/>
                </a:solidFill>
                <a:latin typeface="Calibri" pitchFamily="34" charset="0"/>
                <a:ea typeface="宋体" pitchFamily="2" charset="-122"/>
              </a:rPr>
              <a:t>/ 11n: </a:t>
            </a:r>
            <a:r>
              <a:rPr lang="en-US" altLang="zh-CN" sz="1200" b="1" dirty="0" smtClean="0">
                <a:solidFill>
                  <a:srgbClr val="002060"/>
                </a:solidFill>
                <a:latin typeface="Calibri" pitchFamily="34" charset="0"/>
                <a:ea typeface="宋体" pitchFamily="2" charset="-122"/>
              </a:rPr>
              <a:t>0.3300)</a:t>
            </a:r>
          </a:p>
          <a:p>
            <a:pPr marL="357188" lvl="1" indent="-174625">
              <a:lnSpc>
                <a:spcPts val="1600"/>
              </a:lnSpc>
              <a:buClr>
                <a:srgbClr val="002060"/>
              </a:buClr>
              <a:buFontTx/>
              <a:buChar char="-"/>
              <a:defRPr/>
            </a:pPr>
            <a:r>
              <a:rPr lang="en-US" altLang="zh-CN" sz="1200" b="1" dirty="0" smtClean="0">
                <a:solidFill>
                  <a:srgbClr val="C00000"/>
                </a:solidFill>
                <a:latin typeface="Calibri" pitchFamily="34" charset="0"/>
                <a:ea typeface="宋体" pitchFamily="2" charset="-122"/>
              </a:rPr>
              <a:t>30 Bytes </a:t>
            </a:r>
            <a:r>
              <a:rPr lang="en-US" altLang="zh-CN" sz="1200" b="1" dirty="0" smtClean="0">
                <a:solidFill>
                  <a:srgbClr val="002060"/>
                </a:solidFill>
                <a:latin typeface="Calibri" pitchFamily="34" charset="0"/>
                <a:ea typeface="宋体" pitchFamily="2" charset="-122"/>
              </a:rPr>
              <a:t>LDPC: </a:t>
            </a:r>
            <a:r>
              <a:rPr lang="en-US" altLang="zh-CN" sz="1200" b="1" dirty="0" smtClean="0">
                <a:solidFill>
                  <a:srgbClr val="C00000"/>
                </a:solidFill>
                <a:latin typeface="Calibri" pitchFamily="34" charset="0"/>
                <a:ea typeface="宋体" pitchFamily="2" charset="-122"/>
              </a:rPr>
              <a:t>R ~ 0.42 </a:t>
            </a:r>
            <a:r>
              <a:rPr lang="en-US" altLang="zh-CN" sz="1200" b="1" dirty="0" smtClean="0">
                <a:solidFill>
                  <a:srgbClr val="002060"/>
                </a:solidFill>
                <a:latin typeface="Calibri" pitchFamily="34" charset="0"/>
                <a:ea typeface="宋体" pitchFamily="2" charset="-122"/>
              </a:rPr>
              <a:t>(RL: 0.4138 / 11n: 0.4255)</a:t>
            </a:r>
            <a:endParaRPr lang="en-US" altLang="zh-CN" sz="1200" b="1" dirty="0">
              <a:solidFill>
                <a:srgbClr val="002060"/>
              </a:solidFill>
              <a:latin typeface="Calibri" pitchFamily="34" charset="0"/>
              <a:ea typeface="宋体" pitchFamily="2" charset="-122"/>
            </a:endParaRPr>
          </a:p>
          <a:p>
            <a:pPr marL="357188" lvl="1" indent="-174625">
              <a:lnSpc>
                <a:spcPts val="1600"/>
              </a:lnSpc>
              <a:buClr>
                <a:srgbClr val="002060"/>
              </a:buClr>
              <a:buFontTx/>
              <a:buChar char="-"/>
              <a:defRPr/>
            </a:pPr>
            <a:r>
              <a:rPr lang="en-US" altLang="zh-CN" sz="1200" b="1" dirty="0" smtClean="0">
                <a:solidFill>
                  <a:srgbClr val="C00000"/>
                </a:solidFill>
                <a:latin typeface="Calibri" pitchFamily="34" charset="0"/>
                <a:ea typeface="宋体" pitchFamily="2" charset="-122"/>
              </a:rPr>
              <a:t>40 </a:t>
            </a:r>
            <a:r>
              <a:rPr lang="en-US" altLang="zh-CN" sz="1200" b="1" dirty="0">
                <a:solidFill>
                  <a:srgbClr val="C00000"/>
                </a:solidFill>
                <a:latin typeface="Calibri" pitchFamily="34" charset="0"/>
                <a:ea typeface="宋体" pitchFamily="2" charset="-122"/>
              </a:rPr>
              <a:t>Bytes </a:t>
            </a:r>
            <a:r>
              <a:rPr lang="en-US" altLang="zh-CN" sz="1200" b="1" dirty="0">
                <a:solidFill>
                  <a:srgbClr val="002060"/>
                </a:solidFill>
                <a:latin typeface="Calibri" pitchFamily="34" charset="0"/>
                <a:ea typeface="宋体" pitchFamily="2" charset="-122"/>
              </a:rPr>
              <a:t>LDPC: </a:t>
            </a:r>
            <a:r>
              <a:rPr lang="en-US" altLang="zh-CN" sz="1200" b="1" dirty="0">
                <a:solidFill>
                  <a:srgbClr val="C00000"/>
                </a:solidFill>
                <a:latin typeface="Calibri" pitchFamily="34" charset="0"/>
                <a:ea typeface="宋体" pitchFamily="2" charset="-122"/>
              </a:rPr>
              <a:t>R ~ </a:t>
            </a:r>
            <a:r>
              <a:rPr lang="en-US" altLang="zh-CN" sz="1200" b="1" dirty="0" smtClean="0">
                <a:solidFill>
                  <a:srgbClr val="C00000"/>
                </a:solidFill>
                <a:latin typeface="Calibri" pitchFamily="34" charset="0"/>
                <a:ea typeface="宋体" pitchFamily="2" charset="-122"/>
              </a:rPr>
              <a:t>0.49 </a:t>
            </a:r>
            <a:r>
              <a:rPr lang="en-US" altLang="zh-CN" sz="1200" b="1" dirty="0">
                <a:solidFill>
                  <a:srgbClr val="002060"/>
                </a:solidFill>
                <a:latin typeface="Calibri" pitchFamily="34" charset="0"/>
                <a:ea typeface="宋体" pitchFamily="2" charset="-122"/>
              </a:rPr>
              <a:t>(RL: 0.4848 / 11n: 0.4969</a:t>
            </a:r>
            <a:r>
              <a:rPr lang="en-US" altLang="zh-CN" sz="1200" b="1" dirty="0" smtClean="0">
                <a:solidFill>
                  <a:srgbClr val="002060"/>
                </a:solidFill>
                <a:latin typeface="Calibri" pitchFamily="34" charset="0"/>
                <a:ea typeface="宋体" pitchFamily="2" charset="-122"/>
              </a:rPr>
              <a:t>)</a:t>
            </a:r>
          </a:p>
          <a:p>
            <a:pPr marL="357188" lvl="1" indent="-174625">
              <a:lnSpc>
                <a:spcPts val="1600"/>
              </a:lnSpc>
              <a:buClr>
                <a:srgbClr val="002060"/>
              </a:buClr>
              <a:buFontTx/>
              <a:buChar char="-"/>
              <a:defRPr/>
            </a:pPr>
            <a:endParaRPr lang="en-US" altLang="zh-CN" sz="1200" b="1" dirty="0">
              <a:solidFill>
                <a:srgbClr val="002060"/>
              </a:solidFill>
              <a:latin typeface="Calibri" pitchFamily="34" charset="0"/>
              <a:ea typeface="宋体" pitchFamily="2" charset="-122"/>
            </a:endParaRPr>
          </a:p>
          <a:p>
            <a:pPr marL="182563" lvl="1" indent="-182563">
              <a:lnSpc>
                <a:spcPts val="1600"/>
              </a:lnSpc>
              <a:buClr>
                <a:srgbClr val="002060"/>
              </a:buClr>
              <a:buFont typeface="Arial" panose="020B0604020202020204" pitchFamily="34" charset="0"/>
              <a:buChar char="•"/>
              <a:tabLst>
                <a:tab pos="182563" algn="l"/>
              </a:tabLst>
              <a:defRPr/>
            </a:pPr>
            <a:r>
              <a:rPr lang="en-US" altLang="zh-CN" sz="1400" b="1" i="1" dirty="0" smtClean="0">
                <a:solidFill>
                  <a:srgbClr val="002060"/>
                </a:solidFill>
                <a:latin typeface="Calibri" pitchFamily="34" charset="0"/>
                <a:ea typeface="宋体" pitchFamily="2" charset="-122"/>
              </a:rPr>
              <a:t>Reliability</a:t>
            </a:r>
          </a:p>
          <a:p>
            <a:pPr marL="357188" lvl="1" indent="-174625">
              <a:lnSpc>
                <a:spcPts val="1600"/>
              </a:lnSpc>
              <a:buClr>
                <a:srgbClr val="002060"/>
              </a:buClr>
              <a:buFontTx/>
              <a:buChar char="-"/>
              <a:tabLst>
                <a:tab pos="182563" algn="l"/>
              </a:tabLst>
              <a:defRPr/>
            </a:pPr>
            <a:r>
              <a:rPr lang="en-US" altLang="zh-CN" sz="1200" b="1" dirty="0" smtClean="0">
                <a:solidFill>
                  <a:srgbClr val="002060"/>
                </a:solidFill>
                <a:latin typeface="Calibri" pitchFamily="34" charset="0"/>
                <a:ea typeface="宋体" pitchFamily="2" charset="-122"/>
              </a:rPr>
              <a:t>Payload of </a:t>
            </a:r>
            <a:r>
              <a:rPr lang="en-US" altLang="zh-CN" sz="1200" b="1" dirty="0">
                <a:solidFill>
                  <a:srgbClr val="002060"/>
                </a:solidFill>
                <a:latin typeface="Calibri" pitchFamily="34" charset="0"/>
                <a:ea typeface="宋体" pitchFamily="2" charset="-122"/>
              </a:rPr>
              <a:t>10 </a:t>
            </a:r>
            <a:r>
              <a:rPr lang="en-US" altLang="zh-CN" sz="1200" b="1" dirty="0" smtClean="0">
                <a:solidFill>
                  <a:srgbClr val="002060"/>
                </a:solidFill>
                <a:latin typeface="Calibri" pitchFamily="34" charset="0"/>
                <a:ea typeface="宋体" pitchFamily="2" charset="-122"/>
              </a:rPr>
              <a:t>Bytes:  </a:t>
            </a:r>
            <a:r>
              <a:rPr lang="en-US" altLang="zh-CN" sz="1200" b="1" dirty="0">
                <a:solidFill>
                  <a:srgbClr val="002060"/>
                </a:solidFill>
                <a:latin typeface="Calibri" pitchFamily="34" charset="0"/>
                <a:ea typeface="宋体" pitchFamily="2" charset="-122"/>
              </a:rPr>
              <a:t>both </a:t>
            </a:r>
            <a:r>
              <a:rPr lang="en-US" altLang="zh-CN" sz="1200" b="1" dirty="0" smtClean="0">
                <a:solidFill>
                  <a:srgbClr val="002060"/>
                </a:solidFill>
                <a:latin typeface="Calibri" pitchFamily="34" charset="0"/>
                <a:ea typeface="宋体" pitchFamily="2" charset="-122"/>
              </a:rPr>
              <a:t>NR-LDPC (~2dB) </a:t>
            </a:r>
            <a:r>
              <a:rPr lang="en-US" altLang="zh-CN" sz="1200" b="1" dirty="0">
                <a:solidFill>
                  <a:srgbClr val="002060"/>
                </a:solidFill>
                <a:latin typeface="Calibri" pitchFamily="34" charset="0"/>
                <a:ea typeface="宋体" pitchFamily="2" charset="-122"/>
              </a:rPr>
              <a:t>and </a:t>
            </a:r>
            <a:r>
              <a:rPr lang="en-US" altLang="zh-CN" sz="1200" b="1" dirty="0" smtClean="0">
                <a:solidFill>
                  <a:srgbClr val="002060"/>
                </a:solidFill>
                <a:latin typeface="Calibri" pitchFamily="34" charset="0"/>
                <a:ea typeface="宋体" pitchFamily="2" charset="-122"/>
              </a:rPr>
              <a:t>11n-LDPC (~0.5dB) </a:t>
            </a:r>
            <a:r>
              <a:rPr lang="en-US" altLang="zh-CN" sz="1200" b="1" dirty="0">
                <a:solidFill>
                  <a:srgbClr val="002060"/>
                </a:solidFill>
                <a:latin typeface="Calibri" pitchFamily="34" charset="0"/>
                <a:ea typeface="宋体" pitchFamily="2" charset="-122"/>
              </a:rPr>
              <a:t>surpass PHR of 2 </a:t>
            </a:r>
            <a:r>
              <a:rPr lang="en-US" altLang="zh-CN" sz="1200" b="1" dirty="0" err="1" smtClean="0">
                <a:solidFill>
                  <a:srgbClr val="002060"/>
                </a:solidFill>
                <a:latin typeface="Calibri" pitchFamily="34" charset="0"/>
                <a:ea typeface="宋体" pitchFamily="2" charset="-122"/>
              </a:rPr>
              <a:t>Syms</a:t>
            </a:r>
            <a:r>
              <a:rPr lang="en-US" altLang="zh-CN" sz="1200" b="1" dirty="0" smtClean="0">
                <a:solidFill>
                  <a:srgbClr val="002060"/>
                </a:solidFill>
                <a:latin typeface="Calibri" pitchFamily="34" charset="0"/>
                <a:ea typeface="宋体" pitchFamily="2" charset="-122"/>
              </a:rPr>
              <a:t> at FER = 10</a:t>
            </a:r>
            <a:r>
              <a:rPr lang="en-US" altLang="zh-CN" sz="1200" b="1" baseline="30000" dirty="0" smtClean="0">
                <a:solidFill>
                  <a:srgbClr val="002060"/>
                </a:solidFill>
                <a:latin typeface="Calibri" pitchFamily="34" charset="0"/>
                <a:ea typeface="宋体" pitchFamily="2" charset="-122"/>
              </a:rPr>
              <a:t>-2</a:t>
            </a:r>
            <a:endParaRPr lang="en-US" altLang="zh-CN" sz="1200" b="1" baseline="30000" dirty="0">
              <a:solidFill>
                <a:srgbClr val="002060"/>
              </a:solidFill>
              <a:latin typeface="Calibri" pitchFamily="34" charset="0"/>
              <a:ea typeface="宋体" pitchFamily="2" charset="-122"/>
            </a:endParaRPr>
          </a:p>
          <a:p>
            <a:pPr marL="357188" lvl="1" indent="-174625">
              <a:lnSpc>
                <a:spcPts val="1600"/>
              </a:lnSpc>
              <a:buClr>
                <a:srgbClr val="002060"/>
              </a:buClr>
              <a:buFontTx/>
              <a:buChar char="-"/>
              <a:tabLst>
                <a:tab pos="182563" algn="l"/>
              </a:tabLst>
              <a:defRPr/>
            </a:pPr>
            <a:r>
              <a:rPr lang="en-US" altLang="zh-CN" sz="1200" b="1" dirty="0" smtClean="0">
                <a:solidFill>
                  <a:srgbClr val="002060"/>
                </a:solidFill>
                <a:latin typeface="Calibri" pitchFamily="34" charset="0"/>
                <a:ea typeface="宋体" pitchFamily="2" charset="-122"/>
              </a:rPr>
              <a:t>Payload </a:t>
            </a:r>
            <a:r>
              <a:rPr lang="en-US" altLang="zh-CN" sz="1200" b="1" dirty="0">
                <a:solidFill>
                  <a:srgbClr val="002060"/>
                </a:solidFill>
                <a:latin typeface="Calibri" pitchFamily="34" charset="0"/>
                <a:ea typeface="宋体" pitchFamily="2" charset="-122"/>
              </a:rPr>
              <a:t>of </a:t>
            </a:r>
            <a:r>
              <a:rPr lang="en-US" altLang="zh-CN" sz="1200" b="1" dirty="0" smtClean="0">
                <a:solidFill>
                  <a:srgbClr val="002060"/>
                </a:solidFill>
                <a:latin typeface="Calibri" pitchFamily="34" charset="0"/>
                <a:ea typeface="宋体" pitchFamily="2" charset="-122"/>
              </a:rPr>
              <a:t>20 Bytes: NR-LDPC surpasses 11n-LDPC ~0.5dB at </a:t>
            </a:r>
            <a:r>
              <a:rPr lang="en-US" altLang="zh-CN" sz="1200" b="1" dirty="0">
                <a:solidFill>
                  <a:srgbClr val="002060"/>
                </a:solidFill>
                <a:latin typeface="Calibri" pitchFamily="34" charset="0"/>
                <a:ea typeface="宋体" pitchFamily="2" charset="-122"/>
              </a:rPr>
              <a:t>FER = </a:t>
            </a:r>
            <a:r>
              <a:rPr lang="en-US" altLang="zh-CN" sz="1200" b="1" dirty="0" smtClean="0">
                <a:solidFill>
                  <a:srgbClr val="002060"/>
                </a:solidFill>
                <a:latin typeface="Calibri" pitchFamily="34" charset="0"/>
                <a:ea typeface="宋体" pitchFamily="2" charset="-122"/>
              </a:rPr>
              <a:t>10</a:t>
            </a:r>
            <a:r>
              <a:rPr lang="en-US" altLang="zh-CN" sz="1200" b="1" baseline="30000" dirty="0" smtClean="0">
                <a:solidFill>
                  <a:srgbClr val="002060"/>
                </a:solidFill>
                <a:latin typeface="Calibri" pitchFamily="34" charset="0"/>
                <a:ea typeface="宋体" pitchFamily="2" charset="-122"/>
              </a:rPr>
              <a:t>-2</a:t>
            </a:r>
            <a:r>
              <a:rPr lang="en-US" altLang="zh-CN" sz="1200" b="1" dirty="0" smtClean="0">
                <a:solidFill>
                  <a:srgbClr val="002060"/>
                </a:solidFill>
                <a:latin typeface="Calibri" pitchFamily="34" charset="0"/>
                <a:ea typeface="宋体" pitchFamily="2" charset="-122"/>
              </a:rPr>
              <a:t> and ~0.7dB </a:t>
            </a:r>
            <a:r>
              <a:rPr lang="en-US" altLang="zh-CN" sz="1200" b="1" dirty="0">
                <a:solidFill>
                  <a:srgbClr val="002060"/>
                </a:solidFill>
                <a:latin typeface="Calibri" pitchFamily="34" charset="0"/>
                <a:ea typeface="宋体" pitchFamily="2" charset="-122"/>
              </a:rPr>
              <a:t>at FER = </a:t>
            </a:r>
            <a:r>
              <a:rPr lang="en-US" altLang="zh-CN" sz="1200" b="1" dirty="0" smtClean="0">
                <a:solidFill>
                  <a:srgbClr val="002060"/>
                </a:solidFill>
                <a:latin typeface="Calibri" pitchFamily="34" charset="0"/>
                <a:ea typeface="宋体" pitchFamily="2" charset="-122"/>
              </a:rPr>
              <a:t>10</a:t>
            </a:r>
            <a:r>
              <a:rPr lang="en-US" altLang="zh-CN" sz="1200" b="1" baseline="30000" dirty="0" smtClean="0">
                <a:solidFill>
                  <a:srgbClr val="002060"/>
                </a:solidFill>
                <a:latin typeface="Calibri" pitchFamily="34" charset="0"/>
                <a:ea typeface="宋体" pitchFamily="2" charset="-122"/>
              </a:rPr>
              <a:t>-3</a:t>
            </a:r>
            <a:endParaRPr lang="en-US" altLang="zh-CN" sz="1200" b="1" baseline="30000" dirty="0">
              <a:solidFill>
                <a:srgbClr val="002060"/>
              </a:solidFill>
              <a:latin typeface="Calibri" pitchFamily="34" charset="0"/>
              <a:ea typeface="宋体" pitchFamily="2" charset="-122"/>
            </a:endParaRPr>
          </a:p>
        </p:txBody>
      </p:sp>
      <p:pic>
        <p:nvPicPr>
          <p:cNvPr id="5" name="图片 4"/>
          <p:cNvPicPr>
            <a:picLocks noChangeAspect="1"/>
          </p:cNvPicPr>
          <p:nvPr/>
        </p:nvPicPr>
        <p:blipFill>
          <a:blip r:embed="rId2"/>
          <a:stretch>
            <a:fillRect/>
          </a:stretch>
        </p:blipFill>
        <p:spPr>
          <a:xfrm>
            <a:off x="7543006" y="1677194"/>
            <a:ext cx="4178115" cy="269768"/>
          </a:xfrm>
          <a:prstGeom prst="rect">
            <a:avLst/>
          </a:prstGeom>
        </p:spPr>
      </p:pic>
      <p:pic>
        <p:nvPicPr>
          <p:cNvPr id="2" name="图片 1"/>
          <p:cNvPicPr>
            <a:picLocks noChangeAspect="1"/>
          </p:cNvPicPr>
          <p:nvPr/>
        </p:nvPicPr>
        <p:blipFill>
          <a:blip r:embed="rId3"/>
          <a:stretch>
            <a:fillRect/>
          </a:stretch>
        </p:blipFill>
        <p:spPr>
          <a:xfrm>
            <a:off x="532606" y="1761517"/>
            <a:ext cx="6332433" cy="4114800"/>
          </a:xfrm>
          <a:prstGeom prst="rect">
            <a:avLst/>
          </a:prstGeom>
        </p:spPr>
      </p:pic>
      <p:pic>
        <p:nvPicPr>
          <p:cNvPr id="3" name="图片 2"/>
          <p:cNvPicPr>
            <a:picLocks noChangeAspect="1"/>
          </p:cNvPicPr>
          <p:nvPr/>
        </p:nvPicPr>
        <p:blipFill>
          <a:blip r:embed="rId4"/>
          <a:stretch>
            <a:fillRect/>
          </a:stretch>
        </p:blipFill>
        <p:spPr>
          <a:xfrm>
            <a:off x="7879463" y="2362994"/>
            <a:ext cx="3244943" cy="666454"/>
          </a:xfrm>
          <a:prstGeom prst="rect">
            <a:avLst/>
          </a:prstGeom>
        </p:spPr>
      </p:pic>
      <p:cxnSp>
        <p:nvCxnSpPr>
          <p:cNvPr id="6" name="直接箭头连接符 5"/>
          <p:cNvCxnSpPr/>
          <p:nvPr/>
        </p:nvCxnSpPr>
        <p:spPr bwMode="auto">
          <a:xfrm>
            <a:off x="2361406" y="3708000"/>
            <a:ext cx="756698"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cxnSp>
        <p:nvCxnSpPr>
          <p:cNvPr id="10" name="直接箭头连接符 9"/>
          <p:cNvCxnSpPr/>
          <p:nvPr/>
        </p:nvCxnSpPr>
        <p:spPr bwMode="auto">
          <a:xfrm>
            <a:off x="3564000" y="3708000"/>
            <a:ext cx="288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cxnSp>
        <p:nvCxnSpPr>
          <p:cNvPr id="16" name="直接箭头连接符 15"/>
          <p:cNvCxnSpPr/>
          <p:nvPr/>
        </p:nvCxnSpPr>
        <p:spPr bwMode="auto">
          <a:xfrm>
            <a:off x="4054606" y="3708000"/>
            <a:ext cx="252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cxnSp>
        <p:nvCxnSpPr>
          <p:cNvPr id="17" name="直接箭头连接符 16"/>
          <p:cNvCxnSpPr/>
          <p:nvPr/>
        </p:nvCxnSpPr>
        <p:spPr bwMode="auto">
          <a:xfrm>
            <a:off x="4500000" y="3708000"/>
            <a:ext cx="180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grpSp>
        <p:nvGrpSpPr>
          <p:cNvPr id="20" name="组合 19"/>
          <p:cNvGrpSpPr/>
          <p:nvPr/>
        </p:nvGrpSpPr>
        <p:grpSpPr>
          <a:xfrm>
            <a:off x="8990806" y="1588568"/>
            <a:ext cx="304800" cy="414010"/>
            <a:chOff x="4807000" y="4877594"/>
            <a:chExt cx="450006" cy="533400"/>
          </a:xfrm>
        </p:grpSpPr>
        <p:cxnSp>
          <p:nvCxnSpPr>
            <p:cNvPr id="21" name="直接连接符 20"/>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直接连接符 21"/>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4" name="矩形 3"/>
          <p:cNvSpPr/>
          <p:nvPr/>
        </p:nvSpPr>
        <p:spPr>
          <a:xfrm rot="10800000">
            <a:off x="101719" y="3443921"/>
            <a:ext cx="430887" cy="528158"/>
          </a:xfrm>
          <a:prstGeom prst="rect">
            <a:avLst/>
          </a:prstGeom>
        </p:spPr>
        <p:txBody>
          <a:bodyPr vert="eaVert" wrap="square">
            <a:spAutoFit/>
          </a:bodyPr>
          <a:lstStyle/>
          <a:p>
            <a:r>
              <a:rPr lang="en-US" altLang="zh-CN" sz="1600" dirty="0">
                <a:latin typeface="Times New Roman" panose="02020603050405020304" pitchFamily="18" charset="0"/>
                <a:ea typeface="宋体" pitchFamily="2" charset="-122"/>
                <a:cs typeface="Times New Roman" panose="02020603050405020304" pitchFamily="18" charset="0"/>
              </a:rPr>
              <a:t>FER</a:t>
            </a:r>
            <a:endParaRPr lang="zh-CN" altLang="en-US" sz="1400" dirty="0">
              <a:latin typeface="Times New Roman" panose="02020603050405020304" pitchFamily="18" charset="0"/>
              <a:cs typeface="Times New Roman" panose="02020603050405020304" pitchFamily="18" charset="0"/>
            </a:endParaRPr>
          </a:p>
        </p:txBody>
      </p:sp>
      <p:sp>
        <p:nvSpPr>
          <p:cNvPr id="23" name="椭圆 22"/>
          <p:cNvSpPr/>
          <p:nvPr/>
        </p:nvSpPr>
        <p:spPr bwMode="auto">
          <a:xfrm>
            <a:off x="5942806" y="2052000"/>
            <a:ext cx="914400" cy="131816"/>
          </a:xfrm>
          <a:prstGeom prst="ellipse">
            <a:avLst/>
          </a:prstGeom>
          <a:noFill/>
          <a:ln w="19050" cap="flat" cmpd="sng" algn="ctr">
            <a:solidFill>
              <a:srgbClr val="C0000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24" name="矩形 23"/>
          <p:cNvSpPr/>
          <p:nvPr/>
        </p:nvSpPr>
        <p:spPr>
          <a:xfrm rot="10800000">
            <a:off x="60018" y="3429794"/>
            <a:ext cx="430887" cy="528158"/>
          </a:xfrm>
          <a:prstGeom prst="rect">
            <a:avLst/>
          </a:prstGeom>
          <a:solidFill>
            <a:schemeClr val="bg1"/>
          </a:solidFill>
        </p:spPr>
        <p:txBody>
          <a:bodyPr vert="eaVert" wrap="square">
            <a:spAutoFit/>
          </a:bodyPr>
          <a:lstStyle/>
          <a:p>
            <a:r>
              <a:rPr lang="en-US" altLang="zh-CN" sz="1600" dirty="0">
                <a:latin typeface="Times New Roman" panose="02020603050405020304" pitchFamily="18" charset="0"/>
                <a:ea typeface="宋体" pitchFamily="2" charset="-122"/>
                <a:cs typeface="Times New Roman" panose="02020603050405020304" pitchFamily="18" charset="0"/>
              </a:rPr>
              <a:t>P</a:t>
            </a:r>
            <a:r>
              <a:rPr lang="en-US" altLang="zh-CN" sz="1600" dirty="0" smtClean="0">
                <a:latin typeface="Times New Roman" panose="02020603050405020304" pitchFamily="18" charset="0"/>
                <a:ea typeface="宋体" pitchFamily="2" charset="-122"/>
                <a:cs typeface="Times New Roman" panose="02020603050405020304" pitchFamily="18" charset="0"/>
              </a:rPr>
              <a:t>ER</a:t>
            </a:r>
            <a:endParaRPr lang="zh-CN" altLang="en-US" sz="1400" dirty="0">
              <a:latin typeface="Times New Roman" panose="02020603050405020304" pitchFamily="18" charset="0"/>
              <a:cs typeface="Times New Roman" panose="02020603050405020304" pitchFamily="18" charset="0"/>
            </a:endParaRPr>
          </a:p>
        </p:txBody>
      </p:sp>
      <p:sp>
        <p:nvSpPr>
          <p:cNvPr id="25" name="矩形 24"/>
          <p:cNvSpPr/>
          <p:nvPr/>
        </p:nvSpPr>
        <p:spPr>
          <a:xfrm>
            <a:off x="5571277" y="1796584"/>
            <a:ext cx="1285929" cy="261610"/>
          </a:xfrm>
          <a:prstGeom prst="rect">
            <a:avLst/>
          </a:prstGeom>
        </p:spPr>
        <p:txBody>
          <a:bodyPr wrap="none">
            <a:spAutoFit/>
          </a:bodyPr>
          <a:lstStyle/>
          <a:p>
            <a:r>
              <a:rPr lang="en-US" altLang="zh-CN" sz="1100" dirty="0" smtClean="0">
                <a:solidFill>
                  <a:srgbClr val="C00000"/>
                </a:solidFill>
              </a:rPr>
              <a:t>15.4z PHR Scheme</a:t>
            </a:r>
            <a:endParaRPr lang="zh-CN" altLang="en-US" sz="1100" dirty="0"/>
          </a:p>
        </p:txBody>
      </p:sp>
      <p:sp>
        <p:nvSpPr>
          <p:cNvPr id="7" name="矩形 6"/>
          <p:cNvSpPr/>
          <p:nvPr/>
        </p:nvSpPr>
        <p:spPr>
          <a:xfrm>
            <a:off x="4341105" y="5712692"/>
            <a:ext cx="1380506" cy="307777"/>
          </a:xfrm>
          <a:prstGeom prst="rect">
            <a:avLst/>
          </a:prstGeom>
        </p:spPr>
        <p:txBody>
          <a:bodyPr wrap="none">
            <a:spAutoFit/>
          </a:bodyPr>
          <a:lstStyle/>
          <a:p>
            <a:r>
              <a:rPr lang="en-US" altLang="zh-CN" sz="1400" dirty="0" err="1" smtClean="0">
                <a:solidFill>
                  <a:srgbClr val="C00000"/>
                </a:solidFill>
              </a:rPr>
              <a:t>Es</a:t>
            </a:r>
            <a:r>
              <a:rPr lang="en-US" altLang="zh-CN" sz="1400" dirty="0" smtClean="0">
                <a:solidFill>
                  <a:srgbClr val="C00000"/>
                </a:solidFill>
              </a:rPr>
              <a:t>/N0 for BPSK</a:t>
            </a:r>
            <a:endParaRPr lang="zh-CN" altLang="en-US" dirty="0">
              <a:solidFill>
                <a:srgbClr val="C00000"/>
              </a:solidFill>
            </a:endParaRPr>
          </a:p>
        </p:txBody>
      </p:sp>
    </p:spTree>
    <p:extLst>
      <p:ext uri="{BB962C8B-B14F-4D97-AF65-F5344CB8AC3E}">
        <p14:creationId xmlns:p14="http://schemas.microsoft.com/office/powerpoint/2010/main" val="1523426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5790406" y="1448593"/>
            <a:ext cx="4725821" cy="3357555"/>
          </a:xfrm>
          <a:prstGeom prst="rect">
            <a:avLst/>
          </a:prstGeom>
        </p:spPr>
      </p:pic>
      <p:sp>
        <p:nvSpPr>
          <p:cNvPr id="10242" name="Rectangle 1026"/>
          <p:cNvSpPr>
            <a:spLocks noGrp="1" noChangeArrowheads="1"/>
          </p:cNvSpPr>
          <p:nvPr>
            <p:ph type="title"/>
          </p:nvPr>
        </p:nvSpPr>
        <p:spPr>
          <a:xfrm>
            <a:off x="304006" y="762794"/>
            <a:ext cx="11580893" cy="457306"/>
          </a:xfrm>
        </p:spPr>
        <p:txBody>
          <a:bodyPr/>
          <a:lstStyle/>
          <a:p>
            <a:r>
              <a:rPr lang="en-US" altLang="zh-CN" sz="3600" dirty="0"/>
              <a:t>Simulation Results of Transmitting Mode </a:t>
            </a:r>
            <a:r>
              <a:rPr lang="en-US" altLang="zh-CN" sz="3600" dirty="0" smtClean="0"/>
              <a:t>2 </a:t>
            </a:r>
            <a:r>
              <a:rPr lang="en-US" altLang="en-US" sz="3600" dirty="0">
                <a:sym typeface="Wingdings" panose="05000000000000000000" pitchFamily="2" charset="2"/>
              </a:rPr>
              <a:t> Short Code</a:t>
            </a:r>
            <a:endParaRPr lang="en-US" sz="3600" dirty="0"/>
          </a:p>
        </p:txBody>
      </p:sp>
      <p:sp>
        <p:nvSpPr>
          <p:cNvPr id="14" name="矩形 13"/>
          <p:cNvSpPr/>
          <p:nvPr/>
        </p:nvSpPr>
        <p:spPr>
          <a:xfrm>
            <a:off x="8609806" y="4978317"/>
            <a:ext cx="2737047" cy="297517"/>
          </a:xfrm>
          <a:prstGeom prst="rect">
            <a:avLst/>
          </a:prstGeom>
          <a:ln w="28575">
            <a:solidFill>
              <a:srgbClr val="C00000"/>
            </a:solidFill>
          </a:ln>
        </p:spPr>
        <p:txBody>
          <a:bodyPr wrap="square">
            <a:spAutoFit/>
          </a:bodyPr>
          <a:lstStyle/>
          <a:p>
            <a:pPr marL="0" lvl="1">
              <a:lnSpc>
                <a:spcPts val="1600"/>
              </a:lnSpc>
              <a:buClr>
                <a:srgbClr val="002060"/>
              </a:buClr>
              <a:defRPr/>
            </a:pPr>
            <a:r>
              <a:rPr lang="en-US" altLang="zh-CN" b="1" i="1" dirty="0" smtClean="0">
                <a:solidFill>
                  <a:srgbClr val="C00000"/>
                </a:solidFill>
              </a:rPr>
              <a:t>All with a single parity-check matrix</a:t>
            </a:r>
          </a:p>
        </p:txBody>
      </p:sp>
      <p:pic>
        <p:nvPicPr>
          <p:cNvPr id="4" name="图片 3"/>
          <p:cNvPicPr>
            <a:picLocks noChangeAspect="1"/>
          </p:cNvPicPr>
          <p:nvPr/>
        </p:nvPicPr>
        <p:blipFill>
          <a:blip r:embed="rId3"/>
          <a:stretch>
            <a:fillRect/>
          </a:stretch>
        </p:blipFill>
        <p:spPr>
          <a:xfrm>
            <a:off x="961580" y="1372395"/>
            <a:ext cx="4648200" cy="3438324"/>
          </a:xfrm>
          <a:prstGeom prst="rect">
            <a:avLst/>
          </a:prstGeom>
        </p:spPr>
      </p:pic>
      <p:sp>
        <p:nvSpPr>
          <p:cNvPr id="15" name="矩形 14"/>
          <p:cNvSpPr/>
          <p:nvPr/>
        </p:nvSpPr>
        <p:spPr>
          <a:xfrm>
            <a:off x="532606" y="4902339"/>
            <a:ext cx="11049000" cy="1323439"/>
          </a:xfrm>
          <a:prstGeom prst="rect">
            <a:avLst/>
          </a:prstGeom>
          <a:ln>
            <a:solidFill>
              <a:srgbClr val="002060"/>
            </a:solidFill>
          </a:ln>
        </p:spPr>
        <p:txBody>
          <a:bodyPr wrap="square">
            <a:spAutoFit/>
          </a:bodyPr>
          <a:lstStyle/>
          <a:p>
            <a:pPr marL="0" lvl="1">
              <a:lnSpc>
                <a:spcPts val="1600"/>
              </a:lnSpc>
              <a:buClr>
                <a:srgbClr val="002060"/>
              </a:buClr>
              <a:defRPr/>
            </a:pPr>
            <a:r>
              <a:rPr lang="en-US" altLang="zh-CN" sz="1200" b="1" i="1" dirty="0" smtClean="0">
                <a:solidFill>
                  <a:srgbClr val="C00000"/>
                </a:solidFill>
                <a:latin typeface="Calibri" pitchFamily="34" charset="0"/>
                <a:ea typeface="宋体" pitchFamily="2" charset="-122"/>
                <a:cs typeface="+mn-cs"/>
              </a:rPr>
              <a:t>New LDPC (340,680) vs. WLAN LDPC (324,648) at R = 1/2</a:t>
            </a:r>
            <a:r>
              <a:rPr lang="en-US" altLang="zh-CN" sz="1200" b="1" dirty="0">
                <a:solidFill>
                  <a:srgbClr val="002060"/>
                </a:solidFill>
                <a:latin typeface="Calibri" pitchFamily="34" charset="0"/>
                <a:ea typeface="宋体" pitchFamily="2" charset="-122"/>
                <a:sym typeface="Wingdings" panose="05000000000000000000" pitchFamily="2" charset="2"/>
              </a:rPr>
              <a:t>  </a:t>
            </a:r>
            <a:r>
              <a:rPr lang="en-US" altLang="zh-CN" sz="1200" b="1" dirty="0">
                <a:solidFill>
                  <a:srgbClr val="C00000"/>
                </a:solidFill>
                <a:latin typeface="Calibri" pitchFamily="34" charset="0"/>
                <a:ea typeface="宋体" pitchFamily="2" charset="-122"/>
                <a:sym typeface="Wingdings" panose="05000000000000000000" pitchFamily="2" charset="2"/>
              </a:rPr>
              <a:t>Under </a:t>
            </a:r>
            <a:r>
              <a:rPr lang="en-US" altLang="zh-CN" sz="1200" b="1" dirty="0" smtClean="0">
                <a:solidFill>
                  <a:srgbClr val="C00000"/>
                </a:solidFill>
                <a:latin typeface="Calibri" pitchFamily="34" charset="0"/>
                <a:ea typeface="宋体" pitchFamily="2" charset="-122"/>
                <a:sym typeface="Wingdings" panose="05000000000000000000" pitchFamily="2" charset="2"/>
              </a:rPr>
              <a:t>same rates</a:t>
            </a:r>
            <a:r>
              <a:rPr lang="en-US" altLang="zh-CN" sz="1200" b="1">
                <a:solidFill>
                  <a:srgbClr val="C00000"/>
                </a:solidFill>
                <a:latin typeface="Calibri" pitchFamily="34" charset="0"/>
                <a:ea typeface="宋体" pitchFamily="2" charset="-122"/>
                <a:sym typeface="Wingdings" panose="05000000000000000000" pitchFamily="2" charset="2"/>
              </a:rPr>
              <a:t>, </a:t>
            </a:r>
            <a:r>
              <a:rPr lang="en-US" altLang="zh-CN" sz="1200" b="1" smtClean="0">
                <a:solidFill>
                  <a:srgbClr val="C00000"/>
                </a:solidFill>
                <a:latin typeface="Calibri" pitchFamily="34" charset="0"/>
                <a:ea typeface="宋体" pitchFamily="2" charset="-122"/>
                <a:sym typeface="Wingdings" panose="05000000000000000000" pitchFamily="2" charset="2"/>
              </a:rPr>
              <a:t>fair </a:t>
            </a:r>
            <a:r>
              <a:rPr lang="en-US" altLang="zh-CN" sz="1200" b="1" dirty="0">
                <a:solidFill>
                  <a:srgbClr val="C00000"/>
                </a:solidFill>
                <a:latin typeface="Calibri" pitchFamily="34" charset="0"/>
                <a:ea typeface="宋体" pitchFamily="2" charset="-122"/>
                <a:sym typeface="Wingdings" panose="05000000000000000000" pitchFamily="2" charset="2"/>
              </a:rPr>
              <a:t>for BCC</a:t>
            </a:r>
            <a:endParaRPr lang="en-US" altLang="zh-CN" sz="1200" b="1" i="1" dirty="0" smtClean="0">
              <a:solidFill>
                <a:srgbClr val="C00000"/>
              </a:solidFill>
              <a:latin typeface="Calibri" pitchFamily="34" charset="0"/>
              <a:ea typeface="宋体" pitchFamily="2" charset="-122"/>
              <a:cs typeface="+mn-cs"/>
            </a:endParaRPr>
          </a:p>
          <a:p>
            <a:pPr marL="269875" lvl="1" indent="-26987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Can obtain around 0.25dB gain at BLER = 10</a:t>
            </a:r>
            <a:r>
              <a:rPr lang="en-US" altLang="zh-CN" sz="1200" b="1" baseline="30000" dirty="0" smtClean="0">
                <a:solidFill>
                  <a:srgbClr val="002060"/>
                </a:solidFill>
                <a:latin typeface="Calibri" pitchFamily="34" charset="0"/>
                <a:ea typeface="宋体" pitchFamily="2" charset="-122"/>
                <a:cs typeface="+mn-cs"/>
              </a:rPr>
              <a:t>-4</a:t>
            </a:r>
            <a:r>
              <a:rPr lang="en-US" altLang="zh-CN" sz="1200" b="1" dirty="0" smtClean="0">
                <a:solidFill>
                  <a:srgbClr val="002060"/>
                </a:solidFill>
                <a:latin typeface="Calibri" pitchFamily="34" charset="0"/>
                <a:ea typeface="宋体" pitchFamily="2" charset="-122"/>
                <a:cs typeface="+mn-cs"/>
              </a:rPr>
              <a:t>  and Complexity: </a:t>
            </a:r>
            <a:r>
              <a:rPr lang="en-US" altLang="zh-CN" sz="1200" b="1" dirty="0" smtClean="0">
                <a:solidFill>
                  <a:srgbClr val="00B050"/>
                </a:solidFill>
                <a:latin typeface="Calibri" pitchFamily="34" charset="0"/>
                <a:ea typeface="宋体" pitchFamily="2" charset="-122"/>
                <a:cs typeface="+mn-cs"/>
              </a:rPr>
              <a:t>76 CPMS (New LDPC) </a:t>
            </a:r>
            <a:r>
              <a:rPr lang="en-US" altLang="zh-CN" sz="1200" b="1" dirty="0" smtClean="0">
                <a:solidFill>
                  <a:srgbClr val="002060"/>
                </a:solidFill>
                <a:latin typeface="Calibri" pitchFamily="34" charset="0"/>
                <a:ea typeface="宋体" pitchFamily="2" charset="-122"/>
                <a:cs typeface="+mn-cs"/>
              </a:rPr>
              <a:t>vs </a:t>
            </a:r>
            <a:r>
              <a:rPr lang="en-US" altLang="zh-CN" sz="1200" b="1" dirty="0" smtClean="0">
                <a:solidFill>
                  <a:srgbClr val="00B050"/>
                </a:solidFill>
                <a:latin typeface="Calibri" pitchFamily="34" charset="0"/>
                <a:ea typeface="宋体" pitchFamily="2" charset="-122"/>
                <a:cs typeface="+mn-cs"/>
              </a:rPr>
              <a:t>88 CPMs (WLAN LDPC)</a:t>
            </a:r>
          </a:p>
          <a:p>
            <a:pPr marL="0" lvl="1">
              <a:lnSpc>
                <a:spcPts val="1600"/>
              </a:lnSpc>
              <a:buClr>
                <a:srgbClr val="002060"/>
              </a:buClr>
              <a:defRPr/>
            </a:pPr>
            <a:r>
              <a:rPr lang="en-US" altLang="zh-CN" sz="1200" b="1" i="1" dirty="0" smtClean="0">
                <a:solidFill>
                  <a:srgbClr val="C00000"/>
                </a:solidFill>
                <a:latin typeface="Calibri" pitchFamily="34" charset="0"/>
                <a:ea typeface="宋体" pitchFamily="2" charset="-122"/>
                <a:cs typeface="+mn-cs"/>
              </a:rPr>
              <a:t>New </a:t>
            </a:r>
            <a:r>
              <a:rPr lang="en-US" altLang="zh-CN" sz="1200" b="1" i="1" dirty="0">
                <a:solidFill>
                  <a:srgbClr val="C00000"/>
                </a:solidFill>
                <a:latin typeface="Calibri" pitchFamily="34" charset="0"/>
                <a:ea typeface="宋体" pitchFamily="2" charset="-122"/>
                <a:cs typeface="+mn-cs"/>
              </a:rPr>
              <a:t>LDPC </a:t>
            </a:r>
            <a:r>
              <a:rPr lang="en-US" altLang="zh-CN" sz="1200" b="1" i="1" dirty="0" smtClean="0">
                <a:solidFill>
                  <a:srgbClr val="C00000"/>
                </a:solidFill>
                <a:latin typeface="Calibri" pitchFamily="34" charset="0"/>
                <a:ea typeface="宋体" pitchFamily="2" charset="-122"/>
                <a:cs typeface="+mn-cs"/>
              </a:rPr>
              <a:t>(160,320) </a:t>
            </a:r>
            <a:r>
              <a:rPr lang="en-US" altLang="zh-CN" sz="1200" b="1" i="1" dirty="0">
                <a:solidFill>
                  <a:srgbClr val="C00000"/>
                </a:solidFill>
                <a:latin typeface="Calibri" pitchFamily="34" charset="0"/>
                <a:ea typeface="宋体" pitchFamily="2" charset="-122"/>
                <a:cs typeface="+mn-cs"/>
              </a:rPr>
              <a:t>vs. </a:t>
            </a:r>
            <a:r>
              <a:rPr lang="en-US" altLang="zh-CN" sz="1200" b="1" i="1" dirty="0" smtClean="0">
                <a:solidFill>
                  <a:srgbClr val="C00000"/>
                </a:solidFill>
                <a:latin typeface="Calibri" pitchFamily="34" charset="0"/>
                <a:ea typeface="宋体" pitchFamily="2" charset="-122"/>
                <a:cs typeface="+mn-cs"/>
              </a:rPr>
              <a:t>WLAN </a:t>
            </a:r>
            <a:r>
              <a:rPr lang="en-US" altLang="zh-CN" sz="1200" b="1" i="1" dirty="0">
                <a:solidFill>
                  <a:srgbClr val="C00000"/>
                </a:solidFill>
                <a:latin typeface="Calibri" pitchFamily="34" charset="0"/>
                <a:ea typeface="宋体" pitchFamily="2" charset="-122"/>
                <a:cs typeface="+mn-cs"/>
              </a:rPr>
              <a:t>LDPC </a:t>
            </a:r>
            <a:r>
              <a:rPr lang="en-US" altLang="zh-CN" sz="1200" b="1" i="1" dirty="0" smtClean="0">
                <a:solidFill>
                  <a:srgbClr val="C00000"/>
                </a:solidFill>
                <a:latin typeface="Calibri" pitchFamily="34" charset="0"/>
                <a:ea typeface="宋体" pitchFamily="2" charset="-122"/>
                <a:cs typeface="+mn-cs"/>
              </a:rPr>
              <a:t>(160,320) </a:t>
            </a:r>
            <a:r>
              <a:rPr lang="en-US" altLang="zh-CN" sz="1200" b="1" i="1" dirty="0">
                <a:solidFill>
                  <a:srgbClr val="C00000"/>
                </a:solidFill>
                <a:latin typeface="Calibri" pitchFamily="34" charset="0"/>
                <a:ea typeface="宋体" pitchFamily="2" charset="-122"/>
                <a:cs typeface="+mn-cs"/>
              </a:rPr>
              <a:t>at R = </a:t>
            </a:r>
            <a:r>
              <a:rPr lang="en-US" altLang="zh-CN" sz="1200" b="1" i="1" dirty="0" smtClean="0">
                <a:solidFill>
                  <a:srgbClr val="C00000"/>
                </a:solidFill>
                <a:latin typeface="Calibri" pitchFamily="34" charset="0"/>
                <a:ea typeface="宋体" pitchFamily="2" charset="-122"/>
                <a:cs typeface="+mn-cs"/>
              </a:rPr>
              <a:t>½ </a:t>
            </a:r>
            <a:r>
              <a:rPr lang="en-US" altLang="zh-CN" sz="1200" b="1" dirty="0" smtClean="0">
                <a:solidFill>
                  <a:srgbClr val="C00000"/>
                </a:solidFill>
                <a:latin typeface="Calibri" pitchFamily="34" charset="0"/>
                <a:ea typeface="宋体" pitchFamily="2" charset="-122"/>
                <a:cs typeface="+mn-cs"/>
                <a:sym typeface="Wingdings" panose="05000000000000000000" pitchFamily="2" charset="2"/>
              </a:rPr>
              <a:t> LDPC of same rate of R = 1/2 (Fair)</a:t>
            </a:r>
            <a:endParaRPr lang="en-US" altLang="zh-CN" sz="1200" b="1" dirty="0">
              <a:solidFill>
                <a:srgbClr val="C00000"/>
              </a:solidFill>
              <a:latin typeface="Calibri" pitchFamily="34" charset="0"/>
              <a:ea typeface="宋体" pitchFamily="2" charset="-122"/>
              <a:cs typeface="+mn-cs"/>
            </a:endParaRPr>
          </a:p>
          <a:p>
            <a:pPr marL="269875" lvl="1" indent="-26987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New LDPC performs very well at short payload (20 bytes) </a:t>
            </a:r>
            <a:r>
              <a:rPr lang="en-US" altLang="zh-CN" sz="1200" b="1" dirty="0" smtClean="0">
                <a:solidFill>
                  <a:srgbClr val="002060"/>
                </a:solidFill>
                <a:latin typeface="Calibri" pitchFamily="34" charset="0"/>
                <a:ea typeface="宋体" pitchFamily="2" charset="-122"/>
                <a:cs typeface="+mn-cs"/>
                <a:sym typeface="Wingdings" panose="05000000000000000000" pitchFamily="2" charset="2"/>
              </a:rPr>
              <a:t> over 2dB compared with R = ½ </a:t>
            </a:r>
            <a:r>
              <a:rPr lang="en-US" altLang="zh-CN" sz="1200" b="1" dirty="0" smtClean="0">
                <a:solidFill>
                  <a:srgbClr val="002060"/>
                </a:solidFill>
                <a:latin typeface="Calibri" pitchFamily="34" charset="0"/>
                <a:ea typeface="宋体" pitchFamily="2" charset="-122"/>
                <a:cs typeface="+mn-cs"/>
              </a:rPr>
              <a:t>WLAN </a:t>
            </a:r>
            <a:r>
              <a:rPr lang="en-US" altLang="zh-CN" sz="1200" b="1" dirty="0">
                <a:solidFill>
                  <a:srgbClr val="002060"/>
                </a:solidFill>
                <a:latin typeface="Calibri" pitchFamily="34" charset="0"/>
                <a:ea typeface="宋体" pitchFamily="2" charset="-122"/>
                <a:cs typeface="+mn-cs"/>
              </a:rPr>
              <a:t>LDPC </a:t>
            </a:r>
            <a:r>
              <a:rPr lang="en-US" altLang="zh-CN" sz="1200" b="1" dirty="0" smtClean="0">
                <a:solidFill>
                  <a:srgbClr val="002060"/>
                </a:solidFill>
                <a:latin typeface="Calibri" pitchFamily="34" charset="0"/>
                <a:ea typeface="宋体" pitchFamily="2" charset="-122"/>
                <a:cs typeface="+mn-cs"/>
              </a:rPr>
              <a:t>(Shorten &amp; </a:t>
            </a:r>
            <a:r>
              <a:rPr lang="en-US" altLang="zh-CN" sz="1200" b="1" dirty="0" err="1" smtClean="0">
                <a:solidFill>
                  <a:srgbClr val="002060"/>
                </a:solidFill>
                <a:latin typeface="Calibri" pitchFamily="34" charset="0"/>
                <a:ea typeface="宋体" pitchFamily="2" charset="-122"/>
                <a:cs typeface="+mn-cs"/>
              </a:rPr>
              <a:t>Punc</a:t>
            </a:r>
            <a:r>
              <a:rPr lang="en-US" altLang="zh-CN" sz="1200" b="1" dirty="0" smtClean="0">
                <a:solidFill>
                  <a:srgbClr val="002060"/>
                </a:solidFill>
                <a:latin typeface="Calibri" pitchFamily="34" charset="0"/>
                <a:ea typeface="宋体" pitchFamily="2" charset="-122"/>
                <a:cs typeface="+mn-cs"/>
              </a:rPr>
              <a:t>)</a:t>
            </a:r>
          </a:p>
          <a:p>
            <a:pPr marL="0" lvl="1">
              <a:lnSpc>
                <a:spcPts val="1600"/>
              </a:lnSpc>
              <a:buClr>
                <a:srgbClr val="002060"/>
              </a:buClr>
              <a:defRPr/>
            </a:pPr>
            <a:r>
              <a:rPr lang="en-US" altLang="zh-CN" sz="1200" b="1" i="1" dirty="0">
                <a:solidFill>
                  <a:srgbClr val="C00000"/>
                </a:solidFill>
                <a:latin typeface="Calibri" pitchFamily="34" charset="0"/>
                <a:ea typeface="宋体" pitchFamily="2" charset="-122"/>
              </a:rPr>
              <a:t>New LDPC (</a:t>
            </a:r>
            <a:r>
              <a:rPr lang="en-US" altLang="zh-CN" sz="1200" b="1" i="1" dirty="0" smtClean="0">
                <a:solidFill>
                  <a:srgbClr val="C00000"/>
                </a:solidFill>
                <a:latin typeface="Calibri" pitchFamily="34" charset="0"/>
                <a:ea typeface="宋体" pitchFamily="2" charset="-122"/>
              </a:rPr>
              <a:t>160,500) </a:t>
            </a:r>
            <a:r>
              <a:rPr lang="en-US" altLang="zh-CN" sz="1200" b="1" i="1" dirty="0">
                <a:solidFill>
                  <a:srgbClr val="C00000"/>
                </a:solidFill>
                <a:latin typeface="Calibri" pitchFamily="34" charset="0"/>
                <a:ea typeface="宋体" pitchFamily="2" charset="-122"/>
              </a:rPr>
              <a:t>vs. WLAN LDPC (</a:t>
            </a:r>
            <a:r>
              <a:rPr lang="en-US" altLang="zh-CN" sz="1200" b="1" i="1" dirty="0" smtClean="0">
                <a:solidFill>
                  <a:srgbClr val="C00000"/>
                </a:solidFill>
                <a:latin typeface="Calibri" pitchFamily="34" charset="0"/>
                <a:ea typeface="宋体" pitchFamily="2" charset="-122"/>
              </a:rPr>
              <a:t>160,484) </a:t>
            </a:r>
            <a:r>
              <a:rPr lang="en-US" altLang="zh-CN" sz="1200" b="1" i="1" dirty="0">
                <a:solidFill>
                  <a:srgbClr val="C00000"/>
                </a:solidFill>
                <a:latin typeface="Calibri" pitchFamily="34" charset="0"/>
                <a:ea typeface="宋体" pitchFamily="2" charset="-122"/>
              </a:rPr>
              <a:t>at R </a:t>
            </a:r>
            <a:r>
              <a:rPr lang="en-US" altLang="zh-CN" sz="1200" b="1" i="1" dirty="0" smtClean="0">
                <a:solidFill>
                  <a:srgbClr val="C00000"/>
                </a:solidFill>
                <a:latin typeface="Calibri" pitchFamily="34" charset="0"/>
                <a:ea typeface="宋体" pitchFamily="2" charset="-122"/>
              </a:rPr>
              <a:t>~= 0.32</a:t>
            </a:r>
            <a:endParaRPr lang="en-US" altLang="zh-CN" sz="1200" b="1" i="1" dirty="0">
              <a:solidFill>
                <a:srgbClr val="C00000"/>
              </a:solidFill>
              <a:latin typeface="Calibri" pitchFamily="34" charset="0"/>
              <a:ea typeface="宋体" pitchFamily="2" charset="-122"/>
            </a:endParaRPr>
          </a:p>
          <a:p>
            <a:pPr marL="269875" lvl="1" indent="-269875">
              <a:lnSpc>
                <a:spcPts val="1600"/>
              </a:lnSpc>
              <a:buClr>
                <a:srgbClr val="002060"/>
              </a:buClr>
              <a:buFontTx/>
              <a:buChar char="-"/>
              <a:defRPr/>
            </a:pPr>
            <a:r>
              <a:rPr lang="en-US" altLang="zh-CN" sz="1200" b="1" dirty="0">
                <a:solidFill>
                  <a:srgbClr val="002060"/>
                </a:solidFill>
                <a:latin typeface="Calibri" pitchFamily="34" charset="0"/>
                <a:ea typeface="宋体" pitchFamily="2" charset="-122"/>
              </a:rPr>
              <a:t>New LDPC </a:t>
            </a:r>
            <a:r>
              <a:rPr lang="en-US" altLang="zh-CN" sz="1200" b="1" dirty="0" smtClean="0">
                <a:solidFill>
                  <a:srgbClr val="002060"/>
                </a:solidFill>
                <a:latin typeface="Calibri" pitchFamily="34" charset="0"/>
                <a:ea typeface="宋体" pitchFamily="2" charset="-122"/>
              </a:rPr>
              <a:t>performs also </a:t>
            </a:r>
            <a:r>
              <a:rPr lang="en-US" altLang="zh-CN" sz="1200" b="1" dirty="0">
                <a:solidFill>
                  <a:srgbClr val="002060"/>
                </a:solidFill>
                <a:latin typeface="Calibri" pitchFamily="34" charset="0"/>
                <a:ea typeface="宋体" pitchFamily="2" charset="-122"/>
              </a:rPr>
              <a:t>very well at short payload (20 bytes) </a:t>
            </a:r>
            <a:r>
              <a:rPr lang="en-US" altLang="zh-CN" sz="1200" b="1" dirty="0">
                <a:solidFill>
                  <a:srgbClr val="002060"/>
                </a:solidFill>
                <a:latin typeface="Calibri" pitchFamily="34" charset="0"/>
                <a:ea typeface="宋体" pitchFamily="2" charset="-122"/>
                <a:sym typeface="Wingdings" panose="05000000000000000000" pitchFamily="2" charset="2"/>
              </a:rPr>
              <a:t> </a:t>
            </a:r>
            <a:r>
              <a:rPr lang="en-US" altLang="zh-CN" sz="1200" b="1" dirty="0" smtClean="0">
                <a:solidFill>
                  <a:srgbClr val="002060"/>
                </a:solidFill>
                <a:latin typeface="Calibri" pitchFamily="34" charset="0"/>
                <a:ea typeface="宋体" pitchFamily="2" charset="-122"/>
                <a:sym typeface="Wingdings" panose="05000000000000000000" pitchFamily="2" charset="2"/>
              </a:rPr>
              <a:t>around 0.45dB </a:t>
            </a:r>
            <a:r>
              <a:rPr lang="en-US" altLang="zh-CN" sz="1200" b="1" dirty="0">
                <a:solidFill>
                  <a:srgbClr val="002060"/>
                </a:solidFill>
                <a:latin typeface="Calibri" pitchFamily="34" charset="0"/>
                <a:ea typeface="宋体" pitchFamily="2" charset="-122"/>
                <a:sym typeface="Wingdings" panose="05000000000000000000" pitchFamily="2" charset="2"/>
              </a:rPr>
              <a:t>compared with </a:t>
            </a:r>
            <a:r>
              <a:rPr lang="en-US" altLang="zh-CN" sz="1200" b="1" dirty="0" smtClean="0">
                <a:solidFill>
                  <a:srgbClr val="002060"/>
                </a:solidFill>
                <a:latin typeface="Calibri" pitchFamily="34" charset="0"/>
                <a:ea typeface="宋体" pitchFamily="2" charset="-122"/>
                <a:sym typeface="Wingdings" panose="05000000000000000000" pitchFamily="2" charset="2"/>
              </a:rPr>
              <a:t>shortening </a:t>
            </a:r>
            <a:r>
              <a:rPr lang="en-US" altLang="zh-CN" sz="1200" b="1" dirty="0" smtClean="0">
                <a:solidFill>
                  <a:srgbClr val="002060"/>
                </a:solidFill>
                <a:latin typeface="Calibri" pitchFamily="34" charset="0"/>
                <a:ea typeface="宋体" pitchFamily="2" charset="-122"/>
              </a:rPr>
              <a:t>WLAN LDPC</a:t>
            </a:r>
            <a:endParaRPr lang="en-US" altLang="zh-CN" sz="1200" b="1" dirty="0">
              <a:solidFill>
                <a:srgbClr val="002060"/>
              </a:solidFill>
              <a:latin typeface="Calibri" pitchFamily="34" charset="0"/>
              <a:ea typeface="宋体" pitchFamily="2" charset="-122"/>
            </a:endParaRPr>
          </a:p>
        </p:txBody>
      </p:sp>
      <p:pic>
        <p:nvPicPr>
          <p:cNvPr id="16" name="图片 15"/>
          <p:cNvPicPr>
            <a:picLocks noChangeAspect="1"/>
          </p:cNvPicPr>
          <p:nvPr/>
        </p:nvPicPr>
        <p:blipFill>
          <a:blip r:embed="rId4"/>
          <a:stretch>
            <a:fillRect/>
          </a:stretch>
        </p:blipFill>
        <p:spPr>
          <a:xfrm>
            <a:off x="8686006" y="5563394"/>
            <a:ext cx="2825423" cy="185021"/>
          </a:xfrm>
          <a:prstGeom prst="rect">
            <a:avLst/>
          </a:prstGeom>
        </p:spPr>
      </p:pic>
      <p:pic>
        <p:nvPicPr>
          <p:cNvPr id="5" name="图片 4"/>
          <p:cNvPicPr>
            <a:picLocks noChangeAspect="1"/>
          </p:cNvPicPr>
          <p:nvPr/>
        </p:nvPicPr>
        <p:blipFill>
          <a:blip r:embed="rId5"/>
          <a:stretch>
            <a:fillRect/>
          </a:stretch>
        </p:blipFill>
        <p:spPr>
          <a:xfrm>
            <a:off x="8686006" y="5944394"/>
            <a:ext cx="2825423" cy="182429"/>
          </a:xfrm>
          <a:prstGeom prst="rect">
            <a:avLst/>
          </a:prstGeom>
        </p:spPr>
      </p:pic>
      <p:cxnSp>
        <p:nvCxnSpPr>
          <p:cNvPr id="10" name="直接箭头连接符 9"/>
          <p:cNvCxnSpPr/>
          <p:nvPr/>
        </p:nvCxnSpPr>
        <p:spPr bwMode="auto">
          <a:xfrm>
            <a:off x="6605206" y="3024000"/>
            <a:ext cx="252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cxnSp>
        <p:nvCxnSpPr>
          <p:cNvPr id="11" name="直接箭头连接符 10"/>
          <p:cNvCxnSpPr/>
          <p:nvPr/>
        </p:nvCxnSpPr>
        <p:spPr bwMode="auto">
          <a:xfrm>
            <a:off x="7963606" y="3024000"/>
            <a:ext cx="1404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sp>
        <p:nvSpPr>
          <p:cNvPr id="17" name="矩形 16"/>
          <p:cNvSpPr/>
          <p:nvPr/>
        </p:nvSpPr>
        <p:spPr>
          <a:xfrm>
            <a:off x="8346212" y="3351421"/>
            <a:ext cx="546945" cy="261610"/>
          </a:xfrm>
          <a:prstGeom prst="rect">
            <a:avLst/>
          </a:prstGeom>
        </p:spPr>
        <p:txBody>
          <a:bodyPr wrap="none">
            <a:spAutoFit/>
          </a:bodyPr>
          <a:lstStyle/>
          <a:p>
            <a:r>
              <a:rPr lang="en-US" altLang="zh-CN" sz="1050" b="1" dirty="0" smtClean="0">
                <a:solidFill>
                  <a:srgbClr val="C00000"/>
                </a:solidFill>
              </a:rPr>
              <a:t>R=1/2</a:t>
            </a:r>
            <a:endParaRPr lang="zh-CN" altLang="en-US" sz="1050" b="1" dirty="0">
              <a:solidFill>
                <a:srgbClr val="C00000"/>
              </a:solidFill>
            </a:endParaRPr>
          </a:p>
        </p:txBody>
      </p:sp>
      <p:sp>
        <p:nvSpPr>
          <p:cNvPr id="18" name="矩形 17"/>
          <p:cNvSpPr/>
          <p:nvPr/>
        </p:nvSpPr>
        <p:spPr>
          <a:xfrm>
            <a:off x="7087547" y="4115594"/>
            <a:ext cx="607859" cy="261610"/>
          </a:xfrm>
          <a:prstGeom prst="rect">
            <a:avLst/>
          </a:prstGeom>
        </p:spPr>
        <p:txBody>
          <a:bodyPr wrap="none">
            <a:spAutoFit/>
          </a:bodyPr>
          <a:lstStyle/>
          <a:p>
            <a:r>
              <a:rPr lang="en-US" altLang="zh-CN" sz="1050" b="1" dirty="0" smtClean="0">
                <a:solidFill>
                  <a:srgbClr val="C00000"/>
                </a:solidFill>
              </a:rPr>
              <a:t>R~0.32</a:t>
            </a:r>
            <a:endParaRPr lang="zh-CN" altLang="en-US" sz="1050" b="1" dirty="0">
              <a:solidFill>
                <a:srgbClr val="C00000"/>
              </a:solidFill>
            </a:endParaRPr>
          </a:p>
        </p:txBody>
      </p:sp>
      <p:sp>
        <p:nvSpPr>
          <p:cNvPr id="19" name="矩形 18"/>
          <p:cNvSpPr/>
          <p:nvPr/>
        </p:nvSpPr>
        <p:spPr>
          <a:xfrm>
            <a:off x="7158194" y="1872784"/>
            <a:ext cx="689612" cy="261610"/>
          </a:xfrm>
          <a:prstGeom prst="rect">
            <a:avLst/>
          </a:prstGeom>
        </p:spPr>
        <p:txBody>
          <a:bodyPr wrap="none">
            <a:spAutoFit/>
          </a:bodyPr>
          <a:lstStyle/>
          <a:p>
            <a:r>
              <a:rPr lang="en-US" altLang="zh-CN" sz="1050" b="1" dirty="0" smtClean="0">
                <a:solidFill>
                  <a:srgbClr val="C00000"/>
                </a:solidFill>
              </a:rPr>
              <a:t>20 Bytes</a:t>
            </a:r>
            <a:endParaRPr lang="zh-CN" altLang="en-US" sz="1050" b="1" dirty="0">
              <a:solidFill>
                <a:srgbClr val="C00000"/>
              </a:solidFill>
            </a:endParaRPr>
          </a:p>
        </p:txBody>
      </p:sp>
      <p:grpSp>
        <p:nvGrpSpPr>
          <p:cNvPr id="20" name="组合 19"/>
          <p:cNvGrpSpPr/>
          <p:nvPr/>
        </p:nvGrpSpPr>
        <p:grpSpPr>
          <a:xfrm>
            <a:off x="9632871" y="5522773"/>
            <a:ext cx="243652" cy="261610"/>
            <a:chOff x="4807000" y="4877594"/>
            <a:chExt cx="450006" cy="533400"/>
          </a:xfrm>
        </p:grpSpPr>
        <p:cxnSp>
          <p:nvCxnSpPr>
            <p:cNvPr id="21" name="直接连接符 20"/>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直接连接符 21"/>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23" name="组合 22"/>
          <p:cNvGrpSpPr/>
          <p:nvPr/>
        </p:nvGrpSpPr>
        <p:grpSpPr>
          <a:xfrm>
            <a:off x="11048206" y="5522773"/>
            <a:ext cx="243652" cy="261610"/>
            <a:chOff x="4807000" y="4877594"/>
            <a:chExt cx="450006" cy="533400"/>
          </a:xfrm>
        </p:grpSpPr>
        <p:cxnSp>
          <p:nvCxnSpPr>
            <p:cNvPr id="24" name="直接连接符 23"/>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5" name="直接连接符 24"/>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26" name="组合 25"/>
          <p:cNvGrpSpPr/>
          <p:nvPr/>
        </p:nvGrpSpPr>
        <p:grpSpPr>
          <a:xfrm>
            <a:off x="9637626" y="5900517"/>
            <a:ext cx="243652" cy="261610"/>
            <a:chOff x="4807000" y="4877594"/>
            <a:chExt cx="450006" cy="533400"/>
          </a:xfrm>
        </p:grpSpPr>
        <p:cxnSp>
          <p:nvCxnSpPr>
            <p:cNvPr id="27" name="直接连接符 26"/>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8" name="直接连接符 27"/>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29" name="矩形 28"/>
          <p:cNvSpPr/>
          <p:nvPr/>
        </p:nvSpPr>
        <p:spPr>
          <a:xfrm rot="10800000">
            <a:off x="802907" y="2743994"/>
            <a:ext cx="400110" cy="528158"/>
          </a:xfrm>
          <a:prstGeom prst="rect">
            <a:avLst/>
          </a:prstGeom>
          <a:solidFill>
            <a:schemeClr val="bg1"/>
          </a:solidFill>
        </p:spPr>
        <p:txBody>
          <a:bodyPr vert="eaVert" wrap="square">
            <a:spAutoFit/>
          </a:bodyPr>
          <a:lstStyle/>
          <a:p>
            <a:r>
              <a:rPr lang="en-US" altLang="zh-CN" sz="1400" dirty="0">
                <a:latin typeface="Times New Roman" panose="02020603050405020304" pitchFamily="18" charset="0"/>
                <a:ea typeface="宋体" pitchFamily="2" charset="-122"/>
                <a:cs typeface="Times New Roman" panose="02020603050405020304" pitchFamily="18" charset="0"/>
              </a:rPr>
              <a:t>P</a:t>
            </a:r>
            <a:r>
              <a:rPr lang="en-US" altLang="zh-CN" sz="1400" dirty="0" smtClean="0">
                <a:latin typeface="Times New Roman" panose="02020603050405020304" pitchFamily="18" charset="0"/>
                <a:ea typeface="宋体" pitchFamily="2" charset="-122"/>
                <a:cs typeface="Times New Roman" panose="02020603050405020304" pitchFamily="18" charset="0"/>
              </a:rPr>
              <a:t>ER</a:t>
            </a:r>
            <a:endParaRPr lang="zh-CN" altLang="en-US" sz="1200" dirty="0">
              <a:latin typeface="Times New Roman" panose="02020603050405020304" pitchFamily="18" charset="0"/>
              <a:cs typeface="Times New Roman" panose="02020603050405020304" pitchFamily="18" charset="0"/>
            </a:endParaRPr>
          </a:p>
        </p:txBody>
      </p:sp>
      <p:sp>
        <p:nvSpPr>
          <p:cNvPr id="30" name="矩形 29"/>
          <p:cNvSpPr/>
          <p:nvPr/>
        </p:nvSpPr>
        <p:spPr>
          <a:xfrm rot="10800000">
            <a:off x="5603012" y="2749236"/>
            <a:ext cx="400110" cy="528158"/>
          </a:xfrm>
          <a:prstGeom prst="rect">
            <a:avLst/>
          </a:prstGeom>
          <a:solidFill>
            <a:schemeClr val="bg1"/>
          </a:solidFill>
        </p:spPr>
        <p:txBody>
          <a:bodyPr vert="eaVert" wrap="square">
            <a:spAutoFit/>
          </a:bodyPr>
          <a:lstStyle/>
          <a:p>
            <a:r>
              <a:rPr lang="en-US" altLang="zh-CN" sz="1400" dirty="0">
                <a:latin typeface="Times New Roman" panose="02020603050405020304" pitchFamily="18" charset="0"/>
                <a:ea typeface="宋体" pitchFamily="2" charset="-122"/>
                <a:cs typeface="Times New Roman" panose="02020603050405020304" pitchFamily="18" charset="0"/>
              </a:rPr>
              <a:t>P</a:t>
            </a:r>
            <a:r>
              <a:rPr lang="en-US" altLang="zh-CN" sz="1400" dirty="0" smtClean="0">
                <a:latin typeface="Times New Roman" panose="02020603050405020304" pitchFamily="18" charset="0"/>
                <a:ea typeface="宋体" pitchFamily="2" charset="-122"/>
                <a:cs typeface="Times New Roman" panose="02020603050405020304" pitchFamily="18" charset="0"/>
              </a:rPr>
              <a:t>ER</a:t>
            </a:r>
            <a:endParaRPr lang="zh-CN" altLang="en-US" sz="1200" dirty="0">
              <a:latin typeface="Times New Roman" panose="02020603050405020304" pitchFamily="18" charset="0"/>
              <a:cs typeface="Times New Roman" panose="02020603050405020304" pitchFamily="18" charset="0"/>
            </a:endParaRPr>
          </a:p>
        </p:txBody>
      </p:sp>
      <p:cxnSp>
        <p:nvCxnSpPr>
          <p:cNvPr id="31" name="直接箭头连接符 30"/>
          <p:cNvCxnSpPr/>
          <p:nvPr/>
        </p:nvCxnSpPr>
        <p:spPr bwMode="auto">
          <a:xfrm>
            <a:off x="7992000" y="3124994"/>
            <a:ext cx="642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sp>
        <p:nvSpPr>
          <p:cNvPr id="32" name="矩形 31"/>
          <p:cNvSpPr/>
          <p:nvPr/>
        </p:nvSpPr>
        <p:spPr>
          <a:xfrm>
            <a:off x="3885406" y="4546466"/>
            <a:ext cx="1380506" cy="307777"/>
          </a:xfrm>
          <a:prstGeom prst="rect">
            <a:avLst/>
          </a:prstGeom>
        </p:spPr>
        <p:txBody>
          <a:bodyPr wrap="none">
            <a:spAutoFit/>
          </a:bodyPr>
          <a:lstStyle/>
          <a:p>
            <a:r>
              <a:rPr lang="en-US" altLang="zh-CN" sz="1400" dirty="0" err="1" smtClean="0">
                <a:solidFill>
                  <a:srgbClr val="C00000"/>
                </a:solidFill>
              </a:rPr>
              <a:t>Es</a:t>
            </a:r>
            <a:r>
              <a:rPr lang="en-US" altLang="zh-CN" sz="1400" dirty="0" smtClean="0">
                <a:solidFill>
                  <a:srgbClr val="C00000"/>
                </a:solidFill>
              </a:rPr>
              <a:t>/N0 for BPSK</a:t>
            </a:r>
            <a:endParaRPr lang="zh-CN" altLang="en-US" dirty="0">
              <a:solidFill>
                <a:srgbClr val="C00000"/>
              </a:solidFill>
            </a:endParaRPr>
          </a:p>
        </p:txBody>
      </p:sp>
      <p:sp>
        <p:nvSpPr>
          <p:cNvPr id="33" name="矩形 32"/>
          <p:cNvSpPr/>
          <p:nvPr/>
        </p:nvSpPr>
        <p:spPr>
          <a:xfrm>
            <a:off x="8753300" y="4546465"/>
            <a:ext cx="1380506" cy="307777"/>
          </a:xfrm>
          <a:prstGeom prst="rect">
            <a:avLst/>
          </a:prstGeom>
        </p:spPr>
        <p:txBody>
          <a:bodyPr wrap="none">
            <a:spAutoFit/>
          </a:bodyPr>
          <a:lstStyle/>
          <a:p>
            <a:r>
              <a:rPr lang="en-US" altLang="zh-CN" sz="1400" dirty="0" err="1" smtClean="0">
                <a:solidFill>
                  <a:srgbClr val="C00000"/>
                </a:solidFill>
              </a:rPr>
              <a:t>Es</a:t>
            </a:r>
            <a:r>
              <a:rPr lang="en-US" altLang="zh-CN" sz="1400" dirty="0" smtClean="0">
                <a:solidFill>
                  <a:srgbClr val="C00000"/>
                </a:solidFill>
              </a:rPr>
              <a:t>/N0 for BPSK</a:t>
            </a:r>
            <a:endParaRPr lang="zh-CN" altLang="en-US" dirty="0">
              <a:solidFill>
                <a:srgbClr val="C00000"/>
              </a:solidFill>
            </a:endParaRPr>
          </a:p>
        </p:txBody>
      </p:sp>
    </p:spTree>
    <p:extLst>
      <p:ext uri="{BB962C8B-B14F-4D97-AF65-F5344CB8AC3E}">
        <p14:creationId xmlns:p14="http://schemas.microsoft.com/office/powerpoint/2010/main" val="3435409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a:t>Simulation Results of Transmitting Mode </a:t>
            </a:r>
            <a:r>
              <a:rPr lang="en-US" altLang="zh-CN" sz="3600" dirty="0" smtClean="0"/>
              <a:t>2 </a:t>
            </a:r>
            <a:r>
              <a:rPr lang="en-US" altLang="en-US" sz="3600" dirty="0">
                <a:sym typeface="Wingdings" panose="05000000000000000000" pitchFamily="2" charset="2"/>
              </a:rPr>
              <a:t> Short Code</a:t>
            </a:r>
            <a:endParaRPr lang="en-US" sz="3600" dirty="0"/>
          </a:p>
        </p:txBody>
      </p:sp>
      <p:sp>
        <p:nvSpPr>
          <p:cNvPr id="9" name="矩形 8"/>
          <p:cNvSpPr/>
          <p:nvPr/>
        </p:nvSpPr>
        <p:spPr>
          <a:xfrm>
            <a:off x="506875" y="2475449"/>
            <a:ext cx="4716513" cy="2554545"/>
          </a:xfrm>
          <a:prstGeom prst="rect">
            <a:avLst/>
          </a:prstGeom>
          <a:ln>
            <a:solidFill>
              <a:srgbClr val="002060"/>
            </a:solidFill>
          </a:ln>
        </p:spPr>
        <p:txBody>
          <a:bodyPr wrap="square">
            <a:spAutoFit/>
          </a:bodyPr>
          <a:lstStyle/>
          <a:p>
            <a:pPr marL="0" lvl="1">
              <a:lnSpc>
                <a:spcPts val="1600"/>
              </a:lnSpc>
              <a:buClr>
                <a:srgbClr val="002060"/>
              </a:buClr>
              <a:defRPr/>
            </a:pPr>
            <a:r>
              <a:rPr lang="en-US" altLang="zh-CN" sz="1400" b="1" i="1" dirty="0" smtClean="0">
                <a:solidFill>
                  <a:srgbClr val="C00000"/>
                </a:solidFill>
                <a:latin typeface="Calibri" pitchFamily="34" charset="0"/>
                <a:ea typeface="宋体" pitchFamily="2" charset="-122"/>
                <a:cs typeface="+mn-cs"/>
              </a:rPr>
              <a:t>New </a:t>
            </a:r>
            <a:r>
              <a:rPr lang="en-US" altLang="zh-CN" sz="1400" b="1" i="1" dirty="0">
                <a:solidFill>
                  <a:srgbClr val="C00000"/>
                </a:solidFill>
                <a:latin typeface="Calibri" pitchFamily="34" charset="0"/>
                <a:ea typeface="宋体" pitchFamily="2" charset="-122"/>
                <a:cs typeface="+mn-cs"/>
              </a:rPr>
              <a:t>LDPC </a:t>
            </a:r>
            <a:r>
              <a:rPr lang="en-US" altLang="zh-CN" sz="1400" b="1" i="1" dirty="0" smtClean="0">
                <a:solidFill>
                  <a:srgbClr val="C00000"/>
                </a:solidFill>
                <a:latin typeface="Calibri" pitchFamily="34" charset="0"/>
                <a:ea typeface="宋体" pitchFamily="2" charset="-122"/>
                <a:cs typeface="+mn-cs"/>
              </a:rPr>
              <a:t>(340,510) </a:t>
            </a:r>
            <a:r>
              <a:rPr lang="en-US" altLang="zh-CN" sz="1400" b="1" i="1" dirty="0">
                <a:solidFill>
                  <a:srgbClr val="C00000"/>
                </a:solidFill>
                <a:latin typeface="Calibri" pitchFamily="34" charset="0"/>
                <a:ea typeface="宋体" pitchFamily="2" charset="-122"/>
                <a:cs typeface="+mn-cs"/>
              </a:rPr>
              <a:t>vs. </a:t>
            </a:r>
            <a:r>
              <a:rPr lang="en-US" altLang="zh-CN" sz="1400" b="1" i="1" dirty="0" smtClean="0">
                <a:solidFill>
                  <a:srgbClr val="C00000"/>
                </a:solidFill>
                <a:latin typeface="Calibri" pitchFamily="34" charset="0"/>
                <a:ea typeface="宋体" pitchFamily="2" charset="-122"/>
                <a:cs typeface="+mn-cs"/>
              </a:rPr>
              <a:t>two WLAN </a:t>
            </a:r>
            <a:r>
              <a:rPr lang="en-US" altLang="zh-CN" sz="1400" b="1" i="1" dirty="0">
                <a:solidFill>
                  <a:srgbClr val="C00000"/>
                </a:solidFill>
                <a:latin typeface="Calibri" pitchFamily="34" charset="0"/>
                <a:ea typeface="宋体" pitchFamily="2" charset="-122"/>
                <a:cs typeface="+mn-cs"/>
              </a:rPr>
              <a:t>LDPC (</a:t>
            </a:r>
            <a:r>
              <a:rPr lang="en-US" altLang="zh-CN" sz="1400" b="1" i="1" dirty="0" smtClean="0">
                <a:solidFill>
                  <a:srgbClr val="C00000"/>
                </a:solidFill>
                <a:latin typeface="Calibri" pitchFamily="34" charset="0"/>
                <a:ea typeface="宋体" pitchFamily="2" charset="-122"/>
                <a:cs typeface="+mn-cs"/>
              </a:rPr>
              <a:t>324,486) </a:t>
            </a:r>
            <a:r>
              <a:rPr lang="en-US" altLang="zh-CN" sz="1400" b="1" i="1" dirty="0">
                <a:solidFill>
                  <a:srgbClr val="C00000"/>
                </a:solidFill>
                <a:latin typeface="Calibri" pitchFamily="34" charset="0"/>
                <a:ea typeface="宋体" pitchFamily="2" charset="-122"/>
                <a:cs typeface="+mn-cs"/>
              </a:rPr>
              <a:t>at R = </a:t>
            </a:r>
            <a:r>
              <a:rPr lang="en-US" altLang="zh-CN" sz="1400" b="1" i="1" dirty="0" smtClean="0">
                <a:solidFill>
                  <a:srgbClr val="C00000"/>
                </a:solidFill>
                <a:latin typeface="Calibri" pitchFamily="34" charset="0"/>
                <a:ea typeface="宋体" pitchFamily="2" charset="-122"/>
                <a:cs typeface="+mn-cs"/>
              </a:rPr>
              <a:t>2/3</a:t>
            </a:r>
            <a:endParaRPr lang="en-US" altLang="zh-CN" sz="1400" b="1" i="1" dirty="0">
              <a:solidFill>
                <a:srgbClr val="C00000"/>
              </a:solidFill>
              <a:latin typeface="Calibri" pitchFamily="34" charset="0"/>
              <a:ea typeface="宋体" pitchFamily="2" charset="-122"/>
              <a:cs typeface="+mn-cs"/>
            </a:endParaRPr>
          </a:p>
          <a:p>
            <a:pPr marL="269875" lvl="1" indent="-26987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WLAN LDPC 01:  R = 1/2 WLAN LDPC (324,648) </a:t>
            </a:r>
            <a:r>
              <a:rPr lang="en-US" altLang="zh-CN" sz="1200" b="1" dirty="0" smtClean="0">
                <a:solidFill>
                  <a:srgbClr val="002060"/>
                </a:solidFill>
                <a:latin typeface="Calibri" pitchFamily="34" charset="0"/>
                <a:ea typeface="宋体" pitchFamily="2" charset="-122"/>
                <a:cs typeface="+mn-cs"/>
                <a:sym typeface="Wingdings" panose="05000000000000000000" pitchFamily="2" charset="2"/>
              </a:rPr>
              <a:t> (324,486)</a:t>
            </a:r>
            <a:endParaRPr lang="en-US" altLang="zh-CN" sz="1200" b="1" dirty="0" smtClean="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WLAN </a:t>
            </a:r>
            <a:r>
              <a:rPr lang="en-US" altLang="zh-CN" sz="1200" b="1" dirty="0">
                <a:solidFill>
                  <a:srgbClr val="002060"/>
                </a:solidFill>
                <a:latin typeface="Calibri" pitchFamily="34" charset="0"/>
                <a:ea typeface="宋体" pitchFamily="2" charset="-122"/>
                <a:cs typeface="+mn-cs"/>
              </a:rPr>
              <a:t>LDPC </a:t>
            </a:r>
            <a:r>
              <a:rPr lang="en-US" altLang="zh-CN" sz="1200" b="1" dirty="0" smtClean="0">
                <a:solidFill>
                  <a:srgbClr val="002060"/>
                </a:solidFill>
                <a:latin typeface="Calibri" pitchFamily="34" charset="0"/>
                <a:ea typeface="宋体" pitchFamily="2" charset="-122"/>
                <a:cs typeface="+mn-cs"/>
              </a:rPr>
              <a:t>02:  </a:t>
            </a:r>
            <a:r>
              <a:rPr lang="en-US" altLang="zh-CN" sz="1200" b="1" dirty="0">
                <a:solidFill>
                  <a:srgbClr val="002060"/>
                </a:solidFill>
                <a:latin typeface="Calibri" pitchFamily="34" charset="0"/>
                <a:ea typeface="宋体" pitchFamily="2" charset="-122"/>
                <a:cs typeface="+mn-cs"/>
              </a:rPr>
              <a:t>R = </a:t>
            </a:r>
            <a:r>
              <a:rPr lang="en-US" altLang="zh-CN" sz="1200" b="1" dirty="0" smtClean="0">
                <a:solidFill>
                  <a:srgbClr val="002060"/>
                </a:solidFill>
                <a:latin typeface="Calibri" pitchFamily="34" charset="0"/>
                <a:ea typeface="宋体" pitchFamily="2" charset="-122"/>
                <a:cs typeface="+mn-cs"/>
              </a:rPr>
              <a:t>2/3 </a:t>
            </a:r>
            <a:r>
              <a:rPr lang="en-US" altLang="zh-CN" sz="1200" b="1" dirty="0">
                <a:solidFill>
                  <a:srgbClr val="002060"/>
                </a:solidFill>
                <a:latin typeface="Calibri" pitchFamily="34" charset="0"/>
                <a:ea typeface="宋体" pitchFamily="2" charset="-122"/>
                <a:cs typeface="+mn-cs"/>
              </a:rPr>
              <a:t>WLAN LDPC </a:t>
            </a:r>
            <a:r>
              <a:rPr lang="en-US" altLang="zh-CN" sz="1200" b="1" dirty="0" smtClean="0">
                <a:solidFill>
                  <a:srgbClr val="002060"/>
                </a:solidFill>
                <a:latin typeface="Calibri" pitchFamily="34" charset="0"/>
                <a:ea typeface="宋体" pitchFamily="2" charset="-122"/>
                <a:cs typeface="+mn-cs"/>
              </a:rPr>
              <a:t>(432,648</a:t>
            </a:r>
            <a:r>
              <a:rPr lang="en-US" altLang="zh-CN" sz="1200" b="1" dirty="0">
                <a:solidFill>
                  <a:srgbClr val="002060"/>
                </a:solidFill>
                <a:latin typeface="Calibri" pitchFamily="34" charset="0"/>
                <a:ea typeface="宋体" pitchFamily="2" charset="-122"/>
                <a:cs typeface="+mn-cs"/>
              </a:rPr>
              <a:t>) </a:t>
            </a:r>
            <a:r>
              <a:rPr lang="en-US" altLang="zh-CN" sz="1200" b="1" dirty="0">
                <a:solidFill>
                  <a:srgbClr val="002060"/>
                </a:solidFill>
                <a:latin typeface="Calibri" pitchFamily="34" charset="0"/>
                <a:ea typeface="宋体" pitchFamily="2" charset="-122"/>
                <a:cs typeface="+mn-cs"/>
                <a:sym typeface="Wingdings" panose="05000000000000000000" pitchFamily="2" charset="2"/>
              </a:rPr>
              <a:t> (324,486)</a:t>
            </a:r>
            <a:endParaRPr lang="en-US" altLang="zh-CN" sz="1200" b="1" dirty="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endParaRPr lang="en-US" altLang="zh-CN" sz="1200" b="1" dirty="0" smtClean="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endParaRPr lang="en-US" altLang="zh-CN" sz="1200" b="1" dirty="0">
              <a:solidFill>
                <a:srgbClr val="002060"/>
              </a:solidFill>
              <a:latin typeface="Calibri" pitchFamily="34" charset="0"/>
              <a:ea typeface="宋体" pitchFamily="2" charset="-122"/>
              <a:cs typeface="+mn-cs"/>
            </a:endParaRPr>
          </a:p>
          <a:p>
            <a:pPr marL="269875" lvl="1" indent="-269875">
              <a:lnSpc>
                <a:spcPts val="1600"/>
              </a:lnSpc>
              <a:buClr>
                <a:srgbClr val="002060"/>
              </a:buClr>
              <a:buFontTx/>
              <a:buChar char="-"/>
              <a:defRPr/>
            </a:pPr>
            <a:r>
              <a:rPr lang="en-US" altLang="zh-CN" sz="1200" b="1" dirty="0" smtClean="0">
                <a:solidFill>
                  <a:srgbClr val="002060"/>
                </a:solidFill>
                <a:latin typeface="Calibri" pitchFamily="34" charset="0"/>
                <a:ea typeface="宋体" pitchFamily="2" charset="-122"/>
                <a:cs typeface="+mn-cs"/>
              </a:rPr>
              <a:t>New LDPC can </a:t>
            </a:r>
            <a:r>
              <a:rPr lang="en-US" altLang="zh-CN" sz="1200" b="1" dirty="0">
                <a:solidFill>
                  <a:srgbClr val="002060"/>
                </a:solidFill>
                <a:latin typeface="Calibri" pitchFamily="34" charset="0"/>
                <a:ea typeface="宋体" pitchFamily="2" charset="-122"/>
                <a:cs typeface="+mn-cs"/>
              </a:rPr>
              <a:t>obtain </a:t>
            </a:r>
            <a:r>
              <a:rPr lang="en-US" altLang="zh-CN" sz="1200" b="1" dirty="0" smtClean="0">
                <a:solidFill>
                  <a:srgbClr val="002060"/>
                </a:solidFill>
                <a:latin typeface="Calibri" pitchFamily="34" charset="0"/>
                <a:ea typeface="宋体" pitchFamily="2" charset="-122"/>
                <a:cs typeface="+mn-cs"/>
              </a:rPr>
              <a:t>0.35dB gain compared with original R = 2/3 WLAN LDPC 02 at similar lengths, and over 2.5 dB </a:t>
            </a:r>
            <a:r>
              <a:rPr lang="en-US" altLang="zh-CN" sz="1200" b="1" dirty="0">
                <a:solidFill>
                  <a:srgbClr val="002060"/>
                </a:solidFill>
                <a:latin typeface="Calibri" pitchFamily="34" charset="0"/>
                <a:ea typeface="宋体" pitchFamily="2" charset="-122"/>
                <a:cs typeface="+mn-cs"/>
              </a:rPr>
              <a:t>compared with R = </a:t>
            </a:r>
            <a:r>
              <a:rPr lang="en-US" altLang="zh-CN" sz="1200" b="1" dirty="0" smtClean="0">
                <a:solidFill>
                  <a:srgbClr val="002060"/>
                </a:solidFill>
                <a:latin typeface="Calibri" pitchFamily="34" charset="0"/>
                <a:ea typeface="宋体" pitchFamily="2" charset="-122"/>
                <a:cs typeface="+mn-cs"/>
              </a:rPr>
              <a:t>1/2 WLAN LDPC 01 punctured to R = 2/3</a:t>
            </a:r>
          </a:p>
          <a:p>
            <a:pPr marL="269875" lvl="1" indent="-269875">
              <a:lnSpc>
                <a:spcPts val="1600"/>
              </a:lnSpc>
              <a:buClr>
                <a:srgbClr val="002060"/>
              </a:buClr>
              <a:buFontTx/>
              <a:buChar char="-"/>
              <a:defRPr/>
            </a:pPr>
            <a:r>
              <a:rPr lang="en-US" altLang="zh-CN" sz="1200" b="1" dirty="0">
                <a:solidFill>
                  <a:srgbClr val="002060"/>
                </a:solidFill>
                <a:latin typeface="Calibri" pitchFamily="34" charset="0"/>
                <a:ea typeface="宋体" pitchFamily="2" charset="-122"/>
                <a:cs typeface="+mn-cs"/>
              </a:rPr>
              <a:t>Complexity: </a:t>
            </a:r>
            <a:r>
              <a:rPr lang="en-US" altLang="zh-CN" sz="1200" b="1" dirty="0" smtClean="0">
                <a:solidFill>
                  <a:srgbClr val="002060"/>
                </a:solidFill>
                <a:latin typeface="Calibri" pitchFamily="34" charset="0"/>
                <a:ea typeface="宋体" pitchFamily="2" charset="-122"/>
                <a:cs typeface="+mn-cs"/>
              </a:rPr>
              <a:t>50 </a:t>
            </a:r>
            <a:r>
              <a:rPr lang="en-US" altLang="zh-CN" sz="1200" b="1" dirty="0">
                <a:solidFill>
                  <a:srgbClr val="002060"/>
                </a:solidFill>
                <a:latin typeface="Calibri" pitchFamily="34" charset="0"/>
                <a:ea typeface="宋体" pitchFamily="2" charset="-122"/>
                <a:cs typeface="+mn-cs"/>
              </a:rPr>
              <a:t>CPMS (New LDPC) vs 88 CPMs (WLAN </a:t>
            </a:r>
            <a:r>
              <a:rPr lang="en-US" altLang="zh-CN" sz="1200" b="1" dirty="0" smtClean="0">
                <a:solidFill>
                  <a:srgbClr val="002060"/>
                </a:solidFill>
                <a:latin typeface="Calibri" pitchFamily="34" charset="0"/>
                <a:ea typeface="宋体" pitchFamily="2" charset="-122"/>
                <a:cs typeface="+mn-cs"/>
              </a:rPr>
              <a:t>LDPC)</a:t>
            </a:r>
          </a:p>
          <a:p>
            <a:pPr marL="269875" lvl="1" indent="-269875">
              <a:lnSpc>
                <a:spcPts val="1600"/>
              </a:lnSpc>
              <a:buClr>
                <a:srgbClr val="002060"/>
              </a:buClr>
              <a:buFontTx/>
              <a:buChar char="-"/>
              <a:defRPr/>
            </a:pPr>
            <a:endParaRPr lang="en-US" altLang="zh-CN" sz="1200" b="1" dirty="0">
              <a:solidFill>
                <a:srgbClr val="002060"/>
              </a:solidFill>
              <a:latin typeface="Calibri" pitchFamily="34" charset="0"/>
              <a:ea typeface="宋体" pitchFamily="2" charset="-122"/>
              <a:cs typeface="+mn-cs"/>
            </a:endParaRPr>
          </a:p>
        </p:txBody>
      </p:sp>
      <p:pic>
        <p:nvPicPr>
          <p:cNvPr id="10" name="图片 9"/>
          <p:cNvPicPr>
            <a:picLocks noChangeAspect="1"/>
          </p:cNvPicPr>
          <p:nvPr/>
        </p:nvPicPr>
        <p:blipFill>
          <a:blip r:embed="rId2"/>
          <a:stretch>
            <a:fillRect/>
          </a:stretch>
        </p:blipFill>
        <p:spPr>
          <a:xfrm>
            <a:off x="1007288" y="3033631"/>
            <a:ext cx="2825423" cy="193393"/>
          </a:xfrm>
          <a:prstGeom prst="rect">
            <a:avLst/>
          </a:prstGeom>
        </p:spPr>
      </p:pic>
      <p:pic>
        <p:nvPicPr>
          <p:cNvPr id="11" name="图片 10"/>
          <p:cNvPicPr>
            <a:picLocks noChangeAspect="1"/>
          </p:cNvPicPr>
          <p:nvPr/>
        </p:nvPicPr>
        <p:blipFill>
          <a:blip r:embed="rId3"/>
          <a:stretch>
            <a:fillRect/>
          </a:stretch>
        </p:blipFill>
        <p:spPr>
          <a:xfrm>
            <a:off x="1007288" y="3658394"/>
            <a:ext cx="2825423" cy="162240"/>
          </a:xfrm>
          <a:prstGeom prst="rect">
            <a:avLst/>
          </a:prstGeom>
        </p:spPr>
      </p:pic>
      <p:sp>
        <p:nvSpPr>
          <p:cNvPr id="14" name="矩形 13"/>
          <p:cNvSpPr/>
          <p:nvPr/>
        </p:nvSpPr>
        <p:spPr>
          <a:xfrm>
            <a:off x="6673488" y="5715794"/>
            <a:ext cx="2737047" cy="297517"/>
          </a:xfrm>
          <a:prstGeom prst="rect">
            <a:avLst/>
          </a:prstGeom>
          <a:ln w="28575">
            <a:solidFill>
              <a:srgbClr val="C00000"/>
            </a:solidFill>
          </a:ln>
        </p:spPr>
        <p:txBody>
          <a:bodyPr wrap="square">
            <a:spAutoFit/>
          </a:bodyPr>
          <a:lstStyle/>
          <a:p>
            <a:pPr marL="0" lvl="1">
              <a:lnSpc>
                <a:spcPts val="1600"/>
              </a:lnSpc>
              <a:buClr>
                <a:srgbClr val="002060"/>
              </a:buClr>
              <a:defRPr/>
            </a:pPr>
            <a:r>
              <a:rPr lang="en-US" altLang="zh-CN" b="1" i="1" dirty="0" smtClean="0">
                <a:solidFill>
                  <a:srgbClr val="C00000"/>
                </a:solidFill>
              </a:rPr>
              <a:t>All with a single parity-check matrix</a:t>
            </a:r>
          </a:p>
        </p:txBody>
      </p:sp>
      <p:pic>
        <p:nvPicPr>
          <p:cNvPr id="2" name="图片 1"/>
          <p:cNvPicPr>
            <a:picLocks noChangeAspect="1"/>
          </p:cNvPicPr>
          <p:nvPr/>
        </p:nvPicPr>
        <p:blipFill>
          <a:blip r:embed="rId4"/>
          <a:stretch>
            <a:fillRect/>
          </a:stretch>
        </p:blipFill>
        <p:spPr>
          <a:xfrm>
            <a:off x="5485606" y="1677194"/>
            <a:ext cx="5112812" cy="3810000"/>
          </a:xfrm>
          <a:prstGeom prst="rect">
            <a:avLst/>
          </a:prstGeom>
        </p:spPr>
      </p:pic>
      <p:cxnSp>
        <p:nvCxnSpPr>
          <p:cNvPr id="8" name="直接箭头连接符 7"/>
          <p:cNvCxnSpPr/>
          <p:nvPr/>
        </p:nvCxnSpPr>
        <p:spPr bwMode="auto">
          <a:xfrm>
            <a:off x="7443406" y="3463200"/>
            <a:ext cx="288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cxnSp>
        <p:nvCxnSpPr>
          <p:cNvPr id="12" name="直接箭头连接符 11"/>
          <p:cNvCxnSpPr/>
          <p:nvPr/>
        </p:nvCxnSpPr>
        <p:spPr bwMode="auto">
          <a:xfrm>
            <a:off x="7541806" y="3582194"/>
            <a:ext cx="2592000" cy="0"/>
          </a:xfrm>
          <a:prstGeom prst="straightConnector1">
            <a:avLst/>
          </a:prstGeom>
          <a:solidFill>
            <a:schemeClr val="accent1"/>
          </a:solidFill>
          <a:ln w="19050" cap="flat" cmpd="sng" algn="ctr">
            <a:solidFill>
              <a:srgbClr val="FFC000"/>
            </a:solidFill>
            <a:prstDash val="solid"/>
            <a:round/>
            <a:headEnd type="arrow" w="med" len="med"/>
            <a:tailEnd type="arrow" w="med" len="med"/>
          </a:ln>
          <a:effectLst/>
        </p:spPr>
      </p:cxnSp>
      <p:sp>
        <p:nvSpPr>
          <p:cNvPr id="16" name="矩形 15"/>
          <p:cNvSpPr/>
          <p:nvPr/>
        </p:nvSpPr>
        <p:spPr>
          <a:xfrm>
            <a:off x="8278404" y="3708063"/>
            <a:ext cx="736099" cy="307777"/>
          </a:xfrm>
          <a:prstGeom prst="rect">
            <a:avLst/>
          </a:prstGeom>
        </p:spPr>
        <p:txBody>
          <a:bodyPr wrap="none">
            <a:spAutoFit/>
          </a:bodyPr>
          <a:lstStyle/>
          <a:p>
            <a:r>
              <a:rPr lang="en-US" altLang="zh-CN" sz="1400" b="1" dirty="0" smtClean="0">
                <a:solidFill>
                  <a:srgbClr val="C00000"/>
                </a:solidFill>
              </a:rPr>
              <a:t>R = 2/3</a:t>
            </a:r>
            <a:endParaRPr lang="zh-CN" altLang="en-US" sz="1400" b="1" dirty="0">
              <a:solidFill>
                <a:srgbClr val="C00000"/>
              </a:solidFill>
            </a:endParaRPr>
          </a:p>
        </p:txBody>
      </p:sp>
      <p:grpSp>
        <p:nvGrpSpPr>
          <p:cNvPr id="15" name="组合 14"/>
          <p:cNvGrpSpPr/>
          <p:nvPr/>
        </p:nvGrpSpPr>
        <p:grpSpPr>
          <a:xfrm>
            <a:off x="3336954" y="2972594"/>
            <a:ext cx="243652" cy="261610"/>
            <a:chOff x="4807000" y="4877594"/>
            <a:chExt cx="450006" cy="533400"/>
          </a:xfrm>
        </p:grpSpPr>
        <p:cxnSp>
          <p:nvCxnSpPr>
            <p:cNvPr id="17" name="直接连接符 16"/>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直接连接符 17"/>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9" name="组合 18"/>
          <p:cNvGrpSpPr/>
          <p:nvPr/>
        </p:nvGrpSpPr>
        <p:grpSpPr>
          <a:xfrm>
            <a:off x="2513806" y="3593089"/>
            <a:ext cx="243652" cy="261610"/>
            <a:chOff x="4807000" y="4877594"/>
            <a:chExt cx="450006" cy="533400"/>
          </a:xfrm>
        </p:grpSpPr>
        <p:cxnSp>
          <p:nvCxnSpPr>
            <p:cNvPr id="20" name="直接连接符 19"/>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直接连接符 20"/>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22" name="矩形 21"/>
          <p:cNvSpPr/>
          <p:nvPr/>
        </p:nvSpPr>
        <p:spPr>
          <a:xfrm rot="10800000">
            <a:off x="5390296" y="3206435"/>
            <a:ext cx="400110" cy="528158"/>
          </a:xfrm>
          <a:prstGeom prst="rect">
            <a:avLst/>
          </a:prstGeom>
          <a:solidFill>
            <a:schemeClr val="bg1"/>
          </a:solidFill>
        </p:spPr>
        <p:txBody>
          <a:bodyPr vert="eaVert" wrap="square">
            <a:spAutoFit/>
          </a:bodyPr>
          <a:lstStyle/>
          <a:p>
            <a:r>
              <a:rPr lang="en-US" altLang="zh-CN" sz="1400" dirty="0">
                <a:latin typeface="Times New Roman" panose="02020603050405020304" pitchFamily="18" charset="0"/>
                <a:ea typeface="宋体" pitchFamily="2" charset="-122"/>
                <a:cs typeface="Times New Roman" panose="02020603050405020304" pitchFamily="18" charset="0"/>
              </a:rPr>
              <a:t>P</a:t>
            </a:r>
            <a:r>
              <a:rPr lang="en-US" altLang="zh-CN" sz="1400" dirty="0" smtClean="0">
                <a:latin typeface="Times New Roman" panose="02020603050405020304" pitchFamily="18" charset="0"/>
                <a:ea typeface="宋体" pitchFamily="2" charset="-122"/>
                <a:cs typeface="Times New Roman" panose="02020603050405020304" pitchFamily="18" charset="0"/>
              </a:rPr>
              <a:t>ER</a:t>
            </a:r>
            <a:endParaRPr lang="zh-CN" altLang="en-US" sz="1200" dirty="0">
              <a:latin typeface="Times New Roman" panose="02020603050405020304" pitchFamily="18" charset="0"/>
              <a:cs typeface="Times New Roman" panose="02020603050405020304" pitchFamily="18" charset="0"/>
            </a:endParaRPr>
          </a:p>
        </p:txBody>
      </p:sp>
      <p:sp>
        <p:nvSpPr>
          <p:cNvPr id="23" name="矩形 22"/>
          <p:cNvSpPr/>
          <p:nvPr/>
        </p:nvSpPr>
        <p:spPr>
          <a:xfrm>
            <a:off x="8720282" y="5280756"/>
            <a:ext cx="1380506" cy="307777"/>
          </a:xfrm>
          <a:prstGeom prst="rect">
            <a:avLst/>
          </a:prstGeom>
        </p:spPr>
        <p:txBody>
          <a:bodyPr wrap="none">
            <a:spAutoFit/>
          </a:bodyPr>
          <a:lstStyle/>
          <a:p>
            <a:r>
              <a:rPr lang="en-US" altLang="zh-CN" sz="1400" dirty="0" err="1" smtClean="0">
                <a:solidFill>
                  <a:srgbClr val="C00000"/>
                </a:solidFill>
              </a:rPr>
              <a:t>Es</a:t>
            </a:r>
            <a:r>
              <a:rPr lang="en-US" altLang="zh-CN" sz="1400" dirty="0" smtClean="0">
                <a:solidFill>
                  <a:srgbClr val="C00000"/>
                </a:solidFill>
              </a:rPr>
              <a:t>/N0 for BPSK</a:t>
            </a:r>
            <a:endParaRPr lang="zh-CN" altLang="en-US" dirty="0">
              <a:solidFill>
                <a:srgbClr val="C00000"/>
              </a:solidFill>
            </a:endParaRPr>
          </a:p>
        </p:txBody>
      </p:sp>
    </p:spTree>
    <p:extLst>
      <p:ext uri="{BB962C8B-B14F-4D97-AF65-F5344CB8AC3E}">
        <p14:creationId xmlns:p14="http://schemas.microsoft.com/office/powerpoint/2010/main" val="3110470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solidFill>
                  <a:schemeClr val="tx1"/>
                </a:solidFill>
              </a:rPr>
              <a:t>RL-LDPC Codes </a:t>
            </a:r>
            <a:r>
              <a:rPr lang="en-US" altLang="en-US" sz="3600" dirty="0" smtClean="0">
                <a:solidFill>
                  <a:schemeClr val="tx1"/>
                </a:solidFill>
                <a:sym typeface="Wingdings" panose="05000000000000000000" pitchFamily="2" charset="2"/>
              </a:rPr>
              <a:t> Medium &amp; Long Codes</a:t>
            </a:r>
            <a:endParaRPr lang="en-US" sz="3600" dirty="0">
              <a:solidFill>
                <a:schemeClr val="tx1"/>
              </a:solidFill>
            </a:endParaRPr>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1800" dirty="0" smtClean="0"/>
              <a:t>The RL-LDPC codes of three lengths (short / medium / long) can be embedded into a </a:t>
            </a:r>
            <a:r>
              <a:rPr lang="en-US" altLang="zh-CN" sz="1800" dirty="0" smtClean="0">
                <a:solidFill>
                  <a:srgbClr val="0000FF"/>
                </a:solidFill>
              </a:rPr>
              <a:t>single base matrix</a:t>
            </a:r>
            <a:r>
              <a:rPr lang="en-US" altLang="zh-CN" sz="1800" dirty="0" smtClean="0"/>
              <a:t> with a </a:t>
            </a:r>
            <a:r>
              <a:rPr lang="en-US" altLang="zh-CN" sz="1800" dirty="0" smtClean="0">
                <a:solidFill>
                  <a:srgbClr val="0000FF"/>
                </a:solidFill>
              </a:rPr>
              <a:t>single set of lifting factors </a:t>
            </a:r>
            <a:r>
              <a:rPr lang="en-US" altLang="zh-CN" sz="1800" dirty="0" smtClean="0">
                <a:sym typeface="Wingdings" panose="05000000000000000000" pitchFamily="2" charset="2"/>
              </a:rPr>
              <a:t> </a:t>
            </a:r>
            <a:r>
              <a:rPr lang="en-US" altLang="zh-CN" sz="1800" i="1" dirty="0" smtClean="0">
                <a:sym typeface="Wingdings" panose="05000000000000000000" pitchFamily="2" charset="2"/>
              </a:rPr>
              <a:t>Similar to 5G LDPC codes</a:t>
            </a:r>
            <a:endParaRPr lang="en-US" altLang="zh-CN" sz="1800" i="1" dirty="0" smtClean="0"/>
          </a:p>
          <a:p>
            <a:pPr lvl="1" algn="just">
              <a:defRPr/>
            </a:pPr>
            <a:r>
              <a:rPr lang="en-US" altLang="zh-CN" sz="1600" dirty="0" smtClean="0">
                <a:solidFill>
                  <a:srgbClr val="000000"/>
                </a:solidFill>
              </a:rPr>
              <a:t>Only the </a:t>
            </a:r>
            <a:r>
              <a:rPr lang="en-US" altLang="zh-CN" sz="1600" dirty="0">
                <a:solidFill>
                  <a:srgbClr val="0000FF"/>
                </a:solidFill>
              </a:rPr>
              <a:t>lifting </a:t>
            </a:r>
            <a:r>
              <a:rPr lang="en-US" altLang="zh-CN" sz="1600" dirty="0" smtClean="0">
                <a:solidFill>
                  <a:srgbClr val="0000FF"/>
                </a:solidFill>
              </a:rPr>
              <a:t>factors </a:t>
            </a:r>
            <a:r>
              <a:rPr lang="en-US" altLang="zh-CN" sz="1600" dirty="0" smtClean="0"/>
              <a:t>of long code needs to be implemented </a:t>
            </a:r>
            <a:r>
              <a:rPr lang="en-US" altLang="zh-CN" sz="1600" dirty="0" smtClean="0">
                <a:sym typeface="Wingdings" panose="05000000000000000000" pitchFamily="2" charset="2"/>
              </a:rPr>
              <a:t> </a:t>
            </a:r>
            <a:r>
              <a:rPr lang="en-US" altLang="zh-CN" sz="1600" dirty="0" smtClean="0"/>
              <a:t>lifting </a:t>
            </a:r>
            <a:r>
              <a:rPr lang="en-US" altLang="zh-CN" sz="1600" dirty="0"/>
              <a:t>factors </a:t>
            </a:r>
            <a:r>
              <a:rPr lang="en-US" altLang="zh-CN" sz="1600" dirty="0" smtClean="0"/>
              <a:t>of </a:t>
            </a:r>
            <a:r>
              <a:rPr lang="en-US" altLang="zh-CN" sz="1600" dirty="0" smtClean="0">
                <a:sym typeface="Wingdings" panose="05000000000000000000" pitchFamily="2" charset="2"/>
              </a:rPr>
              <a:t>medium and short code can be conveniently obtained by </a:t>
            </a:r>
            <a:r>
              <a:rPr lang="en-US" altLang="zh-CN" sz="1600" dirty="0" smtClean="0">
                <a:solidFill>
                  <a:srgbClr val="0000FF"/>
                </a:solidFill>
                <a:sym typeface="Wingdings" panose="05000000000000000000" pitchFamily="2" charset="2"/>
              </a:rPr>
              <a:t>modulo operations </a:t>
            </a:r>
            <a:r>
              <a:rPr lang="en-US" altLang="zh-CN" sz="1600" dirty="0" smtClean="0">
                <a:sym typeface="Wingdings" panose="05000000000000000000" pitchFamily="2" charset="2"/>
              </a:rPr>
              <a:t>(widely</a:t>
            </a:r>
            <a:r>
              <a:rPr lang="zh-CN" altLang="en-US" sz="1600" dirty="0">
                <a:sym typeface="Wingdings" panose="05000000000000000000" pitchFamily="2" charset="2"/>
              </a:rPr>
              <a:t> </a:t>
            </a:r>
            <a:r>
              <a:rPr lang="en-US" altLang="zh-CN" sz="1600" dirty="0" smtClean="0">
                <a:sym typeface="Wingdings" panose="05000000000000000000" pitchFamily="2" charset="2"/>
              </a:rPr>
              <a:t>optimized in 5G LDPC decoders) </a:t>
            </a:r>
            <a:endParaRPr lang="en-US" altLang="zh-CN" sz="1600" dirty="0" smtClean="0">
              <a:solidFill>
                <a:srgbClr val="000000"/>
              </a:solidFill>
            </a:endParaRPr>
          </a:p>
          <a:p>
            <a:pPr lvl="1" algn="just">
              <a:defRPr/>
            </a:pPr>
            <a:endParaRPr lang="en-US" altLang="zh-CN" sz="1600" dirty="0">
              <a:solidFill>
                <a:srgbClr val="000000"/>
              </a:solidFill>
              <a:latin typeface="Arial" panose="020B0604020202020204" pitchFamily="34" charset="0"/>
            </a:endParaRP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p:txBody>
      </p:sp>
      <p:sp>
        <p:nvSpPr>
          <p:cNvPr id="7" name="矩形 6"/>
          <p:cNvSpPr/>
          <p:nvPr/>
        </p:nvSpPr>
        <p:spPr>
          <a:xfrm>
            <a:off x="608806" y="5824287"/>
            <a:ext cx="3276600" cy="276999"/>
          </a:xfrm>
          <a:prstGeom prst="rect">
            <a:avLst/>
          </a:prstGeom>
        </p:spPr>
        <p:txBody>
          <a:bodyPr wrap="square">
            <a:spAutoFit/>
          </a:bodyPr>
          <a:lstStyle/>
          <a:p>
            <a:r>
              <a:rPr lang="en-US" altLang="zh-CN" sz="1200" dirty="0" smtClean="0">
                <a:solidFill>
                  <a:srgbClr val="0000FF"/>
                </a:solidFill>
              </a:rPr>
              <a:t>Size: 12x22, Lifting = </a:t>
            </a:r>
            <a:r>
              <a:rPr lang="en-US" altLang="zh-CN" sz="1200" b="1" dirty="0" smtClean="0">
                <a:solidFill>
                  <a:srgbClr val="C00000"/>
                </a:solidFill>
              </a:rPr>
              <a:t>34</a:t>
            </a:r>
            <a:r>
              <a:rPr lang="en-US" altLang="zh-CN" sz="1200" dirty="0" smtClean="0">
                <a:solidFill>
                  <a:srgbClr val="0000FF"/>
                </a:solidFill>
              </a:rPr>
              <a:t>, n = 20 x </a:t>
            </a:r>
            <a:r>
              <a:rPr lang="en-US" altLang="zh-CN" sz="1200" dirty="0" smtClean="0">
                <a:solidFill>
                  <a:srgbClr val="C00000"/>
                </a:solidFill>
              </a:rPr>
              <a:t>34</a:t>
            </a:r>
            <a:r>
              <a:rPr lang="en-US" altLang="zh-CN" sz="1200" dirty="0" smtClean="0">
                <a:solidFill>
                  <a:srgbClr val="0000FF"/>
                </a:solidFill>
              </a:rPr>
              <a:t> = </a:t>
            </a:r>
            <a:r>
              <a:rPr lang="en-US" altLang="zh-CN" sz="1200" dirty="0" smtClean="0">
                <a:solidFill>
                  <a:srgbClr val="C00000"/>
                </a:solidFill>
              </a:rPr>
              <a:t>680 </a:t>
            </a:r>
            <a:r>
              <a:rPr lang="en-US" altLang="zh-CN" sz="1200" dirty="0" smtClean="0">
                <a:solidFill>
                  <a:srgbClr val="0000FF"/>
                </a:solidFill>
              </a:rPr>
              <a:t>bits</a:t>
            </a:r>
            <a:endParaRPr lang="zh-CN" altLang="en-US" sz="1200" dirty="0">
              <a:solidFill>
                <a:srgbClr val="0000FF"/>
              </a:solidFill>
            </a:endParaRPr>
          </a:p>
        </p:txBody>
      </p:sp>
      <p:pic>
        <p:nvPicPr>
          <p:cNvPr id="15" name="图片 14"/>
          <p:cNvPicPr>
            <a:picLocks noChangeAspect="1"/>
          </p:cNvPicPr>
          <p:nvPr/>
        </p:nvPicPr>
        <p:blipFill>
          <a:blip r:embed="rId2"/>
          <a:stretch>
            <a:fillRect/>
          </a:stretch>
        </p:blipFill>
        <p:spPr>
          <a:xfrm>
            <a:off x="4101407" y="2743994"/>
            <a:ext cx="3986090" cy="1219200"/>
          </a:xfrm>
          <a:prstGeom prst="rect">
            <a:avLst/>
          </a:prstGeom>
        </p:spPr>
      </p:pic>
      <p:pic>
        <p:nvPicPr>
          <p:cNvPr id="16" name="图片 15"/>
          <p:cNvPicPr>
            <a:picLocks noChangeAspect="1"/>
          </p:cNvPicPr>
          <p:nvPr/>
        </p:nvPicPr>
        <p:blipFill>
          <a:blip r:embed="rId3"/>
          <a:stretch>
            <a:fillRect/>
          </a:stretch>
        </p:blipFill>
        <p:spPr>
          <a:xfrm>
            <a:off x="124004" y="4533525"/>
            <a:ext cx="4038600" cy="1168746"/>
          </a:xfrm>
          <a:prstGeom prst="rect">
            <a:avLst/>
          </a:prstGeom>
        </p:spPr>
      </p:pic>
      <p:pic>
        <p:nvPicPr>
          <p:cNvPr id="3" name="图片 2"/>
          <p:cNvPicPr>
            <a:picLocks noChangeAspect="1"/>
          </p:cNvPicPr>
          <p:nvPr/>
        </p:nvPicPr>
        <p:blipFill>
          <a:blip r:embed="rId4"/>
          <a:stretch>
            <a:fillRect/>
          </a:stretch>
        </p:blipFill>
        <p:spPr>
          <a:xfrm>
            <a:off x="4332506" y="4533525"/>
            <a:ext cx="3710658" cy="1168746"/>
          </a:xfrm>
          <a:prstGeom prst="rect">
            <a:avLst/>
          </a:prstGeom>
        </p:spPr>
      </p:pic>
      <p:pic>
        <p:nvPicPr>
          <p:cNvPr id="17" name="图片 16"/>
          <p:cNvPicPr>
            <a:picLocks noChangeAspect="1"/>
          </p:cNvPicPr>
          <p:nvPr/>
        </p:nvPicPr>
        <p:blipFill>
          <a:blip r:embed="rId5"/>
          <a:stretch>
            <a:fillRect/>
          </a:stretch>
        </p:blipFill>
        <p:spPr>
          <a:xfrm>
            <a:off x="8213066" y="4533525"/>
            <a:ext cx="3696191" cy="1169757"/>
          </a:xfrm>
          <a:prstGeom prst="rect">
            <a:avLst/>
          </a:prstGeom>
        </p:spPr>
      </p:pic>
      <p:sp>
        <p:nvSpPr>
          <p:cNvPr id="18" name="矩形 17"/>
          <p:cNvSpPr/>
          <p:nvPr/>
        </p:nvSpPr>
        <p:spPr>
          <a:xfrm>
            <a:off x="8213066" y="3212144"/>
            <a:ext cx="2629654" cy="276999"/>
          </a:xfrm>
          <a:prstGeom prst="rect">
            <a:avLst/>
          </a:prstGeom>
        </p:spPr>
        <p:txBody>
          <a:bodyPr wrap="square">
            <a:spAutoFit/>
          </a:bodyPr>
          <a:lstStyle/>
          <a:p>
            <a:r>
              <a:rPr lang="en-US" altLang="zh-CN" sz="1200" b="1" dirty="0" smtClean="0">
                <a:solidFill>
                  <a:srgbClr val="C00000"/>
                </a:solidFill>
              </a:rPr>
              <a:t>Single Base Matrix for all lengths</a:t>
            </a:r>
            <a:endParaRPr lang="zh-CN" altLang="en-US" sz="1200" b="1" dirty="0">
              <a:solidFill>
                <a:srgbClr val="C00000"/>
              </a:solidFill>
            </a:endParaRPr>
          </a:p>
        </p:txBody>
      </p:sp>
      <p:sp>
        <p:nvSpPr>
          <p:cNvPr id="10" name="矩形 9"/>
          <p:cNvSpPr/>
          <p:nvPr/>
        </p:nvSpPr>
        <p:spPr bwMode="auto">
          <a:xfrm>
            <a:off x="47804" y="4496594"/>
            <a:ext cx="4142402" cy="1258469"/>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0" name="矩形 19"/>
          <p:cNvSpPr/>
          <p:nvPr/>
        </p:nvSpPr>
        <p:spPr bwMode="auto">
          <a:xfrm>
            <a:off x="4315004" y="4496594"/>
            <a:ext cx="3728160" cy="1258469"/>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1" name="矩形 20"/>
          <p:cNvSpPr/>
          <p:nvPr/>
        </p:nvSpPr>
        <p:spPr bwMode="auto">
          <a:xfrm>
            <a:off x="8205955" y="4496594"/>
            <a:ext cx="3756651" cy="1258469"/>
          </a:xfrm>
          <a:prstGeom prst="rect">
            <a:avLst/>
          </a:prstGeom>
          <a:no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2" name="矩形 21"/>
          <p:cNvSpPr/>
          <p:nvPr/>
        </p:nvSpPr>
        <p:spPr>
          <a:xfrm>
            <a:off x="4342606" y="5824286"/>
            <a:ext cx="3787149" cy="276999"/>
          </a:xfrm>
          <a:prstGeom prst="rect">
            <a:avLst/>
          </a:prstGeom>
        </p:spPr>
        <p:txBody>
          <a:bodyPr wrap="square">
            <a:spAutoFit/>
          </a:bodyPr>
          <a:lstStyle/>
          <a:p>
            <a:r>
              <a:rPr lang="en-US" altLang="zh-CN" sz="1200" dirty="0" smtClean="0">
                <a:solidFill>
                  <a:srgbClr val="0000FF"/>
                </a:solidFill>
              </a:rPr>
              <a:t>Size: 12x22, Lifting = </a:t>
            </a:r>
            <a:r>
              <a:rPr lang="en-US" altLang="zh-CN" sz="1200" b="1" dirty="0" smtClean="0">
                <a:solidFill>
                  <a:srgbClr val="C00000"/>
                </a:solidFill>
              </a:rPr>
              <a:t>34x2</a:t>
            </a:r>
            <a:r>
              <a:rPr lang="en-US" altLang="zh-CN" sz="1200" dirty="0" smtClean="0">
                <a:solidFill>
                  <a:srgbClr val="C00000"/>
                </a:solidFill>
              </a:rPr>
              <a:t> = 68</a:t>
            </a:r>
            <a:r>
              <a:rPr lang="en-US" altLang="zh-CN" sz="1200" dirty="0" smtClean="0">
                <a:solidFill>
                  <a:srgbClr val="0000FF"/>
                </a:solidFill>
              </a:rPr>
              <a:t>, n = 20 x </a:t>
            </a:r>
            <a:r>
              <a:rPr lang="en-US" altLang="zh-CN" sz="1200" dirty="0" smtClean="0">
                <a:solidFill>
                  <a:srgbClr val="C00000"/>
                </a:solidFill>
              </a:rPr>
              <a:t>68</a:t>
            </a:r>
            <a:r>
              <a:rPr lang="en-US" altLang="zh-CN" sz="1200" dirty="0" smtClean="0">
                <a:solidFill>
                  <a:srgbClr val="0000FF"/>
                </a:solidFill>
              </a:rPr>
              <a:t> = </a:t>
            </a:r>
            <a:r>
              <a:rPr lang="en-US" altLang="zh-CN" sz="1200" dirty="0" smtClean="0">
                <a:solidFill>
                  <a:srgbClr val="C00000"/>
                </a:solidFill>
              </a:rPr>
              <a:t>1360 </a:t>
            </a:r>
            <a:r>
              <a:rPr lang="en-US" altLang="zh-CN" sz="1200" dirty="0" smtClean="0">
                <a:solidFill>
                  <a:srgbClr val="0000FF"/>
                </a:solidFill>
              </a:rPr>
              <a:t>bits</a:t>
            </a:r>
            <a:endParaRPr lang="zh-CN" altLang="en-US" sz="1200" dirty="0">
              <a:solidFill>
                <a:srgbClr val="0000FF"/>
              </a:solidFill>
            </a:endParaRPr>
          </a:p>
        </p:txBody>
      </p:sp>
      <p:sp>
        <p:nvSpPr>
          <p:cNvPr id="23" name="矩形 22"/>
          <p:cNvSpPr/>
          <p:nvPr/>
        </p:nvSpPr>
        <p:spPr>
          <a:xfrm>
            <a:off x="8152606" y="5823599"/>
            <a:ext cx="3886200" cy="276999"/>
          </a:xfrm>
          <a:prstGeom prst="rect">
            <a:avLst/>
          </a:prstGeom>
        </p:spPr>
        <p:txBody>
          <a:bodyPr wrap="square">
            <a:spAutoFit/>
          </a:bodyPr>
          <a:lstStyle/>
          <a:p>
            <a:r>
              <a:rPr lang="en-US" altLang="zh-CN" sz="1200" dirty="0" smtClean="0">
                <a:solidFill>
                  <a:srgbClr val="0000FF"/>
                </a:solidFill>
              </a:rPr>
              <a:t>Size: 12x22, Lifting = </a:t>
            </a:r>
            <a:r>
              <a:rPr lang="en-US" altLang="zh-CN" sz="1200" b="1" dirty="0" smtClean="0">
                <a:solidFill>
                  <a:srgbClr val="C00000"/>
                </a:solidFill>
              </a:rPr>
              <a:t>34x3</a:t>
            </a:r>
            <a:r>
              <a:rPr lang="en-US" altLang="zh-CN" sz="1200" dirty="0" smtClean="0">
                <a:solidFill>
                  <a:srgbClr val="C00000"/>
                </a:solidFill>
              </a:rPr>
              <a:t> = 102</a:t>
            </a:r>
            <a:r>
              <a:rPr lang="en-US" altLang="zh-CN" sz="1200" dirty="0" smtClean="0">
                <a:solidFill>
                  <a:srgbClr val="0000FF"/>
                </a:solidFill>
              </a:rPr>
              <a:t>, n = 20 x </a:t>
            </a:r>
            <a:r>
              <a:rPr lang="en-US" altLang="zh-CN" sz="1200" dirty="0" smtClean="0">
                <a:solidFill>
                  <a:srgbClr val="C00000"/>
                </a:solidFill>
              </a:rPr>
              <a:t>102 </a:t>
            </a:r>
            <a:r>
              <a:rPr lang="en-US" altLang="zh-CN" sz="1200" dirty="0" smtClean="0">
                <a:solidFill>
                  <a:srgbClr val="0000FF"/>
                </a:solidFill>
              </a:rPr>
              <a:t>= </a:t>
            </a:r>
            <a:r>
              <a:rPr lang="en-US" altLang="zh-CN" sz="1200" dirty="0" smtClean="0">
                <a:solidFill>
                  <a:srgbClr val="C00000"/>
                </a:solidFill>
              </a:rPr>
              <a:t>2040 </a:t>
            </a:r>
            <a:r>
              <a:rPr lang="en-US" altLang="zh-CN" sz="1200" dirty="0" smtClean="0">
                <a:solidFill>
                  <a:srgbClr val="0000FF"/>
                </a:solidFill>
              </a:rPr>
              <a:t>bits</a:t>
            </a:r>
            <a:endParaRPr lang="zh-CN" altLang="en-US" sz="1200" dirty="0">
              <a:solidFill>
                <a:srgbClr val="0000FF"/>
              </a:solidFill>
            </a:endParaRPr>
          </a:p>
        </p:txBody>
      </p:sp>
      <p:sp>
        <p:nvSpPr>
          <p:cNvPr id="13" name="下箭头 12"/>
          <p:cNvSpPr/>
          <p:nvPr/>
        </p:nvSpPr>
        <p:spPr bwMode="auto">
          <a:xfrm rot="3672341" flipH="1">
            <a:off x="3774307" y="3921344"/>
            <a:ext cx="234248" cy="557529"/>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5" name="下箭头 24"/>
          <p:cNvSpPr/>
          <p:nvPr/>
        </p:nvSpPr>
        <p:spPr bwMode="auto">
          <a:xfrm rot="18069831" flipH="1">
            <a:off x="8309971" y="3928909"/>
            <a:ext cx="234248" cy="557529"/>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6" name="下箭头 25"/>
          <p:cNvSpPr/>
          <p:nvPr/>
        </p:nvSpPr>
        <p:spPr bwMode="auto">
          <a:xfrm flipH="1">
            <a:off x="5977328" y="4039394"/>
            <a:ext cx="234248" cy="39663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cxnSp>
        <p:nvCxnSpPr>
          <p:cNvPr id="33" name="直接箭头连接符 32"/>
          <p:cNvCxnSpPr/>
          <p:nvPr/>
        </p:nvCxnSpPr>
        <p:spPr bwMode="auto">
          <a:xfrm>
            <a:off x="4025207" y="5106194"/>
            <a:ext cx="469799" cy="0"/>
          </a:xfrm>
          <a:prstGeom prst="straightConnector1">
            <a:avLst/>
          </a:prstGeom>
          <a:solidFill>
            <a:schemeClr val="accent1"/>
          </a:solidFill>
          <a:ln w="38100" cap="flat" cmpd="sng" algn="ctr">
            <a:solidFill>
              <a:srgbClr val="C00000"/>
            </a:solidFill>
            <a:prstDash val="solid"/>
            <a:round/>
            <a:headEnd type="arrow" w="med" len="med"/>
            <a:tailEnd type="arrow" w="med" len="med"/>
          </a:ln>
          <a:effectLst/>
        </p:spPr>
      </p:cxnSp>
      <p:cxnSp>
        <p:nvCxnSpPr>
          <p:cNvPr id="37" name="直接箭头连接符 36"/>
          <p:cNvCxnSpPr/>
          <p:nvPr/>
        </p:nvCxnSpPr>
        <p:spPr bwMode="auto">
          <a:xfrm>
            <a:off x="7911407" y="5106194"/>
            <a:ext cx="469799" cy="0"/>
          </a:xfrm>
          <a:prstGeom prst="straightConnector1">
            <a:avLst/>
          </a:prstGeom>
          <a:solidFill>
            <a:schemeClr val="accent1"/>
          </a:solidFill>
          <a:ln w="38100" cap="flat" cmpd="sng" algn="ctr">
            <a:solidFill>
              <a:srgbClr val="C00000"/>
            </a:solidFill>
            <a:prstDash val="solid"/>
            <a:round/>
            <a:headEnd type="arrow" w="med" len="med"/>
            <a:tailEnd type="arrow" w="med" len="med"/>
          </a:ln>
          <a:effectLst/>
        </p:spPr>
      </p:cxnSp>
    </p:spTree>
    <p:extLst>
      <p:ext uri="{BB962C8B-B14F-4D97-AF65-F5344CB8AC3E}">
        <p14:creationId xmlns:p14="http://schemas.microsoft.com/office/powerpoint/2010/main" val="2581005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solidFill>
                  <a:schemeClr val="tx1"/>
                </a:solidFill>
              </a:rPr>
              <a:t>RL-LDPC Codes </a:t>
            </a:r>
            <a:r>
              <a:rPr lang="en-US" altLang="en-US" sz="3600" dirty="0" smtClean="0">
                <a:solidFill>
                  <a:schemeClr val="tx1"/>
                </a:solidFill>
                <a:sym typeface="Wingdings" panose="05000000000000000000" pitchFamily="2" charset="2"/>
              </a:rPr>
              <a:t> Medium &amp; Long Codes</a:t>
            </a:r>
            <a:endParaRPr lang="en-US" sz="3600" dirty="0">
              <a:solidFill>
                <a:schemeClr val="tx1"/>
              </a:solidFill>
            </a:endParaRPr>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1800" dirty="0" smtClean="0"/>
              <a:t>The RL-LDPC codes of three lengths (short / medium / long) can be embedded into a </a:t>
            </a:r>
            <a:r>
              <a:rPr lang="en-US" altLang="zh-CN" sz="1800" dirty="0" smtClean="0">
                <a:solidFill>
                  <a:srgbClr val="0000FF"/>
                </a:solidFill>
              </a:rPr>
              <a:t>single base matrix</a:t>
            </a:r>
            <a:r>
              <a:rPr lang="en-US" altLang="zh-CN" sz="1800" dirty="0" smtClean="0"/>
              <a:t> with a </a:t>
            </a:r>
            <a:r>
              <a:rPr lang="en-US" altLang="zh-CN" sz="1800" dirty="0" smtClean="0">
                <a:solidFill>
                  <a:srgbClr val="0000FF"/>
                </a:solidFill>
              </a:rPr>
              <a:t>single set of lifting factors </a:t>
            </a:r>
            <a:r>
              <a:rPr lang="en-US" altLang="zh-CN" sz="1800" dirty="0" smtClean="0">
                <a:sym typeface="Wingdings" panose="05000000000000000000" pitchFamily="2" charset="2"/>
              </a:rPr>
              <a:t> </a:t>
            </a:r>
            <a:r>
              <a:rPr lang="en-US" altLang="zh-CN" sz="1800" i="1" dirty="0" smtClean="0">
                <a:sym typeface="Wingdings" panose="05000000000000000000" pitchFamily="2" charset="2"/>
              </a:rPr>
              <a:t>Similar to 5G LDPC codes</a:t>
            </a:r>
            <a:endParaRPr lang="en-US" altLang="zh-CN" sz="1800" i="1" dirty="0" smtClean="0"/>
          </a:p>
          <a:p>
            <a:pPr lvl="1" algn="just">
              <a:defRPr/>
            </a:pPr>
            <a:r>
              <a:rPr lang="en-US" altLang="zh-CN" sz="1600" dirty="0" smtClean="0">
                <a:solidFill>
                  <a:srgbClr val="000000"/>
                </a:solidFill>
              </a:rPr>
              <a:t>Only the </a:t>
            </a:r>
            <a:r>
              <a:rPr lang="en-US" altLang="zh-CN" sz="1600" dirty="0">
                <a:solidFill>
                  <a:srgbClr val="0000FF"/>
                </a:solidFill>
              </a:rPr>
              <a:t>lifting </a:t>
            </a:r>
            <a:r>
              <a:rPr lang="en-US" altLang="zh-CN" sz="1600" dirty="0" smtClean="0">
                <a:solidFill>
                  <a:srgbClr val="0000FF"/>
                </a:solidFill>
              </a:rPr>
              <a:t>factors </a:t>
            </a:r>
            <a:r>
              <a:rPr lang="en-US" altLang="zh-CN" sz="1600" dirty="0" smtClean="0"/>
              <a:t>of long code needs to be implemented </a:t>
            </a:r>
            <a:r>
              <a:rPr lang="en-US" altLang="zh-CN" sz="1600" dirty="0" smtClean="0">
                <a:sym typeface="Wingdings" panose="05000000000000000000" pitchFamily="2" charset="2"/>
              </a:rPr>
              <a:t> </a:t>
            </a:r>
            <a:r>
              <a:rPr lang="en-US" altLang="zh-CN" sz="1600" dirty="0" smtClean="0"/>
              <a:t>lifting </a:t>
            </a:r>
            <a:r>
              <a:rPr lang="en-US" altLang="zh-CN" sz="1600" dirty="0"/>
              <a:t>factors </a:t>
            </a:r>
            <a:r>
              <a:rPr lang="en-US" altLang="zh-CN" sz="1600" dirty="0" smtClean="0"/>
              <a:t>of </a:t>
            </a:r>
            <a:r>
              <a:rPr lang="en-US" altLang="zh-CN" sz="1600" dirty="0" smtClean="0">
                <a:sym typeface="Wingdings" panose="05000000000000000000" pitchFamily="2" charset="2"/>
              </a:rPr>
              <a:t>medium and short code can be conveniently obtained by </a:t>
            </a:r>
            <a:r>
              <a:rPr lang="en-US" altLang="zh-CN" sz="1600" dirty="0" smtClean="0">
                <a:solidFill>
                  <a:srgbClr val="0000FF"/>
                </a:solidFill>
                <a:sym typeface="Wingdings" panose="05000000000000000000" pitchFamily="2" charset="2"/>
              </a:rPr>
              <a:t>modulo operations </a:t>
            </a:r>
            <a:r>
              <a:rPr lang="en-US" altLang="zh-CN" sz="1600" dirty="0" smtClean="0">
                <a:sym typeface="Wingdings" panose="05000000000000000000" pitchFamily="2" charset="2"/>
              </a:rPr>
              <a:t>(widely</a:t>
            </a:r>
            <a:r>
              <a:rPr lang="zh-CN" altLang="en-US" sz="1600" dirty="0">
                <a:sym typeface="Wingdings" panose="05000000000000000000" pitchFamily="2" charset="2"/>
              </a:rPr>
              <a:t> </a:t>
            </a:r>
            <a:r>
              <a:rPr lang="en-US" altLang="zh-CN" sz="1600" dirty="0" smtClean="0">
                <a:sym typeface="Wingdings" panose="05000000000000000000" pitchFamily="2" charset="2"/>
              </a:rPr>
              <a:t>optimized in 5G LDPC decoders) </a:t>
            </a:r>
            <a:endParaRPr lang="en-US" altLang="zh-CN" sz="1600" dirty="0" smtClean="0">
              <a:solidFill>
                <a:srgbClr val="000000"/>
              </a:solidFill>
            </a:endParaRPr>
          </a:p>
          <a:p>
            <a:pPr lvl="1" algn="just">
              <a:defRPr/>
            </a:pPr>
            <a:endParaRPr lang="en-US" altLang="zh-CN" sz="1600" dirty="0">
              <a:solidFill>
                <a:srgbClr val="000000"/>
              </a:solidFill>
              <a:latin typeface="Arial" panose="020B0604020202020204" pitchFamily="34" charset="0"/>
            </a:endParaRP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p:txBody>
      </p:sp>
      <p:sp>
        <p:nvSpPr>
          <p:cNvPr id="7" name="矩形 6"/>
          <p:cNvSpPr/>
          <p:nvPr/>
        </p:nvSpPr>
        <p:spPr>
          <a:xfrm>
            <a:off x="1828006" y="4168790"/>
            <a:ext cx="3276600" cy="276999"/>
          </a:xfrm>
          <a:prstGeom prst="rect">
            <a:avLst/>
          </a:prstGeom>
        </p:spPr>
        <p:txBody>
          <a:bodyPr wrap="square">
            <a:spAutoFit/>
          </a:bodyPr>
          <a:lstStyle/>
          <a:p>
            <a:r>
              <a:rPr lang="en-US" altLang="zh-CN" sz="1200" dirty="0" smtClean="0">
                <a:solidFill>
                  <a:srgbClr val="0000FF"/>
                </a:solidFill>
              </a:rPr>
              <a:t>Size: 12x22, Lifting = </a:t>
            </a:r>
            <a:r>
              <a:rPr lang="en-US" altLang="zh-CN" sz="1200" b="1" dirty="0" smtClean="0">
                <a:solidFill>
                  <a:srgbClr val="C00000"/>
                </a:solidFill>
              </a:rPr>
              <a:t>34</a:t>
            </a:r>
            <a:r>
              <a:rPr lang="en-US" altLang="zh-CN" sz="1200" dirty="0" smtClean="0">
                <a:solidFill>
                  <a:srgbClr val="0000FF"/>
                </a:solidFill>
              </a:rPr>
              <a:t>, n = 20 x </a:t>
            </a:r>
            <a:r>
              <a:rPr lang="en-US" altLang="zh-CN" sz="1200" dirty="0" smtClean="0">
                <a:solidFill>
                  <a:srgbClr val="C00000"/>
                </a:solidFill>
              </a:rPr>
              <a:t>34</a:t>
            </a:r>
            <a:r>
              <a:rPr lang="en-US" altLang="zh-CN" sz="1200" dirty="0" smtClean="0">
                <a:solidFill>
                  <a:srgbClr val="0000FF"/>
                </a:solidFill>
              </a:rPr>
              <a:t> = </a:t>
            </a:r>
            <a:r>
              <a:rPr lang="en-US" altLang="zh-CN" sz="1200" dirty="0" smtClean="0">
                <a:solidFill>
                  <a:srgbClr val="C00000"/>
                </a:solidFill>
              </a:rPr>
              <a:t>680 </a:t>
            </a:r>
            <a:r>
              <a:rPr lang="en-US" altLang="zh-CN" sz="1200" dirty="0" smtClean="0">
                <a:solidFill>
                  <a:srgbClr val="0000FF"/>
                </a:solidFill>
              </a:rPr>
              <a:t>bits</a:t>
            </a:r>
            <a:endParaRPr lang="zh-CN" altLang="en-US" sz="1200" dirty="0">
              <a:solidFill>
                <a:srgbClr val="0000FF"/>
              </a:solidFill>
            </a:endParaRPr>
          </a:p>
        </p:txBody>
      </p:sp>
      <p:pic>
        <p:nvPicPr>
          <p:cNvPr id="16" name="图片 15"/>
          <p:cNvPicPr>
            <a:picLocks noChangeAspect="1"/>
          </p:cNvPicPr>
          <p:nvPr/>
        </p:nvPicPr>
        <p:blipFill>
          <a:blip r:embed="rId2"/>
          <a:stretch>
            <a:fillRect/>
          </a:stretch>
        </p:blipFill>
        <p:spPr>
          <a:xfrm>
            <a:off x="1142206" y="2743993"/>
            <a:ext cx="4684180" cy="1355573"/>
          </a:xfrm>
          <a:prstGeom prst="rect">
            <a:avLst/>
          </a:prstGeom>
        </p:spPr>
      </p:pic>
      <p:pic>
        <p:nvPicPr>
          <p:cNvPr id="3" name="图片 2"/>
          <p:cNvPicPr>
            <a:picLocks noChangeAspect="1"/>
          </p:cNvPicPr>
          <p:nvPr/>
        </p:nvPicPr>
        <p:blipFill>
          <a:blip r:embed="rId3"/>
          <a:stretch>
            <a:fillRect/>
          </a:stretch>
        </p:blipFill>
        <p:spPr>
          <a:xfrm>
            <a:off x="6595859" y="2744785"/>
            <a:ext cx="4282940" cy="1348997"/>
          </a:xfrm>
          <a:prstGeom prst="rect">
            <a:avLst/>
          </a:prstGeom>
        </p:spPr>
      </p:pic>
      <p:pic>
        <p:nvPicPr>
          <p:cNvPr id="17" name="图片 16"/>
          <p:cNvPicPr>
            <a:picLocks noChangeAspect="1"/>
          </p:cNvPicPr>
          <p:nvPr/>
        </p:nvPicPr>
        <p:blipFill>
          <a:blip r:embed="rId4"/>
          <a:stretch>
            <a:fillRect/>
          </a:stretch>
        </p:blipFill>
        <p:spPr>
          <a:xfrm>
            <a:off x="6552406" y="4627726"/>
            <a:ext cx="4321269" cy="1367580"/>
          </a:xfrm>
          <a:prstGeom prst="rect">
            <a:avLst/>
          </a:prstGeom>
        </p:spPr>
      </p:pic>
      <p:sp>
        <p:nvSpPr>
          <p:cNvPr id="10" name="矩形 9"/>
          <p:cNvSpPr/>
          <p:nvPr/>
        </p:nvSpPr>
        <p:spPr bwMode="auto">
          <a:xfrm>
            <a:off x="1078083" y="2682832"/>
            <a:ext cx="4812425" cy="1461727"/>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0" name="矩形 19"/>
          <p:cNvSpPr/>
          <p:nvPr/>
        </p:nvSpPr>
        <p:spPr bwMode="auto">
          <a:xfrm>
            <a:off x="6552406" y="2682832"/>
            <a:ext cx="4369845" cy="146172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1" name="矩形 20"/>
          <p:cNvSpPr/>
          <p:nvPr/>
        </p:nvSpPr>
        <p:spPr bwMode="auto">
          <a:xfrm>
            <a:off x="6552406" y="4572794"/>
            <a:ext cx="4369845" cy="1438565"/>
          </a:xfrm>
          <a:prstGeom prst="rect">
            <a:avLst/>
          </a:prstGeom>
          <a:no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2" name="矩形 21"/>
          <p:cNvSpPr/>
          <p:nvPr/>
        </p:nvSpPr>
        <p:spPr>
          <a:xfrm>
            <a:off x="6933406" y="4168790"/>
            <a:ext cx="3787149" cy="276999"/>
          </a:xfrm>
          <a:prstGeom prst="rect">
            <a:avLst/>
          </a:prstGeom>
        </p:spPr>
        <p:txBody>
          <a:bodyPr wrap="square">
            <a:spAutoFit/>
          </a:bodyPr>
          <a:lstStyle/>
          <a:p>
            <a:r>
              <a:rPr lang="en-US" altLang="zh-CN" sz="1200" dirty="0" smtClean="0">
                <a:solidFill>
                  <a:srgbClr val="0000FF"/>
                </a:solidFill>
              </a:rPr>
              <a:t>Size: 12x22, Lifting = </a:t>
            </a:r>
            <a:r>
              <a:rPr lang="en-US" altLang="zh-CN" sz="1200" b="1" dirty="0" smtClean="0">
                <a:solidFill>
                  <a:srgbClr val="C00000"/>
                </a:solidFill>
              </a:rPr>
              <a:t>34x2</a:t>
            </a:r>
            <a:r>
              <a:rPr lang="en-US" altLang="zh-CN" sz="1200" dirty="0" smtClean="0">
                <a:solidFill>
                  <a:srgbClr val="C00000"/>
                </a:solidFill>
              </a:rPr>
              <a:t> = 68</a:t>
            </a:r>
            <a:r>
              <a:rPr lang="en-US" altLang="zh-CN" sz="1200" dirty="0" smtClean="0">
                <a:solidFill>
                  <a:srgbClr val="0000FF"/>
                </a:solidFill>
              </a:rPr>
              <a:t>, n = 20 x </a:t>
            </a:r>
            <a:r>
              <a:rPr lang="en-US" altLang="zh-CN" sz="1200" dirty="0" smtClean="0">
                <a:solidFill>
                  <a:srgbClr val="C00000"/>
                </a:solidFill>
              </a:rPr>
              <a:t>68</a:t>
            </a:r>
            <a:r>
              <a:rPr lang="en-US" altLang="zh-CN" sz="1200" dirty="0" smtClean="0">
                <a:solidFill>
                  <a:srgbClr val="0000FF"/>
                </a:solidFill>
              </a:rPr>
              <a:t> = </a:t>
            </a:r>
            <a:r>
              <a:rPr lang="en-US" altLang="zh-CN" sz="1200" dirty="0" smtClean="0">
                <a:solidFill>
                  <a:srgbClr val="C00000"/>
                </a:solidFill>
              </a:rPr>
              <a:t>1360 </a:t>
            </a:r>
            <a:r>
              <a:rPr lang="en-US" altLang="zh-CN" sz="1200" dirty="0" smtClean="0">
                <a:solidFill>
                  <a:srgbClr val="0000FF"/>
                </a:solidFill>
              </a:rPr>
              <a:t>bits</a:t>
            </a:r>
            <a:endParaRPr lang="zh-CN" altLang="en-US" sz="1200" dirty="0">
              <a:solidFill>
                <a:srgbClr val="0000FF"/>
              </a:solidFill>
            </a:endParaRPr>
          </a:p>
        </p:txBody>
      </p:sp>
      <p:sp>
        <p:nvSpPr>
          <p:cNvPr id="23" name="矩形 22"/>
          <p:cNvSpPr/>
          <p:nvPr/>
        </p:nvSpPr>
        <p:spPr>
          <a:xfrm>
            <a:off x="6857206" y="6023107"/>
            <a:ext cx="3886200" cy="276999"/>
          </a:xfrm>
          <a:prstGeom prst="rect">
            <a:avLst/>
          </a:prstGeom>
        </p:spPr>
        <p:txBody>
          <a:bodyPr wrap="square">
            <a:spAutoFit/>
          </a:bodyPr>
          <a:lstStyle/>
          <a:p>
            <a:r>
              <a:rPr lang="en-US" altLang="zh-CN" sz="1200" dirty="0" smtClean="0">
                <a:solidFill>
                  <a:srgbClr val="0000FF"/>
                </a:solidFill>
              </a:rPr>
              <a:t>Size: 12x22, Lifting = </a:t>
            </a:r>
            <a:r>
              <a:rPr lang="en-US" altLang="zh-CN" sz="1200" b="1" dirty="0" smtClean="0">
                <a:solidFill>
                  <a:srgbClr val="C00000"/>
                </a:solidFill>
              </a:rPr>
              <a:t>34x3</a:t>
            </a:r>
            <a:r>
              <a:rPr lang="en-US" altLang="zh-CN" sz="1200" dirty="0" smtClean="0">
                <a:solidFill>
                  <a:srgbClr val="C00000"/>
                </a:solidFill>
              </a:rPr>
              <a:t> = 102</a:t>
            </a:r>
            <a:r>
              <a:rPr lang="en-US" altLang="zh-CN" sz="1200" dirty="0" smtClean="0">
                <a:solidFill>
                  <a:srgbClr val="0000FF"/>
                </a:solidFill>
              </a:rPr>
              <a:t>, n = 20 x </a:t>
            </a:r>
            <a:r>
              <a:rPr lang="en-US" altLang="zh-CN" sz="1200" dirty="0" smtClean="0">
                <a:solidFill>
                  <a:srgbClr val="C00000"/>
                </a:solidFill>
              </a:rPr>
              <a:t>102 </a:t>
            </a:r>
            <a:r>
              <a:rPr lang="en-US" altLang="zh-CN" sz="1200" dirty="0" smtClean="0">
                <a:solidFill>
                  <a:srgbClr val="0000FF"/>
                </a:solidFill>
              </a:rPr>
              <a:t>= </a:t>
            </a:r>
            <a:r>
              <a:rPr lang="en-US" altLang="zh-CN" sz="1200" dirty="0" smtClean="0">
                <a:solidFill>
                  <a:srgbClr val="C00000"/>
                </a:solidFill>
              </a:rPr>
              <a:t>2040 </a:t>
            </a:r>
            <a:r>
              <a:rPr lang="en-US" altLang="zh-CN" sz="1200" dirty="0" smtClean="0">
                <a:solidFill>
                  <a:srgbClr val="0000FF"/>
                </a:solidFill>
              </a:rPr>
              <a:t>bits</a:t>
            </a:r>
            <a:endParaRPr lang="zh-CN" altLang="en-US" sz="1200" dirty="0">
              <a:solidFill>
                <a:srgbClr val="0000FF"/>
              </a:solidFill>
            </a:endParaRPr>
          </a:p>
        </p:txBody>
      </p:sp>
      <p:sp>
        <p:nvSpPr>
          <p:cNvPr id="24" name="矩形 23"/>
          <p:cNvSpPr/>
          <p:nvPr/>
        </p:nvSpPr>
        <p:spPr>
          <a:xfrm>
            <a:off x="608806" y="4613995"/>
            <a:ext cx="5517777" cy="1528624"/>
          </a:xfrm>
          <a:prstGeom prst="rect">
            <a:avLst/>
          </a:prstGeom>
        </p:spPr>
        <p:txBody>
          <a:bodyPr wrap="square">
            <a:spAutoFit/>
          </a:bodyPr>
          <a:lstStyle/>
          <a:p>
            <a:pPr marL="182563" lvl="1">
              <a:lnSpc>
                <a:spcPts val="1600"/>
              </a:lnSpc>
              <a:buClr>
                <a:srgbClr val="002060"/>
              </a:buClr>
              <a:defRPr/>
            </a:pPr>
            <a:r>
              <a:rPr lang="en-US" altLang="zh-CN" sz="1400" b="1" dirty="0" smtClean="0">
                <a:latin typeface="Calibri" pitchFamily="34" charset="0"/>
                <a:ea typeface="宋体" pitchFamily="2" charset="-122"/>
              </a:rPr>
              <a:t>Examples for embedded lifting factors:</a:t>
            </a:r>
          </a:p>
          <a:p>
            <a:pPr marL="354013" lvl="1" indent="-171450">
              <a:lnSpc>
                <a:spcPts val="1600"/>
              </a:lnSpc>
              <a:buClr>
                <a:srgbClr val="002060"/>
              </a:buClr>
              <a:buFontTx/>
              <a:buChar char="-"/>
              <a:defRPr/>
            </a:pPr>
            <a:r>
              <a:rPr lang="en-US" altLang="zh-CN" sz="1400" b="1" dirty="0" smtClean="0">
                <a:solidFill>
                  <a:srgbClr val="C00000"/>
                </a:solidFill>
                <a:latin typeface="Calibri" pitchFamily="34" charset="0"/>
                <a:ea typeface="宋体" pitchFamily="2" charset="-122"/>
              </a:rPr>
              <a:t>Case A: 19 (19 % 34 = 19) </a:t>
            </a:r>
            <a:r>
              <a:rPr lang="en-US" altLang="zh-CN" sz="1400" b="1" dirty="0">
                <a:solidFill>
                  <a:srgbClr val="C00000"/>
                </a:solidFill>
                <a:latin typeface="Calibri" pitchFamily="34" charset="0"/>
                <a:ea typeface="宋体" pitchFamily="2" charset="-122"/>
                <a:sym typeface="Wingdings" panose="05000000000000000000" pitchFamily="2" charset="2"/>
              </a:rPr>
              <a:t> </a:t>
            </a:r>
            <a:r>
              <a:rPr lang="en-US" altLang="zh-CN" sz="1400" b="1" dirty="0" smtClean="0">
                <a:solidFill>
                  <a:srgbClr val="C00000"/>
                </a:solidFill>
                <a:latin typeface="Calibri" pitchFamily="34" charset="0"/>
                <a:ea typeface="宋体" pitchFamily="2" charset="-122"/>
                <a:sym typeface="Wingdings" panose="05000000000000000000" pitchFamily="2" charset="2"/>
              </a:rPr>
              <a:t>19 (19 % 68 = 19)  19 (long)</a:t>
            </a:r>
            <a:endParaRPr lang="en-US" altLang="zh-CN" sz="1400" b="1" dirty="0" smtClean="0">
              <a:solidFill>
                <a:srgbClr val="C00000"/>
              </a:solidFill>
              <a:latin typeface="Calibri" pitchFamily="34" charset="0"/>
              <a:ea typeface="宋体" pitchFamily="2" charset="-122"/>
            </a:endParaRPr>
          </a:p>
          <a:p>
            <a:pPr marL="354013" lvl="1" indent="-171450">
              <a:lnSpc>
                <a:spcPts val="1600"/>
              </a:lnSpc>
              <a:buClr>
                <a:srgbClr val="002060"/>
              </a:buClr>
              <a:buFontTx/>
              <a:buChar char="-"/>
              <a:defRPr/>
            </a:pPr>
            <a:r>
              <a:rPr lang="en-US" altLang="zh-CN" sz="1400" b="1" dirty="0" smtClean="0">
                <a:solidFill>
                  <a:srgbClr val="0000FF"/>
                </a:solidFill>
                <a:latin typeface="Calibri" pitchFamily="34" charset="0"/>
                <a:ea typeface="宋体" pitchFamily="2" charset="-122"/>
              </a:rPr>
              <a:t>Case B: 30 (</a:t>
            </a:r>
            <a:r>
              <a:rPr lang="en-US" altLang="zh-CN" sz="1400" b="1" dirty="0">
                <a:solidFill>
                  <a:srgbClr val="0000FF"/>
                </a:solidFill>
                <a:latin typeface="Calibri" pitchFamily="34" charset="0"/>
                <a:ea typeface="宋体" pitchFamily="2" charset="-122"/>
                <a:sym typeface="Wingdings" panose="05000000000000000000" pitchFamily="2" charset="2"/>
              </a:rPr>
              <a:t>64 % </a:t>
            </a:r>
            <a:r>
              <a:rPr lang="en-US" altLang="zh-CN" sz="1400" b="1" dirty="0" smtClean="0">
                <a:solidFill>
                  <a:srgbClr val="0000FF"/>
                </a:solidFill>
                <a:latin typeface="Calibri" pitchFamily="34" charset="0"/>
                <a:ea typeface="宋体" pitchFamily="2" charset="-122"/>
                <a:sym typeface="Wingdings" panose="05000000000000000000" pitchFamily="2" charset="2"/>
              </a:rPr>
              <a:t>34 = 30</a:t>
            </a:r>
            <a:r>
              <a:rPr lang="en-US" altLang="zh-CN" sz="1400" b="1" dirty="0" smtClean="0">
                <a:solidFill>
                  <a:srgbClr val="0000FF"/>
                </a:solidFill>
                <a:latin typeface="Calibri" pitchFamily="34" charset="0"/>
                <a:ea typeface="宋体" pitchFamily="2" charset="-122"/>
              </a:rPr>
              <a:t>) </a:t>
            </a:r>
            <a:r>
              <a:rPr lang="en-US" altLang="zh-CN" sz="1400" b="1" dirty="0">
                <a:solidFill>
                  <a:srgbClr val="0000FF"/>
                </a:solidFill>
                <a:latin typeface="Calibri" pitchFamily="34" charset="0"/>
                <a:ea typeface="宋体" pitchFamily="2" charset="-122"/>
                <a:sym typeface="Wingdings" panose="05000000000000000000" pitchFamily="2" charset="2"/>
              </a:rPr>
              <a:t> </a:t>
            </a:r>
            <a:r>
              <a:rPr lang="en-US" altLang="zh-CN" sz="1400" b="1" dirty="0" smtClean="0">
                <a:solidFill>
                  <a:srgbClr val="0000FF"/>
                </a:solidFill>
                <a:latin typeface="Calibri" pitchFamily="34" charset="0"/>
                <a:ea typeface="宋体" pitchFamily="2" charset="-122"/>
                <a:sym typeface="Wingdings" panose="05000000000000000000" pitchFamily="2" charset="2"/>
              </a:rPr>
              <a:t>64 (64 % 68 = 64) </a:t>
            </a:r>
            <a:r>
              <a:rPr lang="en-US" altLang="zh-CN" sz="1400" b="1" dirty="0">
                <a:solidFill>
                  <a:srgbClr val="0000FF"/>
                </a:solidFill>
                <a:latin typeface="Calibri" pitchFamily="34" charset="0"/>
                <a:ea typeface="宋体" pitchFamily="2" charset="-122"/>
                <a:sym typeface="Wingdings" panose="05000000000000000000" pitchFamily="2" charset="2"/>
              </a:rPr>
              <a:t> </a:t>
            </a:r>
            <a:r>
              <a:rPr lang="en-US" altLang="zh-CN" sz="1400" b="1" dirty="0" smtClean="0">
                <a:solidFill>
                  <a:srgbClr val="0000FF"/>
                </a:solidFill>
                <a:latin typeface="Calibri" pitchFamily="34" charset="0"/>
                <a:ea typeface="宋体" pitchFamily="2" charset="-122"/>
                <a:sym typeface="Wingdings" panose="05000000000000000000" pitchFamily="2" charset="2"/>
              </a:rPr>
              <a:t>64 (long</a:t>
            </a:r>
            <a:r>
              <a:rPr lang="en-US" altLang="zh-CN" sz="1400" b="1" dirty="0">
                <a:solidFill>
                  <a:srgbClr val="0000FF"/>
                </a:solidFill>
                <a:latin typeface="Calibri" pitchFamily="34" charset="0"/>
                <a:ea typeface="宋体" pitchFamily="2" charset="-122"/>
                <a:sym typeface="Wingdings" panose="05000000000000000000" pitchFamily="2" charset="2"/>
              </a:rPr>
              <a:t>)</a:t>
            </a:r>
            <a:endParaRPr lang="en-US" altLang="zh-CN" sz="1400" b="1" dirty="0">
              <a:solidFill>
                <a:srgbClr val="0000FF"/>
              </a:solidFill>
              <a:latin typeface="Calibri" pitchFamily="34" charset="0"/>
              <a:ea typeface="宋体" pitchFamily="2" charset="-122"/>
            </a:endParaRPr>
          </a:p>
          <a:p>
            <a:pPr marL="354013" lvl="1" indent="-171450">
              <a:lnSpc>
                <a:spcPts val="1600"/>
              </a:lnSpc>
              <a:buClr>
                <a:srgbClr val="002060"/>
              </a:buClr>
              <a:buFontTx/>
              <a:buChar char="-"/>
              <a:defRPr/>
            </a:pPr>
            <a:r>
              <a:rPr lang="en-US" altLang="zh-CN" sz="1400" b="1" dirty="0">
                <a:solidFill>
                  <a:srgbClr val="00B050"/>
                </a:solidFill>
                <a:latin typeface="Calibri" pitchFamily="34" charset="0"/>
                <a:ea typeface="宋体" pitchFamily="2" charset="-122"/>
              </a:rPr>
              <a:t>Case </a:t>
            </a:r>
            <a:r>
              <a:rPr lang="en-US" altLang="zh-CN" sz="1400" b="1" dirty="0" smtClean="0">
                <a:solidFill>
                  <a:srgbClr val="00B050"/>
                </a:solidFill>
                <a:latin typeface="Calibri" pitchFamily="34" charset="0"/>
                <a:ea typeface="宋体" pitchFamily="2" charset="-122"/>
              </a:rPr>
              <a:t>C: 29 (</a:t>
            </a:r>
            <a:r>
              <a:rPr lang="en-US" altLang="zh-CN" sz="1400" b="1" dirty="0" smtClean="0">
                <a:solidFill>
                  <a:srgbClr val="00B050"/>
                </a:solidFill>
                <a:latin typeface="Calibri" pitchFamily="34" charset="0"/>
                <a:ea typeface="宋体" pitchFamily="2" charset="-122"/>
                <a:sym typeface="Wingdings" panose="05000000000000000000" pitchFamily="2" charset="2"/>
              </a:rPr>
              <a:t>29 % </a:t>
            </a:r>
            <a:r>
              <a:rPr lang="en-US" altLang="zh-CN" sz="1400" b="1" dirty="0">
                <a:solidFill>
                  <a:srgbClr val="00B050"/>
                </a:solidFill>
                <a:latin typeface="Calibri" pitchFamily="34" charset="0"/>
                <a:ea typeface="宋体" pitchFamily="2" charset="-122"/>
                <a:sym typeface="Wingdings" panose="05000000000000000000" pitchFamily="2" charset="2"/>
              </a:rPr>
              <a:t>34 = </a:t>
            </a:r>
            <a:r>
              <a:rPr lang="en-US" altLang="zh-CN" sz="1400" b="1" dirty="0" smtClean="0">
                <a:solidFill>
                  <a:srgbClr val="00B050"/>
                </a:solidFill>
                <a:latin typeface="Calibri" pitchFamily="34" charset="0"/>
                <a:ea typeface="宋体" pitchFamily="2" charset="-122"/>
                <a:sym typeface="Wingdings" panose="05000000000000000000" pitchFamily="2" charset="2"/>
              </a:rPr>
              <a:t>29</a:t>
            </a:r>
            <a:r>
              <a:rPr lang="en-US" altLang="zh-CN" sz="1400" b="1" dirty="0" smtClean="0">
                <a:solidFill>
                  <a:srgbClr val="00B050"/>
                </a:solidFill>
                <a:latin typeface="Calibri" pitchFamily="34" charset="0"/>
                <a:ea typeface="宋体" pitchFamily="2" charset="-122"/>
              </a:rPr>
              <a:t>) </a:t>
            </a:r>
            <a:r>
              <a:rPr lang="en-US" altLang="zh-CN" sz="1400" b="1" dirty="0">
                <a:solidFill>
                  <a:srgbClr val="00B050"/>
                </a:solidFill>
                <a:latin typeface="Calibri" pitchFamily="34" charset="0"/>
                <a:ea typeface="宋体" pitchFamily="2" charset="-122"/>
                <a:sym typeface="Wingdings" panose="05000000000000000000" pitchFamily="2" charset="2"/>
              </a:rPr>
              <a:t> </a:t>
            </a:r>
            <a:r>
              <a:rPr lang="en-US" altLang="zh-CN" sz="1400" b="1" dirty="0" smtClean="0">
                <a:solidFill>
                  <a:srgbClr val="00B050"/>
                </a:solidFill>
                <a:latin typeface="Calibri" pitchFamily="34" charset="0"/>
                <a:ea typeface="宋体" pitchFamily="2" charset="-122"/>
                <a:sym typeface="Wingdings" panose="05000000000000000000" pitchFamily="2" charset="2"/>
              </a:rPr>
              <a:t>29 (97 % </a:t>
            </a:r>
            <a:r>
              <a:rPr lang="en-US" altLang="zh-CN" sz="1400" b="1" dirty="0">
                <a:solidFill>
                  <a:srgbClr val="00B050"/>
                </a:solidFill>
                <a:latin typeface="Calibri" pitchFamily="34" charset="0"/>
                <a:ea typeface="宋体" pitchFamily="2" charset="-122"/>
                <a:sym typeface="Wingdings" panose="05000000000000000000" pitchFamily="2" charset="2"/>
              </a:rPr>
              <a:t>68 = </a:t>
            </a:r>
            <a:r>
              <a:rPr lang="en-US" altLang="zh-CN" sz="1400" b="1" dirty="0" smtClean="0">
                <a:solidFill>
                  <a:srgbClr val="00B050"/>
                </a:solidFill>
                <a:latin typeface="Calibri" pitchFamily="34" charset="0"/>
                <a:ea typeface="宋体" pitchFamily="2" charset="-122"/>
                <a:sym typeface="Wingdings" panose="05000000000000000000" pitchFamily="2" charset="2"/>
              </a:rPr>
              <a:t>29) </a:t>
            </a:r>
            <a:r>
              <a:rPr lang="en-US" altLang="zh-CN" sz="1400" b="1" dirty="0">
                <a:solidFill>
                  <a:srgbClr val="00B050"/>
                </a:solidFill>
                <a:latin typeface="Calibri" pitchFamily="34" charset="0"/>
                <a:ea typeface="宋体" pitchFamily="2" charset="-122"/>
                <a:sym typeface="Wingdings" panose="05000000000000000000" pitchFamily="2" charset="2"/>
              </a:rPr>
              <a:t> </a:t>
            </a:r>
            <a:r>
              <a:rPr lang="en-US" altLang="zh-CN" sz="1400" b="1" dirty="0" smtClean="0">
                <a:solidFill>
                  <a:srgbClr val="00B050"/>
                </a:solidFill>
                <a:latin typeface="Calibri" pitchFamily="34" charset="0"/>
                <a:ea typeface="宋体" pitchFamily="2" charset="-122"/>
                <a:sym typeface="Wingdings" panose="05000000000000000000" pitchFamily="2" charset="2"/>
              </a:rPr>
              <a:t>97 </a:t>
            </a:r>
            <a:r>
              <a:rPr lang="en-US" altLang="zh-CN" sz="1400" b="1" dirty="0">
                <a:solidFill>
                  <a:srgbClr val="00B050"/>
                </a:solidFill>
                <a:latin typeface="Calibri" pitchFamily="34" charset="0"/>
                <a:ea typeface="宋体" pitchFamily="2" charset="-122"/>
                <a:sym typeface="Wingdings" panose="05000000000000000000" pitchFamily="2" charset="2"/>
              </a:rPr>
              <a:t>(long)</a:t>
            </a:r>
            <a:endParaRPr lang="en-US" altLang="zh-CN" sz="1400" b="1" dirty="0">
              <a:solidFill>
                <a:srgbClr val="00B050"/>
              </a:solidFill>
              <a:latin typeface="Calibri" pitchFamily="34" charset="0"/>
              <a:ea typeface="宋体" pitchFamily="2" charset="-122"/>
            </a:endParaRPr>
          </a:p>
          <a:p>
            <a:pPr marL="354013" lvl="1" indent="-171450">
              <a:lnSpc>
                <a:spcPts val="1600"/>
              </a:lnSpc>
              <a:buClr>
                <a:srgbClr val="002060"/>
              </a:buClr>
              <a:buFontTx/>
              <a:buChar char="-"/>
              <a:defRPr/>
            </a:pPr>
            <a:endParaRPr lang="en-US" altLang="zh-CN" sz="1400" b="1" dirty="0" smtClean="0">
              <a:latin typeface="Calibri" pitchFamily="34" charset="0"/>
              <a:ea typeface="宋体" pitchFamily="2" charset="-122"/>
            </a:endParaRPr>
          </a:p>
          <a:p>
            <a:pPr marL="182563" lvl="1">
              <a:lnSpc>
                <a:spcPts val="1600"/>
              </a:lnSpc>
              <a:buClr>
                <a:srgbClr val="002060"/>
              </a:buClr>
              <a:defRPr/>
            </a:pPr>
            <a:r>
              <a:rPr lang="en-US" altLang="zh-CN" sz="1600" b="1" dirty="0" smtClean="0">
                <a:solidFill>
                  <a:srgbClr val="C00000"/>
                </a:solidFill>
                <a:latin typeface="Calibri" pitchFamily="34" charset="0"/>
                <a:ea typeface="宋体" pitchFamily="2" charset="-122"/>
              </a:rPr>
              <a:t>All with one base matrix and one group of lifting coefficients</a:t>
            </a:r>
          </a:p>
          <a:p>
            <a:pPr marL="182563" lvl="1">
              <a:lnSpc>
                <a:spcPts val="1600"/>
              </a:lnSpc>
              <a:buClr>
                <a:srgbClr val="002060"/>
              </a:buClr>
              <a:defRPr/>
            </a:pPr>
            <a:r>
              <a:rPr lang="en-US" altLang="zh-CN" sz="1600" b="1" dirty="0" smtClean="0">
                <a:solidFill>
                  <a:srgbClr val="C00000"/>
                </a:solidFill>
                <a:latin typeface="Calibri" pitchFamily="34" charset="0"/>
                <a:ea typeface="宋体" pitchFamily="2" charset="-122"/>
                <a:sym typeface="Wingdings" panose="05000000000000000000" pitchFamily="2" charset="2"/>
              </a:rPr>
              <a:t> Reduces the implementation complexity of 3 lengths</a:t>
            </a:r>
            <a:endParaRPr lang="en-US" altLang="zh-CN" sz="1600" b="1" dirty="0">
              <a:solidFill>
                <a:srgbClr val="C00000"/>
              </a:solidFill>
              <a:latin typeface="Calibri" pitchFamily="34" charset="0"/>
              <a:ea typeface="宋体" pitchFamily="2" charset="-122"/>
            </a:endParaRPr>
          </a:p>
        </p:txBody>
      </p:sp>
      <p:sp>
        <p:nvSpPr>
          <p:cNvPr id="27" name="椭圆 26"/>
          <p:cNvSpPr/>
          <p:nvPr/>
        </p:nvSpPr>
        <p:spPr bwMode="auto">
          <a:xfrm>
            <a:off x="1486800" y="2736000"/>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8" name="椭圆 27"/>
          <p:cNvSpPr/>
          <p:nvPr/>
        </p:nvSpPr>
        <p:spPr bwMode="auto">
          <a:xfrm>
            <a:off x="6588000" y="2743994"/>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9" name="椭圆 28"/>
          <p:cNvSpPr/>
          <p:nvPr/>
        </p:nvSpPr>
        <p:spPr bwMode="auto">
          <a:xfrm>
            <a:off x="6552406" y="4608000"/>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0" name="椭圆 29"/>
          <p:cNvSpPr/>
          <p:nvPr/>
        </p:nvSpPr>
        <p:spPr bwMode="auto">
          <a:xfrm>
            <a:off x="1692000" y="2736000"/>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1" name="椭圆 30"/>
          <p:cNvSpPr/>
          <p:nvPr/>
        </p:nvSpPr>
        <p:spPr bwMode="auto">
          <a:xfrm>
            <a:off x="6781006" y="2743994"/>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2" name="椭圆 31"/>
          <p:cNvSpPr/>
          <p:nvPr/>
        </p:nvSpPr>
        <p:spPr bwMode="auto">
          <a:xfrm>
            <a:off x="6768000" y="4608000"/>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4" name="椭圆 33"/>
          <p:cNvSpPr/>
          <p:nvPr/>
        </p:nvSpPr>
        <p:spPr bwMode="auto">
          <a:xfrm>
            <a:off x="1486800" y="3170208"/>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5" name="椭圆 34"/>
          <p:cNvSpPr/>
          <p:nvPr/>
        </p:nvSpPr>
        <p:spPr bwMode="auto">
          <a:xfrm>
            <a:off x="6588000" y="3172229"/>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6" name="椭圆 35"/>
          <p:cNvSpPr/>
          <p:nvPr/>
        </p:nvSpPr>
        <p:spPr bwMode="auto">
          <a:xfrm>
            <a:off x="6552406" y="5055959"/>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3344879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solidFill>
                  <a:schemeClr val="tx1"/>
                </a:solidFill>
              </a:rPr>
              <a:t>Simulation Results </a:t>
            </a:r>
            <a:r>
              <a:rPr lang="en-US" altLang="zh-CN" sz="3600" dirty="0" smtClean="0">
                <a:solidFill>
                  <a:schemeClr val="tx1"/>
                </a:solidFill>
                <a:sym typeface="Wingdings" panose="05000000000000000000" pitchFamily="2" charset="2"/>
              </a:rPr>
              <a:t> </a:t>
            </a:r>
            <a:r>
              <a:rPr lang="en-US" altLang="en-US" sz="3600" dirty="0">
                <a:solidFill>
                  <a:schemeClr val="tx1"/>
                </a:solidFill>
                <a:sym typeface="Wingdings" panose="05000000000000000000" pitchFamily="2" charset="2"/>
              </a:rPr>
              <a:t>Medium &amp; Long Codes</a:t>
            </a:r>
            <a:endParaRPr lang="en-US" sz="3600" dirty="0">
              <a:solidFill>
                <a:srgbClr val="FF0000"/>
              </a:solidFill>
            </a:endParaRPr>
          </a:p>
        </p:txBody>
      </p:sp>
      <p:pic>
        <p:nvPicPr>
          <p:cNvPr id="5" name="图片 4"/>
          <p:cNvPicPr>
            <a:picLocks noChangeAspect="1"/>
          </p:cNvPicPr>
          <p:nvPr/>
        </p:nvPicPr>
        <p:blipFill>
          <a:blip r:embed="rId3"/>
          <a:stretch>
            <a:fillRect/>
          </a:stretch>
        </p:blipFill>
        <p:spPr>
          <a:xfrm>
            <a:off x="380206" y="1753394"/>
            <a:ext cx="5430377" cy="4114800"/>
          </a:xfrm>
          <a:prstGeom prst="rect">
            <a:avLst/>
          </a:prstGeom>
        </p:spPr>
      </p:pic>
      <p:pic>
        <p:nvPicPr>
          <p:cNvPr id="11" name="图片 10"/>
          <p:cNvPicPr>
            <a:picLocks noChangeAspect="1"/>
          </p:cNvPicPr>
          <p:nvPr/>
        </p:nvPicPr>
        <p:blipFill>
          <a:blip r:embed="rId4"/>
          <a:stretch>
            <a:fillRect/>
          </a:stretch>
        </p:blipFill>
        <p:spPr>
          <a:xfrm>
            <a:off x="6019006" y="1715718"/>
            <a:ext cx="5583495" cy="4191000"/>
          </a:xfrm>
          <a:prstGeom prst="rect">
            <a:avLst/>
          </a:prstGeom>
        </p:spPr>
      </p:pic>
      <p:sp>
        <p:nvSpPr>
          <p:cNvPr id="12" name="矩形 11"/>
          <p:cNvSpPr/>
          <p:nvPr/>
        </p:nvSpPr>
        <p:spPr>
          <a:xfrm>
            <a:off x="7428002" y="3662035"/>
            <a:ext cx="1371600" cy="297517"/>
          </a:xfrm>
          <a:prstGeom prst="rect">
            <a:avLst/>
          </a:prstGeom>
        </p:spPr>
        <p:txBody>
          <a:bodyPr wrap="square">
            <a:spAutoFit/>
          </a:bodyPr>
          <a:lstStyle/>
          <a:p>
            <a:pPr marL="182563" lvl="1">
              <a:lnSpc>
                <a:spcPts val="1600"/>
              </a:lnSpc>
              <a:buClr>
                <a:srgbClr val="002060"/>
              </a:buClr>
              <a:defRPr/>
            </a:pPr>
            <a:r>
              <a:rPr lang="en-US" altLang="zh-CN" sz="1600" b="1" dirty="0" smtClean="0">
                <a:solidFill>
                  <a:srgbClr val="C00000"/>
                </a:solidFill>
                <a:latin typeface="Calibri" pitchFamily="34" charset="0"/>
                <a:ea typeface="宋体" pitchFamily="2" charset="-122"/>
              </a:rPr>
              <a:t>1500 Bytes</a:t>
            </a:r>
            <a:endParaRPr lang="en-US" altLang="zh-CN" sz="1600" b="1" dirty="0">
              <a:solidFill>
                <a:srgbClr val="002060"/>
              </a:solidFill>
              <a:latin typeface="Calibri" pitchFamily="34" charset="0"/>
              <a:ea typeface="宋体" pitchFamily="2" charset="-122"/>
            </a:endParaRPr>
          </a:p>
        </p:txBody>
      </p:sp>
      <p:sp>
        <p:nvSpPr>
          <p:cNvPr id="13" name="矩形 12"/>
          <p:cNvSpPr/>
          <p:nvPr/>
        </p:nvSpPr>
        <p:spPr>
          <a:xfrm>
            <a:off x="2209006" y="5938584"/>
            <a:ext cx="1905000" cy="297517"/>
          </a:xfrm>
          <a:prstGeom prst="rect">
            <a:avLst/>
          </a:prstGeom>
        </p:spPr>
        <p:txBody>
          <a:bodyPr wrap="square">
            <a:spAutoFit/>
          </a:bodyPr>
          <a:lstStyle/>
          <a:p>
            <a:pPr marL="182563" lvl="1">
              <a:lnSpc>
                <a:spcPts val="1600"/>
              </a:lnSpc>
              <a:buClr>
                <a:srgbClr val="002060"/>
              </a:buClr>
              <a:defRPr/>
            </a:pPr>
            <a:r>
              <a:rPr lang="en-US" altLang="zh-CN" sz="1400" b="1" dirty="0" smtClean="0">
                <a:solidFill>
                  <a:srgbClr val="C00000"/>
                </a:solidFill>
                <a:latin typeface="Calibri" pitchFamily="34" charset="0"/>
                <a:ea typeface="宋体" pitchFamily="2" charset="-122"/>
              </a:rPr>
              <a:t>Single </a:t>
            </a:r>
            <a:r>
              <a:rPr lang="en-US" altLang="zh-CN" sz="1400" b="1" dirty="0" err="1" smtClean="0">
                <a:solidFill>
                  <a:srgbClr val="C00000"/>
                </a:solidFill>
                <a:latin typeface="Calibri" pitchFamily="34" charset="0"/>
                <a:ea typeface="宋体" pitchFamily="2" charset="-122"/>
              </a:rPr>
              <a:t>Codeword</a:t>
            </a:r>
            <a:endParaRPr lang="en-US" altLang="zh-CN" sz="1400" b="1" dirty="0">
              <a:solidFill>
                <a:srgbClr val="002060"/>
              </a:solidFill>
              <a:latin typeface="Calibri" pitchFamily="34" charset="0"/>
              <a:ea typeface="宋体" pitchFamily="2" charset="-122"/>
            </a:endParaRPr>
          </a:p>
        </p:txBody>
      </p:sp>
      <p:sp>
        <p:nvSpPr>
          <p:cNvPr id="14" name="矩形 13"/>
          <p:cNvSpPr/>
          <p:nvPr/>
        </p:nvSpPr>
        <p:spPr>
          <a:xfrm>
            <a:off x="6476206" y="5938584"/>
            <a:ext cx="5181600" cy="297517"/>
          </a:xfrm>
          <a:prstGeom prst="rect">
            <a:avLst/>
          </a:prstGeom>
        </p:spPr>
        <p:txBody>
          <a:bodyPr wrap="square">
            <a:spAutoFit/>
          </a:bodyPr>
          <a:lstStyle/>
          <a:p>
            <a:pPr marL="182563" lvl="1">
              <a:lnSpc>
                <a:spcPts val="1600"/>
              </a:lnSpc>
              <a:buClr>
                <a:srgbClr val="002060"/>
              </a:buClr>
              <a:defRPr/>
            </a:pPr>
            <a:r>
              <a:rPr lang="en-US" altLang="zh-CN" sz="1400" b="1" dirty="0" smtClean="0">
                <a:solidFill>
                  <a:srgbClr val="C00000"/>
                </a:solidFill>
                <a:latin typeface="Calibri" pitchFamily="34" charset="0"/>
                <a:ea typeface="宋体" pitchFamily="2" charset="-122"/>
              </a:rPr>
              <a:t>Around 13 </a:t>
            </a:r>
            <a:r>
              <a:rPr lang="en-US" altLang="zh-CN" sz="1400" b="1" dirty="0" err="1" smtClean="0">
                <a:solidFill>
                  <a:srgbClr val="C00000"/>
                </a:solidFill>
                <a:latin typeface="Calibri" pitchFamily="34" charset="0"/>
                <a:ea typeface="宋体" pitchFamily="2" charset="-122"/>
              </a:rPr>
              <a:t>Codewords</a:t>
            </a:r>
            <a:r>
              <a:rPr lang="en-US" altLang="zh-CN" sz="1400" b="1" dirty="0" smtClean="0">
                <a:solidFill>
                  <a:srgbClr val="C00000"/>
                </a:solidFill>
                <a:latin typeface="Calibri" pitchFamily="34" charset="0"/>
                <a:ea typeface="宋体" pitchFamily="2" charset="-122"/>
              </a:rPr>
              <a:t> with Shortening Bits Evenly Distributed</a:t>
            </a:r>
            <a:endParaRPr lang="en-US" altLang="zh-CN" sz="1400" b="1" dirty="0">
              <a:solidFill>
                <a:srgbClr val="002060"/>
              </a:solidFill>
              <a:latin typeface="Calibri" pitchFamily="34" charset="0"/>
              <a:ea typeface="宋体" pitchFamily="2" charset="-122"/>
            </a:endParaRPr>
          </a:p>
        </p:txBody>
      </p:sp>
    </p:spTree>
    <p:extLst>
      <p:ext uri="{BB962C8B-B14F-4D97-AF65-F5344CB8AC3E}">
        <p14:creationId xmlns:p14="http://schemas.microsoft.com/office/powerpoint/2010/main" val="2752326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solidFill>
                  <a:schemeClr val="tx1"/>
                </a:solidFill>
              </a:rPr>
              <a:t>Simulation Results </a:t>
            </a:r>
            <a:r>
              <a:rPr lang="en-US" altLang="zh-CN" sz="3600" dirty="0" smtClean="0">
                <a:solidFill>
                  <a:schemeClr val="tx1"/>
                </a:solidFill>
                <a:sym typeface="Wingdings" panose="05000000000000000000" pitchFamily="2" charset="2"/>
              </a:rPr>
              <a:t> </a:t>
            </a:r>
            <a:r>
              <a:rPr lang="en-US" altLang="en-US" sz="3600" dirty="0">
                <a:solidFill>
                  <a:schemeClr val="tx1"/>
                </a:solidFill>
                <a:sym typeface="Wingdings" panose="05000000000000000000" pitchFamily="2" charset="2"/>
              </a:rPr>
              <a:t>Medium &amp; Long Codes</a:t>
            </a:r>
            <a:endParaRPr lang="en-US" sz="3600" dirty="0">
              <a:solidFill>
                <a:srgbClr val="FF0000"/>
              </a:solidFill>
            </a:endParaRPr>
          </a:p>
        </p:txBody>
      </p:sp>
      <p:pic>
        <p:nvPicPr>
          <p:cNvPr id="8" name="图片 7"/>
          <p:cNvPicPr>
            <a:picLocks noChangeAspect="1"/>
          </p:cNvPicPr>
          <p:nvPr/>
        </p:nvPicPr>
        <p:blipFill>
          <a:blip r:embed="rId3"/>
          <a:stretch>
            <a:fillRect/>
          </a:stretch>
        </p:blipFill>
        <p:spPr>
          <a:xfrm>
            <a:off x="1142206" y="1753394"/>
            <a:ext cx="10082304" cy="4343400"/>
          </a:xfrm>
          <a:prstGeom prst="rect">
            <a:avLst/>
          </a:prstGeom>
        </p:spPr>
      </p:pic>
    </p:spTree>
    <p:extLst>
      <p:ext uri="{BB962C8B-B14F-4D97-AF65-F5344CB8AC3E}">
        <p14:creationId xmlns:p14="http://schemas.microsoft.com/office/powerpoint/2010/main" val="4245837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solidFill>
                  <a:schemeClr val="tx1"/>
                </a:solidFill>
              </a:rPr>
              <a:t>11n-648 Based LDPC Codes </a:t>
            </a:r>
            <a:r>
              <a:rPr lang="en-US" altLang="en-US" sz="3600" dirty="0" smtClean="0">
                <a:solidFill>
                  <a:schemeClr val="tx1"/>
                </a:solidFill>
                <a:sym typeface="Wingdings" panose="05000000000000000000" pitchFamily="2" charset="2"/>
              </a:rPr>
              <a:t> Alternative Solution</a:t>
            </a:r>
            <a:endParaRPr lang="en-US" sz="3600" dirty="0">
              <a:solidFill>
                <a:schemeClr val="tx1"/>
              </a:solidFill>
            </a:endParaRPr>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1800" dirty="0" smtClean="0"/>
              <a:t>If we want </a:t>
            </a:r>
            <a:r>
              <a:rPr lang="en-US" altLang="zh-CN" sz="1800" dirty="0"/>
              <a:t>to </a:t>
            </a:r>
            <a:r>
              <a:rPr lang="en-US" altLang="zh-CN" sz="1800" dirty="0" smtClean="0"/>
              <a:t>maximum </a:t>
            </a:r>
            <a:r>
              <a:rPr lang="en-US" altLang="zh-CN" sz="1800" dirty="0" smtClean="0">
                <a:solidFill>
                  <a:srgbClr val="0070C0"/>
                </a:solidFill>
              </a:rPr>
              <a:t>reuse the existing 11n LDPC </a:t>
            </a:r>
            <a:r>
              <a:rPr lang="en-US" altLang="zh-CN" sz="1800" dirty="0" smtClean="0"/>
              <a:t>codes, to </a:t>
            </a:r>
            <a:r>
              <a:rPr lang="en-US" altLang="zh-CN" sz="1800" dirty="0" smtClean="0">
                <a:solidFill>
                  <a:srgbClr val="0070C0"/>
                </a:solidFill>
              </a:rPr>
              <a:t>facilitate the implementation </a:t>
            </a:r>
            <a:r>
              <a:rPr lang="en-US" altLang="zh-CN" sz="1800" dirty="0" smtClean="0"/>
              <a:t>and </a:t>
            </a:r>
            <a:r>
              <a:rPr lang="en-US" altLang="zh-CN" sz="1800" dirty="0" smtClean="0">
                <a:solidFill>
                  <a:srgbClr val="0070C0"/>
                </a:solidFill>
              </a:rPr>
              <a:t>save the area on chip</a:t>
            </a:r>
            <a:r>
              <a:rPr lang="en-US" altLang="zh-CN" sz="1800" dirty="0" smtClean="0"/>
              <a:t>, an alternative UWB LDPC solution can be considered</a:t>
            </a:r>
          </a:p>
          <a:p>
            <a:pPr lvl="1" algn="just">
              <a:defRPr/>
            </a:pPr>
            <a:r>
              <a:rPr lang="en-US" altLang="zh-CN" sz="1600" dirty="0" smtClean="0">
                <a:solidFill>
                  <a:srgbClr val="000000"/>
                </a:solidFill>
                <a:sym typeface="Wingdings" panose="05000000000000000000" pitchFamily="2" charset="2"/>
              </a:rPr>
              <a:t>The </a:t>
            </a:r>
            <a:r>
              <a:rPr lang="en-US" altLang="zh-CN" sz="1600" dirty="0">
                <a:solidFill>
                  <a:srgbClr val="000000"/>
                </a:solidFill>
                <a:sym typeface="Wingdings" panose="05000000000000000000" pitchFamily="2" charset="2"/>
              </a:rPr>
              <a:t>11n LDPC of different lengths </a:t>
            </a:r>
            <a:r>
              <a:rPr lang="en-US" altLang="zh-CN" sz="1600" dirty="0" smtClean="0">
                <a:solidFill>
                  <a:srgbClr val="000000"/>
                </a:solidFill>
                <a:sym typeface="Wingdings" panose="05000000000000000000" pitchFamily="2" charset="2"/>
              </a:rPr>
              <a:t>don‘t </a:t>
            </a:r>
            <a:r>
              <a:rPr lang="en-US" altLang="zh-CN" sz="1600" dirty="0">
                <a:solidFill>
                  <a:srgbClr val="000000"/>
                </a:solidFill>
                <a:sym typeface="Wingdings" panose="05000000000000000000" pitchFamily="2" charset="2"/>
              </a:rPr>
              <a:t>share the same base </a:t>
            </a:r>
            <a:r>
              <a:rPr lang="en-US" altLang="zh-CN" sz="1600" dirty="0" smtClean="0">
                <a:solidFill>
                  <a:srgbClr val="000000"/>
                </a:solidFill>
                <a:sym typeface="Wingdings" panose="05000000000000000000" pitchFamily="2" charset="2"/>
              </a:rPr>
              <a:t>matrix, neither the same set of lifting factors </a:t>
            </a:r>
          </a:p>
          <a:p>
            <a:pPr lvl="1" algn="just">
              <a:defRPr/>
            </a:pPr>
            <a:r>
              <a:rPr lang="en-US" altLang="zh-CN" sz="1600" dirty="0" smtClean="0">
                <a:solidFill>
                  <a:srgbClr val="000000"/>
                </a:solidFill>
                <a:sym typeface="Wingdings" panose="05000000000000000000" pitchFamily="2" charset="2"/>
              </a:rPr>
              <a:t>We can consider to </a:t>
            </a:r>
            <a:r>
              <a:rPr lang="en-US" altLang="zh-CN" sz="1600" dirty="0" smtClean="0">
                <a:solidFill>
                  <a:srgbClr val="C00000"/>
                </a:solidFill>
                <a:sym typeface="Wingdings" panose="05000000000000000000" pitchFamily="2" charset="2"/>
              </a:rPr>
              <a:t>fully reuse the rate-1/2, length-648 11n LDPC matrix</a:t>
            </a:r>
            <a:r>
              <a:rPr lang="en-US" altLang="zh-CN" sz="1600" dirty="0" smtClean="0">
                <a:solidFill>
                  <a:srgbClr val="000000"/>
                </a:solidFill>
                <a:sym typeface="Wingdings" panose="05000000000000000000" pitchFamily="2" charset="2"/>
              </a:rPr>
              <a:t>, and the </a:t>
            </a:r>
            <a:r>
              <a:rPr lang="en-US" altLang="zh-CN" sz="1600" dirty="0" smtClean="0">
                <a:solidFill>
                  <a:srgbClr val="0070C0"/>
                </a:solidFill>
                <a:sym typeface="Wingdings" panose="05000000000000000000" pitchFamily="2" charset="2"/>
              </a:rPr>
              <a:t>1296 and 1944 matrices </a:t>
            </a:r>
            <a:r>
              <a:rPr lang="en-US" altLang="zh-CN" sz="1600" dirty="0" smtClean="0">
                <a:solidFill>
                  <a:srgbClr val="000000"/>
                </a:solidFill>
                <a:sym typeface="Wingdings" panose="05000000000000000000" pitchFamily="2" charset="2"/>
              </a:rPr>
              <a:t>can be obtained conveniently based on the </a:t>
            </a:r>
            <a:r>
              <a:rPr lang="en-US" altLang="zh-CN" sz="1600" dirty="0" smtClean="0">
                <a:solidFill>
                  <a:srgbClr val="0070C0"/>
                </a:solidFill>
                <a:sym typeface="Wingdings" panose="05000000000000000000" pitchFamily="2" charset="2"/>
              </a:rPr>
              <a:t>same base matrix of 11n short LDPC code</a:t>
            </a:r>
            <a:endParaRPr lang="en-US" altLang="zh-CN" sz="1600" dirty="0">
              <a:solidFill>
                <a:srgbClr val="0070C0"/>
              </a:solidFill>
              <a:sym typeface="Wingdings" panose="05000000000000000000" pitchFamily="2" charset="2"/>
            </a:endParaRPr>
          </a:p>
          <a:p>
            <a:pPr lvl="1" algn="just">
              <a:defRPr/>
            </a:pPr>
            <a:r>
              <a:rPr lang="en-US" altLang="zh-CN" sz="1600" dirty="0" smtClean="0"/>
              <a:t>The set of 11n-648 Based LDPC </a:t>
            </a:r>
            <a:r>
              <a:rPr lang="en-US" altLang="zh-CN" sz="1600" dirty="0"/>
              <a:t>codes of three lengths (short / medium / long) </a:t>
            </a:r>
            <a:r>
              <a:rPr lang="en-US" altLang="zh-CN" sz="1600" dirty="0" smtClean="0"/>
              <a:t>can also </a:t>
            </a:r>
            <a:r>
              <a:rPr lang="en-US" altLang="zh-CN" sz="1600" dirty="0"/>
              <a:t>be embedded into a </a:t>
            </a:r>
            <a:r>
              <a:rPr lang="en-US" altLang="zh-CN" sz="1600" dirty="0">
                <a:solidFill>
                  <a:srgbClr val="0070C0"/>
                </a:solidFill>
              </a:rPr>
              <a:t>single base matrix </a:t>
            </a:r>
            <a:r>
              <a:rPr lang="en-US" altLang="zh-CN" sz="1600" dirty="0"/>
              <a:t>with a </a:t>
            </a:r>
            <a:r>
              <a:rPr lang="en-US" altLang="zh-CN" sz="1600" dirty="0">
                <a:solidFill>
                  <a:srgbClr val="0070C0"/>
                </a:solidFill>
              </a:rPr>
              <a:t>single set of lifting </a:t>
            </a:r>
            <a:r>
              <a:rPr lang="en-US" altLang="zh-CN" sz="1600" dirty="0" smtClean="0">
                <a:solidFill>
                  <a:srgbClr val="0070C0"/>
                </a:solidFill>
              </a:rPr>
              <a:t>factors</a:t>
            </a:r>
            <a:endParaRPr lang="en-US" altLang="zh-CN" sz="1600" i="1" dirty="0">
              <a:solidFill>
                <a:srgbClr val="0070C0"/>
              </a:solidFill>
            </a:endParaRPr>
          </a:p>
          <a:p>
            <a:pPr lvl="1" algn="just">
              <a:defRPr/>
            </a:pPr>
            <a:r>
              <a:rPr lang="en-US" altLang="zh-CN" sz="1600" dirty="0" smtClean="0"/>
              <a:t>Lifting </a:t>
            </a:r>
            <a:r>
              <a:rPr lang="en-US" altLang="zh-CN" sz="1600" dirty="0"/>
              <a:t>factors </a:t>
            </a:r>
            <a:r>
              <a:rPr lang="en-US" altLang="zh-CN" sz="1600" dirty="0" smtClean="0"/>
              <a:t>of </a:t>
            </a:r>
            <a:r>
              <a:rPr lang="en-US" altLang="zh-CN" sz="1600" dirty="0" smtClean="0">
                <a:sym typeface="Wingdings" panose="05000000000000000000" pitchFamily="2" charset="2"/>
              </a:rPr>
              <a:t>different lengths can be conveniently obtained by </a:t>
            </a:r>
            <a:r>
              <a:rPr lang="en-US" altLang="zh-CN" sz="1600" dirty="0" smtClean="0">
                <a:solidFill>
                  <a:srgbClr val="0070C0"/>
                </a:solidFill>
                <a:sym typeface="Wingdings" panose="05000000000000000000" pitchFamily="2" charset="2"/>
              </a:rPr>
              <a:t>modulo operations </a:t>
            </a:r>
            <a:r>
              <a:rPr lang="en-US" altLang="zh-CN" sz="1600" dirty="0" smtClean="0">
                <a:sym typeface="Wingdings" panose="05000000000000000000" pitchFamily="2" charset="2"/>
              </a:rPr>
              <a:t>(widely</a:t>
            </a:r>
            <a:r>
              <a:rPr lang="zh-CN" altLang="en-US" sz="1600" dirty="0">
                <a:sym typeface="Wingdings" panose="05000000000000000000" pitchFamily="2" charset="2"/>
              </a:rPr>
              <a:t> </a:t>
            </a:r>
            <a:r>
              <a:rPr lang="en-US" altLang="zh-CN" sz="1600" dirty="0" smtClean="0">
                <a:sym typeface="Wingdings" panose="05000000000000000000" pitchFamily="2" charset="2"/>
              </a:rPr>
              <a:t>optimized in 5G LDPC decoders)  the short code is exactly the 11n-684 LDPC code of rate-1/2</a:t>
            </a:r>
            <a:endParaRPr lang="en-US" altLang="zh-CN" sz="1600" dirty="0" smtClean="0">
              <a:solidFill>
                <a:srgbClr val="000000"/>
              </a:solidFill>
            </a:endParaRPr>
          </a:p>
          <a:p>
            <a:pPr lvl="1" algn="just">
              <a:defRPr/>
            </a:pPr>
            <a:endParaRPr lang="en-US" altLang="zh-CN" sz="1600" dirty="0">
              <a:solidFill>
                <a:srgbClr val="000000"/>
              </a:solidFill>
              <a:latin typeface="Arial" panose="020B0604020202020204" pitchFamily="34" charset="0"/>
            </a:endParaRP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p:txBody>
      </p:sp>
      <p:sp>
        <p:nvSpPr>
          <p:cNvPr id="7" name="矩形 6"/>
          <p:cNvSpPr/>
          <p:nvPr/>
        </p:nvSpPr>
        <p:spPr>
          <a:xfrm>
            <a:off x="608806" y="5824287"/>
            <a:ext cx="3276600"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a:t>
            </a:r>
            <a:r>
              <a:rPr lang="en-US" altLang="zh-CN" sz="1200" dirty="0" smtClean="0">
                <a:solidFill>
                  <a:srgbClr val="0000FF"/>
                </a:solidFill>
              </a:rPr>
              <a:t>, n = 24 x </a:t>
            </a:r>
            <a:r>
              <a:rPr lang="en-US" altLang="zh-CN" sz="1200" dirty="0" smtClean="0">
                <a:solidFill>
                  <a:srgbClr val="C00000"/>
                </a:solidFill>
              </a:rPr>
              <a:t>27</a:t>
            </a:r>
            <a:r>
              <a:rPr lang="en-US" altLang="zh-CN" sz="1200" dirty="0" smtClean="0">
                <a:solidFill>
                  <a:srgbClr val="0000FF"/>
                </a:solidFill>
              </a:rPr>
              <a:t> = </a:t>
            </a:r>
            <a:r>
              <a:rPr lang="en-US" altLang="zh-CN" sz="1200" dirty="0" smtClean="0">
                <a:solidFill>
                  <a:srgbClr val="C00000"/>
                </a:solidFill>
              </a:rPr>
              <a:t>648 </a:t>
            </a:r>
            <a:r>
              <a:rPr lang="en-US" altLang="zh-CN" sz="1200" dirty="0" smtClean="0">
                <a:solidFill>
                  <a:srgbClr val="0000FF"/>
                </a:solidFill>
              </a:rPr>
              <a:t>bits</a:t>
            </a:r>
            <a:endParaRPr lang="zh-CN" altLang="en-US" sz="1200" dirty="0">
              <a:solidFill>
                <a:srgbClr val="0000FF"/>
              </a:solidFill>
            </a:endParaRPr>
          </a:p>
        </p:txBody>
      </p:sp>
      <p:sp>
        <p:nvSpPr>
          <p:cNvPr id="18" name="矩形 17"/>
          <p:cNvSpPr/>
          <p:nvPr/>
        </p:nvSpPr>
        <p:spPr>
          <a:xfrm>
            <a:off x="4543777" y="4039394"/>
            <a:ext cx="3101349" cy="307777"/>
          </a:xfrm>
          <a:prstGeom prst="rect">
            <a:avLst/>
          </a:prstGeom>
        </p:spPr>
        <p:txBody>
          <a:bodyPr wrap="square">
            <a:spAutoFit/>
          </a:bodyPr>
          <a:lstStyle/>
          <a:p>
            <a:r>
              <a:rPr lang="en-US" altLang="zh-CN" sz="1400" b="1" dirty="0" smtClean="0">
                <a:solidFill>
                  <a:srgbClr val="C00000"/>
                </a:solidFill>
              </a:rPr>
              <a:t>Single Base Matrix for all lengths</a:t>
            </a:r>
            <a:endParaRPr lang="zh-CN" altLang="en-US" sz="1400" b="1" dirty="0">
              <a:solidFill>
                <a:srgbClr val="C00000"/>
              </a:solidFill>
            </a:endParaRPr>
          </a:p>
        </p:txBody>
      </p:sp>
      <p:sp>
        <p:nvSpPr>
          <p:cNvPr id="10" name="矩形 9"/>
          <p:cNvSpPr/>
          <p:nvPr/>
        </p:nvSpPr>
        <p:spPr bwMode="auto">
          <a:xfrm>
            <a:off x="47804" y="4496594"/>
            <a:ext cx="4142402" cy="1258469"/>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0" name="矩形 19"/>
          <p:cNvSpPr/>
          <p:nvPr/>
        </p:nvSpPr>
        <p:spPr bwMode="auto">
          <a:xfrm>
            <a:off x="4315004" y="4496594"/>
            <a:ext cx="3728160" cy="1258469"/>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1" name="矩形 20"/>
          <p:cNvSpPr/>
          <p:nvPr/>
        </p:nvSpPr>
        <p:spPr bwMode="auto">
          <a:xfrm>
            <a:off x="8205955" y="4496594"/>
            <a:ext cx="3756651" cy="1258469"/>
          </a:xfrm>
          <a:prstGeom prst="rect">
            <a:avLst/>
          </a:prstGeom>
          <a:no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2" name="矩形 21"/>
          <p:cNvSpPr/>
          <p:nvPr/>
        </p:nvSpPr>
        <p:spPr>
          <a:xfrm>
            <a:off x="4342606" y="5824286"/>
            <a:ext cx="3787149"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27x2</a:t>
            </a:r>
            <a:r>
              <a:rPr lang="en-US" altLang="zh-CN" sz="1200" dirty="0" smtClean="0">
                <a:solidFill>
                  <a:srgbClr val="C00000"/>
                </a:solidFill>
              </a:rPr>
              <a:t> = 54</a:t>
            </a:r>
            <a:r>
              <a:rPr lang="en-US" altLang="zh-CN" sz="1200" dirty="0" smtClean="0">
                <a:solidFill>
                  <a:srgbClr val="0000FF"/>
                </a:solidFill>
              </a:rPr>
              <a:t>, n = 24 x </a:t>
            </a:r>
            <a:r>
              <a:rPr lang="en-US" altLang="zh-CN" sz="1200" dirty="0" smtClean="0">
                <a:solidFill>
                  <a:srgbClr val="C00000"/>
                </a:solidFill>
              </a:rPr>
              <a:t>52</a:t>
            </a:r>
            <a:r>
              <a:rPr lang="en-US" altLang="zh-CN" sz="1200" dirty="0" smtClean="0">
                <a:solidFill>
                  <a:srgbClr val="0000FF"/>
                </a:solidFill>
              </a:rPr>
              <a:t> = </a:t>
            </a:r>
            <a:r>
              <a:rPr lang="en-US" altLang="zh-CN" sz="1200" dirty="0" smtClean="0">
                <a:solidFill>
                  <a:srgbClr val="C00000"/>
                </a:solidFill>
              </a:rPr>
              <a:t>1248 </a:t>
            </a:r>
            <a:r>
              <a:rPr lang="en-US" altLang="zh-CN" sz="1200" dirty="0" smtClean="0">
                <a:solidFill>
                  <a:srgbClr val="0000FF"/>
                </a:solidFill>
              </a:rPr>
              <a:t>bits</a:t>
            </a:r>
            <a:endParaRPr lang="zh-CN" altLang="en-US" sz="1200" dirty="0">
              <a:solidFill>
                <a:srgbClr val="0000FF"/>
              </a:solidFill>
            </a:endParaRPr>
          </a:p>
        </p:txBody>
      </p:sp>
      <p:sp>
        <p:nvSpPr>
          <p:cNvPr id="23" name="矩形 22"/>
          <p:cNvSpPr/>
          <p:nvPr/>
        </p:nvSpPr>
        <p:spPr>
          <a:xfrm>
            <a:off x="8152606" y="5823599"/>
            <a:ext cx="3886200"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27x3</a:t>
            </a:r>
            <a:r>
              <a:rPr lang="en-US" altLang="zh-CN" sz="1200" dirty="0" smtClean="0">
                <a:solidFill>
                  <a:srgbClr val="C00000"/>
                </a:solidFill>
              </a:rPr>
              <a:t> = 81</a:t>
            </a:r>
            <a:r>
              <a:rPr lang="en-US" altLang="zh-CN" sz="1200" dirty="0" smtClean="0">
                <a:solidFill>
                  <a:srgbClr val="0000FF"/>
                </a:solidFill>
              </a:rPr>
              <a:t>, n = 24 x </a:t>
            </a:r>
            <a:r>
              <a:rPr lang="en-US" altLang="zh-CN" sz="1200" dirty="0" smtClean="0">
                <a:solidFill>
                  <a:srgbClr val="C00000"/>
                </a:solidFill>
              </a:rPr>
              <a:t>81 </a:t>
            </a:r>
            <a:r>
              <a:rPr lang="en-US" altLang="zh-CN" sz="1200" dirty="0" smtClean="0">
                <a:solidFill>
                  <a:srgbClr val="0000FF"/>
                </a:solidFill>
              </a:rPr>
              <a:t>= </a:t>
            </a:r>
            <a:r>
              <a:rPr lang="en-US" altLang="zh-CN" sz="1200" dirty="0" smtClean="0">
                <a:solidFill>
                  <a:srgbClr val="C00000"/>
                </a:solidFill>
              </a:rPr>
              <a:t>1944 </a:t>
            </a:r>
            <a:r>
              <a:rPr lang="en-US" altLang="zh-CN" sz="1200" dirty="0" smtClean="0">
                <a:solidFill>
                  <a:srgbClr val="0000FF"/>
                </a:solidFill>
              </a:rPr>
              <a:t>bits</a:t>
            </a:r>
            <a:endParaRPr lang="zh-CN" altLang="en-US" sz="1200" dirty="0">
              <a:solidFill>
                <a:srgbClr val="0000FF"/>
              </a:solidFill>
            </a:endParaRPr>
          </a:p>
        </p:txBody>
      </p:sp>
      <p:pic>
        <p:nvPicPr>
          <p:cNvPr id="24" name="图片 23"/>
          <p:cNvPicPr>
            <a:picLocks noChangeAspect="1"/>
          </p:cNvPicPr>
          <p:nvPr/>
        </p:nvPicPr>
        <p:blipFill>
          <a:blip r:embed="rId2"/>
          <a:stretch>
            <a:fillRect/>
          </a:stretch>
        </p:blipFill>
        <p:spPr>
          <a:xfrm>
            <a:off x="182437" y="4651883"/>
            <a:ext cx="3873136" cy="947889"/>
          </a:xfrm>
          <a:prstGeom prst="rect">
            <a:avLst/>
          </a:prstGeom>
        </p:spPr>
      </p:pic>
      <p:pic>
        <p:nvPicPr>
          <p:cNvPr id="27" name="图片 26"/>
          <p:cNvPicPr>
            <a:picLocks noChangeAspect="1"/>
          </p:cNvPicPr>
          <p:nvPr/>
        </p:nvPicPr>
        <p:blipFill>
          <a:blip r:embed="rId3"/>
          <a:stretch>
            <a:fillRect/>
          </a:stretch>
        </p:blipFill>
        <p:spPr>
          <a:xfrm>
            <a:off x="4399538" y="4695992"/>
            <a:ext cx="3559092" cy="886185"/>
          </a:xfrm>
          <a:prstGeom prst="rect">
            <a:avLst/>
          </a:prstGeom>
        </p:spPr>
      </p:pic>
      <p:pic>
        <p:nvPicPr>
          <p:cNvPr id="28" name="图片 27"/>
          <p:cNvPicPr>
            <a:picLocks noChangeAspect="1"/>
          </p:cNvPicPr>
          <p:nvPr/>
        </p:nvPicPr>
        <p:blipFill>
          <a:blip r:embed="rId4"/>
          <a:stretch>
            <a:fillRect/>
          </a:stretch>
        </p:blipFill>
        <p:spPr>
          <a:xfrm>
            <a:off x="8243201" y="4695992"/>
            <a:ext cx="3643205" cy="886185"/>
          </a:xfrm>
          <a:prstGeom prst="rect">
            <a:avLst/>
          </a:prstGeom>
        </p:spPr>
      </p:pic>
      <p:cxnSp>
        <p:nvCxnSpPr>
          <p:cNvPr id="37" name="直接箭头连接符 36"/>
          <p:cNvCxnSpPr/>
          <p:nvPr/>
        </p:nvCxnSpPr>
        <p:spPr bwMode="auto">
          <a:xfrm>
            <a:off x="7911407" y="5106194"/>
            <a:ext cx="469799" cy="0"/>
          </a:xfrm>
          <a:prstGeom prst="straightConnector1">
            <a:avLst/>
          </a:prstGeom>
          <a:solidFill>
            <a:schemeClr val="accent1"/>
          </a:solidFill>
          <a:ln w="38100" cap="flat" cmpd="sng" algn="ctr">
            <a:solidFill>
              <a:srgbClr val="C00000"/>
            </a:solidFill>
            <a:prstDash val="solid"/>
            <a:round/>
            <a:headEnd type="arrow" w="med" len="med"/>
            <a:tailEnd type="arrow" w="med" len="med"/>
          </a:ln>
          <a:effectLst/>
        </p:spPr>
      </p:cxnSp>
      <p:cxnSp>
        <p:nvCxnSpPr>
          <p:cNvPr id="33" name="直接箭头连接符 32"/>
          <p:cNvCxnSpPr/>
          <p:nvPr/>
        </p:nvCxnSpPr>
        <p:spPr bwMode="auto">
          <a:xfrm>
            <a:off x="4025207" y="5106194"/>
            <a:ext cx="469799" cy="0"/>
          </a:xfrm>
          <a:prstGeom prst="straightConnector1">
            <a:avLst/>
          </a:prstGeom>
          <a:solidFill>
            <a:schemeClr val="accent1"/>
          </a:solidFill>
          <a:ln w="38100" cap="flat" cmpd="sng" algn="ctr">
            <a:solidFill>
              <a:srgbClr val="C00000"/>
            </a:solidFill>
            <a:prstDash val="solid"/>
            <a:round/>
            <a:headEnd type="arrow" w="med" len="med"/>
            <a:tailEnd type="arrow" w="med" len="med"/>
          </a:ln>
          <a:effectLst/>
        </p:spPr>
      </p:cxnSp>
      <p:sp>
        <p:nvSpPr>
          <p:cNvPr id="29" name="矩形 28"/>
          <p:cNvSpPr/>
          <p:nvPr/>
        </p:nvSpPr>
        <p:spPr>
          <a:xfrm>
            <a:off x="1127582" y="4184259"/>
            <a:ext cx="2072024" cy="307777"/>
          </a:xfrm>
          <a:prstGeom prst="rect">
            <a:avLst/>
          </a:prstGeom>
        </p:spPr>
        <p:txBody>
          <a:bodyPr wrap="square">
            <a:spAutoFit/>
          </a:bodyPr>
          <a:lstStyle/>
          <a:p>
            <a:r>
              <a:rPr lang="en-US" altLang="zh-CN" sz="1400" b="1" dirty="0" smtClean="0">
                <a:solidFill>
                  <a:srgbClr val="C00000"/>
                </a:solidFill>
              </a:rPr>
              <a:t>11n-648 LDPC (R = 1/2)</a:t>
            </a:r>
            <a:endParaRPr lang="zh-CN" altLang="en-US" sz="1400" b="1" dirty="0">
              <a:solidFill>
                <a:srgbClr val="C00000"/>
              </a:solidFill>
            </a:endParaRPr>
          </a:p>
        </p:txBody>
      </p:sp>
    </p:spTree>
    <p:extLst>
      <p:ext uri="{BB962C8B-B14F-4D97-AF65-F5344CB8AC3E}">
        <p14:creationId xmlns:p14="http://schemas.microsoft.com/office/powerpoint/2010/main" val="3418988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2"/>
          <a:stretch>
            <a:fillRect/>
          </a:stretch>
        </p:blipFill>
        <p:spPr>
          <a:xfrm>
            <a:off x="6591585" y="4765520"/>
            <a:ext cx="5066221" cy="1232324"/>
          </a:xfrm>
          <a:prstGeom prst="rect">
            <a:avLst/>
          </a:prstGeom>
        </p:spPr>
      </p:pic>
      <p:pic>
        <p:nvPicPr>
          <p:cNvPr id="48" name="图片 47"/>
          <p:cNvPicPr>
            <a:picLocks noChangeAspect="1"/>
          </p:cNvPicPr>
          <p:nvPr/>
        </p:nvPicPr>
        <p:blipFill>
          <a:blip r:embed="rId3"/>
          <a:stretch>
            <a:fillRect/>
          </a:stretch>
        </p:blipFill>
        <p:spPr>
          <a:xfrm>
            <a:off x="6591585" y="2857105"/>
            <a:ext cx="5066221" cy="1261448"/>
          </a:xfrm>
          <a:prstGeom prst="rect">
            <a:avLst/>
          </a:prstGeom>
        </p:spPr>
      </p:pic>
      <p:pic>
        <p:nvPicPr>
          <p:cNvPr id="47" name="图片 46"/>
          <p:cNvPicPr>
            <a:picLocks noChangeAspect="1"/>
          </p:cNvPicPr>
          <p:nvPr/>
        </p:nvPicPr>
        <p:blipFill>
          <a:blip r:embed="rId4"/>
          <a:stretch>
            <a:fillRect/>
          </a:stretch>
        </p:blipFill>
        <p:spPr>
          <a:xfrm>
            <a:off x="831448" y="2860703"/>
            <a:ext cx="5139657" cy="1257850"/>
          </a:xfrm>
          <a:prstGeom prst="rect">
            <a:avLst/>
          </a:prstGeom>
        </p:spPr>
      </p:pic>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solidFill>
                  <a:schemeClr val="tx1"/>
                </a:solidFill>
              </a:rPr>
              <a:t>11n-648 Based LDPC Codes </a:t>
            </a:r>
            <a:r>
              <a:rPr lang="en-US" altLang="en-US" sz="3600" dirty="0" smtClean="0">
                <a:solidFill>
                  <a:schemeClr val="tx1"/>
                </a:solidFill>
                <a:sym typeface="Wingdings" panose="05000000000000000000" pitchFamily="2" charset="2"/>
              </a:rPr>
              <a:t> Alternative Solution</a:t>
            </a:r>
            <a:endParaRPr lang="en-US" sz="3600" dirty="0">
              <a:solidFill>
                <a:schemeClr val="tx1"/>
              </a:solidFill>
            </a:endParaRPr>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1800" dirty="0" smtClean="0"/>
              <a:t>If we want </a:t>
            </a:r>
            <a:r>
              <a:rPr lang="en-US" altLang="zh-CN" sz="1800" dirty="0"/>
              <a:t>to </a:t>
            </a:r>
            <a:r>
              <a:rPr lang="en-US" altLang="zh-CN" sz="1800" dirty="0" smtClean="0"/>
              <a:t>maximum </a:t>
            </a:r>
            <a:r>
              <a:rPr lang="en-US" altLang="zh-CN" sz="1800" dirty="0" smtClean="0">
                <a:solidFill>
                  <a:srgbClr val="0070C0"/>
                </a:solidFill>
              </a:rPr>
              <a:t>reuse the existing 11n LDPC </a:t>
            </a:r>
            <a:r>
              <a:rPr lang="en-US" altLang="zh-CN" sz="1800" dirty="0" smtClean="0"/>
              <a:t>codes, to </a:t>
            </a:r>
            <a:r>
              <a:rPr lang="en-US" altLang="zh-CN" sz="1800" dirty="0" smtClean="0">
                <a:solidFill>
                  <a:srgbClr val="0070C0"/>
                </a:solidFill>
              </a:rPr>
              <a:t>facilitate the implementation </a:t>
            </a:r>
            <a:r>
              <a:rPr lang="en-US" altLang="zh-CN" sz="1800" dirty="0" smtClean="0"/>
              <a:t>and </a:t>
            </a:r>
            <a:r>
              <a:rPr lang="en-US" altLang="zh-CN" sz="1800" dirty="0" smtClean="0">
                <a:solidFill>
                  <a:srgbClr val="0070C0"/>
                </a:solidFill>
              </a:rPr>
              <a:t>save the area on chip</a:t>
            </a:r>
            <a:r>
              <a:rPr lang="en-US" altLang="zh-CN" sz="1800" dirty="0" smtClean="0"/>
              <a:t>, an alternative UWB LDPC solution can be considered</a:t>
            </a:r>
          </a:p>
          <a:p>
            <a:pPr lvl="1" algn="just">
              <a:defRPr/>
            </a:pPr>
            <a:r>
              <a:rPr lang="en-US" altLang="zh-CN" sz="1600" dirty="0" smtClean="0"/>
              <a:t>Lifting </a:t>
            </a:r>
            <a:r>
              <a:rPr lang="en-US" altLang="zh-CN" sz="1600" dirty="0"/>
              <a:t>factors </a:t>
            </a:r>
            <a:r>
              <a:rPr lang="en-US" altLang="zh-CN" sz="1600" dirty="0" smtClean="0"/>
              <a:t>of </a:t>
            </a:r>
            <a:r>
              <a:rPr lang="en-US" altLang="zh-CN" sz="1600" dirty="0" smtClean="0">
                <a:sym typeface="Wingdings" panose="05000000000000000000" pitchFamily="2" charset="2"/>
              </a:rPr>
              <a:t>different lengths can be conveniently obtained by </a:t>
            </a:r>
            <a:r>
              <a:rPr lang="en-US" altLang="zh-CN" sz="1600" dirty="0" smtClean="0">
                <a:solidFill>
                  <a:srgbClr val="0070C0"/>
                </a:solidFill>
                <a:sym typeface="Wingdings" panose="05000000000000000000" pitchFamily="2" charset="2"/>
              </a:rPr>
              <a:t>modulo operations </a:t>
            </a:r>
            <a:r>
              <a:rPr lang="en-US" altLang="zh-CN" sz="1600" dirty="0" smtClean="0">
                <a:sym typeface="Wingdings" panose="05000000000000000000" pitchFamily="2" charset="2"/>
              </a:rPr>
              <a:t>(widely</a:t>
            </a:r>
            <a:r>
              <a:rPr lang="zh-CN" altLang="en-US" sz="1600" dirty="0">
                <a:sym typeface="Wingdings" panose="05000000000000000000" pitchFamily="2" charset="2"/>
              </a:rPr>
              <a:t> </a:t>
            </a:r>
            <a:r>
              <a:rPr lang="en-US" altLang="zh-CN" sz="1600" dirty="0" smtClean="0">
                <a:sym typeface="Wingdings" panose="05000000000000000000" pitchFamily="2" charset="2"/>
              </a:rPr>
              <a:t>optimized in 5G LDPC decoders)  the short code is exactly the 11n-684 LDPC code of rate-1/2</a:t>
            </a:r>
            <a:endParaRPr lang="en-US" altLang="zh-CN" sz="1600" dirty="0" smtClean="0">
              <a:solidFill>
                <a:srgbClr val="000000"/>
              </a:solidFill>
            </a:endParaRPr>
          </a:p>
          <a:p>
            <a:pPr lvl="1" algn="just">
              <a:defRPr/>
            </a:pPr>
            <a:endParaRPr lang="en-US" altLang="zh-CN" sz="1600" dirty="0">
              <a:solidFill>
                <a:srgbClr val="000000"/>
              </a:solidFill>
              <a:latin typeface="Arial" panose="020B0604020202020204" pitchFamily="34" charset="0"/>
            </a:endParaRP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p:txBody>
      </p:sp>
      <p:sp>
        <p:nvSpPr>
          <p:cNvPr id="17" name="矩形 16"/>
          <p:cNvSpPr/>
          <p:nvPr/>
        </p:nvSpPr>
        <p:spPr>
          <a:xfrm>
            <a:off x="1953961" y="4270278"/>
            <a:ext cx="3276600"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a:t>
            </a:r>
            <a:r>
              <a:rPr lang="en-US" altLang="zh-CN" sz="1200" dirty="0" smtClean="0">
                <a:solidFill>
                  <a:srgbClr val="0000FF"/>
                </a:solidFill>
              </a:rPr>
              <a:t>, n = 20 x </a:t>
            </a:r>
            <a:r>
              <a:rPr lang="en-US" altLang="zh-CN" sz="1200" dirty="0" smtClean="0">
                <a:solidFill>
                  <a:srgbClr val="C00000"/>
                </a:solidFill>
              </a:rPr>
              <a:t>27</a:t>
            </a:r>
            <a:r>
              <a:rPr lang="en-US" altLang="zh-CN" sz="1200" dirty="0" smtClean="0">
                <a:solidFill>
                  <a:srgbClr val="0000FF"/>
                </a:solidFill>
              </a:rPr>
              <a:t> = </a:t>
            </a:r>
            <a:r>
              <a:rPr lang="en-US" altLang="zh-CN" sz="1200" dirty="0" smtClean="0">
                <a:solidFill>
                  <a:srgbClr val="C00000"/>
                </a:solidFill>
              </a:rPr>
              <a:t>648 </a:t>
            </a:r>
            <a:r>
              <a:rPr lang="en-US" altLang="zh-CN" sz="1200" dirty="0" smtClean="0">
                <a:solidFill>
                  <a:srgbClr val="0000FF"/>
                </a:solidFill>
              </a:rPr>
              <a:t>bits</a:t>
            </a:r>
            <a:endParaRPr lang="zh-CN" altLang="en-US" sz="1200" dirty="0">
              <a:solidFill>
                <a:srgbClr val="0000FF"/>
              </a:solidFill>
            </a:endParaRPr>
          </a:p>
        </p:txBody>
      </p:sp>
      <p:sp>
        <p:nvSpPr>
          <p:cNvPr id="30" name="矩形 29"/>
          <p:cNvSpPr/>
          <p:nvPr/>
        </p:nvSpPr>
        <p:spPr bwMode="auto">
          <a:xfrm>
            <a:off x="734762" y="2784320"/>
            <a:ext cx="5281702" cy="1461727"/>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1" name="矩形 30"/>
          <p:cNvSpPr/>
          <p:nvPr/>
        </p:nvSpPr>
        <p:spPr bwMode="auto">
          <a:xfrm>
            <a:off x="6546227" y="2784320"/>
            <a:ext cx="5186006" cy="146172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2" name="矩形 31"/>
          <p:cNvSpPr/>
          <p:nvPr/>
        </p:nvSpPr>
        <p:spPr bwMode="auto">
          <a:xfrm>
            <a:off x="6552406" y="4674282"/>
            <a:ext cx="5179826" cy="1438565"/>
          </a:xfrm>
          <a:prstGeom prst="rect">
            <a:avLst/>
          </a:prstGeom>
          <a:no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4" name="矩形 33"/>
          <p:cNvSpPr/>
          <p:nvPr/>
        </p:nvSpPr>
        <p:spPr>
          <a:xfrm>
            <a:off x="7059361" y="4270278"/>
            <a:ext cx="3787149"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27x2</a:t>
            </a:r>
            <a:r>
              <a:rPr lang="en-US" altLang="zh-CN" sz="1200" dirty="0" smtClean="0">
                <a:solidFill>
                  <a:srgbClr val="C00000"/>
                </a:solidFill>
              </a:rPr>
              <a:t> = 54</a:t>
            </a:r>
            <a:r>
              <a:rPr lang="en-US" altLang="zh-CN" sz="1200" dirty="0" smtClean="0">
                <a:solidFill>
                  <a:srgbClr val="0000FF"/>
                </a:solidFill>
              </a:rPr>
              <a:t>, n = 24 x </a:t>
            </a:r>
            <a:r>
              <a:rPr lang="en-US" altLang="zh-CN" sz="1200" dirty="0" smtClean="0">
                <a:solidFill>
                  <a:srgbClr val="C00000"/>
                </a:solidFill>
              </a:rPr>
              <a:t>54 </a:t>
            </a:r>
            <a:r>
              <a:rPr lang="en-US" altLang="zh-CN" sz="1200" dirty="0" smtClean="0">
                <a:solidFill>
                  <a:srgbClr val="0000FF"/>
                </a:solidFill>
              </a:rPr>
              <a:t>= </a:t>
            </a:r>
            <a:r>
              <a:rPr lang="en-US" altLang="zh-CN" sz="1200" dirty="0" smtClean="0">
                <a:solidFill>
                  <a:srgbClr val="C00000"/>
                </a:solidFill>
              </a:rPr>
              <a:t>1296 </a:t>
            </a:r>
            <a:r>
              <a:rPr lang="en-US" altLang="zh-CN" sz="1200" dirty="0" smtClean="0">
                <a:solidFill>
                  <a:srgbClr val="0000FF"/>
                </a:solidFill>
              </a:rPr>
              <a:t>bits</a:t>
            </a:r>
            <a:endParaRPr lang="zh-CN" altLang="en-US" sz="1200" dirty="0">
              <a:solidFill>
                <a:srgbClr val="0000FF"/>
              </a:solidFill>
            </a:endParaRPr>
          </a:p>
        </p:txBody>
      </p:sp>
      <p:sp>
        <p:nvSpPr>
          <p:cNvPr id="35" name="矩形 34"/>
          <p:cNvSpPr/>
          <p:nvPr/>
        </p:nvSpPr>
        <p:spPr>
          <a:xfrm>
            <a:off x="6983161" y="6124595"/>
            <a:ext cx="3886200"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27x3</a:t>
            </a:r>
            <a:r>
              <a:rPr lang="en-US" altLang="zh-CN" sz="1200" dirty="0" smtClean="0">
                <a:solidFill>
                  <a:srgbClr val="C00000"/>
                </a:solidFill>
              </a:rPr>
              <a:t> = 81</a:t>
            </a:r>
            <a:r>
              <a:rPr lang="en-US" altLang="zh-CN" sz="1200" dirty="0" smtClean="0">
                <a:solidFill>
                  <a:srgbClr val="0000FF"/>
                </a:solidFill>
              </a:rPr>
              <a:t>, n = 24 x </a:t>
            </a:r>
            <a:r>
              <a:rPr lang="en-US" altLang="zh-CN" sz="1200" dirty="0" smtClean="0">
                <a:solidFill>
                  <a:srgbClr val="C00000"/>
                </a:solidFill>
              </a:rPr>
              <a:t>81 </a:t>
            </a:r>
            <a:r>
              <a:rPr lang="en-US" altLang="zh-CN" sz="1200" dirty="0" smtClean="0">
                <a:solidFill>
                  <a:srgbClr val="0000FF"/>
                </a:solidFill>
              </a:rPr>
              <a:t>= </a:t>
            </a:r>
            <a:r>
              <a:rPr lang="en-US" altLang="zh-CN" sz="1200" dirty="0" smtClean="0">
                <a:solidFill>
                  <a:srgbClr val="C00000"/>
                </a:solidFill>
              </a:rPr>
              <a:t>1944 </a:t>
            </a:r>
            <a:r>
              <a:rPr lang="en-US" altLang="zh-CN" sz="1200" dirty="0" smtClean="0">
                <a:solidFill>
                  <a:srgbClr val="0000FF"/>
                </a:solidFill>
              </a:rPr>
              <a:t>bits</a:t>
            </a:r>
            <a:endParaRPr lang="zh-CN" altLang="en-US" sz="1200" dirty="0">
              <a:solidFill>
                <a:srgbClr val="0000FF"/>
              </a:solidFill>
            </a:endParaRPr>
          </a:p>
        </p:txBody>
      </p:sp>
      <p:sp>
        <p:nvSpPr>
          <p:cNvPr id="36" name="矩形 35"/>
          <p:cNvSpPr/>
          <p:nvPr/>
        </p:nvSpPr>
        <p:spPr>
          <a:xfrm>
            <a:off x="734761" y="4613120"/>
            <a:ext cx="5517777" cy="1528624"/>
          </a:xfrm>
          <a:prstGeom prst="rect">
            <a:avLst/>
          </a:prstGeom>
        </p:spPr>
        <p:txBody>
          <a:bodyPr wrap="square">
            <a:spAutoFit/>
          </a:bodyPr>
          <a:lstStyle/>
          <a:p>
            <a:pPr marL="182563" lvl="1">
              <a:lnSpc>
                <a:spcPts val="1600"/>
              </a:lnSpc>
              <a:buClr>
                <a:srgbClr val="002060"/>
              </a:buClr>
              <a:defRPr/>
            </a:pPr>
            <a:r>
              <a:rPr lang="en-US" altLang="zh-CN" sz="1400" b="1" dirty="0" smtClean="0">
                <a:latin typeface="Calibri" pitchFamily="34" charset="0"/>
                <a:ea typeface="宋体" pitchFamily="2" charset="-122"/>
              </a:rPr>
              <a:t>Examples for embedded lifting factors:</a:t>
            </a:r>
          </a:p>
          <a:p>
            <a:pPr marL="354013" lvl="1" indent="-171450">
              <a:lnSpc>
                <a:spcPts val="1600"/>
              </a:lnSpc>
              <a:buClr>
                <a:srgbClr val="002060"/>
              </a:buClr>
              <a:buFontTx/>
              <a:buChar char="-"/>
              <a:defRPr/>
            </a:pPr>
            <a:r>
              <a:rPr lang="en-US" altLang="zh-CN" sz="1400" b="1" dirty="0" smtClean="0">
                <a:solidFill>
                  <a:srgbClr val="C00000"/>
                </a:solidFill>
                <a:latin typeface="Calibri" pitchFamily="34" charset="0"/>
                <a:ea typeface="宋体" pitchFamily="2" charset="-122"/>
              </a:rPr>
              <a:t>Case A: 0 (0 % 27 = 0) </a:t>
            </a:r>
            <a:r>
              <a:rPr lang="en-US" altLang="zh-CN" sz="1400" b="1" dirty="0">
                <a:solidFill>
                  <a:srgbClr val="C00000"/>
                </a:solidFill>
                <a:latin typeface="Calibri" pitchFamily="34" charset="0"/>
                <a:ea typeface="宋体" pitchFamily="2" charset="-122"/>
                <a:sym typeface="Wingdings" panose="05000000000000000000" pitchFamily="2" charset="2"/>
              </a:rPr>
              <a:t> </a:t>
            </a:r>
            <a:r>
              <a:rPr lang="en-US" altLang="zh-CN" sz="1400" b="1" dirty="0" smtClean="0">
                <a:solidFill>
                  <a:srgbClr val="C00000"/>
                </a:solidFill>
                <a:latin typeface="Calibri" pitchFamily="34" charset="0"/>
                <a:ea typeface="宋体" pitchFamily="2" charset="-122"/>
                <a:sym typeface="Wingdings" panose="05000000000000000000" pitchFamily="2" charset="2"/>
              </a:rPr>
              <a:t>0 (0 % 54 = 0)  0 (long)</a:t>
            </a:r>
            <a:endParaRPr lang="en-US" altLang="zh-CN" sz="1400" b="1" dirty="0" smtClean="0">
              <a:solidFill>
                <a:srgbClr val="C00000"/>
              </a:solidFill>
              <a:latin typeface="Calibri" pitchFamily="34" charset="0"/>
              <a:ea typeface="宋体" pitchFamily="2" charset="-122"/>
            </a:endParaRPr>
          </a:p>
          <a:p>
            <a:pPr marL="354013" lvl="1" indent="-171450">
              <a:lnSpc>
                <a:spcPts val="1600"/>
              </a:lnSpc>
              <a:buClr>
                <a:srgbClr val="002060"/>
              </a:buClr>
              <a:buFontTx/>
              <a:buChar char="-"/>
              <a:defRPr/>
            </a:pPr>
            <a:r>
              <a:rPr lang="en-US" altLang="zh-CN" sz="1400" b="1" dirty="0" smtClean="0">
                <a:solidFill>
                  <a:srgbClr val="0000FF"/>
                </a:solidFill>
                <a:latin typeface="Calibri" pitchFamily="34" charset="0"/>
                <a:ea typeface="宋体" pitchFamily="2" charset="-122"/>
              </a:rPr>
              <a:t>Case B: 17 (</a:t>
            </a:r>
            <a:r>
              <a:rPr lang="en-US" altLang="zh-CN" sz="1400" b="1" dirty="0" smtClean="0">
                <a:solidFill>
                  <a:srgbClr val="0000FF"/>
                </a:solidFill>
                <a:latin typeface="Calibri" pitchFamily="34" charset="0"/>
                <a:ea typeface="宋体" pitchFamily="2" charset="-122"/>
                <a:sym typeface="Wingdings" panose="05000000000000000000" pitchFamily="2" charset="2"/>
              </a:rPr>
              <a:t>44 % 27 = 17</a:t>
            </a:r>
            <a:r>
              <a:rPr lang="en-US" altLang="zh-CN" sz="1400" b="1" dirty="0" smtClean="0">
                <a:solidFill>
                  <a:srgbClr val="0000FF"/>
                </a:solidFill>
                <a:latin typeface="Calibri" pitchFamily="34" charset="0"/>
                <a:ea typeface="宋体" pitchFamily="2" charset="-122"/>
              </a:rPr>
              <a:t>) </a:t>
            </a:r>
            <a:r>
              <a:rPr lang="en-US" altLang="zh-CN" sz="1400" b="1" dirty="0">
                <a:solidFill>
                  <a:srgbClr val="0000FF"/>
                </a:solidFill>
                <a:latin typeface="Calibri" pitchFamily="34" charset="0"/>
                <a:ea typeface="宋体" pitchFamily="2" charset="-122"/>
                <a:sym typeface="Wingdings" panose="05000000000000000000" pitchFamily="2" charset="2"/>
              </a:rPr>
              <a:t> </a:t>
            </a:r>
            <a:r>
              <a:rPr lang="en-US" altLang="zh-CN" sz="1400" b="1" dirty="0" smtClean="0">
                <a:solidFill>
                  <a:srgbClr val="0000FF"/>
                </a:solidFill>
                <a:latin typeface="Calibri" pitchFamily="34" charset="0"/>
                <a:ea typeface="宋体" pitchFamily="2" charset="-122"/>
                <a:sym typeface="Wingdings" panose="05000000000000000000" pitchFamily="2" charset="2"/>
              </a:rPr>
              <a:t>44 (44 % 54 = 44) </a:t>
            </a:r>
            <a:r>
              <a:rPr lang="en-US" altLang="zh-CN" sz="1400" b="1" dirty="0">
                <a:solidFill>
                  <a:srgbClr val="0000FF"/>
                </a:solidFill>
                <a:latin typeface="Calibri" pitchFamily="34" charset="0"/>
                <a:ea typeface="宋体" pitchFamily="2" charset="-122"/>
                <a:sym typeface="Wingdings" panose="05000000000000000000" pitchFamily="2" charset="2"/>
              </a:rPr>
              <a:t> </a:t>
            </a:r>
            <a:r>
              <a:rPr lang="en-US" altLang="zh-CN" sz="1400" b="1" dirty="0" smtClean="0">
                <a:solidFill>
                  <a:srgbClr val="0000FF"/>
                </a:solidFill>
                <a:latin typeface="Calibri" pitchFamily="34" charset="0"/>
                <a:ea typeface="宋体" pitchFamily="2" charset="-122"/>
                <a:sym typeface="Wingdings" panose="05000000000000000000" pitchFamily="2" charset="2"/>
              </a:rPr>
              <a:t>44 (long</a:t>
            </a:r>
            <a:r>
              <a:rPr lang="en-US" altLang="zh-CN" sz="1400" b="1" dirty="0">
                <a:solidFill>
                  <a:srgbClr val="0000FF"/>
                </a:solidFill>
                <a:latin typeface="Calibri" pitchFamily="34" charset="0"/>
                <a:ea typeface="宋体" pitchFamily="2" charset="-122"/>
                <a:sym typeface="Wingdings" panose="05000000000000000000" pitchFamily="2" charset="2"/>
              </a:rPr>
              <a:t>)</a:t>
            </a:r>
            <a:endParaRPr lang="en-US" altLang="zh-CN" sz="1400" b="1" dirty="0">
              <a:solidFill>
                <a:srgbClr val="0000FF"/>
              </a:solidFill>
              <a:latin typeface="Calibri" pitchFamily="34" charset="0"/>
              <a:ea typeface="宋体" pitchFamily="2" charset="-122"/>
            </a:endParaRPr>
          </a:p>
          <a:p>
            <a:pPr marL="354013" lvl="1" indent="-171450">
              <a:lnSpc>
                <a:spcPts val="1600"/>
              </a:lnSpc>
              <a:buClr>
                <a:srgbClr val="002060"/>
              </a:buClr>
              <a:buFontTx/>
              <a:buChar char="-"/>
              <a:defRPr/>
            </a:pPr>
            <a:r>
              <a:rPr lang="en-US" altLang="zh-CN" sz="1400" b="1" dirty="0">
                <a:solidFill>
                  <a:srgbClr val="00B050"/>
                </a:solidFill>
                <a:latin typeface="Calibri" pitchFamily="34" charset="0"/>
                <a:ea typeface="宋体" pitchFamily="2" charset="-122"/>
              </a:rPr>
              <a:t>Case </a:t>
            </a:r>
            <a:r>
              <a:rPr lang="en-US" altLang="zh-CN" sz="1400" b="1" dirty="0" smtClean="0">
                <a:solidFill>
                  <a:srgbClr val="00B050"/>
                </a:solidFill>
                <a:latin typeface="Calibri" pitchFamily="34" charset="0"/>
                <a:ea typeface="宋体" pitchFamily="2" charset="-122"/>
              </a:rPr>
              <a:t>C: 23 (</a:t>
            </a:r>
            <a:r>
              <a:rPr lang="en-US" altLang="zh-CN" sz="1400" b="1" dirty="0" smtClean="0">
                <a:solidFill>
                  <a:srgbClr val="00B050"/>
                </a:solidFill>
                <a:latin typeface="Calibri" pitchFamily="34" charset="0"/>
                <a:ea typeface="宋体" pitchFamily="2" charset="-122"/>
                <a:sym typeface="Wingdings" panose="05000000000000000000" pitchFamily="2" charset="2"/>
              </a:rPr>
              <a:t>23 % 27 = 23</a:t>
            </a:r>
            <a:r>
              <a:rPr lang="en-US" altLang="zh-CN" sz="1400" b="1" dirty="0" smtClean="0">
                <a:solidFill>
                  <a:srgbClr val="00B050"/>
                </a:solidFill>
                <a:latin typeface="Calibri" pitchFamily="34" charset="0"/>
                <a:ea typeface="宋体" pitchFamily="2" charset="-122"/>
              </a:rPr>
              <a:t>) </a:t>
            </a:r>
            <a:r>
              <a:rPr lang="en-US" altLang="zh-CN" sz="1400" b="1" dirty="0">
                <a:solidFill>
                  <a:srgbClr val="00B050"/>
                </a:solidFill>
                <a:latin typeface="Calibri" pitchFamily="34" charset="0"/>
                <a:ea typeface="宋体" pitchFamily="2" charset="-122"/>
                <a:sym typeface="Wingdings" panose="05000000000000000000" pitchFamily="2" charset="2"/>
              </a:rPr>
              <a:t> </a:t>
            </a:r>
            <a:r>
              <a:rPr lang="en-US" altLang="zh-CN" sz="1400" b="1" dirty="0" smtClean="0">
                <a:solidFill>
                  <a:srgbClr val="00B050"/>
                </a:solidFill>
                <a:latin typeface="Calibri" pitchFamily="34" charset="0"/>
                <a:ea typeface="宋体" pitchFamily="2" charset="-122"/>
                <a:sym typeface="Wingdings" panose="05000000000000000000" pitchFamily="2" charset="2"/>
              </a:rPr>
              <a:t>23 (77 % 54 = 23) </a:t>
            </a:r>
            <a:r>
              <a:rPr lang="en-US" altLang="zh-CN" sz="1400" b="1" dirty="0">
                <a:solidFill>
                  <a:srgbClr val="00B050"/>
                </a:solidFill>
                <a:latin typeface="Calibri" pitchFamily="34" charset="0"/>
                <a:ea typeface="宋体" pitchFamily="2" charset="-122"/>
                <a:sym typeface="Wingdings" panose="05000000000000000000" pitchFamily="2" charset="2"/>
              </a:rPr>
              <a:t> 7</a:t>
            </a:r>
            <a:r>
              <a:rPr lang="en-US" altLang="zh-CN" sz="1400" b="1" dirty="0" smtClean="0">
                <a:solidFill>
                  <a:srgbClr val="00B050"/>
                </a:solidFill>
                <a:latin typeface="Calibri" pitchFamily="34" charset="0"/>
                <a:ea typeface="宋体" pitchFamily="2" charset="-122"/>
                <a:sym typeface="Wingdings" panose="05000000000000000000" pitchFamily="2" charset="2"/>
              </a:rPr>
              <a:t>7 </a:t>
            </a:r>
            <a:r>
              <a:rPr lang="en-US" altLang="zh-CN" sz="1400" b="1" dirty="0">
                <a:solidFill>
                  <a:srgbClr val="00B050"/>
                </a:solidFill>
                <a:latin typeface="Calibri" pitchFamily="34" charset="0"/>
                <a:ea typeface="宋体" pitchFamily="2" charset="-122"/>
                <a:sym typeface="Wingdings" panose="05000000000000000000" pitchFamily="2" charset="2"/>
              </a:rPr>
              <a:t>(long)</a:t>
            </a:r>
            <a:endParaRPr lang="en-US" altLang="zh-CN" sz="1400" b="1" dirty="0">
              <a:solidFill>
                <a:srgbClr val="00B050"/>
              </a:solidFill>
              <a:latin typeface="Calibri" pitchFamily="34" charset="0"/>
              <a:ea typeface="宋体" pitchFamily="2" charset="-122"/>
            </a:endParaRPr>
          </a:p>
          <a:p>
            <a:pPr marL="182563" lvl="1">
              <a:lnSpc>
                <a:spcPts val="1600"/>
              </a:lnSpc>
              <a:buClr>
                <a:srgbClr val="002060"/>
              </a:buClr>
              <a:defRPr/>
            </a:pPr>
            <a:endParaRPr lang="en-US" altLang="zh-CN" sz="1400" b="1" dirty="0" smtClean="0">
              <a:solidFill>
                <a:srgbClr val="C00000"/>
              </a:solidFill>
              <a:latin typeface="Calibri" pitchFamily="34" charset="0"/>
              <a:ea typeface="宋体" pitchFamily="2" charset="-122"/>
            </a:endParaRPr>
          </a:p>
          <a:p>
            <a:pPr marL="182563" lvl="1">
              <a:lnSpc>
                <a:spcPts val="1600"/>
              </a:lnSpc>
              <a:buClr>
                <a:srgbClr val="002060"/>
              </a:buClr>
              <a:defRPr/>
            </a:pPr>
            <a:r>
              <a:rPr lang="en-US" altLang="zh-CN" sz="1400" b="1" dirty="0" smtClean="0">
                <a:solidFill>
                  <a:srgbClr val="C00000"/>
                </a:solidFill>
                <a:latin typeface="Calibri" pitchFamily="34" charset="0"/>
                <a:ea typeface="宋体" pitchFamily="2" charset="-122"/>
              </a:rPr>
              <a:t>All with one base matrix and one group of lifting coefficients</a:t>
            </a:r>
          </a:p>
          <a:p>
            <a:pPr marL="182563" lvl="1">
              <a:lnSpc>
                <a:spcPts val="1600"/>
              </a:lnSpc>
              <a:buClr>
                <a:srgbClr val="002060"/>
              </a:buClr>
              <a:defRPr/>
            </a:pPr>
            <a:r>
              <a:rPr lang="en-US" altLang="zh-CN" sz="1400" b="1" dirty="0" smtClean="0">
                <a:solidFill>
                  <a:srgbClr val="C00000"/>
                </a:solidFill>
                <a:latin typeface="Calibri" pitchFamily="34" charset="0"/>
                <a:ea typeface="宋体" pitchFamily="2" charset="-122"/>
                <a:sym typeface="Wingdings" panose="05000000000000000000" pitchFamily="2" charset="2"/>
              </a:rPr>
              <a:t> Reduces the implementation complexity of 3 lengths</a:t>
            </a:r>
            <a:endParaRPr lang="en-US" altLang="zh-CN" sz="1400" b="1" dirty="0">
              <a:solidFill>
                <a:srgbClr val="C00000"/>
              </a:solidFill>
              <a:latin typeface="Calibri" pitchFamily="34" charset="0"/>
              <a:ea typeface="宋体" pitchFamily="2" charset="-122"/>
            </a:endParaRPr>
          </a:p>
        </p:txBody>
      </p:sp>
      <p:sp>
        <p:nvSpPr>
          <p:cNvPr id="38" name="椭圆 37"/>
          <p:cNvSpPr/>
          <p:nvPr/>
        </p:nvSpPr>
        <p:spPr bwMode="auto">
          <a:xfrm>
            <a:off x="837406" y="2852526"/>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9" name="椭圆 38"/>
          <p:cNvSpPr/>
          <p:nvPr/>
        </p:nvSpPr>
        <p:spPr bwMode="auto">
          <a:xfrm>
            <a:off x="6588000" y="2852526"/>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0" name="椭圆 39"/>
          <p:cNvSpPr/>
          <p:nvPr/>
        </p:nvSpPr>
        <p:spPr bwMode="auto">
          <a:xfrm>
            <a:off x="6624000" y="4742526"/>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1" name="椭圆 40"/>
          <p:cNvSpPr/>
          <p:nvPr/>
        </p:nvSpPr>
        <p:spPr bwMode="auto">
          <a:xfrm>
            <a:off x="1692000" y="2960526"/>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2" name="椭圆 41"/>
          <p:cNvSpPr/>
          <p:nvPr/>
        </p:nvSpPr>
        <p:spPr bwMode="auto">
          <a:xfrm>
            <a:off x="7428706" y="2960526"/>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3" name="椭圆 42"/>
          <p:cNvSpPr/>
          <p:nvPr/>
        </p:nvSpPr>
        <p:spPr bwMode="auto">
          <a:xfrm>
            <a:off x="7452000" y="4841720"/>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4" name="椭圆 43"/>
          <p:cNvSpPr/>
          <p:nvPr/>
        </p:nvSpPr>
        <p:spPr bwMode="auto">
          <a:xfrm>
            <a:off x="828000" y="3271696"/>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5" name="椭圆 44"/>
          <p:cNvSpPr/>
          <p:nvPr/>
        </p:nvSpPr>
        <p:spPr bwMode="auto">
          <a:xfrm>
            <a:off x="6588000" y="3273717"/>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6" name="椭圆 45"/>
          <p:cNvSpPr/>
          <p:nvPr/>
        </p:nvSpPr>
        <p:spPr bwMode="auto">
          <a:xfrm>
            <a:off x="6606000" y="5157447"/>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50" name="矩形 49"/>
          <p:cNvSpPr/>
          <p:nvPr/>
        </p:nvSpPr>
        <p:spPr>
          <a:xfrm>
            <a:off x="2365264" y="2532316"/>
            <a:ext cx="2072024" cy="307777"/>
          </a:xfrm>
          <a:prstGeom prst="rect">
            <a:avLst/>
          </a:prstGeom>
        </p:spPr>
        <p:txBody>
          <a:bodyPr wrap="square">
            <a:spAutoFit/>
          </a:bodyPr>
          <a:lstStyle/>
          <a:p>
            <a:r>
              <a:rPr lang="en-US" altLang="zh-CN" sz="1400" b="1" dirty="0" smtClean="0">
                <a:solidFill>
                  <a:srgbClr val="C00000"/>
                </a:solidFill>
              </a:rPr>
              <a:t>11n-648 LDPC (R = 1/2)</a:t>
            </a:r>
            <a:endParaRPr lang="zh-CN" altLang="en-US" sz="1400" b="1" dirty="0">
              <a:solidFill>
                <a:srgbClr val="C00000"/>
              </a:solidFill>
            </a:endParaRPr>
          </a:p>
        </p:txBody>
      </p:sp>
      <p:sp>
        <p:nvSpPr>
          <p:cNvPr id="3" name="右箭头 2"/>
          <p:cNvSpPr/>
          <p:nvPr/>
        </p:nvSpPr>
        <p:spPr bwMode="auto">
          <a:xfrm>
            <a:off x="6171406" y="3424096"/>
            <a:ext cx="228600" cy="23429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51" name="右箭头 50"/>
          <p:cNvSpPr/>
          <p:nvPr/>
        </p:nvSpPr>
        <p:spPr bwMode="auto">
          <a:xfrm rot="5400000">
            <a:off x="10842397" y="4360670"/>
            <a:ext cx="342349" cy="23429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011181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t>Simulation Results </a:t>
            </a:r>
            <a:r>
              <a:rPr lang="en-US" altLang="zh-CN" sz="3600" dirty="0" smtClean="0">
                <a:sym typeface="Wingdings" panose="05000000000000000000" pitchFamily="2" charset="2"/>
              </a:rPr>
              <a:t> </a:t>
            </a:r>
            <a:r>
              <a:rPr lang="en-US" altLang="en-US" sz="3600" dirty="0">
                <a:solidFill>
                  <a:schemeClr val="tx1"/>
                </a:solidFill>
              </a:rPr>
              <a:t>11n-648 Based LDPC Codes</a:t>
            </a:r>
            <a:r>
              <a:rPr lang="en-US" altLang="zh-CN" sz="3600" dirty="0" smtClean="0">
                <a:sym typeface="Wingdings" panose="05000000000000000000" pitchFamily="2" charset="2"/>
              </a:rPr>
              <a:t> </a:t>
            </a:r>
            <a:endParaRPr lang="en-US" sz="3600" dirty="0"/>
          </a:p>
        </p:txBody>
      </p:sp>
      <p:pic>
        <p:nvPicPr>
          <p:cNvPr id="12" name="图片 11"/>
          <p:cNvPicPr/>
          <p:nvPr/>
        </p:nvPicPr>
        <p:blipFill>
          <a:blip r:embed="rId2"/>
          <a:stretch>
            <a:fillRect/>
          </a:stretch>
        </p:blipFill>
        <p:spPr>
          <a:xfrm>
            <a:off x="531852" y="1714076"/>
            <a:ext cx="5562600" cy="4224701"/>
          </a:xfrm>
          <a:prstGeom prst="rect">
            <a:avLst/>
          </a:prstGeom>
        </p:spPr>
      </p:pic>
      <p:sp>
        <p:nvSpPr>
          <p:cNvPr id="13" name="矩形 12"/>
          <p:cNvSpPr/>
          <p:nvPr/>
        </p:nvSpPr>
        <p:spPr>
          <a:xfrm>
            <a:off x="6400006" y="2297802"/>
            <a:ext cx="5562599" cy="2554545"/>
          </a:xfrm>
          <a:prstGeom prst="rect">
            <a:avLst/>
          </a:prstGeom>
        </p:spPr>
        <p:txBody>
          <a:bodyPr wrap="square">
            <a:spAutoFit/>
          </a:bodyPr>
          <a:lstStyle/>
          <a:p>
            <a:pPr marL="354013" lvl="1" indent="-171450">
              <a:lnSpc>
                <a:spcPts val="1600"/>
              </a:lnSpc>
              <a:buClr>
                <a:srgbClr val="002060"/>
              </a:buClr>
              <a:buFontTx/>
              <a:buChar char="-"/>
              <a:defRPr/>
            </a:pPr>
            <a:r>
              <a:rPr lang="en-US" altLang="zh-CN" sz="1800" dirty="0" smtClean="0">
                <a:latin typeface="Calibri" pitchFamily="34" charset="0"/>
                <a:ea typeface="宋体" pitchFamily="2" charset="-122"/>
              </a:rPr>
              <a:t>The 1296 and 1944 11n-648 Based LDPC Codes performs </a:t>
            </a:r>
            <a:r>
              <a:rPr lang="en-US" altLang="zh-CN" sz="1800" dirty="0" smtClean="0">
                <a:solidFill>
                  <a:srgbClr val="C00000"/>
                </a:solidFill>
                <a:latin typeface="Calibri" pitchFamily="34" charset="0"/>
                <a:ea typeface="宋体" pitchFamily="2" charset="-122"/>
              </a:rPr>
              <a:t>very close </a:t>
            </a:r>
            <a:r>
              <a:rPr lang="en-US" altLang="zh-CN" sz="1800" dirty="0" smtClean="0">
                <a:latin typeface="Calibri" pitchFamily="34" charset="0"/>
                <a:ea typeface="宋体" pitchFamily="2" charset="-122"/>
              </a:rPr>
              <a:t>to the default 11n LDPC codes</a:t>
            </a:r>
          </a:p>
          <a:p>
            <a:pPr marL="354013" lvl="1" indent="-171450">
              <a:lnSpc>
                <a:spcPts val="1600"/>
              </a:lnSpc>
              <a:buClr>
                <a:srgbClr val="002060"/>
              </a:buClr>
              <a:buFontTx/>
              <a:buChar char="-"/>
              <a:defRPr/>
            </a:pPr>
            <a:endParaRPr lang="en-US" altLang="zh-CN" sz="1800" dirty="0" smtClean="0">
              <a:latin typeface="Calibri" pitchFamily="34" charset="0"/>
              <a:ea typeface="宋体" pitchFamily="2" charset="-122"/>
            </a:endParaRPr>
          </a:p>
          <a:p>
            <a:pPr marL="354013" lvl="1" indent="-171450">
              <a:lnSpc>
                <a:spcPts val="1600"/>
              </a:lnSpc>
              <a:buClr>
                <a:srgbClr val="002060"/>
              </a:buClr>
              <a:buFontTx/>
              <a:buChar char="-"/>
              <a:defRPr/>
            </a:pPr>
            <a:r>
              <a:rPr lang="en-US" altLang="zh-CN" sz="1800" dirty="0" smtClean="0">
                <a:latin typeface="Calibri" pitchFamily="34" charset="0"/>
                <a:ea typeface="宋体" pitchFamily="2" charset="-122"/>
              </a:rPr>
              <a:t>The 648, 1296, </a:t>
            </a:r>
            <a:r>
              <a:rPr lang="en-US" altLang="zh-CN" sz="1800" dirty="0">
                <a:latin typeface="Calibri" pitchFamily="34" charset="0"/>
                <a:ea typeface="宋体" pitchFamily="2" charset="-122"/>
              </a:rPr>
              <a:t>1944 11n-648 Based LDPC Codes </a:t>
            </a:r>
            <a:r>
              <a:rPr lang="en-US" altLang="zh-CN" sz="1800" dirty="0" smtClean="0">
                <a:latin typeface="Calibri" pitchFamily="34" charset="0"/>
                <a:ea typeface="宋体" pitchFamily="2" charset="-122"/>
              </a:rPr>
              <a:t> share the </a:t>
            </a:r>
            <a:r>
              <a:rPr lang="en-US" altLang="zh-CN" sz="1800" dirty="0" smtClean="0">
                <a:solidFill>
                  <a:srgbClr val="C00000"/>
                </a:solidFill>
                <a:latin typeface="Calibri" pitchFamily="34" charset="0"/>
                <a:ea typeface="宋体" pitchFamily="2" charset="-122"/>
              </a:rPr>
              <a:t>same base matrix</a:t>
            </a:r>
            <a:r>
              <a:rPr lang="en-US" altLang="zh-CN" sz="1800" dirty="0" smtClean="0">
                <a:latin typeface="Calibri" pitchFamily="34" charset="0"/>
                <a:ea typeface="宋体" pitchFamily="2" charset="-122"/>
              </a:rPr>
              <a:t>, and the </a:t>
            </a:r>
            <a:r>
              <a:rPr lang="en-US" altLang="zh-CN" sz="1800" dirty="0" smtClean="0">
                <a:solidFill>
                  <a:srgbClr val="C00000"/>
                </a:solidFill>
                <a:latin typeface="Calibri" pitchFamily="34" charset="0"/>
                <a:ea typeface="宋体" pitchFamily="2" charset="-122"/>
              </a:rPr>
              <a:t>same set of lifting factors</a:t>
            </a:r>
          </a:p>
          <a:p>
            <a:pPr marL="354013" lvl="1" indent="-171450">
              <a:lnSpc>
                <a:spcPts val="1600"/>
              </a:lnSpc>
              <a:buClr>
                <a:srgbClr val="002060"/>
              </a:buClr>
              <a:buFontTx/>
              <a:buChar char="-"/>
              <a:defRPr/>
            </a:pPr>
            <a:endParaRPr lang="en-US" altLang="zh-CN" sz="1800" dirty="0">
              <a:latin typeface="Calibri" pitchFamily="34" charset="0"/>
              <a:ea typeface="宋体" pitchFamily="2" charset="-122"/>
            </a:endParaRPr>
          </a:p>
          <a:p>
            <a:pPr marL="354013" lvl="1" indent="-171450">
              <a:lnSpc>
                <a:spcPts val="1600"/>
              </a:lnSpc>
              <a:buClr>
                <a:srgbClr val="002060"/>
              </a:buClr>
              <a:buFontTx/>
              <a:buChar char="-"/>
              <a:defRPr/>
            </a:pPr>
            <a:r>
              <a:rPr lang="en-US" altLang="zh-CN" sz="1800" dirty="0" smtClean="0">
                <a:latin typeface="Calibri" pitchFamily="34" charset="0"/>
                <a:ea typeface="宋体" pitchFamily="2" charset="-122"/>
              </a:rPr>
              <a:t>The decoder can </a:t>
            </a:r>
            <a:r>
              <a:rPr lang="en-US" altLang="zh-CN" sz="1800" dirty="0" smtClean="0">
                <a:solidFill>
                  <a:srgbClr val="C00000"/>
                </a:solidFill>
                <a:latin typeface="Calibri" pitchFamily="34" charset="0"/>
                <a:ea typeface="宋体" pitchFamily="2" charset="-122"/>
              </a:rPr>
              <a:t>fully reuse the 11n-648 short code decoder </a:t>
            </a:r>
            <a:r>
              <a:rPr lang="en-US" altLang="zh-CN" sz="1800" dirty="0" smtClean="0">
                <a:latin typeface="Calibri" pitchFamily="34" charset="0"/>
                <a:ea typeface="宋体" pitchFamily="2" charset="-122"/>
              </a:rPr>
              <a:t>with a </a:t>
            </a:r>
            <a:r>
              <a:rPr lang="en-US" altLang="zh-CN" sz="1800" dirty="0" smtClean="0">
                <a:solidFill>
                  <a:srgbClr val="C00000"/>
                </a:solidFill>
                <a:latin typeface="Calibri" pitchFamily="34" charset="0"/>
                <a:ea typeface="宋体" pitchFamily="2" charset="-122"/>
              </a:rPr>
              <a:t>simple modulo operation </a:t>
            </a:r>
            <a:r>
              <a:rPr lang="en-US" altLang="zh-CN" sz="1800" dirty="0" smtClean="0">
                <a:latin typeface="Calibri" pitchFamily="34" charset="0"/>
                <a:ea typeface="宋体" pitchFamily="2" charset="-122"/>
              </a:rPr>
              <a:t>at the </a:t>
            </a:r>
            <a:r>
              <a:rPr lang="en-US" altLang="zh-CN" sz="1800" dirty="0">
                <a:latin typeface="Calibri" pitchFamily="34" charset="0"/>
                <a:ea typeface="宋体" pitchFamily="2" charset="-122"/>
              </a:rPr>
              <a:t>addressing module if </a:t>
            </a:r>
            <a:r>
              <a:rPr lang="en-US" altLang="zh-CN" sz="1800" dirty="0" smtClean="0">
                <a:latin typeface="Calibri" pitchFamily="34" charset="0"/>
                <a:ea typeface="宋体" pitchFamily="2" charset="-122"/>
              </a:rPr>
              <a:t>1296 or 1944 code is enabled</a:t>
            </a:r>
          </a:p>
          <a:p>
            <a:pPr marL="354013" lvl="1" indent="-171450">
              <a:lnSpc>
                <a:spcPts val="1600"/>
              </a:lnSpc>
              <a:buClr>
                <a:srgbClr val="002060"/>
              </a:buClr>
              <a:buFontTx/>
              <a:buChar char="-"/>
              <a:defRPr/>
            </a:pPr>
            <a:endParaRPr lang="en-US" altLang="zh-CN" sz="1800" dirty="0">
              <a:latin typeface="Calibri" pitchFamily="34" charset="0"/>
              <a:ea typeface="宋体" pitchFamily="2" charset="-122"/>
            </a:endParaRPr>
          </a:p>
          <a:p>
            <a:pPr marL="354013" lvl="1" indent="-171450">
              <a:lnSpc>
                <a:spcPts val="1600"/>
              </a:lnSpc>
              <a:buClr>
                <a:srgbClr val="002060"/>
              </a:buClr>
              <a:buFontTx/>
              <a:buChar char="-"/>
              <a:defRPr/>
            </a:pPr>
            <a:r>
              <a:rPr lang="en-US" altLang="zh-CN" sz="1800" dirty="0" smtClean="0">
                <a:latin typeface="Calibri" pitchFamily="34" charset="0"/>
                <a:ea typeface="宋体" pitchFamily="2" charset="-122"/>
              </a:rPr>
              <a:t>Decoder </a:t>
            </a:r>
            <a:r>
              <a:rPr lang="en-US" altLang="zh-CN" sz="1800" dirty="0" smtClean="0">
                <a:solidFill>
                  <a:srgbClr val="C00000"/>
                </a:solidFill>
                <a:latin typeface="Calibri" pitchFamily="34" charset="0"/>
                <a:ea typeface="宋体" pitchFamily="2" charset="-122"/>
              </a:rPr>
              <a:t>area occupation </a:t>
            </a:r>
            <a:r>
              <a:rPr lang="en-US" altLang="zh-CN" sz="1800" dirty="0" smtClean="0">
                <a:latin typeface="Calibri" pitchFamily="34" charset="0"/>
                <a:ea typeface="宋体" pitchFamily="2" charset="-122"/>
              </a:rPr>
              <a:t>can be significantly </a:t>
            </a:r>
            <a:r>
              <a:rPr lang="en-US" altLang="zh-CN" sz="1800" dirty="0" smtClean="0">
                <a:solidFill>
                  <a:srgbClr val="C00000"/>
                </a:solidFill>
                <a:latin typeface="Calibri" pitchFamily="34" charset="0"/>
                <a:ea typeface="宋体" pitchFamily="2" charset="-122"/>
              </a:rPr>
              <a:t>reduced</a:t>
            </a:r>
          </a:p>
        </p:txBody>
      </p:sp>
    </p:spTree>
    <p:extLst>
      <p:ext uri="{BB962C8B-B14F-4D97-AF65-F5344CB8AC3E}">
        <p14:creationId xmlns:p14="http://schemas.microsoft.com/office/powerpoint/2010/main" val="177716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p:cNvSpPr txBox="1">
            <a:spLocks noChangeArrowheads="1"/>
          </p:cNvSpPr>
          <p:nvPr/>
        </p:nvSpPr>
        <p:spPr>
          <a:xfrm>
            <a:off x="406347" y="534194"/>
            <a:ext cx="11580893" cy="457306"/>
          </a:xfrm>
          <a:prstGeom prst="rect">
            <a:avLst/>
          </a:prstGeom>
        </p:spPr>
        <p:txBody>
          <a:bodyPr/>
          <a:lstStyle>
            <a:lvl1pPr algn="ctr" rtl="0" eaLnBrk="0" fontAlgn="base" hangingPunct="0">
              <a:spcBef>
                <a:spcPct val="0"/>
              </a:spcBef>
              <a:spcAft>
                <a:spcPct val="0"/>
              </a:spcAft>
              <a:defRPr sz="39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5pPr>
            <a:lvl6pPr marL="497799" algn="ctr" rtl="0" eaLnBrk="0" fontAlgn="base" hangingPunct="0">
              <a:spcBef>
                <a:spcPct val="0"/>
              </a:spcBef>
              <a:spcAft>
                <a:spcPct val="0"/>
              </a:spcAft>
              <a:defRPr sz="3900">
                <a:solidFill>
                  <a:schemeClr val="tx2"/>
                </a:solidFill>
                <a:latin typeface="Times New Roman" pitchFamily="-109" charset="0"/>
              </a:defRPr>
            </a:lvl6pPr>
            <a:lvl7pPr marL="995599" algn="ctr" rtl="0" eaLnBrk="0" fontAlgn="base" hangingPunct="0">
              <a:spcBef>
                <a:spcPct val="0"/>
              </a:spcBef>
              <a:spcAft>
                <a:spcPct val="0"/>
              </a:spcAft>
              <a:defRPr sz="3900">
                <a:solidFill>
                  <a:schemeClr val="tx2"/>
                </a:solidFill>
                <a:latin typeface="Times New Roman" pitchFamily="-109" charset="0"/>
              </a:defRPr>
            </a:lvl7pPr>
            <a:lvl8pPr marL="1493398" algn="ctr" rtl="0" eaLnBrk="0" fontAlgn="base" hangingPunct="0">
              <a:spcBef>
                <a:spcPct val="0"/>
              </a:spcBef>
              <a:spcAft>
                <a:spcPct val="0"/>
              </a:spcAft>
              <a:defRPr sz="3900">
                <a:solidFill>
                  <a:schemeClr val="tx2"/>
                </a:solidFill>
                <a:latin typeface="Times New Roman" pitchFamily="-109" charset="0"/>
              </a:defRPr>
            </a:lvl8pPr>
            <a:lvl9pPr marL="1991197" algn="ctr" rtl="0" eaLnBrk="0" fontAlgn="base" hangingPunct="0">
              <a:spcBef>
                <a:spcPct val="0"/>
              </a:spcBef>
              <a:spcAft>
                <a:spcPct val="0"/>
              </a:spcAft>
              <a:defRPr sz="3900">
                <a:solidFill>
                  <a:schemeClr val="tx2"/>
                </a:solidFill>
                <a:latin typeface="Times New Roman" pitchFamily="-109" charset="0"/>
              </a:defRPr>
            </a:lvl9pPr>
          </a:lstStyle>
          <a:p>
            <a:r>
              <a:rPr lang="en-US" altLang="zh-CN" sz="3500" b="1" kern="0" dirty="0">
                <a:solidFill>
                  <a:srgbClr val="000000"/>
                </a:solidFill>
              </a:rPr>
              <a:t>Technical Guidance </a:t>
            </a:r>
            <a:endParaRPr lang="en-US" sz="3500" b="1" kern="0" dirty="0">
              <a:solidFill>
                <a:srgbClr val="000000"/>
              </a:solidFill>
            </a:endParaRPr>
          </a:p>
        </p:txBody>
      </p:sp>
      <p:graphicFrame>
        <p:nvGraphicFramePr>
          <p:cNvPr id="6" name="Content Placeholder 4">
            <a:extLst>
              <a:ext uri="{FF2B5EF4-FFF2-40B4-BE49-F238E27FC236}">
                <a16:creationId xmlns="" xmlns:a16="http://schemas.microsoft.com/office/drawing/2014/main" id="{89077ED8-A5EB-4226-82A2-B634F48CEBD4}"/>
              </a:ext>
            </a:extLst>
          </p:cNvPr>
          <p:cNvGraphicFramePr>
            <a:graphicFrameLocks/>
          </p:cNvGraphicFramePr>
          <p:nvPr>
            <p:extLst>
              <p:ext uri="{D42A27DB-BD31-4B8C-83A1-F6EECF244321}">
                <p14:modId xmlns:p14="http://schemas.microsoft.com/office/powerpoint/2010/main" val="3899196092"/>
              </p:ext>
            </p:extLst>
          </p:nvPr>
        </p:nvGraphicFramePr>
        <p:xfrm>
          <a:off x="685006" y="1219994"/>
          <a:ext cx="10489458" cy="5032816"/>
        </p:xfrm>
        <a:graphic>
          <a:graphicData uri="http://schemas.openxmlformats.org/drawingml/2006/table">
            <a:tbl>
              <a:tblPr firstRow="1" firstCol="1" bandRow="1">
                <a:tableStyleId>{5C22544A-7EE6-4342-B048-85BDC9FD1C3A}</a:tableStyleId>
              </a:tblPr>
              <a:tblGrid>
                <a:gridCol w="5244729">
                  <a:extLst>
                    <a:ext uri="{9D8B030D-6E8A-4147-A177-3AD203B41FA5}">
                      <a16:colId xmlns="" xmlns:a16="http://schemas.microsoft.com/office/drawing/2014/main" val="113863163"/>
                    </a:ext>
                  </a:extLst>
                </a:gridCol>
                <a:gridCol w="5244729">
                  <a:extLst>
                    <a:ext uri="{9D8B030D-6E8A-4147-A177-3AD203B41FA5}">
                      <a16:colId xmlns="" xmlns:a16="http://schemas.microsoft.com/office/drawing/2014/main" val="479806086"/>
                    </a:ext>
                  </a:extLst>
                </a:gridCol>
              </a:tblGrid>
              <a:tr h="314551">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30986531"/>
                  </a:ext>
                </a:extLst>
              </a:tr>
              <a:tr h="314551">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81567932"/>
                  </a:ext>
                </a:extLst>
              </a:tr>
              <a:tr h="314551">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20307483"/>
                  </a:ext>
                </a:extLst>
              </a:tr>
              <a:tr h="314551">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76602030"/>
                  </a:ext>
                </a:extLst>
              </a:tr>
              <a:tr h="314551">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38494273"/>
                  </a:ext>
                </a:extLst>
              </a:tr>
              <a:tr h="314551">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New Channel</a:t>
                      </a:r>
                      <a:r>
                        <a:rPr lang="en-US" sz="900" b="0" baseline="0" dirty="0">
                          <a:effectLst/>
                        </a:rPr>
                        <a:t> Coding Schemes can </a:t>
                      </a:r>
                      <a:r>
                        <a:rPr lang="en-US" sz="900" b="0" dirty="0">
                          <a:effectLst/>
                        </a:rPr>
                        <a:t>provide improved link budgets</a:t>
                      </a:r>
                      <a:r>
                        <a:rPr lang="en-US" sz="900" b="0" baseline="0" dirty="0">
                          <a:effectLst/>
                        </a:rPr>
                        <a:t> and reduced air 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98167276"/>
                  </a:ext>
                </a:extLst>
              </a:tr>
              <a:tr h="314551">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7470706"/>
                  </a:ext>
                </a:extLst>
              </a:tr>
              <a:tr h="314551">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70662618"/>
                  </a:ext>
                </a:extLst>
              </a:tr>
              <a:tr h="314551">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83036709"/>
                  </a:ext>
                </a:extLst>
              </a:tr>
              <a:tr h="314551">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61296273"/>
                  </a:ext>
                </a:extLst>
              </a:tr>
              <a:tr h="314551">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87268290"/>
                  </a:ext>
                </a:extLst>
              </a:tr>
              <a:tr h="314551">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11501901"/>
                  </a:ext>
                </a:extLst>
              </a:tr>
              <a:tr h="314551">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13390514"/>
                  </a:ext>
                </a:extLst>
              </a:tr>
              <a:tr h="314551">
                <a:tc>
                  <a:txBody>
                    <a:bodyPr/>
                    <a:lstStyle/>
                    <a:p>
                      <a:pPr marL="0" marR="0">
                        <a:lnSpc>
                          <a:spcPct val="107000"/>
                        </a:lnSpc>
                        <a:spcBef>
                          <a:spcPts val="0"/>
                        </a:spcBef>
                        <a:spcAft>
                          <a:spcPts val="0"/>
                        </a:spcAft>
                      </a:pPr>
                      <a:r>
                        <a:rPr lang="en-US" sz="900" b="0" dirty="0">
                          <a:effectLst/>
                        </a:rPr>
                        <a:t>higher data-rate streaming allowing at least 50 Mbit/s of throughput.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r>
                        <a:rPr lang="en-US" altLang="zh-CN" sz="900" b="0" dirty="0">
                          <a:effectLst/>
                        </a:rPr>
                        <a:t>New Channel</a:t>
                      </a:r>
                      <a:r>
                        <a:rPr lang="en-US" altLang="zh-CN" sz="900" b="0" baseline="0" dirty="0">
                          <a:effectLst/>
                        </a:rPr>
                        <a:t> Coding Schemes </a:t>
                      </a:r>
                      <a:r>
                        <a:rPr lang="en-US" sz="900" b="0" dirty="0">
                          <a:effectLst/>
                        </a:rPr>
                        <a:t>with</a:t>
                      </a:r>
                      <a:r>
                        <a:rPr lang="en-US" sz="900" b="0" baseline="0" dirty="0">
                          <a:effectLst/>
                        </a:rPr>
                        <a:t> higher rates can support high data rate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73551774"/>
                  </a:ext>
                </a:extLst>
              </a:tr>
              <a:tr h="314551">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34020965"/>
                  </a:ext>
                </a:extLst>
              </a:tr>
              <a:tr h="314551">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51965075"/>
                  </a:ext>
                </a:extLst>
              </a:tr>
            </a:tbl>
          </a:graphicData>
        </a:graphic>
      </p:graphicFrame>
    </p:spTree>
    <p:extLst>
      <p:ext uri="{BB962C8B-B14F-4D97-AF65-F5344CB8AC3E}">
        <p14:creationId xmlns:p14="http://schemas.microsoft.com/office/powerpoint/2010/main" val="3017810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Conclusions</a:t>
            </a:r>
            <a:endParaRPr lang="en-US" sz="3600" dirty="0"/>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2000" dirty="0" smtClean="0"/>
              <a:t>The </a:t>
            </a:r>
            <a:r>
              <a:rPr lang="en-US" altLang="zh-CN" sz="2000" dirty="0" smtClean="0">
                <a:solidFill>
                  <a:srgbClr val="0070C0"/>
                </a:solidFill>
              </a:rPr>
              <a:t>Raptor-Like LDPC </a:t>
            </a:r>
            <a:r>
              <a:rPr lang="en-US" altLang="zh-CN" sz="2000" dirty="0" smtClean="0"/>
              <a:t>code can achieve </a:t>
            </a:r>
            <a:r>
              <a:rPr lang="en-US" altLang="zh-CN" sz="2000" dirty="0" smtClean="0">
                <a:solidFill>
                  <a:srgbClr val="0070C0"/>
                </a:solidFill>
              </a:rPr>
              <a:t>better performances </a:t>
            </a:r>
            <a:r>
              <a:rPr lang="en-US" altLang="zh-CN" sz="2000" dirty="0" smtClean="0"/>
              <a:t>compared with 11n LDPC for </a:t>
            </a:r>
            <a:r>
              <a:rPr lang="en-US" altLang="zh-CN" sz="2000" dirty="0" smtClean="0">
                <a:solidFill>
                  <a:srgbClr val="0070C0"/>
                </a:solidFill>
              </a:rPr>
              <a:t>short, medium, or long payloads </a:t>
            </a:r>
            <a:r>
              <a:rPr lang="en-US" altLang="zh-CN" sz="2000" dirty="0" smtClean="0"/>
              <a:t>(with or without puncturing operations)</a:t>
            </a:r>
          </a:p>
          <a:p>
            <a:pPr lvl="1" defTabSz="914400"/>
            <a:r>
              <a:rPr lang="en-US" altLang="zh-CN" sz="1800" dirty="0" smtClean="0"/>
              <a:t>The Raptor-Like </a:t>
            </a:r>
            <a:r>
              <a:rPr lang="en-US" altLang="zh-CN" sz="1800" dirty="0"/>
              <a:t>LDPC </a:t>
            </a:r>
            <a:r>
              <a:rPr lang="en-US" altLang="zh-CN" sz="1800" dirty="0" smtClean="0">
                <a:sym typeface="Wingdings" panose="05000000000000000000" pitchFamily="2" charset="2"/>
              </a:rPr>
              <a:t>can </a:t>
            </a:r>
            <a:r>
              <a:rPr lang="en-US" altLang="zh-CN" sz="1800" dirty="0" smtClean="0">
                <a:solidFill>
                  <a:srgbClr val="0070C0"/>
                </a:solidFill>
                <a:sym typeface="Wingdings" panose="05000000000000000000" pitchFamily="2" charset="2"/>
              </a:rPr>
              <a:t>flexibly adjust the rate </a:t>
            </a:r>
            <a:r>
              <a:rPr lang="en-US" altLang="zh-CN" sz="1800" dirty="0" smtClean="0">
                <a:sym typeface="Wingdings" panose="05000000000000000000" pitchFamily="2" charset="2"/>
              </a:rPr>
              <a:t>through shortening and puncturing to align the perfor</a:t>
            </a:r>
            <a:r>
              <a:rPr lang="en-US" altLang="zh-CN" sz="2000" dirty="0" smtClean="0">
                <a:sym typeface="Wingdings" panose="05000000000000000000" pitchFamily="2" charset="2"/>
              </a:rPr>
              <a:t>mance with that of PHR  keep the performance close but not surpass PHR</a:t>
            </a:r>
          </a:p>
          <a:p>
            <a:pPr algn="just"/>
            <a:endParaRPr lang="en-US" altLang="zh-CN" sz="2000" dirty="0" smtClean="0"/>
          </a:p>
          <a:p>
            <a:pPr algn="just"/>
            <a:r>
              <a:rPr lang="en-US" altLang="zh-CN" sz="2000" dirty="0" smtClean="0"/>
              <a:t>Both RL-LDPC and 11n-648 based LDPC </a:t>
            </a:r>
            <a:r>
              <a:rPr lang="en-US" altLang="zh-CN" sz="2000" dirty="0"/>
              <a:t>codes of </a:t>
            </a:r>
            <a:r>
              <a:rPr lang="en-US" altLang="zh-CN" sz="2000" dirty="0">
                <a:solidFill>
                  <a:srgbClr val="0070C0"/>
                </a:solidFill>
              </a:rPr>
              <a:t>three lengths </a:t>
            </a:r>
            <a:r>
              <a:rPr lang="en-US" altLang="zh-CN" sz="2000" dirty="0"/>
              <a:t>(short / medium / long) can be embedded into a </a:t>
            </a:r>
            <a:r>
              <a:rPr lang="en-US" altLang="zh-CN" sz="2000" dirty="0">
                <a:solidFill>
                  <a:srgbClr val="0070C0"/>
                </a:solidFill>
              </a:rPr>
              <a:t>single base matrix</a:t>
            </a:r>
            <a:r>
              <a:rPr lang="en-US" altLang="zh-CN" sz="2000" dirty="0"/>
              <a:t> with a </a:t>
            </a:r>
            <a:r>
              <a:rPr lang="en-US" altLang="zh-CN" sz="2000" dirty="0">
                <a:solidFill>
                  <a:srgbClr val="0070C0"/>
                </a:solidFill>
              </a:rPr>
              <a:t>single set of lifting factors </a:t>
            </a:r>
            <a:r>
              <a:rPr lang="en-US" altLang="zh-CN" sz="2000" dirty="0">
                <a:sym typeface="Wingdings" panose="05000000000000000000" pitchFamily="2" charset="2"/>
              </a:rPr>
              <a:t> Similar to 5G LDPC </a:t>
            </a:r>
            <a:r>
              <a:rPr lang="en-US" altLang="zh-CN" sz="2000" dirty="0" smtClean="0">
                <a:sym typeface="Wingdings" panose="05000000000000000000" pitchFamily="2" charset="2"/>
              </a:rPr>
              <a:t>codes</a:t>
            </a:r>
          </a:p>
          <a:p>
            <a:pPr algn="just"/>
            <a:endParaRPr lang="en-US" altLang="zh-CN" sz="2000" dirty="0">
              <a:sym typeface="Wingdings" panose="05000000000000000000" pitchFamily="2" charset="2"/>
            </a:endParaRPr>
          </a:p>
          <a:p>
            <a:pPr marL="373350" lvl="1" indent="-373350" algn="just">
              <a:buClr>
                <a:srgbClr val="002060"/>
              </a:buClr>
              <a:buFontTx/>
              <a:buChar char="•"/>
              <a:defRPr/>
            </a:pPr>
            <a:r>
              <a:rPr lang="en-US" altLang="zh-CN" sz="2000" dirty="0">
                <a:ea typeface="ＭＳ Ｐゴシック" pitchFamily="-65" charset="-128"/>
                <a:cs typeface="ＭＳ Ｐゴシック" pitchFamily="-65" charset="-128"/>
              </a:rPr>
              <a:t>The 11n-648 based LDPC decoder can </a:t>
            </a:r>
            <a:r>
              <a:rPr lang="en-US" altLang="zh-CN" sz="2000" dirty="0">
                <a:solidFill>
                  <a:srgbClr val="0070C0"/>
                </a:solidFill>
                <a:ea typeface="ＭＳ Ｐゴシック" pitchFamily="-65" charset="-128"/>
                <a:cs typeface="ＭＳ Ｐゴシック" pitchFamily="-65" charset="-128"/>
              </a:rPr>
              <a:t>fully reuse the 11n-648 short code decoder </a:t>
            </a:r>
            <a:r>
              <a:rPr lang="en-US" altLang="zh-CN" sz="2000" dirty="0">
                <a:ea typeface="ＭＳ Ｐゴシック" pitchFamily="-65" charset="-128"/>
                <a:cs typeface="ＭＳ Ｐゴシック" pitchFamily="-65" charset="-128"/>
              </a:rPr>
              <a:t>with a </a:t>
            </a:r>
            <a:r>
              <a:rPr lang="en-US" altLang="zh-CN" sz="2000" dirty="0">
                <a:solidFill>
                  <a:srgbClr val="0070C0"/>
                </a:solidFill>
                <a:ea typeface="ＭＳ Ｐゴシック" pitchFamily="-65" charset="-128"/>
                <a:cs typeface="ＭＳ Ｐゴシック" pitchFamily="-65" charset="-128"/>
              </a:rPr>
              <a:t>simple modulo operation </a:t>
            </a:r>
            <a:r>
              <a:rPr lang="en-US" altLang="zh-CN" sz="2000" dirty="0">
                <a:ea typeface="ＭＳ Ｐゴシック" pitchFamily="-65" charset="-128"/>
                <a:cs typeface="ＭＳ Ｐゴシック" pitchFamily="-65" charset="-128"/>
              </a:rPr>
              <a:t>at the addressing module if 1296 or 1944 code is </a:t>
            </a:r>
            <a:r>
              <a:rPr lang="en-US" altLang="zh-CN" sz="2000" dirty="0" smtClean="0">
                <a:ea typeface="ＭＳ Ｐゴシック" pitchFamily="-65" charset="-128"/>
                <a:cs typeface="ＭＳ Ｐゴシック" pitchFamily="-65" charset="-128"/>
              </a:rPr>
              <a:t>enabled, and the decoder </a:t>
            </a:r>
            <a:r>
              <a:rPr lang="en-US" altLang="zh-CN" sz="2000" dirty="0">
                <a:solidFill>
                  <a:srgbClr val="0070C0"/>
                </a:solidFill>
                <a:ea typeface="ＭＳ Ｐゴシック" pitchFamily="-65" charset="-128"/>
                <a:cs typeface="ＭＳ Ｐゴシック" pitchFamily="-65" charset="-128"/>
              </a:rPr>
              <a:t>area occupation </a:t>
            </a:r>
            <a:r>
              <a:rPr lang="en-US" altLang="zh-CN" sz="2000" dirty="0">
                <a:ea typeface="ＭＳ Ｐゴシック" pitchFamily="-65" charset="-128"/>
                <a:cs typeface="ＭＳ Ｐゴシック" pitchFamily="-65" charset="-128"/>
              </a:rPr>
              <a:t>can be significantly </a:t>
            </a:r>
            <a:r>
              <a:rPr lang="en-US" altLang="zh-CN" sz="2000" dirty="0">
                <a:solidFill>
                  <a:srgbClr val="0070C0"/>
                </a:solidFill>
                <a:ea typeface="ＭＳ Ｐゴシック" pitchFamily="-65" charset="-128"/>
                <a:cs typeface="ＭＳ Ｐゴシック" pitchFamily="-65" charset="-128"/>
              </a:rPr>
              <a:t>reduced</a:t>
            </a:r>
          </a:p>
          <a:p>
            <a:pPr algn="just"/>
            <a:endParaRPr lang="en-US" altLang="zh-CN" sz="2000" dirty="0">
              <a:sym typeface="Wingdings" panose="05000000000000000000" pitchFamily="2" charset="2"/>
            </a:endParaRPr>
          </a:p>
          <a:p>
            <a:pPr algn="just"/>
            <a:endParaRPr lang="en-US" altLang="zh-CN" sz="2000" dirty="0">
              <a:sym typeface="Wingdings" panose="05000000000000000000" pitchFamily="2" charset="2"/>
            </a:endParaRPr>
          </a:p>
        </p:txBody>
      </p:sp>
    </p:spTree>
    <p:extLst>
      <p:ext uri="{BB962C8B-B14F-4D97-AF65-F5344CB8AC3E}">
        <p14:creationId xmlns:p14="http://schemas.microsoft.com/office/powerpoint/2010/main" val="472121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Capacity of AWGN &amp; BI-AWGN</a:t>
            </a:r>
            <a:endParaRPr lang="en-US" sz="3600" dirty="0"/>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2000" dirty="0" smtClean="0"/>
              <a:t>For (Unconstrained-Input) AWGN Channel (PAM):</a:t>
            </a:r>
          </a:p>
          <a:p>
            <a:pPr lvl="1" algn="just">
              <a:defRPr/>
            </a:pPr>
            <a:r>
              <a:rPr lang="en-US" altLang="zh-CN" sz="1600" dirty="0"/>
              <a:t>T</a:t>
            </a:r>
            <a:r>
              <a:rPr lang="en-US" altLang="zh-CN" sz="1600" dirty="0" smtClean="0"/>
              <a:t>he </a:t>
            </a:r>
            <a:r>
              <a:rPr lang="en-US" altLang="zh-CN" sz="1600" dirty="0"/>
              <a:t>capacity can be achieved when inputs are </a:t>
            </a:r>
            <a:r>
              <a:rPr lang="en-US" altLang="zh-CN" sz="1600" dirty="0" smtClean="0"/>
              <a:t>Gaussian distributed:</a:t>
            </a:r>
            <a:endParaRPr lang="en-US" altLang="zh-CN" sz="1600" dirty="0" smtClean="0">
              <a:solidFill>
                <a:srgbClr val="000000"/>
              </a:solidFill>
            </a:endParaRPr>
          </a:p>
          <a:p>
            <a:pPr lvl="1" algn="just">
              <a:defRPr/>
            </a:pPr>
            <a:endParaRPr lang="en-US" altLang="zh-CN" sz="1600" dirty="0" smtClean="0">
              <a:solidFill>
                <a:srgbClr val="000000"/>
              </a:solidFill>
              <a:latin typeface="Arial" panose="020B0604020202020204" pitchFamily="34" charset="0"/>
            </a:endParaRPr>
          </a:p>
          <a:p>
            <a:pPr lvl="1" algn="just">
              <a:defRPr/>
            </a:pPr>
            <a:endParaRPr lang="en-US" altLang="zh-CN" sz="1600" dirty="0">
              <a:solidFill>
                <a:srgbClr val="000000"/>
              </a:solidFill>
              <a:latin typeface="Arial" panose="020B0604020202020204" pitchFamily="34" charset="0"/>
            </a:endParaRPr>
          </a:p>
          <a:p>
            <a:pPr lvl="1" algn="just">
              <a:defRPr/>
            </a:pPr>
            <a:endParaRPr lang="en-US" altLang="zh-CN" sz="1600" dirty="0" smtClean="0">
              <a:solidFill>
                <a:srgbClr val="000000"/>
              </a:solidFill>
              <a:latin typeface="Arial" panose="020B0604020202020204" pitchFamily="34" charset="0"/>
            </a:endParaRPr>
          </a:p>
          <a:p>
            <a:pPr lvl="1" algn="just">
              <a:defRPr/>
            </a:pPr>
            <a:endParaRPr lang="en-US" altLang="zh-CN" sz="1600" dirty="0">
              <a:solidFill>
                <a:srgbClr val="000000"/>
              </a:solidFill>
              <a:latin typeface="Arial" panose="020B0604020202020204" pitchFamily="34" charset="0"/>
            </a:endParaRPr>
          </a:p>
          <a:p>
            <a:pPr algn="just"/>
            <a:r>
              <a:rPr lang="en-US" altLang="zh-CN" sz="2000" dirty="0" smtClean="0"/>
              <a:t>For Binary Input AWGN (BI-AWGN) Channel (BPSK):</a:t>
            </a:r>
          </a:p>
          <a:p>
            <a:pPr lvl="1" algn="just">
              <a:defRPr/>
            </a:pPr>
            <a:r>
              <a:rPr lang="en-US" altLang="zh-CN" sz="1600" dirty="0"/>
              <a:t>The capacity can be achieved when inputs are </a:t>
            </a:r>
            <a:r>
              <a:rPr lang="en-US" altLang="zh-CN" sz="1600" dirty="0" smtClean="0"/>
              <a:t>uniform distributed, i.e., P(0) = 0.5</a:t>
            </a:r>
            <a:endParaRPr lang="en-US" altLang="zh-CN" sz="1600" dirty="0">
              <a:solidFill>
                <a:srgbClr val="000000"/>
              </a:solidFill>
            </a:endParaRP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p:txBody>
      </p:sp>
      <mc:AlternateContent xmlns:mc="http://schemas.openxmlformats.org/markup-compatibility/2006" xmlns:a14="http://schemas.microsoft.com/office/drawing/2010/main">
        <mc:Choice Requires="a14">
          <p:sp>
            <p:nvSpPr>
              <p:cNvPr id="3" name="文本框 2"/>
              <p:cNvSpPr txBox="1"/>
              <p:nvPr/>
            </p:nvSpPr>
            <p:spPr>
              <a:xfrm>
                <a:off x="2052223" y="1981994"/>
                <a:ext cx="8239050" cy="1111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dirty="0" smtClean="0">
                              <a:solidFill>
                                <a:srgbClr val="C00000"/>
                              </a:solidFill>
                              <a:latin typeface="Cambria Math" panose="02040503050406030204" pitchFamily="18" charset="0"/>
                            </a:rPr>
                          </m:ctrlPr>
                        </m:sSubPr>
                        <m:e>
                          <m:r>
                            <a:rPr lang="en-US" altLang="zh-CN" sz="1600" b="0" i="1" dirty="0" smtClean="0">
                              <a:solidFill>
                                <a:srgbClr val="C00000"/>
                              </a:solidFill>
                              <a:latin typeface="Cambria Math" panose="02040503050406030204" pitchFamily="18" charset="0"/>
                            </a:rPr>
                            <m:t>𝐶</m:t>
                          </m:r>
                        </m:e>
                        <m:sub>
                          <m:r>
                            <m:rPr>
                              <m:sty m:val="p"/>
                            </m:rPr>
                            <a:rPr lang="en-US" altLang="zh-CN" sz="1600" b="0" i="0" dirty="0" smtClean="0">
                              <a:solidFill>
                                <a:srgbClr val="C00000"/>
                              </a:solidFill>
                              <a:latin typeface="Cambria Math" panose="02040503050406030204" pitchFamily="18" charset="0"/>
                            </a:rPr>
                            <m:t>AWGN</m:t>
                          </m:r>
                        </m:sub>
                      </m:sSub>
                      <m:r>
                        <a:rPr lang="en-US" altLang="zh-CN" sz="1600" i="1" dirty="0" smtClean="0">
                          <a:latin typeface="Cambria Math" panose="02040503050406030204" pitchFamily="18" charset="0"/>
                        </a:rPr>
                        <m:t>=</m:t>
                      </m:r>
                      <m:func>
                        <m:funcPr>
                          <m:ctrlPr>
                            <a:rPr lang="en-US" altLang="zh-CN" sz="1600" b="0" i="1" dirty="0" smtClean="0">
                              <a:latin typeface="Cambria Math" panose="02040503050406030204" pitchFamily="18" charset="0"/>
                            </a:rPr>
                          </m:ctrlPr>
                        </m:funcPr>
                        <m:fName>
                          <m:r>
                            <m:rPr>
                              <m:sty m:val="p"/>
                            </m:rPr>
                            <a:rPr lang="en-US" altLang="zh-CN" sz="1600" b="0" i="0" dirty="0" smtClean="0">
                              <a:latin typeface="Cambria Math" panose="02040503050406030204" pitchFamily="18" charset="0"/>
                            </a:rPr>
                            <m:t>max</m:t>
                          </m:r>
                        </m:fName>
                        <m:e>
                          <m:d>
                            <m:dPr>
                              <m:ctrlPr>
                                <a:rPr lang="en-US" altLang="zh-CN" sz="1600" b="0" i="1" dirty="0" smtClean="0">
                                  <a:latin typeface="Cambria Math" panose="02040503050406030204" pitchFamily="18" charset="0"/>
                                </a:rPr>
                              </m:ctrlPr>
                            </m:dPr>
                            <m:e>
                              <m:r>
                                <a:rPr lang="en-US" altLang="zh-CN" sz="1600" b="0" i="1" dirty="0" smtClean="0">
                                  <a:latin typeface="Cambria Math" panose="02040503050406030204" pitchFamily="18" charset="0"/>
                                </a:rPr>
                                <m:t>𝐼</m:t>
                              </m:r>
                              <m:d>
                                <m:dPr>
                                  <m:ctrlPr>
                                    <a:rPr lang="en-US" altLang="zh-CN" sz="1600" b="0" i="1" dirty="0" smtClean="0">
                                      <a:latin typeface="Cambria Math" panose="02040503050406030204" pitchFamily="18" charset="0"/>
                                    </a:rPr>
                                  </m:ctrlPr>
                                </m:dPr>
                                <m:e>
                                  <m:r>
                                    <a:rPr lang="en-US" altLang="zh-CN" sz="1600" b="0" i="1" dirty="0" smtClean="0">
                                      <a:latin typeface="Cambria Math" panose="02040503050406030204" pitchFamily="18" charset="0"/>
                                    </a:rPr>
                                    <m:t>𝑋</m:t>
                                  </m:r>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𝑌</m:t>
                                  </m:r>
                                </m:e>
                              </m:d>
                            </m:e>
                          </m:d>
                        </m:e>
                      </m:func>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𝐻</m:t>
                      </m:r>
                      <m:d>
                        <m:dPr>
                          <m:ctrlPr>
                            <a:rPr lang="en-US" altLang="zh-CN" sz="1600" b="0" i="1" dirty="0" smtClean="0">
                              <a:latin typeface="Cambria Math" panose="02040503050406030204" pitchFamily="18" charset="0"/>
                            </a:rPr>
                          </m:ctrlPr>
                        </m:dPr>
                        <m:e>
                          <m:r>
                            <a:rPr lang="en-US" altLang="zh-CN" sz="1600" b="0" i="1" dirty="0" smtClean="0">
                              <a:latin typeface="Cambria Math" panose="02040503050406030204" pitchFamily="18" charset="0"/>
                            </a:rPr>
                            <m:t>𝑌</m:t>
                          </m:r>
                        </m:e>
                      </m:d>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𝐻</m:t>
                      </m:r>
                      <m:d>
                        <m:dPr>
                          <m:ctrlPr>
                            <a:rPr lang="en-US" altLang="zh-CN" sz="1600" b="0" i="1" dirty="0" smtClean="0">
                              <a:latin typeface="Cambria Math" panose="02040503050406030204" pitchFamily="18" charset="0"/>
                            </a:rPr>
                          </m:ctrlPr>
                        </m:dPr>
                        <m:e>
                          <m:r>
                            <a:rPr lang="en-US" altLang="zh-CN" sz="1600" b="0" i="1" dirty="0" smtClean="0">
                              <a:latin typeface="Cambria Math" panose="02040503050406030204" pitchFamily="18" charset="0"/>
                            </a:rPr>
                            <m:t>𝑌</m:t>
                          </m:r>
                        </m:e>
                        <m:e>
                          <m:r>
                            <a:rPr lang="en-US" altLang="zh-CN" sz="1600" b="0" i="1" dirty="0" smtClean="0">
                              <a:latin typeface="Cambria Math" panose="02040503050406030204" pitchFamily="18" charset="0"/>
                            </a:rPr>
                            <m:t>𝑋</m:t>
                          </m:r>
                        </m:e>
                      </m:d>
                      <m:r>
                        <a:rPr lang="en-US" altLang="zh-CN" sz="1600" b="0" i="1" dirty="0" smtClean="0">
                          <a:latin typeface="Cambria Math" panose="02040503050406030204" pitchFamily="18" charset="0"/>
                        </a:rPr>
                        <m:t>=</m:t>
                      </m:r>
                      <m:r>
                        <a:rPr lang="en-US" altLang="zh-CN" sz="1600" i="1" dirty="0">
                          <a:latin typeface="Cambria Math" panose="02040503050406030204" pitchFamily="18" charset="0"/>
                        </a:rPr>
                        <m:t>𝐻</m:t>
                      </m:r>
                      <m:d>
                        <m:dPr>
                          <m:ctrlPr>
                            <a:rPr lang="en-US" altLang="zh-CN" sz="1600" i="1" dirty="0">
                              <a:latin typeface="Cambria Math" panose="02040503050406030204" pitchFamily="18" charset="0"/>
                            </a:rPr>
                          </m:ctrlPr>
                        </m:dPr>
                        <m:e>
                          <m:r>
                            <a:rPr lang="en-US" altLang="zh-CN" sz="1600" i="1" dirty="0">
                              <a:latin typeface="Cambria Math" panose="02040503050406030204" pitchFamily="18" charset="0"/>
                            </a:rPr>
                            <m:t>𝑌</m:t>
                          </m:r>
                        </m:e>
                      </m:d>
                      <m:r>
                        <a:rPr lang="en-US" altLang="zh-CN" sz="1600" i="1" dirty="0">
                          <a:latin typeface="Cambria Math" panose="02040503050406030204" pitchFamily="18" charset="0"/>
                        </a:rPr>
                        <m:t>−</m:t>
                      </m:r>
                      <m:r>
                        <a:rPr lang="en-US" altLang="zh-CN" sz="1600" i="1" dirty="0">
                          <a:latin typeface="Cambria Math" panose="02040503050406030204" pitchFamily="18" charset="0"/>
                        </a:rPr>
                        <m:t>𝐻</m:t>
                      </m:r>
                      <m:d>
                        <m:dPr>
                          <m:ctrlPr>
                            <a:rPr lang="en-US" altLang="zh-CN" sz="1600" b="0" i="1" dirty="0" smtClean="0">
                              <a:latin typeface="Cambria Math" panose="02040503050406030204" pitchFamily="18" charset="0"/>
                            </a:rPr>
                          </m:ctrlPr>
                        </m:dPr>
                        <m:e>
                          <m:r>
                            <a:rPr lang="en-US" altLang="zh-CN" sz="1600" b="0" i="1" dirty="0" smtClean="0">
                              <a:latin typeface="Cambria Math" panose="02040503050406030204" pitchFamily="18" charset="0"/>
                            </a:rPr>
                            <m:t>𝑁</m:t>
                          </m:r>
                        </m:e>
                      </m:d>
                      <m:r>
                        <a:rPr lang="en-US" altLang="zh-CN" sz="1600" b="0" i="0" dirty="0" smtClean="0">
                          <a:latin typeface="Cambria Math" panose="02040503050406030204" pitchFamily="18" charset="0"/>
                        </a:rPr>
                        <m:t> =</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1</m:t>
                          </m:r>
                        </m:num>
                        <m:den>
                          <m:r>
                            <a:rPr lang="en-US" altLang="zh-CN" sz="1600" i="1" dirty="0">
                              <a:latin typeface="Cambria Math" panose="02040503050406030204" pitchFamily="18" charset="0"/>
                            </a:rPr>
                            <m:t>2</m:t>
                          </m:r>
                        </m:den>
                      </m:f>
                      <m:func>
                        <m:funcPr>
                          <m:ctrlPr>
                            <a:rPr lang="en-US" altLang="zh-CN" sz="1600" i="1" dirty="0">
                              <a:latin typeface="Cambria Math" panose="02040503050406030204" pitchFamily="18" charset="0"/>
                            </a:rPr>
                          </m:ctrlPr>
                        </m:funcPr>
                        <m:fName>
                          <m:sSub>
                            <m:sSubPr>
                              <m:ctrlPr>
                                <a:rPr lang="en-US" altLang="zh-CN" sz="1600" i="1" dirty="0">
                                  <a:latin typeface="Cambria Math" panose="02040503050406030204" pitchFamily="18" charset="0"/>
                                </a:rPr>
                              </m:ctrlPr>
                            </m:sSubPr>
                            <m:e>
                              <m:r>
                                <m:rPr>
                                  <m:sty m:val="p"/>
                                </m:rPr>
                                <a:rPr lang="en-US" altLang="zh-CN" sz="1600" dirty="0">
                                  <a:latin typeface="Cambria Math" panose="02040503050406030204" pitchFamily="18" charset="0"/>
                                </a:rPr>
                                <m:t>log</m:t>
                              </m:r>
                            </m:e>
                            <m:sub>
                              <m:r>
                                <a:rPr lang="en-US" altLang="zh-CN" sz="1600" i="1" dirty="0">
                                  <a:latin typeface="Cambria Math" panose="02040503050406030204" pitchFamily="18" charset="0"/>
                                </a:rPr>
                                <m:t>2</m:t>
                              </m:r>
                            </m:sub>
                          </m:sSub>
                        </m:fName>
                        <m:e>
                          <m:r>
                            <a:rPr lang="en-US" altLang="zh-CN" sz="1600" i="1" dirty="0">
                              <a:latin typeface="Cambria Math" panose="02040503050406030204" pitchFamily="18" charset="0"/>
                            </a:rPr>
                            <m:t>2</m:t>
                          </m:r>
                          <m:r>
                            <a:rPr lang="zh-CN" altLang="en-US" sz="1600" i="1" dirty="0">
                              <a:latin typeface="Cambria Math" panose="02040503050406030204" pitchFamily="18" charset="0"/>
                            </a:rPr>
                            <m:t>𝜋</m:t>
                          </m:r>
                          <m:r>
                            <a:rPr lang="en-US" altLang="zh-CN" sz="1600" i="1" dirty="0">
                              <a:latin typeface="Cambria Math" panose="02040503050406030204" pitchFamily="18" charset="0"/>
                            </a:rPr>
                            <m:t>𝑒</m:t>
                          </m:r>
                          <m:sSubSup>
                            <m:sSubSupPr>
                              <m:ctrlPr>
                                <a:rPr lang="en-US" altLang="zh-CN" sz="1600" i="1" dirty="0">
                                  <a:latin typeface="Cambria Math" panose="02040503050406030204" pitchFamily="18" charset="0"/>
                                </a:rPr>
                              </m:ctrlPr>
                            </m:sSubSupPr>
                            <m:e>
                              <m:r>
                                <a:rPr lang="zh-CN" altLang="en-US" sz="1600" i="1" dirty="0">
                                  <a:latin typeface="Cambria Math" panose="02040503050406030204" pitchFamily="18" charset="0"/>
                                </a:rPr>
                                <m:t>𝜎</m:t>
                              </m:r>
                            </m:e>
                            <m:sub>
                              <m:r>
                                <a:rPr lang="en-US" altLang="zh-CN" sz="1600" i="1" dirty="0">
                                  <a:latin typeface="Cambria Math" panose="02040503050406030204" pitchFamily="18" charset="0"/>
                                </a:rPr>
                                <m:t>𝑦</m:t>
                              </m:r>
                            </m:sub>
                            <m:sup>
                              <m:r>
                                <a:rPr lang="en-US" altLang="zh-CN" sz="1600" i="1" dirty="0">
                                  <a:latin typeface="Cambria Math" panose="02040503050406030204" pitchFamily="18" charset="0"/>
                                </a:rPr>
                                <m:t>2</m:t>
                              </m:r>
                            </m:sup>
                          </m:sSubSup>
                        </m:e>
                      </m:func>
                      <m:r>
                        <a:rPr lang="en-US" altLang="zh-CN" sz="1600" i="1" dirty="0">
                          <a:latin typeface="Cambria Math" panose="02040503050406030204" pitchFamily="18" charset="0"/>
                        </a:rPr>
                        <m:t>−</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1</m:t>
                          </m:r>
                        </m:num>
                        <m:den>
                          <m:r>
                            <a:rPr lang="en-US" altLang="zh-CN" sz="1600" i="1" dirty="0">
                              <a:latin typeface="Cambria Math" panose="02040503050406030204" pitchFamily="18" charset="0"/>
                            </a:rPr>
                            <m:t>2</m:t>
                          </m:r>
                        </m:den>
                      </m:f>
                      <m:func>
                        <m:funcPr>
                          <m:ctrlPr>
                            <a:rPr lang="en-US" altLang="zh-CN" sz="1600" i="1" dirty="0">
                              <a:latin typeface="Cambria Math" panose="02040503050406030204" pitchFamily="18" charset="0"/>
                            </a:rPr>
                          </m:ctrlPr>
                        </m:funcPr>
                        <m:fName>
                          <m:sSub>
                            <m:sSubPr>
                              <m:ctrlPr>
                                <a:rPr lang="en-US" altLang="zh-CN" sz="1600" i="1" dirty="0">
                                  <a:latin typeface="Cambria Math" panose="02040503050406030204" pitchFamily="18" charset="0"/>
                                </a:rPr>
                              </m:ctrlPr>
                            </m:sSubPr>
                            <m:e>
                              <m:r>
                                <m:rPr>
                                  <m:sty m:val="p"/>
                                </m:rPr>
                                <a:rPr lang="en-US" altLang="zh-CN" sz="1600" dirty="0">
                                  <a:latin typeface="Cambria Math" panose="02040503050406030204" pitchFamily="18" charset="0"/>
                                </a:rPr>
                                <m:t>log</m:t>
                              </m:r>
                            </m:e>
                            <m:sub>
                              <m:r>
                                <a:rPr lang="en-US" altLang="zh-CN" sz="1600" i="1" dirty="0">
                                  <a:latin typeface="Cambria Math" panose="02040503050406030204" pitchFamily="18" charset="0"/>
                                </a:rPr>
                                <m:t>2</m:t>
                              </m:r>
                            </m:sub>
                          </m:sSub>
                        </m:fName>
                        <m:e>
                          <m:r>
                            <a:rPr lang="en-US" altLang="zh-CN" sz="1600" i="1" dirty="0">
                              <a:latin typeface="Cambria Math" panose="02040503050406030204" pitchFamily="18" charset="0"/>
                            </a:rPr>
                            <m:t>2</m:t>
                          </m:r>
                          <m:r>
                            <a:rPr lang="zh-CN" altLang="en-US" sz="1600" i="1" dirty="0">
                              <a:latin typeface="Cambria Math" panose="02040503050406030204" pitchFamily="18" charset="0"/>
                            </a:rPr>
                            <m:t>𝜋</m:t>
                          </m:r>
                          <m:r>
                            <a:rPr lang="en-US" altLang="zh-CN" sz="1600" i="1" dirty="0">
                              <a:latin typeface="Cambria Math" panose="02040503050406030204" pitchFamily="18" charset="0"/>
                            </a:rPr>
                            <m:t>𝑒</m:t>
                          </m:r>
                          <m:sSubSup>
                            <m:sSubSupPr>
                              <m:ctrlPr>
                                <a:rPr lang="en-US" altLang="zh-CN" sz="1600" i="1" dirty="0">
                                  <a:latin typeface="Cambria Math" panose="02040503050406030204" pitchFamily="18" charset="0"/>
                                </a:rPr>
                              </m:ctrlPr>
                            </m:sSubSupPr>
                            <m:e>
                              <m:r>
                                <a:rPr lang="zh-CN" altLang="en-US" sz="1600" i="1" dirty="0">
                                  <a:latin typeface="Cambria Math" panose="02040503050406030204" pitchFamily="18" charset="0"/>
                                </a:rPr>
                                <m:t>𝜎</m:t>
                              </m:r>
                            </m:e>
                            <m:sub>
                              <m:r>
                                <a:rPr lang="en-US" altLang="zh-CN" sz="1600" i="1" dirty="0">
                                  <a:latin typeface="Cambria Math" panose="02040503050406030204" pitchFamily="18" charset="0"/>
                                </a:rPr>
                                <m:t>𝑛</m:t>
                              </m:r>
                            </m:sub>
                            <m:sup>
                              <m:r>
                                <a:rPr lang="en-US" altLang="zh-CN" sz="1600" i="1" dirty="0">
                                  <a:latin typeface="Cambria Math" panose="02040503050406030204" pitchFamily="18" charset="0"/>
                                </a:rPr>
                                <m:t>2</m:t>
                              </m:r>
                            </m:sup>
                          </m:sSubSup>
                        </m:e>
                      </m:func>
                    </m:oMath>
                  </m:oMathPara>
                </a14:m>
                <a:endParaRPr lang="en-US" altLang="zh-CN" sz="16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sz="1600" b="0" i="1" dirty="0" smtClean="0">
                          <a:latin typeface="Cambria Math" panose="02040503050406030204" pitchFamily="18" charset="0"/>
                        </a:rPr>
                        <m:t>                 =</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1</m:t>
                          </m:r>
                        </m:num>
                        <m:den>
                          <m:r>
                            <a:rPr lang="en-US" altLang="zh-CN" sz="1600" i="1" dirty="0">
                              <a:latin typeface="Cambria Math" panose="02040503050406030204" pitchFamily="18" charset="0"/>
                            </a:rPr>
                            <m:t>2</m:t>
                          </m:r>
                        </m:den>
                      </m:f>
                      <m:func>
                        <m:funcPr>
                          <m:ctrlPr>
                            <a:rPr lang="en-US" altLang="zh-CN" sz="1600" i="1" dirty="0">
                              <a:latin typeface="Cambria Math" panose="02040503050406030204" pitchFamily="18" charset="0"/>
                            </a:rPr>
                          </m:ctrlPr>
                        </m:funcPr>
                        <m:fName>
                          <m:sSub>
                            <m:sSubPr>
                              <m:ctrlPr>
                                <a:rPr lang="en-US" altLang="zh-CN" sz="1600" i="1" dirty="0">
                                  <a:latin typeface="Cambria Math" panose="02040503050406030204" pitchFamily="18" charset="0"/>
                                </a:rPr>
                              </m:ctrlPr>
                            </m:sSubPr>
                            <m:e>
                              <m:r>
                                <m:rPr>
                                  <m:sty m:val="p"/>
                                </m:rPr>
                                <a:rPr lang="en-US" altLang="zh-CN" sz="1600" dirty="0">
                                  <a:latin typeface="Cambria Math" panose="02040503050406030204" pitchFamily="18" charset="0"/>
                                </a:rPr>
                                <m:t>log</m:t>
                              </m:r>
                            </m:e>
                            <m:sub>
                              <m:r>
                                <a:rPr lang="en-US" altLang="zh-CN" sz="1600" i="1" dirty="0">
                                  <a:latin typeface="Cambria Math" panose="02040503050406030204" pitchFamily="18" charset="0"/>
                                </a:rPr>
                                <m:t>2</m:t>
                              </m:r>
                            </m:sub>
                          </m:sSub>
                        </m:fName>
                        <m:e>
                          <m:d>
                            <m:dPr>
                              <m:ctrlPr>
                                <a:rPr lang="en-US" altLang="zh-CN" sz="1600" i="1" dirty="0" smtClean="0">
                                  <a:latin typeface="Cambria Math" panose="02040503050406030204" pitchFamily="18" charset="0"/>
                                </a:rPr>
                              </m:ctrlPr>
                            </m:dPr>
                            <m:e>
                              <m:r>
                                <a:rPr lang="en-US" altLang="zh-CN" sz="1600" b="0" i="1" dirty="0" smtClean="0">
                                  <a:latin typeface="Cambria Math" panose="02040503050406030204" pitchFamily="18" charset="0"/>
                                </a:rPr>
                                <m:t>1+</m:t>
                              </m:r>
                              <m:f>
                                <m:fPr>
                                  <m:ctrlPr>
                                    <a:rPr lang="en-US" altLang="zh-CN" sz="1600" i="1" dirty="0">
                                      <a:latin typeface="Cambria Math" panose="02040503050406030204" pitchFamily="18" charset="0"/>
                                    </a:rPr>
                                  </m:ctrlPr>
                                </m:fPr>
                                <m:num>
                                  <m:sSubSup>
                                    <m:sSubSupPr>
                                      <m:ctrlPr>
                                        <a:rPr lang="en-US" altLang="zh-CN" sz="1600" i="1" dirty="0">
                                          <a:latin typeface="Cambria Math" panose="02040503050406030204" pitchFamily="18" charset="0"/>
                                        </a:rPr>
                                      </m:ctrlPr>
                                    </m:sSubSupPr>
                                    <m:e>
                                      <m:r>
                                        <a:rPr lang="zh-CN" altLang="en-US" sz="1600" i="1" dirty="0">
                                          <a:latin typeface="Cambria Math" panose="02040503050406030204" pitchFamily="18" charset="0"/>
                                        </a:rPr>
                                        <m:t>𝜎</m:t>
                                      </m:r>
                                    </m:e>
                                    <m:sub>
                                      <m:r>
                                        <a:rPr lang="en-US" altLang="zh-CN" sz="1600" b="0" i="1" dirty="0" smtClean="0">
                                          <a:latin typeface="Cambria Math" panose="02040503050406030204" pitchFamily="18" charset="0"/>
                                        </a:rPr>
                                        <m:t>𝑥</m:t>
                                      </m:r>
                                    </m:sub>
                                    <m:sup>
                                      <m:r>
                                        <a:rPr lang="en-US" altLang="zh-CN" sz="1600" i="1" dirty="0">
                                          <a:latin typeface="Cambria Math" panose="02040503050406030204" pitchFamily="18" charset="0"/>
                                        </a:rPr>
                                        <m:t>2</m:t>
                                      </m:r>
                                    </m:sup>
                                  </m:sSubSup>
                                </m:num>
                                <m:den>
                                  <m:sSubSup>
                                    <m:sSubSupPr>
                                      <m:ctrlPr>
                                        <a:rPr lang="en-US" altLang="zh-CN" sz="1600" i="1" dirty="0">
                                          <a:latin typeface="Cambria Math" panose="02040503050406030204" pitchFamily="18" charset="0"/>
                                        </a:rPr>
                                      </m:ctrlPr>
                                    </m:sSubSupPr>
                                    <m:e>
                                      <m:r>
                                        <a:rPr lang="zh-CN" altLang="en-US" sz="1600" i="1" dirty="0">
                                          <a:latin typeface="Cambria Math" panose="02040503050406030204" pitchFamily="18" charset="0"/>
                                        </a:rPr>
                                        <m:t>𝜎</m:t>
                                      </m:r>
                                    </m:e>
                                    <m:sub>
                                      <m:r>
                                        <a:rPr lang="en-US" altLang="zh-CN" sz="1600" i="1" dirty="0">
                                          <a:latin typeface="Cambria Math" panose="02040503050406030204" pitchFamily="18" charset="0"/>
                                        </a:rPr>
                                        <m:t>𝑛</m:t>
                                      </m:r>
                                    </m:sub>
                                    <m:sup>
                                      <m:r>
                                        <a:rPr lang="en-US" altLang="zh-CN" sz="1600" i="1" dirty="0">
                                          <a:latin typeface="Cambria Math" panose="02040503050406030204" pitchFamily="18" charset="0"/>
                                        </a:rPr>
                                        <m:t>2</m:t>
                                      </m:r>
                                    </m:sup>
                                  </m:sSubSup>
                                </m:den>
                              </m:f>
                            </m:e>
                          </m:d>
                        </m:e>
                      </m:func>
                      <m:r>
                        <a:rPr lang="en-US" altLang="zh-CN" sz="1600" b="0" i="1" dirty="0" smtClean="0">
                          <a:latin typeface="Cambria Math" panose="02040503050406030204" pitchFamily="18" charset="0"/>
                        </a:rPr>
                        <m:t>=</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1</m:t>
                          </m:r>
                        </m:num>
                        <m:den>
                          <m:r>
                            <a:rPr lang="en-US" altLang="zh-CN" sz="1600" i="1" dirty="0">
                              <a:latin typeface="Cambria Math" panose="02040503050406030204" pitchFamily="18" charset="0"/>
                            </a:rPr>
                            <m:t>2</m:t>
                          </m:r>
                        </m:den>
                      </m:f>
                      <m:func>
                        <m:funcPr>
                          <m:ctrlPr>
                            <a:rPr lang="en-US" altLang="zh-CN" sz="1600" i="1" dirty="0">
                              <a:latin typeface="Cambria Math" panose="02040503050406030204" pitchFamily="18" charset="0"/>
                            </a:rPr>
                          </m:ctrlPr>
                        </m:funcPr>
                        <m:fName>
                          <m:sSub>
                            <m:sSubPr>
                              <m:ctrlPr>
                                <a:rPr lang="en-US" altLang="zh-CN" sz="1600" i="1" dirty="0">
                                  <a:latin typeface="Cambria Math" panose="02040503050406030204" pitchFamily="18" charset="0"/>
                                </a:rPr>
                              </m:ctrlPr>
                            </m:sSubPr>
                            <m:e>
                              <m:r>
                                <m:rPr>
                                  <m:sty m:val="p"/>
                                </m:rPr>
                                <a:rPr lang="en-US" altLang="zh-CN" sz="1600" dirty="0">
                                  <a:latin typeface="Cambria Math" panose="02040503050406030204" pitchFamily="18" charset="0"/>
                                </a:rPr>
                                <m:t>log</m:t>
                              </m:r>
                            </m:e>
                            <m:sub>
                              <m:r>
                                <a:rPr lang="en-US" altLang="zh-CN" sz="1600" i="1" dirty="0">
                                  <a:latin typeface="Cambria Math" panose="02040503050406030204" pitchFamily="18" charset="0"/>
                                </a:rPr>
                                <m:t>2</m:t>
                              </m:r>
                            </m:sub>
                          </m:sSub>
                        </m:fName>
                        <m:e>
                          <m:d>
                            <m:dPr>
                              <m:ctrlPr>
                                <a:rPr lang="en-US" altLang="zh-CN" sz="1600" i="1" dirty="0">
                                  <a:latin typeface="Cambria Math" panose="02040503050406030204" pitchFamily="18" charset="0"/>
                                </a:rPr>
                              </m:ctrlPr>
                            </m:dPr>
                            <m:e>
                              <m:r>
                                <a:rPr lang="en-US" altLang="zh-CN" sz="1600" i="1" dirty="0">
                                  <a:latin typeface="Cambria Math" panose="02040503050406030204" pitchFamily="18" charset="0"/>
                                </a:rPr>
                                <m:t>1+</m:t>
                              </m:r>
                              <m:r>
                                <m:rPr>
                                  <m:sty m:val="p"/>
                                </m:rPr>
                                <a:rPr lang="en-US" altLang="zh-CN" sz="1600" b="0" i="0" dirty="0" smtClean="0">
                                  <a:latin typeface="Cambria Math" panose="02040503050406030204" pitchFamily="18" charset="0"/>
                                </a:rPr>
                                <m:t>SNR</m:t>
                              </m:r>
                            </m:e>
                          </m:d>
                        </m:e>
                      </m:func>
                      <m:r>
                        <a:rPr lang="en-US" altLang="zh-CN" sz="1600" b="0" i="1" dirty="0" smtClean="0">
                          <a:latin typeface="Cambria Math" panose="02040503050406030204" pitchFamily="18" charset="0"/>
                        </a:rPr>
                        <m:t>=</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1</m:t>
                          </m:r>
                        </m:num>
                        <m:den>
                          <m:r>
                            <a:rPr lang="en-US" altLang="zh-CN" sz="1600" i="1" dirty="0">
                              <a:latin typeface="Cambria Math" panose="02040503050406030204" pitchFamily="18" charset="0"/>
                            </a:rPr>
                            <m:t>2</m:t>
                          </m:r>
                        </m:den>
                      </m:f>
                      <m:func>
                        <m:funcPr>
                          <m:ctrlPr>
                            <a:rPr lang="en-US" altLang="zh-CN" sz="1600" i="1" dirty="0">
                              <a:latin typeface="Cambria Math" panose="02040503050406030204" pitchFamily="18" charset="0"/>
                            </a:rPr>
                          </m:ctrlPr>
                        </m:funcPr>
                        <m:fName>
                          <m:sSub>
                            <m:sSubPr>
                              <m:ctrlPr>
                                <a:rPr lang="en-US" altLang="zh-CN" sz="1600" i="1" dirty="0">
                                  <a:latin typeface="Cambria Math" panose="02040503050406030204" pitchFamily="18" charset="0"/>
                                </a:rPr>
                              </m:ctrlPr>
                            </m:sSubPr>
                            <m:e>
                              <m:r>
                                <m:rPr>
                                  <m:sty m:val="p"/>
                                </m:rPr>
                                <a:rPr lang="en-US" altLang="zh-CN" sz="1600" dirty="0">
                                  <a:latin typeface="Cambria Math" panose="02040503050406030204" pitchFamily="18" charset="0"/>
                                </a:rPr>
                                <m:t>log</m:t>
                              </m:r>
                            </m:e>
                            <m:sub>
                              <m:r>
                                <a:rPr lang="en-US" altLang="zh-CN" sz="1600" i="1" dirty="0">
                                  <a:latin typeface="Cambria Math" panose="02040503050406030204" pitchFamily="18" charset="0"/>
                                </a:rPr>
                                <m:t>2</m:t>
                              </m:r>
                            </m:sub>
                          </m:sSub>
                        </m:fName>
                        <m:e>
                          <m:d>
                            <m:dPr>
                              <m:ctrlPr>
                                <a:rPr lang="en-US" altLang="zh-CN" sz="1600" i="1" dirty="0">
                                  <a:latin typeface="Cambria Math" panose="02040503050406030204" pitchFamily="18" charset="0"/>
                                </a:rPr>
                              </m:ctrlPr>
                            </m:dPr>
                            <m:e>
                              <m:r>
                                <a:rPr lang="en-US" altLang="zh-CN" sz="1600" i="1" dirty="0">
                                  <a:latin typeface="Cambria Math" panose="02040503050406030204" pitchFamily="18" charset="0"/>
                                </a:rPr>
                                <m:t>1+</m:t>
                              </m:r>
                              <m:f>
                                <m:fPr>
                                  <m:ctrlPr>
                                    <a:rPr lang="en-US" altLang="zh-CN" sz="1600" i="1" dirty="0" smtClean="0">
                                      <a:latin typeface="Cambria Math" panose="02040503050406030204" pitchFamily="18" charset="0"/>
                                    </a:rPr>
                                  </m:ctrlPr>
                                </m:fPr>
                                <m:num>
                                  <m:sSub>
                                    <m:sSubPr>
                                      <m:ctrlPr>
                                        <a:rPr lang="en-US" altLang="zh-CN" sz="1600" i="1" dirty="0" smtClean="0">
                                          <a:latin typeface="Cambria Math" panose="02040503050406030204" pitchFamily="18" charset="0"/>
                                        </a:rPr>
                                      </m:ctrlPr>
                                    </m:sSubPr>
                                    <m:e>
                                      <m:r>
                                        <a:rPr lang="en-US" altLang="zh-CN" sz="1600" b="0" i="1" dirty="0" smtClean="0">
                                          <a:latin typeface="Cambria Math" panose="02040503050406030204" pitchFamily="18" charset="0"/>
                                        </a:rPr>
                                        <m:t>𝐸</m:t>
                                      </m:r>
                                    </m:e>
                                    <m:sub>
                                      <m:r>
                                        <a:rPr lang="en-US" altLang="zh-CN" sz="1600" b="0" i="1" dirty="0" smtClean="0">
                                          <a:latin typeface="Cambria Math" panose="02040503050406030204" pitchFamily="18" charset="0"/>
                                        </a:rPr>
                                        <m:t>𝑏</m:t>
                                      </m:r>
                                    </m:sub>
                                  </m:sSub>
                                  <m:r>
                                    <a:rPr lang="en-US" altLang="zh-CN" sz="1600" i="1" dirty="0" smtClean="0">
                                      <a:latin typeface="Cambria Math" panose="02040503050406030204" pitchFamily="18" charset="0"/>
                                      <a:ea typeface="Cambria Math" panose="02040503050406030204" pitchFamily="18" charset="0"/>
                                    </a:rPr>
                                    <m:t>∙</m:t>
                                  </m:r>
                                  <m:r>
                                    <a:rPr lang="en-US" altLang="zh-CN" sz="1600" b="0" i="1" dirty="0" smtClean="0">
                                      <a:latin typeface="Cambria Math" panose="02040503050406030204" pitchFamily="18" charset="0"/>
                                      <a:ea typeface="Cambria Math" panose="02040503050406030204" pitchFamily="18" charset="0"/>
                                    </a:rPr>
                                    <m:t>2</m:t>
                                  </m:r>
                                  <m:r>
                                    <a:rPr lang="en-US" altLang="zh-CN" sz="1600" b="0" i="1" dirty="0" smtClean="0">
                                      <a:latin typeface="Cambria Math" panose="02040503050406030204" pitchFamily="18" charset="0"/>
                                    </a:rPr>
                                    <m:t>𝑅</m:t>
                                  </m:r>
                                </m:num>
                                <m:den>
                                  <m:r>
                                    <a:rPr lang="en-US" altLang="zh-CN" sz="1600" b="0" i="1" dirty="0" smtClean="0">
                                      <a:latin typeface="Cambria Math" panose="02040503050406030204" pitchFamily="18" charset="0"/>
                                    </a:rPr>
                                    <m:t>𝑁</m:t>
                                  </m:r>
                                  <m:r>
                                    <a:rPr lang="en-US" altLang="zh-CN" sz="1600" b="0" i="1" dirty="0" smtClean="0">
                                      <a:latin typeface="Cambria Math" panose="02040503050406030204" pitchFamily="18" charset="0"/>
                                    </a:rPr>
                                    <m:t>0</m:t>
                                  </m:r>
                                </m:den>
                              </m:f>
                            </m:e>
                          </m:d>
                        </m:e>
                      </m:func>
                    </m:oMath>
                  </m:oMathPara>
                </a14:m>
                <a:endParaRPr lang="en-US" altLang="zh-CN" sz="1600" dirty="0" smtClean="0"/>
              </a:p>
            </p:txBody>
          </p:sp>
        </mc:Choice>
        <mc:Fallback xmlns="">
          <p:sp>
            <p:nvSpPr>
              <p:cNvPr id="3" name="文本框 2"/>
              <p:cNvSpPr txBox="1">
                <a:spLocks noRot="1" noChangeAspect="1" noMove="1" noResize="1" noEditPoints="1" noAdjustHandles="1" noChangeArrowheads="1" noChangeShapeType="1" noTextEdit="1"/>
              </p:cNvSpPr>
              <p:nvPr/>
            </p:nvSpPr>
            <p:spPr>
              <a:xfrm>
                <a:off x="2052223" y="1981994"/>
                <a:ext cx="8239050" cy="1111586"/>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1751806" y="3963194"/>
                <a:ext cx="5272469" cy="636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dirty="0" smtClean="0">
                              <a:solidFill>
                                <a:srgbClr val="C00000"/>
                              </a:solidFill>
                              <a:latin typeface="Cambria Math" panose="02040503050406030204" pitchFamily="18" charset="0"/>
                            </a:rPr>
                          </m:ctrlPr>
                        </m:sSubPr>
                        <m:e>
                          <m:r>
                            <a:rPr lang="en-US" altLang="zh-CN" sz="1600" b="0" i="1" dirty="0" smtClean="0">
                              <a:solidFill>
                                <a:srgbClr val="C00000"/>
                              </a:solidFill>
                              <a:latin typeface="Cambria Math" panose="02040503050406030204" pitchFamily="18" charset="0"/>
                            </a:rPr>
                            <m:t>𝐶</m:t>
                          </m:r>
                        </m:e>
                        <m:sub>
                          <m:r>
                            <m:rPr>
                              <m:sty m:val="p"/>
                            </m:rPr>
                            <a:rPr lang="en-US" altLang="zh-CN" sz="1600" i="1" dirty="0">
                              <a:solidFill>
                                <a:srgbClr val="C00000"/>
                              </a:solidFill>
                              <a:latin typeface="Cambria Math" panose="02040503050406030204" pitchFamily="18" charset="0"/>
                            </a:rPr>
                            <m:t>BI</m:t>
                          </m:r>
                          <m:r>
                            <m:rPr>
                              <m:sty m:val="p"/>
                            </m:rPr>
                            <a:rPr lang="en-US" altLang="zh-CN" sz="1600" b="0" i="0" dirty="0" smtClean="0">
                              <a:solidFill>
                                <a:srgbClr val="C00000"/>
                              </a:solidFill>
                              <a:latin typeface="Cambria Math" panose="02040503050406030204" pitchFamily="18" charset="0"/>
                            </a:rPr>
                            <m:t>AWGN</m:t>
                          </m:r>
                        </m:sub>
                      </m:sSub>
                      <m:r>
                        <a:rPr lang="en-US" altLang="zh-CN" sz="1600" i="1" dirty="0" smtClean="0">
                          <a:latin typeface="Cambria Math" panose="02040503050406030204" pitchFamily="18" charset="0"/>
                        </a:rPr>
                        <m:t>=</m:t>
                      </m:r>
                      <m:r>
                        <a:rPr lang="en-US" altLang="zh-CN" sz="1600" b="0" i="1" dirty="0" smtClean="0">
                          <a:latin typeface="Cambria Math" panose="02040503050406030204" pitchFamily="18" charset="0"/>
                        </a:rPr>
                        <m:t>−</m:t>
                      </m:r>
                      <m:nary>
                        <m:naryPr>
                          <m:ctrlPr>
                            <a:rPr lang="en-US" altLang="zh-CN" sz="1600" b="0" i="1" dirty="0" smtClean="0">
                              <a:latin typeface="Cambria Math" panose="02040503050406030204" pitchFamily="18" charset="0"/>
                            </a:rPr>
                          </m:ctrlPr>
                        </m:naryPr>
                        <m:sub>
                          <m:r>
                            <m:rPr>
                              <m:brk m:alnAt="23"/>
                            </m:rPr>
                            <a:rPr lang="en-US" altLang="zh-CN" sz="1600" b="0" i="1" dirty="0" smtClean="0">
                              <a:latin typeface="Cambria Math" panose="02040503050406030204" pitchFamily="18" charset="0"/>
                            </a:rPr>
                            <m:t>−</m:t>
                          </m:r>
                          <m:r>
                            <a:rPr lang="en-US" altLang="zh-CN" sz="1600" i="1" dirty="0">
                              <a:latin typeface="Cambria Math" panose="02040503050406030204" pitchFamily="18" charset="0"/>
                            </a:rPr>
                            <m:t>∞</m:t>
                          </m:r>
                        </m:sub>
                        <m:sup>
                          <m:r>
                            <a:rPr lang="en-US" altLang="zh-CN" sz="1600" b="0" i="1" dirty="0" smtClean="0">
                              <a:latin typeface="Cambria Math" panose="02040503050406030204" pitchFamily="18" charset="0"/>
                            </a:rPr>
                            <m:t>+∞</m:t>
                          </m:r>
                        </m:sup>
                        <m:e>
                          <m:r>
                            <a:rPr lang="zh-CN" altLang="en-US" sz="1600" b="0" i="1" dirty="0" smtClean="0">
                              <a:latin typeface="Cambria Math" panose="02040503050406030204" pitchFamily="18" charset="0"/>
                            </a:rPr>
                            <m:t>𝜙</m:t>
                          </m:r>
                          <m:d>
                            <m:dPr>
                              <m:begChr m:val="（"/>
                              <m:endChr m:val="）"/>
                              <m:ctrlPr>
                                <a:rPr lang="zh-CN" altLang="en-US" sz="1600" b="0" i="1" dirty="0" smtClean="0">
                                  <a:latin typeface="Cambria Math" panose="02040503050406030204" pitchFamily="18" charset="0"/>
                                </a:rPr>
                              </m:ctrlPr>
                            </m:dPr>
                            <m:e>
                              <m:r>
                                <a:rPr lang="en-US" altLang="zh-CN" sz="1600" b="0" i="1" dirty="0" smtClean="0">
                                  <a:latin typeface="Cambria Math" panose="02040503050406030204" pitchFamily="18" charset="0"/>
                                </a:rPr>
                                <m:t>𝑦</m:t>
                              </m:r>
                              <m:r>
                                <a:rPr lang="en-US" altLang="zh-CN" sz="1600" b="0" i="1" dirty="0" smtClean="0">
                                  <a:latin typeface="Cambria Math" panose="02040503050406030204" pitchFamily="18" charset="0"/>
                                </a:rPr>
                                <m:t>,</m:t>
                              </m:r>
                              <m:r>
                                <a:rPr lang="zh-CN" altLang="en-US" sz="1600" b="0" i="1" dirty="0" smtClean="0">
                                  <a:latin typeface="Cambria Math" panose="02040503050406030204" pitchFamily="18" charset="0"/>
                                </a:rPr>
                                <m:t>𝜎</m:t>
                              </m:r>
                            </m:e>
                          </m:d>
                          <m:func>
                            <m:funcPr>
                              <m:ctrlPr>
                                <a:rPr lang="en-US" altLang="zh-CN" sz="1600" i="1" dirty="0" smtClean="0">
                                  <a:latin typeface="Cambria Math" panose="02040503050406030204" pitchFamily="18" charset="0"/>
                                </a:rPr>
                              </m:ctrlPr>
                            </m:funcPr>
                            <m:fName>
                              <m:sSub>
                                <m:sSubPr>
                                  <m:ctrlPr>
                                    <a:rPr lang="en-US" altLang="zh-CN" sz="1600" i="1" dirty="0" smtClean="0">
                                      <a:latin typeface="Cambria Math" panose="02040503050406030204" pitchFamily="18" charset="0"/>
                                    </a:rPr>
                                  </m:ctrlPr>
                                </m:sSubPr>
                                <m:e>
                                  <m:r>
                                    <m:rPr>
                                      <m:sty m:val="p"/>
                                    </m:rPr>
                                    <a:rPr lang="en-US" altLang="zh-CN" sz="1600" i="0" dirty="0" smtClean="0">
                                      <a:latin typeface="Cambria Math" panose="02040503050406030204" pitchFamily="18" charset="0"/>
                                    </a:rPr>
                                    <m:t>log</m:t>
                                  </m:r>
                                </m:e>
                                <m:sub>
                                  <m:r>
                                    <a:rPr lang="en-US" altLang="zh-CN" sz="1600" b="0" i="1" dirty="0" smtClean="0">
                                      <a:latin typeface="Cambria Math" panose="02040503050406030204" pitchFamily="18" charset="0"/>
                                    </a:rPr>
                                    <m:t>2</m:t>
                                  </m:r>
                                </m:sub>
                              </m:sSub>
                            </m:fName>
                            <m:e>
                              <m:r>
                                <a:rPr lang="zh-CN" altLang="en-US" sz="1600" i="1" dirty="0">
                                  <a:latin typeface="Cambria Math" panose="02040503050406030204" pitchFamily="18" charset="0"/>
                                </a:rPr>
                                <m:t>𝜙</m:t>
                              </m:r>
                              <m:d>
                                <m:dPr>
                                  <m:begChr m:val="（"/>
                                  <m:endChr m:val="）"/>
                                  <m:ctrlPr>
                                    <a:rPr lang="zh-CN" altLang="en-US" sz="1600" i="1" dirty="0">
                                      <a:latin typeface="Cambria Math" panose="02040503050406030204" pitchFamily="18" charset="0"/>
                                    </a:rPr>
                                  </m:ctrlPr>
                                </m:dPr>
                                <m:e>
                                  <m:r>
                                    <a:rPr lang="en-US" altLang="zh-CN" sz="1600" i="1" dirty="0">
                                      <a:latin typeface="Cambria Math" panose="02040503050406030204" pitchFamily="18" charset="0"/>
                                    </a:rPr>
                                    <m:t>𝑦</m:t>
                                  </m:r>
                                  <m:r>
                                    <a:rPr lang="en-US" altLang="zh-CN" sz="1600" i="1" dirty="0">
                                      <a:latin typeface="Cambria Math" panose="02040503050406030204" pitchFamily="18" charset="0"/>
                                    </a:rPr>
                                    <m:t>,</m:t>
                                  </m:r>
                                  <m:r>
                                    <a:rPr lang="zh-CN" altLang="en-US" sz="1600" i="1" dirty="0">
                                      <a:latin typeface="Cambria Math" panose="02040503050406030204" pitchFamily="18" charset="0"/>
                                    </a:rPr>
                                    <m:t>𝜎</m:t>
                                  </m:r>
                                </m:e>
                              </m:d>
                              <m:r>
                                <a:rPr lang="en-US" altLang="zh-CN" sz="1600" b="0" i="1" dirty="0" smtClean="0">
                                  <a:latin typeface="Cambria Math" panose="02040503050406030204" pitchFamily="18" charset="0"/>
                                </a:rPr>
                                <m:t>𝑑𝑦</m:t>
                              </m:r>
                            </m:e>
                          </m:func>
                        </m:e>
                      </m:nary>
                      <m:r>
                        <a:rPr lang="en-US" altLang="zh-CN" sz="1600" b="0" i="1" dirty="0" smtClean="0">
                          <a:latin typeface="Cambria Math" panose="02040503050406030204" pitchFamily="18" charset="0"/>
                        </a:rPr>
                        <m:t>−</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1</m:t>
                          </m:r>
                        </m:num>
                        <m:den>
                          <m:r>
                            <a:rPr lang="en-US" altLang="zh-CN" sz="1600" i="1" dirty="0">
                              <a:latin typeface="Cambria Math" panose="02040503050406030204" pitchFamily="18" charset="0"/>
                            </a:rPr>
                            <m:t>2</m:t>
                          </m:r>
                        </m:den>
                      </m:f>
                      <m:func>
                        <m:funcPr>
                          <m:ctrlPr>
                            <a:rPr lang="en-US" altLang="zh-CN" sz="1600" i="1" dirty="0">
                              <a:latin typeface="Cambria Math" panose="02040503050406030204" pitchFamily="18" charset="0"/>
                            </a:rPr>
                          </m:ctrlPr>
                        </m:funcPr>
                        <m:fName>
                          <m:sSub>
                            <m:sSubPr>
                              <m:ctrlPr>
                                <a:rPr lang="en-US" altLang="zh-CN" sz="1600" i="1" dirty="0">
                                  <a:latin typeface="Cambria Math" panose="02040503050406030204" pitchFamily="18" charset="0"/>
                                </a:rPr>
                              </m:ctrlPr>
                            </m:sSubPr>
                            <m:e>
                              <m:r>
                                <m:rPr>
                                  <m:sty m:val="p"/>
                                </m:rPr>
                                <a:rPr lang="en-US" altLang="zh-CN" sz="1600" dirty="0">
                                  <a:latin typeface="Cambria Math" panose="02040503050406030204" pitchFamily="18" charset="0"/>
                                </a:rPr>
                                <m:t>log</m:t>
                              </m:r>
                            </m:e>
                            <m:sub>
                              <m:r>
                                <a:rPr lang="en-US" altLang="zh-CN" sz="1600" i="1" dirty="0">
                                  <a:latin typeface="Cambria Math" panose="02040503050406030204" pitchFamily="18" charset="0"/>
                                </a:rPr>
                                <m:t>2</m:t>
                              </m:r>
                            </m:sub>
                          </m:sSub>
                        </m:fName>
                        <m:e>
                          <m:r>
                            <a:rPr lang="en-US" altLang="zh-CN" sz="1600" b="0" i="1" dirty="0" smtClean="0">
                              <a:latin typeface="Cambria Math" panose="02040503050406030204" pitchFamily="18" charset="0"/>
                            </a:rPr>
                            <m:t>2</m:t>
                          </m:r>
                          <m:r>
                            <a:rPr lang="zh-CN" altLang="en-US" sz="1600" b="0" i="1" dirty="0" smtClean="0">
                              <a:latin typeface="Cambria Math" panose="02040503050406030204" pitchFamily="18" charset="0"/>
                            </a:rPr>
                            <m:t>𝜋</m:t>
                          </m:r>
                          <m:r>
                            <a:rPr lang="en-US" altLang="zh-CN" sz="1600" b="0" i="1" dirty="0" smtClean="0">
                              <a:latin typeface="Cambria Math" panose="02040503050406030204" pitchFamily="18" charset="0"/>
                            </a:rPr>
                            <m:t>𝑒</m:t>
                          </m:r>
                          <m:sSup>
                            <m:sSupPr>
                              <m:ctrlPr>
                                <a:rPr lang="en-US" altLang="zh-CN" sz="1600" b="0" i="1" dirty="0" smtClean="0">
                                  <a:latin typeface="Cambria Math" panose="02040503050406030204" pitchFamily="18" charset="0"/>
                                </a:rPr>
                              </m:ctrlPr>
                            </m:sSupPr>
                            <m:e>
                              <m:r>
                                <a:rPr lang="zh-CN" altLang="en-US" sz="1600" i="1" dirty="0">
                                  <a:latin typeface="Cambria Math" panose="02040503050406030204" pitchFamily="18" charset="0"/>
                                </a:rPr>
                                <m:t>𝜎</m:t>
                              </m:r>
                            </m:e>
                            <m:sup>
                              <m:r>
                                <a:rPr lang="en-US" altLang="zh-CN" sz="1600" b="0" i="1" dirty="0" smtClean="0">
                                  <a:latin typeface="Cambria Math" panose="02040503050406030204" pitchFamily="18" charset="0"/>
                                </a:rPr>
                                <m:t>2</m:t>
                              </m:r>
                            </m:sup>
                          </m:sSup>
                        </m:e>
                      </m:func>
                    </m:oMath>
                  </m:oMathPara>
                </a14:m>
                <a:endParaRPr lang="en-US" altLang="zh-CN" sz="1600" dirty="0" smtClean="0"/>
              </a:p>
            </p:txBody>
          </p:sp>
        </mc:Choice>
        <mc:Fallback xmlns="">
          <p:sp>
            <p:nvSpPr>
              <p:cNvPr id="15" name="文本框 14"/>
              <p:cNvSpPr txBox="1">
                <a:spLocks noRot="1" noChangeAspect="1" noMove="1" noResize="1" noEditPoints="1" noAdjustHandles="1" noChangeArrowheads="1" noChangeShapeType="1" noTextEdit="1"/>
              </p:cNvSpPr>
              <p:nvPr/>
            </p:nvSpPr>
            <p:spPr>
              <a:xfrm>
                <a:off x="1751806" y="3963194"/>
                <a:ext cx="5272469" cy="636585"/>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7466806" y="4112209"/>
                <a:ext cx="130516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600" b="0" i="0" smtClean="0">
                          <a:latin typeface="Cambria Math" panose="02040503050406030204" pitchFamily="18" charset="0"/>
                        </a:rPr>
                        <m:t>bits</m:t>
                      </m:r>
                      <m:r>
                        <a:rPr lang="en-US" altLang="zh-CN" sz="1600" b="0" i="0" smtClean="0">
                          <a:latin typeface="Cambria Math" panose="02040503050406030204" pitchFamily="18" charset="0"/>
                        </a:rPr>
                        <m:t>/</m:t>
                      </m:r>
                      <m:r>
                        <m:rPr>
                          <m:sty m:val="p"/>
                        </m:rPr>
                        <a:rPr lang="en-US" altLang="zh-CN" sz="1600" b="0" i="0" smtClean="0">
                          <a:latin typeface="Cambria Math" panose="02040503050406030204" pitchFamily="18" charset="0"/>
                        </a:rPr>
                        <m:t>symbol</m:t>
                      </m:r>
                    </m:oMath>
                  </m:oMathPara>
                </a14:m>
                <a:endParaRPr lang="en-US" altLang="zh-CN" sz="1600" dirty="0" smtClean="0"/>
              </a:p>
            </p:txBody>
          </p:sp>
        </mc:Choice>
        <mc:Fallback xmlns="">
          <p:sp>
            <p:nvSpPr>
              <p:cNvPr id="17" name="文本框 16"/>
              <p:cNvSpPr txBox="1">
                <a:spLocks noRot="1" noChangeAspect="1" noMove="1" noResize="1" noEditPoints="1" noAdjustHandles="1" noChangeArrowheads="1" noChangeShapeType="1" noTextEdit="1"/>
              </p:cNvSpPr>
              <p:nvPr/>
            </p:nvSpPr>
            <p:spPr>
              <a:xfrm>
                <a:off x="7466806" y="4112209"/>
                <a:ext cx="1305164" cy="338554"/>
              </a:xfrm>
              <a:prstGeom prst="rect">
                <a:avLst/>
              </a:prstGeom>
              <a:blipFill rotWithShape="0">
                <a:blip r:embed="rId4"/>
                <a:stretch>
                  <a:fillRect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1936618" y="4686334"/>
                <a:ext cx="4310988" cy="600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1600" i="1" dirty="0" smtClean="0">
                          <a:latin typeface="Cambria Math" panose="02040503050406030204" pitchFamily="18" charset="0"/>
                        </a:rPr>
                        <m:t>𝜙</m:t>
                      </m:r>
                      <m:d>
                        <m:dPr>
                          <m:begChr m:val="（"/>
                          <m:endChr m:val="）"/>
                          <m:ctrlPr>
                            <a:rPr lang="zh-CN" altLang="en-US" sz="1600" i="1" dirty="0">
                              <a:latin typeface="Cambria Math" panose="02040503050406030204" pitchFamily="18" charset="0"/>
                            </a:rPr>
                          </m:ctrlPr>
                        </m:dPr>
                        <m:e>
                          <m:r>
                            <a:rPr lang="en-US" altLang="zh-CN" sz="1600" i="1" dirty="0">
                              <a:latin typeface="Cambria Math" panose="02040503050406030204" pitchFamily="18" charset="0"/>
                            </a:rPr>
                            <m:t>𝑦</m:t>
                          </m:r>
                          <m:r>
                            <a:rPr lang="en-US" altLang="zh-CN" sz="1600" i="1" dirty="0">
                              <a:latin typeface="Cambria Math" panose="02040503050406030204" pitchFamily="18" charset="0"/>
                            </a:rPr>
                            <m:t>,</m:t>
                          </m:r>
                          <m:r>
                            <a:rPr lang="zh-CN" altLang="en-US" sz="1600" i="1" dirty="0">
                              <a:latin typeface="Cambria Math" panose="02040503050406030204" pitchFamily="18" charset="0"/>
                            </a:rPr>
                            <m:t>𝜎</m:t>
                          </m:r>
                        </m:e>
                      </m:d>
                      <m:r>
                        <a:rPr lang="en-US" altLang="zh-CN" sz="1600" i="1" dirty="0" smtClean="0">
                          <a:latin typeface="Cambria Math" panose="02040503050406030204" pitchFamily="18" charset="0"/>
                        </a:rPr>
                        <m:t>=</m:t>
                      </m:r>
                      <m:f>
                        <m:fPr>
                          <m:ctrlPr>
                            <a:rPr lang="en-US" altLang="zh-CN" sz="1600" i="1" dirty="0">
                              <a:latin typeface="Cambria Math" panose="02040503050406030204" pitchFamily="18" charset="0"/>
                            </a:rPr>
                          </m:ctrlPr>
                        </m:fPr>
                        <m:num>
                          <m:r>
                            <a:rPr lang="en-US" altLang="zh-CN" sz="1600" i="1" dirty="0">
                              <a:latin typeface="Cambria Math" panose="02040503050406030204" pitchFamily="18" charset="0"/>
                            </a:rPr>
                            <m:t>1</m:t>
                          </m:r>
                        </m:num>
                        <m:den>
                          <m:rad>
                            <m:radPr>
                              <m:degHide m:val="on"/>
                              <m:ctrlPr>
                                <a:rPr lang="en-US" altLang="zh-CN" sz="1600" i="1" dirty="0" smtClean="0">
                                  <a:latin typeface="Cambria Math" panose="02040503050406030204" pitchFamily="18" charset="0"/>
                                </a:rPr>
                              </m:ctrlPr>
                            </m:radPr>
                            <m:deg/>
                            <m:e>
                              <m:r>
                                <a:rPr lang="en-US" altLang="zh-CN" sz="1600" b="0" i="1" dirty="0" smtClean="0">
                                  <a:latin typeface="Cambria Math" panose="02040503050406030204" pitchFamily="18" charset="0"/>
                                </a:rPr>
                                <m:t>8</m:t>
                              </m:r>
                              <m:r>
                                <a:rPr lang="zh-CN" altLang="en-US" sz="1600" b="0" i="1" dirty="0" smtClean="0">
                                  <a:latin typeface="Cambria Math" panose="02040503050406030204" pitchFamily="18" charset="0"/>
                                </a:rPr>
                                <m:t>𝜋</m:t>
                              </m:r>
                              <m:sSup>
                                <m:sSupPr>
                                  <m:ctrlPr>
                                    <a:rPr lang="en-US" altLang="zh-CN" sz="1600" b="0" i="1" dirty="0" smtClean="0">
                                      <a:latin typeface="Cambria Math" panose="02040503050406030204" pitchFamily="18" charset="0"/>
                                    </a:rPr>
                                  </m:ctrlPr>
                                </m:sSupPr>
                                <m:e>
                                  <m:r>
                                    <a:rPr lang="zh-CN" altLang="en-US" sz="1600" i="1" dirty="0">
                                      <a:latin typeface="Cambria Math" panose="02040503050406030204" pitchFamily="18" charset="0"/>
                                    </a:rPr>
                                    <m:t>𝜎</m:t>
                                  </m:r>
                                </m:e>
                                <m:sup>
                                  <m:r>
                                    <a:rPr lang="en-US" altLang="zh-CN" sz="1600" b="0" i="1" dirty="0" smtClean="0">
                                      <a:latin typeface="Cambria Math" panose="02040503050406030204" pitchFamily="18" charset="0"/>
                                    </a:rPr>
                                    <m:t>2</m:t>
                                  </m:r>
                                </m:sup>
                              </m:sSup>
                            </m:e>
                          </m:rad>
                        </m:den>
                      </m:f>
                      <m:d>
                        <m:dPr>
                          <m:begChr m:val="["/>
                          <m:endChr m:val="]"/>
                          <m:ctrlPr>
                            <a:rPr lang="en-US" altLang="zh-CN" sz="1600" i="1" dirty="0" smtClean="0">
                              <a:latin typeface="Cambria Math" panose="02040503050406030204" pitchFamily="18" charset="0"/>
                            </a:rPr>
                          </m:ctrlPr>
                        </m:dPr>
                        <m:e>
                          <m:sSup>
                            <m:sSupPr>
                              <m:ctrlPr>
                                <a:rPr lang="en-US" altLang="zh-CN" sz="1600" i="1" dirty="0" smtClean="0">
                                  <a:latin typeface="Cambria Math" panose="02040503050406030204" pitchFamily="18" charset="0"/>
                                </a:rPr>
                              </m:ctrlPr>
                            </m:sSupPr>
                            <m:e>
                              <m:r>
                                <a:rPr lang="en-US" altLang="zh-CN" sz="1600" b="0" i="1" dirty="0" smtClean="0">
                                  <a:latin typeface="Cambria Math" panose="02040503050406030204" pitchFamily="18" charset="0"/>
                                </a:rPr>
                                <m:t>𝑒</m:t>
                              </m:r>
                            </m:e>
                            <m:sup>
                              <m:r>
                                <a:rPr lang="en-US" altLang="zh-CN" sz="1600" b="0" i="1" dirty="0" smtClean="0">
                                  <a:latin typeface="Cambria Math" panose="02040503050406030204" pitchFamily="18" charset="0"/>
                                </a:rPr>
                                <m:t>−</m:t>
                              </m:r>
                              <m:sSup>
                                <m:sSupPr>
                                  <m:ctrlPr>
                                    <a:rPr lang="en-US" altLang="zh-CN" sz="1600" b="0" i="1" dirty="0" smtClean="0">
                                      <a:latin typeface="Cambria Math" panose="02040503050406030204" pitchFamily="18" charset="0"/>
                                    </a:rPr>
                                  </m:ctrlPr>
                                </m:sSupPr>
                                <m:e>
                                  <m:r>
                                    <a:rPr lang="en-US" altLang="zh-CN" sz="1600" b="0" i="1" dirty="0" smtClean="0">
                                      <a:latin typeface="Cambria Math" panose="02040503050406030204" pitchFamily="18" charset="0"/>
                                    </a:rPr>
                                    <m:t>(</m:t>
                                  </m:r>
                                  <m:r>
                                    <a:rPr lang="en-US" altLang="zh-CN" sz="1600" b="0" i="1" dirty="0" smtClean="0">
                                      <a:latin typeface="Cambria Math" panose="02040503050406030204" pitchFamily="18" charset="0"/>
                                    </a:rPr>
                                    <m:t>𝑦</m:t>
                                  </m:r>
                                  <m:r>
                                    <a:rPr lang="en-US" altLang="zh-CN" sz="1600" b="0" i="1" dirty="0" smtClean="0">
                                      <a:latin typeface="Cambria Math" panose="02040503050406030204" pitchFamily="18" charset="0"/>
                                    </a:rPr>
                                    <m:t>−1)</m:t>
                                  </m:r>
                                </m:e>
                                <m:sup>
                                  <m:r>
                                    <a:rPr lang="en-US" altLang="zh-CN" sz="1600" b="0" i="1" dirty="0" smtClean="0">
                                      <a:latin typeface="Cambria Math" panose="02040503050406030204" pitchFamily="18" charset="0"/>
                                    </a:rPr>
                                    <m:t>2</m:t>
                                  </m:r>
                                </m:sup>
                              </m:sSup>
                              <m:r>
                                <a:rPr lang="en-US" altLang="zh-CN" sz="1600" b="0" i="1" dirty="0" smtClean="0">
                                  <a:latin typeface="Cambria Math" panose="02040503050406030204" pitchFamily="18" charset="0"/>
                                </a:rPr>
                                <m:t>/2</m:t>
                              </m:r>
                              <m:sSup>
                                <m:sSupPr>
                                  <m:ctrlPr>
                                    <a:rPr lang="en-US" altLang="zh-CN" sz="1600" b="0" i="1" dirty="0" smtClean="0">
                                      <a:latin typeface="Cambria Math" panose="02040503050406030204" pitchFamily="18" charset="0"/>
                                    </a:rPr>
                                  </m:ctrlPr>
                                </m:sSupPr>
                                <m:e>
                                  <m:r>
                                    <a:rPr lang="zh-CN" altLang="en-US" sz="1600" i="1" dirty="0">
                                      <a:latin typeface="Cambria Math" panose="02040503050406030204" pitchFamily="18" charset="0"/>
                                    </a:rPr>
                                    <m:t>𝜎</m:t>
                                  </m:r>
                                </m:e>
                                <m:sup>
                                  <m:r>
                                    <a:rPr lang="en-US" altLang="zh-CN" sz="1600" b="0" i="1" dirty="0" smtClean="0">
                                      <a:latin typeface="Cambria Math" panose="02040503050406030204" pitchFamily="18" charset="0"/>
                                    </a:rPr>
                                    <m:t>2</m:t>
                                  </m:r>
                                </m:sup>
                              </m:sSup>
                            </m:sup>
                          </m:sSup>
                          <m:r>
                            <a:rPr lang="en-US" altLang="zh-CN" sz="1600" b="0" i="1" dirty="0" smtClean="0">
                              <a:latin typeface="Cambria Math" panose="02040503050406030204" pitchFamily="18" charset="0"/>
                            </a:rPr>
                            <m:t>+</m:t>
                          </m:r>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𝑒</m:t>
                              </m:r>
                            </m:e>
                            <m:sup>
                              <m:r>
                                <a:rPr lang="en-US" altLang="zh-CN" sz="1600" i="1" dirty="0">
                                  <a:latin typeface="Cambria Math" panose="02040503050406030204" pitchFamily="18" charset="0"/>
                                </a:rPr>
                                <m:t>−</m:t>
                              </m:r>
                              <m:sSup>
                                <m:sSupPr>
                                  <m:ctrlPr>
                                    <a:rPr lang="en-US" altLang="zh-CN" sz="1600" i="1" dirty="0">
                                      <a:latin typeface="Cambria Math" panose="02040503050406030204" pitchFamily="18" charset="0"/>
                                    </a:rPr>
                                  </m:ctrlPr>
                                </m:sSupPr>
                                <m:e>
                                  <m:r>
                                    <a:rPr lang="en-US" altLang="zh-CN" sz="1600" i="1" dirty="0">
                                      <a:latin typeface="Cambria Math" panose="02040503050406030204" pitchFamily="18" charset="0"/>
                                    </a:rPr>
                                    <m:t>(</m:t>
                                  </m:r>
                                  <m:r>
                                    <a:rPr lang="en-US" altLang="zh-CN" sz="1600" i="1" dirty="0">
                                      <a:latin typeface="Cambria Math" panose="02040503050406030204" pitchFamily="18" charset="0"/>
                                    </a:rPr>
                                    <m:t>𝑦</m:t>
                                  </m:r>
                                  <m:r>
                                    <a:rPr lang="en-US" altLang="zh-CN" sz="1600" b="0" i="1" dirty="0" smtClean="0">
                                      <a:latin typeface="Cambria Math" panose="02040503050406030204" pitchFamily="18" charset="0"/>
                                    </a:rPr>
                                    <m:t>+</m:t>
                                  </m:r>
                                  <m:r>
                                    <a:rPr lang="en-US" altLang="zh-CN" sz="1600" i="1" dirty="0">
                                      <a:latin typeface="Cambria Math" panose="02040503050406030204" pitchFamily="18" charset="0"/>
                                    </a:rPr>
                                    <m:t>1)</m:t>
                                  </m:r>
                                </m:e>
                                <m:sup>
                                  <m:r>
                                    <a:rPr lang="en-US" altLang="zh-CN" sz="1600" i="1" dirty="0">
                                      <a:latin typeface="Cambria Math" panose="02040503050406030204" pitchFamily="18" charset="0"/>
                                    </a:rPr>
                                    <m:t>2</m:t>
                                  </m:r>
                                </m:sup>
                              </m:sSup>
                              <m:r>
                                <a:rPr lang="en-US" altLang="zh-CN" sz="1600" i="1" dirty="0">
                                  <a:latin typeface="Cambria Math" panose="02040503050406030204" pitchFamily="18" charset="0"/>
                                </a:rPr>
                                <m:t>/2</m:t>
                              </m:r>
                              <m:sSup>
                                <m:sSupPr>
                                  <m:ctrlPr>
                                    <a:rPr lang="en-US" altLang="zh-CN" sz="1600" i="1" dirty="0">
                                      <a:latin typeface="Cambria Math" panose="02040503050406030204" pitchFamily="18" charset="0"/>
                                    </a:rPr>
                                  </m:ctrlPr>
                                </m:sSupPr>
                                <m:e>
                                  <m:r>
                                    <a:rPr lang="zh-CN" altLang="en-US" sz="1600" i="1" dirty="0">
                                      <a:latin typeface="Cambria Math" panose="02040503050406030204" pitchFamily="18" charset="0"/>
                                    </a:rPr>
                                    <m:t>𝜎</m:t>
                                  </m:r>
                                </m:e>
                                <m:sup>
                                  <m:r>
                                    <a:rPr lang="en-US" altLang="zh-CN" sz="1600" i="1" dirty="0">
                                      <a:latin typeface="Cambria Math" panose="02040503050406030204" pitchFamily="18" charset="0"/>
                                    </a:rPr>
                                    <m:t>2</m:t>
                                  </m:r>
                                </m:sup>
                              </m:sSup>
                            </m:sup>
                          </m:sSup>
                        </m:e>
                      </m:d>
                    </m:oMath>
                  </m:oMathPara>
                </a14:m>
                <a:endParaRPr lang="en-US" altLang="zh-CN" sz="1600" dirty="0" smtClean="0"/>
              </a:p>
            </p:txBody>
          </p:sp>
        </mc:Choice>
        <mc:Fallback xmlns="">
          <p:sp>
            <p:nvSpPr>
              <p:cNvPr id="19" name="文本框 18"/>
              <p:cNvSpPr txBox="1">
                <a:spLocks noRot="1" noChangeAspect="1" noMove="1" noResize="1" noEditPoints="1" noAdjustHandles="1" noChangeArrowheads="1" noChangeShapeType="1" noTextEdit="1"/>
              </p:cNvSpPr>
              <p:nvPr/>
            </p:nvSpPr>
            <p:spPr>
              <a:xfrm>
                <a:off x="1936618" y="4686334"/>
                <a:ext cx="4310988" cy="600998"/>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8371442" y="2628629"/>
                <a:ext cx="130516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600" b="0" i="0" smtClean="0">
                          <a:latin typeface="Cambria Math" panose="02040503050406030204" pitchFamily="18" charset="0"/>
                        </a:rPr>
                        <m:t>bits</m:t>
                      </m:r>
                      <m:r>
                        <a:rPr lang="en-US" altLang="zh-CN" sz="1600" b="0" i="0" smtClean="0">
                          <a:latin typeface="Cambria Math" panose="02040503050406030204" pitchFamily="18" charset="0"/>
                        </a:rPr>
                        <m:t>/</m:t>
                      </m:r>
                      <m:r>
                        <m:rPr>
                          <m:sty m:val="p"/>
                        </m:rPr>
                        <a:rPr lang="en-US" altLang="zh-CN" sz="1600" b="0" i="0" smtClean="0">
                          <a:latin typeface="Cambria Math" panose="02040503050406030204" pitchFamily="18" charset="0"/>
                        </a:rPr>
                        <m:t>symbol</m:t>
                      </m:r>
                    </m:oMath>
                  </m:oMathPara>
                </a14:m>
                <a:endParaRPr lang="en-US" altLang="zh-CN" sz="1600" dirty="0" smtClean="0"/>
              </a:p>
            </p:txBody>
          </p:sp>
        </mc:Choice>
        <mc:Fallback xmlns="">
          <p:sp>
            <p:nvSpPr>
              <p:cNvPr id="20" name="文本框 19"/>
              <p:cNvSpPr txBox="1">
                <a:spLocks noRot="1" noChangeAspect="1" noMove="1" noResize="1" noEditPoints="1" noAdjustHandles="1" noChangeArrowheads="1" noChangeShapeType="1" noTextEdit="1"/>
              </p:cNvSpPr>
              <p:nvPr/>
            </p:nvSpPr>
            <p:spPr>
              <a:xfrm>
                <a:off x="8371442" y="2628629"/>
                <a:ext cx="1305164" cy="338554"/>
              </a:xfrm>
              <a:prstGeom prst="rect">
                <a:avLst/>
              </a:prstGeom>
              <a:blipFill rotWithShape="0">
                <a:blip r:embed="rId6"/>
                <a:stretch>
                  <a:fillRect b="-10714"/>
                </a:stretch>
              </a:blipFill>
            </p:spPr>
            <p:txBody>
              <a:bodyPr/>
              <a:lstStyle/>
              <a:p>
                <a:r>
                  <a:rPr lang="zh-CN" altLang="en-US">
                    <a:noFill/>
                  </a:rPr>
                  <a:t> </a:t>
                </a:r>
              </a:p>
            </p:txBody>
          </p:sp>
        </mc:Fallback>
      </mc:AlternateContent>
      <p:pic>
        <p:nvPicPr>
          <p:cNvPr id="16" name="图片 15"/>
          <p:cNvPicPr>
            <a:picLocks noChangeAspect="1"/>
          </p:cNvPicPr>
          <p:nvPr/>
        </p:nvPicPr>
        <p:blipFill>
          <a:blip r:embed="rId7"/>
          <a:stretch>
            <a:fillRect/>
          </a:stretch>
        </p:blipFill>
        <p:spPr>
          <a:xfrm>
            <a:off x="9067006" y="3886994"/>
            <a:ext cx="2560570" cy="2223083"/>
          </a:xfrm>
          <a:prstGeom prst="rect">
            <a:avLst/>
          </a:prstGeom>
        </p:spPr>
      </p:pic>
      <p:sp>
        <p:nvSpPr>
          <p:cNvPr id="18" name="文本框 17"/>
          <p:cNvSpPr txBox="1"/>
          <p:nvPr/>
        </p:nvSpPr>
        <p:spPr>
          <a:xfrm>
            <a:off x="9524206" y="4267994"/>
            <a:ext cx="473206" cy="200055"/>
          </a:xfrm>
          <a:prstGeom prst="rect">
            <a:avLst/>
          </a:prstGeom>
          <a:noFill/>
        </p:spPr>
        <p:txBody>
          <a:bodyPr wrap="none" rtlCol="0">
            <a:spAutoFit/>
          </a:bodyPr>
          <a:lstStyle/>
          <a:p>
            <a:r>
              <a:rPr lang="en-US" altLang="zh-CN" sz="700" b="1" dirty="0" smtClean="0">
                <a:solidFill>
                  <a:srgbClr val="C00000"/>
                </a:solidFill>
              </a:rPr>
              <a:t>AWGN</a:t>
            </a:r>
            <a:endParaRPr lang="zh-CN" altLang="en-US" sz="700" b="1" dirty="0">
              <a:solidFill>
                <a:srgbClr val="C00000"/>
              </a:solidFill>
            </a:endParaRPr>
          </a:p>
        </p:txBody>
      </p:sp>
      <p:sp>
        <p:nvSpPr>
          <p:cNvPr id="23" name="文本框 22"/>
          <p:cNvSpPr txBox="1"/>
          <p:nvPr/>
        </p:nvSpPr>
        <p:spPr>
          <a:xfrm>
            <a:off x="9916565" y="4296539"/>
            <a:ext cx="598241" cy="200055"/>
          </a:xfrm>
          <a:prstGeom prst="rect">
            <a:avLst/>
          </a:prstGeom>
          <a:noFill/>
        </p:spPr>
        <p:txBody>
          <a:bodyPr wrap="none" rtlCol="0">
            <a:spAutoFit/>
          </a:bodyPr>
          <a:lstStyle/>
          <a:p>
            <a:r>
              <a:rPr lang="en-US" altLang="zh-CN" sz="700" b="1" dirty="0" smtClean="0">
                <a:solidFill>
                  <a:srgbClr val="C00000"/>
                </a:solidFill>
              </a:rPr>
              <a:t>BI-AWGN</a:t>
            </a:r>
            <a:endParaRPr lang="zh-CN" altLang="en-US" sz="700" b="1" dirty="0">
              <a:solidFill>
                <a:srgbClr val="C00000"/>
              </a:solidFill>
            </a:endParaRPr>
          </a:p>
        </p:txBody>
      </p:sp>
      <p:sp>
        <p:nvSpPr>
          <p:cNvPr id="24" name="矩形 23"/>
          <p:cNvSpPr/>
          <p:nvPr/>
        </p:nvSpPr>
        <p:spPr>
          <a:xfrm>
            <a:off x="4037806" y="5439626"/>
            <a:ext cx="3429000" cy="707886"/>
          </a:xfrm>
          <a:prstGeom prst="rect">
            <a:avLst/>
          </a:prstGeom>
          <a:ln w="28575">
            <a:solidFill>
              <a:srgbClr val="C00000"/>
            </a:solidFill>
          </a:ln>
        </p:spPr>
        <p:txBody>
          <a:bodyPr wrap="square">
            <a:spAutoFit/>
          </a:bodyPr>
          <a:lstStyle/>
          <a:p>
            <a:pPr marL="0" lvl="1">
              <a:lnSpc>
                <a:spcPts val="1600"/>
              </a:lnSpc>
              <a:buClr>
                <a:srgbClr val="002060"/>
              </a:buClr>
              <a:defRPr/>
            </a:pPr>
            <a:r>
              <a:rPr lang="en-US" altLang="zh-CN" b="1" dirty="0" smtClean="0">
                <a:solidFill>
                  <a:srgbClr val="C00000"/>
                </a:solidFill>
              </a:rPr>
              <a:t>Capacity</a:t>
            </a:r>
            <a:r>
              <a:rPr lang="zh-CN" altLang="en-US" b="1" dirty="0">
                <a:solidFill>
                  <a:srgbClr val="C00000"/>
                </a:solidFill>
              </a:rPr>
              <a:t> </a:t>
            </a:r>
            <a:r>
              <a:rPr lang="en-US" altLang="zh-CN" b="1" dirty="0" smtClean="0">
                <a:solidFill>
                  <a:srgbClr val="C00000"/>
                </a:solidFill>
              </a:rPr>
              <a:t>for R = 0.5: </a:t>
            </a:r>
          </a:p>
          <a:p>
            <a:pPr marL="285750" lvl="1" indent="-285750">
              <a:lnSpc>
                <a:spcPts val="1600"/>
              </a:lnSpc>
              <a:buClr>
                <a:srgbClr val="002060"/>
              </a:buClr>
              <a:buFontTx/>
              <a:buChar char="-"/>
              <a:defRPr/>
            </a:pPr>
            <a:r>
              <a:rPr lang="en-US" altLang="zh-CN" b="1" dirty="0" smtClean="0">
                <a:solidFill>
                  <a:srgbClr val="C00000"/>
                </a:solidFill>
              </a:rPr>
              <a:t>AWGN </a:t>
            </a:r>
            <a:r>
              <a:rPr lang="en-US" altLang="zh-CN" b="1" dirty="0" smtClean="0">
                <a:solidFill>
                  <a:srgbClr val="C00000"/>
                </a:solidFill>
                <a:sym typeface="Wingdings" panose="05000000000000000000" pitchFamily="2" charset="2"/>
              </a:rPr>
              <a:t> </a:t>
            </a:r>
            <a:r>
              <a:rPr lang="en-US" altLang="zh-CN" b="1" dirty="0" err="1" smtClean="0">
                <a:solidFill>
                  <a:srgbClr val="C00000"/>
                </a:solidFill>
                <a:sym typeface="Wingdings" panose="05000000000000000000" pitchFamily="2" charset="2"/>
              </a:rPr>
              <a:t>Eb</a:t>
            </a:r>
            <a:r>
              <a:rPr lang="en-US" altLang="zh-CN" b="1" dirty="0" smtClean="0">
                <a:solidFill>
                  <a:srgbClr val="C00000"/>
                </a:solidFill>
                <a:sym typeface="Wingdings" panose="05000000000000000000" pitchFamily="2" charset="2"/>
              </a:rPr>
              <a:t>/N0 = 0 dB; </a:t>
            </a:r>
          </a:p>
          <a:p>
            <a:pPr marL="285750" lvl="1" indent="-285750">
              <a:lnSpc>
                <a:spcPts val="1600"/>
              </a:lnSpc>
              <a:buClr>
                <a:srgbClr val="002060"/>
              </a:buClr>
              <a:buFontTx/>
              <a:buChar char="-"/>
              <a:defRPr/>
            </a:pPr>
            <a:r>
              <a:rPr lang="en-US" altLang="zh-CN" b="1" dirty="0" smtClean="0">
                <a:solidFill>
                  <a:srgbClr val="C00000"/>
                </a:solidFill>
                <a:sym typeface="Wingdings" panose="05000000000000000000" pitchFamily="2" charset="2"/>
              </a:rPr>
              <a:t>BI-</a:t>
            </a:r>
            <a:r>
              <a:rPr lang="en-US" altLang="zh-CN" b="1" dirty="0" smtClean="0">
                <a:solidFill>
                  <a:srgbClr val="C00000"/>
                </a:solidFill>
              </a:rPr>
              <a:t>AWGN </a:t>
            </a:r>
            <a:r>
              <a:rPr lang="en-US" altLang="zh-CN" b="1" dirty="0">
                <a:solidFill>
                  <a:srgbClr val="C00000"/>
                </a:solidFill>
                <a:sym typeface="Wingdings" panose="05000000000000000000" pitchFamily="2" charset="2"/>
              </a:rPr>
              <a:t> </a:t>
            </a:r>
            <a:r>
              <a:rPr lang="en-US" altLang="zh-CN" b="1" dirty="0" err="1">
                <a:solidFill>
                  <a:srgbClr val="C00000"/>
                </a:solidFill>
                <a:sym typeface="Wingdings" panose="05000000000000000000" pitchFamily="2" charset="2"/>
              </a:rPr>
              <a:t>Eb</a:t>
            </a:r>
            <a:r>
              <a:rPr lang="en-US" altLang="zh-CN" b="1" dirty="0">
                <a:solidFill>
                  <a:srgbClr val="C00000"/>
                </a:solidFill>
                <a:sym typeface="Wingdings" panose="05000000000000000000" pitchFamily="2" charset="2"/>
              </a:rPr>
              <a:t>/N0 </a:t>
            </a:r>
            <a:r>
              <a:rPr lang="en-US" altLang="zh-CN" b="1" dirty="0" smtClean="0">
                <a:solidFill>
                  <a:srgbClr val="C00000"/>
                </a:solidFill>
                <a:sym typeface="Wingdings" panose="05000000000000000000" pitchFamily="2" charset="2"/>
              </a:rPr>
              <a:t>~ </a:t>
            </a:r>
            <a:r>
              <a:rPr lang="zh-CN" altLang="en-US" b="1" dirty="0">
                <a:solidFill>
                  <a:srgbClr val="C00000"/>
                </a:solidFill>
              </a:rPr>
              <a:t>0.16</a:t>
            </a:r>
            <a:r>
              <a:rPr lang="en-US" altLang="zh-CN" b="1" dirty="0">
                <a:solidFill>
                  <a:srgbClr val="C00000"/>
                </a:solidFill>
                <a:sym typeface="Wingdings" panose="05000000000000000000" pitchFamily="2" charset="2"/>
              </a:rPr>
              <a:t> dB</a:t>
            </a:r>
            <a:endParaRPr lang="en-US" altLang="zh-CN" b="1" dirty="0">
              <a:solidFill>
                <a:srgbClr val="C00000"/>
              </a:solidFill>
            </a:endParaRPr>
          </a:p>
        </p:txBody>
      </p:sp>
      <p:cxnSp>
        <p:nvCxnSpPr>
          <p:cNvPr id="22" name="直接连接符 21"/>
          <p:cNvCxnSpPr/>
          <p:nvPr/>
        </p:nvCxnSpPr>
        <p:spPr bwMode="auto">
          <a:xfrm>
            <a:off x="8990806" y="4877594"/>
            <a:ext cx="2819400" cy="0"/>
          </a:xfrm>
          <a:prstGeom prst="line">
            <a:avLst/>
          </a:prstGeom>
          <a:solidFill>
            <a:schemeClr val="accent1"/>
          </a:solidFill>
          <a:ln w="28575" cap="flat" cmpd="sng" algn="ctr">
            <a:solidFill>
              <a:srgbClr val="C00000"/>
            </a:solidFill>
            <a:prstDash val="solid"/>
            <a:round/>
            <a:headEnd type="none" w="sm" len="sm"/>
            <a:tailEnd type="none" w="sm" len="sm"/>
          </a:ln>
          <a:effectLst/>
        </p:spPr>
      </p:cxnSp>
    </p:spTree>
    <p:extLst>
      <p:ext uri="{BB962C8B-B14F-4D97-AF65-F5344CB8AC3E}">
        <p14:creationId xmlns:p14="http://schemas.microsoft.com/office/powerpoint/2010/main" val="1237377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Simulation Results with Capacity</a:t>
            </a:r>
            <a:endParaRPr lang="en-US" sz="3600" dirty="0"/>
          </a:p>
        </p:txBody>
      </p:sp>
      <p:sp>
        <p:nvSpPr>
          <p:cNvPr id="10243" name="Rectangle 1027"/>
          <p:cNvSpPr>
            <a:spLocks noGrp="1" noChangeArrowheads="1"/>
          </p:cNvSpPr>
          <p:nvPr>
            <p:ph type="body" idx="1"/>
          </p:nvPr>
        </p:nvSpPr>
        <p:spPr>
          <a:xfrm>
            <a:off x="507935" y="1372395"/>
            <a:ext cx="5663471" cy="4495800"/>
          </a:xfrm>
        </p:spPr>
        <p:txBody>
          <a:bodyPr/>
          <a:lstStyle/>
          <a:p>
            <a:pPr algn="just"/>
            <a:r>
              <a:rPr lang="en-US" altLang="zh-CN" sz="2000" dirty="0" err="1" smtClean="0"/>
              <a:t>Es</a:t>
            </a:r>
            <a:r>
              <a:rPr lang="en-US" altLang="zh-CN" sz="2000" dirty="0" smtClean="0"/>
              <a:t>/N0, </a:t>
            </a:r>
            <a:r>
              <a:rPr lang="en-US" altLang="zh-CN" sz="2000" dirty="0" err="1" smtClean="0"/>
              <a:t>Eb</a:t>
            </a:r>
            <a:r>
              <a:rPr lang="en-US" altLang="zh-CN" sz="2000" dirty="0" smtClean="0"/>
              <a:t>/N0 and SNR:</a:t>
            </a:r>
          </a:p>
          <a:p>
            <a:pPr lvl="1" algn="just">
              <a:defRPr/>
            </a:pPr>
            <a:r>
              <a:rPr lang="en-US" altLang="zh-CN" sz="1600" dirty="0" err="1" smtClean="0"/>
              <a:t>Es</a:t>
            </a:r>
            <a:r>
              <a:rPr lang="en-US" altLang="zh-CN" sz="1600" dirty="0" smtClean="0"/>
              <a:t>/N0 = (</a:t>
            </a:r>
            <a:r>
              <a:rPr lang="en-US" altLang="zh-CN" sz="1600" dirty="0" err="1" smtClean="0"/>
              <a:t>Eb</a:t>
            </a:r>
            <a:r>
              <a:rPr lang="en-US" altLang="zh-CN" sz="1600" dirty="0" smtClean="0"/>
              <a:t>*R)/N0</a:t>
            </a:r>
          </a:p>
          <a:p>
            <a:pPr lvl="1" algn="just">
              <a:defRPr/>
            </a:pPr>
            <a:r>
              <a:rPr lang="en-US" altLang="zh-CN" sz="1600" dirty="0" err="1"/>
              <a:t>Es</a:t>
            </a:r>
            <a:r>
              <a:rPr lang="en-US" altLang="zh-CN" sz="1600" dirty="0"/>
              <a:t>/N0 </a:t>
            </a:r>
            <a:r>
              <a:rPr lang="en-US" altLang="zh-CN" sz="1600" dirty="0" smtClean="0"/>
              <a:t>and SNR:</a:t>
            </a:r>
            <a:endParaRPr lang="en-US" altLang="zh-CN" sz="1600" dirty="0" smtClean="0">
              <a:solidFill>
                <a:srgbClr val="000000"/>
              </a:solidFill>
            </a:endParaRPr>
          </a:p>
          <a:p>
            <a:pPr lvl="1" algn="just">
              <a:defRPr/>
            </a:pPr>
            <a:endParaRPr lang="en-US" altLang="zh-CN" sz="1600" dirty="0" smtClean="0">
              <a:solidFill>
                <a:srgbClr val="000000"/>
              </a:solidFill>
              <a:latin typeface="Arial" panose="020B0604020202020204" pitchFamily="34" charset="0"/>
            </a:endParaRPr>
          </a:p>
          <a:p>
            <a:pPr lvl="1" algn="just">
              <a:defRPr/>
            </a:pPr>
            <a:endParaRPr lang="en-US" altLang="zh-CN" sz="1600" dirty="0">
              <a:solidFill>
                <a:srgbClr val="000000"/>
              </a:solidFill>
              <a:latin typeface="Arial" panose="020B0604020202020204" pitchFamily="34" charset="0"/>
            </a:endParaRPr>
          </a:p>
          <a:p>
            <a:pPr lvl="1" algn="just">
              <a:defRPr/>
            </a:pPr>
            <a:endParaRPr lang="en-US" altLang="zh-CN" sz="1600" dirty="0" smtClean="0">
              <a:solidFill>
                <a:srgbClr val="000000"/>
              </a:solidFill>
              <a:latin typeface="Arial" panose="020B0604020202020204" pitchFamily="34" charset="0"/>
            </a:endParaRPr>
          </a:p>
          <a:p>
            <a:pPr lvl="1" algn="just">
              <a:defRPr/>
            </a:pPr>
            <a:r>
              <a:rPr lang="en-US" altLang="zh-CN" sz="1600" dirty="0" smtClean="0">
                <a:solidFill>
                  <a:srgbClr val="000000"/>
                </a:solidFill>
              </a:rPr>
              <a:t>When </a:t>
            </a:r>
            <a:r>
              <a:rPr lang="en-US" altLang="zh-CN" sz="1600" dirty="0" err="1" smtClean="0">
                <a:solidFill>
                  <a:srgbClr val="000000"/>
                </a:solidFill>
              </a:rPr>
              <a:t>Tsym</a:t>
            </a:r>
            <a:r>
              <a:rPr lang="en-US" altLang="zh-CN" sz="1600" dirty="0" smtClean="0">
                <a:solidFill>
                  <a:srgbClr val="000000"/>
                </a:solidFill>
              </a:rPr>
              <a:t> = </a:t>
            </a:r>
            <a:r>
              <a:rPr lang="en-US" altLang="zh-CN" sz="1600" dirty="0" err="1" smtClean="0">
                <a:solidFill>
                  <a:srgbClr val="000000"/>
                </a:solidFill>
              </a:rPr>
              <a:t>Tsamp</a:t>
            </a:r>
            <a:r>
              <a:rPr lang="en-US" altLang="zh-CN" sz="1600" dirty="0" smtClean="0">
                <a:solidFill>
                  <a:srgbClr val="000000"/>
                </a:solidFill>
              </a:rPr>
              <a:t>, </a:t>
            </a:r>
          </a:p>
          <a:p>
            <a:pPr lvl="2" algn="just">
              <a:defRPr/>
            </a:pPr>
            <a:r>
              <a:rPr lang="en-US" altLang="zh-CN" sz="1600" dirty="0">
                <a:solidFill>
                  <a:srgbClr val="000000"/>
                </a:solidFill>
              </a:rPr>
              <a:t>F</a:t>
            </a:r>
            <a:r>
              <a:rPr lang="en-US" altLang="zh-CN" sz="1600" dirty="0" smtClean="0">
                <a:solidFill>
                  <a:srgbClr val="000000"/>
                </a:solidFill>
              </a:rPr>
              <a:t>or complex signals (QPSK):</a:t>
            </a:r>
            <a:r>
              <a:rPr lang="en-US" altLang="zh-CN" sz="1600" dirty="0" smtClean="0"/>
              <a:t> </a:t>
            </a:r>
            <a:r>
              <a:rPr lang="en-US" altLang="zh-CN" sz="1600" dirty="0" err="1" smtClean="0"/>
              <a:t>Es</a:t>
            </a:r>
            <a:r>
              <a:rPr lang="en-US" altLang="zh-CN" sz="1600" dirty="0" smtClean="0"/>
              <a:t>/N0 = SNR</a:t>
            </a:r>
          </a:p>
          <a:p>
            <a:pPr lvl="2" algn="just">
              <a:defRPr/>
            </a:pPr>
            <a:r>
              <a:rPr lang="en-US" altLang="zh-CN" sz="1600" dirty="0" smtClean="0">
                <a:solidFill>
                  <a:srgbClr val="000000"/>
                </a:solidFill>
              </a:rPr>
              <a:t>For real signals (BPSK): </a:t>
            </a:r>
            <a:r>
              <a:rPr lang="en-US" altLang="zh-CN" sz="1600" dirty="0" err="1"/>
              <a:t>Es</a:t>
            </a:r>
            <a:r>
              <a:rPr lang="en-US" altLang="zh-CN" sz="1600" dirty="0"/>
              <a:t>/N0 = </a:t>
            </a:r>
            <a:r>
              <a:rPr lang="en-US" altLang="zh-CN" sz="1600" dirty="0" smtClean="0"/>
              <a:t>0.5*SNR</a:t>
            </a:r>
            <a:endParaRPr lang="en-US" altLang="zh-CN" sz="1600" dirty="0">
              <a:solidFill>
                <a:srgbClr val="000000"/>
              </a:solidFill>
            </a:endParaRPr>
          </a:p>
          <a:p>
            <a:pPr lvl="1" algn="just">
              <a:defRPr/>
            </a:pPr>
            <a:endParaRPr lang="en-US" altLang="zh-CN" sz="1600" dirty="0">
              <a:solidFill>
                <a:srgbClr val="000000"/>
              </a:solidFill>
              <a:latin typeface="Arial" panose="020B0604020202020204" pitchFamily="34" charset="0"/>
            </a:endParaRPr>
          </a:p>
          <a:p>
            <a:pPr lvl="1" algn="just">
              <a:defRPr/>
            </a:pPr>
            <a:r>
              <a:rPr lang="en-US" altLang="zh-CN" sz="1600" dirty="0" smtClean="0">
                <a:solidFill>
                  <a:srgbClr val="000000"/>
                </a:solidFill>
              </a:rPr>
              <a:t>To in line with the industrial </a:t>
            </a:r>
            <a:r>
              <a:rPr lang="en-US" altLang="zh-CN" sz="1600" dirty="0" smtClean="0"/>
              <a:t>custom, our previous SNR were actually </a:t>
            </a:r>
            <a:r>
              <a:rPr lang="en-US" altLang="zh-CN" sz="1600" dirty="0" err="1" smtClean="0"/>
              <a:t>Es</a:t>
            </a:r>
            <a:r>
              <a:rPr lang="en-US" altLang="zh-CN" sz="1600" dirty="0" smtClean="0"/>
              <a:t>/N0 for BPSK, and the real SNR of BPSK shall be 2*</a:t>
            </a:r>
            <a:r>
              <a:rPr lang="en-US" altLang="zh-CN" sz="1600" dirty="0" err="1" smtClean="0"/>
              <a:t>Es</a:t>
            </a:r>
            <a:r>
              <a:rPr lang="en-US" altLang="zh-CN" sz="1600" dirty="0" smtClean="0"/>
              <a:t>/N0</a:t>
            </a:r>
            <a:endParaRPr lang="en-US" altLang="zh-CN" sz="1600" dirty="0" smtClean="0">
              <a:solidFill>
                <a:srgbClr val="000000"/>
              </a:solidFill>
            </a:endParaRPr>
          </a:p>
          <a:p>
            <a:pPr lvl="1" algn="just">
              <a:defRPr/>
            </a:pPr>
            <a:r>
              <a:rPr lang="en-US" altLang="zh-CN" sz="1600" dirty="0" smtClean="0">
                <a:solidFill>
                  <a:srgbClr val="000000"/>
                </a:solidFill>
              </a:rPr>
              <a:t>To erase the </a:t>
            </a:r>
            <a:r>
              <a:rPr lang="en-US" altLang="zh-CN" sz="1600" dirty="0">
                <a:solidFill>
                  <a:srgbClr val="000000"/>
                </a:solidFill>
              </a:rPr>
              <a:t>ambiguity of </a:t>
            </a:r>
            <a:r>
              <a:rPr lang="en-US" altLang="zh-CN" sz="1600" dirty="0" smtClean="0">
                <a:solidFill>
                  <a:srgbClr val="000000"/>
                </a:solidFill>
              </a:rPr>
              <a:t>abscissa, the right figure is illustrated with </a:t>
            </a:r>
            <a:r>
              <a:rPr lang="en-US" altLang="zh-CN" sz="1600" dirty="0" err="1" smtClean="0">
                <a:solidFill>
                  <a:srgbClr val="000000"/>
                </a:solidFill>
              </a:rPr>
              <a:t>Eb</a:t>
            </a:r>
            <a:r>
              <a:rPr lang="en-US" altLang="zh-CN" sz="1600" dirty="0" smtClean="0">
                <a:solidFill>
                  <a:srgbClr val="000000"/>
                </a:solidFill>
              </a:rPr>
              <a:t>/N0, then we can compare the performance with capacity in terms of </a:t>
            </a:r>
            <a:r>
              <a:rPr lang="en-US" altLang="zh-CN" sz="1600" dirty="0" err="1" smtClean="0">
                <a:solidFill>
                  <a:srgbClr val="000000"/>
                </a:solidFill>
              </a:rPr>
              <a:t>Eb</a:t>
            </a:r>
            <a:r>
              <a:rPr lang="en-US" altLang="zh-CN" sz="1600" dirty="0" smtClean="0">
                <a:solidFill>
                  <a:srgbClr val="000000"/>
                </a:solidFill>
              </a:rPr>
              <a:t>/N0</a:t>
            </a:r>
          </a:p>
        </p:txBody>
      </p:sp>
      <p:grpSp>
        <p:nvGrpSpPr>
          <p:cNvPr id="10" name="组合 9"/>
          <p:cNvGrpSpPr/>
          <p:nvPr/>
        </p:nvGrpSpPr>
        <p:grpSpPr>
          <a:xfrm>
            <a:off x="6276975" y="1943496"/>
            <a:ext cx="5228431" cy="3734594"/>
            <a:chOff x="3275806" y="2286794"/>
            <a:chExt cx="5228431" cy="3734594"/>
          </a:xfrm>
        </p:grpSpPr>
        <p:pic>
          <p:nvPicPr>
            <p:cNvPr id="2" name="图片 1"/>
            <p:cNvPicPr>
              <a:picLocks noChangeAspect="1"/>
            </p:cNvPicPr>
            <p:nvPr/>
          </p:nvPicPr>
          <p:blipFill>
            <a:blip r:embed="rId2"/>
            <a:stretch>
              <a:fillRect/>
            </a:stretch>
          </p:blipFill>
          <p:spPr>
            <a:xfrm>
              <a:off x="3275806" y="2286794"/>
              <a:ext cx="5228431" cy="3734594"/>
            </a:xfrm>
            <a:prstGeom prst="rect">
              <a:avLst/>
            </a:prstGeom>
          </p:spPr>
        </p:pic>
        <p:cxnSp>
          <p:nvCxnSpPr>
            <p:cNvPr id="5" name="直接连接符 4"/>
            <p:cNvCxnSpPr/>
            <p:nvPr/>
          </p:nvCxnSpPr>
          <p:spPr bwMode="auto">
            <a:xfrm>
              <a:off x="5022000" y="5364000"/>
              <a:ext cx="0" cy="228600"/>
            </a:xfrm>
            <a:prstGeom prst="line">
              <a:avLst/>
            </a:prstGeom>
            <a:solidFill>
              <a:schemeClr val="accent1"/>
            </a:solidFill>
            <a:ln w="28575" cap="flat" cmpd="sng" algn="ctr">
              <a:solidFill>
                <a:srgbClr val="C00000"/>
              </a:solidFill>
              <a:prstDash val="solid"/>
              <a:round/>
              <a:headEnd type="none" w="sm" len="sm"/>
              <a:tailEnd type="none" w="sm" len="sm"/>
            </a:ln>
            <a:effectLst/>
          </p:spPr>
        </p:cxnSp>
        <p:sp>
          <p:nvSpPr>
            <p:cNvPr id="9" name="矩形 8"/>
            <p:cNvSpPr/>
            <p:nvPr/>
          </p:nvSpPr>
          <p:spPr>
            <a:xfrm>
              <a:off x="4160837" y="5136195"/>
              <a:ext cx="1630575" cy="215444"/>
            </a:xfrm>
            <a:prstGeom prst="rect">
              <a:avLst/>
            </a:prstGeom>
          </p:spPr>
          <p:txBody>
            <a:bodyPr wrap="none">
              <a:spAutoFit/>
            </a:bodyPr>
            <a:lstStyle/>
            <a:p>
              <a:r>
                <a:rPr lang="en-US" altLang="zh-CN" sz="800" b="1" dirty="0" smtClean="0">
                  <a:solidFill>
                    <a:srgbClr val="C00000"/>
                  </a:solidFill>
                </a:rPr>
                <a:t>Capacity of BI-AWGN in </a:t>
              </a:r>
              <a:r>
                <a:rPr lang="en-US" altLang="zh-CN" sz="800" b="1" dirty="0" err="1" smtClean="0">
                  <a:solidFill>
                    <a:srgbClr val="C00000"/>
                  </a:solidFill>
                </a:rPr>
                <a:t>Eb</a:t>
              </a:r>
              <a:r>
                <a:rPr lang="en-US" altLang="zh-CN" sz="800" b="1" dirty="0" smtClean="0">
                  <a:solidFill>
                    <a:srgbClr val="C00000"/>
                  </a:solidFill>
                </a:rPr>
                <a:t>/N0 </a:t>
              </a:r>
              <a:endParaRPr lang="zh-CN" altLang="en-US" sz="800" b="1" dirty="0">
                <a:solidFill>
                  <a:srgbClr val="C00000"/>
                </a:solidFill>
              </a:endParaRPr>
            </a:p>
          </p:txBody>
        </p:sp>
      </p:grpSp>
      <p:pic>
        <p:nvPicPr>
          <p:cNvPr id="25" name="图片 24"/>
          <p:cNvPicPr/>
          <p:nvPr/>
        </p:nvPicPr>
        <p:blipFill>
          <a:blip r:embed="rId3"/>
          <a:stretch>
            <a:fillRect/>
          </a:stretch>
        </p:blipFill>
        <p:spPr>
          <a:xfrm>
            <a:off x="227806" y="2515394"/>
            <a:ext cx="4800600" cy="533400"/>
          </a:xfrm>
          <a:prstGeom prst="rect">
            <a:avLst/>
          </a:prstGeom>
        </p:spPr>
      </p:pic>
      <p:sp>
        <p:nvSpPr>
          <p:cNvPr id="11" name="矩形 10"/>
          <p:cNvSpPr/>
          <p:nvPr/>
        </p:nvSpPr>
        <p:spPr>
          <a:xfrm>
            <a:off x="5094955" y="2743994"/>
            <a:ext cx="633507" cy="307777"/>
          </a:xfrm>
          <a:prstGeom prst="rect">
            <a:avLst/>
          </a:prstGeom>
        </p:spPr>
        <p:txBody>
          <a:bodyPr wrap="none">
            <a:spAutoFit/>
          </a:bodyPr>
          <a:lstStyle/>
          <a:p>
            <a:r>
              <a:rPr lang="en-US" altLang="zh-CN" sz="1400" dirty="0" smtClean="0">
                <a:solidFill>
                  <a:srgbClr val="C00000"/>
                </a:solidFill>
              </a:rPr>
              <a:t>BPSK</a:t>
            </a:r>
            <a:endParaRPr lang="zh-CN" altLang="en-US" dirty="0">
              <a:solidFill>
                <a:srgbClr val="C00000"/>
              </a:solidFill>
            </a:endParaRPr>
          </a:p>
        </p:txBody>
      </p:sp>
      <p:sp>
        <p:nvSpPr>
          <p:cNvPr id="26" name="矩形 25"/>
          <p:cNvSpPr/>
          <p:nvPr/>
        </p:nvSpPr>
        <p:spPr>
          <a:xfrm>
            <a:off x="5082291" y="2470277"/>
            <a:ext cx="1292341" cy="307777"/>
          </a:xfrm>
          <a:prstGeom prst="rect">
            <a:avLst/>
          </a:prstGeom>
        </p:spPr>
        <p:txBody>
          <a:bodyPr wrap="none">
            <a:spAutoFit/>
          </a:bodyPr>
          <a:lstStyle/>
          <a:p>
            <a:r>
              <a:rPr lang="en-US" altLang="zh-CN" sz="1400" dirty="0" smtClean="0">
                <a:solidFill>
                  <a:srgbClr val="C00000"/>
                </a:solidFill>
              </a:rPr>
              <a:t>QPSK &amp; QAM</a:t>
            </a:r>
            <a:endParaRPr lang="zh-CN" altLang="en-US" dirty="0">
              <a:solidFill>
                <a:srgbClr val="C00000"/>
              </a:solidFill>
            </a:endParaRPr>
          </a:p>
        </p:txBody>
      </p:sp>
      <p:sp>
        <p:nvSpPr>
          <p:cNvPr id="12" name="矩形 11"/>
          <p:cNvSpPr/>
          <p:nvPr/>
        </p:nvSpPr>
        <p:spPr>
          <a:xfrm>
            <a:off x="1272194" y="4082584"/>
            <a:ext cx="4746812" cy="261610"/>
          </a:xfrm>
          <a:prstGeom prst="rect">
            <a:avLst/>
          </a:prstGeom>
        </p:spPr>
        <p:txBody>
          <a:bodyPr wrap="none">
            <a:spAutoFit/>
          </a:bodyPr>
          <a:lstStyle/>
          <a:p>
            <a:r>
              <a:rPr lang="en-US" altLang="zh-CN" sz="1100" dirty="0" smtClean="0"/>
              <a:t>Source: </a:t>
            </a:r>
            <a:r>
              <a:rPr lang="zh-CN" altLang="en-US" sz="1100" dirty="0" smtClean="0"/>
              <a:t>Robert G</a:t>
            </a:r>
            <a:r>
              <a:rPr lang="en-US" altLang="zh-CN" sz="1100" dirty="0" smtClean="0"/>
              <a:t>. </a:t>
            </a:r>
            <a:r>
              <a:rPr lang="en-US" altLang="zh-CN" sz="1100" dirty="0" err="1" smtClean="0"/>
              <a:t>Gallager</a:t>
            </a:r>
            <a:r>
              <a:rPr lang="en-US" altLang="zh-CN" sz="1100" dirty="0" smtClean="0"/>
              <a:t>, </a:t>
            </a:r>
            <a:r>
              <a:rPr lang="zh-CN" altLang="en-US" sz="1100" dirty="0" smtClean="0"/>
              <a:t>Principles </a:t>
            </a:r>
            <a:r>
              <a:rPr lang="zh-CN" altLang="en-US" sz="1100" dirty="0"/>
              <a:t>of Digital Communication Gallager, </a:t>
            </a:r>
            <a:r>
              <a:rPr lang="en-US" altLang="zh-CN" sz="1100" dirty="0" smtClean="0"/>
              <a:t>2008</a:t>
            </a:r>
            <a:endParaRPr lang="zh-CN" altLang="en-US" sz="1100" dirty="0"/>
          </a:p>
        </p:txBody>
      </p:sp>
    </p:spTree>
    <p:extLst>
      <p:ext uri="{BB962C8B-B14F-4D97-AF65-F5344CB8AC3E}">
        <p14:creationId xmlns:p14="http://schemas.microsoft.com/office/powerpoint/2010/main" val="2074781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a:t>
            </a:r>
            <a:r>
              <a:rPr lang="en-US" altLang="zh-CN" sz="3600" dirty="0" smtClean="0"/>
              <a:t>Simulation Alignments based on 11n LDPC</a:t>
            </a:r>
            <a:endParaRPr lang="en-US" sz="3600" dirty="0"/>
          </a:p>
        </p:txBody>
      </p:sp>
      <p:pic>
        <p:nvPicPr>
          <p:cNvPr id="2" name="图片 1"/>
          <p:cNvPicPr>
            <a:picLocks noChangeAspect="1"/>
          </p:cNvPicPr>
          <p:nvPr/>
        </p:nvPicPr>
        <p:blipFill>
          <a:blip r:embed="rId2"/>
          <a:stretch>
            <a:fillRect/>
          </a:stretch>
        </p:blipFill>
        <p:spPr>
          <a:xfrm>
            <a:off x="323187" y="1677194"/>
            <a:ext cx="5901819" cy="4410668"/>
          </a:xfrm>
          <a:prstGeom prst="rect">
            <a:avLst/>
          </a:prstGeom>
        </p:spPr>
      </p:pic>
      <p:cxnSp>
        <p:nvCxnSpPr>
          <p:cNvPr id="11" name="直接连接符 10"/>
          <p:cNvCxnSpPr/>
          <p:nvPr/>
        </p:nvCxnSpPr>
        <p:spPr bwMode="auto">
          <a:xfrm flipH="1">
            <a:off x="780387" y="4410571"/>
            <a:ext cx="5562600" cy="0"/>
          </a:xfrm>
          <a:prstGeom prst="line">
            <a:avLst/>
          </a:prstGeom>
          <a:solidFill>
            <a:schemeClr val="accent1"/>
          </a:solidFill>
          <a:ln w="28575" cap="flat" cmpd="sng" algn="ctr">
            <a:solidFill>
              <a:srgbClr val="C00000"/>
            </a:solidFill>
            <a:prstDash val="solid"/>
            <a:round/>
            <a:headEnd type="none" w="sm" len="sm"/>
            <a:tailEnd type="none" w="sm" len="sm"/>
          </a:ln>
          <a:effectLst/>
        </p:spPr>
      </p:cxnSp>
      <p:pic>
        <p:nvPicPr>
          <p:cNvPr id="12" name="图片 11"/>
          <p:cNvPicPr>
            <a:picLocks noChangeAspect="1"/>
          </p:cNvPicPr>
          <p:nvPr/>
        </p:nvPicPr>
        <p:blipFill>
          <a:blip r:embed="rId3"/>
          <a:stretch>
            <a:fillRect/>
          </a:stretch>
        </p:blipFill>
        <p:spPr>
          <a:xfrm>
            <a:off x="6682206" y="2134394"/>
            <a:ext cx="4753979" cy="3597262"/>
          </a:xfrm>
          <a:prstGeom prst="rect">
            <a:avLst/>
          </a:prstGeom>
        </p:spPr>
      </p:pic>
      <p:cxnSp>
        <p:nvCxnSpPr>
          <p:cNvPr id="13" name="直接连接符 12"/>
          <p:cNvCxnSpPr/>
          <p:nvPr/>
        </p:nvCxnSpPr>
        <p:spPr bwMode="auto">
          <a:xfrm flipH="1">
            <a:off x="6903462" y="3826656"/>
            <a:ext cx="4655544" cy="0"/>
          </a:xfrm>
          <a:prstGeom prst="line">
            <a:avLst/>
          </a:prstGeom>
          <a:solidFill>
            <a:schemeClr val="accent1"/>
          </a:solidFill>
          <a:ln w="28575" cap="flat" cmpd="sng" algn="ctr">
            <a:solidFill>
              <a:srgbClr val="C00000"/>
            </a:solidFill>
            <a:prstDash val="solid"/>
            <a:round/>
            <a:headEnd type="none" w="sm" len="sm"/>
            <a:tailEnd type="none" w="sm" len="sm"/>
          </a:ln>
          <a:effectLst/>
        </p:spPr>
      </p:cxnSp>
    </p:spTree>
    <p:extLst>
      <p:ext uri="{BB962C8B-B14F-4D97-AF65-F5344CB8AC3E}">
        <p14:creationId xmlns:p14="http://schemas.microsoft.com/office/powerpoint/2010/main" val="948179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a:t>
            </a:r>
            <a:r>
              <a:rPr lang="en-US" altLang="zh-CN" sz="3600" dirty="0"/>
              <a:t>Simulation Alignments with </a:t>
            </a:r>
            <a:r>
              <a:rPr lang="en-US" altLang="zh-CN" sz="3600" dirty="0" smtClean="0"/>
              <a:t>Meta A</a:t>
            </a:r>
            <a:endParaRPr lang="en-US" sz="3600" dirty="0"/>
          </a:p>
        </p:txBody>
      </p:sp>
      <p:pic>
        <p:nvPicPr>
          <p:cNvPr id="9" name="图片 8"/>
          <p:cNvPicPr>
            <a:picLocks noChangeAspect="1"/>
          </p:cNvPicPr>
          <p:nvPr/>
        </p:nvPicPr>
        <p:blipFill>
          <a:blip r:embed="rId2"/>
          <a:stretch>
            <a:fillRect/>
          </a:stretch>
        </p:blipFill>
        <p:spPr>
          <a:xfrm>
            <a:off x="1099556" y="1829594"/>
            <a:ext cx="4977826" cy="3605984"/>
          </a:xfrm>
          <a:prstGeom prst="rect">
            <a:avLst/>
          </a:prstGeom>
        </p:spPr>
      </p:pic>
      <p:pic>
        <p:nvPicPr>
          <p:cNvPr id="7" name="图片 6"/>
          <p:cNvPicPr>
            <a:picLocks noChangeAspect="1"/>
          </p:cNvPicPr>
          <p:nvPr/>
        </p:nvPicPr>
        <p:blipFill>
          <a:blip r:embed="rId3"/>
          <a:stretch>
            <a:fillRect/>
          </a:stretch>
        </p:blipFill>
        <p:spPr>
          <a:xfrm>
            <a:off x="6476206" y="1829594"/>
            <a:ext cx="5029200" cy="3685874"/>
          </a:xfrm>
          <a:prstGeom prst="rect">
            <a:avLst/>
          </a:prstGeom>
        </p:spPr>
      </p:pic>
    </p:spTree>
    <p:extLst>
      <p:ext uri="{BB962C8B-B14F-4D97-AF65-F5344CB8AC3E}">
        <p14:creationId xmlns:p14="http://schemas.microsoft.com/office/powerpoint/2010/main" val="237146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a:t>
            </a:r>
            <a:r>
              <a:rPr lang="en-US" altLang="zh-CN" sz="3600" dirty="0" smtClean="0"/>
              <a:t>Simulation Alignments</a:t>
            </a:r>
            <a:endParaRPr lang="en-US" sz="3600" dirty="0"/>
          </a:p>
        </p:txBody>
      </p:sp>
      <p:sp>
        <p:nvSpPr>
          <p:cNvPr id="5" name="矩形 4"/>
          <p:cNvSpPr/>
          <p:nvPr/>
        </p:nvSpPr>
        <p:spPr>
          <a:xfrm>
            <a:off x="7695406" y="5606827"/>
            <a:ext cx="2819400" cy="297517"/>
          </a:xfrm>
          <a:prstGeom prst="rect">
            <a:avLst/>
          </a:prstGeom>
          <a:ln w="28575">
            <a:solidFill>
              <a:srgbClr val="C00000"/>
            </a:solidFill>
          </a:ln>
        </p:spPr>
        <p:txBody>
          <a:bodyPr wrap="square">
            <a:spAutoFit/>
          </a:bodyPr>
          <a:lstStyle/>
          <a:p>
            <a:pPr marL="0" lvl="1">
              <a:lnSpc>
                <a:spcPts val="1600"/>
              </a:lnSpc>
              <a:buClr>
                <a:srgbClr val="002060"/>
              </a:buClr>
              <a:defRPr/>
            </a:pPr>
            <a:r>
              <a:rPr lang="en-US" altLang="zh-CN" b="1" dirty="0" smtClean="0">
                <a:solidFill>
                  <a:srgbClr val="C00000"/>
                </a:solidFill>
              </a:rPr>
              <a:t>SNR = </a:t>
            </a:r>
            <a:r>
              <a:rPr lang="en-US" altLang="zh-CN" b="1" dirty="0" err="1" smtClean="0">
                <a:solidFill>
                  <a:srgbClr val="C00000"/>
                </a:solidFill>
              </a:rPr>
              <a:t>Eb</a:t>
            </a:r>
            <a:r>
              <a:rPr lang="en-US" altLang="zh-CN" b="1" dirty="0" smtClean="0">
                <a:solidFill>
                  <a:srgbClr val="C00000"/>
                </a:solidFill>
              </a:rPr>
              <a:t>/N0 for BPSK of rate 1/2</a:t>
            </a:r>
            <a:endParaRPr lang="en-US" altLang="zh-CN" b="1" dirty="0">
              <a:solidFill>
                <a:srgbClr val="C00000"/>
              </a:solidFill>
            </a:endParaRPr>
          </a:p>
        </p:txBody>
      </p:sp>
      <p:pic>
        <p:nvPicPr>
          <p:cNvPr id="3" name="图片 2"/>
          <p:cNvPicPr>
            <a:picLocks noChangeAspect="1"/>
          </p:cNvPicPr>
          <p:nvPr/>
        </p:nvPicPr>
        <p:blipFill>
          <a:blip r:embed="rId2"/>
          <a:stretch>
            <a:fillRect/>
          </a:stretch>
        </p:blipFill>
        <p:spPr>
          <a:xfrm>
            <a:off x="837406" y="1704882"/>
            <a:ext cx="5410200" cy="4021485"/>
          </a:xfrm>
          <a:prstGeom prst="rect">
            <a:avLst/>
          </a:prstGeom>
        </p:spPr>
      </p:pic>
      <p:pic>
        <p:nvPicPr>
          <p:cNvPr id="11" name="图片 10"/>
          <p:cNvPicPr>
            <a:picLocks noChangeAspect="1"/>
          </p:cNvPicPr>
          <p:nvPr/>
        </p:nvPicPr>
        <p:blipFill>
          <a:blip r:embed="rId3"/>
          <a:stretch>
            <a:fillRect/>
          </a:stretch>
        </p:blipFill>
        <p:spPr>
          <a:xfrm>
            <a:off x="7390606" y="1477100"/>
            <a:ext cx="4058280" cy="1601051"/>
          </a:xfrm>
          <a:prstGeom prst="rect">
            <a:avLst/>
          </a:prstGeom>
        </p:spPr>
      </p:pic>
      <p:pic>
        <p:nvPicPr>
          <p:cNvPr id="12" name="图片 11"/>
          <p:cNvPicPr>
            <a:picLocks noChangeAspect="1"/>
          </p:cNvPicPr>
          <p:nvPr/>
        </p:nvPicPr>
        <p:blipFill>
          <a:blip r:embed="rId4"/>
          <a:stretch>
            <a:fillRect/>
          </a:stretch>
        </p:blipFill>
        <p:spPr>
          <a:xfrm>
            <a:off x="7390606" y="3561005"/>
            <a:ext cx="4288033" cy="1711727"/>
          </a:xfrm>
          <a:prstGeom prst="rect">
            <a:avLst/>
          </a:prstGeom>
        </p:spPr>
      </p:pic>
    </p:spTree>
    <p:extLst>
      <p:ext uri="{BB962C8B-B14F-4D97-AF65-F5344CB8AC3E}">
        <p14:creationId xmlns:p14="http://schemas.microsoft.com/office/powerpoint/2010/main" val="3637125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a:t>
            </a:r>
            <a:r>
              <a:rPr lang="en-US" altLang="zh-CN" sz="3600" dirty="0" smtClean="0"/>
              <a:t>Simulation Alignments</a:t>
            </a:r>
            <a:endParaRPr lang="en-US" sz="3600" dirty="0"/>
          </a:p>
        </p:txBody>
      </p:sp>
      <p:sp>
        <p:nvSpPr>
          <p:cNvPr id="5" name="矩形 4"/>
          <p:cNvSpPr/>
          <p:nvPr/>
        </p:nvSpPr>
        <p:spPr>
          <a:xfrm>
            <a:off x="7771606" y="5858178"/>
            <a:ext cx="2819400" cy="297517"/>
          </a:xfrm>
          <a:prstGeom prst="rect">
            <a:avLst/>
          </a:prstGeom>
          <a:ln w="28575">
            <a:solidFill>
              <a:srgbClr val="C00000"/>
            </a:solidFill>
          </a:ln>
        </p:spPr>
        <p:txBody>
          <a:bodyPr wrap="square">
            <a:spAutoFit/>
          </a:bodyPr>
          <a:lstStyle/>
          <a:p>
            <a:pPr marL="0" lvl="1">
              <a:lnSpc>
                <a:spcPts val="1600"/>
              </a:lnSpc>
              <a:buClr>
                <a:srgbClr val="002060"/>
              </a:buClr>
              <a:defRPr/>
            </a:pPr>
            <a:r>
              <a:rPr lang="en-US" altLang="zh-CN" b="1" dirty="0" smtClean="0">
                <a:solidFill>
                  <a:srgbClr val="C00000"/>
                </a:solidFill>
              </a:rPr>
              <a:t>SNR = </a:t>
            </a:r>
            <a:r>
              <a:rPr lang="en-US" altLang="zh-CN" b="1" dirty="0" err="1" smtClean="0">
                <a:solidFill>
                  <a:srgbClr val="C00000"/>
                </a:solidFill>
              </a:rPr>
              <a:t>Eb</a:t>
            </a:r>
            <a:r>
              <a:rPr lang="en-US" altLang="zh-CN" b="1" dirty="0" smtClean="0">
                <a:solidFill>
                  <a:srgbClr val="C00000"/>
                </a:solidFill>
              </a:rPr>
              <a:t>/N0 for BPSK of rate 1/2</a:t>
            </a:r>
            <a:endParaRPr lang="en-US" altLang="zh-CN" b="1" dirty="0">
              <a:solidFill>
                <a:srgbClr val="C00000"/>
              </a:solidFill>
            </a:endParaRPr>
          </a:p>
        </p:txBody>
      </p:sp>
      <p:pic>
        <p:nvPicPr>
          <p:cNvPr id="6" name="图片 5"/>
          <p:cNvPicPr>
            <a:picLocks noChangeAspect="1"/>
          </p:cNvPicPr>
          <p:nvPr/>
        </p:nvPicPr>
        <p:blipFill>
          <a:blip r:embed="rId2"/>
          <a:stretch>
            <a:fillRect/>
          </a:stretch>
        </p:blipFill>
        <p:spPr>
          <a:xfrm>
            <a:off x="532606" y="1640839"/>
            <a:ext cx="4419600" cy="3670605"/>
          </a:xfrm>
          <a:prstGeom prst="rect">
            <a:avLst/>
          </a:prstGeom>
        </p:spPr>
      </p:pic>
      <p:cxnSp>
        <p:nvCxnSpPr>
          <p:cNvPr id="8" name="直接连接符 7"/>
          <p:cNvCxnSpPr/>
          <p:nvPr/>
        </p:nvCxnSpPr>
        <p:spPr bwMode="auto">
          <a:xfrm flipH="1">
            <a:off x="837406" y="3222000"/>
            <a:ext cx="4038600" cy="0"/>
          </a:xfrm>
          <a:prstGeom prst="line">
            <a:avLst/>
          </a:prstGeom>
          <a:solidFill>
            <a:schemeClr val="accent1"/>
          </a:solidFill>
          <a:ln w="28575" cap="flat" cmpd="sng" algn="ctr">
            <a:solidFill>
              <a:srgbClr val="C00000"/>
            </a:solidFill>
            <a:prstDash val="solid"/>
            <a:round/>
            <a:headEnd type="none" w="sm" len="sm"/>
            <a:tailEnd type="none" w="sm" len="sm"/>
          </a:ln>
          <a:effectLst/>
        </p:spPr>
      </p:cxnSp>
      <p:sp>
        <p:nvSpPr>
          <p:cNvPr id="9" name="椭圆 8"/>
          <p:cNvSpPr/>
          <p:nvPr/>
        </p:nvSpPr>
        <p:spPr bwMode="auto">
          <a:xfrm>
            <a:off x="2818606" y="3168000"/>
            <a:ext cx="114300" cy="133218"/>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pic>
        <p:nvPicPr>
          <p:cNvPr id="10" name="图片 9"/>
          <p:cNvPicPr>
            <a:picLocks noChangeAspect="1"/>
          </p:cNvPicPr>
          <p:nvPr/>
        </p:nvPicPr>
        <p:blipFill>
          <a:blip r:embed="rId3"/>
          <a:stretch>
            <a:fillRect/>
          </a:stretch>
        </p:blipFill>
        <p:spPr>
          <a:xfrm>
            <a:off x="5333206" y="1736650"/>
            <a:ext cx="6227392" cy="3979144"/>
          </a:xfrm>
          <a:prstGeom prst="rect">
            <a:avLst/>
          </a:prstGeom>
        </p:spPr>
      </p:pic>
      <p:cxnSp>
        <p:nvCxnSpPr>
          <p:cNvPr id="11" name="直接连接符 10"/>
          <p:cNvCxnSpPr/>
          <p:nvPr/>
        </p:nvCxnSpPr>
        <p:spPr bwMode="auto">
          <a:xfrm flipH="1">
            <a:off x="6247606" y="2780400"/>
            <a:ext cx="4572000" cy="0"/>
          </a:xfrm>
          <a:prstGeom prst="line">
            <a:avLst/>
          </a:prstGeom>
          <a:solidFill>
            <a:schemeClr val="accent1"/>
          </a:solidFill>
          <a:ln w="28575" cap="flat" cmpd="sng" algn="ctr">
            <a:solidFill>
              <a:srgbClr val="C00000"/>
            </a:solidFill>
            <a:prstDash val="solid"/>
            <a:round/>
            <a:headEnd type="none" w="sm" len="sm"/>
            <a:tailEnd type="none" w="sm" len="sm"/>
          </a:ln>
          <a:effectLst/>
        </p:spPr>
      </p:cxnSp>
      <p:sp>
        <p:nvSpPr>
          <p:cNvPr id="12" name="椭圆 11"/>
          <p:cNvSpPr/>
          <p:nvPr/>
        </p:nvSpPr>
        <p:spPr bwMode="auto">
          <a:xfrm>
            <a:off x="8457406" y="2708400"/>
            <a:ext cx="114300" cy="133218"/>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13" name="矩形 12"/>
          <p:cNvSpPr/>
          <p:nvPr/>
        </p:nvSpPr>
        <p:spPr>
          <a:xfrm>
            <a:off x="1828006" y="5424406"/>
            <a:ext cx="1279261" cy="307777"/>
          </a:xfrm>
          <a:prstGeom prst="rect">
            <a:avLst/>
          </a:prstGeom>
        </p:spPr>
        <p:txBody>
          <a:bodyPr wrap="none">
            <a:spAutoFit/>
          </a:bodyPr>
          <a:lstStyle/>
          <a:p>
            <a:r>
              <a:rPr lang="en-US" altLang="zh-CN" sz="1400" dirty="0" smtClean="0">
                <a:solidFill>
                  <a:srgbClr val="C00000"/>
                </a:solidFill>
              </a:rPr>
              <a:t>BP with 30 </a:t>
            </a:r>
            <a:r>
              <a:rPr lang="en-US" altLang="zh-CN" sz="1400" dirty="0" err="1" smtClean="0">
                <a:solidFill>
                  <a:srgbClr val="C00000"/>
                </a:solidFill>
              </a:rPr>
              <a:t>Iter</a:t>
            </a:r>
            <a:endParaRPr lang="zh-CN" altLang="en-US" dirty="0">
              <a:solidFill>
                <a:srgbClr val="C00000"/>
              </a:solidFill>
            </a:endParaRPr>
          </a:p>
        </p:txBody>
      </p:sp>
      <p:sp>
        <p:nvSpPr>
          <p:cNvPr id="14" name="矩形 13"/>
          <p:cNvSpPr/>
          <p:nvPr/>
        </p:nvSpPr>
        <p:spPr>
          <a:xfrm>
            <a:off x="8686006" y="2446637"/>
            <a:ext cx="1279261" cy="307777"/>
          </a:xfrm>
          <a:prstGeom prst="rect">
            <a:avLst/>
          </a:prstGeom>
        </p:spPr>
        <p:txBody>
          <a:bodyPr wrap="none">
            <a:spAutoFit/>
          </a:bodyPr>
          <a:lstStyle/>
          <a:p>
            <a:r>
              <a:rPr lang="en-US" altLang="zh-CN" sz="1400" dirty="0" smtClean="0">
                <a:solidFill>
                  <a:srgbClr val="C00000"/>
                </a:solidFill>
              </a:rPr>
              <a:t>BP with 50 </a:t>
            </a:r>
            <a:r>
              <a:rPr lang="en-US" altLang="zh-CN" sz="1400" dirty="0" err="1" smtClean="0">
                <a:solidFill>
                  <a:srgbClr val="C00000"/>
                </a:solidFill>
              </a:rPr>
              <a:t>Iter</a:t>
            </a:r>
            <a:endParaRPr lang="zh-CN" altLang="en-US" dirty="0">
              <a:solidFill>
                <a:srgbClr val="C00000"/>
              </a:solidFill>
            </a:endParaRPr>
          </a:p>
        </p:txBody>
      </p:sp>
      <p:pic>
        <p:nvPicPr>
          <p:cNvPr id="7" name="图片 6"/>
          <p:cNvPicPr>
            <a:picLocks noChangeAspect="1"/>
          </p:cNvPicPr>
          <p:nvPr/>
        </p:nvPicPr>
        <p:blipFill>
          <a:blip r:embed="rId4"/>
          <a:stretch>
            <a:fillRect/>
          </a:stretch>
        </p:blipFill>
        <p:spPr>
          <a:xfrm>
            <a:off x="10057606" y="991335"/>
            <a:ext cx="1731856" cy="901061"/>
          </a:xfrm>
          <a:prstGeom prst="rect">
            <a:avLst/>
          </a:prstGeom>
        </p:spPr>
      </p:pic>
      <p:pic>
        <p:nvPicPr>
          <p:cNvPr id="15" name="图片 14"/>
          <p:cNvPicPr>
            <a:picLocks noChangeAspect="1"/>
          </p:cNvPicPr>
          <p:nvPr/>
        </p:nvPicPr>
        <p:blipFill>
          <a:blip r:embed="rId5"/>
          <a:stretch>
            <a:fillRect/>
          </a:stretch>
        </p:blipFill>
        <p:spPr>
          <a:xfrm>
            <a:off x="532606" y="717511"/>
            <a:ext cx="1674874" cy="830091"/>
          </a:xfrm>
          <a:prstGeom prst="rect">
            <a:avLst/>
          </a:prstGeom>
        </p:spPr>
      </p:pic>
    </p:spTree>
    <p:extLst>
      <p:ext uri="{BB962C8B-B14F-4D97-AF65-F5344CB8AC3E}">
        <p14:creationId xmlns:p14="http://schemas.microsoft.com/office/powerpoint/2010/main" val="638453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a:t>
            </a:r>
            <a:r>
              <a:rPr lang="en-US" altLang="zh-CN" sz="3600" dirty="0" smtClean="0"/>
              <a:t>Simulation Alignments</a:t>
            </a:r>
            <a:endParaRPr lang="en-US" sz="3600" dirty="0"/>
          </a:p>
        </p:txBody>
      </p:sp>
      <p:pic>
        <p:nvPicPr>
          <p:cNvPr id="2" name="图片 1"/>
          <p:cNvPicPr>
            <a:picLocks noChangeAspect="1"/>
          </p:cNvPicPr>
          <p:nvPr/>
        </p:nvPicPr>
        <p:blipFill>
          <a:blip r:embed="rId2"/>
          <a:stretch>
            <a:fillRect/>
          </a:stretch>
        </p:blipFill>
        <p:spPr>
          <a:xfrm>
            <a:off x="304006" y="1677194"/>
            <a:ext cx="5351394" cy="3886200"/>
          </a:xfrm>
          <a:prstGeom prst="rect">
            <a:avLst/>
          </a:prstGeom>
        </p:spPr>
      </p:pic>
      <p:pic>
        <p:nvPicPr>
          <p:cNvPr id="3" name="图片 2"/>
          <p:cNvPicPr>
            <a:picLocks noChangeAspect="1"/>
          </p:cNvPicPr>
          <p:nvPr/>
        </p:nvPicPr>
        <p:blipFill>
          <a:blip r:embed="rId3"/>
          <a:stretch>
            <a:fillRect/>
          </a:stretch>
        </p:blipFill>
        <p:spPr>
          <a:xfrm>
            <a:off x="6094452" y="1649875"/>
            <a:ext cx="5418226" cy="3989719"/>
          </a:xfrm>
          <a:prstGeom prst="rect">
            <a:avLst/>
          </a:prstGeom>
        </p:spPr>
      </p:pic>
      <p:sp>
        <p:nvSpPr>
          <p:cNvPr id="4" name="矩形 3"/>
          <p:cNvSpPr/>
          <p:nvPr/>
        </p:nvSpPr>
        <p:spPr>
          <a:xfrm>
            <a:off x="4037806" y="5769137"/>
            <a:ext cx="6092825" cy="502702"/>
          </a:xfrm>
          <a:prstGeom prst="rect">
            <a:avLst/>
          </a:prstGeom>
        </p:spPr>
        <p:txBody>
          <a:bodyPr>
            <a:spAutoFit/>
          </a:bodyPr>
          <a:lstStyle/>
          <a:p>
            <a:pPr marL="357188" lvl="1" indent="-174625">
              <a:lnSpc>
                <a:spcPts val="1600"/>
              </a:lnSpc>
              <a:buClr>
                <a:srgbClr val="002060"/>
              </a:buClr>
              <a:buFontTx/>
              <a:buChar char="-"/>
              <a:defRPr/>
            </a:pPr>
            <a:r>
              <a:rPr lang="en-US" altLang="zh-CN" sz="1200" b="1" dirty="0">
                <a:solidFill>
                  <a:srgbClr val="002060"/>
                </a:solidFill>
                <a:latin typeface="Calibri" pitchFamily="34" charset="0"/>
                <a:ea typeface="宋体" pitchFamily="2" charset="-122"/>
              </a:rPr>
              <a:t>All BCC Data Transmission: R = 1/2</a:t>
            </a:r>
          </a:p>
          <a:p>
            <a:pPr marL="357188" lvl="1" indent="-174625">
              <a:lnSpc>
                <a:spcPts val="1600"/>
              </a:lnSpc>
              <a:buClr>
                <a:srgbClr val="002060"/>
              </a:buClr>
              <a:buFontTx/>
              <a:buChar char="-"/>
              <a:defRPr/>
            </a:pPr>
            <a:r>
              <a:rPr lang="en-US" altLang="zh-CN" sz="1200" b="1" dirty="0" smtClean="0">
                <a:solidFill>
                  <a:srgbClr val="C00000"/>
                </a:solidFill>
                <a:latin typeface="Calibri" pitchFamily="34" charset="0"/>
                <a:ea typeface="宋体" pitchFamily="2" charset="-122"/>
              </a:rPr>
              <a:t>30 </a:t>
            </a:r>
            <a:r>
              <a:rPr lang="en-US" altLang="zh-CN" sz="1200" b="1" dirty="0">
                <a:solidFill>
                  <a:srgbClr val="C00000"/>
                </a:solidFill>
                <a:latin typeface="Calibri" pitchFamily="34" charset="0"/>
                <a:ea typeface="宋体" pitchFamily="2" charset="-122"/>
              </a:rPr>
              <a:t>Bytes </a:t>
            </a:r>
            <a:r>
              <a:rPr lang="en-US" altLang="zh-CN" sz="1200" b="1" dirty="0">
                <a:solidFill>
                  <a:srgbClr val="002060"/>
                </a:solidFill>
                <a:latin typeface="Calibri" pitchFamily="34" charset="0"/>
                <a:ea typeface="宋体" pitchFamily="2" charset="-122"/>
              </a:rPr>
              <a:t>LDPC: </a:t>
            </a:r>
            <a:r>
              <a:rPr lang="en-US" altLang="zh-CN" sz="1200" b="1" dirty="0">
                <a:solidFill>
                  <a:srgbClr val="C00000"/>
                </a:solidFill>
                <a:latin typeface="Calibri" pitchFamily="34" charset="0"/>
                <a:ea typeface="宋体" pitchFamily="2" charset="-122"/>
              </a:rPr>
              <a:t>R ~ 0.42 </a:t>
            </a:r>
            <a:r>
              <a:rPr lang="en-US" altLang="zh-CN" sz="1200" b="1" dirty="0">
                <a:solidFill>
                  <a:srgbClr val="002060"/>
                </a:solidFill>
                <a:latin typeface="Calibri" pitchFamily="34" charset="0"/>
                <a:ea typeface="宋体" pitchFamily="2" charset="-122"/>
              </a:rPr>
              <a:t>(RL: 0.4138 / 11n: 0.4255)</a:t>
            </a:r>
          </a:p>
        </p:txBody>
      </p:sp>
    </p:spTree>
    <p:extLst>
      <p:ext uri="{BB962C8B-B14F-4D97-AF65-F5344CB8AC3E}">
        <p14:creationId xmlns:p14="http://schemas.microsoft.com/office/powerpoint/2010/main" val="1412492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a:t>
            </a:r>
            <a:r>
              <a:rPr lang="en-US" altLang="zh-CN" sz="3600" dirty="0" smtClean="0"/>
              <a:t>Simulation Alignments</a:t>
            </a:r>
            <a:endParaRPr lang="en-US" sz="3600" dirty="0"/>
          </a:p>
        </p:txBody>
      </p:sp>
      <p:pic>
        <p:nvPicPr>
          <p:cNvPr id="4" name="图片 3"/>
          <p:cNvPicPr>
            <a:picLocks noChangeAspect="1"/>
          </p:cNvPicPr>
          <p:nvPr/>
        </p:nvPicPr>
        <p:blipFill>
          <a:blip r:embed="rId2"/>
          <a:stretch>
            <a:fillRect/>
          </a:stretch>
        </p:blipFill>
        <p:spPr>
          <a:xfrm>
            <a:off x="184897" y="1649875"/>
            <a:ext cx="5453109" cy="4005535"/>
          </a:xfrm>
          <a:prstGeom prst="rect">
            <a:avLst/>
          </a:prstGeom>
        </p:spPr>
      </p:pic>
      <p:pic>
        <p:nvPicPr>
          <p:cNvPr id="5" name="图片 4"/>
          <p:cNvPicPr>
            <a:picLocks noChangeAspect="1"/>
          </p:cNvPicPr>
          <p:nvPr/>
        </p:nvPicPr>
        <p:blipFill>
          <a:blip r:embed="rId3"/>
          <a:stretch>
            <a:fillRect/>
          </a:stretch>
        </p:blipFill>
        <p:spPr>
          <a:xfrm>
            <a:off x="6138419" y="1649875"/>
            <a:ext cx="5366987" cy="4005535"/>
          </a:xfrm>
          <a:prstGeom prst="rect">
            <a:avLst/>
          </a:prstGeom>
        </p:spPr>
      </p:pic>
      <p:sp>
        <p:nvSpPr>
          <p:cNvPr id="2" name="矩形 1"/>
          <p:cNvSpPr/>
          <p:nvPr/>
        </p:nvSpPr>
        <p:spPr>
          <a:xfrm>
            <a:off x="4037806" y="5791994"/>
            <a:ext cx="6092825" cy="502702"/>
          </a:xfrm>
          <a:prstGeom prst="rect">
            <a:avLst/>
          </a:prstGeom>
        </p:spPr>
        <p:txBody>
          <a:bodyPr>
            <a:spAutoFit/>
          </a:bodyPr>
          <a:lstStyle/>
          <a:p>
            <a:pPr marL="357188" lvl="1" indent="-174625">
              <a:lnSpc>
                <a:spcPts val="1600"/>
              </a:lnSpc>
              <a:buClr>
                <a:srgbClr val="002060"/>
              </a:buClr>
              <a:buFontTx/>
              <a:buChar char="-"/>
              <a:defRPr/>
            </a:pPr>
            <a:r>
              <a:rPr lang="en-US" altLang="zh-CN" sz="1200" b="1" dirty="0">
                <a:solidFill>
                  <a:srgbClr val="002060"/>
                </a:solidFill>
                <a:latin typeface="Calibri" pitchFamily="34" charset="0"/>
                <a:ea typeface="宋体" pitchFamily="2" charset="-122"/>
              </a:rPr>
              <a:t>All BCC Data Transmission: R = </a:t>
            </a:r>
            <a:r>
              <a:rPr lang="en-US" altLang="zh-CN" sz="1200" b="1" dirty="0" smtClean="0">
                <a:solidFill>
                  <a:srgbClr val="002060"/>
                </a:solidFill>
                <a:latin typeface="Calibri" pitchFamily="34" charset="0"/>
                <a:ea typeface="宋体" pitchFamily="2" charset="-122"/>
              </a:rPr>
              <a:t>1/2</a:t>
            </a:r>
            <a:endParaRPr lang="en-US" altLang="zh-CN" sz="1200" b="1" dirty="0">
              <a:solidFill>
                <a:srgbClr val="002060"/>
              </a:solidFill>
              <a:latin typeface="Calibri" pitchFamily="34" charset="0"/>
              <a:ea typeface="宋体" pitchFamily="2" charset="-122"/>
            </a:endParaRPr>
          </a:p>
          <a:p>
            <a:pPr marL="357188" lvl="1" indent="-174625">
              <a:lnSpc>
                <a:spcPts val="1600"/>
              </a:lnSpc>
              <a:buClr>
                <a:srgbClr val="002060"/>
              </a:buClr>
              <a:buFontTx/>
              <a:buChar char="-"/>
              <a:defRPr/>
            </a:pPr>
            <a:r>
              <a:rPr lang="en-US" altLang="zh-CN" sz="1200" b="1" dirty="0">
                <a:solidFill>
                  <a:srgbClr val="C00000"/>
                </a:solidFill>
                <a:latin typeface="Calibri" pitchFamily="34" charset="0"/>
                <a:ea typeface="宋体" pitchFamily="2" charset="-122"/>
              </a:rPr>
              <a:t>20 Bytes </a:t>
            </a:r>
            <a:r>
              <a:rPr lang="en-US" altLang="zh-CN" sz="1200" b="1" dirty="0">
                <a:solidFill>
                  <a:srgbClr val="002060"/>
                </a:solidFill>
                <a:latin typeface="Calibri" pitchFamily="34" charset="0"/>
                <a:ea typeface="宋体" pitchFamily="2" charset="-122"/>
              </a:rPr>
              <a:t>LDPC: </a:t>
            </a:r>
            <a:r>
              <a:rPr lang="en-US" altLang="zh-CN" sz="1200" b="1" dirty="0">
                <a:solidFill>
                  <a:srgbClr val="C00000"/>
                </a:solidFill>
                <a:latin typeface="Calibri" pitchFamily="34" charset="0"/>
                <a:ea typeface="宋体" pitchFamily="2" charset="-122"/>
              </a:rPr>
              <a:t>R ~ 0.32 </a:t>
            </a:r>
            <a:r>
              <a:rPr lang="en-US" altLang="zh-CN" sz="1200" b="1" dirty="0">
                <a:solidFill>
                  <a:srgbClr val="002060"/>
                </a:solidFill>
                <a:latin typeface="Calibri" pitchFamily="34" charset="0"/>
                <a:ea typeface="宋体" pitchFamily="2" charset="-122"/>
              </a:rPr>
              <a:t>(RL: 0.3200 / 11n: 0.3300)</a:t>
            </a:r>
          </a:p>
        </p:txBody>
      </p:sp>
    </p:spTree>
    <p:extLst>
      <p:ext uri="{BB962C8B-B14F-4D97-AF65-F5344CB8AC3E}">
        <p14:creationId xmlns:p14="http://schemas.microsoft.com/office/powerpoint/2010/main" val="1983854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a:t>
            </a:r>
            <a:r>
              <a:rPr lang="en-US" altLang="zh-CN" sz="3600" dirty="0" smtClean="0"/>
              <a:t>Simulation Alignments</a:t>
            </a:r>
            <a:endParaRPr lang="en-US" sz="3600" dirty="0"/>
          </a:p>
        </p:txBody>
      </p:sp>
      <p:sp>
        <p:nvSpPr>
          <p:cNvPr id="4" name="矩形 3"/>
          <p:cNvSpPr/>
          <p:nvPr/>
        </p:nvSpPr>
        <p:spPr>
          <a:xfrm>
            <a:off x="4418806" y="5791994"/>
            <a:ext cx="4038600" cy="502702"/>
          </a:xfrm>
          <a:prstGeom prst="rect">
            <a:avLst/>
          </a:prstGeom>
        </p:spPr>
        <p:txBody>
          <a:bodyPr wrap="square">
            <a:spAutoFit/>
          </a:bodyPr>
          <a:lstStyle/>
          <a:p>
            <a:pPr marL="357188" lvl="1" indent="-174625">
              <a:lnSpc>
                <a:spcPts val="1600"/>
              </a:lnSpc>
              <a:buClr>
                <a:srgbClr val="002060"/>
              </a:buClr>
              <a:buFontTx/>
              <a:buChar char="-"/>
              <a:defRPr/>
            </a:pPr>
            <a:r>
              <a:rPr lang="en-US" altLang="zh-CN" sz="1200" b="1" dirty="0">
                <a:solidFill>
                  <a:srgbClr val="002060"/>
                </a:solidFill>
                <a:latin typeface="Calibri" pitchFamily="34" charset="0"/>
                <a:ea typeface="宋体" pitchFamily="2" charset="-122"/>
              </a:rPr>
              <a:t>All BCC Data Transmission: R = 1/2</a:t>
            </a:r>
          </a:p>
          <a:p>
            <a:pPr marL="357188" lvl="1" indent="-174625">
              <a:lnSpc>
                <a:spcPts val="1600"/>
              </a:lnSpc>
              <a:buClr>
                <a:srgbClr val="002060"/>
              </a:buClr>
              <a:buFontTx/>
              <a:buChar char="-"/>
              <a:defRPr/>
            </a:pPr>
            <a:r>
              <a:rPr lang="en-US" altLang="zh-CN" sz="1200" b="1" dirty="0">
                <a:solidFill>
                  <a:srgbClr val="C00000"/>
                </a:solidFill>
                <a:latin typeface="Calibri" pitchFamily="34" charset="0"/>
                <a:ea typeface="宋体" pitchFamily="2" charset="-122"/>
              </a:rPr>
              <a:t>10 Bytes </a:t>
            </a:r>
            <a:r>
              <a:rPr lang="en-US" altLang="zh-CN" sz="1200" b="1" dirty="0">
                <a:solidFill>
                  <a:srgbClr val="002060"/>
                </a:solidFill>
                <a:latin typeface="Calibri" pitchFamily="34" charset="0"/>
                <a:ea typeface="宋体" pitchFamily="2" charset="-122"/>
              </a:rPr>
              <a:t>LDPC: </a:t>
            </a:r>
            <a:r>
              <a:rPr lang="en-US" altLang="zh-CN" sz="1200" b="1" dirty="0">
                <a:solidFill>
                  <a:srgbClr val="C00000"/>
                </a:solidFill>
                <a:latin typeface="Calibri" pitchFamily="34" charset="0"/>
                <a:ea typeface="宋体" pitchFamily="2" charset="-122"/>
              </a:rPr>
              <a:t>R ~ 0.20 </a:t>
            </a:r>
            <a:r>
              <a:rPr lang="en-US" altLang="zh-CN" sz="1200" b="1" dirty="0">
                <a:solidFill>
                  <a:srgbClr val="002060"/>
                </a:solidFill>
                <a:latin typeface="Calibri" pitchFamily="34" charset="0"/>
                <a:ea typeface="宋体" pitchFamily="2" charset="-122"/>
              </a:rPr>
              <a:t>(RL: 0.1905 / 11n: 0.1980)</a:t>
            </a:r>
          </a:p>
        </p:txBody>
      </p:sp>
      <p:pic>
        <p:nvPicPr>
          <p:cNvPr id="5" name="图片 4"/>
          <p:cNvPicPr>
            <a:picLocks noChangeAspect="1"/>
          </p:cNvPicPr>
          <p:nvPr/>
        </p:nvPicPr>
        <p:blipFill>
          <a:blip r:embed="rId2"/>
          <a:stretch>
            <a:fillRect/>
          </a:stretch>
        </p:blipFill>
        <p:spPr>
          <a:xfrm>
            <a:off x="338226" y="1649873"/>
            <a:ext cx="5452180" cy="4005535"/>
          </a:xfrm>
          <a:prstGeom prst="rect">
            <a:avLst/>
          </a:prstGeom>
        </p:spPr>
      </p:pic>
      <p:pic>
        <p:nvPicPr>
          <p:cNvPr id="6" name="图片 5"/>
          <p:cNvPicPr>
            <a:picLocks noChangeAspect="1"/>
          </p:cNvPicPr>
          <p:nvPr/>
        </p:nvPicPr>
        <p:blipFill>
          <a:blip r:embed="rId3"/>
          <a:stretch>
            <a:fillRect/>
          </a:stretch>
        </p:blipFill>
        <p:spPr>
          <a:xfrm>
            <a:off x="6404379" y="1649873"/>
            <a:ext cx="5482027" cy="4005535"/>
          </a:xfrm>
          <a:prstGeom prst="rect">
            <a:avLst/>
          </a:prstGeom>
        </p:spPr>
      </p:pic>
    </p:spTree>
    <p:extLst>
      <p:ext uri="{BB962C8B-B14F-4D97-AF65-F5344CB8AC3E}">
        <p14:creationId xmlns:p14="http://schemas.microsoft.com/office/powerpoint/2010/main" val="3963872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Related Submissions</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pPr marL="457200" indent="-457200">
              <a:buFont typeface="Arial" panose="020B0604020202020204" pitchFamily="34" charset="0"/>
              <a:buChar char="•"/>
            </a:pPr>
            <a:r>
              <a:rPr lang="en-US" altLang="zh-CN" sz="1800" dirty="0"/>
              <a:t>[1] 15-21-0506-02-04ab-Advanced Coding for Data Communications in 802.15.4ab, Carlos Aldana, et al</a:t>
            </a:r>
          </a:p>
          <a:p>
            <a:pPr marL="457200" indent="-457200">
              <a:buFont typeface="Arial" panose="020B0604020202020204" pitchFamily="34" charset="0"/>
              <a:buChar char="•"/>
            </a:pPr>
            <a:r>
              <a:rPr lang="en-US" altLang="zh-CN" sz="1800" dirty="0"/>
              <a:t>[2] 15-21-0592-00-04ab-high-data-rates, </a:t>
            </a:r>
            <a:r>
              <a:rPr lang="pl-PL" altLang="zh-CN" sz="1800" dirty="0"/>
              <a:t>C.</a:t>
            </a:r>
            <a:r>
              <a:rPr lang="en-US" altLang="zh-CN" sz="1800" dirty="0"/>
              <a:t> </a:t>
            </a:r>
            <a:r>
              <a:rPr lang="pl-PL" altLang="zh-CN" sz="1800" dirty="0" smtClean="0"/>
              <a:t>Murray</a:t>
            </a:r>
            <a:r>
              <a:rPr lang="en-US" altLang="zh-CN" sz="1800" dirty="0"/>
              <a:t>, et </a:t>
            </a:r>
            <a:r>
              <a:rPr lang="en-US" altLang="zh-CN" sz="1800" dirty="0" smtClean="0"/>
              <a:t>al</a:t>
            </a:r>
          </a:p>
          <a:p>
            <a:pPr marL="457200" indent="-457200">
              <a:buFont typeface="Arial" panose="020B0604020202020204" pitchFamily="34" charset="0"/>
              <a:buChar char="•"/>
            </a:pPr>
            <a:r>
              <a:rPr lang="en-US" altLang="zh-CN" sz="1800" dirty="0" smtClean="0"/>
              <a:t>[3] </a:t>
            </a:r>
            <a:r>
              <a:rPr lang="en-US" altLang="zh-CN" sz="1800" dirty="0"/>
              <a:t>15-22-0181-01-04ab-new-data-rates, </a:t>
            </a:r>
            <a:r>
              <a:rPr lang="pl-PL" altLang="zh-CN" sz="1800" dirty="0"/>
              <a:t>C.</a:t>
            </a:r>
            <a:r>
              <a:rPr lang="en-US" altLang="zh-CN" sz="1800" dirty="0"/>
              <a:t> </a:t>
            </a:r>
            <a:r>
              <a:rPr lang="pl-PL" altLang="zh-CN" sz="1800" dirty="0"/>
              <a:t>Murray</a:t>
            </a:r>
            <a:r>
              <a:rPr lang="en-US" altLang="zh-CN" sz="1800" dirty="0"/>
              <a:t>, et al</a:t>
            </a:r>
          </a:p>
          <a:p>
            <a:pPr marL="457200" indent="-457200">
              <a:buFont typeface="Arial" panose="020B0604020202020204" pitchFamily="34" charset="0"/>
              <a:buChar char="•"/>
            </a:pPr>
            <a:r>
              <a:rPr lang="en-US" altLang="zh-CN" sz="1800" dirty="0" smtClean="0"/>
              <a:t>[4] </a:t>
            </a:r>
            <a:r>
              <a:rPr lang="en-US" altLang="zh-CN" sz="1800" dirty="0"/>
              <a:t>15-22-0050-00-04ab-</a:t>
            </a:r>
            <a:r>
              <a:rPr lang="en-US" altLang="zh-CN" sz="1800" dirty="0">
                <a:solidFill>
                  <a:srgbClr val="FF0000"/>
                </a:solidFill>
                <a:latin typeface="Times New Roman" pitchFamily="18" charset="0"/>
              </a:rPr>
              <a:t> </a:t>
            </a:r>
            <a:r>
              <a:rPr lang="en-US" altLang="zh-CN" sz="1800" dirty="0"/>
              <a:t>Channel Coding Considerations </a:t>
            </a:r>
            <a:r>
              <a:rPr lang="en-US" altLang="en-US" sz="1800" dirty="0"/>
              <a:t>for 802.15.4ab, Wei Lin</a:t>
            </a:r>
            <a:r>
              <a:rPr lang="en-US" altLang="zh-CN" sz="1800" dirty="0"/>
              <a:t>, et al</a:t>
            </a:r>
          </a:p>
          <a:p>
            <a:pPr marL="457200" indent="-457200">
              <a:buFont typeface="Arial" panose="020B0604020202020204" pitchFamily="34" charset="0"/>
              <a:buChar char="•"/>
            </a:pPr>
            <a:r>
              <a:rPr lang="en-US" altLang="zh-CN" sz="1800" dirty="0" smtClean="0"/>
              <a:t>[5] </a:t>
            </a:r>
            <a:r>
              <a:rPr lang="en-US" altLang="zh-CN" sz="1800" dirty="0"/>
              <a:t>15-22-0154-00-04ab-further-considerations-of-advanced-channel-coding-on-15-4ab</a:t>
            </a:r>
            <a:r>
              <a:rPr lang="en-US" altLang="en-US" sz="1800" dirty="0"/>
              <a:t>, Wei Lin</a:t>
            </a:r>
            <a:r>
              <a:rPr lang="en-US" altLang="zh-CN" sz="1800" dirty="0"/>
              <a:t>, et </a:t>
            </a:r>
            <a:r>
              <a:rPr lang="en-US" altLang="zh-CN" sz="1800" dirty="0" smtClean="0"/>
              <a:t>al</a:t>
            </a:r>
          </a:p>
          <a:p>
            <a:pPr marL="457200" indent="-457200">
              <a:buFont typeface="Arial" panose="020B0604020202020204" pitchFamily="34" charset="0"/>
              <a:buChar char="•"/>
            </a:pPr>
            <a:r>
              <a:rPr lang="en-US" altLang="zh-CN" sz="1800" dirty="0" smtClean="0"/>
              <a:t>[6] 15-22-0265-01-04ab-discussion-on-advanced-channel-coding-for-15-4ab</a:t>
            </a:r>
            <a:r>
              <a:rPr lang="en-US" altLang="en-US" sz="1800" dirty="0" smtClean="0"/>
              <a:t>, </a:t>
            </a:r>
            <a:r>
              <a:rPr lang="en-US" altLang="en-US" sz="1800" dirty="0"/>
              <a:t>Wei Lin</a:t>
            </a:r>
            <a:r>
              <a:rPr lang="en-US" altLang="zh-CN" sz="1800" dirty="0"/>
              <a:t>, et al</a:t>
            </a:r>
            <a:endParaRPr lang="en-US" altLang="zh-CN" sz="1800" dirty="0" smtClean="0"/>
          </a:p>
          <a:p>
            <a:pPr marL="457200" indent="-457200">
              <a:buFont typeface="Arial" panose="020B0604020202020204" pitchFamily="34" charset="0"/>
              <a:buChar char="•"/>
            </a:pPr>
            <a:r>
              <a:rPr lang="en-US" altLang="zh-CN" sz="1800" dirty="0" smtClean="0"/>
              <a:t>[7</a:t>
            </a:r>
            <a:r>
              <a:rPr lang="en-US" altLang="zh-CN" sz="1800" dirty="0"/>
              <a:t>] </a:t>
            </a:r>
            <a:r>
              <a:rPr lang="en-US" altLang="zh-CN" sz="1800" dirty="0" smtClean="0"/>
              <a:t>15-22-0274-00-04ab-high-data-rates-and-coding, </a:t>
            </a:r>
            <a:r>
              <a:rPr lang="en-US" altLang="zh-CN" sz="1800" dirty="0"/>
              <a:t>Carlos </a:t>
            </a:r>
            <a:r>
              <a:rPr lang="en-US" altLang="zh-CN" sz="1800" dirty="0" smtClean="0"/>
              <a:t>Aldana, </a:t>
            </a:r>
            <a:r>
              <a:rPr lang="en-US" altLang="zh-CN" sz="1800" dirty="0"/>
              <a:t>et al</a:t>
            </a:r>
            <a:endParaRPr lang="en-US" altLang="zh-CN" sz="1800" dirty="0" smtClean="0"/>
          </a:p>
          <a:p>
            <a:pPr marL="457200" indent="-457200">
              <a:buFont typeface="Arial" panose="020B0604020202020204" pitchFamily="34" charset="0"/>
              <a:buChar char="•"/>
            </a:pPr>
            <a:r>
              <a:rPr lang="en-US" altLang="zh-CN" sz="1800" dirty="0"/>
              <a:t>[8] </a:t>
            </a:r>
            <a:r>
              <a:rPr lang="en-US" altLang="zh-CN" sz="1800" dirty="0" smtClean="0"/>
              <a:t>15-22-0296-01-04ab-a-higher-data-rate-proposal-for-uwb, </a:t>
            </a:r>
            <a:r>
              <a:rPr lang="en-US" altLang="zh-CN" sz="1800" dirty="0"/>
              <a:t>Koorosh </a:t>
            </a:r>
            <a:r>
              <a:rPr lang="en-US" altLang="zh-CN" sz="1800" dirty="0" smtClean="0"/>
              <a:t>Akhavan, et al</a:t>
            </a:r>
          </a:p>
          <a:p>
            <a:pPr marL="457200" indent="-457200">
              <a:buFont typeface="Arial" panose="020B0604020202020204" pitchFamily="34" charset="0"/>
              <a:buChar char="•"/>
            </a:pPr>
            <a:r>
              <a:rPr lang="en-US" altLang="zh-CN" sz="1800" dirty="0" smtClean="0"/>
              <a:t>[9] 15-21-0506-03-04ab-advanced-coding-for-data-comm, </a:t>
            </a:r>
            <a:r>
              <a:rPr lang="en-US" altLang="zh-CN" sz="1800" dirty="0"/>
              <a:t>Carlos Aldana, et al</a:t>
            </a:r>
            <a:endParaRPr lang="en-US" altLang="zh-CN" sz="1800" dirty="0" smtClean="0"/>
          </a:p>
          <a:p>
            <a:pPr marL="457200" indent="-457200">
              <a:buFont typeface="Arial" panose="020B0604020202020204" pitchFamily="34" charset="0"/>
              <a:buChar char="•"/>
            </a:pPr>
            <a:r>
              <a:rPr lang="en-US" altLang="zh-CN" sz="1800" dirty="0" smtClean="0"/>
              <a:t>[10] 15-22-0391-01-04ab-preliminary-discussion-on-possible-ldpc-codes-for-15-4ab</a:t>
            </a:r>
            <a:r>
              <a:rPr lang="en-US" altLang="en-US" sz="1800" dirty="0" smtClean="0"/>
              <a:t>, </a:t>
            </a:r>
            <a:r>
              <a:rPr lang="en-US" altLang="en-US" sz="1800" dirty="0"/>
              <a:t>Wei Lin</a:t>
            </a:r>
            <a:r>
              <a:rPr lang="en-US" altLang="zh-CN" sz="1800" dirty="0"/>
              <a:t>, et al</a:t>
            </a:r>
          </a:p>
        </p:txBody>
      </p:sp>
    </p:spTree>
    <p:extLst>
      <p:ext uri="{BB962C8B-B14F-4D97-AF65-F5344CB8AC3E}">
        <p14:creationId xmlns:p14="http://schemas.microsoft.com/office/powerpoint/2010/main" val="775381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Appendix: </a:t>
            </a:r>
            <a:r>
              <a:rPr lang="en-US" altLang="zh-CN" sz="3600" dirty="0" smtClean="0"/>
              <a:t>Matrices</a:t>
            </a:r>
            <a:endParaRPr lang="en-US" sz="3600" dirty="0"/>
          </a:p>
        </p:txBody>
      </p:sp>
      <p:pic>
        <p:nvPicPr>
          <p:cNvPr id="5" name="图片 4"/>
          <p:cNvPicPr>
            <a:picLocks noChangeAspect="1"/>
          </p:cNvPicPr>
          <p:nvPr/>
        </p:nvPicPr>
        <p:blipFill>
          <a:blip r:embed="rId2"/>
          <a:stretch>
            <a:fillRect/>
          </a:stretch>
        </p:blipFill>
        <p:spPr>
          <a:xfrm>
            <a:off x="329117" y="1372394"/>
            <a:ext cx="4356231" cy="1569159"/>
          </a:xfrm>
          <a:prstGeom prst="rect">
            <a:avLst/>
          </a:prstGeom>
        </p:spPr>
      </p:pic>
      <p:sp>
        <p:nvSpPr>
          <p:cNvPr id="6" name="矩形 5"/>
          <p:cNvSpPr/>
          <p:nvPr/>
        </p:nvSpPr>
        <p:spPr>
          <a:xfrm>
            <a:off x="230521" y="3033943"/>
            <a:ext cx="4553422" cy="307777"/>
          </a:xfrm>
          <a:prstGeom prst="rect">
            <a:avLst/>
          </a:prstGeom>
        </p:spPr>
        <p:txBody>
          <a:bodyPr wrap="square">
            <a:spAutoFit/>
          </a:bodyPr>
          <a:lstStyle/>
          <a:p>
            <a:r>
              <a:rPr lang="en-US" altLang="zh-CN" sz="1400" dirty="0" smtClean="0">
                <a:solidFill>
                  <a:srgbClr val="0000FF"/>
                </a:solidFill>
              </a:rPr>
              <a:t>11n LDPC</a:t>
            </a:r>
            <a:r>
              <a:rPr lang="en-US" altLang="zh-CN" sz="1400" dirty="0" smtClean="0">
                <a:solidFill>
                  <a:schemeClr val="tx1"/>
                </a:solidFill>
              </a:rPr>
              <a:t>: Rate-1/2,  Base Matrix: </a:t>
            </a:r>
            <a:r>
              <a:rPr lang="en-US" altLang="zh-CN" sz="1400" dirty="0" smtClean="0">
                <a:solidFill>
                  <a:srgbClr val="0000FF"/>
                </a:solidFill>
              </a:rPr>
              <a:t>12x24</a:t>
            </a:r>
            <a:r>
              <a:rPr lang="en-US" altLang="zh-CN" sz="1400" dirty="0" smtClean="0">
                <a:solidFill>
                  <a:schemeClr val="tx1"/>
                </a:solidFill>
              </a:rPr>
              <a:t>, N = 648, Z = 27</a:t>
            </a:r>
            <a:endParaRPr lang="zh-CN" altLang="en-US" sz="1400" dirty="0">
              <a:solidFill>
                <a:schemeClr val="tx1"/>
              </a:solidFill>
            </a:endParaRPr>
          </a:p>
        </p:txBody>
      </p:sp>
      <p:pic>
        <p:nvPicPr>
          <p:cNvPr id="7" name="图片 6"/>
          <p:cNvPicPr>
            <a:picLocks noChangeAspect="1"/>
          </p:cNvPicPr>
          <p:nvPr/>
        </p:nvPicPr>
        <p:blipFill>
          <a:blip r:embed="rId3"/>
          <a:stretch>
            <a:fillRect/>
          </a:stretch>
        </p:blipFill>
        <p:spPr>
          <a:xfrm>
            <a:off x="5790406" y="1372394"/>
            <a:ext cx="2313640" cy="1836351"/>
          </a:xfrm>
          <a:prstGeom prst="rect">
            <a:avLst/>
          </a:prstGeom>
        </p:spPr>
      </p:pic>
      <p:sp>
        <p:nvSpPr>
          <p:cNvPr id="8" name="矩形 7"/>
          <p:cNvSpPr/>
          <p:nvPr/>
        </p:nvSpPr>
        <p:spPr>
          <a:xfrm>
            <a:off x="5226063" y="3169879"/>
            <a:ext cx="3570752" cy="307777"/>
          </a:xfrm>
          <a:prstGeom prst="rect">
            <a:avLst/>
          </a:prstGeom>
        </p:spPr>
        <p:txBody>
          <a:bodyPr wrap="square">
            <a:spAutoFit/>
          </a:bodyPr>
          <a:lstStyle/>
          <a:p>
            <a:r>
              <a:rPr lang="en-US" altLang="zh-CN" sz="1400" dirty="0" smtClean="0">
                <a:solidFill>
                  <a:srgbClr val="0000FF"/>
                </a:solidFill>
              </a:rPr>
              <a:t>BG2 of NR LDPC</a:t>
            </a:r>
            <a:r>
              <a:rPr lang="en-US" altLang="zh-CN" sz="1400" dirty="0">
                <a:solidFill>
                  <a:srgbClr val="0000FF"/>
                </a:solidFill>
              </a:rPr>
              <a:t>: </a:t>
            </a:r>
            <a:r>
              <a:rPr lang="pt-BR" altLang="zh-CN" sz="1400" dirty="0">
                <a:solidFill>
                  <a:srgbClr val="0000FF"/>
                </a:solidFill>
              </a:rPr>
              <a:t>1/5 ≤ R ≤ 2/3, 6 ≤ Kb ≤ 10 </a:t>
            </a:r>
            <a:endParaRPr lang="zh-CN" altLang="en-US" sz="1400" dirty="0">
              <a:solidFill>
                <a:srgbClr val="0000FF"/>
              </a:solidFill>
            </a:endParaRPr>
          </a:p>
        </p:txBody>
      </p:sp>
      <p:pic>
        <p:nvPicPr>
          <p:cNvPr id="9" name="图片 8"/>
          <p:cNvPicPr>
            <a:picLocks noChangeAspect="1"/>
          </p:cNvPicPr>
          <p:nvPr/>
        </p:nvPicPr>
        <p:blipFill>
          <a:blip r:embed="rId4"/>
          <a:stretch>
            <a:fillRect/>
          </a:stretch>
        </p:blipFill>
        <p:spPr>
          <a:xfrm>
            <a:off x="8520477" y="1663665"/>
            <a:ext cx="2347366" cy="1237303"/>
          </a:xfrm>
          <a:prstGeom prst="rect">
            <a:avLst/>
          </a:prstGeom>
        </p:spPr>
      </p:pic>
      <p:pic>
        <p:nvPicPr>
          <p:cNvPr id="10" name="图片 9"/>
          <p:cNvPicPr>
            <a:picLocks noChangeAspect="1"/>
          </p:cNvPicPr>
          <p:nvPr/>
        </p:nvPicPr>
        <p:blipFill>
          <a:blip r:embed="rId5"/>
          <a:stretch>
            <a:fillRect/>
          </a:stretch>
        </p:blipFill>
        <p:spPr>
          <a:xfrm>
            <a:off x="3428206" y="3838164"/>
            <a:ext cx="5792797" cy="1676400"/>
          </a:xfrm>
          <a:prstGeom prst="rect">
            <a:avLst/>
          </a:prstGeom>
        </p:spPr>
      </p:pic>
      <p:sp>
        <p:nvSpPr>
          <p:cNvPr id="11" name="矩形 10"/>
          <p:cNvSpPr/>
          <p:nvPr/>
        </p:nvSpPr>
        <p:spPr bwMode="auto">
          <a:xfrm>
            <a:off x="3809206" y="3838164"/>
            <a:ext cx="533400" cy="1676400"/>
          </a:xfrm>
          <a:prstGeom prst="rect">
            <a:avLst/>
          </a:prstGeom>
          <a:noFill/>
          <a:ln w="9525" cap="flat" cmpd="sng" algn="ctr">
            <a:solidFill>
              <a:srgbClr val="0000FF"/>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12" name="矩形 11"/>
          <p:cNvSpPr/>
          <p:nvPr/>
        </p:nvSpPr>
        <p:spPr bwMode="auto">
          <a:xfrm>
            <a:off x="3733006" y="4676364"/>
            <a:ext cx="4267200" cy="152400"/>
          </a:xfrm>
          <a:prstGeom prst="rect">
            <a:avLst/>
          </a:prstGeom>
          <a:noFill/>
          <a:ln w="9525" cap="flat" cmpd="sng" algn="ctr">
            <a:solidFill>
              <a:srgbClr val="92D05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13" name="矩形 12"/>
          <p:cNvSpPr/>
          <p:nvPr/>
        </p:nvSpPr>
        <p:spPr>
          <a:xfrm>
            <a:off x="4952206" y="5528358"/>
            <a:ext cx="3276600" cy="276999"/>
          </a:xfrm>
          <a:prstGeom prst="rect">
            <a:avLst/>
          </a:prstGeom>
        </p:spPr>
        <p:txBody>
          <a:bodyPr wrap="square">
            <a:spAutoFit/>
          </a:bodyPr>
          <a:lstStyle/>
          <a:p>
            <a:r>
              <a:rPr lang="en-US" altLang="zh-CN" sz="1200" dirty="0" smtClean="0">
                <a:solidFill>
                  <a:srgbClr val="0000FF"/>
                </a:solidFill>
              </a:rPr>
              <a:t>Size: 12x22, Lifting = 34, n = 20 x 34 = 680 bits</a:t>
            </a:r>
            <a:endParaRPr lang="zh-CN" altLang="en-US" sz="1200" dirty="0">
              <a:solidFill>
                <a:srgbClr val="0000FF"/>
              </a:solidFill>
            </a:endParaRPr>
          </a:p>
        </p:txBody>
      </p:sp>
      <p:sp>
        <p:nvSpPr>
          <p:cNvPr id="14" name="矩形 13"/>
          <p:cNvSpPr/>
          <p:nvPr/>
        </p:nvSpPr>
        <p:spPr>
          <a:xfrm>
            <a:off x="5866606" y="3463210"/>
            <a:ext cx="893193" cy="369332"/>
          </a:xfrm>
          <a:prstGeom prst="rect">
            <a:avLst/>
          </a:prstGeom>
        </p:spPr>
        <p:txBody>
          <a:bodyPr wrap="none">
            <a:spAutoFit/>
          </a:bodyPr>
          <a:lstStyle/>
          <a:p>
            <a:r>
              <a:rPr lang="en-US" altLang="zh-CN" sz="1800" b="1" dirty="0" smtClean="0">
                <a:solidFill>
                  <a:srgbClr val="C00000"/>
                </a:solidFill>
              </a:rPr>
              <a:t>R = 1/2</a:t>
            </a:r>
            <a:endParaRPr lang="zh-CN" altLang="en-US" sz="1800" b="1" dirty="0">
              <a:solidFill>
                <a:srgbClr val="C00000"/>
              </a:solidFill>
            </a:endParaRPr>
          </a:p>
        </p:txBody>
      </p:sp>
      <p:sp>
        <p:nvSpPr>
          <p:cNvPr id="15" name="矩形 14"/>
          <p:cNvSpPr/>
          <p:nvPr/>
        </p:nvSpPr>
        <p:spPr bwMode="auto">
          <a:xfrm>
            <a:off x="3741356" y="3810364"/>
            <a:ext cx="4335050" cy="979023"/>
          </a:xfrm>
          <a:prstGeom prst="rect">
            <a:avLst/>
          </a:prstGeom>
          <a:noFill/>
          <a:ln w="9525" cap="flat" cmpd="sng" algn="ctr">
            <a:solidFill>
              <a:srgbClr val="C0000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16" name="矩形 15"/>
          <p:cNvSpPr/>
          <p:nvPr/>
        </p:nvSpPr>
        <p:spPr>
          <a:xfrm>
            <a:off x="2856913" y="4297337"/>
            <a:ext cx="609462" cy="261610"/>
          </a:xfrm>
          <a:prstGeom prst="rect">
            <a:avLst/>
          </a:prstGeom>
        </p:spPr>
        <p:txBody>
          <a:bodyPr wrap="none">
            <a:spAutoFit/>
          </a:bodyPr>
          <a:lstStyle/>
          <a:p>
            <a:r>
              <a:rPr lang="en-US" altLang="zh-CN" sz="1100" dirty="0" smtClean="0">
                <a:solidFill>
                  <a:srgbClr val="C00000"/>
                </a:solidFill>
              </a:rPr>
              <a:t>R = 2/3</a:t>
            </a:r>
            <a:endParaRPr lang="zh-CN" altLang="en-US" sz="1100" dirty="0">
              <a:solidFill>
                <a:srgbClr val="C00000"/>
              </a:solidFill>
            </a:endParaRPr>
          </a:p>
        </p:txBody>
      </p:sp>
      <p:sp>
        <p:nvSpPr>
          <p:cNvPr id="17" name="矩形 16"/>
          <p:cNvSpPr/>
          <p:nvPr/>
        </p:nvSpPr>
        <p:spPr>
          <a:xfrm>
            <a:off x="3352006" y="5542364"/>
            <a:ext cx="1516762" cy="276999"/>
          </a:xfrm>
          <a:prstGeom prst="rect">
            <a:avLst/>
          </a:prstGeom>
        </p:spPr>
        <p:txBody>
          <a:bodyPr wrap="none">
            <a:spAutoFit/>
          </a:bodyPr>
          <a:lstStyle/>
          <a:p>
            <a:r>
              <a:rPr lang="en-US" altLang="zh-CN" sz="1200" dirty="0" smtClean="0">
                <a:solidFill>
                  <a:srgbClr val="C00000"/>
                </a:solidFill>
              </a:rPr>
              <a:t>State/Puncture Nodes</a:t>
            </a:r>
            <a:endParaRPr lang="zh-CN" altLang="en-US" sz="1200" dirty="0">
              <a:solidFill>
                <a:srgbClr val="C00000"/>
              </a:solidFill>
            </a:endParaRPr>
          </a:p>
        </p:txBody>
      </p:sp>
      <p:sp>
        <p:nvSpPr>
          <p:cNvPr id="18" name="矩形 17"/>
          <p:cNvSpPr/>
          <p:nvPr/>
        </p:nvSpPr>
        <p:spPr>
          <a:xfrm>
            <a:off x="7771606" y="3530386"/>
            <a:ext cx="1322798" cy="307777"/>
          </a:xfrm>
          <a:prstGeom prst="rect">
            <a:avLst/>
          </a:prstGeom>
        </p:spPr>
        <p:txBody>
          <a:bodyPr wrap="none">
            <a:spAutoFit/>
          </a:bodyPr>
          <a:lstStyle/>
          <a:p>
            <a:r>
              <a:rPr lang="en-US" altLang="zh-CN" sz="1400" dirty="0">
                <a:solidFill>
                  <a:srgbClr val="C00000"/>
                </a:solidFill>
              </a:rPr>
              <a:t>degree-1 </a:t>
            </a:r>
            <a:r>
              <a:rPr lang="en-US" altLang="zh-CN" sz="1400" dirty="0" smtClean="0">
                <a:solidFill>
                  <a:srgbClr val="C00000"/>
                </a:solidFill>
              </a:rPr>
              <a:t>nodes </a:t>
            </a:r>
            <a:endParaRPr lang="zh-CN" altLang="en-US" dirty="0"/>
          </a:p>
        </p:txBody>
      </p:sp>
      <p:cxnSp>
        <p:nvCxnSpPr>
          <p:cNvPr id="3" name="直接箭头连接符 2"/>
          <p:cNvCxnSpPr/>
          <p:nvPr/>
        </p:nvCxnSpPr>
        <p:spPr bwMode="auto">
          <a:xfrm>
            <a:off x="6628606" y="1677194"/>
            <a:ext cx="2057400" cy="428625"/>
          </a:xfrm>
          <a:prstGeom prst="straightConnector1">
            <a:avLst/>
          </a:prstGeom>
          <a:solidFill>
            <a:schemeClr val="accent1"/>
          </a:solidFill>
          <a:ln w="19050" cap="flat" cmpd="sng" algn="ctr">
            <a:solidFill>
              <a:srgbClr val="C00000"/>
            </a:solidFill>
            <a:prstDash val="solid"/>
            <a:round/>
            <a:headEnd type="none" w="med" len="med"/>
            <a:tailEnd type="arrow" w="med" len="med"/>
          </a:ln>
          <a:effectLst/>
        </p:spPr>
      </p:cxnSp>
    </p:spTree>
    <p:extLst>
      <p:ext uri="{BB962C8B-B14F-4D97-AF65-F5344CB8AC3E}">
        <p14:creationId xmlns:p14="http://schemas.microsoft.com/office/powerpoint/2010/main" val="3168326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2489"/>
            <a:ext cx="12190413" cy="654530"/>
          </a:xfrm>
          <a:prstGeom prst="rect">
            <a:avLst/>
          </a:prstGeom>
          <a:noFill/>
        </p:spPr>
        <p:txBody>
          <a:bodyPr wrap="square" lIns="99560" tIns="49780" rIns="99560" bIns="49780" rtlCol="0">
            <a:spAutoFit/>
          </a:bodyPr>
          <a:lstStyle/>
          <a:p>
            <a:pPr algn="ctr"/>
            <a:r>
              <a:rPr lang="en-IE" sz="3600" b="1" dirty="0"/>
              <a:t>Than</a:t>
            </a:r>
            <a:r>
              <a:rPr lang="en-US" sz="3600" b="1" dirty="0"/>
              <a:t>k You</a:t>
            </a:r>
            <a:endParaRPr lang="en-IE" sz="3600" b="1" dirty="0"/>
          </a:p>
        </p:txBody>
      </p:sp>
    </p:spTree>
    <p:extLst>
      <p:ext uri="{BB962C8B-B14F-4D97-AF65-F5344CB8AC3E}">
        <p14:creationId xmlns:p14="http://schemas.microsoft.com/office/powerpoint/2010/main" val="2145405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smtClean="0"/>
              <a:t>Discussions on Advanced Channel Coding</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a:t>The consideration of </a:t>
            </a:r>
            <a:r>
              <a:rPr lang="en-US" altLang="zh-CN" sz="2000" dirty="0" smtClean="0"/>
              <a:t>introducing possible new </a:t>
            </a:r>
            <a:r>
              <a:rPr lang="en-US" altLang="zh-CN" sz="2000" dirty="0"/>
              <a:t>advanced coding schemes </a:t>
            </a:r>
            <a:r>
              <a:rPr lang="en-US" altLang="zh-CN" sz="2000" dirty="0" smtClean="0"/>
              <a:t>were extensively </a:t>
            </a:r>
            <a:r>
              <a:rPr lang="en-US" altLang="zh-CN" sz="2000" dirty="0"/>
              <a:t>discussed in [1</a:t>
            </a:r>
            <a:r>
              <a:rPr lang="en-US" altLang="zh-CN" sz="2000" dirty="0" smtClean="0"/>
              <a:t>]-[5]</a:t>
            </a:r>
            <a:endParaRPr lang="en-US" altLang="zh-CN" sz="2000" dirty="0"/>
          </a:p>
          <a:p>
            <a:pPr lvl="1" defTabSz="914400"/>
            <a:r>
              <a:rPr lang="en-US" altLang="zh-CN" sz="1600" dirty="0" smtClean="0">
                <a:solidFill>
                  <a:srgbClr val="000000"/>
                </a:solidFill>
              </a:rPr>
              <a:t>Some initial discussions on the new advanced coding can be found in [1]-[5], where </a:t>
            </a:r>
            <a:r>
              <a:rPr lang="en-US" altLang="zh-CN" sz="1600" dirty="0">
                <a:solidFill>
                  <a:srgbClr val="000000"/>
                </a:solidFill>
              </a:rPr>
              <a:t>extensive </a:t>
            </a:r>
            <a:r>
              <a:rPr lang="en-US" altLang="zh-CN" sz="1600" dirty="0" smtClean="0">
                <a:solidFill>
                  <a:srgbClr val="000000"/>
                </a:solidFill>
              </a:rPr>
              <a:t>comparisons </a:t>
            </a:r>
            <a:r>
              <a:rPr lang="en-US" altLang="zh-CN" sz="1600" dirty="0">
                <a:solidFill>
                  <a:srgbClr val="000000"/>
                </a:solidFill>
              </a:rPr>
              <a:t>of </a:t>
            </a:r>
            <a:r>
              <a:rPr lang="en-US" altLang="zh-CN" sz="1600" dirty="0" smtClean="0">
                <a:solidFill>
                  <a:srgbClr val="000000"/>
                </a:solidFill>
              </a:rPr>
              <a:t>BCC, Turbo</a:t>
            </a:r>
            <a:r>
              <a:rPr lang="en-US" altLang="zh-CN" sz="1600" dirty="0">
                <a:solidFill>
                  <a:srgbClr val="000000"/>
                </a:solidFill>
              </a:rPr>
              <a:t>, Polar, </a:t>
            </a:r>
            <a:r>
              <a:rPr lang="en-US" altLang="zh-CN" sz="1600" dirty="0" smtClean="0">
                <a:solidFill>
                  <a:srgbClr val="000000"/>
                </a:solidFill>
              </a:rPr>
              <a:t>LDPC codes can be found in terms of performance, complexity, etc.</a:t>
            </a:r>
          </a:p>
          <a:p>
            <a:pPr lvl="1"/>
            <a:endParaRPr lang="en-US" altLang="zh-CN" sz="1600" dirty="0" smtClean="0"/>
          </a:p>
          <a:p>
            <a:r>
              <a:rPr lang="en-US" altLang="zh-CN" sz="2000" dirty="0" smtClean="0"/>
              <a:t>Most participants agreed to converge to </a:t>
            </a:r>
            <a:r>
              <a:rPr lang="en-US" altLang="zh-CN" sz="2000" dirty="0"/>
              <a:t>LDPC </a:t>
            </a:r>
            <a:r>
              <a:rPr lang="en-US" altLang="zh-CN" sz="2000" dirty="0" smtClean="0"/>
              <a:t>codes during </a:t>
            </a:r>
            <a:r>
              <a:rPr lang="en-US" altLang="zh-CN" sz="2000" dirty="0"/>
              <a:t>the May IEEE </a:t>
            </a:r>
            <a:r>
              <a:rPr lang="en-US" altLang="zh-CN" sz="2000" dirty="0" smtClean="0"/>
              <a:t>Meeting [6]-[10]</a:t>
            </a:r>
          </a:p>
          <a:p>
            <a:pPr lvl="1" defTabSz="914400"/>
            <a:r>
              <a:rPr lang="en-US" altLang="zh-CN" sz="1600" dirty="0" smtClean="0">
                <a:solidFill>
                  <a:srgbClr val="000000"/>
                </a:solidFill>
              </a:rPr>
              <a:t>In [7], some </a:t>
            </a:r>
            <a:r>
              <a:rPr lang="en-US" altLang="zh-CN" sz="1600" dirty="0" smtClean="0"/>
              <a:t>c</a:t>
            </a:r>
            <a:r>
              <a:rPr lang="en-US" altLang="en-US" sz="1600" dirty="0" smtClean="0"/>
              <a:t>onsensus among some co-authors were achieved, including to converge the selection of new advanced codes for 15.4ab to LDPC codes </a:t>
            </a:r>
          </a:p>
          <a:p>
            <a:pPr lvl="1" defTabSz="914400"/>
            <a:r>
              <a:rPr lang="en-US" altLang="en-US" sz="1600" dirty="0" smtClean="0"/>
              <a:t>[7] also suggested that ‘</a:t>
            </a:r>
            <a:r>
              <a:rPr lang="en-US" altLang="zh-CN" sz="1600" dirty="0" smtClean="0"/>
              <a:t>Primary </a:t>
            </a:r>
            <a:r>
              <a:rPr lang="en-US" altLang="zh-CN" sz="1600" dirty="0"/>
              <a:t>candidate is the 802.11n LDPC </a:t>
            </a:r>
            <a:r>
              <a:rPr lang="en-US" altLang="zh-CN" sz="1600" dirty="0" smtClean="0"/>
              <a:t>code’, and some important comparison metrics for possible </a:t>
            </a:r>
            <a:r>
              <a:rPr lang="en-US" altLang="zh-CN" sz="1600" dirty="0">
                <a:latin typeface="Arial" panose="020B0604020202020204" pitchFamily="34" charset="0"/>
              </a:rPr>
              <a:t>a</a:t>
            </a:r>
            <a:r>
              <a:rPr lang="en-US" altLang="zh-CN" sz="1600" dirty="0" smtClean="0">
                <a:latin typeface="Arial" panose="020B0604020202020204" pitchFamily="34" charset="0"/>
                <a:ea typeface="Times New Roman" panose="02020603050405020304" pitchFamily="18" charset="0"/>
              </a:rPr>
              <a:t>lternative schemes, such as packet lengths, considered PER, </a:t>
            </a:r>
            <a:r>
              <a:rPr lang="en-US" altLang="zh-CN" sz="1600" dirty="0">
                <a:latin typeface="Arial" panose="020B0604020202020204" pitchFamily="34" charset="0"/>
                <a:ea typeface="Times New Roman" panose="02020603050405020304" pitchFamily="18" charset="0"/>
              </a:rPr>
              <a:t>implementation </a:t>
            </a:r>
            <a:r>
              <a:rPr lang="en-US" altLang="zh-CN" sz="1600" dirty="0" smtClean="0">
                <a:latin typeface="Arial" panose="020B0604020202020204" pitchFamily="34" charset="0"/>
                <a:ea typeface="Times New Roman" panose="02020603050405020304" pitchFamily="18" charset="0"/>
              </a:rPr>
              <a:t>complexity, etc.</a:t>
            </a:r>
            <a:endParaRPr lang="en-US" altLang="zh-CN" sz="1600" dirty="0"/>
          </a:p>
          <a:p>
            <a:pPr lvl="1" defTabSz="914400"/>
            <a:r>
              <a:rPr lang="en-US" altLang="zh-CN" sz="1600" dirty="0" smtClean="0">
                <a:solidFill>
                  <a:srgbClr val="000000"/>
                </a:solidFill>
              </a:rPr>
              <a:t>In [6], we also suggested to </a:t>
            </a:r>
            <a:r>
              <a:rPr lang="en-US" altLang="zh-CN" sz="1600" dirty="0"/>
              <a:t>further converge </a:t>
            </a:r>
            <a:r>
              <a:rPr lang="en-US" altLang="zh-CN" sz="1600" dirty="0" smtClean="0"/>
              <a:t>the candidates </a:t>
            </a:r>
            <a:r>
              <a:rPr lang="en-US" altLang="zh-CN" sz="1600" dirty="0"/>
              <a:t>to LDPC </a:t>
            </a:r>
            <a:r>
              <a:rPr lang="en-US" altLang="zh-CN" sz="1600" dirty="0" smtClean="0"/>
              <a:t>codes after extensive evaluations, and also </a:t>
            </a:r>
            <a:r>
              <a:rPr lang="en-US" altLang="zh-CN" sz="1600" dirty="0">
                <a:solidFill>
                  <a:srgbClr val="000000"/>
                </a:solidFill>
              </a:rPr>
              <a:t>LDPC codes have been widely employed in current wireless </a:t>
            </a:r>
            <a:r>
              <a:rPr lang="en-US" altLang="zh-CN" sz="1600" dirty="0" smtClean="0">
                <a:solidFill>
                  <a:srgbClr val="000000"/>
                </a:solidFill>
              </a:rPr>
              <a:t>standards.</a:t>
            </a:r>
          </a:p>
          <a:p>
            <a:pPr lvl="1" defTabSz="914400"/>
            <a:r>
              <a:rPr lang="en-US" altLang="zh-CN" sz="1600" dirty="0" smtClean="0">
                <a:solidFill>
                  <a:srgbClr val="000000"/>
                </a:solidFill>
              </a:rPr>
              <a:t>Furthermore, [8] suggested to better balance the performance of </a:t>
            </a:r>
            <a:r>
              <a:rPr lang="en-US" altLang="zh-CN" sz="1600" dirty="0" smtClean="0">
                <a:solidFill>
                  <a:srgbClr val="0070C0"/>
                </a:solidFill>
              </a:rPr>
              <a:t>PHR</a:t>
            </a:r>
            <a:r>
              <a:rPr lang="en-US" altLang="zh-CN" sz="1600" dirty="0" smtClean="0">
                <a:solidFill>
                  <a:srgbClr val="000000"/>
                </a:solidFill>
              </a:rPr>
              <a:t> and </a:t>
            </a:r>
            <a:r>
              <a:rPr lang="en-US" altLang="zh-CN" sz="1600" dirty="0" smtClean="0">
                <a:solidFill>
                  <a:srgbClr val="0070C0"/>
                </a:solidFill>
              </a:rPr>
              <a:t>data</a:t>
            </a:r>
            <a:r>
              <a:rPr lang="en-US" altLang="zh-CN" sz="1600" dirty="0" smtClean="0">
                <a:solidFill>
                  <a:srgbClr val="000000"/>
                </a:solidFill>
              </a:rPr>
              <a:t> part, e.g., </a:t>
            </a:r>
            <a:r>
              <a:rPr lang="en-US" altLang="zh-CN" sz="1600" dirty="0"/>
              <a:t>PHR may need additional protection, e.g., symbol repetition</a:t>
            </a:r>
            <a:r>
              <a:rPr lang="en-US" altLang="zh-CN" sz="1600" dirty="0" smtClean="0"/>
              <a:t>.</a:t>
            </a:r>
          </a:p>
          <a:p>
            <a:pPr lvl="1" defTabSz="914400"/>
            <a:r>
              <a:rPr lang="en-US" altLang="zh-CN" sz="1600" dirty="0" smtClean="0">
                <a:solidFill>
                  <a:srgbClr val="000000"/>
                </a:solidFill>
              </a:rPr>
              <a:t>[9] provided further simulation results of </a:t>
            </a:r>
            <a:r>
              <a:rPr lang="en-US" altLang="zh-CN" sz="1600" dirty="0" smtClean="0">
                <a:solidFill>
                  <a:srgbClr val="0070C0"/>
                </a:solidFill>
              </a:rPr>
              <a:t>short</a:t>
            </a:r>
            <a:r>
              <a:rPr lang="en-US" altLang="zh-CN" sz="1600" dirty="0" smtClean="0">
                <a:solidFill>
                  <a:srgbClr val="000000"/>
                </a:solidFill>
              </a:rPr>
              <a:t> (e.g., 30 bytes) and </a:t>
            </a:r>
            <a:r>
              <a:rPr lang="en-US" altLang="zh-CN" sz="1600" dirty="0" smtClean="0">
                <a:solidFill>
                  <a:srgbClr val="0070C0"/>
                </a:solidFill>
              </a:rPr>
              <a:t>very short </a:t>
            </a:r>
            <a:r>
              <a:rPr lang="en-US" altLang="zh-CN" sz="1600" dirty="0">
                <a:solidFill>
                  <a:srgbClr val="000000"/>
                </a:solidFill>
              </a:rPr>
              <a:t>(e.g., </a:t>
            </a:r>
            <a:r>
              <a:rPr lang="en-US" altLang="zh-CN" sz="1600" dirty="0" smtClean="0">
                <a:solidFill>
                  <a:srgbClr val="000000"/>
                </a:solidFill>
              </a:rPr>
              <a:t>10~5 </a:t>
            </a:r>
            <a:r>
              <a:rPr lang="en-US" altLang="zh-CN" sz="1600" dirty="0">
                <a:solidFill>
                  <a:srgbClr val="000000"/>
                </a:solidFill>
              </a:rPr>
              <a:t>bytes) </a:t>
            </a:r>
            <a:r>
              <a:rPr lang="en-US" altLang="zh-CN" sz="1600" dirty="0" smtClean="0">
                <a:solidFill>
                  <a:srgbClr val="000000"/>
                </a:solidFill>
              </a:rPr>
              <a:t>payloads with </a:t>
            </a:r>
            <a:r>
              <a:rPr lang="en-US" altLang="zh-CN" sz="1600" dirty="0" smtClean="0">
                <a:solidFill>
                  <a:srgbClr val="0070C0"/>
                </a:solidFill>
              </a:rPr>
              <a:t>11n LDPC codes</a:t>
            </a:r>
            <a:r>
              <a:rPr lang="en-US" altLang="zh-CN" sz="1600" dirty="0" smtClean="0">
                <a:solidFill>
                  <a:srgbClr val="000000"/>
                </a:solidFill>
              </a:rPr>
              <a:t>, and showed that 11n LDPC can perform well at </a:t>
            </a:r>
            <a:r>
              <a:rPr lang="en-US" altLang="zh-CN" sz="1600" dirty="0" smtClean="0">
                <a:solidFill>
                  <a:srgbClr val="0070C0"/>
                </a:solidFill>
              </a:rPr>
              <a:t>lower effective coding rates</a:t>
            </a:r>
          </a:p>
        </p:txBody>
      </p:sp>
    </p:spTree>
    <p:extLst>
      <p:ext uri="{BB962C8B-B14F-4D97-AF65-F5344CB8AC3E}">
        <p14:creationId xmlns:p14="http://schemas.microsoft.com/office/powerpoint/2010/main" val="2073388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smtClean="0"/>
              <a:t>The Targets of New UWB LDPC Codes</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smtClean="0"/>
              <a:t>Compared with existing standards (e.g., 11ax/be), data transmissions in 15.4ab include a large amount of short payloads (e.g., around 20 Bytes)</a:t>
            </a:r>
          </a:p>
          <a:p>
            <a:pPr lvl="1" defTabSz="914400"/>
            <a:r>
              <a:rPr lang="en-US" altLang="zh-CN" sz="1600" dirty="0" smtClean="0">
                <a:solidFill>
                  <a:srgbClr val="000000"/>
                </a:solidFill>
              </a:rPr>
              <a:t>The candidate LDPC codes should perform well at short payload lengths with corresponding amount of padding bits</a:t>
            </a:r>
          </a:p>
          <a:p>
            <a:pPr lvl="1" defTabSz="914400"/>
            <a:r>
              <a:rPr lang="en-US" altLang="zh-CN" sz="1600" dirty="0" smtClean="0">
                <a:solidFill>
                  <a:srgbClr val="000000"/>
                </a:solidFill>
                <a:sym typeface="Wingdings" panose="05000000000000000000" pitchFamily="2" charset="2"/>
              </a:rPr>
              <a:t>The performances of short payloads with </a:t>
            </a:r>
            <a:r>
              <a:rPr lang="en-US" altLang="zh-CN" sz="1600" dirty="0">
                <a:solidFill>
                  <a:srgbClr val="000000"/>
                </a:solidFill>
              </a:rPr>
              <a:t>candidate LDPC codes</a:t>
            </a:r>
            <a:r>
              <a:rPr lang="en-US" altLang="zh-CN" sz="1600" dirty="0" smtClean="0">
                <a:solidFill>
                  <a:srgbClr val="000000"/>
                </a:solidFill>
                <a:sym typeface="Wingdings" panose="05000000000000000000" pitchFamily="2" charset="2"/>
              </a:rPr>
              <a:t> should be as close as possible to PHR, but not surpass the performance of PHR (BCC &amp; SECDED encoded with one repetition)</a:t>
            </a:r>
          </a:p>
          <a:p>
            <a:pPr lvl="1" defTabSz="914400"/>
            <a:endParaRPr lang="en-US" altLang="zh-CN" sz="1600" dirty="0" smtClean="0">
              <a:solidFill>
                <a:srgbClr val="000000"/>
              </a:solidFill>
            </a:endParaRPr>
          </a:p>
          <a:p>
            <a:r>
              <a:rPr lang="en-US" altLang="zh-CN" sz="2000" dirty="0" smtClean="0"/>
              <a:t>Low Power &amp; Low Complexity is very important for UWB applications</a:t>
            </a:r>
          </a:p>
          <a:p>
            <a:pPr lvl="1" defTabSz="914400"/>
            <a:r>
              <a:rPr lang="en-US" altLang="zh-CN" sz="1600" dirty="0" smtClean="0">
                <a:solidFill>
                  <a:srgbClr val="000000"/>
                </a:solidFill>
                <a:sym typeface="Wingdings" panose="05000000000000000000" pitchFamily="2" charset="2"/>
              </a:rPr>
              <a:t>It </a:t>
            </a:r>
            <a:r>
              <a:rPr lang="en-US" altLang="zh-CN" sz="1600" dirty="0">
                <a:solidFill>
                  <a:srgbClr val="000000"/>
                </a:solidFill>
                <a:sym typeface="Wingdings" panose="05000000000000000000" pitchFamily="2" charset="2"/>
              </a:rPr>
              <a:t>is beneficial for the candidate LDPC codes to </a:t>
            </a:r>
            <a:r>
              <a:rPr lang="en-US" altLang="zh-CN" sz="1600" dirty="0" smtClean="0">
                <a:solidFill>
                  <a:srgbClr val="000000"/>
                </a:solidFill>
                <a:sym typeface="Wingdings" panose="05000000000000000000" pitchFamily="2" charset="2"/>
              </a:rPr>
              <a:t>have very </a:t>
            </a:r>
            <a:r>
              <a:rPr lang="en-US" altLang="zh-CN" sz="1600" dirty="0">
                <a:solidFill>
                  <a:srgbClr val="000000"/>
                </a:solidFill>
                <a:sym typeface="Wingdings" panose="05000000000000000000" pitchFamily="2" charset="2"/>
              </a:rPr>
              <a:t>low density parity-check </a:t>
            </a:r>
            <a:r>
              <a:rPr lang="en-US" altLang="zh-CN" sz="1600" dirty="0" smtClean="0">
                <a:solidFill>
                  <a:srgbClr val="000000"/>
                </a:solidFill>
                <a:sym typeface="Wingdings" panose="05000000000000000000" pitchFamily="2" charset="2"/>
              </a:rPr>
              <a:t>matrices, the number of ‘1’s inside the H matrix is relatively small  an additional ‘1’ incurs </a:t>
            </a:r>
            <a:r>
              <a:rPr lang="en-US" altLang="zh-CN" sz="1600" dirty="0">
                <a:solidFill>
                  <a:srgbClr val="000000"/>
                </a:solidFill>
                <a:sym typeface="Wingdings" panose="05000000000000000000" pitchFamily="2" charset="2"/>
              </a:rPr>
              <a:t>additional</a:t>
            </a:r>
            <a:r>
              <a:rPr lang="en-US" altLang="zh-CN" sz="1600" dirty="0" smtClean="0">
                <a:solidFill>
                  <a:srgbClr val="000000"/>
                </a:solidFill>
                <a:sym typeface="Wingdings" panose="05000000000000000000" pitchFamily="2" charset="2"/>
              </a:rPr>
              <a:t> computations inside LDPC decoder </a:t>
            </a:r>
          </a:p>
          <a:p>
            <a:pPr lvl="1" defTabSz="914400"/>
            <a:r>
              <a:rPr lang="en-US" altLang="zh-CN" sz="1600" dirty="0">
                <a:solidFill>
                  <a:srgbClr val="000000"/>
                </a:solidFill>
                <a:sym typeface="Wingdings" panose="05000000000000000000" pitchFamily="2" charset="2"/>
              </a:rPr>
              <a:t>It is beneficial for the candidate LDPC </a:t>
            </a:r>
            <a:r>
              <a:rPr lang="en-US" altLang="zh-CN" sz="1600" dirty="0" smtClean="0">
                <a:solidFill>
                  <a:srgbClr val="000000"/>
                </a:solidFill>
                <a:sym typeface="Wingdings" panose="05000000000000000000" pitchFamily="2" charset="2"/>
              </a:rPr>
              <a:t>codes to share a single base matrix, and possible different lifting coefficients for corresponding code lengths  similar to NR LDPC</a:t>
            </a:r>
          </a:p>
          <a:p>
            <a:pPr lvl="1" defTabSz="914400"/>
            <a:endParaRPr lang="en-US" altLang="zh-CN" sz="1600" dirty="0">
              <a:solidFill>
                <a:srgbClr val="000000"/>
              </a:solidFill>
              <a:sym typeface="Wingdings" panose="05000000000000000000" pitchFamily="2" charset="2"/>
            </a:endParaRPr>
          </a:p>
          <a:p>
            <a:r>
              <a:rPr lang="en-US" altLang="zh-CN" sz="2000" dirty="0"/>
              <a:t>The WLAN LDPC codes were primarily designed for fixed </a:t>
            </a:r>
            <a:r>
              <a:rPr lang="en-US" altLang="zh-CN" sz="2000" dirty="0" smtClean="0"/>
              <a:t>Rate &amp; Length </a:t>
            </a:r>
            <a:r>
              <a:rPr lang="en-US" altLang="zh-CN" sz="2000" dirty="0"/>
              <a:t>Combinations</a:t>
            </a:r>
          </a:p>
          <a:p>
            <a:pPr lvl="1" defTabSz="914400"/>
            <a:r>
              <a:rPr lang="en-US" altLang="zh-CN" sz="1600" dirty="0">
                <a:solidFill>
                  <a:srgbClr val="000000"/>
                </a:solidFill>
                <a:sym typeface="Wingdings" panose="05000000000000000000" pitchFamily="2" charset="2"/>
              </a:rPr>
              <a:t>The 11n </a:t>
            </a:r>
            <a:r>
              <a:rPr lang="en-US" altLang="zh-CN" sz="1600" dirty="0" smtClean="0">
                <a:solidFill>
                  <a:srgbClr val="000000"/>
                </a:solidFill>
                <a:sym typeface="Wingdings" panose="05000000000000000000" pitchFamily="2" charset="2"/>
              </a:rPr>
              <a:t>LDPC </a:t>
            </a:r>
            <a:r>
              <a:rPr lang="en-US" altLang="zh-CN" sz="1600" dirty="0">
                <a:solidFill>
                  <a:srgbClr val="000000"/>
                </a:solidFill>
                <a:sym typeface="Wingdings" panose="05000000000000000000" pitchFamily="2" charset="2"/>
              </a:rPr>
              <a:t>of different lengths (even with the same rate) </a:t>
            </a:r>
            <a:r>
              <a:rPr lang="en-US" altLang="zh-CN" sz="1600" dirty="0" smtClean="0">
                <a:solidFill>
                  <a:srgbClr val="000000"/>
                </a:solidFill>
                <a:sym typeface="Wingdings" panose="05000000000000000000" pitchFamily="2" charset="2"/>
              </a:rPr>
              <a:t>don‘t share the same base (mother) matrices</a:t>
            </a:r>
          </a:p>
          <a:p>
            <a:pPr lvl="1" defTabSz="914400"/>
            <a:r>
              <a:rPr lang="en-US" altLang="zh-CN" sz="1600" dirty="0" smtClean="0">
                <a:solidFill>
                  <a:srgbClr val="000000"/>
                </a:solidFill>
                <a:sym typeface="Wingdings" panose="05000000000000000000" pitchFamily="2" charset="2"/>
              </a:rPr>
              <a:t>The </a:t>
            </a:r>
            <a:r>
              <a:rPr lang="en-US" altLang="zh-CN" sz="1600" dirty="0">
                <a:solidFill>
                  <a:srgbClr val="000000"/>
                </a:solidFill>
                <a:sym typeface="Wingdings" panose="05000000000000000000" pitchFamily="2" charset="2"/>
              </a:rPr>
              <a:t>11n LDPC </a:t>
            </a:r>
            <a:r>
              <a:rPr lang="en-US" altLang="zh-CN" sz="1600" dirty="0" smtClean="0">
                <a:solidFill>
                  <a:srgbClr val="000000"/>
                </a:solidFill>
                <a:sym typeface="Wingdings" panose="05000000000000000000" pitchFamily="2" charset="2"/>
              </a:rPr>
              <a:t>wasn’t optimized for short payload transmissions  a relatively large amount of shortening bits </a:t>
            </a:r>
            <a:endParaRPr lang="en-US" altLang="zh-CN" sz="1600" dirty="0">
              <a:solidFill>
                <a:srgbClr val="000000"/>
              </a:solidFill>
              <a:sym typeface="Wingdings" panose="05000000000000000000" pitchFamily="2" charset="2"/>
            </a:endParaRPr>
          </a:p>
        </p:txBody>
      </p:sp>
    </p:spTree>
    <p:extLst>
      <p:ext uri="{BB962C8B-B14F-4D97-AF65-F5344CB8AC3E}">
        <p14:creationId xmlns:p14="http://schemas.microsoft.com/office/powerpoint/2010/main" val="1320609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smtClean="0"/>
              <a:t>Possible candidate LDPC codes - </a:t>
            </a:r>
            <a:r>
              <a:rPr lang="en-US" altLang="en-US" sz="3600" dirty="0"/>
              <a:t>Classic QC-LDPC</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smtClean="0"/>
              <a:t>There are currently two major LDPC </a:t>
            </a:r>
            <a:r>
              <a:rPr lang="en-US" altLang="zh-CN" sz="2000" dirty="0"/>
              <a:t>structures </a:t>
            </a:r>
            <a:r>
              <a:rPr lang="en-US" altLang="zh-CN" sz="2000" dirty="0" smtClean="0"/>
              <a:t>widely employed </a:t>
            </a:r>
            <a:r>
              <a:rPr lang="en-US" altLang="zh-CN" sz="2000" dirty="0"/>
              <a:t>in </a:t>
            </a:r>
            <a:r>
              <a:rPr lang="en-US" altLang="zh-CN" sz="2000" dirty="0" smtClean="0"/>
              <a:t>industry</a:t>
            </a:r>
          </a:p>
          <a:p>
            <a:pPr lvl="1"/>
            <a:r>
              <a:rPr lang="en-US" altLang="en-US" sz="1600" dirty="0" smtClean="0"/>
              <a:t>Classic </a:t>
            </a:r>
            <a:r>
              <a:rPr lang="en-US" altLang="en-US" sz="1600" dirty="0" smtClean="0">
                <a:solidFill>
                  <a:srgbClr val="0070C0"/>
                </a:solidFill>
              </a:rPr>
              <a:t>QC-LDPC</a:t>
            </a:r>
            <a:r>
              <a:rPr lang="en-US" altLang="en-US" sz="1600" dirty="0" smtClean="0"/>
              <a:t> (11n/11ad/DVB) and </a:t>
            </a:r>
            <a:r>
              <a:rPr lang="en-US" altLang="en-US" sz="1600" dirty="0" smtClean="0">
                <a:solidFill>
                  <a:srgbClr val="0070C0"/>
                </a:solidFill>
              </a:rPr>
              <a:t>Raptor-Like QC-LDPC </a:t>
            </a:r>
            <a:r>
              <a:rPr lang="en-US" altLang="en-US" sz="1600" dirty="0" smtClean="0"/>
              <a:t>(5G NR)</a:t>
            </a:r>
          </a:p>
          <a:p>
            <a:pPr lvl="1"/>
            <a:endParaRPr lang="en-US" altLang="en-US" sz="1600" dirty="0" smtClean="0"/>
          </a:p>
          <a:p>
            <a:r>
              <a:rPr lang="en-US" altLang="en-US" sz="2000" dirty="0" smtClean="0"/>
              <a:t>Classic </a:t>
            </a:r>
            <a:r>
              <a:rPr lang="en-US" altLang="en-US" sz="2000" dirty="0"/>
              <a:t>QC-LDPC (11n/11ad/DVB</a:t>
            </a:r>
            <a:r>
              <a:rPr lang="en-US" altLang="en-US" sz="2000" dirty="0" smtClean="0"/>
              <a:t>) </a:t>
            </a:r>
            <a:r>
              <a:rPr lang="en-US" altLang="en-US" sz="2000" dirty="0" smtClean="0">
                <a:sym typeface="Wingdings" panose="05000000000000000000" pitchFamily="2" charset="2"/>
              </a:rPr>
              <a:t> </a:t>
            </a:r>
            <a:r>
              <a:rPr lang="en-US" altLang="zh-CN" sz="2000" dirty="0">
                <a:solidFill>
                  <a:srgbClr val="C00000"/>
                </a:solidFill>
                <a:sym typeface="Wingdings" panose="05000000000000000000" pitchFamily="2" charset="2"/>
              </a:rPr>
              <a:t>Repeat Accumulate </a:t>
            </a:r>
            <a:r>
              <a:rPr lang="en-US" altLang="zh-CN" sz="2000" dirty="0">
                <a:sym typeface="Wingdings" panose="05000000000000000000" pitchFamily="2" charset="2"/>
              </a:rPr>
              <a:t>+ </a:t>
            </a:r>
            <a:r>
              <a:rPr lang="en-US" altLang="zh-CN" sz="2000" dirty="0">
                <a:solidFill>
                  <a:srgbClr val="C00000"/>
                </a:solidFill>
                <a:sym typeface="Wingdings" panose="05000000000000000000" pitchFamily="2" charset="2"/>
              </a:rPr>
              <a:t>Quasi Cyclic</a:t>
            </a:r>
            <a:endParaRPr lang="en-US" altLang="zh-CN" sz="2000" dirty="0">
              <a:solidFill>
                <a:srgbClr val="C00000"/>
              </a:solidFill>
            </a:endParaRPr>
          </a:p>
          <a:p>
            <a:pPr lvl="1"/>
            <a:endParaRPr lang="en-US" altLang="en-US" sz="1600" dirty="0" smtClean="0"/>
          </a:p>
          <a:p>
            <a:pPr lvl="1"/>
            <a:endParaRPr lang="en-US" altLang="en-US" sz="1600" dirty="0"/>
          </a:p>
          <a:p>
            <a:pPr lvl="1"/>
            <a:endParaRPr lang="en-US" altLang="en-US" sz="1600" dirty="0" smtClean="0"/>
          </a:p>
          <a:p>
            <a:pPr lvl="1"/>
            <a:endParaRPr lang="en-US" altLang="en-US" sz="1600" dirty="0"/>
          </a:p>
          <a:p>
            <a:pPr lvl="1"/>
            <a:endParaRPr lang="en-US" altLang="en-US" sz="1600" dirty="0" smtClean="0"/>
          </a:p>
          <a:p>
            <a:pPr lvl="1"/>
            <a:endParaRPr lang="en-US" altLang="en-US" sz="1600" dirty="0"/>
          </a:p>
          <a:p>
            <a:pPr lvl="1"/>
            <a:endParaRPr lang="en-US" altLang="en-US" sz="1600" dirty="0" smtClean="0"/>
          </a:p>
          <a:p>
            <a:pPr lvl="1"/>
            <a:endParaRPr lang="en-US" altLang="en-US" sz="1600" dirty="0"/>
          </a:p>
          <a:p>
            <a:pPr lvl="1"/>
            <a:r>
              <a:rPr lang="en-US" altLang="en-US" sz="1600" dirty="0"/>
              <a:t>Classic QC-LDPC </a:t>
            </a:r>
            <a:r>
              <a:rPr lang="en-US" altLang="en-US" sz="1600" dirty="0" smtClean="0"/>
              <a:t>codes are </a:t>
            </a:r>
            <a:r>
              <a:rPr lang="en-US" altLang="en-US" sz="1600" dirty="0" smtClean="0">
                <a:solidFill>
                  <a:srgbClr val="0070C0"/>
                </a:solidFill>
              </a:rPr>
              <a:t>widely employed </a:t>
            </a:r>
            <a:r>
              <a:rPr lang="en-US" altLang="en-US" sz="1600" dirty="0" smtClean="0"/>
              <a:t>in various standards, they are implementation friendly and good performance for fixed rates/lengths</a:t>
            </a:r>
          </a:p>
          <a:p>
            <a:pPr lvl="1"/>
            <a:r>
              <a:rPr lang="en-US" altLang="en-US" sz="1600" dirty="0"/>
              <a:t>Classic </a:t>
            </a:r>
            <a:r>
              <a:rPr lang="en-US" altLang="en-US" sz="1600" dirty="0" smtClean="0"/>
              <a:t>QC-LDPC codes are </a:t>
            </a:r>
            <a:r>
              <a:rPr lang="en-US" altLang="en-US" sz="1600" dirty="0" smtClean="0">
                <a:solidFill>
                  <a:srgbClr val="0070C0"/>
                </a:solidFill>
              </a:rPr>
              <a:t>not convenient for rate/length compatible</a:t>
            </a:r>
            <a:r>
              <a:rPr lang="en-US" altLang="en-US" sz="1600" dirty="0" smtClean="0"/>
              <a:t>, e.g., require a individually designed H matrix for each rate and length (12 matrices in 11n), and significant performance loss occurs for shortening or puncturing</a:t>
            </a:r>
          </a:p>
        </p:txBody>
      </p:sp>
      <p:pic>
        <p:nvPicPr>
          <p:cNvPr id="2" name="图片 1"/>
          <p:cNvPicPr>
            <a:picLocks noChangeAspect="1"/>
          </p:cNvPicPr>
          <p:nvPr/>
        </p:nvPicPr>
        <p:blipFill>
          <a:blip r:embed="rId2"/>
          <a:stretch>
            <a:fillRect/>
          </a:stretch>
        </p:blipFill>
        <p:spPr>
          <a:xfrm>
            <a:off x="685006" y="2843918"/>
            <a:ext cx="3200400" cy="1680477"/>
          </a:xfrm>
          <a:prstGeom prst="rect">
            <a:avLst/>
          </a:prstGeom>
        </p:spPr>
      </p:pic>
      <p:pic>
        <p:nvPicPr>
          <p:cNvPr id="5" name="图片 4"/>
          <p:cNvPicPr>
            <a:picLocks noChangeAspect="1"/>
          </p:cNvPicPr>
          <p:nvPr/>
        </p:nvPicPr>
        <p:blipFill>
          <a:blip r:embed="rId3"/>
          <a:stretch>
            <a:fillRect/>
          </a:stretch>
        </p:blipFill>
        <p:spPr>
          <a:xfrm>
            <a:off x="4418806" y="3109307"/>
            <a:ext cx="2819400" cy="1149698"/>
          </a:xfrm>
          <a:prstGeom prst="rect">
            <a:avLst/>
          </a:prstGeom>
        </p:spPr>
      </p:pic>
      <p:sp>
        <p:nvSpPr>
          <p:cNvPr id="6" name="矩形 5"/>
          <p:cNvSpPr/>
          <p:nvPr/>
        </p:nvSpPr>
        <p:spPr>
          <a:xfrm>
            <a:off x="839509" y="4524395"/>
            <a:ext cx="3045897" cy="276999"/>
          </a:xfrm>
          <a:prstGeom prst="rect">
            <a:avLst/>
          </a:prstGeom>
        </p:spPr>
        <p:txBody>
          <a:bodyPr wrap="square">
            <a:spAutoFit/>
          </a:bodyPr>
          <a:lstStyle/>
          <a:p>
            <a:r>
              <a:rPr lang="en-US" altLang="zh-CN" sz="1200" b="1" dirty="0" smtClean="0">
                <a:solidFill>
                  <a:srgbClr val="C00000"/>
                </a:solidFill>
              </a:rPr>
              <a:t>Parity-Check Part of WLAN LDPC Codes </a:t>
            </a:r>
            <a:endParaRPr lang="zh-CN" altLang="en-US" sz="1200" b="1" dirty="0">
              <a:solidFill>
                <a:srgbClr val="C00000"/>
              </a:solidFill>
            </a:endParaRPr>
          </a:p>
        </p:txBody>
      </p:sp>
      <p:sp>
        <p:nvSpPr>
          <p:cNvPr id="7" name="矩形 6"/>
          <p:cNvSpPr/>
          <p:nvPr/>
        </p:nvSpPr>
        <p:spPr>
          <a:xfrm>
            <a:off x="5122335" y="4295795"/>
            <a:ext cx="1430071" cy="276999"/>
          </a:xfrm>
          <a:prstGeom prst="rect">
            <a:avLst/>
          </a:prstGeom>
        </p:spPr>
        <p:txBody>
          <a:bodyPr wrap="none">
            <a:spAutoFit/>
          </a:bodyPr>
          <a:lstStyle/>
          <a:p>
            <a:r>
              <a:rPr lang="en-US" altLang="zh-CN" sz="1200" b="1" dirty="0" smtClean="0">
                <a:solidFill>
                  <a:srgbClr val="C00000"/>
                </a:solidFill>
              </a:rPr>
              <a:t>11ad/ay LDPC Code</a:t>
            </a:r>
            <a:endParaRPr lang="zh-CN" altLang="en-US" sz="1200" b="1" dirty="0">
              <a:solidFill>
                <a:srgbClr val="C00000"/>
              </a:solidFill>
            </a:endParaRPr>
          </a:p>
        </p:txBody>
      </p:sp>
      <p:pic>
        <p:nvPicPr>
          <p:cNvPr id="8" name="图片 7"/>
          <p:cNvPicPr>
            <a:picLocks noChangeAspect="1"/>
          </p:cNvPicPr>
          <p:nvPr/>
        </p:nvPicPr>
        <p:blipFill>
          <a:blip r:embed="rId4"/>
          <a:stretch>
            <a:fillRect/>
          </a:stretch>
        </p:blipFill>
        <p:spPr>
          <a:xfrm>
            <a:off x="8034676" y="2972594"/>
            <a:ext cx="3105739" cy="1542342"/>
          </a:xfrm>
          <a:prstGeom prst="rect">
            <a:avLst/>
          </a:prstGeom>
        </p:spPr>
      </p:pic>
      <p:sp>
        <p:nvSpPr>
          <p:cNvPr id="9" name="矩形 8"/>
          <p:cNvSpPr/>
          <p:nvPr/>
        </p:nvSpPr>
        <p:spPr>
          <a:xfrm>
            <a:off x="8898414" y="4537066"/>
            <a:ext cx="1378262" cy="276999"/>
          </a:xfrm>
          <a:prstGeom prst="rect">
            <a:avLst/>
          </a:prstGeom>
        </p:spPr>
        <p:txBody>
          <a:bodyPr wrap="none">
            <a:spAutoFit/>
          </a:bodyPr>
          <a:lstStyle/>
          <a:p>
            <a:r>
              <a:rPr lang="en-US" altLang="zh-CN" sz="1200" b="1" dirty="0" smtClean="0">
                <a:solidFill>
                  <a:srgbClr val="C00000"/>
                </a:solidFill>
              </a:rPr>
              <a:t>DVB-S2 LDPC Code</a:t>
            </a:r>
            <a:endParaRPr lang="zh-CN" altLang="en-US" sz="1200" b="1" dirty="0">
              <a:solidFill>
                <a:srgbClr val="C00000"/>
              </a:solidFill>
            </a:endParaRPr>
          </a:p>
        </p:txBody>
      </p:sp>
      <p:sp>
        <p:nvSpPr>
          <p:cNvPr id="3" name="椭圆 2"/>
          <p:cNvSpPr/>
          <p:nvPr/>
        </p:nvSpPr>
        <p:spPr bwMode="auto">
          <a:xfrm>
            <a:off x="1142206" y="3810794"/>
            <a:ext cx="304800" cy="304800"/>
          </a:xfrm>
          <a:prstGeom prst="ellipse">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11" name="椭圆 10"/>
          <p:cNvSpPr/>
          <p:nvPr/>
        </p:nvSpPr>
        <p:spPr bwMode="auto">
          <a:xfrm>
            <a:off x="6400006" y="3582194"/>
            <a:ext cx="304800" cy="304800"/>
          </a:xfrm>
          <a:prstGeom prst="ellipse">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12" name="椭圆 11"/>
          <p:cNvSpPr/>
          <p:nvPr/>
        </p:nvSpPr>
        <p:spPr bwMode="auto">
          <a:xfrm>
            <a:off x="10057606" y="3565603"/>
            <a:ext cx="304800" cy="304800"/>
          </a:xfrm>
          <a:prstGeom prst="ellipse">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13" name="矩形 12"/>
          <p:cNvSpPr/>
          <p:nvPr/>
        </p:nvSpPr>
        <p:spPr>
          <a:xfrm>
            <a:off x="1218197" y="3583172"/>
            <a:ext cx="405880" cy="276999"/>
          </a:xfrm>
          <a:prstGeom prst="rect">
            <a:avLst/>
          </a:prstGeom>
        </p:spPr>
        <p:txBody>
          <a:bodyPr wrap="none">
            <a:spAutoFit/>
          </a:bodyPr>
          <a:lstStyle/>
          <a:p>
            <a:r>
              <a:rPr lang="en-US" altLang="zh-CN" sz="1200" b="1" dirty="0" smtClean="0">
                <a:solidFill>
                  <a:srgbClr val="C00000"/>
                </a:solidFill>
              </a:rPr>
              <a:t>RA</a:t>
            </a:r>
            <a:endParaRPr lang="zh-CN" altLang="en-US" sz="1200" b="1" dirty="0">
              <a:solidFill>
                <a:srgbClr val="C00000"/>
              </a:solidFill>
            </a:endParaRPr>
          </a:p>
        </p:txBody>
      </p:sp>
      <p:sp>
        <p:nvSpPr>
          <p:cNvPr id="14" name="矩形 13"/>
          <p:cNvSpPr/>
          <p:nvPr/>
        </p:nvSpPr>
        <p:spPr>
          <a:xfrm>
            <a:off x="6552406" y="3381395"/>
            <a:ext cx="405880" cy="276999"/>
          </a:xfrm>
          <a:prstGeom prst="rect">
            <a:avLst/>
          </a:prstGeom>
        </p:spPr>
        <p:txBody>
          <a:bodyPr wrap="none">
            <a:spAutoFit/>
          </a:bodyPr>
          <a:lstStyle/>
          <a:p>
            <a:r>
              <a:rPr lang="en-US" altLang="zh-CN" sz="1200" b="1" dirty="0" smtClean="0">
                <a:solidFill>
                  <a:srgbClr val="C00000"/>
                </a:solidFill>
              </a:rPr>
              <a:t>RA</a:t>
            </a:r>
            <a:endParaRPr lang="zh-CN" altLang="en-US" sz="1200" b="1" dirty="0">
              <a:solidFill>
                <a:srgbClr val="C00000"/>
              </a:solidFill>
            </a:endParaRPr>
          </a:p>
        </p:txBody>
      </p:sp>
      <p:sp>
        <p:nvSpPr>
          <p:cNvPr id="15" name="矩形 14"/>
          <p:cNvSpPr/>
          <p:nvPr/>
        </p:nvSpPr>
        <p:spPr>
          <a:xfrm>
            <a:off x="10286206" y="3413203"/>
            <a:ext cx="405880" cy="276999"/>
          </a:xfrm>
          <a:prstGeom prst="rect">
            <a:avLst/>
          </a:prstGeom>
        </p:spPr>
        <p:txBody>
          <a:bodyPr wrap="none">
            <a:spAutoFit/>
          </a:bodyPr>
          <a:lstStyle/>
          <a:p>
            <a:r>
              <a:rPr lang="en-US" altLang="zh-CN" sz="1200" b="1" dirty="0" smtClean="0">
                <a:solidFill>
                  <a:srgbClr val="C00000"/>
                </a:solidFill>
              </a:rPr>
              <a:t>RA</a:t>
            </a:r>
            <a:endParaRPr lang="zh-CN" altLang="en-US" sz="1200" b="1" dirty="0">
              <a:solidFill>
                <a:srgbClr val="C00000"/>
              </a:solidFill>
            </a:endParaRPr>
          </a:p>
        </p:txBody>
      </p:sp>
    </p:spTree>
    <p:extLst>
      <p:ext uri="{BB962C8B-B14F-4D97-AF65-F5344CB8AC3E}">
        <p14:creationId xmlns:p14="http://schemas.microsoft.com/office/powerpoint/2010/main" val="2339738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smtClean="0"/>
              <a:t>Possible candidate LDPC codes - </a:t>
            </a:r>
            <a:r>
              <a:rPr lang="en-US" altLang="en-US" sz="3600" dirty="0"/>
              <a:t>Raptor-Like QC-LDPC </a:t>
            </a:r>
            <a:endParaRPr lang="en-US" sz="3500" dirty="0">
              <a:latin typeface="Arial" charset="0"/>
            </a:endParaRPr>
          </a:p>
        </p:txBody>
      </p:sp>
      <p:sp>
        <p:nvSpPr>
          <p:cNvPr id="10243" name="Rectangle 1027"/>
          <p:cNvSpPr>
            <a:spLocks noGrp="1" noChangeArrowheads="1"/>
          </p:cNvSpPr>
          <p:nvPr>
            <p:ph type="body" idx="1"/>
          </p:nvPr>
        </p:nvSpPr>
        <p:spPr>
          <a:xfrm>
            <a:off x="507935" y="1219994"/>
            <a:ext cx="11479306" cy="5181600"/>
          </a:xfrm>
        </p:spPr>
        <p:txBody>
          <a:bodyPr/>
          <a:lstStyle/>
          <a:p>
            <a:r>
              <a:rPr lang="en-US" altLang="en-US" sz="2000" dirty="0" smtClean="0"/>
              <a:t>Raptor-Like </a:t>
            </a:r>
            <a:r>
              <a:rPr lang="en-US" altLang="en-US" sz="2000" dirty="0"/>
              <a:t>QC-LDPC</a:t>
            </a:r>
            <a:r>
              <a:rPr lang="en-US" altLang="en-US" sz="2000" dirty="0" smtClean="0"/>
              <a:t> </a:t>
            </a:r>
            <a:r>
              <a:rPr lang="en-US" altLang="en-US" sz="2000" dirty="0" smtClean="0">
                <a:sym typeface="Wingdings" panose="05000000000000000000" pitchFamily="2" charset="2"/>
              </a:rPr>
              <a:t> </a:t>
            </a:r>
            <a:r>
              <a:rPr lang="en-US" altLang="zh-CN" sz="2000" dirty="0" err="1">
                <a:solidFill>
                  <a:srgbClr val="C00000"/>
                </a:solidFill>
                <a:sym typeface="Wingdings" panose="05000000000000000000" pitchFamily="2" charset="2"/>
              </a:rPr>
              <a:t>Protograph</a:t>
            </a:r>
            <a:r>
              <a:rPr lang="en-US" altLang="zh-CN" sz="2000" dirty="0">
                <a:solidFill>
                  <a:srgbClr val="C00000"/>
                </a:solidFill>
                <a:sym typeface="Wingdings" panose="05000000000000000000" pitchFamily="2" charset="2"/>
              </a:rPr>
              <a:t> </a:t>
            </a:r>
            <a:r>
              <a:rPr lang="en-US" altLang="zh-CN" sz="2000" dirty="0">
                <a:sym typeface="Wingdings" panose="05000000000000000000" pitchFamily="2" charset="2"/>
              </a:rPr>
              <a:t>+ </a:t>
            </a:r>
            <a:r>
              <a:rPr lang="en-US" altLang="zh-CN" sz="2000" dirty="0" smtClean="0">
                <a:solidFill>
                  <a:srgbClr val="C00000"/>
                </a:solidFill>
                <a:sym typeface="Wingdings" panose="05000000000000000000" pitchFamily="2" charset="2"/>
              </a:rPr>
              <a:t>Multi-Edge Type </a:t>
            </a:r>
            <a:r>
              <a:rPr lang="en-US" altLang="zh-CN" sz="2000" dirty="0">
                <a:sym typeface="Wingdings" panose="05000000000000000000" pitchFamily="2" charset="2"/>
              </a:rPr>
              <a:t>+ </a:t>
            </a:r>
            <a:r>
              <a:rPr lang="en-US" altLang="zh-CN" sz="2000" dirty="0" smtClean="0">
                <a:solidFill>
                  <a:srgbClr val="C00000"/>
                </a:solidFill>
                <a:sym typeface="Wingdings" panose="05000000000000000000" pitchFamily="2" charset="2"/>
              </a:rPr>
              <a:t>Accumulate </a:t>
            </a:r>
            <a:r>
              <a:rPr lang="en-US" altLang="zh-CN" sz="2000" dirty="0">
                <a:solidFill>
                  <a:srgbClr val="C00000"/>
                </a:solidFill>
                <a:sym typeface="Wingdings" panose="05000000000000000000" pitchFamily="2" charset="2"/>
              </a:rPr>
              <a:t>Repeat </a:t>
            </a:r>
            <a:r>
              <a:rPr lang="en-US" altLang="zh-CN" sz="2000" dirty="0" smtClean="0">
                <a:solidFill>
                  <a:srgbClr val="C00000"/>
                </a:solidFill>
                <a:sym typeface="Wingdings" panose="05000000000000000000" pitchFamily="2" charset="2"/>
              </a:rPr>
              <a:t>Accumulate</a:t>
            </a:r>
            <a:endParaRPr lang="en-US" altLang="zh-CN" sz="2000" dirty="0">
              <a:solidFill>
                <a:srgbClr val="C00000"/>
              </a:solidFill>
            </a:endParaRPr>
          </a:p>
          <a:p>
            <a:pPr lvl="1"/>
            <a:endParaRPr lang="en-US" altLang="en-US" sz="1600" dirty="0" smtClean="0"/>
          </a:p>
          <a:p>
            <a:pPr lvl="1"/>
            <a:endParaRPr lang="en-US" altLang="en-US" sz="1600" dirty="0"/>
          </a:p>
          <a:p>
            <a:pPr lvl="1"/>
            <a:endParaRPr lang="en-US" altLang="en-US" sz="1600" dirty="0" smtClean="0"/>
          </a:p>
          <a:p>
            <a:pPr lvl="1"/>
            <a:endParaRPr lang="en-US" altLang="en-US" sz="1600" dirty="0"/>
          </a:p>
          <a:p>
            <a:pPr lvl="1"/>
            <a:endParaRPr lang="en-US" altLang="en-US" sz="1600" dirty="0" smtClean="0"/>
          </a:p>
          <a:p>
            <a:pPr lvl="1"/>
            <a:endParaRPr lang="en-US" altLang="en-US" sz="1600" dirty="0"/>
          </a:p>
          <a:p>
            <a:pPr lvl="1"/>
            <a:endParaRPr lang="en-US" altLang="en-US" sz="1600" dirty="0" smtClean="0"/>
          </a:p>
          <a:p>
            <a:pPr lvl="1"/>
            <a:endParaRPr lang="en-US" altLang="zh-CN" sz="1600" dirty="0" smtClean="0"/>
          </a:p>
          <a:p>
            <a:pPr lvl="1"/>
            <a:r>
              <a:rPr lang="en-US" altLang="zh-CN" sz="1600" dirty="0" err="1" smtClean="0">
                <a:solidFill>
                  <a:srgbClr val="0070C0"/>
                </a:solidFill>
              </a:rPr>
              <a:t>Protograph</a:t>
            </a:r>
            <a:r>
              <a:rPr lang="en-US" altLang="zh-CN" sz="1600" dirty="0" smtClean="0"/>
              <a:t>: a </a:t>
            </a:r>
            <a:r>
              <a:rPr lang="en-US" altLang="zh-CN" sz="1600" dirty="0"/>
              <a:t>Tanner graph with a relatively small number of </a:t>
            </a:r>
            <a:r>
              <a:rPr lang="en-US" altLang="zh-CN" sz="1600" dirty="0" smtClean="0"/>
              <a:t>nodes </a:t>
            </a:r>
            <a:r>
              <a:rPr lang="en-US" altLang="zh-CN" sz="1600" dirty="0" smtClean="0">
                <a:sym typeface="Wingdings" panose="05000000000000000000" pitchFamily="2" charset="2"/>
              </a:rPr>
              <a:t> </a:t>
            </a:r>
            <a:r>
              <a:rPr lang="en-US" altLang="zh-CN" sz="1600" dirty="0" err="1"/>
              <a:t>Protograph</a:t>
            </a:r>
            <a:r>
              <a:rPr lang="en-US" altLang="zh-CN" sz="1600" dirty="0"/>
              <a:t> </a:t>
            </a:r>
            <a:r>
              <a:rPr lang="en-US" altLang="zh-CN" sz="1600" dirty="0" smtClean="0"/>
              <a:t>design &amp; </a:t>
            </a:r>
            <a:r>
              <a:rPr lang="en-US" altLang="zh-CN" sz="1600" dirty="0"/>
              <a:t>Lifting optimization</a:t>
            </a:r>
            <a:endParaRPr lang="en-US" altLang="en-US" sz="1600" dirty="0"/>
          </a:p>
          <a:p>
            <a:pPr lvl="2"/>
            <a:r>
              <a:rPr lang="en-US" altLang="zh-CN" sz="1400" dirty="0">
                <a:sym typeface="Wingdings" panose="05000000000000000000" pitchFamily="2" charset="2"/>
              </a:rPr>
              <a:t>P-EXIT chart analysis (Liva2007)  different </a:t>
            </a:r>
            <a:r>
              <a:rPr lang="en-US" altLang="zh-CN" sz="1400" dirty="0" err="1">
                <a:sym typeface="Wingdings" panose="05000000000000000000" pitchFamily="2" charset="2"/>
              </a:rPr>
              <a:t>protographs</a:t>
            </a:r>
            <a:r>
              <a:rPr lang="en-US" altLang="zh-CN" sz="1400" dirty="0">
                <a:sym typeface="Wingdings" panose="05000000000000000000" pitchFamily="2" charset="2"/>
              </a:rPr>
              <a:t> having same degree distribution </a:t>
            </a:r>
            <a:r>
              <a:rPr lang="en-US" altLang="zh-CN" sz="1400" dirty="0" smtClean="0">
                <a:sym typeface="Wingdings" panose="05000000000000000000" pitchFamily="2" charset="2"/>
              </a:rPr>
              <a:t>may have </a:t>
            </a:r>
            <a:r>
              <a:rPr lang="en-US" altLang="zh-CN" sz="1400" dirty="0">
                <a:sym typeface="Wingdings" panose="05000000000000000000" pitchFamily="2" charset="2"/>
              </a:rPr>
              <a:t>different </a:t>
            </a:r>
            <a:r>
              <a:rPr lang="en-US" altLang="zh-CN" sz="1400" dirty="0" smtClean="0">
                <a:sym typeface="Wingdings" panose="05000000000000000000" pitchFamily="2" charset="2"/>
              </a:rPr>
              <a:t>thresholds</a:t>
            </a:r>
          </a:p>
          <a:p>
            <a:pPr lvl="2"/>
            <a:r>
              <a:rPr lang="en-US" altLang="zh-CN" sz="1400" dirty="0"/>
              <a:t>The </a:t>
            </a:r>
            <a:r>
              <a:rPr lang="en-US" altLang="zh-CN" sz="1400" dirty="0" err="1" smtClean="0">
                <a:solidFill>
                  <a:srgbClr val="0070C0"/>
                </a:solidFill>
              </a:rPr>
              <a:t>Protograph</a:t>
            </a:r>
            <a:r>
              <a:rPr lang="en-US" altLang="zh-CN" sz="1400" dirty="0" smtClean="0">
                <a:solidFill>
                  <a:srgbClr val="0070C0"/>
                </a:solidFill>
              </a:rPr>
              <a:t>-based </a:t>
            </a:r>
            <a:r>
              <a:rPr lang="en-US" altLang="zh-CN" sz="1400" dirty="0">
                <a:solidFill>
                  <a:srgbClr val="0070C0"/>
                </a:solidFill>
              </a:rPr>
              <a:t>LDPC </a:t>
            </a:r>
            <a:r>
              <a:rPr lang="en-US" altLang="zh-CN" sz="1400" dirty="0" smtClean="0"/>
              <a:t>codes </a:t>
            </a:r>
            <a:r>
              <a:rPr lang="en-US" altLang="zh-CN" sz="1400" dirty="0"/>
              <a:t>can be extended to </a:t>
            </a:r>
            <a:r>
              <a:rPr lang="en-US" altLang="zh-CN" sz="1400" dirty="0" smtClean="0">
                <a:solidFill>
                  <a:srgbClr val="0070C0"/>
                </a:solidFill>
              </a:rPr>
              <a:t>long </a:t>
            </a:r>
            <a:r>
              <a:rPr lang="en-US" altLang="zh-CN" sz="1400" dirty="0">
                <a:solidFill>
                  <a:srgbClr val="0070C0"/>
                </a:solidFill>
              </a:rPr>
              <a:t>lengths </a:t>
            </a:r>
            <a:r>
              <a:rPr lang="en-US" altLang="zh-CN" sz="1400" dirty="0"/>
              <a:t>through </a:t>
            </a:r>
            <a:r>
              <a:rPr lang="en-US" altLang="zh-CN" sz="1400" dirty="0" smtClean="0">
                <a:solidFill>
                  <a:srgbClr val="0070C0"/>
                </a:solidFill>
              </a:rPr>
              <a:t>different lifting </a:t>
            </a:r>
            <a:r>
              <a:rPr lang="en-US" altLang="zh-CN" sz="1400" dirty="0">
                <a:solidFill>
                  <a:srgbClr val="0070C0"/>
                </a:solidFill>
              </a:rPr>
              <a:t>sizes </a:t>
            </a:r>
            <a:r>
              <a:rPr lang="en-US" altLang="zh-CN" sz="1400" dirty="0"/>
              <a:t>with </a:t>
            </a:r>
            <a:r>
              <a:rPr lang="en-US" altLang="zh-CN" sz="1400" dirty="0">
                <a:solidFill>
                  <a:srgbClr val="0070C0"/>
                </a:solidFill>
              </a:rPr>
              <a:t>single base matrix </a:t>
            </a:r>
            <a:r>
              <a:rPr lang="en-US" altLang="zh-CN" sz="1400" dirty="0">
                <a:sym typeface="Wingdings" panose="05000000000000000000" pitchFamily="2" charset="2"/>
              </a:rPr>
              <a:t> </a:t>
            </a:r>
            <a:r>
              <a:rPr lang="en-US" altLang="zh-CN" sz="1400" dirty="0" smtClean="0">
                <a:solidFill>
                  <a:srgbClr val="0070C0"/>
                </a:solidFill>
                <a:sym typeface="Wingdings" panose="05000000000000000000" pitchFamily="2" charset="2"/>
              </a:rPr>
              <a:t>decoding threshold </a:t>
            </a:r>
            <a:r>
              <a:rPr lang="en-US" altLang="zh-CN" sz="1400" dirty="0">
                <a:sym typeface="Wingdings" panose="05000000000000000000" pitchFamily="2" charset="2"/>
              </a:rPr>
              <a:t>can guarantee the performance</a:t>
            </a:r>
            <a:endParaRPr lang="en-US" altLang="en-US" sz="1400" dirty="0"/>
          </a:p>
          <a:p>
            <a:pPr lvl="1"/>
            <a:r>
              <a:rPr lang="en-US" altLang="zh-CN" sz="1600" dirty="0" smtClean="0">
                <a:solidFill>
                  <a:srgbClr val="0070C0"/>
                </a:solidFill>
                <a:sym typeface="Wingdings" panose="05000000000000000000" pitchFamily="2" charset="2"/>
              </a:rPr>
              <a:t>Multi-Edge Type</a:t>
            </a:r>
            <a:r>
              <a:rPr lang="en-US" altLang="en-US" sz="1600" dirty="0"/>
              <a:t>: </a:t>
            </a:r>
            <a:r>
              <a:rPr lang="en-US" altLang="zh-CN" sz="1600" dirty="0" smtClean="0"/>
              <a:t>edges </a:t>
            </a:r>
            <a:r>
              <a:rPr lang="en-US" altLang="zh-CN" sz="1600" dirty="0"/>
              <a:t>are better controlled by </a:t>
            </a:r>
            <a:r>
              <a:rPr lang="en-US" altLang="zh-CN" sz="1600" dirty="0" smtClean="0"/>
              <a:t>categorizing </a:t>
            </a:r>
            <a:r>
              <a:rPr lang="en-US" altLang="zh-CN" sz="1600" dirty="0"/>
              <a:t>into several different </a:t>
            </a:r>
            <a:r>
              <a:rPr lang="en-US" altLang="zh-CN" sz="1600" dirty="0" smtClean="0"/>
              <a:t>types</a:t>
            </a:r>
            <a:r>
              <a:rPr lang="en-US" altLang="zh-CN" sz="1600" dirty="0" smtClean="0">
                <a:sym typeface="Wingdings" panose="05000000000000000000" pitchFamily="2" charset="2"/>
              </a:rPr>
              <a:t> </a:t>
            </a:r>
            <a:endParaRPr lang="en-US" altLang="en-US" sz="1600" dirty="0"/>
          </a:p>
          <a:p>
            <a:pPr lvl="2"/>
            <a:r>
              <a:rPr lang="en-US" altLang="zh-CN" sz="1400" dirty="0" smtClean="0"/>
              <a:t>Can avoid </a:t>
            </a:r>
            <a:r>
              <a:rPr lang="en-US" altLang="zh-CN" sz="1400" dirty="0"/>
              <a:t>weak local combinations of nodes </a:t>
            </a:r>
            <a:r>
              <a:rPr lang="en-US" altLang="zh-CN" sz="1400" dirty="0" smtClean="0">
                <a:sym typeface="Wingdings" panose="05000000000000000000" pitchFamily="2" charset="2"/>
              </a:rPr>
              <a:t> </a:t>
            </a:r>
            <a:r>
              <a:rPr lang="en-US" altLang="zh-CN" sz="1400" dirty="0">
                <a:sym typeface="Wingdings" panose="05000000000000000000" pitchFamily="2" charset="2"/>
              </a:rPr>
              <a:t>e.g., </a:t>
            </a:r>
            <a:r>
              <a:rPr lang="en-US" altLang="zh-CN" sz="1400" dirty="0"/>
              <a:t>all connections to a particular CN being made to VNs of smallest </a:t>
            </a:r>
            <a:r>
              <a:rPr lang="en-US" altLang="zh-CN" sz="1400" dirty="0" smtClean="0"/>
              <a:t>degree </a:t>
            </a:r>
            <a:endParaRPr lang="en-US" altLang="zh-CN" sz="1400" dirty="0"/>
          </a:p>
          <a:p>
            <a:pPr lvl="1"/>
            <a:r>
              <a:rPr lang="en-US" altLang="en-US" sz="1600" dirty="0" smtClean="0">
                <a:solidFill>
                  <a:srgbClr val="0070C0"/>
                </a:solidFill>
              </a:rPr>
              <a:t>ARA &amp; MET</a:t>
            </a:r>
            <a:r>
              <a:rPr lang="en-US" altLang="en-US" sz="1600" dirty="0" smtClean="0"/>
              <a:t>: </a:t>
            </a:r>
            <a:r>
              <a:rPr lang="en-US" altLang="zh-CN" sz="1600" dirty="0" smtClean="0">
                <a:solidFill>
                  <a:srgbClr val="C00000"/>
                </a:solidFill>
              </a:rPr>
              <a:t>state </a:t>
            </a:r>
            <a:r>
              <a:rPr lang="en-US" altLang="zh-CN" sz="1600" dirty="0">
                <a:solidFill>
                  <a:srgbClr val="C00000"/>
                </a:solidFill>
              </a:rPr>
              <a:t>nodes </a:t>
            </a:r>
            <a:r>
              <a:rPr lang="en-US" altLang="zh-CN" sz="1600" dirty="0"/>
              <a:t>in conjunction with </a:t>
            </a:r>
            <a:r>
              <a:rPr lang="en-US" altLang="zh-CN" sz="1600" dirty="0">
                <a:solidFill>
                  <a:srgbClr val="C00000"/>
                </a:solidFill>
              </a:rPr>
              <a:t>degree-1 nodes </a:t>
            </a:r>
            <a:r>
              <a:rPr lang="en-US" altLang="zh-CN" sz="1600" dirty="0">
                <a:sym typeface="Wingdings" panose="05000000000000000000" pitchFamily="2" charset="2"/>
              </a:rPr>
              <a:t> </a:t>
            </a:r>
            <a:r>
              <a:rPr lang="en-US" altLang="zh-CN" sz="1600" dirty="0" smtClean="0">
                <a:sym typeface="Wingdings" panose="05000000000000000000" pitchFamily="2" charset="2"/>
              </a:rPr>
              <a:t>improve performance with controlled complexity</a:t>
            </a:r>
          </a:p>
          <a:p>
            <a:pPr lvl="1"/>
            <a:r>
              <a:rPr lang="en-US" altLang="en-US" sz="1600" i="1" dirty="0" smtClean="0">
                <a:solidFill>
                  <a:srgbClr val="C00000"/>
                </a:solidFill>
              </a:rPr>
              <a:t>Raptor-Like QC-LDPC codes </a:t>
            </a:r>
            <a:r>
              <a:rPr lang="en-US" altLang="en-US" sz="1600" dirty="0" smtClean="0"/>
              <a:t>can accommodate </a:t>
            </a:r>
            <a:r>
              <a:rPr lang="en-US" altLang="en-US" sz="1600" dirty="0" smtClean="0">
                <a:solidFill>
                  <a:srgbClr val="0070C0"/>
                </a:solidFill>
              </a:rPr>
              <a:t>various rates and lengths </a:t>
            </a:r>
            <a:r>
              <a:rPr lang="en-US" altLang="en-US" sz="1600" dirty="0" smtClean="0"/>
              <a:t>with a </a:t>
            </a:r>
            <a:r>
              <a:rPr lang="en-US" altLang="en-US" sz="1600" dirty="0" smtClean="0">
                <a:solidFill>
                  <a:srgbClr val="0070C0"/>
                </a:solidFill>
              </a:rPr>
              <a:t>single base matrix</a:t>
            </a:r>
            <a:r>
              <a:rPr lang="en-US" altLang="en-US" sz="1600" dirty="0" smtClean="0"/>
              <a:t>, and also can obtain very good performance under shortening and puncturing</a:t>
            </a:r>
            <a:endParaRPr lang="en-US" altLang="zh-CN" sz="1600" dirty="0"/>
          </a:p>
        </p:txBody>
      </p:sp>
      <p:pic>
        <p:nvPicPr>
          <p:cNvPr id="16" name="图片 15"/>
          <p:cNvPicPr>
            <a:picLocks noChangeAspect="1"/>
          </p:cNvPicPr>
          <p:nvPr/>
        </p:nvPicPr>
        <p:blipFill>
          <a:blip r:embed="rId2"/>
          <a:stretch>
            <a:fillRect/>
          </a:stretch>
        </p:blipFill>
        <p:spPr>
          <a:xfrm>
            <a:off x="281975" y="2008759"/>
            <a:ext cx="1667666" cy="1333297"/>
          </a:xfrm>
          <a:prstGeom prst="rect">
            <a:avLst/>
          </a:prstGeom>
        </p:spPr>
      </p:pic>
      <p:pic>
        <p:nvPicPr>
          <p:cNvPr id="17" name="图片 16"/>
          <p:cNvPicPr>
            <a:picLocks noChangeAspect="1"/>
          </p:cNvPicPr>
          <p:nvPr/>
        </p:nvPicPr>
        <p:blipFill>
          <a:blip r:embed="rId3"/>
          <a:stretch>
            <a:fillRect/>
          </a:stretch>
        </p:blipFill>
        <p:spPr>
          <a:xfrm>
            <a:off x="2633903" y="2121971"/>
            <a:ext cx="1463455" cy="1193354"/>
          </a:xfrm>
          <a:prstGeom prst="rect">
            <a:avLst/>
          </a:prstGeom>
        </p:spPr>
      </p:pic>
      <p:sp>
        <p:nvSpPr>
          <p:cNvPr id="18" name="矩形 17"/>
          <p:cNvSpPr/>
          <p:nvPr/>
        </p:nvSpPr>
        <p:spPr bwMode="auto">
          <a:xfrm>
            <a:off x="151606" y="1975958"/>
            <a:ext cx="4119636" cy="1391621"/>
          </a:xfrm>
          <a:prstGeom prst="rect">
            <a:avLst/>
          </a:prstGeom>
          <a:noFill/>
          <a:ln w="19050">
            <a:solidFill>
              <a:schemeClr val="tx2">
                <a:lumMod val="40000"/>
                <a:lumOff val="60000"/>
              </a:schemeClr>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9" name="矩形 18"/>
          <p:cNvSpPr/>
          <p:nvPr/>
        </p:nvSpPr>
        <p:spPr>
          <a:xfrm>
            <a:off x="5612343" y="3342056"/>
            <a:ext cx="1787925" cy="276999"/>
          </a:xfrm>
          <a:prstGeom prst="rect">
            <a:avLst/>
          </a:prstGeom>
        </p:spPr>
        <p:txBody>
          <a:bodyPr wrap="none">
            <a:spAutoFit/>
          </a:bodyPr>
          <a:lstStyle/>
          <a:p>
            <a:r>
              <a:rPr lang="en-US" altLang="zh-CN" sz="1200" b="1" dirty="0" smtClean="0">
                <a:solidFill>
                  <a:srgbClr val="C00000"/>
                </a:solidFill>
                <a:sym typeface="Wingdings" panose="05000000000000000000" pitchFamily="2" charset="2"/>
              </a:rPr>
              <a:t>Multi-Edge Type (MET)</a:t>
            </a:r>
            <a:endParaRPr lang="zh-CN" altLang="en-US" sz="1200" b="1" dirty="0">
              <a:solidFill>
                <a:srgbClr val="C00000"/>
              </a:solidFill>
            </a:endParaRPr>
          </a:p>
        </p:txBody>
      </p:sp>
      <p:pic>
        <p:nvPicPr>
          <p:cNvPr id="20"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4621743" y="2082592"/>
            <a:ext cx="3657600" cy="1232733"/>
          </a:xfrm>
          <a:prstGeom prst="rect">
            <a:avLst/>
          </a:prstGeom>
          <a:noFill/>
        </p:spPr>
      </p:pic>
      <p:sp>
        <p:nvSpPr>
          <p:cNvPr id="21" name="椭圆 20"/>
          <p:cNvSpPr/>
          <p:nvPr/>
        </p:nvSpPr>
        <p:spPr bwMode="auto">
          <a:xfrm>
            <a:off x="4697943" y="2179902"/>
            <a:ext cx="304426" cy="286057"/>
          </a:xfrm>
          <a:prstGeom prst="ellipse">
            <a:avLst/>
          </a:prstGeom>
          <a:noFill/>
          <a:ln w="19050" cap="flat" cmpd="sng" algn="ctr">
            <a:solidFill>
              <a:srgbClr val="C0000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22" name="椭圆 21"/>
          <p:cNvSpPr/>
          <p:nvPr/>
        </p:nvSpPr>
        <p:spPr bwMode="auto">
          <a:xfrm>
            <a:off x="7745944" y="2142729"/>
            <a:ext cx="533400" cy="286057"/>
          </a:xfrm>
          <a:prstGeom prst="ellipse">
            <a:avLst/>
          </a:prstGeom>
          <a:noFill/>
          <a:ln w="19050" cap="flat" cmpd="sng" algn="ctr">
            <a:solidFill>
              <a:srgbClr val="C0000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23" name="矩形 22"/>
          <p:cNvSpPr/>
          <p:nvPr/>
        </p:nvSpPr>
        <p:spPr>
          <a:xfrm>
            <a:off x="4571206" y="1945715"/>
            <a:ext cx="700736" cy="215444"/>
          </a:xfrm>
          <a:prstGeom prst="rect">
            <a:avLst/>
          </a:prstGeom>
        </p:spPr>
        <p:txBody>
          <a:bodyPr wrap="square">
            <a:spAutoFit/>
          </a:bodyPr>
          <a:lstStyle/>
          <a:p>
            <a:r>
              <a:rPr lang="en-US" altLang="zh-CN" sz="800" b="1" dirty="0" smtClean="0">
                <a:solidFill>
                  <a:srgbClr val="C00000"/>
                </a:solidFill>
              </a:rPr>
              <a:t>State Nodes</a:t>
            </a:r>
            <a:endParaRPr lang="zh-CN" altLang="en-US" sz="800" b="1" dirty="0">
              <a:solidFill>
                <a:srgbClr val="C00000"/>
              </a:solidFill>
            </a:endParaRPr>
          </a:p>
        </p:txBody>
      </p:sp>
      <p:sp>
        <p:nvSpPr>
          <p:cNvPr id="24" name="矩形 23"/>
          <p:cNvSpPr/>
          <p:nvPr/>
        </p:nvSpPr>
        <p:spPr>
          <a:xfrm>
            <a:off x="7543006" y="1905794"/>
            <a:ext cx="1099459" cy="215444"/>
          </a:xfrm>
          <a:prstGeom prst="rect">
            <a:avLst/>
          </a:prstGeom>
        </p:spPr>
        <p:txBody>
          <a:bodyPr wrap="square">
            <a:spAutoFit/>
          </a:bodyPr>
          <a:lstStyle/>
          <a:p>
            <a:r>
              <a:rPr lang="en-US" altLang="zh-CN" sz="800" b="1" dirty="0" smtClean="0">
                <a:solidFill>
                  <a:srgbClr val="C00000"/>
                </a:solidFill>
              </a:rPr>
              <a:t>Degree-1 Nodes</a:t>
            </a:r>
            <a:endParaRPr lang="zh-CN" altLang="en-US" sz="800" b="1" dirty="0">
              <a:solidFill>
                <a:srgbClr val="C00000"/>
              </a:solidFill>
            </a:endParaRPr>
          </a:p>
        </p:txBody>
      </p:sp>
      <p:sp>
        <p:nvSpPr>
          <p:cNvPr id="25" name="矩形 24"/>
          <p:cNvSpPr/>
          <p:nvPr/>
        </p:nvSpPr>
        <p:spPr>
          <a:xfrm>
            <a:off x="1674698" y="3374857"/>
            <a:ext cx="943335" cy="276999"/>
          </a:xfrm>
          <a:prstGeom prst="rect">
            <a:avLst/>
          </a:prstGeom>
        </p:spPr>
        <p:txBody>
          <a:bodyPr wrap="none">
            <a:spAutoFit/>
          </a:bodyPr>
          <a:lstStyle/>
          <a:p>
            <a:r>
              <a:rPr lang="en-US" altLang="zh-CN" sz="1200" b="1" dirty="0" err="1" smtClean="0">
                <a:solidFill>
                  <a:srgbClr val="C00000"/>
                </a:solidFill>
              </a:rPr>
              <a:t>Protograph</a:t>
            </a:r>
            <a:endParaRPr lang="zh-CN" altLang="en-US" sz="1200" b="1" dirty="0">
              <a:solidFill>
                <a:srgbClr val="C00000"/>
              </a:solidFill>
            </a:endParaRPr>
          </a:p>
        </p:txBody>
      </p:sp>
      <p:pic>
        <p:nvPicPr>
          <p:cNvPr id="4" name="图片 3"/>
          <p:cNvPicPr>
            <a:picLocks noChangeAspect="1"/>
          </p:cNvPicPr>
          <p:nvPr/>
        </p:nvPicPr>
        <p:blipFill>
          <a:blip r:embed="rId5"/>
          <a:stretch>
            <a:fillRect/>
          </a:stretch>
        </p:blipFill>
        <p:spPr>
          <a:xfrm>
            <a:off x="8533606" y="2159319"/>
            <a:ext cx="3308499" cy="1079277"/>
          </a:xfrm>
          <a:prstGeom prst="rect">
            <a:avLst/>
          </a:prstGeom>
        </p:spPr>
      </p:pic>
      <p:sp>
        <p:nvSpPr>
          <p:cNvPr id="27" name="矩形 26"/>
          <p:cNvSpPr/>
          <p:nvPr/>
        </p:nvSpPr>
        <p:spPr>
          <a:xfrm>
            <a:off x="8998070" y="3342055"/>
            <a:ext cx="2761846" cy="276999"/>
          </a:xfrm>
          <a:prstGeom prst="rect">
            <a:avLst/>
          </a:prstGeom>
        </p:spPr>
        <p:txBody>
          <a:bodyPr wrap="none">
            <a:spAutoFit/>
          </a:bodyPr>
          <a:lstStyle/>
          <a:p>
            <a:r>
              <a:rPr lang="en-US" altLang="zh-CN" sz="1200" b="1" dirty="0">
                <a:solidFill>
                  <a:srgbClr val="C00000"/>
                </a:solidFill>
                <a:sym typeface="Wingdings" panose="05000000000000000000" pitchFamily="2" charset="2"/>
              </a:rPr>
              <a:t>Accumulate Repeat Accumulate (</a:t>
            </a:r>
            <a:r>
              <a:rPr lang="en-US" altLang="zh-CN" sz="1200" b="1" dirty="0" smtClean="0">
                <a:solidFill>
                  <a:srgbClr val="C00000"/>
                </a:solidFill>
                <a:sym typeface="Wingdings" panose="05000000000000000000" pitchFamily="2" charset="2"/>
              </a:rPr>
              <a:t>ARA)</a:t>
            </a:r>
            <a:endParaRPr lang="zh-CN" altLang="en-US" sz="1200" b="1" dirty="0">
              <a:solidFill>
                <a:srgbClr val="C00000"/>
              </a:solidFill>
            </a:endParaRPr>
          </a:p>
        </p:txBody>
      </p:sp>
    </p:spTree>
    <p:extLst>
      <p:ext uri="{BB962C8B-B14F-4D97-AF65-F5344CB8AC3E}">
        <p14:creationId xmlns:p14="http://schemas.microsoft.com/office/powerpoint/2010/main" val="1745324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a:t>Further Discussion on </a:t>
            </a:r>
            <a:r>
              <a:rPr lang="en-US" altLang="en-US" sz="3600" dirty="0" smtClean="0"/>
              <a:t>LDPC Coding </a:t>
            </a:r>
            <a:r>
              <a:rPr lang="en-US" altLang="en-US" sz="3600" dirty="0" smtClean="0">
                <a:sym typeface="Wingdings" panose="05000000000000000000" pitchFamily="2" charset="2"/>
              </a:rPr>
              <a:t> Short Code</a:t>
            </a:r>
            <a:endParaRPr lang="en-US" sz="3600" dirty="0"/>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2000" dirty="0" smtClean="0"/>
              <a:t>For the candidate LDPC codes</a:t>
            </a:r>
          </a:p>
          <a:p>
            <a:pPr lvl="1" algn="just">
              <a:defRPr/>
            </a:pPr>
            <a:r>
              <a:rPr lang="en-US" altLang="zh-CN" sz="1600" dirty="0">
                <a:solidFill>
                  <a:srgbClr val="000000"/>
                </a:solidFill>
              </a:rPr>
              <a:t>The </a:t>
            </a:r>
            <a:r>
              <a:rPr lang="en-US" altLang="zh-CN" sz="1600" dirty="0" smtClean="0">
                <a:solidFill>
                  <a:srgbClr val="000000"/>
                </a:solidFill>
              </a:rPr>
              <a:t>possible candidate </a:t>
            </a:r>
            <a:r>
              <a:rPr lang="en-US" altLang="zh-CN" sz="1600" dirty="0">
                <a:solidFill>
                  <a:srgbClr val="000000"/>
                </a:solidFill>
              </a:rPr>
              <a:t>new LDPC </a:t>
            </a:r>
            <a:r>
              <a:rPr lang="en-US" altLang="zh-CN" sz="1600" dirty="0" smtClean="0">
                <a:solidFill>
                  <a:srgbClr val="000000"/>
                </a:solidFill>
              </a:rPr>
              <a:t>codes includes </a:t>
            </a:r>
            <a:r>
              <a:rPr lang="en-US" altLang="zh-CN" sz="1600" dirty="0">
                <a:solidFill>
                  <a:srgbClr val="0070C0"/>
                </a:solidFill>
              </a:rPr>
              <a:t>802.11n </a:t>
            </a:r>
            <a:r>
              <a:rPr lang="en-US" altLang="zh-CN" sz="1600" dirty="0" smtClean="0">
                <a:solidFill>
                  <a:srgbClr val="0070C0"/>
                </a:solidFill>
              </a:rPr>
              <a:t>LDPC </a:t>
            </a:r>
            <a:r>
              <a:rPr lang="en-US" altLang="zh-CN" sz="1600" dirty="0" smtClean="0"/>
              <a:t>codes, </a:t>
            </a:r>
            <a:r>
              <a:rPr lang="en-US" altLang="zh-CN" sz="1600" dirty="0">
                <a:latin typeface="Arial" panose="020B0604020202020204" pitchFamily="34" charset="0"/>
                <a:ea typeface="Times New Roman" panose="02020603050405020304" pitchFamily="18" charset="0"/>
              </a:rPr>
              <a:t>alternative </a:t>
            </a:r>
            <a:r>
              <a:rPr lang="en-US" altLang="zh-CN" sz="1600" dirty="0" smtClean="0">
                <a:latin typeface="Arial" panose="020B0604020202020204" pitchFamily="34" charset="0"/>
                <a:ea typeface="Times New Roman" panose="02020603050405020304" pitchFamily="18" charset="0"/>
              </a:rPr>
              <a:t>c</a:t>
            </a:r>
            <a:r>
              <a:rPr lang="en-US" altLang="en-US" sz="1600" dirty="0" smtClean="0"/>
              <a:t>lassic </a:t>
            </a:r>
            <a:r>
              <a:rPr lang="en-US" altLang="en-US" sz="1600" dirty="0" smtClean="0">
                <a:solidFill>
                  <a:srgbClr val="0070C0"/>
                </a:solidFill>
              </a:rPr>
              <a:t>QC-LDPC</a:t>
            </a:r>
            <a:r>
              <a:rPr lang="en-US" altLang="en-US" sz="1600" dirty="0"/>
              <a:t> codes</a:t>
            </a:r>
            <a:r>
              <a:rPr lang="en-US" altLang="en-US" sz="1600" dirty="0" smtClean="0"/>
              <a:t>, and </a:t>
            </a:r>
            <a:r>
              <a:rPr lang="en-US" altLang="en-US" sz="1600" dirty="0">
                <a:solidFill>
                  <a:srgbClr val="0070C0"/>
                </a:solidFill>
              </a:rPr>
              <a:t>Raptor-Like QC-LDPC </a:t>
            </a:r>
            <a:r>
              <a:rPr lang="en-US" altLang="en-US" sz="1600" dirty="0" smtClean="0"/>
              <a:t>codes</a:t>
            </a:r>
            <a:endParaRPr lang="en-US" altLang="zh-CN" sz="1600" dirty="0" smtClean="0">
              <a:solidFill>
                <a:srgbClr val="000000"/>
              </a:solidFill>
            </a:endParaRPr>
          </a:p>
          <a:p>
            <a:pPr lvl="1" algn="just">
              <a:defRPr/>
            </a:pPr>
            <a:r>
              <a:rPr lang="en-US" altLang="zh-CN" sz="1600" dirty="0" smtClean="0">
                <a:solidFill>
                  <a:srgbClr val="000000"/>
                </a:solidFill>
              </a:rPr>
              <a:t>The possible new LDPC codes shall be extensively compared with </a:t>
            </a:r>
            <a:r>
              <a:rPr lang="en-US" altLang="zh-CN" sz="1600" dirty="0"/>
              <a:t>802.11n LDPC </a:t>
            </a:r>
            <a:r>
              <a:rPr lang="en-US" altLang="zh-CN" sz="1600" dirty="0" smtClean="0"/>
              <a:t>in terms of performance, implementation complexity, power consumption, etc.</a:t>
            </a:r>
          </a:p>
          <a:p>
            <a:pPr lvl="1" algn="just">
              <a:defRPr/>
            </a:pPr>
            <a:endParaRPr lang="en-US" altLang="zh-CN" sz="1600" dirty="0">
              <a:solidFill>
                <a:srgbClr val="000000"/>
              </a:solidFill>
              <a:latin typeface="Arial" panose="020B0604020202020204" pitchFamily="34" charset="0"/>
            </a:endParaRPr>
          </a:p>
          <a:p>
            <a:pPr algn="just"/>
            <a:r>
              <a:rPr lang="en-US" altLang="zh-CN" sz="2000" dirty="0" smtClean="0"/>
              <a:t>New Raptor-Like QC-LDPC </a:t>
            </a:r>
            <a:r>
              <a:rPr lang="en-US" altLang="zh-CN" sz="2000" dirty="0"/>
              <a:t>C</a:t>
            </a:r>
            <a:r>
              <a:rPr lang="en-US" altLang="zh-CN" sz="2000" dirty="0" smtClean="0"/>
              <a:t>ode for 15.4ab</a:t>
            </a:r>
          </a:p>
          <a:p>
            <a:pPr lvl="1" algn="just">
              <a:defRPr/>
            </a:pPr>
            <a:r>
              <a:rPr lang="en-US" altLang="zh-CN" sz="1600" dirty="0" smtClean="0">
                <a:solidFill>
                  <a:srgbClr val="000000"/>
                </a:solidFill>
              </a:rPr>
              <a:t>Complexity</a:t>
            </a:r>
            <a:r>
              <a:rPr lang="en-US" altLang="zh-CN" sz="1600" dirty="0">
                <a:solidFill>
                  <a:srgbClr val="000000"/>
                </a:solidFill>
              </a:rPr>
              <a:t>: </a:t>
            </a:r>
            <a:r>
              <a:rPr lang="en-US" altLang="zh-CN" sz="1600" dirty="0">
                <a:solidFill>
                  <a:srgbClr val="0070C0"/>
                </a:solidFill>
              </a:rPr>
              <a:t>76 CPMS </a:t>
            </a:r>
            <a:r>
              <a:rPr lang="en-US" altLang="zh-CN" sz="1600" dirty="0">
                <a:solidFill>
                  <a:srgbClr val="000000"/>
                </a:solidFill>
              </a:rPr>
              <a:t>(New </a:t>
            </a:r>
            <a:r>
              <a:rPr lang="en-US" altLang="zh-CN" sz="1600" dirty="0" smtClean="0">
                <a:solidFill>
                  <a:srgbClr val="000000"/>
                </a:solidFill>
              </a:rPr>
              <a:t>RL-QC-LDPC</a:t>
            </a:r>
            <a:r>
              <a:rPr lang="en-US" altLang="zh-CN" sz="1600" dirty="0">
                <a:solidFill>
                  <a:srgbClr val="000000"/>
                </a:solidFill>
              </a:rPr>
              <a:t>) vs </a:t>
            </a:r>
            <a:r>
              <a:rPr lang="en-US" altLang="zh-CN" sz="1600" dirty="0">
                <a:solidFill>
                  <a:srgbClr val="0070C0"/>
                </a:solidFill>
              </a:rPr>
              <a:t>88 CPMs </a:t>
            </a:r>
            <a:r>
              <a:rPr lang="en-US" altLang="zh-CN" sz="1600" dirty="0">
                <a:solidFill>
                  <a:srgbClr val="000000"/>
                </a:solidFill>
              </a:rPr>
              <a:t>(WLAN LDPC)</a:t>
            </a: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p:txBody>
      </p:sp>
      <p:pic>
        <p:nvPicPr>
          <p:cNvPr id="4" name="图片 3"/>
          <p:cNvPicPr>
            <a:picLocks noChangeAspect="1"/>
          </p:cNvPicPr>
          <p:nvPr/>
        </p:nvPicPr>
        <p:blipFill>
          <a:blip r:embed="rId2"/>
          <a:stretch>
            <a:fillRect/>
          </a:stretch>
        </p:blipFill>
        <p:spPr>
          <a:xfrm>
            <a:off x="1142206" y="4161017"/>
            <a:ext cx="5792797" cy="1676400"/>
          </a:xfrm>
          <a:prstGeom prst="rect">
            <a:avLst/>
          </a:prstGeom>
        </p:spPr>
      </p:pic>
      <p:sp>
        <p:nvSpPr>
          <p:cNvPr id="5" name="矩形 4"/>
          <p:cNvSpPr/>
          <p:nvPr/>
        </p:nvSpPr>
        <p:spPr bwMode="auto">
          <a:xfrm>
            <a:off x="1523206" y="4161017"/>
            <a:ext cx="533400" cy="1676400"/>
          </a:xfrm>
          <a:prstGeom prst="rect">
            <a:avLst/>
          </a:prstGeom>
          <a:noFill/>
          <a:ln w="9525" cap="flat" cmpd="sng" algn="ctr">
            <a:solidFill>
              <a:srgbClr val="0000FF"/>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6" name="矩形 5"/>
          <p:cNvSpPr/>
          <p:nvPr/>
        </p:nvSpPr>
        <p:spPr bwMode="auto">
          <a:xfrm>
            <a:off x="1447006" y="4999217"/>
            <a:ext cx="4267200" cy="152400"/>
          </a:xfrm>
          <a:prstGeom prst="rect">
            <a:avLst/>
          </a:prstGeom>
          <a:noFill/>
          <a:ln w="9525" cap="flat" cmpd="sng" algn="ctr">
            <a:solidFill>
              <a:srgbClr val="92D05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7" name="矩形 6"/>
          <p:cNvSpPr/>
          <p:nvPr/>
        </p:nvSpPr>
        <p:spPr>
          <a:xfrm>
            <a:off x="2666206" y="5851211"/>
            <a:ext cx="3276600" cy="276999"/>
          </a:xfrm>
          <a:prstGeom prst="rect">
            <a:avLst/>
          </a:prstGeom>
        </p:spPr>
        <p:txBody>
          <a:bodyPr wrap="square">
            <a:spAutoFit/>
          </a:bodyPr>
          <a:lstStyle/>
          <a:p>
            <a:r>
              <a:rPr lang="en-US" altLang="zh-CN" sz="1200" dirty="0" smtClean="0">
                <a:solidFill>
                  <a:srgbClr val="0000FF"/>
                </a:solidFill>
              </a:rPr>
              <a:t>Size: 12x22, Lifting = 34, n = 20 x 34 = 680 bits</a:t>
            </a:r>
            <a:endParaRPr lang="zh-CN" altLang="en-US" sz="1200" dirty="0">
              <a:solidFill>
                <a:srgbClr val="0000FF"/>
              </a:solidFill>
            </a:endParaRPr>
          </a:p>
        </p:txBody>
      </p:sp>
      <p:sp>
        <p:nvSpPr>
          <p:cNvPr id="8" name="矩形 7"/>
          <p:cNvSpPr/>
          <p:nvPr/>
        </p:nvSpPr>
        <p:spPr>
          <a:xfrm>
            <a:off x="3580606" y="3786063"/>
            <a:ext cx="893193" cy="369332"/>
          </a:xfrm>
          <a:prstGeom prst="rect">
            <a:avLst/>
          </a:prstGeom>
        </p:spPr>
        <p:txBody>
          <a:bodyPr wrap="none">
            <a:spAutoFit/>
          </a:bodyPr>
          <a:lstStyle/>
          <a:p>
            <a:r>
              <a:rPr lang="en-US" altLang="zh-CN" sz="1800" b="1" dirty="0" smtClean="0">
                <a:solidFill>
                  <a:srgbClr val="C00000"/>
                </a:solidFill>
              </a:rPr>
              <a:t>R = 1/2</a:t>
            </a:r>
            <a:endParaRPr lang="zh-CN" altLang="en-US" sz="1800" b="1" dirty="0">
              <a:solidFill>
                <a:srgbClr val="C00000"/>
              </a:solidFill>
            </a:endParaRPr>
          </a:p>
        </p:txBody>
      </p:sp>
      <p:sp>
        <p:nvSpPr>
          <p:cNvPr id="9" name="矩形 8"/>
          <p:cNvSpPr/>
          <p:nvPr/>
        </p:nvSpPr>
        <p:spPr bwMode="auto">
          <a:xfrm>
            <a:off x="1455356" y="4133217"/>
            <a:ext cx="4335050" cy="979023"/>
          </a:xfrm>
          <a:prstGeom prst="rect">
            <a:avLst/>
          </a:prstGeom>
          <a:noFill/>
          <a:ln w="9525" cap="flat" cmpd="sng" algn="ctr">
            <a:solidFill>
              <a:srgbClr val="C00000"/>
            </a:solid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marL="0" marR="0" indent="0" algn="l" defTabSz="801688"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FrutigerNext LT Regular" pitchFamily="34" charset="0"/>
              <a:ea typeface="ＭＳ Ｐゴシック" pitchFamily="34" charset="-128"/>
            </a:endParaRPr>
          </a:p>
        </p:txBody>
      </p:sp>
      <p:sp>
        <p:nvSpPr>
          <p:cNvPr id="11" name="矩形 10"/>
          <p:cNvSpPr/>
          <p:nvPr/>
        </p:nvSpPr>
        <p:spPr>
          <a:xfrm>
            <a:off x="570913" y="4620190"/>
            <a:ext cx="609462" cy="261610"/>
          </a:xfrm>
          <a:prstGeom prst="rect">
            <a:avLst/>
          </a:prstGeom>
        </p:spPr>
        <p:txBody>
          <a:bodyPr wrap="none">
            <a:spAutoFit/>
          </a:bodyPr>
          <a:lstStyle/>
          <a:p>
            <a:r>
              <a:rPr lang="en-US" altLang="zh-CN" sz="1100" dirty="0" smtClean="0">
                <a:solidFill>
                  <a:srgbClr val="C00000"/>
                </a:solidFill>
              </a:rPr>
              <a:t>R = 2/3</a:t>
            </a:r>
            <a:endParaRPr lang="zh-CN" altLang="en-US" sz="1100" dirty="0">
              <a:solidFill>
                <a:srgbClr val="C00000"/>
              </a:solidFill>
            </a:endParaRPr>
          </a:p>
        </p:txBody>
      </p:sp>
      <p:sp>
        <p:nvSpPr>
          <p:cNvPr id="12" name="矩形 11"/>
          <p:cNvSpPr/>
          <p:nvPr/>
        </p:nvSpPr>
        <p:spPr>
          <a:xfrm>
            <a:off x="1066006" y="5865217"/>
            <a:ext cx="1516762" cy="276999"/>
          </a:xfrm>
          <a:prstGeom prst="rect">
            <a:avLst/>
          </a:prstGeom>
        </p:spPr>
        <p:txBody>
          <a:bodyPr wrap="none">
            <a:spAutoFit/>
          </a:bodyPr>
          <a:lstStyle/>
          <a:p>
            <a:r>
              <a:rPr lang="en-US" altLang="zh-CN" sz="1200" dirty="0" smtClean="0">
                <a:solidFill>
                  <a:srgbClr val="C00000"/>
                </a:solidFill>
              </a:rPr>
              <a:t>State/Puncture Nodes</a:t>
            </a:r>
            <a:endParaRPr lang="zh-CN" altLang="en-US" sz="1200" dirty="0">
              <a:solidFill>
                <a:srgbClr val="C00000"/>
              </a:solidFill>
            </a:endParaRPr>
          </a:p>
        </p:txBody>
      </p:sp>
      <p:sp>
        <p:nvSpPr>
          <p:cNvPr id="2" name="矩形 1"/>
          <p:cNvSpPr/>
          <p:nvPr/>
        </p:nvSpPr>
        <p:spPr>
          <a:xfrm>
            <a:off x="5485606" y="3853239"/>
            <a:ext cx="1322798" cy="307777"/>
          </a:xfrm>
          <a:prstGeom prst="rect">
            <a:avLst/>
          </a:prstGeom>
        </p:spPr>
        <p:txBody>
          <a:bodyPr wrap="none">
            <a:spAutoFit/>
          </a:bodyPr>
          <a:lstStyle/>
          <a:p>
            <a:r>
              <a:rPr lang="en-US" altLang="zh-CN" sz="1400" dirty="0">
                <a:solidFill>
                  <a:srgbClr val="C00000"/>
                </a:solidFill>
              </a:rPr>
              <a:t>degree-1 </a:t>
            </a:r>
            <a:r>
              <a:rPr lang="en-US" altLang="zh-CN" sz="1400" dirty="0" smtClean="0">
                <a:solidFill>
                  <a:srgbClr val="C00000"/>
                </a:solidFill>
              </a:rPr>
              <a:t>nodes </a:t>
            </a:r>
            <a:endParaRPr lang="zh-CN" altLang="en-US" dirty="0"/>
          </a:p>
        </p:txBody>
      </p:sp>
      <p:sp>
        <p:nvSpPr>
          <p:cNvPr id="14" name="矩形 13"/>
          <p:cNvSpPr/>
          <p:nvPr/>
        </p:nvSpPr>
        <p:spPr>
          <a:xfrm>
            <a:off x="7316003" y="4306719"/>
            <a:ext cx="4568896" cy="1384995"/>
          </a:xfrm>
          <a:prstGeom prst="rect">
            <a:avLst/>
          </a:prstGeom>
          <a:ln w="28575">
            <a:solidFill>
              <a:srgbClr val="C00000"/>
            </a:solidFill>
          </a:ln>
        </p:spPr>
        <p:txBody>
          <a:bodyPr wrap="square">
            <a:spAutoFit/>
          </a:bodyPr>
          <a:lstStyle/>
          <a:p>
            <a:pPr marL="171450" indent="-171450">
              <a:buFontTx/>
              <a:buChar char="-"/>
            </a:pPr>
            <a:r>
              <a:rPr lang="zh-CN" altLang="en-US" sz="1400" dirty="0" smtClean="0"/>
              <a:t>Capacity </a:t>
            </a:r>
            <a:r>
              <a:rPr lang="zh-CN" altLang="en-US" sz="1400" dirty="0"/>
              <a:t>(Eb/N0) = 0.1618 </a:t>
            </a:r>
            <a:r>
              <a:rPr lang="zh-CN" altLang="en-US" sz="1400" dirty="0" smtClean="0"/>
              <a:t>dB</a:t>
            </a:r>
            <a:endParaRPr lang="en-US" altLang="zh-CN" sz="1400" dirty="0" smtClean="0"/>
          </a:p>
          <a:p>
            <a:pPr marL="171450" indent="-171450">
              <a:buFontTx/>
              <a:buChar char="-"/>
            </a:pPr>
            <a:r>
              <a:rPr lang="en-US" altLang="zh-CN" sz="1400" dirty="0" err="1" smtClean="0">
                <a:solidFill>
                  <a:srgbClr val="C00000"/>
                </a:solidFill>
              </a:rPr>
              <a:t>Hb</a:t>
            </a:r>
            <a:r>
              <a:rPr lang="en-US" altLang="zh-CN" sz="1400" dirty="0" err="1">
                <a:solidFill>
                  <a:srgbClr val="C00000"/>
                </a:solidFill>
              </a:rPr>
              <a:t>_</a:t>
            </a:r>
            <a:r>
              <a:rPr lang="en-US" altLang="zh-CN" sz="1400" dirty="0" err="1" smtClean="0">
                <a:solidFill>
                  <a:srgbClr val="C00000"/>
                </a:solidFill>
              </a:rPr>
              <a:t>Thr</a:t>
            </a:r>
            <a:r>
              <a:rPr lang="en-US" altLang="zh-CN" sz="1400" dirty="0" smtClean="0">
                <a:solidFill>
                  <a:srgbClr val="C00000"/>
                </a:solidFill>
              </a:rPr>
              <a:t> </a:t>
            </a:r>
            <a:r>
              <a:rPr lang="en-US" altLang="zh-CN" sz="1400" dirty="0">
                <a:solidFill>
                  <a:srgbClr val="C00000"/>
                </a:solidFill>
              </a:rPr>
              <a:t>= 0.5571 </a:t>
            </a:r>
            <a:r>
              <a:rPr lang="en-US" altLang="zh-CN" sz="1400" dirty="0" smtClean="0">
                <a:solidFill>
                  <a:srgbClr val="C00000"/>
                </a:solidFill>
              </a:rPr>
              <a:t>dB: </a:t>
            </a:r>
            <a:r>
              <a:rPr lang="en-US" altLang="zh-CN" sz="1400" dirty="0" smtClean="0">
                <a:solidFill>
                  <a:srgbClr val="0070C0"/>
                </a:solidFill>
              </a:rPr>
              <a:t>Decoding </a:t>
            </a:r>
            <a:r>
              <a:rPr lang="en-US" altLang="zh-CN" sz="1400" dirty="0">
                <a:solidFill>
                  <a:srgbClr val="0070C0"/>
                </a:solidFill>
              </a:rPr>
              <a:t>Threshold </a:t>
            </a:r>
            <a:r>
              <a:rPr lang="en-US" altLang="zh-CN" sz="1400" dirty="0"/>
              <a:t>of a </a:t>
            </a:r>
            <a:r>
              <a:rPr lang="en-US" altLang="zh-CN" sz="1400" dirty="0" smtClean="0"/>
              <a:t>Base Matrix (</a:t>
            </a:r>
            <a:r>
              <a:rPr lang="en-US" altLang="zh-CN" sz="1400" dirty="0" err="1" smtClean="0"/>
              <a:t>Protograph</a:t>
            </a:r>
            <a:r>
              <a:rPr lang="en-US" altLang="zh-CN" sz="1400" dirty="0" smtClean="0"/>
              <a:t>) </a:t>
            </a:r>
            <a:r>
              <a:rPr lang="en-US" altLang="zh-CN" sz="1400" dirty="0" smtClean="0">
                <a:sym typeface="Wingdings" panose="05000000000000000000" pitchFamily="2" charset="2"/>
              </a:rPr>
              <a:t></a:t>
            </a:r>
            <a:r>
              <a:rPr lang="en-US" altLang="zh-CN" sz="1400" dirty="0" smtClean="0"/>
              <a:t> </a:t>
            </a:r>
            <a:r>
              <a:rPr lang="en-US" altLang="zh-CN" sz="1400" dirty="0">
                <a:solidFill>
                  <a:srgbClr val="0070C0"/>
                </a:solidFill>
              </a:rPr>
              <a:t>Minimum </a:t>
            </a:r>
            <a:r>
              <a:rPr lang="en-US" altLang="zh-CN" sz="1400" dirty="0" err="1" smtClean="0">
                <a:solidFill>
                  <a:srgbClr val="0070C0"/>
                </a:solidFill>
              </a:rPr>
              <a:t>Eb</a:t>
            </a:r>
            <a:r>
              <a:rPr lang="en-US" altLang="zh-CN" sz="1400" dirty="0" smtClean="0">
                <a:solidFill>
                  <a:srgbClr val="0070C0"/>
                </a:solidFill>
              </a:rPr>
              <a:t>/N0 </a:t>
            </a:r>
            <a:r>
              <a:rPr lang="en-US" altLang="zh-CN" sz="1400" dirty="0" smtClean="0"/>
              <a:t>to </a:t>
            </a:r>
            <a:r>
              <a:rPr lang="en-US" altLang="zh-CN" sz="1400" dirty="0"/>
              <a:t>achieve error free transmission, assuming cycle-free with infinite length </a:t>
            </a:r>
            <a:r>
              <a:rPr lang="en-US" altLang="zh-CN" sz="1400" dirty="0" smtClean="0">
                <a:sym typeface="Wingdings" panose="05000000000000000000" pitchFamily="2" charset="2"/>
              </a:rPr>
              <a:t> Guarantee the performance of </a:t>
            </a:r>
            <a:r>
              <a:rPr lang="en-US" altLang="zh-CN" sz="1400" dirty="0" smtClean="0">
                <a:solidFill>
                  <a:srgbClr val="0070C0"/>
                </a:solidFill>
                <a:sym typeface="Wingdings" panose="05000000000000000000" pitchFamily="2" charset="2"/>
              </a:rPr>
              <a:t>medium/long codes </a:t>
            </a:r>
            <a:endParaRPr lang="en-US" altLang="zh-CN" sz="1400" dirty="0" smtClean="0">
              <a:solidFill>
                <a:srgbClr val="0070C0"/>
              </a:solidFill>
            </a:endParaRPr>
          </a:p>
          <a:p>
            <a:pPr marL="171450" indent="-171450">
              <a:buFontTx/>
              <a:buChar char="-"/>
            </a:pPr>
            <a:r>
              <a:rPr lang="en-US" altLang="zh-CN" sz="1400" dirty="0" smtClean="0"/>
              <a:t>Gap </a:t>
            </a:r>
            <a:r>
              <a:rPr lang="en-US" altLang="zh-CN" sz="1400" dirty="0"/>
              <a:t>to Capacity = 0.3953 dB</a:t>
            </a:r>
            <a:endParaRPr lang="zh-CN" altLang="en-US" sz="1400" dirty="0"/>
          </a:p>
        </p:txBody>
      </p:sp>
    </p:spTree>
    <p:extLst>
      <p:ext uri="{BB962C8B-B14F-4D97-AF65-F5344CB8AC3E}">
        <p14:creationId xmlns:p14="http://schemas.microsoft.com/office/powerpoint/2010/main" val="3555788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Simulation Assumptions</a:t>
            </a:r>
            <a:r>
              <a:rPr lang="en-US" altLang="en-US" sz="3600" dirty="0">
                <a:sym typeface="Wingdings" panose="05000000000000000000" pitchFamily="2" charset="2"/>
              </a:rPr>
              <a:t>  Short Code</a:t>
            </a:r>
            <a:endParaRPr lang="en-US" sz="3600" dirty="0"/>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2000" dirty="0" smtClean="0">
                <a:solidFill>
                  <a:srgbClr val="000000"/>
                </a:solidFill>
              </a:rPr>
              <a:t>Channel </a:t>
            </a:r>
            <a:r>
              <a:rPr lang="en-US" altLang="zh-CN" sz="2000" dirty="0">
                <a:solidFill>
                  <a:srgbClr val="000000"/>
                </a:solidFill>
              </a:rPr>
              <a:t>&amp; Modulation: AWGN + </a:t>
            </a:r>
            <a:r>
              <a:rPr lang="en-US" altLang="zh-CN" sz="2000" dirty="0" smtClean="0">
                <a:solidFill>
                  <a:srgbClr val="000000"/>
                </a:solidFill>
              </a:rPr>
              <a:t>BPSK</a:t>
            </a:r>
          </a:p>
          <a:p>
            <a:pPr algn="just"/>
            <a:r>
              <a:rPr lang="en-US" altLang="zh-CN" sz="2000" dirty="0" smtClean="0">
                <a:solidFill>
                  <a:srgbClr val="000000"/>
                </a:solidFill>
              </a:rPr>
              <a:t>Coding Configurations</a:t>
            </a:r>
            <a:endParaRPr lang="en-US" altLang="zh-CN" sz="2000" dirty="0">
              <a:solidFill>
                <a:srgbClr val="000000"/>
              </a:solidFill>
            </a:endParaRPr>
          </a:p>
          <a:p>
            <a:pPr lvl="1" algn="just">
              <a:defRPr/>
            </a:pPr>
            <a:r>
              <a:rPr lang="en-US" altLang="zh-CN" sz="1600" dirty="0">
                <a:solidFill>
                  <a:srgbClr val="0070C0"/>
                </a:solidFill>
              </a:rPr>
              <a:t>PHR </a:t>
            </a:r>
            <a:r>
              <a:rPr lang="en-US" altLang="zh-CN" sz="1600" dirty="0">
                <a:solidFill>
                  <a:srgbClr val="000000"/>
                </a:solidFill>
              </a:rPr>
              <a:t>(19 + 6 (tail zeros) = 25 bits) is encoded with </a:t>
            </a:r>
            <a:r>
              <a:rPr lang="en-US" altLang="zh-CN" sz="1600" dirty="0">
                <a:solidFill>
                  <a:srgbClr val="0070C0"/>
                </a:solidFill>
              </a:rPr>
              <a:t>CL7 BCC + SECDED</a:t>
            </a:r>
            <a:r>
              <a:rPr lang="en-US" altLang="zh-CN" sz="1600" dirty="0">
                <a:solidFill>
                  <a:srgbClr val="000000"/>
                </a:solidFill>
              </a:rPr>
              <a:t>, and </a:t>
            </a:r>
            <a:r>
              <a:rPr lang="en-US" altLang="zh-CN" sz="1600" dirty="0" smtClean="0">
                <a:solidFill>
                  <a:srgbClr val="0070C0"/>
                </a:solidFill>
              </a:rPr>
              <a:t>2 </a:t>
            </a:r>
            <a:r>
              <a:rPr lang="en-US" altLang="zh-CN" sz="1600" dirty="0">
                <a:solidFill>
                  <a:srgbClr val="0070C0"/>
                </a:solidFill>
              </a:rPr>
              <a:t>Symbols </a:t>
            </a:r>
            <a:r>
              <a:rPr lang="en-US" altLang="zh-CN" sz="1600" dirty="0" smtClean="0">
                <a:solidFill>
                  <a:srgbClr val="000000"/>
                </a:solidFill>
              </a:rPr>
              <a:t>(Rep.) </a:t>
            </a:r>
          </a:p>
          <a:p>
            <a:pPr lvl="1" algn="just">
              <a:defRPr/>
            </a:pPr>
            <a:r>
              <a:rPr lang="en-US" altLang="zh-CN" sz="1600" dirty="0" smtClean="0">
                <a:solidFill>
                  <a:srgbClr val="0070C0"/>
                </a:solidFill>
              </a:rPr>
              <a:t>LDPC </a:t>
            </a:r>
            <a:r>
              <a:rPr lang="en-US" altLang="zh-CN" sz="1600" dirty="0" smtClean="0">
                <a:solidFill>
                  <a:srgbClr val="000000"/>
                </a:solidFill>
              </a:rPr>
              <a:t>Decoder: </a:t>
            </a:r>
            <a:r>
              <a:rPr lang="en-US" altLang="zh-CN" sz="1600" dirty="0">
                <a:solidFill>
                  <a:srgbClr val="0070C0"/>
                </a:solidFill>
              </a:rPr>
              <a:t>Layered </a:t>
            </a:r>
            <a:r>
              <a:rPr lang="en-US" altLang="zh-CN" sz="1600" dirty="0" smtClean="0">
                <a:solidFill>
                  <a:srgbClr val="000000"/>
                </a:solidFill>
              </a:rPr>
              <a:t>Normalized </a:t>
            </a:r>
            <a:r>
              <a:rPr lang="en-US" altLang="zh-CN" sz="1600" dirty="0" smtClean="0">
                <a:solidFill>
                  <a:srgbClr val="0070C0"/>
                </a:solidFill>
              </a:rPr>
              <a:t>Min-Sum</a:t>
            </a:r>
            <a:r>
              <a:rPr lang="en-US" altLang="zh-CN" sz="1600" dirty="0" smtClean="0">
                <a:solidFill>
                  <a:srgbClr val="000000"/>
                </a:solidFill>
              </a:rPr>
              <a:t> Decoding with </a:t>
            </a:r>
            <a:r>
              <a:rPr lang="en-US" altLang="zh-CN" sz="1600" dirty="0" smtClean="0">
                <a:solidFill>
                  <a:srgbClr val="0070C0"/>
                </a:solidFill>
              </a:rPr>
              <a:t>8 Iterations</a:t>
            </a:r>
          </a:p>
          <a:p>
            <a:pPr lvl="1" algn="just">
              <a:defRPr/>
            </a:pPr>
            <a:r>
              <a:rPr lang="en-US" altLang="zh-CN" sz="1600" dirty="0" smtClean="0">
                <a:solidFill>
                  <a:srgbClr val="000000"/>
                </a:solidFill>
              </a:rPr>
              <a:t>Default </a:t>
            </a:r>
            <a:r>
              <a:rPr lang="en-US" altLang="zh-CN" sz="1600" dirty="0" smtClean="0">
                <a:solidFill>
                  <a:srgbClr val="0070C0"/>
                </a:solidFill>
              </a:rPr>
              <a:t>Rate</a:t>
            </a:r>
            <a:r>
              <a:rPr lang="en-US" altLang="zh-CN" sz="1600" dirty="0" smtClean="0">
                <a:solidFill>
                  <a:srgbClr val="000000"/>
                </a:solidFill>
              </a:rPr>
              <a:t>: R = 1/2</a:t>
            </a:r>
          </a:p>
          <a:p>
            <a:pPr lvl="1" algn="just">
              <a:defRPr/>
            </a:pPr>
            <a:r>
              <a:rPr lang="en-US" altLang="zh-CN" sz="1600" dirty="0">
                <a:solidFill>
                  <a:srgbClr val="000000"/>
                </a:solidFill>
              </a:rPr>
              <a:t>Default </a:t>
            </a:r>
            <a:r>
              <a:rPr lang="en-US" altLang="zh-CN" sz="1600" dirty="0" smtClean="0">
                <a:solidFill>
                  <a:srgbClr val="0070C0"/>
                </a:solidFill>
              </a:rPr>
              <a:t>Lengths</a:t>
            </a:r>
            <a:r>
              <a:rPr lang="en-US" altLang="zh-CN" sz="1600" dirty="0" smtClean="0">
                <a:solidFill>
                  <a:srgbClr val="000000"/>
                </a:solidFill>
              </a:rPr>
              <a:t>: 11n LDPC (324, 648), RL </a:t>
            </a:r>
            <a:r>
              <a:rPr lang="en-US" altLang="zh-CN" sz="1600" dirty="0">
                <a:solidFill>
                  <a:srgbClr val="000000"/>
                </a:solidFill>
              </a:rPr>
              <a:t>LDPC </a:t>
            </a:r>
            <a:r>
              <a:rPr lang="en-US" altLang="zh-CN" sz="1600" dirty="0" smtClean="0">
                <a:solidFill>
                  <a:srgbClr val="000000"/>
                </a:solidFill>
              </a:rPr>
              <a:t>(340, 680)</a:t>
            </a:r>
          </a:p>
          <a:p>
            <a:pPr lvl="1" algn="just">
              <a:defRPr/>
            </a:pPr>
            <a:endParaRPr lang="en-US" altLang="zh-CN" sz="1600" dirty="0">
              <a:solidFill>
                <a:srgbClr val="000000"/>
              </a:solidFill>
              <a:latin typeface="Arial" panose="020B0604020202020204" pitchFamily="34" charset="0"/>
            </a:endParaRPr>
          </a:p>
          <a:p>
            <a:pPr algn="just"/>
            <a:r>
              <a:rPr lang="en-US" altLang="zh-CN" sz="2000" dirty="0" smtClean="0"/>
              <a:t>LDPC Transmitting Schemes</a:t>
            </a:r>
          </a:p>
          <a:p>
            <a:pPr lvl="1" algn="just">
              <a:defRPr/>
            </a:pPr>
            <a:r>
              <a:rPr lang="en-US" altLang="zh-CN" sz="1600" b="1" dirty="0" smtClean="0">
                <a:solidFill>
                  <a:srgbClr val="0070C0"/>
                </a:solidFill>
              </a:rPr>
              <a:t>Mode 1</a:t>
            </a:r>
            <a:r>
              <a:rPr lang="en-US" altLang="zh-CN" sz="1600" dirty="0" smtClean="0">
                <a:solidFill>
                  <a:srgbClr val="000000"/>
                </a:solidFill>
              </a:rPr>
              <a:t>: Shortening </a:t>
            </a:r>
            <a:r>
              <a:rPr lang="en-US" altLang="zh-CN" sz="1600" dirty="0">
                <a:solidFill>
                  <a:srgbClr val="000000"/>
                </a:solidFill>
              </a:rPr>
              <a:t>without Puncturing </a:t>
            </a:r>
            <a:r>
              <a:rPr lang="en-US" altLang="zh-CN" sz="1600" dirty="0" smtClean="0">
                <a:solidFill>
                  <a:srgbClr val="000000"/>
                </a:solidFill>
                <a:sym typeface="Wingdings" panose="05000000000000000000" pitchFamily="2" charset="2"/>
              </a:rPr>
              <a:t> Actual code rate lower than </a:t>
            </a:r>
            <a:r>
              <a:rPr lang="en-US" altLang="zh-CN" sz="1600" dirty="0">
                <a:solidFill>
                  <a:srgbClr val="000000"/>
                </a:solidFill>
              </a:rPr>
              <a:t>R = 1/2</a:t>
            </a: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a:p>
            <a:pPr lvl="1" algn="just">
              <a:defRPr/>
            </a:pPr>
            <a:r>
              <a:rPr lang="en-US" altLang="zh-CN" sz="1600" b="1" dirty="0">
                <a:solidFill>
                  <a:srgbClr val="0070C0"/>
                </a:solidFill>
              </a:rPr>
              <a:t>Mode </a:t>
            </a:r>
            <a:r>
              <a:rPr lang="en-US" altLang="zh-CN" sz="1600" b="1" dirty="0" smtClean="0">
                <a:solidFill>
                  <a:srgbClr val="0070C0"/>
                </a:solidFill>
              </a:rPr>
              <a:t>2</a:t>
            </a:r>
            <a:r>
              <a:rPr lang="en-US" altLang="zh-CN" sz="1600" dirty="0" smtClean="0">
                <a:solidFill>
                  <a:srgbClr val="000000"/>
                </a:solidFill>
              </a:rPr>
              <a:t>: Shortening with </a:t>
            </a:r>
            <a:r>
              <a:rPr lang="en-US" altLang="zh-CN" sz="1600" dirty="0">
                <a:solidFill>
                  <a:srgbClr val="000000"/>
                </a:solidFill>
              </a:rPr>
              <a:t>Puncturing </a:t>
            </a:r>
            <a:r>
              <a:rPr lang="en-US" altLang="zh-CN" sz="1600" dirty="0" smtClean="0">
                <a:solidFill>
                  <a:srgbClr val="000000"/>
                </a:solidFill>
                <a:sym typeface="Wingdings" panose="05000000000000000000" pitchFamily="2" charset="2"/>
              </a:rPr>
              <a:t> </a:t>
            </a:r>
            <a:r>
              <a:rPr lang="en-US" altLang="zh-CN" sz="1600" dirty="0">
                <a:solidFill>
                  <a:srgbClr val="000000"/>
                </a:solidFill>
                <a:sym typeface="Wingdings" panose="05000000000000000000" pitchFamily="2" charset="2"/>
              </a:rPr>
              <a:t>Actual </a:t>
            </a:r>
            <a:r>
              <a:rPr lang="en-US" altLang="zh-CN" sz="1600" dirty="0" smtClean="0">
                <a:solidFill>
                  <a:srgbClr val="000000"/>
                </a:solidFill>
                <a:sym typeface="Wingdings" panose="05000000000000000000" pitchFamily="2" charset="2"/>
              </a:rPr>
              <a:t>code </a:t>
            </a:r>
            <a:r>
              <a:rPr lang="en-US" altLang="zh-CN" sz="1600" dirty="0">
                <a:solidFill>
                  <a:srgbClr val="000000"/>
                </a:solidFill>
                <a:sym typeface="Wingdings" panose="05000000000000000000" pitchFamily="2" charset="2"/>
              </a:rPr>
              <a:t>rate </a:t>
            </a:r>
            <a:r>
              <a:rPr lang="en-US" altLang="zh-CN" sz="1600" dirty="0" smtClean="0">
                <a:solidFill>
                  <a:srgbClr val="000000"/>
                </a:solidFill>
                <a:sym typeface="Wingdings" panose="05000000000000000000" pitchFamily="2" charset="2"/>
              </a:rPr>
              <a:t>can be adjusted to </a:t>
            </a:r>
            <a:r>
              <a:rPr lang="en-US" altLang="zh-CN" sz="1600" dirty="0" smtClean="0">
                <a:solidFill>
                  <a:srgbClr val="000000"/>
                </a:solidFill>
              </a:rPr>
              <a:t>R </a:t>
            </a:r>
            <a:r>
              <a:rPr lang="en-US" altLang="zh-CN" sz="1600" dirty="0">
                <a:solidFill>
                  <a:srgbClr val="000000"/>
                </a:solidFill>
              </a:rPr>
              <a:t>= 1/2</a:t>
            </a:r>
          </a:p>
          <a:p>
            <a:pPr lvl="1" algn="just">
              <a:defRPr/>
            </a:pPr>
            <a:endParaRPr lang="en-US" altLang="zh-CN" sz="1600" dirty="0">
              <a:solidFill>
                <a:srgbClr val="000000"/>
              </a:solidFill>
            </a:endParaRPr>
          </a:p>
          <a:p>
            <a:pPr lvl="1" algn="just">
              <a:defRPr/>
            </a:pPr>
            <a:endParaRPr lang="en-US" altLang="zh-CN" sz="1600" dirty="0" smtClean="0">
              <a:solidFill>
                <a:srgbClr val="000000"/>
              </a:solidFill>
            </a:endParaRPr>
          </a:p>
          <a:p>
            <a:pPr lvl="1" algn="just">
              <a:defRPr/>
            </a:pPr>
            <a:r>
              <a:rPr lang="en-US" altLang="zh-CN" sz="1600" dirty="0" smtClean="0">
                <a:solidFill>
                  <a:srgbClr val="000000"/>
                </a:solidFill>
              </a:rPr>
              <a:t>For short payloads, comparing with CL7 BCC (R=1/2), the actual rates of LDPC with Mode 1 are much lower than 1/2, while LDPC </a:t>
            </a:r>
            <a:r>
              <a:rPr lang="en-US" altLang="zh-CN" sz="1600" dirty="0">
                <a:solidFill>
                  <a:srgbClr val="000000"/>
                </a:solidFill>
              </a:rPr>
              <a:t>with Mode </a:t>
            </a:r>
            <a:r>
              <a:rPr lang="en-US" altLang="zh-CN" sz="1600" dirty="0" smtClean="0">
                <a:solidFill>
                  <a:srgbClr val="000000"/>
                </a:solidFill>
              </a:rPr>
              <a:t>2 can be adjusted to the same rate as </a:t>
            </a:r>
            <a:r>
              <a:rPr lang="en-US" altLang="zh-CN" sz="1600" dirty="0">
                <a:solidFill>
                  <a:srgbClr val="000000"/>
                </a:solidFill>
              </a:rPr>
              <a:t>BCC (R=1/2)</a:t>
            </a:r>
          </a:p>
        </p:txBody>
      </p:sp>
      <p:pic>
        <p:nvPicPr>
          <p:cNvPr id="15" name="图片 14"/>
          <p:cNvPicPr>
            <a:picLocks noChangeAspect="1"/>
          </p:cNvPicPr>
          <p:nvPr/>
        </p:nvPicPr>
        <p:blipFill>
          <a:blip r:embed="rId2"/>
          <a:stretch>
            <a:fillRect/>
          </a:stretch>
        </p:blipFill>
        <p:spPr>
          <a:xfrm>
            <a:off x="3275806" y="4344194"/>
            <a:ext cx="4724400" cy="305040"/>
          </a:xfrm>
          <a:prstGeom prst="rect">
            <a:avLst/>
          </a:prstGeom>
        </p:spPr>
      </p:pic>
      <p:pic>
        <p:nvPicPr>
          <p:cNvPr id="16" name="图片 15"/>
          <p:cNvPicPr>
            <a:picLocks noChangeAspect="1"/>
          </p:cNvPicPr>
          <p:nvPr/>
        </p:nvPicPr>
        <p:blipFill>
          <a:blip r:embed="rId3"/>
          <a:stretch>
            <a:fillRect/>
          </a:stretch>
        </p:blipFill>
        <p:spPr>
          <a:xfrm>
            <a:off x="3268916" y="5253569"/>
            <a:ext cx="4731290" cy="309825"/>
          </a:xfrm>
          <a:prstGeom prst="rect">
            <a:avLst/>
          </a:prstGeom>
        </p:spPr>
      </p:pic>
      <p:pic>
        <p:nvPicPr>
          <p:cNvPr id="3" name="图片 2"/>
          <p:cNvPicPr>
            <a:picLocks noChangeAspect="1"/>
          </p:cNvPicPr>
          <p:nvPr/>
        </p:nvPicPr>
        <p:blipFill>
          <a:blip r:embed="rId4"/>
          <a:stretch>
            <a:fillRect/>
          </a:stretch>
        </p:blipFill>
        <p:spPr>
          <a:xfrm>
            <a:off x="7162006" y="1448594"/>
            <a:ext cx="3802057" cy="562043"/>
          </a:xfrm>
          <a:prstGeom prst="rect">
            <a:avLst/>
          </a:prstGeom>
        </p:spPr>
      </p:pic>
      <p:grpSp>
        <p:nvGrpSpPr>
          <p:cNvPr id="7" name="组合 6"/>
          <p:cNvGrpSpPr/>
          <p:nvPr/>
        </p:nvGrpSpPr>
        <p:grpSpPr>
          <a:xfrm>
            <a:off x="4876006" y="4213509"/>
            <a:ext cx="381000" cy="511685"/>
            <a:chOff x="4807000" y="4877594"/>
            <a:chExt cx="450006" cy="533400"/>
          </a:xfrm>
        </p:grpSpPr>
        <p:cxnSp>
          <p:nvCxnSpPr>
            <p:cNvPr id="8" name="直接连接符 7"/>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 name="直接连接符 8"/>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0" name="组合 9"/>
          <p:cNvGrpSpPr/>
          <p:nvPr/>
        </p:nvGrpSpPr>
        <p:grpSpPr>
          <a:xfrm>
            <a:off x="4868554" y="5152638"/>
            <a:ext cx="381000" cy="511685"/>
            <a:chOff x="4807000" y="4877594"/>
            <a:chExt cx="450006" cy="533400"/>
          </a:xfrm>
        </p:grpSpPr>
        <p:cxnSp>
          <p:nvCxnSpPr>
            <p:cNvPr id="11" name="直接连接符 10"/>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 name="直接连接符 11"/>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3" name="组合 12"/>
          <p:cNvGrpSpPr/>
          <p:nvPr/>
        </p:nvGrpSpPr>
        <p:grpSpPr>
          <a:xfrm>
            <a:off x="7164857" y="5152638"/>
            <a:ext cx="381000" cy="511685"/>
            <a:chOff x="4807000" y="4877594"/>
            <a:chExt cx="450006" cy="533400"/>
          </a:xfrm>
        </p:grpSpPr>
        <p:cxnSp>
          <p:nvCxnSpPr>
            <p:cNvPr id="14" name="直接连接符 13"/>
            <p:cNvCxnSpPr/>
            <p:nvPr/>
          </p:nvCxnSpPr>
          <p:spPr bwMode="auto">
            <a:xfrm>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直接连接符 16"/>
            <p:cNvCxnSpPr/>
            <p:nvPr/>
          </p:nvCxnSpPr>
          <p:spPr bwMode="auto">
            <a:xfrm flipH="1">
              <a:off x="4807000" y="4877594"/>
              <a:ext cx="450006" cy="53340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Tree>
    <p:extLst>
      <p:ext uri="{BB962C8B-B14F-4D97-AF65-F5344CB8AC3E}">
        <p14:creationId xmlns:p14="http://schemas.microsoft.com/office/powerpoint/2010/main" val="4220806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131913</TotalTime>
  <Words>3301</Words>
  <Application>Microsoft Office PowerPoint</Application>
  <PresentationFormat>自定义</PresentationFormat>
  <Paragraphs>345</Paragraphs>
  <Slides>31</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FrutigerNext LT Regular</vt:lpstr>
      <vt:lpstr>ＭＳ Ｐゴシック</vt:lpstr>
      <vt:lpstr>宋体</vt:lpstr>
      <vt:lpstr>Arial</vt:lpstr>
      <vt:lpstr>Calibri</vt:lpstr>
      <vt:lpstr>Cambria Math</vt:lpstr>
      <vt:lpstr>Times New Roman</vt:lpstr>
      <vt:lpstr>Wingdings</vt:lpstr>
      <vt:lpstr>Default Design</vt:lpstr>
      <vt:lpstr>PowerPoint 演示文稿</vt:lpstr>
      <vt:lpstr>PowerPoint 演示文稿</vt:lpstr>
      <vt:lpstr>Related Submissions</vt:lpstr>
      <vt:lpstr>Discussions on Advanced Channel Coding</vt:lpstr>
      <vt:lpstr>The Targets of New UWB LDPC Codes</vt:lpstr>
      <vt:lpstr>Possible candidate LDPC codes - Classic QC-LDPC</vt:lpstr>
      <vt:lpstr>Possible candidate LDPC codes - Raptor-Like QC-LDPC </vt:lpstr>
      <vt:lpstr>Further Discussion on LDPC Coding  Short Code</vt:lpstr>
      <vt:lpstr>Simulation Assumptions  Short Code</vt:lpstr>
      <vt:lpstr>Simulation Results of Transmitting Mode 1  Short Code</vt:lpstr>
      <vt:lpstr>Simulation Results of Transmitting Mode 2  Short Code</vt:lpstr>
      <vt:lpstr>Simulation Results of Transmitting Mode 2  Short Code</vt:lpstr>
      <vt:lpstr>RL-LDPC Codes  Medium &amp; Long Codes</vt:lpstr>
      <vt:lpstr>RL-LDPC Codes  Medium &amp; Long Codes</vt:lpstr>
      <vt:lpstr>Simulation Results  Medium &amp; Long Codes</vt:lpstr>
      <vt:lpstr>Simulation Results  Medium &amp; Long Codes</vt:lpstr>
      <vt:lpstr>11n-648 Based LDPC Codes  Alternative Solution</vt:lpstr>
      <vt:lpstr>11n-648 Based LDPC Codes  Alternative Solution</vt:lpstr>
      <vt:lpstr>Simulation Results  11n-648 Based LDPC Codes </vt:lpstr>
      <vt:lpstr>Conclusions</vt:lpstr>
      <vt:lpstr>Appendix: Capacity of AWGN &amp; BI-AWGN</vt:lpstr>
      <vt:lpstr>Appendix: Simulation Results with Capacity</vt:lpstr>
      <vt:lpstr>Appendix: Simulation Alignments based on 11n LDPC</vt:lpstr>
      <vt:lpstr>Appendix: Simulation Alignments with Meta A</vt:lpstr>
      <vt:lpstr>Appendix: Simulation Alignments</vt:lpstr>
      <vt:lpstr>Appendix: Simulation Alignments</vt:lpstr>
      <vt:lpstr>Appendix: Simulation Alignments</vt:lpstr>
      <vt:lpstr>Appendix: Simulation Alignments</vt:lpstr>
      <vt:lpstr>Appendix: Simulation Alignments</vt:lpstr>
      <vt:lpstr>Appendix: Matrices</vt:lpstr>
      <vt:lpstr>PowerPoint 演示文稿</vt:lpstr>
    </vt:vector>
  </TitlesOfParts>
  <Company>Decawave Ltd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Localisation architecture review and proposal for TG12 ULI</dc:title>
  <dc:subject>IEEE 802.15 &lt;TG12 ULI&gt;</dc:subject>
  <dc:creator>Billy Verso</dc:creator>
  <dc:description>&lt;15-16-xxxx-00-0012&gt;</dc:description>
  <cp:lastModifiedBy>Linwei (XD)</cp:lastModifiedBy>
  <cp:revision>1841</cp:revision>
  <cp:lastPrinted>2015-07-14T16:02:16Z</cp:lastPrinted>
  <dcterms:created xsi:type="dcterms:W3CDTF">2009-07-12T16:25:16Z</dcterms:created>
  <dcterms:modified xsi:type="dcterms:W3CDTF">2022-09-14T12:51:41Z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(3)ifPt3BCqGKglkSMIQduLNWCH7HXZieIOqQeNNxFTNQ8dMwhynFUJypp8aSdrdWB1ZEaaNLI8
qWOZO2btomOgT4ykrNdmsPRlVFCwnO3Q1MVc1oKDHvapVtU3Su2FFMVrvpCwDBPti0yQc9pw
pu8MW4Zhfz78TwiezCijy1EIPFtbXhJeVcCv3144WeJk/k9FLW3AtC9xY/OPyzjfj35uK5hL
4xfCOaWHnUMwcmlYYl</vt:lpwstr>
  </property>
  <property fmtid="{D5CDD505-2E9C-101B-9397-08002B2CF9AE}" pid="3" name="_2015_ms_pID_7253431">
    <vt:lpwstr>WFC8H8jORMTS24pZbnNr6I+H98gRTCmllDDkPrTkSa/nKKLxChrf3y
pTd9uLjnjBvS3df+KrEIyETJoIi5BoQuIIG6bthnEO6VQnvb3kilOpXu41VBwojpDMZpK1dK
mgsigG22W0zALKHwBSg2SjvKtKH3WOryyZ23G9BJJ0nwW1WT8G+ZeHbIi11lzbZwPW95r3Ik
oV/4H5ANIxe4lEDAt7ZQzi4UfWKGVujqla+V</vt:lpwstr>
  </property>
  <property fmtid="{D5CDD505-2E9C-101B-9397-08002B2CF9AE}" pid="4" name="_2015_ms_pID_7253432">
    <vt:lpwstr>4P5GOWKdIfQtIAZLG0mJuZs=</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1651751348</vt:lpwstr>
  </property>
</Properties>
</file>