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904" r:id="rId2"/>
    <p:sldId id="256" r:id="rId3"/>
    <p:sldId id="261" r:id="rId4"/>
    <p:sldId id="263" r:id="rId5"/>
    <p:sldId id="262" r:id="rId6"/>
    <p:sldId id="264" r:id="rId7"/>
    <p:sldId id="265" r:id="rId8"/>
    <p:sldId id="268" r:id="rId9"/>
    <p:sldId id="267" r:id="rId10"/>
    <p:sldId id="269" r:id="rId11"/>
    <p:sldId id="898" r:id="rId12"/>
    <p:sldId id="90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07" autoAdjust="0"/>
  </p:normalViewPr>
  <p:slideViewPr>
    <p:cSldViewPr snapToGrid="0">
      <p:cViewPr varScale="1">
        <p:scale>
          <a:sx n="109" d="100"/>
          <a:sy n="109" d="100"/>
        </p:scale>
        <p:origin x="28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06CDF-03C1-42C5-B862-25AAACD1D016}" type="datetimeFigureOut">
              <a:rPr lang="en-IE" smtClean="0"/>
              <a:t>14/09/2022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0173F-FA2B-441E-A5AD-3602B7186C95}" type="slidenum">
              <a:rPr lang="en-IE" smtClean="0"/>
              <a:t>‹#›</a:t>
            </a:fld>
            <a:endParaRPr lang="en-IE"/>
          </a:p>
        </p:txBody>
      </p:sp>
    </p:spTree>
    <p:extLst>
      <p:ext uri="{BB962C8B-B14F-4D97-AF65-F5344CB8AC3E}">
        <p14:creationId xmlns:p14="http://schemas.microsoft.com/office/powerpoint/2010/main" val="4267978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A3129-A326-A33E-2181-D303162883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5E38B90-113E-D331-7495-DE10368192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7" name="Footer Placeholder 4">
            <a:extLst>
              <a:ext uri="{FF2B5EF4-FFF2-40B4-BE49-F238E27FC236}">
                <a16:creationId xmlns:a16="http://schemas.microsoft.com/office/drawing/2014/main" id="{ED314DD5-B558-CF78-7334-027F4745FC17}"/>
              </a:ext>
            </a:extLst>
          </p:cNvPr>
          <p:cNvSpPr>
            <a:spLocks noGrp="1"/>
          </p:cNvSpPr>
          <p:nvPr>
            <p:ph type="ftr" sz="quarter" idx="3"/>
          </p:nvPr>
        </p:nvSpPr>
        <p:spPr>
          <a:xfrm>
            <a:off x="838190"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en-IE" dirty="0"/>
          </a:p>
        </p:txBody>
      </p:sp>
      <p:sp>
        <p:nvSpPr>
          <p:cNvPr id="8" name="Slide Number Placeholder 5">
            <a:extLst>
              <a:ext uri="{FF2B5EF4-FFF2-40B4-BE49-F238E27FC236}">
                <a16:creationId xmlns:a16="http://schemas.microsoft.com/office/drawing/2014/main" id="{01C3F78E-D233-1A38-073A-B45156D8BA08}"/>
              </a:ext>
            </a:extLst>
          </p:cNvPr>
          <p:cNvSpPr>
            <a:spLocks noGrp="1"/>
          </p:cNvSpPr>
          <p:nvPr>
            <p:ph type="sldNum" sz="quarter" idx="4"/>
          </p:nvPr>
        </p:nvSpPr>
        <p:spPr>
          <a:xfrm>
            <a:off x="5139267" y="6356350"/>
            <a:ext cx="6214533" cy="365125"/>
          </a:xfrm>
          <a:prstGeom prst="rect">
            <a:avLst/>
          </a:prstGeom>
        </p:spPr>
        <p:txBody>
          <a:bodyPr vert="horz" lIns="91440" tIns="45720" rIns="91440" bIns="45720" rtlCol="0" anchor="ctr"/>
          <a:lstStyle>
            <a:lvl1pPr algn="r">
              <a:defRPr sz="1200">
                <a:solidFill>
                  <a:schemeClr val="tx1"/>
                </a:solidFill>
              </a:defRPr>
            </a:lvl1pPr>
          </a:lstStyle>
          <a:p>
            <a:r>
              <a:rPr lang="en-IE" dirty="0"/>
              <a:t>Dries Neirynck (Ultra Radio Ltd), Jim Lansford (Qualcomm)</a:t>
            </a:r>
          </a:p>
        </p:txBody>
      </p:sp>
    </p:spTree>
    <p:extLst>
      <p:ext uri="{BB962C8B-B14F-4D97-AF65-F5344CB8AC3E}">
        <p14:creationId xmlns:p14="http://schemas.microsoft.com/office/powerpoint/2010/main" val="319144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FD59-A59E-6838-358F-46D7AA0C2F12}"/>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9E4F63B-8C66-9BB5-54C3-FA5FB99DD9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4">
            <a:extLst>
              <a:ext uri="{FF2B5EF4-FFF2-40B4-BE49-F238E27FC236}">
                <a16:creationId xmlns:a16="http://schemas.microsoft.com/office/drawing/2014/main" id="{8438507A-336A-DA92-B260-AE440C1A7CF0}"/>
              </a:ext>
            </a:extLst>
          </p:cNvPr>
          <p:cNvSpPr>
            <a:spLocks noGrp="1"/>
          </p:cNvSpPr>
          <p:nvPr>
            <p:ph type="ftr" sz="quarter" idx="3"/>
          </p:nvPr>
        </p:nvSpPr>
        <p:spPr>
          <a:xfrm>
            <a:off x="838190"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en-IE" dirty="0"/>
          </a:p>
        </p:txBody>
      </p:sp>
      <p:sp>
        <p:nvSpPr>
          <p:cNvPr id="8" name="Slide Number Placeholder 5">
            <a:extLst>
              <a:ext uri="{FF2B5EF4-FFF2-40B4-BE49-F238E27FC236}">
                <a16:creationId xmlns:a16="http://schemas.microsoft.com/office/drawing/2014/main" id="{AA143EFC-165D-C4E8-27C3-DBCA1179A42A}"/>
              </a:ext>
            </a:extLst>
          </p:cNvPr>
          <p:cNvSpPr>
            <a:spLocks noGrp="1"/>
          </p:cNvSpPr>
          <p:nvPr>
            <p:ph type="sldNum" sz="quarter" idx="4"/>
          </p:nvPr>
        </p:nvSpPr>
        <p:spPr>
          <a:xfrm>
            <a:off x="5139267" y="6356350"/>
            <a:ext cx="6214533" cy="365125"/>
          </a:xfrm>
          <a:prstGeom prst="rect">
            <a:avLst/>
          </a:prstGeom>
        </p:spPr>
        <p:txBody>
          <a:bodyPr vert="horz" lIns="91440" tIns="45720" rIns="91440" bIns="45720" rtlCol="0" anchor="ctr"/>
          <a:lstStyle>
            <a:lvl1pPr algn="r">
              <a:defRPr sz="1200">
                <a:solidFill>
                  <a:schemeClr val="tx1"/>
                </a:solidFill>
              </a:defRPr>
            </a:lvl1pPr>
          </a:lstStyle>
          <a:p>
            <a:r>
              <a:rPr lang="en-IE" dirty="0"/>
              <a:t>Dries Neirynck (Ultra Radio Ltd), Jim Lansford (Qualcomm)</a:t>
            </a:r>
          </a:p>
        </p:txBody>
      </p:sp>
    </p:spTree>
    <p:extLst>
      <p:ext uri="{BB962C8B-B14F-4D97-AF65-F5344CB8AC3E}">
        <p14:creationId xmlns:p14="http://schemas.microsoft.com/office/powerpoint/2010/main" val="348698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1D3740-FDDE-4DC7-7C79-E997ED59E3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0BAC903-A543-50B1-9DE9-10BA618F79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4">
            <a:extLst>
              <a:ext uri="{FF2B5EF4-FFF2-40B4-BE49-F238E27FC236}">
                <a16:creationId xmlns:a16="http://schemas.microsoft.com/office/drawing/2014/main" id="{9ACEAEA8-CF7D-2398-CC0B-844AF1F4AD3B}"/>
              </a:ext>
            </a:extLst>
          </p:cNvPr>
          <p:cNvSpPr>
            <a:spLocks noGrp="1"/>
          </p:cNvSpPr>
          <p:nvPr>
            <p:ph type="ftr" sz="quarter" idx="3"/>
          </p:nvPr>
        </p:nvSpPr>
        <p:spPr>
          <a:xfrm>
            <a:off x="838190"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en-IE" dirty="0"/>
          </a:p>
        </p:txBody>
      </p:sp>
      <p:sp>
        <p:nvSpPr>
          <p:cNvPr id="8" name="Slide Number Placeholder 5">
            <a:extLst>
              <a:ext uri="{FF2B5EF4-FFF2-40B4-BE49-F238E27FC236}">
                <a16:creationId xmlns:a16="http://schemas.microsoft.com/office/drawing/2014/main" id="{E54C6630-EE84-3DB8-359D-7E45D90725BB}"/>
              </a:ext>
            </a:extLst>
          </p:cNvPr>
          <p:cNvSpPr>
            <a:spLocks noGrp="1"/>
          </p:cNvSpPr>
          <p:nvPr>
            <p:ph type="sldNum" sz="quarter" idx="4"/>
          </p:nvPr>
        </p:nvSpPr>
        <p:spPr>
          <a:xfrm>
            <a:off x="5139267" y="6356350"/>
            <a:ext cx="6214533" cy="365125"/>
          </a:xfrm>
          <a:prstGeom prst="rect">
            <a:avLst/>
          </a:prstGeom>
        </p:spPr>
        <p:txBody>
          <a:bodyPr vert="horz" lIns="91440" tIns="45720" rIns="91440" bIns="45720" rtlCol="0" anchor="ctr"/>
          <a:lstStyle>
            <a:lvl1pPr algn="r">
              <a:defRPr sz="1200">
                <a:solidFill>
                  <a:schemeClr val="tx1"/>
                </a:solidFill>
              </a:defRPr>
            </a:lvl1pPr>
          </a:lstStyle>
          <a:p>
            <a:r>
              <a:rPr lang="en-IE" dirty="0"/>
              <a:t>Dries Neirynck (Ultra Radio Ltd), Jim Lansford (Qualcomm)</a:t>
            </a:r>
          </a:p>
        </p:txBody>
      </p:sp>
    </p:spTree>
    <p:extLst>
      <p:ext uri="{BB962C8B-B14F-4D97-AF65-F5344CB8AC3E}">
        <p14:creationId xmlns:p14="http://schemas.microsoft.com/office/powerpoint/2010/main" val="23482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DE5DB-6AD8-FE1E-82C9-466D1F8D81F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F844B0A-7C89-6405-2178-058504DA03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4">
            <a:extLst>
              <a:ext uri="{FF2B5EF4-FFF2-40B4-BE49-F238E27FC236}">
                <a16:creationId xmlns:a16="http://schemas.microsoft.com/office/drawing/2014/main" id="{D829474E-8C04-5764-442F-DA8804474C17}"/>
              </a:ext>
            </a:extLst>
          </p:cNvPr>
          <p:cNvSpPr>
            <a:spLocks noGrp="1"/>
          </p:cNvSpPr>
          <p:nvPr>
            <p:ph type="ftr" sz="quarter" idx="3"/>
          </p:nvPr>
        </p:nvSpPr>
        <p:spPr>
          <a:xfrm>
            <a:off x="838190"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en-IE" dirty="0"/>
          </a:p>
        </p:txBody>
      </p:sp>
      <p:sp>
        <p:nvSpPr>
          <p:cNvPr id="8" name="Slide Number Placeholder 5">
            <a:extLst>
              <a:ext uri="{FF2B5EF4-FFF2-40B4-BE49-F238E27FC236}">
                <a16:creationId xmlns:a16="http://schemas.microsoft.com/office/drawing/2014/main" id="{43B095B2-E1BF-BCF4-75E4-E919DEBF26B6}"/>
              </a:ext>
            </a:extLst>
          </p:cNvPr>
          <p:cNvSpPr>
            <a:spLocks noGrp="1"/>
          </p:cNvSpPr>
          <p:nvPr>
            <p:ph type="sldNum" sz="quarter" idx="4"/>
          </p:nvPr>
        </p:nvSpPr>
        <p:spPr>
          <a:xfrm>
            <a:off x="5139267" y="6356350"/>
            <a:ext cx="6214533" cy="365125"/>
          </a:xfrm>
          <a:prstGeom prst="rect">
            <a:avLst/>
          </a:prstGeom>
        </p:spPr>
        <p:txBody>
          <a:bodyPr vert="horz" lIns="91440" tIns="45720" rIns="91440" bIns="45720" rtlCol="0" anchor="ctr"/>
          <a:lstStyle>
            <a:lvl1pPr algn="r">
              <a:defRPr sz="1200">
                <a:solidFill>
                  <a:schemeClr val="tx1"/>
                </a:solidFill>
              </a:defRPr>
            </a:lvl1pPr>
          </a:lstStyle>
          <a:p>
            <a:r>
              <a:rPr lang="en-IE" dirty="0"/>
              <a:t>Dries Neirynck (Ultra Radio Ltd), Jim Lansford (Qualcomm)</a:t>
            </a:r>
          </a:p>
        </p:txBody>
      </p:sp>
    </p:spTree>
    <p:extLst>
      <p:ext uri="{BB962C8B-B14F-4D97-AF65-F5344CB8AC3E}">
        <p14:creationId xmlns:p14="http://schemas.microsoft.com/office/powerpoint/2010/main" val="338031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4D40A-8BB6-1A77-6FD8-3D8DCFC3DA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793AE108-5E9D-0204-6A2A-119FCAC157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7C139E5C-C339-3092-700C-C954C8B82F57}"/>
              </a:ext>
            </a:extLst>
          </p:cNvPr>
          <p:cNvSpPr>
            <a:spLocks noGrp="1"/>
          </p:cNvSpPr>
          <p:nvPr>
            <p:ph type="ftr" sz="quarter" idx="3"/>
          </p:nvPr>
        </p:nvSpPr>
        <p:spPr>
          <a:xfrm>
            <a:off x="838190"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en-IE" dirty="0"/>
          </a:p>
        </p:txBody>
      </p:sp>
      <p:sp>
        <p:nvSpPr>
          <p:cNvPr id="8" name="Slide Number Placeholder 5">
            <a:extLst>
              <a:ext uri="{FF2B5EF4-FFF2-40B4-BE49-F238E27FC236}">
                <a16:creationId xmlns:a16="http://schemas.microsoft.com/office/drawing/2014/main" id="{4281D8E4-6B8C-51FE-AC57-50C6497491D1}"/>
              </a:ext>
            </a:extLst>
          </p:cNvPr>
          <p:cNvSpPr>
            <a:spLocks noGrp="1"/>
          </p:cNvSpPr>
          <p:nvPr>
            <p:ph type="sldNum" sz="quarter" idx="4"/>
          </p:nvPr>
        </p:nvSpPr>
        <p:spPr>
          <a:xfrm>
            <a:off x="5139267" y="6356350"/>
            <a:ext cx="6214533" cy="365125"/>
          </a:xfrm>
          <a:prstGeom prst="rect">
            <a:avLst/>
          </a:prstGeom>
        </p:spPr>
        <p:txBody>
          <a:bodyPr vert="horz" lIns="91440" tIns="45720" rIns="91440" bIns="45720" rtlCol="0" anchor="ctr"/>
          <a:lstStyle>
            <a:lvl1pPr algn="r">
              <a:defRPr sz="1200">
                <a:solidFill>
                  <a:schemeClr val="tx1"/>
                </a:solidFill>
              </a:defRPr>
            </a:lvl1pPr>
          </a:lstStyle>
          <a:p>
            <a:r>
              <a:rPr lang="en-IE" dirty="0"/>
              <a:t>Dries Neirynck (Ultra Radio Ltd), Jim Lansford (Qualcomm)</a:t>
            </a:r>
          </a:p>
        </p:txBody>
      </p:sp>
    </p:spTree>
    <p:extLst>
      <p:ext uri="{BB962C8B-B14F-4D97-AF65-F5344CB8AC3E}">
        <p14:creationId xmlns:p14="http://schemas.microsoft.com/office/powerpoint/2010/main" val="222196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9FEF-63A5-BBA8-AF41-A3410E9E4D4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A76EE13-9BAE-54AA-30F1-47017AB43F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4071452F-46E7-410D-0E78-95AEF22207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8" name="Footer Placeholder 4">
            <a:extLst>
              <a:ext uri="{FF2B5EF4-FFF2-40B4-BE49-F238E27FC236}">
                <a16:creationId xmlns:a16="http://schemas.microsoft.com/office/drawing/2014/main" id="{BD2C3E2D-0CAA-1346-B14B-CBC969363484}"/>
              </a:ext>
            </a:extLst>
          </p:cNvPr>
          <p:cNvSpPr>
            <a:spLocks noGrp="1"/>
          </p:cNvSpPr>
          <p:nvPr>
            <p:ph type="ftr" sz="quarter" idx="3"/>
          </p:nvPr>
        </p:nvSpPr>
        <p:spPr>
          <a:xfrm>
            <a:off x="838190"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en-IE" dirty="0"/>
          </a:p>
        </p:txBody>
      </p:sp>
      <p:sp>
        <p:nvSpPr>
          <p:cNvPr id="9" name="Slide Number Placeholder 5">
            <a:extLst>
              <a:ext uri="{FF2B5EF4-FFF2-40B4-BE49-F238E27FC236}">
                <a16:creationId xmlns:a16="http://schemas.microsoft.com/office/drawing/2014/main" id="{644FB298-4D29-A60E-AD73-C9F91D440888}"/>
              </a:ext>
            </a:extLst>
          </p:cNvPr>
          <p:cNvSpPr>
            <a:spLocks noGrp="1"/>
          </p:cNvSpPr>
          <p:nvPr>
            <p:ph type="sldNum" sz="quarter" idx="4"/>
          </p:nvPr>
        </p:nvSpPr>
        <p:spPr>
          <a:xfrm>
            <a:off x="5139267" y="6356350"/>
            <a:ext cx="6214533" cy="365125"/>
          </a:xfrm>
          <a:prstGeom prst="rect">
            <a:avLst/>
          </a:prstGeom>
        </p:spPr>
        <p:txBody>
          <a:bodyPr vert="horz" lIns="91440" tIns="45720" rIns="91440" bIns="45720" rtlCol="0" anchor="ctr"/>
          <a:lstStyle>
            <a:lvl1pPr algn="r">
              <a:defRPr sz="1200">
                <a:solidFill>
                  <a:schemeClr val="tx1"/>
                </a:solidFill>
              </a:defRPr>
            </a:lvl1pPr>
          </a:lstStyle>
          <a:p>
            <a:r>
              <a:rPr lang="en-IE" dirty="0"/>
              <a:t>Dries Neirynck (Ultra Radio Ltd), Jim Lansford (Qualcomm)</a:t>
            </a:r>
          </a:p>
        </p:txBody>
      </p:sp>
    </p:spTree>
    <p:extLst>
      <p:ext uri="{BB962C8B-B14F-4D97-AF65-F5344CB8AC3E}">
        <p14:creationId xmlns:p14="http://schemas.microsoft.com/office/powerpoint/2010/main" val="345406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CD2CC-EF16-64F4-0CF6-D11F08B6871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8120BAC-118B-7C79-657A-4CCCD2A534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54CE83-D28D-17F9-D493-9643686A60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7620B95-6BE4-3DFC-2591-ACD092E323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7726E5-12B1-44D3-4C08-49FB5A5689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2" name="Footer Placeholder 4">
            <a:extLst>
              <a:ext uri="{FF2B5EF4-FFF2-40B4-BE49-F238E27FC236}">
                <a16:creationId xmlns:a16="http://schemas.microsoft.com/office/drawing/2014/main" id="{C254AAD5-5316-6239-7ABE-6A28C1E0C219}"/>
              </a:ext>
            </a:extLst>
          </p:cNvPr>
          <p:cNvSpPr>
            <a:spLocks noGrp="1"/>
          </p:cNvSpPr>
          <p:nvPr>
            <p:ph type="ftr" sz="quarter" idx="10"/>
          </p:nvPr>
        </p:nvSpPr>
        <p:spPr>
          <a:xfrm>
            <a:off x="838190"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en-IE" dirty="0"/>
          </a:p>
        </p:txBody>
      </p:sp>
      <p:sp>
        <p:nvSpPr>
          <p:cNvPr id="13" name="Slide Number Placeholder 5">
            <a:extLst>
              <a:ext uri="{FF2B5EF4-FFF2-40B4-BE49-F238E27FC236}">
                <a16:creationId xmlns:a16="http://schemas.microsoft.com/office/drawing/2014/main" id="{BC9244B3-A173-09E6-A2D1-1C4BB3BD48FF}"/>
              </a:ext>
            </a:extLst>
          </p:cNvPr>
          <p:cNvSpPr>
            <a:spLocks noGrp="1"/>
          </p:cNvSpPr>
          <p:nvPr>
            <p:ph type="sldNum" sz="quarter" idx="11"/>
          </p:nvPr>
        </p:nvSpPr>
        <p:spPr>
          <a:xfrm>
            <a:off x="5139267" y="6356350"/>
            <a:ext cx="6214533" cy="365125"/>
          </a:xfrm>
          <a:prstGeom prst="rect">
            <a:avLst/>
          </a:prstGeom>
        </p:spPr>
        <p:txBody>
          <a:bodyPr vert="horz" lIns="91440" tIns="45720" rIns="91440" bIns="45720" rtlCol="0" anchor="ctr"/>
          <a:lstStyle>
            <a:lvl1pPr algn="r">
              <a:defRPr sz="1200">
                <a:solidFill>
                  <a:schemeClr val="tx1"/>
                </a:solidFill>
              </a:defRPr>
            </a:lvl1pPr>
          </a:lstStyle>
          <a:p>
            <a:r>
              <a:rPr lang="en-IE" dirty="0"/>
              <a:t>Dries Neirynck (Ultra Radio Ltd), Jim Lansford (Qualcomm)</a:t>
            </a:r>
          </a:p>
        </p:txBody>
      </p:sp>
    </p:spTree>
    <p:extLst>
      <p:ext uri="{BB962C8B-B14F-4D97-AF65-F5344CB8AC3E}">
        <p14:creationId xmlns:p14="http://schemas.microsoft.com/office/powerpoint/2010/main" val="321369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8BDD-EF6A-8284-95E5-C5635C39F459}"/>
              </a:ext>
            </a:extLst>
          </p:cNvPr>
          <p:cNvSpPr>
            <a:spLocks noGrp="1"/>
          </p:cNvSpPr>
          <p:nvPr>
            <p:ph type="title"/>
          </p:nvPr>
        </p:nvSpPr>
        <p:spPr/>
        <p:txBody>
          <a:bodyPr/>
          <a:lstStyle/>
          <a:p>
            <a:r>
              <a:rPr lang="en-US"/>
              <a:t>Click to edit Master title style</a:t>
            </a:r>
            <a:endParaRPr lang="en-IE"/>
          </a:p>
        </p:txBody>
      </p:sp>
      <p:sp>
        <p:nvSpPr>
          <p:cNvPr id="6" name="Footer Placeholder 4">
            <a:extLst>
              <a:ext uri="{FF2B5EF4-FFF2-40B4-BE49-F238E27FC236}">
                <a16:creationId xmlns:a16="http://schemas.microsoft.com/office/drawing/2014/main" id="{117331CA-23BC-2280-5934-C72286446858}"/>
              </a:ext>
            </a:extLst>
          </p:cNvPr>
          <p:cNvSpPr>
            <a:spLocks noGrp="1"/>
          </p:cNvSpPr>
          <p:nvPr>
            <p:ph type="ftr" sz="quarter" idx="3"/>
          </p:nvPr>
        </p:nvSpPr>
        <p:spPr>
          <a:xfrm>
            <a:off x="838190"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en-IE" dirty="0"/>
          </a:p>
        </p:txBody>
      </p:sp>
      <p:sp>
        <p:nvSpPr>
          <p:cNvPr id="7" name="Slide Number Placeholder 5">
            <a:extLst>
              <a:ext uri="{FF2B5EF4-FFF2-40B4-BE49-F238E27FC236}">
                <a16:creationId xmlns:a16="http://schemas.microsoft.com/office/drawing/2014/main" id="{0332C00E-F577-DB22-7CCC-0946E62648ED}"/>
              </a:ext>
            </a:extLst>
          </p:cNvPr>
          <p:cNvSpPr>
            <a:spLocks noGrp="1"/>
          </p:cNvSpPr>
          <p:nvPr>
            <p:ph type="sldNum" sz="quarter" idx="4"/>
          </p:nvPr>
        </p:nvSpPr>
        <p:spPr>
          <a:xfrm>
            <a:off x="5139267" y="6356350"/>
            <a:ext cx="6214533" cy="365125"/>
          </a:xfrm>
          <a:prstGeom prst="rect">
            <a:avLst/>
          </a:prstGeom>
        </p:spPr>
        <p:txBody>
          <a:bodyPr vert="horz" lIns="91440" tIns="45720" rIns="91440" bIns="45720" rtlCol="0" anchor="ctr"/>
          <a:lstStyle>
            <a:lvl1pPr algn="r">
              <a:defRPr sz="1200">
                <a:solidFill>
                  <a:schemeClr val="tx1"/>
                </a:solidFill>
              </a:defRPr>
            </a:lvl1pPr>
          </a:lstStyle>
          <a:p>
            <a:r>
              <a:rPr lang="en-IE" dirty="0"/>
              <a:t>Dries Neirynck (Ultra Radio Ltd), Jim Lansford (Qualcomm)</a:t>
            </a:r>
          </a:p>
        </p:txBody>
      </p:sp>
    </p:spTree>
    <p:extLst>
      <p:ext uri="{BB962C8B-B14F-4D97-AF65-F5344CB8AC3E}">
        <p14:creationId xmlns:p14="http://schemas.microsoft.com/office/powerpoint/2010/main" val="4078592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8102A7E-3D38-FE78-7910-C3FA83B2FC35}"/>
              </a:ext>
            </a:extLst>
          </p:cNvPr>
          <p:cNvSpPr>
            <a:spLocks noGrp="1"/>
          </p:cNvSpPr>
          <p:nvPr>
            <p:ph type="ftr" sz="quarter" idx="3"/>
          </p:nvPr>
        </p:nvSpPr>
        <p:spPr>
          <a:xfrm>
            <a:off x="838190"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en-IE" dirty="0"/>
          </a:p>
        </p:txBody>
      </p:sp>
      <p:sp>
        <p:nvSpPr>
          <p:cNvPr id="6" name="Slide Number Placeholder 5">
            <a:extLst>
              <a:ext uri="{FF2B5EF4-FFF2-40B4-BE49-F238E27FC236}">
                <a16:creationId xmlns:a16="http://schemas.microsoft.com/office/drawing/2014/main" id="{787FC176-9565-0307-AC96-0F42CDA1C2CE}"/>
              </a:ext>
            </a:extLst>
          </p:cNvPr>
          <p:cNvSpPr>
            <a:spLocks noGrp="1"/>
          </p:cNvSpPr>
          <p:nvPr>
            <p:ph type="sldNum" sz="quarter" idx="4"/>
          </p:nvPr>
        </p:nvSpPr>
        <p:spPr>
          <a:xfrm>
            <a:off x="5139267" y="6356350"/>
            <a:ext cx="6214533" cy="365125"/>
          </a:xfrm>
          <a:prstGeom prst="rect">
            <a:avLst/>
          </a:prstGeom>
        </p:spPr>
        <p:txBody>
          <a:bodyPr vert="horz" lIns="91440" tIns="45720" rIns="91440" bIns="45720" rtlCol="0" anchor="ctr"/>
          <a:lstStyle>
            <a:lvl1pPr algn="r">
              <a:defRPr sz="1200">
                <a:solidFill>
                  <a:schemeClr val="tx1"/>
                </a:solidFill>
              </a:defRPr>
            </a:lvl1pPr>
          </a:lstStyle>
          <a:p>
            <a:r>
              <a:rPr lang="en-IE" dirty="0"/>
              <a:t>Dries Neirynck (Ultra Radio Ltd), Jim Lansford (Qualcomm)    Slide </a:t>
            </a:r>
            <a:fld id="{027725F2-252F-4E36-A029-D95BD9B44CBA}" type="slidenum">
              <a:rPr lang="en-IE" smtClean="0"/>
              <a:pPr/>
              <a:t>‹#›</a:t>
            </a:fld>
            <a:endParaRPr lang="en-IE" dirty="0"/>
          </a:p>
        </p:txBody>
      </p:sp>
    </p:spTree>
    <p:extLst>
      <p:ext uri="{BB962C8B-B14F-4D97-AF65-F5344CB8AC3E}">
        <p14:creationId xmlns:p14="http://schemas.microsoft.com/office/powerpoint/2010/main" val="86258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AB96-C15C-8F63-EB7B-EAB50A805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6E37283-4AEF-D61E-2B94-D9BF8768F2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AE7AB6AA-87B7-044D-D79D-5E305CAE1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2BD7E4C8-3FD6-8B92-455D-0FF69B93F2FC}"/>
              </a:ext>
            </a:extLst>
          </p:cNvPr>
          <p:cNvSpPr>
            <a:spLocks noGrp="1"/>
          </p:cNvSpPr>
          <p:nvPr>
            <p:ph type="ftr" sz="quarter" idx="3"/>
          </p:nvPr>
        </p:nvSpPr>
        <p:spPr>
          <a:xfrm>
            <a:off x="838190"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en-IE" dirty="0"/>
          </a:p>
        </p:txBody>
      </p:sp>
      <p:sp>
        <p:nvSpPr>
          <p:cNvPr id="9" name="Slide Number Placeholder 5">
            <a:extLst>
              <a:ext uri="{FF2B5EF4-FFF2-40B4-BE49-F238E27FC236}">
                <a16:creationId xmlns:a16="http://schemas.microsoft.com/office/drawing/2014/main" id="{65E8B3BD-B7A0-10C5-6437-EB6E29DDBB91}"/>
              </a:ext>
            </a:extLst>
          </p:cNvPr>
          <p:cNvSpPr>
            <a:spLocks noGrp="1"/>
          </p:cNvSpPr>
          <p:nvPr>
            <p:ph type="sldNum" sz="quarter" idx="4"/>
          </p:nvPr>
        </p:nvSpPr>
        <p:spPr>
          <a:xfrm>
            <a:off x="5139267" y="6356350"/>
            <a:ext cx="6214533" cy="365125"/>
          </a:xfrm>
          <a:prstGeom prst="rect">
            <a:avLst/>
          </a:prstGeom>
        </p:spPr>
        <p:txBody>
          <a:bodyPr vert="horz" lIns="91440" tIns="45720" rIns="91440" bIns="45720" rtlCol="0" anchor="ctr"/>
          <a:lstStyle>
            <a:lvl1pPr algn="r">
              <a:defRPr sz="1200">
                <a:solidFill>
                  <a:schemeClr val="tx1"/>
                </a:solidFill>
              </a:defRPr>
            </a:lvl1pPr>
          </a:lstStyle>
          <a:p>
            <a:r>
              <a:rPr lang="en-IE" dirty="0"/>
              <a:t>Dries Neirynck (Ultra Radio Ltd), Jim Lansford (Qualcomm)</a:t>
            </a:r>
          </a:p>
        </p:txBody>
      </p:sp>
    </p:spTree>
    <p:extLst>
      <p:ext uri="{BB962C8B-B14F-4D97-AF65-F5344CB8AC3E}">
        <p14:creationId xmlns:p14="http://schemas.microsoft.com/office/powerpoint/2010/main" val="253915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6961-4A9D-E86A-1D27-A2EC8E4448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8B49C01-75F3-EB70-7C2F-753089CE02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01894F3-A5B7-C702-B411-8551DC583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0E94914E-0962-A6D8-9533-8AA730872A5B}"/>
              </a:ext>
            </a:extLst>
          </p:cNvPr>
          <p:cNvSpPr>
            <a:spLocks noGrp="1"/>
          </p:cNvSpPr>
          <p:nvPr>
            <p:ph type="ftr" sz="quarter" idx="3"/>
          </p:nvPr>
        </p:nvSpPr>
        <p:spPr>
          <a:xfrm>
            <a:off x="838190"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en-IE" dirty="0"/>
          </a:p>
        </p:txBody>
      </p:sp>
      <p:sp>
        <p:nvSpPr>
          <p:cNvPr id="9" name="Slide Number Placeholder 5">
            <a:extLst>
              <a:ext uri="{FF2B5EF4-FFF2-40B4-BE49-F238E27FC236}">
                <a16:creationId xmlns:a16="http://schemas.microsoft.com/office/drawing/2014/main" id="{E0883C96-1D21-CF44-0F7B-8C2F3C214656}"/>
              </a:ext>
            </a:extLst>
          </p:cNvPr>
          <p:cNvSpPr>
            <a:spLocks noGrp="1"/>
          </p:cNvSpPr>
          <p:nvPr>
            <p:ph type="sldNum" sz="quarter" idx="4"/>
          </p:nvPr>
        </p:nvSpPr>
        <p:spPr>
          <a:xfrm>
            <a:off x="5139267" y="6356350"/>
            <a:ext cx="6214533" cy="365125"/>
          </a:xfrm>
          <a:prstGeom prst="rect">
            <a:avLst/>
          </a:prstGeom>
        </p:spPr>
        <p:txBody>
          <a:bodyPr vert="horz" lIns="91440" tIns="45720" rIns="91440" bIns="45720" rtlCol="0" anchor="ctr"/>
          <a:lstStyle>
            <a:lvl1pPr algn="r">
              <a:defRPr sz="1200">
                <a:solidFill>
                  <a:schemeClr val="tx1"/>
                </a:solidFill>
              </a:defRPr>
            </a:lvl1pPr>
          </a:lstStyle>
          <a:p>
            <a:r>
              <a:rPr lang="en-IE" dirty="0"/>
              <a:t>Dries Neirynck (Ultra Radio Ltd), Jim Lansford (Qualcomm)</a:t>
            </a:r>
          </a:p>
        </p:txBody>
      </p:sp>
    </p:spTree>
    <p:extLst>
      <p:ext uri="{BB962C8B-B14F-4D97-AF65-F5344CB8AC3E}">
        <p14:creationId xmlns:p14="http://schemas.microsoft.com/office/powerpoint/2010/main" val="304405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DCF2E9-AD0E-A0DC-B9EC-0E62712968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5C4A7B6-9885-7904-3AF9-87A504327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Slide Number Placeholder 5">
            <a:extLst>
              <a:ext uri="{FF2B5EF4-FFF2-40B4-BE49-F238E27FC236}">
                <a16:creationId xmlns:a16="http://schemas.microsoft.com/office/drawing/2014/main" id="{A3BADD9A-7139-C137-6DCF-22FCD323E00D}"/>
              </a:ext>
            </a:extLst>
          </p:cNvPr>
          <p:cNvSpPr>
            <a:spLocks noGrp="1"/>
          </p:cNvSpPr>
          <p:nvPr>
            <p:ph type="sldNum" sz="quarter" idx="4"/>
          </p:nvPr>
        </p:nvSpPr>
        <p:spPr>
          <a:xfrm>
            <a:off x="5139267" y="6356350"/>
            <a:ext cx="6214533" cy="365125"/>
          </a:xfrm>
          <a:prstGeom prst="rect">
            <a:avLst/>
          </a:prstGeom>
        </p:spPr>
        <p:txBody>
          <a:bodyPr vert="horz" lIns="91440" tIns="45720" rIns="91440" bIns="45720" rtlCol="0" anchor="ctr"/>
          <a:lstStyle>
            <a:lvl1pPr algn="r">
              <a:defRPr sz="1200">
                <a:solidFill>
                  <a:schemeClr val="tx1"/>
                </a:solidFill>
              </a:defRPr>
            </a:lvl1pPr>
          </a:lstStyle>
          <a:p>
            <a:r>
              <a:rPr lang="en-IE" dirty="0"/>
              <a:t>Dries Neirynck (Ultra Radio Ltd), Jim Lansford (Qualcomm)</a:t>
            </a:r>
          </a:p>
        </p:txBody>
      </p:sp>
      <p:sp>
        <p:nvSpPr>
          <p:cNvPr id="7" name="CustomShape 1">
            <a:extLst>
              <a:ext uri="{FF2B5EF4-FFF2-40B4-BE49-F238E27FC236}">
                <a16:creationId xmlns:a16="http://schemas.microsoft.com/office/drawing/2014/main" id="{B72C7D48-3CB5-F757-5509-F14B35469DED}"/>
              </a:ext>
            </a:extLst>
          </p:cNvPr>
          <p:cNvSpPr/>
          <p:nvPr userDrawn="1"/>
        </p:nvSpPr>
        <p:spPr>
          <a:xfrm>
            <a:off x="6005289" y="371229"/>
            <a:ext cx="5348520" cy="199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marL="1828800" algn="r">
              <a:lnSpc>
                <a:spcPct val="100000"/>
              </a:lnSpc>
            </a:pPr>
            <a:r>
              <a:rPr lang="fi-FI" sz="1400" b="1" strike="noStrike" spc="-1" dirty="0">
                <a:solidFill>
                  <a:srgbClr val="000000"/>
                </a:solidFill>
                <a:latin typeface="Times New Roman"/>
                <a:ea typeface="DejaVu Sans"/>
              </a:rPr>
              <a:t>doc.: 15-22-0505-00-wng0</a:t>
            </a:r>
            <a:endParaRPr lang="en-US" sz="1400" b="0" strike="noStrike" spc="-1" dirty="0">
              <a:latin typeface="Arial"/>
            </a:endParaRPr>
          </a:p>
        </p:txBody>
      </p:sp>
      <p:sp>
        <p:nvSpPr>
          <p:cNvPr id="8" name="CustomShape 6">
            <a:extLst>
              <a:ext uri="{FF2B5EF4-FFF2-40B4-BE49-F238E27FC236}">
                <a16:creationId xmlns:a16="http://schemas.microsoft.com/office/drawing/2014/main" id="{DF393E68-3C63-AD57-0B69-9D9B3DF812AD}"/>
              </a:ext>
            </a:extLst>
          </p:cNvPr>
          <p:cNvSpPr/>
          <p:nvPr userDrawn="1"/>
        </p:nvSpPr>
        <p:spPr>
          <a:xfrm>
            <a:off x="838200" y="6356349"/>
            <a:ext cx="4644066" cy="365125"/>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l">
              <a:lnSpc>
                <a:spcPct val="100000"/>
              </a:lnSpc>
            </a:pPr>
            <a:r>
              <a:rPr lang="fi-FI" sz="1200" b="0" strike="noStrike" spc="-1" dirty="0">
                <a:solidFill>
                  <a:srgbClr val="000000"/>
                </a:solidFill>
                <a:latin typeface="+mn-lt"/>
                <a:ea typeface="DejaVu Sans"/>
              </a:rPr>
              <a:t>Slide </a:t>
            </a:r>
            <a:fld id="{287BCAA2-3E6A-4574-99DC-D27DA9C3D751}" type="slidenum">
              <a:rPr lang="fi-FI" sz="1200" b="0" strike="noStrike" spc="-1">
                <a:solidFill>
                  <a:srgbClr val="000000"/>
                </a:solidFill>
                <a:latin typeface="+mn-lt"/>
                <a:ea typeface="DejaVu Sans"/>
              </a:rPr>
              <a:pPr algn="l">
                <a:lnSpc>
                  <a:spcPct val="100000"/>
                </a:lnSpc>
              </a:pPr>
              <a:t>‹#›</a:t>
            </a:fld>
            <a:r>
              <a:rPr lang="fi-FI" sz="1200" b="0" strike="noStrike" spc="-1" dirty="0">
                <a:solidFill>
                  <a:srgbClr val="000000"/>
                </a:solidFill>
                <a:latin typeface="+mn-lt"/>
                <a:ea typeface="DejaVu Sans"/>
              </a:rPr>
              <a:t> </a:t>
            </a:r>
            <a:endParaRPr lang="en-US" sz="1200" b="0" strike="noStrike" spc="-1" dirty="0">
              <a:latin typeface="+mn-lt"/>
            </a:endParaRPr>
          </a:p>
        </p:txBody>
      </p:sp>
    </p:spTree>
    <p:extLst>
      <p:ext uri="{BB962C8B-B14F-4D97-AF65-F5344CB8AC3E}">
        <p14:creationId xmlns:p14="http://schemas.microsoft.com/office/powerpoint/2010/main" val="2401193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8/dcn/22/18-22-0060-00-0000-liaison-from-etsi-tc-erm-re-revision-report-tr-103-181-3-summary-worldwide-uwb-regulations.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BA3D5B8A-4F52-636A-03AF-E2342352BD34}"/>
              </a:ext>
            </a:extLst>
          </p:cNvPr>
          <p:cNvSpPr/>
          <p:nvPr/>
        </p:nvSpPr>
        <p:spPr>
          <a:xfrm>
            <a:off x="166319" y="905813"/>
            <a:ext cx="11687013" cy="5605053"/>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oAutofit/>
          </a:bodyPr>
          <a:lstStyle/>
          <a:p>
            <a:pPr algn="ctr">
              <a:lnSpc>
                <a:spcPct val="100000"/>
              </a:lnSpc>
            </a:pPr>
            <a:r>
              <a:rPr lang="fi-FI" sz="1800" b="1" u="sng" strike="noStrike" spc="-1" dirty="0">
                <a:solidFill>
                  <a:srgbClr val="000000"/>
                </a:solidFill>
                <a:uFill>
                  <a:solidFill>
                    <a:srgbClr val="FFFFFF"/>
                  </a:solidFill>
                </a:uFill>
                <a:latin typeface="Times New Roman"/>
                <a:ea typeface="DejaVu Sans"/>
              </a:rPr>
              <a:t>Project: IEEE P802.15 Working Group for Wireless Personal Area Networks (WPANs)</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fi-FI" sz="1600" b="1" strike="noStrike" spc="-1" dirty="0">
                <a:solidFill>
                  <a:srgbClr val="000000"/>
                </a:solidFill>
                <a:latin typeface="Times New Roman"/>
                <a:ea typeface="DejaVu Sans"/>
              </a:rPr>
              <a:t>Submission Title:</a:t>
            </a:r>
            <a:r>
              <a:rPr lang="fi-FI" sz="1600" b="0" strike="noStrike" spc="-1" dirty="0">
                <a:solidFill>
                  <a:srgbClr val="000000"/>
                </a:solidFill>
                <a:latin typeface="Times New Roman"/>
                <a:ea typeface="DejaVu Sans"/>
              </a:rPr>
              <a:t> </a:t>
            </a:r>
            <a:r>
              <a:rPr lang="en-IE" sz="1600" b="0" strike="noStrike" spc="-1" dirty="0">
                <a:solidFill>
                  <a:srgbClr val="000000"/>
                </a:solidFill>
                <a:latin typeface="Times New Roman"/>
                <a:ea typeface="DejaVu Sans"/>
              </a:rPr>
              <a:t>UWB Regulatory Considerations</a:t>
            </a:r>
            <a:endParaRPr lang="en-US" sz="1600" b="0" strike="noStrike" spc="-1" dirty="0">
              <a:latin typeface="Arial"/>
            </a:endParaRPr>
          </a:p>
          <a:p>
            <a:pPr>
              <a:lnSpc>
                <a:spcPct val="100000"/>
              </a:lnSpc>
            </a:pPr>
            <a:r>
              <a:rPr lang="fi-FI" sz="1600" b="1" strike="noStrike" spc="-1" dirty="0">
                <a:solidFill>
                  <a:srgbClr val="000000"/>
                </a:solidFill>
                <a:latin typeface="Times New Roman"/>
                <a:ea typeface="DejaVu Sans"/>
              </a:rPr>
              <a:t>Date Submitted: 14 September 2022</a:t>
            </a:r>
            <a:r>
              <a:rPr lang="fi-FI" sz="1600" b="0" strike="noStrike" spc="-1" dirty="0">
                <a:solidFill>
                  <a:srgbClr val="000000"/>
                </a:solidFill>
                <a:latin typeface="Times New Roman"/>
                <a:ea typeface="DejaVu Sans"/>
              </a:rPr>
              <a:t>	</a:t>
            </a:r>
            <a:endParaRPr lang="en-US" sz="1600" b="0" strike="noStrike" spc="-1" dirty="0">
              <a:latin typeface="Arial"/>
            </a:endParaRPr>
          </a:p>
          <a:p>
            <a:pPr>
              <a:lnSpc>
                <a:spcPct val="100000"/>
              </a:lnSpc>
            </a:pPr>
            <a:r>
              <a:rPr lang="fi-FI" sz="1600" b="1" strike="noStrike" spc="-1" dirty="0">
                <a:solidFill>
                  <a:srgbClr val="000000"/>
                </a:solidFill>
                <a:latin typeface="Times New Roman"/>
                <a:ea typeface="DejaVu Sans"/>
              </a:rPr>
              <a:t>Source:</a:t>
            </a:r>
            <a:r>
              <a:rPr lang="fi-FI" sz="1600" b="0" strike="noStrike" spc="-1" dirty="0">
                <a:solidFill>
                  <a:srgbClr val="000000"/>
                </a:solidFill>
                <a:latin typeface="Times New Roman"/>
                <a:ea typeface="DejaVu Sans"/>
              </a:rPr>
              <a:t> </a:t>
            </a:r>
            <a:r>
              <a:rPr lang="en-IE" sz="1600" b="0" strike="noStrike" spc="-1" dirty="0">
                <a:solidFill>
                  <a:srgbClr val="000000"/>
                </a:solidFill>
                <a:latin typeface="Times New Roman"/>
                <a:ea typeface="DejaVu Sans"/>
              </a:rPr>
              <a:t>Dries Neirynck (Ultra Radio Ltd), Jim Lansford (Qualcomm)</a:t>
            </a:r>
            <a:endParaRPr lang="en-US" sz="1600" b="0" strike="noStrike" spc="-1" dirty="0">
              <a:latin typeface="Arial"/>
            </a:endParaRPr>
          </a:p>
          <a:p>
            <a:pPr>
              <a:lnSpc>
                <a:spcPct val="100000"/>
              </a:lnSpc>
            </a:pPr>
            <a:r>
              <a:rPr lang="fi-FI" sz="1600" b="0" strike="noStrike" spc="-1" dirty="0">
                <a:solidFill>
                  <a:srgbClr val="000000"/>
                </a:solidFill>
                <a:latin typeface="Times New Roman"/>
                <a:ea typeface="DejaVu Sans"/>
              </a:rPr>
              <a:t>E-Mail: dries.neirynck ultra-radio.com, jlansfor qti.qualcomm.com 	</a:t>
            </a:r>
            <a:endParaRPr lang="en-US" sz="1600" b="0" strike="noStrike" spc="-1" dirty="0">
              <a:latin typeface="Arial"/>
            </a:endParaRPr>
          </a:p>
          <a:p>
            <a:pPr>
              <a:lnSpc>
                <a:spcPct val="100000"/>
              </a:lnSpc>
              <a:spcBef>
                <a:spcPts val="598"/>
              </a:spcBef>
              <a:spcAft>
                <a:spcPts val="598"/>
              </a:spcAft>
            </a:pPr>
            <a:r>
              <a:rPr lang="fi-FI" sz="1600" b="1" strike="noStrike" spc="-1" dirty="0">
                <a:solidFill>
                  <a:srgbClr val="000000"/>
                </a:solidFill>
                <a:latin typeface="Times New Roman"/>
                <a:ea typeface="DejaVu Sans"/>
              </a:rPr>
              <a:t>Re:</a:t>
            </a:r>
            <a:r>
              <a:rPr lang="fi-FI" sz="1600" b="0" strike="noStrike" spc="-1" dirty="0">
                <a:solidFill>
                  <a:srgbClr val="000000"/>
                </a:solidFill>
                <a:latin typeface="Times New Roman"/>
                <a:ea typeface="DejaVu Sans"/>
              </a:rPr>
              <a:t> September WNG meeting</a:t>
            </a:r>
            <a:endParaRPr lang="en-US" sz="1600" b="0" strike="noStrike" spc="-1" dirty="0">
              <a:latin typeface="Arial"/>
            </a:endParaRPr>
          </a:p>
          <a:p>
            <a:pPr>
              <a:lnSpc>
                <a:spcPct val="100000"/>
              </a:lnSpc>
              <a:spcBef>
                <a:spcPts val="598"/>
              </a:spcBef>
              <a:spcAft>
                <a:spcPts val="598"/>
              </a:spcAft>
            </a:pPr>
            <a:r>
              <a:rPr lang="fi-FI" sz="1600" b="1" strike="noStrike" spc="-1" dirty="0">
                <a:solidFill>
                  <a:srgbClr val="000000"/>
                </a:solidFill>
                <a:latin typeface="Times New Roman"/>
                <a:ea typeface="DejaVu Sans"/>
              </a:rPr>
              <a:t>Abstract:</a:t>
            </a:r>
            <a:r>
              <a:rPr lang="fi-FI" sz="1600" b="0" strike="noStrike" spc="-1" dirty="0">
                <a:solidFill>
                  <a:srgbClr val="000000"/>
                </a:solidFill>
                <a:latin typeface="Times New Roman"/>
                <a:ea typeface="DejaVu Sans"/>
              </a:rPr>
              <a:t>	</a:t>
            </a:r>
            <a:endParaRPr lang="en-US" sz="1600" b="0" strike="noStrike" spc="-1" dirty="0">
              <a:latin typeface="Arial"/>
            </a:endParaRPr>
          </a:p>
          <a:p>
            <a:pPr>
              <a:lnSpc>
                <a:spcPct val="100000"/>
              </a:lnSpc>
              <a:spcBef>
                <a:spcPts val="598"/>
              </a:spcBef>
              <a:spcAft>
                <a:spcPts val="598"/>
              </a:spcAft>
            </a:pPr>
            <a:r>
              <a:rPr lang="en-IE" sz="1600" b="0" strike="noStrike" spc="-1" dirty="0">
                <a:solidFill>
                  <a:srgbClr val="000000"/>
                </a:solidFill>
                <a:latin typeface="Times New Roman"/>
                <a:ea typeface="DejaVu Sans"/>
              </a:rPr>
              <a:t>Regulatory considerations for UWB deployment world-wide</a:t>
            </a:r>
            <a:endParaRPr lang="en-US" sz="1600" b="0" strike="noStrike" spc="-1" dirty="0">
              <a:latin typeface="Arial"/>
            </a:endParaRPr>
          </a:p>
          <a:p>
            <a:pPr>
              <a:lnSpc>
                <a:spcPct val="100000"/>
              </a:lnSpc>
              <a:spcBef>
                <a:spcPts val="598"/>
              </a:spcBef>
              <a:spcAft>
                <a:spcPts val="598"/>
              </a:spcAft>
            </a:pPr>
            <a:r>
              <a:rPr lang="fi-FI" sz="1600" b="1" strike="noStrike" spc="-1" dirty="0">
                <a:solidFill>
                  <a:srgbClr val="000000"/>
                </a:solidFill>
                <a:latin typeface="Times New Roman"/>
                <a:ea typeface="DejaVu Sans"/>
              </a:rPr>
              <a:t>Purpose:</a:t>
            </a:r>
            <a:r>
              <a:rPr lang="fi-FI" sz="1600" b="0" strike="noStrike" spc="-1" dirty="0">
                <a:solidFill>
                  <a:srgbClr val="000000"/>
                </a:solidFill>
                <a:latin typeface="Times New Roman"/>
                <a:ea typeface="DejaVu Sans"/>
              </a:rPr>
              <a:t>	Provide background information needed for implementations of the standard.</a:t>
            </a:r>
            <a:endParaRPr lang="en-US" sz="1600" b="0" strike="noStrike" spc="-1" dirty="0">
              <a:latin typeface="Arial"/>
            </a:endParaRPr>
          </a:p>
          <a:p>
            <a:pPr>
              <a:lnSpc>
                <a:spcPct val="100000"/>
              </a:lnSpc>
            </a:pPr>
            <a:r>
              <a:rPr lang="fi-FI" sz="1600" b="1" strike="noStrike" spc="-1" dirty="0">
                <a:solidFill>
                  <a:srgbClr val="000000"/>
                </a:solidFill>
                <a:latin typeface="Times New Roman"/>
                <a:ea typeface="DejaVu Sans"/>
              </a:rPr>
              <a:t>Notice:</a:t>
            </a:r>
            <a:r>
              <a:rPr lang="fi-FI" sz="1600" b="0" strike="noStrike" spc="-1" dirty="0">
                <a:solidFill>
                  <a:srgbClr val="000000"/>
                </a:solidFill>
                <a:latin typeface="Times New Roman"/>
                <a:ea typeface="DejaVu San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lang="en-US" sz="1600" b="0" strike="noStrike" spc="-1" dirty="0">
              <a:latin typeface="Arial"/>
            </a:endParaRPr>
          </a:p>
          <a:p>
            <a:pPr>
              <a:lnSpc>
                <a:spcPct val="100000"/>
              </a:lnSpc>
            </a:pPr>
            <a:r>
              <a:rPr lang="fi-FI" sz="1600" b="1" strike="noStrike" spc="-1" dirty="0">
                <a:solidFill>
                  <a:srgbClr val="000000"/>
                </a:solidFill>
                <a:latin typeface="Times New Roman"/>
                <a:ea typeface="DejaVu Sans"/>
              </a:rPr>
              <a:t>Release:</a:t>
            </a:r>
            <a:r>
              <a:rPr lang="fi-FI" sz="1600" b="0" strike="noStrike" spc="-1" dirty="0">
                <a:solidFill>
                  <a:srgbClr val="000000"/>
                </a:solidFill>
                <a:latin typeface="Times New Roman"/>
                <a:ea typeface="DejaVu Sans"/>
              </a:rPr>
              <a:t>	The contributor acknowledges and accepts that this contribution becomes the property of IEEE and may be made publicly available by P802.15.	</a:t>
            </a:r>
            <a:endParaRPr lang="en-US" sz="1600" b="0" strike="noStrike" spc="-1" dirty="0">
              <a:latin typeface="Arial"/>
            </a:endParaRPr>
          </a:p>
        </p:txBody>
      </p:sp>
      <p:sp>
        <p:nvSpPr>
          <p:cNvPr id="6" name="Slide Number Placeholder 5">
            <a:extLst>
              <a:ext uri="{FF2B5EF4-FFF2-40B4-BE49-F238E27FC236}">
                <a16:creationId xmlns:a16="http://schemas.microsoft.com/office/drawing/2014/main" id="{9ABC7696-9A82-27B6-8E02-BFD5F6175DF3}"/>
              </a:ext>
            </a:extLst>
          </p:cNvPr>
          <p:cNvSpPr>
            <a:spLocks noGrp="1"/>
          </p:cNvSpPr>
          <p:nvPr>
            <p:ph type="sldNum" sz="quarter" idx="4"/>
          </p:nvPr>
        </p:nvSpPr>
        <p:spPr/>
        <p:txBody>
          <a:bodyPr/>
          <a:lstStyle/>
          <a:p>
            <a:r>
              <a:rPr lang="en-IE"/>
              <a:t>Dries Neirynck (Ultra Radio Ltd), Jim Lansford (Qualcomm)</a:t>
            </a:r>
            <a:endParaRPr lang="en-IE" dirty="0"/>
          </a:p>
        </p:txBody>
      </p:sp>
    </p:spTree>
    <p:extLst>
      <p:ext uri="{BB962C8B-B14F-4D97-AF65-F5344CB8AC3E}">
        <p14:creationId xmlns:p14="http://schemas.microsoft.com/office/powerpoint/2010/main" val="50203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C65A-8E91-276D-451D-35F498A76D0E}"/>
              </a:ext>
            </a:extLst>
          </p:cNvPr>
          <p:cNvSpPr>
            <a:spLocks noGrp="1"/>
          </p:cNvSpPr>
          <p:nvPr>
            <p:ph type="title"/>
          </p:nvPr>
        </p:nvSpPr>
        <p:spPr/>
        <p:txBody>
          <a:bodyPr/>
          <a:lstStyle/>
          <a:p>
            <a:r>
              <a:rPr lang="en-IE" dirty="0"/>
              <a:t>The rest of the world</a:t>
            </a:r>
          </a:p>
        </p:txBody>
      </p:sp>
      <p:sp>
        <p:nvSpPr>
          <p:cNvPr id="3" name="Content Placeholder 2">
            <a:extLst>
              <a:ext uri="{FF2B5EF4-FFF2-40B4-BE49-F238E27FC236}">
                <a16:creationId xmlns:a16="http://schemas.microsoft.com/office/drawing/2014/main" id="{67E698DA-0533-91F4-255C-7A9ED3F46C13}"/>
              </a:ext>
            </a:extLst>
          </p:cNvPr>
          <p:cNvSpPr>
            <a:spLocks noGrp="1"/>
          </p:cNvSpPr>
          <p:nvPr>
            <p:ph sz="half" idx="1"/>
          </p:nvPr>
        </p:nvSpPr>
        <p:spPr/>
        <p:txBody>
          <a:bodyPr>
            <a:normAutofit lnSpcReduction="10000"/>
          </a:bodyPr>
          <a:lstStyle/>
          <a:p>
            <a:pPr marL="0" indent="0">
              <a:buNone/>
            </a:pPr>
            <a:r>
              <a:rPr lang="en-US" dirty="0"/>
              <a:t>Most countries implement either CEPT or FCC framework</a:t>
            </a:r>
          </a:p>
          <a:p>
            <a:pPr marL="0" indent="0">
              <a:buNone/>
            </a:pPr>
            <a:endParaRPr lang="en-US" dirty="0"/>
          </a:p>
          <a:p>
            <a:pPr marL="0" indent="0">
              <a:buNone/>
            </a:pPr>
            <a:r>
              <a:rPr lang="en-US" dirty="0"/>
              <a:t>CEPT framework mainly in Europe, Africa and Asia</a:t>
            </a:r>
          </a:p>
          <a:p>
            <a:pPr lvl="1"/>
            <a:r>
              <a:rPr lang="en-US" dirty="0"/>
              <a:t>Particularly China, Japan and Korea have own rule sets</a:t>
            </a:r>
          </a:p>
          <a:p>
            <a:pPr marL="0" indent="0">
              <a:buNone/>
            </a:pPr>
            <a:endParaRPr lang="en-US" dirty="0"/>
          </a:p>
          <a:p>
            <a:pPr marL="0" indent="0">
              <a:buNone/>
            </a:pPr>
            <a:r>
              <a:rPr lang="en-US" dirty="0"/>
              <a:t>FCC framework mainly in North and South America</a:t>
            </a:r>
          </a:p>
        </p:txBody>
      </p:sp>
      <p:pic>
        <p:nvPicPr>
          <p:cNvPr id="6" name="Content Placeholder 5">
            <a:extLst>
              <a:ext uri="{FF2B5EF4-FFF2-40B4-BE49-F238E27FC236}">
                <a16:creationId xmlns:a16="http://schemas.microsoft.com/office/drawing/2014/main" id="{B7CF6FAD-21E4-4952-2573-FF87010E519D}"/>
              </a:ext>
            </a:extLst>
          </p:cNvPr>
          <p:cNvPicPr>
            <a:picLocks noGrp="1" noChangeAspect="1"/>
          </p:cNvPicPr>
          <p:nvPr>
            <p:ph sz="half" idx="2"/>
          </p:nvPr>
        </p:nvPicPr>
        <p:blipFill>
          <a:blip r:embed="rId2"/>
          <a:stretch>
            <a:fillRect/>
          </a:stretch>
        </p:blipFill>
        <p:spPr>
          <a:xfrm>
            <a:off x="6300787" y="2077244"/>
            <a:ext cx="4924425" cy="3848100"/>
          </a:xfrm>
        </p:spPr>
      </p:pic>
      <p:sp>
        <p:nvSpPr>
          <p:cNvPr id="5" name="Slide Number Placeholder 4">
            <a:extLst>
              <a:ext uri="{FF2B5EF4-FFF2-40B4-BE49-F238E27FC236}">
                <a16:creationId xmlns:a16="http://schemas.microsoft.com/office/drawing/2014/main" id="{D8C06FB2-D1EA-96CD-32E8-DBDEECA6F2B5}"/>
              </a:ext>
            </a:extLst>
          </p:cNvPr>
          <p:cNvSpPr>
            <a:spLocks noGrp="1"/>
          </p:cNvSpPr>
          <p:nvPr>
            <p:ph type="sldNum" sz="quarter" idx="4"/>
          </p:nvPr>
        </p:nvSpPr>
        <p:spPr/>
        <p:txBody>
          <a:bodyPr/>
          <a:lstStyle/>
          <a:p>
            <a:r>
              <a:rPr lang="en-IE"/>
              <a:t>Dries Neirynck (Ultra Radio Ltd), Jim Lansford (Qualcomm)</a:t>
            </a:r>
            <a:endParaRPr lang="en-IE" dirty="0"/>
          </a:p>
        </p:txBody>
      </p:sp>
    </p:spTree>
    <p:extLst>
      <p:ext uri="{BB962C8B-B14F-4D97-AF65-F5344CB8AC3E}">
        <p14:creationId xmlns:p14="http://schemas.microsoft.com/office/powerpoint/2010/main" val="1430249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B8C2D8-AAF9-6E0D-4645-B028B6320C41}"/>
              </a:ext>
            </a:extLst>
          </p:cNvPr>
          <p:cNvPicPr>
            <a:picLocks noChangeAspect="1"/>
          </p:cNvPicPr>
          <p:nvPr/>
        </p:nvPicPr>
        <p:blipFill>
          <a:blip r:embed="rId2"/>
          <a:stretch>
            <a:fillRect/>
          </a:stretch>
        </p:blipFill>
        <p:spPr>
          <a:xfrm>
            <a:off x="6790266" y="43907"/>
            <a:ext cx="5181600" cy="5620835"/>
          </a:xfrm>
          <a:prstGeom prst="rect">
            <a:avLst/>
          </a:prstGeom>
        </p:spPr>
      </p:pic>
      <p:pic>
        <p:nvPicPr>
          <p:cNvPr id="10" name="Picture 9">
            <a:extLst>
              <a:ext uri="{FF2B5EF4-FFF2-40B4-BE49-F238E27FC236}">
                <a16:creationId xmlns:a16="http://schemas.microsoft.com/office/drawing/2014/main" id="{608682B9-256A-97F2-D53E-8364DF474A35}"/>
              </a:ext>
            </a:extLst>
          </p:cNvPr>
          <p:cNvPicPr>
            <a:picLocks noChangeAspect="1"/>
          </p:cNvPicPr>
          <p:nvPr/>
        </p:nvPicPr>
        <p:blipFill>
          <a:blip r:embed="rId3"/>
          <a:stretch>
            <a:fillRect/>
          </a:stretch>
        </p:blipFill>
        <p:spPr>
          <a:xfrm>
            <a:off x="3305175" y="4094365"/>
            <a:ext cx="8582025" cy="2371725"/>
          </a:xfrm>
          <a:prstGeom prst="rect">
            <a:avLst/>
          </a:prstGeom>
        </p:spPr>
      </p:pic>
      <p:pic>
        <p:nvPicPr>
          <p:cNvPr id="5" name="Picture 4">
            <a:extLst>
              <a:ext uri="{FF2B5EF4-FFF2-40B4-BE49-F238E27FC236}">
                <a16:creationId xmlns:a16="http://schemas.microsoft.com/office/drawing/2014/main" id="{9C5246E1-3693-79EF-E5E9-F27F7C94A6FC}"/>
              </a:ext>
            </a:extLst>
          </p:cNvPr>
          <p:cNvPicPr>
            <a:picLocks noChangeAspect="1"/>
          </p:cNvPicPr>
          <p:nvPr/>
        </p:nvPicPr>
        <p:blipFill>
          <a:blip r:embed="rId4"/>
          <a:stretch>
            <a:fillRect/>
          </a:stretch>
        </p:blipFill>
        <p:spPr>
          <a:xfrm>
            <a:off x="-66673" y="-6871"/>
            <a:ext cx="6238875" cy="4514850"/>
          </a:xfrm>
          <a:prstGeom prst="rect">
            <a:avLst/>
          </a:prstGeom>
        </p:spPr>
      </p:pic>
      <p:sp>
        <p:nvSpPr>
          <p:cNvPr id="3" name="Slide Number Placeholder 2">
            <a:extLst>
              <a:ext uri="{FF2B5EF4-FFF2-40B4-BE49-F238E27FC236}">
                <a16:creationId xmlns:a16="http://schemas.microsoft.com/office/drawing/2014/main" id="{4D90EB3D-D2B7-B6D5-6B38-C6B8C6754C4D}"/>
              </a:ext>
            </a:extLst>
          </p:cNvPr>
          <p:cNvSpPr>
            <a:spLocks noGrp="1"/>
          </p:cNvSpPr>
          <p:nvPr>
            <p:ph type="sldNum" sz="quarter" idx="4"/>
          </p:nvPr>
        </p:nvSpPr>
        <p:spPr/>
        <p:txBody>
          <a:bodyPr/>
          <a:lstStyle/>
          <a:p>
            <a:r>
              <a:rPr lang="en-IE"/>
              <a:t>Dries Neirynck (Ultra Radio Ltd), Jim Lansford (Qualcomm)</a:t>
            </a:r>
            <a:endParaRPr lang="en-IE" dirty="0"/>
          </a:p>
        </p:txBody>
      </p:sp>
    </p:spTree>
    <p:extLst>
      <p:ext uri="{BB962C8B-B14F-4D97-AF65-F5344CB8AC3E}">
        <p14:creationId xmlns:p14="http://schemas.microsoft.com/office/powerpoint/2010/main" val="2699097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BD4E96-2DA8-F41D-BB65-C7ACF766B2F6}"/>
              </a:ext>
            </a:extLst>
          </p:cNvPr>
          <p:cNvSpPr>
            <a:spLocks noGrp="1"/>
          </p:cNvSpPr>
          <p:nvPr>
            <p:ph type="title"/>
          </p:nvPr>
        </p:nvSpPr>
        <p:spPr/>
        <p:txBody>
          <a:bodyPr/>
          <a:lstStyle/>
          <a:p>
            <a:r>
              <a:rPr lang="en-IE" dirty="0"/>
              <a:t>Liaison Statement Extract </a:t>
            </a:r>
          </a:p>
        </p:txBody>
      </p:sp>
      <p:sp>
        <p:nvSpPr>
          <p:cNvPr id="6" name="Content Placeholder 5">
            <a:extLst>
              <a:ext uri="{FF2B5EF4-FFF2-40B4-BE49-F238E27FC236}">
                <a16:creationId xmlns:a16="http://schemas.microsoft.com/office/drawing/2014/main" id="{549C0098-66BB-00B9-F520-4E0B0F62D838}"/>
              </a:ext>
            </a:extLst>
          </p:cNvPr>
          <p:cNvSpPr>
            <a:spLocks noGrp="1"/>
          </p:cNvSpPr>
          <p:nvPr>
            <p:ph idx="1"/>
          </p:nvPr>
        </p:nvSpPr>
        <p:spPr/>
        <p:txBody>
          <a:bodyPr>
            <a:normAutofit fontScale="92500" lnSpcReduction="10000"/>
          </a:bodyPr>
          <a:lstStyle/>
          <a:p>
            <a:pPr marL="0" indent="0">
              <a:buNone/>
            </a:pPr>
            <a:r>
              <a:rPr lang="en-US" b="0" dirty="0"/>
              <a:t>ETSI TC ERM TGUWB has previously published ETSI TR 103 181-3 (V2.1.1, 2019-01), an overview of UWB regulations between 3.1 – 10.6 GHz worldwide. Since then, many states have introduced UWB regulations. In this context, ETSI TC ERM TGUWB is now working on a revision of TR 103 181-3 and we would appreciate if any IEEE member could contribute to this revision.</a:t>
            </a:r>
          </a:p>
          <a:p>
            <a:endParaRPr lang="en-US" b="0" dirty="0"/>
          </a:p>
          <a:p>
            <a:pPr marL="0" indent="0">
              <a:buNone/>
            </a:pPr>
            <a:r>
              <a:rPr lang="en-US" b="0" dirty="0"/>
              <a:t>From our side, ETSI TC ERM TGUWB would be happy to provide any information you may require on the applicable CEPT/EC spectrum regulations and the corresponding ETSI standards. We will also inform you once the revision of TR 103 181-3 has been published.</a:t>
            </a:r>
          </a:p>
          <a:p>
            <a:pPr marL="0" indent="0" algn="r">
              <a:buNone/>
            </a:pPr>
            <a:r>
              <a:rPr lang="en-IE" dirty="0"/>
              <a:t>(see </a:t>
            </a:r>
            <a:r>
              <a:rPr lang="en-IE" dirty="0">
                <a:hlinkClick r:id="rId2"/>
              </a:rPr>
              <a:t>802.18-22/0060r0</a:t>
            </a:r>
            <a:r>
              <a:rPr lang="en-IE" dirty="0"/>
              <a:t>)</a:t>
            </a:r>
          </a:p>
        </p:txBody>
      </p:sp>
      <p:sp>
        <p:nvSpPr>
          <p:cNvPr id="3" name="Slide Number Placeholder 2">
            <a:extLst>
              <a:ext uri="{FF2B5EF4-FFF2-40B4-BE49-F238E27FC236}">
                <a16:creationId xmlns:a16="http://schemas.microsoft.com/office/drawing/2014/main" id="{3025FC0C-2D02-4729-BCB1-C1CBFD9A33B1}"/>
              </a:ext>
            </a:extLst>
          </p:cNvPr>
          <p:cNvSpPr>
            <a:spLocks noGrp="1"/>
          </p:cNvSpPr>
          <p:nvPr>
            <p:ph type="sldNum" sz="quarter" idx="4"/>
          </p:nvPr>
        </p:nvSpPr>
        <p:spPr/>
        <p:txBody>
          <a:bodyPr/>
          <a:lstStyle/>
          <a:p>
            <a:r>
              <a:rPr lang="en-IE"/>
              <a:t>Dries Neirynck (Ultra Radio Ltd), Jim Lansford (Qualcomm)</a:t>
            </a:r>
            <a:endParaRPr lang="en-IE" dirty="0"/>
          </a:p>
        </p:txBody>
      </p:sp>
    </p:spTree>
    <p:extLst>
      <p:ext uri="{BB962C8B-B14F-4D97-AF65-F5344CB8AC3E}">
        <p14:creationId xmlns:p14="http://schemas.microsoft.com/office/powerpoint/2010/main" val="39730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5265-5A4F-5EEB-03A4-2517B11A6F9C}"/>
              </a:ext>
            </a:extLst>
          </p:cNvPr>
          <p:cNvSpPr>
            <a:spLocks noGrp="1"/>
          </p:cNvSpPr>
          <p:nvPr>
            <p:ph type="ctrTitle"/>
          </p:nvPr>
        </p:nvSpPr>
        <p:spPr/>
        <p:txBody>
          <a:bodyPr/>
          <a:lstStyle/>
          <a:p>
            <a:r>
              <a:rPr lang="en-IE" dirty="0"/>
              <a:t>UWB </a:t>
            </a:r>
            <a:r>
              <a:rPr lang="en-IE"/>
              <a:t>Regulatory Considerations</a:t>
            </a:r>
            <a:endParaRPr lang="en-IE" dirty="0"/>
          </a:p>
        </p:txBody>
      </p:sp>
      <p:sp>
        <p:nvSpPr>
          <p:cNvPr id="3" name="Subtitle 2">
            <a:extLst>
              <a:ext uri="{FF2B5EF4-FFF2-40B4-BE49-F238E27FC236}">
                <a16:creationId xmlns:a16="http://schemas.microsoft.com/office/drawing/2014/main" id="{DA6B7759-02E4-2785-554F-9FCFC6CA602E}"/>
              </a:ext>
            </a:extLst>
          </p:cNvPr>
          <p:cNvSpPr>
            <a:spLocks noGrp="1"/>
          </p:cNvSpPr>
          <p:nvPr>
            <p:ph type="subTitle" idx="1"/>
          </p:nvPr>
        </p:nvSpPr>
        <p:spPr/>
        <p:txBody>
          <a:bodyPr/>
          <a:lstStyle/>
          <a:p>
            <a:r>
              <a:rPr lang="en-IE" dirty="0"/>
              <a:t>Dries Neirynck (Ultra Radio Ltd)</a:t>
            </a:r>
          </a:p>
          <a:p>
            <a:r>
              <a:rPr lang="en-IE" dirty="0"/>
              <a:t>Jim Lansford (Qualcomm)</a:t>
            </a:r>
          </a:p>
        </p:txBody>
      </p:sp>
      <p:sp>
        <p:nvSpPr>
          <p:cNvPr id="5" name="Slide Number Placeholder 4">
            <a:extLst>
              <a:ext uri="{FF2B5EF4-FFF2-40B4-BE49-F238E27FC236}">
                <a16:creationId xmlns:a16="http://schemas.microsoft.com/office/drawing/2014/main" id="{F428AFB7-3CE3-B40A-C735-FD05450A3E79}"/>
              </a:ext>
            </a:extLst>
          </p:cNvPr>
          <p:cNvSpPr>
            <a:spLocks noGrp="1"/>
          </p:cNvSpPr>
          <p:nvPr>
            <p:ph type="sldNum" sz="quarter" idx="4"/>
          </p:nvPr>
        </p:nvSpPr>
        <p:spPr/>
        <p:txBody>
          <a:bodyPr/>
          <a:lstStyle/>
          <a:p>
            <a:r>
              <a:rPr lang="en-IE"/>
              <a:t>Dries Neirynck (Ultra Radio Ltd), Jim Lansford (Qualcomm)</a:t>
            </a:r>
            <a:endParaRPr lang="en-IE" dirty="0"/>
          </a:p>
        </p:txBody>
      </p:sp>
    </p:spTree>
    <p:extLst>
      <p:ext uri="{BB962C8B-B14F-4D97-AF65-F5344CB8AC3E}">
        <p14:creationId xmlns:p14="http://schemas.microsoft.com/office/powerpoint/2010/main" val="57789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3B2CB-BF7D-89E7-1599-54C64F2D26FC}"/>
              </a:ext>
            </a:extLst>
          </p:cNvPr>
          <p:cNvSpPr>
            <a:spLocks noGrp="1"/>
          </p:cNvSpPr>
          <p:nvPr>
            <p:ph type="title"/>
          </p:nvPr>
        </p:nvSpPr>
        <p:spPr/>
        <p:txBody>
          <a:bodyPr/>
          <a:lstStyle/>
          <a:p>
            <a:r>
              <a:rPr lang="en-IE" dirty="0"/>
              <a:t>-41.3 dBm/MHz mean, </a:t>
            </a:r>
            <a:br>
              <a:rPr lang="en-IE" dirty="0"/>
            </a:br>
            <a:r>
              <a:rPr lang="en-IE" dirty="0"/>
              <a:t>0 dBm peak in 50 MHz?</a:t>
            </a:r>
          </a:p>
        </p:txBody>
      </p:sp>
      <p:sp>
        <p:nvSpPr>
          <p:cNvPr id="3" name="Content Placeholder 2">
            <a:extLst>
              <a:ext uri="{FF2B5EF4-FFF2-40B4-BE49-F238E27FC236}">
                <a16:creationId xmlns:a16="http://schemas.microsoft.com/office/drawing/2014/main" id="{AFEC3F21-4FCB-0F58-B80D-D6BE51691A19}"/>
              </a:ext>
            </a:extLst>
          </p:cNvPr>
          <p:cNvSpPr>
            <a:spLocks noGrp="1"/>
          </p:cNvSpPr>
          <p:nvPr>
            <p:ph sz="half" idx="1"/>
          </p:nvPr>
        </p:nvSpPr>
        <p:spPr/>
        <p:txBody>
          <a:bodyPr/>
          <a:lstStyle/>
          <a:p>
            <a:pPr marL="0" indent="0">
              <a:buNone/>
            </a:pPr>
            <a:endParaRPr lang="en-IE" dirty="0"/>
          </a:p>
          <a:p>
            <a:pPr marL="0" indent="0">
              <a:buNone/>
            </a:pPr>
            <a:r>
              <a:rPr lang="en-IE" sz="3200" dirty="0"/>
              <a:t>No so fast – regulations vary:</a:t>
            </a:r>
          </a:p>
          <a:p>
            <a:r>
              <a:rPr lang="en-IE" dirty="0"/>
              <a:t>Per country</a:t>
            </a:r>
          </a:p>
          <a:p>
            <a:r>
              <a:rPr lang="en-IE" dirty="0"/>
              <a:t>Per application</a:t>
            </a:r>
          </a:p>
          <a:p>
            <a:r>
              <a:rPr lang="en-IE" dirty="0"/>
              <a:t>Per frequency range</a:t>
            </a:r>
          </a:p>
        </p:txBody>
      </p:sp>
      <p:sp>
        <p:nvSpPr>
          <p:cNvPr id="4" name="Content Placeholder 3">
            <a:extLst>
              <a:ext uri="{FF2B5EF4-FFF2-40B4-BE49-F238E27FC236}">
                <a16:creationId xmlns:a16="http://schemas.microsoft.com/office/drawing/2014/main" id="{C21AF70D-AF11-99BD-F95A-14FB1F2A278B}"/>
              </a:ext>
            </a:extLst>
          </p:cNvPr>
          <p:cNvSpPr>
            <a:spLocks noGrp="1"/>
          </p:cNvSpPr>
          <p:nvPr>
            <p:ph sz="half" idx="2"/>
          </p:nvPr>
        </p:nvSpPr>
        <p:spPr/>
        <p:txBody>
          <a:bodyPr/>
          <a:lstStyle/>
          <a:p>
            <a:pPr marL="0" indent="0">
              <a:buNone/>
            </a:pPr>
            <a:endParaRPr lang="en-IE" dirty="0"/>
          </a:p>
          <a:p>
            <a:endParaRPr lang="en-IE" dirty="0"/>
          </a:p>
        </p:txBody>
      </p:sp>
      <p:sp>
        <p:nvSpPr>
          <p:cNvPr id="6" name="Slide Number Placeholder 5">
            <a:extLst>
              <a:ext uri="{FF2B5EF4-FFF2-40B4-BE49-F238E27FC236}">
                <a16:creationId xmlns:a16="http://schemas.microsoft.com/office/drawing/2014/main" id="{0A130CD0-1ACF-0909-4BF4-8C3CEB550A0D}"/>
              </a:ext>
            </a:extLst>
          </p:cNvPr>
          <p:cNvSpPr>
            <a:spLocks noGrp="1"/>
          </p:cNvSpPr>
          <p:nvPr>
            <p:ph type="sldNum" sz="quarter" idx="4"/>
          </p:nvPr>
        </p:nvSpPr>
        <p:spPr/>
        <p:txBody>
          <a:bodyPr/>
          <a:lstStyle/>
          <a:p>
            <a:r>
              <a:rPr lang="en-IE"/>
              <a:t>Dries Neirynck (Ultra Radio Ltd), Jim Lansford (Qualcomm)</a:t>
            </a:r>
            <a:endParaRPr lang="en-IE" dirty="0"/>
          </a:p>
        </p:txBody>
      </p:sp>
    </p:spTree>
    <p:extLst>
      <p:ext uri="{BB962C8B-B14F-4D97-AF65-F5344CB8AC3E}">
        <p14:creationId xmlns:p14="http://schemas.microsoft.com/office/powerpoint/2010/main" val="195751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3B2CB-BF7D-89E7-1599-54C64F2D26FC}"/>
              </a:ext>
            </a:extLst>
          </p:cNvPr>
          <p:cNvSpPr>
            <a:spLocks noGrp="1"/>
          </p:cNvSpPr>
          <p:nvPr>
            <p:ph type="title"/>
          </p:nvPr>
        </p:nvSpPr>
        <p:spPr/>
        <p:txBody>
          <a:bodyPr/>
          <a:lstStyle/>
          <a:p>
            <a:r>
              <a:rPr lang="en-IE" dirty="0"/>
              <a:t>-41.3 dBm/MHz mean, </a:t>
            </a:r>
            <a:br>
              <a:rPr lang="en-IE" dirty="0"/>
            </a:br>
            <a:r>
              <a:rPr lang="en-IE" dirty="0"/>
              <a:t>0 dBm peak in 50 MHz?</a:t>
            </a:r>
          </a:p>
        </p:txBody>
      </p:sp>
      <p:sp>
        <p:nvSpPr>
          <p:cNvPr id="3" name="Content Placeholder 2">
            <a:extLst>
              <a:ext uri="{FF2B5EF4-FFF2-40B4-BE49-F238E27FC236}">
                <a16:creationId xmlns:a16="http://schemas.microsoft.com/office/drawing/2014/main" id="{AFEC3F21-4FCB-0F58-B80D-D6BE51691A19}"/>
              </a:ext>
            </a:extLst>
          </p:cNvPr>
          <p:cNvSpPr>
            <a:spLocks noGrp="1"/>
          </p:cNvSpPr>
          <p:nvPr>
            <p:ph sz="half" idx="1"/>
          </p:nvPr>
        </p:nvSpPr>
        <p:spPr/>
        <p:txBody>
          <a:bodyPr/>
          <a:lstStyle/>
          <a:p>
            <a:pPr marL="0" indent="0">
              <a:buNone/>
            </a:pPr>
            <a:endParaRPr lang="en-IE" dirty="0"/>
          </a:p>
          <a:p>
            <a:pPr marL="0" indent="0">
              <a:buNone/>
            </a:pPr>
            <a:r>
              <a:rPr lang="en-IE" sz="3200" dirty="0"/>
              <a:t>No so fast – regulations vary:</a:t>
            </a:r>
          </a:p>
          <a:p>
            <a:r>
              <a:rPr lang="en-IE" dirty="0"/>
              <a:t>Per country</a:t>
            </a:r>
          </a:p>
          <a:p>
            <a:r>
              <a:rPr lang="en-IE" dirty="0"/>
              <a:t>Per application</a:t>
            </a:r>
          </a:p>
          <a:p>
            <a:r>
              <a:rPr lang="en-IE" dirty="0"/>
              <a:t>Per frequency range</a:t>
            </a:r>
          </a:p>
        </p:txBody>
      </p:sp>
      <p:sp>
        <p:nvSpPr>
          <p:cNvPr id="4" name="Content Placeholder 3">
            <a:extLst>
              <a:ext uri="{FF2B5EF4-FFF2-40B4-BE49-F238E27FC236}">
                <a16:creationId xmlns:a16="http://schemas.microsoft.com/office/drawing/2014/main" id="{C21AF70D-AF11-99BD-F95A-14FB1F2A278B}"/>
              </a:ext>
            </a:extLst>
          </p:cNvPr>
          <p:cNvSpPr>
            <a:spLocks noGrp="1"/>
          </p:cNvSpPr>
          <p:nvPr>
            <p:ph sz="half" idx="2"/>
          </p:nvPr>
        </p:nvSpPr>
        <p:spPr/>
        <p:txBody>
          <a:bodyPr/>
          <a:lstStyle/>
          <a:p>
            <a:pPr marL="0" indent="0">
              <a:buNone/>
            </a:pPr>
            <a:endParaRPr lang="en-IE" dirty="0"/>
          </a:p>
          <a:p>
            <a:pPr marL="0" indent="0">
              <a:buNone/>
            </a:pPr>
            <a:r>
              <a:rPr lang="en-IE" sz="3200" dirty="0"/>
              <a:t>… and over time:</a:t>
            </a:r>
          </a:p>
          <a:p>
            <a:pPr marL="0" indent="0">
              <a:buNone/>
            </a:pPr>
            <a:r>
              <a:rPr lang="en-IE" dirty="0"/>
              <a:t>Success of secure ranging based on 802.15.4z is leading to </a:t>
            </a:r>
          </a:p>
          <a:p>
            <a:r>
              <a:rPr lang="en-IE" dirty="0"/>
              <a:t>many more countries allowing ultra-wideband</a:t>
            </a:r>
          </a:p>
          <a:p>
            <a:r>
              <a:rPr lang="en-IE" dirty="0"/>
              <a:t>worry that aggregation of UWB emissions will cause interference</a:t>
            </a:r>
          </a:p>
          <a:p>
            <a:endParaRPr lang="en-IE" dirty="0"/>
          </a:p>
        </p:txBody>
      </p:sp>
      <p:sp>
        <p:nvSpPr>
          <p:cNvPr id="6" name="Slide Number Placeholder 5">
            <a:extLst>
              <a:ext uri="{FF2B5EF4-FFF2-40B4-BE49-F238E27FC236}">
                <a16:creationId xmlns:a16="http://schemas.microsoft.com/office/drawing/2014/main" id="{A091789D-F065-4907-79FB-78E2AB9A644D}"/>
              </a:ext>
            </a:extLst>
          </p:cNvPr>
          <p:cNvSpPr>
            <a:spLocks noGrp="1"/>
          </p:cNvSpPr>
          <p:nvPr>
            <p:ph type="sldNum" sz="quarter" idx="4"/>
          </p:nvPr>
        </p:nvSpPr>
        <p:spPr/>
        <p:txBody>
          <a:bodyPr/>
          <a:lstStyle/>
          <a:p>
            <a:r>
              <a:rPr lang="en-IE"/>
              <a:t>Dries Neirynck (Ultra Radio Ltd), Jim Lansford (Qualcomm)</a:t>
            </a:r>
            <a:endParaRPr lang="en-IE" dirty="0"/>
          </a:p>
        </p:txBody>
      </p:sp>
    </p:spTree>
    <p:extLst>
      <p:ext uri="{BB962C8B-B14F-4D97-AF65-F5344CB8AC3E}">
        <p14:creationId xmlns:p14="http://schemas.microsoft.com/office/powerpoint/2010/main" val="75281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C9DEE-3F87-D9F2-1D75-C14C4BF79913}"/>
              </a:ext>
            </a:extLst>
          </p:cNvPr>
          <p:cNvSpPr>
            <a:spLocks noGrp="1"/>
          </p:cNvSpPr>
          <p:nvPr>
            <p:ph type="title"/>
          </p:nvPr>
        </p:nvSpPr>
        <p:spPr/>
        <p:txBody>
          <a:bodyPr/>
          <a:lstStyle/>
          <a:p>
            <a:r>
              <a:rPr lang="en-IE" dirty="0"/>
              <a:t>In general, from a regulatory perspective</a:t>
            </a:r>
          </a:p>
        </p:txBody>
      </p:sp>
      <p:sp>
        <p:nvSpPr>
          <p:cNvPr id="3" name="Content Placeholder 2">
            <a:extLst>
              <a:ext uri="{FF2B5EF4-FFF2-40B4-BE49-F238E27FC236}">
                <a16:creationId xmlns:a16="http://schemas.microsoft.com/office/drawing/2014/main" id="{D7D5A9B1-98BA-121A-DE8C-9F7F7B7CB2D9}"/>
              </a:ext>
            </a:extLst>
          </p:cNvPr>
          <p:cNvSpPr>
            <a:spLocks noGrp="1"/>
          </p:cNvSpPr>
          <p:nvPr>
            <p:ph idx="1"/>
          </p:nvPr>
        </p:nvSpPr>
        <p:spPr/>
        <p:txBody>
          <a:bodyPr/>
          <a:lstStyle/>
          <a:p>
            <a:pPr marL="0" indent="0">
              <a:buNone/>
            </a:pPr>
            <a:r>
              <a:rPr lang="en-IE" dirty="0"/>
              <a:t>UWB is an “underlay technology” </a:t>
            </a:r>
          </a:p>
          <a:p>
            <a:pPr marL="0" indent="0">
              <a:buNone/>
            </a:pPr>
            <a:r>
              <a:rPr lang="en-IE" dirty="0"/>
              <a:t>operating on a non-protected, non-interfering basis</a:t>
            </a:r>
          </a:p>
          <a:p>
            <a:pPr marL="0" indent="0">
              <a:buNone/>
            </a:pPr>
            <a:endParaRPr lang="en-IE" dirty="0"/>
          </a:p>
          <a:p>
            <a:r>
              <a:rPr lang="en-IE" dirty="0"/>
              <a:t>Underlay technology: operates in spectrum licensed to other services</a:t>
            </a:r>
          </a:p>
          <a:p>
            <a:r>
              <a:rPr lang="en-IE" dirty="0"/>
              <a:t>Non-interfering: cannot cause harmful interference to those services</a:t>
            </a:r>
          </a:p>
          <a:p>
            <a:r>
              <a:rPr lang="en-IE" dirty="0"/>
              <a:t>Non-protected: must accept harmful interference from others</a:t>
            </a:r>
          </a:p>
          <a:p>
            <a:pPr lvl="1"/>
            <a:r>
              <a:rPr lang="en-IE" dirty="0"/>
              <a:t>6 GHz UNII – including from other non-protected, non-interfering applications </a:t>
            </a:r>
          </a:p>
          <a:p>
            <a:endParaRPr lang="en-IE" dirty="0"/>
          </a:p>
          <a:p>
            <a:pPr marL="0" indent="0">
              <a:buNone/>
            </a:pPr>
            <a:endParaRPr lang="en-IE" dirty="0"/>
          </a:p>
        </p:txBody>
      </p:sp>
      <p:sp>
        <p:nvSpPr>
          <p:cNvPr id="5" name="Slide Number Placeholder 4">
            <a:extLst>
              <a:ext uri="{FF2B5EF4-FFF2-40B4-BE49-F238E27FC236}">
                <a16:creationId xmlns:a16="http://schemas.microsoft.com/office/drawing/2014/main" id="{1C5E5DA9-F550-68EF-2B0E-13D47F070A3F}"/>
              </a:ext>
            </a:extLst>
          </p:cNvPr>
          <p:cNvSpPr>
            <a:spLocks noGrp="1"/>
          </p:cNvSpPr>
          <p:nvPr>
            <p:ph type="sldNum" sz="quarter" idx="4"/>
          </p:nvPr>
        </p:nvSpPr>
        <p:spPr/>
        <p:txBody>
          <a:bodyPr/>
          <a:lstStyle/>
          <a:p>
            <a:r>
              <a:rPr lang="en-IE"/>
              <a:t>Dries Neirynck (Ultra Radio Ltd), Jim Lansford (Qualcomm)</a:t>
            </a:r>
            <a:endParaRPr lang="en-IE" dirty="0"/>
          </a:p>
        </p:txBody>
      </p:sp>
    </p:spTree>
    <p:extLst>
      <p:ext uri="{BB962C8B-B14F-4D97-AF65-F5344CB8AC3E}">
        <p14:creationId xmlns:p14="http://schemas.microsoft.com/office/powerpoint/2010/main" val="44031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29E4-0865-6F08-D4F7-3BDB4630DC67}"/>
              </a:ext>
            </a:extLst>
          </p:cNvPr>
          <p:cNvSpPr>
            <a:spLocks noGrp="1"/>
          </p:cNvSpPr>
          <p:nvPr>
            <p:ph type="title"/>
          </p:nvPr>
        </p:nvSpPr>
        <p:spPr/>
        <p:txBody>
          <a:bodyPr/>
          <a:lstStyle/>
          <a:p>
            <a:r>
              <a:rPr lang="en-IE" dirty="0"/>
              <a:t>FCC – 2002: First to introduce UWB</a:t>
            </a:r>
          </a:p>
        </p:txBody>
      </p:sp>
      <p:sp>
        <p:nvSpPr>
          <p:cNvPr id="3" name="Content Placeholder 2">
            <a:extLst>
              <a:ext uri="{FF2B5EF4-FFF2-40B4-BE49-F238E27FC236}">
                <a16:creationId xmlns:a16="http://schemas.microsoft.com/office/drawing/2014/main" id="{BBD9F08B-37D3-7067-9CC8-CC0D26631DE8}"/>
              </a:ext>
            </a:extLst>
          </p:cNvPr>
          <p:cNvSpPr>
            <a:spLocks noGrp="1"/>
          </p:cNvSpPr>
          <p:nvPr>
            <p:ph idx="1"/>
          </p:nvPr>
        </p:nvSpPr>
        <p:spPr/>
        <p:txBody>
          <a:bodyPr/>
          <a:lstStyle/>
          <a:p>
            <a:r>
              <a:rPr lang="en-IE" dirty="0"/>
              <a:t>CFR Title 47, Part 15: Operation without individual license</a:t>
            </a:r>
          </a:p>
          <a:p>
            <a:pPr lvl="1"/>
            <a:r>
              <a:rPr lang="en-IE" dirty="0"/>
              <a:t>15.517 – indoor UWB systems</a:t>
            </a:r>
          </a:p>
          <a:p>
            <a:pPr lvl="1"/>
            <a:r>
              <a:rPr lang="en-IE" dirty="0"/>
              <a:t>15.519 – handheld UWB systems</a:t>
            </a:r>
          </a:p>
          <a:p>
            <a:r>
              <a:rPr lang="en-IE" dirty="0"/>
              <a:t>-41.3 dBm/MHz mean, 0 dBm peak in 50 MHz in 3.1 – 10.6 GHz</a:t>
            </a:r>
          </a:p>
          <a:p>
            <a:r>
              <a:rPr lang="en-IE" dirty="0"/>
              <a:t>10 dB bandwidth minimum 500 MHz</a:t>
            </a:r>
          </a:p>
          <a:p>
            <a:r>
              <a:rPr lang="en-IE" dirty="0"/>
              <a:t>Fixed outdoor emissions are prohibited</a:t>
            </a:r>
          </a:p>
          <a:p>
            <a:r>
              <a:rPr lang="en-IE" dirty="0"/>
              <a:t>10 second rule for handheld devices</a:t>
            </a:r>
          </a:p>
          <a:p>
            <a:r>
              <a:rPr lang="en-IE" dirty="0"/>
              <a:t>Rules written under assumption that UWB would be used for communications</a:t>
            </a:r>
          </a:p>
        </p:txBody>
      </p:sp>
      <p:sp>
        <p:nvSpPr>
          <p:cNvPr id="5" name="Slide Number Placeholder 4">
            <a:extLst>
              <a:ext uri="{FF2B5EF4-FFF2-40B4-BE49-F238E27FC236}">
                <a16:creationId xmlns:a16="http://schemas.microsoft.com/office/drawing/2014/main" id="{E3EB67C1-7255-1477-8A34-5551C33FBD87}"/>
              </a:ext>
            </a:extLst>
          </p:cNvPr>
          <p:cNvSpPr>
            <a:spLocks noGrp="1"/>
          </p:cNvSpPr>
          <p:nvPr>
            <p:ph type="sldNum" sz="quarter" idx="4"/>
          </p:nvPr>
        </p:nvSpPr>
        <p:spPr/>
        <p:txBody>
          <a:bodyPr/>
          <a:lstStyle/>
          <a:p>
            <a:r>
              <a:rPr lang="en-IE"/>
              <a:t>Dries Neirynck (Ultra Radio Ltd), Jim Lansford (Qualcomm)</a:t>
            </a:r>
            <a:endParaRPr lang="en-IE" dirty="0"/>
          </a:p>
        </p:txBody>
      </p:sp>
    </p:spTree>
    <p:extLst>
      <p:ext uri="{BB962C8B-B14F-4D97-AF65-F5344CB8AC3E}">
        <p14:creationId xmlns:p14="http://schemas.microsoft.com/office/powerpoint/2010/main" val="3307779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9019-C825-C4D3-89EB-486D1125A144}"/>
              </a:ext>
            </a:extLst>
          </p:cNvPr>
          <p:cNvSpPr>
            <a:spLocks noGrp="1"/>
          </p:cNvSpPr>
          <p:nvPr>
            <p:ph type="title"/>
          </p:nvPr>
        </p:nvSpPr>
        <p:spPr/>
        <p:txBody>
          <a:bodyPr/>
          <a:lstStyle/>
          <a:p>
            <a:r>
              <a:rPr lang="en-IE" dirty="0"/>
              <a:t>FCC – 2006: First (and still last) update</a:t>
            </a:r>
          </a:p>
        </p:txBody>
      </p:sp>
      <p:sp>
        <p:nvSpPr>
          <p:cNvPr id="3" name="Content Placeholder 2">
            <a:extLst>
              <a:ext uri="{FF2B5EF4-FFF2-40B4-BE49-F238E27FC236}">
                <a16:creationId xmlns:a16="http://schemas.microsoft.com/office/drawing/2014/main" id="{0FDF1088-8D96-130B-133F-C8D9E43FA445}"/>
              </a:ext>
            </a:extLst>
          </p:cNvPr>
          <p:cNvSpPr>
            <a:spLocks noGrp="1"/>
          </p:cNvSpPr>
          <p:nvPr>
            <p:ph idx="1"/>
          </p:nvPr>
        </p:nvSpPr>
        <p:spPr/>
        <p:txBody>
          <a:bodyPr>
            <a:normAutofit/>
          </a:bodyPr>
          <a:lstStyle/>
          <a:p>
            <a:pPr marL="0" indent="0">
              <a:buNone/>
            </a:pPr>
            <a:r>
              <a:rPr lang="en-US" b="1" dirty="0"/>
              <a:t>47 CFR § 15.250 - Wideband systems within the band 5925-7250 MHz</a:t>
            </a:r>
            <a:endParaRPr lang="en-IE" b="1" dirty="0"/>
          </a:p>
          <a:p>
            <a:r>
              <a:rPr lang="en-IE" dirty="0"/>
              <a:t>Only “update” to UWB rules</a:t>
            </a:r>
          </a:p>
          <a:p>
            <a:r>
              <a:rPr lang="en-IE" dirty="0"/>
              <a:t>Minimum 10 dB bandwidth reduced to 50 MHz</a:t>
            </a:r>
          </a:p>
          <a:p>
            <a:r>
              <a:rPr lang="en-IE" dirty="0"/>
              <a:t>Fixed outdoor still prohibited</a:t>
            </a:r>
          </a:p>
          <a:p>
            <a:r>
              <a:rPr lang="en-IE" dirty="0"/>
              <a:t>But 10 second rule dropped</a:t>
            </a:r>
          </a:p>
          <a:p>
            <a:endParaRPr lang="en-IE" dirty="0"/>
          </a:p>
          <a:p>
            <a:pPr marL="0" indent="0">
              <a:buNone/>
            </a:pPr>
            <a:r>
              <a:rPr lang="en-IE" dirty="0"/>
              <a:t>Since 2006, only waivers</a:t>
            </a:r>
          </a:p>
          <a:p>
            <a:r>
              <a:rPr lang="en-IE" dirty="0"/>
              <a:t>Usually for specific devices from specific manufacturers</a:t>
            </a:r>
          </a:p>
          <a:p>
            <a:endParaRPr lang="en-IE" dirty="0"/>
          </a:p>
        </p:txBody>
      </p:sp>
      <p:sp>
        <p:nvSpPr>
          <p:cNvPr id="5" name="Slide Number Placeholder 4">
            <a:extLst>
              <a:ext uri="{FF2B5EF4-FFF2-40B4-BE49-F238E27FC236}">
                <a16:creationId xmlns:a16="http://schemas.microsoft.com/office/drawing/2014/main" id="{ADB0D7F2-3B6C-1425-CD8A-84CF5C365D32}"/>
              </a:ext>
            </a:extLst>
          </p:cNvPr>
          <p:cNvSpPr>
            <a:spLocks noGrp="1"/>
          </p:cNvSpPr>
          <p:nvPr>
            <p:ph type="sldNum" sz="quarter" idx="4"/>
          </p:nvPr>
        </p:nvSpPr>
        <p:spPr/>
        <p:txBody>
          <a:bodyPr/>
          <a:lstStyle/>
          <a:p>
            <a:r>
              <a:rPr lang="en-IE"/>
              <a:t>Dries Neirynck (Ultra Radio Ltd), Jim Lansford (Qualcomm)</a:t>
            </a:r>
            <a:endParaRPr lang="en-IE" dirty="0"/>
          </a:p>
        </p:txBody>
      </p:sp>
    </p:spTree>
    <p:extLst>
      <p:ext uri="{BB962C8B-B14F-4D97-AF65-F5344CB8AC3E}">
        <p14:creationId xmlns:p14="http://schemas.microsoft.com/office/powerpoint/2010/main" val="3479025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A8C8D-9DBB-36C0-2613-0DD62B46FAC8}"/>
              </a:ext>
            </a:extLst>
          </p:cNvPr>
          <p:cNvSpPr>
            <a:spLocks noGrp="1"/>
          </p:cNvSpPr>
          <p:nvPr>
            <p:ph type="title"/>
          </p:nvPr>
        </p:nvSpPr>
        <p:spPr/>
        <p:txBody>
          <a:bodyPr/>
          <a:lstStyle/>
          <a:p>
            <a:r>
              <a:rPr lang="en-IE" dirty="0"/>
              <a:t>Meanwhile, in Europe</a:t>
            </a:r>
          </a:p>
        </p:txBody>
      </p:sp>
      <p:pic>
        <p:nvPicPr>
          <p:cNvPr id="6" name="Content Placeholder 5">
            <a:extLst>
              <a:ext uri="{FF2B5EF4-FFF2-40B4-BE49-F238E27FC236}">
                <a16:creationId xmlns:a16="http://schemas.microsoft.com/office/drawing/2014/main" id="{60CE4156-3560-4578-D148-3B50C65697BE}"/>
              </a:ext>
            </a:extLst>
          </p:cNvPr>
          <p:cNvPicPr>
            <a:picLocks noGrp="1" noChangeAspect="1"/>
          </p:cNvPicPr>
          <p:nvPr>
            <p:ph sz="half" idx="1"/>
          </p:nvPr>
        </p:nvPicPr>
        <p:blipFill>
          <a:blip r:embed="rId2"/>
          <a:stretch>
            <a:fillRect/>
          </a:stretch>
        </p:blipFill>
        <p:spPr>
          <a:xfrm rot="5400000">
            <a:off x="838200" y="2165790"/>
            <a:ext cx="5181600" cy="3671008"/>
          </a:xfrm>
        </p:spPr>
      </p:pic>
      <p:sp>
        <p:nvSpPr>
          <p:cNvPr id="4" name="Content Placeholder 3">
            <a:extLst>
              <a:ext uri="{FF2B5EF4-FFF2-40B4-BE49-F238E27FC236}">
                <a16:creationId xmlns:a16="http://schemas.microsoft.com/office/drawing/2014/main" id="{14ACBBB8-811A-C2C3-3F35-B6FCD239B53C}"/>
              </a:ext>
            </a:extLst>
          </p:cNvPr>
          <p:cNvSpPr>
            <a:spLocks noGrp="1"/>
          </p:cNvSpPr>
          <p:nvPr>
            <p:ph sz="half" idx="2"/>
          </p:nvPr>
        </p:nvSpPr>
        <p:spPr/>
        <p:txBody>
          <a:bodyPr>
            <a:normAutofit fontScale="92500" lnSpcReduction="20000"/>
          </a:bodyPr>
          <a:lstStyle/>
          <a:p>
            <a:pPr marL="0" indent="0">
              <a:buNone/>
            </a:pPr>
            <a:r>
              <a:rPr lang="en-IE" dirty="0"/>
              <a:t>First UWB rules in 2006</a:t>
            </a:r>
          </a:p>
          <a:p>
            <a:r>
              <a:rPr lang="en-IE" dirty="0"/>
              <a:t>-41.3 dBm/MHz in 6.0 - 8.5 GHz</a:t>
            </a:r>
            <a:endParaRPr lang="en-IE" sz="2800" dirty="0"/>
          </a:p>
          <a:p>
            <a:r>
              <a:rPr lang="en-IE" sz="2800" dirty="0"/>
              <a:t>Minimum 10 dB BW 50 MHz</a:t>
            </a:r>
          </a:p>
          <a:p>
            <a:r>
              <a:rPr lang="en-IE" sz="2800" dirty="0"/>
              <a:t>Same prohibition on fixed outdoor</a:t>
            </a:r>
          </a:p>
          <a:p>
            <a:pPr marL="0" indent="0">
              <a:buNone/>
            </a:pPr>
            <a:endParaRPr lang="en-IE" dirty="0"/>
          </a:p>
          <a:p>
            <a:pPr marL="0" indent="0">
              <a:buNone/>
            </a:pPr>
            <a:r>
              <a:rPr lang="en-IE" dirty="0"/>
              <a:t>And lots of updates ever since</a:t>
            </a:r>
            <a:endParaRPr lang="en-IE" sz="2800" dirty="0"/>
          </a:p>
          <a:p>
            <a:r>
              <a:rPr lang="en-IE" sz="2800" dirty="0"/>
              <a:t>Mitigation techniques (low duty cycle, detect and avoid) for 3.1 – 4.8 GHz and 8.5 – 9.0 GHz</a:t>
            </a:r>
          </a:p>
          <a:p>
            <a:r>
              <a:rPr lang="en-IE" sz="2800" dirty="0"/>
              <a:t>Specific applications (e.g. keyless entry for vehicles)</a:t>
            </a:r>
          </a:p>
          <a:p>
            <a:endParaRPr lang="en-IE" dirty="0"/>
          </a:p>
          <a:p>
            <a:endParaRPr lang="en-IE" dirty="0"/>
          </a:p>
        </p:txBody>
      </p:sp>
      <p:sp>
        <p:nvSpPr>
          <p:cNvPr id="5" name="Slide Number Placeholder 4">
            <a:extLst>
              <a:ext uri="{FF2B5EF4-FFF2-40B4-BE49-F238E27FC236}">
                <a16:creationId xmlns:a16="http://schemas.microsoft.com/office/drawing/2014/main" id="{CC44101C-3B5C-84DC-163E-123BC20B75C0}"/>
              </a:ext>
            </a:extLst>
          </p:cNvPr>
          <p:cNvSpPr>
            <a:spLocks noGrp="1"/>
          </p:cNvSpPr>
          <p:nvPr>
            <p:ph type="sldNum" sz="quarter" idx="4"/>
          </p:nvPr>
        </p:nvSpPr>
        <p:spPr/>
        <p:txBody>
          <a:bodyPr/>
          <a:lstStyle/>
          <a:p>
            <a:r>
              <a:rPr lang="en-IE"/>
              <a:t>Dries Neirynck (Ultra Radio Ltd), Jim Lansford (Qualcomm)</a:t>
            </a:r>
            <a:endParaRPr lang="en-IE" dirty="0"/>
          </a:p>
        </p:txBody>
      </p:sp>
    </p:spTree>
    <p:extLst>
      <p:ext uri="{BB962C8B-B14F-4D97-AF65-F5344CB8AC3E}">
        <p14:creationId xmlns:p14="http://schemas.microsoft.com/office/powerpoint/2010/main" val="400634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3048-5A29-AACA-9306-9CA500CFCCF7}"/>
              </a:ext>
            </a:extLst>
          </p:cNvPr>
          <p:cNvSpPr>
            <a:spLocks noGrp="1"/>
          </p:cNvSpPr>
          <p:nvPr>
            <p:ph type="title"/>
          </p:nvPr>
        </p:nvSpPr>
        <p:spPr/>
        <p:txBody>
          <a:bodyPr/>
          <a:lstStyle/>
          <a:p>
            <a:r>
              <a:rPr lang="en-IE" dirty="0"/>
              <a:t>European highlights</a:t>
            </a:r>
          </a:p>
        </p:txBody>
      </p:sp>
      <p:sp>
        <p:nvSpPr>
          <p:cNvPr id="3" name="Content Placeholder 2">
            <a:extLst>
              <a:ext uri="{FF2B5EF4-FFF2-40B4-BE49-F238E27FC236}">
                <a16:creationId xmlns:a16="http://schemas.microsoft.com/office/drawing/2014/main" id="{725CC373-08BA-1F82-E580-C6156C42A8EE}"/>
              </a:ext>
            </a:extLst>
          </p:cNvPr>
          <p:cNvSpPr>
            <a:spLocks noGrp="1"/>
          </p:cNvSpPr>
          <p:nvPr>
            <p:ph sz="half" idx="1"/>
          </p:nvPr>
        </p:nvSpPr>
        <p:spPr/>
        <p:txBody>
          <a:bodyPr>
            <a:normAutofit fontScale="92500"/>
          </a:bodyPr>
          <a:lstStyle/>
          <a:p>
            <a:pPr marL="0" indent="0">
              <a:buNone/>
            </a:pPr>
            <a:r>
              <a:rPr lang="en-IE" b="1" dirty="0"/>
              <a:t>ECC Decision (06)04</a:t>
            </a:r>
          </a:p>
          <a:p>
            <a:r>
              <a:rPr lang="en-IE" dirty="0"/>
              <a:t>First approved March 2006, last updated 2019</a:t>
            </a:r>
          </a:p>
          <a:p>
            <a:r>
              <a:rPr lang="en-IE" dirty="0"/>
              <a:t>Voluntary coordination between CEPT member states</a:t>
            </a:r>
          </a:p>
          <a:p>
            <a:r>
              <a:rPr lang="en-IE" dirty="0"/>
              <a:t>Currently being revised</a:t>
            </a:r>
          </a:p>
          <a:p>
            <a:pPr lvl="1"/>
            <a:r>
              <a:rPr lang="en-IE" dirty="0"/>
              <a:t>To allow fixed outdoor transmissions</a:t>
            </a:r>
          </a:p>
          <a:p>
            <a:pPr lvl="1"/>
            <a:r>
              <a:rPr lang="en-IE" dirty="0"/>
              <a:t>To allow 10 dB extra power indoors</a:t>
            </a:r>
          </a:p>
          <a:p>
            <a:pPr lvl="1"/>
            <a:r>
              <a:rPr lang="en-IE" dirty="0"/>
              <a:t>To simplify vehicular use</a:t>
            </a:r>
          </a:p>
          <a:p>
            <a:pPr lvl="1"/>
            <a:r>
              <a:rPr lang="en-IE" dirty="0"/>
              <a:t>All between 6.0 – 8.5 GHz</a:t>
            </a:r>
          </a:p>
        </p:txBody>
      </p:sp>
      <p:sp>
        <p:nvSpPr>
          <p:cNvPr id="4" name="Content Placeholder 3">
            <a:extLst>
              <a:ext uri="{FF2B5EF4-FFF2-40B4-BE49-F238E27FC236}">
                <a16:creationId xmlns:a16="http://schemas.microsoft.com/office/drawing/2014/main" id="{EA00D35A-30D8-6E5B-71C6-0A5583E49667}"/>
              </a:ext>
            </a:extLst>
          </p:cNvPr>
          <p:cNvSpPr>
            <a:spLocks noGrp="1"/>
          </p:cNvSpPr>
          <p:nvPr>
            <p:ph sz="half" idx="2"/>
          </p:nvPr>
        </p:nvSpPr>
        <p:spPr/>
        <p:txBody>
          <a:bodyPr>
            <a:normAutofit fontScale="92500"/>
          </a:bodyPr>
          <a:lstStyle/>
          <a:p>
            <a:pPr marL="0" indent="0">
              <a:buNone/>
            </a:pPr>
            <a:r>
              <a:rPr lang="en-IE" b="1" dirty="0"/>
              <a:t>European Commission Decisions</a:t>
            </a:r>
          </a:p>
          <a:p>
            <a:r>
              <a:rPr lang="en-IE" dirty="0"/>
              <a:t>Largely copies of ECC Decisions but mandatory for single market members</a:t>
            </a:r>
          </a:p>
          <a:p>
            <a:r>
              <a:rPr lang="en-IE" dirty="0"/>
              <a:t>Currently Decision (EU) 2019/785</a:t>
            </a:r>
          </a:p>
          <a:p>
            <a:endParaRPr lang="en-IE" dirty="0"/>
          </a:p>
          <a:p>
            <a:pPr marL="0" indent="0">
              <a:buNone/>
            </a:pPr>
            <a:r>
              <a:rPr lang="en-IE" b="1" dirty="0"/>
              <a:t>ETSI Harmonised Standards</a:t>
            </a:r>
          </a:p>
          <a:p>
            <a:r>
              <a:rPr lang="en-IE" dirty="0"/>
              <a:t>EN 302 065 series</a:t>
            </a:r>
          </a:p>
        </p:txBody>
      </p:sp>
      <p:sp>
        <p:nvSpPr>
          <p:cNvPr id="6" name="Slide Number Placeholder 5">
            <a:extLst>
              <a:ext uri="{FF2B5EF4-FFF2-40B4-BE49-F238E27FC236}">
                <a16:creationId xmlns:a16="http://schemas.microsoft.com/office/drawing/2014/main" id="{73A30364-7FEF-0837-EFF4-2CC4D5D8B46A}"/>
              </a:ext>
            </a:extLst>
          </p:cNvPr>
          <p:cNvSpPr>
            <a:spLocks noGrp="1"/>
          </p:cNvSpPr>
          <p:nvPr>
            <p:ph type="sldNum" sz="quarter" idx="4"/>
          </p:nvPr>
        </p:nvSpPr>
        <p:spPr/>
        <p:txBody>
          <a:bodyPr/>
          <a:lstStyle/>
          <a:p>
            <a:r>
              <a:rPr lang="en-IE"/>
              <a:t>Dries Neirynck (Ultra Radio Ltd), Jim Lansford (Qualcomm)</a:t>
            </a:r>
            <a:endParaRPr lang="en-IE" dirty="0"/>
          </a:p>
        </p:txBody>
      </p:sp>
    </p:spTree>
    <p:extLst>
      <p:ext uri="{BB962C8B-B14F-4D97-AF65-F5344CB8AC3E}">
        <p14:creationId xmlns:p14="http://schemas.microsoft.com/office/powerpoint/2010/main" val="1433878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931</Words>
  <Application>Microsoft Office PowerPoint</Application>
  <PresentationFormat>Widescreen</PresentationFormat>
  <Paragraphs>106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UWB Regulatory Considerations</vt:lpstr>
      <vt:lpstr>-41.3 dBm/MHz mean,  0 dBm peak in 50 MHz?</vt:lpstr>
      <vt:lpstr>-41.3 dBm/MHz mean,  0 dBm peak in 50 MHz?</vt:lpstr>
      <vt:lpstr>In general, from a regulatory perspective</vt:lpstr>
      <vt:lpstr>FCC – 2002: First to introduce UWB</vt:lpstr>
      <vt:lpstr>FCC – 2006: First (and still last) update</vt:lpstr>
      <vt:lpstr>Meanwhile, in Europe</vt:lpstr>
      <vt:lpstr>European highlights</vt:lpstr>
      <vt:lpstr>The rest of the world</vt:lpstr>
      <vt:lpstr>PowerPoint Presentation</vt:lpstr>
      <vt:lpstr>Liaison Statement Extract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UWB Regulatory Landscape</dc:title>
  <dc:creator>Dries Neirynck</dc:creator>
  <cp:lastModifiedBy>Dries Neirynck</cp:lastModifiedBy>
  <cp:revision>7</cp:revision>
  <dcterms:created xsi:type="dcterms:W3CDTF">2022-09-09T10:51:17Z</dcterms:created>
  <dcterms:modified xsi:type="dcterms:W3CDTF">2022-09-14T09:11:35Z</dcterms:modified>
</cp:coreProperties>
</file>