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4"/>
  </p:sldMasterIdLst>
  <p:notesMasterIdLst>
    <p:notesMasterId r:id="rId16"/>
  </p:notesMasterIdLst>
  <p:handoutMasterIdLst>
    <p:handoutMasterId r:id="rId17"/>
  </p:handoutMasterIdLst>
  <p:sldIdLst>
    <p:sldId id="269" r:id="rId5"/>
    <p:sldId id="268" r:id="rId6"/>
    <p:sldId id="267" r:id="rId7"/>
    <p:sldId id="2147376524" r:id="rId8"/>
    <p:sldId id="2147376528" r:id="rId9"/>
    <p:sldId id="2147376465" r:id="rId10"/>
    <p:sldId id="2147376527" r:id="rId11"/>
    <p:sldId id="2147376525" r:id="rId12"/>
    <p:sldId id="2147376530" r:id="rId13"/>
    <p:sldId id="2147376529" r:id="rId14"/>
    <p:sldId id="25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476B21-3E21-4137-8766-9E18FF870DC1}" v="2" dt="2022-09-14T17:22:56.2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9" autoAdjust="0"/>
    <p:restoredTop sz="96122" autoAdjust="0"/>
  </p:normalViewPr>
  <p:slideViewPr>
    <p:cSldViewPr>
      <p:cViewPr varScale="1">
        <p:scale>
          <a:sx n="109" d="100"/>
          <a:sy n="109" d="100"/>
        </p:scale>
        <p:origin x="169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4</a:t>
            </a:fld>
            <a:endParaRPr lang="en-US" dirty="0"/>
          </a:p>
        </p:txBody>
      </p:sp>
    </p:spTree>
    <p:extLst>
      <p:ext uri="{BB962C8B-B14F-4D97-AF65-F5344CB8AC3E}">
        <p14:creationId xmlns:p14="http://schemas.microsoft.com/office/powerpoint/2010/main" val="264007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2377529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170769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731249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89301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6" name="Slide Number Placeholder 5">
            <a:extLst>
              <a:ext uri="{FF2B5EF4-FFF2-40B4-BE49-F238E27FC236}">
                <a16:creationId xmlns:a16="http://schemas.microsoft.com/office/drawing/2014/main" id="{1F7D9B39-1B0E-446B-B3A2-00B8B39298B0}"/>
              </a:ext>
            </a:extLst>
          </p:cNvPr>
          <p:cNvSpPr>
            <a:spLocks noGrp="1"/>
          </p:cNvSpPr>
          <p:nvPr>
            <p:ph type="sldNum" sz="quarter" idx="12"/>
          </p:nvPr>
        </p:nvSpPr>
        <p:spPr>
          <a:xfrm>
            <a:off x="4344988" y="6475413"/>
            <a:ext cx="530225" cy="182562"/>
          </a:xfrm>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14818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1800"/>
            </a:lvl1pPr>
            <a:lvl2pPr marL="742950" indent="-285750">
              <a:buFont typeface="Courier New" panose="02070309020205020404" pitchFamily="49" charset="0"/>
              <a:buChar char="o"/>
              <a:defRPr sz="16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47504"/>
            <a:ext cx="1600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600" b="1">
                <a:latin typeface="Calibri" panose="020F0502020204030204" pitchFamily="34" charset="0"/>
                <a:cs typeface="Calibri" panose="020F0502020204030204" pitchFamily="34" charset="0"/>
              </a:defRPr>
            </a:lvl1pPr>
          </a:lstStyle>
          <a:p>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a:extLst>
              <a:ext uri="{FF2B5EF4-FFF2-40B4-BE49-F238E27FC236}">
                <a16:creationId xmlns:a16="http://schemas.microsoft.com/office/drawing/2014/main" id="{C07AFA96-0AC4-4825-AE40-516E63CDB51F}"/>
              </a:ext>
            </a:extLst>
          </p:cNvPr>
          <p:cNvSpPr>
            <a:spLocks noChangeArrowheads="1"/>
          </p:cNvSpPr>
          <p:nvPr userDrawn="1"/>
        </p:nvSpPr>
        <p:spPr bwMode="auto">
          <a:xfrm>
            <a:off x="685800" y="6525130"/>
            <a:ext cx="827150" cy="215444"/>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400" dirty="0">
                <a:solidFill>
                  <a:srgbClr val="000000"/>
                </a:solidFill>
                <a:latin typeface="Calibri" panose="020F0502020204030204" pitchFamily="34" charset="0"/>
              </a:rPr>
              <a:t>Submission</a:t>
            </a:r>
          </a:p>
        </p:txBody>
      </p:sp>
      <p:sp>
        <p:nvSpPr>
          <p:cNvPr id="11" name="Date Placeholder 3">
            <a:extLst>
              <a:ext uri="{FF2B5EF4-FFF2-40B4-BE49-F238E27FC236}">
                <a16:creationId xmlns:a16="http://schemas.microsoft.com/office/drawing/2014/main" id="{7D4E7FC2-381E-49D1-B3BD-3D74D51FB3CC}"/>
              </a:ext>
            </a:extLst>
          </p:cNvPr>
          <p:cNvSpPr txBox="1">
            <a:spLocks/>
          </p:cNvSpPr>
          <p:nvPr userDrawn="1"/>
        </p:nvSpPr>
        <p:spPr bwMode="auto">
          <a:xfrm>
            <a:off x="4875213" y="32143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a:t>
            </a:r>
            <a:r>
              <a:rPr kumimoji="0" lang="en-GB" sz="1600" b="1" i="0" u="none" strike="noStrike" kern="1200" cap="none" spc="0" normalizeH="0" baseline="0" noProof="0">
                <a:ln>
                  <a:noFill/>
                </a:ln>
                <a:solidFill>
                  <a:srgbClr val="000000"/>
                </a:solidFill>
                <a:effectLst/>
                <a:uLnTx/>
                <a:uFillTx/>
                <a:latin typeface="Calibri" panose="020F0502020204030204" pitchFamily="34" charset="0"/>
                <a:ea typeface="MS Gothic" charset="-128"/>
                <a:cs typeface="Calibri" panose="020F0502020204030204" pitchFamily="34" charset="0"/>
              </a:rPr>
              <a:t>IEEE 802.15-22-0504-01-04ab</a:t>
            </a:r>
            <a:endPar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93695" y="6475413"/>
            <a:ext cx="432811" cy="184666"/>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0" y="838200"/>
            <a:ext cx="8996819" cy="374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latin typeface="+mj-lt"/>
              </a:rPr>
              <a:t>Submission Title:</a:t>
            </a:r>
            <a:r>
              <a:rPr lang="en-US" altLang="en-US" sz="1600" dirty="0">
                <a:solidFill>
                  <a:schemeClr val="tx2"/>
                </a:solidFill>
                <a:latin typeface="+mj-lt"/>
              </a:rPr>
              <a:t> </a:t>
            </a:r>
            <a:r>
              <a:rPr lang="en-US" altLang="en-US" sz="1600" dirty="0">
                <a:solidFill>
                  <a:schemeClr val="tx2"/>
                </a:solidFill>
                <a:cs typeface="Times New Roman" panose="02020603050405020304" pitchFamily="18" charset="0"/>
              </a:rPr>
              <a:t>UWB Sensing Discussion for 802.15.4ab</a:t>
            </a:r>
            <a:r>
              <a:rPr lang="en-US" altLang="en-US" sz="1800" dirty="0">
                <a:solidFill>
                  <a:schemeClr val="tx2"/>
                </a:solidFill>
                <a:latin typeface="+mj-lt"/>
              </a:rPr>
              <a:t>	</a:t>
            </a:r>
          </a:p>
          <a:p>
            <a:r>
              <a:rPr lang="en-US" altLang="en-US" sz="1600" b="1" dirty="0">
                <a:solidFill>
                  <a:schemeClr val="tx2"/>
                </a:solidFill>
              </a:rPr>
              <a:t>Date Submitted: </a:t>
            </a:r>
            <a:r>
              <a:rPr lang="en-US" altLang="en-US" sz="1600" dirty="0">
                <a:solidFill>
                  <a:schemeClr val="tx2"/>
                </a:solidFill>
              </a:rPr>
              <a:t>September 14, 2022	</a:t>
            </a:r>
          </a:p>
          <a:p>
            <a:r>
              <a:rPr lang="en-US" altLang="en-US" sz="1600" b="1" dirty="0">
                <a:solidFill>
                  <a:schemeClr val="tx2"/>
                </a:solidFill>
              </a:rPr>
              <a:t>Source: </a:t>
            </a:r>
            <a:r>
              <a:rPr lang="en-US" altLang="en-US" sz="1600" dirty="0">
                <a:solidFill>
                  <a:schemeClr val="tx2"/>
                </a:solidFill>
              </a:rPr>
              <a:t>Pooria Pakrooh, Bin Tian, and Koorosh Akhavan (Qualcomm)</a:t>
            </a:r>
          </a:p>
          <a:p>
            <a:r>
              <a:rPr lang="en-US" altLang="en-US" sz="1600" b="1" dirty="0">
                <a:solidFill>
                  <a:schemeClr val="tx2"/>
                </a:solidFill>
              </a:rPr>
              <a:t>E-Mail</a:t>
            </a:r>
            <a:r>
              <a:rPr lang="en-US" altLang="en-US" sz="1600" dirty="0">
                <a:solidFill>
                  <a:schemeClr val="tx2"/>
                </a:solidFill>
              </a:rPr>
              <a:t>:</a:t>
            </a:r>
            <a:r>
              <a:rPr lang="en-US" altLang="en-US" sz="1500" dirty="0"/>
              <a:t>{ppakrooh, </a:t>
            </a:r>
            <a:r>
              <a:rPr lang="en-US" altLang="en-US" sz="1500" dirty="0" err="1"/>
              <a:t>btian</a:t>
            </a:r>
            <a:r>
              <a:rPr lang="en-US" altLang="en-US" sz="1500" dirty="0"/>
              <a:t>, </a:t>
            </a:r>
            <a:r>
              <a:rPr lang="en-US" altLang="en-US" sz="1500" dirty="0" err="1"/>
              <a:t>kakhavan</a:t>
            </a:r>
            <a:r>
              <a:rPr lang="en-US" altLang="en-US" sz="1500" dirty="0"/>
              <a:t>}@qti.qualcomm.com</a:t>
            </a:r>
            <a:endParaRPr lang="en-US" altLang="en-US" sz="2250" dirty="0"/>
          </a:p>
          <a:p>
            <a:endParaRPr lang="en-US" altLang="en-US" sz="1400" dirty="0">
              <a:solidFill>
                <a:schemeClr val="tx2"/>
              </a:solidFill>
            </a:endParaRPr>
          </a:p>
          <a:p>
            <a:pPr>
              <a:spcBef>
                <a:spcPts val="100"/>
              </a:spcBef>
              <a:spcAft>
                <a:spcPts val="100"/>
              </a:spcAft>
            </a:pPr>
            <a:r>
              <a:rPr lang="en-US" altLang="en-US" sz="2537" dirty="0">
                <a:solidFill>
                  <a:schemeClr val="accent2"/>
                </a:solidFill>
              </a:rPr>
              <a:t>	</a:t>
            </a:r>
            <a:endParaRPr lang="en-US" altLang="en-US" sz="2537" dirty="0">
              <a:solidFill>
                <a:schemeClr val="tx2"/>
              </a:solidFill>
            </a:endParaRPr>
          </a:p>
          <a:p>
            <a:r>
              <a:rPr lang="en-US" altLang="en-US" sz="1600" b="1" dirty="0">
                <a:solidFill>
                  <a:schemeClr val="tx2"/>
                </a:solidFill>
              </a:rPr>
              <a:t>Abstract:</a:t>
            </a:r>
            <a:r>
              <a:rPr lang="en-US" altLang="en-US" sz="1600" dirty="0">
                <a:solidFill>
                  <a:schemeClr val="tx2"/>
                </a:solidFill>
              </a:rPr>
              <a:t>	</a:t>
            </a:r>
            <a:r>
              <a:rPr lang="en-US" sz="1600" dirty="0">
                <a:solidFill>
                  <a:schemeClr val="tx1">
                    <a:lumMod val="95000"/>
                    <a:lumOff val="5000"/>
                  </a:schemeClr>
                </a:solidFill>
                <a:latin typeface="+mj-lt"/>
              </a:rPr>
              <a:t>In this contribution, we share our thoughts on some aspects of UWB sensing that need further discussion and agreement among the group.</a:t>
            </a:r>
            <a:endParaRPr lang="en-US" altLang="en-US" sz="1600" b="1"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extLst>
      <p:ext uri="{BB962C8B-B14F-4D97-AF65-F5344CB8AC3E}">
        <p14:creationId xmlns:p14="http://schemas.microsoft.com/office/powerpoint/2010/main" val="251419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Summary</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39552" y="1412776"/>
            <a:ext cx="7886864"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We reviewed the existing discussions on the following aspects of UWB sensing</a:t>
            </a:r>
          </a:p>
          <a:p>
            <a:pPr lvl="1">
              <a:buFont typeface="Courier New" panose="02070309020205020404" pitchFamily="49" charset="0"/>
              <a:buChar char="o"/>
            </a:pPr>
            <a:r>
              <a:rPr lang="en-US" sz="1600" dirty="0">
                <a:solidFill>
                  <a:schemeClr val="tx1">
                    <a:lumMod val="95000"/>
                    <a:lumOff val="5000"/>
                  </a:schemeClr>
                </a:solidFill>
                <a:latin typeface="+mj-lt"/>
              </a:rPr>
              <a:t>Sensing pulse shape</a:t>
            </a:r>
          </a:p>
          <a:p>
            <a:pPr lvl="1">
              <a:buFont typeface="Courier New" panose="02070309020205020404" pitchFamily="49" charset="0"/>
              <a:buChar char="o"/>
            </a:pPr>
            <a:r>
              <a:rPr lang="en-US" sz="1600" dirty="0">
                <a:solidFill>
                  <a:schemeClr val="tx1">
                    <a:lumMod val="95000"/>
                    <a:lumOff val="5000"/>
                  </a:schemeClr>
                </a:solidFill>
                <a:latin typeface="+mj-lt"/>
              </a:rPr>
              <a:t>Sensing packet formats</a:t>
            </a:r>
          </a:p>
          <a:p>
            <a:pPr lvl="1">
              <a:buFont typeface="Courier New" panose="02070309020205020404" pitchFamily="49" charset="0"/>
              <a:buChar char="o"/>
            </a:pPr>
            <a:r>
              <a:rPr lang="en-US" sz="1600" dirty="0">
                <a:solidFill>
                  <a:schemeClr val="tx1">
                    <a:lumMod val="95000"/>
                    <a:lumOff val="5000"/>
                  </a:schemeClr>
                </a:solidFill>
                <a:latin typeface="+mj-lt"/>
              </a:rPr>
              <a:t>Sensing sequence</a:t>
            </a:r>
          </a:p>
          <a:p>
            <a:pPr lvl="1">
              <a:buFont typeface="Courier New" panose="02070309020205020404" pitchFamily="49" charset="0"/>
              <a:buChar char="o"/>
            </a:pPr>
            <a:r>
              <a:rPr lang="en-US" sz="1600" dirty="0">
                <a:solidFill>
                  <a:schemeClr val="tx1">
                    <a:lumMod val="95000"/>
                    <a:lumOff val="5000"/>
                  </a:schemeClr>
                </a:solidFill>
                <a:latin typeface="+mj-lt"/>
              </a:rPr>
              <a:t>CIR report parameters for bi/multi-static sensing</a:t>
            </a:r>
            <a:endParaRPr lang="en-US" sz="1400" dirty="0">
              <a:solidFill>
                <a:schemeClr val="tx1">
                  <a:lumMod val="95000"/>
                  <a:lumOff val="5000"/>
                </a:schemeClr>
              </a:solidFill>
              <a:latin typeface="+mj-lt"/>
            </a:endParaRPr>
          </a:p>
          <a:p>
            <a:pPr marL="0" indent="0">
              <a:buNone/>
            </a:pPr>
            <a:endParaRPr lang="en-US" sz="1800" dirty="0">
              <a:solidFill>
                <a:schemeClr val="tx1">
                  <a:lumMod val="95000"/>
                  <a:lumOff val="5000"/>
                </a:schemeClr>
              </a:solidFill>
              <a:latin typeface="+mj-lt"/>
            </a:endParaRPr>
          </a:p>
          <a:p>
            <a:r>
              <a:rPr lang="en-US" sz="1800" dirty="0">
                <a:latin typeface="+mj-lt"/>
              </a:rPr>
              <a:t>Sensing packet formats, and sequence need to be defined separately for monostatic and multi-static sensing scenarios.</a:t>
            </a:r>
          </a:p>
          <a:p>
            <a:r>
              <a:rPr lang="en-US" sz="1800" dirty="0">
                <a:latin typeface="+mj-lt"/>
              </a:rPr>
              <a:t>Parameters of the bi-static sensing report were further discussed, including the sampling rate, reference point, and window-based report.</a:t>
            </a:r>
            <a:endParaRPr lang="en-US" sz="1400" dirty="0">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10</a:t>
            </a:fld>
            <a:endParaRPr lang="en-US" altLang="en-US" dirty="0"/>
          </a:p>
        </p:txBody>
      </p:sp>
    </p:spTree>
    <p:extLst>
      <p:ext uri="{BB962C8B-B14F-4D97-AF65-F5344CB8AC3E}">
        <p14:creationId xmlns:p14="http://schemas.microsoft.com/office/powerpoint/2010/main" val="873630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References</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23528" y="1778470"/>
            <a:ext cx="8273792"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800" dirty="0">
                <a:latin typeface="+mj-lt"/>
              </a:rPr>
              <a:t>[1] 15-22-0418-00-04ab Sensing pulse shape consideration in 802.15.4ab</a:t>
            </a:r>
          </a:p>
          <a:p>
            <a:pPr marL="0" indent="0">
              <a:buNone/>
            </a:pPr>
            <a:r>
              <a:rPr lang="en-US" sz="1800" dirty="0">
                <a:latin typeface="+mj-lt"/>
              </a:rPr>
              <a:t>[2] 15-22-0175-00-04ab sensing device</a:t>
            </a:r>
          </a:p>
          <a:p>
            <a:pPr marL="0" indent="0">
              <a:buNone/>
            </a:pPr>
            <a:r>
              <a:rPr lang="en-US" sz="1800" dirty="0">
                <a:latin typeface="+mj-lt"/>
              </a:rPr>
              <a:t>[3] 15-22-0479-04ab More consideration on sensing pulse shape in 802.15.4ab</a:t>
            </a:r>
          </a:p>
          <a:p>
            <a:pPr marL="0" indent="0">
              <a:buNone/>
            </a:pPr>
            <a:r>
              <a:rPr lang="en-US" sz="1800" dirty="0">
                <a:latin typeface="+mj-lt"/>
              </a:rPr>
              <a:t>[4] 15-22-0308-04ab Air-time efficiency improvements</a:t>
            </a:r>
          </a:p>
          <a:p>
            <a:pPr marL="0" indent="0">
              <a:buNone/>
            </a:pPr>
            <a:r>
              <a:rPr lang="en-US" sz="1800" dirty="0">
                <a:latin typeface="+mj-lt"/>
              </a:rPr>
              <a:t>[5] 15-22-0066-02-04ab link budget analysis and CIR reporting for UWB RF sensing</a:t>
            </a:r>
          </a:p>
          <a:p>
            <a:pPr marL="0" indent="0">
              <a:buNone/>
            </a:pPr>
            <a:r>
              <a:rPr lang="en-US" sz="1800" dirty="0">
                <a:latin typeface="+mj-lt"/>
              </a:rPr>
              <a:t>[6] 15-22-0061-00-04ab sensing continued</a:t>
            </a:r>
          </a:p>
          <a:p>
            <a:pPr marL="0" indent="0">
              <a:buNone/>
            </a:pPr>
            <a:r>
              <a:rPr lang="en-US" sz="1800" dirty="0">
                <a:latin typeface="+mj-lt"/>
              </a:rPr>
              <a:t>[7] 15-22-0170-00-04ab discussion on UWB sensing report</a:t>
            </a:r>
          </a:p>
          <a:p>
            <a:pPr marL="0" indent="0">
              <a:buNone/>
            </a:pPr>
            <a:r>
              <a:rPr lang="en-US" sz="1800" dirty="0">
                <a:latin typeface="+mj-lt"/>
              </a:rPr>
              <a:t>[8] 15-22-0291-00-04ab proposal of sensing framework</a:t>
            </a:r>
          </a:p>
          <a:p>
            <a:pPr marL="0" indent="0">
              <a:buNone/>
            </a:pPr>
            <a:r>
              <a:rPr lang="en-US" sz="1800" dirty="0">
                <a:latin typeface="+mj-lt"/>
              </a:rPr>
              <a:t>[9] 15-22-0422-00-04ab UWB sensing scheduling</a:t>
            </a:r>
          </a:p>
          <a:p>
            <a:pPr marL="0" indent="0">
              <a:buNone/>
            </a:pPr>
            <a:r>
              <a:rPr lang="en-US" sz="1800" dirty="0">
                <a:latin typeface="+mj-lt"/>
              </a:rPr>
              <a:t>[10] 15-22-0489-00-04ab UWB sensing sequence selection</a:t>
            </a:r>
          </a:p>
        </p:txBody>
      </p:sp>
    </p:spTree>
    <p:extLst>
      <p:ext uri="{BB962C8B-B14F-4D97-AF65-F5344CB8AC3E}">
        <p14:creationId xmlns:p14="http://schemas.microsoft.com/office/powerpoint/2010/main" val="284189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004065721"/>
              </p:ext>
            </p:extLst>
          </p:nvPr>
        </p:nvGraphicFramePr>
        <p:xfrm>
          <a:off x="859831" y="641121"/>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200" dirty="0">
                          <a:solidFill>
                            <a:schemeClr val="tx1">
                              <a:lumMod val="95000"/>
                              <a:lumOff val="5000"/>
                            </a:schemeClr>
                          </a:solidFill>
                          <a:latin typeface="+mn-lt"/>
                          <a:ea typeface="+mn-ea"/>
                          <a:cs typeface="+mn-cs"/>
                        </a:rPr>
                        <a:t>We share our thoughts on some aspects of UWB sensing that need further discussion and agreement among the group.</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21199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Introduction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36128" y="908720"/>
            <a:ext cx="8407678"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Several contributions on UWB sensing have been discussed in 15.4ab [1]-[10].</a:t>
            </a:r>
          </a:p>
          <a:p>
            <a:r>
              <a:rPr lang="en-US" sz="1800" dirty="0">
                <a:solidFill>
                  <a:schemeClr val="tx1">
                    <a:lumMod val="95000"/>
                    <a:lumOff val="5000"/>
                  </a:schemeClr>
                </a:solidFill>
                <a:latin typeface="+mj-lt"/>
              </a:rPr>
              <a:t>There are several open aspects that we need to agree on to continue with the development of technical framework.</a:t>
            </a:r>
          </a:p>
          <a:p>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In this contribution, we plan to share our thoughts on the following aspects of UWB sensing, and motivate further discussion</a:t>
            </a:r>
          </a:p>
          <a:p>
            <a:pPr lvl="1">
              <a:buFont typeface="Courier New" panose="02070309020205020404" pitchFamily="49" charset="0"/>
              <a:buChar char="o"/>
            </a:pPr>
            <a:r>
              <a:rPr lang="en-US" sz="1600" dirty="0">
                <a:solidFill>
                  <a:schemeClr val="tx1">
                    <a:lumMod val="95000"/>
                    <a:lumOff val="5000"/>
                  </a:schemeClr>
                </a:solidFill>
                <a:latin typeface="+mj-lt"/>
              </a:rPr>
              <a:t>Sensing pulse shape</a:t>
            </a:r>
          </a:p>
          <a:p>
            <a:pPr lvl="1">
              <a:buFont typeface="Courier New" panose="02070309020205020404" pitchFamily="49" charset="0"/>
              <a:buChar char="o"/>
            </a:pPr>
            <a:r>
              <a:rPr lang="en-US" sz="1600" dirty="0">
                <a:solidFill>
                  <a:schemeClr val="tx1">
                    <a:lumMod val="95000"/>
                    <a:lumOff val="5000"/>
                  </a:schemeClr>
                </a:solidFill>
                <a:latin typeface="+mj-lt"/>
              </a:rPr>
              <a:t>Sensing packet formats</a:t>
            </a:r>
          </a:p>
          <a:p>
            <a:pPr lvl="1">
              <a:buFont typeface="Courier New" panose="02070309020205020404" pitchFamily="49" charset="0"/>
              <a:buChar char="o"/>
            </a:pPr>
            <a:r>
              <a:rPr lang="en-US" sz="1600" dirty="0">
                <a:solidFill>
                  <a:schemeClr val="tx1">
                    <a:lumMod val="95000"/>
                    <a:lumOff val="5000"/>
                  </a:schemeClr>
                </a:solidFill>
                <a:latin typeface="+mj-lt"/>
              </a:rPr>
              <a:t>Sensing sequence</a:t>
            </a:r>
          </a:p>
          <a:p>
            <a:pPr lvl="1">
              <a:buFont typeface="Courier New" panose="02070309020205020404" pitchFamily="49" charset="0"/>
              <a:buChar char="o"/>
            </a:pPr>
            <a:r>
              <a:rPr lang="en-US" sz="1600" dirty="0">
                <a:solidFill>
                  <a:schemeClr val="tx1">
                    <a:lumMod val="95000"/>
                    <a:lumOff val="5000"/>
                  </a:schemeClr>
                </a:solidFill>
                <a:latin typeface="+mj-lt"/>
              </a:rPr>
              <a:t>CIR report format</a:t>
            </a:r>
            <a:endParaRPr lang="en-US" sz="1800" dirty="0">
              <a:solidFill>
                <a:schemeClr val="tx1">
                  <a:lumMod val="95000"/>
                  <a:lumOff val="5000"/>
                </a:schemeClr>
              </a:solidFill>
              <a:latin typeface="+mj-lt"/>
            </a:endParaRPr>
          </a:p>
          <a:p>
            <a:endParaRPr lang="en-US" sz="1800" dirty="0">
              <a:latin typeface="+mj-lt"/>
            </a:endParaRPr>
          </a:p>
          <a:p>
            <a:r>
              <a:rPr lang="en-US" sz="1800" dirty="0">
                <a:latin typeface="+mj-lt"/>
              </a:rPr>
              <a:t>We suggest separating the discussion based on sensing modes</a:t>
            </a:r>
          </a:p>
          <a:p>
            <a:pPr lvl="1">
              <a:buFont typeface="Courier New" panose="02070309020205020404" pitchFamily="49" charset="0"/>
              <a:buChar char="o"/>
            </a:pPr>
            <a:r>
              <a:rPr lang="en-US" sz="1600" dirty="0">
                <a:latin typeface="+mj-lt"/>
              </a:rPr>
              <a:t>Mono-static and bi/multi-static modes can have different requirements</a:t>
            </a:r>
          </a:p>
          <a:p>
            <a:pPr lvl="1">
              <a:buFont typeface="Courier New" panose="02070309020205020404" pitchFamily="49" charset="0"/>
              <a:buChar char="o"/>
            </a:pPr>
            <a:r>
              <a:rPr lang="en-US" sz="1600" dirty="0">
                <a:latin typeface="+mj-lt"/>
              </a:rPr>
              <a:t>This justifies different considerations for sensing PPDU format, sequence and report format</a:t>
            </a: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3</a:t>
            </a:fld>
            <a:endParaRPr lang="en-US" altLang="en-US" dirty="0"/>
          </a:p>
        </p:txBody>
      </p:sp>
    </p:spTree>
    <p:extLst>
      <p:ext uri="{BB962C8B-B14F-4D97-AF65-F5344CB8AC3E}">
        <p14:creationId xmlns:p14="http://schemas.microsoft.com/office/powerpoint/2010/main" val="24524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07504" y="908720"/>
            <a:ext cx="8407679" cy="301511"/>
          </a:xfrm>
        </p:spPr>
        <p:txBody>
          <a:bodyPr/>
          <a:lstStyle/>
          <a:p>
            <a:r>
              <a:rPr lang="en-US" sz="3200" dirty="0">
                <a:solidFill>
                  <a:schemeClr val="tx1"/>
                </a:solidFill>
              </a:rPr>
              <a:t>Sensing Pulse Shape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10369" y="1340768"/>
            <a:ext cx="8407679" cy="3831605"/>
          </a:xfrm>
        </p:spPr>
        <p:txBody>
          <a:bodyPr/>
          <a:lstStyle/>
          <a:p>
            <a:pPr marL="433769" indent="-214313" fontAlgn="ctr">
              <a:spcAft>
                <a:spcPts val="450"/>
              </a:spcAft>
            </a:pPr>
            <a:r>
              <a:rPr lang="en-US" sz="1800" dirty="0">
                <a:solidFill>
                  <a:schemeClr val="tx1">
                    <a:lumMod val="95000"/>
                    <a:lumOff val="5000"/>
                  </a:schemeClr>
                </a:solidFill>
                <a:latin typeface="+mj-lt"/>
              </a:rPr>
              <a:t>Two step definition for sensing pulse shape</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latin typeface="+mj-lt"/>
              </a:rPr>
              <a:t>An ideal reference pulse shape to be defined</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latin typeface="+mj-lt"/>
              </a:rPr>
              <a:t>Then, cross-correlation (with reference pulse), and/or time-domain mask need to be defined in 4ab.</a:t>
            </a:r>
          </a:p>
          <a:p>
            <a:pPr marL="900113" lvl="2" indent="-214313" fontAlgn="ctr">
              <a:spcAft>
                <a:spcPts val="450"/>
              </a:spcAft>
            </a:pPr>
            <a:r>
              <a:rPr lang="en-US" sz="1400" dirty="0">
                <a:solidFill>
                  <a:schemeClr val="tx1">
                    <a:lumMod val="95000"/>
                    <a:lumOff val="5000"/>
                  </a:schemeClr>
                </a:solidFill>
                <a:latin typeface="+mj-lt"/>
              </a:rPr>
              <a:t>For ranging, the time domain </a:t>
            </a:r>
            <a:r>
              <a:rPr lang="en-US" sz="1400">
                <a:solidFill>
                  <a:schemeClr val="tx1">
                    <a:lumMod val="95000"/>
                    <a:lumOff val="5000"/>
                  </a:schemeClr>
                </a:solidFill>
                <a:latin typeface="+mj-lt"/>
              </a:rPr>
              <a:t>(TD) mask </a:t>
            </a:r>
            <a:r>
              <a:rPr lang="en-US" sz="1400" dirty="0">
                <a:solidFill>
                  <a:schemeClr val="tx1">
                    <a:lumMod val="95000"/>
                    <a:lumOff val="5000"/>
                  </a:schemeClr>
                </a:solidFill>
                <a:latin typeface="+mj-lt"/>
              </a:rPr>
              <a:t>is defined for “recommended min precursor pulse” in 4z</a:t>
            </a:r>
          </a:p>
          <a:p>
            <a:pPr marL="433769" indent="-214313" fontAlgn="ctr">
              <a:spcAft>
                <a:spcPts val="450"/>
              </a:spcAft>
            </a:pPr>
            <a:r>
              <a:rPr lang="en-US" sz="1800" dirty="0">
                <a:solidFill>
                  <a:schemeClr val="tx1">
                    <a:lumMod val="95000"/>
                    <a:lumOff val="5000"/>
                  </a:schemeClr>
                </a:solidFill>
                <a:latin typeface="+mj-lt"/>
              </a:rPr>
              <a:t>Gaussian pulse shape proposed in [1], whereas Kaiser window is proposed in [2]</a:t>
            </a:r>
          </a:p>
          <a:p>
            <a:pPr marL="905256" lvl="1" fontAlgn="ctr">
              <a:spcAft>
                <a:spcPts val="450"/>
              </a:spcAft>
              <a:buFont typeface="Courier New" panose="02070309020205020404" pitchFamily="49" charset="0"/>
              <a:buChar char="o"/>
            </a:pPr>
            <a:r>
              <a:rPr lang="en-US" sz="1600" dirty="0">
                <a:solidFill>
                  <a:schemeClr val="tx1">
                    <a:lumMod val="95000"/>
                    <a:lumOff val="5000"/>
                  </a:schemeClr>
                </a:solidFill>
                <a:latin typeface="+mj-lt"/>
              </a:rPr>
              <a:t>Both have minimal pre/post-curser. Need to proceed to defining sensing TD mask</a:t>
            </a:r>
          </a:p>
          <a:p>
            <a:pPr marL="433769" indent="-214313" fontAlgn="ctr">
              <a:spcAft>
                <a:spcPts val="450"/>
              </a:spcAft>
            </a:pPr>
            <a:r>
              <a:rPr lang="en-US" sz="1800" dirty="0">
                <a:solidFill>
                  <a:schemeClr val="tx1">
                    <a:lumMod val="95000"/>
                    <a:lumOff val="5000"/>
                  </a:schemeClr>
                </a:solidFill>
                <a:latin typeface="+mj-lt"/>
              </a:rPr>
              <a:t>Need to look at metrics such as range resolution, PSLR (peak to sidelobe ratio), the zero-Doppler ambiguity function, and spectrum efficiency (RMS BW) [3]</a:t>
            </a:r>
          </a:p>
          <a:p>
            <a:pPr marL="905256" lvl="1" fontAlgn="ctr">
              <a:spcAft>
                <a:spcPts val="450"/>
              </a:spcAft>
              <a:buFont typeface="Courier New" panose="02070309020205020404" pitchFamily="49" charset="0"/>
              <a:buChar char="o"/>
            </a:pPr>
            <a:r>
              <a:rPr lang="en-US" sz="1600" dirty="0">
                <a:solidFill>
                  <a:schemeClr val="tx1">
                    <a:lumMod val="95000"/>
                    <a:lumOff val="5000"/>
                  </a:schemeClr>
                </a:solidFill>
                <a:latin typeface="+mj-lt"/>
              </a:rPr>
              <a:t>For low RMS BW of sensing pulse, the ranging estimation accuracy is affected in joint sensing/ranging scenarios</a:t>
            </a:r>
          </a:p>
          <a:p>
            <a:pPr marL="433769" indent="-214313" fontAlgn="ctr">
              <a:spcAft>
                <a:spcPts val="450"/>
              </a:spcAft>
            </a:pPr>
            <a:r>
              <a:rPr lang="en-US" sz="1800" dirty="0">
                <a:solidFill>
                  <a:schemeClr val="tx1">
                    <a:lumMod val="95000"/>
                    <a:lumOff val="5000"/>
                  </a:schemeClr>
                </a:solidFill>
                <a:latin typeface="+mj-lt"/>
              </a:rPr>
              <a:t>Use the “sensing pulse” across the 4ab packet: preamble, payload, sensing and ranging frames </a:t>
            </a:r>
            <a:r>
              <a:rPr lang="en-US" sz="1800" dirty="0">
                <a:effectLst/>
                <a:latin typeface="Calibri" panose="020F0502020204030204" pitchFamily="34" charset="0"/>
                <a:ea typeface="DengXian" panose="02010600030101010101" pitchFamily="2" charset="-122"/>
                <a:cs typeface="Calibri" panose="020F0502020204030204" pitchFamily="34" charset="0"/>
              </a:rPr>
              <a:t> </a:t>
            </a:r>
            <a:endParaRPr lang="en-US" sz="1800" dirty="0">
              <a:solidFill>
                <a:schemeClr val="tx1">
                  <a:lumMod val="95000"/>
                  <a:lumOff val="5000"/>
                </a:schemeClr>
              </a:solidFill>
              <a:latin typeface="+mj-lt"/>
              <a:ea typeface="DengXian" panose="02010600030101010101" pitchFamily="2" charset="-122"/>
              <a:cs typeface="Calibri" panose="020F0502020204030204" pitchFamily="34" charset="0"/>
            </a:endParaRPr>
          </a:p>
          <a:p>
            <a:pPr marL="905256" lvl="1" fontAlgn="ctr">
              <a:spcAft>
                <a:spcPts val="450"/>
              </a:spcAft>
              <a:buFont typeface="Courier New" panose="02070309020205020404" pitchFamily="49" charset="0"/>
              <a:buChar char="o"/>
            </a:pPr>
            <a:r>
              <a:rPr lang="en-US" sz="1600" dirty="0">
                <a:effectLst/>
                <a:latin typeface="Calibri" panose="020F0502020204030204" pitchFamily="34" charset="0"/>
                <a:ea typeface="DengXian" panose="02010600030101010101" pitchFamily="2" charset="-122"/>
                <a:cs typeface="Calibri" panose="020F0502020204030204" pitchFamily="34" charset="0"/>
              </a:rPr>
              <a:t>Pulse shape does not change in the middle of packet.  Sensing pulse shape is used for entire packet in sensing applications.   </a:t>
            </a:r>
            <a:endParaRPr lang="en-US" sz="1600" dirty="0">
              <a:effectLst/>
              <a:latin typeface="DengXian" panose="02010600030101010101" pitchFamily="2" charset="-122"/>
              <a:ea typeface="DengXian" panose="02010600030101010101" pitchFamily="2" charset="-122"/>
              <a:cs typeface="Calibri" panose="020F0502020204030204" pitchFamily="34" charset="0"/>
            </a:endParaRPr>
          </a:p>
          <a:p>
            <a:pPr marL="817817" lvl="3" indent="-214313" fontAlgn="ctr">
              <a:spcAft>
                <a:spcPts val="450"/>
              </a:spcAft>
            </a:pPr>
            <a:endParaRPr lang="en-US" sz="750" dirty="0">
              <a:solidFill>
                <a:schemeClr val="tx1">
                  <a:lumMod val="95000"/>
                  <a:lumOff val="5000"/>
                </a:schemeClr>
              </a:solidFill>
              <a:latin typeface="+mj-lt"/>
            </a:endParaRPr>
          </a:p>
          <a:p>
            <a:pPr marL="433769" indent="-214313" fontAlgn="ctr">
              <a:spcAft>
                <a:spcPts val="450"/>
              </a:spcAft>
            </a:pPr>
            <a:endParaRPr lang="en-US" sz="900" dirty="0">
              <a:latin typeface="Microsoft Sans Serif (Headings)"/>
              <a:ea typeface="Times New Roman" panose="02020603050405020304" pitchFamily="18" charset="0"/>
            </a:endParaRPr>
          </a:p>
          <a:p>
            <a:pPr marL="599933" lvl="2" indent="-128588" fontAlgn="ctr">
              <a:spcAft>
                <a:spcPts val="450"/>
              </a:spcAft>
            </a:pPr>
            <a:endParaRPr lang="en-US" sz="900" dirty="0">
              <a:latin typeface="Microsoft Sans Serif (Headings)"/>
              <a:ea typeface="Times New Roman" panose="02020603050405020304" pitchFamily="18" charset="0"/>
            </a:endParaRPr>
          </a:p>
          <a:p>
            <a:pPr marL="342900" lvl="1" indent="0" fontAlgn="ctr">
              <a:spcAft>
                <a:spcPts val="450"/>
              </a:spcAft>
              <a:buNone/>
            </a:pPr>
            <a:endParaRPr lang="en-US" sz="9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Tree>
    <p:extLst>
      <p:ext uri="{BB962C8B-B14F-4D97-AF65-F5344CB8AC3E}">
        <p14:creationId xmlns:p14="http://schemas.microsoft.com/office/powerpoint/2010/main" val="582917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927180"/>
            <a:ext cx="8407679" cy="321771"/>
          </a:xfrm>
        </p:spPr>
        <p:txBody>
          <a:bodyPr/>
          <a:lstStyle/>
          <a:p>
            <a:r>
              <a:rPr lang="en-US" sz="3200"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95536" y="1513197"/>
            <a:ext cx="8280920" cy="3831605"/>
          </a:xfrm>
        </p:spPr>
        <p:txBody>
          <a:bodyPr/>
          <a:lstStyle/>
          <a:p>
            <a:pPr marL="600075" lvl="1" indent="-257175" fontAlgn="ctr">
              <a:spcAft>
                <a:spcPts val="450"/>
              </a:spcAft>
            </a:pPr>
            <a:endParaRPr lang="en-US" sz="1600" dirty="0">
              <a:solidFill>
                <a:schemeClr val="tx1">
                  <a:lumMod val="95000"/>
                  <a:lumOff val="5000"/>
                </a:schemeClr>
              </a:solidFill>
              <a:latin typeface="+mj-lt"/>
            </a:endParaRPr>
          </a:p>
          <a:p>
            <a:pPr marL="200025" indent="-257175" fontAlgn="ctr">
              <a:spcAft>
                <a:spcPts val="450"/>
              </a:spcAft>
            </a:pPr>
            <a:r>
              <a:rPr lang="en-US" sz="1800" dirty="0">
                <a:latin typeface="+mj-lt"/>
              </a:rPr>
              <a:t>Sensing PPDU format needs to be determined</a:t>
            </a:r>
          </a:p>
          <a:p>
            <a:pPr marL="628650" lvl="1" fontAlgn="ctr">
              <a:spcAft>
                <a:spcPts val="450"/>
              </a:spcAft>
              <a:buFont typeface="Courier New" panose="02070309020205020404" pitchFamily="49" charset="0"/>
              <a:buChar char="o"/>
            </a:pPr>
            <a:r>
              <a:rPr lang="en-US" sz="1600" dirty="0">
                <a:latin typeface="+mj-lt"/>
              </a:rPr>
              <a:t>Need to define separate formats for monostatic and bi/multi-static mandatory modes</a:t>
            </a:r>
          </a:p>
          <a:p>
            <a:pPr marL="628650" lvl="1" fontAlgn="ctr">
              <a:spcAft>
                <a:spcPts val="450"/>
              </a:spcAft>
              <a:buFont typeface="Courier New" panose="02070309020205020404" pitchFamily="49" charset="0"/>
              <a:buChar char="o"/>
            </a:pPr>
            <a:r>
              <a:rPr lang="en-US" sz="1600" dirty="0">
                <a:latin typeface="+mj-lt"/>
              </a:rPr>
              <a:t>Requirements for monostatic and bi/multi-static sensing are different, e.g., maximum unambiguous range is critical to monostatic sensing, synchronization is needed for bi-static sensing.</a:t>
            </a:r>
          </a:p>
          <a:p>
            <a:pPr marL="628650" lvl="1" fontAlgn="ctr">
              <a:spcAft>
                <a:spcPts val="450"/>
              </a:spcAft>
              <a:buFont typeface="Courier New" panose="02070309020205020404" pitchFamily="49" charset="0"/>
              <a:buChar char="o"/>
            </a:pPr>
            <a:r>
              <a:rPr lang="en-US" sz="1600" dirty="0">
                <a:latin typeface="+mj-lt"/>
              </a:rPr>
              <a:t>One packet structure specific for monostatic sensing</a:t>
            </a:r>
            <a:endParaRPr lang="en-US" sz="1200" dirty="0">
              <a:latin typeface="+mj-lt"/>
            </a:endParaRPr>
          </a:p>
          <a:p>
            <a:pPr marL="942975" lvl="2" indent="-257175" fontAlgn="ctr">
              <a:spcAft>
                <a:spcPts val="450"/>
              </a:spcAft>
            </a:pPr>
            <a:r>
              <a:rPr lang="en-US" sz="1400" dirty="0">
                <a:latin typeface="+mj-lt"/>
              </a:rPr>
              <a:t>A sensing-only packet, including </a:t>
            </a:r>
            <a:r>
              <a:rPr lang="en-US" sz="1400" b="1" dirty="0">
                <a:latin typeface="+mj-lt"/>
              </a:rPr>
              <a:t>a field for sensing </a:t>
            </a:r>
            <a:r>
              <a:rPr lang="en-US" sz="1400" dirty="0">
                <a:latin typeface="+mj-lt"/>
              </a:rPr>
              <a:t>can be sufficient, as SYNC is not required for monostatic sensing. </a:t>
            </a:r>
          </a:p>
          <a:p>
            <a:pPr marL="942975" lvl="2" indent="-257175" fontAlgn="ctr">
              <a:spcAft>
                <a:spcPts val="450"/>
              </a:spcAft>
            </a:pPr>
            <a:r>
              <a:rPr lang="en-US" sz="1400" dirty="0">
                <a:latin typeface="+mj-lt"/>
              </a:rPr>
              <a:t>So far, one proposal on a pulse pattern for monostatic sensing [4].</a:t>
            </a:r>
          </a:p>
          <a:p>
            <a:pPr marL="942975" lvl="2" indent="-257175" fontAlgn="ctr">
              <a:spcAft>
                <a:spcPts val="450"/>
              </a:spcAft>
            </a:pPr>
            <a:endParaRPr lang="en-US" sz="1200" dirty="0">
              <a:latin typeface="+mj-lt"/>
            </a:endParaRPr>
          </a:p>
          <a:p>
            <a:pPr marL="942975" lvl="2" indent="-257175" fontAlgn="ctr">
              <a:spcAft>
                <a:spcPts val="450"/>
              </a:spcAft>
            </a:pPr>
            <a:endParaRPr lang="en-US" sz="1200" dirty="0">
              <a:latin typeface="+mj-lt"/>
            </a:endParaRPr>
          </a:p>
          <a:p>
            <a:pPr marL="942975" lvl="2" indent="-257175" fontAlgn="ctr">
              <a:spcAft>
                <a:spcPts val="450"/>
              </a:spcAft>
            </a:pPr>
            <a:endParaRPr lang="en-US" sz="1600" dirty="0">
              <a:latin typeface="+mj-lt"/>
            </a:endParaRPr>
          </a:p>
          <a:p>
            <a:pPr marL="600075" lvl="1" indent="-257175" fontAlgn="ctr">
              <a:spcAft>
                <a:spcPts val="450"/>
              </a:spcAft>
            </a:pPr>
            <a:endParaRPr lang="en-US" sz="1600" dirty="0">
              <a:latin typeface="+mj-lt"/>
            </a:endParaRPr>
          </a:p>
          <a:p>
            <a:pPr marL="342900" lvl="1" indent="0" fontAlgn="ctr">
              <a:spcAft>
                <a:spcPts val="450"/>
              </a:spcAft>
              <a:buNone/>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Tree>
    <p:extLst>
      <p:ext uri="{BB962C8B-B14F-4D97-AF65-F5344CB8AC3E}">
        <p14:creationId xmlns:p14="http://schemas.microsoft.com/office/powerpoint/2010/main" val="3306208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927180"/>
            <a:ext cx="8407679" cy="321771"/>
          </a:xfrm>
        </p:spPr>
        <p:txBody>
          <a:bodyPr/>
          <a:lstStyle/>
          <a:p>
            <a:r>
              <a:rPr lang="en-US" sz="3200" dirty="0">
                <a:solidFill>
                  <a:schemeClr val="tx1"/>
                </a:solidFill>
              </a:rPr>
              <a:t>Sensing Packet Format for Bi-static Sensing</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07942" y="1083363"/>
            <a:ext cx="8856406" cy="3831605"/>
          </a:xfrm>
        </p:spPr>
        <p:txBody>
          <a:bodyPr/>
          <a:lstStyle/>
          <a:p>
            <a:pPr marL="600075" lvl="1" indent="-257175" fontAlgn="ctr">
              <a:spcAft>
                <a:spcPts val="450"/>
              </a:spcAft>
            </a:pPr>
            <a:endParaRPr lang="en-US" sz="1600" dirty="0">
              <a:solidFill>
                <a:schemeClr val="tx1">
                  <a:lumMod val="95000"/>
                  <a:lumOff val="5000"/>
                </a:schemeClr>
              </a:solidFill>
              <a:latin typeface="+mj-lt"/>
            </a:endParaRPr>
          </a:p>
          <a:p>
            <a:pPr marL="628650" lvl="1" fontAlgn="ctr">
              <a:spcAft>
                <a:spcPts val="450"/>
              </a:spcAft>
              <a:buFont typeface="Courier New" panose="02070309020205020404" pitchFamily="49" charset="0"/>
              <a:buChar char="o"/>
            </a:pPr>
            <a:r>
              <a:rPr lang="en-US" sz="1600" dirty="0">
                <a:latin typeface="+mj-lt"/>
              </a:rPr>
              <a:t>For </a:t>
            </a:r>
            <a:r>
              <a:rPr lang="en-US" sz="1600" b="1" dirty="0">
                <a:latin typeface="+mj-lt"/>
              </a:rPr>
              <a:t>bi/multi-static </a:t>
            </a:r>
            <a:r>
              <a:rPr lang="en-US" sz="1600" dirty="0">
                <a:latin typeface="+mj-lt"/>
              </a:rPr>
              <a:t>sensing, it is convenient to build PPDUs on top of the existing 4z ranging PPDUs. </a:t>
            </a:r>
          </a:p>
          <a:p>
            <a:pPr marL="942975" lvl="2" indent="-257175" fontAlgn="ctr">
              <a:spcAft>
                <a:spcPts val="450"/>
              </a:spcAft>
            </a:pPr>
            <a:r>
              <a:rPr lang="en-US" sz="1400" dirty="0">
                <a:latin typeface="+mj-lt"/>
              </a:rPr>
              <a:t>Suggesting to define the packets for sensing to match the current 4z ranging packet formats</a:t>
            </a:r>
          </a:p>
          <a:p>
            <a:pPr marL="942975" lvl="2" indent="-257175" fontAlgn="ctr">
              <a:spcAft>
                <a:spcPts val="450"/>
              </a:spcAft>
            </a:pPr>
            <a:r>
              <a:rPr lang="en-US" sz="1400" dirty="0">
                <a:latin typeface="+mj-lt"/>
              </a:rPr>
              <a:t>Adding the sensing field to the end of the current 4z packets, to make things backward compatible</a:t>
            </a:r>
          </a:p>
          <a:p>
            <a:pPr marL="942975" lvl="2" indent="-257175" fontAlgn="ctr">
              <a:spcAft>
                <a:spcPts val="450"/>
              </a:spcAft>
            </a:pPr>
            <a:r>
              <a:rPr lang="en-US" sz="1400" dirty="0">
                <a:latin typeface="+mj-lt"/>
              </a:rPr>
              <a:t>Defining combined packets for sensing/ranging/data comm as optional modes</a:t>
            </a:r>
          </a:p>
          <a:p>
            <a:pPr marL="942975" lvl="2" indent="-257175" fontAlgn="ctr">
              <a:spcAft>
                <a:spcPts val="450"/>
              </a:spcAft>
            </a:pPr>
            <a:endParaRPr lang="en-US" sz="1200" dirty="0">
              <a:latin typeface="+mj-lt"/>
            </a:endParaRPr>
          </a:p>
          <a:p>
            <a:pPr marL="942975" lvl="2" indent="-257175" fontAlgn="ctr">
              <a:spcAft>
                <a:spcPts val="450"/>
              </a:spcAft>
            </a:pPr>
            <a:endParaRPr lang="en-US" sz="1200" dirty="0">
              <a:latin typeface="+mj-lt"/>
            </a:endParaRPr>
          </a:p>
          <a:p>
            <a:pPr marL="942975" lvl="2" indent="-257175" fontAlgn="ctr">
              <a:spcAft>
                <a:spcPts val="450"/>
              </a:spcAft>
            </a:pPr>
            <a:endParaRPr lang="en-US" sz="1600" dirty="0">
              <a:latin typeface="+mj-lt"/>
            </a:endParaRPr>
          </a:p>
          <a:p>
            <a:pPr marL="600075" lvl="1" indent="-257175" fontAlgn="ctr">
              <a:spcAft>
                <a:spcPts val="450"/>
              </a:spcAft>
            </a:pPr>
            <a:endParaRPr lang="en-US" sz="1600" dirty="0">
              <a:latin typeface="+mj-lt"/>
            </a:endParaRPr>
          </a:p>
          <a:p>
            <a:pPr marL="342900" lvl="1" indent="0" fontAlgn="ctr">
              <a:spcAft>
                <a:spcPts val="450"/>
              </a:spcAft>
              <a:buNone/>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grpSp>
        <p:nvGrpSpPr>
          <p:cNvPr id="23" name="Group 22">
            <a:extLst>
              <a:ext uri="{FF2B5EF4-FFF2-40B4-BE49-F238E27FC236}">
                <a16:creationId xmlns:a16="http://schemas.microsoft.com/office/drawing/2014/main" id="{D52346CD-C5F8-BF30-387B-3C4AFAA5582C}"/>
              </a:ext>
            </a:extLst>
          </p:cNvPr>
          <p:cNvGrpSpPr/>
          <p:nvPr/>
        </p:nvGrpSpPr>
        <p:grpSpPr>
          <a:xfrm>
            <a:off x="3156823" y="4150487"/>
            <a:ext cx="971549" cy="1597335"/>
            <a:chOff x="3698365" y="3387096"/>
            <a:chExt cx="1531378" cy="1597335"/>
          </a:xfrm>
        </p:grpSpPr>
        <p:sp>
          <p:nvSpPr>
            <p:cNvPr id="12" name="Arrow: Right 11">
              <a:extLst>
                <a:ext uri="{FF2B5EF4-FFF2-40B4-BE49-F238E27FC236}">
                  <a16:creationId xmlns:a16="http://schemas.microsoft.com/office/drawing/2014/main" id="{740A1FF2-B46D-FF5D-9670-D2FD9CFB338E}"/>
                </a:ext>
              </a:extLst>
            </p:cNvPr>
            <p:cNvSpPr/>
            <p:nvPr/>
          </p:nvSpPr>
          <p:spPr bwMode="auto">
            <a:xfrm>
              <a:off x="4240849" y="3387096"/>
              <a:ext cx="988894" cy="156075"/>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Right Brace 21">
              <a:extLst>
                <a:ext uri="{FF2B5EF4-FFF2-40B4-BE49-F238E27FC236}">
                  <a16:creationId xmlns:a16="http://schemas.microsoft.com/office/drawing/2014/main" id="{ACAE9B82-4C14-27E5-C3F1-C4F789BEEE2C}"/>
                </a:ext>
              </a:extLst>
            </p:cNvPr>
            <p:cNvSpPr/>
            <p:nvPr/>
          </p:nvSpPr>
          <p:spPr bwMode="auto">
            <a:xfrm>
              <a:off x="3698365" y="3740875"/>
              <a:ext cx="227455" cy="1243556"/>
            </a:xfrm>
            <a:prstGeom prst="rightBrace">
              <a:avLst/>
            </a:prstGeom>
            <a:ln>
              <a:headEnd type="none" w="sm" len="sm"/>
              <a:tailEnd type="none" w="sm" len="sm"/>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24" name="TextBox 23">
            <a:extLst>
              <a:ext uri="{FF2B5EF4-FFF2-40B4-BE49-F238E27FC236}">
                <a16:creationId xmlns:a16="http://schemas.microsoft.com/office/drawing/2014/main" id="{F0F56314-3391-4783-2688-2D8D6B2ABCE4}"/>
              </a:ext>
            </a:extLst>
          </p:cNvPr>
          <p:cNvSpPr txBox="1"/>
          <p:nvPr/>
        </p:nvSpPr>
        <p:spPr>
          <a:xfrm>
            <a:off x="1204118" y="2774182"/>
            <a:ext cx="1225635" cy="307777"/>
          </a:xfrm>
          <a:prstGeom prst="rect">
            <a:avLst/>
          </a:prstGeom>
          <a:noFill/>
        </p:spPr>
        <p:txBody>
          <a:bodyPr wrap="square" rtlCol="0">
            <a:spAutoFit/>
          </a:bodyPr>
          <a:lstStyle/>
          <a:p>
            <a:r>
              <a:rPr lang="en-US" sz="1400" b="1" dirty="0">
                <a:solidFill>
                  <a:schemeClr val="accent6"/>
                </a:solidFill>
              </a:rPr>
              <a:t>4z Ranging</a:t>
            </a:r>
          </a:p>
        </p:txBody>
      </p:sp>
      <p:sp>
        <p:nvSpPr>
          <p:cNvPr id="25" name="TextBox 24">
            <a:extLst>
              <a:ext uri="{FF2B5EF4-FFF2-40B4-BE49-F238E27FC236}">
                <a16:creationId xmlns:a16="http://schemas.microsoft.com/office/drawing/2014/main" id="{878E6D00-5ED1-ACC1-78E1-6957133AC16D}"/>
              </a:ext>
            </a:extLst>
          </p:cNvPr>
          <p:cNvSpPr txBox="1"/>
          <p:nvPr/>
        </p:nvSpPr>
        <p:spPr>
          <a:xfrm>
            <a:off x="5025505" y="2760651"/>
            <a:ext cx="1292321" cy="307777"/>
          </a:xfrm>
          <a:prstGeom prst="rect">
            <a:avLst/>
          </a:prstGeom>
          <a:noFill/>
        </p:spPr>
        <p:txBody>
          <a:bodyPr wrap="square" rtlCol="0">
            <a:spAutoFit/>
          </a:bodyPr>
          <a:lstStyle/>
          <a:p>
            <a:r>
              <a:rPr lang="en-US" sz="1400" b="1" dirty="0">
                <a:solidFill>
                  <a:schemeClr val="accent6"/>
                </a:solidFill>
              </a:rPr>
              <a:t>4ab Sensing</a:t>
            </a:r>
          </a:p>
        </p:txBody>
      </p:sp>
      <p:grpSp>
        <p:nvGrpSpPr>
          <p:cNvPr id="45" name="Group 44">
            <a:extLst>
              <a:ext uri="{FF2B5EF4-FFF2-40B4-BE49-F238E27FC236}">
                <a16:creationId xmlns:a16="http://schemas.microsoft.com/office/drawing/2014/main" id="{3A24C0A4-B909-0D1E-2065-60AD9497F842}"/>
              </a:ext>
            </a:extLst>
          </p:cNvPr>
          <p:cNvGrpSpPr/>
          <p:nvPr/>
        </p:nvGrpSpPr>
        <p:grpSpPr>
          <a:xfrm>
            <a:off x="4333090" y="4050750"/>
            <a:ext cx="3190600" cy="278811"/>
            <a:chOff x="4049059" y="5878011"/>
            <a:chExt cx="3718793" cy="278811"/>
          </a:xfrm>
        </p:grpSpPr>
        <p:grpSp>
          <p:nvGrpSpPr>
            <p:cNvPr id="35" name="Group 34">
              <a:extLst>
                <a:ext uri="{FF2B5EF4-FFF2-40B4-BE49-F238E27FC236}">
                  <a16:creationId xmlns:a16="http://schemas.microsoft.com/office/drawing/2014/main" id="{E6F740E1-C04F-6165-1736-1D87293D60DD}"/>
                </a:ext>
              </a:extLst>
            </p:cNvPr>
            <p:cNvGrpSpPr/>
            <p:nvPr/>
          </p:nvGrpSpPr>
          <p:grpSpPr>
            <a:xfrm>
              <a:off x="5562663" y="5878386"/>
              <a:ext cx="2205189" cy="278436"/>
              <a:chOff x="5562663" y="5878386"/>
              <a:chExt cx="2205189" cy="278436"/>
            </a:xfrm>
          </p:grpSpPr>
          <p:grpSp>
            <p:nvGrpSpPr>
              <p:cNvPr id="32" name="Group 31">
                <a:extLst>
                  <a:ext uri="{FF2B5EF4-FFF2-40B4-BE49-F238E27FC236}">
                    <a16:creationId xmlns:a16="http://schemas.microsoft.com/office/drawing/2014/main" id="{8A3BE9AA-E6FF-CA16-56B0-6114BF5C5D82}"/>
                  </a:ext>
                </a:extLst>
              </p:cNvPr>
              <p:cNvGrpSpPr/>
              <p:nvPr/>
            </p:nvGrpSpPr>
            <p:grpSpPr>
              <a:xfrm>
                <a:off x="6031004" y="5878386"/>
                <a:ext cx="1736848" cy="278436"/>
                <a:chOff x="5860486" y="6058876"/>
                <a:chExt cx="1736848" cy="278436"/>
              </a:xfrm>
            </p:grpSpPr>
            <p:grpSp>
              <p:nvGrpSpPr>
                <p:cNvPr id="28" name="Group 27">
                  <a:extLst>
                    <a:ext uri="{FF2B5EF4-FFF2-40B4-BE49-F238E27FC236}">
                      <a16:creationId xmlns:a16="http://schemas.microsoft.com/office/drawing/2014/main" id="{E5A8BD1E-3566-EAA3-CD9E-73B2D5707E5A}"/>
                    </a:ext>
                  </a:extLst>
                </p:cNvPr>
                <p:cNvGrpSpPr/>
                <p:nvPr/>
              </p:nvGrpSpPr>
              <p:grpSpPr>
                <a:xfrm>
                  <a:off x="5860486" y="6060313"/>
                  <a:ext cx="1338081" cy="276999"/>
                  <a:chOff x="6516012" y="5456980"/>
                  <a:chExt cx="1338081" cy="276999"/>
                </a:xfrm>
              </p:grpSpPr>
              <p:sp>
                <p:nvSpPr>
                  <p:cNvPr id="26" name="Rectangle 25">
                    <a:extLst>
                      <a:ext uri="{FF2B5EF4-FFF2-40B4-BE49-F238E27FC236}">
                        <a16:creationId xmlns:a16="http://schemas.microsoft.com/office/drawing/2014/main" id="{1483EFE9-963A-3C82-C338-C9917D6FB6DB}"/>
                      </a:ext>
                    </a:extLst>
                  </p:cNvPr>
                  <p:cNvSpPr/>
                  <p:nvPr/>
                </p:nvSpPr>
                <p:spPr bwMode="auto">
                  <a:xfrm>
                    <a:off x="6516012" y="5456980"/>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26">
                    <a:extLst>
                      <a:ext uri="{FF2B5EF4-FFF2-40B4-BE49-F238E27FC236}">
                        <a16:creationId xmlns:a16="http://schemas.microsoft.com/office/drawing/2014/main" id="{8DAFDC55-E5B1-3896-37AB-8A467C0AA530}"/>
                      </a:ext>
                    </a:extLst>
                  </p:cNvPr>
                  <p:cNvSpPr txBox="1"/>
                  <p:nvPr/>
                </p:nvSpPr>
                <p:spPr>
                  <a:xfrm>
                    <a:off x="6542528" y="5480897"/>
                    <a:ext cx="1311565" cy="230832"/>
                  </a:xfrm>
                  <a:prstGeom prst="rect">
                    <a:avLst/>
                  </a:prstGeom>
                  <a:noFill/>
                </p:spPr>
                <p:txBody>
                  <a:bodyPr wrap="square" rtlCol="0">
                    <a:spAutoFit/>
                  </a:bodyPr>
                  <a:lstStyle/>
                  <a:p>
                    <a:r>
                      <a:rPr lang="en-US" sz="900" dirty="0"/>
                      <a:t>PHY Payload</a:t>
                    </a:r>
                  </a:p>
                </p:txBody>
              </p:sp>
            </p:grpSp>
            <p:grpSp>
              <p:nvGrpSpPr>
                <p:cNvPr id="29" name="Group 28">
                  <a:extLst>
                    <a:ext uri="{FF2B5EF4-FFF2-40B4-BE49-F238E27FC236}">
                      <a16:creationId xmlns:a16="http://schemas.microsoft.com/office/drawing/2014/main" id="{3897D511-C863-6EFA-C76E-352D8EC517AD}"/>
                    </a:ext>
                  </a:extLst>
                </p:cNvPr>
                <p:cNvGrpSpPr/>
                <p:nvPr/>
              </p:nvGrpSpPr>
              <p:grpSpPr>
                <a:xfrm>
                  <a:off x="6805157" y="6058876"/>
                  <a:ext cx="792177" cy="276999"/>
                  <a:chOff x="6544921" y="5458032"/>
                  <a:chExt cx="792177" cy="276999"/>
                </a:xfrm>
              </p:grpSpPr>
              <p:sp>
                <p:nvSpPr>
                  <p:cNvPr id="30" name="Rectangle 29">
                    <a:extLst>
                      <a:ext uri="{FF2B5EF4-FFF2-40B4-BE49-F238E27FC236}">
                        <a16:creationId xmlns:a16="http://schemas.microsoft.com/office/drawing/2014/main" id="{C549F2DA-68A7-F02C-EA13-EE0614AE78F2}"/>
                      </a:ext>
                    </a:extLst>
                  </p:cNvPr>
                  <p:cNvSpPr/>
                  <p:nvPr/>
                </p:nvSpPr>
                <p:spPr bwMode="auto">
                  <a:xfrm>
                    <a:off x="6544921" y="5458032"/>
                    <a:ext cx="792177"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TextBox 30">
                    <a:extLst>
                      <a:ext uri="{FF2B5EF4-FFF2-40B4-BE49-F238E27FC236}">
                        <a16:creationId xmlns:a16="http://schemas.microsoft.com/office/drawing/2014/main" id="{37687B1E-8357-7C95-28F7-DA3F3B0604CB}"/>
                      </a:ext>
                    </a:extLst>
                  </p:cNvPr>
                  <p:cNvSpPr txBox="1"/>
                  <p:nvPr/>
                </p:nvSpPr>
                <p:spPr>
                  <a:xfrm>
                    <a:off x="6706603" y="5475462"/>
                    <a:ext cx="610092" cy="246221"/>
                  </a:xfrm>
                  <a:prstGeom prst="rect">
                    <a:avLst/>
                  </a:prstGeom>
                  <a:noFill/>
                </p:spPr>
                <p:txBody>
                  <a:bodyPr wrap="square" rtlCol="0">
                    <a:spAutoFit/>
                  </a:bodyPr>
                  <a:lstStyle/>
                  <a:p>
                    <a:r>
                      <a:rPr lang="en-US" sz="1000" dirty="0"/>
                      <a:t>SEN</a:t>
                    </a:r>
                  </a:p>
                </p:txBody>
              </p:sp>
            </p:grpSp>
          </p:grpSp>
          <p:sp>
            <p:nvSpPr>
              <p:cNvPr id="33" name="TextBox 32">
                <a:extLst>
                  <a:ext uri="{FF2B5EF4-FFF2-40B4-BE49-F238E27FC236}">
                    <a16:creationId xmlns:a16="http://schemas.microsoft.com/office/drawing/2014/main" id="{9D57CC6C-9DB3-5F7A-CB30-F5DE615653CC}"/>
                  </a:ext>
                </a:extLst>
              </p:cNvPr>
              <p:cNvSpPr txBox="1"/>
              <p:nvPr/>
            </p:nvSpPr>
            <p:spPr>
              <a:xfrm>
                <a:off x="5562663" y="5891379"/>
                <a:ext cx="984247" cy="246221"/>
              </a:xfrm>
              <a:prstGeom prst="rect">
                <a:avLst/>
              </a:prstGeom>
              <a:noFill/>
            </p:spPr>
            <p:txBody>
              <a:bodyPr wrap="square" rtlCol="0">
                <a:spAutoFit/>
              </a:bodyPr>
              <a:lstStyle/>
              <a:p>
                <a:r>
                  <a:rPr lang="en-US" sz="1000" dirty="0"/>
                  <a:t>PHR</a:t>
                </a:r>
              </a:p>
            </p:txBody>
          </p:sp>
        </p:grpSp>
        <p:sp>
          <p:nvSpPr>
            <p:cNvPr id="34" name="Rectangle 33">
              <a:extLst>
                <a:ext uri="{FF2B5EF4-FFF2-40B4-BE49-F238E27FC236}">
                  <a16:creationId xmlns:a16="http://schemas.microsoft.com/office/drawing/2014/main" id="{C94A4871-DB7D-F3DE-5F46-152731E7D3E5}"/>
                </a:ext>
              </a:extLst>
            </p:cNvPr>
            <p:cNvSpPr/>
            <p:nvPr/>
          </p:nvSpPr>
          <p:spPr bwMode="auto">
            <a:xfrm>
              <a:off x="5578818" y="5878011"/>
              <a:ext cx="45763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37" name="Group 36">
              <a:extLst>
                <a:ext uri="{FF2B5EF4-FFF2-40B4-BE49-F238E27FC236}">
                  <a16:creationId xmlns:a16="http://schemas.microsoft.com/office/drawing/2014/main" id="{1940BFE4-807C-D1ED-EA85-2359182283D5}"/>
                </a:ext>
              </a:extLst>
            </p:cNvPr>
            <p:cNvGrpSpPr/>
            <p:nvPr/>
          </p:nvGrpSpPr>
          <p:grpSpPr>
            <a:xfrm>
              <a:off x="4049059" y="5878011"/>
              <a:ext cx="1874273" cy="277107"/>
              <a:chOff x="6330120" y="6058639"/>
              <a:chExt cx="1874273" cy="277107"/>
            </a:xfrm>
          </p:grpSpPr>
          <p:grpSp>
            <p:nvGrpSpPr>
              <p:cNvPr id="39" name="Group 38">
                <a:extLst>
                  <a:ext uri="{FF2B5EF4-FFF2-40B4-BE49-F238E27FC236}">
                    <a16:creationId xmlns:a16="http://schemas.microsoft.com/office/drawing/2014/main" id="{909552F6-86EC-2BC7-9F32-336CCEF55A6B}"/>
                  </a:ext>
                </a:extLst>
              </p:cNvPr>
              <p:cNvGrpSpPr/>
              <p:nvPr/>
            </p:nvGrpSpPr>
            <p:grpSpPr>
              <a:xfrm>
                <a:off x="6330120" y="6058639"/>
                <a:ext cx="1147497" cy="276999"/>
                <a:chOff x="6985646" y="5455306"/>
                <a:chExt cx="1147497" cy="276999"/>
              </a:xfrm>
            </p:grpSpPr>
            <p:sp>
              <p:nvSpPr>
                <p:cNvPr id="43" name="Rectangle 42">
                  <a:extLst>
                    <a:ext uri="{FF2B5EF4-FFF2-40B4-BE49-F238E27FC236}">
                      <a16:creationId xmlns:a16="http://schemas.microsoft.com/office/drawing/2014/main" id="{09EBCAD6-192A-BE26-A591-42648A8A3EC0}"/>
                    </a:ext>
                  </a:extLst>
                </p:cNvPr>
                <p:cNvSpPr/>
                <p:nvPr/>
              </p:nvSpPr>
              <p:spPr bwMode="auto">
                <a:xfrm>
                  <a:off x="6985646" y="5455306"/>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TextBox 43">
                  <a:extLst>
                    <a:ext uri="{FF2B5EF4-FFF2-40B4-BE49-F238E27FC236}">
                      <a16:creationId xmlns:a16="http://schemas.microsoft.com/office/drawing/2014/main" id="{40CC3BDC-6357-8D54-7BC1-73E643F7C797}"/>
                    </a:ext>
                  </a:extLst>
                </p:cNvPr>
                <p:cNvSpPr txBox="1"/>
                <p:nvPr/>
              </p:nvSpPr>
              <p:spPr>
                <a:xfrm>
                  <a:off x="7148897" y="5460792"/>
                  <a:ext cx="984246" cy="246221"/>
                </a:xfrm>
                <a:prstGeom prst="rect">
                  <a:avLst/>
                </a:prstGeom>
                <a:noFill/>
              </p:spPr>
              <p:txBody>
                <a:bodyPr wrap="square" rtlCol="0">
                  <a:spAutoFit/>
                </a:bodyPr>
                <a:lstStyle/>
                <a:p>
                  <a:r>
                    <a:rPr lang="en-US" sz="1000" dirty="0"/>
                    <a:t>SYNC</a:t>
                  </a:r>
                </a:p>
              </p:txBody>
            </p:sp>
          </p:grpSp>
          <p:grpSp>
            <p:nvGrpSpPr>
              <p:cNvPr id="40" name="Group 39">
                <a:extLst>
                  <a:ext uri="{FF2B5EF4-FFF2-40B4-BE49-F238E27FC236}">
                    <a16:creationId xmlns:a16="http://schemas.microsoft.com/office/drawing/2014/main" id="{1F03E2F6-8A89-AF7B-C247-48DED8D61361}"/>
                  </a:ext>
                </a:extLst>
              </p:cNvPr>
              <p:cNvGrpSpPr/>
              <p:nvPr/>
            </p:nvGrpSpPr>
            <p:grpSpPr>
              <a:xfrm>
                <a:off x="7263589" y="6058747"/>
                <a:ext cx="940804" cy="276999"/>
                <a:chOff x="7003353" y="5457903"/>
                <a:chExt cx="940804" cy="276999"/>
              </a:xfrm>
            </p:grpSpPr>
            <p:sp>
              <p:nvSpPr>
                <p:cNvPr id="41" name="Rectangle 40">
                  <a:extLst>
                    <a:ext uri="{FF2B5EF4-FFF2-40B4-BE49-F238E27FC236}">
                      <a16:creationId xmlns:a16="http://schemas.microsoft.com/office/drawing/2014/main" id="{28AA3BD5-9BA8-F5D1-C14D-F35E4DFF318D}"/>
                    </a:ext>
                  </a:extLst>
                </p:cNvPr>
                <p:cNvSpPr/>
                <p:nvPr/>
              </p:nvSpPr>
              <p:spPr bwMode="auto">
                <a:xfrm>
                  <a:off x="7003353" y="5457903"/>
                  <a:ext cx="59298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TextBox 41">
                  <a:extLst>
                    <a:ext uri="{FF2B5EF4-FFF2-40B4-BE49-F238E27FC236}">
                      <a16:creationId xmlns:a16="http://schemas.microsoft.com/office/drawing/2014/main" id="{89B9E9EC-CDB9-105A-76EC-55AB225DF0A9}"/>
                    </a:ext>
                  </a:extLst>
                </p:cNvPr>
                <p:cNvSpPr txBox="1"/>
                <p:nvPr/>
              </p:nvSpPr>
              <p:spPr>
                <a:xfrm>
                  <a:off x="7069190" y="5460491"/>
                  <a:ext cx="874967" cy="246221"/>
                </a:xfrm>
                <a:prstGeom prst="rect">
                  <a:avLst/>
                </a:prstGeom>
                <a:noFill/>
              </p:spPr>
              <p:txBody>
                <a:bodyPr wrap="square" rtlCol="0">
                  <a:spAutoFit/>
                </a:bodyPr>
                <a:lstStyle/>
                <a:p>
                  <a:r>
                    <a:rPr lang="en-US" sz="1000" dirty="0"/>
                    <a:t>SFD</a:t>
                  </a:r>
                </a:p>
              </p:txBody>
            </p:sp>
          </p:grpSp>
        </p:grpSp>
      </p:grpSp>
      <p:grpSp>
        <p:nvGrpSpPr>
          <p:cNvPr id="46" name="Group 45">
            <a:extLst>
              <a:ext uri="{FF2B5EF4-FFF2-40B4-BE49-F238E27FC236}">
                <a16:creationId xmlns:a16="http://schemas.microsoft.com/office/drawing/2014/main" id="{20F5DD30-5DAC-CE75-D817-7B63AB0D7147}"/>
              </a:ext>
            </a:extLst>
          </p:cNvPr>
          <p:cNvGrpSpPr/>
          <p:nvPr/>
        </p:nvGrpSpPr>
        <p:grpSpPr>
          <a:xfrm>
            <a:off x="4408489" y="3254386"/>
            <a:ext cx="2127370" cy="277107"/>
            <a:chOff x="4049059" y="5878011"/>
            <a:chExt cx="2590372" cy="277107"/>
          </a:xfrm>
        </p:grpSpPr>
        <p:grpSp>
          <p:nvGrpSpPr>
            <p:cNvPr id="59" name="Group 58">
              <a:extLst>
                <a:ext uri="{FF2B5EF4-FFF2-40B4-BE49-F238E27FC236}">
                  <a16:creationId xmlns:a16="http://schemas.microsoft.com/office/drawing/2014/main" id="{9CDD1C2A-2EB7-7B5E-1F00-6F92AA10D030}"/>
                </a:ext>
              </a:extLst>
            </p:cNvPr>
            <p:cNvGrpSpPr/>
            <p:nvPr/>
          </p:nvGrpSpPr>
          <p:grpSpPr>
            <a:xfrm>
              <a:off x="5574686" y="5878624"/>
              <a:ext cx="1064745" cy="274320"/>
              <a:chOff x="5143932" y="5458270"/>
              <a:chExt cx="1064745" cy="274320"/>
            </a:xfrm>
          </p:grpSpPr>
          <p:sp>
            <p:nvSpPr>
              <p:cNvPr id="60" name="Rectangle 59">
                <a:extLst>
                  <a:ext uri="{FF2B5EF4-FFF2-40B4-BE49-F238E27FC236}">
                    <a16:creationId xmlns:a16="http://schemas.microsoft.com/office/drawing/2014/main" id="{6F7FD757-8266-E0FD-4F6D-268B4A82B4A7}"/>
                  </a:ext>
                </a:extLst>
              </p:cNvPr>
              <p:cNvSpPr/>
              <p:nvPr/>
            </p:nvSpPr>
            <p:spPr bwMode="auto">
              <a:xfrm>
                <a:off x="5143932" y="5458270"/>
                <a:ext cx="864682" cy="274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1" name="TextBox 60">
                <a:extLst>
                  <a:ext uri="{FF2B5EF4-FFF2-40B4-BE49-F238E27FC236}">
                    <a16:creationId xmlns:a16="http://schemas.microsoft.com/office/drawing/2014/main" id="{163F59AB-8936-4A8E-07CF-42CCBCC740A9}"/>
                  </a:ext>
                </a:extLst>
              </p:cNvPr>
              <p:cNvSpPr txBox="1"/>
              <p:nvPr/>
            </p:nvSpPr>
            <p:spPr>
              <a:xfrm>
                <a:off x="5333712" y="5468142"/>
                <a:ext cx="874965" cy="246221"/>
              </a:xfrm>
              <a:prstGeom prst="rect">
                <a:avLst/>
              </a:prstGeom>
              <a:noFill/>
            </p:spPr>
            <p:txBody>
              <a:bodyPr wrap="square" rtlCol="0">
                <a:spAutoFit/>
              </a:bodyPr>
              <a:lstStyle/>
              <a:p>
                <a:r>
                  <a:rPr lang="en-US" sz="1000" dirty="0"/>
                  <a:t>SEN</a:t>
                </a:r>
              </a:p>
            </p:txBody>
          </p:sp>
        </p:grpSp>
        <p:grpSp>
          <p:nvGrpSpPr>
            <p:cNvPr id="49" name="Group 48">
              <a:extLst>
                <a:ext uri="{FF2B5EF4-FFF2-40B4-BE49-F238E27FC236}">
                  <a16:creationId xmlns:a16="http://schemas.microsoft.com/office/drawing/2014/main" id="{3C7379CE-9EB7-35BA-5F2D-D1B80391D7F5}"/>
                </a:ext>
              </a:extLst>
            </p:cNvPr>
            <p:cNvGrpSpPr/>
            <p:nvPr/>
          </p:nvGrpSpPr>
          <p:grpSpPr>
            <a:xfrm>
              <a:off x="4049059" y="5878011"/>
              <a:ext cx="1874273" cy="277107"/>
              <a:chOff x="6330120" y="6058639"/>
              <a:chExt cx="1874273" cy="277107"/>
            </a:xfrm>
          </p:grpSpPr>
          <p:grpSp>
            <p:nvGrpSpPr>
              <p:cNvPr id="50" name="Group 49">
                <a:extLst>
                  <a:ext uri="{FF2B5EF4-FFF2-40B4-BE49-F238E27FC236}">
                    <a16:creationId xmlns:a16="http://schemas.microsoft.com/office/drawing/2014/main" id="{7CA1C53C-6C19-FC46-AA91-B389B8F4A951}"/>
                  </a:ext>
                </a:extLst>
              </p:cNvPr>
              <p:cNvGrpSpPr/>
              <p:nvPr/>
            </p:nvGrpSpPr>
            <p:grpSpPr>
              <a:xfrm>
                <a:off x="6330120" y="6058639"/>
                <a:ext cx="1184503" cy="276999"/>
                <a:chOff x="6985646" y="5455306"/>
                <a:chExt cx="1184503" cy="276999"/>
              </a:xfrm>
            </p:grpSpPr>
            <p:sp>
              <p:nvSpPr>
                <p:cNvPr id="54" name="Rectangle 53">
                  <a:extLst>
                    <a:ext uri="{FF2B5EF4-FFF2-40B4-BE49-F238E27FC236}">
                      <a16:creationId xmlns:a16="http://schemas.microsoft.com/office/drawing/2014/main" id="{4C04FAB9-A681-2E06-EEC6-90853971DAEE}"/>
                    </a:ext>
                  </a:extLst>
                </p:cNvPr>
                <p:cNvSpPr/>
                <p:nvPr/>
              </p:nvSpPr>
              <p:spPr bwMode="auto">
                <a:xfrm>
                  <a:off x="6985646" y="5455306"/>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TextBox 54">
                  <a:extLst>
                    <a:ext uri="{FF2B5EF4-FFF2-40B4-BE49-F238E27FC236}">
                      <a16:creationId xmlns:a16="http://schemas.microsoft.com/office/drawing/2014/main" id="{C3095026-9582-2F1C-4768-0DAE9C979D90}"/>
                    </a:ext>
                  </a:extLst>
                </p:cNvPr>
                <p:cNvSpPr txBox="1"/>
                <p:nvPr/>
              </p:nvSpPr>
              <p:spPr>
                <a:xfrm>
                  <a:off x="7185903" y="5460792"/>
                  <a:ext cx="984246" cy="246221"/>
                </a:xfrm>
                <a:prstGeom prst="rect">
                  <a:avLst/>
                </a:prstGeom>
                <a:noFill/>
              </p:spPr>
              <p:txBody>
                <a:bodyPr wrap="square" rtlCol="0">
                  <a:spAutoFit/>
                </a:bodyPr>
                <a:lstStyle/>
                <a:p>
                  <a:r>
                    <a:rPr lang="en-US" sz="1000" dirty="0"/>
                    <a:t>SYNC</a:t>
                  </a:r>
                </a:p>
              </p:txBody>
            </p:sp>
          </p:grpSp>
          <p:grpSp>
            <p:nvGrpSpPr>
              <p:cNvPr id="51" name="Group 50">
                <a:extLst>
                  <a:ext uri="{FF2B5EF4-FFF2-40B4-BE49-F238E27FC236}">
                    <a16:creationId xmlns:a16="http://schemas.microsoft.com/office/drawing/2014/main" id="{235D1F4E-D38B-7B8A-03CA-052B301997B9}"/>
                  </a:ext>
                </a:extLst>
              </p:cNvPr>
              <p:cNvGrpSpPr/>
              <p:nvPr/>
            </p:nvGrpSpPr>
            <p:grpSpPr>
              <a:xfrm>
                <a:off x="7263589" y="6058747"/>
                <a:ext cx="940804" cy="276999"/>
                <a:chOff x="7003353" y="5457903"/>
                <a:chExt cx="940804" cy="276999"/>
              </a:xfrm>
            </p:grpSpPr>
            <p:sp>
              <p:nvSpPr>
                <p:cNvPr id="52" name="Rectangle 51">
                  <a:extLst>
                    <a:ext uri="{FF2B5EF4-FFF2-40B4-BE49-F238E27FC236}">
                      <a16:creationId xmlns:a16="http://schemas.microsoft.com/office/drawing/2014/main" id="{1F12027B-AC48-3F0A-2520-BDF6DA7606AF}"/>
                    </a:ext>
                  </a:extLst>
                </p:cNvPr>
                <p:cNvSpPr/>
                <p:nvPr/>
              </p:nvSpPr>
              <p:spPr bwMode="auto">
                <a:xfrm>
                  <a:off x="7003353" y="5457903"/>
                  <a:ext cx="59298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TextBox 52">
                  <a:extLst>
                    <a:ext uri="{FF2B5EF4-FFF2-40B4-BE49-F238E27FC236}">
                      <a16:creationId xmlns:a16="http://schemas.microsoft.com/office/drawing/2014/main" id="{D66F9D29-F1E4-8E00-B921-C268C3BD114A}"/>
                    </a:ext>
                  </a:extLst>
                </p:cNvPr>
                <p:cNvSpPr txBox="1"/>
                <p:nvPr/>
              </p:nvSpPr>
              <p:spPr>
                <a:xfrm>
                  <a:off x="7069190" y="5460491"/>
                  <a:ext cx="874967" cy="246221"/>
                </a:xfrm>
                <a:prstGeom prst="rect">
                  <a:avLst/>
                </a:prstGeom>
                <a:noFill/>
              </p:spPr>
              <p:txBody>
                <a:bodyPr wrap="square" rtlCol="0">
                  <a:spAutoFit/>
                </a:bodyPr>
                <a:lstStyle/>
                <a:p>
                  <a:r>
                    <a:rPr lang="en-US" sz="1000" dirty="0"/>
                    <a:t>SFD</a:t>
                  </a:r>
                </a:p>
              </p:txBody>
            </p:sp>
          </p:grpSp>
        </p:grpSp>
      </p:grpSp>
      <p:grpSp>
        <p:nvGrpSpPr>
          <p:cNvPr id="68" name="Group 67">
            <a:extLst>
              <a:ext uri="{FF2B5EF4-FFF2-40B4-BE49-F238E27FC236}">
                <a16:creationId xmlns:a16="http://schemas.microsoft.com/office/drawing/2014/main" id="{49ADD1AB-6D16-D4AB-982F-7E165824D552}"/>
              </a:ext>
            </a:extLst>
          </p:cNvPr>
          <p:cNvGrpSpPr/>
          <p:nvPr/>
        </p:nvGrpSpPr>
        <p:grpSpPr>
          <a:xfrm>
            <a:off x="4316175" y="4972686"/>
            <a:ext cx="3949316" cy="280118"/>
            <a:chOff x="4951299" y="4980785"/>
            <a:chExt cx="4159988" cy="280118"/>
          </a:xfrm>
        </p:grpSpPr>
        <p:sp>
          <p:nvSpPr>
            <p:cNvPr id="69" name="Rectangle 68">
              <a:extLst>
                <a:ext uri="{FF2B5EF4-FFF2-40B4-BE49-F238E27FC236}">
                  <a16:creationId xmlns:a16="http://schemas.microsoft.com/office/drawing/2014/main" id="{8CC3A72B-26C3-6354-A7A1-9339512B1830}"/>
                </a:ext>
              </a:extLst>
            </p:cNvPr>
            <p:cNvSpPr/>
            <p:nvPr/>
          </p:nvSpPr>
          <p:spPr bwMode="auto">
            <a:xfrm>
              <a:off x="8216852" y="4986583"/>
              <a:ext cx="691350" cy="274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70" name="Group 69">
              <a:extLst>
                <a:ext uri="{FF2B5EF4-FFF2-40B4-BE49-F238E27FC236}">
                  <a16:creationId xmlns:a16="http://schemas.microsoft.com/office/drawing/2014/main" id="{B79240A9-4393-B11B-BD5D-DA2C3D7EB788}"/>
                </a:ext>
              </a:extLst>
            </p:cNvPr>
            <p:cNvGrpSpPr/>
            <p:nvPr/>
          </p:nvGrpSpPr>
          <p:grpSpPr>
            <a:xfrm>
              <a:off x="4951299" y="4980785"/>
              <a:ext cx="4159988" cy="277374"/>
              <a:chOff x="4951299" y="4980785"/>
              <a:chExt cx="4159988" cy="277374"/>
            </a:xfrm>
          </p:grpSpPr>
          <p:grpSp>
            <p:nvGrpSpPr>
              <p:cNvPr id="71" name="Group 70">
                <a:extLst>
                  <a:ext uri="{FF2B5EF4-FFF2-40B4-BE49-F238E27FC236}">
                    <a16:creationId xmlns:a16="http://schemas.microsoft.com/office/drawing/2014/main" id="{67DCEFD8-DC10-9639-EE04-09F6695C4152}"/>
                  </a:ext>
                </a:extLst>
              </p:cNvPr>
              <p:cNvGrpSpPr/>
              <p:nvPr/>
            </p:nvGrpSpPr>
            <p:grpSpPr>
              <a:xfrm>
                <a:off x="4951299" y="4980785"/>
                <a:ext cx="3422793" cy="277374"/>
                <a:chOff x="4055235" y="5878011"/>
                <a:chExt cx="3989420" cy="277374"/>
              </a:xfrm>
            </p:grpSpPr>
            <p:grpSp>
              <p:nvGrpSpPr>
                <p:cNvPr id="73" name="Group 72">
                  <a:extLst>
                    <a:ext uri="{FF2B5EF4-FFF2-40B4-BE49-F238E27FC236}">
                      <a16:creationId xmlns:a16="http://schemas.microsoft.com/office/drawing/2014/main" id="{CBD6FAFA-6B1F-1577-EA3E-F8AEDD5EC73E}"/>
                    </a:ext>
                  </a:extLst>
                </p:cNvPr>
                <p:cNvGrpSpPr/>
                <p:nvPr/>
              </p:nvGrpSpPr>
              <p:grpSpPr>
                <a:xfrm>
                  <a:off x="5583758" y="5878119"/>
                  <a:ext cx="2460897" cy="277266"/>
                  <a:chOff x="5583758" y="5878119"/>
                  <a:chExt cx="2460897" cy="277266"/>
                </a:xfrm>
              </p:grpSpPr>
              <p:grpSp>
                <p:nvGrpSpPr>
                  <p:cNvPr id="82" name="Group 81">
                    <a:extLst>
                      <a:ext uri="{FF2B5EF4-FFF2-40B4-BE49-F238E27FC236}">
                        <a16:creationId xmlns:a16="http://schemas.microsoft.com/office/drawing/2014/main" id="{15D5A052-21A0-AF33-A4A1-AF5F294143BB}"/>
                      </a:ext>
                    </a:extLst>
                  </p:cNvPr>
                  <p:cNvGrpSpPr/>
                  <p:nvPr/>
                </p:nvGrpSpPr>
                <p:grpSpPr>
                  <a:xfrm>
                    <a:off x="6031839" y="5878119"/>
                    <a:ext cx="2012816" cy="277266"/>
                    <a:chOff x="5861321" y="6058609"/>
                    <a:chExt cx="2012816" cy="277266"/>
                  </a:xfrm>
                </p:grpSpPr>
                <p:grpSp>
                  <p:nvGrpSpPr>
                    <p:cNvPr id="84" name="Group 83">
                      <a:extLst>
                        <a:ext uri="{FF2B5EF4-FFF2-40B4-BE49-F238E27FC236}">
                          <a16:creationId xmlns:a16="http://schemas.microsoft.com/office/drawing/2014/main" id="{A2E3E806-3D0C-6FD7-0368-4E7FA87D9BA5}"/>
                        </a:ext>
                      </a:extLst>
                    </p:cNvPr>
                    <p:cNvGrpSpPr/>
                    <p:nvPr/>
                  </p:nvGrpSpPr>
                  <p:grpSpPr>
                    <a:xfrm>
                      <a:off x="5861321" y="6058609"/>
                      <a:ext cx="1311565" cy="276999"/>
                      <a:chOff x="6516847" y="5455276"/>
                      <a:chExt cx="1311565" cy="276999"/>
                    </a:xfrm>
                  </p:grpSpPr>
                  <p:sp>
                    <p:nvSpPr>
                      <p:cNvPr id="88" name="Rectangle 87">
                        <a:extLst>
                          <a:ext uri="{FF2B5EF4-FFF2-40B4-BE49-F238E27FC236}">
                            <a16:creationId xmlns:a16="http://schemas.microsoft.com/office/drawing/2014/main" id="{18368D37-4414-E54E-CDC0-ABC2D6DAB782}"/>
                          </a:ext>
                        </a:extLst>
                      </p:cNvPr>
                      <p:cNvSpPr/>
                      <p:nvPr/>
                    </p:nvSpPr>
                    <p:spPr bwMode="auto">
                      <a:xfrm>
                        <a:off x="6554704" y="5455276"/>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9" name="TextBox 88">
                        <a:extLst>
                          <a:ext uri="{FF2B5EF4-FFF2-40B4-BE49-F238E27FC236}">
                            <a16:creationId xmlns:a16="http://schemas.microsoft.com/office/drawing/2014/main" id="{3733D471-AD3C-72BC-5314-973E7633541C}"/>
                          </a:ext>
                        </a:extLst>
                      </p:cNvPr>
                      <p:cNvSpPr txBox="1"/>
                      <p:nvPr/>
                    </p:nvSpPr>
                    <p:spPr>
                      <a:xfrm>
                        <a:off x="6516847" y="5470802"/>
                        <a:ext cx="1311565" cy="230832"/>
                      </a:xfrm>
                      <a:prstGeom prst="rect">
                        <a:avLst/>
                      </a:prstGeom>
                      <a:noFill/>
                    </p:spPr>
                    <p:txBody>
                      <a:bodyPr wrap="square" rtlCol="0">
                        <a:spAutoFit/>
                      </a:bodyPr>
                      <a:lstStyle/>
                      <a:p>
                        <a:r>
                          <a:rPr lang="en-US" sz="900" dirty="0"/>
                          <a:t>PHY Payload</a:t>
                        </a:r>
                      </a:p>
                    </p:txBody>
                  </p:sp>
                </p:grpSp>
                <p:grpSp>
                  <p:nvGrpSpPr>
                    <p:cNvPr id="85" name="Group 84">
                      <a:extLst>
                        <a:ext uri="{FF2B5EF4-FFF2-40B4-BE49-F238E27FC236}">
                          <a16:creationId xmlns:a16="http://schemas.microsoft.com/office/drawing/2014/main" id="{C2DDB8F2-3930-9B12-1BAD-00E10093D512}"/>
                        </a:ext>
                      </a:extLst>
                    </p:cNvPr>
                    <p:cNvGrpSpPr/>
                    <p:nvPr/>
                  </p:nvGrpSpPr>
                  <p:grpSpPr>
                    <a:xfrm>
                      <a:off x="6831800" y="6058876"/>
                      <a:ext cx="1042337" cy="276999"/>
                      <a:chOff x="6571564" y="5458032"/>
                      <a:chExt cx="1042337" cy="276999"/>
                    </a:xfrm>
                  </p:grpSpPr>
                  <p:sp>
                    <p:nvSpPr>
                      <p:cNvPr id="86" name="Rectangle 85">
                        <a:extLst>
                          <a:ext uri="{FF2B5EF4-FFF2-40B4-BE49-F238E27FC236}">
                            <a16:creationId xmlns:a16="http://schemas.microsoft.com/office/drawing/2014/main" id="{8D08ABA1-F985-F4B9-12E5-019080FF32D6}"/>
                          </a:ext>
                        </a:extLst>
                      </p:cNvPr>
                      <p:cNvSpPr/>
                      <p:nvPr/>
                    </p:nvSpPr>
                    <p:spPr bwMode="auto">
                      <a:xfrm>
                        <a:off x="6571564" y="5458032"/>
                        <a:ext cx="859728"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a:extLst>
                          <a:ext uri="{FF2B5EF4-FFF2-40B4-BE49-F238E27FC236}">
                            <a16:creationId xmlns:a16="http://schemas.microsoft.com/office/drawing/2014/main" id="{8BC75542-2002-D16A-B3F9-B8E1345FCB90}"/>
                          </a:ext>
                        </a:extLst>
                      </p:cNvPr>
                      <p:cNvSpPr txBox="1"/>
                      <p:nvPr/>
                    </p:nvSpPr>
                    <p:spPr>
                      <a:xfrm>
                        <a:off x="6738936" y="5467055"/>
                        <a:ext cx="874965" cy="246221"/>
                      </a:xfrm>
                      <a:prstGeom prst="rect">
                        <a:avLst/>
                      </a:prstGeom>
                      <a:noFill/>
                    </p:spPr>
                    <p:txBody>
                      <a:bodyPr wrap="square" rtlCol="0">
                        <a:spAutoFit/>
                      </a:bodyPr>
                      <a:lstStyle/>
                      <a:p>
                        <a:r>
                          <a:rPr lang="en-US" sz="1000" dirty="0"/>
                          <a:t>STS</a:t>
                        </a:r>
                      </a:p>
                    </p:txBody>
                  </p:sp>
                </p:grpSp>
              </p:grpSp>
              <p:sp>
                <p:nvSpPr>
                  <p:cNvPr id="83" name="TextBox 82">
                    <a:extLst>
                      <a:ext uri="{FF2B5EF4-FFF2-40B4-BE49-F238E27FC236}">
                        <a16:creationId xmlns:a16="http://schemas.microsoft.com/office/drawing/2014/main" id="{7A10D6EB-831D-E4C0-ED1C-6D1D64055A82}"/>
                      </a:ext>
                    </a:extLst>
                  </p:cNvPr>
                  <p:cNvSpPr txBox="1"/>
                  <p:nvPr/>
                </p:nvSpPr>
                <p:spPr>
                  <a:xfrm>
                    <a:off x="5583758" y="5891379"/>
                    <a:ext cx="984247" cy="246221"/>
                  </a:xfrm>
                  <a:prstGeom prst="rect">
                    <a:avLst/>
                  </a:prstGeom>
                  <a:noFill/>
                </p:spPr>
                <p:txBody>
                  <a:bodyPr wrap="square" rtlCol="0">
                    <a:spAutoFit/>
                  </a:bodyPr>
                  <a:lstStyle/>
                  <a:p>
                    <a:r>
                      <a:rPr lang="en-US" sz="1000" dirty="0"/>
                      <a:t>PHR</a:t>
                    </a:r>
                  </a:p>
                </p:txBody>
              </p:sp>
            </p:grpSp>
            <p:sp>
              <p:nvSpPr>
                <p:cNvPr id="74" name="Rectangle 73">
                  <a:extLst>
                    <a:ext uri="{FF2B5EF4-FFF2-40B4-BE49-F238E27FC236}">
                      <a16:creationId xmlns:a16="http://schemas.microsoft.com/office/drawing/2014/main" id="{D683B9C2-33B7-ED88-70F9-DF7BC48B3A44}"/>
                    </a:ext>
                  </a:extLst>
                </p:cNvPr>
                <p:cNvSpPr/>
                <p:nvPr/>
              </p:nvSpPr>
              <p:spPr bwMode="auto">
                <a:xfrm>
                  <a:off x="5578817" y="5878011"/>
                  <a:ext cx="49217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75" name="Group 74">
                  <a:extLst>
                    <a:ext uri="{FF2B5EF4-FFF2-40B4-BE49-F238E27FC236}">
                      <a16:creationId xmlns:a16="http://schemas.microsoft.com/office/drawing/2014/main" id="{178DFA03-1795-AFA9-190A-414605557C43}"/>
                    </a:ext>
                  </a:extLst>
                </p:cNvPr>
                <p:cNvGrpSpPr/>
                <p:nvPr/>
              </p:nvGrpSpPr>
              <p:grpSpPr>
                <a:xfrm>
                  <a:off x="4055235" y="5878017"/>
                  <a:ext cx="1868097" cy="277101"/>
                  <a:chOff x="6336296" y="6058645"/>
                  <a:chExt cx="1868097" cy="277101"/>
                </a:xfrm>
              </p:grpSpPr>
              <p:grpSp>
                <p:nvGrpSpPr>
                  <p:cNvPr id="76" name="Group 75">
                    <a:extLst>
                      <a:ext uri="{FF2B5EF4-FFF2-40B4-BE49-F238E27FC236}">
                        <a16:creationId xmlns:a16="http://schemas.microsoft.com/office/drawing/2014/main" id="{5F8D3F49-206F-171E-52A4-F4321943191D}"/>
                      </a:ext>
                    </a:extLst>
                  </p:cNvPr>
                  <p:cNvGrpSpPr/>
                  <p:nvPr/>
                </p:nvGrpSpPr>
                <p:grpSpPr>
                  <a:xfrm>
                    <a:off x="6336296" y="6058645"/>
                    <a:ext cx="1141321" cy="276999"/>
                    <a:chOff x="6991822" y="5455312"/>
                    <a:chExt cx="1141321" cy="276999"/>
                  </a:xfrm>
                </p:grpSpPr>
                <p:sp>
                  <p:nvSpPr>
                    <p:cNvPr id="80" name="Rectangle 79">
                      <a:extLst>
                        <a:ext uri="{FF2B5EF4-FFF2-40B4-BE49-F238E27FC236}">
                          <a16:creationId xmlns:a16="http://schemas.microsoft.com/office/drawing/2014/main" id="{0328D64A-BEE4-9C95-7C11-CFF58FA6C2D9}"/>
                        </a:ext>
                      </a:extLst>
                    </p:cNvPr>
                    <p:cNvSpPr/>
                    <p:nvPr/>
                  </p:nvSpPr>
                  <p:spPr bwMode="auto">
                    <a:xfrm>
                      <a:off x="6991822" y="5455312"/>
                      <a:ext cx="936105"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1" name="TextBox 80">
                      <a:extLst>
                        <a:ext uri="{FF2B5EF4-FFF2-40B4-BE49-F238E27FC236}">
                          <a16:creationId xmlns:a16="http://schemas.microsoft.com/office/drawing/2014/main" id="{84A01F42-871A-7EFA-C36C-58E168B29277}"/>
                        </a:ext>
                      </a:extLst>
                    </p:cNvPr>
                    <p:cNvSpPr txBox="1"/>
                    <p:nvPr/>
                  </p:nvSpPr>
                  <p:spPr>
                    <a:xfrm>
                      <a:off x="7148897" y="5460792"/>
                      <a:ext cx="984246" cy="246221"/>
                    </a:xfrm>
                    <a:prstGeom prst="rect">
                      <a:avLst/>
                    </a:prstGeom>
                    <a:noFill/>
                  </p:spPr>
                  <p:txBody>
                    <a:bodyPr wrap="square" rtlCol="0">
                      <a:spAutoFit/>
                    </a:bodyPr>
                    <a:lstStyle/>
                    <a:p>
                      <a:r>
                        <a:rPr lang="en-US" sz="1000" dirty="0"/>
                        <a:t>SYNC</a:t>
                      </a:r>
                    </a:p>
                  </p:txBody>
                </p:sp>
              </p:grpSp>
              <p:grpSp>
                <p:nvGrpSpPr>
                  <p:cNvPr id="77" name="Group 76">
                    <a:extLst>
                      <a:ext uri="{FF2B5EF4-FFF2-40B4-BE49-F238E27FC236}">
                        <a16:creationId xmlns:a16="http://schemas.microsoft.com/office/drawing/2014/main" id="{2E9D707A-360B-8574-844B-C21A2A5347A8}"/>
                      </a:ext>
                    </a:extLst>
                  </p:cNvPr>
                  <p:cNvGrpSpPr/>
                  <p:nvPr/>
                </p:nvGrpSpPr>
                <p:grpSpPr>
                  <a:xfrm>
                    <a:off x="7263589" y="6058747"/>
                    <a:ext cx="940804" cy="276999"/>
                    <a:chOff x="7003353" y="5457903"/>
                    <a:chExt cx="940804" cy="276999"/>
                  </a:xfrm>
                </p:grpSpPr>
                <p:sp>
                  <p:nvSpPr>
                    <p:cNvPr id="78" name="Rectangle 77">
                      <a:extLst>
                        <a:ext uri="{FF2B5EF4-FFF2-40B4-BE49-F238E27FC236}">
                          <a16:creationId xmlns:a16="http://schemas.microsoft.com/office/drawing/2014/main" id="{9EEA51A3-1E35-D95C-594D-224B08A85878}"/>
                        </a:ext>
                      </a:extLst>
                    </p:cNvPr>
                    <p:cNvSpPr/>
                    <p:nvPr/>
                  </p:nvSpPr>
                  <p:spPr bwMode="auto">
                    <a:xfrm>
                      <a:off x="7003353" y="5457903"/>
                      <a:ext cx="59298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a:extLst>
                        <a:ext uri="{FF2B5EF4-FFF2-40B4-BE49-F238E27FC236}">
                          <a16:creationId xmlns:a16="http://schemas.microsoft.com/office/drawing/2014/main" id="{54E545A4-E6C8-7E7C-31A6-16FD09ADB647}"/>
                        </a:ext>
                      </a:extLst>
                    </p:cNvPr>
                    <p:cNvSpPr txBox="1"/>
                    <p:nvPr/>
                  </p:nvSpPr>
                  <p:spPr>
                    <a:xfrm>
                      <a:off x="7069190" y="5460491"/>
                      <a:ext cx="874967" cy="246221"/>
                    </a:xfrm>
                    <a:prstGeom prst="rect">
                      <a:avLst/>
                    </a:prstGeom>
                    <a:noFill/>
                  </p:spPr>
                  <p:txBody>
                    <a:bodyPr wrap="square" rtlCol="0">
                      <a:spAutoFit/>
                    </a:bodyPr>
                    <a:lstStyle/>
                    <a:p>
                      <a:r>
                        <a:rPr lang="en-US" sz="1000" dirty="0"/>
                        <a:t>SFD</a:t>
                      </a:r>
                    </a:p>
                  </p:txBody>
                </p:sp>
              </p:grpSp>
            </p:grpSp>
          </p:grpSp>
          <p:sp>
            <p:nvSpPr>
              <p:cNvPr id="72" name="TextBox 71">
                <a:extLst>
                  <a:ext uri="{FF2B5EF4-FFF2-40B4-BE49-F238E27FC236}">
                    <a16:creationId xmlns:a16="http://schemas.microsoft.com/office/drawing/2014/main" id="{2E071830-55F6-E499-46CC-319598F3B10C}"/>
                  </a:ext>
                </a:extLst>
              </p:cNvPr>
              <p:cNvSpPr txBox="1"/>
              <p:nvPr/>
            </p:nvSpPr>
            <p:spPr>
              <a:xfrm>
                <a:off x="8360596" y="4986868"/>
                <a:ext cx="750691" cy="246221"/>
              </a:xfrm>
              <a:prstGeom prst="rect">
                <a:avLst/>
              </a:prstGeom>
              <a:noFill/>
            </p:spPr>
            <p:txBody>
              <a:bodyPr wrap="square" rtlCol="0">
                <a:spAutoFit/>
              </a:bodyPr>
              <a:lstStyle/>
              <a:p>
                <a:r>
                  <a:rPr lang="en-US" sz="1000" dirty="0"/>
                  <a:t>SEN</a:t>
                </a:r>
              </a:p>
            </p:txBody>
          </p:sp>
        </p:grpSp>
      </p:grpSp>
      <p:grpSp>
        <p:nvGrpSpPr>
          <p:cNvPr id="90" name="Group 89">
            <a:extLst>
              <a:ext uri="{FF2B5EF4-FFF2-40B4-BE49-F238E27FC236}">
                <a16:creationId xmlns:a16="http://schemas.microsoft.com/office/drawing/2014/main" id="{8E1B8D80-E87A-7332-C5B7-6669CAF7BA87}"/>
              </a:ext>
            </a:extLst>
          </p:cNvPr>
          <p:cNvGrpSpPr/>
          <p:nvPr/>
        </p:nvGrpSpPr>
        <p:grpSpPr>
          <a:xfrm>
            <a:off x="4360166" y="5959700"/>
            <a:ext cx="2983909" cy="277107"/>
            <a:chOff x="4946001" y="4980785"/>
            <a:chExt cx="2983909" cy="277107"/>
          </a:xfrm>
        </p:grpSpPr>
        <p:sp>
          <p:nvSpPr>
            <p:cNvPr id="91" name="Rectangle 90">
              <a:extLst>
                <a:ext uri="{FF2B5EF4-FFF2-40B4-BE49-F238E27FC236}">
                  <a16:creationId xmlns:a16="http://schemas.microsoft.com/office/drawing/2014/main" id="{B452F83B-2AB7-4039-3D68-A8579A3EA6AA}"/>
                </a:ext>
              </a:extLst>
            </p:cNvPr>
            <p:cNvSpPr/>
            <p:nvPr/>
          </p:nvSpPr>
          <p:spPr bwMode="auto">
            <a:xfrm>
              <a:off x="7059009" y="4981398"/>
              <a:ext cx="634371" cy="274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92" name="Group 91">
              <a:extLst>
                <a:ext uri="{FF2B5EF4-FFF2-40B4-BE49-F238E27FC236}">
                  <a16:creationId xmlns:a16="http://schemas.microsoft.com/office/drawing/2014/main" id="{15F83DA6-B103-8EC5-DC58-E5F4B44A00E8}"/>
                </a:ext>
              </a:extLst>
            </p:cNvPr>
            <p:cNvGrpSpPr/>
            <p:nvPr/>
          </p:nvGrpSpPr>
          <p:grpSpPr>
            <a:xfrm>
              <a:off x="4946001" y="4980785"/>
              <a:ext cx="2983909" cy="277107"/>
              <a:chOff x="4946001" y="4980785"/>
              <a:chExt cx="2983909" cy="277107"/>
            </a:xfrm>
          </p:grpSpPr>
          <p:grpSp>
            <p:nvGrpSpPr>
              <p:cNvPr id="93" name="Group 92">
                <a:extLst>
                  <a:ext uri="{FF2B5EF4-FFF2-40B4-BE49-F238E27FC236}">
                    <a16:creationId xmlns:a16="http://schemas.microsoft.com/office/drawing/2014/main" id="{4DEE0674-E917-2480-800B-4E9ABC0EB2DD}"/>
                  </a:ext>
                </a:extLst>
              </p:cNvPr>
              <p:cNvGrpSpPr/>
              <p:nvPr/>
            </p:nvGrpSpPr>
            <p:grpSpPr>
              <a:xfrm>
                <a:off x="4946001" y="4980785"/>
                <a:ext cx="2222453" cy="277107"/>
                <a:chOff x="4049059" y="5878011"/>
                <a:chExt cx="2590372" cy="277107"/>
              </a:xfrm>
            </p:grpSpPr>
            <p:grpSp>
              <p:nvGrpSpPr>
                <p:cNvPr id="95" name="Group 94">
                  <a:extLst>
                    <a:ext uri="{FF2B5EF4-FFF2-40B4-BE49-F238E27FC236}">
                      <a16:creationId xmlns:a16="http://schemas.microsoft.com/office/drawing/2014/main" id="{DDDE31AE-962B-7578-7DDB-2C43156DC44E}"/>
                    </a:ext>
                  </a:extLst>
                </p:cNvPr>
                <p:cNvGrpSpPr/>
                <p:nvPr/>
              </p:nvGrpSpPr>
              <p:grpSpPr>
                <a:xfrm>
                  <a:off x="5574686" y="5878624"/>
                  <a:ext cx="1064745" cy="274320"/>
                  <a:chOff x="5143932" y="5458270"/>
                  <a:chExt cx="1064745" cy="274320"/>
                </a:xfrm>
              </p:grpSpPr>
              <p:sp>
                <p:nvSpPr>
                  <p:cNvPr id="103" name="Rectangle 102">
                    <a:extLst>
                      <a:ext uri="{FF2B5EF4-FFF2-40B4-BE49-F238E27FC236}">
                        <a16:creationId xmlns:a16="http://schemas.microsoft.com/office/drawing/2014/main" id="{980E4CE8-08B6-9CF3-7196-1B6D9AB526E5}"/>
                      </a:ext>
                    </a:extLst>
                  </p:cNvPr>
                  <p:cNvSpPr/>
                  <p:nvPr/>
                </p:nvSpPr>
                <p:spPr bwMode="auto">
                  <a:xfrm>
                    <a:off x="5143932" y="5458270"/>
                    <a:ext cx="936104" cy="274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4" name="TextBox 103">
                    <a:extLst>
                      <a:ext uri="{FF2B5EF4-FFF2-40B4-BE49-F238E27FC236}">
                        <a16:creationId xmlns:a16="http://schemas.microsoft.com/office/drawing/2014/main" id="{3C7A160C-F4D2-2671-CF2A-770001578B8B}"/>
                      </a:ext>
                    </a:extLst>
                  </p:cNvPr>
                  <p:cNvSpPr txBox="1"/>
                  <p:nvPr/>
                </p:nvSpPr>
                <p:spPr>
                  <a:xfrm>
                    <a:off x="5333712" y="5468142"/>
                    <a:ext cx="874965" cy="246221"/>
                  </a:xfrm>
                  <a:prstGeom prst="rect">
                    <a:avLst/>
                  </a:prstGeom>
                  <a:noFill/>
                </p:spPr>
                <p:txBody>
                  <a:bodyPr wrap="square" rtlCol="0">
                    <a:spAutoFit/>
                  </a:bodyPr>
                  <a:lstStyle/>
                  <a:p>
                    <a:r>
                      <a:rPr lang="en-US" sz="1000" dirty="0"/>
                      <a:t>STS</a:t>
                    </a:r>
                  </a:p>
                </p:txBody>
              </p:sp>
            </p:grpSp>
            <p:grpSp>
              <p:nvGrpSpPr>
                <p:cNvPr id="96" name="Group 95">
                  <a:extLst>
                    <a:ext uri="{FF2B5EF4-FFF2-40B4-BE49-F238E27FC236}">
                      <a16:creationId xmlns:a16="http://schemas.microsoft.com/office/drawing/2014/main" id="{42293D98-ECE3-817B-A933-692648C4B9E5}"/>
                    </a:ext>
                  </a:extLst>
                </p:cNvPr>
                <p:cNvGrpSpPr/>
                <p:nvPr/>
              </p:nvGrpSpPr>
              <p:grpSpPr>
                <a:xfrm>
                  <a:off x="4049059" y="5878011"/>
                  <a:ext cx="1874273" cy="277107"/>
                  <a:chOff x="6330120" y="6058639"/>
                  <a:chExt cx="1874273" cy="277107"/>
                </a:xfrm>
              </p:grpSpPr>
              <p:grpSp>
                <p:nvGrpSpPr>
                  <p:cNvPr id="97" name="Group 96">
                    <a:extLst>
                      <a:ext uri="{FF2B5EF4-FFF2-40B4-BE49-F238E27FC236}">
                        <a16:creationId xmlns:a16="http://schemas.microsoft.com/office/drawing/2014/main" id="{EC25F103-AC99-DE3A-E9D3-EECD45A6F269}"/>
                      </a:ext>
                    </a:extLst>
                  </p:cNvPr>
                  <p:cNvGrpSpPr/>
                  <p:nvPr/>
                </p:nvGrpSpPr>
                <p:grpSpPr>
                  <a:xfrm>
                    <a:off x="6330120" y="6058639"/>
                    <a:ext cx="1184503" cy="276999"/>
                    <a:chOff x="6985646" y="5455306"/>
                    <a:chExt cx="1184503" cy="276999"/>
                  </a:xfrm>
                </p:grpSpPr>
                <p:sp>
                  <p:nvSpPr>
                    <p:cNvPr id="101" name="Rectangle 100">
                      <a:extLst>
                        <a:ext uri="{FF2B5EF4-FFF2-40B4-BE49-F238E27FC236}">
                          <a16:creationId xmlns:a16="http://schemas.microsoft.com/office/drawing/2014/main" id="{D5B27B5F-B57D-3BC1-CC95-F654E66FACBE}"/>
                        </a:ext>
                      </a:extLst>
                    </p:cNvPr>
                    <p:cNvSpPr/>
                    <p:nvPr/>
                  </p:nvSpPr>
                  <p:spPr bwMode="auto">
                    <a:xfrm>
                      <a:off x="6985646" y="5455306"/>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2" name="TextBox 101">
                      <a:extLst>
                        <a:ext uri="{FF2B5EF4-FFF2-40B4-BE49-F238E27FC236}">
                          <a16:creationId xmlns:a16="http://schemas.microsoft.com/office/drawing/2014/main" id="{CA4FC3DC-30BF-750B-BA63-730D4891CF3B}"/>
                        </a:ext>
                      </a:extLst>
                    </p:cNvPr>
                    <p:cNvSpPr txBox="1"/>
                    <p:nvPr/>
                  </p:nvSpPr>
                  <p:spPr>
                    <a:xfrm>
                      <a:off x="7185903" y="5460792"/>
                      <a:ext cx="984246" cy="246221"/>
                    </a:xfrm>
                    <a:prstGeom prst="rect">
                      <a:avLst/>
                    </a:prstGeom>
                    <a:noFill/>
                  </p:spPr>
                  <p:txBody>
                    <a:bodyPr wrap="square" rtlCol="0">
                      <a:spAutoFit/>
                    </a:bodyPr>
                    <a:lstStyle/>
                    <a:p>
                      <a:r>
                        <a:rPr lang="en-US" sz="1000" dirty="0"/>
                        <a:t>SYNC</a:t>
                      </a:r>
                    </a:p>
                  </p:txBody>
                </p:sp>
              </p:grpSp>
              <p:grpSp>
                <p:nvGrpSpPr>
                  <p:cNvPr id="98" name="Group 97">
                    <a:extLst>
                      <a:ext uri="{FF2B5EF4-FFF2-40B4-BE49-F238E27FC236}">
                        <a16:creationId xmlns:a16="http://schemas.microsoft.com/office/drawing/2014/main" id="{FC832AB9-886F-ECF9-1E70-CDB728872883}"/>
                      </a:ext>
                    </a:extLst>
                  </p:cNvPr>
                  <p:cNvGrpSpPr/>
                  <p:nvPr/>
                </p:nvGrpSpPr>
                <p:grpSpPr>
                  <a:xfrm>
                    <a:off x="7263589" y="6058747"/>
                    <a:ext cx="940804" cy="276999"/>
                    <a:chOff x="7003353" y="5457903"/>
                    <a:chExt cx="940804" cy="276999"/>
                  </a:xfrm>
                </p:grpSpPr>
                <p:sp>
                  <p:nvSpPr>
                    <p:cNvPr id="99" name="Rectangle 98">
                      <a:extLst>
                        <a:ext uri="{FF2B5EF4-FFF2-40B4-BE49-F238E27FC236}">
                          <a16:creationId xmlns:a16="http://schemas.microsoft.com/office/drawing/2014/main" id="{7596FA6B-9830-23B7-366A-507EB640B37A}"/>
                        </a:ext>
                      </a:extLst>
                    </p:cNvPr>
                    <p:cNvSpPr/>
                    <p:nvPr/>
                  </p:nvSpPr>
                  <p:spPr bwMode="auto">
                    <a:xfrm>
                      <a:off x="7003353" y="5457903"/>
                      <a:ext cx="59298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0" name="TextBox 99">
                      <a:extLst>
                        <a:ext uri="{FF2B5EF4-FFF2-40B4-BE49-F238E27FC236}">
                          <a16:creationId xmlns:a16="http://schemas.microsoft.com/office/drawing/2014/main" id="{5A9E2A83-8924-1D89-AFC4-BCA8A77A1817}"/>
                        </a:ext>
                      </a:extLst>
                    </p:cNvPr>
                    <p:cNvSpPr txBox="1"/>
                    <p:nvPr/>
                  </p:nvSpPr>
                  <p:spPr>
                    <a:xfrm>
                      <a:off x="7069190" y="5460491"/>
                      <a:ext cx="874967" cy="246221"/>
                    </a:xfrm>
                    <a:prstGeom prst="rect">
                      <a:avLst/>
                    </a:prstGeom>
                    <a:noFill/>
                  </p:spPr>
                  <p:txBody>
                    <a:bodyPr wrap="square" rtlCol="0">
                      <a:spAutoFit/>
                    </a:bodyPr>
                    <a:lstStyle/>
                    <a:p>
                      <a:r>
                        <a:rPr lang="en-US" sz="1000" dirty="0"/>
                        <a:t>SFD</a:t>
                      </a:r>
                    </a:p>
                  </p:txBody>
                </p:sp>
              </p:grpSp>
            </p:grpSp>
          </p:grpSp>
          <p:sp>
            <p:nvSpPr>
              <p:cNvPr id="94" name="TextBox 93">
                <a:extLst>
                  <a:ext uri="{FF2B5EF4-FFF2-40B4-BE49-F238E27FC236}">
                    <a16:creationId xmlns:a16="http://schemas.microsoft.com/office/drawing/2014/main" id="{93CCD587-F7AB-E921-B153-F82BA31121F1}"/>
                  </a:ext>
                </a:extLst>
              </p:cNvPr>
              <p:cNvSpPr txBox="1"/>
              <p:nvPr/>
            </p:nvSpPr>
            <p:spPr>
              <a:xfrm>
                <a:off x="7179219" y="4980970"/>
                <a:ext cx="750691" cy="246221"/>
              </a:xfrm>
              <a:prstGeom prst="rect">
                <a:avLst/>
              </a:prstGeom>
              <a:noFill/>
            </p:spPr>
            <p:txBody>
              <a:bodyPr wrap="square" rtlCol="0">
                <a:spAutoFit/>
              </a:bodyPr>
              <a:lstStyle/>
              <a:p>
                <a:r>
                  <a:rPr lang="en-US" sz="1000" dirty="0"/>
                  <a:t>SEN</a:t>
                </a:r>
              </a:p>
            </p:txBody>
          </p:sp>
        </p:grpSp>
      </p:grpSp>
      <p:sp>
        <p:nvSpPr>
          <p:cNvPr id="105" name="TextBox 104">
            <a:extLst>
              <a:ext uri="{FF2B5EF4-FFF2-40B4-BE49-F238E27FC236}">
                <a16:creationId xmlns:a16="http://schemas.microsoft.com/office/drawing/2014/main" id="{16930027-4ECB-15E7-4AE7-7A98F988E587}"/>
              </a:ext>
            </a:extLst>
          </p:cNvPr>
          <p:cNvSpPr txBox="1"/>
          <p:nvPr/>
        </p:nvSpPr>
        <p:spPr>
          <a:xfrm>
            <a:off x="3320803" y="3222720"/>
            <a:ext cx="1374146" cy="276999"/>
          </a:xfrm>
          <a:prstGeom prst="rect">
            <a:avLst/>
          </a:prstGeom>
          <a:noFill/>
        </p:spPr>
        <p:txBody>
          <a:bodyPr wrap="square" rtlCol="0">
            <a:spAutoFit/>
          </a:bodyPr>
          <a:lstStyle/>
          <a:p>
            <a:r>
              <a:rPr lang="en-US" b="1" dirty="0">
                <a:solidFill>
                  <a:schemeClr val="accent1"/>
                </a:solidFill>
              </a:rPr>
              <a:t>Sensing only </a:t>
            </a:r>
          </a:p>
        </p:txBody>
      </p:sp>
      <p:sp>
        <p:nvSpPr>
          <p:cNvPr id="106" name="TextBox 105">
            <a:extLst>
              <a:ext uri="{FF2B5EF4-FFF2-40B4-BE49-F238E27FC236}">
                <a16:creationId xmlns:a16="http://schemas.microsoft.com/office/drawing/2014/main" id="{29E4746E-E1F6-84DB-CC6B-C1E92D6E35BA}"/>
              </a:ext>
            </a:extLst>
          </p:cNvPr>
          <p:cNvSpPr txBox="1"/>
          <p:nvPr/>
        </p:nvSpPr>
        <p:spPr>
          <a:xfrm>
            <a:off x="3320803" y="3840375"/>
            <a:ext cx="1037527" cy="276999"/>
          </a:xfrm>
          <a:prstGeom prst="rect">
            <a:avLst/>
          </a:prstGeom>
          <a:noFill/>
        </p:spPr>
        <p:txBody>
          <a:bodyPr wrap="square" rtlCol="0">
            <a:spAutoFit/>
          </a:bodyPr>
          <a:lstStyle/>
          <a:p>
            <a:r>
              <a:rPr lang="en-US" b="1" dirty="0">
                <a:solidFill>
                  <a:schemeClr val="accent1"/>
                </a:solidFill>
              </a:rPr>
              <a:t>SP0+Sensing</a:t>
            </a:r>
          </a:p>
        </p:txBody>
      </p:sp>
      <p:sp>
        <p:nvSpPr>
          <p:cNvPr id="107" name="TextBox 106">
            <a:extLst>
              <a:ext uri="{FF2B5EF4-FFF2-40B4-BE49-F238E27FC236}">
                <a16:creationId xmlns:a16="http://schemas.microsoft.com/office/drawing/2014/main" id="{4469F707-478F-4835-6C98-C367E5C560D7}"/>
              </a:ext>
            </a:extLst>
          </p:cNvPr>
          <p:cNvSpPr txBox="1"/>
          <p:nvPr/>
        </p:nvSpPr>
        <p:spPr>
          <a:xfrm>
            <a:off x="3209057" y="4753015"/>
            <a:ext cx="1154513" cy="276999"/>
          </a:xfrm>
          <a:prstGeom prst="rect">
            <a:avLst/>
          </a:prstGeom>
          <a:noFill/>
        </p:spPr>
        <p:txBody>
          <a:bodyPr wrap="square" rtlCol="0">
            <a:spAutoFit/>
          </a:bodyPr>
          <a:lstStyle/>
          <a:p>
            <a:r>
              <a:rPr lang="en-US" b="1" dirty="0">
                <a:solidFill>
                  <a:schemeClr val="accent1"/>
                </a:solidFill>
              </a:rPr>
              <a:t>SP1/2+Sensing</a:t>
            </a:r>
          </a:p>
        </p:txBody>
      </p:sp>
      <p:sp>
        <p:nvSpPr>
          <p:cNvPr id="108" name="TextBox 107">
            <a:extLst>
              <a:ext uri="{FF2B5EF4-FFF2-40B4-BE49-F238E27FC236}">
                <a16:creationId xmlns:a16="http://schemas.microsoft.com/office/drawing/2014/main" id="{CEB717B3-E803-3A1C-6273-224CD11E1130}"/>
              </a:ext>
            </a:extLst>
          </p:cNvPr>
          <p:cNvSpPr txBox="1"/>
          <p:nvPr/>
        </p:nvSpPr>
        <p:spPr>
          <a:xfrm>
            <a:off x="3329833" y="5792320"/>
            <a:ext cx="1037527" cy="276999"/>
          </a:xfrm>
          <a:prstGeom prst="rect">
            <a:avLst/>
          </a:prstGeom>
          <a:noFill/>
        </p:spPr>
        <p:txBody>
          <a:bodyPr wrap="square" rtlCol="0">
            <a:spAutoFit/>
          </a:bodyPr>
          <a:lstStyle/>
          <a:p>
            <a:r>
              <a:rPr lang="en-US" b="1" dirty="0">
                <a:solidFill>
                  <a:schemeClr val="accent1"/>
                </a:solidFill>
              </a:rPr>
              <a:t>SP3+Sensing</a:t>
            </a:r>
          </a:p>
        </p:txBody>
      </p:sp>
      <p:sp>
        <p:nvSpPr>
          <p:cNvPr id="109" name="Arrow: Right 108">
            <a:extLst>
              <a:ext uri="{FF2B5EF4-FFF2-40B4-BE49-F238E27FC236}">
                <a16:creationId xmlns:a16="http://schemas.microsoft.com/office/drawing/2014/main" id="{8CC09FBF-AE70-1B02-FF9B-CA6FE0145EA3}"/>
              </a:ext>
            </a:extLst>
          </p:cNvPr>
          <p:cNvSpPr/>
          <p:nvPr/>
        </p:nvSpPr>
        <p:spPr bwMode="auto">
          <a:xfrm>
            <a:off x="3550354" y="5050029"/>
            <a:ext cx="627382" cy="156075"/>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0" name="Arrow: Right 109">
            <a:extLst>
              <a:ext uri="{FF2B5EF4-FFF2-40B4-BE49-F238E27FC236}">
                <a16:creationId xmlns:a16="http://schemas.microsoft.com/office/drawing/2014/main" id="{259F301C-CE16-2266-06C8-27A65D7AD5FB}"/>
              </a:ext>
            </a:extLst>
          </p:cNvPr>
          <p:cNvSpPr/>
          <p:nvPr/>
        </p:nvSpPr>
        <p:spPr bwMode="auto">
          <a:xfrm>
            <a:off x="3534906" y="6057912"/>
            <a:ext cx="627382" cy="156075"/>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1" name="TextBox 110">
            <a:extLst>
              <a:ext uri="{FF2B5EF4-FFF2-40B4-BE49-F238E27FC236}">
                <a16:creationId xmlns:a16="http://schemas.microsoft.com/office/drawing/2014/main" id="{770A8C29-8DEF-B07B-C361-88D47FF926F0}"/>
              </a:ext>
            </a:extLst>
          </p:cNvPr>
          <p:cNvSpPr txBox="1"/>
          <p:nvPr/>
        </p:nvSpPr>
        <p:spPr>
          <a:xfrm>
            <a:off x="7976476" y="3318821"/>
            <a:ext cx="1374146" cy="276999"/>
          </a:xfrm>
          <a:prstGeom prst="rect">
            <a:avLst/>
          </a:prstGeom>
          <a:noFill/>
        </p:spPr>
        <p:txBody>
          <a:bodyPr wrap="square" rtlCol="0">
            <a:spAutoFit/>
          </a:bodyPr>
          <a:lstStyle/>
          <a:p>
            <a:r>
              <a:rPr lang="en-US" b="1" dirty="0">
                <a:solidFill>
                  <a:srgbClr val="FF0000"/>
                </a:solidFill>
              </a:rPr>
              <a:t>Mandatory</a:t>
            </a:r>
          </a:p>
        </p:txBody>
      </p:sp>
      <p:sp>
        <p:nvSpPr>
          <p:cNvPr id="112" name="TextBox 111">
            <a:extLst>
              <a:ext uri="{FF2B5EF4-FFF2-40B4-BE49-F238E27FC236}">
                <a16:creationId xmlns:a16="http://schemas.microsoft.com/office/drawing/2014/main" id="{67C1C393-7144-F67C-477A-CCDF87F12E7A}"/>
              </a:ext>
            </a:extLst>
          </p:cNvPr>
          <p:cNvSpPr txBox="1"/>
          <p:nvPr/>
        </p:nvSpPr>
        <p:spPr>
          <a:xfrm>
            <a:off x="8076652" y="4050750"/>
            <a:ext cx="1374146" cy="276999"/>
          </a:xfrm>
          <a:prstGeom prst="rect">
            <a:avLst/>
          </a:prstGeom>
          <a:noFill/>
        </p:spPr>
        <p:txBody>
          <a:bodyPr wrap="square" rtlCol="0">
            <a:spAutoFit/>
          </a:bodyPr>
          <a:lstStyle/>
          <a:p>
            <a:r>
              <a:rPr lang="en-US" b="1" dirty="0">
                <a:solidFill>
                  <a:srgbClr val="FF0000"/>
                </a:solidFill>
              </a:rPr>
              <a:t>Optional</a:t>
            </a:r>
          </a:p>
        </p:txBody>
      </p:sp>
      <p:sp>
        <p:nvSpPr>
          <p:cNvPr id="113" name="TextBox 112">
            <a:extLst>
              <a:ext uri="{FF2B5EF4-FFF2-40B4-BE49-F238E27FC236}">
                <a16:creationId xmlns:a16="http://schemas.microsoft.com/office/drawing/2014/main" id="{5005BBB8-78F2-8CC4-F451-0BAB0FA27AC3}"/>
              </a:ext>
            </a:extLst>
          </p:cNvPr>
          <p:cNvSpPr txBox="1"/>
          <p:nvPr/>
        </p:nvSpPr>
        <p:spPr>
          <a:xfrm>
            <a:off x="8097046" y="4964888"/>
            <a:ext cx="1374146" cy="276999"/>
          </a:xfrm>
          <a:prstGeom prst="rect">
            <a:avLst/>
          </a:prstGeom>
          <a:noFill/>
        </p:spPr>
        <p:txBody>
          <a:bodyPr wrap="square" rtlCol="0">
            <a:spAutoFit/>
          </a:bodyPr>
          <a:lstStyle/>
          <a:p>
            <a:r>
              <a:rPr lang="en-US" b="1" dirty="0">
                <a:solidFill>
                  <a:srgbClr val="FF0000"/>
                </a:solidFill>
              </a:rPr>
              <a:t>Optional</a:t>
            </a:r>
          </a:p>
        </p:txBody>
      </p:sp>
      <p:sp>
        <p:nvSpPr>
          <p:cNvPr id="114" name="TextBox 113">
            <a:extLst>
              <a:ext uri="{FF2B5EF4-FFF2-40B4-BE49-F238E27FC236}">
                <a16:creationId xmlns:a16="http://schemas.microsoft.com/office/drawing/2014/main" id="{B3C83BC2-4CA0-A782-002C-AEFC6F2B5510}"/>
              </a:ext>
            </a:extLst>
          </p:cNvPr>
          <p:cNvSpPr txBox="1"/>
          <p:nvPr/>
        </p:nvSpPr>
        <p:spPr>
          <a:xfrm>
            <a:off x="8109086" y="5997449"/>
            <a:ext cx="1374146" cy="276999"/>
          </a:xfrm>
          <a:prstGeom prst="rect">
            <a:avLst/>
          </a:prstGeom>
          <a:noFill/>
        </p:spPr>
        <p:txBody>
          <a:bodyPr wrap="square" rtlCol="0">
            <a:spAutoFit/>
          </a:bodyPr>
          <a:lstStyle/>
          <a:p>
            <a:r>
              <a:rPr lang="en-US" b="1" dirty="0">
                <a:solidFill>
                  <a:srgbClr val="FF0000"/>
                </a:solidFill>
              </a:rPr>
              <a:t>Optional</a:t>
            </a:r>
          </a:p>
        </p:txBody>
      </p:sp>
      <p:pic>
        <p:nvPicPr>
          <p:cNvPr id="5" name="Picture 4">
            <a:extLst>
              <a:ext uri="{FF2B5EF4-FFF2-40B4-BE49-F238E27FC236}">
                <a16:creationId xmlns:a16="http://schemas.microsoft.com/office/drawing/2014/main" id="{1FAC3D32-3937-5586-A9A9-64CCBB14D7DD}"/>
              </a:ext>
            </a:extLst>
          </p:cNvPr>
          <p:cNvPicPr>
            <a:picLocks noChangeAspect="1"/>
          </p:cNvPicPr>
          <p:nvPr/>
        </p:nvPicPr>
        <p:blipFill>
          <a:blip r:embed="rId3"/>
          <a:stretch>
            <a:fillRect/>
          </a:stretch>
        </p:blipFill>
        <p:spPr>
          <a:xfrm>
            <a:off x="143784" y="3837002"/>
            <a:ext cx="3058080" cy="2458591"/>
          </a:xfrm>
          <a:prstGeom prst="rect">
            <a:avLst/>
          </a:prstGeom>
        </p:spPr>
      </p:pic>
    </p:spTree>
    <p:extLst>
      <p:ext uri="{BB962C8B-B14F-4D97-AF65-F5344CB8AC3E}">
        <p14:creationId xmlns:p14="http://schemas.microsoft.com/office/powerpoint/2010/main" val="724114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1108452"/>
            <a:ext cx="8407679" cy="321771"/>
          </a:xfrm>
        </p:spPr>
        <p:txBody>
          <a:bodyPr/>
          <a:lstStyle/>
          <a:p>
            <a:r>
              <a:rPr lang="en-US" sz="3200" dirty="0">
                <a:solidFill>
                  <a:schemeClr val="tx1"/>
                </a:solidFill>
              </a:rPr>
              <a:t>Sensing Sequence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73207" y="1772816"/>
            <a:ext cx="8197586" cy="3831605"/>
          </a:xfrm>
        </p:spPr>
        <p:txBody>
          <a:bodyPr/>
          <a:lstStyle/>
          <a:p>
            <a:pPr marL="685800" lvl="2" indent="0" fontAlgn="ctr">
              <a:spcAft>
                <a:spcPts val="450"/>
              </a:spcAft>
              <a:buNone/>
            </a:pPr>
            <a:endParaRPr lang="en-US" sz="1600" dirty="0">
              <a:latin typeface="+mj-lt"/>
            </a:endParaRPr>
          </a:p>
          <a:p>
            <a:pPr marL="200025" indent="-257175" fontAlgn="ctr">
              <a:spcAft>
                <a:spcPts val="450"/>
              </a:spcAft>
            </a:pPr>
            <a:r>
              <a:rPr lang="en-US" sz="1800" dirty="0">
                <a:latin typeface="+mj-lt"/>
              </a:rPr>
              <a:t>Proposal on sensing sequence for monostatic sensing [4].</a:t>
            </a:r>
          </a:p>
          <a:p>
            <a:pPr marL="200025" indent="-257175" fontAlgn="ctr">
              <a:spcAft>
                <a:spcPts val="450"/>
              </a:spcAft>
            </a:pPr>
            <a:r>
              <a:rPr lang="en-US" sz="1800" dirty="0">
                <a:latin typeface="+mj-lt"/>
              </a:rPr>
              <a:t>For bi/multi-static sensing: prioritize the properties for sensing sequence: Low autocorrelation, low cross-correlation, security, as also mentioned in [10].</a:t>
            </a:r>
          </a:p>
          <a:p>
            <a:pPr marL="628650" lvl="1" fontAlgn="ctr">
              <a:spcAft>
                <a:spcPts val="450"/>
              </a:spcAft>
              <a:buFont typeface="Courier New" panose="02070309020205020404" pitchFamily="49" charset="0"/>
              <a:buChar char="o"/>
            </a:pPr>
            <a:r>
              <a:rPr lang="en-US" sz="1600" dirty="0">
                <a:latin typeface="+mj-lt"/>
              </a:rPr>
              <a:t>Encrypted: STS can be re-used</a:t>
            </a:r>
          </a:p>
          <a:p>
            <a:pPr marL="942975" lvl="2" indent="-257175" fontAlgn="ctr">
              <a:spcAft>
                <a:spcPts val="450"/>
              </a:spcAft>
              <a:buFont typeface="Arial" panose="020B0604020202020204" pitchFamily="34" charset="0"/>
              <a:buChar char="•"/>
            </a:pPr>
            <a:r>
              <a:rPr lang="en-US" sz="1600" dirty="0">
                <a:latin typeface="+mj-lt"/>
              </a:rPr>
              <a:t>Encryption may not be needed for sensing as in ranging, as the concept of security for sensing is not well defined</a:t>
            </a:r>
          </a:p>
          <a:p>
            <a:pPr marL="628650" lvl="1" fontAlgn="ctr">
              <a:spcAft>
                <a:spcPts val="450"/>
              </a:spcAft>
              <a:buFont typeface="Courier New" panose="02070309020205020404" pitchFamily="49" charset="0"/>
              <a:buChar char="o"/>
            </a:pPr>
            <a:r>
              <a:rPr lang="en-US" sz="1600" dirty="0">
                <a:latin typeface="+mj-lt"/>
              </a:rPr>
              <a:t>Non-encrypted: The sequence can be tied to preamble sequence discussion</a:t>
            </a:r>
          </a:p>
          <a:p>
            <a:pPr marL="942975" lvl="2" indent="-257175" fontAlgn="ctr">
              <a:spcAft>
                <a:spcPts val="450"/>
              </a:spcAft>
              <a:buFont typeface="Courier New" panose="02070309020205020404" pitchFamily="49" charset="0"/>
              <a:buChar char="o"/>
            </a:pPr>
            <a:r>
              <a:rPr lang="en-US" sz="1600" dirty="0">
                <a:latin typeface="+mj-lt"/>
              </a:rPr>
              <a:t>Similar requirements as in preamble sequence, since it is used for channel estimation</a:t>
            </a:r>
          </a:p>
          <a:p>
            <a:pPr marL="942975" lvl="2" indent="-257175" fontAlgn="ctr">
              <a:spcAft>
                <a:spcPts val="450"/>
              </a:spcAft>
              <a:buFont typeface="Courier New" panose="02070309020205020404" pitchFamily="49" charset="0"/>
              <a:buChar char="o"/>
            </a:pPr>
            <a:r>
              <a:rPr lang="en-US" sz="1600" dirty="0">
                <a:latin typeface="+mj-lt"/>
              </a:rPr>
              <a:t>The preamble sequence discussion, when converged, can be used for any non-secure ranging/sensing applications, including bi-static/multi-static sensing</a:t>
            </a:r>
          </a:p>
          <a:p>
            <a:pPr marL="685800" lvl="2" indent="0" fontAlgn="ctr">
              <a:spcAft>
                <a:spcPts val="450"/>
              </a:spcAft>
              <a:buNone/>
            </a:pPr>
            <a:endParaRPr lang="en-US" sz="1400" dirty="0">
              <a:latin typeface="+mj-lt"/>
            </a:endParaRPr>
          </a:p>
          <a:p>
            <a:pPr marL="342900" lvl="1" indent="0" fontAlgn="ctr">
              <a:spcAft>
                <a:spcPts val="450"/>
              </a:spcAft>
              <a:buNone/>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Tree>
    <p:extLst>
      <p:ext uri="{BB962C8B-B14F-4D97-AF65-F5344CB8AC3E}">
        <p14:creationId xmlns:p14="http://schemas.microsoft.com/office/powerpoint/2010/main" val="262439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27461" y="888944"/>
            <a:ext cx="8407679" cy="321771"/>
          </a:xfrm>
        </p:spPr>
        <p:txBody>
          <a:bodyPr/>
          <a:lstStyle/>
          <a:p>
            <a:r>
              <a:rPr lang="en-US" sz="3200" dirty="0">
                <a:solidFill>
                  <a:schemeClr val="tx1"/>
                </a:solidFill>
              </a:rPr>
              <a:t>CIR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4826" y="1038138"/>
            <a:ext cx="8661629" cy="3831605"/>
          </a:xfrm>
        </p:spPr>
        <p:txBody>
          <a:bodyPr/>
          <a:lstStyle/>
          <a:p>
            <a:pPr marL="342900" lvl="1" indent="0" fontAlgn="ctr">
              <a:spcAft>
                <a:spcPts val="450"/>
              </a:spcAft>
              <a:buNone/>
            </a:pPr>
            <a:r>
              <a:rPr lang="en-US" sz="900" dirty="0">
                <a:solidFill>
                  <a:schemeClr val="accent1"/>
                </a:solidFill>
                <a:latin typeface="+mj-lt"/>
              </a:rPr>
              <a:t> </a:t>
            </a:r>
          </a:p>
          <a:p>
            <a:pPr marL="433769" indent="-214313" fontAlgn="ctr">
              <a:spcAft>
                <a:spcPts val="450"/>
              </a:spcAft>
            </a:pPr>
            <a:r>
              <a:rPr lang="en-US" sz="1800" dirty="0">
                <a:latin typeface="+mj-lt"/>
                <a:ea typeface="Microsoft GothicNeo" panose="020B0503020000020004" pitchFamily="34" charset="-127"/>
                <a:cs typeface="Microsoft GothicNeo" panose="020B0503020000020004" pitchFamily="34" charset="-127"/>
              </a:rPr>
              <a:t>Different types of report for monostatic and bi/multi-static modes</a:t>
            </a:r>
          </a:p>
          <a:p>
            <a:pPr marL="905256" lvl="1" fontAlgn="ctr">
              <a:spcAft>
                <a:spcPts val="450"/>
              </a:spcAft>
              <a:buFont typeface="Courier New" panose="02070309020205020404" pitchFamily="49" charset="0"/>
              <a:buChar char="o"/>
            </a:pPr>
            <a:r>
              <a:rPr lang="en-US" sz="1800" dirty="0">
                <a:latin typeface="+mj-lt"/>
                <a:ea typeface="Microsoft GothicNeo" panose="020B0503020000020004" pitchFamily="34" charset="-127"/>
                <a:cs typeface="Microsoft GothicNeo" panose="020B0503020000020004" pitchFamily="34" charset="-127"/>
              </a:rPr>
              <a:t>For monostatic sensing with inherent synchronization, further CIR processing can be done before creating the report</a:t>
            </a:r>
          </a:p>
          <a:p>
            <a:pPr marL="1176719" lvl="2" indent="-214313" fontAlgn="ctr">
              <a:spcAft>
                <a:spcPts val="450"/>
              </a:spcAft>
            </a:pPr>
            <a:r>
              <a:rPr lang="en-US" sz="1600" dirty="0">
                <a:latin typeface="+mj-lt"/>
                <a:ea typeface="Microsoft GothicNeo" panose="020B0503020000020004" pitchFamily="34" charset="-127"/>
                <a:cs typeface="Microsoft GothicNeo" panose="020B0503020000020004" pitchFamily="34" charset="-127"/>
              </a:rPr>
              <a:t>Parameters such as Angle of Arrival (</a:t>
            </a:r>
            <a:r>
              <a:rPr lang="en-US" sz="1600" dirty="0" err="1">
                <a:latin typeface="+mj-lt"/>
                <a:ea typeface="Microsoft GothicNeo" panose="020B0503020000020004" pitchFamily="34" charset="-127"/>
                <a:cs typeface="Microsoft GothicNeo" panose="020B0503020000020004" pitchFamily="34" charset="-127"/>
              </a:rPr>
              <a:t>AoA</a:t>
            </a:r>
            <a:r>
              <a:rPr lang="en-US" sz="1600" dirty="0">
                <a:latin typeface="+mj-lt"/>
                <a:ea typeface="Microsoft GothicNeo" panose="020B0503020000020004" pitchFamily="34" charset="-127"/>
                <a:cs typeface="Microsoft GothicNeo" panose="020B0503020000020004" pitchFamily="34" charset="-127"/>
              </a:rPr>
              <a:t>), velocity, can be included in the report</a:t>
            </a:r>
          </a:p>
          <a:p>
            <a:pPr marL="905256" lvl="1" fontAlgn="ctr">
              <a:spcAft>
                <a:spcPts val="450"/>
              </a:spcAft>
              <a:buFont typeface="Courier New" panose="02070309020205020404" pitchFamily="49" charset="0"/>
              <a:buChar char="o"/>
            </a:pPr>
            <a:r>
              <a:rPr lang="en-US" sz="1800" dirty="0">
                <a:latin typeface="+mj-lt"/>
                <a:ea typeface="Microsoft GothicNeo" panose="020B0503020000020004" pitchFamily="34" charset="-127"/>
                <a:cs typeface="Microsoft GothicNeo" panose="020B0503020000020004" pitchFamily="34" charset="-127"/>
              </a:rPr>
              <a:t>For bi/multi-static, convergence on the parameters of sensing CIR report is needed</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CIR reference path: Proposed earliest detected tap as the reference for the CIR report</a:t>
            </a:r>
          </a:p>
          <a:p>
            <a:pPr marL="1657350" lvl="4" indent="-285750" fontAlgn="ctr">
              <a:spcAft>
                <a:spcPts val="450"/>
              </a:spcAft>
              <a:buFont typeface="Wingdings" panose="05000000000000000000" pitchFamily="2" charset="2"/>
              <a:buChar char="§"/>
            </a:pPr>
            <a:r>
              <a:rPr lang="en-US" sz="1400" dirty="0">
                <a:latin typeface="+mj-lt"/>
                <a:ea typeface="DengXian" panose="02010600030101010101" pitchFamily="2" charset="-122"/>
              </a:rPr>
              <a:t>Earliest detected tap is already used for ranging</a:t>
            </a:r>
          </a:p>
          <a:p>
            <a:pPr marL="1657350" lvl="4" indent="-285750" fontAlgn="ctr">
              <a:spcAft>
                <a:spcPts val="450"/>
              </a:spcAft>
              <a:buFont typeface="Wingdings" panose="05000000000000000000" pitchFamily="2" charset="2"/>
              <a:buChar char="§"/>
            </a:pPr>
            <a:r>
              <a:rPr lang="en-US" sz="1400" dirty="0">
                <a:latin typeface="+mj-lt"/>
                <a:ea typeface="DengXian" panose="02010600030101010101" pitchFamily="2" charset="-122"/>
              </a:rPr>
              <a:t>For NLOS channels, specifying of CIR window offset is more efficient, relative to earliest detected tap</a:t>
            </a:r>
            <a:endParaRPr lang="en-US" sz="1600" dirty="0">
              <a:latin typeface="+mj-lt"/>
              <a:ea typeface="DengXian" panose="02010600030101010101" pitchFamily="2" charset="-122"/>
            </a:endParaRPr>
          </a:p>
          <a:p>
            <a:pPr marL="1657350" lvl="4" indent="-285750" fontAlgn="ctr">
              <a:spcAft>
                <a:spcPts val="450"/>
              </a:spcAft>
              <a:buFont typeface="Wingdings" panose="05000000000000000000" pitchFamily="2" charset="2"/>
              <a:buChar char="§"/>
            </a:pPr>
            <a:r>
              <a:rPr lang="en-US" sz="1400" dirty="0">
                <a:latin typeface="+mj-lt"/>
                <a:ea typeface="DengXian" panose="02010600030101010101" pitchFamily="2" charset="-122"/>
              </a:rPr>
              <a:t>Strongest tap can be spoofed and jammed using a strong interference, which can move the report window</a:t>
            </a:r>
          </a:p>
          <a:p>
            <a:pPr marL="900113" lvl="2" indent="-214313" fontAlgn="ctr">
              <a:spcAft>
                <a:spcPts val="450"/>
              </a:spcAft>
            </a:pPr>
            <a:endParaRPr lang="en-US" sz="650" dirty="0">
              <a:solidFill>
                <a:schemeClr val="accent1"/>
              </a:solidFill>
              <a:latin typeface="Arial" panose="020B0604020202020204" pitchFamily="34" charset="0"/>
              <a:ea typeface="DengXian" panose="02010600030101010101" pitchFamily="2" charset="-122"/>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grpSp>
        <p:nvGrpSpPr>
          <p:cNvPr id="4" name="Group 3">
            <a:extLst>
              <a:ext uri="{FF2B5EF4-FFF2-40B4-BE49-F238E27FC236}">
                <a16:creationId xmlns:a16="http://schemas.microsoft.com/office/drawing/2014/main" id="{DBD75681-B6EA-0A73-5469-ECF5DB622B79}"/>
              </a:ext>
            </a:extLst>
          </p:cNvPr>
          <p:cNvGrpSpPr/>
          <p:nvPr/>
        </p:nvGrpSpPr>
        <p:grpSpPr>
          <a:xfrm>
            <a:off x="2267744" y="4869743"/>
            <a:ext cx="7704856" cy="1555017"/>
            <a:chOff x="1115471" y="4231047"/>
            <a:chExt cx="9195106" cy="2267506"/>
          </a:xfrm>
        </p:grpSpPr>
        <p:grpSp>
          <p:nvGrpSpPr>
            <p:cNvPr id="5" name="Group 4">
              <a:extLst>
                <a:ext uri="{FF2B5EF4-FFF2-40B4-BE49-F238E27FC236}">
                  <a16:creationId xmlns:a16="http://schemas.microsoft.com/office/drawing/2014/main" id="{A1194D52-9447-97CD-C4BA-38452617E4E9}"/>
                </a:ext>
              </a:extLst>
            </p:cNvPr>
            <p:cNvGrpSpPr/>
            <p:nvPr/>
          </p:nvGrpSpPr>
          <p:grpSpPr>
            <a:xfrm>
              <a:off x="1115471" y="4231047"/>
              <a:ext cx="9195106" cy="2267506"/>
              <a:chOff x="1115471" y="4231047"/>
              <a:chExt cx="9195106" cy="2267506"/>
            </a:xfrm>
          </p:grpSpPr>
          <p:sp>
            <p:nvSpPr>
              <p:cNvPr id="14" name="TextBox 13">
                <a:extLst>
                  <a:ext uri="{FF2B5EF4-FFF2-40B4-BE49-F238E27FC236}">
                    <a16:creationId xmlns:a16="http://schemas.microsoft.com/office/drawing/2014/main" id="{EA9B0513-8032-E456-5491-076772127F2A}"/>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15" name="Group 14">
                <a:extLst>
                  <a:ext uri="{FF2B5EF4-FFF2-40B4-BE49-F238E27FC236}">
                    <a16:creationId xmlns:a16="http://schemas.microsoft.com/office/drawing/2014/main" id="{B6CCFC9A-D8E8-107A-E6F3-794B33AACFAE}"/>
                  </a:ext>
                </a:extLst>
              </p:cNvPr>
              <p:cNvGrpSpPr/>
              <p:nvPr/>
            </p:nvGrpSpPr>
            <p:grpSpPr>
              <a:xfrm>
                <a:off x="1115471" y="4231047"/>
                <a:ext cx="7335053" cy="2267506"/>
                <a:chOff x="1403648" y="4180727"/>
                <a:chExt cx="7335053" cy="2267506"/>
              </a:xfrm>
            </p:grpSpPr>
            <p:grpSp>
              <p:nvGrpSpPr>
                <p:cNvPr id="16" name="Group 15">
                  <a:extLst>
                    <a:ext uri="{FF2B5EF4-FFF2-40B4-BE49-F238E27FC236}">
                      <a16:creationId xmlns:a16="http://schemas.microsoft.com/office/drawing/2014/main" id="{BBAF03D4-189A-4BB6-59E3-628C9F212237}"/>
                    </a:ext>
                  </a:extLst>
                </p:cNvPr>
                <p:cNvGrpSpPr/>
                <p:nvPr/>
              </p:nvGrpSpPr>
              <p:grpSpPr>
                <a:xfrm>
                  <a:off x="1403648" y="4180727"/>
                  <a:ext cx="7335053" cy="2267506"/>
                  <a:chOff x="2501014" y="3889678"/>
                  <a:chExt cx="3668617" cy="1340296"/>
                </a:xfrm>
              </p:grpSpPr>
              <p:cxnSp>
                <p:nvCxnSpPr>
                  <p:cNvPr id="22" name="Straight Arrow Connector 21">
                    <a:extLst>
                      <a:ext uri="{FF2B5EF4-FFF2-40B4-BE49-F238E27FC236}">
                        <a16:creationId xmlns:a16="http://schemas.microsoft.com/office/drawing/2014/main" id="{1A9F3114-9168-483C-35B1-208AA2034823}"/>
                      </a:ext>
                    </a:extLst>
                  </p:cNvPr>
                  <p:cNvCxnSpPr>
                    <a:cxnSpLocks/>
                  </p:cNvCxnSpPr>
                  <p:nvPr/>
                </p:nvCxnSpPr>
                <p:spPr>
                  <a:xfrm flipV="1">
                    <a:off x="3766742" y="4547040"/>
                    <a:ext cx="0" cy="13290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E6DC6DE9-4D0C-9BC0-E82D-43CA546C8C15}"/>
                      </a:ext>
                    </a:extLst>
                  </p:cNvPr>
                  <p:cNvCxnSpPr>
                    <a:cxnSpLocks/>
                  </p:cNvCxnSpPr>
                  <p:nvPr/>
                </p:nvCxnSpPr>
                <p:spPr>
                  <a:xfrm flipH="1" flipV="1">
                    <a:off x="3622937" y="4554273"/>
                    <a:ext cx="233" cy="12904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A8A962A8-7382-66C5-1C67-F0DB4AD95C70}"/>
                      </a:ext>
                    </a:extLst>
                  </p:cNvPr>
                  <p:cNvGrpSpPr/>
                  <p:nvPr/>
                </p:nvGrpSpPr>
                <p:grpSpPr>
                  <a:xfrm>
                    <a:off x="2501014" y="3889678"/>
                    <a:ext cx="3668617" cy="1340296"/>
                    <a:chOff x="2501014" y="3889678"/>
                    <a:chExt cx="3668617" cy="1340296"/>
                  </a:xfrm>
                </p:grpSpPr>
                <p:grpSp>
                  <p:nvGrpSpPr>
                    <p:cNvPr id="25" name="Group 24">
                      <a:extLst>
                        <a:ext uri="{FF2B5EF4-FFF2-40B4-BE49-F238E27FC236}">
                          <a16:creationId xmlns:a16="http://schemas.microsoft.com/office/drawing/2014/main" id="{3BD6AE1A-8259-6AF8-A584-4A60CA2CA29A}"/>
                        </a:ext>
                      </a:extLst>
                    </p:cNvPr>
                    <p:cNvGrpSpPr/>
                    <p:nvPr/>
                  </p:nvGrpSpPr>
                  <p:grpSpPr>
                    <a:xfrm>
                      <a:off x="2780339" y="3889678"/>
                      <a:ext cx="3389292" cy="1340296"/>
                      <a:chOff x="3156023" y="4586374"/>
                      <a:chExt cx="2902812" cy="1640621"/>
                    </a:xfrm>
                  </p:grpSpPr>
                  <p:grpSp>
                    <p:nvGrpSpPr>
                      <p:cNvPr id="29" name="Group 28">
                        <a:extLst>
                          <a:ext uri="{FF2B5EF4-FFF2-40B4-BE49-F238E27FC236}">
                            <a16:creationId xmlns:a16="http://schemas.microsoft.com/office/drawing/2014/main" id="{98814577-1632-24BD-0911-42F3E91A6069}"/>
                          </a:ext>
                        </a:extLst>
                      </p:cNvPr>
                      <p:cNvGrpSpPr/>
                      <p:nvPr/>
                    </p:nvGrpSpPr>
                    <p:grpSpPr>
                      <a:xfrm>
                        <a:off x="3586864" y="4586374"/>
                        <a:ext cx="2471971" cy="1425586"/>
                        <a:chOff x="3905675" y="5157023"/>
                        <a:chExt cx="2471971" cy="1425586"/>
                      </a:xfrm>
                    </p:grpSpPr>
                    <p:grpSp>
                      <p:nvGrpSpPr>
                        <p:cNvPr id="32" name="Group 31">
                          <a:extLst>
                            <a:ext uri="{FF2B5EF4-FFF2-40B4-BE49-F238E27FC236}">
                              <a16:creationId xmlns:a16="http://schemas.microsoft.com/office/drawing/2014/main" id="{9020A48C-AB7D-B5D8-1882-6C3D8AD315A0}"/>
                            </a:ext>
                          </a:extLst>
                        </p:cNvPr>
                        <p:cNvGrpSpPr/>
                        <p:nvPr/>
                      </p:nvGrpSpPr>
                      <p:grpSpPr>
                        <a:xfrm>
                          <a:off x="3905675" y="5223959"/>
                          <a:ext cx="2471971" cy="1358650"/>
                          <a:chOff x="4293054" y="3729785"/>
                          <a:chExt cx="2471971" cy="1358650"/>
                        </a:xfrm>
                      </p:grpSpPr>
                      <p:grpSp>
                        <p:nvGrpSpPr>
                          <p:cNvPr id="34" name="Group 33">
                            <a:extLst>
                              <a:ext uri="{FF2B5EF4-FFF2-40B4-BE49-F238E27FC236}">
                                <a16:creationId xmlns:a16="http://schemas.microsoft.com/office/drawing/2014/main" id="{1AB76869-920D-BB74-DD8C-6E59EF284F72}"/>
                              </a:ext>
                            </a:extLst>
                          </p:cNvPr>
                          <p:cNvGrpSpPr/>
                          <p:nvPr/>
                        </p:nvGrpSpPr>
                        <p:grpSpPr>
                          <a:xfrm>
                            <a:off x="4293054" y="3729785"/>
                            <a:ext cx="2471971" cy="907896"/>
                            <a:chOff x="8975324" y="915165"/>
                            <a:chExt cx="2618913" cy="1162236"/>
                          </a:xfrm>
                        </p:grpSpPr>
                        <p:cxnSp>
                          <p:nvCxnSpPr>
                            <p:cNvPr id="37" name="Straight Connector 36">
                              <a:extLst>
                                <a:ext uri="{FF2B5EF4-FFF2-40B4-BE49-F238E27FC236}">
                                  <a16:creationId xmlns:a16="http://schemas.microsoft.com/office/drawing/2014/main" id="{6E0BCE8B-A9D9-009E-8747-936621A412A2}"/>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D0A4522F-1E99-00C8-52BD-E449ABD0DC76}"/>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59513587-4922-D322-2E0E-3FD996BD0E4B}"/>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3D7D3E6-78B1-CE74-410C-30F01CFA1DD9}"/>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8B182A4B-D85D-80B1-DAC3-25D92592EE6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EF360EF7-A747-94BF-0965-7F1A8A544AE2}"/>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D48075B9-EC1E-1629-3201-24F692334D84}"/>
                                  </a:ext>
                                </a:extLst>
                              </p:cNvPr>
                              <p:cNvSpPr txBox="1"/>
                              <p:nvPr/>
                            </p:nvSpPr>
                            <p:spPr>
                              <a:xfrm>
                                <a:off x="4413979" y="4634853"/>
                                <a:ext cx="450643" cy="343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p>
                            </p:txBody>
                          </p:sp>
                        </mc:Choice>
                        <mc:Fallback xmlns="">
                          <p:sp>
                            <p:nvSpPr>
                              <p:cNvPr id="35" name="TextBox 34">
                                <a:extLst>
                                  <a:ext uri="{FF2B5EF4-FFF2-40B4-BE49-F238E27FC236}">
                                    <a16:creationId xmlns:a16="http://schemas.microsoft.com/office/drawing/2014/main" id="{D48075B9-EC1E-1629-3201-24F692334D84}"/>
                                  </a:ext>
                                </a:extLst>
                              </p:cNvPr>
                              <p:cNvSpPr txBox="1">
                                <a:spLocks noRot="1" noChangeAspect="1" noMove="1" noResize="1" noEditPoints="1" noAdjustHandles="1" noChangeArrowheads="1" noChangeShapeType="1" noTextEdit="1"/>
                              </p:cNvSpPr>
                              <p:nvPr/>
                            </p:nvSpPr>
                            <p:spPr>
                              <a:xfrm>
                                <a:off x="4413979" y="4634853"/>
                                <a:ext cx="450643" cy="34333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682CCF13-170E-AD35-4E83-0250E8747AB6}"/>
                                  </a:ext>
                                </a:extLst>
                              </p:cNvPr>
                              <p:cNvSpPr txBox="1"/>
                              <p:nvPr/>
                            </p:nvSpPr>
                            <p:spPr>
                              <a:xfrm>
                                <a:off x="4496961" y="4913440"/>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𝑊</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36" name="TextBox 35">
                                <a:extLst>
                                  <a:ext uri="{FF2B5EF4-FFF2-40B4-BE49-F238E27FC236}">
                                    <a16:creationId xmlns:a16="http://schemas.microsoft.com/office/drawing/2014/main" id="{682CCF13-170E-AD35-4E83-0250E8747AB6}"/>
                                  </a:ext>
                                </a:extLst>
                              </p:cNvPr>
                              <p:cNvSpPr txBox="1">
                                <a:spLocks noRot="1" noChangeAspect="1" noMove="1" noResize="1" noEditPoints="1" noAdjustHandles="1" noChangeArrowheads="1" noChangeShapeType="1" noTextEdit="1"/>
                              </p:cNvSpPr>
                              <p:nvPr/>
                            </p:nvSpPr>
                            <p:spPr>
                              <a:xfrm>
                                <a:off x="4496961" y="4913440"/>
                                <a:ext cx="460870" cy="174995"/>
                              </a:xfrm>
                              <a:prstGeom prst="rect">
                                <a:avLst/>
                              </a:prstGeom>
                              <a:blipFill>
                                <a:blip r:embed="rId3"/>
                                <a:stretch>
                                  <a:fillRect b="-44444"/>
                                </a:stretch>
                              </a:blipFill>
                            </p:spPr>
                            <p:txBody>
                              <a:bodyPr/>
                              <a:lstStyle/>
                              <a:p>
                                <a:r>
                                  <a:rPr lang="en-US">
                                    <a:noFill/>
                                  </a:rPr>
                                  <a:t> </a:t>
                                </a:r>
                              </a:p>
                            </p:txBody>
                          </p:sp>
                        </mc:Fallback>
                      </mc:AlternateContent>
                    </p:grpSp>
                    <p:sp>
                      <p:nvSpPr>
                        <p:cNvPr id="33" name="Rectangle 32">
                          <a:extLst>
                            <a:ext uri="{FF2B5EF4-FFF2-40B4-BE49-F238E27FC236}">
                              <a16:creationId xmlns:a16="http://schemas.microsoft.com/office/drawing/2014/main" id="{52F57E61-08C8-8946-FBC3-FAB481413776}"/>
                            </a:ext>
                          </a:extLst>
                        </p:cNvPr>
                        <p:cNvSpPr/>
                        <p:nvPr/>
                      </p:nvSpPr>
                      <p:spPr bwMode="auto">
                        <a:xfrm>
                          <a:off x="4192537" y="5157023"/>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30" name="TextBox 29">
                        <a:extLst>
                          <a:ext uri="{FF2B5EF4-FFF2-40B4-BE49-F238E27FC236}">
                            <a16:creationId xmlns:a16="http://schemas.microsoft.com/office/drawing/2014/main" id="{9C908E42-54D0-5878-48FD-38803AA5B87C}"/>
                          </a:ext>
                        </a:extLst>
                      </p:cNvPr>
                      <p:cNvSpPr txBox="1"/>
                      <p:nvPr/>
                    </p:nvSpPr>
                    <p:spPr>
                      <a:xfrm>
                        <a:off x="3156023" y="6079402"/>
                        <a:ext cx="2572997" cy="147593"/>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D6D12A64-519C-ACF2-A559-C3600EB11811}"/>
                              </a:ext>
                            </a:extLst>
                          </p:cNvPr>
                          <p:cNvSpPr txBox="1"/>
                          <p:nvPr/>
                        </p:nvSpPr>
                        <p:spPr>
                          <a:xfrm>
                            <a:off x="3978576" y="5574919"/>
                            <a:ext cx="426278" cy="20497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solidFill>
                                <a:schemeClr val="tx2"/>
                              </a:solidFill>
                            </a:endParaRPr>
                          </a:p>
                        </p:txBody>
                      </p:sp>
                    </mc:Choice>
                    <mc:Fallback xmlns="">
                      <p:sp>
                        <p:nvSpPr>
                          <p:cNvPr id="31" name="TextBox 30">
                            <a:extLst>
                              <a:ext uri="{FF2B5EF4-FFF2-40B4-BE49-F238E27FC236}">
                                <a16:creationId xmlns:a16="http://schemas.microsoft.com/office/drawing/2014/main" id="{D6D12A64-519C-ACF2-A559-C3600EB11811}"/>
                              </a:ext>
                            </a:extLst>
                          </p:cNvPr>
                          <p:cNvSpPr txBox="1">
                            <a:spLocks noRot="1" noChangeAspect="1" noMove="1" noResize="1" noEditPoints="1" noAdjustHandles="1" noChangeArrowheads="1" noChangeShapeType="1" noTextEdit="1"/>
                          </p:cNvSpPr>
                          <p:nvPr/>
                        </p:nvSpPr>
                        <p:spPr>
                          <a:xfrm>
                            <a:off x="3978576" y="5574919"/>
                            <a:ext cx="426278" cy="204974"/>
                          </a:xfrm>
                          <a:prstGeom prst="rect">
                            <a:avLst/>
                          </a:prstGeom>
                          <a:blipFill>
                            <a:blip r:embed="rId5"/>
                            <a:stretch>
                              <a:fillRect b="-16129"/>
                            </a:stretch>
                          </a:blipFill>
                        </p:spPr>
                        <p:txBody>
                          <a:bodyPr/>
                          <a:lstStyle/>
                          <a:p>
                            <a:r>
                              <a:rPr lang="en-US">
                                <a:noFill/>
                              </a:rPr>
                              <a:t> </a:t>
                            </a:r>
                          </a:p>
                        </p:txBody>
                      </p:sp>
                    </mc:Fallback>
                  </mc:AlternateContent>
                </p:grpSp>
                <p:sp>
                  <p:nvSpPr>
                    <p:cNvPr id="26" name="TextBox 25">
                      <a:extLst>
                        <a:ext uri="{FF2B5EF4-FFF2-40B4-BE49-F238E27FC236}">
                          <a16:creationId xmlns:a16="http://schemas.microsoft.com/office/drawing/2014/main" id="{67850C13-BBD3-2799-DC78-88A54A7AB084}"/>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27" name="Oval 26">
                      <a:extLst>
                        <a:ext uri="{FF2B5EF4-FFF2-40B4-BE49-F238E27FC236}">
                          <a16:creationId xmlns:a16="http://schemas.microsoft.com/office/drawing/2014/main" id="{B8D5C714-31A9-48AF-50A2-AA6F92C93857}"/>
                        </a:ext>
                      </a:extLst>
                    </p:cNvPr>
                    <p:cNvSpPr/>
                    <p:nvPr/>
                  </p:nvSpPr>
                  <p:spPr bwMode="auto">
                    <a:xfrm>
                      <a:off x="3887622" y="4245018"/>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28" name="Straight Arrow Connector 27">
                      <a:extLst>
                        <a:ext uri="{FF2B5EF4-FFF2-40B4-BE49-F238E27FC236}">
                          <a16:creationId xmlns:a16="http://schemas.microsoft.com/office/drawing/2014/main" id="{ABE168A4-3B52-A509-4CAF-864933D67511}"/>
                        </a:ext>
                      </a:extLst>
                    </p:cNvPr>
                    <p:cNvCxnSpPr>
                      <a:cxnSpLocks/>
                      <a:endCxn id="27" idx="1"/>
                    </p:cNvCxnSpPr>
                    <p:nvPr/>
                  </p:nvCxnSpPr>
                  <p:spPr bwMode="auto">
                    <a:xfrm>
                      <a:off x="3236992" y="4168350"/>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17" name="Straight Connector 16">
                  <a:extLst>
                    <a:ext uri="{FF2B5EF4-FFF2-40B4-BE49-F238E27FC236}">
                      <a16:creationId xmlns:a16="http://schemas.microsoft.com/office/drawing/2014/main" id="{6A7F63DE-5BCA-79F6-4777-4A2EF5E3F591}"/>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18" name="Straight Arrow Connector 17">
                  <a:extLst>
                    <a:ext uri="{FF2B5EF4-FFF2-40B4-BE49-F238E27FC236}">
                      <a16:creationId xmlns:a16="http://schemas.microsoft.com/office/drawing/2014/main" id="{D9C9C183-962C-19CD-C3A7-7870119CE173}"/>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ABE48D74-76F8-31DA-133D-8600DC69D94A}"/>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B5FD492-D765-0880-F3D2-51EF4018EBED}"/>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2D7A2D9-BB8E-C15D-ACFB-3774BA702D87}"/>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6" name="Group 5">
              <a:extLst>
                <a:ext uri="{FF2B5EF4-FFF2-40B4-BE49-F238E27FC236}">
                  <a16:creationId xmlns:a16="http://schemas.microsoft.com/office/drawing/2014/main" id="{466F0179-F56D-5527-1D04-E9D9AC54B1BF}"/>
                </a:ext>
              </a:extLst>
            </p:cNvPr>
            <p:cNvGrpSpPr/>
            <p:nvPr/>
          </p:nvGrpSpPr>
          <p:grpSpPr>
            <a:xfrm>
              <a:off x="3359114" y="5477046"/>
              <a:ext cx="2764757" cy="881880"/>
              <a:chOff x="3359114" y="5477046"/>
              <a:chExt cx="2764757" cy="881880"/>
            </a:xfrm>
          </p:grpSpPr>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B43A340-E6D3-8F70-A56C-2CFAA387C62B}"/>
                      </a:ext>
                    </a:extLst>
                  </p:cNvPr>
                  <p:cNvSpPr txBox="1"/>
                  <p:nvPr/>
                </p:nvSpPr>
                <p:spPr>
                  <a:xfrm>
                    <a:off x="4355748" y="5564970"/>
                    <a:ext cx="1768123" cy="474741"/>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7" name="TextBox 6">
                    <a:extLst>
                      <a:ext uri="{FF2B5EF4-FFF2-40B4-BE49-F238E27FC236}">
                        <a16:creationId xmlns:a16="http://schemas.microsoft.com/office/drawing/2014/main" id="{DB43A340-E6D3-8F70-A56C-2CFAA387C62B}"/>
                      </a:ext>
                    </a:extLst>
                  </p:cNvPr>
                  <p:cNvSpPr txBox="1">
                    <a:spLocks noRot="1" noChangeAspect="1" noMove="1" noResize="1" noEditPoints="1" noAdjustHandles="1" noChangeArrowheads="1" noChangeShapeType="1" noTextEdit="1"/>
                  </p:cNvSpPr>
                  <p:nvPr/>
                </p:nvSpPr>
                <p:spPr>
                  <a:xfrm>
                    <a:off x="4355748" y="5564970"/>
                    <a:ext cx="1768123" cy="474741"/>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E5C0FFB-77B4-8B4B-FED5-4EAAED19CFBF}"/>
                      </a:ext>
                    </a:extLst>
                  </p:cNvPr>
                  <p:cNvSpPr txBox="1"/>
                  <p:nvPr/>
                </p:nvSpPr>
                <p:spPr>
                  <a:xfrm>
                    <a:off x="4205731" y="5923513"/>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𝑊</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8" name="TextBox 7">
                    <a:extLst>
                      <a:ext uri="{FF2B5EF4-FFF2-40B4-BE49-F238E27FC236}">
                        <a16:creationId xmlns:a16="http://schemas.microsoft.com/office/drawing/2014/main" id="{DE5C0FFB-77B4-8B4B-FED5-4EAAED19CFBF}"/>
                      </a:ext>
                    </a:extLst>
                  </p:cNvPr>
                  <p:cNvSpPr txBox="1">
                    <a:spLocks noRot="1" noChangeAspect="1" noMove="1" noResize="1" noEditPoints="1" noAdjustHandles="1" noChangeArrowheads="1" noChangeShapeType="1" noTextEdit="1"/>
                  </p:cNvSpPr>
                  <p:nvPr/>
                </p:nvSpPr>
                <p:spPr>
                  <a:xfrm>
                    <a:off x="4205731" y="5923513"/>
                    <a:ext cx="1075894" cy="258725"/>
                  </a:xfrm>
                  <a:prstGeom prst="rect">
                    <a:avLst/>
                  </a:prstGeom>
                  <a:blipFill>
                    <a:blip r:embed="rId7"/>
                    <a:stretch>
                      <a:fillRect b="-44828"/>
                    </a:stretch>
                  </a:blipFill>
                </p:spPr>
                <p:txBody>
                  <a:bodyPr/>
                  <a:lstStyle/>
                  <a:p>
                    <a:r>
                      <a:rPr lang="en-US">
                        <a:noFill/>
                      </a:rPr>
                      <a:t> </a:t>
                    </a:r>
                  </a:p>
                </p:txBody>
              </p:sp>
            </mc:Fallback>
          </mc:AlternateContent>
          <p:cxnSp>
            <p:nvCxnSpPr>
              <p:cNvPr id="9" name="Straight Connector 8">
                <a:extLst>
                  <a:ext uri="{FF2B5EF4-FFF2-40B4-BE49-F238E27FC236}">
                    <a16:creationId xmlns:a16="http://schemas.microsoft.com/office/drawing/2014/main" id="{3F4D9ADE-131E-998E-AD1F-43EC67807F42}"/>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0" name="Straight Connector 9">
                <a:extLst>
                  <a:ext uri="{FF2B5EF4-FFF2-40B4-BE49-F238E27FC236}">
                    <a16:creationId xmlns:a16="http://schemas.microsoft.com/office/drawing/2014/main" id="{7FAC0E46-52FB-228A-D560-80DC7CA9E181}"/>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1" name="Straight Arrow Connector 10">
                <a:extLst>
                  <a:ext uri="{FF2B5EF4-FFF2-40B4-BE49-F238E27FC236}">
                    <a16:creationId xmlns:a16="http://schemas.microsoft.com/office/drawing/2014/main" id="{B86C90C4-032B-C9DC-A7D7-458551674B95}"/>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662CC1B6-05BC-6DDF-9D0E-9848351A5F74}"/>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3" name="Straight Arrow Connector 12">
                <a:extLst>
                  <a:ext uri="{FF2B5EF4-FFF2-40B4-BE49-F238E27FC236}">
                    <a16:creationId xmlns:a16="http://schemas.microsoft.com/office/drawing/2014/main" id="{FF23902F-16D1-EDC0-8C7D-18697039603D}"/>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938448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1108452"/>
            <a:ext cx="8407679" cy="321771"/>
          </a:xfrm>
        </p:spPr>
        <p:txBody>
          <a:bodyPr/>
          <a:lstStyle/>
          <a:p>
            <a:r>
              <a:rPr lang="en-US" sz="3200" dirty="0">
                <a:solidFill>
                  <a:schemeClr val="tx1"/>
                </a:solidFill>
              </a:rPr>
              <a:t>Bi-static Sensing: CIR Report Parameters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611560" y="1556792"/>
            <a:ext cx="8208912" cy="3831605"/>
          </a:xfrm>
        </p:spPr>
        <p:txBody>
          <a:bodyPr/>
          <a:lstStyle/>
          <a:p>
            <a:pPr marL="342900" lvl="1" indent="0" fontAlgn="ctr">
              <a:spcAft>
                <a:spcPts val="450"/>
              </a:spcAft>
              <a:buNone/>
            </a:pPr>
            <a:r>
              <a:rPr lang="en-US" sz="900" dirty="0">
                <a:solidFill>
                  <a:schemeClr val="accent1"/>
                </a:solidFill>
                <a:latin typeface="+mj-lt"/>
              </a:rPr>
              <a:t> </a:t>
            </a:r>
          </a:p>
          <a:p>
            <a:pPr marL="433769" indent="-214313" fontAlgn="ctr">
              <a:spcAft>
                <a:spcPts val="450"/>
              </a:spcAft>
            </a:pPr>
            <a:r>
              <a:rPr lang="en-US" sz="1800" dirty="0">
                <a:latin typeface="+mj-lt"/>
                <a:ea typeface="Microsoft GothicNeo" panose="020B0503020000020004" pitchFamily="34" charset="-127"/>
                <a:cs typeface="Microsoft GothicNeo" panose="020B0503020000020004" pitchFamily="34" charset="-127"/>
              </a:rPr>
              <a:t>On-going discussion on some of the parameters of CIR report</a:t>
            </a:r>
          </a:p>
          <a:p>
            <a:pPr marL="905256" lvl="1" fontAlgn="ctr">
              <a:spcAft>
                <a:spcPts val="450"/>
              </a:spcAft>
              <a:buFont typeface="Courier New" panose="02070309020205020404" pitchFamily="49" charset="0"/>
              <a:buChar char="o"/>
            </a:pPr>
            <a:r>
              <a:rPr lang="en-US" sz="1600" dirty="0">
                <a:latin typeface="+mj-lt"/>
                <a:ea typeface="DengXian" panose="02010600030101010101" pitchFamily="2" charset="-122"/>
              </a:rPr>
              <a:t>Sampling rate: 2x chip rate (499.2MHz) to balance reasonable accuracy, complexity and report overhead</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Due to time drift, extra post-processing may be needed to align CIR reports for different packets. 2x chip rate gives better accuracy for interpolation</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Overhead of 2x chip rate CIR sampling is not significant: For example, HPRF payload duration of 37.5us to include the report for 10m of sensing range spread [5]</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Chip rate can be defined based on the effective BW, if sensing at multiple frequency is adopted</a:t>
            </a:r>
          </a:p>
          <a:p>
            <a:pPr marL="905256" lvl="1" fontAlgn="ctr">
              <a:spcAft>
                <a:spcPts val="450"/>
              </a:spcAft>
              <a:buFont typeface="Courier New" panose="02070309020205020404" pitchFamily="49" charset="0"/>
              <a:buChar char="o"/>
            </a:pPr>
            <a:r>
              <a:rPr lang="en-US" sz="1600" dirty="0">
                <a:latin typeface="+mj-lt"/>
                <a:ea typeface="DengXian" panose="02010600030101010101" pitchFamily="2" charset="-122"/>
              </a:rPr>
              <a:t>The number of CIR windows: one window or multiple windows</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Suggesting to have one window of configurable duration and position, to cover a large sensing area.</a:t>
            </a:r>
          </a:p>
          <a:p>
            <a:pPr marL="1314450" lvl="3" indent="-285750" fontAlgn="ctr">
              <a:spcAft>
                <a:spcPts val="450"/>
              </a:spcAft>
              <a:buFont typeface="Arial" panose="020B0604020202020204" pitchFamily="34" charset="0"/>
              <a:buChar char="•"/>
            </a:pPr>
            <a:r>
              <a:rPr lang="en-US" sz="1600" dirty="0">
                <a:latin typeface="+mj-lt"/>
                <a:ea typeface="DengXian" panose="02010600030101010101" pitchFamily="2" charset="-122"/>
              </a:rPr>
              <a:t>Multiple windows increase complexity and potentially payload CIR feedback size. Its need requires to be discussed. </a:t>
            </a:r>
          </a:p>
          <a:p>
            <a:pPr marL="900113" lvl="2" indent="-214313" fontAlgn="ctr">
              <a:spcAft>
                <a:spcPts val="450"/>
              </a:spcAft>
            </a:pPr>
            <a:endParaRPr lang="en-US" sz="650" dirty="0">
              <a:solidFill>
                <a:schemeClr val="accent1"/>
              </a:solidFill>
              <a:latin typeface="Arial" panose="020B0604020202020204" pitchFamily="34" charset="0"/>
              <a:ea typeface="DengXian" panose="02010600030101010101" pitchFamily="2" charset="-122"/>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Tree>
    <p:extLst>
      <p:ext uri="{BB962C8B-B14F-4D97-AF65-F5344CB8AC3E}">
        <p14:creationId xmlns:p14="http://schemas.microsoft.com/office/powerpoint/2010/main" val="197704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6" ma:contentTypeDescription="Create a new document." ma:contentTypeScope="" ma:versionID="00351f1bf991fc4b6418aa246be35334">
  <xsd:schema xmlns:xsd="http://www.w3.org/2001/XMLSchema" xmlns:xs="http://www.w3.org/2001/XMLSchema" xmlns:p="http://schemas.microsoft.com/office/2006/metadata/properties" xmlns:ns2="791cce78-ca2d-40de-8329-c43c272c8ba1" xmlns:ns3="130ced01-78d5-4331-b17d-56d5798c3cee" targetNamespace="http://schemas.microsoft.com/office/2006/metadata/properties" ma:root="true" ma:fieldsID="c2172a8e051a0441b0eef089553055e5" ns2:_="" ns3:_="">
    <xsd:import namespace="791cce78-ca2d-40de-8329-c43c272c8ba1"/>
    <xsd:import namespace="130ced01-78d5-4331-b17d-56d5798c3c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0ced01-78d5-4331-b17d-56d5798c3c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77C756-DBD7-4AF6-A4BF-5DA66768F5EE}">
  <ds:schemaRefs>
    <ds:schemaRef ds:uri="http://schemas.microsoft.com/sharepoint/v3/contenttype/forms"/>
  </ds:schemaRefs>
</ds:datastoreItem>
</file>

<file path=customXml/itemProps2.xml><?xml version="1.0" encoding="utf-8"?>
<ds:datastoreItem xmlns:ds="http://schemas.openxmlformats.org/officeDocument/2006/customXml" ds:itemID="{64E4135C-5B57-4126-8BC8-44A23008F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130ced01-78d5-4331-b17d-56d5798c3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CF07E8-474A-4E99-8694-BF4788CF67A9}">
  <ds:schemaRefs>
    <ds:schemaRef ds:uri="http://www.w3.org/XML/1998/namespace"/>
    <ds:schemaRef ds:uri="http://schemas.microsoft.com/office/2006/documentManagement/types"/>
    <ds:schemaRef ds:uri="http://schemas.openxmlformats.org/package/2006/metadata/core-properties"/>
    <ds:schemaRef ds:uri="http://purl.org/dc/dcmitype/"/>
    <ds:schemaRef ds:uri="http://purl.org/dc/elements/1.1/"/>
    <ds:schemaRef ds:uri="791cce78-ca2d-40de-8329-c43c272c8ba1"/>
    <ds:schemaRef ds:uri="130ced01-78d5-4331-b17d-56d5798c3cee"/>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1488</Words>
  <Application>Microsoft Office PowerPoint</Application>
  <PresentationFormat>On-screen Show (4:3)</PresentationFormat>
  <Paragraphs>252</Paragraphs>
  <Slides>11</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DengXian</vt:lpstr>
      <vt:lpstr>Arial</vt:lpstr>
      <vt:lpstr>Calibri</vt:lpstr>
      <vt:lpstr>Cambria Math</vt:lpstr>
      <vt:lpstr>Courier New</vt:lpstr>
      <vt:lpstr>Microsoft Sans Serif</vt:lpstr>
      <vt:lpstr>Microsoft Sans Serif (Headings)</vt:lpstr>
      <vt:lpstr>Times New Roman</vt:lpstr>
      <vt:lpstr>Wingdings</vt:lpstr>
      <vt:lpstr>IEEE-P802_15</vt:lpstr>
      <vt:lpstr>PowerPoint Presentation</vt:lpstr>
      <vt:lpstr>PowerPoint Presentation</vt:lpstr>
      <vt:lpstr>Introduction</vt:lpstr>
      <vt:lpstr>Sensing Pulse Shape</vt:lpstr>
      <vt:lpstr>Sensing Packet Format</vt:lpstr>
      <vt:lpstr>Sensing Packet Format for Bi-static Sensing</vt:lpstr>
      <vt:lpstr>Sensing Sequence</vt:lpstr>
      <vt:lpstr>CIR Report</vt:lpstr>
      <vt:lpstr>Bi-static Sensing: CIR Report Parameters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8</cp:revision>
  <dcterms:created xsi:type="dcterms:W3CDTF">2022-01-20T21:45:49Z</dcterms:created>
  <dcterms:modified xsi:type="dcterms:W3CDTF">2022-09-14T17:48:18Z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0x010100C4B1929905980842A93D9875EEB04DBF</vt:lpwstr>
  </property>
</Properties>
</file>