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3" r:id="rId2"/>
    <p:sldId id="264" r:id="rId3"/>
    <p:sldId id="262" r:id="rId4"/>
    <p:sldId id="261" r:id="rId5"/>
    <p:sldId id="277" r:id="rId6"/>
    <p:sldId id="278" r:id="rId7"/>
    <p:sldId id="281" r:id="rId8"/>
    <p:sldId id="280" r:id="rId9"/>
    <p:sldId id="279" r:id="rId10"/>
    <p:sldId id="272" r:id="rId11"/>
    <p:sldId id="27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68"/>
    <p:restoredTop sz="96055"/>
  </p:normalViewPr>
  <p:slideViewPr>
    <p:cSldViewPr>
      <p:cViewPr varScale="1">
        <p:scale>
          <a:sx n="112" d="100"/>
          <a:sy n="112" d="100"/>
        </p:scale>
        <p:origin x="164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Users/kyoon/Downloads/new_scheduling_i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kyoon/Downloads/new_scheduling_ie.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400" b="0" i="0" baseline="0" dirty="0">
                <a:effectLst/>
              </a:rPr>
              <a:t>When the number of devices (N) is 2; </a:t>
            </a:r>
            <a:br>
              <a:rPr lang="en-US" sz="1400" b="0" i="0" baseline="0" dirty="0">
                <a:effectLst/>
              </a:rPr>
            </a:br>
            <a:r>
              <a:rPr lang="en-US" sz="1400" b="0" i="0" baseline="0" dirty="0">
                <a:effectLst/>
              </a:rPr>
              <a:t>2 B MAC address </a:t>
            </a:r>
            <a:endParaRPr lang="en-US" sz="1400" dirty="0">
              <a:effectLst/>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New Scheduling IE</c:v>
                </c:pt>
              </c:strCache>
            </c:strRef>
          </c:tx>
          <c:spPr>
            <a:solidFill>
              <a:schemeClr val="accent1"/>
            </a:solidFill>
            <a:ln>
              <a:noFill/>
            </a:ln>
            <a:effectLst/>
          </c:spPr>
          <c:invertIfNegative val="0"/>
          <c:cat>
            <c:numRef>
              <c:f>Sheet1!$A$2:$A$5</c:f>
              <c:numCache>
                <c:formatCode>General</c:formatCode>
                <c:ptCount val="4"/>
                <c:pt idx="0">
                  <c:v>8</c:v>
                </c:pt>
                <c:pt idx="1">
                  <c:v>16</c:v>
                </c:pt>
                <c:pt idx="2">
                  <c:v>32</c:v>
                </c:pt>
                <c:pt idx="3">
                  <c:v>64</c:v>
                </c:pt>
              </c:numCache>
            </c:numRef>
          </c:cat>
          <c:val>
            <c:numRef>
              <c:f>Sheet1!$B$2:$B$5</c:f>
              <c:numCache>
                <c:formatCode>General</c:formatCode>
                <c:ptCount val="4"/>
                <c:pt idx="0">
                  <c:v>9</c:v>
                </c:pt>
                <c:pt idx="1">
                  <c:v>11</c:v>
                </c:pt>
                <c:pt idx="2">
                  <c:v>15</c:v>
                </c:pt>
                <c:pt idx="3">
                  <c:v>23</c:v>
                </c:pt>
              </c:numCache>
            </c:numRef>
          </c:val>
          <c:extLst>
            <c:ext xmlns:c16="http://schemas.microsoft.com/office/drawing/2014/chart" uri="{C3380CC4-5D6E-409C-BE32-E72D297353CC}">
              <c16:uniqueId val="{00000000-D4DE-D64E-9232-2BB47AB3505B}"/>
            </c:ext>
          </c:extLst>
        </c:ser>
        <c:ser>
          <c:idx val="1"/>
          <c:order val="1"/>
          <c:tx>
            <c:strRef>
              <c:f>Sheet1!$C$1</c:f>
              <c:strCache>
                <c:ptCount val="1"/>
                <c:pt idx="0">
                  <c:v>Legacy RDM IE</c:v>
                </c:pt>
              </c:strCache>
            </c:strRef>
          </c:tx>
          <c:spPr>
            <a:solidFill>
              <a:schemeClr val="accent2"/>
            </a:solidFill>
            <a:ln>
              <a:noFill/>
            </a:ln>
            <a:effectLst/>
          </c:spPr>
          <c:invertIfNegative val="0"/>
          <c:cat>
            <c:numRef>
              <c:f>Sheet1!$A$2:$A$5</c:f>
              <c:numCache>
                <c:formatCode>General</c:formatCode>
                <c:ptCount val="4"/>
                <c:pt idx="0">
                  <c:v>8</c:v>
                </c:pt>
                <c:pt idx="1">
                  <c:v>16</c:v>
                </c:pt>
                <c:pt idx="2">
                  <c:v>32</c:v>
                </c:pt>
                <c:pt idx="3">
                  <c:v>64</c:v>
                </c:pt>
              </c:numCache>
            </c:numRef>
          </c:cat>
          <c:val>
            <c:numRef>
              <c:f>Sheet1!$C$2:$C$5</c:f>
              <c:numCache>
                <c:formatCode>General</c:formatCode>
                <c:ptCount val="4"/>
                <c:pt idx="0">
                  <c:v>25</c:v>
                </c:pt>
                <c:pt idx="1">
                  <c:v>49</c:v>
                </c:pt>
                <c:pt idx="2">
                  <c:v>97</c:v>
                </c:pt>
                <c:pt idx="3">
                  <c:v>193</c:v>
                </c:pt>
              </c:numCache>
            </c:numRef>
          </c:val>
          <c:extLst>
            <c:ext xmlns:c16="http://schemas.microsoft.com/office/drawing/2014/chart" uri="{C3380CC4-5D6E-409C-BE32-E72D297353CC}">
              <c16:uniqueId val="{00000001-D4DE-D64E-9232-2BB47AB3505B}"/>
            </c:ext>
          </c:extLst>
        </c:ser>
        <c:dLbls>
          <c:showLegendKey val="0"/>
          <c:showVal val="0"/>
          <c:showCatName val="0"/>
          <c:showSerName val="0"/>
          <c:showPercent val="0"/>
          <c:showBubbleSize val="0"/>
        </c:dLbls>
        <c:gapWidth val="219"/>
        <c:overlap val="-27"/>
        <c:axId val="566735648"/>
        <c:axId val="566524928"/>
      </c:barChart>
      <c:catAx>
        <c:axId val="56673564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The number of scheduled</a:t>
                </a:r>
                <a:r>
                  <a:rPr lang="en-US" baseline="0"/>
                  <a:t> slot (S)</a:t>
                </a: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6524928"/>
        <c:crosses val="autoZero"/>
        <c:auto val="1"/>
        <c:lblAlgn val="ctr"/>
        <c:lblOffset val="100"/>
        <c:noMultiLvlLbl val="0"/>
      </c:catAx>
      <c:valAx>
        <c:axId val="566524928"/>
        <c:scaling>
          <c:orientation val="minMax"/>
          <c:max val="20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Size of</a:t>
                </a:r>
                <a:r>
                  <a:rPr lang="en-US" baseline="0"/>
                  <a:t> Scheduling IE (bytes)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6735648"/>
        <c:crosses val="autoZero"/>
        <c:crossBetween val="between"/>
        <c:majorUnit val="50"/>
      </c:valAx>
      <c:spPr>
        <a:noFill/>
        <a:ln>
          <a:noFill/>
        </a:ln>
        <a:effectLst/>
      </c:spPr>
    </c:plotArea>
    <c:legend>
      <c:legendPos val="t"/>
      <c:layout>
        <c:manualLayout>
          <c:xMode val="edge"/>
          <c:yMode val="edge"/>
          <c:x val="0.2908685476815398"/>
          <c:y val="0.25504629629629627"/>
          <c:w val="0.46826268591426073"/>
          <c:h val="7.8125546806649182E-2"/>
        </c:manualLayout>
      </c:layout>
      <c:overlay val="1"/>
      <c:spPr>
        <a:solidFill>
          <a:schemeClr val="bg1"/>
        </a:solidFill>
        <a:ln w="3175">
          <a:solidFill>
            <a:schemeClr val="bg2"/>
          </a:solid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When the number of devices (N)</a:t>
            </a:r>
            <a:r>
              <a:rPr lang="en-US" baseline="0" dirty="0"/>
              <a:t> is 2; </a:t>
            </a:r>
            <a:br>
              <a:rPr lang="en-US" baseline="0" dirty="0"/>
            </a:br>
            <a:r>
              <a:rPr lang="en-US" baseline="0" dirty="0"/>
              <a:t>8 B MAC address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New Scheduling IE</c:v>
                </c:pt>
              </c:strCache>
            </c:strRef>
          </c:tx>
          <c:spPr>
            <a:solidFill>
              <a:schemeClr val="accent1"/>
            </a:solidFill>
            <a:ln>
              <a:noFill/>
            </a:ln>
            <a:effectLst/>
          </c:spPr>
          <c:invertIfNegative val="0"/>
          <c:cat>
            <c:numRef>
              <c:f>Sheet1!$A$18:$A$21</c:f>
              <c:numCache>
                <c:formatCode>General</c:formatCode>
                <c:ptCount val="4"/>
                <c:pt idx="0">
                  <c:v>8</c:v>
                </c:pt>
                <c:pt idx="1">
                  <c:v>16</c:v>
                </c:pt>
                <c:pt idx="2">
                  <c:v>32</c:v>
                </c:pt>
                <c:pt idx="3">
                  <c:v>64</c:v>
                </c:pt>
              </c:numCache>
            </c:numRef>
          </c:cat>
          <c:val>
            <c:numRef>
              <c:f>Sheet1!$B$18:$B$21</c:f>
              <c:numCache>
                <c:formatCode>General</c:formatCode>
                <c:ptCount val="4"/>
                <c:pt idx="0">
                  <c:v>21</c:v>
                </c:pt>
                <c:pt idx="1">
                  <c:v>23</c:v>
                </c:pt>
                <c:pt idx="2">
                  <c:v>27</c:v>
                </c:pt>
                <c:pt idx="3">
                  <c:v>35</c:v>
                </c:pt>
              </c:numCache>
            </c:numRef>
          </c:val>
          <c:extLst>
            <c:ext xmlns:c16="http://schemas.microsoft.com/office/drawing/2014/chart" uri="{C3380CC4-5D6E-409C-BE32-E72D297353CC}">
              <c16:uniqueId val="{00000000-7CAF-3548-8D1F-DCF224B1424F}"/>
            </c:ext>
          </c:extLst>
        </c:ser>
        <c:ser>
          <c:idx val="1"/>
          <c:order val="1"/>
          <c:tx>
            <c:strRef>
              <c:f>Sheet1!$C$1</c:f>
              <c:strCache>
                <c:ptCount val="1"/>
                <c:pt idx="0">
                  <c:v>Legacy RDM IE</c:v>
                </c:pt>
              </c:strCache>
            </c:strRef>
          </c:tx>
          <c:spPr>
            <a:solidFill>
              <a:schemeClr val="accent2"/>
            </a:solidFill>
            <a:ln>
              <a:noFill/>
            </a:ln>
            <a:effectLst/>
          </c:spPr>
          <c:invertIfNegative val="0"/>
          <c:cat>
            <c:numRef>
              <c:f>Sheet1!$A$18:$A$21</c:f>
              <c:numCache>
                <c:formatCode>General</c:formatCode>
                <c:ptCount val="4"/>
                <c:pt idx="0">
                  <c:v>8</c:v>
                </c:pt>
                <c:pt idx="1">
                  <c:v>16</c:v>
                </c:pt>
                <c:pt idx="2">
                  <c:v>32</c:v>
                </c:pt>
                <c:pt idx="3">
                  <c:v>64</c:v>
                </c:pt>
              </c:numCache>
            </c:numRef>
          </c:cat>
          <c:val>
            <c:numRef>
              <c:f>Sheet1!$C$18:$C$21</c:f>
              <c:numCache>
                <c:formatCode>General</c:formatCode>
                <c:ptCount val="4"/>
                <c:pt idx="0">
                  <c:v>73</c:v>
                </c:pt>
                <c:pt idx="1">
                  <c:v>145</c:v>
                </c:pt>
                <c:pt idx="2">
                  <c:v>289</c:v>
                </c:pt>
                <c:pt idx="3">
                  <c:v>577</c:v>
                </c:pt>
              </c:numCache>
            </c:numRef>
          </c:val>
          <c:extLst>
            <c:ext xmlns:c16="http://schemas.microsoft.com/office/drawing/2014/chart" uri="{C3380CC4-5D6E-409C-BE32-E72D297353CC}">
              <c16:uniqueId val="{00000001-7CAF-3548-8D1F-DCF224B1424F}"/>
            </c:ext>
          </c:extLst>
        </c:ser>
        <c:dLbls>
          <c:showLegendKey val="0"/>
          <c:showVal val="0"/>
          <c:showCatName val="0"/>
          <c:showSerName val="0"/>
          <c:showPercent val="0"/>
          <c:showBubbleSize val="0"/>
        </c:dLbls>
        <c:gapWidth val="219"/>
        <c:overlap val="-27"/>
        <c:axId val="566735648"/>
        <c:axId val="566524928"/>
      </c:barChart>
      <c:catAx>
        <c:axId val="56673564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The number of scheduled</a:t>
                </a:r>
                <a:r>
                  <a:rPr lang="en-US" baseline="0"/>
                  <a:t> slot (S)</a:t>
                </a: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6524928"/>
        <c:crosses val="autoZero"/>
        <c:auto val="1"/>
        <c:lblAlgn val="ctr"/>
        <c:lblOffset val="100"/>
        <c:noMultiLvlLbl val="0"/>
      </c:catAx>
      <c:valAx>
        <c:axId val="566524928"/>
        <c:scaling>
          <c:orientation val="minMax"/>
          <c:max val="60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Size of</a:t>
                </a:r>
                <a:r>
                  <a:rPr lang="en-US" baseline="0"/>
                  <a:t> Scheduling IE (bytes)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6735648"/>
        <c:crosses val="autoZero"/>
        <c:crossBetween val="between"/>
      </c:valAx>
      <c:spPr>
        <a:noFill/>
        <a:ln>
          <a:noFill/>
        </a:ln>
        <a:effectLst/>
      </c:spPr>
    </c:plotArea>
    <c:legend>
      <c:legendPos val="t"/>
      <c:layout>
        <c:manualLayout>
          <c:xMode val="edge"/>
          <c:yMode val="edge"/>
          <c:x val="0.26864632545931766"/>
          <c:y val="0.25967592592592598"/>
          <c:w val="0.46826268591426073"/>
          <c:h val="7.8125546806649182E-2"/>
        </c:manualLayout>
      </c:layout>
      <c:overlay val="1"/>
      <c:spPr>
        <a:solidFill>
          <a:schemeClr val="bg1"/>
        </a:solidFill>
        <a:ln w="3175">
          <a:solidFill>
            <a:schemeClr val="bg2"/>
          </a:solid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E7F7D91-A7A9-D141-AC97-8218FBAB46F4}" type="slidenum">
              <a:rPr lang="en-US" altLang="en-US" smtClean="0"/>
              <a:pPr/>
              <a:t>10</a:t>
            </a:fld>
            <a:endParaRPr lang="en-US" altLang="en-US"/>
          </a:p>
        </p:txBody>
      </p:sp>
    </p:spTree>
    <p:extLst>
      <p:ext uri="{BB962C8B-B14F-4D97-AF65-F5344CB8AC3E}">
        <p14:creationId xmlns:p14="http://schemas.microsoft.com/office/powerpoint/2010/main" val="2599064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September 2022</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Kangjin Yoon, Meta</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IEEE 802.15-22-0501-00-04ab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2/15-22-0392-01-04ab-more-on-mixed-mms-for-ranging-integrity.pptx" TargetMode="External"/><Relationship Id="rId2" Type="http://schemas.openxmlformats.org/officeDocument/2006/relationships/hyperlink" Target="https://mentor.ieee.org/802.15/dcn/22/15-22-0422-00-04ab-uwb-sensing-scheduling.pptx" TargetMode="External"/><Relationship Id="rId1" Type="http://schemas.openxmlformats.org/officeDocument/2006/relationships/slideLayout" Target="../slideLayouts/slideLayout2.xml"/><Relationship Id="rId4" Type="http://schemas.openxmlformats.org/officeDocument/2006/relationships/hyperlink" Target="https://mentor.ieee.org/802.15/dcn/22/15-22-0404-01-04ab-co-scheduling-ranging-and-sensing.pp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p:txBody>
          <a:bodyPr/>
          <a:lstStyle/>
          <a:p>
            <a:r>
              <a:rPr lang="en-US" altLang="en-US" dirty="0"/>
              <a:t>September 2022</a:t>
            </a:r>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[New </a:t>
            </a:r>
            <a:r>
              <a:rPr lang="en-US" sz="1600" b="0" i="0" u="none" strike="noStrike" cap="none" dirty="0">
                <a:latin typeface="Times New Roman"/>
                <a:ea typeface="Times New Roman"/>
                <a:cs typeface="Times New Roman"/>
                <a:sym typeface="Times New Roman"/>
              </a:rPr>
              <a:t>Scheduling IE for 4ab applications</a:t>
            </a:r>
            <a:r>
              <a:rPr lang="en-US" altLang="en-US" sz="1600" dirty="0"/>
              <a:t>]	</a:t>
            </a:r>
          </a:p>
          <a:p>
            <a:r>
              <a:rPr lang="en-US" altLang="en-US" sz="1600" b="1" dirty="0"/>
              <a:t>Date Submitted: </a:t>
            </a:r>
            <a:r>
              <a:rPr lang="en-US" altLang="en-US" sz="1600" dirty="0"/>
              <a:t>[13 September, 2022]	</a:t>
            </a:r>
          </a:p>
          <a:p>
            <a:r>
              <a:rPr lang="en-US" altLang="en-US" sz="1600" b="1" dirty="0"/>
              <a:t>Source:</a:t>
            </a:r>
            <a:r>
              <a:rPr lang="en-US" altLang="en-US" sz="1600" dirty="0"/>
              <a:t> [Kangjin Yoon, </a:t>
            </a:r>
            <a:r>
              <a:rPr lang="en-US" altLang="en-US" sz="1600" dirty="0" err="1"/>
              <a:t>Chunyu</a:t>
            </a:r>
            <a:r>
              <a:rPr lang="en-US" altLang="en-US" sz="1600" dirty="0"/>
              <a:t> Hu, Carlos Aldana, Claudio Da Silva] Company [Meta Platforms, Inc.]</a:t>
            </a:r>
          </a:p>
          <a:p>
            <a:r>
              <a:rPr lang="en-US" altLang="en-US" sz="1600" dirty="0"/>
              <a:t>[</a:t>
            </a:r>
            <a:r>
              <a:rPr lang="en-US" sz="1600" dirty="0" err="1"/>
              <a:t>Mingyu</a:t>
            </a:r>
            <a:r>
              <a:rPr lang="en-US" sz="1600" dirty="0"/>
              <a:t> Lee, </a:t>
            </a:r>
            <a:r>
              <a:rPr lang="en-US" sz="1600" dirty="0" err="1"/>
              <a:t>Youngwan</a:t>
            </a:r>
            <a:r>
              <a:rPr lang="en-US" sz="1600" dirty="0"/>
              <a:t> So, </a:t>
            </a:r>
            <a:r>
              <a:rPr lang="en-US" sz="1600" dirty="0" err="1"/>
              <a:t>Taeyoung</a:t>
            </a:r>
            <a:r>
              <a:rPr lang="en-US" sz="1600" dirty="0"/>
              <a:t> Ha, </a:t>
            </a:r>
            <a:r>
              <a:rPr lang="en-US" sz="1600" dirty="0" err="1"/>
              <a:t>Aniruddh</a:t>
            </a:r>
            <a:r>
              <a:rPr lang="en-US" sz="1600" dirty="0"/>
              <a:t> Rao </a:t>
            </a:r>
            <a:r>
              <a:rPr lang="en-US" sz="1600" dirty="0" err="1"/>
              <a:t>Kabbinale</a:t>
            </a:r>
            <a:r>
              <a:rPr lang="en-US" sz="1600" dirty="0"/>
              <a:t>] Company [Samsung]</a:t>
            </a:r>
            <a:endParaRPr lang="en-US" altLang="en-US" sz="1600" dirty="0"/>
          </a:p>
          <a:p>
            <a:r>
              <a:rPr lang="en-US" altLang="en-US" sz="1600" dirty="0"/>
              <a:t>E-Mail: [{</a:t>
            </a:r>
            <a:r>
              <a:rPr lang="en-US" altLang="en-US" sz="1600" dirty="0" err="1"/>
              <a:t>kyoon</a:t>
            </a:r>
            <a:r>
              <a:rPr lang="en-US" altLang="en-US" sz="1600" dirty="0"/>
              <a:t>, </a:t>
            </a:r>
            <a:r>
              <a:rPr lang="en-US" altLang="en-US" sz="1600" dirty="0" err="1"/>
              <a:t>chunyuhu</a:t>
            </a:r>
            <a:r>
              <a:rPr lang="en-US" altLang="en-US" sz="1600" dirty="0"/>
              <a:t>, </a:t>
            </a:r>
            <a:r>
              <a:rPr lang="en-US" altLang="en-US" sz="1600" dirty="0" err="1"/>
              <a:t>caldana</a:t>
            </a:r>
            <a:r>
              <a:rPr lang="en-US" altLang="en-US" sz="1600" dirty="0"/>
              <a:t>, </a:t>
            </a:r>
            <a:r>
              <a:rPr lang="en-US" altLang="en-US" sz="1600" dirty="0" err="1"/>
              <a:t>claudiodasilva</a:t>
            </a:r>
            <a:r>
              <a:rPr lang="en-US" altLang="en-US" sz="1600" dirty="0"/>
              <a:t>}@</a:t>
            </a:r>
            <a:r>
              <a:rPr lang="en-US" altLang="en-US" sz="1600" dirty="0" err="1"/>
              <a:t>fb.com</a:t>
            </a:r>
            <a:r>
              <a:rPr lang="en-US" altLang="en-US" sz="1600" dirty="0"/>
              <a:t>]	</a:t>
            </a:r>
          </a:p>
          <a:p>
            <a:r>
              <a:rPr lang="en-US" altLang="en-US" sz="1600" dirty="0"/>
              <a:t>[{</a:t>
            </a:r>
            <a:r>
              <a:rPr lang="en-US" sz="1600" dirty="0"/>
              <a:t>mg0218.lee, </a:t>
            </a:r>
            <a:r>
              <a:rPr lang="en-US" sz="1600" dirty="0" err="1"/>
              <a:t>youngwan.so</a:t>
            </a:r>
            <a:r>
              <a:rPr lang="en-US" sz="1600" dirty="0"/>
              <a:t>, ty1115.ha, </a:t>
            </a:r>
            <a:r>
              <a:rPr lang="en-US" sz="1600" dirty="0" err="1"/>
              <a:t>aniruddh.rao</a:t>
            </a:r>
            <a:r>
              <a:rPr lang="en-US" sz="1600" dirty="0"/>
              <a:t>}@</a:t>
            </a:r>
            <a:r>
              <a:rPr lang="en-US" sz="1600" dirty="0" err="1"/>
              <a:t>samsung.com</a:t>
            </a:r>
            <a:r>
              <a:rPr lang="en-US" sz="1600" dirty="0"/>
              <a:t>]</a:t>
            </a:r>
            <a:endParaRPr lang="en-US" altLang="en-US" sz="1600" dirty="0"/>
          </a:p>
          <a:p>
            <a:pPr>
              <a:spcBef>
                <a:spcPts val="600"/>
              </a:spcBef>
              <a:spcAft>
                <a:spcPts val="600"/>
              </a:spcAft>
            </a:pPr>
            <a:r>
              <a:rPr lang="en-US" altLang="en-US" sz="1600" b="1" dirty="0"/>
              <a:t>Re:</a:t>
            </a:r>
            <a:r>
              <a:rPr lang="en-US" altLang="en-US" sz="1600" dirty="0"/>
              <a:t> [Input to TG4ab] </a:t>
            </a:r>
            <a:r>
              <a:rPr lang="en-US" altLang="en-US" dirty="0"/>
              <a:t>	</a:t>
            </a:r>
          </a:p>
          <a:p>
            <a:pPr>
              <a:spcBef>
                <a:spcPts val="600"/>
              </a:spcBef>
              <a:spcAft>
                <a:spcPts val="600"/>
              </a:spcAft>
            </a:pPr>
            <a:r>
              <a:rPr lang="en-US" altLang="en-US" sz="1600" b="1" dirty="0"/>
              <a:t>Abstract:</a:t>
            </a:r>
            <a:r>
              <a:rPr lang="en-US" altLang="en-US" sz="1600" dirty="0"/>
              <a:t>	[New Scheduling IE for 4ab applications has been proposed.]</a:t>
            </a:r>
          </a:p>
          <a:p>
            <a:pPr>
              <a:spcBef>
                <a:spcPts val="600"/>
              </a:spcBef>
              <a:spcAft>
                <a:spcPts val="600"/>
              </a:spcAft>
            </a:pPr>
            <a:r>
              <a:rPr lang="en-US" altLang="en-US" sz="1600" b="1" dirty="0"/>
              <a:t>Purpose:</a:t>
            </a:r>
            <a:r>
              <a:rPr lang="en-US" altLang="en-US" sz="1600" dirty="0"/>
              <a:t>	[To support new applications in 4ab.]</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EB257-2C9D-313A-7D5A-13CCFE408131}"/>
              </a:ext>
            </a:extLst>
          </p:cNvPr>
          <p:cNvSpPr>
            <a:spLocks noGrp="1"/>
          </p:cNvSpPr>
          <p:nvPr>
            <p:ph type="title"/>
          </p:nvPr>
        </p:nvSpPr>
        <p:spPr/>
        <p:txBody>
          <a:bodyPr/>
          <a:lstStyle/>
          <a:p>
            <a:r>
              <a:rPr lang="en-US" b="1" dirty="0"/>
              <a:t>Summary</a:t>
            </a:r>
            <a:endParaRPr lang="en-US" sz="4000" b="1" dirty="0"/>
          </a:p>
        </p:txBody>
      </p:sp>
      <p:sp>
        <p:nvSpPr>
          <p:cNvPr id="3" name="Content Placeholder 2">
            <a:extLst>
              <a:ext uri="{FF2B5EF4-FFF2-40B4-BE49-F238E27FC236}">
                <a16:creationId xmlns:a16="http://schemas.microsoft.com/office/drawing/2014/main" id="{FA1EBC10-ECE6-0A67-8D84-DF6F3823D4D5}"/>
              </a:ext>
            </a:extLst>
          </p:cNvPr>
          <p:cNvSpPr>
            <a:spLocks noGrp="1"/>
          </p:cNvSpPr>
          <p:nvPr>
            <p:ph idx="1"/>
          </p:nvPr>
        </p:nvSpPr>
        <p:spPr/>
        <p:txBody>
          <a:bodyPr/>
          <a:lstStyle/>
          <a:p>
            <a:r>
              <a:rPr lang="en-US" sz="2400" dirty="0"/>
              <a:t>Proposed new Scheduling IE can reduce the size</a:t>
            </a:r>
            <a:r>
              <a:rPr lang="ko-KR" altLang="en-US" sz="2400" dirty="0"/>
              <a:t> </a:t>
            </a:r>
            <a:r>
              <a:rPr lang="en-US" altLang="ko-KR" sz="2400" dirty="0"/>
              <a:t>of</a:t>
            </a:r>
            <a:r>
              <a:rPr lang="ko-KR" altLang="en-US" sz="2400" dirty="0"/>
              <a:t> </a:t>
            </a:r>
            <a:r>
              <a:rPr lang="en-US" altLang="ko-KR" sz="2400" dirty="0"/>
              <a:t>Control</a:t>
            </a:r>
            <a:r>
              <a:rPr lang="ko-KR" altLang="en-US" sz="2400" dirty="0"/>
              <a:t> </a:t>
            </a:r>
            <a:r>
              <a:rPr lang="en-US" altLang="ko-KR" sz="2400" dirty="0"/>
              <a:t>Message by utilizing bitmap</a:t>
            </a:r>
          </a:p>
          <a:p>
            <a:r>
              <a:rPr lang="en-US" sz="2400" dirty="0"/>
              <a:t>New Scheduling IE may have Receiver Address field to indicate intended receiver of scheduled slots to enable more often sleep mode</a:t>
            </a:r>
          </a:p>
          <a:p>
            <a:r>
              <a:rPr lang="en-US" sz="2400" dirty="0"/>
              <a:t>Note: Legacy RDM IE can still be used for the application which schedules only small number of slots per device</a:t>
            </a:r>
          </a:p>
        </p:txBody>
      </p:sp>
      <p:sp>
        <p:nvSpPr>
          <p:cNvPr id="4" name="Date Placeholder 3">
            <a:extLst>
              <a:ext uri="{FF2B5EF4-FFF2-40B4-BE49-F238E27FC236}">
                <a16:creationId xmlns:a16="http://schemas.microsoft.com/office/drawing/2014/main" id="{D5D3F768-7763-F503-E633-A244D2D77D43}"/>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6BD7E68D-C946-662C-A840-E582412B58F0}"/>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8970C7C8-7A37-5FCD-A719-2FE0C2576AF3}"/>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10</a:t>
            </a:fld>
            <a:endParaRPr lang="en-US" altLang="en-US"/>
          </a:p>
        </p:txBody>
      </p:sp>
    </p:spTree>
    <p:extLst>
      <p:ext uri="{BB962C8B-B14F-4D97-AF65-F5344CB8AC3E}">
        <p14:creationId xmlns:p14="http://schemas.microsoft.com/office/powerpoint/2010/main" val="1351134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958884C-588D-2CAE-3237-9499F6FA68FA}"/>
              </a:ext>
            </a:extLst>
          </p:cNvPr>
          <p:cNvSpPr>
            <a:spLocks noGrp="1"/>
          </p:cNvSpPr>
          <p:nvPr>
            <p:ph type="title"/>
          </p:nvPr>
        </p:nvSpPr>
        <p:spPr/>
        <p:txBody>
          <a:bodyPr/>
          <a:lstStyle/>
          <a:p>
            <a:r>
              <a:rPr lang="en-US" dirty="0"/>
              <a:t>Thank You</a:t>
            </a:r>
          </a:p>
        </p:txBody>
      </p:sp>
      <p:sp>
        <p:nvSpPr>
          <p:cNvPr id="8" name="Text Placeholder 7">
            <a:extLst>
              <a:ext uri="{FF2B5EF4-FFF2-40B4-BE49-F238E27FC236}">
                <a16:creationId xmlns:a16="http://schemas.microsoft.com/office/drawing/2014/main" id="{E9BEF885-2345-B032-62A9-CB8EFD6E257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CF0F033-A999-4184-EA06-852DB3D128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82A63557-76CC-1ED1-A590-D756A59892DA}"/>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B15A2D11-B9F9-F612-BBA6-D056389DD0C1}"/>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11</a:t>
            </a:fld>
            <a:endParaRPr lang="en-US" altLang="en-US"/>
          </a:p>
        </p:txBody>
      </p:sp>
    </p:spTree>
    <p:extLst>
      <p:ext uri="{BB962C8B-B14F-4D97-AF65-F5344CB8AC3E}">
        <p14:creationId xmlns:p14="http://schemas.microsoft.com/office/powerpoint/2010/main" val="143711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dirty="0"/>
              <a:t>September 2022</a:t>
            </a:r>
          </a:p>
        </p:txBody>
      </p:sp>
      <p:sp>
        <p:nvSpPr>
          <p:cNvPr id="3" name="Footer Placeholder 2">
            <a:extLst>
              <a:ext uri="{FF2B5EF4-FFF2-40B4-BE49-F238E27FC236}">
                <a16:creationId xmlns:a16="http://schemas.microsoft.com/office/drawing/2014/main" id="{C5A83280-719F-2BE4-6226-C2D351AC1D49}"/>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1062845518"/>
              </p:ext>
            </p:extLst>
          </p:nvPr>
        </p:nvGraphicFramePr>
        <p:xfrm>
          <a:off x="685800" y="895500"/>
          <a:ext cx="7774650" cy="5505483"/>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sym typeface="Calibri"/>
                        </a:rPr>
                        <a:t>Reduced size of the new Scheduling IE can reduce airtime</a:t>
                      </a: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Reduced complexity and power consumption</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sym typeface="Calibri"/>
                        </a:rPr>
                        <a:t>Receiver address field in the new Scheduling IE helps devices to enter sleep mode more often</a:t>
                      </a: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r>
                        <a:rPr lang="en-US" sz="1200" u="none" strike="noStrike" kern="1200" cap="none" dirty="0">
                          <a:solidFill>
                            <a:schemeClr val="tx1"/>
                          </a:solidFill>
                          <a:latin typeface="+mn-lt"/>
                          <a:ea typeface="+mn-ea"/>
                          <a:cs typeface="+mn-cs"/>
                          <a:sym typeface="Calibri"/>
                        </a:rPr>
                        <a:t>New Scheduling IE can schedule slots for data communication application efficiently</a:t>
                      </a: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989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p:txBody>
          <a:bodyPr/>
          <a:lstStyle/>
          <a:p>
            <a:r>
              <a:rPr lang="en-US" b="1" dirty="0"/>
              <a:t>Previous Contributions</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a:xfrm>
            <a:off x="685800" y="1981200"/>
            <a:ext cx="8077200" cy="4114800"/>
          </a:xfrm>
        </p:spPr>
        <p:txBody>
          <a:bodyPr/>
          <a:lstStyle/>
          <a:p>
            <a:r>
              <a:rPr lang="en-US" altLang="en-US" sz="2000" dirty="0"/>
              <a:t>DCN </a:t>
            </a:r>
            <a:r>
              <a:rPr lang="en-US" altLang="en-US" sz="2000" dirty="0">
                <a:hlinkClick r:id="rId2"/>
              </a:rPr>
              <a:t>422r0</a:t>
            </a:r>
            <a:r>
              <a:rPr lang="en-US" altLang="en-US" sz="2000" dirty="0"/>
              <a:t> (July 2022) “UWB Sensing - Scheduling”</a:t>
            </a:r>
          </a:p>
          <a:p>
            <a:pPr lvl="1">
              <a:lnSpc>
                <a:spcPct val="150000"/>
              </a:lnSpc>
            </a:pPr>
            <a:r>
              <a:rPr lang="en-US" altLang="en-US" sz="1600" dirty="0"/>
              <a:t>Introduced options for scheduling sensing fragments</a:t>
            </a:r>
          </a:p>
          <a:p>
            <a:pPr>
              <a:lnSpc>
                <a:spcPct val="150000"/>
              </a:lnSpc>
            </a:pPr>
            <a:endParaRPr lang="en-US" altLang="en-US" sz="2000" dirty="0"/>
          </a:p>
          <a:p>
            <a:pPr>
              <a:lnSpc>
                <a:spcPct val="150000"/>
              </a:lnSpc>
            </a:pPr>
            <a:r>
              <a:rPr lang="en-US" altLang="en-US" sz="2000" dirty="0"/>
              <a:t>DCN </a:t>
            </a:r>
            <a:r>
              <a:rPr lang="en-US" altLang="en-US" sz="2000" dirty="0">
                <a:hlinkClick r:id="rId3"/>
              </a:rPr>
              <a:t>392r1</a:t>
            </a:r>
            <a:r>
              <a:rPr lang="en-US" altLang="en-US" sz="2000" dirty="0"/>
              <a:t> (July 2022) “</a:t>
            </a:r>
            <a:r>
              <a:rPr lang="en-US" sz="2000" dirty="0"/>
              <a:t>More on Mixed MMS for Ranging Integrity</a:t>
            </a:r>
            <a:r>
              <a:rPr lang="en-US" altLang="en-US" sz="2000" dirty="0"/>
              <a:t>”</a:t>
            </a:r>
          </a:p>
          <a:p>
            <a:pPr lvl="1">
              <a:lnSpc>
                <a:spcPct val="150000"/>
              </a:lnSpc>
            </a:pPr>
            <a:r>
              <a:rPr lang="en-US" sz="1600" dirty="0"/>
              <a:t>Shared slot usage patterns for multi-millisecond ranging</a:t>
            </a:r>
            <a:endParaRPr lang="en-US" dirty="0"/>
          </a:p>
          <a:p>
            <a:pPr>
              <a:lnSpc>
                <a:spcPct val="150000"/>
              </a:lnSpc>
            </a:pPr>
            <a:endParaRPr lang="en-US" altLang="en-US" sz="2000" dirty="0"/>
          </a:p>
          <a:p>
            <a:pPr>
              <a:lnSpc>
                <a:spcPct val="150000"/>
              </a:lnSpc>
            </a:pPr>
            <a:r>
              <a:rPr lang="en-US" altLang="en-US" sz="2000" dirty="0"/>
              <a:t>DCN </a:t>
            </a:r>
            <a:r>
              <a:rPr lang="en-US" altLang="en-US" sz="2000" dirty="0">
                <a:hlinkClick r:id="rId4"/>
              </a:rPr>
              <a:t>404r1</a:t>
            </a:r>
            <a:r>
              <a:rPr lang="en-US" altLang="en-US" sz="2000" dirty="0"/>
              <a:t> (July 2022) “Co-scheduling ranging and sensing”</a:t>
            </a:r>
          </a:p>
          <a:p>
            <a:pPr lvl="1">
              <a:lnSpc>
                <a:spcPct val="150000"/>
              </a:lnSpc>
            </a:pPr>
            <a:r>
              <a:rPr lang="en-US" altLang="en-US" sz="1600" dirty="0"/>
              <a:t>Showed possible scheduling patterns for simultaneous ranging and sensing</a:t>
            </a:r>
          </a:p>
          <a:p>
            <a:pPr>
              <a:lnSpc>
                <a:spcPct val="150000"/>
              </a:lnSpc>
            </a:pPr>
            <a:endParaRPr lang="en-US"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381000" y="685800"/>
            <a:ext cx="8382000" cy="1066800"/>
          </a:xfrm>
        </p:spPr>
        <p:txBody>
          <a:bodyPr/>
          <a:lstStyle/>
          <a:p>
            <a:r>
              <a:rPr lang="en-US" b="1" dirty="0"/>
              <a:t>Recap: Ranging Device Management IE</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2796691"/>
          </a:xfrm>
        </p:spPr>
        <p:txBody>
          <a:bodyPr/>
          <a:lstStyle/>
          <a:p>
            <a:r>
              <a:rPr lang="en-US" sz="2000" dirty="0"/>
              <a:t>In 15.4z-2020, Ranging Device Management (RDM) IE is used for slot scheduling</a:t>
            </a:r>
          </a:p>
          <a:p>
            <a:r>
              <a:rPr lang="en-US" sz="2000" dirty="0"/>
              <a:t>RDM IE requires one RDM List element (3 bytes) per one slot scheduling </a:t>
            </a:r>
            <a:r>
              <a:rPr lang="en-US" sz="2000" dirty="0">
                <a:sym typeface="Wingdings" pitchFamily="2" charset="2"/>
              </a:rPr>
              <a:t> Size increases linearly with the number of scheduled slots</a:t>
            </a:r>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4</a:t>
            </a:fld>
            <a:endParaRPr lang="en-US" altLang="en-US"/>
          </a:p>
        </p:txBody>
      </p:sp>
      <p:graphicFrame>
        <p:nvGraphicFramePr>
          <p:cNvPr id="8" name="Table 9">
            <a:extLst>
              <a:ext uri="{FF2B5EF4-FFF2-40B4-BE49-F238E27FC236}">
                <a16:creationId xmlns:a16="http://schemas.microsoft.com/office/drawing/2014/main" id="{9D459474-6B22-0287-29FB-859BBD05E965}"/>
              </a:ext>
            </a:extLst>
          </p:cNvPr>
          <p:cNvGraphicFramePr>
            <a:graphicFrameLocks noGrp="1"/>
          </p:cNvGraphicFramePr>
          <p:nvPr>
            <p:extLst>
              <p:ext uri="{D42A27DB-BD31-4B8C-83A1-F6EECF244321}">
                <p14:modId xmlns:p14="http://schemas.microsoft.com/office/powerpoint/2010/main" val="2317689344"/>
              </p:ext>
            </p:extLst>
          </p:nvPr>
        </p:nvGraphicFramePr>
        <p:xfrm>
          <a:off x="244929" y="5464885"/>
          <a:ext cx="8711290" cy="685800"/>
        </p:xfrm>
        <a:graphic>
          <a:graphicData uri="http://schemas.openxmlformats.org/drawingml/2006/table">
            <a:tbl>
              <a:tblPr firstRow="1" bandRow="1">
                <a:tableStyleId>{5940675A-B579-460E-94D1-54222C63F5DA}</a:tableStyleId>
              </a:tblPr>
              <a:tblGrid>
                <a:gridCol w="1244470">
                  <a:extLst>
                    <a:ext uri="{9D8B030D-6E8A-4147-A177-3AD203B41FA5}">
                      <a16:colId xmlns:a16="http://schemas.microsoft.com/office/drawing/2014/main" val="2996849358"/>
                    </a:ext>
                  </a:extLst>
                </a:gridCol>
                <a:gridCol w="1244470">
                  <a:extLst>
                    <a:ext uri="{9D8B030D-6E8A-4147-A177-3AD203B41FA5}">
                      <a16:colId xmlns:a16="http://schemas.microsoft.com/office/drawing/2014/main" val="4243021950"/>
                    </a:ext>
                  </a:extLst>
                </a:gridCol>
                <a:gridCol w="1244470">
                  <a:extLst>
                    <a:ext uri="{9D8B030D-6E8A-4147-A177-3AD203B41FA5}">
                      <a16:colId xmlns:a16="http://schemas.microsoft.com/office/drawing/2014/main" val="930811853"/>
                    </a:ext>
                  </a:extLst>
                </a:gridCol>
                <a:gridCol w="1244470">
                  <a:extLst>
                    <a:ext uri="{9D8B030D-6E8A-4147-A177-3AD203B41FA5}">
                      <a16:colId xmlns:a16="http://schemas.microsoft.com/office/drawing/2014/main" val="3299629303"/>
                    </a:ext>
                  </a:extLst>
                </a:gridCol>
                <a:gridCol w="1244470">
                  <a:extLst>
                    <a:ext uri="{9D8B030D-6E8A-4147-A177-3AD203B41FA5}">
                      <a16:colId xmlns:a16="http://schemas.microsoft.com/office/drawing/2014/main" val="1431587887"/>
                    </a:ext>
                  </a:extLst>
                </a:gridCol>
                <a:gridCol w="1244470">
                  <a:extLst>
                    <a:ext uri="{9D8B030D-6E8A-4147-A177-3AD203B41FA5}">
                      <a16:colId xmlns:a16="http://schemas.microsoft.com/office/drawing/2014/main" val="1788141027"/>
                    </a:ext>
                  </a:extLst>
                </a:gridCol>
                <a:gridCol w="1244470">
                  <a:extLst>
                    <a:ext uri="{9D8B030D-6E8A-4147-A177-3AD203B41FA5}">
                      <a16:colId xmlns:a16="http://schemas.microsoft.com/office/drawing/2014/main" val="1537290990"/>
                    </a:ext>
                  </a:extLst>
                </a:gridCol>
              </a:tblGrid>
              <a:tr h="150622">
                <a:tc>
                  <a:txBody>
                    <a:bodyPr/>
                    <a:lstStyle/>
                    <a:p>
                      <a:pPr algn="ctr"/>
                      <a:r>
                        <a:rPr lang="en-US" sz="900" dirty="0"/>
                        <a:t>Bits: 0-7</a:t>
                      </a:r>
                    </a:p>
                  </a:txBody>
                  <a:tcPr anchor="ctr"/>
                </a:tc>
                <a:tc>
                  <a:txBody>
                    <a:bodyPr/>
                    <a:lstStyle/>
                    <a:p>
                      <a:pPr algn="ctr"/>
                      <a:r>
                        <a:rPr lang="en-US" sz="900" dirty="0"/>
                        <a:t>8-14</a:t>
                      </a:r>
                    </a:p>
                  </a:txBody>
                  <a:tcPr anchor="ctr"/>
                </a:tc>
                <a:tc>
                  <a:txBody>
                    <a:bodyPr/>
                    <a:lstStyle/>
                    <a:p>
                      <a:pPr algn="ctr"/>
                      <a:r>
                        <a:rPr lang="en-US" sz="900" dirty="0"/>
                        <a:t>15</a:t>
                      </a:r>
                    </a:p>
                  </a:txBody>
                  <a:tcPr anchor="ctr"/>
                </a:tc>
                <a:tc>
                  <a:txBody>
                    <a:bodyPr/>
                    <a:lstStyle/>
                    <a:p>
                      <a:pPr algn="ctr"/>
                      <a:r>
                        <a:rPr lang="en-US" sz="900" dirty="0"/>
                        <a:t>16</a:t>
                      </a:r>
                    </a:p>
                  </a:txBody>
                  <a:tcPr anchor="ctr"/>
                </a:tc>
                <a:tc>
                  <a:txBody>
                    <a:bodyPr/>
                    <a:lstStyle/>
                    <a:p>
                      <a:pPr algn="ctr"/>
                      <a:r>
                        <a:rPr lang="en-US" sz="900" dirty="0"/>
                        <a:t>17</a:t>
                      </a:r>
                    </a:p>
                  </a:txBody>
                  <a:tcPr anchor="ctr"/>
                </a:tc>
                <a:tc>
                  <a:txBody>
                    <a:bodyPr/>
                    <a:lstStyle/>
                    <a:p>
                      <a:pPr algn="ctr"/>
                      <a:r>
                        <a:rPr lang="en-US" sz="900" dirty="0"/>
                        <a:t>18-23</a:t>
                      </a:r>
                    </a:p>
                  </a:txBody>
                  <a:tcPr anchor="ctr"/>
                </a:tc>
                <a:tc>
                  <a:txBody>
                    <a:bodyPr/>
                    <a:lstStyle/>
                    <a:p>
                      <a:pPr algn="ctr"/>
                      <a:r>
                        <a:rPr lang="en-US" sz="900" dirty="0"/>
                        <a:t>Octets: variable</a:t>
                      </a:r>
                    </a:p>
                  </a:txBody>
                  <a:tcPr anchor="ctr"/>
                </a:tc>
                <a:extLst>
                  <a:ext uri="{0D108BD9-81ED-4DB2-BD59-A6C34878D82A}">
                    <a16:rowId xmlns:a16="http://schemas.microsoft.com/office/drawing/2014/main" val="3507483754"/>
                  </a:ext>
                </a:extLst>
              </a:tr>
              <a:tr h="150622">
                <a:tc>
                  <a:txBody>
                    <a:bodyPr/>
                    <a:lstStyle/>
                    <a:p>
                      <a:pPr algn="ctr"/>
                      <a:r>
                        <a:rPr lang="en-US" sz="900" dirty="0"/>
                        <a:t>Length</a:t>
                      </a:r>
                    </a:p>
                  </a:txBody>
                  <a:tcPr anchor="ctr"/>
                </a:tc>
                <a:tc>
                  <a:txBody>
                    <a:bodyPr/>
                    <a:lstStyle/>
                    <a:p>
                      <a:pPr algn="ctr"/>
                      <a:r>
                        <a:rPr lang="en-US" sz="900" dirty="0"/>
                        <a:t>Sub-ID</a:t>
                      </a:r>
                    </a:p>
                  </a:txBody>
                  <a:tcPr anchor="ctr"/>
                </a:tc>
                <a:tc>
                  <a:txBody>
                    <a:bodyPr/>
                    <a:lstStyle/>
                    <a:p>
                      <a:pPr algn="ctr"/>
                      <a:r>
                        <a:rPr lang="en-US" sz="900" dirty="0"/>
                        <a:t>Type</a:t>
                      </a:r>
                    </a:p>
                  </a:txBody>
                  <a:tcPr anchor="ctr"/>
                </a:tc>
                <a:tc>
                  <a:txBody>
                    <a:bodyPr/>
                    <a:lstStyle/>
                    <a:p>
                      <a:pPr algn="ctr"/>
                      <a:r>
                        <a:rPr lang="en-US" sz="900" dirty="0"/>
                        <a:t>SIU</a:t>
                      </a:r>
                    </a:p>
                  </a:txBody>
                  <a:tcPr anchor="ctr"/>
                </a:tc>
                <a:tc>
                  <a:txBody>
                    <a:bodyPr/>
                    <a:lstStyle/>
                    <a:p>
                      <a:pPr algn="ctr"/>
                      <a:r>
                        <a:rPr lang="en-US" sz="900" dirty="0"/>
                        <a:t>Address Size</a:t>
                      </a:r>
                    </a:p>
                  </a:txBody>
                  <a:tcPr anchor="ctr"/>
                </a:tc>
                <a:tc>
                  <a:txBody>
                    <a:bodyPr/>
                    <a:lstStyle/>
                    <a:p>
                      <a:pPr algn="ctr"/>
                      <a:r>
                        <a:rPr lang="en-US" sz="900" dirty="0"/>
                        <a:t>RDM List Length</a:t>
                      </a:r>
                    </a:p>
                  </a:txBody>
                  <a:tcPr anchor="ctr"/>
                </a:tc>
                <a:tc>
                  <a:txBody>
                    <a:bodyPr/>
                    <a:lstStyle/>
                    <a:p>
                      <a:pPr algn="ctr"/>
                      <a:r>
                        <a:rPr lang="en-US" sz="900" dirty="0"/>
                        <a:t>RDM List</a:t>
                      </a:r>
                    </a:p>
                  </a:txBody>
                  <a:tcPr anchor="ctr"/>
                </a:tc>
                <a:extLst>
                  <a:ext uri="{0D108BD9-81ED-4DB2-BD59-A6C34878D82A}">
                    <a16:rowId xmlns:a16="http://schemas.microsoft.com/office/drawing/2014/main" val="645739684"/>
                  </a:ext>
                </a:extLst>
              </a:tr>
              <a:tr h="167129">
                <a:tc>
                  <a:txBody>
                    <a:bodyPr/>
                    <a:lstStyle/>
                    <a:p>
                      <a:pPr algn="ctr"/>
                      <a:r>
                        <a:rPr lang="en-US" sz="900" dirty="0"/>
                        <a:t>Variable</a:t>
                      </a:r>
                    </a:p>
                  </a:txBody>
                  <a:tcPr anchor="ctr"/>
                </a:tc>
                <a:tc>
                  <a:txBody>
                    <a:bodyPr/>
                    <a:lstStyle/>
                    <a:p>
                      <a:pPr algn="ctr"/>
                      <a:r>
                        <a:rPr lang="en-US" sz="900" dirty="0"/>
                        <a:t>Variable</a:t>
                      </a:r>
                    </a:p>
                  </a:txBody>
                  <a:tcPr anchor="ctr"/>
                </a:tc>
                <a:tc>
                  <a:txBody>
                    <a:bodyPr/>
                    <a:lstStyle/>
                    <a:p>
                      <a:pPr algn="ctr"/>
                      <a:r>
                        <a:rPr lang="en-US" sz="900" dirty="0"/>
                        <a:t>0</a:t>
                      </a:r>
                    </a:p>
                  </a:txBody>
                  <a:tcPr anchor="ctr"/>
                </a:tc>
                <a:tc>
                  <a:txBody>
                    <a:bodyPr/>
                    <a:lstStyle/>
                    <a:p>
                      <a:pPr algn="ctr"/>
                      <a:r>
                        <a:rPr lang="en-US" sz="900" dirty="0"/>
                        <a:t>1</a:t>
                      </a:r>
                    </a:p>
                  </a:txBody>
                  <a:tcPr anchor="ctr"/>
                </a:tc>
                <a:tc>
                  <a:txBody>
                    <a:bodyPr/>
                    <a:lstStyle/>
                    <a:p>
                      <a:pPr algn="ctr"/>
                      <a:r>
                        <a:rPr lang="en-US" sz="900" dirty="0"/>
                        <a:t>0</a:t>
                      </a:r>
                    </a:p>
                  </a:txBody>
                  <a:tcPr anchor="ctr"/>
                </a:tc>
                <a:tc>
                  <a:txBody>
                    <a:bodyPr/>
                    <a:lstStyle/>
                    <a:p>
                      <a:pPr algn="ctr"/>
                      <a:r>
                        <a:rPr lang="en-US" sz="900" dirty="0"/>
                        <a:t>5</a:t>
                      </a:r>
                    </a:p>
                  </a:txBody>
                  <a:tcPr anchor="ctr"/>
                </a:tc>
                <a:tc>
                  <a:txBody>
                    <a:bodyPr/>
                    <a:lstStyle/>
                    <a:p>
                      <a:pPr algn="ctr"/>
                      <a:r>
                        <a:rPr lang="en-US" sz="900" dirty="0"/>
                        <a:t>5 RDM List elements</a:t>
                      </a:r>
                    </a:p>
                  </a:txBody>
                  <a:tcPr anchor="ctr"/>
                </a:tc>
                <a:extLst>
                  <a:ext uri="{0D108BD9-81ED-4DB2-BD59-A6C34878D82A}">
                    <a16:rowId xmlns:a16="http://schemas.microsoft.com/office/drawing/2014/main" val="1251853745"/>
                  </a:ext>
                </a:extLst>
              </a:tr>
            </a:tbl>
          </a:graphicData>
        </a:graphic>
      </p:graphicFrame>
      <p:sp>
        <p:nvSpPr>
          <p:cNvPr id="9" name="TextBox 8">
            <a:extLst>
              <a:ext uri="{FF2B5EF4-FFF2-40B4-BE49-F238E27FC236}">
                <a16:creationId xmlns:a16="http://schemas.microsoft.com/office/drawing/2014/main" id="{5EDF1504-6435-3496-32B0-7833D7FE1E44}"/>
              </a:ext>
            </a:extLst>
          </p:cNvPr>
          <p:cNvSpPr txBox="1"/>
          <p:nvPr/>
        </p:nvSpPr>
        <p:spPr>
          <a:xfrm>
            <a:off x="4816990" y="5169207"/>
            <a:ext cx="3773247" cy="246221"/>
          </a:xfrm>
          <a:prstGeom prst="rect">
            <a:avLst/>
          </a:prstGeom>
          <a:noFill/>
        </p:spPr>
        <p:txBody>
          <a:bodyPr wrap="square" rtlCol="0">
            <a:spAutoFit/>
          </a:bodyPr>
          <a:lstStyle/>
          <a:p>
            <a:pPr algn="ctr"/>
            <a:r>
              <a:rPr lang="en-US" sz="1000" dirty="0">
                <a:latin typeface="Cambria Math" panose="02040503050406030204" pitchFamily="18" charset="0"/>
                <a:ea typeface="Cambria Math" panose="02040503050406030204" pitchFamily="18" charset="0"/>
              </a:rPr>
              <a:t>RDM List element</a:t>
            </a:r>
          </a:p>
        </p:txBody>
      </p:sp>
      <p:sp>
        <p:nvSpPr>
          <p:cNvPr id="10" name="Rectangle 9">
            <a:extLst>
              <a:ext uri="{FF2B5EF4-FFF2-40B4-BE49-F238E27FC236}">
                <a16:creationId xmlns:a16="http://schemas.microsoft.com/office/drawing/2014/main" id="{0B852ADC-5116-21B6-B0AC-16496E308DB8}"/>
              </a:ext>
            </a:extLst>
          </p:cNvPr>
          <p:cNvSpPr/>
          <p:nvPr/>
        </p:nvSpPr>
        <p:spPr>
          <a:xfrm>
            <a:off x="382250" y="4136958"/>
            <a:ext cx="343023" cy="702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000" dirty="0">
                <a:solidFill>
                  <a:schemeClr val="tx1"/>
                </a:solidFill>
              </a:rPr>
              <a:t>RDM IE</a:t>
            </a:r>
          </a:p>
        </p:txBody>
      </p:sp>
      <p:sp>
        <p:nvSpPr>
          <p:cNvPr id="11" name="Rectangle 10">
            <a:extLst>
              <a:ext uri="{FF2B5EF4-FFF2-40B4-BE49-F238E27FC236}">
                <a16:creationId xmlns:a16="http://schemas.microsoft.com/office/drawing/2014/main" id="{4B4B10D6-8944-678A-9A26-00D343DEFD64}"/>
              </a:ext>
            </a:extLst>
          </p:cNvPr>
          <p:cNvSpPr/>
          <p:nvPr/>
        </p:nvSpPr>
        <p:spPr>
          <a:xfrm>
            <a:off x="1068295" y="4136958"/>
            <a:ext cx="343023" cy="702128"/>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a:p>
        </p:txBody>
      </p:sp>
      <p:sp>
        <p:nvSpPr>
          <p:cNvPr id="12" name="Rectangle 11">
            <a:extLst>
              <a:ext uri="{FF2B5EF4-FFF2-40B4-BE49-F238E27FC236}">
                <a16:creationId xmlns:a16="http://schemas.microsoft.com/office/drawing/2014/main" id="{611D9A4E-C3EC-1EFC-591B-204BF72C0319}"/>
              </a:ext>
            </a:extLst>
          </p:cNvPr>
          <p:cNvSpPr/>
          <p:nvPr/>
        </p:nvSpPr>
        <p:spPr>
          <a:xfrm>
            <a:off x="725273" y="4136958"/>
            <a:ext cx="343023" cy="702128"/>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dirty="0"/>
          </a:p>
        </p:txBody>
      </p:sp>
      <p:sp>
        <p:nvSpPr>
          <p:cNvPr id="13" name="Rectangle 12">
            <a:extLst>
              <a:ext uri="{FF2B5EF4-FFF2-40B4-BE49-F238E27FC236}">
                <a16:creationId xmlns:a16="http://schemas.microsoft.com/office/drawing/2014/main" id="{AD66E066-3173-9389-C919-3429933093B6}"/>
              </a:ext>
            </a:extLst>
          </p:cNvPr>
          <p:cNvSpPr/>
          <p:nvPr/>
        </p:nvSpPr>
        <p:spPr>
          <a:xfrm>
            <a:off x="1411318" y="4136958"/>
            <a:ext cx="343023" cy="702128"/>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a:p>
        </p:txBody>
      </p:sp>
      <p:sp>
        <p:nvSpPr>
          <p:cNvPr id="14" name="Rectangle 13">
            <a:extLst>
              <a:ext uri="{FF2B5EF4-FFF2-40B4-BE49-F238E27FC236}">
                <a16:creationId xmlns:a16="http://schemas.microsoft.com/office/drawing/2014/main" id="{9E2209B5-D048-1FC8-EF9F-BF8B7B4C4FC2}"/>
              </a:ext>
            </a:extLst>
          </p:cNvPr>
          <p:cNvSpPr/>
          <p:nvPr/>
        </p:nvSpPr>
        <p:spPr>
          <a:xfrm>
            <a:off x="2097363" y="4136958"/>
            <a:ext cx="343023" cy="702128"/>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a:p>
        </p:txBody>
      </p:sp>
      <p:sp>
        <p:nvSpPr>
          <p:cNvPr id="15" name="Rectangle 14">
            <a:extLst>
              <a:ext uri="{FF2B5EF4-FFF2-40B4-BE49-F238E27FC236}">
                <a16:creationId xmlns:a16="http://schemas.microsoft.com/office/drawing/2014/main" id="{0FEA3F13-36B8-4B42-242F-83E0D4712FA5}"/>
              </a:ext>
            </a:extLst>
          </p:cNvPr>
          <p:cNvSpPr/>
          <p:nvPr/>
        </p:nvSpPr>
        <p:spPr>
          <a:xfrm>
            <a:off x="1754340" y="4136958"/>
            <a:ext cx="343023" cy="702128"/>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a:p>
        </p:txBody>
      </p:sp>
      <p:sp>
        <p:nvSpPr>
          <p:cNvPr id="16" name="Rectangle 15">
            <a:extLst>
              <a:ext uri="{FF2B5EF4-FFF2-40B4-BE49-F238E27FC236}">
                <a16:creationId xmlns:a16="http://schemas.microsoft.com/office/drawing/2014/main" id="{3A59F23E-9B12-706E-3A9E-70E9EAA7A2FC}"/>
              </a:ext>
            </a:extLst>
          </p:cNvPr>
          <p:cNvSpPr/>
          <p:nvPr/>
        </p:nvSpPr>
        <p:spPr>
          <a:xfrm>
            <a:off x="2440386" y="4136958"/>
            <a:ext cx="343023" cy="702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9CECEB8-42F2-4AEB-713C-2B53C5E075D7}"/>
              </a:ext>
            </a:extLst>
          </p:cNvPr>
          <p:cNvSpPr/>
          <p:nvPr/>
        </p:nvSpPr>
        <p:spPr>
          <a:xfrm>
            <a:off x="3126431" y="4136958"/>
            <a:ext cx="343023" cy="702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A07C7DF-8EE1-AE2D-599A-7EFD3A2834B5}"/>
              </a:ext>
            </a:extLst>
          </p:cNvPr>
          <p:cNvSpPr/>
          <p:nvPr/>
        </p:nvSpPr>
        <p:spPr>
          <a:xfrm>
            <a:off x="2783408" y="4136958"/>
            <a:ext cx="343023" cy="702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3DE6D7F-7156-F2DF-6676-41395BE79F35}"/>
              </a:ext>
            </a:extLst>
          </p:cNvPr>
          <p:cNvSpPr/>
          <p:nvPr/>
        </p:nvSpPr>
        <p:spPr>
          <a:xfrm>
            <a:off x="3469453" y="4136958"/>
            <a:ext cx="343023" cy="702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1E6D11B-50CA-0C89-18F5-F860F0B3EA0E}"/>
              </a:ext>
            </a:extLst>
          </p:cNvPr>
          <p:cNvSpPr/>
          <p:nvPr/>
        </p:nvSpPr>
        <p:spPr>
          <a:xfrm>
            <a:off x="4155498" y="4136958"/>
            <a:ext cx="343023" cy="702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BE9BD2D-68DE-378C-1444-F82CA54BF84B}"/>
              </a:ext>
            </a:extLst>
          </p:cNvPr>
          <p:cNvSpPr/>
          <p:nvPr/>
        </p:nvSpPr>
        <p:spPr>
          <a:xfrm>
            <a:off x="3812476" y="4136958"/>
            <a:ext cx="343023" cy="702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a:extLst>
              <a:ext uri="{FF2B5EF4-FFF2-40B4-BE49-F238E27FC236}">
                <a16:creationId xmlns:a16="http://schemas.microsoft.com/office/drawing/2014/main" id="{3D4B40BC-A9D1-9203-93E1-BD933E98AA5A}"/>
              </a:ext>
            </a:extLst>
          </p:cNvPr>
          <p:cNvCxnSpPr/>
          <p:nvPr/>
        </p:nvCxnSpPr>
        <p:spPr>
          <a:xfrm>
            <a:off x="382250" y="4931674"/>
            <a:ext cx="4116271"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23" name="TextBox 22">
            <a:extLst>
              <a:ext uri="{FF2B5EF4-FFF2-40B4-BE49-F238E27FC236}">
                <a16:creationId xmlns:a16="http://schemas.microsoft.com/office/drawing/2014/main" id="{50498893-1ADC-1952-4362-E7D40CDA674F}"/>
              </a:ext>
            </a:extLst>
          </p:cNvPr>
          <p:cNvSpPr txBox="1"/>
          <p:nvPr/>
        </p:nvSpPr>
        <p:spPr>
          <a:xfrm>
            <a:off x="366001" y="4931674"/>
            <a:ext cx="4132520" cy="276999"/>
          </a:xfrm>
          <a:prstGeom prst="rect">
            <a:avLst/>
          </a:prstGeom>
          <a:noFill/>
        </p:spPr>
        <p:txBody>
          <a:bodyPr wrap="square" rtlCol="0">
            <a:spAutoFit/>
          </a:bodyPr>
          <a:lstStyle/>
          <a:p>
            <a:pPr algn="ctr"/>
            <a:r>
              <a:rPr lang="en-US" sz="1200" dirty="0">
                <a:latin typeface="Cambria Math" panose="02040503050406030204" pitchFamily="18" charset="0"/>
                <a:ea typeface="Cambria Math" panose="02040503050406030204" pitchFamily="18" charset="0"/>
              </a:rPr>
              <a:t>Ranging Round</a:t>
            </a:r>
          </a:p>
        </p:txBody>
      </p:sp>
      <p:sp>
        <p:nvSpPr>
          <p:cNvPr id="24" name="TextBox 23">
            <a:extLst>
              <a:ext uri="{FF2B5EF4-FFF2-40B4-BE49-F238E27FC236}">
                <a16:creationId xmlns:a16="http://schemas.microsoft.com/office/drawing/2014/main" id="{2C7725EF-079F-2ACD-1717-79F055B90E66}"/>
              </a:ext>
            </a:extLst>
          </p:cNvPr>
          <p:cNvSpPr txBox="1"/>
          <p:nvPr/>
        </p:nvSpPr>
        <p:spPr>
          <a:xfrm>
            <a:off x="382249" y="3896220"/>
            <a:ext cx="343023" cy="246221"/>
          </a:xfrm>
          <a:prstGeom prst="rect">
            <a:avLst/>
          </a:prstGeom>
          <a:noFill/>
        </p:spPr>
        <p:txBody>
          <a:bodyPr wrap="square" rtlCol="0" anchor="ctr">
            <a:spAutoFit/>
          </a:bodyPr>
          <a:lstStyle/>
          <a:p>
            <a:pPr algn="ctr"/>
            <a:r>
              <a:rPr lang="en-US" sz="1000" dirty="0"/>
              <a:t>0</a:t>
            </a:r>
          </a:p>
        </p:txBody>
      </p:sp>
      <p:sp>
        <p:nvSpPr>
          <p:cNvPr id="25" name="TextBox 24">
            <a:extLst>
              <a:ext uri="{FF2B5EF4-FFF2-40B4-BE49-F238E27FC236}">
                <a16:creationId xmlns:a16="http://schemas.microsoft.com/office/drawing/2014/main" id="{6E8B0475-A894-1946-8CAD-3F20025DEED7}"/>
              </a:ext>
            </a:extLst>
          </p:cNvPr>
          <p:cNvSpPr txBox="1"/>
          <p:nvPr/>
        </p:nvSpPr>
        <p:spPr>
          <a:xfrm>
            <a:off x="725272" y="3896220"/>
            <a:ext cx="343023" cy="246221"/>
          </a:xfrm>
          <a:prstGeom prst="rect">
            <a:avLst/>
          </a:prstGeom>
          <a:noFill/>
        </p:spPr>
        <p:txBody>
          <a:bodyPr wrap="square" rtlCol="0" anchor="ctr">
            <a:spAutoFit/>
          </a:bodyPr>
          <a:lstStyle/>
          <a:p>
            <a:pPr algn="ctr"/>
            <a:r>
              <a:rPr lang="en-US" sz="1000" dirty="0"/>
              <a:t>1</a:t>
            </a:r>
          </a:p>
        </p:txBody>
      </p:sp>
      <p:sp>
        <p:nvSpPr>
          <p:cNvPr id="26" name="TextBox 25">
            <a:extLst>
              <a:ext uri="{FF2B5EF4-FFF2-40B4-BE49-F238E27FC236}">
                <a16:creationId xmlns:a16="http://schemas.microsoft.com/office/drawing/2014/main" id="{5CBE2246-E987-7ECC-09B5-D521E1129816}"/>
              </a:ext>
            </a:extLst>
          </p:cNvPr>
          <p:cNvSpPr txBox="1"/>
          <p:nvPr/>
        </p:nvSpPr>
        <p:spPr>
          <a:xfrm>
            <a:off x="1068294" y="3896220"/>
            <a:ext cx="343023" cy="246221"/>
          </a:xfrm>
          <a:prstGeom prst="rect">
            <a:avLst/>
          </a:prstGeom>
          <a:noFill/>
        </p:spPr>
        <p:txBody>
          <a:bodyPr wrap="square" rtlCol="0" anchor="ctr">
            <a:spAutoFit/>
          </a:bodyPr>
          <a:lstStyle/>
          <a:p>
            <a:pPr algn="ctr"/>
            <a:r>
              <a:rPr lang="en-US" sz="1000" dirty="0"/>
              <a:t>2</a:t>
            </a:r>
          </a:p>
        </p:txBody>
      </p:sp>
      <p:sp>
        <p:nvSpPr>
          <p:cNvPr id="27" name="TextBox 26">
            <a:extLst>
              <a:ext uri="{FF2B5EF4-FFF2-40B4-BE49-F238E27FC236}">
                <a16:creationId xmlns:a16="http://schemas.microsoft.com/office/drawing/2014/main" id="{85E5A6DA-B55C-A01F-56CE-B92E65FDA8DD}"/>
              </a:ext>
            </a:extLst>
          </p:cNvPr>
          <p:cNvSpPr txBox="1"/>
          <p:nvPr/>
        </p:nvSpPr>
        <p:spPr>
          <a:xfrm>
            <a:off x="1411316" y="3896220"/>
            <a:ext cx="343023" cy="246221"/>
          </a:xfrm>
          <a:prstGeom prst="rect">
            <a:avLst/>
          </a:prstGeom>
          <a:noFill/>
        </p:spPr>
        <p:txBody>
          <a:bodyPr wrap="square" rtlCol="0" anchor="ctr">
            <a:spAutoFit/>
          </a:bodyPr>
          <a:lstStyle/>
          <a:p>
            <a:pPr algn="ctr"/>
            <a:r>
              <a:rPr lang="en-US" sz="1000" dirty="0"/>
              <a:t>3</a:t>
            </a:r>
          </a:p>
        </p:txBody>
      </p:sp>
      <p:sp>
        <p:nvSpPr>
          <p:cNvPr id="28" name="TextBox 27">
            <a:extLst>
              <a:ext uri="{FF2B5EF4-FFF2-40B4-BE49-F238E27FC236}">
                <a16:creationId xmlns:a16="http://schemas.microsoft.com/office/drawing/2014/main" id="{7F4B8932-8471-CDC2-02F9-0370910113F0}"/>
              </a:ext>
            </a:extLst>
          </p:cNvPr>
          <p:cNvSpPr txBox="1"/>
          <p:nvPr/>
        </p:nvSpPr>
        <p:spPr>
          <a:xfrm>
            <a:off x="1754341" y="3896220"/>
            <a:ext cx="343023" cy="246221"/>
          </a:xfrm>
          <a:prstGeom prst="rect">
            <a:avLst/>
          </a:prstGeom>
          <a:noFill/>
        </p:spPr>
        <p:txBody>
          <a:bodyPr wrap="square" rtlCol="0" anchor="ctr">
            <a:spAutoFit/>
          </a:bodyPr>
          <a:lstStyle/>
          <a:p>
            <a:pPr algn="ctr"/>
            <a:r>
              <a:rPr lang="en-US" sz="1000" dirty="0"/>
              <a:t>4</a:t>
            </a:r>
          </a:p>
        </p:txBody>
      </p:sp>
      <p:sp>
        <p:nvSpPr>
          <p:cNvPr id="29" name="TextBox 28">
            <a:extLst>
              <a:ext uri="{FF2B5EF4-FFF2-40B4-BE49-F238E27FC236}">
                <a16:creationId xmlns:a16="http://schemas.microsoft.com/office/drawing/2014/main" id="{776DA6E7-E78A-93F2-D32E-65D8BCF7BB06}"/>
              </a:ext>
            </a:extLst>
          </p:cNvPr>
          <p:cNvSpPr txBox="1"/>
          <p:nvPr/>
        </p:nvSpPr>
        <p:spPr>
          <a:xfrm>
            <a:off x="2097364" y="3896220"/>
            <a:ext cx="343023" cy="246221"/>
          </a:xfrm>
          <a:prstGeom prst="rect">
            <a:avLst/>
          </a:prstGeom>
          <a:noFill/>
        </p:spPr>
        <p:txBody>
          <a:bodyPr wrap="square" rtlCol="0" anchor="ctr">
            <a:spAutoFit/>
          </a:bodyPr>
          <a:lstStyle/>
          <a:p>
            <a:pPr algn="ctr"/>
            <a:r>
              <a:rPr lang="en-US" sz="1000" dirty="0"/>
              <a:t>5</a:t>
            </a:r>
          </a:p>
        </p:txBody>
      </p:sp>
      <p:sp>
        <p:nvSpPr>
          <p:cNvPr id="30" name="TextBox 29">
            <a:extLst>
              <a:ext uri="{FF2B5EF4-FFF2-40B4-BE49-F238E27FC236}">
                <a16:creationId xmlns:a16="http://schemas.microsoft.com/office/drawing/2014/main" id="{6A8C05E2-4A60-5A16-78FE-619B944F65C1}"/>
              </a:ext>
            </a:extLst>
          </p:cNvPr>
          <p:cNvSpPr txBox="1"/>
          <p:nvPr/>
        </p:nvSpPr>
        <p:spPr>
          <a:xfrm>
            <a:off x="2440386" y="3896220"/>
            <a:ext cx="343023" cy="246221"/>
          </a:xfrm>
          <a:prstGeom prst="rect">
            <a:avLst/>
          </a:prstGeom>
          <a:noFill/>
        </p:spPr>
        <p:txBody>
          <a:bodyPr wrap="square" rtlCol="0" anchor="ctr">
            <a:spAutoFit/>
          </a:bodyPr>
          <a:lstStyle/>
          <a:p>
            <a:pPr algn="ctr"/>
            <a:r>
              <a:rPr lang="en-US" sz="1000" dirty="0"/>
              <a:t>6</a:t>
            </a:r>
          </a:p>
        </p:txBody>
      </p:sp>
      <p:sp>
        <p:nvSpPr>
          <p:cNvPr id="31" name="TextBox 30">
            <a:extLst>
              <a:ext uri="{FF2B5EF4-FFF2-40B4-BE49-F238E27FC236}">
                <a16:creationId xmlns:a16="http://schemas.microsoft.com/office/drawing/2014/main" id="{210398BB-446E-8E07-9DBF-498ADEEB9AB0}"/>
              </a:ext>
            </a:extLst>
          </p:cNvPr>
          <p:cNvSpPr txBox="1"/>
          <p:nvPr/>
        </p:nvSpPr>
        <p:spPr>
          <a:xfrm>
            <a:off x="2783408" y="3896220"/>
            <a:ext cx="343023" cy="246221"/>
          </a:xfrm>
          <a:prstGeom prst="rect">
            <a:avLst/>
          </a:prstGeom>
          <a:noFill/>
        </p:spPr>
        <p:txBody>
          <a:bodyPr wrap="square" rtlCol="0" anchor="ctr">
            <a:spAutoFit/>
          </a:bodyPr>
          <a:lstStyle/>
          <a:p>
            <a:pPr algn="ctr"/>
            <a:r>
              <a:rPr lang="en-US" sz="1000" dirty="0"/>
              <a:t>7</a:t>
            </a:r>
          </a:p>
        </p:txBody>
      </p:sp>
      <p:sp>
        <p:nvSpPr>
          <p:cNvPr id="32" name="TextBox 31">
            <a:extLst>
              <a:ext uri="{FF2B5EF4-FFF2-40B4-BE49-F238E27FC236}">
                <a16:creationId xmlns:a16="http://schemas.microsoft.com/office/drawing/2014/main" id="{AA2C185F-1532-DC33-EDE0-688DFAB901D1}"/>
              </a:ext>
            </a:extLst>
          </p:cNvPr>
          <p:cNvSpPr txBox="1"/>
          <p:nvPr/>
        </p:nvSpPr>
        <p:spPr>
          <a:xfrm>
            <a:off x="3126431" y="3896220"/>
            <a:ext cx="343023" cy="246221"/>
          </a:xfrm>
          <a:prstGeom prst="rect">
            <a:avLst/>
          </a:prstGeom>
          <a:noFill/>
        </p:spPr>
        <p:txBody>
          <a:bodyPr wrap="square" rtlCol="0" anchor="ctr">
            <a:spAutoFit/>
          </a:bodyPr>
          <a:lstStyle/>
          <a:p>
            <a:pPr algn="ctr"/>
            <a:r>
              <a:rPr lang="en-US" sz="1000" dirty="0"/>
              <a:t>8</a:t>
            </a:r>
          </a:p>
        </p:txBody>
      </p:sp>
      <p:sp>
        <p:nvSpPr>
          <p:cNvPr id="33" name="TextBox 32">
            <a:extLst>
              <a:ext uri="{FF2B5EF4-FFF2-40B4-BE49-F238E27FC236}">
                <a16:creationId xmlns:a16="http://schemas.microsoft.com/office/drawing/2014/main" id="{6C7F5A8F-36C6-09B3-BB65-287DE1645E09}"/>
              </a:ext>
            </a:extLst>
          </p:cNvPr>
          <p:cNvSpPr txBox="1"/>
          <p:nvPr/>
        </p:nvSpPr>
        <p:spPr>
          <a:xfrm>
            <a:off x="3469454" y="3896220"/>
            <a:ext cx="343023" cy="246221"/>
          </a:xfrm>
          <a:prstGeom prst="rect">
            <a:avLst/>
          </a:prstGeom>
          <a:noFill/>
        </p:spPr>
        <p:txBody>
          <a:bodyPr wrap="square" rtlCol="0" anchor="ctr">
            <a:spAutoFit/>
          </a:bodyPr>
          <a:lstStyle/>
          <a:p>
            <a:pPr algn="ctr"/>
            <a:r>
              <a:rPr lang="en-US" sz="1000" dirty="0"/>
              <a:t>9</a:t>
            </a:r>
          </a:p>
        </p:txBody>
      </p:sp>
      <p:sp>
        <p:nvSpPr>
          <p:cNvPr id="34" name="TextBox 33">
            <a:extLst>
              <a:ext uri="{FF2B5EF4-FFF2-40B4-BE49-F238E27FC236}">
                <a16:creationId xmlns:a16="http://schemas.microsoft.com/office/drawing/2014/main" id="{49317D07-F017-7C38-7331-92C730B849CE}"/>
              </a:ext>
            </a:extLst>
          </p:cNvPr>
          <p:cNvSpPr txBox="1"/>
          <p:nvPr/>
        </p:nvSpPr>
        <p:spPr>
          <a:xfrm>
            <a:off x="3812476" y="3896220"/>
            <a:ext cx="343023" cy="246221"/>
          </a:xfrm>
          <a:prstGeom prst="rect">
            <a:avLst/>
          </a:prstGeom>
          <a:noFill/>
        </p:spPr>
        <p:txBody>
          <a:bodyPr wrap="square" rtlCol="0" anchor="ctr">
            <a:spAutoFit/>
          </a:bodyPr>
          <a:lstStyle/>
          <a:p>
            <a:pPr algn="ctr"/>
            <a:r>
              <a:rPr lang="en-US" sz="1000" dirty="0"/>
              <a:t>10</a:t>
            </a:r>
          </a:p>
        </p:txBody>
      </p:sp>
      <p:sp>
        <p:nvSpPr>
          <p:cNvPr id="35" name="TextBox 34">
            <a:extLst>
              <a:ext uri="{FF2B5EF4-FFF2-40B4-BE49-F238E27FC236}">
                <a16:creationId xmlns:a16="http://schemas.microsoft.com/office/drawing/2014/main" id="{1E683D8E-E514-80E4-C439-40D627238669}"/>
              </a:ext>
            </a:extLst>
          </p:cNvPr>
          <p:cNvSpPr txBox="1"/>
          <p:nvPr/>
        </p:nvSpPr>
        <p:spPr>
          <a:xfrm>
            <a:off x="4155498" y="3896220"/>
            <a:ext cx="343023" cy="246221"/>
          </a:xfrm>
          <a:prstGeom prst="rect">
            <a:avLst/>
          </a:prstGeom>
          <a:noFill/>
        </p:spPr>
        <p:txBody>
          <a:bodyPr wrap="square" rtlCol="0" anchor="ctr">
            <a:spAutoFit/>
          </a:bodyPr>
          <a:lstStyle/>
          <a:p>
            <a:pPr algn="ctr"/>
            <a:r>
              <a:rPr lang="en-US" sz="1000" dirty="0"/>
              <a:t>11</a:t>
            </a:r>
          </a:p>
        </p:txBody>
      </p:sp>
      <p:graphicFrame>
        <p:nvGraphicFramePr>
          <p:cNvPr id="36" name="Table 9">
            <a:extLst>
              <a:ext uri="{FF2B5EF4-FFF2-40B4-BE49-F238E27FC236}">
                <a16:creationId xmlns:a16="http://schemas.microsoft.com/office/drawing/2014/main" id="{941017D1-2CEE-0E57-58E7-104F2100C3A4}"/>
              </a:ext>
            </a:extLst>
          </p:cNvPr>
          <p:cNvGraphicFramePr>
            <a:graphicFrameLocks noGrp="1"/>
          </p:cNvGraphicFramePr>
          <p:nvPr>
            <p:extLst>
              <p:ext uri="{D42A27DB-BD31-4B8C-83A1-F6EECF244321}">
                <p14:modId xmlns:p14="http://schemas.microsoft.com/office/powerpoint/2010/main" val="4268082311"/>
              </p:ext>
            </p:extLst>
          </p:nvPr>
        </p:nvGraphicFramePr>
        <p:xfrm>
          <a:off x="5182972" y="3519030"/>
          <a:ext cx="3773247" cy="685800"/>
        </p:xfrm>
        <a:graphic>
          <a:graphicData uri="http://schemas.openxmlformats.org/drawingml/2006/table">
            <a:tbl>
              <a:tblPr firstRow="1" bandRow="1">
                <a:tableStyleId>{5940675A-B579-460E-94D1-54222C63F5DA}</a:tableStyleId>
              </a:tblPr>
              <a:tblGrid>
                <a:gridCol w="1257749">
                  <a:extLst>
                    <a:ext uri="{9D8B030D-6E8A-4147-A177-3AD203B41FA5}">
                      <a16:colId xmlns:a16="http://schemas.microsoft.com/office/drawing/2014/main" val="1431587887"/>
                    </a:ext>
                  </a:extLst>
                </a:gridCol>
                <a:gridCol w="1257749">
                  <a:extLst>
                    <a:ext uri="{9D8B030D-6E8A-4147-A177-3AD203B41FA5}">
                      <a16:colId xmlns:a16="http://schemas.microsoft.com/office/drawing/2014/main" val="1788141027"/>
                    </a:ext>
                  </a:extLst>
                </a:gridCol>
                <a:gridCol w="1257749">
                  <a:extLst>
                    <a:ext uri="{9D8B030D-6E8A-4147-A177-3AD203B41FA5}">
                      <a16:colId xmlns:a16="http://schemas.microsoft.com/office/drawing/2014/main" val="1537290990"/>
                    </a:ext>
                  </a:extLst>
                </a:gridCol>
              </a:tblGrid>
              <a:tr h="133424">
                <a:tc>
                  <a:txBody>
                    <a:bodyPr/>
                    <a:lstStyle/>
                    <a:p>
                      <a:pPr algn="ctr"/>
                      <a:r>
                        <a:rPr lang="en-US" sz="900" dirty="0"/>
                        <a:t>Bits: 0</a:t>
                      </a:r>
                    </a:p>
                  </a:txBody>
                  <a:tcPr anchor="ctr"/>
                </a:tc>
                <a:tc>
                  <a:txBody>
                    <a:bodyPr/>
                    <a:lstStyle/>
                    <a:p>
                      <a:pPr algn="ctr"/>
                      <a:r>
                        <a:rPr lang="en-US" sz="900" dirty="0"/>
                        <a:t>1-7</a:t>
                      </a:r>
                    </a:p>
                  </a:txBody>
                  <a:tcPr anchor="ctr"/>
                </a:tc>
                <a:tc>
                  <a:txBody>
                    <a:bodyPr/>
                    <a:lstStyle/>
                    <a:p>
                      <a:pPr algn="ctr"/>
                      <a:r>
                        <a:rPr lang="en-US" sz="900" dirty="0"/>
                        <a:t>Octets: 2</a:t>
                      </a:r>
                    </a:p>
                  </a:txBody>
                  <a:tcPr anchor="ctr"/>
                </a:tc>
                <a:extLst>
                  <a:ext uri="{0D108BD9-81ED-4DB2-BD59-A6C34878D82A}">
                    <a16:rowId xmlns:a16="http://schemas.microsoft.com/office/drawing/2014/main" val="3507483754"/>
                  </a:ext>
                </a:extLst>
              </a:tr>
              <a:tr h="133424">
                <a:tc>
                  <a:txBody>
                    <a:bodyPr/>
                    <a:lstStyle/>
                    <a:p>
                      <a:pPr algn="ctr"/>
                      <a:r>
                        <a:rPr lang="en-US" sz="900" dirty="0"/>
                        <a:t>Ranging Role</a:t>
                      </a:r>
                    </a:p>
                  </a:txBody>
                  <a:tcPr anchor="ctr"/>
                </a:tc>
                <a:tc>
                  <a:txBody>
                    <a:bodyPr/>
                    <a:lstStyle/>
                    <a:p>
                      <a:pPr algn="ctr"/>
                      <a:r>
                        <a:rPr lang="en-US" sz="900" dirty="0"/>
                        <a:t>Slot Index</a:t>
                      </a:r>
                    </a:p>
                  </a:txBody>
                  <a:tcPr anchor="ctr"/>
                </a:tc>
                <a:tc>
                  <a:txBody>
                    <a:bodyPr/>
                    <a:lstStyle/>
                    <a:p>
                      <a:pPr algn="ctr"/>
                      <a:r>
                        <a:rPr lang="en-US" sz="900" dirty="0"/>
                        <a:t>Address</a:t>
                      </a:r>
                    </a:p>
                  </a:txBody>
                  <a:tcPr anchor="ctr"/>
                </a:tc>
                <a:extLst>
                  <a:ext uri="{0D108BD9-81ED-4DB2-BD59-A6C34878D82A}">
                    <a16:rowId xmlns:a16="http://schemas.microsoft.com/office/drawing/2014/main" val="645739684"/>
                  </a:ext>
                </a:extLst>
              </a:tr>
              <a:tr h="133424">
                <a:tc>
                  <a:txBody>
                    <a:bodyPr/>
                    <a:lstStyle/>
                    <a:p>
                      <a:pPr algn="ctr"/>
                      <a:r>
                        <a:rPr lang="en-US" sz="900" dirty="0"/>
                        <a:t>0/1</a:t>
                      </a:r>
                    </a:p>
                  </a:txBody>
                  <a:tcPr anchor="ctr"/>
                </a:tc>
                <a:tc>
                  <a:txBody>
                    <a:bodyPr/>
                    <a:lstStyle/>
                    <a:p>
                      <a:pPr algn="ctr"/>
                      <a:r>
                        <a:rPr lang="en-US" sz="900" dirty="0"/>
                        <a:t>1</a:t>
                      </a:r>
                    </a:p>
                  </a:txBody>
                  <a:tcPr anchor="ctr"/>
                </a:tc>
                <a:tc>
                  <a:txBody>
                    <a:bodyPr/>
                    <a:lstStyle/>
                    <a:p>
                      <a:pPr algn="ctr"/>
                      <a:r>
                        <a:rPr lang="en-US" sz="900" dirty="0"/>
                        <a:t>Device address</a:t>
                      </a:r>
                    </a:p>
                  </a:txBody>
                  <a:tcPr anchor="ctr"/>
                </a:tc>
                <a:extLst>
                  <a:ext uri="{0D108BD9-81ED-4DB2-BD59-A6C34878D82A}">
                    <a16:rowId xmlns:a16="http://schemas.microsoft.com/office/drawing/2014/main" val="1251853745"/>
                  </a:ext>
                </a:extLst>
              </a:tr>
            </a:tbl>
          </a:graphicData>
        </a:graphic>
      </p:graphicFrame>
      <p:graphicFrame>
        <p:nvGraphicFramePr>
          <p:cNvPr id="37" name="Table 9">
            <a:extLst>
              <a:ext uri="{FF2B5EF4-FFF2-40B4-BE49-F238E27FC236}">
                <a16:creationId xmlns:a16="http://schemas.microsoft.com/office/drawing/2014/main" id="{A875A3CD-429F-E573-E99A-AE4F9DD2FC9C}"/>
              </a:ext>
            </a:extLst>
          </p:cNvPr>
          <p:cNvGraphicFramePr>
            <a:graphicFrameLocks noGrp="1"/>
          </p:cNvGraphicFramePr>
          <p:nvPr>
            <p:extLst>
              <p:ext uri="{D42A27DB-BD31-4B8C-83A1-F6EECF244321}">
                <p14:modId xmlns:p14="http://schemas.microsoft.com/office/powerpoint/2010/main" val="2824589146"/>
              </p:ext>
            </p:extLst>
          </p:nvPr>
        </p:nvGraphicFramePr>
        <p:xfrm>
          <a:off x="4816990" y="4496186"/>
          <a:ext cx="3773247" cy="685800"/>
        </p:xfrm>
        <a:graphic>
          <a:graphicData uri="http://schemas.openxmlformats.org/drawingml/2006/table">
            <a:tbl>
              <a:tblPr firstRow="1" bandRow="1">
                <a:tableStyleId>{5940675A-B579-460E-94D1-54222C63F5DA}</a:tableStyleId>
              </a:tblPr>
              <a:tblGrid>
                <a:gridCol w="1257749">
                  <a:extLst>
                    <a:ext uri="{9D8B030D-6E8A-4147-A177-3AD203B41FA5}">
                      <a16:colId xmlns:a16="http://schemas.microsoft.com/office/drawing/2014/main" val="1431587887"/>
                    </a:ext>
                  </a:extLst>
                </a:gridCol>
                <a:gridCol w="1257749">
                  <a:extLst>
                    <a:ext uri="{9D8B030D-6E8A-4147-A177-3AD203B41FA5}">
                      <a16:colId xmlns:a16="http://schemas.microsoft.com/office/drawing/2014/main" val="1788141027"/>
                    </a:ext>
                  </a:extLst>
                </a:gridCol>
                <a:gridCol w="1257749">
                  <a:extLst>
                    <a:ext uri="{9D8B030D-6E8A-4147-A177-3AD203B41FA5}">
                      <a16:colId xmlns:a16="http://schemas.microsoft.com/office/drawing/2014/main" val="1537290990"/>
                    </a:ext>
                  </a:extLst>
                </a:gridCol>
              </a:tblGrid>
              <a:tr h="143643">
                <a:tc>
                  <a:txBody>
                    <a:bodyPr/>
                    <a:lstStyle/>
                    <a:p>
                      <a:pPr algn="ctr"/>
                      <a:r>
                        <a:rPr lang="en-US" sz="900" dirty="0"/>
                        <a:t>Bits: 0</a:t>
                      </a:r>
                    </a:p>
                  </a:txBody>
                  <a:tcPr anchor="ctr"/>
                </a:tc>
                <a:tc>
                  <a:txBody>
                    <a:bodyPr/>
                    <a:lstStyle/>
                    <a:p>
                      <a:pPr algn="ctr"/>
                      <a:r>
                        <a:rPr lang="en-US" sz="900" dirty="0"/>
                        <a:t>1-7</a:t>
                      </a:r>
                    </a:p>
                  </a:txBody>
                  <a:tcPr anchor="ctr"/>
                </a:tc>
                <a:tc>
                  <a:txBody>
                    <a:bodyPr/>
                    <a:lstStyle/>
                    <a:p>
                      <a:pPr algn="ctr"/>
                      <a:r>
                        <a:rPr lang="en-US" sz="900" dirty="0"/>
                        <a:t>Octets: 2</a:t>
                      </a:r>
                    </a:p>
                  </a:txBody>
                  <a:tcPr anchor="ctr"/>
                </a:tc>
                <a:extLst>
                  <a:ext uri="{0D108BD9-81ED-4DB2-BD59-A6C34878D82A}">
                    <a16:rowId xmlns:a16="http://schemas.microsoft.com/office/drawing/2014/main" val="3507483754"/>
                  </a:ext>
                </a:extLst>
              </a:tr>
              <a:tr h="143643">
                <a:tc>
                  <a:txBody>
                    <a:bodyPr/>
                    <a:lstStyle/>
                    <a:p>
                      <a:pPr algn="ctr"/>
                      <a:r>
                        <a:rPr lang="en-US" sz="900" dirty="0"/>
                        <a:t>Ranging Role</a:t>
                      </a:r>
                    </a:p>
                  </a:txBody>
                  <a:tcPr anchor="ctr"/>
                </a:tc>
                <a:tc>
                  <a:txBody>
                    <a:bodyPr/>
                    <a:lstStyle/>
                    <a:p>
                      <a:pPr algn="ctr"/>
                      <a:r>
                        <a:rPr lang="en-US" sz="900" dirty="0"/>
                        <a:t>Slot Index</a:t>
                      </a:r>
                    </a:p>
                  </a:txBody>
                  <a:tcPr anchor="ctr"/>
                </a:tc>
                <a:tc>
                  <a:txBody>
                    <a:bodyPr/>
                    <a:lstStyle/>
                    <a:p>
                      <a:pPr algn="ctr"/>
                      <a:r>
                        <a:rPr lang="en-US" sz="900" dirty="0"/>
                        <a:t>Address</a:t>
                      </a:r>
                    </a:p>
                  </a:txBody>
                  <a:tcPr anchor="ctr"/>
                </a:tc>
                <a:extLst>
                  <a:ext uri="{0D108BD9-81ED-4DB2-BD59-A6C34878D82A}">
                    <a16:rowId xmlns:a16="http://schemas.microsoft.com/office/drawing/2014/main" val="645739684"/>
                  </a:ext>
                </a:extLst>
              </a:tr>
              <a:tr h="143643">
                <a:tc>
                  <a:txBody>
                    <a:bodyPr/>
                    <a:lstStyle/>
                    <a:p>
                      <a:pPr algn="ctr"/>
                      <a:r>
                        <a:rPr lang="en-US" sz="900" dirty="0"/>
                        <a:t>0/1</a:t>
                      </a:r>
                    </a:p>
                  </a:txBody>
                  <a:tcPr anchor="ctr"/>
                </a:tc>
                <a:tc>
                  <a:txBody>
                    <a:bodyPr/>
                    <a:lstStyle/>
                    <a:p>
                      <a:pPr algn="ctr"/>
                      <a:r>
                        <a:rPr lang="en-US" sz="900" dirty="0"/>
                        <a:t>5</a:t>
                      </a:r>
                    </a:p>
                  </a:txBody>
                  <a:tcPr anchor="ctr"/>
                </a:tc>
                <a:tc>
                  <a:txBody>
                    <a:bodyPr/>
                    <a:lstStyle/>
                    <a:p>
                      <a:pPr algn="ctr"/>
                      <a:r>
                        <a:rPr lang="en-US" sz="900" dirty="0"/>
                        <a:t>Device address</a:t>
                      </a:r>
                    </a:p>
                  </a:txBody>
                  <a:tcPr anchor="ctr"/>
                </a:tc>
                <a:extLst>
                  <a:ext uri="{0D108BD9-81ED-4DB2-BD59-A6C34878D82A}">
                    <a16:rowId xmlns:a16="http://schemas.microsoft.com/office/drawing/2014/main" val="1251853745"/>
                  </a:ext>
                </a:extLst>
              </a:tr>
            </a:tbl>
          </a:graphicData>
        </a:graphic>
      </p:graphicFrame>
      <p:sp>
        <p:nvSpPr>
          <p:cNvPr id="38" name="TextBox 37">
            <a:extLst>
              <a:ext uri="{FF2B5EF4-FFF2-40B4-BE49-F238E27FC236}">
                <a16:creationId xmlns:a16="http://schemas.microsoft.com/office/drawing/2014/main" id="{32A17A02-F33D-40E8-3FB1-D8576C54A1C3}"/>
              </a:ext>
            </a:extLst>
          </p:cNvPr>
          <p:cNvSpPr txBox="1"/>
          <p:nvPr/>
        </p:nvSpPr>
        <p:spPr>
          <a:xfrm rot="18000000">
            <a:off x="6757584" y="4196232"/>
            <a:ext cx="300082" cy="230832"/>
          </a:xfrm>
          <a:prstGeom prst="rect">
            <a:avLst/>
          </a:prstGeom>
          <a:noFill/>
        </p:spPr>
        <p:txBody>
          <a:bodyPr wrap="none" rtlCol="0">
            <a:spAutoFit/>
          </a:bodyPr>
          <a:lstStyle/>
          <a:p>
            <a:r>
              <a:rPr lang="en-US" sz="900" dirty="0"/>
              <a:t>…</a:t>
            </a:r>
          </a:p>
        </p:txBody>
      </p:sp>
      <p:cxnSp>
        <p:nvCxnSpPr>
          <p:cNvPr id="39" name="Straight Connector 38">
            <a:extLst>
              <a:ext uri="{FF2B5EF4-FFF2-40B4-BE49-F238E27FC236}">
                <a16:creationId xmlns:a16="http://schemas.microsoft.com/office/drawing/2014/main" id="{A21C2E95-AD39-EBBC-3699-6B347C4641CE}"/>
              </a:ext>
            </a:extLst>
          </p:cNvPr>
          <p:cNvCxnSpPr/>
          <p:nvPr/>
        </p:nvCxnSpPr>
        <p:spPr>
          <a:xfrm>
            <a:off x="8956219" y="4204830"/>
            <a:ext cx="0" cy="1260055"/>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id="{95F47A1C-17C6-991C-1523-595B83F7E74C}"/>
              </a:ext>
            </a:extLst>
          </p:cNvPr>
          <p:cNvCxnSpPr>
            <a:cxnSpLocks/>
          </p:cNvCxnSpPr>
          <p:nvPr/>
        </p:nvCxnSpPr>
        <p:spPr>
          <a:xfrm>
            <a:off x="4816990" y="5181986"/>
            <a:ext cx="2883462" cy="282899"/>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1" name="TextBox 40">
            <a:extLst>
              <a:ext uri="{FF2B5EF4-FFF2-40B4-BE49-F238E27FC236}">
                <a16:creationId xmlns:a16="http://schemas.microsoft.com/office/drawing/2014/main" id="{097BAF32-AD14-2B36-475E-294D24762AEB}"/>
              </a:ext>
            </a:extLst>
          </p:cNvPr>
          <p:cNvSpPr txBox="1"/>
          <p:nvPr/>
        </p:nvSpPr>
        <p:spPr>
          <a:xfrm>
            <a:off x="244928" y="6147508"/>
            <a:ext cx="8711289" cy="246221"/>
          </a:xfrm>
          <a:prstGeom prst="rect">
            <a:avLst/>
          </a:prstGeom>
          <a:noFill/>
        </p:spPr>
        <p:txBody>
          <a:bodyPr wrap="square" rtlCol="0">
            <a:spAutoFit/>
          </a:bodyPr>
          <a:lstStyle/>
          <a:p>
            <a:pPr algn="ctr"/>
            <a:r>
              <a:rPr lang="en-US" sz="1000" dirty="0">
                <a:latin typeface="Cambria Math" panose="02040503050406030204" pitchFamily="18" charset="0"/>
                <a:ea typeface="Cambria Math" panose="02040503050406030204" pitchFamily="18" charset="0"/>
              </a:rPr>
              <a:t>RDM IE</a:t>
            </a:r>
          </a:p>
        </p:txBody>
      </p:sp>
    </p:spTree>
    <p:extLst>
      <p:ext uri="{BB962C8B-B14F-4D97-AF65-F5344CB8AC3E}">
        <p14:creationId xmlns:p14="http://schemas.microsoft.com/office/powerpoint/2010/main" val="2599095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Motivation</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4191000"/>
          </a:xfrm>
        </p:spPr>
        <p:txBody>
          <a:bodyPr/>
          <a:lstStyle/>
          <a:p>
            <a:r>
              <a:rPr lang="en-US" sz="2400" dirty="0"/>
              <a:t>Maybe not a big problem for typical ranging application which does not require many slots</a:t>
            </a:r>
          </a:p>
          <a:p>
            <a:r>
              <a:rPr lang="en-US" sz="2400" dirty="0"/>
              <a:t>However, some of new 4ab applications (e.g., data communication, multi-millisecond (MMS) ranging) may require many slots to be scheduled and the size of RDM IE will be huge</a:t>
            </a:r>
          </a:p>
          <a:p>
            <a:r>
              <a:rPr lang="en-US" sz="2400" dirty="0"/>
              <a:t>Examples</a:t>
            </a:r>
          </a:p>
          <a:p>
            <a:pPr lvl="1"/>
            <a:r>
              <a:rPr lang="en-US" sz="2000" dirty="0"/>
              <a:t>3 MB file transfer may require </a:t>
            </a:r>
            <a:r>
              <a:rPr lang="en-US" altLang="ko-KR" sz="2000" dirty="0"/>
              <a:t>2</a:t>
            </a:r>
            <a:r>
              <a:rPr lang="en-US" sz="2000" dirty="0"/>
              <a:t>000 scheduled slots</a:t>
            </a:r>
          </a:p>
          <a:p>
            <a:pPr lvl="1"/>
            <a:r>
              <a:rPr lang="en-US" sz="2000" dirty="0"/>
              <a:t>MMS ranging with integrity fragments may require 10s of scheduled slots</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5</a:t>
            </a:fld>
            <a:endParaRPr lang="en-US" altLang="en-US"/>
          </a:p>
        </p:txBody>
      </p:sp>
    </p:spTree>
    <p:extLst>
      <p:ext uri="{BB962C8B-B14F-4D97-AF65-F5344CB8AC3E}">
        <p14:creationId xmlns:p14="http://schemas.microsoft.com/office/powerpoint/2010/main" val="4060331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Proposal: New Scheduling IE</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229600" cy="2796691"/>
          </a:xfrm>
        </p:spPr>
        <p:txBody>
          <a:bodyPr/>
          <a:lstStyle/>
          <a:p>
            <a:r>
              <a:rPr lang="en-US" sz="2200" dirty="0"/>
              <a:t>Propose bitmap-based scheduling</a:t>
            </a:r>
          </a:p>
          <a:p>
            <a:pPr lvl="1"/>
            <a:r>
              <a:rPr lang="en-US" sz="2000" dirty="0"/>
              <a:t>Control field</a:t>
            </a:r>
          </a:p>
          <a:p>
            <a:pPr lvl="2"/>
            <a:r>
              <a:rPr lang="en-US" sz="1600" dirty="0"/>
              <a:t>Address Size field: 2 bytes address vs. 8 bytes address</a:t>
            </a:r>
          </a:p>
          <a:p>
            <a:pPr lvl="2"/>
            <a:r>
              <a:rPr lang="en-US" sz="1600" dirty="0"/>
              <a:t>Scheduling List Length field: The number of Scheduling List elements</a:t>
            </a:r>
          </a:p>
          <a:p>
            <a:pPr lvl="1"/>
            <a:r>
              <a:rPr lang="en-US" sz="2000" dirty="0"/>
              <a:t>Scheduling List elements</a:t>
            </a:r>
          </a:p>
          <a:p>
            <a:pPr lvl="2"/>
            <a:r>
              <a:rPr lang="en-US" sz="1600" dirty="0"/>
              <a:t>Bitmap Size field: The size of Bitmap field (in the unit of bytes)</a:t>
            </a:r>
          </a:p>
          <a:p>
            <a:pPr lvl="2"/>
            <a:r>
              <a:rPr lang="en-US" sz="1600" dirty="0"/>
              <a:t>Bitmap field: Bitwise slot scheduling pattern</a:t>
            </a:r>
          </a:p>
          <a:p>
            <a:r>
              <a:rPr lang="en-US" sz="2200" dirty="0"/>
              <a:t>Thanks to bitmap, we can have only one element per device</a:t>
            </a:r>
          </a:p>
          <a:p>
            <a:pPr lvl="1"/>
            <a:endParaRPr lang="en-US" sz="2000" dirty="0"/>
          </a:p>
          <a:p>
            <a:pPr lvl="1"/>
            <a:endParaRPr lang="en-US" sz="2400" dirty="0"/>
          </a:p>
          <a:p>
            <a:pPr lvl="1"/>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6</a:t>
            </a:fld>
            <a:endParaRPr lang="en-US" altLang="en-US"/>
          </a:p>
        </p:txBody>
      </p:sp>
      <p:graphicFrame>
        <p:nvGraphicFramePr>
          <p:cNvPr id="8" name="Table 7">
            <a:extLst>
              <a:ext uri="{FF2B5EF4-FFF2-40B4-BE49-F238E27FC236}">
                <a16:creationId xmlns:a16="http://schemas.microsoft.com/office/drawing/2014/main" id="{5401DFE5-8F13-99C2-9639-CBF87E61F91B}"/>
              </a:ext>
            </a:extLst>
          </p:cNvPr>
          <p:cNvGraphicFramePr>
            <a:graphicFrameLocks noGrp="1"/>
          </p:cNvGraphicFramePr>
          <p:nvPr>
            <p:extLst>
              <p:ext uri="{D42A27DB-BD31-4B8C-83A1-F6EECF244321}">
                <p14:modId xmlns:p14="http://schemas.microsoft.com/office/powerpoint/2010/main" val="231396348"/>
              </p:ext>
            </p:extLst>
          </p:nvPr>
        </p:nvGraphicFramePr>
        <p:xfrm>
          <a:off x="475740" y="4834215"/>
          <a:ext cx="8439656" cy="548640"/>
        </p:xfrm>
        <a:graphic>
          <a:graphicData uri="http://schemas.openxmlformats.org/drawingml/2006/table">
            <a:tbl>
              <a:tblPr firstRow="1" bandRow="1">
                <a:tableStyleId>{5940675A-B579-460E-94D1-54222C63F5DA}</a:tableStyleId>
              </a:tblPr>
              <a:tblGrid>
                <a:gridCol w="2109914">
                  <a:extLst>
                    <a:ext uri="{9D8B030D-6E8A-4147-A177-3AD203B41FA5}">
                      <a16:colId xmlns:a16="http://schemas.microsoft.com/office/drawing/2014/main" val="1286179289"/>
                    </a:ext>
                  </a:extLst>
                </a:gridCol>
                <a:gridCol w="2109914">
                  <a:extLst>
                    <a:ext uri="{9D8B030D-6E8A-4147-A177-3AD203B41FA5}">
                      <a16:colId xmlns:a16="http://schemas.microsoft.com/office/drawing/2014/main" val="2823916142"/>
                    </a:ext>
                  </a:extLst>
                </a:gridCol>
                <a:gridCol w="2109914">
                  <a:extLst>
                    <a:ext uri="{9D8B030D-6E8A-4147-A177-3AD203B41FA5}">
                      <a16:colId xmlns:a16="http://schemas.microsoft.com/office/drawing/2014/main" val="2999502609"/>
                    </a:ext>
                  </a:extLst>
                </a:gridCol>
                <a:gridCol w="2109914">
                  <a:extLst>
                    <a:ext uri="{9D8B030D-6E8A-4147-A177-3AD203B41FA5}">
                      <a16:colId xmlns:a16="http://schemas.microsoft.com/office/drawing/2014/main" val="1591653658"/>
                    </a:ext>
                  </a:extLst>
                </a:gridCol>
              </a:tblGrid>
              <a:tr h="150622">
                <a:tc>
                  <a:txBody>
                    <a:bodyPr/>
                    <a:lstStyle/>
                    <a:p>
                      <a:pPr algn="ctr"/>
                      <a:r>
                        <a:rPr lang="en-US" sz="1200" dirty="0"/>
                        <a:t>Octets: 1</a:t>
                      </a:r>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a:t>
                      </a:r>
                    </a:p>
                  </a:txBody>
                  <a:tcPr anchor="ctr"/>
                </a:tc>
                <a:tc>
                  <a:txBody>
                    <a:bodyPr/>
                    <a:lstStyle/>
                    <a:p>
                      <a:pPr algn="ctr"/>
                      <a:r>
                        <a:rPr lang="en-US" sz="1200" dirty="0"/>
                        <a:t>Scheduling List element #1</a:t>
                      </a:r>
                    </a:p>
                  </a:txBody>
                  <a:tcPr anchor="ctr"/>
                </a:tc>
                <a:tc>
                  <a:txBody>
                    <a:bodyPr/>
                    <a:lstStyle/>
                    <a:p>
                      <a:pPr algn="ctr"/>
                      <a:r>
                        <a:rPr lang="en-US" sz="12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element #N</a:t>
                      </a:r>
                    </a:p>
                  </a:txBody>
                  <a:tcPr anchor="ctr"/>
                </a:tc>
                <a:extLst>
                  <a:ext uri="{0D108BD9-81ED-4DB2-BD59-A6C34878D82A}">
                    <a16:rowId xmlns:a16="http://schemas.microsoft.com/office/drawing/2014/main" val="2955868056"/>
                  </a:ext>
                </a:extLst>
              </a:tr>
            </a:tbl>
          </a:graphicData>
        </a:graphic>
      </p:graphicFrame>
      <p:graphicFrame>
        <p:nvGraphicFramePr>
          <p:cNvPr id="11" name="Table 10">
            <a:extLst>
              <a:ext uri="{FF2B5EF4-FFF2-40B4-BE49-F238E27FC236}">
                <a16:creationId xmlns:a16="http://schemas.microsoft.com/office/drawing/2014/main" id="{9BA527FD-B7AD-603A-A99B-E8D7448AB03E}"/>
              </a:ext>
            </a:extLst>
          </p:cNvPr>
          <p:cNvGraphicFramePr>
            <a:graphicFrameLocks noGrp="1"/>
          </p:cNvGraphicFramePr>
          <p:nvPr>
            <p:extLst>
              <p:ext uri="{D42A27DB-BD31-4B8C-83A1-F6EECF244321}">
                <p14:modId xmlns:p14="http://schemas.microsoft.com/office/powerpoint/2010/main" val="3658985884"/>
              </p:ext>
            </p:extLst>
          </p:nvPr>
        </p:nvGraphicFramePr>
        <p:xfrm>
          <a:off x="3636588" y="5860577"/>
          <a:ext cx="5278808" cy="548640"/>
        </p:xfrm>
        <a:graphic>
          <a:graphicData uri="http://schemas.openxmlformats.org/drawingml/2006/table">
            <a:tbl>
              <a:tblPr firstRow="1" bandRow="1">
                <a:tableStyleId>{5940675A-B579-460E-94D1-54222C63F5DA}</a:tableStyleId>
              </a:tblPr>
              <a:tblGrid>
                <a:gridCol w="1319702">
                  <a:extLst>
                    <a:ext uri="{9D8B030D-6E8A-4147-A177-3AD203B41FA5}">
                      <a16:colId xmlns:a16="http://schemas.microsoft.com/office/drawing/2014/main" val="2823916142"/>
                    </a:ext>
                  </a:extLst>
                </a:gridCol>
                <a:gridCol w="1319702">
                  <a:extLst>
                    <a:ext uri="{9D8B030D-6E8A-4147-A177-3AD203B41FA5}">
                      <a16:colId xmlns:a16="http://schemas.microsoft.com/office/drawing/2014/main" val="2999502609"/>
                    </a:ext>
                  </a:extLst>
                </a:gridCol>
                <a:gridCol w="1319702">
                  <a:extLst>
                    <a:ext uri="{9D8B030D-6E8A-4147-A177-3AD203B41FA5}">
                      <a16:colId xmlns:a16="http://schemas.microsoft.com/office/drawing/2014/main" val="1938274506"/>
                    </a:ext>
                  </a:extLst>
                </a:gridCol>
                <a:gridCol w="1319702">
                  <a:extLst>
                    <a:ext uri="{9D8B030D-6E8A-4147-A177-3AD203B41FA5}">
                      <a16:colId xmlns:a16="http://schemas.microsoft.com/office/drawing/2014/main" val="1591653658"/>
                    </a:ext>
                  </a:extLst>
                </a:gridCol>
              </a:tblGrid>
              <a:tr h="150622">
                <a:tc>
                  <a:txBody>
                    <a:bodyPr/>
                    <a:lstStyle/>
                    <a:p>
                      <a:pPr algn="ctr"/>
                      <a:r>
                        <a:rPr lang="en-US" sz="1200" dirty="0"/>
                        <a:t>Bits: 2</a:t>
                      </a:r>
                    </a:p>
                  </a:txBody>
                  <a:tcPr anchor="ctr"/>
                </a:tc>
                <a:tc>
                  <a:txBody>
                    <a:bodyPr/>
                    <a:lstStyle/>
                    <a:p>
                      <a:pPr algn="ctr"/>
                      <a:r>
                        <a:rPr lang="en-US" sz="1200" dirty="0"/>
                        <a:t>6</a:t>
                      </a:r>
                    </a:p>
                  </a:txBody>
                  <a:tcPr anchor="ctr"/>
                </a:tc>
                <a:tc>
                  <a:txBody>
                    <a:bodyPr/>
                    <a:lstStyle/>
                    <a:p>
                      <a:pPr algn="ctr"/>
                      <a:r>
                        <a:rPr lang="en-US" sz="1200" dirty="0"/>
                        <a:t>Octets: Variable</a:t>
                      </a:r>
                    </a:p>
                  </a:txBody>
                  <a:tcPr anchor="ctr"/>
                </a:tc>
                <a:tc>
                  <a:txBody>
                    <a:bodyPr/>
                    <a:lstStyle/>
                    <a:p>
                      <a:pPr algn="ctr"/>
                      <a:r>
                        <a:rPr lang="en-US" sz="1200" dirty="0"/>
                        <a:t>2 or 8</a:t>
                      </a:r>
                    </a:p>
                  </a:txBody>
                  <a:tcPr anchor="ctr"/>
                </a:tc>
                <a:extLst>
                  <a:ext uri="{0D108BD9-81ED-4DB2-BD59-A6C34878D82A}">
                    <a16:rowId xmlns:a16="http://schemas.microsoft.com/office/drawing/2014/main" val="929568747"/>
                  </a:ext>
                </a:extLst>
              </a:tr>
              <a:tr h="150622">
                <a:tc>
                  <a:txBody>
                    <a:bodyPr/>
                    <a:lstStyle/>
                    <a:p>
                      <a:pPr algn="ctr"/>
                      <a:r>
                        <a:rPr lang="en-US" sz="1200" dirty="0"/>
                        <a:t>Bitmap Size</a:t>
                      </a:r>
                    </a:p>
                  </a:txBody>
                  <a:tcPr anchor="ctr"/>
                </a:tc>
                <a:tc>
                  <a:txBody>
                    <a:bodyPr/>
                    <a:lstStyle/>
                    <a:p>
                      <a:pPr algn="ctr"/>
                      <a:r>
                        <a:rPr lang="en-US" sz="1200" dirty="0"/>
                        <a:t>Reserved</a:t>
                      </a:r>
                    </a:p>
                  </a:txBody>
                  <a:tcPr anchor="ctr"/>
                </a:tc>
                <a:tc>
                  <a:txBody>
                    <a:bodyPr/>
                    <a:lstStyle/>
                    <a:p>
                      <a:pPr algn="ctr"/>
                      <a:r>
                        <a:rPr lang="en-US" sz="1200" dirty="0"/>
                        <a:t>Bitmap</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tc>
                <a:extLst>
                  <a:ext uri="{0D108BD9-81ED-4DB2-BD59-A6C34878D82A}">
                    <a16:rowId xmlns:a16="http://schemas.microsoft.com/office/drawing/2014/main" val="2955868056"/>
                  </a:ext>
                </a:extLst>
              </a:tr>
            </a:tbl>
          </a:graphicData>
        </a:graphic>
      </p:graphicFrame>
      <p:cxnSp>
        <p:nvCxnSpPr>
          <p:cNvPr id="12" name="Straight Connector 11">
            <a:extLst>
              <a:ext uri="{FF2B5EF4-FFF2-40B4-BE49-F238E27FC236}">
                <a16:creationId xmlns:a16="http://schemas.microsoft.com/office/drawing/2014/main" id="{358F5B21-16FD-C339-49D5-5BE0868B0626}"/>
              </a:ext>
            </a:extLst>
          </p:cNvPr>
          <p:cNvCxnSpPr>
            <a:cxnSpLocks/>
          </p:cNvCxnSpPr>
          <p:nvPr/>
        </p:nvCxnSpPr>
        <p:spPr>
          <a:xfrm>
            <a:off x="2590800" y="5382855"/>
            <a:ext cx="1045788" cy="477722"/>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FAA53F55-217B-AAF3-9437-FEAB2E4DA77C}"/>
              </a:ext>
            </a:extLst>
          </p:cNvPr>
          <p:cNvCxnSpPr>
            <a:cxnSpLocks/>
            <a:stCxn id="8" idx="2"/>
          </p:cNvCxnSpPr>
          <p:nvPr/>
        </p:nvCxnSpPr>
        <p:spPr>
          <a:xfrm>
            <a:off x="4695568" y="5382855"/>
            <a:ext cx="3174040" cy="477722"/>
          </a:xfrm>
          <a:prstGeom prst="line">
            <a:avLst/>
          </a:prstGeom>
          <a:ln>
            <a:prstDash val="dash"/>
          </a:ln>
        </p:spPr>
        <p:style>
          <a:lnRef idx="1">
            <a:schemeClr val="dk1"/>
          </a:lnRef>
          <a:fillRef idx="0">
            <a:schemeClr val="dk1"/>
          </a:fillRef>
          <a:effectRef idx="0">
            <a:schemeClr val="dk1"/>
          </a:effectRef>
          <a:fontRef idx="minor">
            <a:schemeClr val="tx1"/>
          </a:fontRef>
        </p:style>
      </p:cxnSp>
      <p:graphicFrame>
        <p:nvGraphicFramePr>
          <p:cNvPr id="7" name="Table 6">
            <a:extLst>
              <a:ext uri="{FF2B5EF4-FFF2-40B4-BE49-F238E27FC236}">
                <a16:creationId xmlns:a16="http://schemas.microsoft.com/office/drawing/2014/main" id="{13D6DEF5-B0A5-E606-9D6B-BD34B61F2F85}"/>
              </a:ext>
            </a:extLst>
          </p:cNvPr>
          <p:cNvGraphicFramePr>
            <a:graphicFrameLocks noGrp="1"/>
          </p:cNvGraphicFramePr>
          <p:nvPr>
            <p:extLst>
              <p:ext uri="{D42A27DB-BD31-4B8C-83A1-F6EECF244321}">
                <p14:modId xmlns:p14="http://schemas.microsoft.com/office/powerpoint/2010/main" val="2721335624"/>
              </p:ext>
            </p:extLst>
          </p:nvPr>
        </p:nvGraphicFramePr>
        <p:xfrm>
          <a:off x="474290" y="5860577"/>
          <a:ext cx="2954710" cy="548640"/>
        </p:xfrm>
        <a:graphic>
          <a:graphicData uri="http://schemas.openxmlformats.org/drawingml/2006/table">
            <a:tbl>
              <a:tblPr firstRow="1" bandRow="1">
                <a:tableStyleId>{5940675A-B579-460E-94D1-54222C63F5DA}</a:tableStyleId>
              </a:tblPr>
              <a:tblGrid>
                <a:gridCol w="1175109">
                  <a:extLst>
                    <a:ext uri="{9D8B030D-6E8A-4147-A177-3AD203B41FA5}">
                      <a16:colId xmlns:a16="http://schemas.microsoft.com/office/drawing/2014/main" val="1938274506"/>
                    </a:ext>
                  </a:extLst>
                </a:gridCol>
                <a:gridCol w="1779601">
                  <a:extLst>
                    <a:ext uri="{9D8B030D-6E8A-4147-A177-3AD203B41FA5}">
                      <a16:colId xmlns:a16="http://schemas.microsoft.com/office/drawing/2014/main" val="1591653658"/>
                    </a:ext>
                  </a:extLst>
                </a:gridCol>
              </a:tblGrid>
              <a:tr h="150622">
                <a:tc>
                  <a:txBody>
                    <a:bodyPr/>
                    <a:lstStyle/>
                    <a:p>
                      <a:pPr algn="ctr"/>
                      <a:r>
                        <a:rPr lang="en-US" sz="1200" dirty="0"/>
                        <a:t>Bits: 1</a:t>
                      </a:r>
                    </a:p>
                  </a:txBody>
                  <a:tcPr anchor="ctr"/>
                </a:tc>
                <a:tc>
                  <a:txBody>
                    <a:bodyPr/>
                    <a:lstStyle/>
                    <a:p>
                      <a:pPr algn="ctr"/>
                      <a:r>
                        <a:rPr lang="en-US" sz="1200" dirty="0"/>
                        <a:t>7</a:t>
                      </a:r>
                    </a:p>
                  </a:txBody>
                  <a:tcPr anchor="ctr"/>
                </a:tc>
                <a:extLst>
                  <a:ext uri="{0D108BD9-81ED-4DB2-BD59-A6C34878D82A}">
                    <a16:rowId xmlns:a16="http://schemas.microsoft.com/office/drawing/2014/main" val="929568747"/>
                  </a:ext>
                </a:extLst>
              </a:tr>
              <a:tr h="150622">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extLst>
                  <a:ext uri="{0D108BD9-81ED-4DB2-BD59-A6C34878D82A}">
                    <a16:rowId xmlns:a16="http://schemas.microsoft.com/office/drawing/2014/main" val="2955868056"/>
                  </a:ext>
                </a:extLst>
              </a:tr>
            </a:tbl>
          </a:graphicData>
        </a:graphic>
      </p:graphicFrame>
      <p:cxnSp>
        <p:nvCxnSpPr>
          <p:cNvPr id="10" name="Straight Connector 9">
            <a:extLst>
              <a:ext uri="{FF2B5EF4-FFF2-40B4-BE49-F238E27FC236}">
                <a16:creationId xmlns:a16="http://schemas.microsoft.com/office/drawing/2014/main" id="{A6E9D253-DF20-3D0D-6613-41FD52BC4BFC}"/>
              </a:ext>
            </a:extLst>
          </p:cNvPr>
          <p:cNvCxnSpPr>
            <a:cxnSpLocks/>
          </p:cNvCxnSpPr>
          <p:nvPr/>
        </p:nvCxnSpPr>
        <p:spPr>
          <a:xfrm>
            <a:off x="2590800" y="5382855"/>
            <a:ext cx="838200" cy="477722"/>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3A020811-4702-A02B-B619-9CFD2E319EF9}"/>
              </a:ext>
            </a:extLst>
          </p:cNvPr>
          <p:cNvCxnSpPr>
            <a:cxnSpLocks/>
          </p:cNvCxnSpPr>
          <p:nvPr/>
        </p:nvCxnSpPr>
        <p:spPr>
          <a:xfrm>
            <a:off x="474290" y="5382855"/>
            <a:ext cx="0" cy="477722"/>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87951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Proposal: New Scheduling IE</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1"/>
            <a:ext cx="8229600" cy="556733"/>
          </a:xfrm>
        </p:spPr>
        <p:txBody>
          <a:bodyPr/>
          <a:lstStyle/>
          <a:p>
            <a:r>
              <a:rPr lang="en-US" sz="2200" dirty="0"/>
              <a:t>Example of Bitmap Size field</a:t>
            </a:r>
          </a:p>
          <a:p>
            <a:pPr lvl="1"/>
            <a:endParaRPr lang="en-US" sz="2200" dirty="0"/>
          </a:p>
          <a:p>
            <a:pPr lvl="1"/>
            <a:endParaRPr lang="en-US" sz="2000" dirty="0"/>
          </a:p>
          <a:p>
            <a:pPr lvl="1"/>
            <a:endParaRPr lang="en-US" sz="2400" dirty="0"/>
          </a:p>
          <a:p>
            <a:pPr lvl="1"/>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7</a:t>
            </a:fld>
            <a:endParaRPr lang="en-US" altLang="en-US"/>
          </a:p>
        </p:txBody>
      </p:sp>
      <p:graphicFrame>
        <p:nvGraphicFramePr>
          <p:cNvPr id="11" name="Table 10">
            <a:extLst>
              <a:ext uri="{FF2B5EF4-FFF2-40B4-BE49-F238E27FC236}">
                <a16:creationId xmlns:a16="http://schemas.microsoft.com/office/drawing/2014/main" id="{9BA527FD-B7AD-603A-A99B-E8D7448AB03E}"/>
              </a:ext>
            </a:extLst>
          </p:cNvPr>
          <p:cNvGraphicFramePr>
            <a:graphicFrameLocks noGrp="1"/>
          </p:cNvGraphicFramePr>
          <p:nvPr>
            <p:extLst>
              <p:ext uri="{D42A27DB-BD31-4B8C-83A1-F6EECF244321}">
                <p14:modId xmlns:p14="http://schemas.microsoft.com/office/powerpoint/2010/main" val="585166443"/>
              </p:ext>
            </p:extLst>
          </p:nvPr>
        </p:nvGraphicFramePr>
        <p:xfrm>
          <a:off x="2057400" y="5405953"/>
          <a:ext cx="5278808" cy="548640"/>
        </p:xfrm>
        <a:graphic>
          <a:graphicData uri="http://schemas.openxmlformats.org/drawingml/2006/table">
            <a:tbl>
              <a:tblPr firstRow="1" bandRow="1">
                <a:tableStyleId>{5940675A-B579-460E-94D1-54222C63F5DA}</a:tableStyleId>
              </a:tblPr>
              <a:tblGrid>
                <a:gridCol w="1319702">
                  <a:extLst>
                    <a:ext uri="{9D8B030D-6E8A-4147-A177-3AD203B41FA5}">
                      <a16:colId xmlns:a16="http://schemas.microsoft.com/office/drawing/2014/main" val="2823916142"/>
                    </a:ext>
                  </a:extLst>
                </a:gridCol>
                <a:gridCol w="1319702">
                  <a:extLst>
                    <a:ext uri="{9D8B030D-6E8A-4147-A177-3AD203B41FA5}">
                      <a16:colId xmlns:a16="http://schemas.microsoft.com/office/drawing/2014/main" val="2999502609"/>
                    </a:ext>
                  </a:extLst>
                </a:gridCol>
                <a:gridCol w="1319702">
                  <a:extLst>
                    <a:ext uri="{9D8B030D-6E8A-4147-A177-3AD203B41FA5}">
                      <a16:colId xmlns:a16="http://schemas.microsoft.com/office/drawing/2014/main" val="1938274506"/>
                    </a:ext>
                  </a:extLst>
                </a:gridCol>
                <a:gridCol w="1319702">
                  <a:extLst>
                    <a:ext uri="{9D8B030D-6E8A-4147-A177-3AD203B41FA5}">
                      <a16:colId xmlns:a16="http://schemas.microsoft.com/office/drawing/2014/main" val="1591653658"/>
                    </a:ext>
                  </a:extLst>
                </a:gridCol>
              </a:tblGrid>
              <a:tr h="150622">
                <a:tc>
                  <a:txBody>
                    <a:bodyPr/>
                    <a:lstStyle/>
                    <a:p>
                      <a:pPr algn="ctr"/>
                      <a:r>
                        <a:rPr lang="en-US" sz="1200" b="1" dirty="0"/>
                        <a:t>Bits: 2</a:t>
                      </a:r>
                    </a:p>
                  </a:txBody>
                  <a:tcPr anchor="ctr"/>
                </a:tc>
                <a:tc>
                  <a:txBody>
                    <a:bodyPr/>
                    <a:lstStyle/>
                    <a:p>
                      <a:pPr algn="ctr"/>
                      <a:r>
                        <a:rPr lang="en-US" sz="1200" dirty="0"/>
                        <a:t>6</a:t>
                      </a:r>
                    </a:p>
                  </a:txBody>
                  <a:tcPr anchor="ctr"/>
                </a:tc>
                <a:tc>
                  <a:txBody>
                    <a:bodyPr/>
                    <a:lstStyle/>
                    <a:p>
                      <a:pPr algn="ctr"/>
                      <a:r>
                        <a:rPr lang="en-US" sz="1200" b="1" dirty="0"/>
                        <a:t>Octets: 1/2/4/8</a:t>
                      </a:r>
                    </a:p>
                  </a:txBody>
                  <a:tcPr anchor="ctr"/>
                </a:tc>
                <a:tc>
                  <a:txBody>
                    <a:bodyPr/>
                    <a:lstStyle/>
                    <a:p>
                      <a:pPr algn="ctr"/>
                      <a:r>
                        <a:rPr lang="en-US" sz="1200" dirty="0"/>
                        <a:t>Octets: 2 or 8</a:t>
                      </a:r>
                    </a:p>
                  </a:txBody>
                  <a:tcPr anchor="ctr"/>
                </a:tc>
                <a:extLst>
                  <a:ext uri="{0D108BD9-81ED-4DB2-BD59-A6C34878D82A}">
                    <a16:rowId xmlns:a16="http://schemas.microsoft.com/office/drawing/2014/main" val="929568747"/>
                  </a:ext>
                </a:extLst>
              </a:tr>
              <a:tr h="150622">
                <a:tc>
                  <a:txBody>
                    <a:bodyPr/>
                    <a:lstStyle/>
                    <a:p>
                      <a:pPr algn="ctr"/>
                      <a:r>
                        <a:rPr lang="en-US" sz="1200" b="1" dirty="0"/>
                        <a:t>Bitmap Size</a:t>
                      </a:r>
                    </a:p>
                  </a:txBody>
                  <a:tcPr anchor="ctr"/>
                </a:tc>
                <a:tc>
                  <a:txBody>
                    <a:bodyPr/>
                    <a:lstStyle/>
                    <a:p>
                      <a:pPr algn="ctr"/>
                      <a:r>
                        <a:rPr lang="en-US" sz="1200" dirty="0"/>
                        <a:t>Reserved</a:t>
                      </a:r>
                    </a:p>
                  </a:txBody>
                  <a:tcPr anchor="ctr"/>
                </a:tc>
                <a:tc>
                  <a:txBody>
                    <a:bodyPr/>
                    <a:lstStyle/>
                    <a:p>
                      <a:pPr algn="ctr"/>
                      <a:r>
                        <a:rPr lang="en-US" sz="1200" b="1" dirty="0"/>
                        <a:t>Bitmap</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tc>
                <a:extLst>
                  <a:ext uri="{0D108BD9-81ED-4DB2-BD59-A6C34878D82A}">
                    <a16:rowId xmlns:a16="http://schemas.microsoft.com/office/drawing/2014/main" val="2955868056"/>
                  </a:ext>
                </a:extLst>
              </a:tr>
            </a:tbl>
          </a:graphicData>
        </a:graphic>
      </p:graphicFrame>
      <p:graphicFrame>
        <p:nvGraphicFramePr>
          <p:cNvPr id="7" name="Table 8">
            <a:extLst>
              <a:ext uri="{FF2B5EF4-FFF2-40B4-BE49-F238E27FC236}">
                <a16:creationId xmlns:a16="http://schemas.microsoft.com/office/drawing/2014/main" id="{14B47679-8547-62BA-4BD1-A5384F200640}"/>
              </a:ext>
            </a:extLst>
          </p:cNvPr>
          <p:cNvGraphicFramePr>
            <a:graphicFrameLocks noGrp="1"/>
          </p:cNvGraphicFramePr>
          <p:nvPr>
            <p:extLst>
              <p:ext uri="{D42A27DB-BD31-4B8C-83A1-F6EECF244321}">
                <p14:modId xmlns:p14="http://schemas.microsoft.com/office/powerpoint/2010/main" val="1232149690"/>
              </p:ext>
            </p:extLst>
          </p:nvPr>
        </p:nvGraphicFramePr>
        <p:xfrm>
          <a:off x="1524000" y="2537934"/>
          <a:ext cx="6345608" cy="1854200"/>
        </p:xfrm>
        <a:graphic>
          <a:graphicData uri="http://schemas.openxmlformats.org/drawingml/2006/table">
            <a:tbl>
              <a:tblPr firstRow="1" bandRow="1">
                <a:tableStyleId>{073A0DAA-6AF3-43AB-8588-CEC1D06C72B9}</a:tableStyleId>
              </a:tblPr>
              <a:tblGrid>
                <a:gridCol w="3172804">
                  <a:extLst>
                    <a:ext uri="{9D8B030D-6E8A-4147-A177-3AD203B41FA5}">
                      <a16:colId xmlns:a16="http://schemas.microsoft.com/office/drawing/2014/main" val="2986383075"/>
                    </a:ext>
                  </a:extLst>
                </a:gridCol>
                <a:gridCol w="3172804">
                  <a:extLst>
                    <a:ext uri="{9D8B030D-6E8A-4147-A177-3AD203B41FA5}">
                      <a16:colId xmlns:a16="http://schemas.microsoft.com/office/drawing/2014/main" val="878118142"/>
                    </a:ext>
                  </a:extLst>
                </a:gridCol>
              </a:tblGrid>
              <a:tr h="370840">
                <a:tc>
                  <a:txBody>
                    <a:bodyPr/>
                    <a:lstStyle/>
                    <a:p>
                      <a:pPr algn="ctr"/>
                      <a:r>
                        <a:rPr lang="en-US" dirty="0"/>
                        <a:t>Bitmap Size field value</a:t>
                      </a:r>
                    </a:p>
                  </a:txBody>
                  <a:tcPr/>
                </a:tc>
                <a:tc>
                  <a:txBody>
                    <a:bodyPr/>
                    <a:lstStyle/>
                    <a:p>
                      <a:pPr algn="ctr"/>
                      <a:r>
                        <a:rPr lang="en-US" dirty="0"/>
                        <a:t>Meaning</a:t>
                      </a:r>
                    </a:p>
                  </a:txBody>
                  <a:tcPr/>
                </a:tc>
                <a:extLst>
                  <a:ext uri="{0D108BD9-81ED-4DB2-BD59-A6C34878D82A}">
                    <a16:rowId xmlns:a16="http://schemas.microsoft.com/office/drawing/2014/main" val="114850236"/>
                  </a:ext>
                </a:extLst>
              </a:tr>
              <a:tr h="370840">
                <a:tc>
                  <a:txBody>
                    <a:bodyPr/>
                    <a:lstStyle/>
                    <a:p>
                      <a:pPr algn="ctr"/>
                      <a:r>
                        <a:rPr lang="en-US" dirty="0"/>
                        <a:t>0</a:t>
                      </a:r>
                    </a:p>
                  </a:txBody>
                  <a:tcPr/>
                </a:tc>
                <a:tc>
                  <a:txBody>
                    <a:bodyPr/>
                    <a:lstStyle/>
                    <a:p>
                      <a:pPr algn="ctr"/>
                      <a:r>
                        <a:rPr lang="en-US" dirty="0"/>
                        <a:t>8 bits bitmap</a:t>
                      </a:r>
                    </a:p>
                  </a:txBody>
                  <a:tcPr/>
                </a:tc>
                <a:extLst>
                  <a:ext uri="{0D108BD9-81ED-4DB2-BD59-A6C34878D82A}">
                    <a16:rowId xmlns:a16="http://schemas.microsoft.com/office/drawing/2014/main" val="4055587521"/>
                  </a:ext>
                </a:extLst>
              </a:tr>
              <a:tr h="370840">
                <a:tc>
                  <a:txBody>
                    <a:bodyPr/>
                    <a:lstStyle/>
                    <a:p>
                      <a:pPr algn="ctr"/>
                      <a:r>
                        <a:rPr lang="en-US" dirty="0"/>
                        <a:t>1</a:t>
                      </a:r>
                    </a:p>
                  </a:txBody>
                  <a:tcPr/>
                </a:tc>
                <a:tc>
                  <a:txBody>
                    <a:bodyPr/>
                    <a:lstStyle/>
                    <a:p>
                      <a:pPr algn="ctr"/>
                      <a:r>
                        <a:rPr lang="en-US" dirty="0"/>
                        <a:t>16 bits bitmap</a:t>
                      </a:r>
                    </a:p>
                  </a:txBody>
                  <a:tcPr/>
                </a:tc>
                <a:extLst>
                  <a:ext uri="{0D108BD9-81ED-4DB2-BD59-A6C34878D82A}">
                    <a16:rowId xmlns:a16="http://schemas.microsoft.com/office/drawing/2014/main" val="2564559066"/>
                  </a:ext>
                </a:extLst>
              </a:tr>
              <a:tr h="370840">
                <a:tc>
                  <a:txBody>
                    <a:bodyPr/>
                    <a:lstStyle/>
                    <a:p>
                      <a:pPr algn="ctr"/>
                      <a:r>
                        <a:rPr lang="en-US" dirty="0"/>
                        <a:t>2</a:t>
                      </a:r>
                    </a:p>
                  </a:txBody>
                  <a:tcPr/>
                </a:tc>
                <a:tc>
                  <a:txBody>
                    <a:bodyPr/>
                    <a:lstStyle/>
                    <a:p>
                      <a:pPr algn="ctr"/>
                      <a:r>
                        <a:rPr lang="en-US" dirty="0"/>
                        <a:t>32 bits bitmap</a:t>
                      </a:r>
                    </a:p>
                  </a:txBody>
                  <a:tcPr/>
                </a:tc>
                <a:extLst>
                  <a:ext uri="{0D108BD9-81ED-4DB2-BD59-A6C34878D82A}">
                    <a16:rowId xmlns:a16="http://schemas.microsoft.com/office/drawing/2014/main" val="3971717095"/>
                  </a:ext>
                </a:extLst>
              </a:tr>
              <a:tr h="370840">
                <a:tc>
                  <a:txBody>
                    <a:bodyPr/>
                    <a:lstStyle/>
                    <a:p>
                      <a:pPr algn="ctr"/>
                      <a:r>
                        <a:rPr lang="en-US" dirty="0"/>
                        <a:t>3</a:t>
                      </a:r>
                    </a:p>
                  </a:txBody>
                  <a:tcPr/>
                </a:tc>
                <a:tc>
                  <a:txBody>
                    <a:bodyPr/>
                    <a:lstStyle/>
                    <a:p>
                      <a:pPr algn="ctr"/>
                      <a:r>
                        <a:rPr lang="en-US" dirty="0"/>
                        <a:t>64 bits bitmap</a:t>
                      </a:r>
                    </a:p>
                  </a:txBody>
                  <a:tcPr/>
                </a:tc>
                <a:extLst>
                  <a:ext uri="{0D108BD9-81ED-4DB2-BD59-A6C34878D82A}">
                    <a16:rowId xmlns:a16="http://schemas.microsoft.com/office/drawing/2014/main" val="2733422136"/>
                  </a:ext>
                </a:extLst>
              </a:tr>
            </a:tbl>
          </a:graphicData>
        </a:graphic>
      </p:graphicFrame>
      <p:sp>
        <p:nvSpPr>
          <p:cNvPr id="9" name="Content Placeholder 2">
            <a:extLst>
              <a:ext uri="{FF2B5EF4-FFF2-40B4-BE49-F238E27FC236}">
                <a16:creationId xmlns:a16="http://schemas.microsoft.com/office/drawing/2014/main" id="{A9C4EEA8-413D-6C1C-1652-47CD2F779A24}"/>
              </a:ext>
            </a:extLst>
          </p:cNvPr>
          <p:cNvSpPr txBox="1">
            <a:spLocks/>
          </p:cNvSpPr>
          <p:nvPr/>
        </p:nvSpPr>
        <p:spPr bwMode="auto">
          <a:xfrm>
            <a:off x="685800" y="4519374"/>
            <a:ext cx="8229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1800" dirty="0"/>
              <a:t>We can assign more bits if needed</a:t>
            </a:r>
            <a:endParaRPr lang="en-US" sz="1600" dirty="0"/>
          </a:p>
          <a:p>
            <a:pPr lvl="1"/>
            <a:endParaRPr lang="en-US" sz="2400" dirty="0"/>
          </a:p>
          <a:p>
            <a:pPr lvl="1"/>
            <a:endParaRPr lang="en-US" sz="1800" dirty="0"/>
          </a:p>
        </p:txBody>
      </p:sp>
      <p:sp>
        <p:nvSpPr>
          <p:cNvPr id="10" name="TextBox 9">
            <a:extLst>
              <a:ext uri="{FF2B5EF4-FFF2-40B4-BE49-F238E27FC236}">
                <a16:creationId xmlns:a16="http://schemas.microsoft.com/office/drawing/2014/main" id="{AC0C2D3C-541E-0ED8-B809-247559D53129}"/>
              </a:ext>
            </a:extLst>
          </p:cNvPr>
          <p:cNvSpPr txBox="1"/>
          <p:nvPr/>
        </p:nvSpPr>
        <p:spPr>
          <a:xfrm>
            <a:off x="2057400" y="5954593"/>
            <a:ext cx="5278808" cy="276999"/>
          </a:xfrm>
          <a:prstGeom prst="rect">
            <a:avLst/>
          </a:prstGeom>
          <a:noFill/>
        </p:spPr>
        <p:txBody>
          <a:bodyPr wrap="square" rtlCol="0">
            <a:spAutoFit/>
          </a:bodyPr>
          <a:lstStyle/>
          <a:p>
            <a:pPr algn="ctr"/>
            <a:r>
              <a:rPr lang="en-US" dirty="0"/>
              <a:t>Scheduling List element</a:t>
            </a:r>
          </a:p>
        </p:txBody>
      </p:sp>
    </p:spTree>
    <p:extLst>
      <p:ext uri="{BB962C8B-B14F-4D97-AF65-F5344CB8AC3E}">
        <p14:creationId xmlns:p14="http://schemas.microsoft.com/office/powerpoint/2010/main" val="3398600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Proposal: New Scheduling IE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229600" cy="2796691"/>
              </a:xfrm>
            </p:spPr>
            <p:txBody>
              <a:bodyPr/>
              <a:lstStyle/>
              <a:p>
                <a:r>
                  <a:rPr lang="en-US" sz="2200" dirty="0"/>
                  <a:t>Comparison on the size of Scheduling IE</a:t>
                </a:r>
              </a:p>
              <a:p>
                <a:pPr lvl="1"/>
                <a:r>
                  <a:rPr lang="en-US" sz="2000" dirty="0"/>
                  <a:t>Legacy RDM IE: 1+S*3 bytes, where S = # of scheduled slots</a:t>
                </a:r>
              </a:p>
              <a:p>
                <a:pPr lvl="1"/>
                <a:r>
                  <a:rPr lang="en-US" sz="2000" dirty="0"/>
                  <a:t>New Scheduling IE: 1+N*(3+</a:t>
                </a:r>
                <a14:m>
                  <m:oMath xmlns:m="http://schemas.openxmlformats.org/officeDocument/2006/math">
                    <m:d>
                      <m:dPr>
                        <m:begChr m:val="⌈"/>
                        <m:endChr m:val="⌉"/>
                        <m:ctrlPr>
                          <a:rPr lang="en-US" sz="2000" i="1" smtClean="0">
                            <a:latin typeface="Cambria Math" panose="02040503050406030204" pitchFamily="18" charset="0"/>
                          </a:rPr>
                        </m:ctrlPr>
                      </m:dPr>
                      <m:e>
                        <m:r>
                          <m:rPr>
                            <m:nor/>
                          </m:rPr>
                          <a:rPr lang="en-US" sz="2000" dirty="0"/>
                          <m:t>S</m:t>
                        </m:r>
                        <m:r>
                          <m:rPr>
                            <m:nor/>
                          </m:rPr>
                          <a:rPr lang="en-US" sz="2000" dirty="0"/>
                          <m:t>/8</m:t>
                        </m:r>
                      </m:e>
                    </m:d>
                  </m:oMath>
                </a14:m>
                <a:r>
                  <a:rPr lang="en-US" sz="2000" dirty="0"/>
                  <a:t>) bytes, where N = # of devices</a:t>
                </a:r>
              </a:p>
              <a:p>
                <a:pPr lvl="1"/>
                <a:endParaRPr lang="en-US" sz="1800" dirty="0"/>
              </a:p>
            </p:txBody>
          </p:sp>
        </mc:Choice>
        <mc:Fallback xmlns="">
          <p:sp>
            <p:nvSpPr>
              <p:cNvPr id="3" name="Content Placeholder 2">
                <a:extLst>
                  <a:ext uri="{FF2B5EF4-FFF2-40B4-BE49-F238E27FC236}">
                    <a16:creationId xmlns:a16="http://schemas.microsoft.com/office/drawing/2014/main" id="{2E31EFFA-B253-855D-12A9-40B8A84B5C08}"/>
                  </a:ext>
                </a:extLst>
              </p:cNvPr>
              <p:cNvSpPr>
                <a:spLocks noGrp="1" noRot="1" noChangeAspect="1" noMove="1" noResize="1" noEditPoints="1" noAdjustHandles="1" noChangeArrowheads="1" noChangeShapeType="1" noTextEdit="1"/>
              </p:cNvSpPr>
              <p:nvPr>
                <p:ph idx="1"/>
              </p:nvPr>
            </p:nvSpPr>
            <p:spPr>
              <a:xfrm>
                <a:off x="685800" y="1981200"/>
                <a:ext cx="8229600" cy="2796691"/>
              </a:xfrm>
              <a:blipFill>
                <a:blip r:embed="rId2"/>
                <a:stretch>
                  <a:fillRect l="-924" t="-1357" r="-462"/>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8</a:t>
            </a:fld>
            <a:endParaRPr lang="en-US" altLang="en-US"/>
          </a:p>
        </p:txBody>
      </p:sp>
      <p:graphicFrame>
        <p:nvGraphicFramePr>
          <p:cNvPr id="7" name="Chart 6">
            <a:extLst>
              <a:ext uri="{FF2B5EF4-FFF2-40B4-BE49-F238E27FC236}">
                <a16:creationId xmlns:a16="http://schemas.microsoft.com/office/drawing/2014/main" id="{BE1EDAF3-A1FD-0143-BE2A-7C91653C0D03}"/>
              </a:ext>
            </a:extLst>
          </p:cNvPr>
          <p:cNvGraphicFramePr>
            <a:graphicFrameLocks/>
          </p:cNvGraphicFramePr>
          <p:nvPr>
            <p:extLst>
              <p:ext uri="{D42A27DB-BD31-4B8C-83A1-F6EECF244321}">
                <p14:modId xmlns:p14="http://schemas.microsoft.com/office/powerpoint/2010/main" val="1584219407"/>
              </p:ext>
            </p:extLst>
          </p:nvPr>
        </p:nvGraphicFramePr>
        <p:xfrm>
          <a:off x="38100" y="3410411"/>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80A0E233-A0B5-CE41-900C-D6EB91E943B1}"/>
              </a:ext>
            </a:extLst>
          </p:cNvPr>
          <p:cNvGraphicFramePr>
            <a:graphicFrameLocks/>
          </p:cNvGraphicFramePr>
          <p:nvPr>
            <p:extLst>
              <p:ext uri="{D42A27DB-BD31-4B8C-83A1-F6EECF244321}">
                <p14:modId xmlns:p14="http://schemas.microsoft.com/office/powerpoint/2010/main" val="1874346412"/>
              </p:ext>
            </p:extLst>
          </p:nvPr>
        </p:nvGraphicFramePr>
        <p:xfrm>
          <a:off x="4564283" y="3410411"/>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24686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Additional Proposal: Receiver Address</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229600" cy="2796691"/>
          </a:xfrm>
        </p:spPr>
        <p:txBody>
          <a:bodyPr/>
          <a:lstStyle/>
          <a:p>
            <a:r>
              <a:rPr lang="en-US" sz="2200" dirty="0"/>
              <a:t>Address field in the legacy RDM IE indicates who will be the sender in the slot and no information about receiver</a:t>
            </a:r>
          </a:p>
          <a:p>
            <a:r>
              <a:rPr lang="en-US" sz="2200" dirty="0"/>
              <a:t>Having Receiver address field in Scheduling List element will help devices to enter sleep mode and save power if the slot is not intended for them</a:t>
            </a:r>
          </a:p>
          <a:p>
            <a:r>
              <a:rPr lang="en-US" sz="2200" dirty="0"/>
              <a:t>Bitmap should be provided per sender/receiver pair</a:t>
            </a:r>
          </a:p>
          <a:p>
            <a:pPr lvl="1"/>
            <a:endParaRPr lang="en-US" sz="2000" dirty="0"/>
          </a:p>
          <a:p>
            <a:pPr lvl="1"/>
            <a:endParaRPr lang="en-US" sz="2400" dirty="0"/>
          </a:p>
          <a:p>
            <a:pPr lvl="1"/>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9</a:t>
            </a:fld>
            <a:endParaRPr lang="en-US" altLang="en-US"/>
          </a:p>
        </p:txBody>
      </p:sp>
      <p:graphicFrame>
        <p:nvGraphicFramePr>
          <p:cNvPr id="7" name="Table 6">
            <a:extLst>
              <a:ext uri="{FF2B5EF4-FFF2-40B4-BE49-F238E27FC236}">
                <a16:creationId xmlns:a16="http://schemas.microsoft.com/office/drawing/2014/main" id="{DA19E04B-E1F2-AB83-7451-AD03D71335BE}"/>
              </a:ext>
            </a:extLst>
          </p:cNvPr>
          <p:cNvGraphicFramePr>
            <a:graphicFrameLocks noGrp="1"/>
          </p:cNvGraphicFramePr>
          <p:nvPr>
            <p:extLst>
              <p:ext uri="{D42A27DB-BD31-4B8C-83A1-F6EECF244321}">
                <p14:modId xmlns:p14="http://schemas.microsoft.com/office/powerpoint/2010/main" val="2809544639"/>
              </p:ext>
            </p:extLst>
          </p:nvPr>
        </p:nvGraphicFramePr>
        <p:xfrm>
          <a:off x="228600" y="5496644"/>
          <a:ext cx="8839200" cy="731520"/>
        </p:xfrm>
        <a:graphic>
          <a:graphicData uri="http://schemas.openxmlformats.org/drawingml/2006/table">
            <a:tbl>
              <a:tblPr firstRow="1" bandRow="1">
                <a:tableStyleId>{5940675A-B579-460E-94D1-54222C63F5DA}</a:tableStyleId>
              </a:tblPr>
              <a:tblGrid>
                <a:gridCol w="1473200">
                  <a:extLst>
                    <a:ext uri="{9D8B030D-6E8A-4147-A177-3AD203B41FA5}">
                      <a16:colId xmlns:a16="http://schemas.microsoft.com/office/drawing/2014/main" val="2823916142"/>
                    </a:ext>
                  </a:extLst>
                </a:gridCol>
                <a:gridCol w="1473200">
                  <a:extLst>
                    <a:ext uri="{9D8B030D-6E8A-4147-A177-3AD203B41FA5}">
                      <a16:colId xmlns:a16="http://schemas.microsoft.com/office/drawing/2014/main" val="3708302056"/>
                    </a:ext>
                  </a:extLst>
                </a:gridCol>
                <a:gridCol w="1473200">
                  <a:extLst>
                    <a:ext uri="{9D8B030D-6E8A-4147-A177-3AD203B41FA5}">
                      <a16:colId xmlns:a16="http://schemas.microsoft.com/office/drawing/2014/main" val="2999502609"/>
                    </a:ext>
                  </a:extLst>
                </a:gridCol>
                <a:gridCol w="1473200">
                  <a:extLst>
                    <a:ext uri="{9D8B030D-6E8A-4147-A177-3AD203B41FA5}">
                      <a16:colId xmlns:a16="http://schemas.microsoft.com/office/drawing/2014/main" val="1938274506"/>
                    </a:ext>
                  </a:extLst>
                </a:gridCol>
                <a:gridCol w="1473200">
                  <a:extLst>
                    <a:ext uri="{9D8B030D-6E8A-4147-A177-3AD203B41FA5}">
                      <a16:colId xmlns:a16="http://schemas.microsoft.com/office/drawing/2014/main" val="1591653658"/>
                    </a:ext>
                  </a:extLst>
                </a:gridCol>
                <a:gridCol w="1473200">
                  <a:extLst>
                    <a:ext uri="{9D8B030D-6E8A-4147-A177-3AD203B41FA5}">
                      <a16:colId xmlns:a16="http://schemas.microsoft.com/office/drawing/2014/main" val="1886439220"/>
                    </a:ext>
                  </a:extLst>
                </a:gridCol>
              </a:tblGrid>
              <a:tr h="150622">
                <a:tc>
                  <a:txBody>
                    <a:bodyPr/>
                    <a:lstStyle/>
                    <a:p>
                      <a:pPr algn="ctr"/>
                      <a:r>
                        <a:rPr lang="en-US" sz="1200" dirty="0"/>
                        <a:t>Bits: 2</a:t>
                      </a:r>
                    </a:p>
                  </a:txBody>
                  <a:tcPr anchor="ctr"/>
                </a:tc>
                <a:tc>
                  <a:txBody>
                    <a:bodyPr/>
                    <a:lstStyle/>
                    <a:p>
                      <a:pPr algn="ctr"/>
                      <a:r>
                        <a:rPr lang="en-US" sz="1200" dirty="0"/>
                        <a:t>1</a:t>
                      </a:r>
                    </a:p>
                  </a:txBody>
                  <a:tcPr anchor="ctr"/>
                </a:tc>
                <a:tc>
                  <a:txBody>
                    <a:bodyPr/>
                    <a:lstStyle/>
                    <a:p>
                      <a:pPr algn="ctr"/>
                      <a:r>
                        <a:rPr lang="en-US" sz="1200" dirty="0"/>
                        <a:t>5</a:t>
                      </a:r>
                    </a:p>
                  </a:txBody>
                  <a:tcPr anchor="ctr"/>
                </a:tc>
                <a:tc>
                  <a:txBody>
                    <a:bodyPr/>
                    <a:lstStyle/>
                    <a:p>
                      <a:pPr algn="ctr"/>
                      <a:r>
                        <a:rPr lang="en-US" sz="1200" dirty="0"/>
                        <a:t>Octets: Variable</a:t>
                      </a:r>
                    </a:p>
                  </a:txBody>
                  <a:tcPr anchor="ctr"/>
                </a:tc>
                <a:tc>
                  <a:txBody>
                    <a:bodyPr/>
                    <a:lstStyle/>
                    <a:p>
                      <a:pPr algn="ctr"/>
                      <a:r>
                        <a:rPr lang="en-US" sz="1200" dirty="0"/>
                        <a:t>Octets: 2 or 8</a:t>
                      </a:r>
                    </a:p>
                  </a:txBody>
                  <a:tcPr anchor="ctr"/>
                </a:tc>
                <a:tc>
                  <a:txBody>
                    <a:bodyPr/>
                    <a:lstStyle/>
                    <a:p>
                      <a:pPr algn="ctr"/>
                      <a:r>
                        <a:rPr lang="en-US" sz="1200" dirty="0"/>
                        <a:t>2 or 8</a:t>
                      </a:r>
                    </a:p>
                  </a:txBody>
                  <a:tcPr anchor="ctr"/>
                </a:tc>
                <a:extLst>
                  <a:ext uri="{0D108BD9-81ED-4DB2-BD59-A6C34878D82A}">
                    <a16:rowId xmlns:a16="http://schemas.microsoft.com/office/drawing/2014/main" val="929568747"/>
                  </a:ext>
                </a:extLst>
              </a:tr>
              <a:tr h="0">
                <a:tc>
                  <a:txBody>
                    <a:bodyPr/>
                    <a:lstStyle/>
                    <a:p>
                      <a:pPr algn="ctr"/>
                      <a:r>
                        <a:rPr lang="en-US" sz="1200" dirty="0"/>
                        <a:t>Bitmap Size</a:t>
                      </a:r>
                    </a:p>
                  </a:txBody>
                  <a:tcPr anchor="ctr"/>
                </a:tc>
                <a:tc>
                  <a:txBody>
                    <a:bodyPr/>
                    <a:lstStyle/>
                    <a:p>
                      <a:pPr algn="ctr"/>
                      <a:r>
                        <a:rPr lang="en-US" sz="1200" b="1" dirty="0"/>
                        <a:t>Receiver Address Present = 1</a:t>
                      </a:r>
                    </a:p>
                  </a:txBody>
                  <a:tcPr anchor="ctr"/>
                </a:tc>
                <a:tc>
                  <a:txBody>
                    <a:bodyPr/>
                    <a:lstStyle/>
                    <a:p>
                      <a:pPr algn="ctr"/>
                      <a:r>
                        <a:rPr lang="en-US" sz="1200" dirty="0"/>
                        <a:t>Reserved</a:t>
                      </a:r>
                    </a:p>
                  </a:txBody>
                  <a:tcPr anchor="ctr"/>
                </a:tc>
                <a:tc>
                  <a:txBody>
                    <a:bodyPr/>
                    <a:lstStyle/>
                    <a:p>
                      <a:pPr algn="ctr"/>
                      <a:r>
                        <a:rPr lang="en-US" sz="1200" dirty="0"/>
                        <a:t>Bitmap</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Sender Address</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Receiver Address</a:t>
                      </a:r>
                    </a:p>
                  </a:txBody>
                  <a:tcPr anchor="ctr"/>
                </a:tc>
                <a:extLst>
                  <a:ext uri="{0D108BD9-81ED-4DB2-BD59-A6C34878D82A}">
                    <a16:rowId xmlns:a16="http://schemas.microsoft.com/office/drawing/2014/main" val="2955868056"/>
                  </a:ext>
                </a:extLst>
              </a:tr>
            </a:tbl>
          </a:graphicData>
        </a:graphic>
      </p:graphicFrame>
      <p:graphicFrame>
        <p:nvGraphicFramePr>
          <p:cNvPr id="9" name="Table 8">
            <a:extLst>
              <a:ext uri="{FF2B5EF4-FFF2-40B4-BE49-F238E27FC236}">
                <a16:creationId xmlns:a16="http://schemas.microsoft.com/office/drawing/2014/main" id="{6A5E918F-CDA0-D9CC-E192-F5D3DE68B4A1}"/>
              </a:ext>
            </a:extLst>
          </p:cNvPr>
          <p:cNvGraphicFramePr>
            <a:graphicFrameLocks noGrp="1"/>
          </p:cNvGraphicFramePr>
          <p:nvPr>
            <p:extLst>
              <p:ext uri="{D42A27DB-BD31-4B8C-83A1-F6EECF244321}">
                <p14:modId xmlns:p14="http://schemas.microsoft.com/office/powerpoint/2010/main" val="507992025"/>
              </p:ext>
            </p:extLst>
          </p:nvPr>
        </p:nvGraphicFramePr>
        <p:xfrm>
          <a:off x="228600" y="4412131"/>
          <a:ext cx="7366000" cy="731520"/>
        </p:xfrm>
        <a:graphic>
          <a:graphicData uri="http://schemas.openxmlformats.org/drawingml/2006/table">
            <a:tbl>
              <a:tblPr firstRow="1" bandRow="1">
                <a:tableStyleId>{5940675A-B579-460E-94D1-54222C63F5DA}</a:tableStyleId>
              </a:tblPr>
              <a:tblGrid>
                <a:gridCol w="1473200">
                  <a:extLst>
                    <a:ext uri="{9D8B030D-6E8A-4147-A177-3AD203B41FA5}">
                      <a16:colId xmlns:a16="http://schemas.microsoft.com/office/drawing/2014/main" val="2823916142"/>
                    </a:ext>
                  </a:extLst>
                </a:gridCol>
                <a:gridCol w="1473200">
                  <a:extLst>
                    <a:ext uri="{9D8B030D-6E8A-4147-A177-3AD203B41FA5}">
                      <a16:colId xmlns:a16="http://schemas.microsoft.com/office/drawing/2014/main" val="3708302056"/>
                    </a:ext>
                  </a:extLst>
                </a:gridCol>
                <a:gridCol w="1473200">
                  <a:extLst>
                    <a:ext uri="{9D8B030D-6E8A-4147-A177-3AD203B41FA5}">
                      <a16:colId xmlns:a16="http://schemas.microsoft.com/office/drawing/2014/main" val="2999502609"/>
                    </a:ext>
                  </a:extLst>
                </a:gridCol>
                <a:gridCol w="1473200">
                  <a:extLst>
                    <a:ext uri="{9D8B030D-6E8A-4147-A177-3AD203B41FA5}">
                      <a16:colId xmlns:a16="http://schemas.microsoft.com/office/drawing/2014/main" val="1938274506"/>
                    </a:ext>
                  </a:extLst>
                </a:gridCol>
                <a:gridCol w="1473200">
                  <a:extLst>
                    <a:ext uri="{9D8B030D-6E8A-4147-A177-3AD203B41FA5}">
                      <a16:colId xmlns:a16="http://schemas.microsoft.com/office/drawing/2014/main" val="1591653658"/>
                    </a:ext>
                  </a:extLst>
                </a:gridCol>
              </a:tblGrid>
              <a:tr h="150622">
                <a:tc>
                  <a:txBody>
                    <a:bodyPr/>
                    <a:lstStyle/>
                    <a:p>
                      <a:pPr algn="ctr"/>
                      <a:r>
                        <a:rPr lang="en-US" sz="1200" dirty="0"/>
                        <a:t>Bits: 2</a:t>
                      </a:r>
                    </a:p>
                  </a:txBody>
                  <a:tcPr anchor="ctr"/>
                </a:tc>
                <a:tc>
                  <a:txBody>
                    <a:bodyPr/>
                    <a:lstStyle/>
                    <a:p>
                      <a:pPr algn="ctr"/>
                      <a:r>
                        <a:rPr lang="en-US" sz="1200" dirty="0"/>
                        <a:t>1</a:t>
                      </a:r>
                    </a:p>
                  </a:txBody>
                  <a:tcPr anchor="ctr"/>
                </a:tc>
                <a:tc>
                  <a:txBody>
                    <a:bodyPr/>
                    <a:lstStyle/>
                    <a:p>
                      <a:pPr algn="ctr"/>
                      <a:r>
                        <a:rPr lang="en-US" sz="1200" dirty="0"/>
                        <a:t>5</a:t>
                      </a:r>
                    </a:p>
                  </a:txBody>
                  <a:tcPr anchor="ctr"/>
                </a:tc>
                <a:tc>
                  <a:txBody>
                    <a:bodyPr/>
                    <a:lstStyle/>
                    <a:p>
                      <a:pPr algn="ctr"/>
                      <a:r>
                        <a:rPr lang="en-US" sz="1200" dirty="0"/>
                        <a:t>Octets: Variable</a:t>
                      </a:r>
                    </a:p>
                  </a:txBody>
                  <a:tcPr anchor="ctr"/>
                </a:tc>
                <a:tc>
                  <a:txBody>
                    <a:bodyPr/>
                    <a:lstStyle/>
                    <a:p>
                      <a:pPr algn="ctr"/>
                      <a:r>
                        <a:rPr lang="en-US" sz="1200" dirty="0"/>
                        <a:t>Octets: 2 or 8</a:t>
                      </a:r>
                    </a:p>
                  </a:txBody>
                  <a:tcPr anchor="ctr"/>
                </a:tc>
                <a:extLst>
                  <a:ext uri="{0D108BD9-81ED-4DB2-BD59-A6C34878D82A}">
                    <a16:rowId xmlns:a16="http://schemas.microsoft.com/office/drawing/2014/main" val="929568747"/>
                  </a:ext>
                </a:extLst>
              </a:tr>
              <a:tr h="0">
                <a:tc>
                  <a:txBody>
                    <a:bodyPr/>
                    <a:lstStyle/>
                    <a:p>
                      <a:pPr algn="ctr"/>
                      <a:r>
                        <a:rPr lang="en-US" sz="1200" dirty="0"/>
                        <a:t>Bitmap Size</a:t>
                      </a:r>
                    </a:p>
                  </a:txBody>
                  <a:tcPr anchor="ctr"/>
                </a:tc>
                <a:tc>
                  <a:txBody>
                    <a:bodyPr/>
                    <a:lstStyle/>
                    <a:p>
                      <a:pPr algn="ctr"/>
                      <a:r>
                        <a:rPr lang="en-US" sz="1200" b="1" dirty="0"/>
                        <a:t>Receiver Address Present = 0</a:t>
                      </a:r>
                    </a:p>
                  </a:txBody>
                  <a:tcPr anchor="ctr"/>
                </a:tc>
                <a:tc>
                  <a:txBody>
                    <a:bodyPr/>
                    <a:lstStyle/>
                    <a:p>
                      <a:pPr algn="ctr"/>
                      <a:r>
                        <a:rPr lang="en-US" sz="1200" dirty="0"/>
                        <a:t>Reserved</a:t>
                      </a:r>
                    </a:p>
                  </a:txBody>
                  <a:tcPr anchor="ctr"/>
                </a:tc>
                <a:tc>
                  <a:txBody>
                    <a:bodyPr/>
                    <a:lstStyle/>
                    <a:p>
                      <a:pPr algn="ctr"/>
                      <a:r>
                        <a:rPr lang="en-US" sz="1200" dirty="0"/>
                        <a:t>Bitmap</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Sender Address</a:t>
                      </a:r>
                    </a:p>
                  </a:txBody>
                  <a:tcPr anchor="ctr"/>
                </a:tc>
                <a:extLst>
                  <a:ext uri="{0D108BD9-81ED-4DB2-BD59-A6C34878D82A}">
                    <a16:rowId xmlns:a16="http://schemas.microsoft.com/office/drawing/2014/main" val="2955868056"/>
                  </a:ext>
                </a:extLst>
              </a:tr>
            </a:tbl>
          </a:graphicData>
        </a:graphic>
      </p:graphicFrame>
      <p:sp>
        <p:nvSpPr>
          <p:cNvPr id="10" name="TextBox 9">
            <a:extLst>
              <a:ext uri="{FF2B5EF4-FFF2-40B4-BE49-F238E27FC236}">
                <a16:creationId xmlns:a16="http://schemas.microsoft.com/office/drawing/2014/main" id="{D4480109-8A6C-9DFF-903D-50AD02AD64F7}"/>
              </a:ext>
            </a:extLst>
          </p:cNvPr>
          <p:cNvSpPr txBox="1"/>
          <p:nvPr/>
        </p:nvSpPr>
        <p:spPr>
          <a:xfrm>
            <a:off x="228600" y="6229192"/>
            <a:ext cx="8839199" cy="246221"/>
          </a:xfrm>
          <a:prstGeom prst="rect">
            <a:avLst/>
          </a:prstGeom>
          <a:noFill/>
        </p:spPr>
        <p:txBody>
          <a:bodyPr wrap="square" rtlCol="0">
            <a:spAutoFit/>
          </a:bodyPr>
          <a:lstStyle/>
          <a:p>
            <a:pPr algn="ctr"/>
            <a:r>
              <a:rPr lang="en-US" sz="1000" dirty="0">
                <a:latin typeface="Cambria Math" panose="02040503050406030204" pitchFamily="18" charset="0"/>
                <a:ea typeface="Cambria Math" panose="02040503050406030204" pitchFamily="18" charset="0"/>
              </a:rPr>
              <a:t>Scheduling IE when Receiver Address field is present</a:t>
            </a:r>
          </a:p>
        </p:txBody>
      </p:sp>
      <p:sp>
        <p:nvSpPr>
          <p:cNvPr id="13" name="TextBox 12">
            <a:extLst>
              <a:ext uri="{FF2B5EF4-FFF2-40B4-BE49-F238E27FC236}">
                <a16:creationId xmlns:a16="http://schemas.microsoft.com/office/drawing/2014/main" id="{ECAD3058-7BEC-C01E-BDD4-29BCEA5108CC}"/>
              </a:ext>
            </a:extLst>
          </p:cNvPr>
          <p:cNvSpPr txBox="1"/>
          <p:nvPr/>
        </p:nvSpPr>
        <p:spPr>
          <a:xfrm>
            <a:off x="228601" y="5144679"/>
            <a:ext cx="7366000" cy="245193"/>
          </a:xfrm>
          <a:prstGeom prst="rect">
            <a:avLst/>
          </a:prstGeom>
          <a:noFill/>
        </p:spPr>
        <p:txBody>
          <a:bodyPr wrap="square" rtlCol="0">
            <a:spAutoFit/>
          </a:bodyPr>
          <a:lstStyle/>
          <a:p>
            <a:pPr algn="ctr"/>
            <a:r>
              <a:rPr lang="en-US" sz="1000" dirty="0">
                <a:latin typeface="Cambria Math" panose="02040503050406030204" pitchFamily="18" charset="0"/>
                <a:ea typeface="Cambria Math" panose="02040503050406030204" pitchFamily="18" charset="0"/>
              </a:rPr>
              <a:t>Scheduling IE when Receiver Address field is not present</a:t>
            </a:r>
          </a:p>
        </p:txBody>
      </p:sp>
    </p:spTree>
    <p:extLst>
      <p:ext uri="{BB962C8B-B14F-4D97-AF65-F5344CB8AC3E}">
        <p14:creationId xmlns:p14="http://schemas.microsoft.com/office/powerpoint/2010/main" val="273290948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19486</TotalTime>
  <Words>1269</Words>
  <Application>Microsoft Macintosh PowerPoint</Application>
  <PresentationFormat>On-screen Show (4:3)</PresentationFormat>
  <Paragraphs>242</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Cambria Math</vt:lpstr>
      <vt:lpstr>Times New Roman</vt:lpstr>
      <vt:lpstr>Office Theme</vt:lpstr>
      <vt:lpstr>PowerPoint Presentation</vt:lpstr>
      <vt:lpstr>PowerPoint Presentation</vt:lpstr>
      <vt:lpstr>Previous Contributions</vt:lpstr>
      <vt:lpstr>Recap: Ranging Device Management IE</vt:lpstr>
      <vt:lpstr>Motivation</vt:lpstr>
      <vt:lpstr>Proposal: New Scheduling IE</vt:lpstr>
      <vt:lpstr>Proposal: New Scheduling IE</vt:lpstr>
      <vt:lpstr>Proposal: New Scheduling IE</vt:lpstr>
      <vt:lpstr>Additional Proposal: Receiver Address</vt:lpstr>
      <vt:lpstr>Summary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Kangjin Yoon</cp:lastModifiedBy>
  <cp:revision>73</cp:revision>
  <cp:lastPrinted>1998-02-10T13:28:06Z</cp:lastPrinted>
  <dcterms:created xsi:type="dcterms:W3CDTF">2022-06-24T18:41:14Z</dcterms:created>
  <dcterms:modified xsi:type="dcterms:W3CDTF">2022-09-14T03:17:11Z</dcterms:modified>
</cp:coreProperties>
</file>