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2"/>
  </p:notesMasterIdLst>
  <p:handoutMasterIdLst>
    <p:handoutMasterId r:id="rId13"/>
  </p:handoutMasterIdLst>
  <p:sldIdLst>
    <p:sldId id="259" r:id="rId3"/>
    <p:sldId id="258" r:id="rId4"/>
    <p:sldId id="289" r:id="rId5"/>
    <p:sldId id="290" r:id="rId6"/>
    <p:sldId id="291" r:id="rId7"/>
    <p:sldId id="292" r:id="rId8"/>
    <p:sldId id="293" r:id="rId9"/>
    <p:sldId id="294" r:id="rId10"/>
    <p:sldId id="296" r:id="rId1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67"/>
    <p:restoredTop sz="95918"/>
  </p:normalViewPr>
  <p:slideViewPr>
    <p:cSldViewPr>
      <p:cViewPr varScale="1">
        <p:scale>
          <a:sx n="118" d="100"/>
          <a:sy n="118" d="100"/>
        </p:scale>
        <p:origin x="1200" y="200"/>
      </p:cViewPr>
      <p:guideLst>
        <p:guide orient="horz" pos="2160"/>
        <p:guide pos="384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liang Luo" userId="a6bc156bce9c8a43" providerId="LiveId" clId="{F9C01241-CF8C-1348-AAB5-667F8565DFB3}"/>
    <pc:docChg chg="modSld">
      <pc:chgData name="Xiliang Luo" userId="a6bc156bce9c8a43" providerId="LiveId" clId="{F9C01241-CF8C-1348-AAB5-667F8565DFB3}" dt="2022-09-07T05:58:53.783" v="11" actId="20577"/>
      <pc:docMkLst>
        <pc:docMk/>
      </pc:docMkLst>
      <pc:sldChg chg="modSp mod">
        <pc:chgData name="Xiliang Luo" userId="a6bc156bce9c8a43" providerId="LiveId" clId="{F9C01241-CF8C-1348-AAB5-667F8565DFB3}" dt="2022-09-07T05:58:44.553" v="5" actId="20577"/>
        <pc:sldMkLst>
          <pc:docMk/>
          <pc:sldMk cId="534383571" sldId="290"/>
        </pc:sldMkLst>
        <pc:spChg chg="mod">
          <ac:chgData name="Xiliang Luo" userId="a6bc156bce9c8a43" providerId="LiveId" clId="{F9C01241-CF8C-1348-AAB5-667F8565DFB3}" dt="2022-09-07T05:58:41.484" v="3" actId="20577"/>
          <ac:spMkLst>
            <pc:docMk/>
            <pc:sldMk cId="534383571" sldId="290"/>
            <ac:spMk id="3" creationId="{19D3C2B5-444A-5652-2324-7CF95B7C6652}"/>
          </ac:spMkLst>
        </pc:spChg>
        <pc:spChg chg="mod">
          <ac:chgData name="Xiliang Luo" userId="a6bc156bce9c8a43" providerId="LiveId" clId="{F9C01241-CF8C-1348-AAB5-667F8565DFB3}" dt="2022-09-07T05:58:39.380" v="1" actId="20577"/>
          <ac:spMkLst>
            <pc:docMk/>
            <pc:sldMk cId="534383571" sldId="290"/>
            <ac:spMk id="33" creationId="{D984AF91-FA17-2509-3A3D-1FD25FDCA314}"/>
          </ac:spMkLst>
        </pc:spChg>
        <pc:spChg chg="mod">
          <ac:chgData name="Xiliang Luo" userId="a6bc156bce9c8a43" providerId="LiveId" clId="{F9C01241-CF8C-1348-AAB5-667F8565DFB3}" dt="2022-09-07T05:58:44.553" v="5" actId="20577"/>
          <ac:spMkLst>
            <pc:docMk/>
            <pc:sldMk cId="534383571" sldId="290"/>
            <ac:spMk id="34" creationId="{6D8E1CC8-6BA7-2F46-7A08-C3F1AD3EB4E7}"/>
          </ac:spMkLst>
        </pc:spChg>
        <pc:cxnChg chg="mod">
          <ac:chgData name="Xiliang Luo" userId="a6bc156bce9c8a43" providerId="LiveId" clId="{F9C01241-CF8C-1348-AAB5-667F8565DFB3}" dt="2022-09-07T05:58:41.484" v="3" actId="20577"/>
          <ac:cxnSpMkLst>
            <pc:docMk/>
            <pc:sldMk cId="534383571" sldId="290"/>
            <ac:cxnSpMk id="24" creationId="{0D250CEB-CFFE-BE6C-186F-AC8C9F34AB6B}"/>
          </ac:cxnSpMkLst>
        </pc:cxnChg>
        <pc:cxnChg chg="mod">
          <ac:chgData name="Xiliang Luo" userId="a6bc156bce9c8a43" providerId="LiveId" clId="{F9C01241-CF8C-1348-AAB5-667F8565DFB3}" dt="2022-09-07T05:58:39.380" v="1" actId="20577"/>
          <ac:cxnSpMkLst>
            <pc:docMk/>
            <pc:sldMk cId="534383571" sldId="290"/>
            <ac:cxnSpMk id="35" creationId="{49CE7D6D-9885-045B-715D-B9F3800A16E0}"/>
          </ac:cxnSpMkLst>
        </pc:cxnChg>
        <pc:cxnChg chg="mod">
          <ac:chgData name="Xiliang Luo" userId="a6bc156bce9c8a43" providerId="LiveId" clId="{F9C01241-CF8C-1348-AAB5-667F8565DFB3}" dt="2022-09-07T05:58:44.553" v="5" actId="20577"/>
          <ac:cxnSpMkLst>
            <pc:docMk/>
            <pc:sldMk cId="534383571" sldId="290"/>
            <ac:cxnSpMk id="36" creationId="{8931655B-D3C5-6DE8-DC27-CB98E02D2759}"/>
          </ac:cxnSpMkLst>
        </pc:cxnChg>
      </pc:sldChg>
      <pc:sldChg chg="modSp mod">
        <pc:chgData name="Xiliang Luo" userId="a6bc156bce9c8a43" providerId="LiveId" clId="{F9C01241-CF8C-1348-AAB5-667F8565DFB3}" dt="2022-09-07T05:58:53.783" v="11" actId="20577"/>
        <pc:sldMkLst>
          <pc:docMk/>
          <pc:sldMk cId="3150171158" sldId="293"/>
        </pc:sldMkLst>
        <pc:spChg chg="mod">
          <ac:chgData name="Xiliang Luo" userId="a6bc156bce9c8a43" providerId="LiveId" clId="{F9C01241-CF8C-1348-AAB5-667F8565DFB3}" dt="2022-09-07T05:58:48.987" v="7" actId="20577"/>
          <ac:spMkLst>
            <pc:docMk/>
            <pc:sldMk cId="3150171158" sldId="293"/>
            <ac:spMk id="50" creationId="{204A5B73-C7E6-2C38-04EA-3B7F354BEE7C}"/>
          </ac:spMkLst>
        </pc:spChg>
        <pc:spChg chg="mod">
          <ac:chgData name="Xiliang Luo" userId="a6bc156bce9c8a43" providerId="LiveId" clId="{F9C01241-CF8C-1348-AAB5-667F8565DFB3}" dt="2022-09-07T05:58:51.509" v="9" actId="20577"/>
          <ac:spMkLst>
            <pc:docMk/>
            <pc:sldMk cId="3150171158" sldId="293"/>
            <ac:spMk id="53" creationId="{431AD634-4B21-653E-9A71-EF6B6805F5B9}"/>
          </ac:spMkLst>
        </pc:spChg>
        <pc:spChg chg="mod">
          <ac:chgData name="Xiliang Luo" userId="a6bc156bce9c8a43" providerId="LiveId" clId="{F9C01241-CF8C-1348-AAB5-667F8565DFB3}" dt="2022-09-07T05:58:53.783" v="11" actId="20577"/>
          <ac:spMkLst>
            <pc:docMk/>
            <pc:sldMk cId="3150171158" sldId="293"/>
            <ac:spMk id="56" creationId="{C7AE0CE6-6249-6111-F6D1-FD35A4E9A3F1}"/>
          </ac:spMkLst>
        </pc:spChg>
        <pc:cxnChg chg="mod">
          <ac:chgData name="Xiliang Luo" userId="a6bc156bce9c8a43" providerId="LiveId" clId="{F9C01241-CF8C-1348-AAB5-667F8565DFB3}" dt="2022-09-07T05:58:48.987" v="7" actId="20577"/>
          <ac:cxnSpMkLst>
            <pc:docMk/>
            <pc:sldMk cId="3150171158" sldId="293"/>
            <ac:cxnSpMk id="51" creationId="{C060A7AA-95B2-58D9-8D86-E225B7FD6A29}"/>
          </ac:cxnSpMkLst>
        </pc:cxnChg>
        <pc:cxnChg chg="mod">
          <ac:chgData name="Xiliang Luo" userId="a6bc156bce9c8a43" providerId="LiveId" clId="{F9C01241-CF8C-1348-AAB5-667F8565DFB3}" dt="2022-09-07T05:58:51.509" v="9" actId="20577"/>
          <ac:cxnSpMkLst>
            <pc:docMk/>
            <pc:sldMk cId="3150171158" sldId="293"/>
            <ac:cxnSpMk id="54" creationId="{B97EC75A-C138-AA9B-CB57-6C2C85994D9C}"/>
          </ac:cxnSpMkLst>
        </pc:cxnChg>
        <pc:cxnChg chg="mod">
          <ac:chgData name="Xiliang Luo" userId="a6bc156bce9c8a43" providerId="LiveId" clId="{F9C01241-CF8C-1348-AAB5-667F8565DFB3}" dt="2022-09-07T05:58:53.783" v="11" actId="20577"/>
          <ac:cxnSpMkLst>
            <pc:docMk/>
            <pc:sldMk cId="3150171158" sldId="293"/>
            <ac:cxnSpMk id="57" creationId="{1BF6F2E6-BCED-8A54-B60A-EE8355B23498}"/>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112641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74981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010176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609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447801"/>
            <a:ext cx="10363200" cy="464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1" fontAlgn="base" hangingPunct="1">
        <a:spcBef>
          <a:spcPct val="0"/>
        </a:spcBef>
        <a:spcAft>
          <a:spcPct val="0"/>
        </a:spcAft>
        <a:defRPr sz="32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18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869714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8" r:id="rId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762000" y="698341"/>
            <a:ext cx="10743456" cy="4447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400" b="1" u="sng" dirty="0">
                <a:effectLst>
                  <a:outerShdw blurRad="38100" dist="38100" dir="2700000" algn="tl">
                    <a:srgbClr val="C0C0C0"/>
                  </a:outerShdw>
                </a:effectLst>
                <a:latin typeface="+mn-lt"/>
              </a:rPr>
              <a:t>Project: IEEE P802.15 Working Group for Wireless Personal Area Networks (WPANs)</a:t>
            </a:r>
            <a:endParaRPr lang="en-US" altLang="en-US" sz="2400" b="1" dirty="0">
              <a:latin typeface="+mn-lt"/>
            </a:endParaRPr>
          </a:p>
          <a:p>
            <a:endParaRPr lang="en-US" altLang="en-US" sz="1600" dirty="0">
              <a:solidFill>
                <a:schemeClr val="tx2"/>
              </a:solidFill>
            </a:endParaRPr>
          </a:p>
          <a:p>
            <a:r>
              <a:rPr lang="en-US" altLang="en-US" sz="1600" b="1" dirty="0"/>
              <a:t>Submission Title:</a:t>
            </a:r>
            <a:r>
              <a:rPr lang="en-US" altLang="en-US" sz="1600" dirty="0"/>
              <a:t> </a:t>
            </a:r>
            <a:r>
              <a:rPr lang="en-US" sz="1600" dirty="0"/>
              <a:t>RMARKERs in Mixed MMS for Ranging Integrity</a:t>
            </a:r>
            <a:endParaRPr lang="en-US" altLang="en-US" sz="1600" dirty="0"/>
          </a:p>
          <a:p>
            <a:r>
              <a:rPr lang="en-US" altLang="en-US" sz="1600" b="1" dirty="0"/>
              <a:t>Date Submitted:</a:t>
            </a:r>
            <a:r>
              <a:rPr lang="en-US" altLang="en-US" sz="1600" dirty="0"/>
              <a:t> 13 September, 2022	</a:t>
            </a:r>
          </a:p>
          <a:p>
            <a:r>
              <a:rPr lang="en-US" altLang="en-US" sz="1600" b="1" dirty="0"/>
              <a:t>Source:</a:t>
            </a:r>
            <a:r>
              <a:rPr lang="en-US" altLang="en-US" sz="1600" dirty="0"/>
              <a:t> Xiliang Luo, Vinod </a:t>
            </a:r>
            <a:r>
              <a:rPr lang="en-US" altLang="en-US" sz="1600" dirty="0" err="1"/>
              <a:t>Kristem</a:t>
            </a:r>
            <a:r>
              <a:rPr lang="en-US" altLang="en-US" sz="1600" dirty="0"/>
              <a:t>, Moche Cohen (Apple Inc.)</a:t>
            </a:r>
          </a:p>
          <a:p>
            <a:r>
              <a:rPr lang="en-US" altLang="en-US" sz="1600" b="1" dirty="0"/>
              <a:t>Address</a:t>
            </a:r>
            <a:r>
              <a:rPr lang="en-US" altLang="en-US" sz="1600" dirty="0"/>
              <a:t>: One Apple Park Way, Cupertino, CA 95104, USA</a:t>
            </a:r>
          </a:p>
          <a:p>
            <a:r>
              <a:rPr lang="en-US" altLang="en-US" sz="1600" b="1" dirty="0"/>
              <a:t>E-Mail</a:t>
            </a:r>
            <a:r>
              <a:rPr lang="en-US" altLang="en-US" sz="1600" dirty="0"/>
              <a:t>:</a:t>
            </a:r>
            <a:r>
              <a:rPr lang="en-US" altLang="en-US" sz="1600" dirty="0">
                <a:hlinkClick r:id="rId2">
                  <a:extLst>
                    <a:ext uri="{A12FA001-AC4F-418D-AE19-62706E023703}">
                      <ahyp:hlinkClr xmlns:ahyp="http://schemas.microsoft.com/office/drawing/2018/hyperlinkcolor" val="tx"/>
                    </a:ext>
                  </a:extLst>
                </a:hlinkClick>
              </a:rPr>
              <a:t> </a:t>
            </a:r>
            <a:r>
              <a:rPr lang="en-US" altLang="en-US" sz="1600" dirty="0" err="1"/>
              <a:t>luoxiliang@ieee.org</a:t>
            </a:r>
            <a:endParaRPr lang="en-US" altLang="en-US" sz="1600" dirty="0"/>
          </a:p>
          <a:p>
            <a:pPr>
              <a:spcBef>
                <a:spcPts val="600"/>
              </a:spcBef>
              <a:spcAft>
                <a:spcPts val="600"/>
              </a:spcAft>
            </a:pPr>
            <a:r>
              <a:rPr lang="en-US" altLang="en-US" sz="1600" b="1" dirty="0"/>
              <a:t>Abstract:</a:t>
            </a:r>
            <a:r>
              <a:rPr lang="en-US" altLang="en-US" sz="1600" dirty="0"/>
              <a:t>	More discussions and recommendations about the ranging markers in mixed MMS format that enable ranging integrity.</a:t>
            </a:r>
          </a:p>
          <a:p>
            <a:pPr>
              <a:spcBef>
                <a:spcPts val="600"/>
              </a:spcBef>
              <a:spcAft>
                <a:spcPts val="600"/>
              </a:spcAft>
            </a:pPr>
            <a:r>
              <a:rPr lang="en-US" altLang="en-US" sz="1600" b="1" dirty="0"/>
              <a:t>Purpose:	</a:t>
            </a:r>
            <a:r>
              <a:rPr lang="en-US" altLang="en-US" sz="1600" dirty="0"/>
              <a:t>Define RMARKERs to ensure ranging integrity with mixed MMS format.</a:t>
            </a:r>
          </a:p>
          <a:p>
            <a:pPr>
              <a:spcBef>
                <a:spcPts val="600"/>
              </a:spcBef>
              <a:spcAft>
                <a:spcPts val="600"/>
              </a:spcAft>
            </a:pPr>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t>Release:</a:t>
            </a:r>
            <a:r>
              <a:rPr lang="en-US" altLang="en-US" sz="1600" dirty="0"/>
              <a:t>	The contributor acknowledges and accepts that this contribution becomes the property of IEEE and may be made publicly available by P802.15.	</a:t>
            </a:r>
          </a:p>
        </p:txBody>
      </p:sp>
      <p:grpSp>
        <p:nvGrpSpPr>
          <p:cNvPr id="10" name="Group 9">
            <a:extLst>
              <a:ext uri="{FF2B5EF4-FFF2-40B4-BE49-F238E27FC236}">
                <a16:creationId xmlns:a16="http://schemas.microsoft.com/office/drawing/2014/main" id="{2E51E485-73B7-7AE7-785F-239D2F8E8CBB}"/>
              </a:ext>
            </a:extLst>
          </p:cNvPr>
          <p:cNvGrpSpPr/>
          <p:nvPr/>
        </p:nvGrpSpPr>
        <p:grpSpPr>
          <a:xfrm>
            <a:off x="386379" y="289878"/>
            <a:ext cx="11423877" cy="6491921"/>
            <a:chOff x="386379" y="289878"/>
            <a:chExt cx="11423877" cy="6491921"/>
          </a:xfrm>
        </p:grpSpPr>
        <p:sp>
          <p:nvSpPr>
            <p:cNvPr id="11" name="Date Placeholder 1">
              <a:extLst>
                <a:ext uri="{FF2B5EF4-FFF2-40B4-BE49-F238E27FC236}">
                  <a16:creationId xmlns:a16="http://schemas.microsoft.com/office/drawing/2014/main" id="{B3DB0BE0-1BB4-D262-5E92-3D3D43AD65D0}"/>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12" name="Footer Placeholder 2">
              <a:extLst>
                <a:ext uri="{FF2B5EF4-FFF2-40B4-BE49-F238E27FC236}">
                  <a16:creationId xmlns:a16="http://schemas.microsoft.com/office/drawing/2014/main" id="{0D67E5C6-3E5A-67F3-7F73-A24FC1CE456C}"/>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13" name="Rectangle 7">
              <a:extLst>
                <a:ext uri="{FF2B5EF4-FFF2-40B4-BE49-F238E27FC236}">
                  <a16:creationId xmlns:a16="http://schemas.microsoft.com/office/drawing/2014/main" id="{14E9CE6C-851F-3020-167A-3B08A278E5EC}"/>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14" name="Straight Connector 13">
              <a:extLst>
                <a:ext uri="{FF2B5EF4-FFF2-40B4-BE49-F238E27FC236}">
                  <a16:creationId xmlns:a16="http://schemas.microsoft.com/office/drawing/2014/main" id="{E8C6E221-2277-38ED-9281-31901DCA90E2}"/>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0F50A5DB-0899-204F-D0FF-531458D4B7CC}"/>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16" name="Footer Placeholder 2">
              <a:extLst>
                <a:ext uri="{FF2B5EF4-FFF2-40B4-BE49-F238E27FC236}">
                  <a16:creationId xmlns:a16="http://schemas.microsoft.com/office/drawing/2014/main" id="{1198DA64-EDA9-2EDC-FB76-250E3913B97B}"/>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138037707"/>
              </p:ext>
            </p:extLst>
          </p:nvPr>
        </p:nvGraphicFramePr>
        <p:xfrm>
          <a:off x="990600" y="838388"/>
          <a:ext cx="10287000" cy="5486212"/>
        </p:xfrm>
        <a:graphic>
          <a:graphicData uri="http://schemas.openxmlformats.org/drawingml/2006/table">
            <a:tbl>
              <a:tblPr firstRow="1" bandRow="1">
                <a:tableStyleId>{5940675A-B579-460E-94D1-54222C63F5DA}</a:tableStyleId>
              </a:tblPr>
              <a:tblGrid>
                <a:gridCol w="5029200">
                  <a:extLst>
                    <a:ext uri="{9D8B030D-6E8A-4147-A177-3AD203B41FA5}">
                      <a16:colId xmlns:a16="http://schemas.microsoft.com/office/drawing/2014/main" val="1745747388"/>
                    </a:ext>
                  </a:extLst>
                </a:gridCol>
                <a:gridCol w="5257800">
                  <a:extLst>
                    <a:ext uri="{9D8B030D-6E8A-4147-A177-3AD203B41FA5}">
                      <a16:colId xmlns:a16="http://schemas.microsoft.com/office/drawing/2014/main" val="1336621721"/>
                    </a:ext>
                  </a:extLst>
                </a:gridCol>
              </a:tblGrid>
              <a:tr h="261916">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60172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8990">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916">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7732">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61916">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MMS</a:t>
                      </a:r>
                    </a:p>
                  </a:txBody>
                  <a:tcPr marL="62197" marR="62197" marT="0" marB="0"/>
                </a:tc>
                <a:extLst>
                  <a:ext uri="{0D108BD9-81ED-4DB2-BD59-A6C34878D82A}">
                    <a16:rowId xmlns:a16="http://schemas.microsoft.com/office/drawing/2014/main" val="402719402"/>
                  </a:ext>
                </a:extLst>
              </a:tr>
              <a:tr h="261916">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98990">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MMS for high-integrity ranging</a:t>
                      </a:r>
                    </a:p>
                  </a:txBody>
                  <a:tcPr marL="62197" marR="62197" marT="0" marB="0"/>
                </a:tc>
                <a:extLst>
                  <a:ext uri="{0D108BD9-81ED-4DB2-BD59-A6C34878D82A}">
                    <a16:rowId xmlns:a16="http://schemas.microsoft.com/office/drawing/2014/main" val="313926360"/>
                  </a:ext>
                </a:extLst>
              </a:tr>
              <a:tr h="261916">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61916">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NBA-MMS</a:t>
                      </a:r>
                    </a:p>
                  </a:txBody>
                  <a:tcPr marL="62197" marR="62197" marT="0" marB="0"/>
                </a:tc>
                <a:extLst>
                  <a:ext uri="{0D108BD9-81ED-4DB2-BD59-A6C34878D82A}">
                    <a16:rowId xmlns:a16="http://schemas.microsoft.com/office/drawing/2014/main" val="1409934918"/>
                  </a:ext>
                </a:extLst>
              </a:tr>
              <a:tr h="397732">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98990">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916">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397732">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98990">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61916">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grpSp>
        <p:nvGrpSpPr>
          <p:cNvPr id="6" name="Group 5">
            <a:extLst>
              <a:ext uri="{FF2B5EF4-FFF2-40B4-BE49-F238E27FC236}">
                <a16:creationId xmlns:a16="http://schemas.microsoft.com/office/drawing/2014/main" id="{B7227688-92F6-F8DD-20B4-11829AA7EFF5}"/>
              </a:ext>
            </a:extLst>
          </p:cNvPr>
          <p:cNvGrpSpPr/>
          <p:nvPr/>
        </p:nvGrpSpPr>
        <p:grpSpPr>
          <a:xfrm>
            <a:off x="386379" y="289878"/>
            <a:ext cx="11423877" cy="6491921"/>
            <a:chOff x="386379" y="289878"/>
            <a:chExt cx="11423877" cy="6491921"/>
          </a:xfrm>
        </p:grpSpPr>
        <p:sp>
          <p:nvSpPr>
            <p:cNvPr id="8" name="Date Placeholder 1">
              <a:extLst>
                <a:ext uri="{FF2B5EF4-FFF2-40B4-BE49-F238E27FC236}">
                  <a16:creationId xmlns:a16="http://schemas.microsoft.com/office/drawing/2014/main" id="{22DF7430-5027-E7F9-BE60-67ABA6F46F0C}"/>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10" name="Footer Placeholder 2">
              <a:extLst>
                <a:ext uri="{FF2B5EF4-FFF2-40B4-BE49-F238E27FC236}">
                  <a16:creationId xmlns:a16="http://schemas.microsoft.com/office/drawing/2014/main" id="{0E388BC2-7BC4-5C07-BD37-3DF885CC2ECD}"/>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11" name="Rectangle 7">
              <a:extLst>
                <a:ext uri="{FF2B5EF4-FFF2-40B4-BE49-F238E27FC236}">
                  <a16:creationId xmlns:a16="http://schemas.microsoft.com/office/drawing/2014/main" id="{4A4D5251-A571-16DC-C877-5C51828B548B}"/>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14" name="Straight Connector 13">
              <a:extLst>
                <a:ext uri="{FF2B5EF4-FFF2-40B4-BE49-F238E27FC236}">
                  <a16:creationId xmlns:a16="http://schemas.microsoft.com/office/drawing/2014/main" id="{28C5F275-0209-C9EA-FC89-0B78C022E270}"/>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50F39D31-5287-0A2B-14C9-D2AE39BD9C70}"/>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16" name="Footer Placeholder 2">
              <a:extLst>
                <a:ext uri="{FF2B5EF4-FFF2-40B4-BE49-F238E27FC236}">
                  <a16:creationId xmlns:a16="http://schemas.microsoft.com/office/drawing/2014/main" id="{330B208E-D982-B504-103A-6C5A3DDD5BE4}"/>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457200" y="1376022"/>
                <a:ext cx="11353051" cy="2481188"/>
              </a:xfrm>
            </p:spPr>
            <p:txBody>
              <a:bodyPr/>
              <a:lstStyle/>
              <a:p>
                <a:r>
                  <a:rPr lang="en-US" sz="1800" dirty="0"/>
                  <a:t>Overall designs</a:t>
                </a:r>
              </a:p>
              <a:p>
                <a:pPr lvl="1"/>
                <a:r>
                  <a:rPr lang="en-US" sz="1400" dirty="0"/>
                  <a:t>Ranging integrity </a:t>
                </a:r>
              </a:p>
              <a:p>
                <a:pPr lvl="2"/>
                <a:r>
                  <a:rPr lang="en-US" sz="1400" dirty="0"/>
                  <a:t>baseline: build on 4z </a:t>
                </a:r>
                <a:r>
                  <a:rPr lang="en-US" sz="1400" dirty="0">
                    <a:solidFill>
                      <a:srgbClr val="000000"/>
                    </a:solidFill>
                  </a:rPr>
                  <a:t>schemes</a:t>
                </a:r>
              </a:p>
              <a:p>
                <a:pPr lvl="2"/>
                <a:r>
                  <a:rPr lang="en-US" sz="1400" dirty="0">
                    <a:solidFill>
                      <a:srgbClr val="000000"/>
                    </a:solidFill>
                  </a:rPr>
                  <a:t>attain performance enhancements by exploiting multiple fragments</a:t>
                </a:r>
              </a:p>
              <a:p>
                <a:pPr lvl="1"/>
                <a:r>
                  <a:rPr lang="en-US" sz="1400" dirty="0"/>
                  <a:t>X &amp; Y can be flexibly configured as follows</a:t>
                </a:r>
              </a:p>
              <a:p>
                <a:pPr lvl="2"/>
                <a:r>
                  <a:rPr lang="en-US" sz="1400" dirty="0"/>
                  <a:t>With NB assistance: </a:t>
                </a:r>
              </a:p>
              <a:p>
                <a:pPr lvl="3"/>
                <a:r>
                  <a:rPr lang="en-US" sz="1400" dirty="0"/>
                  <a:t>X</a:t>
                </a:r>
                <a:r>
                  <a:rPr lang="en-US" sz="1400" dirty="0">
                    <a:ea typeface="Cambria Math" panose="02040503050406030204" pitchFamily="18" charset="0"/>
                  </a:rPr>
                  <a:t>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Y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a:t>
                </a:r>
                <a:r>
                  <a:rPr lang="en-US" sz="1400" dirty="0">
                    <a:sym typeface="Wingdings" pitchFamily="2" charset="2"/>
                  </a:rPr>
                  <a:t></a:t>
                </a:r>
                <a:r>
                  <a:rPr lang="en-US" sz="1400" dirty="0"/>
                  <a:t> incremental gain</a:t>
                </a:r>
              </a:p>
              <a:p>
                <a:pPr lvl="2"/>
                <a:r>
                  <a:rPr lang="en-US" sz="1400" dirty="0"/>
                  <a:t>Without NB assistance:</a:t>
                </a:r>
              </a:p>
              <a:p>
                <a:pPr lvl="3"/>
                <a:r>
                  <a:rPr lang="en-US" sz="1400" dirty="0"/>
                  <a:t>X</a:t>
                </a:r>
                <a14:m>
                  <m:oMath xmlns:m="http://schemas.openxmlformats.org/officeDocument/2006/math">
                    <m:r>
                      <a:rPr lang="en-US" sz="1400">
                        <a:latin typeface="Cambria Math" panose="02040503050406030204" pitchFamily="18" charset="0"/>
                        <a:ea typeface="Cambria Math" panose="02040503050406030204" pitchFamily="18" charset="0"/>
                      </a:rPr>
                      <m:t> </m:t>
                    </m:r>
                    <m:r>
                      <a:rPr lang="en-US" sz="1400" i="1">
                        <a:latin typeface="Cambria Math" panose="02040503050406030204" pitchFamily="18" charset="0"/>
                        <a:ea typeface="Cambria Math" panose="02040503050406030204" pitchFamily="18" charset="0"/>
                      </a:rPr>
                      <m:t>∈ </m:t>
                    </m:r>
                  </m:oMath>
                </a14:m>
                <a:r>
                  <a:rPr lang="en-US" sz="1400" dirty="0"/>
                  <a:t>{0, 1, 2, 4, 8} </a:t>
                </a:r>
                <a:r>
                  <a:rPr lang="en-US" sz="1400" dirty="0">
                    <a:sym typeface="Wingdings" pitchFamily="2" charset="2"/>
                  </a:rPr>
                  <a:t>, </a:t>
                </a:r>
                <a:r>
                  <a:rPr lang="en-US" sz="1400" dirty="0"/>
                  <a:t>Y</a:t>
                </a:r>
                <a:r>
                  <a:rPr lang="en-US" sz="1400" dirty="0">
                    <a:ea typeface="Cambria Math" panose="02040503050406030204" pitchFamily="18" charset="0"/>
                  </a:rPr>
                  <a:t> </a:t>
                </a:r>
                <a14:m>
                  <m:oMath xmlns:m="http://schemas.openxmlformats.org/officeDocument/2006/math">
                    <m:r>
                      <a:rPr lang="en-US" sz="1400" i="1">
                        <a:latin typeface="Cambria Math" panose="02040503050406030204" pitchFamily="18" charset="0"/>
                        <a:ea typeface="Cambria Math" panose="02040503050406030204" pitchFamily="18" charset="0"/>
                      </a:rPr>
                      <m:t>∈</m:t>
                    </m:r>
                  </m:oMath>
                </a14:m>
                <a:r>
                  <a:rPr lang="en-US" sz="1400" dirty="0"/>
                  <a:t> {1, 2, 4, 8} </a:t>
                </a:r>
                <a:r>
                  <a:rPr lang="en-US" sz="1400" dirty="0">
                    <a:sym typeface="Wingdings" pitchFamily="2" charset="2"/>
                  </a:rPr>
                  <a:t></a:t>
                </a:r>
                <a:r>
                  <a:rPr lang="en-US" sz="1400" dirty="0"/>
                  <a:t> incremental gains</a:t>
                </a:r>
              </a:p>
            </p:txBody>
          </p:sp>
        </mc:Choice>
        <mc:Fallback xmlns="">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457200" y="1376022"/>
                <a:ext cx="11353051" cy="2481188"/>
              </a:xfrm>
              <a:blipFill>
                <a:blip r:embed="rId2"/>
                <a:stretch>
                  <a:fillRect l="-336" t="-2041"/>
                </a:stretch>
              </a:blipFill>
            </p:spPr>
            <p:txBody>
              <a:bodyPr/>
              <a:lstStyle/>
              <a:p>
                <a:r>
                  <a:rPr lang="en-US">
                    <a:noFill/>
                  </a:rPr>
                  <a:t> </a:t>
                </a:r>
              </a:p>
            </p:txBody>
          </p:sp>
        </mc:Fallback>
      </mc:AlternateContent>
      <p:sp>
        <p:nvSpPr>
          <p:cNvPr id="79" name="Z = {0, 1}">
            <a:extLst>
              <a:ext uri="{FF2B5EF4-FFF2-40B4-BE49-F238E27FC236}">
                <a16:creationId xmlns:a16="http://schemas.microsoft.com/office/drawing/2014/main" id="{60CAA54F-9A70-E1D3-4524-1BE0540B7CF0}"/>
              </a:ext>
            </a:extLst>
          </p:cNvPr>
          <p:cNvSpPr txBox="1"/>
          <p:nvPr/>
        </p:nvSpPr>
        <p:spPr>
          <a:xfrm>
            <a:off x="6285998" y="4905062"/>
            <a:ext cx="857312"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t>Z = {0, 1}</a:t>
            </a:r>
          </a:p>
        </p:txBody>
      </p:sp>
      <p:grpSp>
        <p:nvGrpSpPr>
          <p:cNvPr id="31" name="Group 30">
            <a:extLst>
              <a:ext uri="{FF2B5EF4-FFF2-40B4-BE49-F238E27FC236}">
                <a16:creationId xmlns:a16="http://schemas.microsoft.com/office/drawing/2014/main" id="{1E850226-239B-36C0-72C5-8E3D1AED6414}"/>
              </a:ext>
            </a:extLst>
          </p:cNvPr>
          <p:cNvGrpSpPr/>
          <p:nvPr/>
        </p:nvGrpSpPr>
        <p:grpSpPr>
          <a:xfrm>
            <a:off x="609600" y="3857209"/>
            <a:ext cx="10972800" cy="2481187"/>
            <a:chOff x="1439732" y="4075640"/>
            <a:chExt cx="8956062" cy="2057400"/>
          </a:xfrm>
        </p:grpSpPr>
        <p:sp>
          <p:nvSpPr>
            <p:cNvPr id="10" name="Rectangle 9">
              <a:extLst>
                <a:ext uri="{FF2B5EF4-FFF2-40B4-BE49-F238E27FC236}">
                  <a16:creationId xmlns:a16="http://schemas.microsoft.com/office/drawing/2014/main" id="{0C78AA46-70D0-38A5-5F18-5C7D2244E23D}"/>
                </a:ext>
              </a:extLst>
            </p:cNvPr>
            <p:cNvSpPr/>
            <p:nvPr/>
          </p:nvSpPr>
          <p:spPr bwMode="auto">
            <a:xfrm>
              <a:off x="2176318" y="4113740"/>
              <a:ext cx="457200" cy="685799"/>
            </a:xfrm>
            <a:prstGeom prst="rect">
              <a:avLst/>
            </a:prstGeom>
            <a:solidFill>
              <a:srgbClr val="7030A0"/>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dirty="0">
                  <a:solidFill>
                    <a:srgbClr val="FFFF00"/>
                  </a:solidFill>
                  <a:latin typeface="Helvetica Neue" panose="02000503000000020004" pitchFamily="2" charset="0"/>
                  <a:ea typeface="Helvetica Neue" panose="02000503000000020004" pitchFamily="2" charset="0"/>
                  <a:cs typeface="Helvetica Neue" panose="02000503000000020004" pitchFamily="2" charset="0"/>
                </a:rPr>
                <a:t>NB</a:t>
              </a:r>
              <a:endParaRPr lang="en-US" sz="1600" dirty="0">
                <a:solidFill>
                  <a:srgbClr val="FFFF00"/>
                </a:solidFill>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9" name="Freeform 8">
              <a:extLst>
                <a:ext uri="{FF2B5EF4-FFF2-40B4-BE49-F238E27FC236}">
                  <a16:creationId xmlns:a16="http://schemas.microsoft.com/office/drawing/2014/main" id="{D5161DDD-49D5-AA1B-088A-8B22C7734EFA}"/>
                </a:ext>
              </a:extLst>
            </p:cNvPr>
            <p:cNvSpPr/>
            <p:nvPr/>
          </p:nvSpPr>
          <p:spPr bwMode="auto">
            <a:xfrm>
              <a:off x="2667047" y="4444087"/>
              <a:ext cx="560921" cy="862584"/>
            </a:xfrm>
            <a:custGeom>
              <a:avLst/>
              <a:gdLst>
                <a:gd name="connsiteX0" fmla="*/ 0 w 320040"/>
                <a:gd name="connsiteY0" fmla="*/ 0 h 905256"/>
                <a:gd name="connsiteX1" fmla="*/ 219456 w 320040"/>
                <a:gd name="connsiteY1" fmla="*/ 228600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20040"/>
                <a:gd name="connsiteY0" fmla="*/ 0 h 905256"/>
                <a:gd name="connsiteX1" fmla="*/ 256182 w 320040"/>
                <a:gd name="connsiteY1" fmla="*/ 289401 h 905256"/>
                <a:gd name="connsiteX2" fmla="*/ 320040 w 320040"/>
                <a:gd name="connsiteY2" fmla="*/ 905256 h 905256"/>
                <a:gd name="connsiteX0" fmla="*/ 0 w 362012"/>
                <a:gd name="connsiteY0" fmla="*/ 0 h 783654"/>
                <a:gd name="connsiteX1" fmla="*/ 256182 w 362012"/>
                <a:gd name="connsiteY1" fmla="*/ 289401 h 783654"/>
                <a:gd name="connsiteX2" fmla="*/ 362012 w 362012"/>
                <a:gd name="connsiteY2" fmla="*/ 783654 h 783654"/>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56182 w 341026"/>
                <a:gd name="connsiteY1" fmla="*/ 289401 h 844455"/>
                <a:gd name="connsiteX2" fmla="*/ 341026 w 341026"/>
                <a:gd name="connsiteY2" fmla="*/ 844455 h 844455"/>
                <a:gd name="connsiteX0" fmla="*/ 0 w 341026"/>
                <a:gd name="connsiteY0" fmla="*/ 0 h 844455"/>
                <a:gd name="connsiteX1" fmla="*/ 214209 w 341026"/>
                <a:gd name="connsiteY1" fmla="*/ 218467 h 844455"/>
                <a:gd name="connsiteX2" fmla="*/ 341026 w 341026"/>
                <a:gd name="connsiteY2" fmla="*/ 844455 h 844455"/>
                <a:gd name="connsiteX0" fmla="*/ 0 w 299053"/>
                <a:gd name="connsiteY0" fmla="*/ 0 h 966057"/>
                <a:gd name="connsiteX1" fmla="*/ 214209 w 299053"/>
                <a:gd name="connsiteY1" fmla="*/ 218467 h 966057"/>
                <a:gd name="connsiteX2" fmla="*/ 299053 w 299053"/>
                <a:gd name="connsiteY2" fmla="*/ 966057 h 966057"/>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 name="connsiteX0" fmla="*/ 0 w 330532"/>
                <a:gd name="connsiteY0" fmla="*/ 0 h 955924"/>
                <a:gd name="connsiteX1" fmla="*/ 214209 w 330532"/>
                <a:gd name="connsiteY1" fmla="*/ 218467 h 955924"/>
                <a:gd name="connsiteX2" fmla="*/ 330532 w 330532"/>
                <a:gd name="connsiteY2" fmla="*/ 955924 h 955924"/>
              </a:gdLst>
              <a:ahLst/>
              <a:cxnLst>
                <a:cxn ang="0">
                  <a:pos x="connsiteX0" y="connsiteY0"/>
                </a:cxn>
                <a:cxn ang="0">
                  <a:pos x="connsiteX1" y="connsiteY1"/>
                </a:cxn>
                <a:cxn ang="0">
                  <a:pos x="connsiteX2" y="connsiteY2"/>
                </a:cxn>
              </a:cxnLst>
              <a:rect l="l" t="t" r="r" b="b"/>
              <a:pathLst>
                <a:path w="330532" h="955924">
                  <a:moveTo>
                    <a:pt x="0" y="0"/>
                  </a:moveTo>
                  <a:cubicBezTo>
                    <a:pt x="83058" y="38862"/>
                    <a:pt x="155622" y="67591"/>
                    <a:pt x="214209" y="218467"/>
                  </a:cubicBezTo>
                  <a:cubicBezTo>
                    <a:pt x="309522" y="531479"/>
                    <a:pt x="278366" y="576709"/>
                    <a:pt x="330532" y="955924"/>
                  </a:cubicBezTo>
                </a:path>
              </a:pathLst>
            </a:custGeom>
            <a:noFill/>
            <a:ln w="12700" cap="flat" cmpd="sng" algn="ctr">
              <a:solidFill>
                <a:srgbClr val="FF0000"/>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endParaRPr lang="en-US"/>
            </a:p>
          </p:txBody>
        </p:sp>
        <p:sp>
          <p:nvSpPr>
            <p:cNvPr id="11" name="Rectangle 10">
              <a:extLst>
                <a:ext uri="{FF2B5EF4-FFF2-40B4-BE49-F238E27FC236}">
                  <a16:creationId xmlns:a16="http://schemas.microsoft.com/office/drawing/2014/main" id="{B2505077-BC18-1AD3-8A3B-D3A6683B5651}"/>
                </a:ext>
              </a:extLst>
            </p:cNvPr>
            <p:cNvSpPr/>
            <p:nvPr/>
          </p:nvSpPr>
          <p:spPr bwMode="auto">
            <a:xfrm>
              <a:off x="2159554" y="4075640"/>
              <a:ext cx="507491" cy="771399"/>
            </a:xfrm>
            <a:prstGeom prst="rect">
              <a:avLst/>
            </a:prstGeom>
            <a:noFill/>
            <a:ln w="28575" cap="flat" cmpd="sng" algn="ctr">
              <a:solidFill>
                <a:srgbClr val="FF0000"/>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12" name="TextBox 11">
              <a:extLst>
                <a:ext uri="{FF2B5EF4-FFF2-40B4-BE49-F238E27FC236}">
                  <a16:creationId xmlns:a16="http://schemas.microsoft.com/office/drawing/2014/main" id="{E78304A4-50CE-57E4-1FBC-CBE61FA4B6A1}"/>
                </a:ext>
              </a:extLst>
            </p:cNvPr>
            <p:cNvSpPr txBox="1"/>
            <p:nvPr/>
          </p:nvSpPr>
          <p:spPr>
            <a:xfrm>
              <a:off x="1439732" y="4732483"/>
              <a:ext cx="622286" cy="307777"/>
            </a:xfrm>
            <a:prstGeom prst="rect">
              <a:avLst/>
            </a:prstGeom>
            <a:noFill/>
          </p:spPr>
          <p:txBody>
            <a:bodyPr wrap="none" rtlCol="0">
              <a:spAutoFit/>
            </a:bodyPr>
            <a:lstStyle/>
            <a:p>
              <a:r>
                <a:rPr lang="en-US" sz="1400" dirty="0">
                  <a:latin typeface="Helvetica Neue Light" panose="02000403000000020004" pitchFamily="2" charset="0"/>
                  <a:ea typeface="Helvetica Neue Light" panose="02000403000000020004" pitchFamily="2" charset="0"/>
                </a:rPr>
                <a:t>Either</a:t>
              </a:r>
            </a:p>
          </p:txBody>
        </p:sp>
        <p:cxnSp>
          <p:nvCxnSpPr>
            <p:cNvPr id="15" name="Straight Arrow Connector 14">
              <a:extLst>
                <a:ext uri="{FF2B5EF4-FFF2-40B4-BE49-F238E27FC236}">
                  <a16:creationId xmlns:a16="http://schemas.microsoft.com/office/drawing/2014/main" id="{0830849E-D2FF-5E65-2F30-858C3D62C5DB}"/>
                </a:ext>
              </a:extLst>
            </p:cNvPr>
            <p:cNvCxnSpPr>
              <a:cxnSpLocks/>
              <a:stCxn id="12" idx="0"/>
            </p:cNvCxnSpPr>
            <p:nvPr/>
          </p:nvCxnSpPr>
          <p:spPr bwMode="auto">
            <a:xfrm flipV="1">
              <a:off x="1750876" y="4444088"/>
              <a:ext cx="311143" cy="28839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19DAD035-EF92-1AE9-F681-5EC10E365CBB}"/>
                </a:ext>
              </a:extLst>
            </p:cNvPr>
            <p:cNvCxnSpPr/>
            <p:nvPr/>
          </p:nvCxnSpPr>
          <p:spPr bwMode="auto">
            <a:xfrm>
              <a:off x="1727944" y="5060046"/>
              <a:ext cx="378117" cy="6881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SYNC">
              <a:extLst>
                <a:ext uri="{FF2B5EF4-FFF2-40B4-BE49-F238E27FC236}">
                  <a16:creationId xmlns:a16="http://schemas.microsoft.com/office/drawing/2014/main" id="{2421D1BD-DCAF-C148-10A7-FBBB3E53C268}"/>
                </a:ext>
              </a:extLst>
            </p:cNvPr>
            <p:cNvSpPr/>
            <p:nvPr/>
          </p:nvSpPr>
          <p:spPr>
            <a:xfrm>
              <a:off x="2166271" y="5523542"/>
              <a:ext cx="425323" cy="576516"/>
            </a:xfrm>
            <a:prstGeom prst="rect">
              <a:avLst/>
            </a:prstGeom>
            <a:blipFill>
              <a:blip r:embed="rId3"/>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dirty="0">
                  <a:latin typeface="Calibri" panose="020F0502020204030204" pitchFamily="34" charset="0"/>
                  <a:cs typeface="Calibri" panose="020F0502020204030204" pitchFamily="34" charset="0"/>
                </a:rPr>
                <a:t>SYNC</a:t>
              </a:r>
            </a:p>
          </p:txBody>
        </p:sp>
        <p:sp>
          <p:nvSpPr>
            <p:cNvPr id="49" name="SFD">
              <a:extLst>
                <a:ext uri="{FF2B5EF4-FFF2-40B4-BE49-F238E27FC236}">
                  <a16:creationId xmlns:a16="http://schemas.microsoft.com/office/drawing/2014/main" id="{C60A825C-EEE3-2F80-0928-E6A391A6F259}"/>
                </a:ext>
              </a:extLst>
            </p:cNvPr>
            <p:cNvSpPr/>
            <p:nvPr/>
          </p:nvSpPr>
          <p:spPr>
            <a:xfrm>
              <a:off x="2596241" y="5523542"/>
              <a:ext cx="300221" cy="576516"/>
            </a:xfrm>
            <a:prstGeom prst="rect">
              <a:avLst/>
            </a:prstGeom>
            <a:blipFill>
              <a:blip r:embed="rId3"/>
            </a:blip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lvl1pPr algn="ctr" defTabSz="825500">
                <a:defRPr b="1">
                  <a:latin typeface="Helvetica Neue"/>
                  <a:ea typeface="Helvetica Neue"/>
                  <a:cs typeface="Helvetica Neue"/>
                  <a:sym typeface="Helvetica Neue"/>
                </a:defRPr>
              </a:lvl1pPr>
            </a:lstStyle>
            <a:p>
              <a:r>
                <a:rPr sz="800">
                  <a:latin typeface="Calibri" panose="020F0502020204030204" pitchFamily="34" charset="0"/>
                  <a:cs typeface="Calibri" panose="020F0502020204030204" pitchFamily="34" charset="0"/>
                </a:rPr>
                <a:t>SFD</a:t>
              </a:r>
            </a:p>
          </p:txBody>
        </p:sp>
        <p:sp>
          <p:nvSpPr>
            <p:cNvPr id="50" name="Preamble…">
              <a:extLst>
                <a:ext uri="{FF2B5EF4-FFF2-40B4-BE49-F238E27FC236}">
                  <a16:creationId xmlns:a16="http://schemas.microsoft.com/office/drawing/2014/main" id="{F92341A3-8250-640A-EDF9-FBC0C52DB5C8}"/>
                </a:ext>
              </a:extLst>
            </p:cNvPr>
            <p:cNvSpPr/>
            <p:nvPr/>
          </p:nvSpPr>
          <p:spPr>
            <a:xfrm>
              <a:off x="3244088" y="5523542"/>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51" name="Preamble…">
              <a:extLst>
                <a:ext uri="{FF2B5EF4-FFF2-40B4-BE49-F238E27FC236}">
                  <a16:creationId xmlns:a16="http://schemas.microsoft.com/office/drawing/2014/main" id="{1EBFF8A8-64F2-2D3D-2FC4-5CAA80D526D6}"/>
                </a:ext>
              </a:extLst>
            </p:cNvPr>
            <p:cNvSpPr/>
            <p:nvPr/>
          </p:nvSpPr>
          <p:spPr>
            <a:xfrm>
              <a:off x="4337713" y="5523542"/>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a:latin typeface="Calibri" panose="020F0502020204030204" pitchFamily="34" charset="0"/>
                  <a:cs typeface="Calibri" panose="020F0502020204030204" pitchFamily="34" charset="0"/>
                </a:rPr>
                <a:t>2</a:t>
              </a:r>
            </a:p>
          </p:txBody>
        </p:sp>
        <p:sp>
          <p:nvSpPr>
            <p:cNvPr id="52" name="Preamble…">
              <a:extLst>
                <a:ext uri="{FF2B5EF4-FFF2-40B4-BE49-F238E27FC236}">
                  <a16:creationId xmlns:a16="http://schemas.microsoft.com/office/drawing/2014/main" id="{14E85D8B-8CA4-272A-3B9B-426F89B5D257}"/>
                </a:ext>
              </a:extLst>
            </p:cNvPr>
            <p:cNvSpPr/>
            <p:nvPr/>
          </p:nvSpPr>
          <p:spPr>
            <a:xfrm>
              <a:off x="5862018" y="5523542"/>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X</a:t>
              </a:r>
            </a:p>
          </p:txBody>
        </p:sp>
        <p:sp>
          <p:nvSpPr>
            <p:cNvPr id="53" name="STS/SEC…">
              <a:extLst>
                <a:ext uri="{FF2B5EF4-FFF2-40B4-BE49-F238E27FC236}">
                  <a16:creationId xmlns:a16="http://schemas.microsoft.com/office/drawing/2014/main" id="{9EBED966-8D59-DC8C-7FA9-3CDD04EF9CA6}"/>
                </a:ext>
              </a:extLst>
            </p:cNvPr>
            <p:cNvSpPr/>
            <p:nvPr/>
          </p:nvSpPr>
          <p:spPr>
            <a:xfrm>
              <a:off x="6937418" y="5523542"/>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1</a:t>
              </a:r>
            </a:p>
          </p:txBody>
        </p:sp>
        <p:sp>
          <p:nvSpPr>
            <p:cNvPr id="54" name="STS/SEC…">
              <a:extLst>
                <a:ext uri="{FF2B5EF4-FFF2-40B4-BE49-F238E27FC236}">
                  <a16:creationId xmlns:a16="http://schemas.microsoft.com/office/drawing/2014/main" id="{BEEC525C-6F6B-B376-3D4C-2BF5D0D48381}"/>
                </a:ext>
              </a:extLst>
            </p:cNvPr>
            <p:cNvSpPr/>
            <p:nvPr/>
          </p:nvSpPr>
          <p:spPr>
            <a:xfrm>
              <a:off x="8018581" y="5523542"/>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endParaRPr sz="800"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2</a:t>
              </a:r>
            </a:p>
          </p:txBody>
        </p:sp>
        <p:sp>
          <p:nvSpPr>
            <p:cNvPr id="55" name="STS/SEC…">
              <a:extLst>
                <a:ext uri="{FF2B5EF4-FFF2-40B4-BE49-F238E27FC236}">
                  <a16:creationId xmlns:a16="http://schemas.microsoft.com/office/drawing/2014/main" id="{D3C6AD1D-0825-9A01-7287-6F24A30A7948}"/>
                </a:ext>
              </a:extLst>
            </p:cNvPr>
            <p:cNvSpPr/>
            <p:nvPr/>
          </p:nvSpPr>
          <p:spPr>
            <a:xfrm>
              <a:off x="9773239" y="5523542"/>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sz="800" dirty="0">
                  <a:latin typeface="Calibri" panose="020F0502020204030204" pitchFamily="34" charset="0"/>
                  <a:cs typeface="Calibri" panose="020F0502020204030204" pitchFamily="34" charset="0"/>
                </a:rPr>
                <a:t>Ranging Integrity</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sz="800" dirty="0">
                  <a:latin typeface="Calibri" panose="020F0502020204030204" pitchFamily="34" charset="0"/>
                  <a:cs typeface="Calibri" panose="020F0502020204030204" pitchFamily="34" charset="0"/>
                </a:rPr>
                <a:t>Y</a:t>
              </a:r>
            </a:p>
          </p:txBody>
        </p:sp>
        <p:sp>
          <p:nvSpPr>
            <p:cNvPr id="56" name="Line">
              <a:extLst>
                <a:ext uri="{FF2B5EF4-FFF2-40B4-BE49-F238E27FC236}">
                  <a16:creationId xmlns:a16="http://schemas.microsoft.com/office/drawing/2014/main" id="{868F5A14-16C2-1218-1622-C0975167B0A2}"/>
                </a:ext>
              </a:extLst>
            </p:cNvPr>
            <p:cNvSpPr/>
            <p:nvPr/>
          </p:nvSpPr>
          <p:spPr>
            <a:xfrm>
              <a:off x="2160459" y="532792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57" name="Line">
              <a:extLst>
                <a:ext uri="{FF2B5EF4-FFF2-40B4-BE49-F238E27FC236}">
                  <a16:creationId xmlns:a16="http://schemas.microsoft.com/office/drawing/2014/main" id="{04C97E8F-3EC9-3CB3-82EA-902B72A05821}"/>
                </a:ext>
              </a:extLst>
            </p:cNvPr>
            <p:cNvSpPr/>
            <p:nvPr/>
          </p:nvSpPr>
          <p:spPr>
            <a:xfrm flipV="1">
              <a:off x="2163621"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58" name="Line">
              <a:extLst>
                <a:ext uri="{FF2B5EF4-FFF2-40B4-BE49-F238E27FC236}">
                  <a16:creationId xmlns:a16="http://schemas.microsoft.com/office/drawing/2014/main" id="{621F4895-1567-90BF-6146-553A1EA5E725}"/>
                </a:ext>
              </a:extLst>
            </p:cNvPr>
            <p:cNvSpPr/>
            <p:nvPr/>
          </p:nvSpPr>
          <p:spPr>
            <a:xfrm flipV="1">
              <a:off x="3243145"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59" name="Line">
              <a:extLst>
                <a:ext uri="{FF2B5EF4-FFF2-40B4-BE49-F238E27FC236}">
                  <a16:creationId xmlns:a16="http://schemas.microsoft.com/office/drawing/2014/main" id="{5BEC8C9B-159C-744D-C552-6B52D2FA2D44}"/>
                </a:ext>
              </a:extLst>
            </p:cNvPr>
            <p:cNvSpPr/>
            <p:nvPr/>
          </p:nvSpPr>
          <p:spPr>
            <a:xfrm>
              <a:off x="3257807" y="532792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60" name="Line">
              <a:extLst>
                <a:ext uri="{FF2B5EF4-FFF2-40B4-BE49-F238E27FC236}">
                  <a16:creationId xmlns:a16="http://schemas.microsoft.com/office/drawing/2014/main" id="{1BF0CC47-55DD-A3E9-2F82-2BA0AEC96255}"/>
                </a:ext>
              </a:extLst>
            </p:cNvPr>
            <p:cNvSpPr/>
            <p:nvPr/>
          </p:nvSpPr>
          <p:spPr>
            <a:xfrm flipV="1">
              <a:off x="5859134"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61" name="Line">
              <a:extLst>
                <a:ext uri="{FF2B5EF4-FFF2-40B4-BE49-F238E27FC236}">
                  <a16:creationId xmlns:a16="http://schemas.microsoft.com/office/drawing/2014/main" id="{661C61E3-F3C8-E117-BCB8-8D6228517CA3}"/>
                </a:ext>
              </a:extLst>
            </p:cNvPr>
            <p:cNvSpPr/>
            <p:nvPr/>
          </p:nvSpPr>
          <p:spPr>
            <a:xfrm flipV="1">
              <a:off x="4340493"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62" name="Line">
              <a:extLst>
                <a:ext uri="{FF2B5EF4-FFF2-40B4-BE49-F238E27FC236}">
                  <a16:creationId xmlns:a16="http://schemas.microsoft.com/office/drawing/2014/main" id="{E8B3BB50-909A-48DE-BD02-5040660100A8}"/>
                </a:ext>
              </a:extLst>
            </p:cNvPr>
            <p:cNvSpPr/>
            <p:nvPr/>
          </p:nvSpPr>
          <p:spPr>
            <a:xfrm>
              <a:off x="5854812" y="532792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63" name="Line">
              <a:extLst>
                <a:ext uri="{FF2B5EF4-FFF2-40B4-BE49-F238E27FC236}">
                  <a16:creationId xmlns:a16="http://schemas.microsoft.com/office/drawing/2014/main" id="{2A7D3BE4-B2A7-85C1-6B4B-C54F511B0C2C}"/>
                </a:ext>
              </a:extLst>
            </p:cNvPr>
            <p:cNvSpPr/>
            <p:nvPr/>
          </p:nvSpPr>
          <p:spPr>
            <a:xfrm flipV="1">
              <a:off x="6937496"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64" name="Line">
              <a:extLst>
                <a:ext uri="{FF2B5EF4-FFF2-40B4-BE49-F238E27FC236}">
                  <a16:creationId xmlns:a16="http://schemas.microsoft.com/office/drawing/2014/main" id="{5D8673E0-DAE6-0F70-B996-F9B8D2B24AC1}"/>
                </a:ext>
              </a:extLst>
            </p:cNvPr>
            <p:cNvSpPr/>
            <p:nvPr/>
          </p:nvSpPr>
          <p:spPr>
            <a:xfrm>
              <a:off x="6936056" y="532511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65" name="Line">
              <a:extLst>
                <a:ext uri="{FF2B5EF4-FFF2-40B4-BE49-F238E27FC236}">
                  <a16:creationId xmlns:a16="http://schemas.microsoft.com/office/drawing/2014/main" id="{F6AD5AFB-9728-64DD-9BE3-6A77965FD39F}"/>
                </a:ext>
              </a:extLst>
            </p:cNvPr>
            <p:cNvSpPr/>
            <p:nvPr/>
          </p:nvSpPr>
          <p:spPr>
            <a:xfrm flipV="1">
              <a:off x="8017020"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66" name="1ms">
              <a:extLst>
                <a:ext uri="{FF2B5EF4-FFF2-40B4-BE49-F238E27FC236}">
                  <a16:creationId xmlns:a16="http://schemas.microsoft.com/office/drawing/2014/main" id="{B7A6C0D7-AB3A-9B32-45E2-A06738FBA6C6}"/>
                </a:ext>
              </a:extLst>
            </p:cNvPr>
            <p:cNvSpPr txBox="1"/>
            <p:nvPr/>
          </p:nvSpPr>
          <p:spPr>
            <a:xfrm>
              <a:off x="2492141" y="5087756"/>
              <a:ext cx="341440"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67" name="Line">
              <a:extLst>
                <a:ext uri="{FF2B5EF4-FFF2-40B4-BE49-F238E27FC236}">
                  <a16:creationId xmlns:a16="http://schemas.microsoft.com/office/drawing/2014/main" id="{B4487141-9232-2DCB-CAC4-E2EF7C7F8CDA}"/>
                </a:ext>
              </a:extLst>
            </p:cNvPr>
            <p:cNvSpPr/>
            <p:nvPr/>
          </p:nvSpPr>
          <p:spPr>
            <a:xfrm>
              <a:off x="5143837" y="5811800"/>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3600"/>
            </a:p>
          </p:txBody>
        </p:sp>
        <p:sp>
          <p:nvSpPr>
            <p:cNvPr id="68" name="Line">
              <a:extLst>
                <a:ext uri="{FF2B5EF4-FFF2-40B4-BE49-F238E27FC236}">
                  <a16:creationId xmlns:a16="http://schemas.microsoft.com/office/drawing/2014/main" id="{92A68631-F43C-57DC-3B96-E0EE569F0B8B}"/>
                </a:ext>
              </a:extLst>
            </p:cNvPr>
            <p:cNvSpPr/>
            <p:nvPr/>
          </p:nvSpPr>
          <p:spPr>
            <a:xfrm>
              <a:off x="8939883" y="5811800"/>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3600"/>
            </a:p>
          </p:txBody>
        </p:sp>
        <p:sp>
          <p:nvSpPr>
            <p:cNvPr id="69" name="1ms">
              <a:extLst>
                <a:ext uri="{FF2B5EF4-FFF2-40B4-BE49-F238E27FC236}">
                  <a16:creationId xmlns:a16="http://schemas.microsoft.com/office/drawing/2014/main" id="{FCE63A58-5D51-4CB1-B315-D28355A5C9F5}"/>
                </a:ext>
              </a:extLst>
            </p:cNvPr>
            <p:cNvSpPr txBox="1"/>
            <p:nvPr/>
          </p:nvSpPr>
          <p:spPr>
            <a:xfrm>
              <a:off x="3583645" y="5087756"/>
              <a:ext cx="341440"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70" name="(1+Z) ms">
              <a:extLst>
                <a:ext uri="{FF2B5EF4-FFF2-40B4-BE49-F238E27FC236}">
                  <a16:creationId xmlns:a16="http://schemas.microsoft.com/office/drawing/2014/main" id="{7D379059-7E4C-4A58-AA5D-5B1799B6234D}"/>
                </a:ext>
              </a:extLst>
            </p:cNvPr>
            <p:cNvSpPr txBox="1"/>
            <p:nvPr/>
          </p:nvSpPr>
          <p:spPr>
            <a:xfrm>
              <a:off x="6136096" y="5087756"/>
              <a:ext cx="596317"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72" name="1ms">
              <a:extLst>
                <a:ext uri="{FF2B5EF4-FFF2-40B4-BE49-F238E27FC236}">
                  <a16:creationId xmlns:a16="http://schemas.microsoft.com/office/drawing/2014/main" id="{A8246DC3-0616-B6AA-406B-6729CB2D0084}"/>
                </a:ext>
              </a:extLst>
            </p:cNvPr>
            <p:cNvSpPr txBox="1"/>
            <p:nvPr/>
          </p:nvSpPr>
          <p:spPr>
            <a:xfrm>
              <a:off x="7307413" y="5087756"/>
              <a:ext cx="341440"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73" name="Line">
              <a:extLst>
                <a:ext uri="{FF2B5EF4-FFF2-40B4-BE49-F238E27FC236}">
                  <a16:creationId xmlns:a16="http://schemas.microsoft.com/office/drawing/2014/main" id="{5A73105E-1086-6A1A-4DBE-CDD8DC8E24B4}"/>
                </a:ext>
              </a:extLst>
            </p:cNvPr>
            <p:cNvSpPr/>
            <p:nvPr/>
          </p:nvSpPr>
          <p:spPr>
            <a:xfrm>
              <a:off x="4336170" y="5327927"/>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74" name="(X-2) ms">
              <a:extLst>
                <a:ext uri="{FF2B5EF4-FFF2-40B4-BE49-F238E27FC236}">
                  <a16:creationId xmlns:a16="http://schemas.microsoft.com/office/drawing/2014/main" id="{F91581EA-443E-A5FE-96C5-D54E5B21BFCD}"/>
                </a:ext>
              </a:extLst>
            </p:cNvPr>
            <p:cNvSpPr txBox="1"/>
            <p:nvPr/>
          </p:nvSpPr>
          <p:spPr>
            <a:xfrm>
              <a:off x="4808576" y="5087756"/>
              <a:ext cx="577081"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75" name="Line">
              <a:extLst>
                <a:ext uri="{FF2B5EF4-FFF2-40B4-BE49-F238E27FC236}">
                  <a16:creationId xmlns:a16="http://schemas.microsoft.com/office/drawing/2014/main" id="{6343B71D-34B6-D64C-CCE0-5B1DC764A3AE}"/>
                </a:ext>
              </a:extLst>
            </p:cNvPr>
            <p:cNvSpPr/>
            <p:nvPr/>
          </p:nvSpPr>
          <p:spPr>
            <a:xfrm flipV="1">
              <a:off x="9771166"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76" name="Line">
              <a:extLst>
                <a:ext uri="{FF2B5EF4-FFF2-40B4-BE49-F238E27FC236}">
                  <a16:creationId xmlns:a16="http://schemas.microsoft.com/office/drawing/2014/main" id="{12ADCE2C-9DDC-F79A-E111-2CC9022629CF}"/>
                </a:ext>
              </a:extLst>
            </p:cNvPr>
            <p:cNvSpPr/>
            <p:nvPr/>
          </p:nvSpPr>
          <p:spPr>
            <a:xfrm>
              <a:off x="8032200" y="5327927"/>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77" name="(Y-2) ms">
              <a:extLst>
                <a:ext uri="{FF2B5EF4-FFF2-40B4-BE49-F238E27FC236}">
                  <a16:creationId xmlns:a16="http://schemas.microsoft.com/office/drawing/2014/main" id="{C0D87348-2E64-9BDE-6CC2-5D8468B6E491}"/>
                </a:ext>
              </a:extLst>
            </p:cNvPr>
            <p:cNvSpPr txBox="1"/>
            <p:nvPr/>
          </p:nvSpPr>
          <p:spPr>
            <a:xfrm>
              <a:off x="8568730" y="5087756"/>
              <a:ext cx="572273"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78" name="UWB">
              <a:extLst>
                <a:ext uri="{FF2B5EF4-FFF2-40B4-BE49-F238E27FC236}">
                  <a16:creationId xmlns:a16="http://schemas.microsoft.com/office/drawing/2014/main" id="{23B50282-B98A-F867-CC25-347924F004E3}"/>
                </a:ext>
              </a:extLst>
            </p:cNvPr>
            <p:cNvSpPr txBox="1"/>
            <p:nvPr/>
          </p:nvSpPr>
          <p:spPr>
            <a:xfrm>
              <a:off x="1457973" y="5550711"/>
              <a:ext cx="509755" cy="3180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400" dirty="0">
                  <a:latin typeface="Helvetica Neue Light" panose="02000403000000020004" pitchFamily="2" charset="0"/>
                  <a:ea typeface="Helvetica Neue Light" panose="02000403000000020004" pitchFamily="2" charset="0"/>
                </a:rPr>
                <a:t>UWB</a:t>
              </a:r>
              <a:endParaRPr dirty="0">
                <a:latin typeface="Helvetica Neue Light" panose="02000403000000020004" pitchFamily="2" charset="0"/>
                <a:ea typeface="Helvetica Neue Light" panose="02000403000000020004" pitchFamily="2" charset="0"/>
              </a:endParaRPr>
            </a:p>
          </p:txBody>
        </p:sp>
        <p:sp>
          <p:nvSpPr>
            <p:cNvPr id="13" name="Rectangle 12">
              <a:extLst>
                <a:ext uri="{FF2B5EF4-FFF2-40B4-BE49-F238E27FC236}">
                  <a16:creationId xmlns:a16="http://schemas.microsoft.com/office/drawing/2014/main" id="{29D105C9-B9BB-A775-892F-BCE74AE67DFE}"/>
                </a:ext>
              </a:extLst>
            </p:cNvPr>
            <p:cNvSpPr/>
            <p:nvPr/>
          </p:nvSpPr>
          <p:spPr bwMode="auto">
            <a:xfrm>
              <a:off x="2116883" y="5475811"/>
              <a:ext cx="827513" cy="657229"/>
            </a:xfrm>
            <a:prstGeom prst="rect">
              <a:avLst/>
            </a:prstGeom>
            <a:noFill/>
            <a:ln w="28575" cap="flat" cmpd="sng" algn="ctr">
              <a:solidFill>
                <a:srgbClr val="FF0000"/>
              </a:solidFill>
              <a:prstDash val="dash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grpSp>
      <p:sp>
        <p:nvSpPr>
          <p:cNvPr id="28" name="Title 1">
            <a:extLst>
              <a:ext uri="{FF2B5EF4-FFF2-40B4-BE49-F238E27FC236}">
                <a16:creationId xmlns:a16="http://schemas.microsoft.com/office/drawing/2014/main" id="{1F00AF97-C4BE-4F6A-9C96-76A957E5D55D}"/>
              </a:ext>
            </a:extLst>
          </p:cNvPr>
          <p:cNvSpPr txBox="1">
            <a:spLocks/>
          </p:cNvSpPr>
          <p:nvPr/>
        </p:nvSpPr>
        <p:spPr>
          <a:xfrm>
            <a:off x="457200" y="604636"/>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Ranging Integrity with MMS</a:t>
            </a:r>
          </a:p>
        </p:txBody>
      </p:sp>
      <p:grpSp>
        <p:nvGrpSpPr>
          <p:cNvPr id="2" name="Group 1">
            <a:extLst>
              <a:ext uri="{FF2B5EF4-FFF2-40B4-BE49-F238E27FC236}">
                <a16:creationId xmlns:a16="http://schemas.microsoft.com/office/drawing/2014/main" id="{8E78E5CF-F761-2A51-1A37-065E7611D411}"/>
              </a:ext>
            </a:extLst>
          </p:cNvPr>
          <p:cNvGrpSpPr/>
          <p:nvPr/>
        </p:nvGrpSpPr>
        <p:grpSpPr>
          <a:xfrm>
            <a:off x="386379" y="289878"/>
            <a:ext cx="11423877" cy="6491921"/>
            <a:chOff x="386379" y="289878"/>
            <a:chExt cx="11423877" cy="6491921"/>
          </a:xfrm>
        </p:grpSpPr>
        <p:sp>
          <p:nvSpPr>
            <p:cNvPr id="4" name="Date Placeholder 1">
              <a:extLst>
                <a:ext uri="{FF2B5EF4-FFF2-40B4-BE49-F238E27FC236}">
                  <a16:creationId xmlns:a16="http://schemas.microsoft.com/office/drawing/2014/main" id="{35185A2F-5C1D-A914-EDB4-470B10EC086C}"/>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5" name="Footer Placeholder 2">
              <a:extLst>
                <a:ext uri="{FF2B5EF4-FFF2-40B4-BE49-F238E27FC236}">
                  <a16:creationId xmlns:a16="http://schemas.microsoft.com/office/drawing/2014/main" id="{80BD927F-2CA5-6C24-CD3A-5FDF31C26CC4}"/>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6" name="Rectangle 7">
              <a:extLst>
                <a:ext uri="{FF2B5EF4-FFF2-40B4-BE49-F238E27FC236}">
                  <a16:creationId xmlns:a16="http://schemas.microsoft.com/office/drawing/2014/main" id="{0E526651-239E-AB1C-E6DC-C8F4BF067219}"/>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7" name="Straight Connector 6">
              <a:extLst>
                <a:ext uri="{FF2B5EF4-FFF2-40B4-BE49-F238E27FC236}">
                  <a16:creationId xmlns:a16="http://schemas.microsoft.com/office/drawing/2014/main" id="{CE9E0E1E-ACD0-307F-192A-D07EBE9F3333}"/>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065C5454-91E9-BCB7-BF8E-FE818230F23E}"/>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14" name="Footer Placeholder 2">
              <a:extLst>
                <a:ext uri="{FF2B5EF4-FFF2-40B4-BE49-F238E27FC236}">
                  <a16:creationId xmlns:a16="http://schemas.microsoft.com/office/drawing/2014/main" id="{139313AF-BD61-3473-4E79-58D9F069891F}"/>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extLst>
      <p:ext uri="{BB962C8B-B14F-4D97-AF65-F5344CB8AC3E}">
        <p14:creationId xmlns:p14="http://schemas.microsoft.com/office/powerpoint/2010/main" val="1909768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21195FD0-C75D-7D67-EB32-E05B180F0A2F}"/>
              </a:ext>
            </a:extLst>
          </p:cNvPr>
          <p:cNvSpPr>
            <a:spLocks noGrp="1"/>
          </p:cNvSpPr>
          <p:nvPr>
            <p:ph idx="1"/>
          </p:nvPr>
        </p:nvSpPr>
        <p:spPr>
          <a:xfrm>
            <a:off x="457200" y="1376021"/>
            <a:ext cx="11353051" cy="2226500"/>
          </a:xfrm>
        </p:spPr>
        <p:txBody>
          <a:bodyPr>
            <a:normAutofit/>
          </a:bodyPr>
          <a:lstStyle/>
          <a:p>
            <a:pPr>
              <a:lnSpc>
                <a:spcPct val="140000"/>
              </a:lnSpc>
              <a:spcBef>
                <a:spcPts val="600"/>
              </a:spcBef>
            </a:pPr>
            <a:r>
              <a:rPr lang="en-US" sz="1800" dirty="0"/>
              <a:t>Overall designs: RIF-RMARKERs</a:t>
            </a:r>
          </a:p>
          <a:p>
            <a:pPr lvl="1">
              <a:lnSpc>
                <a:spcPct val="140000"/>
              </a:lnSpc>
              <a:spcBef>
                <a:spcPts val="600"/>
              </a:spcBef>
            </a:pPr>
            <a:r>
              <a:rPr lang="en-US" sz="1800" dirty="0">
                <a:solidFill>
                  <a:srgbClr val="000000"/>
                </a:solidFill>
                <a:effectLst/>
              </a:rPr>
              <a:t>One RIF-</a:t>
            </a:r>
            <a:r>
              <a:rPr lang="en-US" sz="1800" dirty="0">
                <a:solidFill>
                  <a:srgbClr val="000000"/>
                </a:solidFill>
              </a:rPr>
              <a:t>RMARKER is </a:t>
            </a:r>
            <a:r>
              <a:rPr lang="en-US" sz="1800" dirty="0">
                <a:solidFill>
                  <a:srgbClr val="000000"/>
                </a:solidFill>
                <a:effectLst/>
              </a:rPr>
              <a:t>defined as the peak of the first/last UWB pulse in </a:t>
            </a:r>
            <a:r>
              <a:rPr lang="en-US" sz="1800" dirty="0">
                <a:solidFill>
                  <a:srgbClr val="000000"/>
                </a:solidFill>
              </a:rPr>
              <a:t>each </a:t>
            </a:r>
            <a:r>
              <a:rPr lang="en-US" sz="1800" dirty="0">
                <a:solidFill>
                  <a:srgbClr val="000000"/>
                </a:solidFill>
                <a:effectLst/>
              </a:rPr>
              <a:t>RIF</a:t>
            </a:r>
            <a:endParaRPr lang="en-US" sz="1600" dirty="0">
              <a:solidFill>
                <a:srgbClr val="000000"/>
              </a:solidFill>
              <a:effectLst/>
            </a:endParaRPr>
          </a:p>
          <a:p>
            <a:pPr>
              <a:lnSpc>
                <a:spcPct val="140000"/>
              </a:lnSpc>
              <a:spcBef>
                <a:spcPts val="600"/>
              </a:spcBef>
              <a:buFont typeface="Arial" panose="020B0604020202020204" pitchFamily="34" charset="0"/>
              <a:buChar char="•"/>
            </a:pPr>
            <a:r>
              <a:rPr lang="en-US" sz="1800" dirty="0">
                <a:solidFill>
                  <a:srgbClr val="000000"/>
                </a:solidFill>
                <a:effectLst/>
              </a:rPr>
              <a:t>RIF-RMARKERs will enable ranging integrity against adversarial slow/fast-clock attacks</a:t>
            </a:r>
          </a:p>
          <a:p>
            <a:pPr lvl="1">
              <a:lnSpc>
                <a:spcPct val="140000"/>
              </a:lnSpc>
              <a:spcBef>
                <a:spcPts val="600"/>
              </a:spcBef>
            </a:pPr>
            <a:r>
              <a:rPr lang="en-US" sz="1800" dirty="0">
                <a:effectLst/>
                <a:latin typeface="+mn-lt"/>
              </a:rPr>
              <a:t>One RIF-RMARKER is advanced </a:t>
            </a:r>
            <a:r>
              <a:rPr lang="en-US" sz="1800" dirty="0">
                <a:effectLst/>
                <a:latin typeface="+mn-lt"/>
                <a:sym typeface="Wingdings" pitchFamily="2" charset="2"/>
              </a:rPr>
              <a:t> Another RIF-RMARKER has to be delayed!</a:t>
            </a:r>
          </a:p>
        </p:txBody>
      </p:sp>
      <p:sp>
        <p:nvSpPr>
          <p:cNvPr id="12" name="Title 1">
            <a:extLst>
              <a:ext uri="{FF2B5EF4-FFF2-40B4-BE49-F238E27FC236}">
                <a16:creationId xmlns:a16="http://schemas.microsoft.com/office/drawing/2014/main" id="{EC266036-4105-A545-0B93-41A41B65F1F8}"/>
              </a:ext>
            </a:extLst>
          </p:cNvPr>
          <p:cNvSpPr txBox="1">
            <a:spLocks/>
          </p:cNvSpPr>
          <p:nvPr/>
        </p:nvSpPr>
        <p:spPr>
          <a:xfrm>
            <a:off x="457200" y="604636"/>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Ranging Markers for Ranging Integrity with MMS</a:t>
            </a:r>
          </a:p>
        </p:txBody>
      </p:sp>
      <p:sp>
        <p:nvSpPr>
          <p:cNvPr id="22" name="Line">
            <a:extLst>
              <a:ext uri="{FF2B5EF4-FFF2-40B4-BE49-F238E27FC236}">
                <a16:creationId xmlns:a16="http://schemas.microsoft.com/office/drawing/2014/main" id="{31DD8C0F-8DBD-81F9-C823-AB2374A976E1}"/>
              </a:ext>
            </a:extLst>
          </p:cNvPr>
          <p:cNvSpPr/>
          <p:nvPr/>
        </p:nvSpPr>
        <p:spPr>
          <a:xfrm>
            <a:off x="1295400" y="5141354"/>
            <a:ext cx="1447799"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3600"/>
          </a:p>
        </p:txBody>
      </p:sp>
      <p:grpSp>
        <p:nvGrpSpPr>
          <p:cNvPr id="29" name="Group 28">
            <a:extLst>
              <a:ext uri="{FF2B5EF4-FFF2-40B4-BE49-F238E27FC236}">
                <a16:creationId xmlns:a16="http://schemas.microsoft.com/office/drawing/2014/main" id="{1D865554-EA19-BC5E-83BE-2C503246F60B}"/>
              </a:ext>
            </a:extLst>
          </p:cNvPr>
          <p:cNvGrpSpPr/>
          <p:nvPr/>
        </p:nvGrpSpPr>
        <p:grpSpPr>
          <a:xfrm>
            <a:off x="2819400" y="4252998"/>
            <a:ext cx="7576394" cy="1223256"/>
            <a:chOff x="5854812" y="5087756"/>
            <a:chExt cx="4540982" cy="1012302"/>
          </a:xfrm>
        </p:grpSpPr>
        <p:sp>
          <p:nvSpPr>
            <p:cNvPr id="13" name="Preamble…">
              <a:extLst>
                <a:ext uri="{FF2B5EF4-FFF2-40B4-BE49-F238E27FC236}">
                  <a16:creationId xmlns:a16="http://schemas.microsoft.com/office/drawing/2014/main" id="{1AF70ADA-50EB-4C7A-ADDD-D35FFFA1D180}"/>
                </a:ext>
              </a:extLst>
            </p:cNvPr>
            <p:cNvSpPr/>
            <p:nvPr/>
          </p:nvSpPr>
          <p:spPr>
            <a:xfrm>
              <a:off x="5862018" y="5523542"/>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X</a:t>
              </a:r>
            </a:p>
          </p:txBody>
        </p:sp>
        <p:sp>
          <p:nvSpPr>
            <p:cNvPr id="14" name="STS/SEC…">
              <a:extLst>
                <a:ext uri="{FF2B5EF4-FFF2-40B4-BE49-F238E27FC236}">
                  <a16:creationId xmlns:a16="http://schemas.microsoft.com/office/drawing/2014/main" id="{F2924050-0ABB-1BAB-EC66-EDF3D8F1439A}"/>
                </a:ext>
              </a:extLst>
            </p:cNvPr>
            <p:cNvSpPr/>
            <p:nvPr/>
          </p:nvSpPr>
          <p:spPr>
            <a:xfrm>
              <a:off x="6937418" y="5523542"/>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1</a:t>
              </a:r>
            </a:p>
          </p:txBody>
        </p:sp>
        <p:sp>
          <p:nvSpPr>
            <p:cNvPr id="15" name="STS/SEC…">
              <a:extLst>
                <a:ext uri="{FF2B5EF4-FFF2-40B4-BE49-F238E27FC236}">
                  <a16:creationId xmlns:a16="http://schemas.microsoft.com/office/drawing/2014/main" id="{57FD7D32-6F78-1620-FF72-681D0AC36181}"/>
                </a:ext>
              </a:extLst>
            </p:cNvPr>
            <p:cNvSpPr/>
            <p:nvPr/>
          </p:nvSpPr>
          <p:spPr>
            <a:xfrm>
              <a:off x="8018581" y="5523542"/>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2</a:t>
              </a:r>
            </a:p>
          </p:txBody>
        </p:sp>
        <p:sp>
          <p:nvSpPr>
            <p:cNvPr id="16" name="STS/SEC…">
              <a:extLst>
                <a:ext uri="{FF2B5EF4-FFF2-40B4-BE49-F238E27FC236}">
                  <a16:creationId xmlns:a16="http://schemas.microsoft.com/office/drawing/2014/main" id="{3A7F7F22-71B3-F19B-A06F-35E1FEB7001E}"/>
                </a:ext>
              </a:extLst>
            </p:cNvPr>
            <p:cNvSpPr/>
            <p:nvPr/>
          </p:nvSpPr>
          <p:spPr>
            <a:xfrm>
              <a:off x="9773239" y="5523542"/>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Y</a:t>
              </a:r>
            </a:p>
          </p:txBody>
        </p:sp>
        <p:sp>
          <p:nvSpPr>
            <p:cNvPr id="17" name="Line">
              <a:extLst>
                <a:ext uri="{FF2B5EF4-FFF2-40B4-BE49-F238E27FC236}">
                  <a16:creationId xmlns:a16="http://schemas.microsoft.com/office/drawing/2014/main" id="{959B7793-182B-397B-D0AC-C499AE9A1B9D}"/>
                </a:ext>
              </a:extLst>
            </p:cNvPr>
            <p:cNvSpPr/>
            <p:nvPr/>
          </p:nvSpPr>
          <p:spPr>
            <a:xfrm flipV="1">
              <a:off x="5859134"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18" name="Line">
              <a:extLst>
                <a:ext uri="{FF2B5EF4-FFF2-40B4-BE49-F238E27FC236}">
                  <a16:creationId xmlns:a16="http://schemas.microsoft.com/office/drawing/2014/main" id="{697D08AA-3E3F-1BCE-2C06-D3A541CAB6BF}"/>
                </a:ext>
              </a:extLst>
            </p:cNvPr>
            <p:cNvSpPr/>
            <p:nvPr/>
          </p:nvSpPr>
          <p:spPr>
            <a:xfrm>
              <a:off x="5854812" y="532792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19" name="Line">
              <a:extLst>
                <a:ext uri="{FF2B5EF4-FFF2-40B4-BE49-F238E27FC236}">
                  <a16:creationId xmlns:a16="http://schemas.microsoft.com/office/drawing/2014/main" id="{59322159-0AF4-8D68-995B-FBD4F968DFDD}"/>
                </a:ext>
              </a:extLst>
            </p:cNvPr>
            <p:cNvSpPr/>
            <p:nvPr/>
          </p:nvSpPr>
          <p:spPr>
            <a:xfrm flipV="1">
              <a:off x="6937496"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0" name="Line">
              <a:extLst>
                <a:ext uri="{FF2B5EF4-FFF2-40B4-BE49-F238E27FC236}">
                  <a16:creationId xmlns:a16="http://schemas.microsoft.com/office/drawing/2014/main" id="{10013D8C-B463-1479-26C5-A04FA3934EC4}"/>
                </a:ext>
              </a:extLst>
            </p:cNvPr>
            <p:cNvSpPr/>
            <p:nvPr/>
          </p:nvSpPr>
          <p:spPr>
            <a:xfrm>
              <a:off x="6936056" y="532511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21" name="Line">
              <a:extLst>
                <a:ext uri="{FF2B5EF4-FFF2-40B4-BE49-F238E27FC236}">
                  <a16:creationId xmlns:a16="http://schemas.microsoft.com/office/drawing/2014/main" id="{BD354DDB-5944-6EC5-5CC3-1D37EA18A24F}"/>
                </a:ext>
              </a:extLst>
            </p:cNvPr>
            <p:cNvSpPr/>
            <p:nvPr/>
          </p:nvSpPr>
          <p:spPr>
            <a:xfrm flipV="1">
              <a:off x="8017020"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3" name="Line">
              <a:extLst>
                <a:ext uri="{FF2B5EF4-FFF2-40B4-BE49-F238E27FC236}">
                  <a16:creationId xmlns:a16="http://schemas.microsoft.com/office/drawing/2014/main" id="{221DC36E-C984-AAAC-1919-73939D0BEACF}"/>
                </a:ext>
              </a:extLst>
            </p:cNvPr>
            <p:cNvSpPr/>
            <p:nvPr/>
          </p:nvSpPr>
          <p:spPr>
            <a:xfrm>
              <a:off x="8939883" y="5811800"/>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3600"/>
            </a:p>
          </p:txBody>
        </p:sp>
        <p:sp>
          <p:nvSpPr>
            <p:cNvPr id="25" name="1ms">
              <a:extLst>
                <a:ext uri="{FF2B5EF4-FFF2-40B4-BE49-F238E27FC236}">
                  <a16:creationId xmlns:a16="http://schemas.microsoft.com/office/drawing/2014/main" id="{0FEAC3A4-BFD2-9BF5-CE66-88F25CD3A082}"/>
                </a:ext>
              </a:extLst>
            </p:cNvPr>
            <p:cNvSpPr txBox="1"/>
            <p:nvPr/>
          </p:nvSpPr>
          <p:spPr>
            <a:xfrm>
              <a:off x="7307413" y="5087756"/>
              <a:ext cx="341440"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26" name="Line">
              <a:extLst>
                <a:ext uri="{FF2B5EF4-FFF2-40B4-BE49-F238E27FC236}">
                  <a16:creationId xmlns:a16="http://schemas.microsoft.com/office/drawing/2014/main" id="{5E21FE94-2481-0B47-4747-9FFA532429F8}"/>
                </a:ext>
              </a:extLst>
            </p:cNvPr>
            <p:cNvSpPr/>
            <p:nvPr/>
          </p:nvSpPr>
          <p:spPr>
            <a:xfrm flipV="1">
              <a:off x="9771166"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7" name="Line">
              <a:extLst>
                <a:ext uri="{FF2B5EF4-FFF2-40B4-BE49-F238E27FC236}">
                  <a16:creationId xmlns:a16="http://schemas.microsoft.com/office/drawing/2014/main" id="{9FFB3423-D465-E81A-F50A-79E220D1E774}"/>
                </a:ext>
              </a:extLst>
            </p:cNvPr>
            <p:cNvSpPr/>
            <p:nvPr/>
          </p:nvSpPr>
          <p:spPr>
            <a:xfrm>
              <a:off x="8032200" y="5327927"/>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28" name="(Y-2) ms">
              <a:extLst>
                <a:ext uri="{FF2B5EF4-FFF2-40B4-BE49-F238E27FC236}">
                  <a16:creationId xmlns:a16="http://schemas.microsoft.com/office/drawing/2014/main" id="{3F940D0E-0F37-CBF8-EEF3-F6940B9B61F2}"/>
                </a:ext>
              </a:extLst>
            </p:cNvPr>
            <p:cNvSpPr txBox="1"/>
            <p:nvPr/>
          </p:nvSpPr>
          <p:spPr>
            <a:xfrm>
              <a:off x="8568730" y="5087756"/>
              <a:ext cx="572273"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grpSp>
      <p:cxnSp>
        <p:nvCxnSpPr>
          <p:cNvPr id="31" name="Straight Arrow Connector 30">
            <a:extLst>
              <a:ext uri="{FF2B5EF4-FFF2-40B4-BE49-F238E27FC236}">
                <a16:creationId xmlns:a16="http://schemas.microsoft.com/office/drawing/2014/main" id="{B7A40E53-879E-FD14-A353-9479234DF1A3}"/>
              </a:ext>
            </a:extLst>
          </p:cNvPr>
          <p:cNvCxnSpPr/>
          <p:nvPr/>
        </p:nvCxnSpPr>
        <p:spPr>
          <a:xfrm>
            <a:off x="4724400" y="4779598"/>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D984AF91-FA17-2509-3A3D-1FD25FDCA314}"/>
              </a:ext>
            </a:extLst>
          </p:cNvPr>
          <p:cNvSpPr txBox="1"/>
          <p:nvPr/>
        </p:nvSpPr>
        <p:spPr>
          <a:xfrm>
            <a:off x="4059140" y="5965815"/>
            <a:ext cx="1494320" cy="338554"/>
          </a:xfrm>
          <a:prstGeom prst="rect">
            <a:avLst/>
          </a:prstGeom>
          <a:noFill/>
        </p:spPr>
        <p:txBody>
          <a:bodyPr wrap="none" rtlCol="0">
            <a:spAutoFit/>
          </a:bodyPr>
          <a:lstStyle/>
          <a:p>
            <a:r>
              <a:rPr lang="en-US" sz="1600" dirty="0">
                <a:solidFill>
                  <a:srgbClr val="000000"/>
                </a:solidFill>
                <a:effectLst/>
                <a:latin typeface="+mn-lt"/>
              </a:rPr>
              <a:t>RIF-RMARKER 1</a:t>
            </a:r>
          </a:p>
        </p:txBody>
      </p:sp>
      <p:cxnSp>
        <p:nvCxnSpPr>
          <p:cNvPr id="35" name="Straight Arrow Connector 34">
            <a:extLst>
              <a:ext uri="{FF2B5EF4-FFF2-40B4-BE49-F238E27FC236}">
                <a16:creationId xmlns:a16="http://schemas.microsoft.com/office/drawing/2014/main" id="{49CE7D6D-9885-045B-715D-B9F3800A16E0}"/>
              </a:ext>
            </a:extLst>
          </p:cNvPr>
          <p:cNvCxnSpPr>
            <a:cxnSpLocks/>
            <a:stCxn id="33" idx="0"/>
          </p:cNvCxnSpPr>
          <p:nvPr/>
        </p:nvCxnSpPr>
        <p:spPr>
          <a:xfrm flipH="1" flipV="1">
            <a:off x="4724400" y="5540571"/>
            <a:ext cx="81900" cy="425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82A5384B-C023-CA45-2483-CC9C32266BAF}"/>
              </a:ext>
            </a:extLst>
          </p:cNvPr>
          <p:cNvCxnSpPr/>
          <p:nvPr/>
        </p:nvCxnSpPr>
        <p:spPr>
          <a:xfrm>
            <a:off x="6548664" y="4778016"/>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9D3C2B5-444A-5652-2324-7CF95B7C6652}"/>
              </a:ext>
            </a:extLst>
          </p:cNvPr>
          <p:cNvSpPr txBox="1"/>
          <p:nvPr/>
        </p:nvSpPr>
        <p:spPr>
          <a:xfrm>
            <a:off x="5883404" y="5964233"/>
            <a:ext cx="1494320" cy="338554"/>
          </a:xfrm>
          <a:prstGeom prst="rect">
            <a:avLst/>
          </a:prstGeom>
          <a:noFill/>
        </p:spPr>
        <p:txBody>
          <a:bodyPr wrap="none" rtlCol="0">
            <a:spAutoFit/>
          </a:bodyPr>
          <a:lstStyle/>
          <a:p>
            <a:r>
              <a:rPr lang="en-US" sz="1600" dirty="0">
                <a:solidFill>
                  <a:srgbClr val="000000"/>
                </a:solidFill>
                <a:effectLst/>
                <a:latin typeface="+mn-lt"/>
              </a:rPr>
              <a:t>RIF-RMARKER 2</a:t>
            </a:r>
          </a:p>
        </p:txBody>
      </p:sp>
      <p:cxnSp>
        <p:nvCxnSpPr>
          <p:cNvPr id="24" name="Straight Arrow Connector 23">
            <a:extLst>
              <a:ext uri="{FF2B5EF4-FFF2-40B4-BE49-F238E27FC236}">
                <a16:creationId xmlns:a16="http://schemas.microsoft.com/office/drawing/2014/main" id="{0D250CEB-CFFE-BE6C-186F-AC8C9F34AB6B}"/>
              </a:ext>
            </a:extLst>
          </p:cNvPr>
          <p:cNvCxnSpPr>
            <a:cxnSpLocks/>
            <a:stCxn id="3" idx="0"/>
          </p:cNvCxnSpPr>
          <p:nvPr/>
        </p:nvCxnSpPr>
        <p:spPr>
          <a:xfrm flipH="1" flipV="1">
            <a:off x="6548664" y="5538989"/>
            <a:ext cx="81900" cy="425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542F24F5-6F75-4F34-A0CA-7FA5D16DB98D}"/>
              </a:ext>
            </a:extLst>
          </p:cNvPr>
          <p:cNvCxnSpPr/>
          <p:nvPr/>
        </p:nvCxnSpPr>
        <p:spPr>
          <a:xfrm>
            <a:off x="9486794" y="4778016"/>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6D8E1CC8-6BA7-2F46-7A08-C3F1AD3EB4E7}"/>
              </a:ext>
            </a:extLst>
          </p:cNvPr>
          <p:cNvSpPr txBox="1"/>
          <p:nvPr/>
        </p:nvSpPr>
        <p:spPr>
          <a:xfrm>
            <a:off x="8821534" y="5964233"/>
            <a:ext cx="1489510" cy="338554"/>
          </a:xfrm>
          <a:prstGeom prst="rect">
            <a:avLst/>
          </a:prstGeom>
          <a:noFill/>
        </p:spPr>
        <p:txBody>
          <a:bodyPr wrap="none" rtlCol="0">
            <a:spAutoFit/>
          </a:bodyPr>
          <a:lstStyle/>
          <a:p>
            <a:r>
              <a:rPr lang="en-US" sz="1600" dirty="0">
                <a:solidFill>
                  <a:srgbClr val="000000"/>
                </a:solidFill>
                <a:effectLst/>
                <a:latin typeface="+mn-lt"/>
              </a:rPr>
              <a:t>RIF-RMARKER Y</a:t>
            </a:r>
          </a:p>
        </p:txBody>
      </p:sp>
      <p:cxnSp>
        <p:nvCxnSpPr>
          <p:cNvPr id="36" name="Straight Arrow Connector 35">
            <a:extLst>
              <a:ext uri="{FF2B5EF4-FFF2-40B4-BE49-F238E27FC236}">
                <a16:creationId xmlns:a16="http://schemas.microsoft.com/office/drawing/2014/main" id="{8931655B-D3C5-6DE8-DC27-CB98E02D2759}"/>
              </a:ext>
            </a:extLst>
          </p:cNvPr>
          <p:cNvCxnSpPr>
            <a:cxnSpLocks/>
            <a:stCxn id="34" idx="0"/>
          </p:cNvCxnSpPr>
          <p:nvPr/>
        </p:nvCxnSpPr>
        <p:spPr>
          <a:xfrm flipH="1" flipV="1">
            <a:off x="9486794" y="5538989"/>
            <a:ext cx="79495" cy="425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392D95B8-CD40-DC44-80B8-252DAEE02C42}"/>
              </a:ext>
            </a:extLst>
          </p:cNvPr>
          <p:cNvGrpSpPr/>
          <p:nvPr/>
        </p:nvGrpSpPr>
        <p:grpSpPr>
          <a:xfrm>
            <a:off x="386379" y="289878"/>
            <a:ext cx="11423877" cy="6491921"/>
            <a:chOff x="386379" y="289878"/>
            <a:chExt cx="11423877" cy="6491921"/>
          </a:xfrm>
        </p:grpSpPr>
        <p:sp>
          <p:nvSpPr>
            <p:cNvPr id="37" name="Date Placeholder 1">
              <a:extLst>
                <a:ext uri="{FF2B5EF4-FFF2-40B4-BE49-F238E27FC236}">
                  <a16:creationId xmlns:a16="http://schemas.microsoft.com/office/drawing/2014/main" id="{CA8ED2DE-B98A-729F-3A26-E0344669310A}"/>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38" name="Footer Placeholder 2">
              <a:extLst>
                <a:ext uri="{FF2B5EF4-FFF2-40B4-BE49-F238E27FC236}">
                  <a16:creationId xmlns:a16="http://schemas.microsoft.com/office/drawing/2014/main" id="{6F6F45D1-F2E2-2B95-D82A-670712CCC148}"/>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39" name="Rectangle 7">
              <a:extLst>
                <a:ext uri="{FF2B5EF4-FFF2-40B4-BE49-F238E27FC236}">
                  <a16:creationId xmlns:a16="http://schemas.microsoft.com/office/drawing/2014/main" id="{5515B1F5-3DCE-AE88-21B0-51D98B6471A0}"/>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40" name="Straight Connector 39">
              <a:extLst>
                <a:ext uri="{FF2B5EF4-FFF2-40B4-BE49-F238E27FC236}">
                  <a16:creationId xmlns:a16="http://schemas.microsoft.com/office/drawing/2014/main" id="{FB4E0944-A490-CE04-830B-82669484E1B4}"/>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B084CFB8-6187-5D37-7545-861924951615}"/>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42" name="Footer Placeholder 2">
              <a:extLst>
                <a:ext uri="{FF2B5EF4-FFF2-40B4-BE49-F238E27FC236}">
                  <a16:creationId xmlns:a16="http://schemas.microsoft.com/office/drawing/2014/main" id="{8B332CCF-78CB-93F1-F5BA-078F6C362A38}"/>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cxnSp>
        <p:nvCxnSpPr>
          <p:cNvPr id="43" name="Straight Arrow Connector 42">
            <a:extLst>
              <a:ext uri="{FF2B5EF4-FFF2-40B4-BE49-F238E27FC236}">
                <a16:creationId xmlns:a16="http://schemas.microsoft.com/office/drawing/2014/main" id="{ABE30CF8-BEF4-203C-713D-AC062C2F8A60}"/>
              </a:ext>
            </a:extLst>
          </p:cNvPr>
          <p:cNvCxnSpPr/>
          <p:nvPr/>
        </p:nvCxnSpPr>
        <p:spPr>
          <a:xfrm>
            <a:off x="5560834" y="4778016"/>
            <a:ext cx="0" cy="685800"/>
          </a:xfrm>
          <a:prstGeom prst="straightConnector1">
            <a:avLst/>
          </a:prstGeom>
          <a:ln w="12700">
            <a:solidFill>
              <a:srgbClr val="FF0000"/>
            </a:solidFill>
            <a:prstDash val="sysDash"/>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FAA6D56-2EA4-FF05-5746-96B63CF23252}"/>
              </a:ext>
            </a:extLst>
          </p:cNvPr>
          <p:cNvCxnSpPr/>
          <p:nvPr/>
        </p:nvCxnSpPr>
        <p:spPr>
          <a:xfrm>
            <a:off x="7380562" y="4778016"/>
            <a:ext cx="0" cy="685800"/>
          </a:xfrm>
          <a:prstGeom prst="straightConnector1">
            <a:avLst/>
          </a:prstGeom>
          <a:ln w="12700">
            <a:solidFill>
              <a:srgbClr val="FF0000"/>
            </a:solidFill>
            <a:prstDash val="sysDash"/>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BB1F9EE-226A-D842-EE29-15F41BC0A060}"/>
              </a:ext>
            </a:extLst>
          </p:cNvPr>
          <p:cNvCxnSpPr/>
          <p:nvPr/>
        </p:nvCxnSpPr>
        <p:spPr>
          <a:xfrm>
            <a:off x="10311044" y="4778016"/>
            <a:ext cx="0" cy="685800"/>
          </a:xfrm>
          <a:prstGeom prst="straightConnector1">
            <a:avLst/>
          </a:prstGeom>
          <a:ln w="12700">
            <a:solidFill>
              <a:srgbClr val="FF0000"/>
            </a:solidFill>
            <a:prstDash val="sysDash"/>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38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C266036-4105-A545-0B93-41A41B65F1F8}"/>
              </a:ext>
            </a:extLst>
          </p:cNvPr>
          <p:cNvSpPr txBox="1">
            <a:spLocks/>
          </p:cNvSpPr>
          <p:nvPr/>
        </p:nvSpPr>
        <p:spPr>
          <a:xfrm>
            <a:off x="457200" y="604636"/>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Ranging Markers for Ranging Integrity with MMS: Slow-Clock Attack</a:t>
            </a:r>
          </a:p>
        </p:txBody>
      </p:sp>
      <p:grpSp>
        <p:nvGrpSpPr>
          <p:cNvPr id="24" name="Group 23">
            <a:extLst>
              <a:ext uri="{FF2B5EF4-FFF2-40B4-BE49-F238E27FC236}">
                <a16:creationId xmlns:a16="http://schemas.microsoft.com/office/drawing/2014/main" id="{7B4D7832-6D22-2ED4-00A1-DBFA4DE376C0}"/>
              </a:ext>
            </a:extLst>
          </p:cNvPr>
          <p:cNvGrpSpPr/>
          <p:nvPr/>
        </p:nvGrpSpPr>
        <p:grpSpPr>
          <a:xfrm>
            <a:off x="527147" y="1447800"/>
            <a:ext cx="11283101" cy="3886200"/>
            <a:chOff x="527147" y="1447800"/>
            <a:chExt cx="11283101" cy="3886200"/>
          </a:xfrm>
        </p:grpSpPr>
        <p:sp>
          <p:nvSpPr>
            <p:cNvPr id="30" name="Line">
              <a:extLst>
                <a:ext uri="{FF2B5EF4-FFF2-40B4-BE49-F238E27FC236}">
                  <a16:creationId xmlns:a16="http://schemas.microsoft.com/office/drawing/2014/main" id="{6A14040E-C716-C4BF-5909-48A55061C3D3}"/>
                </a:ext>
              </a:extLst>
            </p:cNvPr>
            <p:cNvSpPr/>
            <p:nvPr/>
          </p:nvSpPr>
          <p:spPr>
            <a:xfrm flipV="1">
              <a:off x="527147" y="1816509"/>
              <a:ext cx="11283101" cy="12291"/>
            </a:xfrm>
            <a:prstGeom prst="line">
              <a:avLst/>
            </a:prstGeom>
            <a:ln w="12700">
              <a:solidFill>
                <a:srgbClr val="000000"/>
              </a:solidFill>
              <a:miter lim="400000"/>
              <a:headEnd type="none"/>
              <a:tailEnd type="arrow"/>
            </a:ln>
          </p:spPr>
          <p:txBody>
            <a:bodyPr lIns="0" tIns="0" rIns="0" bIns="0"/>
            <a:lstStyle/>
            <a:p>
              <a:pPr algn="ctr" defTabSz="825500">
                <a:defRPr sz="3600">
                  <a:latin typeface="+mn-lt"/>
                  <a:ea typeface="+mn-ea"/>
                  <a:cs typeface="+mn-cs"/>
                  <a:sym typeface="Helvetica Neue Light"/>
                </a:defRPr>
              </a:pPr>
              <a:endParaRPr sz="3600"/>
            </a:p>
          </p:txBody>
        </p:sp>
        <p:cxnSp>
          <p:nvCxnSpPr>
            <p:cNvPr id="31" name="Straight Connector 30">
              <a:extLst>
                <a:ext uri="{FF2B5EF4-FFF2-40B4-BE49-F238E27FC236}">
                  <a16:creationId xmlns:a16="http://schemas.microsoft.com/office/drawing/2014/main" id="{E6FF2285-FA49-C3DF-40CA-B9B00F6B4E2B}"/>
                </a:ext>
              </a:extLst>
            </p:cNvPr>
            <p:cNvCxnSpPr>
              <a:cxnSpLocks/>
            </p:cNvCxnSpPr>
            <p:nvPr/>
          </p:nvCxnSpPr>
          <p:spPr>
            <a:xfrm>
              <a:off x="1828800" y="1451521"/>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D42B1A8-4E38-657F-6A84-DA91CDB9155F}"/>
                </a:ext>
              </a:extLst>
            </p:cNvPr>
            <p:cNvCxnSpPr>
              <a:cxnSpLocks/>
            </p:cNvCxnSpPr>
            <p:nvPr/>
          </p:nvCxnSpPr>
          <p:spPr>
            <a:xfrm>
              <a:off x="3050910" y="1451521"/>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EB80C16-06EA-5DCA-04C6-9CE2EF8F3D9F}"/>
                </a:ext>
              </a:extLst>
            </p:cNvPr>
            <p:cNvCxnSpPr>
              <a:cxnSpLocks/>
            </p:cNvCxnSpPr>
            <p:nvPr/>
          </p:nvCxnSpPr>
          <p:spPr>
            <a:xfrm>
              <a:off x="427214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1550C0B-2FBC-6729-27F7-04B5E96A5748}"/>
                </a:ext>
              </a:extLst>
            </p:cNvPr>
            <p:cNvCxnSpPr>
              <a:cxnSpLocks/>
            </p:cNvCxnSpPr>
            <p:nvPr/>
          </p:nvCxnSpPr>
          <p:spPr>
            <a:xfrm>
              <a:off x="548640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29B5D9E-83BF-B782-1E58-F2042F68108D}"/>
                </a:ext>
              </a:extLst>
            </p:cNvPr>
            <p:cNvCxnSpPr>
              <a:cxnSpLocks/>
            </p:cNvCxnSpPr>
            <p:nvPr/>
          </p:nvCxnSpPr>
          <p:spPr>
            <a:xfrm>
              <a:off x="6701720" y="1451521"/>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71BC79-7E04-8376-9D8F-F64845E5EA14}"/>
                </a:ext>
              </a:extLst>
            </p:cNvPr>
            <p:cNvCxnSpPr>
              <a:cxnSpLocks/>
            </p:cNvCxnSpPr>
            <p:nvPr/>
          </p:nvCxnSpPr>
          <p:spPr>
            <a:xfrm>
              <a:off x="792383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61DAA2F-678A-F48B-B177-9E1251D1C563}"/>
                </a:ext>
              </a:extLst>
            </p:cNvPr>
            <p:cNvCxnSpPr>
              <a:cxnSpLocks/>
            </p:cNvCxnSpPr>
            <p:nvPr/>
          </p:nvCxnSpPr>
          <p:spPr>
            <a:xfrm>
              <a:off x="914506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5D5AAC6-ABB0-15B9-4BE4-63E1FAC4BA08}"/>
                </a:ext>
              </a:extLst>
            </p:cNvPr>
            <p:cNvCxnSpPr>
              <a:cxnSpLocks/>
            </p:cNvCxnSpPr>
            <p:nvPr/>
          </p:nvCxnSpPr>
          <p:spPr>
            <a:xfrm>
              <a:off x="1036717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grpSp>
      <p:sp>
        <p:nvSpPr>
          <p:cNvPr id="39" name="STS/SEC…">
            <a:extLst>
              <a:ext uri="{FF2B5EF4-FFF2-40B4-BE49-F238E27FC236}">
                <a16:creationId xmlns:a16="http://schemas.microsoft.com/office/drawing/2014/main" id="{F7E1D9AC-04E5-B96E-F70F-737FC9F9482D}"/>
              </a:ext>
            </a:extLst>
          </p:cNvPr>
          <p:cNvSpPr/>
          <p:nvPr/>
        </p:nvSpPr>
        <p:spPr>
          <a:xfrm>
            <a:off x="1842561" y="197034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1</a:t>
            </a:r>
          </a:p>
        </p:txBody>
      </p:sp>
      <p:sp>
        <p:nvSpPr>
          <p:cNvPr id="40" name="TextBox 39">
            <a:extLst>
              <a:ext uri="{FF2B5EF4-FFF2-40B4-BE49-F238E27FC236}">
                <a16:creationId xmlns:a16="http://schemas.microsoft.com/office/drawing/2014/main" id="{1086C017-D21A-E252-6C22-83C2F897FF6E}"/>
              </a:ext>
            </a:extLst>
          </p:cNvPr>
          <p:cNvSpPr txBox="1"/>
          <p:nvPr/>
        </p:nvSpPr>
        <p:spPr>
          <a:xfrm>
            <a:off x="320356" y="1401700"/>
            <a:ext cx="1522205" cy="461665"/>
          </a:xfrm>
          <a:prstGeom prst="rect">
            <a:avLst/>
          </a:prstGeom>
          <a:noFill/>
        </p:spPr>
        <p:txBody>
          <a:bodyPr wrap="square">
            <a:spAutoFit/>
          </a:bodyPr>
          <a:lstStyle/>
          <a:p>
            <a:pPr algn="ctr"/>
            <a:r>
              <a:rPr lang="en-US" b="1" dirty="0">
                <a:solidFill>
                  <a:srgbClr val="000000"/>
                </a:solidFill>
                <a:effectLst/>
                <a:latin typeface="Helvetica Neue" panose="02000503000000020004" pitchFamily="2" charset="0"/>
              </a:rPr>
              <a:t>Ideal/Absolute Clock</a:t>
            </a:r>
            <a:endParaRPr lang="en-US" dirty="0">
              <a:solidFill>
                <a:srgbClr val="000000"/>
              </a:solidFill>
              <a:effectLst/>
              <a:latin typeface="Helvetica Neue" panose="02000503000000020004" pitchFamily="2" charset="0"/>
            </a:endParaRPr>
          </a:p>
        </p:txBody>
      </p:sp>
      <p:sp>
        <p:nvSpPr>
          <p:cNvPr id="41" name="TextBox 40">
            <a:extLst>
              <a:ext uri="{FF2B5EF4-FFF2-40B4-BE49-F238E27FC236}">
                <a16:creationId xmlns:a16="http://schemas.microsoft.com/office/drawing/2014/main" id="{24A0CCA6-2176-F9F0-1098-B1564AC64080}"/>
              </a:ext>
            </a:extLst>
          </p:cNvPr>
          <p:cNvSpPr txBox="1"/>
          <p:nvPr/>
        </p:nvSpPr>
        <p:spPr>
          <a:xfrm>
            <a:off x="112934" y="2129135"/>
            <a:ext cx="1679131" cy="461665"/>
          </a:xfrm>
          <a:prstGeom prst="rect">
            <a:avLst/>
          </a:prstGeom>
          <a:noFill/>
        </p:spPr>
        <p:txBody>
          <a:bodyPr wrap="square">
            <a:spAutoFit/>
          </a:bodyPr>
          <a:lstStyle/>
          <a:p>
            <a:pPr algn="ctr"/>
            <a:r>
              <a:rPr lang="en-US" b="1" dirty="0">
                <a:solidFill>
                  <a:srgbClr val="000000"/>
                </a:solidFill>
                <a:effectLst/>
                <a:latin typeface="Helvetica Neue" panose="02000503000000020004" pitchFamily="2" charset="0"/>
              </a:rPr>
              <a:t>Legit Tx</a:t>
            </a:r>
            <a:endParaRPr lang="en-US" dirty="0">
              <a:solidFill>
                <a:srgbClr val="000000"/>
              </a:solidFill>
              <a:effectLst/>
              <a:latin typeface="Helvetica Neue" panose="02000503000000020004" pitchFamily="2" charset="0"/>
            </a:endParaRPr>
          </a:p>
          <a:p>
            <a:pPr algn="ctr"/>
            <a:r>
              <a:rPr lang="en-US" b="1" dirty="0" err="1">
                <a:solidFill>
                  <a:srgbClr val="000000"/>
                </a:solidFill>
                <a:effectLst/>
                <a:latin typeface="Helvetica Neue" panose="02000503000000020004" pitchFamily="2" charset="0"/>
              </a:rPr>
              <a:t>ClockFreqOffset</a:t>
            </a:r>
            <a:r>
              <a:rPr lang="en-US" b="1" dirty="0">
                <a:solidFill>
                  <a:srgbClr val="000000"/>
                </a:solidFill>
                <a:effectLst/>
                <a:latin typeface="Helvetica Neue" panose="02000503000000020004" pitchFamily="2" charset="0"/>
              </a:rPr>
              <a:t> = 0</a:t>
            </a:r>
            <a:endParaRPr lang="en-US" dirty="0">
              <a:solidFill>
                <a:srgbClr val="000000"/>
              </a:solidFill>
              <a:effectLst/>
              <a:latin typeface="Helvetica Neue" panose="02000503000000020004" pitchFamily="2" charset="0"/>
            </a:endParaRPr>
          </a:p>
        </p:txBody>
      </p:sp>
      <p:sp>
        <p:nvSpPr>
          <p:cNvPr id="42" name="TextBox 41">
            <a:extLst>
              <a:ext uri="{FF2B5EF4-FFF2-40B4-BE49-F238E27FC236}">
                <a16:creationId xmlns:a16="http://schemas.microsoft.com/office/drawing/2014/main" id="{0C84BED3-A951-9712-8E02-08D8D98B113D}"/>
              </a:ext>
            </a:extLst>
          </p:cNvPr>
          <p:cNvSpPr txBox="1"/>
          <p:nvPr/>
        </p:nvSpPr>
        <p:spPr>
          <a:xfrm>
            <a:off x="0" y="3578482"/>
            <a:ext cx="2126800" cy="461665"/>
          </a:xfrm>
          <a:prstGeom prst="rect">
            <a:avLst/>
          </a:prstGeom>
          <a:noFill/>
        </p:spPr>
        <p:txBody>
          <a:bodyPr wrap="none" rtlCol="0">
            <a:spAutoFit/>
          </a:bodyPr>
          <a:lstStyle/>
          <a:p>
            <a:pPr algn="ctr"/>
            <a:r>
              <a:rPr lang="en-US" b="1" dirty="0">
                <a:solidFill>
                  <a:srgbClr val="E6000E"/>
                </a:solidFill>
                <a:effectLst/>
                <a:latin typeface="Helvetica Neue" panose="02000503000000020004" pitchFamily="2" charset="0"/>
              </a:rPr>
              <a:t>Attack-</a:t>
            </a:r>
            <a:r>
              <a:rPr lang="en-US" b="1" dirty="0" err="1">
                <a:solidFill>
                  <a:srgbClr val="E6000E"/>
                </a:solidFill>
                <a:effectLst/>
                <a:latin typeface="Helvetica Neue" panose="02000503000000020004" pitchFamily="2" charset="0"/>
              </a:rPr>
              <a:t>SlowClock</a:t>
            </a:r>
            <a:endParaRPr lang="en-US" dirty="0">
              <a:solidFill>
                <a:srgbClr val="E6000E"/>
              </a:solidFill>
              <a:effectLst/>
              <a:latin typeface="Helvetica Neue" panose="02000503000000020004" pitchFamily="2" charset="0"/>
            </a:endParaRPr>
          </a:p>
          <a:p>
            <a:pPr algn="ctr"/>
            <a:r>
              <a:rPr lang="en-US" b="1" dirty="0" err="1">
                <a:solidFill>
                  <a:srgbClr val="E6000E"/>
                </a:solidFill>
                <a:effectLst/>
                <a:latin typeface="Helvetica Neue" panose="02000503000000020004" pitchFamily="2" charset="0"/>
              </a:rPr>
              <a:t>ClockFreqOffset</a:t>
            </a:r>
            <a:r>
              <a:rPr lang="en-US" b="1" dirty="0">
                <a:solidFill>
                  <a:srgbClr val="E6000E"/>
                </a:solidFill>
                <a:effectLst/>
                <a:latin typeface="Helvetica Neue" panose="02000503000000020004" pitchFamily="2" charset="0"/>
              </a:rPr>
              <a:t> = -40ppm</a:t>
            </a:r>
            <a:endParaRPr lang="en-US" dirty="0">
              <a:solidFill>
                <a:srgbClr val="E6000E"/>
              </a:solidFill>
              <a:effectLst/>
              <a:latin typeface="Helvetica Neue" panose="02000503000000020004" pitchFamily="2" charset="0"/>
            </a:endParaRPr>
          </a:p>
        </p:txBody>
      </p:sp>
      <p:sp>
        <p:nvSpPr>
          <p:cNvPr id="43" name="TextBox 42">
            <a:extLst>
              <a:ext uri="{FF2B5EF4-FFF2-40B4-BE49-F238E27FC236}">
                <a16:creationId xmlns:a16="http://schemas.microsoft.com/office/drawing/2014/main" id="{D3B9E07E-36C7-4CAB-1A18-0F3DB85020DC}"/>
              </a:ext>
            </a:extLst>
          </p:cNvPr>
          <p:cNvSpPr txBox="1"/>
          <p:nvPr/>
        </p:nvSpPr>
        <p:spPr>
          <a:xfrm>
            <a:off x="2176944" y="1379882"/>
            <a:ext cx="478016" cy="276999"/>
          </a:xfrm>
          <a:prstGeom prst="rect">
            <a:avLst/>
          </a:prstGeom>
          <a:noFill/>
        </p:spPr>
        <p:txBody>
          <a:bodyPr wrap="none" rtlCol="0">
            <a:spAutoFit/>
          </a:bodyPr>
          <a:lstStyle/>
          <a:p>
            <a:r>
              <a:rPr lang="en-US" dirty="0">
                <a:solidFill>
                  <a:srgbClr val="000000"/>
                </a:solidFill>
                <a:effectLst/>
                <a:latin typeface="Helvetica Neue" panose="02000503000000020004" pitchFamily="2" charset="0"/>
              </a:rPr>
              <a:t>1ms</a:t>
            </a:r>
          </a:p>
        </p:txBody>
      </p:sp>
      <p:cxnSp>
        <p:nvCxnSpPr>
          <p:cNvPr id="44" name="Straight Arrow Connector 43">
            <a:extLst>
              <a:ext uri="{FF2B5EF4-FFF2-40B4-BE49-F238E27FC236}">
                <a16:creationId xmlns:a16="http://schemas.microsoft.com/office/drawing/2014/main" id="{B8843A9F-56B2-E756-4E88-0E6490844943}"/>
              </a:ext>
            </a:extLst>
          </p:cNvPr>
          <p:cNvCxnSpPr>
            <a:cxnSpLocks/>
          </p:cNvCxnSpPr>
          <p:nvPr/>
        </p:nvCxnSpPr>
        <p:spPr>
          <a:xfrm>
            <a:off x="1832671" y="1632532"/>
            <a:ext cx="123693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STS/SEC…">
            <a:extLst>
              <a:ext uri="{FF2B5EF4-FFF2-40B4-BE49-F238E27FC236}">
                <a16:creationId xmlns:a16="http://schemas.microsoft.com/office/drawing/2014/main" id="{A69C24CF-5B8D-0982-2183-69BE8F504EDB}"/>
              </a:ext>
            </a:extLst>
          </p:cNvPr>
          <p:cNvSpPr/>
          <p:nvPr/>
        </p:nvSpPr>
        <p:spPr>
          <a:xfrm>
            <a:off x="3048522" y="197034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2</a:t>
            </a:r>
            <a:endParaRPr b="1" dirty="0">
              <a:latin typeface="Calibri" panose="020F0502020204030204" pitchFamily="34" charset="0"/>
              <a:cs typeface="Calibri" panose="020F0502020204030204" pitchFamily="34" charset="0"/>
            </a:endParaRPr>
          </a:p>
        </p:txBody>
      </p:sp>
      <p:sp>
        <p:nvSpPr>
          <p:cNvPr id="46" name="STS/SEC…">
            <a:extLst>
              <a:ext uri="{FF2B5EF4-FFF2-40B4-BE49-F238E27FC236}">
                <a16:creationId xmlns:a16="http://schemas.microsoft.com/office/drawing/2014/main" id="{CE831ADC-EFC0-F693-45D9-0EDDDDDA1DD5}"/>
              </a:ext>
            </a:extLst>
          </p:cNvPr>
          <p:cNvSpPr/>
          <p:nvPr/>
        </p:nvSpPr>
        <p:spPr>
          <a:xfrm>
            <a:off x="4272140" y="1968440"/>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3</a:t>
            </a:r>
            <a:endParaRPr b="1" dirty="0">
              <a:latin typeface="Calibri" panose="020F0502020204030204" pitchFamily="34" charset="0"/>
              <a:cs typeface="Calibri" panose="020F0502020204030204" pitchFamily="34" charset="0"/>
            </a:endParaRPr>
          </a:p>
        </p:txBody>
      </p:sp>
      <p:sp>
        <p:nvSpPr>
          <p:cNvPr id="47" name="STS/SEC…">
            <a:extLst>
              <a:ext uri="{FF2B5EF4-FFF2-40B4-BE49-F238E27FC236}">
                <a16:creationId xmlns:a16="http://schemas.microsoft.com/office/drawing/2014/main" id="{DCE76F1D-893C-90B4-CA08-2BA6A8655B3B}"/>
              </a:ext>
            </a:extLst>
          </p:cNvPr>
          <p:cNvSpPr/>
          <p:nvPr/>
        </p:nvSpPr>
        <p:spPr>
          <a:xfrm>
            <a:off x="5493370" y="1968440"/>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4</a:t>
            </a:r>
            <a:endParaRPr b="1" dirty="0">
              <a:latin typeface="Calibri" panose="020F0502020204030204" pitchFamily="34" charset="0"/>
              <a:cs typeface="Calibri" panose="020F0502020204030204" pitchFamily="34" charset="0"/>
            </a:endParaRPr>
          </a:p>
        </p:txBody>
      </p:sp>
      <p:sp>
        <p:nvSpPr>
          <p:cNvPr id="48" name="STS/SEC…">
            <a:extLst>
              <a:ext uri="{FF2B5EF4-FFF2-40B4-BE49-F238E27FC236}">
                <a16:creationId xmlns:a16="http://schemas.microsoft.com/office/drawing/2014/main" id="{E0B45E03-BC4C-68B0-B9F2-50F5A60834C8}"/>
              </a:ext>
            </a:extLst>
          </p:cNvPr>
          <p:cNvSpPr/>
          <p:nvPr/>
        </p:nvSpPr>
        <p:spPr>
          <a:xfrm>
            <a:off x="6710019" y="1969238"/>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5</a:t>
            </a:r>
            <a:endParaRPr b="1" dirty="0">
              <a:latin typeface="Calibri" panose="020F0502020204030204" pitchFamily="34" charset="0"/>
              <a:cs typeface="Calibri" panose="020F0502020204030204" pitchFamily="34" charset="0"/>
            </a:endParaRPr>
          </a:p>
        </p:txBody>
      </p:sp>
      <p:sp>
        <p:nvSpPr>
          <p:cNvPr id="49" name="STS/SEC…">
            <a:extLst>
              <a:ext uri="{FF2B5EF4-FFF2-40B4-BE49-F238E27FC236}">
                <a16:creationId xmlns:a16="http://schemas.microsoft.com/office/drawing/2014/main" id="{8F81B8E1-4040-E761-9CA6-4CC96D890F68}"/>
              </a:ext>
            </a:extLst>
          </p:cNvPr>
          <p:cNvSpPr/>
          <p:nvPr/>
        </p:nvSpPr>
        <p:spPr>
          <a:xfrm>
            <a:off x="7939274" y="196733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6</a:t>
            </a:r>
            <a:endParaRPr b="1" dirty="0">
              <a:latin typeface="Calibri" panose="020F0502020204030204" pitchFamily="34" charset="0"/>
              <a:cs typeface="Calibri" panose="020F0502020204030204" pitchFamily="34" charset="0"/>
            </a:endParaRPr>
          </a:p>
        </p:txBody>
      </p:sp>
      <p:sp>
        <p:nvSpPr>
          <p:cNvPr id="50" name="STS/SEC…">
            <a:extLst>
              <a:ext uri="{FF2B5EF4-FFF2-40B4-BE49-F238E27FC236}">
                <a16:creationId xmlns:a16="http://schemas.microsoft.com/office/drawing/2014/main" id="{B6E62AA3-632B-AE81-189D-1C0D3C1CC3B0}"/>
              </a:ext>
            </a:extLst>
          </p:cNvPr>
          <p:cNvSpPr/>
          <p:nvPr/>
        </p:nvSpPr>
        <p:spPr>
          <a:xfrm>
            <a:off x="9155041" y="196733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7</a:t>
            </a:r>
            <a:endParaRPr b="1" dirty="0">
              <a:latin typeface="Calibri" panose="020F0502020204030204" pitchFamily="34" charset="0"/>
              <a:cs typeface="Calibri" panose="020F0502020204030204" pitchFamily="34" charset="0"/>
            </a:endParaRPr>
          </a:p>
        </p:txBody>
      </p:sp>
      <p:sp>
        <p:nvSpPr>
          <p:cNvPr id="51" name="STS/SEC…">
            <a:extLst>
              <a:ext uri="{FF2B5EF4-FFF2-40B4-BE49-F238E27FC236}">
                <a16:creationId xmlns:a16="http://schemas.microsoft.com/office/drawing/2014/main" id="{0796B79A-00B4-8914-4F85-EEAB345C9738}"/>
              </a:ext>
            </a:extLst>
          </p:cNvPr>
          <p:cNvSpPr/>
          <p:nvPr/>
        </p:nvSpPr>
        <p:spPr>
          <a:xfrm>
            <a:off x="10366715" y="196733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8</a:t>
            </a:r>
            <a:endParaRPr b="1" dirty="0">
              <a:latin typeface="Calibri" panose="020F0502020204030204" pitchFamily="34" charset="0"/>
              <a:cs typeface="Calibri" panose="020F0502020204030204" pitchFamily="34" charset="0"/>
            </a:endParaRPr>
          </a:p>
        </p:txBody>
      </p:sp>
      <p:sp>
        <p:nvSpPr>
          <p:cNvPr id="52" name="STS/SEC…">
            <a:extLst>
              <a:ext uri="{FF2B5EF4-FFF2-40B4-BE49-F238E27FC236}">
                <a16:creationId xmlns:a16="http://schemas.microsoft.com/office/drawing/2014/main" id="{0BDC29E8-AED4-0E7D-A5C2-6E5CC81F3C64}"/>
              </a:ext>
            </a:extLst>
          </p:cNvPr>
          <p:cNvSpPr/>
          <p:nvPr/>
        </p:nvSpPr>
        <p:spPr>
          <a:xfrm>
            <a:off x="1600200" y="4421505"/>
            <a:ext cx="612564" cy="696656"/>
          </a:xfrm>
          <a:prstGeom prst="rect">
            <a:avLst/>
          </a:prstGeom>
          <a:solidFill>
            <a:schemeClr val="accent3">
              <a:lumMod val="75000"/>
            </a:schemeClr>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1</a:t>
            </a:r>
          </a:p>
        </p:txBody>
      </p:sp>
      <p:sp>
        <p:nvSpPr>
          <p:cNvPr id="53" name="STS/SEC…">
            <a:extLst>
              <a:ext uri="{FF2B5EF4-FFF2-40B4-BE49-F238E27FC236}">
                <a16:creationId xmlns:a16="http://schemas.microsoft.com/office/drawing/2014/main" id="{D2215BE1-A5C8-49DA-7E11-6E48C8185FE0}"/>
              </a:ext>
            </a:extLst>
          </p:cNvPr>
          <p:cNvSpPr/>
          <p:nvPr/>
        </p:nvSpPr>
        <p:spPr>
          <a:xfrm>
            <a:off x="2892636" y="4421505"/>
            <a:ext cx="612564" cy="696656"/>
          </a:xfrm>
          <a:prstGeom prst="rect">
            <a:avLst/>
          </a:prstGeom>
          <a:solidFill>
            <a:schemeClr val="accent3">
              <a:lumMod val="75000"/>
            </a:schemeClr>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2</a:t>
            </a:r>
            <a:endParaRPr b="1" dirty="0">
              <a:latin typeface="Calibri" panose="020F0502020204030204" pitchFamily="34" charset="0"/>
              <a:cs typeface="Calibri" panose="020F0502020204030204" pitchFamily="34" charset="0"/>
            </a:endParaRPr>
          </a:p>
        </p:txBody>
      </p:sp>
      <p:sp>
        <p:nvSpPr>
          <p:cNvPr id="54" name="STS/SEC…">
            <a:extLst>
              <a:ext uri="{FF2B5EF4-FFF2-40B4-BE49-F238E27FC236}">
                <a16:creationId xmlns:a16="http://schemas.microsoft.com/office/drawing/2014/main" id="{8822C4FC-4042-CFCA-C206-7AAD7A6BE08B}"/>
              </a:ext>
            </a:extLst>
          </p:cNvPr>
          <p:cNvSpPr/>
          <p:nvPr/>
        </p:nvSpPr>
        <p:spPr>
          <a:xfrm>
            <a:off x="4191000" y="4419601"/>
            <a:ext cx="612564" cy="696656"/>
          </a:xfrm>
          <a:prstGeom prst="rect">
            <a:avLst/>
          </a:prstGeom>
          <a:solidFill>
            <a:schemeClr val="accent3">
              <a:lumMod val="75000"/>
            </a:schemeClr>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3</a:t>
            </a:r>
            <a:endParaRPr b="1" dirty="0">
              <a:latin typeface="Calibri" panose="020F0502020204030204" pitchFamily="34" charset="0"/>
              <a:cs typeface="Calibri" panose="020F0502020204030204" pitchFamily="34" charset="0"/>
            </a:endParaRPr>
          </a:p>
        </p:txBody>
      </p:sp>
      <p:sp>
        <p:nvSpPr>
          <p:cNvPr id="55" name="STS/SEC…">
            <a:extLst>
              <a:ext uri="{FF2B5EF4-FFF2-40B4-BE49-F238E27FC236}">
                <a16:creationId xmlns:a16="http://schemas.microsoft.com/office/drawing/2014/main" id="{AB71DDF0-C942-25F0-B4CB-EDF8CB64848C}"/>
              </a:ext>
            </a:extLst>
          </p:cNvPr>
          <p:cNvSpPr/>
          <p:nvPr/>
        </p:nvSpPr>
        <p:spPr>
          <a:xfrm>
            <a:off x="5493370" y="4419601"/>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4</a:t>
            </a:r>
            <a:endParaRPr b="1" dirty="0">
              <a:latin typeface="Calibri" panose="020F0502020204030204" pitchFamily="34" charset="0"/>
              <a:cs typeface="Calibri" panose="020F0502020204030204" pitchFamily="34" charset="0"/>
            </a:endParaRPr>
          </a:p>
        </p:txBody>
      </p:sp>
      <p:sp>
        <p:nvSpPr>
          <p:cNvPr id="56" name="STS/SEC…">
            <a:extLst>
              <a:ext uri="{FF2B5EF4-FFF2-40B4-BE49-F238E27FC236}">
                <a16:creationId xmlns:a16="http://schemas.microsoft.com/office/drawing/2014/main" id="{8737DF2D-D265-814A-32DA-184CD7FC5931}"/>
              </a:ext>
            </a:extLst>
          </p:cNvPr>
          <p:cNvSpPr/>
          <p:nvPr/>
        </p:nvSpPr>
        <p:spPr>
          <a:xfrm>
            <a:off x="6781800" y="4420399"/>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5</a:t>
            </a:r>
            <a:endParaRPr b="1" dirty="0">
              <a:latin typeface="Calibri" panose="020F0502020204030204" pitchFamily="34" charset="0"/>
              <a:cs typeface="Calibri" panose="020F0502020204030204" pitchFamily="34" charset="0"/>
            </a:endParaRPr>
          </a:p>
        </p:txBody>
      </p:sp>
      <p:sp>
        <p:nvSpPr>
          <p:cNvPr id="57" name="STS/SEC…">
            <a:extLst>
              <a:ext uri="{FF2B5EF4-FFF2-40B4-BE49-F238E27FC236}">
                <a16:creationId xmlns:a16="http://schemas.microsoft.com/office/drawing/2014/main" id="{D68CF0E7-1A23-0AD9-B984-4C4282CB5B85}"/>
              </a:ext>
            </a:extLst>
          </p:cNvPr>
          <p:cNvSpPr/>
          <p:nvPr/>
        </p:nvSpPr>
        <p:spPr>
          <a:xfrm>
            <a:off x="8074236" y="4418495"/>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6</a:t>
            </a:r>
            <a:endParaRPr b="1" dirty="0">
              <a:latin typeface="Calibri" panose="020F0502020204030204" pitchFamily="34" charset="0"/>
              <a:cs typeface="Calibri" panose="020F0502020204030204" pitchFamily="34" charset="0"/>
            </a:endParaRPr>
          </a:p>
        </p:txBody>
      </p:sp>
      <p:sp>
        <p:nvSpPr>
          <p:cNvPr id="58" name="STS/SEC…">
            <a:extLst>
              <a:ext uri="{FF2B5EF4-FFF2-40B4-BE49-F238E27FC236}">
                <a16:creationId xmlns:a16="http://schemas.microsoft.com/office/drawing/2014/main" id="{04497008-6662-B392-B247-3967513EEF00}"/>
              </a:ext>
            </a:extLst>
          </p:cNvPr>
          <p:cNvSpPr/>
          <p:nvPr/>
        </p:nvSpPr>
        <p:spPr>
          <a:xfrm>
            <a:off x="9372600" y="4418495"/>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7</a:t>
            </a:r>
            <a:endParaRPr b="1" dirty="0">
              <a:latin typeface="Calibri" panose="020F0502020204030204" pitchFamily="34" charset="0"/>
              <a:cs typeface="Calibri" panose="020F0502020204030204" pitchFamily="34" charset="0"/>
            </a:endParaRPr>
          </a:p>
        </p:txBody>
      </p:sp>
      <p:sp>
        <p:nvSpPr>
          <p:cNvPr id="59" name="STS/SEC…">
            <a:extLst>
              <a:ext uri="{FF2B5EF4-FFF2-40B4-BE49-F238E27FC236}">
                <a16:creationId xmlns:a16="http://schemas.microsoft.com/office/drawing/2014/main" id="{88C5993C-F439-943B-3F9E-5C05EFA7B210}"/>
              </a:ext>
            </a:extLst>
          </p:cNvPr>
          <p:cNvSpPr/>
          <p:nvPr/>
        </p:nvSpPr>
        <p:spPr>
          <a:xfrm>
            <a:off x="10665036" y="4418495"/>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8</a:t>
            </a:r>
            <a:endParaRPr b="1" dirty="0">
              <a:latin typeface="Calibri" panose="020F0502020204030204" pitchFamily="34" charset="0"/>
              <a:cs typeface="Calibri" panose="020F0502020204030204" pitchFamily="34" charset="0"/>
            </a:endParaRPr>
          </a:p>
        </p:txBody>
      </p:sp>
      <p:cxnSp>
        <p:nvCxnSpPr>
          <p:cNvPr id="60" name="Straight Arrow Connector 59">
            <a:extLst>
              <a:ext uri="{FF2B5EF4-FFF2-40B4-BE49-F238E27FC236}">
                <a16:creationId xmlns:a16="http://schemas.microsoft.com/office/drawing/2014/main" id="{F90A45B4-0CDD-154E-FA7F-D9D721B40C7D}"/>
              </a:ext>
            </a:extLst>
          </p:cNvPr>
          <p:cNvCxnSpPr/>
          <p:nvPr/>
        </p:nvCxnSpPr>
        <p:spPr>
          <a:xfrm>
            <a:off x="1905000" y="198173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90B5782A-645E-8DC4-CD2F-99A36F35C18E}"/>
              </a:ext>
            </a:extLst>
          </p:cNvPr>
          <p:cNvCxnSpPr/>
          <p:nvPr/>
        </p:nvCxnSpPr>
        <p:spPr>
          <a:xfrm>
            <a:off x="167640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003C14F3-D16F-1CC4-3A3F-EEFDF50F8B7F}"/>
              </a:ext>
            </a:extLst>
          </p:cNvPr>
          <p:cNvSpPr txBox="1"/>
          <p:nvPr/>
        </p:nvSpPr>
        <p:spPr>
          <a:xfrm>
            <a:off x="1476455" y="5373977"/>
            <a:ext cx="601447" cy="276999"/>
          </a:xfrm>
          <a:prstGeom prst="rect">
            <a:avLst/>
          </a:prstGeom>
          <a:noFill/>
        </p:spPr>
        <p:txBody>
          <a:bodyPr wrap="none" rtlCol="0">
            <a:spAutoFit/>
          </a:bodyPr>
          <a:lstStyle/>
          <a:p>
            <a:r>
              <a:rPr lang="en-US" dirty="0">
                <a:solidFill>
                  <a:srgbClr val="000000"/>
                </a:solidFill>
                <a:effectLst/>
                <a:latin typeface="Helvetica Neue" panose="02000503000000020004" pitchFamily="2" charset="0"/>
              </a:rPr>
              <a:t>120ns</a:t>
            </a:r>
          </a:p>
        </p:txBody>
      </p:sp>
      <p:cxnSp>
        <p:nvCxnSpPr>
          <p:cNvPr id="65" name="Straight Arrow Connector 64">
            <a:extLst>
              <a:ext uri="{FF2B5EF4-FFF2-40B4-BE49-F238E27FC236}">
                <a16:creationId xmlns:a16="http://schemas.microsoft.com/office/drawing/2014/main" id="{C97C30C1-6FBC-B704-87CD-4357D8098B90}"/>
              </a:ext>
            </a:extLst>
          </p:cNvPr>
          <p:cNvCxnSpPr>
            <a:cxnSpLocks/>
          </p:cNvCxnSpPr>
          <p:nvPr/>
        </p:nvCxnSpPr>
        <p:spPr>
          <a:xfrm>
            <a:off x="1588366" y="5282035"/>
            <a:ext cx="2541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89495DBD-CD77-96CC-FFCA-BB890464E148}"/>
              </a:ext>
            </a:extLst>
          </p:cNvPr>
          <p:cNvSpPr txBox="1"/>
          <p:nvPr/>
        </p:nvSpPr>
        <p:spPr>
          <a:xfrm>
            <a:off x="10295153" y="5286596"/>
            <a:ext cx="601447" cy="276999"/>
          </a:xfrm>
          <a:prstGeom prst="rect">
            <a:avLst/>
          </a:prstGeom>
          <a:noFill/>
        </p:spPr>
        <p:txBody>
          <a:bodyPr wrap="none" rtlCol="0">
            <a:spAutoFit/>
          </a:bodyPr>
          <a:lstStyle/>
          <a:p>
            <a:r>
              <a:rPr lang="en-US" dirty="0">
                <a:solidFill>
                  <a:srgbClr val="000000"/>
                </a:solidFill>
                <a:effectLst/>
                <a:latin typeface="Helvetica Neue" panose="02000503000000020004" pitchFamily="2" charset="0"/>
              </a:rPr>
              <a:t>160ns</a:t>
            </a:r>
          </a:p>
        </p:txBody>
      </p:sp>
      <p:cxnSp>
        <p:nvCxnSpPr>
          <p:cNvPr id="67" name="Straight Arrow Connector 66">
            <a:extLst>
              <a:ext uri="{FF2B5EF4-FFF2-40B4-BE49-F238E27FC236}">
                <a16:creationId xmlns:a16="http://schemas.microsoft.com/office/drawing/2014/main" id="{2BD2A99E-7B56-F7BE-37CF-F296A01B8563}"/>
              </a:ext>
            </a:extLst>
          </p:cNvPr>
          <p:cNvCxnSpPr>
            <a:cxnSpLocks/>
          </p:cNvCxnSpPr>
          <p:nvPr/>
        </p:nvCxnSpPr>
        <p:spPr>
          <a:xfrm>
            <a:off x="10366715" y="5265788"/>
            <a:ext cx="29832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3CC477D3-701C-D957-3A56-63EBC4E020F8}"/>
              </a:ext>
            </a:extLst>
          </p:cNvPr>
          <p:cNvSpPr txBox="1"/>
          <p:nvPr/>
        </p:nvSpPr>
        <p:spPr>
          <a:xfrm>
            <a:off x="3010233" y="5675280"/>
            <a:ext cx="6656181" cy="338554"/>
          </a:xfrm>
          <a:prstGeom prst="rect">
            <a:avLst/>
          </a:prstGeom>
          <a:noFill/>
        </p:spPr>
        <p:txBody>
          <a:bodyPr wrap="none" rtlCol="0">
            <a:spAutoFit/>
          </a:bodyPr>
          <a:lstStyle/>
          <a:p>
            <a:pPr algn="ctr"/>
            <a:r>
              <a:rPr lang="en-US" sz="1600" b="1" dirty="0">
                <a:solidFill>
                  <a:srgbClr val="FF0000"/>
                </a:solidFill>
                <a:effectLst/>
                <a:latin typeface="+mn-lt"/>
              </a:rPr>
              <a:t>One RIF-RMARKER is advanced </a:t>
            </a:r>
            <a:r>
              <a:rPr lang="en-US" sz="1600" b="1" dirty="0">
                <a:solidFill>
                  <a:srgbClr val="FF0000"/>
                </a:solidFill>
                <a:effectLst/>
                <a:latin typeface="+mn-lt"/>
                <a:sym typeface="Wingdings" pitchFamily="2" charset="2"/>
              </a:rPr>
              <a:t> Another RIF-RMARKER has to be delayed</a:t>
            </a:r>
            <a:r>
              <a:rPr lang="en-US" sz="1600" b="1" dirty="0">
                <a:solidFill>
                  <a:srgbClr val="FF0000"/>
                </a:solidFill>
                <a:latin typeface="+mn-lt"/>
                <a:sym typeface="Wingdings" pitchFamily="2" charset="2"/>
              </a:rPr>
              <a:t>!</a:t>
            </a:r>
            <a:endParaRPr lang="en-US" sz="1600" b="1" dirty="0">
              <a:solidFill>
                <a:srgbClr val="FF0000"/>
              </a:solidFill>
              <a:effectLst/>
              <a:latin typeface="+mn-lt"/>
              <a:sym typeface="Wingdings" pitchFamily="2" charset="2"/>
            </a:endParaRPr>
          </a:p>
        </p:txBody>
      </p:sp>
      <p:cxnSp>
        <p:nvCxnSpPr>
          <p:cNvPr id="2" name="Straight Arrow Connector 1">
            <a:extLst>
              <a:ext uri="{FF2B5EF4-FFF2-40B4-BE49-F238E27FC236}">
                <a16:creationId xmlns:a16="http://schemas.microsoft.com/office/drawing/2014/main" id="{AA56A1A9-A7B7-89E9-BEB4-D911884C10C5}"/>
              </a:ext>
            </a:extLst>
          </p:cNvPr>
          <p:cNvCxnSpPr/>
          <p:nvPr/>
        </p:nvCxnSpPr>
        <p:spPr>
          <a:xfrm>
            <a:off x="3124200" y="198173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B04324BD-F8A7-9290-4217-0DE1565588F7}"/>
              </a:ext>
            </a:extLst>
          </p:cNvPr>
          <p:cNvCxnSpPr/>
          <p:nvPr/>
        </p:nvCxnSpPr>
        <p:spPr>
          <a:xfrm>
            <a:off x="4343400" y="197819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02429CB-F204-4B7F-B19C-32C866CE552B}"/>
              </a:ext>
            </a:extLst>
          </p:cNvPr>
          <p:cNvCxnSpPr/>
          <p:nvPr/>
        </p:nvCxnSpPr>
        <p:spPr>
          <a:xfrm>
            <a:off x="5562600" y="197819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EBB77CFC-0E22-DD70-477D-8FD9DB5ED1F1}"/>
              </a:ext>
            </a:extLst>
          </p:cNvPr>
          <p:cNvCxnSpPr/>
          <p:nvPr/>
        </p:nvCxnSpPr>
        <p:spPr>
          <a:xfrm>
            <a:off x="6781800" y="198120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1B1F9780-F2BC-CC1C-8157-F5F21A342B10}"/>
              </a:ext>
            </a:extLst>
          </p:cNvPr>
          <p:cNvCxnSpPr/>
          <p:nvPr/>
        </p:nvCxnSpPr>
        <p:spPr>
          <a:xfrm>
            <a:off x="8001000" y="198120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EDA108E-84AF-FE3B-A41E-FFF171F81400}"/>
              </a:ext>
            </a:extLst>
          </p:cNvPr>
          <p:cNvCxnSpPr/>
          <p:nvPr/>
        </p:nvCxnSpPr>
        <p:spPr>
          <a:xfrm>
            <a:off x="9220200" y="1977659"/>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10839D9-8050-2278-350F-02A9AE271412}"/>
              </a:ext>
            </a:extLst>
          </p:cNvPr>
          <p:cNvCxnSpPr/>
          <p:nvPr/>
        </p:nvCxnSpPr>
        <p:spPr>
          <a:xfrm>
            <a:off x="10439400" y="1977659"/>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6E33AE5-8D8A-7D57-2E1C-D7ED0759CFF6}"/>
              </a:ext>
            </a:extLst>
          </p:cNvPr>
          <p:cNvCxnSpPr/>
          <p:nvPr/>
        </p:nvCxnSpPr>
        <p:spPr>
          <a:xfrm>
            <a:off x="297180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00FF73A-6DF3-CBB7-ACBF-F5135E5C4B0A}"/>
              </a:ext>
            </a:extLst>
          </p:cNvPr>
          <p:cNvCxnSpPr/>
          <p:nvPr/>
        </p:nvCxnSpPr>
        <p:spPr>
          <a:xfrm>
            <a:off x="427214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D90DF14-5B0E-15ED-0547-37816E46E587}"/>
              </a:ext>
            </a:extLst>
          </p:cNvPr>
          <p:cNvCxnSpPr/>
          <p:nvPr/>
        </p:nvCxnSpPr>
        <p:spPr>
          <a:xfrm>
            <a:off x="5562600" y="4418495"/>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23C965B-D326-C361-596F-E44AEE048BEA}"/>
              </a:ext>
            </a:extLst>
          </p:cNvPr>
          <p:cNvCxnSpPr/>
          <p:nvPr/>
        </p:nvCxnSpPr>
        <p:spPr>
          <a:xfrm>
            <a:off x="6853060" y="4430456"/>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9A91F48-3DC2-ABB2-D5DB-4A1F4C676F75}"/>
              </a:ext>
            </a:extLst>
          </p:cNvPr>
          <p:cNvCxnSpPr/>
          <p:nvPr/>
        </p:nvCxnSpPr>
        <p:spPr>
          <a:xfrm>
            <a:off x="8148460" y="4430456"/>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ADC618C-1DD0-7BD8-9AB5-EC3318826871}"/>
              </a:ext>
            </a:extLst>
          </p:cNvPr>
          <p:cNvCxnSpPr/>
          <p:nvPr/>
        </p:nvCxnSpPr>
        <p:spPr>
          <a:xfrm>
            <a:off x="9448800" y="4430456"/>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6E5CBE92-BD3A-C599-BD49-6160267BF668}"/>
              </a:ext>
            </a:extLst>
          </p:cNvPr>
          <p:cNvCxnSpPr/>
          <p:nvPr/>
        </p:nvCxnSpPr>
        <p:spPr>
          <a:xfrm>
            <a:off x="10739260" y="441960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5" name="Right Arrow 24">
            <a:extLst>
              <a:ext uri="{FF2B5EF4-FFF2-40B4-BE49-F238E27FC236}">
                <a16:creationId xmlns:a16="http://schemas.microsoft.com/office/drawing/2014/main" id="{8ADEE1B1-C6E8-A16F-14EA-4AE894155AE6}"/>
              </a:ext>
            </a:extLst>
          </p:cNvPr>
          <p:cNvSpPr/>
          <p:nvPr/>
        </p:nvSpPr>
        <p:spPr>
          <a:xfrm rot="10800000">
            <a:off x="1058077" y="4704020"/>
            <a:ext cx="387253" cy="16215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B29C8E15-E137-320F-435A-083574FEC71C}"/>
              </a:ext>
            </a:extLst>
          </p:cNvPr>
          <p:cNvGrpSpPr/>
          <p:nvPr/>
        </p:nvGrpSpPr>
        <p:grpSpPr>
          <a:xfrm>
            <a:off x="386379" y="289878"/>
            <a:ext cx="11423877" cy="6491921"/>
            <a:chOff x="386379" y="289878"/>
            <a:chExt cx="11423877" cy="6491921"/>
          </a:xfrm>
        </p:grpSpPr>
        <p:sp>
          <p:nvSpPr>
            <p:cNvPr id="27" name="Date Placeholder 1">
              <a:extLst>
                <a:ext uri="{FF2B5EF4-FFF2-40B4-BE49-F238E27FC236}">
                  <a16:creationId xmlns:a16="http://schemas.microsoft.com/office/drawing/2014/main" id="{5C9D141F-FEB5-97A0-FEE5-93D7E11249F1}"/>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28" name="Footer Placeholder 2">
              <a:extLst>
                <a:ext uri="{FF2B5EF4-FFF2-40B4-BE49-F238E27FC236}">
                  <a16:creationId xmlns:a16="http://schemas.microsoft.com/office/drawing/2014/main" id="{435BEC63-BD3A-73B6-B47D-AB3FB7F699AA}"/>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29" name="Rectangle 7">
              <a:extLst>
                <a:ext uri="{FF2B5EF4-FFF2-40B4-BE49-F238E27FC236}">
                  <a16:creationId xmlns:a16="http://schemas.microsoft.com/office/drawing/2014/main" id="{4C1FB271-275F-840B-14F7-323221358502}"/>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61" name="Straight Connector 60">
              <a:extLst>
                <a:ext uri="{FF2B5EF4-FFF2-40B4-BE49-F238E27FC236}">
                  <a16:creationId xmlns:a16="http://schemas.microsoft.com/office/drawing/2014/main" id="{52CEBC69-D934-B125-2724-0FB075830B0E}"/>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63" name="Straight Connector 62">
              <a:extLst>
                <a:ext uri="{FF2B5EF4-FFF2-40B4-BE49-F238E27FC236}">
                  <a16:creationId xmlns:a16="http://schemas.microsoft.com/office/drawing/2014/main" id="{0BAE04A8-E2F9-12AF-84EA-60A7915B91E2}"/>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69" name="Footer Placeholder 2">
              <a:extLst>
                <a:ext uri="{FF2B5EF4-FFF2-40B4-BE49-F238E27FC236}">
                  <a16:creationId xmlns:a16="http://schemas.microsoft.com/office/drawing/2014/main" id="{7E293C85-1DC0-1055-9994-461F8E887300}"/>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extLst>
      <p:ext uri="{BB962C8B-B14F-4D97-AF65-F5344CB8AC3E}">
        <p14:creationId xmlns:p14="http://schemas.microsoft.com/office/powerpoint/2010/main" val="1558105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C266036-4105-A545-0B93-41A41B65F1F8}"/>
              </a:ext>
            </a:extLst>
          </p:cNvPr>
          <p:cNvSpPr txBox="1">
            <a:spLocks/>
          </p:cNvSpPr>
          <p:nvPr/>
        </p:nvSpPr>
        <p:spPr>
          <a:xfrm>
            <a:off x="457200" y="604636"/>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Ranging Markers for Ranging Integrity with MMS: Fast-Clock Attack</a:t>
            </a:r>
          </a:p>
        </p:txBody>
      </p:sp>
      <p:grpSp>
        <p:nvGrpSpPr>
          <p:cNvPr id="70" name="Group 69">
            <a:extLst>
              <a:ext uri="{FF2B5EF4-FFF2-40B4-BE49-F238E27FC236}">
                <a16:creationId xmlns:a16="http://schemas.microsoft.com/office/drawing/2014/main" id="{539469FD-2DE4-9521-6D29-C48DE5A06DF1}"/>
              </a:ext>
            </a:extLst>
          </p:cNvPr>
          <p:cNvGrpSpPr/>
          <p:nvPr/>
        </p:nvGrpSpPr>
        <p:grpSpPr>
          <a:xfrm>
            <a:off x="527147" y="1447800"/>
            <a:ext cx="11283101" cy="3886200"/>
            <a:chOff x="527147" y="1447800"/>
            <a:chExt cx="11283101" cy="3886200"/>
          </a:xfrm>
        </p:grpSpPr>
        <p:sp>
          <p:nvSpPr>
            <p:cNvPr id="46" name="Line">
              <a:extLst>
                <a:ext uri="{FF2B5EF4-FFF2-40B4-BE49-F238E27FC236}">
                  <a16:creationId xmlns:a16="http://schemas.microsoft.com/office/drawing/2014/main" id="{8B148006-5A88-B996-88E8-2D7E233F9077}"/>
                </a:ext>
              </a:extLst>
            </p:cNvPr>
            <p:cNvSpPr/>
            <p:nvPr/>
          </p:nvSpPr>
          <p:spPr>
            <a:xfrm flipV="1">
              <a:off x="527147" y="1816509"/>
              <a:ext cx="11283101" cy="12291"/>
            </a:xfrm>
            <a:prstGeom prst="line">
              <a:avLst/>
            </a:prstGeom>
            <a:ln w="12700">
              <a:solidFill>
                <a:srgbClr val="000000"/>
              </a:solidFill>
              <a:miter lim="400000"/>
              <a:headEnd type="none"/>
              <a:tailEnd type="arrow"/>
            </a:ln>
          </p:spPr>
          <p:txBody>
            <a:bodyPr lIns="0" tIns="0" rIns="0" bIns="0"/>
            <a:lstStyle/>
            <a:p>
              <a:pPr algn="ctr" defTabSz="825500">
                <a:defRPr sz="3600">
                  <a:latin typeface="+mn-lt"/>
                  <a:ea typeface="+mn-ea"/>
                  <a:cs typeface="+mn-cs"/>
                  <a:sym typeface="Helvetica Neue Light"/>
                </a:defRPr>
              </a:pPr>
              <a:endParaRPr sz="3600"/>
            </a:p>
          </p:txBody>
        </p:sp>
        <p:cxnSp>
          <p:nvCxnSpPr>
            <p:cNvPr id="49" name="Straight Connector 48">
              <a:extLst>
                <a:ext uri="{FF2B5EF4-FFF2-40B4-BE49-F238E27FC236}">
                  <a16:creationId xmlns:a16="http://schemas.microsoft.com/office/drawing/2014/main" id="{AD4CBEF9-BDC0-8FD0-09D3-61F6FA7B69A2}"/>
                </a:ext>
              </a:extLst>
            </p:cNvPr>
            <p:cNvCxnSpPr>
              <a:cxnSpLocks/>
            </p:cNvCxnSpPr>
            <p:nvPr/>
          </p:nvCxnSpPr>
          <p:spPr>
            <a:xfrm>
              <a:off x="1828800" y="1451521"/>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D6FA7D2-ABAF-CBA9-3541-65A00DA7031A}"/>
                </a:ext>
              </a:extLst>
            </p:cNvPr>
            <p:cNvCxnSpPr>
              <a:cxnSpLocks/>
            </p:cNvCxnSpPr>
            <p:nvPr/>
          </p:nvCxnSpPr>
          <p:spPr>
            <a:xfrm>
              <a:off x="3050910" y="1451521"/>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AC6019D-0C1B-E88E-F94E-67861B39370F}"/>
                </a:ext>
              </a:extLst>
            </p:cNvPr>
            <p:cNvCxnSpPr>
              <a:cxnSpLocks/>
            </p:cNvCxnSpPr>
            <p:nvPr/>
          </p:nvCxnSpPr>
          <p:spPr>
            <a:xfrm>
              <a:off x="427214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564F54EB-B5B7-B650-7120-7B65CA4E504F}"/>
                </a:ext>
              </a:extLst>
            </p:cNvPr>
            <p:cNvCxnSpPr>
              <a:cxnSpLocks/>
            </p:cNvCxnSpPr>
            <p:nvPr/>
          </p:nvCxnSpPr>
          <p:spPr>
            <a:xfrm>
              <a:off x="548640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4E14E147-B761-FF19-750E-9FFC71ACCEAC}"/>
                </a:ext>
              </a:extLst>
            </p:cNvPr>
            <p:cNvCxnSpPr>
              <a:cxnSpLocks/>
            </p:cNvCxnSpPr>
            <p:nvPr/>
          </p:nvCxnSpPr>
          <p:spPr>
            <a:xfrm>
              <a:off x="6701720" y="1451521"/>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2A91BF88-BE97-BC45-89E7-49C21442E3E8}"/>
                </a:ext>
              </a:extLst>
            </p:cNvPr>
            <p:cNvCxnSpPr>
              <a:cxnSpLocks/>
            </p:cNvCxnSpPr>
            <p:nvPr/>
          </p:nvCxnSpPr>
          <p:spPr>
            <a:xfrm>
              <a:off x="792383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94F60066-3EFC-C0AD-FD0F-979372892388}"/>
                </a:ext>
              </a:extLst>
            </p:cNvPr>
            <p:cNvCxnSpPr>
              <a:cxnSpLocks/>
            </p:cNvCxnSpPr>
            <p:nvPr/>
          </p:nvCxnSpPr>
          <p:spPr>
            <a:xfrm>
              <a:off x="914506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D9AA0354-6FC0-EB3C-5150-491345C50759}"/>
                </a:ext>
              </a:extLst>
            </p:cNvPr>
            <p:cNvCxnSpPr>
              <a:cxnSpLocks/>
            </p:cNvCxnSpPr>
            <p:nvPr/>
          </p:nvCxnSpPr>
          <p:spPr>
            <a:xfrm>
              <a:off x="10367170" y="1447800"/>
              <a:ext cx="0" cy="3882479"/>
            </a:xfrm>
            <a:prstGeom prst="line">
              <a:avLst/>
            </a:prstGeom>
          </p:spPr>
          <p:style>
            <a:lnRef idx="1">
              <a:schemeClr val="accent1"/>
            </a:lnRef>
            <a:fillRef idx="0">
              <a:schemeClr val="accent1"/>
            </a:fillRef>
            <a:effectRef idx="0">
              <a:schemeClr val="accent1"/>
            </a:effectRef>
            <a:fontRef idx="minor">
              <a:schemeClr val="tx1"/>
            </a:fontRef>
          </p:style>
        </p:cxnSp>
      </p:grpSp>
      <p:sp>
        <p:nvSpPr>
          <p:cNvPr id="71" name="STS/SEC…">
            <a:extLst>
              <a:ext uri="{FF2B5EF4-FFF2-40B4-BE49-F238E27FC236}">
                <a16:creationId xmlns:a16="http://schemas.microsoft.com/office/drawing/2014/main" id="{9976B236-119D-7340-D73C-F47A2D209C4E}"/>
              </a:ext>
            </a:extLst>
          </p:cNvPr>
          <p:cNvSpPr/>
          <p:nvPr/>
        </p:nvSpPr>
        <p:spPr>
          <a:xfrm>
            <a:off x="1842561" y="197034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1</a:t>
            </a:r>
          </a:p>
        </p:txBody>
      </p:sp>
      <p:sp>
        <p:nvSpPr>
          <p:cNvPr id="73" name="TextBox 72">
            <a:extLst>
              <a:ext uri="{FF2B5EF4-FFF2-40B4-BE49-F238E27FC236}">
                <a16:creationId xmlns:a16="http://schemas.microsoft.com/office/drawing/2014/main" id="{F82D06D8-3AD5-C93A-D267-D71784B3D74B}"/>
              </a:ext>
            </a:extLst>
          </p:cNvPr>
          <p:cNvSpPr txBox="1"/>
          <p:nvPr/>
        </p:nvSpPr>
        <p:spPr>
          <a:xfrm>
            <a:off x="320356" y="1401700"/>
            <a:ext cx="1522205" cy="461665"/>
          </a:xfrm>
          <a:prstGeom prst="rect">
            <a:avLst/>
          </a:prstGeom>
          <a:noFill/>
        </p:spPr>
        <p:txBody>
          <a:bodyPr wrap="square">
            <a:spAutoFit/>
          </a:bodyPr>
          <a:lstStyle/>
          <a:p>
            <a:pPr algn="ctr"/>
            <a:r>
              <a:rPr lang="en-US" b="1" dirty="0">
                <a:solidFill>
                  <a:srgbClr val="000000"/>
                </a:solidFill>
                <a:effectLst/>
                <a:latin typeface="Helvetica Neue" panose="02000503000000020004" pitchFamily="2" charset="0"/>
              </a:rPr>
              <a:t>Ideal/Absolute Clock</a:t>
            </a:r>
            <a:endParaRPr lang="en-US" dirty="0">
              <a:solidFill>
                <a:srgbClr val="000000"/>
              </a:solidFill>
              <a:effectLst/>
              <a:latin typeface="Helvetica Neue" panose="02000503000000020004" pitchFamily="2" charset="0"/>
            </a:endParaRPr>
          </a:p>
        </p:txBody>
      </p:sp>
      <p:sp>
        <p:nvSpPr>
          <p:cNvPr id="75" name="TextBox 74">
            <a:extLst>
              <a:ext uri="{FF2B5EF4-FFF2-40B4-BE49-F238E27FC236}">
                <a16:creationId xmlns:a16="http://schemas.microsoft.com/office/drawing/2014/main" id="{DB3D061C-B090-C200-5E4B-AC091E4F31BE}"/>
              </a:ext>
            </a:extLst>
          </p:cNvPr>
          <p:cNvSpPr txBox="1"/>
          <p:nvPr/>
        </p:nvSpPr>
        <p:spPr>
          <a:xfrm>
            <a:off x="112934" y="2129135"/>
            <a:ext cx="1679131" cy="461665"/>
          </a:xfrm>
          <a:prstGeom prst="rect">
            <a:avLst/>
          </a:prstGeom>
          <a:noFill/>
        </p:spPr>
        <p:txBody>
          <a:bodyPr wrap="square">
            <a:spAutoFit/>
          </a:bodyPr>
          <a:lstStyle/>
          <a:p>
            <a:pPr algn="ctr"/>
            <a:r>
              <a:rPr lang="en-US" b="1" dirty="0">
                <a:solidFill>
                  <a:srgbClr val="000000"/>
                </a:solidFill>
                <a:effectLst/>
                <a:latin typeface="Helvetica Neue" panose="02000503000000020004" pitchFamily="2" charset="0"/>
              </a:rPr>
              <a:t>Legit Tx</a:t>
            </a:r>
            <a:endParaRPr lang="en-US" dirty="0">
              <a:solidFill>
                <a:srgbClr val="000000"/>
              </a:solidFill>
              <a:effectLst/>
              <a:latin typeface="Helvetica Neue" panose="02000503000000020004" pitchFamily="2" charset="0"/>
            </a:endParaRPr>
          </a:p>
          <a:p>
            <a:pPr algn="ctr"/>
            <a:r>
              <a:rPr lang="en-US" b="1" dirty="0" err="1">
                <a:solidFill>
                  <a:srgbClr val="000000"/>
                </a:solidFill>
                <a:effectLst/>
                <a:latin typeface="Helvetica Neue" panose="02000503000000020004" pitchFamily="2" charset="0"/>
              </a:rPr>
              <a:t>ClockFreqOffset</a:t>
            </a:r>
            <a:r>
              <a:rPr lang="en-US" b="1" dirty="0">
                <a:solidFill>
                  <a:srgbClr val="000000"/>
                </a:solidFill>
                <a:effectLst/>
                <a:latin typeface="Helvetica Neue" panose="02000503000000020004" pitchFamily="2" charset="0"/>
              </a:rPr>
              <a:t> = 0</a:t>
            </a:r>
            <a:endParaRPr lang="en-US" dirty="0">
              <a:solidFill>
                <a:srgbClr val="000000"/>
              </a:solidFill>
              <a:effectLst/>
              <a:latin typeface="Helvetica Neue" panose="02000503000000020004" pitchFamily="2" charset="0"/>
            </a:endParaRPr>
          </a:p>
        </p:txBody>
      </p:sp>
      <p:sp>
        <p:nvSpPr>
          <p:cNvPr id="76" name="TextBox 75">
            <a:extLst>
              <a:ext uri="{FF2B5EF4-FFF2-40B4-BE49-F238E27FC236}">
                <a16:creationId xmlns:a16="http://schemas.microsoft.com/office/drawing/2014/main" id="{8189FFBE-505C-7666-4C86-FFEBAE430729}"/>
              </a:ext>
            </a:extLst>
          </p:cNvPr>
          <p:cNvSpPr txBox="1"/>
          <p:nvPr/>
        </p:nvSpPr>
        <p:spPr>
          <a:xfrm>
            <a:off x="-15228" y="3578482"/>
            <a:ext cx="2157257" cy="461665"/>
          </a:xfrm>
          <a:prstGeom prst="rect">
            <a:avLst/>
          </a:prstGeom>
          <a:noFill/>
        </p:spPr>
        <p:txBody>
          <a:bodyPr wrap="none" rtlCol="0">
            <a:spAutoFit/>
          </a:bodyPr>
          <a:lstStyle/>
          <a:p>
            <a:pPr algn="ctr"/>
            <a:r>
              <a:rPr lang="en-US" b="1" dirty="0">
                <a:solidFill>
                  <a:srgbClr val="E6000E"/>
                </a:solidFill>
                <a:effectLst/>
                <a:latin typeface="Helvetica Neue" panose="02000503000000020004" pitchFamily="2" charset="0"/>
              </a:rPr>
              <a:t>Attack-</a:t>
            </a:r>
            <a:r>
              <a:rPr lang="en-US" b="1" dirty="0" err="1">
                <a:solidFill>
                  <a:srgbClr val="E6000E"/>
                </a:solidFill>
                <a:effectLst/>
                <a:latin typeface="Helvetica Neue" panose="02000503000000020004" pitchFamily="2" charset="0"/>
              </a:rPr>
              <a:t>SlowClock</a:t>
            </a:r>
            <a:endParaRPr lang="en-US" dirty="0">
              <a:solidFill>
                <a:srgbClr val="E6000E"/>
              </a:solidFill>
              <a:effectLst/>
              <a:latin typeface="Helvetica Neue" panose="02000503000000020004" pitchFamily="2" charset="0"/>
            </a:endParaRPr>
          </a:p>
          <a:p>
            <a:pPr algn="ctr"/>
            <a:r>
              <a:rPr lang="en-US" b="1" dirty="0" err="1">
                <a:solidFill>
                  <a:srgbClr val="E6000E"/>
                </a:solidFill>
                <a:effectLst/>
                <a:latin typeface="Helvetica Neue" panose="02000503000000020004" pitchFamily="2" charset="0"/>
              </a:rPr>
              <a:t>ClockFreqOffset</a:t>
            </a:r>
            <a:r>
              <a:rPr lang="en-US" b="1" dirty="0">
                <a:solidFill>
                  <a:srgbClr val="E6000E"/>
                </a:solidFill>
                <a:effectLst/>
                <a:latin typeface="Helvetica Neue" panose="02000503000000020004" pitchFamily="2" charset="0"/>
              </a:rPr>
              <a:t> = +40ppm</a:t>
            </a:r>
            <a:endParaRPr lang="en-US" dirty="0">
              <a:solidFill>
                <a:srgbClr val="E6000E"/>
              </a:solidFill>
              <a:effectLst/>
              <a:latin typeface="Helvetica Neue" panose="02000503000000020004" pitchFamily="2" charset="0"/>
            </a:endParaRPr>
          </a:p>
        </p:txBody>
      </p:sp>
      <p:sp>
        <p:nvSpPr>
          <p:cNvPr id="77" name="TextBox 76">
            <a:extLst>
              <a:ext uri="{FF2B5EF4-FFF2-40B4-BE49-F238E27FC236}">
                <a16:creationId xmlns:a16="http://schemas.microsoft.com/office/drawing/2014/main" id="{8D456224-E66B-679E-6935-5555D988BCBF}"/>
              </a:ext>
            </a:extLst>
          </p:cNvPr>
          <p:cNvSpPr txBox="1"/>
          <p:nvPr/>
        </p:nvSpPr>
        <p:spPr>
          <a:xfrm>
            <a:off x="2176944" y="1379882"/>
            <a:ext cx="478016" cy="276999"/>
          </a:xfrm>
          <a:prstGeom prst="rect">
            <a:avLst/>
          </a:prstGeom>
          <a:noFill/>
        </p:spPr>
        <p:txBody>
          <a:bodyPr wrap="none" rtlCol="0">
            <a:spAutoFit/>
          </a:bodyPr>
          <a:lstStyle/>
          <a:p>
            <a:r>
              <a:rPr lang="en-US" dirty="0">
                <a:solidFill>
                  <a:srgbClr val="000000"/>
                </a:solidFill>
                <a:effectLst/>
                <a:latin typeface="Helvetica Neue" panose="02000503000000020004" pitchFamily="2" charset="0"/>
              </a:rPr>
              <a:t>1ms</a:t>
            </a:r>
          </a:p>
        </p:txBody>
      </p:sp>
      <p:cxnSp>
        <p:nvCxnSpPr>
          <p:cNvPr id="79" name="Straight Arrow Connector 78">
            <a:extLst>
              <a:ext uri="{FF2B5EF4-FFF2-40B4-BE49-F238E27FC236}">
                <a16:creationId xmlns:a16="http://schemas.microsoft.com/office/drawing/2014/main" id="{0A141B0F-9254-8AA5-26C5-20F49EDC1D92}"/>
              </a:ext>
            </a:extLst>
          </p:cNvPr>
          <p:cNvCxnSpPr>
            <a:cxnSpLocks/>
          </p:cNvCxnSpPr>
          <p:nvPr/>
        </p:nvCxnSpPr>
        <p:spPr>
          <a:xfrm>
            <a:off x="1832671" y="1632532"/>
            <a:ext cx="123693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3" name="STS/SEC…">
            <a:extLst>
              <a:ext uri="{FF2B5EF4-FFF2-40B4-BE49-F238E27FC236}">
                <a16:creationId xmlns:a16="http://schemas.microsoft.com/office/drawing/2014/main" id="{F32C04B4-BDD3-C733-05B5-DD8FAAB6B278}"/>
              </a:ext>
            </a:extLst>
          </p:cNvPr>
          <p:cNvSpPr/>
          <p:nvPr/>
        </p:nvSpPr>
        <p:spPr>
          <a:xfrm>
            <a:off x="3048522" y="197034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2</a:t>
            </a:r>
            <a:endParaRPr b="1" dirty="0">
              <a:latin typeface="Calibri" panose="020F0502020204030204" pitchFamily="34" charset="0"/>
              <a:cs typeface="Calibri" panose="020F0502020204030204" pitchFamily="34" charset="0"/>
            </a:endParaRPr>
          </a:p>
        </p:txBody>
      </p:sp>
      <p:sp>
        <p:nvSpPr>
          <p:cNvPr id="84" name="STS/SEC…">
            <a:extLst>
              <a:ext uri="{FF2B5EF4-FFF2-40B4-BE49-F238E27FC236}">
                <a16:creationId xmlns:a16="http://schemas.microsoft.com/office/drawing/2014/main" id="{7A07E5A4-551D-9461-1268-58F4AC7DD998}"/>
              </a:ext>
            </a:extLst>
          </p:cNvPr>
          <p:cNvSpPr/>
          <p:nvPr/>
        </p:nvSpPr>
        <p:spPr>
          <a:xfrm>
            <a:off x="4272140" y="1968440"/>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3</a:t>
            </a:r>
            <a:endParaRPr b="1" dirty="0">
              <a:latin typeface="Calibri" panose="020F0502020204030204" pitchFamily="34" charset="0"/>
              <a:cs typeface="Calibri" panose="020F0502020204030204" pitchFamily="34" charset="0"/>
            </a:endParaRPr>
          </a:p>
        </p:txBody>
      </p:sp>
      <p:sp>
        <p:nvSpPr>
          <p:cNvPr id="85" name="STS/SEC…">
            <a:extLst>
              <a:ext uri="{FF2B5EF4-FFF2-40B4-BE49-F238E27FC236}">
                <a16:creationId xmlns:a16="http://schemas.microsoft.com/office/drawing/2014/main" id="{320C5BC1-2933-0653-855F-BA38954273DF}"/>
              </a:ext>
            </a:extLst>
          </p:cNvPr>
          <p:cNvSpPr/>
          <p:nvPr/>
        </p:nvSpPr>
        <p:spPr>
          <a:xfrm>
            <a:off x="5493370" y="1968440"/>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4</a:t>
            </a:r>
            <a:endParaRPr b="1" dirty="0">
              <a:latin typeface="Calibri" panose="020F0502020204030204" pitchFamily="34" charset="0"/>
              <a:cs typeface="Calibri" panose="020F0502020204030204" pitchFamily="34" charset="0"/>
            </a:endParaRPr>
          </a:p>
        </p:txBody>
      </p:sp>
      <p:sp>
        <p:nvSpPr>
          <p:cNvPr id="86" name="STS/SEC…">
            <a:extLst>
              <a:ext uri="{FF2B5EF4-FFF2-40B4-BE49-F238E27FC236}">
                <a16:creationId xmlns:a16="http://schemas.microsoft.com/office/drawing/2014/main" id="{FAD6D8F3-D8E2-3D9E-88E5-7A44122EBDFE}"/>
              </a:ext>
            </a:extLst>
          </p:cNvPr>
          <p:cNvSpPr/>
          <p:nvPr/>
        </p:nvSpPr>
        <p:spPr>
          <a:xfrm>
            <a:off x="6710019" y="1969238"/>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5</a:t>
            </a:r>
            <a:endParaRPr b="1" dirty="0">
              <a:latin typeface="Calibri" panose="020F0502020204030204" pitchFamily="34" charset="0"/>
              <a:cs typeface="Calibri" panose="020F0502020204030204" pitchFamily="34" charset="0"/>
            </a:endParaRPr>
          </a:p>
        </p:txBody>
      </p:sp>
      <p:sp>
        <p:nvSpPr>
          <p:cNvPr id="87" name="STS/SEC…">
            <a:extLst>
              <a:ext uri="{FF2B5EF4-FFF2-40B4-BE49-F238E27FC236}">
                <a16:creationId xmlns:a16="http://schemas.microsoft.com/office/drawing/2014/main" id="{6B88C1EC-0AE2-E7D0-B5D5-EF6972B97764}"/>
              </a:ext>
            </a:extLst>
          </p:cNvPr>
          <p:cNvSpPr/>
          <p:nvPr/>
        </p:nvSpPr>
        <p:spPr>
          <a:xfrm>
            <a:off x="7939274" y="196733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6</a:t>
            </a:r>
            <a:endParaRPr b="1" dirty="0">
              <a:latin typeface="Calibri" panose="020F0502020204030204" pitchFamily="34" charset="0"/>
              <a:cs typeface="Calibri" panose="020F0502020204030204" pitchFamily="34" charset="0"/>
            </a:endParaRPr>
          </a:p>
        </p:txBody>
      </p:sp>
      <p:sp>
        <p:nvSpPr>
          <p:cNvPr id="88" name="STS/SEC…">
            <a:extLst>
              <a:ext uri="{FF2B5EF4-FFF2-40B4-BE49-F238E27FC236}">
                <a16:creationId xmlns:a16="http://schemas.microsoft.com/office/drawing/2014/main" id="{0C6BF366-C09A-3508-8FA9-542ABD1E3376}"/>
              </a:ext>
            </a:extLst>
          </p:cNvPr>
          <p:cNvSpPr/>
          <p:nvPr/>
        </p:nvSpPr>
        <p:spPr>
          <a:xfrm>
            <a:off x="9155041" y="196733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7</a:t>
            </a:r>
            <a:endParaRPr b="1" dirty="0">
              <a:latin typeface="Calibri" panose="020F0502020204030204" pitchFamily="34" charset="0"/>
              <a:cs typeface="Calibri" panose="020F0502020204030204" pitchFamily="34" charset="0"/>
            </a:endParaRPr>
          </a:p>
        </p:txBody>
      </p:sp>
      <p:sp>
        <p:nvSpPr>
          <p:cNvPr id="89" name="STS/SEC…">
            <a:extLst>
              <a:ext uri="{FF2B5EF4-FFF2-40B4-BE49-F238E27FC236}">
                <a16:creationId xmlns:a16="http://schemas.microsoft.com/office/drawing/2014/main" id="{B2CD970C-56BE-9B5C-CBAD-938865432188}"/>
              </a:ext>
            </a:extLst>
          </p:cNvPr>
          <p:cNvSpPr/>
          <p:nvPr/>
        </p:nvSpPr>
        <p:spPr>
          <a:xfrm>
            <a:off x="10366715" y="1967334"/>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8</a:t>
            </a:r>
            <a:endParaRPr b="1" dirty="0">
              <a:latin typeface="Calibri" panose="020F0502020204030204" pitchFamily="34" charset="0"/>
              <a:cs typeface="Calibri" panose="020F0502020204030204" pitchFamily="34" charset="0"/>
            </a:endParaRPr>
          </a:p>
        </p:txBody>
      </p:sp>
      <p:sp>
        <p:nvSpPr>
          <p:cNvPr id="90" name="STS/SEC…">
            <a:extLst>
              <a:ext uri="{FF2B5EF4-FFF2-40B4-BE49-F238E27FC236}">
                <a16:creationId xmlns:a16="http://schemas.microsoft.com/office/drawing/2014/main" id="{381DA755-F7D9-220C-5C3E-35115B4D89E1}"/>
              </a:ext>
            </a:extLst>
          </p:cNvPr>
          <p:cNvSpPr/>
          <p:nvPr/>
        </p:nvSpPr>
        <p:spPr>
          <a:xfrm>
            <a:off x="2130636" y="4421505"/>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1</a:t>
            </a:r>
          </a:p>
        </p:txBody>
      </p:sp>
      <p:sp>
        <p:nvSpPr>
          <p:cNvPr id="91" name="STS/SEC…">
            <a:extLst>
              <a:ext uri="{FF2B5EF4-FFF2-40B4-BE49-F238E27FC236}">
                <a16:creationId xmlns:a16="http://schemas.microsoft.com/office/drawing/2014/main" id="{A5393081-57C9-DE26-6978-58FC2B131AAA}"/>
              </a:ext>
            </a:extLst>
          </p:cNvPr>
          <p:cNvSpPr/>
          <p:nvPr/>
        </p:nvSpPr>
        <p:spPr>
          <a:xfrm>
            <a:off x="3273636" y="4421505"/>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2</a:t>
            </a:r>
            <a:endParaRPr b="1" dirty="0">
              <a:latin typeface="Calibri" panose="020F0502020204030204" pitchFamily="34" charset="0"/>
              <a:cs typeface="Calibri" panose="020F0502020204030204" pitchFamily="34" charset="0"/>
            </a:endParaRPr>
          </a:p>
        </p:txBody>
      </p:sp>
      <p:sp>
        <p:nvSpPr>
          <p:cNvPr id="92" name="STS/SEC…">
            <a:extLst>
              <a:ext uri="{FF2B5EF4-FFF2-40B4-BE49-F238E27FC236}">
                <a16:creationId xmlns:a16="http://schemas.microsoft.com/office/drawing/2014/main" id="{2FAD5FF3-34C8-C9A2-F3A9-0B3AA6E1FA6F}"/>
              </a:ext>
            </a:extLst>
          </p:cNvPr>
          <p:cNvSpPr/>
          <p:nvPr/>
        </p:nvSpPr>
        <p:spPr>
          <a:xfrm>
            <a:off x="4416636" y="4419601"/>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3</a:t>
            </a:r>
            <a:endParaRPr b="1" dirty="0">
              <a:latin typeface="Calibri" panose="020F0502020204030204" pitchFamily="34" charset="0"/>
              <a:cs typeface="Calibri" panose="020F0502020204030204" pitchFamily="34" charset="0"/>
            </a:endParaRPr>
          </a:p>
        </p:txBody>
      </p:sp>
      <p:sp>
        <p:nvSpPr>
          <p:cNvPr id="93" name="STS/SEC…">
            <a:extLst>
              <a:ext uri="{FF2B5EF4-FFF2-40B4-BE49-F238E27FC236}">
                <a16:creationId xmlns:a16="http://schemas.microsoft.com/office/drawing/2014/main" id="{F1B1F323-6B86-9BEC-62E8-473896BDAA29}"/>
              </a:ext>
            </a:extLst>
          </p:cNvPr>
          <p:cNvSpPr/>
          <p:nvPr/>
        </p:nvSpPr>
        <p:spPr>
          <a:xfrm>
            <a:off x="5559636" y="4419601"/>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4</a:t>
            </a:r>
            <a:endParaRPr b="1" dirty="0">
              <a:latin typeface="Calibri" panose="020F0502020204030204" pitchFamily="34" charset="0"/>
              <a:cs typeface="Calibri" panose="020F0502020204030204" pitchFamily="34" charset="0"/>
            </a:endParaRPr>
          </a:p>
        </p:txBody>
      </p:sp>
      <p:sp>
        <p:nvSpPr>
          <p:cNvPr id="94" name="STS/SEC…">
            <a:extLst>
              <a:ext uri="{FF2B5EF4-FFF2-40B4-BE49-F238E27FC236}">
                <a16:creationId xmlns:a16="http://schemas.microsoft.com/office/drawing/2014/main" id="{DF991B7F-386F-49BF-FE42-FA93C43E1C87}"/>
              </a:ext>
            </a:extLst>
          </p:cNvPr>
          <p:cNvSpPr/>
          <p:nvPr/>
        </p:nvSpPr>
        <p:spPr>
          <a:xfrm>
            <a:off x="6705600" y="4420399"/>
            <a:ext cx="612564" cy="69665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5</a:t>
            </a:r>
            <a:endParaRPr b="1" dirty="0">
              <a:latin typeface="Calibri" panose="020F0502020204030204" pitchFamily="34" charset="0"/>
              <a:cs typeface="Calibri" panose="020F0502020204030204" pitchFamily="34" charset="0"/>
            </a:endParaRPr>
          </a:p>
        </p:txBody>
      </p:sp>
      <p:sp>
        <p:nvSpPr>
          <p:cNvPr id="95" name="STS/SEC…">
            <a:extLst>
              <a:ext uri="{FF2B5EF4-FFF2-40B4-BE49-F238E27FC236}">
                <a16:creationId xmlns:a16="http://schemas.microsoft.com/office/drawing/2014/main" id="{9E55EB7A-4388-05E6-636E-9B03E2C834F1}"/>
              </a:ext>
            </a:extLst>
          </p:cNvPr>
          <p:cNvSpPr/>
          <p:nvPr/>
        </p:nvSpPr>
        <p:spPr>
          <a:xfrm>
            <a:off x="7848600" y="4418495"/>
            <a:ext cx="612564" cy="696656"/>
          </a:xfrm>
          <a:prstGeom prst="rect">
            <a:avLst/>
          </a:prstGeom>
          <a:solidFill>
            <a:schemeClr val="accent3">
              <a:lumMod val="75000"/>
            </a:schemeClr>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6</a:t>
            </a:r>
            <a:endParaRPr b="1" dirty="0">
              <a:latin typeface="Calibri" panose="020F0502020204030204" pitchFamily="34" charset="0"/>
              <a:cs typeface="Calibri" panose="020F0502020204030204" pitchFamily="34" charset="0"/>
            </a:endParaRPr>
          </a:p>
        </p:txBody>
      </p:sp>
      <p:sp>
        <p:nvSpPr>
          <p:cNvPr id="96" name="STS/SEC…">
            <a:extLst>
              <a:ext uri="{FF2B5EF4-FFF2-40B4-BE49-F238E27FC236}">
                <a16:creationId xmlns:a16="http://schemas.microsoft.com/office/drawing/2014/main" id="{183DC0EC-5A2F-23ED-E78F-AC77F8B26C79}"/>
              </a:ext>
            </a:extLst>
          </p:cNvPr>
          <p:cNvSpPr/>
          <p:nvPr/>
        </p:nvSpPr>
        <p:spPr>
          <a:xfrm>
            <a:off x="8991600" y="4418495"/>
            <a:ext cx="612564" cy="696656"/>
          </a:xfrm>
          <a:prstGeom prst="rect">
            <a:avLst/>
          </a:prstGeom>
          <a:solidFill>
            <a:schemeClr val="accent3">
              <a:lumMod val="75000"/>
            </a:schemeClr>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7</a:t>
            </a:r>
            <a:endParaRPr b="1" dirty="0">
              <a:latin typeface="Calibri" panose="020F0502020204030204" pitchFamily="34" charset="0"/>
              <a:cs typeface="Calibri" panose="020F0502020204030204" pitchFamily="34" charset="0"/>
            </a:endParaRPr>
          </a:p>
        </p:txBody>
      </p:sp>
      <p:sp>
        <p:nvSpPr>
          <p:cNvPr id="97" name="STS/SEC…">
            <a:extLst>
              <a:ext uri="{FF2B5EF4-FFF2-40B4-BE49-F238E27FC236}">
                <a16:creationId xmlns:a16="http://schemas.microsoft.com/office/drawing/2014/main" id="{37A1F3AF-5E77-1EEE-0B40-072E98DC7354}"/>
              </a:ext>
            </a:extLst>
          </p:cNvPr>
          <p:cNvSpPr/>
          <p:nvPr/>
        </p:nvSpPr>
        <p:spPr>
          <a:xfrm>
            <a:off x="10134600" y="4418495"/>
            <a:ext cx="612564" cy="696656"/>
          </a:xfrm>
          <a:prstGeom prst="rect">
            <a:avLst/>
          </a:prstGeom>
          <a:solidFill>
            <a:schemeClr val="accent3">
              <a:lumMod val="75000"/>
            </a:schemeClr>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8</a:t>
            </a:r>
            <a:endParaRPr b="1" dirty="0">
              <a:latin typeface="Calibri" panose="020F0502020204030204" pitchFamily="34" charset="0"/>
              <a:cs typeface="Calibri" panose="020F0502020204030204" pitchFamily="34" charset="0"/>
            </a:endParaRPr>
          </a:p>
        </p:txBody>
      </p:sp>
      <p:cxnSp>
        <p:nvCxnSpPr>
          <p:cNvPr id="98" name="Straight Arrow Connector 97">
            <a:extLst>
              <a:ext uri="{FF2B5EF4-FFF2-40B4-BE49-F238E27FC236}">
                <a16:creationId xmlns:a16="http://schemas.microsoft.com/office/drawing/2014/main" id="{D3805625-0C4F-A685-B7B1-554BA65F0DE6}"/>
              </a:ext>
            </a:extLst>
          </p:cNvPr>
          <p:cNvCxnSpPr/>
          <p:nvPr/>
        </p:nvCxnSpPr>
        <p:spPr>
          <a:xfrm>
            <a:off x="1905000" y="198173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92BC57B5-33EC-D101-5AEE-FF9294CCB30E}"/>
              </a:ext>
            </a:extLst>
          </p:cNvPr>
          <p:cNvCxnSpPr/>
          <p:nvPr/>
        </p:nvCxnSpPr>
        <p:spPr>
          <a:xfrm>
            <a:off x="220980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A40D4BC7-168E-3557-862C-7DA3B0C6189C}"/>
              </a:ext>
            </a:extLst>
          </p:cNvPr>
          <p:cNvSpPr txBox="1"/>
          <p:nvPr/>
        </p:nvSpPr>
        <p:spPr>
          <a:xfrm>
            <a:off x="1690886" y="5341846"/>
            <a:ext cx="601447" cy="276999"/>
          </a:xfrm>
          <a:prstGeom prst="rect">
            <a:avLst/>
          </a:prstGeom>
          <a:noFill/>
        </p:spPr>
        <p:txBody>
          <a:bodyPr wrap="none" rtlCol="0">
            <a:spAutoFit/>
          </a:bodyPr>
          <a:lstStyle/>
          <a:p>
            <a:r>
              <a:rPr lang="en-US" dirty="0">
                <a:solidFill>
                  <a:srgbClr val="000000"/>
                </a:solidFill>
                <a:effectLst/>
                <a:latin typeface="Helvetica Neue" panose="02000503000000020004" pitchFamily="2" charset="0"/>
              </a:rPr>
              <a:t>160ns</a:t>
            </a:r>
          </a:p>
        </p:txBody>
      </p:sp>
      <p:cxnSp>
        <p:nvCxnSpPr>
          <p:cNvPr id="106" name="Straight Arrow Connector 105">
            <a:extLst>
              <a:ext uri="{FF2B5EF4-FFF2-40B4-BE49-F238E27FC236}">
                <a16:creationId xmlns:a16="http://schemas.microsoft.com/office/drawing/2014/main" id="{7FEF0F92-7A22-CF74-AEB8-DFB32F6DAC09}"/>
              </a:ext>
            </a:extLst>
          </p:cNvPr>
          <p:cNvCxnSpPr>
            <a:cxnSpLocks/>
          </p:cNvCxnSpPr>
          <p:nvPr/>
        </p:nvCxnSpPr>
        <p:spPr>
          <a:xfrm>
            <a:off x="1842450" y="5257800"/>
            <a:ext cx="29832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69808690-AD2C-94F4-6028-7A5E9EC1C37B}"/>
              </a:ext>
            </a:extLst>
          </p:cNvPr>
          <p:cNvSpPr txBox="1"/>
          <p:nvPr/>
        </p:nvSpPr>
        <p:spPr>
          <a:xfrm>
            <a:off x="10030694" y="5330313"/>
            <a:ext cx="601447" cy="276999"/>
          </a:xfrm>
          <a:prstGeom prst="rect">
            <a:avLst/>
          </a:prstGeom>
          <a:noFill/>
        </p:spPr>
        <p:txBody>
          <a:bodyPr wrap="none" rtlCol="0">
            <a:spAutoFit/>
          </a:bodyPr>
          <a:lstStyle/>
          <a:p>
            <a:r>
              <a:rPr lang="en-US" dirty="0">
                <a:solidFill>
                  <a:srgbClr val="000000"/>
                </a:solidFill>
                <a:effectLst/>
                <a:latin typeface="Helvetica Neue" panose="02000503000000020004" pitchFamily="2" charset="0"/>
              </a:rPr>
              <a:t>120ns</a:t>
            </a:r>
          </a:p>
        </p:txBody>
      </p:sp>
      <p:cxnSp>
        <p:nvCxnSpPr>
          <p:cNvPr id="112" name="Straight Arrow Connector 111">
            <a:extLst>
              <a:ext uri="{FF2B5EF4-FFF2-40B4-BE49-F238E27FC236}">
                <a16:creationId xmlns:a16="http://schemas.microsoft.com/office/drawing/2014/main" id="{E23D903B-05E8-7D5A-9F28-277B4D3511EA}"/>
              </a:ext>
            </a:extLst>
          </p:cNvPr>
          <p:cNvCxnSpPr>
            <a:cxnSpLocks/>
          </p:cNvCxnSpPr>
          <p:nvPr/>
        </p:nvCxnSpPr>
        <p:spPr>
          <a:xfrm>
            <a:off x="10142605" y="5238371"/>
            <a:ext cx="2541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 name="Straight Arrow Connector 1">
            <a:extLst>
              <a:ext uri="{FF2B5EF4-FFF2-40B4-BE49-F238E27FC236}">
                <a16:creationId xmlns:a16="http://schemas.microsoft.com/office/drawing/2014/main" id="{0DC67C25-2BE6-463D-8CE4-0CF8FCB54AB6}"/>
              </a:ext>
            </a:extLst>
          </p:cNvPr>
          <p:cNvCxnSpPr/>
          <p:nvPr/>
        </p:nvCxnSpPr>
        <p:spPr>
          <a:xfrm>
            <a:off x="3352800" y="4418495"/>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8B54191D-FD62-48FD-FDED-4577F4EC5CCA}"/>
              </a:ext>
            </a:extLst>
          </p:cNvPr>
          <p:cNvCxnSpPr/>
          <p:nvPr/>
        </p:nvCxnSpPr>
        <p:spPr>
          <a:xfrm>
            <a:off x="4495800" y="4418495"/>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7544804-83E1-9EB6-EA70-75DF93718839}"/>
              </a:ext>
            </a:extLst>
          </p:cNvPr>
          <p:cNvCxnSpPr/>
          <p:nvPr/>
        </p:nvCxnSpPr>
        <p:spPr>
          <a:xfrm>
            <a:off x="563880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EBEA1E2-E05B-BCA9-53A3-2AB7B0EE0BF9}"/>
              </a:ext>
            </a:extLst>
          </p:cNvPr>
          <p:cNvCxnSpPr/>
          <p:nvPr/>
        </p:nvCxnSpPr>
        <p:spPr>
          <a:xfrm>
            <a:off x="6781800" y="4418495"/>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A7929A44-CBB7-0BB2-5C61-66EEA278203B}"/>
              </a:ext>
            </a:extLst>
          </p:cNvPr>
          <p:cNvCxnSpPr/>
          <p:nvPr/>
        </p:nvCxnSpPr>
        <p:spPr>
          <a:xfrm>
            <a:off x="3124200" y="198173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E58CAA7-89B7-B51B-5490-D332225A8CA1}"/>
              </a:ext>
            </a:extLst>
          </p:cNvPr>
          <p:cNvCxnSpPr/>
          <p:nvPr/>
        </p:nvCxnSpPr>
        <p:spPr>
          <a:xfrm>
            <a:off x="4343400" y="197819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5F6C940F-AD51-7140-3F38-5C82520C2C18}"/>
              </a:ext>
            </a:extLst>
          </p:cNvPr>
          <p:cNvCxnSpPr/>
          <p:nvPr/>
        </p:nvCxnSpPr>
        <p:spPr>
          <a:xfrm>
            <a:off x="5562600" y="197819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BD8FDF8-77C8-E388-8488-CE75FAF4B627}"/>
              </a:ext>
            </a:extLst>
          </p:cNvPr>
          <p:cNvCxnSpPr/>
          <p:nvPr/>
        </p:nvCxnSpPr>
        <p:spPr>
          <a:xfrm>
            <a:off x="6781800" y="198120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32B2566-5548-8F27-9CB6-4C725F01BA03}"/>
              </a:ext>
            </a:extLst>
          </p:cNvPr>
          <p:cNvCxnSpPr/>
          <p:nvPr/>
        </p:nvCxnSpPr>
        <p:spPr>
          <a:xfrm>
            <a:off x="8001000" y="198120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51236E95-A46E-AEB6-BDD8-6FDBEB67BA80}"/>
              </a:ext>
            </a:extLst>
          </p:cNvPr>
          <p:cNvCxnSpPr/>
          <p:nvPr/>
        </p:nvCxnSpPr>
        <p:spPr>
          <a:xfrm>
            <a:off x="9220200" y="1977659"/>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684763D-8246-936D-08AA-612BB6EFCC5D}"/>
              </a:ext>
            </a:extLst>
          </p:cNvPr>
          <p:cNvCxnSpPr/>
          <p:nvPr/>
        </p:nvCxnSpPr>
        <p:spPr>
          <a:xfrm>
            <a:off x="10439400" y="1977659"/>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D2F47FA-BA31-3944-F76C-402BBE6E15F1}"/>
              </a:ext>
            </a:extLst>
          </p:cNvPr>
          <p:cNvCxnSpPr/>
          <p:nvPr/>
        </p:nvCxnSpPr>
        <p:spPr>
          <a:xfrm>
            <a:off x="792480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0500947E-3AB6-7F25-8E84-BC733CFF8CA5}"/>
              </a:ext>
            </a:extLst>
          </p:cNvPr>
          <p:cNvCxnSpPr/>
          <p:nvPr/>
        </p:nvCxnSpPr>
        <p:spPr>
          <a:xfrm>
            <a:off x="9067800" y="4440207"/>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303444F-CB71-E8FD-5ED1-8138A932DF91}"/>
              </a:ext>
            </a:extLst>
          </p:cNvPr>
          <p:cNvCxnSpPr/>
          <p:nvPr/>
        </p:nvCxnSpPr>
        <p:spPr>
          <a:xfrm>
            <a:off x="10210800" y="4429351"/>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A180E7E3-85F2-0616-9FF2-F30ED8DD7C89}"/>
              </a:ext>
            </a:extLst>
          </p:cNvPr>
          <p:cNvSpPr txBox="1"/>
          <p:nvPr/>
        </p:nvSpPr>
        <p:spPr>
          <a:xfrm>
            <a:off x="3010233" y="5675280"/>
            <a:ext cx="6656181" cy="338554"/>
          </a:xfrm>
          <a:prstGeom prst="rect">
            <a:avLst/>
          </a:prstGeom>
          <a:noFill/>
        </p:spPr>
        <p:txBody>
          <a:bodyPr wrap="none" rtlCol="0">
            <a:spAutoFit/>
          </a:bodyPr>
          <a:lstStyle/>
          <a:p>
            <a:pPr algn="ctr"/>
            <a:r>
              <a:rPr lang="en-US" sz="1600" b="1" dirty="0">
                <a:solidFill>
                  <a:srgbClr val="FF0000"/>
                </a:solidFill>
                <a:effectLst/>
                <a:latin typeface="+mn-lt"/>
              </a:rPr>
              <a:t>One RIF-RMARKER is advanced </a:t>
            </a:r>
            <a:r>
              <a:rPr lang="en-US" sz="1600" b="1" dirty="0">
                <a:solidFill>
                  <a:srgbClr val="FF0000"/>
                </a:solidFill>
                <a:effectLst/>
                <a:latin typeface="+mn-lt"/>
                <a:sym typeface="Wingdings" pitchFamily="2" charset="2"/>
              </a:rPr>
              <a:t> Another RIF-RMARKER has to be delayed!</a:t>
            </a:r>
          </a:p>
        </p:txBody>
      </p:sp>
      <p:sp>
        <p:nvSpPr>
          <p:cNvPr id="25" name="Right Arrow 24">
            <a:extLst>
              <a:ext uri="{FF2B5EF4-FFF2-40B4-BE49-F238E27FC236}">
                <a16:creationId xmlns:a16="http://schemas.microsoft.com/office/drawing/2014/main" id="{6D5C5440-DD75-9BA9-9EC7-DE1DEE2CBC69}"/>
              </a:ext>
            </a:extLst>
          </p:cNvPr>
          <p:cNvSpPr/>
          <p:nvPr/>
        </p:nvSpPr>
        <p:spPr>
          <a:xfrm rot="10800000">
            <a:off x="1058075" y="4704018"/>
            <a:ext cx="992475" cy="17277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F5BE94F0-88BB-E5A1-8E26-E134799A6328}"/>
              </a:ext>
            </a:extLst>
          </p:cNvPr>
          <p:cNvGrpSpPr/>
          <p:nvPr/>
        </p:nvGrpSpPr>
        <p:grpSpPr>
          <a:xfrm>
            <a:off x="386379" y="289878"/>
            <a:ext cx="11423877" cy="6491921"/>
            <a:chOff x="386379" y="289878"/>
            <a:chExt cx="11423877" cy="6491921"/>
          </a:xfrm>
        </p:grpSpPr>
        <p:sp>
          <p:nvSpPr>
            <p:cNvPr id="27" name="Date Placeholder 1">
              <a:extLst>
                <a:ext uri="{FF2B5EF4-FFF2-40B4-BE49-F238E27FC236}">
                  <a16:creationId xmlns:a16="http://schemas.microsoft.com/office/drawing/2014/main" id="{D865E666-C1E0-A34B-2935-0638E459647D}"/>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28" name="Footer Placeholder 2">
              <a:extLst>
                <a:ext uri="{FF2B5EF4-FFF2-40B4-BE49-F238E27FC236}">
                  <a16:creationId xmlns:a16="http://schemas.microsoft.com/office/drawing/2014/main" id="{5799D9F9-1F61-3379-970A-704B0D85A005}"/>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29" name="Rectangle 7">
              <a:extLst>
                <a:ext uri="{FF2B5EF4-FFF2-40B4-BE49-F238E27FC236}">
                  <a16:creationId xmlns:a16="http://schemas.microsoft.com/office/drawing/2014/main" id="{3140D43A-49A5-BD4E-8D16-1A71BF0630D9}"/>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30" name="Straight Connector 29">
              <a:extLst>
                <a:ext uri="{FF2B5EF4-FFF2-40B4-BE49-F238E27FC236}">
                  <a16:creationId xmlns:a16="http://schemas.microsoft.com/office/drawing/2014/main" id="{36BFAC59-42CA-0331-3687-D9CC2F2D2D4E}"/>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645290CD-4D76-F1CF-D815-2D37E1C2F75A}"/>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32" name="Footer Placeholder 2">
              <a:extLst>
                <a:ext uri="{FF2B5EF4-FFF2-40B4-BE49-F238E27FC236}">
                  <a16:creationId xmlns:a16="http://schemas.microsoft.com/office/drawing/2014/main" id="{727717B8-E313-5F60-6C63-FB90058335CB}"/>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extLst>
      <p:ext uri="{BB962C8B-B14F-4D97-AF65-F5344CB8AC3E}">
        <p14:creationId xmlns:p14="http://schemas.microsoft.com/office/powerpoint/2010/main" val="66434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21195FD0-C75D-7D67-EB32-E05B180F0A2F}"/>
              </a:ext>
            </a:extLst>
          </p:cNvPr>
          <p:cNvSpPr>
            <a:spLocks noGrp="1"/>
          </p:cNvSpPr>
          <p:nvPr>
            <p:ph idx="1"/>
          </p:nvPr>
        </p:nvSpPr>
        <p:spPr>
          <a:xfrm>
            <a:off x="457200" y="1376020"/>
            <a:ext cx="11353051" cy="2427173"/>
          </a:xfrm>
        </p:spPr>
        <p:txBody>
          <a:bodyPr>
            <a:normAutofit/>
          </a:bodyPr>
          <a:lstStyle/>
          <a:p>
            <a:pPr>
              <a:lnSpc>
                <a:spcPct val="140000"/>
              </a:lnSpc>
            </a:pPr>
            <a:r>
              <a:rPr lang="en-US" sz="2000" dirty="0"/>
              <a:t>In the case of mixed MMS with RIFs, the additional ranging markers, i.e., RIF-RMARKERs, are defined to enable ranging integrity </a:t>
            </a:r>
          </a:p>
          <a:p>
            <a:pPr lvl="1">
              <a:lnSpc>
                <a:spcPct val="140000"/>
              </a:lnSpc>
            </a:pPr>
            <a:r>
              <a:rPr lang="en-US" sz="2000" dirty="0"/>
              <a:t>RIF-RMARKER: </a:t>
            </a:r>
            <a:r>
              <a:rPr lang="en-US" sz="2000" dirty="0">
                <a:solidFill>
                  <a:srgbClr val="000000"/>
                </a:solidFill>
                <a:effectLst/>
              </a:rPr>
              <a:t>defined as the peak of the first/last UWB pulse in each RIF</a:t>
            </a:r>
          </a:p>
          <a:p>
            <a:pPr>
              <a:lnSpc>
                <a:spcPct val="140000"/>
              </a:lnSpc>
            </a:pPr>
            <a:r>
              <a:rPr lang="en-US" sz="2000" dirty="0">
                <a:solidFill>
                  <a:srgbClr val="000000"/>
                </a:solidFill>
                <a:effectLst/>
              </a:rPr>
              <a:t>Timestamps corresponding to all RIF-RMARKERs could be reported to enable ranging integrity</a:t>
            </a:r>
          </a:p>
        </p:txBody>
      </p:sp>
      <p:sp>
        <p:nvSpPr>
          <p:cNvPr id="12" name="Title 1">
            <a:extLst>
              <a:ext uri="{FF2B5EF4-FFF2-40B4-BE49-F238E27FC236}">
                <a16:creationId xmlns:a16="http://schemas.microsoft.com/office/drawing/2014/main" id="{EC266036-4105-A545-0B93-41A41B65F1F8}"/>
              </a:ext>
            </a:extLst>
          </p:cNvPr>
          <p:cNvSpPr txBox="1">
            <a:spLocks/>
          </p:cNvSpPr>
          <p:nvPr/>
        </p:nvSpPr>
        <p:spPr>
          <a:xfrm>
            <a:off x="457200" y="604636"/>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Proposals</a:t>
            </a:r>
          </a:p>
        </p:txBody>
      </p:sp>
      <p:sp>
        <p:nvSpPr>
          <p:cNvPr id="13" name="Line">
            <a:extLst>
              <a:ext uri="{FF2B5EF4-FFF2-40B4-BE49-F238E27FC236}">
                <a16:creationId xmlns:a16="http://schemas.microsoft.com/office/drawing/2014/main" id="{2EB34511-5080-C186-4F61-2A2587788F39}"/>
              </a:ext>
            </a:extLst>
          </p:cNvPr>
          <p:cNvSpPr/>
          <p:nvPr/>
        </p:nvSpPr>
        <p:spPr>
          <a:xfrm>
            <a:off x="838200" y="5003156"/>
            <a:ext cx="1447799"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3600"/>
          </a:p>
        </p:txBody>
      </p:sp>
      <p:grpSp>
        <p:nvGrpSpPr>
          <p:cNvPr id="14" name="Group 13">
            <a:extLst>
              <a:ext uri="{FF2B5EF4-FFF2-40B4-BE49-F238E27FC236}">
                <a16:creationId xmlns:a16="http://schemas.microsoft.com/office/drawing/2014/main" id="{AE85E015-5A85-9A3A-9744-22DB9E05C463}"/>
              </a:ext>
            </a:extLst>
          </p:cNvPr>
          <p:cNvGrpSpPr/>
          <p:nvPr/>
        </p:nvGrpSpPr>
        <p:grpSpPr>
          <a:xfrm>
            <a:off x="2362200" y="4114800"/>
            <a:ext cx="7576394" cy="1223256"/>
            <a:chOff x="5854812" y="5087756"/>
            <a:chExt cx="4540982" cy="1012302"/>
          </a:xfrm>
        </p:grpSpPr>
        <p:sp>
          <p:nvSpPr>
            <p:cNvPr id="15" name="Preamble…">
              <a:extLst>
                <a:ext uri="{FF2B5EF4-FFF2-40B4-BE49-F238E27FC236}">
                  <a16:creationId xmlns:a16="http://schemas.microsoft.com/office/drawing/2014/main" id="{9C86A57F-93A5-D0FB-54BA-58A1CAAF9727}"/>
                </a:ext>
              </a:extLst>
            </p:cNvPr>
            <p:cNvSpPr/>
            <p:nvPr/>
          </p:nvSpPr>
          <p:spPr>
            <a:xfrm>
              <a:off x="5862018" y="5523542"/>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Preamble</a:t>
              </a: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Fragment</a:t>
              </a: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X</a:t>
              </a:r>
            </a:p>
          </p:txBody>
        </p:sp>
        <p:sp>
          <p:nvSpPr>
            <p:cNvPr id="16" name="STS/SEC…">
              <a:extLst>
                <a:ext uri="{FF2B5EF4-FFF2-40B4-BE49-F238E27FC236}">
                  <a16:creationId xmlns:a16="http://schemas.microsoft.com/office/drawing/2014/main" id="{61B2FD3D-FC6E-3627-634F-5522E6A4A704}"/>
                </a:ext>
              </a:extLst>
            </p:cNvPr>
            <p:cNvSpPr/>
            <p:nvPr/>
          </p:nvSpPr>
          <p:spPr>
            <a:xfrm>
              <a:off x="6937418" y="5523542"/>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1</a:t>
              </a:r>
            </a:p>
          </p:txBody>
        </p:sp>
        <p:sp>
          <p:nvSpPr>
            <p:cNvPr id="17" name="STS/SEC…">
              <a:extLst>
                <a:ext uri="{FF2B5EF4-FFF2-40B4-BE49-F238E27FC236}">
                  <a16:creationId xmlns:a16="http://schemas.microsoft.com/office/drawing/2014/main" id="{DA9A0288-2903-D002-374D-0B2C7BA221E3}"/>
                </a:ext>
              </a:extLst>
            </p:cNvPr>
            <p:cNvSpPr/>
            <p:nvPr/>
          </p:nvSpPr>
          <p:spPr>
            <a:xfrm>
              <a:off x="8018581" y="5523542"/>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2</a:t>
              </a:r>
            </a:p>
          </p:txBody>
        </p:sp>
        <p:sp>
          <p:nvSpPr>
            <p:cNvPr id="18" name="STS/SEC…">
              <a:extLst>
                <a:ext uri="{FF2B5EF4-FFF2-40B4-BE49-F238E27FC236}">
                  <a16:creationId xmlns:a16="http://schemas.microsoft.com/office/drawing/2014/main" id="{C39A9E35-559C-E5CC-7324-0AB625B8DA4E}"/>
                </a:ext>
              </a:extLst>
            </p:cNvPr>
            <p:cNvSpPr/>
            <p:nvPr/>
          </p:nvSpPr>
          <p:spPr>
            <a:xfrm>
              <a:off x="9773239" y="5523542"/>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lstStyle/>
            <a:p>
              <a:pPr algn="ctr" defTabSz="825500">
                <a:defRPr>
                  <a:latin typeface="+mn-lt"/>
                  <a:ea typeface="+mn-ea"/>
                  <a:cs typeface="+mn-cs"/>
                  <a:sym typeface="Helvetica Neue Light"/>
                </a:defRPr>
              </a:pPr>
              <a:r>
                <a:rPr lang="en-US" b="1" dirty="0">
                  <a:latin typeface="Calibri" panose="020F0502020204030204" pitchFamily="34" charset="0"/>
                  <a:cs typeface="Calibri" panose="020F0502020204030204" pitchFamily="34" charset="0"/>
                </a:rPr>
                <a:t>RIF</a:t>
              </a:r>
              <a:endParaRPr b="1" dirty="0">
                <a:latin typeface="Calibri" panose="020F0502020204030204" pitchFamily="34" charset="0"/>
                <a:cs typeface="Calibri" panose="020F0502020204030204" pitchFamily="34" charset="0"/>
              </a:endParaRPr>
            </a:p>
            <a:p>
              <a:pPr algn="ctr" defTabSz="825500">
                <a:defRPr>
                  <a:latin typeface="+mn-lt"/>
                  <a:ea typeface="+mn-ea"/>
                  <a:cs typeface="+mn-cs"/>
                  <a:sym typeface="Helvetica Neue Light"/>
                </a:defRPr>
              </a:pPr>
              <a:r>
                <a:rPr b="1" dirty="0">
                  <a:latin typeface="Calibri" panose="020F0502020204030204" pitchFamily="34" charset="0"/>
                  <a:cs typeface="Calibri" panose="020F0502020204030204" pitchFamily="34" charset="0"/>
                </a:rPr>
                <a:t>Y</a:t>
              </a:r>
            </a:p>
          </p:txBody>
        </p:sp>
        <p:sp>
          <p:nvSpPr>
            <p:cNvPr id="19" name="Line">
              <a:extLst>
                <a:ext uri="{FF2B5EF4-FFF2-40B4-BE49-F238E27FC236}">
                  <a16:creationId xmlns:a16="http://schemas.microsoft.com/office/drawing/2014/main" id="{604B8901-78F8-98FD-956A-80B0467BA9D9}"/>
                </a:ext>
              </a:extLst>
            </p:cNvPr>
            <p:cNvSpPr/>
            <p:nvPr/>
          </p:nvSpPr>
          <p:spPr>
            <a:xfrm flipV="1">
              <a:off x="5859134"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0" name="Line">
              <a:extLst>
                <a:ext uri="{FF2B5EF4-FFF2-40B4-BE49-F238E27FC236}">
                  <a16:creationId xmlns:a16="http://schemas.microsoft.com/office/drawing/2014/main" id="{712BF7C0-1B8C-06D1-C93C-86467727083B}"/>
                </a:ext>
              </a:extLst>
            </p:cNvPr>
            <p:cNvSpPr/>
            <p:nvPr/>
          </p:nvSpPr>
          <p:spPr>
            <a:xfrm>
              <a:off x="5854812" y="5327927"/>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21" name="Line">
              <a:extLst>
                <a:ext uri="{FF2B5EF4-FFF2-40B4-BE49-F238E27FC236}">
                  <a16:creationId xmlns:a16="http://schemas.microsoft.com/office/drawing/2014/main" id="{00EB6A3F-BE5B-BD53-9C74-FA2D927614A3}"/>
                </a:ext>
              </a:extLst>
            </p:cNvPr>
            <p:cNvSpPr/>
            <p:nvPr/>
          </p:nvSpPr>
          <p:spPr>
            <a:xfrm flipV="1">
              <a:off x="6937496"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2" name="Line">
              <a:extLst>
                <a:ext uri="{FF2B5EF4-FFF2-40B4-BE49-F238E27FC236}">
                  <a16:creationId xmlns:a16="http://schemas.microsoft.com/office/drawing/2014/main" id="{433BE126-DBEB-3A25-DEF7-4EDB51E7FB51}"/>
                </a:ext>
              </a:extLst>
            </p:cNvPr>
            <p:cNvSpPr/>
            <p:nvPr/>
          </p:nvSpPr>
          <p:spPr>
            <a:xfrm>
              <a:off x="6936056" y="532511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23" name="Line">
              <a:extLst>
                <a:ext uri="{FF2B5EF4-FFF2-40B4-BE49-F238E27FC236}">
                  <a16:creationId xmlns:a16="http://schemas.microsoft.com/office/drawing/2014/main" id="{10D15E7E-2787-DEC7-E898-4A3A96AA778A}"/>
                </a:ext>
              </a:extLst>
            </p:cNvPr>
            <p:cNvSpPr/>
            <p:nvPr/>
          </p:nvSpPr>
          <p:spPr>
            <a:xfrm flipV="1">
              <a:off x="8017020"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5" name="Line">
              <a:extLst>
                <a:ext uri="{FF2B5EF4-FFF2-40B4-BE49-F238E27FC236}">
                  <a16:creationId xmlns:a16="http://schemas.microsoft.com/office/drawing/2014/main" id="{00DB7736-7148-08B9-A666-DDB1A56698B7}"/>
                </a:ext>
              </a:extLst>
            </p:cNvPr>
            <p:cNvSpPr/>
            <p:nvPr/>
          </p:nvSpPr>
          <p:spPr>
            <a:xfrm>
              <a:off x="8939883" y="5811800"/>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3600"/>
            </a:p>
          </p:txBody>
        </p:sp>
        <p:sp>
          <p:nvSpPr>
            <p:cNvPr id="26" name="1ms">
              <a:extLst>
                <a:ext uri="{FF2B5EF4-FFF2-40B4-BE49-F238E27FC236}">
                  <a16:creationId xmlns:a16="http://schemas.microsoft.com/office/drawing/2014/main" id="{DE35BDA6-04DB-CD9C-BDDF-7D92F48B2B29}"/>
                </a:ext>
              </a:extLst>
            </p:cNvPr>
            <p:cNvSpPr txBox="1"/>
            <p:nvPr/>
          </p:nvSpPr>
          <p:spPr>
            <a:xfrm>
              <a:off x="7307413" y="5087756"/>
              <a:ext cx="341440"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27" name="Line">
              <a:extLst>
                <a:ext uri="{FF2B5EF4-FFF2-40B4-BE49-F238E27FC236}">
                  <a16:creationId xmlns:a16="http://schemas.microsoft.com/office/drawing/2014/main" id="{D87DA97A-085B-07CC-86D6-5F75C4585E53}"/>
                </a:ext>
              </a:extLst>
            </p:cNvPr>
            <p:cNvSpPr/>
            <p:nvPr/>
          </p:nvSpPr>
          <p:spPr>
            <a:xfrm flipV="1">
              <a:off x="9771166" y="518004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sz="3600"/>
            </a:p>
          </p:txBody>
        </p:sp>
        <p:sp>
          <p:nvSpPr>
            <p:cNvPr id="28" name="Line">
              <a:extLst>
                <a:ext uri="{FF2B5EF4-FFF2-40B4-BE49-F238E27FC236}">
                  <a16:creationId xmlns:a16="http://schemas.microsoft.com/office/drawing/2014/main" id="{12511049-6447-2FFA-0CD7-DFE75810E40D}"/>
                </a:ext>
              </a:extLst>
            </p:cNvPr>
            <p:cNvSpPr/>
            <p:nvPr/>
          </p:nvSpPr>
          <p:spPr>
            <a:xfrm>
              <a:off x="8032200" y="5327927"/>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sz="3600"/>
            </a:p>
          </p:txBody>
        </p:sp>
        <p:sp>
          <p:nvSpPr>
            <p:cNvPr id="29" name="(Y-2) ms">
              <a:extLst>
                <a:ext uri="{FF2B5EF4-FFF2-40B4-BE49-F238E27FC236}">
                  <a16:creationId xmlns:a16="http://schemas.microsoft.com/office/drawing/2014/main" id="{A63285A9-FE46-0969-1390-4F979CC38B6E}"/>
                </a:ext>
              </a:extLst>
            </p:cNvPr>
            <p:cNvSpPr txBox="1"/>
            <p:nvPr/>
          </p:nvSpPr>
          <p:spPr>
            <a:xfrm>
              <a:off x="8568730" y="5087756"/>
              <a:ext cx="572273" cy="2718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grpSp>
      <p:cxnSp>
        <p:nvCxnSpPr>
          <p:cNvPr id="49" name="Straight Arrow Connector 48">
            <a:extLst>
              <a:ext uri="{FF2B5EF4-FFF2-40B4-BE49-F238E27FC236}">
                <a16:creationId xmlns:a16="http://schemas.microsoft.com/office/drawing/2014/main" id="{052832B8-C219-B266-8690-B6A8AE2F2887}"/>
              </a:ext>
            </a:extLst>
          </p:cNvPr>
          <p:cNvCxnSpPr/>
          <p:nvPr/>
        </p:nvCxnSpPr>
        <p:spPr>
          <a:xfrm>
            <a:off x="4267200" y="4641400"/>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204A5B73-C7E6-2C38-04EA-3B7F354BEE7C}"/>
              </a:ext>
            </a:extLst>
          </p:cNvPr>
          <p:cNvSpPr txBox="1"/>
          <p:nvPr/>
        </p:nvSpPr>
        <p:spPr>
          <a:xfrm>
            <a:off x="3601940" y="5827617"/>
            <a:ext cx="1494320" cy="338554"/>
          </a:xfrm>
          <a:prstGeom prst="rect">
            <a:avLst/>
          </a:prstGeom>
          <a:noFill/>
        </p:spPr>
        <p:txBody>
          <a:bodyPr wrap="none" rtlCol="0">
            <a:spAutoFit/>
          </a:bodyPr>
          <a:lstStyle/>
          <a:p>
            <a:r>
              <a:rPr lang="en-US" sz="1600" dirty="0">
                <a:solidFill>
                  <a:srgbClr val="000000"/>
                </a:solidFill>
                <a:effectLst/>
                <a:latin typeface="+mn-lt"/>
              </a:rPr>
              <a:t>RIF-RMARKER 1</a:t>
            </a:r>
          </a:p>
        </p:txBody>
      </p:sp>
      <p:cxnSp>
        <p:nvCxnSpPr>
          <p:cNvPr id="51" name="Straight Arrow Connector 50">
            <a:extLst>
              <a:ext uri="{FF2B5EF4-FFF2-40B4-BE49-F238E27FC236}">
                <a16:creationId xmlns:a16="http://schemas.microsoft.com/office/drawing/2014/main" id="{C060A7AA-95B2-58D9-8D86-E225B7FD6A29}"/>
              </a:ext>
            </a:extLst>
          </p:cNvPr>
          <p:cNvCxnSpPr>
            <a:cxnSpLocks/>
            <a:stCxn id="50" idx="0"/>
          </p:cNvCxnSpPr>
          <p:nvPr/>
        </p:nvCxnSpPr>
        <p:spPr>
          <a:xfrm flipH="1" flipV="1">
            <a:off x="4267200" y="5402373"/>
            <a:ext cx="81900" cy="425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DDA2BA1-34B3-6A73-B625-CAA00AD2BC74}"/>
              </a:ext>
            </a:extLst>
          </p:cNvPr>
          <p:cNvCxnSpPr/>
          <p:nvPr/>
        </p:nvCxnSpPr>
        <p:spPr>
          <a:xfrm>
            <a:off x="6091464" y="4639818"/>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31AD634-4B21-653E-9A71-EF6B6805F5B9}"/>
              </a:ext>
            </a:extLst>
          </p:cNvPr>
          <p:cNvSpPr txBox="1"/>
          <p:nvPr/>
        </p:nvSpPr>
        <p:spPr>
          <a:xfrm>
            <a:off x="5426204" y="5826035"/>
            <a:ext cx="1494320" cy="338554"/>
          </a:xfrm>
          <a:prstGeom prst="rect">
            <a:avLst/>
          </a:prstGeom>
          <a:noFill/>
        </p:spPr>
        <p:txBody>
          <a:bodyPr wrap="none" rtlCol="0">
            <a:spAutoFit/>
          </a:bodyPr>
          <a:lstStyle/>
          <a:p>
            <a:r>
              <a:rPr lang="en-US" sz="1600" dirty="0">
                <a:solidFill>
                  <a:srgbClr val="000000"/>
                </a:solidFill>
                <a:effectLst/>
                <a:latin typeface="+mn-lt"/>
              </a:rPr>
              <a:t>RIF-RMARKER 2</a:t>
            </a:r>
          </a:p>
        </p:txBody>
      </p:sp>
      <p:cxnSp>
        <p:nvCxnSpPr>
          <p:cNvPr id="54" name="Straight Arrow Connector 53">
            <a:extLst>
              <a:ext uri="{FF2B5EF4-FFF2-40B4-BE49-F238E27FC236}">
                <a16:creationId xmlns:a16="http://schemas.microsoft.com/office/drawing/2014/main" id="{B97EC75A-C138-AA9B-CB57-6C2C85994D9C}"/>
              </a:ext>
            </a:extLst>
          </p:cNvPr>
          <p:cNvCxnSpPr>
            <a:cxnSpLocks/>
            <a:stCxn id="53" idx="0"/>
          </p:cNvCxnSpPr>
          <p:nvPr/>
        </p:nvCxnSpPr>
        <p:spPr>
          <a:xfrm flipH="1" flipV="1">
            <a:off x="6091464" y="5400791"/>
            <a:ext cx="81900" cy="425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A1E766B5-E2B7-9DD9-3726-50F46155EDE1}"/>
              </a:ext>
            </a:extLst>
          </p:cNvPr>
          <p:cNvCxnSpPr/>
          <p:nvPr/>
        </p:nvCxnSpPr>
        <p:spPr>
          <a:xfrm>
            <a:off x="9029594" y="4639818"/>
            <a:ext cx="0" cy="685800"/>
          </a:xfrm>
          <a:prstGeom prst="straightConnector1">
            <a:avLst/>
          </a:prstGeom>
          <a:ln w="3175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C7AE0CE6-6249-6111-F6D1-FD35A4E9A3F1}"/>
              </a:ext>
            </a:extLst>
          </p:cNvPr>
          <p:cNvSpPr txBox="1"/>
          <p:nvPr/>
        </p:nvSpPr>
        <p:spPr>
          <a:xfrm>
            <a:off x="8364334" y="5826035"/>
            <a:ext cx="1489510" cy="338554"/>
          </a:xfrm>
          <a:prstGeom prst="rect">
            <a:avLst/>
          </a:prstGeom>
          <a:noFill/>
        </p:spPr>
        <p:txBody>
          <a:bodyPr wrap="none" rtlCol="0">
            <a:spAutoFit/>
          </a:bodyPr>
          <a:lstStyle/>
          <a:p>
            <a:r>
              <a:rPr lang="en-US" sz="1600" dirty="0">
                <a:solidFill>
                  <a:srgbClr val="000000"/>
                </a:solidFill>
                <a:effectLst/>
                <a:latin typeface="+mn-lt"/>
              </a:rPr>
              <a:t>RIF-RMARKER Y</a:t>
            </a:r>
          </a:p>
        </p:txBody>
      </p:sp>
      <p:cxnSp>
        <p:nvCxnSpPr>
          <p:cNvPr id="57" name="Straight Arrow Connector 56">
            <a:extLst>
              <a:ext uri="{FF2B5EF4-FFF2-40B4-BE49-F238E27FC236}">
                <a16:creationId xmlns:a16="http://schemas.microsoft.com/office/drawing/2014/main" id="{1BF6F2E6-BCED-8A54-B60A-EE8355B23498}"/>
              </a:ext>
            </a:extLst>
          </p:cNvPr>
          <p:cNvCxnSpPr>
            <a:cxnSpLocks/>
            <a:stCxn id="56" idx="0"/>
          </p:cNvCxnSpPr>
          <p:nvPr/>
        </p:nvCxnSpPr>
        <p:spPr>
          <a:xfrm flipH="1" flipV="1">
            <a:off x="9029594" y="5400791"/>
            <a:ext cx="79495" cy="4252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B91DBF57-E4A1-5F54-9FEE-E4CDD9ABC046}"/>
              </a:ext>
            </a:extLst>
          </p:cNvPr>
          <p:cNvGrpSpPr/>
          <p:nvPr/>
        </p:nvGrpSpPr>
        <p:grpSpPr>
          <a:xfrm>
            <a:off x="386379" y="289878"/>
            <a:ext cx="11423877" cy="6491921"/>
            <a:chOff x="386379" y="289878"/>
            <a:chExt cx="11423877" cy="6491921"/>
          </a:xfrm>
        </p:grpSpPr>
        <p:sp>
          <p:nvSpPr>
            <p:cNvPr id="3" name="Date Placeholder 1">
              <a:extLst>
                <a:ext uri="{FF2B5EF4-FFF2-40B4-BE49-F238E27FC236}">
                  <a16:creationId xmlns:a16="http://schemas.microsoft.com/office/drawing/2014/main" id="{842E1D7A-9261-92BF-C6B6-2345346B11DB}"/>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24" name="Footer Placeholder 2">
              <a:extLst>
                <a:ext uri="{FF2B5EF4-FFF2-40B4-BE49-F238E27FC236}">
                  <a16:creationId xmlns:a16="http://schemas.microsoft.com/office/drawing/2014/main" id="{19C1F322-8C03-1026-1C83-103D204D9DFD}"/>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30" name="Rectangle 7">
              <a:extLst>
                <a:ext uri="{FF2B5EF4-FFF2-40B4-BE49-F238E27FC236}">
                  <a16:creationId xmlns:a16="http://schemas.microsoft.com/office/drawing/2014/main" id="{2E73D8C8-D5CB-54C5-0EF5-3A42FF7608FC}"/>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31" name="Straight Connector 30">
              <a:extLst>
                <a:ext uri="{FF2B5EF4-FFF2-40B4-BE49-F238E27FC236}">
                  <a16:creationId xmlns:a16="http://schemas.microsoft.com/office/drawing/2014/main" id="{FD0A8308-7F76-E727-0C7B-41449D555713}"/>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68F11B14-5E95-0A52-D39B-EBE2A02F8E8A}"/>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33" name="Footer Placeholder 2">
              <a:extLst>
                <a:ext uri="{FF2B5EF4-FFF2-40B4-BE49-F238E27FC236}">
                  <a16:creationId xmlns:a16="http://schemas.microsoft.com/office/drawing/2014/main" id="{C0384B50-3671-3432-8293-D3016042716E}"/>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cxnSp>
        <p:nvCxnSpPr>
          <p:cNvPr id="34" name="Straight Arrow Connector 33">
            <a:extLst>
              <a:ext uri="{FF2B5EF4-FFF2-40B4-BE49-F238E27FC236}">
                <a16:creationId xmlns:a16="http://schemas.microsoft.com/office/drawing/2014/main" id="{178FDABD-29FE-E082-91A8-B701D490D9D6}"/>
              </a:ext>
            </a:extLst>
          </p:cNvPr>
          <p:cNvCxnSpPr/>
          <p:nvPr/>
        </p:nvCxnSpPr>
        <p:spPr>
          <a:xfrm>
            <a:off x="5103634" y="4652256"/>
            <a:ext cx="0" cy="685800"/>
          </a:xfrm>
          <a:prstGeom prst="straightConnector1">
            <a:avLst/>
          </a:prstGeom>
          <a:ln w="12700">
            <a:solidFill>
              <a:srgbClr val="FF0000"/>
            </a:solidFill>
            <a:prstDash val="sysDash"/>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BE16BA-762D-607D-3321-C6A9527058CE}"/>
              </a:ext>
            </a:extLst>
          </p:cNvPr>
          <p:cNvCxnSpPr/>
          <p:nvPr/>
        </p:nvCxnSpPr>
        <p:spPr>
          <a:xfrm>
            <a:off x="6923362" y="4652256"/>
            <a:ext cx="0" cy="685800"/>
          </a:xfrm>
          <a:prstGeom prst="straightConnector1">
            <a:avLst/>
          </a:prstGeom>
          <a:ln w="12700">
            <a:solidFill>
              <a:srgbClr val="FF0000"/>
            </a:solidFill>
            <a:prstDash val="sysDash"/>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6453FAA-A9C0-518C-F723-94C0E7BA669A}"/>
              </a:ext>
            </a:extLst>
          </p:cNvPr>
          <p:cNvCxnSpPr/>
          <p:nvPr/>
        </p:nvCxnSpPr>
        <p:spPr>
          <a:xfrm>
            <a:off x="9853844" y="4652256"/>
            <a:ext cx="0" cy="685800"/>
          </a:xfrm>
          <a:prstGeom prst="straightConnector1">
            <a:avLst/>
          </a:prstGeom>
          <a:ln w="12700">
            <a:solidFill>
              <a:srgbClr val="FF0000"/>
            </a:solidFill>
            <a:prstDash val="sysDash"/>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171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C266036-4105-A545-0B93-41A41B65F1F8}"/>
              </a:ext>
            </a:extLst>
          </p:cNvPr>
          <p:cNvSpPr txBox="1">
            <a:spLocks/>
          </p:cNvSpPr>
          <p:nvPr/>
        </p:nvSpPr>
        <p:spPr>
          <a:xfrm>
            <a:off x="457200" y="3962400"/>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Backup Information</a:t>
            </a:r>
          </a:p>
        </p:txBody>
      </p:sp>
      <p:grpSp>
        <p:nvGrpSpPr>
          <p:cNvPr id="2" name="Group 1">
            <a:extLst>
              <a:ext uri="{FF2B5EF4-FFF2-40B4-BE49-F238E27FC236}">
                <a16:creationId xmlns:a16="http://schemas.microsoft.com/office/drawing/2014/main" id="{920BC2BD-36D8-0DD2-E8BF-638883FE3416}"/>
              </a:ext>
            </a:extLst>
          </p:cNvPr>
          <p:cNvGrpSpPr/>
          <p:nvPr/>
        </p:nvGrpSpPr>
        <p:grpSpPr>
          <a:xfrm>
            <a:off x="386379" y="289878"/>
            <a:ext cx="11423877" cy="6491921"/>
            <a:chOff x="386379" y="289878"/>
            <a:chExt cx="11423877" cy="6491921"/>
          </a:xfrm>
        </p:grpSpPr>
        <p:sp>
          <p:nvSpPr>
            <p:cNvPr id="3" name="Date Placeholder 1">
              <a:extLst>
                <a:ext uri="{FF2B5EF4-FFF2-40B4-BE49-F238E27FC236}">
                  <a16:creationId xmlns:a16="http://schemas.microsoft.com/office/drawing/2014/main" id="{B3DE800D-A277-16B4-7281-38E0A0281F71}"/>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11" name="Footer Placeholder 2">
              <a:extLst>
                <a:ext uri="{FF2B5EF4-FFF2-40B4-BE49-F238E27FC236}">
                  <a16:creationId xmlns:a16="http://schemas.microsoft.com/office/drawing/2014/main" id="{8597E25B-43F2-42B1-861E-E25AB2D57146}"/>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13" name="Rectangle 7">
              <a:extLst>
                <a:ext uri="{FF2B5EF4-FFF2-40B4-BE49-F238E27FC236}">
                  <a16:creationId xmlns:a16="http://schemas.microsoft.com/office/drawing/2014/main" id="{6C8F1F7B-6808-C397-08DB-B0BD0DF12024}"/>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14" name="Straight Connector 13">
              <a:extLst>
                <a:ext uri="{FF2B5EF4-FFF2-40B4-BE49-F238E27FC236}">
                  <a16:creationId xmlns:a16="http://schemas.microsoft.com/office/drawing/2014/main" id="{438A7FD2-A0C5-067D-A5BF-2E7B7563FAF3}"/>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34372A51-D9B6-47B2-340D-BC320E470CB8}"/>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16" name="Footer Placeholder 2">
              <a:extLst>
                <a:ext uri="{FF2B5EF4-FFF2-40B4-BE49-F238E27FC236}">
                  <a16:creationId xmlns:a16="http://schemas.microsoft.com/office/drawing/2014/main" id="{24976938-C727-4DCA-3B52-C8B4FF55209D}"/>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extLst>
      <p:ext uri="{BB962C8B-B14F-4D97-AF65-F5344CB8AC3E}">
        <p14:creationId xmlns:p14="http://schemas.microsoft.com/office/powerpoint/2010/main" val="2801931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EC266036-4105-A545-0B93-41A41B65F1F8}"/>
              </a:ext>
            </a:extLst>
          </p:cNvPr>
          <p:cNvSpPr txBox="1">
            <a:spLocks/>
          </p:cNvSpPr>
          <p:nvPr/>
        </p:nvSpPr>
        <p:spPr>
          <a:xfrm>
            <a:off x="457200" y="604636"/>
            <a:ext cx="11353056" cy="7669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fontAlgn="auto">
              <a:spcAft>
                <a:spcPts val="0"/>
              </a:spcAft>
            </a:pPr>
            <a:r>
              <a:rPr lang="en-US" sz="2800" b="1" dirty="0">
                <a:latin typeface="+mn-lt"/>
              </a:rPr>
              <a:t>4z: 15.2.9.3 Additional STS RMARKERs</a:t>
            </a:r>
          </a:p>
        </p:txBody>
      </p:sp>
      <p:pic>
        <p:nvPicPr>
          <p:cNvPr id="17" name="Picture 16">
            <a:extLst>
              <a:ext uri="{FF2B5EF4-FFF2-40B4-BE49-F238E27FC236}">
                <a16:creationId xmlns:a16="http://schemas.microsoft.com/office/drawing/2014/main" id="{FA079390-E2F0-BE6C-E9F9-14C5C8D71C83}"/>
              </a:ext>
            </a:extLst>
          </p:cNvPr>
          <p:cNvPicPr>
            <a:picLocks noChangeAspect="1"/>
          </p:cNvPicPr>
          <p:nvPr/>
        </p:nvPicPr>
        <p:blipFill>
          <a:blip r:embed="rId2"/>
          <a:stretch>
            <a:fillRect/>
          </a:stretch>
        </p:blipFill>
        <p:spPr>
          <a:xfrm>
            <a:off x="381744" y="1244870"/>
            <a:ext cx="7147225" cy="3411887"/>
          </a:xfrm>
          <a:prstGeom prst="rect">
            <a:avLst/>
          </a:prstGeom>
          <a:ln>
            <a:solidFill>
              <a:schemeClr val="tx1"/>
            </a:solidFill>
          </a:ln>
        </p:spPr>
      </p:pic>
      <p:pic>
        <p:nvPicPr>
          <p:cNvPr id="16" name="Picture 15">
            <a:extLst>
              <a:ext uri="{FF2B5EF4-FFF2-40B4-BE49-F238E27FC236}">
                <a16:creationId xmlns:a16="http://schemas.microsoft.com/office/drawing/2014/main" id="{E4EA52A8-6B97-773D-018B-178AE4259F7C}"/>
              </a:ext>
            </a:extLst>
          </p:cNvPr>
          <p:cNvPicPr>
            <a:picLocks noChangeAspect="1"/>
          </p:cNvPicPr>
          <p:nvPr/>
        </p:nvPicPr>
        <p:blipFill>
          <a:blip r:embed="rId3"/>
          <a:stretch>
            <a:fillRect/>
          </a:stretch>
        </p:blipFill>
        <p:spPr>
          <a:xfrm>
            <a:off x="4495800" y="3243436"/>
            <a:ext cx="7147225" cy="3004964"/>
          </a:xfrm>
          <a:prstGeom prst="rect">
            <a:avLst/>
          </a:prstGeom>
          <a:ln>
            <a:solidFill>
              <a:schemeClr val="tx1"/>
            </a:solidFill>
          </a:ln>
        </p:spPr>
      </p:pic>
      <p:grpSp>
        <p:nvGrpSpPr>
          <p:cNvPr id="2" name="Group 1">
            <a:extLst>
              <a:ext uri="{FF2B5EF4-FFF2-40B4-BE49-F238E27FC236}">
                <a16:creationId xmlns:a16="http://schemas.microsoft.com/office/drawing/2014/main" id="{B354D562-0038-E87B-4579-DB4B94497BA7}"/>
              </a:ext>
            </a:extLst>
          </p:cNvPr>
          <p:cNvGrpSpPr/>
          <p:nvPr/>
        </p:nvGrpSpPr>
        <p:grpSpPr>
          <a:xfrm>
            <a:off x="386379" y="289878"/>
            <a:ext cx="11423877" cy="6491921"/>
            <a:chOff x="386379" y="289878"/>
            <a:chExt cx="11423877" cy="6491921"/>
          </a:xfrm>
        </p:grpSpPr>
        <p:sp>
          <p:nvSpPr>
            <p:cNvPr id="3" name="Date Placeholder 1">
              <a:extLst>
                <a:ext uri="{FF2B5EF4-FFF2-40B4-BE49-F238E27FC236}">
                  <a16:creationId xmlns:a16="http://schemas.microsoft.com/office/drawing/2014/main" id="{2B1DE089-EA38-AEBC-5386-48B642B7A6E3}"/>
                </a:ext>
              </a:extLst>
            </p:cNvPr>
            <p:cNvSpPr txBox="1">
              <a:spLocks/>
            </p:cNvSpPr>
            <p:nvPr/>
          </p:nvSpPr>
          <p:spPr>
            <a:xfrm>
              <a:off x="386379" y="289878"/>
              <a:ext cx="1371600" cy="238549"/>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b="1" dirty="0"/>
                <a:t>September 2022</a:t>
              </a:r>
            </a:p>
          </p:txBody>
        </p:sp>
        <p:sp>
          <p:nvSpPr>
            <p:cNvPr id="11" name="Footer Placeholder 2">
              <a:extLst>
                <a:ext uri="{FF2B5EF4-FFF2-40B4-BE49-F238E27FC236}">
                  <a16:creationId xmlns:a16="http://schemas.microsoft.com/office/drawing/2014/main" id="{46B815D5-FB4D-C1DB-EF9D-BDC903580120}"/>
                </a:ext>
              </a:extLst>
            </p:cNvPr>
            <p:cNvSpPr txBox="1">
              <a:spLocks/>
            </p:cNvSpPr>
            <p:nvPr/>
          </p:nvSpPr>
          <p:spPr>
            <a:xfrm>
              <a:off x="10210800" y="6530234"/>
              <a:ext cx="1599456"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r"/>
              <a:r>
                <a:rPr lang="en-US" altLang="en-US"/>
                <a:t>X. Luo, et al</a:t>
              </a:r>
              <a:endParaRPr lang="en-US" altLang="en-US" dirty="0"/>
            </a:p>
          </p:txBody>
        </p:sp>
        <p:sp>
          <p:nvSpPr>
            <p:cNvPr id="13" name="Rectangle 7">
              <a:extLst>
                <a:ext uri="{FF2B5EF4-FFF2-40B4-BE49-F238E27FC236}">
                  <a16:creationId xmlns:a16="http://schemas.microsoft.com/office/drawing/2014/main" id="{3D7FB1CE-3367-082D-5DB4-C5C2773D1A45}"/>
                </a:ext>
              </a:extLst>
            </p:cNvPr>
            <p:cNvSpPr>
              <a:spLocks noChangeArrowheads="1"/>
            </p:cNvSpPr>
            <p:nvPr/>
          </p:nvSpPr>
          <p:spPr bwMode="auto">
            <a:xfrm>
              <a:off x="9601200" y="298357"/>
              <a:ext cx="2209056" cy="235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noAutofit/>
            </a:bodyPr>
            <a:lstStyle/>
            <a:p>
              <a:pPr algn="r"/>
              <a:r>
                <a:rPr lang="en-US" altLang="en-US" b="1" dirty="0"/>
                <a:t>doc.: </a:t>
              </a:r>
              <a:r>
                <a:rPr lang="en-US" b="1" dirty="0"/>
                <a:t>15-22-0499-00-04ab</a:t>
              </a:r>
              <a:endParaRPr lang="en-US" altLang="en-US" b="1" dirty="0"/>
            </a:p>
          </p:txBody>
        </p:sp>
        <p:cxnSp>
          <p:nvCxnSpPr>
            <p:cNvPr id="14" name="Straight Connector 13">
              <a:extLst>
                <a:ext uri="{FF2B5EF4-FFF2-40B4-BE49-F238E27FC236}">
                  <a16:creationId xmlns:a16="http://schemas.microsoft.com/office/drawing/2014/main" id="{37AA54B3-7A18-DCC7-A441-1D08EEBF8760}"/>
                </a:ext>
              </a:extLst>
            </p:cNvPr>
            <p:cNvCxnSpPr/>
            <p:nvPr/>
          </p:nvCxnSpPr>
          <p:spPr>
            <a:xfrm>
              <a:off x="457200" y="609600"/>
              <a:ext cx="11353056"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D78FFBBC-A1FE-BC17-6BEA-63F6F4711576}"/>
                </a:ext>
              </a:extLst>
            </p:cNvPr>
            <p:cNvCxnSpPr/>
            <p:nvPr/>
          </p:nvCxnSpPr>
          <p:spPr>
            <a:xfrm>
              <a:off x="457200" y="6477000"/>
              <a:ext cx="11353056" cy="0"/>
            </a:xfrm>
            <a:prstGeom prst="line">
              <a:avLst/>
            </a:prstGeom>
            <a:ln w="12700"/>
          </p:spPr>
          <p:style>
            <a:lnRef idx="1">
              <a:schemeClr val="dk1"/>
            </a:lnRef>
            <a:fillRef idx="0">
              <a:schemeClr val="dk1"/>
            </a:fillRef>
            <a:effectRef idx="0">
              <a:schemeClr val="dk1"/>
            </a:effectRef>
            <a:fontRef idx="minor">
              <a:schemeClr val="tx1"/>
            </a:fontRef>
          </p:style>
        </p:cxnSp>
        <p:sp>
          <p:nvSpPr>
            <p:cNvPr id="18" name="Footer Placeholder 2">
              <a:extLst>
                <a:ext uri="{FF2B5EF4-FFF2-40B4-BE49-F238E27FC236}">
                  <a16:creationId xmlns:a16="http://schemas.microsoft.com/office/drawing/2014/main" id="{4536E13A-07F7-0859-2197-49DBC702FEBB}"/>
                </a:ext>
              </a:extLst>
            </p:cNvPr>
            <p:cNvSpPr txBox="1">
              <a:spLocks/>
            </p:cNvSpPr>
            <p:nvPr/>
          </p:nvSpPr>
          <p:spPr>
            <a:xfrm>
              <a:off x="457200" y="6525848"/>
              <a:ext cx="990600" cy="251565"/>
            </a:xfrm>
            <a:prstGeom prst="rect">
              <a:avLst/>
            </a:prstGeom>
          </p:spPr>
          <p:txBody>
            <a:bodyPr anchor="ct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Submission</a:t>
              </a:r>
            </a:p>
          </p:txBody>
        </p:sp>
      </p:grpSp>
    </p:spTree>
    <p:extLst>
      <p:ext uri="{BB962C8B-B14F-4D97-AF65-F5344CB8AC3E}">
        <p14:creationId xmlns:p14="http://schemas.microsoft.com/office/powerpoint/2010/main" val="22919580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25862</TotalTime>
  <Words>887</Words>
  <Application>Microsoft Macintosh PowerPoint</Application>
  <PresentationFormat>Widescreen</PresentationFormat>
  <Paragraphs>230</Paragraphs>
  <Slides>9</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Calibri Light</vt:lpstr>
      <vt:lpstr>Cambria Math</vt:lpstr>
      <vt:lpstr>Helvetica Light</vt:lpstr>
      <vt:lpstr>Helvetica Neue</vt:lpstr>
      <vt:lpstr>Helvetica Neue Light</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879</cp:revision>
  <cp:lastPrinted>1998-02-10T13:28:06Z</cp:lastPrinted>
  <dcterms:created xsi:type="dcterms:W3CDTF">2021-07-16T20:39:58Z</dcterms:created>
  <dcterms:modified xsi:type="dcterms:W3CDTF">2022-09-13T21:36:06Z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